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69" r:id="rId2"/>
    <p:sldId id="258" r:id="rId3"/>
    <p:sldId id="271" r:id="rId4"/>
    <p:sldId id="272" r:id="rId5"/>
    <p:sldId id="270" r:id="rId6"/>
    <p:sldId id="281" r:id="rId7"/>
    <p:sldId id="282" r:id="rId8"/>
    <p:sldId id="283" r:id="rId9"/>
    <p:sldId id="274" r:id="rId10"/>
    <p:sldId id="275" r:id="rId11"/>
    <p:sldId id="279" r:id="rId12"/>
    <p:sldId id="276" r:id="rId13"/>
    <p:sldId id="273" r:id="rId14"/>
    <p:sldId id="277" r:id="rId15"/>
    <p:sldId id="280" r:id="rId16"/>
    <p:sldId id="284" r:id="rId17"/>
    <p:sldId id="285"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99"/>
    <a:srgbClr val="D96B77"/>
    <a:srgbClr val="FFFF00"/>
    <a:srgbClr val="FFFFCC"/>
    <a:srgbClr val="FF66CC"/>
    <a:srgbClr val="FFFFFF"/>
    <a:srgbClr val="003300"/>
    <a:srgbClr val="CC9900"/>
    <a:srgbClr val="F4E100"/>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46" autoAdjust="0"/>
    <p:restoredTop sz="94660"/>
  </p:normalViewPr>
  <p:slideViewPr>
    <p:cSldViewPr>
      <p:cViewPr varScale="1">
        <p:scale>
          <a:sx n="122" d="100"/>
          <a:sy n="122" d="100"/>
        </p:scale>
        <p:origin x="-282"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C195347-8E4F-4CB1-9390-D128BB78168E}" type="datetimeFigureOut">
              <a:rPr lang="en-US" smtClean="0"/>
              <a:t>3/10/2015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F61B4B1-486D-450C-B126-2FDD8EBCB240}" type="slidenum">
              <a:rPr lang="en-US" smtClean="0"/>
              <a:t>‹#›</a:t>
            </a:fld>
            <a:endParaRPr lang="en-US"/>
          </a:p>
        </p:txBody>
      </p:sp>
    </p:spTree>
    <p:extLst>
      <p:ext uri="{BB962C8B-B14F-4D97-AF65-F5344CB8AC3E}">
        <p14:creationId xmlns:p14="http://schemas.microsoft.com/office/powerpoint/2010/main" val="5783646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9175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tx1"/>
        </a:solid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3886200" y="0"/>
            <a:ext cx="5257800" cy="1066800"/>
          </a:xfrm>
          <a:prstGeom prst="rect">
            <a:avLst/>
          </a:prstGeom>
          <a:noFill/>
          <a:effectLst/>
          <a:scene3d>
            <a:camera prst="orthographicFront"/>
            <a:lightRig rig="glow" dir="t">
              <a:rot lat="0" lon="0" rev="6360000"/>
            </a:lightRig>
          </a:scene3d>
          <a:sp3d contourW="1000" prstMaterial="flat">
            <a:bevelT w="95250" h="101600"/>
            <a:contourClr>
              <a:schemeClr val="dk1">
                <a:satMod val="300000"/>
              </a:schemeClr>
            </a:contourClr>
          </a:sp3d>
        </p:spPr>
        <p:style>
          <a:lnRef idx="0">
            <a:schemeClr val="dk1"/>
          </a:lnRef>
          <a:fillRef idx="3">
            <a:schemeClr val="dk1"/>
          </a:fillRef>
          <a:effectRef idx="3">
            <a:schemeClr val="dk1"/>
          </a:effectRef>
          <a:fontRef idx="none"/>
        </p:style>
        <p:txBody>
          <a:bodyPr anchor="t">
            <a:normAutofit/>
          </a:bodyPr>
          <a:lstStyle>
            <a:lvl1pPr algn="r">
              <a:defRPr sz="3200">
                <a:ln>
                  <a:noFill/>
                </a:ln>
                <a:solidFill>
                  <a:srgbClr val="FFFFCC"/>
                </a:solidFill>
              </a:defRPr>
            </a:lvl1pPr>
          </a:lstStyle>
          <a:p>
            <a:r>
              <a:rPr lang="en-US" dirty="0" smtClean="0"/>
              <a:t>Click to edit Master title style</a:t>
            </a:r>
            <a:endParaRPr lang="en-US" dirty="0"/>
          </a:p>
        </p:txBody>
      </p:sp>
      <p:sp>
        <p:nvSpPr>
          <p:cNvPr id="8" name="Slide Number Placeholder 5"/>
          <p:cNvSpPr txBox="1">
            <a:spLocks/>
          </p:cNvSpPr>
          <p:nvPr userDrawn="1"/>
        </p:nvSpPr>
        <p:spPr>
          <a:xfrm>
            <a:off x="8077200" y="6492875"/>
            <a:ext cx="10668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99FF99"/>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rgbClr val="FFFFCC"/>
                </a:solidFill>
                <a:latin typeface="+mj-lt"/>
              </a:rPr>
              <a:t> Page </a:t>
            </a:r>
            <a:fld id="{77AA60D7-E052-4FF8-8EB3-82792E6B1490}" type="slidenum">
              <a:rPr lang="en-US" smtClean="0">
                <a:solidFill>
                  <a:srgbClr val="FFFFCC"/>
                </a:solidFill>
                <a:latin typeface="+mj-lt"/>
              </a:rPr>
              <a:pPr/>
              <a:t>‹#›</a:t>
            </a:fld>
            <a:endParaRPr lang="en-US" dirty="0">
              <a:solidFill>
                <a:srgbClr val="FFFFCC"/>
              </a:solidFill>
              <a:latin typeface="+mj-lt"/>
            </a:endParaRPr>
          </a:p>
        </p:txBody>
      </p:sp>
    </p:spTree>
    <p:extLst>
      <p:ext uri="{BB962C8B-B14F-4D97-AF65-F5344CB8AC3E}">
        <p14:creationId xmlns:p14="http://schemas.microsoft.com/office/powerpoint/2010/main" val="167155408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8" name="Slide Number Placeholder 5"/>
          <p:cNvSpPr txBox="1">
            <a:spLocks/>
          </p:cNvSpPr>
          <p:nvPr userDrawn="1"/>
        </p:nvSpPr>
        <p:spPr>
          <a:xfrm>
            <a:off x="8077200" y="6492875"/>
            <a:ext cx="10668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99FF99"/>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rgbClr val="FFFFCC"/>
                </a:solidFill>
                <a:latin typeface="+mj-lt"/>
              </a:rPr>
              <a:t> Page </a:t>
            </a:r>
            <a:fld id="{77AA60D7-E052-4FF8-8EB3-82792E6B1490}" type="slidenum">
              <a:rPr lang="en-US" smtClean="0">
                <a:solidFill>
                  <a:srgbClr val="FFFFCC"/>
                </a:solidFill>
                <a:latin typeface="+mj-lt"/>
              </a:rPr>
              <a:pPr/>
              <a:t>‹#›</a:t>
            </a:fld>
            <a:endParaRPr lang="en-US" dirty="0">
              <a:solidFill>
                <a:srgbClr val="FFFFCC"/>
              </a:solidFill>
              <a:latin typeface="+mj-lt"/>
            </a:endParaRPr>
          </a:p>
        </p:txBody>
      </p:sp>
    </p:spTree>
    <p:extLst>
      <p:ext uri="{BB962C8B-B14F-4D97-AF65-F5344CB8AC3E}">
        <p14:creationId xmlns:p14="http://schemas.microsoft.com/office/powerpoint/2010/main" val="42892355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Custom Layout">
    <p:bg>
      <p:bgPr>
        <a:blipFill dpi="0" rotWithShape="1">
          <a:blip r:embed="rId2">
            <a:extLst>
              <a:ext uri="{BEBA8EAE-BF5A-486C-A8C5-ECC9F3942E4B}">
                <a14:imgProps xmlns:a14="http://schemas.microsoft.com/office/drawing/2010/main">
                  <a14:imgLayer r:embed="rId3">
                    <a14:imgEffect>
                      <a14:brightnessContrast bright="-41000" contrast="20000"/>
                    </a14:imgEffect>
                  </a14:imgLayer>
                </a14:imgProps>
              </a:ext>
            </a:extLst>
          </a:blip>
          <a:srcRect/>
          <a:stretch>
            <a:fillRect l="-27000" r="-27000"/>
          </a:stretch>
        </a:blipFill>
        <a:effectLst/>
      </p:bgPr>
    </p:bg>
    <p:spTree>
      <p:nvGrpSpPr>
        <p:cNvPr id="1" name=""/>
        <p:cNvGrpSpPr/>
        <p:nvPr/>
      </p:nvGrpSpPr>
      <p:grpSpPr>
        <a:xfrm>
          <a:off x="0" y="0"/>
          <a:ext cx="0" cy="0"/>
          <a:chOff x="0" y="0"/>
          <a:chExt cx="0" cy="0"/>
        </a:xfrm>
      </p:grpSpPr>
      <p:sp>
        <p:nvSpPr>
          <p:cNvPr id="8" name="Slide Number Placeholder 5"/>
          <p:cNvSpPr txBox="1">
            <a:spLocks/>
          </p:cNvSpPr>
          <p:nvPr userDrawn="1"/>
        </p:nvSpPr>
        <p:spPr>
          <a:xfrm>
            <a:off x="8077200" y="6492875"/>
            <a:ext cx="10668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99FF99"/>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rgbClr val="FFFFCC"/>
                </a:solidFill>
                <a:latin typeface="+mj-lt"/>
              </a:rPr>
              <a:t> Page </a:t>
            </a:r>
            <a:fld id="{77AA60D7-E052-4FF8-8EB3-82792E6B1490}" type="slidenum">
              <a:rPr lang="en-US" smtClean="0">
                <a:solidFill>
                  <a:srgbClr val="FFFFCC"/>
                </a:solidFill>
                <a:latin typeface="+mj-lt"/>
              </a:rPr>
              <a:pPr/>
              <a:t>‹#›</a:t>
            </a:fld>
            <a:endParaRPr lang="en-US" dirty="0">
              <a:solidFill>
                <a:srgbClr val="FFFFCC"/>
              </a:solidFill>
              <a:latin typeface="+mj-lt"/>
            </a:endParaRPr>
          </a:p>
        </p:txBody>
      </p:sp>
    </p:spTree>
    <p:extLst>
      <p:ext uri="{BB962C8B-B14F-4D97-AF65-F5344CB8AC3E}">
        <p14:creationId xmlns:p14="http://schemas.microsoft.com/office/powerpoint/2010/main" val="208053991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981656-5A55-4B9F-BF06-E9D03294AB7D}" type="datetimeFigureOut">
              <a:rPr lang="en-US" smtClean="0"/>
              <a:t>3/10/2015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AA60D7-E052-4FF8-8EB3-82792E6B1490}" type="slidenum">
              <a:rPr lang="en-US" smtClean="0"/>
              <a:t>‹#›</a:t>
            </a:fld>
            <a:endParaRPr lang="en-US"/>
          </a:p>
        </p:txBody>
      </p:sp>
    </p:spTree>
    <p:extLst>
      <p:ext uri="{BB962C8B-B14F-4D97-AF65-F5344CB8AC3E}">
        <p14:creationId xmlns:p14="http://schemas.microsoft.com/office/powerpoint/2010/main" val="2217225333"/>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5" r:id="rId4"/>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iki.bnl.gov/eic/index.php/Magnetic_Cloak"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141982"/>
            <a:ext cx="7272697" cy="769441"/>
          </a:xfrm>
          <a:prstGeom prst="rect">
            <a:avLst/>
          </a:prstGeom>
          <a:noFill/>
        </p:spPr>
        <p:txBody>
          <a:bodyPr wrap="none" rtlCol="0">
            <a:spAutoFit/>
          </a:bodyPr>
          <a:lstStyle/>
          <a:p>
            <a:r>
              <a:rPr lang="en-US" sz="4400" dirty="0" smtClean="0">
                <a:solidFill>
                  <a:srgbClr val="FFFFCC"/>
                </a:solidFill>
                <a:latin typeface="+mj-lt"/>
              </a:rPr>
              <a:t>The eRHIC Interaction Region</a:t>
            </a:r>
            <a:endParaRPr lang="en-US" sz="4400" dirty="0">
              <a:solidFill>
                <a:srgbClr val="FFFFCC"/>
              </a:solidFill>
              <a:latin typeface="+mj-lt"/>
            </a:endParaRPr>
          </a:p>
        </p:txBody>
      </p:sp>
    </p:spTree>
    <p:extLst>
      <p:ext uri="{BB962C8B-B14F-4D97-AF65-F5344CB8AC3E}">
        <p14:creationId xmlns:p14="http://schemas.microsoft.com/office/powerpoint/2010/main" val="1623692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85799"/>
            <a:ext cx="5120640" cy="5562602"/>
          </a:xfrm>
          <a:prstGeom prst="rect">
            <a:avLst/>
          </a:prstGeom>
          <a:solidFill>
            <a:schemeClr val="bg1"/>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381000" y="0"/>
            <a:ext cx="8763000" cy="609600"/>
          </a:xfrm>
        </p:spPr>
        <p:txBody>
          <a:bodyPr>
            <a:normAutofit fontScale="90000"/>
          </a:bodyPr>
          <a:lstStyle/>
          <a:p>
            <a:r>
              <a:rPr lang="en-US" dirty="0"/>
              <a:t>eRHIC </a:t>
            </a:r>
            <a:r>
              <a:rPr lang="en-US" dirty="0" smtClean="0"/>
              <a:t>IR Q0 Forward: New Parameters Comparison</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 y="1219200"/>
            <a:ext cx="4937760" cy="4867494"/>
          </a:xfrm>
          <a:prstGeom prst="rect">
            <a:avLst/>
          </a:prstGeom>
        </p:spPr>
      </p:pic>
      <p:sp>
        <p:nvSpPr>
          <p:cNvPr id="4" name="TextBox 3"/>
          <p:cNvSpPr txBox="1"/>
          <p:nvPr/>
        </p:nvSpPr>
        <p:spPr>
          <a:xfrm>
            <a:off x="5120640" y="1225515"/>
            <a:ext cx="4023360" cy="4337085"/>
          </a:xfrm>
          <a:prstGeom prst="rect">
            <a:avLst/>
          </a:prstGeom>
          <a:noFill/>
        </p:spPr>
        <p:txBody>
          <a:bodyPr wrap="square" rtlCol="0">
            <a:spAutoFit/>
          </a:bodyPr>
          <a:lstStyle/>
          <a:p>
            <a:pPr algn="ctr">
              <a:lnSpc>
                <a:spcPts val="1900"/>
              </a:lnSpc>
              <a:spcAft>
                <a:spcPts val="1400"/>
              </a:spcAft>
            </a:pPr>
            <a:r>
              <a:rPr lang="en-US" sz="1900" u="sng" dirty="0" smtClean="0">
                <a:solidFill>
                  <a:schemeClr val="bg1"/>
                </a:solidFill>
                <a:latin typeface="Arial Rounded MT Bold" panose="020F0704030504030204" pitchFamily="34" charset="0"/>
              </a:rPr>
              <a:t>Q0 Version 2.5 New Parameters</a:t>
            </a:r>
          </a:p>
          <a:p>
            <a:pPr>
              <a:lnSpc>
                <a:spcPts val="1900"/>
              </a:lnSpc>
              <a:spcAft>
                <a:spcPts val="200"/>
              </a:spcAft>
            </a:pPr>
            <a:r>
              <a:rPr lang="en-US" sz="1600" dirty="0">
                <a:solidFill>
                  <a:schemeClr val="bg1"/>
                </a:solidFill>
                <a:latin typeface="Arial Rounded MT Bold" panose="020F0704030504030204" pitchFamily="34" charset="0"/>
              </a:rPr>
              <a:t>Magnetic Length = 1.465 m</a:t>
            </a:r>
          </a:p>
          <a:p>
            <a:pPr>
              <a:lnSpc>
                <a:spcPts val="1900"/>
              </a:lnSpc>
              <a:spcAft>
                <a:spcPts val="200"/>
              </a:spcAft>
            </a:pPr>
            <a:r>
              <a:rPr lang="en-US" sz="1600" dirty="0">
                <a:solidFill>
                  <a:schemeClr val="bg1"/>
                </a:solidFill>
                <a:latin typeface="Arial Rounded MT Bold" panose="020F0704030504030204" pitchFamily="34" charset="0"/>
              </a:rPr>
              <a:t>     Main Gradient = -213.0 T/m</a:t>
            </a:r>
          </a:p>
          <a:p>
            <a:pPr>
              <a:lnSpc>
                <a:spcPts val="1900"/>
              </a:lnSpc>
              <a:spcAft>
                <a:spcPts val="200"/>
              </a:spcAft>
            </a:pPr>
            <a:r>
              <a:rPr lang="en-US" sz="1600" dirty="0">
                <a:solidFill>
                  <a:schemeClr val="bg1"/>
                </a:solidFill>
                <a:latin typeface="Arial Rounded MT Bold" panose="020F0704030504030204" pitchFamily="34" charset="0"/>
              </a:rPr>
              <a:t>  Field @ e-Beam </a:t>
            </a:r>
            <a:r>
              <a:rPr lang="en-US" sz="1600" dirty="0" smtClean="0">
                <a:solidFill>
                  <a:schemeClr val="bg1"/>
                </a:solidFill>
                <a:latin typeface="Arial Rounded MT Bold" panose="020F0704030504030204" pitchFamily="34" charset="0"/>
              </a:rPr>
              <a:t>&lt; Few </a:t>
            </a:r>
            <a:r>
              <a:rPr lang="en-US" sz="1600" dirty="0">
                <a:solidFill>
                  <a:schemeClr val="bg1"/>
                </a:solidFill>
                <a:latin typeface="Arial Rounded MT Bold" panose="020F0704030504030204" pitchFamily="34" charset="0"/>
              </a:rPr>
              <a:t>Gauss</a:t>
            </a:r>
          </a:p>
          <a:p>
            <a:pPr>
              <a:lnSpc>
                <a:spcPts val="1900"/>
              </a:lnSpc>
              <a:spcAft>
                <a:spcPts val="200"/>
              </a:spcAft>
            </a:pPr>
            <a:endParaRPr lang="en-US" sz="1600" dirty="0" smtClean="0">
              <a:solidFill>
                <a:schemeClr val="bg1"/>
              </a:solidFill>
              <a:latin typeface="Arial Rounded MT Bold" panose="020F0704030504030204" pitchFamily="34" charset="0"/>
            </a:endParaRPr>
          </a:p>
          <a:p>
            <a:pPr algn="ctr">
              <a:lnSpc>
                <a:spcPts val="1900"/>
              </a:lnSpc>
              <a:spcAft>
                <a:spcPts val="1400"/>
              </a:spcAft>
            </a:pPr>
            <a:r>
              <a:rPr lang="en-US" sz="1900" u="sng" dirty="0">
                <a:solidFill>
                  <a:schemeClr val="bg1"/>
                </a:solidFill>
                <a:latin typeface="Arial Rounded MT Bold" panose="020F0704030504030204" pitchFamily="34" charset="0"/>
              </a:rPr>
              <a:t>Q0 Version </a:t>
            </a:r>
            <a:r>
              <a:rPr lang="en-US" sz="1900" u="sng" dirty="0" smtClean="0">
                <a:solidFill>
                  <a:schemeClr val="bg1"/>
                </a:solidFill>
                <a:latin typeface="Arial Rounded MT Bold" panose="020F0704030504030204" pitchFamily="34" charset="0"/>
              </a:rPr>
              <a:t>2.1 Old </a:t>
            </a:r>
            <a:r>
              <a:rPr lang="en-US" sz="1900" u="sng" dirty="0">
                <a:solidFill>
                  <a:schemeClr val="bg1"/>
                </a:solidFill>
                <a:latin typeface="Arial Rounded MT Bold" panose="020F0704030504030204" pitchFamily="34" charset="0"/>
              </a:rPr>
              <a:t>Parameters</a:t>
            </a:r>
          </a:p>
          <a:p>
            <a:pPr>
              <a:lnSpc>
                <a:spcPts val="1900"/>
              </a:lnSpc>
              <a:spcAft>
                <a:spcPts val="200"/>
              </a:spcAft>
            </a:pPr>
            <a:r>
              <a:rPr lang="en-US" sz="1600" dirty="0" smtClean="0">
                <a:solidFill>
                  <a:schemeClr val="bg1"/>
                </a:solidFill>
                <a:latin typeface="Arial Rounded MT Bold" panose="020F0704030504030204" pitchFamily="34" charset="0"/>
              </a:rPr>
              <a:t>Magnetic </a:t>
            </a:r>
            <a:r>
              <a:rPr lang="en-US" sz="1600" dirty="0">
                <a:solidFill>
                  <a:schemeClr val="bg1"/>
                </a:solidFill>
                <a:latin typeface="Arial Rounded MT Bold" panose="020F0704030504030204" pitchFamily="34" charset="0"/>
              </a:rPr>
              <a:t>Length = 1.400 m</a:t>
            </a:r>
          </a:p>
          <a:p>
            <a:pPr>
              <a:lnSpc>
                <a:spcPts val="1900"/>
              </a:lnSpc>
              <a:spcAft>
                <a:spcPts val="200"/>
              </a:spcAft>
            </a:pPr>
            <a:r>
              <a:rPr lang="en-US" sz="1600" dirty="0">
                <a:solidFill>
                  <a:schemeClr val="bg1"/>
                </a:solidFill>
                <a:latin typeface="Arial Rounded MT Bold" panose="020F0704030504030204" pitchFamily="34" charset="0"/>
              </a:rPr>
              <a:t>     Main Gradient = -170.0 T/m</a:t>
            </a:r>
          </a:p>
          <a:p>
            <a:pPr>
              <a:lnSpc>
                <a:spcPts val="1900"/>
              </a:lnSpc>
              <a:spcAft>
                <a:spcPts val="200"/>
              </a:spcAft>
            </a:pPr>
            <a:r>
              <a:rPr lang="en-US" sz="1600" dirty="0">
                <a:solidFill>
                  <a:schemeClr val="bg1"/>
                </a:solidFill>
                <a:latin typeface="Arial Rounded MT Bold" panose="020F0704030504030204" pitchFamily="34" charset="0"/>
              </a:rPr>
              <a:t>  Field @ e-Beam </a:t>
            </a:r>
            <a:r>
              <a:rPr lang="en-US" sz="1600" dirty="0" smtClean="0">
                <a:solidFill>
                  <a:schemeClr val="bg1"/>
                </a:solidFill>
                <a:latin typeface="Arial Rounded MT Bold" panose="020F0704030504030204" pitchFamily="34" charset="0"/>
              </a:rPr>
              <a:t>&lt; 10 </a:t>
            </a:r>
            <a:r>
              <a:rPr lang="en-US" sz="1600" dirty="0">
                <a:solidFill>
                  <a:schemeClr val="bg1"/>
                </a:solidFill>
                <a:latin typeface="Arial Rounded MT Bold" panose="020F0704030504030204" pitchFamily="34" charset="0"/>
              </a:rPr>
              <a:t>Gauss</a:t>
            </a:r>
          </a:p>
          <a:p>
            <a:pPr>
              <a:lnSpc>
                <a:spcPts val="1900"/>
              </a:lnSpc>
              <a:spcAft>
                <a:spcPts val="200"/>
              </a:spcAft>
            </a:pPr>
            <a:endParaRPr lang="en-US" sz="1600" dirty="0" smtClean="0">
              <a:solidFill>
                <a:schemeClr val="bg1"/>
              </a:solidFill>
              <a:latin typeface="Arial Rounded MT Bold" panose="020F0704030504030204" pitchFamily="34" charset="0"/>
            </a:endParaRPr>
          </a:p>
          <a:p>
            <a:pPr algn="just">
              <a:lnSpc>
                <a:spcPts val="1900"/>
              </a:lnSpc>
              <a:spcAft>
                <a:spcPts val="200"/>
              </a:spcAft>
            </a:pPr>
            <a:r>
              <a:rPr lang="en-US" sz="1600" dirty="0" smtClean="0">
                <a:solidFill>
                  <a:srgbClr val="66CCFF"/>
                </a:solidFill>
                <a:latin typeface="Arial Rounded MT Bold" panose="020F0704030504030204" pitchFamily="34" charset="0"/>
              </a:rPr>
              <a:t>An aggressive re-design is in progress in order to support the new, optics Version 2.5, Q0 magnet goals (that is based upon the latest Q1 design work).</a:t>
            </a:r>
            <a:endParaRPr lang="en-US" sz="1600" dirty="0">
              <a:solidFill>
                <a:srgbClr val="66CCFF"/>
              </a:solidFill>
              <a:latin typeface="Arial Rounded MT Bold" panose="020F0704030504030204" pitchFamily="34" charset="0"/>
            </a:endParaRPr>
          </a:p>
          <a:p>
            <a:pPr>
              <a:lnSpc>
                <a:spcPts val="1900"/>
              </a:lnSpc>
              <a:spcAft>
                <a:spcPts val="200"/>
              </a:spcAft>
            </a:pPr>
            <a:endParaRPr lang="en-US" sz="1600" dirty="0">
              <a:solidFill>
                <a:schemeClr val="bg1"/>
              </a:solidFill>
              <a:latin typeface="Arial Rounded MT Bold" panose="020F0704030504030204" pitchFamily="34" charset="0"/>
            </a:endParaRPr>
          </a:p>
        </p:txBody>
      </p:sp>
      <p:sp>
        <p:nvSpPr>
          <p:cNvPr id="5" name="TextBox 4"/>
          <p:cNvSpPr txBox="1"/>
          <p:nvPr/>
        </p:nvSpPr>
        <p:spPr>
          <a:xfrm>
            <a:off x="241392" y="838200"/>
            <a:ext cx="4635408" cy="369332"/>
          </a:xfrm>
          <a:prstGeom prst="rect">
            <a:avLst/>
          </a:prstGeom>
          <a:solidFill>
            <a:schemeClr val="bg1"/>
          </a:solidFill>
        </p:spPr>
        <p:txBody>
          <a:bodyPr wrap="square" rtlCol="0">
            <a:spAutoFit/>
          </a:bodyPr>
          <a:lstStyle/>
          <a:p>
            <a:pPr algn="ctr"/>
            <a:r>
              <a:rPr lang="en-US" b="1" i="1" dirty="0" smtClean="0">
                <a:solidFill>
                  <a:srgbClr val="000066"/>
                </a:solidFill>
                <a:latin typeface="Arial Rounded MT Bold" panose="020F0704030504030204" pitchFamily="34" charset="0"/>
              </a:rPr>
              <a:t>Q0, Version  2.1 Optics, Full  Model</a:t>
            </a:r>
            <a:endParaRPr lang="en-US" sz="2800" b="1" i="1" baseline="-25000" dirty="0">
              <a:solidFill>
                <a:srgbClr val="000066"/>
              </a:solidFill>
              <a:latin typeface="Arial Rounded MT Bold" panose="020F0704030504030204" pitchFamily="34" charset="0"/>
            </a:endParaRPr>
          </a:p>
        </p:txBody>
      </p:sp>
    </p:spTree>
    <p:extLst>
      <p:ext uri="{BB962C8B-B14F-4D97-AF65-F5344CB8AC3E}">
        <p14:creationId xmlns:p14="http://schemas.microsoft.com/office/powerpoint/2010/main" val="41578662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686800" cy="1066800"/>
          </a:xfrm>
        </p:spPr>
        <p:txBody>
          <a:bodyPr/>
          <a:lstStyle/>
          <a:p>
            <a:r>
              <a:rPr lang="en-US" dirty="0"/>
              <a:t>eRHIC IR, Version 2.5, </a:t>
            </a:r>
            <a:r>
              <a:rPr lang="en-US" dirty="0" smtClean="0"/>
              <a:t>Forward Layout Details</a:t>
            </a:r>
            <a:endParaRPr lang="en-US" dirty="0"/>
          </a:p>
        </p:txBody>
      </p:sp>
      <p:sp>
        <p:nvSpPr>
          <p:cNvPr id="24" name="TextBox 23"/>
          <p:cNvSpPr txBox="1"/>
          <p:nvPr/>
        </p:nvSpPr>
        <p:spPr>
          <a:xfrm>
            <a:off x="457199" y="6019800"/>
            <a:ext cx="8077201" cy="707886"/>
          </a:xfrm>
          <a:prstGeom prst="rect">
            <a:avLst/>
          </a:prstGeom>
          <a:noFill/>
        </p:spPr>
        <p:txBody>
          <a:bodyPr wrap="square" rtlCol="0">
            <a:spAutoFit/>
          </a:bodyPr>
          <a:lstStyle/>
          <a:p>
            <a:pPr>
              <a:lnSpc>
                <a:spcPts val="2400"/>
              </a:lnSpc>
            </a:pPr>
            <a:r>
              <a:rPr lang="en-US" spc="10" dirty="0" smtClean="0">
                <a:solidFill>
                  <a:srgbClr val="FFFF99"/>
                </a:solidFill>
              </a:rPr>
              <a:t>Note that the coordinate system in these figures is aligned with the center of the</a:t>
            </a:r>
            <a:r>
              <a:rPr lang="en-US" dirty="0" smtClean="0">
                <a:solidFill>
                  <a:srgbClr val="FFFF99"/>
                </a:solidFill>
              </a:rPr>
              <a:t> 4 </a:t>
            </a:r>
            <a:r>
              <a:rPr lang="en-US" dirty="0">
                <a:solidFill>
                  <a:srgbClr val="FFFF99"/>
                </a:solidFill>
              </a:rPr>
              <a:t>mrad neutron cone </a:t>
            </a:r>
            <a:r>
              <a:rPr lang="en-US" dirty="0" smtClean="0">
                <a:solidFill>
                  <a:srgbClr val="FFFF99"/>
                </a:solidFill>
              </a:rPr>
              <a:t>(neutral vector) </a:t>
            </a:r>
            <a:r>
              <a:rPr lang="en-US" dirty="0">
                <a:solidFill>
                  <a:srgbClr val="FFFF99"/>
                </a:solidFill>
              </a:rPr>
              <a:t>indicated </a:t>
            </a:r>
            <a:r>
              <a:rPr lang="en-US" dirty="0" smtClean="0">
                <a:solidFill>
                  <a:srgbClr val="FFFF99"/>
                </a:solidFill>
              </a:rPr>
              <a:t>by the hatched region on the plot.</a:t>
            </a:r>
            <a:endParaRPr lang="en-US" spc="30" dirty="0">
              <a:solidFill>
                <a:srgbClr val="FFFF99"/>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16781"/>
            <a:ext cx="9144000" cy="5024438"/>
          </a:xfrm>
          <a:prstGeom prst="rect">
            <a:avLst/>
          </a:prstGeom>
        </p:spPr>
      </p:pic>
      <p:sp>
        <p:nvSpPr>
          <p:cNvPr id="17" name="TextBox 16"/>
          <p:cNvSpPr txBox="1"/>
          <p:nvPr/>
        </p:nvSpPr>
        <p:spPr>
          <a:xfrm>
            <a:off x="5486400" y="4139625"/>
            <a:ext cx="1371600" cy="584775"/>
          </a:xfrm>
          <a:prstGeom prst="rect">
            <a:avLst/>
          </a:prstGeom>
          <a:noFill/>
        </p:spPr>
        <p:txBody>
          <a:bodyPr wrap="square" rtlCol="0">
            <a:spAutoFit/>
          </a:bodyPr>
          <a:lstStyle/>
          <a:p>
            <a:r>
              <a:rPr lang="en-US" sz="1600" dirty="0" smtClean="0">
                <a:solidFill>
                  <a:srgbClr val="0000CC"/>
                </a:solidFill>
                <a:latin typeface="Arial Rounded MT Bold" panose="020F0704030504030204" pitchFamily="34" charset="0"/>
              </a:rPr>
              <a:t>Main Beam </a:t>
            </a:r>
            <a:r>
              <a:rPr lang="en-US" sz="1600" b="1" dirty="0" smtClean="0">
                <a:solidFill>
                  <a:srgbClr val="0000CC"/>
                </a:solidFill>
                <a:latin typeface="Arial Rounded MT Bold" panose="020F0704030504030204" pitchFamily="34" charset="0"/>
                <a:sym typeface="Symbol"/>
              </a:rPr>
              <a:t></a:t>
            </a:r>
            <a:r>
              <a:rPr lang="en-US" sz="1600" dirty="0" smtClean="0">
                <a:solidFill>
                  <a:srgbClr val="0000CC"/>
                </a:solidFill>
                <a:latin typeface="Arial Rounded MT Bold" panose="020F0704030504030204" pitchFamily="34" charset="0"/>
              </a:rPr>
              <a:t>3.5 mrad</a:t>
            </a:r>
            <a:endParaRPr lang="en-US" sz="1600" dirty="0">
              <a:solidFill>
                <a:srgbClr val="0000CC"/>
              </a:solidFill>
              <a:latin typeface="Arial Rounded MT Bold" panose="020F0704030504030204" pitchFamily="34" charset="0"/>
            </a:endParaRPr>
          </a:p>
        </p:txBody>
      </p:sp>
      <p:cxnSp>
        <p:nvCxnSpPr>
          <p:cNvPr id="19" name="Straight Arrow Connector 18"/>
          <p:cNvCxnSpPr/>
          <p:nvPr/>
        </p:nvCxnSpPr>
        <p:spPr>
          <a:xfrm flipH="1" flipV="1">
            <a:off x="5940802" y="2819402"/>
            <a:ext cx="155199" cy="1320223"/>
          </a:xfrm>
          <a:prstGeom prst="straightConnector1">
            <a:avLst/>
          </a:prstGeom>
          <a:ln w="28575">
            <a:solidFill>
              <a:srgbClr val="0000CC"/>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800600" y="3216042"/>
            <a:ext cx="990600" cy="746358"/>
          </a:xfrm>
          <a:prstGeom prst="rect">
            <a:avLst/>
          </a:prstGeom>
          <a:noFill/>
        </p:spPr>
        <p:txBody>
          <a:bodyPr wrap="square" rtlCol="0">
            <a:spAutoFit/>
          </a:bodyPr>
          <a:lstStyle/>
          <a:p>
            <a:pPr algn="ctr">
              <a:lnSpc>
                <a:spcPts val="1700"/>
              </a:lnSpc>
            </a:pPr>
            <a:r>
              <a:rPr lang="en-US" sz="1600" dirty="0" smtClean="0">
                <a:solidFill>
                  <a:srgbClr val="003300"/>
                </a:solidFill>
                <a:latin typeface="Arial Rounded MT Bold" panose="020F0704030504030204" pitchFamily="34" charset="0"/>
              </a:rPr>
              <a:t>4 mrad neutron cone</a:t>
            </a:r>
            <a:endParaRPr lang="en-US" sz="1600" dirty="0">
              <a:solidFill>
                <a:srgbClr val="003300"/>
              </a:solidFill>
              <a:latin typeface="Arial Rounded MT Bold" panose="020F0704030504030204" pitchFamily="34" charset="0"/>
            </a:endParaRPr>
          </a:p>
        </p:txBody>
      </p:sp>
      <p:sp>
        <p:nvSpPr>
          <p:cNvPr id="7" name="Rectangle 6"/>
          <p:cNvSpPr/>
          <p:nvPr/>
        </p:nvSpPr>
        <p:spPr>
          <a:xfrm>
            <a:off x="1600200" y="2861846"/>
            <a:ext cx="468398" cy="338554"/>
          </a:xfrm>
          <a:prstGeom prst="rect">
            <a:avLst/>
          </a:prstGeom>
        </p:spPr>
        <p:txBody>
          <a:bodyPr wrap="none">
            <a:spAutoFit/>
          </a:bodyPr>
          <a:lstStyle/>
          <a:p>
            <a:r>
              <a:rPr lang="en-US" sz="1600" dirty="0" smtClean="0">
                <a:latin typeface="Arial Rounded MT Bold" panose="020F0704030504030204" pitchFamily="34" charset="0"/>
              </a:rPr>
              <a:t>Q1</a:t>
            </a:r>
            <a:endParaRPr lang="en-US" sz="1600" dirty="0"/>
          </a:p>
        </p:txBody>
      </p:sp>
      <p:sp>
        <p:nvSpPr>
          <p:cNvPr id="23" name="Rectangle 22"/>
          <p:cNvSpPr/>
          <p:nvPr/>
        </p:nvSpPr>
        <p:spPr>
          <a:xfrm>
            <a:off x="990600" y="3014246"/>
            <a:ext cx="468398" cy="338554"/>
          </a:xfrm>
          <a:prstGeom prst="rect">
            <a:avLst/>
          </a:prstGeom>
        </p:spPr>
        <p:txBody>
          <a:bodyPr wrap="none">
            <a:spAutoFit/>
          </a:bodyPr>
          <a:lstStyle/>
          <a:p>
            <a:r>
              <a:rPr lang="en-US" sz="1600" dirty="0" smtClean="0">
                <a:latin typeface="Arial Rounded MT Bold" panose="020F0704030504030204" pitchFamily="34" charset="0"/>
              </a:rPr>
              <a:t>Q0</a:t>
            </a:r>
            <a:endParaRPr lang="en-US" sz="1600" dirty="0"/>
          </a:p>
        </p:txBody>
      </p:sp>
      <p:sp>
        <p:nvSpPr>
          <p:cNvPr id="27" name="Rectangle 26"/>
          <p:cNvSpPr/>
          <p:nvPr/>
        </p:nvSpPr>
        <p:spPr>
          <a:xfrm>
            <a:off x="2594030" y="2590800"/>
            <a:ext cx="453970" cy="338554"/>
          </a:xfrm>
          <a:prstGeom prst="rect">
            <a:avLst/>
          </a:prstGeom>
        </p:spPr>
        <p:txBody>
          <a:bodyPr wrap="none">
            <a:spAutoFit/>
          </a:bodyPr>
          <a:lstStyle/>
          <a:p>
            <a:r>
              <a:rPr lang="en-US" sz="1600" dirty="0" smtClean="0">
                <a:latin typeface="Arial Rounded MT Bold" panose="020F0704030504030204" pitchFamily="34" charset="0"/>
              </a:rPr>
              <a:t>B1</a:t>
            </a:r>
            <a:endParaRPr lang="en-US" sz="1600" dirty="0"/>
          </a:p>
        </p:txBody>
      </p:sp>
      <p:sp>
        <p:nvSpPr>
          <p:cNvPr id="29" name="TextBox 28"/>
          <p:cNvSpPr txBox="1"/>
          <p:nvPr/>
        </p:nvSpPr>
        <p:spPr>
          <a:xfrm>
            <a:off x="5785601" y="990600"/>
            <a:ext cx="2062999" cy="584775"/>
          </a:xfrm>
          <a:prstGeom prst="rect">
            <a:avLst/>
          </a:prstGeom>
          <a:noFill/>
        </p:spPr>
        <p:txBody>
          <a:bodyPr wrap="square" rtlCol="0">
            <a:spAutoFit/>
          </a:bodyPr>
          <a:lstStyle/>
          <a:p>
            <a:r>
              <a:rPr lang="en-US" sz="1600" b="1" dirty="0" err="1" smtClean="0">
                <a:solidFill>
                  <a:srgbClr val="006666"/>
                </a:solidFill>
                <a:latin typeface="SymbolPS" pitchFamily="18" charset="2"/>
              </a:rPr>
              <a:t>D</a:t>
            </a:r>
            <a:r>
              <a:rPr lang="en-US" sz="1600" dirty="0" err="1" smtClean="0">
                <a:solidFill>
                  <a:srgbClr val="006666"/>
                </a:solidFill>
                <a:latin typeface="Arial Rounded MT Bold" panose="020F0704030504030204" pitchFamily="34" charset="0"/>
              </a:rPr>
              <a:t>p</a:t>
            </a:r>
            <a:r>
              <a:rPr lang="en-US" sz="1600" dirty="0" smtClean="0">
                <a:solidFill>
                  <a:srgbClr val="006666"/>
                </a:solidFill>
                <a:latin typeface="Arial Rounded MT Bold" panose="020F0704030504030204" pitchFamily="34" charset="0"/>
              </a:rPr>
              <a:t>/p = 20% P</a:t>
            </a:r>
            <a:r>
              <a:rPr lang="en-US" sz="1600" baseline="-25000" dirty="0" smtClean="0">
                <a:solidFill>
                  <a:srgbClr val="006666"/>
                </a:solidFill>
                <a:latin typeface="Arial Rounded MT Bold" panose="020F0704030504030204" pitchFamily="34" charset="0"/>
              </a:rPr>
              <a:t>o</a:t>
            </a:r>
          </a:p>
          <a:p>
            <a:r>
              <a:rPr lang="en-US" sz="1600" b="1" dirty="0" smtClean="0">
                <a:solidFill>
                  <a:srgbClr val="006666"/>
                </a:solidFill>
                <a:latin typeface="Arial Rounded MT Bold" panose="020F0704030504030204" pitchFamily="34" charset="0"/>
                <a:sym typeface="Symbol"/>
              </a:rPr>
              <a:t></a:t>
            </a:r>
            <a:r>
              <a:rPr lang="en-US" sz="1600" dirty="0" smtClean="0">
                <a:solidFill>
                  <a:srgbClr val="006666"/>
                </a:solidFill>
                <a:latin typeface="Arial Rounded MT Bold" panose="020F0704030504030204" pitchFamily="34" charset="0"/>
              </a:rPr>
              <a:t>3.5 mrad</a:t>
            </a:r>
            <a:endParaRPr lang="en-US" sz="1600" dirty="0">
              <a:solidFill>
                <a:srgbClr val="006666"/>
              </a:solidFill>
              <a:latin typeface="Arial Rounded MT Bold" panose="020F0704030504030204" pitchFamily="34" charset="0"/>
            </a:endParaRPr>
          </a:p>
        </p:txBody>
      </p:sp>
      <p:cxnSp>
        <p:nvCxnSpPr>
          <p:cNvPr id="30" name="Straight Arrow Connector 29"/>
          <p:cNvCxnSpPr/>
          <p:nvPr/>
        </p:nvCxnSpPr>
        <p:spPr>
          <a:xfrm flipH="1">
            <a:off x="5940800" y="1575375"/>
            <a:ext cx="155201" cy="405825"/>
          </a:xfrm>
          <a:prstGeom prst="straightConnector1">
            <a:avLst/>
          </a:prstGeom>
          <a:ln w="28575">
            <a:solidFill>
              <a:srgbClr val="006666"/>
            </a:solidFill>
            <a:tailEnd type="arrow"/>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6534083" y="3238345"/>
            <a:ext cx="430887" cy="529953"/>
          </a:xfrm>
          <a:prstGeom prst="rect">
            <a:avLst/>
          </a:prstGeom>
        </p:spPr>
        <p:txBody>
          <a:bodyPr vert="vert270" wrap="none">
            <a:spAutoFit/>
          </a:bodyPr>
          <a:lstStyle/>
          <a:p>
            <a:r>
              <a:rPr lang="en-US" sz="1600" dirty="0" smtClean="0">
                <a:latin typeface="Arial Rounded MT Bold" panose="020F0704030504030204" pitchFamily="34" charset="0"/>
              </a:rPr>
              <a:t>ZDC</a:t>
            </a:r>
            <a:endParaRPr lang="en-US" sz="1600" dirty="0"/>
          </a:p>
        </p:txBody>
      </p:sp>
      <p:sp>
        <p:nvSpPr>
          <p:cNvPr id="32" name="Rectangle 31"/>
          <p:cNvSpPr/>
          <p:nvPr/>
        </p:nvSpPr>
        <p:spPr>
          <a:xfrm>
            <a:off x="4961692" y="1143000"/>
            <a:ext cx="677108" cy="967573"/>
          </a:xfrm>
          <a:prstGeom prst="rect">
            <a:avLst/>
          </a:prstGeom>
        </p:spPr>
        <p:txBody>
          <a:bodyPr vert="vert270" wrap="none">
            <a:spAutoFit/>
          </a:bodyPr>
          <a:lstStyle/>
          <a:p>
            <a:r>
              <a:rPr lang="en-US" sz="1600" dirty="0" smtClean="0">
                <a:latin typeface="Arial Rounded MT Bold" panose="020F0704030504030204" pitchFamily="34" charset="0"/>
              </a:rPr>
              <a:t>Forward</a:t>
            </a:r>
          </a:p>
          <a:p>
            <a:r>
              <a:rPr lang="en-US" sz="1600" dirty="0" smtClean="0">
                <a:latin typeface="Arial Rounded MT Bold" panose="020F0704030504030204" pitchFamily="34" charset="0"/>
              </a:rPr>
              <a:t>Detector</a:t>
            </a:r>
            <a:endParaRPr lang="en-US" sz="1600" dirty="0"/>
          </a:p>
        </p:txBody>
      </p:sp>
      <p:sp>
        <p:nvSpPr>
          <p:cNvPr id="33" name="Rectangle 32"/>
          <p:cNvSpPr/>
          <p:nvPr/>
        </p:nvSpPr>
        <p:spPr>
          <a:xfrm>
            <a:off x="7410178" y="1042011"/>
            <a:ext cx="876843" cy="584775"/>
          </a:xfrm>
          <a:prstGeom prst="rect">
            <a:avLst/>
          </a:prstGeom>
        </p:spPr>
        <p:txBody>
          <a:bodyPr vert="horz" wrap="none">
            <a:spAutoFit/>
          </a:bodyPr>
          <a:lstStyle/>
          <a:p>
            <a:pPr algn="ctr"/>
            <a:r>
              <a:rPr lang="en-US" sz="1600" dirty="0" smtClean="0">
                <a:latin typeface="Arial Rounded MT Bold" panose="020F0704030504030204" pitchFamily="34" charset="0"/>
              </a:rPr>
              <a:t>Roman</a:t>
            </a:r>
          </a:p>
          <a:p>
            <a:pPr algn="ctr"/>
            <a:r>
              <a:rPr lang="en-US" sz="1600" dirty="0" smtClean="0">
                <a:latin typeface="Arial Rounded MT Bold" panose="020F0704030504030204" pitchFamily="34" charset="0"/>
              </a:rPr>
              <a:t>Pots</a:t>
            </a:r>
            <a:endParaRPr lang="en-US" sz="1600" dirty="0"/>
          </a:p>
        </p:txBody>
      </p:sp>
      <p:cxnSp>
        <p:nvCxnSpPr>
          <p:cNvPr id="35" name="Straight Arrow Connector 34"/>
          <p:cNvCxnSpPr/>
          <p:nvPr/>
        </p:nvCxnSpPr>
        <p:spPr>
          <a:xfrm flipH="1">
            <a:off x="7282730" y="1423873"/>
            <a:ext cx="261070" cy="40582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8153400" y="1334398"/>
            <a:ext cx="376599" cy="121919"/>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2819400" y="1295400"/>
            <a:ext cx="1600200" cy="338554"/>
          </a:xfrm>
          <a:prstGeom prst="rect">
            <a:avLst/>
          </a:prstGeom>
          <a:noFill/>
        </p:spPr>
        <p:txBody>
          <a:bodyPr wrap="square" rtlCol="0">
            <a:spAutoFit/>
          </a:bodyPr>
          <a:lstStyle/>
          <a:p>
            <a:r>
              <a:rPr lang="en-US" sz="1600" b="1" dirty="0" err="1" smtClean="0">
                <a:solidFill>
                  <a:srgbClr val="33CC33"/>
                </a:solidFill>
                <a:latin typeface="SymbolPS" pitchFamily="18" charset="2"/>
              </a:rPr>
              <a:t>D</a:t>
            </a:r>
            <a:r>
              <a:rPr lang="en-US" sz="1600" dirty="0" err="1" smtClean="0">
                <a:solidFill>
                  <a:srgbClr val="33CC33"/>
                </a:solidFill>
                <a:latin typeface="Arial Rounded MT Bold" panose="020F0704030504030204" pitchFamily="34" charset="0"/>
              </a:rPr>
              <a:t>p</a:t>
            </a:r>
            <a:r>
              <a:rPr lang="en-US" sz="1600" dirty="0" smtClean="0">
                <a:solidFill>
                  <a:srgbClr val="33CC33"/>
                </a:solidFill>
                <a:latin typeface="Arial Rounded MT Bold" panose="020F0704030504030204" pitchFamily="34" charset="0"/>
              </a:rPr>
              <a:t>/p = 50% P</a:t>
            </a:r>
            <a:r>
              <a:rPr lang="en-US" sz="1600" baseline="-25000" dirty="0" smtClean="0">
                <a:solidFill>
                  <a:srgbClr val="33CC33"/>
                </a:solidFill>
                <a:latin typeface="Arial Rounded MT Bold" panose="020F0704030504030204" pitchFamily="34" charset="0"/>
              </a:rPr>
              <a:t>o</a:t>
            </a:r>
          </a:p>
        </p:txBody>
      </p:sp>
      <p:cxnSp>
        <p:nvCxnSpPr>
          <p:cNvPr id="43" name="Straight Arrow Connector 42"/>
          <p:cNvCxnSpPr/>
          <p:nvPr/>
        </p:nvCxnSpPr>
        <p:spPr>
          <a:xfrm>
            <a:off x="3768943" y="1580327"/>
            <a:ext cx="498257" cy="477073"/>
          </a:xfrm>
          <a:prstGeom prst="straightConnector1">
            <a:avLst/>
          </a:prstGeom>
          <a:ln w="28575">
            <a:solidFill>
              <a:srgbClr val="33CC33"/>
            </a:solidFill>
            <a:tailEnd type="arrow"/>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1143000" y="4828032"/>
            <a:ext cx="7529044" cy="338554"/>
          </a:xfrm>
          <a:prstGeom prst="rect">
            <a:avLst/>
          </a:prstGeom>
          <a:solidFill>
            <a:srgbClr val="FFFFFF">
              <a:alpha val="50196"/>
            </a:srgbClr>
          </a:solidFill>
        </p:spPr>
        <p:txBody>
          <a:bodyPr wrap="square">
            <a:spAutoFit/>
          </a:bodyPr>
          <a:lstStyle/>
          <a:p>
            <a:r>
              <a:rPr lang="en-US" sz="1600" dirty="0" smtClean="0">
                <a:latin typeface="Arial Rounded MT Bold" panose="020F0704030504030204" pitchFamily="34" charset="0"/>
              </a:rPr>
              <a:t>Measure as much as possible before the next cold accelerator region.</a:t>
            </a:r>
            <a:endParaRPr lang="en-US" sz="1600" dirty="0"/>
          </a:p>
        </p:txBody>
      </p:sp>
      <p:sp>
        <p:nvSpPr>
          <p:cNvPr id="25" name="Rectangle 24"/>
          <p:cNvSpPr/>
          <p:nvPr/>
        </p:nvSpPr>
        <p:spPr>
          <a:xfrm>
            <a:off x="7445735" y="3212440"/>
            <a:ext cx="1317266" cy="1612240"/>
          </a:xfrm>
          <a:prstGeom prst="rect">
            <a:avLst/>
          </a:prstGeom>
          <a:solidFill>
            <a:schemeClr val="bg1"/>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p:cNvSpPr/>
          <p:nvPr/>
        </p:nvSpPr>
        <p:spPr>
          <a:xfrm>
            <a:off x="7239000" y="2421523"/>
            <a:ext cx="1828800" cy="830997"/>
          </a:xfrm>
          <a:prstGeom prst="rect">
            <a:avLst/>
          </a:prstGeom>
        </p:spPr>
        <p:txBody>
          <a:bodyPr wrap="square">
            <a:spAutoFit/>
          </a:bodyPr>
          <a:lstStyle/>
          <a:p>
            <a:r>
              <a:rPr lang="en-US" sz="1600" dirty="0" smtClean="0">
                <a:solidFill>
                  <a:srgbClr val="CC9900"/>
                </a:solidFill>
                <a:effectLst>
                  <a:outerShdw blurRad="38100" dist="38100" dir="2700000" algn="tl">
                    <a:srgbClr val="000000">
                      <a:alpha val="43137"/>
                    </a:srgbClr>
                  </a:outerShdw>
                </a:effectLst>
                <a:latin typeface="Arial Rounded MT Bold" panose="020F0704030504030204" pitchFamily="34" charset="0"/>
              </a:rPr>
              <a:t>Q2, has HERA style “butterfly shape chamber”</a:t>
            </a:r>
            <a:endParaRPr lang="en-US" sz="1600" dirty="0">
              <a:solidFill>
                <a:srgbClr val="CC9900"/>
              </a:solidFill>
              <a:effectLst>
                <a:outerShdw blurRad="38100" dist="38100" dir="2700000" algn="tl">
                  <a:srgbClr val="000000">
                    <a:alpha val="43137"/>
                  </a:srgbClr>
                </a:outerShdw>
              </a:effectLst>
            </a:endParaRPr>
          </a:p>
        </p:txBody>
      </p:sp>
      <p:sp>
        <p:nvSpPr>
          <p:cNvPr id="9" name="Rectangle 8"/>
          <p:cNvSpPr/>
          <p:nvPr/>
        </p:nvSpPr>
        <p:spPr>
          <a:xfrm>
            <a:off x="7525512" y="4443680"/>
            <a:ext cx="1146532" cy="369332"/>
          </a:xfrm>
          <a:prstGeom prst="rect">
            <a:avLst/>
          </a:prstGeom>
          <a:noFill/>
        </p:spPr>
        <p:txBody>
          <a:bodyPr wrap="none">
            <a:spAutoFit/>
          </a:bodyPr>
          <a:lstStyle/>
          <a:p>
            <a:r>
              <a:rPr lang="en-US" b="1" i="1" dirty="0" smtClean="0">
                <a:solidFill>
                  <a:srgbClr val="000066"/>
                </a:solidFill>
                <a:latin typeface="Arial Rounded MT Bold" panose="020F0704030504030204" pitchFamily="34" charset="0"/>
              </a:rPr>
              <a:t>Q2 Front</a:t>
            </a:r>
            <a:endParaRPr lang="en-US" dirty="0"/>
          </a:p>
        </p:txBody>
      </p:sp>
      <p:cxnSp>
        <p:nvCxnSpPr>
          <p:cNvPr id="38" name="Straight Arrow Connector 37"/>
          <p:cNvCxnSpPr/>
          <p:nvPr/>
        </p:nvCxnSpPr>
        <p:spPr>
          <a:xfrm flipV="1">
            <a:off x="7942749" y="2179631"/>
            <a:ext cx="80699" cy="334969"/>
          </a:xfrm>
          <a:prstGeom prst="straightConnector1">
            <a:avLst/>
          </a:prstGeom>
          <a:ln w="28575">
            <a:solidFill>
              <a:srgbClr val="CC9900"/>
            </a:solidFill>
            <a:tailEnd type="arrow"/>
          </a:ln>
        </p:spPr>
        <p:style>
          <a:lnRef idx="1">
            <a:schemeClr val="accent1"/>
          </a:lnRef>
          <a:fillRef idx="0">
            <a:schemeClr val="accent1"/>
          </a:fillRef>
          <a:effectRef idx="0">
            <a:schemeClr val="accent1"/>
          </a:effectRef>
          <a:fontRef idx="minor">
            <a:schemeClr val="tx1"/>
          </a:fontRef>
        </p:style>
      </p:cxn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98080" y="3285440"/>
            <a:ext cx="1197864" cy="1196221"/>
          </a:xfrm>
          <a:prstGeom prst="rect">
            <a:avLst/>
          </a:prstGeom>
        </p:spPr>
      </p:pic>
      <p:cxnSp>
        <p:nvCxnSpPr>
          <p:cNvPr id="36" name="Straight Arrow Connector 35"/>
          <p:cNvCxnSpPr/>
          <p:nvPr/>
        </p:nvCxnSpPr>
        <p:spPr>
          <a:xfrm>
            <a:off x="7754451" y="3200400"/>
            <a:ext cx="94149" cy="515778"/>
          </a:xfrm>
          <a:prstGeom prst="straightConnector1">
            <a:avLst/>
          </a:prstGeom>
          <a:ln w="28575">
            <a:solidFill>
              <a:srgbClr val="CC99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52562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85799"/>
            <a:ext cx="5120640" cy="5291555"/>
          </a:xfrm>
          <a:prstGeom prst="rect">
            <a:avLst/>
          </a:prstGeom>
          <a:solidFill>
            <a:schemeClr val="bg1"/>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 y="936779"/>
            <a:ext cx="4983480" cy="4702021"/>
          </a:xfrm>
          <a:prstGeom prst="rect">
            <a:avLst/>
          </a:prstGeom>
        </p:spPr>
      </p:pic>
      <p:sp>
        <p:nvSpPr>
          <p:cNvPr id="4" name="Title 1"/>
          <p:cNvSpPr>
            <a:spLocks noGrp="1"/>
          </p:cNvSpPr>
          <p:nvPr>
            <p:ph type="title"/>
          </p:nvPr>
        </p:nvSpPr>
        <p:spPr>
          <a:xfrm>
            <a:off x="381000" y="0"/>
            <a:ext cx="8763000" cy="1066800"/>
          </a:xfrm>
        </p:spPr>
        <p:txBody>
          <a:bodyPr>
            <a:normAutofit/>
          </a:bodyPr>
          <a:lstStyle/>
          <a:p>
            <a:r>
              <a:rPr lang="en-US" dirty="0"/>
              <a:t>eRHIC IR, Version 2.5, </a:t>
            </a:r>
            <a:r>
              <a:rPr lang="en-US" dirty="0" smtClean="0"/>
              <a:t>B1 </a:t>
            </a:r>
            <a:r>
              <a:rPr lang="en-US" dirty="0"/>
              <a:t>Forward Details</a:t>
            </a:r>
          </a:p>
        </p:txBody>
      </p:sp>
      <p:sp>
        <p:nvSpPr>
          <p:cNvPr id="5" name="TextBox 4"/>
          <p:cNvSpPr txBox="1"/>
          <p:nvPr/>
        </p:nvSpPr>
        <p:spPr>
          <a:xfrm>
            <a:off x="5193470" y="604009"/>
            <a:ext cx="3950529" cy="5568191"/>
          </a:xfrm>
          <a:prstGeom prst="rect">
            <a:avLst/>
          </a:prstGeom>
          <a:noFill/>
        </p:spPr>
        <p:txBody>
          <a:bodyPr wrap="square" rtlCol="0">
            <a:spAutoFit/>
          </a:bodyPr>
          <a:lstStyle/>
          <a:p>
            <a:pPr algn="ctr">
              <a:lnSpc>
                <a:spcPts val="1900"/>
              </a:lnSpc>
              <a:spcAft>
                <a:spcPts val="1400"/>
              </a:spcAft>
            </a:pPr>
            <a:r>
              <a:rPr lang="en-US" sz="1900" u="sng" dirty="0" smtClean="0">
                <a:solidFill>
                  <a:schemeClr val="bg1"/>
                </a:solidFill>
                <a:latin typeface="Arial Rounded MT Bold" panose="020F0704030504030204" pitchFamily="34" charset="0"/>
              </a:rPr>
              <a:t>B1 Version 2.5 Parameters</a:t>
            </a:r>
          </a:p>
          <a:p>
            <a:pPr>
              <a:lnSpc>
                <a:spcPts val="1900"/>
              </a:lnSpc>
              <a:spcAft>
                <a:spcPts val="200"/>
              </a:spcAft>
            </a:pPr>
            <a:r>
              <a:rPr lang="en-US" sz="1600" dirty="0">
                <a:solidFill>
                  <a:schemeClr val="bg1"/>
                </a:solidFill>
                <a:latin typeface="Arial Rounded MT Bold" panose="020F0704030504030204" pitchFamily="34" charset="0"/>
              </a:rPr>
              <a:t>Magnetic Length = </a:t>
            </a:r>
            <a:r>
              <a:rPr lang="en-US" sz="1600" dirty="0" smtClean="0">
                <a:solidFill>
                  <a:schemeClr val="bg1"/>
                </a:solidFill>
                <a:latin typeface="Arial Rounded MT Bold" panose="020F0704030504030204" pitchFamily="34" charset="0"/>
              </a:rPr>
              <a:t>2.9 </a:t>
            </a:r>
            <a:r>
              <a:rPr lang="en-US" sz="1600" dirty="0">
                <a:solidFill>
                  <a:schemeClr val="bg1"/>
                </a:solidFill>
                <a:latin typeface="Arial Rounded MT Bold" panose="020F0704030504030204" pitchFamily="34" charset="0"/>
              </a:rPr>
              <a:t>m</a:t>
            </a:r>
          </a:p>
          <a:p>
            <a:pPr>
              <a:lnSpc>
                <a:spcPts val="1900"/>
              </a:lnSpc>
              <a:spcAft>
                <a:spcPts val="200"/>
              </a:spcAft>
            </a:pPr>
            <a:r>
              <a:rPr lang="en-US" sz="1600" dirty="0">
                <a:solidFill>
                  <a:schemeClr val="bg1"/>
                </a:solidFill>
                <a:latin typeface="Arial Rounded MT Bold" panose="020F0704030504030204" pitchFamily="34" charset="0"/>
              </a:rPr>
              <a:t>    </a:t>
            </a:r>
            <a:r>
              <a:rPr lang="en-US" sz="1600" dirty="0" smtClean="0">
                <a:solidFill>
                  <a:schemeClr val="bg1"/>
                </a:solidFill>
                <a:latin typeface="Arial Rounded MT Bold" panose="020F0704030504030204" pitchFamily="34" charset="0"/>
              </a:rPr>
              <a:t>      Dipole Field </a:t>
            </a:r>
            <a:r>
              <a:rPr lang="en-US" sz="1600" dirty="0">
                <a:solidFill>
                  <a:schemeClr val="bg1"/>
                </a:solidFill>
                <a:latin typeface="Arial Rounded MT Bold" panose="020F0704030504030204" pitchFamily="34" charset="0"/>
              </a:rPr>
              <a:t>= </a:t>
            </a:r>
            <a:r>
              <a:rPr lang="en-US" sz="1600" dirty="0" smtClean="0">
                <a:solidFill>
                  <a:schemeClr val="bg1"/>
                </a:solidFill>
                <a:latin typeface="Arial Rounded MT Bold" panose="020F0704030504030204" pitchFamily="34" charset="0"/>
              </a:rPr>
              <a:t>4.6 T</a:t>
            </a:r>
            <a:endParaRPr lang="en-US" sz="1600" dirty="0">
              <a:solidFill>
                <a:schemeClr val="bg1"/>
              </a:solidFill>
              <a:latin typeface="Arial Rounded MT Bold" panose="020F0704030504030204" pitchFamily="34" charset="0"/>
            </a:endParaRPr>
          </a:p>
          <a:p>
            <a:pPr>
              <a:lnSpc>
                <a:spcPts val="1900"/>
              </a:lnSpc>
              <a:spcAft>
                <a:spcPts val="1200"/>
              </a:spcAft>
            </a:pPr>
            <a:r>
              <a:rPr lang="en-US" sz="1600" dirty="0">
                <a:solidFill>
                  <a:schemeClr val="bg1"/>
                </a:solidFill>
                <a:latin typeface="Arial Rounded MT Bold" panose="020F0704030504030204" pitchFamily="34" charset="0"/>
              </a:rPr>
              <a:t>  Field @ e-Beam </a:t>
            </a:r>
            <a:r>
              <a:rPr lang="en-US" sz="1600" dirty="0" smtClean="0">
                <a:solidFill>
                  <a:schemeClr val="bg1"/>
                </a:solidFill>
                <a:latin typeface="Arial Rounded MT Bold" panose="020F0704030504030204" pitchFamily="34" charset="0"/>
              </a:rPr>
              <a:t>&lt; </a:t>
            </a:r>
            <a:r>
              <a:rPr lang="en-US" sz="1600" dirty="0">
                <a:solidFill>
                  <a:schemeClr val="bg1"/>
                </a:solidFill>
                <a:latin typeface="Arial Rounded MT Bold" panose="020F0704030504030204" pitchFamily="34" charset="0"/>
              </a:rPr>
              <a:t>Few Gauss</a:t>
            </a:r>
          </a:p>
          <a:p>
            <a:pPr algn="just">
              <a:lnSpc>
                <a:spcPts val="1900"/>
              </a:lnSpc>
              <a:spcAft>
                <a:spcPts val="1000"/>
              </a:spcAft>
            </a:pPr>
            <a:r>
              <a:rPr lang="en-US" sz="1600" dirty="0" smtClean="0">
                <a:solidFill>
                  <a:srgbClr val="66CCFF"/>
                </a:solidFill>
                <a:latin typeface="Arial Rounded MT Bold" panose="020F0704030504030204" pitchFamily="34" charset="0"/>
              </a:rPr>
              <a:t>For those already familiar with the RHIC DX magnet, this is in effect a septum version of that magnet.</a:t>
            </a:r>
          </a:p>
          <a:p>
            <a:pPr algn="just">
              <a:lnSpc>
                <a:spcPts val="1900"/>
              </a:lnSpc>
              <a:spcAft>
                <a:spcPts val="1000"/>
              </a:spcAft>
            </a:pPr>
            <a:r>
              <a:rPr lang="en-US" sz="1600" dirty="0" smtClean="0">
                <a:solidFill>
                  <a:srgbClr val="66CCFF"/>
                </a:solidFill>
                <a:latin typeface="Arial Rounded MT Bold" panose="020F0704030504030204" pitchFamily="34" charset="0"/>
              </a:rPr>
              <a:t>Since the external field for a dipole falls off more slowly than from quad, </a:t>
            </a:r>
            <a:r>
              <a:rPr lang="en-US" sz="1600" dirty="0">
                <a:solidFill>
                  <a:srgbClr val="66CCFF"/>
                </a:solidFill>
                <a:latin typeface="Arial Rounded MT Bold" panose="020F0704030504030204" pitchFamily="34" charset="0"/>
              </a:rPr>
              <a:t>(</a:t>
            </a:r>
            <a:r>
              <a:rPr lang="en-US" sz="1600" dirty="0" err="1" smtClean="0">
                <a:solidFill>
                  <a:srgbClr val="66CCFF"/>
                </a:solidFill>
                <a:latin typeface="Arial Rounded MT Bold" panose="020F0704030504030204" pitchFamily="34" charset="0"/>
              </a:rPr>
              <a:t>R</a:t>
            </a:r>
            <a:r>
              <a:rPr lang="en-US" sz="1600" baseline="-25000" dirty="0" err="1" smtClean="0">
                <a:solidFill>
                  <a:srgbClr val="66CCFF"/>
                </a:solidFill>
                <a:latin typeface="Arial Rounded MT Bold" panose="020F0704030504030204" pitchFamily="34" charset="0"/>
              </a:rPr>
              <a:t>coil</a:t>
            </a:r>
            <a:r>
              <a:rPr lang="en-US" sz="1600" dirty="0" smtClean="0">
                <a:solidFill>
                  <a:srgbClr val="66CCFF"/>
                </a:solidFill>
                <a:latin typeface="Arial Rounded MT Bold" panose="020F0704030504030204" pitchFamily="34" charset="0"/>
              </a:rPr>
              <a:t>/R)</a:t>
            </a:r>
            <a:r>
              <a:rPr lang="en-US" sz="1600" baseline="30000" dirty="0" smtClean="0">
                <a:solidFill>
                  <a:srgbClr val="66CCFF"/>
                </a:solidFill>
                <a:latin typeface="Arial Rounded MT Bold" panose="020F0704030504030204" pitchFamily="34" charset="0"/>
              </a:rPr>
              <a:t>2</a:t>
            </a:r>
            <a:r>
              <a:rPr lang="en-US" sz="1600" dirty="0" smtClean="0">
                <a:solidFill>
                  <a:srgbClr val="66CCFF"/>
                </a:solidFill>
                <a:latin typeface="Arial Rounded MT Bold" panose="020F0704030504030204" pitchFamily="34" charset="0"/>
              </a:rPr>
              <a:t>, and the B1 coil radius is so large, expected that it would be hard to make a sweet spot close to the coil.</a:t>
            </a:r>
          </a:p>
          <a:p>
            <a:pPr algn="just">
              <a:lnSpc>
                <a:spcPts val="1900"/>
              </a:lnSpc>
              <a:spcAft>
                <a:spcPts val="1000"/>
              </a:spcAft>
            </a:pPr>
            <a:r>
              <a:rPr lang="en-US" sz="1600" dirty="0" smtClean="0">
                <a:solidFill>
                  <a:srgbClr val="66CCFF"/>
                </a:solidFill>
                <a:latin typeface="Arial Rounded MT Bold" panose="020F0704030504030204" pitchFamily="34" charset="0"/>
              </a:rPr>
              <a:t>But the slower fall-off led to smaller residual field non-linearity over the sweet spot region and there is no need for any Q1-style racetrack coils.</a:t>
            </a:r>
          </a:p>
          <a:p>
            <a:pPr algn="just">
              <a:lnSpc>
                <a:spcPts val="1900"/>
              </a:lnSpc>
              <a:spcAft>
                <a:spcPts val="1000"/>
              </a:spcAft>
            </a:pPr>
            <a:r>
              <a:rPr lang="en-US" sz="1600" dirty="0" smtClean="0">
                <a:solidFill>
                  <a:srgbClr val="99FF99"/>
                </a:solidFill>
                <a:latin typeface="Arial Rounded MT Bold" panose="020F0704030504030204" pitchFamily="34" charset="0"/>
              </a:rPr>
              <a:t>We are constructing a 1 m long Direct Wind version of the inner coil now in </a:t>
            </a:r>
            <a:r>
              <a:rPr lang="en-US" sz="1600" dirty="0">
                <a:solidFill>
                  <a:srgbClr val="99FF99"/>
                </a:solidFill>
                <a:latin typeface="Arial Rounded MT Bold" panose="020F0704030504030204" pitchFamily="34" charset="0"/>
              </a:rPr>
              <a:t>FY’15</a:t>
            </a:r>
            <a:r>
              <a:rPr lang="en-US" sz="1600" dirty="0" smtClean="0">
                <a:solidFill>
                  <a:srgbClr val="99FF99"/>
                </a:solidFill>
                <a:latin typeface="Arial Rounded MT Bold" panose="020F0704030504030204" pitchFamily="34" charset="0"/>
              </a:rPr>
              <a:t> using LDRD funds.</a:t>
            </a:r>
          </a:p>
        </p:txBody>
      </p:sp>
      <p:sp>
        <p:nvSpPr>
          <p:cNvPr id="7" name="TextBox 6"/>
          <p:cNvSpPr txBox="1"/>
          <p:nvPr/>
        </p:nvSpPr>
        <p:spPr>
          <a:xfrm>
            <a:off x="45720" y="685800"/>
            <a:ext cx="4983480" cy="369332"/>
          </a:xfrm>
          <a:prstGeom prst="rect">
            <a:avLst/>
          </a:prstGeom>
          <a:solidFill>
            <a:schemeClr val="bg1"/>
          </a:solidFill>
        </p:spPr>
        <p:txBody>
          <a:bodyPr wrap="square" rtlCol="0">
            <a:spAutoFit/>
          </a:bodyPr>
          <a:lstStyle/>
          <a:p>
            <a:pPr algn="ctr"/>
            <a:r>
              <a:rPr lang="en-US" b="1" i="1" dirty="0" smtClean="0">
                <a:solidFill>
                  <a:srgbClr val="000066"/>
                </a:solidFill>
                <a:latin typeface="Arial Rounded MT Bold" panose="020F0704030504030204" pitchFamily="34" charset="0"/>
              </a:rPr>
              <a:t>B1, Version  2.5 Optics</a:t>
            </a:r>
            <a:r>
              <a:rPr lang="en-US" b="1" i="1" dirty="0">
                <a:solidFill>
                  <a:srgbClr val="000066"/>
                </a:solidFill>
                <a:latin typeface="Arial Rounded MT Bold" panose="020F0704030504030204" pitchFamily="34" charset="0"/>
              </a:rPr>
              <a:t>, ¼ Symmetry </a:t>
            </a:r>
            <a:r>
              <a:rPr lang="en-US" b="1" i="1" dirty="0" smtClean="0">
                <a:solidFill>
                  <a:srgbClr val="000066"/>
                </a:solidFill>
                <a:latin typeface="Arial Rounded MT Bold" panose="020F0704030504030204" pitchFamily="34" charset="0"/>
              </a:rPr>
              <a:t>Model</a:t>
            </a:r>
            <a:endParaRPr lang="en-US" sz="2800" b="1" i="1" baseline="-25000" dirty="0">
              <a:solidFill>
                <a:srgbClr val="000066"/>
              </a:solidFill>
              <a:latin typeface="Arial Rounded MT Bold" panose="020F0704030504030204" pitchFamily="34" charset="0"/>
            </a:endParaRPr>
          </a:p>
        </p:txBody>
      </p:sp>
      <p:sp>
        <p:nvSpPr>
          <p:cNvPr id="8" name="TextBox 7"/>
          <p:cNvSpPr txBox="1"/>
          <p:nvPr/>
        </p:nvSpPr>
        <p:spPr>
          <a:xfrm>
            <a:off x="76200" y="5562600"/>
            <a:ext cx="4980531" cy="338554"/>
          </a:xfrm>
          <a:prstGeom prst="rect">
            <a:avLst/>
          </a:prstGeom>
          <a:noFill/>
        </p:spPr>
        <p:txBody>
          <a:bodyPr vert="horz" wrap="none" rtlCol="0">
            <a:spAutoFit/>
          </a:bodyPr>
          <a:lstStyle/>
          <a:p>
            <a:r>
              <a:rPr lang="en-US" sz="1600" dirty="0" smtClean="0">
                <a:latin typeface="Arial Rounded MT Bold" panose="020F0704030504030204" pitchFamily="34" charset="0"/>
              </a:rPr>
              <a:t>Field Magnitude, </a:t>
            </a:r>
            <a:r>
              <a:rPr lang="en-US" sz="2400" baseline="10000" dirty="0">
                <a:latin typeface="Arial Rounded MT Bold" panose="020F0704030504030204" pitchFamily="34" charset="0"/>
              </a:rPr>
              <a:t>|</a:t>
            </a:r>
            <a:r>
              <a:rPr lang="en-US" sz="1600" dirty="0" smtClean="0">
                <a:latin typeface="Arial Rounded MT Bold" panose="020F0704030504030204" pitchFamily="34" charset="0"/>
              </a:rPr>
              <a:t>B</a:t>
            </a:r>
            <a:r>
              <a:rPr lang="en-US" sz="2400" baseline="10000" dirty="0" smtClean="0">
                <a:latin typeface="Arial Rounded MT Bold" panose="020F0704030504030204" pitchFamily="34" charset="0"/>
              </a:rPr>
              <a:t>|</a:t>
            </a:r>
            <a:r>
              <a:rPr lang="en-US" sz="1600" dirty="0" smtClean="0">
                <a:latin typeface="Arial Rounded MT Bold" panose="020F0704030504030204" pitchFamily="34" charset="0"/>
              </a:rPr>
              <a:t>, Mapping at the coil in Tesla</a:t>
            </a:r>
            <a:endParaRPr lang="en-US" sz="1600" dirty="0">
              <a:latin typeface="Arial Rounded MT Bold" panose="020F0704030504030204" pitchFamily="34" charset="0"/>
            </a:endParaRPr>
          </a:p>
        </p:txBody>
      </p:sp>
      <p:sp>
        <p:nvSpPr>
          <p:cNvPr id="9" name="TextBox 8"/>
          <p:cNvSpPr txBox="1"/>
          <p:nvPr/>
        </p:nvSpPr>
        <p:spPr>
          <a:xfrm>
            <a:off x="-1" y="6074658"/>
            <a:ext cx="8763001" cy="630942"/>
          </a:xfrm>
          <a:prstGeom prst="rect">
            <a:avLst/>
          </a:prstGeom>
          <a:noFill/>
        </p:spPr>
        <p:txBody>
          <a:bodyPr wrap="square" rtlCol="0">
            <a:spAutoFit/>
          </a:bodyPr>
          <a:lstStyle/>
          <a:p>
            <a:pPr>
              <a:lnSpc>
                <a:spcPts val="2100"/>
              </a:lnSpc>
            </a:pPr>
            <a:r>
              <a:rPr lang="en-US" spc="10" dirty="0" smtClean="0">
                <a:solidFill>
                  <a:srgbClr val="FFFF99"/>
                </a:solidFill>
              </a:rPr>
              <a:t>With a full 3d model we find that because the B1 end-fields change much less rapidly than for Q1, it </a:t>
            </a:r>
            <a:r>
              <a:rPr lang="en-US" spc="10" dirty="0">
                <a:solidFill>
                  <a:srgbClr val="FFFF99"/>
                </a:solidFill>
              </a:rPr>
              <a:t>i</a:t>
            </a:r>
            <a:r>
              <a:rPr lang="en-US" spc="10" dirty="0" smtClean="0">
                <a:solidFill>
                  <a:srgbClr val="FFFF99"/>
                </a:solidFill>
              </a:rPr>
              <a:t>s much easier to preserve the sweet spot throughout the magnet ends.</a:t>
            </a:r>
            <a:endParaRPr lang="en-US" spc="30" dirty="0">
              <a:solidFill>
                <a:srgbClr val="FFFF99"/>
              </a:solidFill>
            </a:endParaRPr>
          </a:p>
        </p:txBody>
      </p:sp>
      <p:sp>
        <p:nvSpPr>
          <p:cNvPr id="10" name="TextBox 9"/>
          <p:cNvSpPr txBox="1"/>
          <p:nvPr/>
        </p:nvSpPr>
        <p:spPr>
          <a:xfrm>
            <a:off x="868680" y="4087368"/>
            <a:ext cx="2209800" cy="746358"/>
          </a:xfrm>
          <a:prstGeom prst="rect">
            <a:avLst/>
          </a:prstGeom>
          <a:noFill/>
        </p:spPr>
        <p:txBody>
          <a:bodyPr vert="horz" wrap="square" rtlCol="0">
            <a:spAutoFit/>
          </a:bodyPr>
          <a:lstStyle/>
          <a:p>
            <a:pPr>
              <a:lnSpc>
                <a:spcPts val="1700"/>
              </a:lnSpc>
            </a:pPr>
            <a:r>
              <a:rPr lang="en-US" sz="1500" b="1" dirty="0">
                <a:latin typeface="Arial Rounded MT Bold" panose="020F0704030504030204" pitchFamily="34" charset="0"/>
              </a:rPr>
              <a:t>P</a:t>
            </a:r>
            <a:r>
              <a:rPr lang="en-US" sz="1500" b="1" dirty="0" smtClean="0">
                <a:latin typeface="Arial Rounded MT Bold" panose="020F0704030504030204" pitchFamily="34" charset="0"/>
              </a:rPr>
              <a:t>assive, sweet spot shield is located just outside the main coil</a:t>
            </a:r>
            <a:endParaRPr lang="en-US" sz="1500" b="1" dirty="0">
              <a:latin typeface="Arial Rounded MT Bold" panose="020F0704030504030204" pitchFamily="34" charset="0"/>
            </a:endParaRPr>
          </a:p>
        </p:txBody>
      </p:sp>
      <p:cxnSp>
        <p:nvCxnSpPr>
          <p:cNvPr id="12" name="Straight Arrow Connector 11"/>
          <p:cNvCxnSpPr/>
          <p:nvPr/>
        </p:nvCxnSpPr>
        <p:spPr>
          <a:xfrm>
            <a:off x="2895600" y="4495800"/>
            <a:ext cx="457200" cy="2286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67349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763000" cy="685800"/>
          </a:xfrm>
        </p:spPr>
        <p:txBody>
          <a:bodyPr/>
          <a:lstStyle/>
          <a:p>
            <a:r>
              <a:rPr lang="en-US" dirty="0"/>
              <a:t>eRHIC IR, Version 2.5, </a:t>
            </a:r>
            <a:r>
              <a:rPr lang="en-US" dirty="0" smtClean="0"/>
              <a:t>Rear Side </a:t>
            </a:r>
            <a:r>
              <a:rPr lang="en-US" dirty="0"/>
              <a:t>Layout Details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16781"/>
            <a:ext cx="9144000" cy="5024438"/>
          </a:xfrm>
          <a:prstGeom prst="rect">
            <a:avLst/>
          </a:prstGeom>
        </p:spPr>
      </p:pic>
      <p:sp>
        <p:nvSpPr>
          <p:cNvPr id="5" name="Rectangle 4"/>
          <p:cNvSpPr/>
          <p:nvPr/>
        </p:nvSpPr>
        <p:spPr>
          <a:xfrm>
            <a:off x="4830097" y="4308373"/>
            <a:ext cx="995465" cy="338554"/>
          </a:xfrm>
          <a:prstGeom prst="rect">
            <a:avLst/>
          </a:prstGeom>
        </p:spPr>
        <p:txBody>
          <a:bodyPr wrap="none">
            <a:spAutoFit/>
          </a:bodyPr>
          <a:lstStyle/>
          <a:p>
            <a:r>
              <a:rPr lang="en-US" sz="1600" dirty="0" smtClean="0">
                <a:latin typeface="Arial Rounded MT Bold" panose="020F0704030504030204" pitchFamily="34" charset="0"/>
              </a:rPr>
              <a:t>Rear Q0</a:t>
            </a:r>
            <a:endParaRPr lang="en-US" sz="1600" dirty="0"/>
          </a:p>
        </p:txBody>
      </p:sp>
      <p:sp>
        <p:nvSpPr>
          <p:cNvPr id="7" name="Rectangle 6"/>
          <p:cNvSpPr/>
          <p:nvPr/>
        </p:nvSpPr>
        <p:spPr>
          <a:xfrm>
            <a:off x="3576534" y="4308373"/>
            <a:ext cx="995465" cy="338554"/>
          </a:xfrm>
          <a:prstGeom prst="rect">
            <a:avLst/>
          </a:prstGeom>
        </p:spPr>
        <p:txBody>
          <a:bodyPr wrap="none">
            <a:spAutoFit/>
          </a:bodyPr>
          <a:lstStyle/>
          <a:p>
            <a:r>
              <a:rPr lang="en-US" sz="1600" dirty="0" smtClean="0">
                <a:latin typeface="Arial Rounded MT Bold" panose="020F0704030504030204" pitchFamily="34" charset="0"/>
              </a:rPr>
              <a:t>Rear Q1</a:t>
            </a:r>
            <a:endParaRPr lang="en-US" sz="1600" dirty="0"/>
          </a:p>
        </p:txBody>
      </p:sp>
      <p:sp>
        <p:nvSpPr>
          <p:cNvPr id="8" name="Rectangle 7"/>
          <p:cNvSpPr/>
          <p:nvPr/>
        </p:nvSpPr>
        <p:spPr>
          <a:xfrm>
            <a:off x="2021732" y="4258271"/>
            <a:ext cx="995465" cy="338554"/>
          </a:xfrm>
          <a:prstGeom prst="rect">
            <a:avLst/>
          </a:prstGeom>
        </p:spPr>
        <p:txBody>
          <a:bodyPr wrap="none">
            <a:spAutoFit/>
          </a:bodyPr>
          <a:lstStyle/>
          <a:p>
            <a:r>
              <a:rPr lang="en-US" sz="1600" dirty="0" smtClean="0">
                <a:latin typeface="Arial Rounded MT Bold" panose="020F0704030504030204" pitchFamily="34" charset="0"/>
              </a:rPr>
              <a:t>Rear B1</a:t>
            </a:r>
            <a:endParaRPr lang="en-US" sz="1600" dirty="0"/>
          </a:p>
        </p:txBody>
      </p:sp>
      <p:sp>
        <p:nvSpPr>
          <p:cNvPr id="9" name="Right Arrow 8"/>
          <p:cNvSpPr/>
          <p:nvPr/>
        </p:nvSpPr>
        <p:spPr>
          <a:xfrm>
            <a:off x="6974300" y="4069080"/>
            <a:ext cx="381000" cy="76200"/>
          </a:xfrm>
          <a:prstGeom prst="rightArrow">
            <a:avLst/>
          </a:prstGeom>
          <a:solidFill>
            <a:srgbClr val="0000CC"/>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ight Arrow 9"/>
          <p:cNvSpPr/>
          <p:nvPr/>
        </p:nvSpPr>
        <p:spPr>
          <a:xfrm rot="840000" flipH="1">
            <a:off x="6977859" y="3690359"/>
            <a:ext cx="381000" cy="76200"/>
          </a:xfrm>
          <a:prstGeom prst="rightArrow">
            <a:avLst/>
          </a:prstGeom>
          <a:solidFill>
            <a:srgbClr val="FF3300"/>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6857924" y="4310390"/>
            <a:ext cx="689612" cy="261610"/>
          </a:xfrm>
          <a:prstGeom prst="rect">
            <a:avLst/>
          </a:prstGeom>
          <a:noFill/>
        </p:spPr>
        <p:txBody>
          <a:bodyPr wrap="none" rtlCol="0">
            <a:spAutoFit/>
          </a:bodyPr>
          <a:lstStyle/>
          <a:p>
            <a:r>
              <a:rPr lang="en-US" sz="1100" b="1" dirty="0" smtClean="0">
                <a:solidFill>
                  <a:srgbClr val="0000CC"/>
                </a:solidFill>
              </a:rPr>
              <a:t>Hadrons</a:t>
            </a:r>
            <a:endParaRPr lang="en-US" sz="1100" b="1" dirty="0">
              <a:solidFill>
                <a:srgbClr val="0000CC"/>
              </a:solidFill>
            </a:endParaRPr>
          </a:p>
        </p:txBody>
      </p:sp>
      <p:sp>
        <p:nvSpPr>
          <p:cNvPr id="12" name="TextBox 11"/>
          <p:cNvSpPr txBox="1"/>
          <p:nvPr/>
        </p:nvSpPr>
        <p:spPr>
          <a:xfrm>
            <a:off x="6798706" y="3811514"/>
            <a:ext cx="739305" cy="261610"/>
          </a:xfrm>
          <a:prstGeom prst="rect">
            <a:avLst/>
          </a:prstGeom>
          <a:noFill/>
        </p:spPr>
        <p:txBody>
          <a:bodyPr wrap="none" rtlCol="0">
            <a:spAutoFit/>
          </a:bodyPr>
          <a:lstStyle/>
          <a:p>
            <a:r>
              <a:rPr lang="en-US" sz="1100" b="1" dirty="0" smtClean="0">
                <a:solidFill>
                  <a:srgbClr val="FF3300"/>
                </a:solidFill>
              </a:rPr>
              <a:t>Electrons</a:t>
            </a:r>
            <a:endParaRPr lang="en-US" sz="1100" b="1" dirty="0">
              <a:solidFill>
                <a:srgbClr val="FF3300"/>
              </a:solidFill>
            </a:endParaRPr>
          </a:p>
        </p:txBody>
      </p:sp>
      <p:sp>
        <p:nvSpPr>
          <p:cNvPr id="13" name="Right Arrow 12"/>
          <p:cNvSpPr/>
          <p:nvPr/>
        </p:nvSpPr>
        <p:spPr>
          <a:xfrm rot="840000" flipH="1">
            <a:off x="917959" y="2178555"/>
            <a:ext cx="381000" cy="76200"/>
          </a:xfrm>
          <a:prstGeom prst="righ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4" name="TextBox 13"/>
          <p:cNvSpPr txBox="1"/>
          <p:nvPr/>
        </p:nvSpPr>
        <p:spPr>
          <a:xfrm>
            <a:off x="753712" y="2362200"/>
            <a:ext cx="598241" cy="261610"/>
          </a:xfrm>
          <a:prstGeom prst="rect">
            <a:avLst/>
          </a:prstGeom>
          <a:noFill/>
        </p:spPr>
        <p:txBody>
          <a:bodyPr wrap="none" rtlCol="0">
            <a:spAutoFit/>
          </a:bodyPr>
          <a:lstStyle/>
          <a:p>
            <a:r>
              <a:rPr lang="en-US" sz="1100" b="1" dirty="0" smtClean="0">
                <a:solidFill>
                  <a:srgbClr val="00B0F0"/>
                </a:solidFill>
              </a:rPr>
              <a:t>Synrad</a:t>
            </a:r>
            <a:endParaRPr lang="en-US" sz="1100" b="1" dirty="0">
              <a:solidFill>
                <a:srgbClr val="00B0F0"/>
              </a:solidFill>
            </a:endParaRPr>
          </a:p>
        </p:txBody>
      </p:sp>
      <p:sp>
        <p:nvSpPr>
          <p:cNvPr id="15" name="Right Brace 14"/>
          <p:cNvSpPr/>
          <p:nvPr/>
        </p:nvSpPr>
        <p:spPr>
          <a:xfrm rot="17280000">
            <a:off x="3509820" y="192656"/>
            <a:ext cx="199346" cy="4683436"/>
          </a:xfrm>
          <a:prstGeom prst="rightBrace">
            <a:avLst/>
          </a:prstGeom>
          <a:ln w="285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TextBox 15"/>
          <p:cNvSpPr txBox="1"/>
          <p:nvPr/>
        </p:nvSpPr>
        <p:spPr>
          <a:xfrm rot="1080000">
            <a:off x="469332" y="1875068"/>
            <a:ext cx="6310187" cy="584775"/>
          </a:xfrm>
          <a:prstGeom prst="rect">
            <a:avLst/>
          </a:prstGeom>
          <a:noFill/>
        </p:spPr>
        <p:txBody>
          <a:bodyPr vert="horz" wrap="square" rtlCol="0">
            <a:spAutoFit/>
          </a:bodyPr>
          <a:lstStyle/>
          <a:p>
            <a:pPr algn="ctr"/>
            <a:r>
              <a:rPr lang="en-US" sz="1600" b="1" dirty="0" smtClean="0">
                <a:solidFill>
                  <a:srgbClr val="C00000"/>
                </a:solidFill>
                <a:latin typeface="Arial Rounded MT Bold" panose="020F0704030504030204" pitchFamily="34" charset="0"/>
              </a:rPr>
              <a:t>Design provides a small field in these cutout regions in order to give outbound electrons an additional 10 mrad deflection</a:t>
            </a:r>
            <a:endParaRPr lang="en-US" sz="1600" b="1" dirty="0">
              <a:solidFill>
                <a:srgbClr val="C00000"/>
              </a:solidFill>
              <a:latin typeface="Arial Rounded MT Bold" panose="020F0704030504030204" pitchFamily="34" charset="0"/>
            </a:endParaRPr>
          </a:p>
        </p:txBody>
      </p:sp>
      <p:sp>
        <p:nvSpPr>
          <p:cNvPr id="17" name="TextBox 16"/>
          <p:cNvSpPr txBox="1"/>
          <p:nvPr/>
        </p:nvSpPr>
        <p:spPr>
          <a:xfrm>
            <a:off x="1828800" y="4648200"/>
            <a:ext cx="4038524" cy="584775"/>
          </a:xfrm>
          <a:prstGeom prst="rect">
            <a:avLst/>
          </a:prstGeom>
          <a:noFill/>
        </p:spPr>
        <p:txBody>
          <a:bodyPr vert="horz" wrap="square" rtlCol="0">
            <a:spAutoFit/>
          </a:bodyPr>
          <a:lstStyle/>
          <a:p>
            <a:pPr algn="ctr"/>
            <a:r>
              <a:rPr lang="en-US" sz="1600" b="1" spc="40" dirty="0" smtClean="0">
                <a:solidFill>
                  <a:srgbClr val="0000CC"/>
                </a:solidFill>
                <a:latin typeface="Arial Rounded MT Bold" panose="020F0704030504030204" pitchFamily="34" charset="0"/>
              </a:rPr>
              <a:t>Avoid large coil fields by keeping </a:t>
            </a:r>
            <a:r>
              <a:rPr lang="en-US" sz="1600" b="1" dirty="0" smtClean="0">
                <a:solidFill>
                  <a:srgbClr val="0000CC"/>
                </a:solidFill>
                <a:latin typeface="Arial Rounded MT Bold" panose="020F0704030504030204" pitchFamily="34" charset="0"/>
              </a:rPr>
              <a:t>hadron apertures small as possible</a:t>
            </a:r>
            <a:endParaRPr lang="en-US" sz="1600" b="1" dirty="0">
              <a:solidFill>
                <a:srgbClr val="0000CC"/>
              </a:solidFill>
              <a:latin typeface="Arial Rounded MT Bold" panose="020F0704030504030204" pitchFamily="34" charset="0"/>
            </a:endParaRPr>
          </a:p>
        </p:txBody>
      </p:sp>
      <p:sp>
        <p:nvSpPr>
          <p:cNvPr id="18" name="TextBox 17"/>
          <p:cNvSpPr txBox="1"/>
          <p:nvPr/>
        </p:nvSpPr>
        <p:spPr>
          <a:xfrm>
            <a:off x="3352800" y="1091625"/>
            <a:ext cx="5562600" cy="584775"/>
          </a:xfrm>
          <a:prstGeom prst="rect">
            <a:avLst/>
          </a:prstGeom>
          <a:solidFill>
            <a:srgbClr val="FFFFFF">
              <a:alpha val="50196"/>
            </a:srgbClr>
          </a:solidFill>
        </p:spPr>
        <p:txBody>
          <a:bodyPr vert="horz" wrap="square" rtlCol="0">
            <a:spAutoFit/>
          </a:bodyPr>
          <a:lstStyle/>
          <a:p>
            <a:pPr algn="ctr"/>
            <a:r>
              <a:rPr lang="en-US" sz="1600" b="1" spc="40" dirty="0" smtClean="0">
                <a:latin typeface="Arial Rounded MT Bold" panose="020F0704030504030204" pitchFamily="34" charset="0"/>
              </a:rPr>
              <a:t>On the rear side we provide additional aperture for increased acceptance around the e-beam direction</a:t>
            </a:r>
            <a:endParaRPr lang="en-US" sz="1600" b="1" dirty="0">
              <a:latin typeface="Arial Rounded MT Bold" panose="020F0704030504030204" pitchFamily="34" charset="0"/>
            </a:endParaRPr>
          </a:p>
        </p:txBody>
      </p:sp>
      <p:sp>
        <p:nvSpPr>
          <p:cNvPr id="19" name="Rectangle 18"/>
          <p:cNvSpPr/>
          <p:nvPr/>
        </p:nvSpPr>
        <p:spPr>
          <a:xfrm>
            <a:off x="8530358" y="4771310"/>
            <a:ext cx="385042" cy="338554"/>
          </a:xfrm>
          <a:prstGeom prst="rect">
            <a:avLst/>
          </a:prstGeom>
        </p:spPr>
        <p:txBody>
          <a:bodyPr wrap="none">
            <a:spAutoFit/>
          </a:bodyPr>
          <a:lstStyle/>
          <a:p>
            <a:r>
              <a:rPr lang="en-US" sz="1600" dirty="0" smtClean="0">
                <a:latin typeface="Arial Rounded MT Bold" panose="020F0704030504030204" pitchFamily="34" charset="0"/>
              </a:rPr>
              <a:t>IP</a:t>
            </a:r>
            <a:endParaRPr lang="en-US" sz="1600" dirty="0"/>
          </a:p>
        </p:txBody>
      </p:sp>
      <p:sp>
        <p:nvSpPr>
          <p:cNvPr id="20" name="Rectangle 19"/>
          <p:cNvSpPr/>
          <p:nvPr/>
        </p:nvSpPr>
        <p:spPr>
          <a:xfrm>
            <a:off x="7049803" y="2371224"/>
            <a:ext cx="1332197" cy="584775"/>
          </a:xfrm>
          <a:prstGeom prst="rect">
            <a:avLst/>
          </a:prstGeom>
        </p:spPr>
        <p:txBody>
          <a:bodyPr wrap="square">
            <a:spAutoFit/>
          </a:bodyPr>
          <a:lstStyle/>
          <a:p>
            <a:pPr algn="ctr"/>
            <a:r>
              <a:rPr lang="en-US" sz="1600" dirty="0" smtClean="0">
                <a:solidFill>
                  <a:schemeClr val="tx1">
                    <a:lumMod val="65000"/>
                    <a:lumOff val="35000"/>
                  </a:schemeClr>
                </a:solidFill>
                <a:latin typeface="Arial Rounded MT Bold" panose="020F0704030504030204" pitchFamily="34" charset="0"/>
              </a:rPr>
              <a:t>Detector Space</a:t>
            </a:r>
            <a:endParaRPr lang="en-US" sz="1600" dirty="0">
              <a:solidFill>
                <a:schemeClr val="tx1">
                  <a:lumMod val="65000"/>
                  <a:lumOff val="35000"/>
                </a:schemeClr>
              </a:solidFill>
            </a:endParaRPr>
          </a:p>
        </p:txBody>
      </p:sp>
    </p:spTree>
    <p:extLst>
      <p:ext uri="{BB962C8B-B14F-4D97-AF65-F5344CB8AC3E}">
        <p14:creationId xmlns:p14="http://schemas.microsoft.com/office/powerpoint/2010/main" val="26383494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599" y="0"/>
            <a:ext cx="8915401" cy="1066800"/>
          </a:xfrm>
        </p:spPr>
        <p:txBody>
          <a:bodyPr/>
          <a:lstStyle/>
          <a:p>
            <a:r>
              <a:rPr lang="en-US" dirty="0"/>
              <a:t>eRHIC IR, Version 2.5, </a:t>
            </a:r>
            <a:r>
              <a:rPr lang="en-US" dirty="0" smtClean="0"/>
              <a:t>Q1 Rear Side Details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55093"/>
            <a:ext cx="8229600" cy="6202907"/>
          </a:xfrm>
          <a:prstGeom prst="rect">
            <a:avLst/>
          </a:prstGeom>
        </p:spPr>
      </p:pic>
      <p:sp>
        <p:nvSpPr>
          <p:cNvPr id="5" name="TextBox 4"/>
          <p:cNvSpPr txBox="1"/>
          <p:nvPr/>
        </p:nvSpPr>
        <p:spPr>
          <a:xfrm>
            <a:off x="2362200" y="5731876"/>
            <a:ext cx="3733800" cy="338554"/>
          </a:xfrm>
          <a:prstGeom prst="rect">
            <a:avLst/>
          </a:prstGeom>
          <a:noFill/>
        </p:spPr>
        <p:txBody>
          <a:bodyPr wrap="square" rtlCol="0">
            <a:spAutoFit/>
          </a:bodyPr>
          <a:lstStyle/>
          <a:p>
            <a:pPr algn="ctr"/>
            <a:r>
              <a:rPr lang="en-US" sz="1600" dirty="0" smtClean="0">
                <a:solidFill>
                  <a:srgbClr val="FFC000"/>
                </a:solidFill>
                <a:latin typeface="Arial Rounded MT Bold" panose="020F0704030504030204" pitchFamily="34" charset="0"/>
              </a:rPr>
              <a:t>Cold yoke cutouts at </a:t>
            </a:r>
            <a:r>
              <a:rPr lang="en-US" sz="1600" dirty="0" smtClean="0">
                <a:solidFill>
                  <a:srgbClr val="FFC000"/>
                </a:solidFill>
                <a:latin typeface="Arial Rounded MT Bold" panose="020F0704030504030204" pitchFamily="34" charset="0"/>
                <a:sym typeface="Symbol"/>
              </a:rPr>
              <a:t></a:t>
            </a:r>
            <a:r>
              <a:rPr lang="en-US" sz="1600" dirty="0" smtClean="0">
                <a:solidFill>
                  <a:srgbClr val="FFC000"/>
                </a:solidFill>
                <a:latin typeface="Arial Rounded MT Bold" panose="020F0704030504030204" pitchFamily="34" charset="0"/>
              </a:rPr>
              <a:t>10 mrad</a:t>
            </a:r>
            <a:endParaRPr lang="en-US" sz="1600" dirty="0">
              <a:solidFill>
                <a:srgbClr val="FFC000"/>
              </a:solidFill>
              <a:latin typeface="Arial Rounded MT Bold" panose="020F0704030504030204" pitchFamily="34" charset="0"/>
            </a:endParaRPr>
          </a:p>
        </p:txBody>
      </p:sp>
      <p:cxnSp>
        <p:nvCxnSpPr>
          <p:cNvPr id="6" name="Straight Arrow Connector 5"/>
          <p:cNvCxnSpPr/>
          <p:nvPr/>
        </p:nvCxnSpPr>
        <p:spPr>
          <a:xfrm flipH="1" flipV="1">
            <a:off x="2819400" y="4758153"/>
            <a:ext cx="1333500" cy="973723"/>
          </a:xfrm>
          <a:prstGeom prst="straightConnector1">
            <a:avLst/>
          </a:prstGeom>
          <a:ln w="1905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4162425" y="4758153"/>
            <a:ext cx="1333500" cy="973723"/>
          </a:xfrm>
          <a:prstGeom prst="straightConnector1">
            <a:avLst/>
          </a:prstGeom>
          <a:ln w="1905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09600" y="1683603"/>
            <a:ext cx="2590800" cy="830997"/>
          </a:xfrm>
          <a:prstGeom prst="rect">
            <a:avLst/>
          </a:prstGeom>
          <a:noFill/>
        </p:spPr>
        <p:txBody>
          <a:bodyPr wrap="square" rtlCol="0">
            <a:spAutoFit/>
          </a:bodyPr>
          <a:lstStyle/>
          <a:p>
            <a:r>
              <a:rPr lang="en-US" sz="1600" spc="50" dirty="0" smtClean="0">
                <a:solidFill>
                  <a:srgbClr val="FFC000"/>
                </a:solidFill>
                <a:latin typeface="Arial Rounded MT Bold" panose="020F0704030504030204" pitchFamily="34" charset="0"/>
              </a:rPr>
              <a:t>Main coil and aperture </a:t>
            </a:r>
            <a:r>
              <a:rPr lang="en-US" sz="1600" dirty="0" smtClean="0">
                <a:solidFill>
                  <a:srgbClr val="FFC000"/>
                </a:solidFill>
                <a:latin typeface="Arial Rounded MT Bold" panose="020F0704030504030204" pitchFamily="34" charset="0"/>
              </a:rPr>
              <a:t>for the incoming hadron</a:t>
            </a:r>
            <a:r>
              <a:rPr lang="en-US" sz="1600" spc="50" dirty="0" smtClean="0">
                <a:solidFill>
                  <a:srgbClr val="FFC000"/>
                </a:solidFill>
                <a:latin typeface="Arial Rounded MT Bold" panose="020F0704030504030204" pitchFamily="34" charset="0"/>
              </a:rPr>
              <a:t> beam</a:t>
            </a:r>
            <a:endParaRPr lang="en-US" sz="1600" spc="50" dirty="0">
              <a:solidFill>
                <a:srgbClr val="FFC000"/>
              </a:solidFill>
              <a:latin typeface="Arial Rounded MT Bold" panose="020F0704030504030204" pitchFamily="34" charset="0"/>
            </a:endParaRPr>
          </a:p>
        </p:txBody>
      </p:sp>
      <p:cxnSp>
        <p:nvCxnSpPr>
          <p:cNvPr id="12" name="Straight Arrow Connector 11"/>
          <p:cNvCxnSpPr/>
          <p:nvPr/>
        </p:nvCxnSpPr>
        <p:spPr>
          <a:xfrm>
            <a:off x="2362200" y="2261175"/>
            <a:ext cx="1447800" cy="1495371"/>
          </a:xfrm>
          <a:prstGeom prst="straightConnector1">
            <a:avLst/>
          </a:prstGeom>
          <a:ln w="1905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715000" y="4198203"/>
            <a:ext cx="2438400" cy="830997"/>
          </a:xfrm>
          <a:prstGeom prst="rect">
            <a:avLst/>
          </a:prstGeom>
          <a:noFill/>
        </p:spPr>
        <p:txBody>
          <a:bodyPr wrap="square" rtlCol="0">
            <a:spAutoFit/>
          </a:bodyPr>
          <a:lstStyle/>
          <a:p>
            <a:pPr algn="ctr"/>
            <a:r>
              <a:rPr lang="en-US" sz="1600" dirty="0" smtClean="0">
                <a:latin typeface="Arial Rounded MT Bold" panose="020F0704030504030204" pitchFamily="34" charset="0"/>
              </a:rPr>
              <a:t>Outbound electron </a:t>
            </a:r>
            <a:r>
              <a:rPr lang="en-US" sz="1600" spc="120" dirty="0" smtClean="0">
                <a:latin typeface="Arial Rounded MT Bold" panose="020F0704030504030204" pitchFamily="34" charset="0"/>
              </a:rPr>
              <a:t>and synchrotron</a:t>
            </a:r>
            <a:r>
              <a:rPr lang="en-US" sz="1600" dirty="0" smtClean="0">
                <a:latin typeface="Arial Rounded MT Bold" panose="020F0704030504030204" pitchFamily="34" charset="0"/>
              </a:rPr>
              <a:t> </a:t>
            </a:r>
            <a:r>
              <a:rPr lang="en-US" sz="1600" spc="120" dirty="0" smtClean="0">
                <a:latin typeface="Arial Rounded MT Bold" panose="020F0704030504030204" pitchFamily="34" charset="0"/>
              </a:rPr>
              <a:t>radiation beams</a:t>
            </a:r>
            <a:endParaRPr lang="en-US" sz="1600" spc="120" dirty="0">
              <a:latin typeface="Arial Rounded MT Bold" panose="020F0704030504030204" pitchFamily="34" charset="0"/>
            </a:endParaRPr>
          </a:p>
        </p:txBody>
      </p:sp>
      <p:sp>
        <p:nvSpPr>
          <p:cNvPr id="16" name="TextBox 15"/>
          <p:cNvSpPr txBox="1"/>
          <p:nvPr/>
        </p:nvSpPr>
        <p:spPr>
          <a:xfrm>
            <a:off x="5724144" y="4191000"/>
            <a:ext cx="2438400" cy="830997"/>
          </a:xfrm>
          <a:prstGeom prst="rect">
            <a:avLst/>
          </a:prstGeom>
          <a:noFill/>
        </p:spPr>
        <p:txBody>
          <a:bodyPr wrap="square" rtlCol="0">
            <a:spAutoFit/>
          </a:bodyPr>
          <a:lstStyle/>
          <a:p>
            <a:pPr algn="ctr"/>
            <a:r>
              <a:rPr lang="en-US" sz="1600" dirty="0" smtClean="0">
                <a:solidFill>
                  <a:srgbClr val="FFC000"/>
                </a:solidFill>
                <a:latin typeface="Arial Rounded MT Bold" panose="020F0704030504030204" pitchFamily="34" charset="0"/>
              </a:rPr>
              <a:t>Outbound electron </a:t>
            </a:r>
            <a:r>
              <a:rPr lang="en-US" sz="1600" spc="120" dirty="0" smtClean="0">
                <a:solidFill>
                  <a:srgbClr val="FFC000"/>
                </a:solidFill>
                <a:latin typeface="Arial Rounded MT Bold" panose="020F0704030504030204" pitchFamily="34" charset="0"/>
              </a:rPr>
              <a:t>and synchrotron</a:t>
            </a:r>
            <a:r>
              <a:rPr lang="en-US" sz="1600" dirty="0" smtClean="0">
                <a:solidFill>
                  <a:srgbClr val="FFC000"/>
                </a:solidFill>
                <a:latin typeface="Arial Rounded MT Bold" panose="020F0704030504030204" pitchFamily="34" charset="0"/>
              </a:rPr>
              <a:t> </a:t>
            </a:r>
            <a:r>
              <a:rPr lang="en-US" sz="1600" spc="120" dirty="0" smtClean="0">
                <a:solidFill>
                  <a:srgbClr val="FFC000"/>
                </a:solidFill>
                <a:latin typeface="Arial Rounded MT Bold" panose="020F0704030504030204" pitchFamily="34" charset="0"/>
              </a:rPr>
              <a:t>radiation beams</a:t>
            </a:r>
            <a:endParaRPr lang="en-US" sz="1600" spc="120" dirty="0">
              <a:solidFill>
                <a:srgbClr val="FFC000"/>
              </a:solidFill>
              <a:latin typeface="Arial Rounded MT Bold" panose="020F0704030504030204" pitchFamily="34" charset="0"/>
            </a:endParaRPr>
          </a:p>
        </p:txBody>
      </p:sp>
      <p:cxnSp>
        <p:nvCxnSpPr>
          <p:cNvPr id="17" name="Straight Arrow Connector 16"/>
          <p:cNvCxnSpPr/>
          <p:nvPr/>
        </p:nvCxnSpPr>
        <p:spPr>
          <a:xfrm flipH="1" flipV="1">
            <a:off x="6096000" y="3886201"/>
            <a:ext cx="228600" cy="312002"/>
          </a:xfrm>
          <a:prstGeom prst="straightConnector1">
            <a:avLst/>
          </a:prstGeom>
          <a:ln w="1905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5169379" y="880715"/>
            <a:ext cx="3048000" cy="830997"/>
          </a:xfrm>
          <a:prstGeom prst="rect">
            <a:avLst/>
          </a:prstGeom>
          <a:noFill/>
        </p:spPr>
        <p:txBody>
          <a:bodyPr wrap="square" rtlCol="0">
            <a:spAutoFit/>
          </a:bodyPr>
          <a:lstStyle/>
          <a:p>
            <a:r>
              <a:rPr lang="en-US" sz="1600" spc="50" dirty="0" smtClean="0">
                <a:solidFill>
                  <a:srgbClr val="FFC000"/>
                </a:solidFill>
                <a:latin typeface="Arial Rounded MT Bold" panose="020F0704030504030204" pitchFamily="34" charset="0"/>
              </a:rPr>
              <a:t>Weak dipole coil to deflect outbound electrons and off-momentum particles</a:t>
            </a:r>
            <a:endParaRPr lang="en-US" sz="1600" spc="50" dirty="0">
              <a:solidFill>
                <a:srgbClr val="FFC000"/>
              </a:solidFill>
              <a:latin typeface="Arial Rounded MT Bold" panose="020F0704030504030204" pitchFamily="34" charset="0"/>
            </a:endParaRPr>
          </a:p>
        </p:txBody>
      </p:sp>
      <p:cxnSp>
        <p:nvCxnSpPr>
          <p:cNvPr id="27" name="Straight Arrow Connector 26"/>
          <p:cNvCxnSpPr/>
          <p:nvPr/>
        </p:nvCxnSpPr>
        <p:spPr>
          <a:xfrm>
            <a:off x="6324600" y="1702087"/>
            <a:ext cx="914400" cy="1066800"/>
          </a:xfrm>
          <a:prstGeom prst="straightConnector1">
            <a:avLst/>
          </a:prstGeom>
          <a:ln w="1905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a:off x="5715000" y="1702087"/>
            <a:ext cx="609600" cy="1193513"/>
          </a:xfrm>
          <a:prstGeom prst="straightConnector1">
            <a:avLst/>
          </a:prstGeom>
          <a:ln w="1905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3" name="Right Brace 2"/>
          <p:cNvSpPr/>
          <p:nvPr/>
        </p:nvSpPr>
        <p:spPr>
          <a:xfrm rot="16200000">
            <a:off x="4970661" y="2734471"/>
            <a:ext cx="234910" cy="252368"/>
          </a:xfrm>
          <a:prstGeom prst="rightBrace">
            <a:avLst/>
          </a:prstGeom>
          <a:ln w="1905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8" name="Straight Connector 7"/>
          <p:cNvCxnSpPr/>
          <p:nvPr/>
        </p:nvCxnSpPr>
        <p:spPr>
          <a:xfrm flipV="1">
            <a:off x="4961928" y="2971800"/>
            <a:ext cx="0" cy="914401"/>
          </a:xfrm>
          <a:prstGeom prst="line">
            <a:avLst/>
          </a:prstGeom>
          <a:ln w="19050">
            <a:solidFill>
              <a:srgbClr val="FFC000"/>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5214297" y="2971800"/>
            <a:ext cx="0" cy="914401"/>
          </a:xfrm>
          <a:prstGeom prst="line">
            <a:avLst/>
          </a:prstGeom>
          <a:ln w="19050">
            <a:solidFill>
              <a:srgbClr val="FFC000"/>
            </a:solidFill>
            <a:prstDash val="dash"/>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4358034" y="2133600"/>
            <a:ext cx="1433166" cy="584775"/>
          </a:xfrm>
          <a:prstGeom prst="rect">
            <a:avLst/>
          </a:prstGeom>
          <a:noFill/>
        </p:spPr>
        <p:txBody>
          <a:bodyPr wrap="square" rtlCol="0">
            <a:spAutoFit/>
          </a:bodyPr>
          <a:lstStyle/>
          <a:p>
            <a:pPr algn="ctr"/>
            <a:r>
              <a:rPr lang="en-US" sz="1600" spc="50" dirty="0" smtClean="0">
                <a:solidFill>
                  <a:srgbClr val="FFC000"/>
                </a:solidFill>
                <a:latin typeface="Arial Rounded MT Bold" panose="020F0704030504030204" pitchFamily="34" charset="0"/>
              </a:rPr>
              <a:t>Magnetic “septum”</a:t>
            </a:r>
            <a:endParaRPr lang="en-US" sz="1600" spc="50" dirty="0">
              <a:solidFill>
                <a:srgbClr val="FFC000"/>
              </a:solidFill>
              <a:latin typeface="Arial Rounded MT Bold" panose="020F0704030504030204" pitchFamily="34" charset="0"/>
            </a:endParaRPr>
          </a:p>
        </p:txBody>
      </p:sp>
      <p:sp>
        <p:nvSpPr>
          <p:cNvPr id="23" name="TextBox 22"/>
          <p:cNvSpPr txBox="1"/>
          <p:nvPr/>
        </p:nvSpPr>
        <p:spPr>
          <a:xfrm>
            <a:off x="228599" y="914400"/>
            <a:ext cx="4600575" cy="457200"/>
          </a:xfrm>
          <a:prstGeom prst="rect">
            <a:avLst/>
          </a:prstGeom>
          <a:solidFill>
            <a:schemeClr val="bg1"/>
          </a:solidFill>
          <a:scene3d>
            <a:camera prst="orthographicFront"/>
            <a:lightRig rig="threePt" dir="t"/>
          </a:scene3d>
          <a:sp3d>
            <a:bevelT/>
          </a:sp3d>
        </p:spPr>
        <p:txBody>
          <a:bodyPr wrap="square" rtlCol="0">
            <a:spAutoFit/>
          </a:bodyPr>
          <a:lstStyle/>
          <a:p>
            <a:pPr algn="ctr"/>
            <a:r>
              <a:rPr lang="en-US" sz="2000" b="1" i="1" dirty="0" smtClean="0">
                <a:solidFill>
                  <a:srgbClr val="000066"/>
                </a:solidFill>
                <a:latin typeface="Arial Rounded MT Bold" panose="020F0704030504030204" pitchFamily="34" charset="0"/>
              </a:rPr>
              <a:t>Rear Side: Q1 Yoke Cutaway View </a:t>
            </a:r>
            <a:endParaRPr lang="en-US" sz="3000" b="1" i="1" baseline="-25000" dirty="0">
              <a:solidFill>
                <a:srgbClr val="000066"/>
              </a:solidFill>
              <a:latin typeface="Arial Rounded MT Bold" panose="020F0704030504030204" pitchFamily="34" charset="0"/>
            </a:endParaRPr>
          </a:p>
        </p:txBody>
      </p:sp>
    </p:spTree>
    <p:extLst>
      <p:ext uri="{BB962C8B-B14F-4D97-AF65-F5344CB8AC3E}">
        <p14:creationId xmlns:p14="http://schemas.microsoft.com/office/powerpoint/2010/main" val="9458423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763000" cy="685800"/>
          </a:xfrm>
        </p:spPr>
        <p:txBody>
          <a:bodyPr/>
          <a:lstStyle/>
          <a:p>
            <a:r>
              <a:rPr lang="en-US" dirty="0"/>
              <a:t>eRHIC IR, Version 2.5, Q1 Rear </a:t>
            </a:r>
            <a:r>
              <a:rPr lang="en-US" dirty="0" smtClean="0"/>
              <a:t>Design </a:t>
            </a:r>
            <a:r>
              <a:rPr lang="en-US" dirty="0"/>
              <a:t>Details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6944" y="990600"/>
            <a:ext cx="7543799" cy="4884126"/>
          </a:xfrm>
          <a:prstGeom prst="rect">
            <a:avLst/>
          </a:prstGeom>
          <a:scene3d>
            <a:camera prst="orthographicFront"/>
            <a:lightRig rig="threePt" dir="t"/>
          </a:scene3d>
          <a:sp3d>
            <a:bevelT/>
          </a:sp3d>
        </p:spPr>
      </p:pic>
      <p:sp>
        <p:nvSpPr>
          <p:cNvPr id="4" name="TextBox 3"/>
          <p:cNvSpPr txBox="1"/>
          <p:nvPr/>
        </p:nvSpPr>
        <p:spPr>
          <a:xfrm rot="16200000">
            <a:off x="1755648" y="3716431"/>
            <a:ext cx="1646605" cy="369332"/>
          </a:xfrm>
          <a:prstGeom prst="rect">
            <a:avLst/>
          </a:prstGeom>
          <a:noFill/>
        </p:spPr>
        <p:txBody>
          <a:bodyPr wrap="none" rtlCol="0">
            <a:spAutoFit/>
          </a:bodyPr>
          <a:lstStyle/>
          <a:p>
            <a:r>
              <a:rPr lang="en-US" b="1" dirty="0" smtClean="0">
                <a:solidFill>
                  <a:srgbClr val="A50021"/>
                </a:solidFill>
                <a:latin typeface="Arial Rounded MT Bold" panose="020F0704030504030204" pitchFamily="34" charset="0"/>
              </a:rPr>
              <a:t>Main  Q1 Coil</a:t>
            </a:r>
            <a:endParaRPr lang="en-US" b="1" dirty="0">
              <a:solidFill>
                <a:srgbClr val="A50021"/>
              </a:solidFill>
              <a:latin typeface="Arial Rounded MT Bold" panose="020F0704030504030204" pitchFamily="34" charset="0"/>
            </a:endParaRPr>
          </a:p>
        </p:txBody>
      </p:sp>
      <p:sp>
        <p:nvSpPr>
          <p:cNvPr id="5" name="TextBox 4"/>
          <p:cNvSpPr txBox="1"/>
          <p:nvPr/>
        </p:nvSpPr>
        <p:spPr>
          <a:xfrm rot="16200000">
            <a:off x="2827127" y="2377020"/>
            <a:ext cx="715965" cy="369332"/>
          </a:xfrm>
          <a:prstGeom prst="rect">
            <a:avLst/>
          </a:prstGeom>
          <a:noFill/>
        </p:spPr>
        <p:txBody>
          <a:bodyPr wrap="none" rtlCol="0">
            <a:spAutoFit/>
          </a:bodyPr>
          <a:lstStyle/>
          <a:p>
            <a:r>
              <a:rPr lang="en-US" b="1" dirty="0" smtClean="0">
                <a:solidFill>
                  <a:srgbClr val="0000FF"/>
                </a:solidFill>
                <a:latin typeface="Arial Rounded MT Bold" panose="020F0704030504030204" pitchFamily="34" charset="0"/>
              </a:rPr>
              <a:t>Yoke</a:t>
            </a:r>
            <a:endParaRPr lang="en-US" b="1" dirty="0">
              <a:solidFill>
                <a:srgbClr val="0000FF"/>
              </a:solidFill>
              <a:latin typeface="Arial Rounded MT Bold" panose="020F0704030504030204" pitchFamily="34" charset="0"/>
            </a:endParaRPr>
          </a:p>
        </p:txBody>
      </p:sp>
      <p:sp>
        <p:nvSpPr>
          <p:cNvPr id="6" name="TextBox 5"/>
          <p:cNvSpPr txBox="1"/>
          <p:nvPr/>
        </p:nvSpPr>
        <p:spPr>
          <a:xfrm rot="16200000">
            <a:off x="7275222" y="2377020"/>
            <a:ext cx="715965" cy="369332"/>
          </a:xfrm>
          <a:prstGeom prst="rect">
            <a:avLst/>
          </a:prstGeom>
          <a:noFill/>
        </p:spPr>
        <p:txBody>
          <a:bodyPr wrap="none" rtlCol="0">
            <a:spAutoFit/>
          </a:bodyPr>
          <a:lstStyle/>
          <a:p>
            <a:r>
              <a:rPr lang="en-US" b="1" dirty="0" smtClean="0">
                <a:solidFill>
                  <a:srgbClr val="0000FF"/>
                </a:solidFill>
                <a:latin typeface="Arial Rounded MT Bold" panose="020F0704030504030204" pitchFamily="34" charset="0"/>
              </a:rPr>
              <a:t>Yoke</a:t>
            </a:r>
            <a:endParaRPr lang="en-US" b="1" dirty="0">
              <a:solidFill>
                <a:srgbClr val="0000FF"/>
              </a:solidFill>
              <a:latin typeface="Arial Rounded MT Bold" panose="020F0704030504030204" pitchFamily="34" charset="0"/>
            </a:endParaRPr>
          </a:p>
        </p:txBody>
      </p:sp>
      <p:sp>
        <p:nvSpPr>
          <p:cNvPr id="7" name="TextBox 6"/>
          <p:cNvSpPr txBox="1"/>
          <p:nvPr/>
        </p:nvSpPr>
        <p:spPr>
          <a:xfrm>
            <a:off x="3745534" y="1943600"/>
            <a:ext cx="3005254" cy="1010422"/>
          </a:xfrm>
          <a:prstGeom prst="rect">
            <a:avLst/>
          </a:prstGeom>
          <a:noFill/>
        </p:spPr>
        <p:txBody>
          <a:bodyPr wrap="square" rtlCol="0">
            <a:spAutoFit/>
          </a:bodyPr>
          <a:lstStyle/>
          <a:p>
            <a:pPr algn="ctr"/>
            <a:r>
              <a:rPr lang="en-US" dirty="0" smtClean="0">
                <a:solidFill>
                  <a:schemeClr val="bg1"/>
                </a:solidFill>
              </a:rPr>
              <a:t>Weak dipole coil to deflect electrons</a:t>
            </a:r>
            <a:endParaRPr lang="en-US" dirty="0">
              <a:solidFill>
                <a:schemeClr val="bg1"/>
              </a:solidFill>
            </a:endParaRPr>
          </a:p>
        </p:txBody>
      </p:sp>
      <p:cxnSp>
        <p:nvCxnSpPr>
          <p:cNvPr id="8" name="Straight Arrow Connector 7"/>
          <p:cNvCxnSpPr/>
          <p:nvPr/>
        </p:nvCxnSpPr>
        <p:spPr>
          <a:xfrm flipH="1">
            <a:off x="3530873" y="2300975"/>
            <a:ext cx="429322" cy="476500"/>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6536126" y="2300975"/>
            <a:ext cx="536652" cy="476500"/>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960195" y="2336031"/>
            <a:ext cx="643983"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960195" y="2701891"/>
            <a:ext cx="643983" cy="0"/>
          </a:xfrm>
          <a:prstGeom prst="line">
            <a:avLst/>
          </a:prstGeom>
          <a:ln w="19050">
            <a:solidFill>
              <a:srgbClr val="000099"/>
            </a:solidFill>
            <a:prstDash val="solid"/>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604178" y="2145268"/>
            <a:ext cx="2124812" cy="369332"/>
          </a:xfrm>
          <a:prstGeom prst="rect">
            <a:avLst/>
          </a:prstGeom>
          <a:noFill/>
        </p:spPr>
        <p:txBody>
          <a:bodyPr wrap="none" rtlCol="0">
            <a:spAutoFit/>
          </a:bodyPr>
          <a:lstStyle/>
          <a:p>
            <a:r>
              <a:rPr lang="en-US" b="1" i="1" spc="100" dirty="0" smtClean="0">
                <a:solidFill>
                  <a:srgbClr val="A50021"/>
                </a:solidFill>
                <a:latin typeface="Arial Rounded MT Bold" panose="020F0704030504030204" pitchFamily="34" charset="0"/>
              </a:rPr>
              <a:t>B</a:t>
            </a:r>
            <a:r>
              <a:rPr lang="en-US" sz="2200" b="1" spc="100" baseline="-10000" dirty="0" smtClean="0">
                <a:solidFill>
                  <a:srgbClr val="A50021"/>
                </a:solidFill>
                <a:latin typeface="Arial Rounded MT Bold" panose="020F0704030504030204" pitchFamily="34" charset="0"/>
              </a:rPr>
              <a:t>y</a:t>
            </a:r>
            <a:r>
              <a:rPr lang="en-US" dirty="0" smtClean="0">
                <a:solidFill>
                  <a:srgbClr val="A50021"/>
                </a:solidFill>
                <a:latin typeface="Arial Rounded MT Bold" panose="020F0704030504030204" pitchFamily="34" charset="0"/>
              </a:rPr>
              <a:t> </a:t>
            </a:r>
            <a:r>
              <a:rPr lang="en-US" dirty="0">
                <a:solidFill>
                  <a:srgbClr val="A50021"/>
                </a:solidFill>
                <a:latin typeface="Arial Rounded MT Bold" panose="020F0704030504030204" pitchFamily="34" charset="0"/>
              </a:rPr>
              <a:t>D</a:t>
            </a:r>
            <a:r>
              <a:rPr lang="en-US" dirty="0" smtClean="0">
                <a:solidFill>
                  <a:srgbClr val="A50021"/>
                </a:solidFill>
                <a:latin typeface="Arial Rounded MT Bold" panose="020F0704030504030204" pitchFamily="34" charset="0"/>
              </a:rPr>
              <a:t>ipole Coil On</a:t>
            </a:r>
            <a:endParaRPr lang="en-US" dirty="0">
              <a:solidFill>
                <a:srgbClr val="A50021"/>
              </a:solidFill>
              <a:latin typeface="Arial Rounded MT Bold" panose="020F0704030504030204" pitchFamily="34" charset="0"/>
            </a:endParaRPr>
          </a:p>
        </p:txBody>
      </p:sp>
      <p:sp>
        <p:nvSpPr>
          <p:cNvPr id="13" name="TextBox 12"/>
          <p:cNvSpPr txBox="1"/>
          <p:nvPr/>
        </p:nvSpPr>
        <p:spPr>
          <a:xfrm>
            <a:off x="4604178" y="2535534"/>
            <a:ext cx="2147832" cy="369332"/>
          </a:xfrm>
          <a:prstGeom prst="rect">
            <a:avLst/>
          </a:prstGeom>
          <a:noFill/>
        </p:spPr>
        <p:txBody>
          <a:bodyPr wrap="none" rtlCol="0">
            <a:spAutoFit/>
          </a:bodyPr>
          <a:lstStyle/>
          <a:p>
            <a:r>
              <a:rPr lang="en-US" b="1" i="1" spc="100" dirty="0" smtClean="0">
                <a:solidFill>
                  <a:srgbClr val="000099"/>
                </a:solidFill>
                <a:latin typeface="Arial Rounded MT Bold" panose="020F0704030504030204" pitchFamily="34" charset="0"/>
              </a:rPr>
              <a:t>B</a:t>
            </a:r>
            <a:r>
              <a:rPr lang="en-US" sz="2200" b="1" spc="100" baseline="-10000" dirty="0" smtClean="0">
                <a:solidFill>
                  <a:srgbClr val="000099"/>
                </a:solidFill>
                <a:latin typeface="Arial Rounded MT Bold" panose="020F0704030504030204" pitchFamily="34" charset="0"/>
              </a:rPr>
              <a:t>y</a:t>
            </a:r>
            <a:r>
              <a:rPr lang="en-US" dirty="0" smtClean="0">
                <a:solidFill>
                  <a:srgbClr val="000099"/>
                </a:solidFill>
                <a:latin typeface="Arial Rounded MT Bold" panose="020F0704030504030204" pitchFamily="34" charset="0"/>
              </a:rPr>
              <a:t> </a:t>
            </a:r>
            <a:r>
              <a:rPr lang="en-US" dirty="0">
                <a:solidFill>
                  <a:srgbClr val="000099"/>
                </a:solidFill>
                <a:latin typeface="Arial Rounded MT Bold" panose="020F0704030504030204" pitchFamily="34" charset="0"/>
              </a:rPr>
              <a:t>D</a:t>
            </a:r>
            <a:r>
              <a:rPr lang="en-US" dirty="0" smtClean="0">
                <a:solidFill>
                  <a:srgbClr val="000099"/>
                </a:solidFill>
                <a:latin typeface="Arial Rounded MT Bold" panose="020F0704030504030204" pitchFamily="34" charset="0"/>
              </a:rPr>
              <a:t>ipole Coil Off</a:t>
            </a:r>
            <a:endParaRPr lang="en-US" dirty="0">
              <a:solidFill>
                <a:srgbClr val="000099"/>
              </a:solidFill>
              <a:latin typeface="Arial Rounded MT Bold" panose="020F0704030504030204" pitchFamily="34" charset="0"/>
            </a:endParaRPr>
          </a:p>
        </p:txBody>
      </p:sp>
      <p:sp>
        <p:nvSpPr>
          <p:cNvPr id="14" name="TextBox 13"/>
          <p:cNvSpPr txBox="1"/>
          <p:nvPr/>
        </p:nvSpPr>
        <p:spPr>
          <a:xfrm>
            <a:off x="3581400" y="1219200"/>
            <a:ext cx="3505200" cy="646331"/>
          </a:xfrm>
          <a:prstGeom prst="rect">
            <a:avLst/>
          </a:prstGeom>
          <a:solidFill>
            <a:schemeClr val="bg1"/>
          </a:solidFill>
          <a:scene3d>
            <a:camera prst="orthographicFront"/>
            <a:lightRig rig="threePt" dir="t"/>
          </a:scene3d>
          <a:sp3d>
            <a:bevelT/>
          </a:sp3d>
        </p:spPr>
        <p:txBody>
          <a:bodyPr wrap="square" rtlCol="0">
            <a:spAutoFit/>
          </a:bodyPr>
          <a:lstStyle/>
          <a:p>
            <a:pPr algn="ctr">
              <a:spcAft>
                <a:spcPts val="400"/>
              </a:spcAft>
            </a:pPr>
            <a:r>
              <a:rPr lang="en-US" b="1" i="1" dirty="0" smtClean="0">
                <a:solidFill>
                  <a:srgbClr val="000066"/>
                </a:solidFill>
              </a:rPr>
              <a:t>Plot of By at Q1 Magnet Midplane with Coil &amp; Yoke Structure Overlay</a:t>
            </a:r>
            <a:endParaRPr lang="en-US" b="1" i="1" dirty="0">
              <a:solidFill>
                <a:srgbClr val="000066"/>
              </a:solidFill>
            </a:endParaRPr>
          </a:p>
        </p:txBody>
      </p:sp>
      <p:sp>
        <p:nvSpPr>
          <p:cNvPr id="15" name="Rectangle 14"/>
          <p:cNvSpPr/>
          <p:nvPr/>
        </p:nvSpPr>
        <p:spPr>
          <a:xfrm>
            <a:off x="990600" y="5257800"/>
            <a:ext cx="3505200" cy="369332"/>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en-US" b="1" cap="none" spc="0" dirty="0" smtClean="0">
                <a:ln>
                  <a:prstDash val="solid"/>
                </a:ln>
                <a:solidFill>
                  <a:srgbClr val="006666"/>
                </a:solidFill>
                <a:latin typeface="Arial Rounded MT Bold" panose="020F0704030504030204" pitchFamily="34" charset="0"/>
              </a:rPr>
              <a:t>Field in  this “septum” is ~1 T</a:t>
            </a:r>
            <a:endParaRPr lang="en-US" b="1" cap="none" spc="0" dirty="0">
              <a:ln>
                <a:prstDash val="solid"/>
              </a:ln>
              <a:solidFill>
                <a:srgbClr val="006666"/>
              </a:solidFill>
              <a:latin typeface="Arial Rounded MT Bold" panose="020F0704030504030204" pitchFamily="34" charset="0"/>
            </a:endParaRPr>
          </a:p>
        </p:txBody>
      </p:sp>
      <p:sp>
        <p:nvSpPr>
          <p:cNvPr id="17" name="TextBox 16"/>
          <p:cNvSpPr txBox="1"/>
          <p:nvPr/>
        </p:nvSpPr>
        <p:spPr>
          <a:xfrm>
            <a:off x="533400" y="6019800"/>
            <a:ext cx="8229600" cy="707886"/>
          </a:xfrm>
          <a:prstGeom prst="rect">
            <a:avLst/>
          </a:prstGeom>
          <a:noFill/>
        </p:spPr>
        <p:txBody>
          <a:bodyPr wrap="square" rtlCol="0">
            <a:spAutoFit/>
          </a:bodyPr>
          <a:lstStyle/>
          <a:p>
            <a:pPr>
              <a:lnSpc>
                <a:spcPts val="2400"/>
              </a:lnSpc>
            </a:pPr>
            <a:r>
              <a:rPr lang="en-US" dirty="0" smtClean="0">
                <a:solidFill>
                  <a:srgbClr val="FFFF99"/>
                </a:solidFill>
              </a:rPr>
              <a:t>On the rear side we can shrink the hadron aperture and avoid large coil peak fields. So our thin yoke section remains unsaturated and can shield the cutout region.</a:t>
            </a:r>
            <a:endParaRPr lang="en-US" dirty="0">
              <a:solidFill>
                <a:srgbClr val="FFFF99"/>
              </a:solidFill>
            </a:endParaRPr>
          </a:p>
        </p:txBody>
      </p:sp>
      <p:cxnSp>
        <p:nvCxnSpPr>
          <p:cNvPr id="18" name="Straight Arrow Connector 17"/>
          <p:cNvCxnSpPr/>
          <p:nvPr/>
        </p:nvCxnSpPr>
        <p:spPr>
          <a:xfrm flipV="1">
            <a:off x="2946676" y="4683476"/>
            <a:ext cx="101324" cy="662192"/>
          </a:xfrm>
          <a:prstGeom prst="straightConnector1">
            <a:avLst/>
          </a:prstGeom>
          <a:ln w="19050">
            <a:solidFill>
              <a:srgbClr val="006666"/>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4279392" y="4355068"/>
            <a:ext cx="2073645" cy="369332"/>
          </a:xfrm>
          <a:prstGeom prst="rect">
            <a:avLst/>
          </a:prstGeom>
          <a:noFill/>
        </p:spPr>
        <p:txBody>
          <a:bodyPr wrap="none" rtlCol="0">
            <a:spAutoFit/>
          </a:bodyPr>
          <a:lstStyle/>
          <a:p>
            <a:r>
              <a:rPr lang="en-US" b="1" dirty="0" smtClean="0">
                <a:solidFill>
                  <a:srgbClr val="A50021"/>
                </a:solidFill>
                <a:latin typeface="Arial Rounded MT Bold" panose="020F0704030504030204" pitchFamily="34" charset="0"/>
              </a:rPr>
              <a:t>Weak Dipole Coil</a:t>
            </a:r>
            <a:endParaRPr lang="en-US" b="1" dirty="0">
              <a:solidFill>
                <a:srgbClr val="A50021"/>
              </a:solidFill>
              <a:latin typeface="Arial Rounded MT Bold" panose="020F0704030504030204" pitchFamily="34" charset="0"/>
            </a:endParaRPr>
          </a:p>
        </p:txBody>
      </p:sp>
      <p:cxnSp>
        <p:nvCxnSpPr>
          <p:cNvPr id="21" name="Straight Arrow Connector 20"/>
          <p:cNvCxnSpPr/>
          <p:nvPr/>
        </p:nvCxnSpPr>
        <p:spPr>
          <a:xfrm flipH="1" flipV="1">
            <a:off x="3530873" y="4020821"/>
            <a:ext cx="720082" cy="467173"/>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6390747" y="4020821"/>
            <a:ext cx="720082" cy="467173"/>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54282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915400" cy="609600"/>
          </a:xfrm>
        </p:spPr>
        <p:txBody>
          <a:bodyPr/>
          <a:lstStyle/>
          <a:p>
            <a:r>
              <a:rPr lang="en-US" dirty="0" err="1"/>
              <a:t>eRHIC</a:t>
            </a:r>
            <a:r>
              <a:rPr lang="en-US" dirty="0"/>
              <a:t> IR, Version 2.5, </a:t>
            </a:r>
            <a:r>
              <a:rPr lang="en-US" dirty="0" smtClean="0"/>
              <a:t>Continued</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16781"/>
            <a:ext cx="9144000" cy="5024438"/>
          </a:xfrm>
          <a:prstGeom prst="rect">
            <a:avLst/>
          </a:prstGeom>
        </p:spPr>
      </p:pic>
      <p:sp>
        <p:nvSpPr>
          <p:cNvPr id="4" name="Rectangle 3"/>
          <p:cNvSpPr/>
          <p:nvPr/>
        </p:nvSpPr>
        <p:spPr>
          <a:xfrm>
            <a:off x="5475202" y="2743200"/>
            <a:ext cx="468398" cy="338554"/>
          </a:xfrm>
          <a:prstGeom prst="rect">
            <a:avLst/>
          </a:prstGeom>
        </p:spPr>
        <p:txBody>
          <a:bodyPr wrap="none">
            <a:spAutoFit/>
          </a:bodyPr>
          <a:lstStyle/>
          <a:p>
            <a:r>
              <a:rPr lang="en-US" sz="1600" dirty="0" smtClean="0">
                <a:latin typeface="Arial Rounded MT Bold" panose="020F0704030504030204" pitchFamily="34" charset="0"/>
              </a:rPr>
              <a:t>Q0</a:t>
            </a:r>
            <a:endParaRPr lang="en-US" sz="1600" dirty="0"/>
          </a:p>
        </p:txBody>
      </p:sp>
      <p:sp>
        <p:nvSpPr>
          <p:cNvPr id="5" name="Rectangle 4"/>
          <p:cNvSpPr/>
          <p:nvPr/>
        </p:nvSpPr>
        <p:spPr>
          <a:xfrm>
            <a:off x="5791200" y="2709446"/>
            <a:ext cx="468398" cy="338554"/>
          </a:xfrm>
          <a:prstGeom prst="rect">
            <a:avLst/>
          </a:prstGeom>
        </p:spPr>
        <p:txBody>
          <a:bodyPr wrap="none">
            <a:spAutoFit/>
          </a:bodyPr>
          <a:lstStyle/>
          <a:p>
            <a:r>
              <a:rPr lang="en-US" sz="1600" dirty="0" smtClean="0">
                <a:latin typeface="Arial Rounded MT Bold" panose="020F0704030504030204" pitchFamily="34" charset="0"/>
              </a:rPr>
              <a:t>Q1</a:t>
            </a:r>
            <a:endParaRPr lang="en-US" sz="1600" dirty="0"/>
          </a:p>
        </p:txBody>
      </p:sp>
      <p:sp>
        <p:nvSpPr>
          <p:cNvPr id="6" name="Rectangle 5"/>
          <p:cNvSpPr/>
          <p:nvPr/>
        </p:nvSpPr>
        <p:spPr>
          <a:xfrm>
            <a:off x="6172200" y="2133600"/>
            <a:ext cx="453970" cy="338554"/>
          </a:xfrm>
          <a:prstGeom prst="rect">
            <a:avLst/>
          </a:prstGeom>
        </p:spPr>
        <p:txBody>
          <a:bodyPr wrap="none">
            <a:spAutoFit/>
          </a:bodyPr>
          <a:lstStyle/>
          <a:p>
            <a:r>
              <a:rPr lang="en-US" sz="1600" dirty="0">
                <a:latin typeface="Arial Rounded MT Bold" panose="020F0704030504030204" pitchFamily="34" charset="0"/>
              </a:rPr>
              <a:t>B</a:t>
            </a:r>
            <a:r>
              <a:rPr lang="en-US" sz="1600" dirty="0" smtClean="0">
                <a:latin typeface="Arial Rounded MT Bold" panose="020F0704030504030204" pitchFamily="34" charset="0"/>
              </a:rPr>
              <a:t>1</a:t>
            </a:r>
            <a:endParaRPr lang="en-US" sz="1600" dirty="0"/>
          </a:p>
        </p:txBody>
      </p:sp>
      <p:sp>
        <p:nvSpPr>
          <p:cNvPr id="7" name="Rectangle 6"/>
          <p:cNvSpPr/>
          <p:nvPr/>
        </p:nvSpPr>
        <p:spPr>
          <a:xfrm>
            <a:off x="8077200" y="1295400"/>
            <a:ext cx="468398" cy="338554"/>
          </a:xfrm>
          <a:prstGeom prst="rect">
            <a:avLst/>
          </a:prstGeom>
        </p:spPr>
        <p:txBody>
          <a:bodyPr wrap="none">
            <a:spAutoFit/>
          </a:bodyPr>
          <a:lstStyle/>
          <a:p>
            <a:r>
              <a:rPr lang="en-US" sz="1600" dirty="0" smtClean="0">
                <a:latin typeface="Arial Rounded MT Bold" panose="020F0704030504030204" pitchFamily="34" charset="0"/>
              </a:rPr>
              <a:t>Q2</a:t>
            </a:r>
            <a:endParaRPr lang="en-US" sz="1600" dirty="0"/>
          </a:p>
        </p:txBody>
      </p:sp>
      <p:sp>
        <p:nvSpPr>
          <p:cNvPr id="8" name="Rectangle 7"/>
          <p:cNvSpPr/>
          <p:nvPr/>
        </p:nvSpPr>
        <p:spPr>
          <a:xfrm>
            <a:off x="3810000" y="3429000"/>
            <a:ext cx="468398" cy="338554"/>
          </a:xfrm>
          <a:prstGeom prst="rect">
            <a:avLst/>
          </a:prstGeom>
        </p:spPr>
        <p:txBody>
          <a:bodyPr wrap="none">
            <a:spAutoFit/>
          </a:bodyPr>
          <a:lstStyle/>
          <a:p>
            <a:r>
              <a:rPr lang="en-US" sz="1600" dirty="0" smtClean="0">
                <a:latin typeface="Arial Rounded MT Bold" panose="020F0704030504030204" pitchFamily="34" charset="0"/>
              </a:rPr>
              <a:t>Q0</a:t>
            </a:r>
            <a:endParaRPr lang="en-US" sz="1600" dirty="0"/>
          </a:p>
        </p:txBody>
      </p:sp>
      <p:sp>
        <p:nvSpPr>
          <p:cNvPr id="9" name="Rectangle 8"/>
          <p:cNvSpPr/>
          <p:nvPr/>
        </p:nvSpPr>
        <p:spPr>
          <a:xfrm>
            <a:off x="3510799" y="3429000"/>
            <a:ext cx="468398" cy="338554"/>
          </a:xfrm>
          <a:prstGeom prst="rect">
            <a:avLst/>
          </a:prstGeom>
        </p:spPr>
        <p:txBody>
          <a:bodyPr wrap="none">
            <a:spAutoFit/>
          </a:bodyPr>
          <a:lstStyle/>
          <a:p>
            <a:r>
              <a:rPr lang="en-US" sz="1600" dirty="0" smtClean="0">
                <a:latin typeface="Arial Rounded MT Bold" panose="020F0704030504030204" pitchFamily="34" charset="0"/>
              </a:rPr>
              <a:t>Q1</a:t>
            </a:r>
            <a:endParaRPr lang="en-US" sz="1600" dirty="0"/>
          </a:p>
        </p:txBody>
      </p:sp>
      <p:sp>
        <p:nvSpPr>
          <p:cNvPr id="10" name="Rectangle 9"/>
          <p:cNvSpPr/>
          <p:nvPr/>
        </p:nvSpPr>
        <p:spPr>
          <a:xfrm>
            <a:off x="3092772" y="3598277"/>
            <a:ext cx="453970" cy="338554"/>
          </a:xfrm>
          <a:prstGeom prst="rect">
            <a:avLst/>
          </a:prstGeom>
        </p:spPr>
        <p:txBody>
          <a:bodyPr wrap="none">
            <a:spAutoFit/>
          </a:bodyPr>
          <a:lstStyle/>
          <a:p>
            <a:r>
              <a:rPr lang="en-US" sz="1600" dirty="0">
                <a:latin typeface="Arial Rounded MT Bold" panose="020F0704030504030204" pitchFamily="34" charset="0"/>
              </a:rPr>
              <a:t>B</a:t>
            </a:r>
            <a:r>
              <a:rPr lang="en-US" sz="1600" dirty="0" smtClean="0">
                <a:latin typeface="Arial Rounded MT Bold" panose="020F0704030504030204" pitchFamily="34" charset="0"/>
              </a:rPr>
              <a:t>1</a:t>
            </a:r>
            <a:endParaRPr lang="en-US" sz="1600" dirty="0"/>
          </a:p>
        </p:txBody>
      </p:sp>
      <p:sp>
        <p:nvSpPr>
          <p:cNvPr id="11" name="Rectangle 10"/>
          <p:cNvSpPr/>
          <p:nvPr/>
        </p:nvSpPr>
        <p:spPr>
          <a:xfrm>
            <a:off x="1066800" y="4038600"/>
            <a:ext cx="468398" cy="338554"/>
          </a:xfrm>
          <a:prstGeom prst="rect">
            <a:avLst/>
          </a:prstGeom>
        </p:spPr>
        <p:txBody>
          <a:bodyPr wrap="none">
            <a:spAutoFit/>
          </a:bodyPr>
          <a:lstStyle/>
          <a:p>
            <a:r>
              <a:rPr lang="en-US" sz="1600" dirty="0" smtClean="0">
                <a:latin typeface="Arial Rounded MT Bold" panose="020F0704030504030204" pitchFamily="34" charset="0"/>
              </a:rPr>
              <a:t>Q2</a:t>
            </a:r>
            <a:endParaRPr lang="en-US" sz="1600" dirty="0"/>
          </a:p>
        </p:txBody>
      </p:sp>
      <p:sp>
        <p:nvSpPr>
          <p:cNvPr id="13" name="Oval 12"/>
          <p:cNvSpPr/>
          <p:nvPr/>
        </p:nvSpPr>
        <p:spPr>
          <a:xfrm>
            <a:off x="1719072" y="1066800"/>
            <a:ext cx="1371600" cy="1371600"/>
          </a:xfrm>
          <a:prstGeom prst="ellipse">
            <a:avLst/>
          </a:prstGeom>
          <a:solidFill>
            <a:srgbClr val="FFFFFF">
              <a:alpha val="60000"/>
            </a:srgbClr>
          </a:solid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6705600" y="3810000"/>
            <a:ext cx="1371600" cy="1371600"/>
          </a:xfrm>
          <a:prstGeom prst="ellipse">
            <a:avLst/>
          </a:prstGeom>
          <a:solidFill>
            <a:srgbClr val="FFFFFF">
              <a:alpha val="60000"/>
            </a:srgbClr>
          </a:solid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6553200" y="4114800"/>
            <a:ext cx="1709444" cy="823302"/>
          </a:xfrm>
          <a:prstGeom prst="rect">
            <a:avLst/>
          </a:prstGeom>
          <a:noFill/>
        </p:spPr>
        <p:txBody>
          <a:bodyPr wrap="square" rtlCol="0">
            <a:spAutoFit/>
          </a:bodyPr>
          <a:lstStyle/>
          <a:p>
            <a:pPr algn="ctr">
              <a:lnSpc>
                <a:spcPts val="1900"/>
              </a:lnSpc>
            </a:pPr>
            <a:r>
              <a:rPr lang="en-US" dirty="0" smtClean="0">
                <a:solidFill>
                  <a:srgbClr val="C00000"/>
                </a:solidFill>
                <a:latin typeface="Arial Rounded MT Bold" panose="020F0704030504030204" pitchFamily="34" charset="0"/>
              </a:rPr>
              <a:t>Space for electron triplets</a:t>
            </a:r>
            <a:endParaRPr lang="en-US" dirty="0">
              <a:solidFill>
                <a:srgbClr val="C00000"/>
              </a:solidFill>
              <a:latin typeface="Arial Rounded MT Bold" panose="020F0704030504030204" pitchFamily="34" charset="0"/>
            </a:endParaRPr>
          </a:p>
        </p:txBody>
      </p:sp>
      <p:sp>
        <p:nvSpPr>
          <p:cNvPr id="16" name="TextBox 15"/>
          <p:cNvSpPr txBox="1"/>
          <p:nvPr/>
        </p:nvSpPr>
        <p:spPr>
          <a:xfrm>
            <a:off x="1524000" y="1386498"/>
            <a:ext cx="1709444" cy="823302"/>
          </a:xfrm>
          <a:prstGeom prst="rect">
            <a:avLst/>
          </a:prstGeom>
          <a:noFill/>
        </p:spPr>
        <p:txBody>
          <a:bodyPr wrap="square" rtlCol="0">
            <a:spAutoFit/>
          </a:bodyPr>
          <a:lstStyle/>
          <a:p>
            <a:pPr algn="ctr">
              <a:lnSpc>
                <a:spcPts val="1900"/>
              </a:lnSpc>
            </a:pPr>
            <a:r>
              <a:rPr lang="en-US" dirty="0" smtClean="0">
                <a:solidFill>
                  <a:srgbClr val="C00000"/>
                </a:solidFill>
                <a:latin typeface="Arial Rounded MT Bold" panose="020F0704030504030204" pitchFamily="34" charset="0"/>
              </a:rPr>
              <a:t>Space for electron triplets</a:t>
            </a:r>
            <a:endParaRPr lang="en-US" dirty="0">
              <a:solidFill>
                <a:srgbClr val="C00000"/>
              </a:solidFill>
              <a:latin typeface="Arial Rounded MT Bold" panose="020F0704030504030204" pitchFamily="34" charset="0"/>
            </a:endParaRPr>
          </a:p>
        </p:txBody>
      </p:sp>
      <p:sp>
        <p:nvSpPr>
          <p:cNvPr id="17" name="TextBox 16"/>
          <p:cNvSpPr txBox="1"/>
          <p:nvPr/>
        </p:nvSpPr>
        <p:spPr>
          <a:xfrm>
            <a:off x="3979198" y="4572000"/>
            <a:ext cx="2596580" cy="579646"/>
          </a:xfrm>
          <a:prstGeom prst="rect">
            <a:avLst/>
          </a:prstGeom>
          <a:noFill/>
        </p:spPr>
        <p:txBody>
          <a:bodyPr wrap="square" rtlCol="0">
            <a:spAutoFit/>
          </a:bodyPr>
          <a:lstStyle/>
          <a:p>
            <a:pPr algn="r">
              <a:lnSpc>
                <a:spcPts val="1900"/>
              </a:lnSpc>
            </a:pPr>
            <a:r>
              <a:rPr lang="en-US" dirty="0" smtClean="0">
                <a:latin typeface="Arial Rounded MT Bold" panose="020F0704030504030204" pitchFamily="34" charset="0"/>
              </a:rPr>
              <a:t>Challenge: space for forward detectors</a:t>
            </a:r>
            <a:endParaRPr lang="en-US" dirty="0">
              <a:latin typeface="Arial Rounded MT Bold" panose="020F0704030504030204" pitchFamily="34" charset="0"/>
            </a:endParaRPr>
          </a:p>
        </p:txBody>
      </p:sp>
      <p:cxnSp>
        <p:nvCxnSpPr>
          <p:cNvPr id="18" name="Straight Arrow Connector 17"/>
          <p:cNvCxnSpPr>
            <a:endCxn id="13" idx="4"/>
          </p:cNvCxnSpPr>
          <p:nvPr/>
        </p:nvCxnSpPr>
        <p:spPr>
          <a:xfrm flipV="1">
            <a:off x="2378722" y="2438400"/>
            <a:ext cx="26150" cy="3048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685800" y="2770632"/>
            <a:ext cx="2438400" cy="1066959"/>
          </a:xfrm>
          <a:prstGeom prst="rect">
            <a:avLst/>
          </a:prstGeom>
          <a:noFill/>
        </p:spPr>
        <p:txBody>
          <a:bodyPr wrap="square" rtlCol="0">
            <a:spAutoFit/>
          </a:bodyPr>
          <a:lstStyle/>
          <a:p>
            <a:pPr algn="just">
              <a:lnSpc>
                <a:spcPts val="1900"/>
              </a:lnSpc>
            </a:pPr>
            <a:r>
              <a:rPr lang="en-US" dirty="0" smtClean="0">
                <a:latin typeface="Arial Rounded MT Bold" panose="020F0704030504030204" pitchFamily="34" charset="0"/>
              </a:rPr>
              <a:t>Challenges: cleanly pass the </a:t>
            </a:r>
            <a:r>
              <a:rPr lang="en-US" dirty="0" err="1" smtClean="0">
                <a:latin typeface="Arial Rounded MT Bold" panose="020F0704030504030204" pitchFamily="34" charset="0"/>
              </a:rPr>
              <a:t>synrad</a:t>
            </a:r>
            <a:r>
              <a:rPr lang="en-US" dirty="0" smtClean="0">
                <a:latin typeface="Arial Rounded MT Bold" panose="020F0704030504030204" pitchFamily="34" charset="0"/>
              </a:rPr>
              <a:t> and provide useful rear acceptance</a:t>
            </a:r>
            <a:endParaRPr lang="en-US" dirty="0">
              <a:latin typeface="Arial Rounded MT Bold" panose="020F0704030504030204" pitchFamily="34" charset="0"/>
            </a:endParaRPr>
          </a:p>
        </p:txBody>
      </p:sp>
      <p:cxnSp>
        <p:nvCxnSpPr>
          <p:cNvPr id="26" name="Straight Arrow Connector 25"/>
          <p:cNvCxnSpPr/>
          <p:nvPr/>
        </p:nvCxnSpPr>
        <p:spPr>
          <a:xfrm flipV="1">
            <a:off x="6457501" y="4495800"/>
            <a:ext cx="236552" cy="1524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3735414" y="1081698"/>
            <a:ext cx="2741586" cy="823302"/>
          </a:xfrm>
          <a:prstGeom prst="rect">
            <a:avLst/>
          </a:prstGeom>
          <a:solidFill>
            <a:srgbClr val="FFFFFF">
              <a:alpha val="60000"/>
            </a:srgbClr>
          </a:solidFill>
        </p:spPr>
        <p:txBody>
          <a:bodyPr wrap="square" rtlCol="0">
            <a:spAutoFit/>
          </a:bodyPr>
          <a:lstStyle/>
          <a:p>
            <a:pPr algn="just">
              <a:lnSpc>
                <a:spcPts val="1900"/>
              </a:lnSpc>
            </a:pPr>
            <a:r>
              <a:rPr lang="en-US" dirty="0" smtClean="0">
                <a:solidFill>
                  <a:srgbClr val="003300"/>
                </a:solidFill>
                <a:latin typeface="Arial Rounded MT Bold" panose="020F0704030504030204" pitchFamily="34" charset="0"/>
              </a:rPr>
              <a:t>Need different e-beam magnet designs for the rear &amp; forward sides</a:t>
            </a:r>
            <a:endParaRPr lang="en-US" dirty="0">
              <a:solidFill>
                <a:srgbClr val="003300"/>
              </a:solidFill>
              <a:latin typeface="Arial Rounded MT Bold" panose="020F0704030504030204" pitchFamily="34" charset="0"/>
            </a:endParaRPr>
          </a:p>
        </p:txBody>
      </p:sp>
      <p:cxnSp>
        <p:nvCxnSpPr>
          <p:cNvPr id="31" name="Curved Connector 30"/>
          <p:cNvCxnSpPr/>
          <p:nvPr/>
        </p:nvCxnSpPr>
        <p:spPr>
          <a:xfrm rot="10800000">
            <a:off x="3048000" y="1464680"/>
            <a:ext cx="696998" cy="287921"/>
          </a:xfrm>
          <a:prstGeom prst="curvedConnector3">
            <a:avLst>
              <a:gd name="adj1" fmla="val 38861"/>
            </a:avLst>
          </a:prstGeom>
          <a:ln w="28575">
            <a:solidFill>
              <a:srgbClr val="0033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68" name="Curved Connector 67"/>
          <p:cNvCxnSpPr/>
          <p:nvPr/>
        </p:nvCxnSpPr>
        <p:spPr>
          <a:xfrm rot="16200000" flipH="1">
            <a:off x="4598646" y="2281749"/>
            <a:ext cx="2472156" cy="1718658"/>
          </a:xfrm>
          <a:prstGeom prst="curvedConnector3">
            <a:avLst>
              <a:gd name="adj1" fmla="val 99550"/>
            </a:avLst>
          </a:prstGeom>
          <a:ln w="28575">
            <a:solidFill>
              <a:srgbClr val="003300"/>
            </a:solidFill>
            <a:prstDash val="sysDash"/>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94701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0" y="609600"/>
            <a:ext cx="9144000" cy="58674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0"/>
            <a:ext cx="9144000" cy="609600"/>
          </a:xfrm>
        </p:spPr>
        <p:txBody>
          <a:bodyPr>
            <a:normAutofit fontScale="90000"/>
          </a:bodyPr>
          <a:lstStyle/>
          <a:p>
            <a:r>
              <a:rPr lang="en-US" dirty="0" smtClean="0"/>
              <a:t>eRHIC IR, Version 2.X Optics, Options and Opportunities</a:t>
            </a:r>
            <a:endParaRPr lang="en-US" dirty="0"/>
          </a:p>
        </p:txBody>
      </p:sp>
      <p:sp>
        <p:nvSpPr>
          <p:cNvPr id="22" name="TextBox 21"/>
          <p:cNvSpPr txBox="1"/>
          <p:nvPr/>
        </p:nvSpPr>
        <p:spPr>
          <a:xfrm>
            <a:off x="3657600" y="640080"/>
            <a:ext cx="5486400" cy="5657959"/>
          </a:xfrm>
          <a:prstGeom prst="rect">
            <a:avLst/>
          </a:prstGeom>
          <a:noFill/>
          <a:ln>
            <a:noFill/>
          </a:ln>
          <a:effectLst/>
        </p:spPr>
        <p:txBody>
          <a:bodyPr wrap="square" rtlCol="0">
            <a:spAutoFit/>
          </a:bodyPr>
          <a:lstStyle/>
          <a:p>
            <a:pPr algn="just">
              <a:lnSpc>
                <a:spcPts val="2100"/>
              </a:lnSpc>
              <a:spcAft>
                <a:spcPts val="1400"/>
              </a:spcAft>
            </a:pPr>
            <a:r>
              <a:rPr lang="en-US" dirty="0" smtClean="0">
                <a:solidFill>
                  <a:schemeClr val="accent3">
                    <a:lumMod val="50000"/>
                  </a:schemeClr>
                </a:solidFill>
                <a:latin typeface="Arial Rounded MT Bold" panose="020F0704030504030204" pitchFamily="34" charset="0"/>
              </a:rPr>
              <a:t>The </a:t>
            </a:r>
            <a:r>
              <a:rPr lang="en-US" dirty="0" err="1" smtClean="0">
                <a:solidFill>
                  <a:schemeClr val="accent3">
                    <a:lumMod val="50000"/>
                  </a:schemeClr>
                </a:solidFill>
                <a:latin typeface="Arial Rounded MT Bold" panose="020F0704030504030204" pitchFamily="34" charset="0"/>
              </a:rPr>
              <a:t>eRHIC</a:t>
            </a:r>
            <a:r>
              <a:rPr lang="en-US" dirty="0" smtClean="0">
                <a:solidFill>
                  <a:schemeClr val="accent3">
                    <a:lumMod val="50000"/>
                  </a:schemeClr>
                </a:solidFill>
                <a:latin typeface="Arial Rounded MT Bold" panose="020F0704030504030204" pitchFamily="34" charset="0"/>
              </a:rPr>
              <a:t> optics and layout shown is optimized for clean forward separation between neutrals and off-momentum charged particles @ 0.8P</a:t>
            </a:r>
            <a:r>
              <a:rPr lang="en-US" baseline="-25000" dirty="0" smtClean="0">
                <a:solidFill>
                  <a:schemeClr val="accent3">
                    <a:lumMod val="50000"/>
                  </a:schemeClr>
                </a:solidFill>
                <a:latin typeface="Arial Rounded MT Bold" panose="020F0704030504030204" pitchFamily="34" charset="0"/>
              </a:rPr>
              <a:t>O</a:t>
            </a:r>
            <a:r>
              <a:rPr lang="en-US" dirty="0" smtClean="0">
                <a:solidFill>
                  <a:schemeClr val="accent3">
                    <a:lumMod val="50000"/>
                  </a:schemeClr>
                </a:solidFill>
                <a:latin typeface="Arial Rounded MT Bold" panose="020F0704030504030204" pitchFamily="34" charset="0"/>
              </a:rPr>
              <a:t> in a dedicated warm beam line section. </a:t>
            </a:r>
          </a:p>
          <a:p>
            <a:pPr algn="just">
              <a:lnSpc>
                <a:spcPts val="2100"/>
              </a:lnSpc>
              <a:spcAft>
                <a:spcPts val="1400"/>
              </a:spcAft>
            </a:pPr>
            <a:r>
              <a:rPr lang="en-US" dirty="0" smtClean="0">
                <a:solidFill>
                  <a:srgbClr val="C00000"/>
                </a:solidFill>
                <a:latin typeface="Arial Rounded MT Bold" panose="020F0704030504030204" pitchFamily="34" charset="0"/>
              </a:rPr>
              <a:t>Do you </a:t>
            </a:r>
            <a:r>
              <a:rPr lang="en-US" dirty="0">
                <a:solidFill>
                  <a:srgbClr val="C00000"/>
                </a:solidFill>
                <a:latin typeface="Arial Rounded MT Bold" panose="020F0704030504030204" pitchFamily="34" charset="0"/>
              </a:rPr>
              <a:t>anticipate </a:t>
            </a:r>
            <a:r>
              <a:rPr lang="en-US" dirty="0" smtClean="0">
                <a:solidFill>
                  <a:srgbClr val="C00000"/>
                </a:solidFill>
                <a:latin typeface="Arial Rounded MT Bold" panose="020F0704030504030204" pitchFamily="34" charset="0"/>
              </a:rPr>
              <a:t>any scenario where detecting forward particles with momenta closer to P</a:t>
            </a:r>
            <a:r>
              <a:rPr lang="en-US" baseline="-25000" dirty="0" smtClean="0">
                <a:solidFill>
                  <a:srgbClr val="C00000"/>
                </a:solidFill>
                <a:latin typeface="Arial Rounded MT Bold" panose="020F0704030504030204" pitchFamily="34" charset="0"/>
              </a:rPr>
              <a:t>O</a:t>
            </a:r>
            <a:r>
              <a:rPr lang="en-US" dirty="0">
                <a:solidFill>
                  <a:srgbClr val="C00000"/>
                </a:solidFill>
                <a:latin typeface="Arial Rounded MT Bold" panose="020F0704030504030204" pitchFamily="34" charset="0"/>
              </a:rPr>
              <a:t> </a:t>
            </a:r>
            <a:r>
              <a:rPr lang="en-US" dirty="0" smtClean="0">
                <a:solidFill>
                  <a:srgbClr val="C00000"/>
                </a:solidFill>
                <a:latin typeface="Arial Rounded MT Bold" panose="020F0704030504030204" pitchFamily="34" charset="0"/>
              </a:rPr>
              <a:t>becomes important?</a:t>
            </a:r>
            <a:endParaRPr lang="en-US" dirty="0">
              <a:solidFill>
                <a:srgbClr val="C00000"/>
              </a:solidFill>
              <a:latin typeface="Arial Rounded MT Bold" panose="020F0704030504030204" pitchFamily="34" charset="0"/>
            </a:endParaRPr>
          </a:p>
          <a:p>
            <a:pPr algn="just">
              <a:lnSpc>
                <a:spcPts val="2100"/>
              </a:lnSpc>
              <a:spcAft>
                <a:spcPts val="1400"/>
              </a:spcAft>
            </a:pPr>
            <a:r>
              <a:rPr lang="en-US" dirty="0" smtClean="0">
                <a:solidFill>
                  <a:schemeClr val="accent3">
                    <a:lumMod val="50000"/>
                  </a:schemeClr>
                </a:solidFill>
                <a:latin typeface="Arial Rounded MT Bold" panose="020F0704030504030204" pitchFamily="34" charset="0"/>
              </a:rPr>
              <a:t>With the production of prototype magnets we are exploring the limits of superconducting magnet technology (e.g. the work </a:t>
            </a:r>
            <a:r>
              <a:rPr lang="en-US" dirty="0">
                <a:solidFill>
                  <a:schemeClr val="accent3">
                    <a:lumMod val="50000"/>
                  </a:schemeClr>
                </a:solidFill>
                <a:latin typeface="Arial Rounded MT Bold" panose="020F0704030504030204" pitchFamily="34" charset="0"/>
              </a:rPr>
              <a:t>with </a:t>
            </a:r>
            <a:r>
              <a:rPr lang="en-US" dirty="0" err="1">
                <a:solidFill>
                  <a:schemeClr val="accent3">
                    <a:lumMod val="50000"/>
                  </a:schemeClr>
                </a:solidFill>
                <a:latin typeface="Arial Rounded MT Bold" panose="020F0704030504030204" pitchFamily="34" charset="0"/>
              </a:rPr>
              <a:t>Dejan</a:t>
            </a:r>
            <a:r>
              <a:rPr lang="en-US" dirty="0">
                <a:solidFill>
                  <a:schemeClr val="accent3">
                    <a:lumMod val="50000"/>
                  </a:schemeClr>
                </a:solidFill>
                <a:latin typeface="Arial Rounded MT Bold" panose="020F0704030504030204" pitchFamily="34" charset="0"/>
              </a:rPr>
              <a:t> </a:t>
            </a:r>
            <a:r>
              <a:rPr lang="en-US" dirty="0" err="1" smtClean="0">
                <a:solidFill>
                  <a:schemeClr val="accent3">
                    <a:lumMod val="50000"/>
                  </a:schemeClr>
                </a:solidFill>
                <a:latin typeface="Arial Rounded MT Bold" panose="020F0704030504030204" pitchFamily="34" charset="0"/>
              </a:rPr>
              <a:t>Trbojevic</a:t>
            </a:r>
            <a:r>
              <a:rPr lang="en-US" dirty="0" smtClean="0">
                <a:solidFill>
                  <a:schemeClr val="accent3">
                    <a:lumMod val="50000"/>
                  </a:schemeClr>
                </a:solidFill>
                <a:latin typeface="Arial Rounded MT Bold" panose="020F0704030504030204" pitchFamily="34" charset="0"/>
              </a:rPr>
              <a:t> on optics to reduce </a:t>
            </a:r>
            <a:r>
              <a:rPr lang="en-US" dirty="0">
                <a:solidFill>
                  <a:schemeClr val="accent3">
                    <a:lumMod val="50000"/>
                  </a:schemeClr>
                </a:solidFill>
                <a:latin typeface="Arial Rounded MT Bold" panose="020F0704030504030204" pitchFamily="34" charset="0"/>
              </a:rPr>
              <a:t>peak betas</a:t>
            </a:r>
            <a:r>
              <a:rPr lang="en-US" dirty="0" smtClean="0">
                <a:solidFill>
                  <a:schemeClr val="accent3">
                    <a:lumMod val="50000"/>
                  </a:schemeClr>
                </a:solidFill>
                <a:latin typeface="Arial Rounded MT Bold" panose="020F0704030504030204" pitchFamily="34" charset="0"/>
              </a:rPr>
              <a:t>).</a:t>
            </a:r>
          </a:p>
          <a:p>
            <a:pPr algn="just">
              <a:lnSpc>
                <a:spcPts val="2100"/>
              </a:lnSpc>
              <a:spcAft>
                <a:spcPts val="1400"/>
              </a:spcAft>
            </a:pPr>
            <a:r>
              <a:rPr lang="en-US" dirty="0" smtClean="0">
                <a:solidFill>
                  <a:schemeClr val="accent3">
                    <a:lumMod val="50000"/>
                  </a:schemeClr>
                </a:solidFill>
                <a:latin typeface="Arial Rounded MT Bold" panose="020F0704030504030204" pitchFamily="34" charset="0"/>
              </a:rPr>
              <a:t>Even for conventional (warm) magnets we need to continue iterating the IR layout an magnet parameters with feedback from experiments in order to ensure that everything works (e.g. here are rear side e-beam magnet apertures etc.).</a:t>
            </a:r>
          </a:p>
          <a:p>
            <a:pPr algn="just">
              <a:lnSpc>
                <a:spcPts val="2100"/>
              </a:lnSpc>
              <a:spcAft>
                <a:spcPts val="1400"/>
              </a:spcAft>
            </a:pPr>
            <a:r>
              <a:rPr lang="en-US" dirty="0" smtClean="0">
                <a:solidFill>
                  <a:srgbClr val="C00000"/>
                </a:solidFill>
                <a:latin typeface="Arial Rounded MT Bold" panose="020F0704030504030204" pitchFamily="34" charset="0"/>
              </a:rPr>
              <a:t>Is the 10 </a:t>
            </a:r>
            <a:r>
              <a:rPr lang="en-US" dirty="0" err="1" smtClean="0">
                <a:solidFill>
                  <a:srgbClr val="C00000"/>
                </a:solidFill>
                <a:latin typeface="Arial Rounded MT Bold" panose="020F0704030504030204" pitchFamily="34" charset="0"/>
              </a:rPr>
              <a:t>mrad</a:t>
            </a:r>
            <a:r>
              <a:rPr lang="en-US" dirty="0" smtClean="0">
                <a:solidFill>
                  <a:srgbClr val="C00000"/>
                </a:solidFill>
                <a:latin typeface="Arial Rounded MT Bold" panose="020F0704030504030204" pitchFamily="34" charset="0"/>
              </a:rPr>
              <a:t> downstream bending useful or does it cause more problems than it solves? </a:t>
            </a:r>
            <a:endParaRPr lang="en-US" dirty="0">
              <a:solidFill>
                <a:srgbClr val="C00000"/>
              </a:solidFill>
              <a:latin typeface="Arial Rounded MT Bold" panose="020F0704030504030204" pitchFamily="34" charset="0"/>
            </a:endParaRPr>
          </a:p>
        </p:txBody>
      </p:sp>
      <p:sp>
        <p:nvSpPr>
          <p:cNvPr id="9" name="Rectangle 8"/>
          <p:cNvSpPr/>
          <p:nvPr/>
        </p:nvSpPr>
        <p:spPr>
          <a:xfrm>
            <a:off x="0" y="685800"/>
            <a:ext cx="3657600"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88777"/>
            <a:ext cx="3624606" cy="3073623"/>
          </a:xfrm>
          <a:prstGeom prst="rect">
            <a:avLst/>
          </a:prstGeom>
        </p:spPr>
      </p:pic>
      <p:sp>
        <p:nvSpPr>
          <p:cNvPr id="3" name="Rectangle 2"/>
          <p:cNvSpPr/>
          <p:nvPr/>
        </p:nvSpPr>
        <p:spPr>
          <a:xfrm>
            <a:off x="1818336" y="1115382"/>
            <a:ext cx="212836" cy="109842"/>
          </a:xfrm>
          <a:prstGeom prst="rect">
            <a:avLst/>
          </a:prstGeom>
          <a:solidFill>
            <a:srgbClr val="00B050">
              <a:alpha val="1294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p:nvSpPr>
        <p:spPr>
          <a:xfrm>
            <a:off x="1066800" y="2235833"/>
            <a:ext cx="2557806" cy="1066959"/>
          </a:xfrm>
          <a:prstGeom prst="rect">
            <a:avLst/>
          </a:prstGeom>
          <a:solidFill>
            <a:srgbClr val="FFFF00">
              <a:alpha val="6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2644356" y="889235"/>
            <a:ext cx="251244" cy="314381"/>
          </a:xfrm>
          <a:prstGeom prst="rect">
            <a:avLst/>
          </a:prstGeom>
          <a:noFill/>
        </p:spPr>
        <p:txBody>
          <a:bodyPr wrap="square" rtlCol="0">
            <a:spAutoFit/>
          </a:bodyPr>
          <a:lstStyle/>
          <a:p>
            <a:pPr algn="ctr">
              <a:lnSpc>
                <a:spcPts val="1900"/>
              </a:lnSpc>
            </a:pPr>
            <a:r>
              <a:rPr lang="en-US" sz="1400" dirty="0" smtClean="0">
                <a:solidFill>
                  <a:schemeClr val="accent3">
                    <a:lumMod val="75000"/>
                  </a:schemeClr>
                </a:solidFill>
                <a:latin typeface="Arial Rounded MT Bold" panose="020F0704030504030204" pitchFamily="34" charset="0"/>
              </a:rPr>
              <a:t>X</a:t>
            </a:r>
            <a:endParaRPr lang="en-US" sz="1400" dirty="0">
              <a:solidFill>
                <a:schemeClr val="accent3">
                  <a:lumMod val="75000"/>
                </a:schemeClr>
              </a:solidFill>
              <a:latin typeface="Arial Rounded MT Bold" panose="020F0704030504030204" pitchFamily="34" charset="0"/>
            </a:endParaRPr>
          </a:p>
        </p:txBody>
      </p:sp>
      <p:sp>
        <p:nvSpPr>
          <p:cNvPr id="23" name="TextBox 22"/>
          <p:cNvSpPr txBox="1"/>
          <p:nvPr/>
        </p:nvSpPr>
        <p:spPr>
          <a:xfrm>
            <a:off x="1066800" y="2235834"/>
            <a:ext cx="2667000" cy="1066959"/>
          </a:xfrm>
          <a:prstGeom prst="rect">
            <a:avLst/>
          </a:prstGeom>
          <a:noFill/>
        </p:spPr>
        <p:txBody>
          <a:bodyPr wrap="square" rtlCol="0">
            <a:spAutoFit/>
          </a:bodyPr>
          <a:lstStyle/>
          <a:p>
            <a:pPr>
              <a:lnSpc>
                <a:spcPts val="1900"/>
              </a:lnSpc>
            </a:pPr>
            <a:r>
              <a:rPr lang="en-US" sz="1500" spc="100" dirty="0" smtClean="0">
                <a:solidFill>
                  <a:schemeClr val="accent3">
                    <a:lumMod val="75000"/>
                  </a:schemeClr>
                </a:solidFill>
                <a:latin typeface="Arial Rounded MT Bold" panose="020F0704030504030204" pitchFamily="34" charset="0"/>
              </a:rPr>
              <a:t>This quad is almost off.</a:t>
            </a:r>
          </a:p>
          <a:p>
            <a:pPr>
              <a:lnSpc>
                <a:spcPts val="1900"/>
              </a:lnSpc>
            </a:pPr>
            <a:r>
              <a:rPr lang="en-US" sz="1500" spc="20" dirty="0" smtClean="0">
                <a:solidFill>
                  <a:schemeClr val="accent3">
                    <a:lumMod val="75000"/>
                  </a:schemeClr>
                </a:solidFill>
                <a:latin typeface="Arial Rounded MT Bold" panose="020F0704030504030204" pitchFamily="34" charset="0"/>
              </a:rPr>
              <a:t>Shift Crab Cavities closer.</a:t>
            </a:r>
          </a:p>
          <a:p>
            <a:pPr>
              <a:lnSpc>
                <a:spcPts val="1900"/>
              </a:lnSpc>
            </a:pPr>
            <a:r>
              <a:rPr lang="en-US" sz="1500" dirty="0" smtClean="0">
                <a:solidFill>
                  <a:srgbClr val="C00000"/>
                </a:solidFill>
                <a:latin typeface="Arial Rounded MT Bold" panose="020F0704030504030204" pitchFamily="34" charset="0"/>
              </a:rPr>
              <a:t>Create a secondary focus?</a:t>
            </a:r>
          </a:p>
          <a:p>
            <a:pPr>
              <a:lnSpc>
                <a:spcPts val="1900"/>
              </a:lnSpc>
            </a:pPr>
            <a:r>
              <a:rPr lang="en-US" sz="1500" dirty="0" smtClean="0">
                <a:solidFill>
                  <a:schemeClr val="accent3">
                    <a:lumMod val="75000"/>
                  </a:schemeClr>
                </a:solidFill>
                <a:latin typeface="Arial Rounded MT Bold" panose="020F0704030504030204" pitchFamily="34" charset="0"/>
              </a:rPr>
              <a:t>Redo the matching to arcs.</a:t>
            </a:r>
            <a:endParaRPr lang="en-US" sz="1500" dirty="0">
              <a:solidFill>
                <a:schemeClr val="accent3">
                  <a:lumMod val="75000"/>
                </a:schemeClr>
              </a:solidFill>
              <a:latin typeface="Arial Rounded MT Bold" panose="020F0704030504030204" pitchFamily="34" charset="0"/>
            </a:endParaRPr>
          </a:p>
        </p:txBody>
      </p:sp>
      <p:sp>
        <p:nvSpPr>
          <p:cNvPr id="17" name="Right Arrow 16"/>
          <p:cNvSpPr/>
          <p:nvPr/>
        </p:nvSpPr>
        <p:spPr>
          <a:xfrm flipH="1">
            <a:off x="2590800" y="788193"/>
            <a:ext cx="914400" cy="633984"/>
          </a:xfrm>
          <a:prstGeom prst="rightArrow">
            <a:avLst/>
          </a:prstGeom>
          <a:noFill/>
          <a:ln>
            <a:solidFill>
              <a:srgbClr val="D96B77">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lumMod val="20000"/>
                  <a:lumOff val="80000"/>
                </a:schemeClr>
              </a:solidFill>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084320"/>
            <a:ext cx="3657600" cy="2011680"/>
          </a:xfrm>
          <a:prstGeom prst="rect">
            <a:avLst/>
          </a:prstGeom>
        </p:spPr>
      </p:pic>
      <p:cxnSp>
        <p:nvCxnSpPr>
          <p:cNvPr id="26" name="Straight Arrow Connector 25"/>
          <p:cNvCxnSpPr/>
          <p:nvPr/>
        </p:nvCxnSpPr>
        <p:spPr>
          <a:xfrm flipV="1">
            <a:off x="1924754" y="1105185"/>
            <a:ext cx="845224" cy="1207008"/>
          </a:xfrm>
          <a:prstGeom prst="straightConnector1">
            <a:avLst/>
          </a:prstGeom>
          <a:ln w="28575">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74860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rot="21046508">
            <a:off x="3563092" y="4629232"/>
            <a:ext cx="2728315" cy="1400383"/>
          </a:xfrm>
          <a:prstGeom prst="rect">
            <a:avLst/>
          </a:prstGeom>
          <a:noFill/>
        </p:spPr>
        <p:txBody>
          <a:bodyPr wrap="square" rtlCol="0">
            <a:spAutoFit/>
          </a:bodyPr>
          <a:lstStyle/>
          <a:p>
            <a:pPr algn="ctr">
              <a:lnSpc>
                <a:spcPts val="3400"/>
              </a:lnSpc>
            </a:pPr>
            <a:r>
              <a:rPr lang="en-US" sz="3200" i="1" dirty="0" smtClean="0">
                <a:solidFill>
                  <a:schemeClr val="bg1"/>
                </a:solidFill>
                <a:latin typeface="+mj-lt"/>
              </a:rPr>
              <a:t>Your Guide: </a:t>
            </a:r>
          </a:p>
          <a:p>
            <a:pPr algn="ctr">
              <a:lnSpc>
                <a:spcPts val="3400"/>
              </a:lnSpc>
            </a:pPr>
            <a:r>
              <a:rPr lang="en-US" sz="3200" i="1" dirty="0" smtClean="0">
                <a:solidFill>
                  <a:schemeClr val="bg1"/>
                </a:solidFill>
                <a:latin typeface="+mj-lt"/>
              </a:rPr>
              <a:t>B. Parker, </a:t>
            </a:r>
          </a:p>
          <a:p>
            <a:pPr algn="ctr">
              <a:lnSpc>
                <a:spcPts val="3400"/>
              </a:lnSpc>
            </a:pPr>
            <a:r>
              <a:rPr lang="en-US" sz="3200" i="1" dirty="0" smtClean="0">
                <a:solidFill>
                  <a:schemeClr val="bg1"/>
                </a:solidFill>
                <a:latin typeface="+mj-lt"/>
              </a:rPr>
              <a:t>BNL-SMD</a:t>
            </a:r>
            <a:endParaRPr lang="en-US" sz="3200" i="1" dirty="0">
              <a:solidFill>
                <a:schemeClr val="bg1"/>
              </a:solidFill>
              <a:latin typeface="+mj-lt"/>
            </a:endParaRPr>
          </a:p>
        </p:txBody>
      </p:sp>
      <p:sp>
        <p:nvSpPr>
          <p:cNvPr id="6" name="Rectangle 5"/>
          <p:cNvSpPr/>
          <p:nvPr/>
        </p:nvSpPr>
        <p:spPr>
          <a:xfrm>
            <a:off x="0" y="6477000"/>
            <a:ext cx="1359603" cy="369332"/>
          </a:xfrm>
          <a:prstGeom prst="rect">
            <a:avLst/>
          </a:prstGeom>
        </p:spPr>
        <p:txBody>
          <a:bodyPr wrap="none">
            <a:spAutoFit/>
          </a:bodyPr>
          <a:lstStyle/>
          <a:p>
            <a:r>
              <a:rPr lang="en-US" dirty="0" smtClean="0">
                <a:solidFill>
                  <a:schemeClr val="bg2">
                    <a:lumMod val="25000"/>
                  </a:schemeClr>
                </a:solidFill>
              </a:rPr>
              <a:t>Time Tunnel</a:t>
            </a:r>
            <a:endParaRPr lang="en-US" dirty="0">
              <a:solidFill>
                <a:schemeClr val="bg2">
                  <a:lumMod val="25000"/>
                </a:schemeClr>
              </a:solidFill>
            </a:endParaRPr>
          </a:p>
        </p:txBody>
      </p:sp>
      <p:sp>
        <p:nvSpPr>
          <p:cNvPr id="7" name="TextBox 6"/>
          <p:cNvSpPr txBox="1"/>
          <p:nvPr/>
        </p:nvSpPr>
        <p:spPr>
          <a:xfrm>
            <a:off x="914400" y="141982"/>
            <a:ext cx="7272697" cy="769441"/>
          </a:xfrm>
          <a:prstGeom prst="rect">
            <a:avLst/>
          </a:prstGeom>
          <a:noFill/>
        </p:spPr>
        <p:txBody>
          <a:bodyPr wrap="none" rtlCol="0">
            <a:spAutoFit/>
          </a:bodyPr>
          <a:lstStyle/>
          <a:p>
            <a:r>
              <a:rPr lang="en-US" sz="4400" dirty="0" smtClean="0">
                <a:solidFill>
                  <a:srgbClr val="FFFFCC"/>
                </a:solidFill>
                <a:latin typeface="+mj-lt"/>
              </a:rPr>
              <a:t>The eRHIC Interaction Region</a:t>
            </a:r>
            <a:endParaRPr lang="en-US" sz="4400" dirty="0">
              <a:solidFill>
                <a:srgbClr val="FFFFCC"/>
              </a:solidFill>
              <a:latin typeface="+mj-lt"/>
            </a:endParaRPr>
          </a:p>
        </p:txBody>
      </p:sp>
      <p:sp>
        <p:nvSpPr>
          <p:cNvPr id="8" name="TextBox 7"/>
          <p:cNvSpPr txBox="1"/>
          <p:nvPr/>
        </p:nvSpPr>
        <p:spPr>
          <a:xfrm>
            <a:off x="909972" y="1371600"/>
            <a:ext cx="7324056" cy="1554272"/>
          </a:xfrm>
          <a:prstGeom prst="rect">
            <a:avLst/>
          </a:prstGeom>
          <a:noFill/>
          <a:effectLst/>
        </p:spPr>
        <p:txBody>
          <a:bodyPr wrap="none" rtlCol="0">
            <a:spAutoFit/>
          </a:bodyPr>
          <a:lstStyle/>
          <a:p>
            <a:pPr marL="457200" indent="-457200">
              <a:lnSpc>
                <a:spcPts val="3800"/>
              </a:lnSpc>
              <a:buFont typeface="Arial" panose="020B0604020202020204" pitchFamily="34" charset="0"/>
              <a:buChar char="•"/>
            </a:pPr>
            <a:r>
              <a:rPr lang="en-US" sz="3200" spc="40" dirty="0" smtClean="0">
                <a:solidFill>
                  <a:schemeClr val="bg1"/>
                </a:solidFill>
                <a:latin typeface="+mj-lt"/>
              </a:rPr>
              <a:t>Try to Envision a Viable Future Layout</a:t>
            </a:r>
          </a:p>
          <a:p>
            <a:pPr marL="457200" indent="-457200">
              <a:lnSpc>
                <a:spcPts val="3800"/>
              </a:lnSpc>
              <a:buFont typeface="Arial" panose="020B0604020202020204" pitchFamily="34" charset="0"/>
              <a:buChar char="•"/>
            </a:pPr>
            <a:r>
              <a:rPr lang="en-US" sz="3200" dirty="0" smtClean="0">
                <a:solidFill>
                  <a:schemeClr val="bg1"/>
                </a:solidFill>
                <a:latin typeface="+mj-lt"/>
              </a:rPr>
              <a:t>Give Overview of Technical Challenges</a:t>
            </a:r>
          </a:p>
          <a:p>
            <a:pPr marL="457200" indent="-457200">
              <a:lnSpc>
                <a:spcPts val="3800"/>
              </a:lnSpc>
              <a:buFont typeface="Arial" panose="020B0604020202020204" pitchFamily="34" charset="0"/>
              <a:buChar char="•"/>
            </a:pPr>
            <a:r>
              <a:rPr lang="en-US" sz="3200" spc="30" dirty="0" smtClean="0">
                <a:solidFill>
                  <a:schemeClr val="bg1"/>
                </a:solidFill>
                <a:latin typeface="+mj-lt"/>
              </a:rPr>
              <a:t>Finally Look for Feedback/Discussion</a:t>
            </a:r>
            <a:endParaRPr lang="en-US" sz="3200" spc="30" dirty="0">
              <a:solidFill>
                <a:schemeClr val="bg1"/>
              </a:solidFill>
              <a:latin typeface="+mj-lt"/>
            </a:endParaRPr>
          </a:p>
        </p:txBody>
      </p:sp>
      <p:sp>
        <p:nvSpPr>
          <p:cNvPr id="10" name="TextBox 9"/>
          <p:cNvSpPr txBox="1"/>
          <p:nvPr/>
        </p:nvSpPr>
        <p:spPr>
          <a:xfrm>
            <a:off x="914400" y="1371600"/>
            <a:ext cx="7324056" cy="1554272"/>
          </a:xfrm>
          <a:prstGeom prst="rect">
            <a:avLst/>
          </a:prstGeom>
          <a:noFill/>
          <a:effectLst/>
        </p:spPr>
        <p:txBody>
          <a:bodyPr wrap="none" rtlCol="0">
            <a:spAutoFit/>
          </a:bodyPr>
          <a:lstStyle/>
          <a:p>
            <a:pPr marL="457200" indent="-457200">
              <a:lnSpc>
                <a:spcPts val="3800"/>
              </a:lnSpc>
              <a:buFont typeface="Arial" panose="020B0604020202020204" pitchFamily="34" charset="0"/>
              <a:buChar char="•"/>
            </a:pPr>
            <a:r>
              <a:rPr lang="en-US" sz="3200" spc="40" dirty="0" smtClean="0">
                <a:solidFill>
                  <a:srgbClr val="FF9900"/>
                </a:solidFill>
                <a:latin typeface="+mj-lt"/>
              </a:rPr>
              <a:t>Try to Envision a Viable Future Layout</a:t>
            </a:r>
          </a:p>
          <a:p>
            <a:pPr marL="457200" indent="-457200">
              <a:lnSpc>
                <a:spcPts val="3800"/>
              </a:lnSpc>
              <a:buFont typeface="Arial" panose="020B0604020202020204" pitchFamily="34" charset="0"/>
              <a:buChar char="•"/>
            </a:pPr>
            <a:r>
              <a:rPr lang="en-US" sz="3200" dirty="0" smtClean="0">
                <a:solidFill>
                  <a:srgbClr val="FF9900"/>
                </a:solidFill>
                <a:latin typeface="+mj-lt"/>
              </a:rPr>
              <a:t>Give Overview of Technical Challenges</a:t>
            </a:r>
          </a:p>
          <a:p>
            <a:pPr marL="457200" indent="-457200">
              <a:lnSpc>
                <a:spcPts val="3800"/>
              </a:lnSpc>
              <a:buFont typeface="Arial" panose="020B0604020202020204" pitchFamily="34" charset="0"/>
              <a:buChar char="•"/>
            </a:pPr>
            <a:r>
              <a:rPr lang="en-US" sz="3200" spc="30" dirty="0" smtClean="0">
                <a:solidFill>
                  <a:srgbClr val="FF9900"/>
                </a:solidFill>
                <a:latin typeface="+mj-lt"/>
              </a:rPr>
              <a:t>Finally Look for Feedback/Discussion</a:t>
            </a:r>
            <a:endParaRPr lang="en-US" sz="3200" spc="30" dirty="0">
              <a:solidFill>
                <a:srgbClr val="FF9900"/>
              </a:solidFill>
              <a:latin typeface="+mj-lt"/>
            </a:endParaRPr>
          </a:p>
        </p:txBody>
      </p:sp>
      <p:sp>
        <p:nvSpPr>
          <p:cNvPr id="12" name="TextBox 11"/>
          <p:cNvSpPr txBox="1"/>
          <p:nvPr/>
        </p:nvSpPr>
        <p:spPr>
          <a:xfrm rot="21046508">
            <a:off x="3538728" y="4638385"/>
            <a:ext cx="2728315" cy="1400383"/>
          </a:xfrm>
          <a:prstGeom prst="rect">
            <a:avLst/>
          </a:prstGeom>
          <a:noFill/>
        </p:spPr>
        <p:txBody>
          <a:bodyPr wrap="square" rtlCol="0">
            <a:spAutoFit/>
          </a:bodyPr>
          <a:lstStyle/>
          <a:p>
            <a:pPr algn="ctr">
              <a:lnSpc>
                <a:spcPts val="3400"/>
              </a:lnSpc>
            </a:pPr>
            <a:r>
              <a:rPr lang="en-US" sz="3200" i="1" dirty="0" smtClean="0">
                <a:solidFill>
                  <a:srgbClr val="99FF99"/>
                </a:solidFill>
                <a:latin typeface="+mj-lt"/>
              </a:rPr>
              <a:t>Your Guide: </a:t>
            </a:r>
          </a:p>
          <a:p>
            <a:pPr algn="ctr">
              <a:lnSpc>
                <a:spcPts val="3400"/>
              </a:lnSpc>
            </a:pPr>
            <a:r>
              <a:rPr lang="en-US" sz="3200" i="1" dirty="0" smtClean="0">
                <a:solidFill>
                  <a:srgbClr val="99FF99"/>
                </a:solidFill>
                <a:latin typeface="+mj-lt"/>
              </a:rPr>
              <a:t>B. Parker, </a:t>
            </a:r>
          </a:p>
          <a:p>
            <a:pPr algn="ctr">
              <a:lnSpc>
                <a:spcPts val="3400"/>
              </a:lnSpc>
            </a:pPr>
            <a:r>
              <a:rPr lang="en-US" sz="3200" i="1" dirty="0" smtClean="0">
                <a:solidFill>
                  <a:srgbClr val="99FF99"/>
                </a:solidFill>
                <a:latin typeface="+mj-lt"/>
              </a:rPr>
              <a:t>BNL-SMD</a:t>
            </a:r>
            <a:endParaRPr lang="en-US" sz="3200" i="1" dirty="0">
              <a:solidFill>
                <a:srgbClr val="99FF99"/>
              </a:solidFill>
              <a:latin typeface="+mj-lt"/>
            </a:endParaRPr>
          </a:p>
        </p:txBody>
      </p:sp>
    </p:spTree>
    <p:extLst>
      <p:ext uri="{BB962C8B-B14F-4D97-AF65-F5344CB8AC3E}">
        <p14:creationId xmlns:p14="http://schemas.microsoft.com/office/powerpoint/2010/main" val="3618033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5">
                                            <p:txEl>
                                              <p:pRg st="0" end="0"/>
                                            </p:txEl>
                                          </p:spTgt>
                                        </p:tgtEl>
                                      </p:cBhvr>
                                    </p:animEffect>
                                  </p:childTnLst>
                                </p:cTn>
                              </p:par>
                            </p:childTnLst>
                          </p:cTn>
                        </p:par>
                        <p:par>
                          <p:cTn id="11" fill="hold">
                            <p:stCondLst>
                              <p:cond delay="1000"/>
                            </p:stCondLst>
                            <p:childTnLst>
                              <p:par>
                                <p:cTn id="12" presetID="31" presetClass="entr" presetSubtype="0" fill="hold" grpId="0" nodeType="after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10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1000" fill="hold"/>
                                        <p:tgtEl>
                                          <p:spTgt spid="5">
                                            <p:txEl>
                                              <p:pRg st="1" end="1"/>
                                            </p:txEl>
                                          </p:spTgt>
                                        </p:tgtEl>
                                        <p:attrNameLst>
                                          <p:attrName>ppt_h</p:attrName>
                                        </p:attrNameLst>
                                      </p:cBhvr>
                                      <p:tavLst>
                                        <p:tav tm="0">
                                          <p:val>
                                            <p:fltVal val="0"/>
                                          </p:val>
                                        </p:tav>
                                        <p:tav tm="100000">
                                          <p:val>
                                            <p:strVal val="#ppt_h"/>
                                          </p:val>
                                        </p:tav>
                                      </p:tavLst>
                                    </p:anim>
                                    <p:anim calcmode="lin" valueType="num">
                                      <p:cBhvr>
                                        <p:cTn id="16" dur="1000" fill="hold"/>
                                        <p:tgtEl>
                                          <p:spTgt spid="5">
                                            <p:txEl>
                                              <p:pRg st="1" end="1"/>
                                            </p:txEl>
                                          </p:spTgt>
                                        </p:tgtEl>
                                        <p:attrNameLst>
                                          <p:attrName>style.rotation</p:attrName>
                                        </p:attrNameLst>
                                      </p:cBhvr>
                                      <p:tavLst>
                                        <p:tav tm="0">
                                          <p:val>
                                            <p:fltVal val="90"/>
                                          </p:val>
                                        </p:tav>
                                        <p:tav tm="100000">
                                          <p:val>
                                            <p:fltVal val="0"/>
                                          </p:val>
                                        </p:tav>
                                      </p:tavLst>
                                    </p:anim>
                                    <p:animEffect transition="in" filter="fade">
                                      <p:cBhvr>
                                        <p:cTn id="17" dur="1000"/>
                                        <p:tgtEl>
                                          <p:spTgt spid="5">
                                            <p:txEl>
                                              <p:pRg st="1" end="1"/>
                                            </p:txEl>
                                          </p:spTgt>
                                        </p:tgtEl>
                                      </p:cBhvr>
                                    </p:animEffect>
                                  </p:childTnLst>
                                </p:cTn>
                              </p:par>
                            </p:childTnLst>
                          </p:cTn>
                        </p:par>
                        <p:par>
                          <p:cTn id="18" fill="hold">
                            <p:stCondLst>
                              <p:cond delay="2000"/>
                            </p:stCondLst>
                            <p:childTnLst>
                              <p:par>
                                <p:cTn id="19" presetID="31" presetClass="entr" presetSubtype="0" fill="hold" grpId="0" nodeType="after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10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1000" fill="hold"/>
                                        <p:tgtEl>
                                          <p:spTgt spid="5">
                                            <p:txEl>
                                              <p:pRg st="2" end="2"/>
                                            </p:txEl>
                                          </p:spTgt>
                                        </p:tgtEl>
                                        <p:attrNameLst>
                                          <p:attrName>ppt_h</p:attrName>
                                        </p:attrNameLst>
                                      </p:cBhvr>
                                      <p:tavLst>
                                        <p:tav tm="0">
                                          <p:val>
                                            <p:fltVal val="0"/>
                                          </p:val>
                                        </p:tav>
                                        <p:tav tm="100000">
                                          <p:val>
                                            <p:strVal val="#ppt_h"/>
                                          </p:val>
                                        </p:tav>
                                      </p:tavLst>
                                    </p:anim>
                                    <p:anim calcmode="lin" valueType="num">
                                      <p:cBhvr>
                                        <p:cTn id="23" dur="1000" fill="hold"/>
                                        <p:tgtEl>
                                          <p:spTgt spid="5">
                                            <p:txEl>
                                              <p:pRg st="2" end="2"/>
                                            </p:txEl>
                                          </p:spTgt>
                                        </p:tgtEl>
                                        <p:attrNameLst>
                                          <p:attrName>style.rotation</p:attrName>
                                        </p:attrNameLst>
                                      </p:cBhvr>
                                      <p:tavLst>
                                        <p:tav tm="0">
                                          <p:val>
                                            <p:fltVal val="90"/>
                                          </p:val>
                                        </p:tav>
                                        <p:tav tm="100000">
                                          <p:val>
                                            <p:fltVal val="0"/>
                                          </p:val>
                                        </p:tav>
                                      </p:tavLst>
                                    </p:anim>
                                    <p:animEffect transition="in" filter="fade">
                                      <p:cBhvr>
                                        <p:cTn id="24" dur="1000"/>
                                        <p:tgtEl>
                                          <p:spTgt spid="5">
                                            <p:txEl>
                                              <p:pRg st="2" end="2"/>
                                            </p:txEl>
                                          </p:spTgt>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ppt_x"/>
                                          </p:val>
                                        </p:tav>
                                        <p:tav tm="100000">
                                          <p:val>
                                            <p:strVal val="#ppt_x"/>
                                          </p:val>
                                        </p:tav>
                                      </p:tavLst>
                                    </p:anim>
                                    <p:anim calcmode="lin" valueType="num">
                                      <p:cBhvr additive="base">
                                        <p:cTn id="2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499"/>
                                          </p:stCondLst>
                                        </p:cTn>
                                        <p:tgtEl>
                                          <p:spTgt spid="7"/>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499"/>
                                          </p:stCondLst>
                                        </p:cTn>
                                        <p:tgtEl>
                                          <p:spTgt spid="8"/>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499"/>
                                          </p:stCondLst>
                                        </p:cTn>
                                        <p:tgtEl>
                                          <p:spTgt spid="10"/>
                                        </p:tgtEl>
                                        <p:attrNameLst>
                                          <p:attrName>style.visibility</p:attrName>
                                        </p:attrNameLst>
                                      </p:cBhvr>
                                      <p:to>
                                        <p:strVal val="visible"/>
                                      </p:to>
                                    </p:set>
                                  </p:childTnLst>
                                </p:cTn>
                              </p:par>
                            </p:childTnLst>
                          </p:cTn>
                        </p:par>
                        <p:par>
                          <p:cTn id="42" fill="hold">
                            <p:stCondLst>
                              <p:cond delay="500"/>
                            </p:stCondLst>
                            <p:childTnLst>
                              <p:par>
                                <p:cTn id="43" presetID="31" presetClass="entr" presetSubtype="0" fill="hold" grpId="0" nodeType="afterEffect">
                                  <p:stCondLst>
                                    <p:cond delay="0"/>
                                  </p:stCondLst>
                                  <p:childTnLst>
                                    <p:set>
                                      <p:cBhvr>
                                        <p:cTn id="44" dur="1" fill="hold">
                                          <p:stCondLst>
                                            <p:cond delay="0"/>
                                          </p:stCondLst>
                                        </p:cTn>
                                        <p:tgtEl>
                                          <p:spTgt spid="12">
                                            <p:txEl>
                                              <p:pRg st="0" end="0"/>
                                            </p:txEl>
                                          </p:spTgt>
                                        </p:tgtEl>
                                        <p:attrNameLst>
                                          <p:attrName>style.visibility</p:attrName>
                                        </p:attrNameLst>
                                      </p:cBhvr>
                                      <p:to>
                                        <p:strVal val="visible"/>
                                      </p:to>
                                    </p:set>
                                    <p:anim calcmode="lin" valueType="num">
                                      <p:cBhvr>
                                        <p:cTn id="45" dur="1000" fill="hold"/>
                                        <p:tgtEl>
                                          <p:spTgt spid="12">
                                            <p:txEl>
                                              <p:pRg st="0" end="0"/>
                                            </p:txEl>
                                          </p:spTgt>
                                        </p:tgtEl>
                                        <p:attrNameLst>
                                          <p:attrName>ppt_w</p:attrName>
                                        </p:attrNameLst>
                                      </p:cBhvr>
                                      <p:tavLst>
                                        <p:tav tm="0">
                                          <p:val>
                                            <p:fltVal val="0"/>
                                          </p:val>
                                        </p:tav>
                                        <p:tav tm="100000">
                                          <p:val>
                                            <p:strVal val="#ppt_w"/>
                                          </p:val>
                                        </p:tav>
                                      </p:tavLst>
                                    </p:anim>
                                    <p:anim calcmode="lin" valueType="num">
                                      <p:cBhvr>
                                        <p:cTn id="46" dur="1000" fill="hold"/>
                                        <p:tgtEl>
                                          <p:spTgt spid="12">
                                            <p:txEl>
                                              <p:pRg st="0" end="0"/>
                                            </p:txEl>
                                          </p:spTgt>
                                        </p:tgtEl>
                                        <p:attrNameLst>
                                          <p:attrName>ppt_h</p:attrName>
                                        </p:attrNameLst>
                                      </p:cBhvr>
                                      <p:tavLst>
                                        <p:tav tm="0">
                                          <p:val>
                                            <p:fltVal val="0"/>
                                          </p:val>
                                        </p:tav>
                                        <p:tav tm="100000">
                                          <p:val>
                                            <p:strVal val="#ppt_h"/>
                                          </p:val>
                                        </p:tav>
                                      </p:tavLst>
                                    </p:anim>
                                    <p:anim calcmode="lin" valueType="num">
                                      <p:cBhvr>
                                        <p:cTn id="47" dur="1000" fill="hold"/>
                                        <p:tgtEl>
                                          <p:spTgt spid="12">
                                            <p:txEl>
                                              <p:pRg st="0" end="0"/>
                                            </p:txEl>
                                          </p:spTgt>
                                        </p:tgtEl>
                                        <p:attrNameLst>
                                          <p:attrName>style.rotation</p:attrName>
                                        </p:attrNameLst>
                                      </p:cBhvr>
                                      <p:tavLst>
                                        <p:tav tm="0">
                                          <p:val>
                                            <p:fltVal val="90"/>
                                          </p:val>
                                        </p:tav>
                                        <p:tav tm="100000">
                                          <p:val>
                                            <p:fltVal val="0"/>
                                          </p:val>
                                        </p:tav>
                                      </p:tavLst>
                                    </p:anim>
                                    <p:animEffect transition="in" filter="fade">
                                      <p:cBhvr>
                                        <p:cTn id="48" dur="1000"/>
                                        <p:tgtEl>
                                          <p:spTgt spid="12">
                                            <p:txEl>
                                              <p:pRg st="0" end="0"/>
                                            </p:txEl>
                                          </p:spTgt>
                                        </p:tgtEl>
                                      </p:cBhvr>
                                    </p:animEffect>
                                  </p:childTnLst>
                                </p:cTn>
                              </p:par>
                            </p:childTnLst>
                          </p:cTn>
                        </p:par>
                        <p:par>
                          <p:cTn id="49" fill="hold">
                            <p:stCondLst>
                              <p:cond delay="1500"/>
                            </p:stCondLst>
                            <p:childTnLst>
                              <p:par>
                                <p:cTn id="50" presetID="31" presetClass="entr" presetSubtype="0" fill="hold" grpId="0" nodeType="afterEffect">
                                  <p:stCondLst>
                                    <p:cond delay="0"/>
                                  </p:stCondLst>
                                  <p:childTnLst>
                                    <p:set>
                                      <p:cBhvr>
                                        <p:cTn id="51" dur="1" fill="hold">
                                          <p:stCondLst>
                                            <p:cond delay="0"/>
                                          </p:stCondLst>
                                        </p:cTn>
                                        <p:tgtEl>
                                          <p:spTgt spid="12">
                                            <p:txEl>
                                              <p:pRg st="1" end="1"/>
                                            </p:txEl>
                                          </p:spTgt>
                                        </p:tgtEl>
                                        <p:attrNameLst>
                                          <p:attrName>style.visibility</p:attrName>
                                        </p:attrNameLst>
                                      </p:cBhvr>
                                      <p:to>
                                        <p:strVal val="visible"/>
                                      </p:to>
                                    </p:set>
                                    <p:anim calcmode="lin" valueType="num">
                                      <p:cBhvr>
                                        <p:cTn id="52" dur="1000" fill="hold"/>
                                        <p:tgtEl>
                                          <p:spTgt spid="12">
                                            <p:txEl>
                                              <p:pRg st="1" end="1"/>
                                            </p:txEl>
                                          </p:spTgt>
                                        </p:tgtEl>
                                        <p:attrNameLst>
                                          <p:attrName>ppt_w</p:attrName>
                                        </p:attrNameLst>
                                      </p:cBhvr>
                                      <p:tavLst>
                                        <p:tav tm="0">
                                          <p:val>
                                            <p:fltVal val="0"/>
                                          </p:val>
                                        </p:tav>
                                        <p:tav tm="100000">
                                          <p:val>
                                            <p:strVal val="#ppt_w"/>
                                          </p:val>
                                        </p:tav>
                                      </p:tavLst>
                                    </p:anim>
                                    <p:anim calcmode="lin" valueType="num">
                                      <p:cBhvr>
                                        <p:cTn id="53" dur="1000" fill="hold"/>
                                        <p:tgtEl>
                                          <p:spTgt spid="12">
                                            <p:txEl>
                                              <p:pRg st="1" end="1"/>
                                            </p:txEl>
                                          </p:spTgt>
                                        </p:tgtEl>
                                        <p:attrNameLst>
                                          <p:attrName>ppt_h</p:attrName>
                                        </p:attrNameLst>
                                      </p:cBhvr>
                                      <p:tavLst>
                                        <p:tav tm="0">
                                          <p:val>
                                            <p:fltVal val="0"/>
                                          </p:val>
                                        </p:tav>
                                        <p:tav tm="100000">
                                          <p:val>
                                            <p:strVal val="#ppt_h"/>
                                          </p:val>
                                        </p:tav>
                                      </p:tavLst>
                                    </p:anim>
                                    <p:anim calcmode="lin" valueType="num">
                                      <p:cBhvr>
                                        <p:cTn id="54" dur="1000" fill="hold"/>
                                        <p:tgtEl>
                                          <p:spTgt spid="12">
                                            <p:txEl>
                                              <p:pRg st="1" end="1"/>
                                            </p:txEl>
                                          </p:spTgt>
                                        </p:tgtEl>
                                        <p:attrNameLst>
                                          <p:attrName>style.rotation</p:attrName>
                                        </p:attrNameLst>
                                      </p:cBhvr>
                                      <p:tavLst>
                                        <p:tav tm="0">
                                          <p:val>
                                            <p:fltVal val="90"/>
                                          </p:val>
                                        </p:tav>
                                        <p:tav tm="100000">
                                          <p:val>
                                            <p:fltVal val="0"/>
                                          </p:val>
                                        </p:tav>
                                      </p:tavLst>
                                    </p:anim>
                                    <p:animEffect transition="in" filter="fade">
                                      <p:cBhvr>
                                        <p:cTn id="55" dur="1000"/>
                                        <p:tgtEl>
                                          <p:spTgt spid="12">
                                            <p:txEl>
                                              <p:pRg st="1" end="1"/>
                                            </p:txEl>
                                          </p:spTgt>
                                        </p:tgtEl>
                                      </p:cBhvr>
                                    </p:animEffect>
                                  </p:childTnLst>
                                </p:cTn>
                              </p:par>
                            </p:childTnLst>
                          </p:cTn>
                        </p:par>
                        <p:par>
                          <p:cTn id="56" fill="hold">
                            <p:stCondLst>
                              <p:cond delay="2500"/>
                            </p:stCondLst>
                            <p:childTnLst>
                              <p:par>
                                <p:cTn id="57" presetID="31" presetClass="entr" presetSubtype="0" fill="hold" grpId="0" nodeType="afterEffect">
                                  <p:stCondLst>
                                    <p:cond delay="0"/>
                                  </p:stCondLst>
                                  <p:childTnLst>
                                    <p:set>
                                      <p:cBhvr>
                                        <p:cTn id="58" dur="1" fill="hold">
                                          <p:stCondLst>
                                            <p:cond delay="0"/>
                                          </p:stCondLst>
                                        </p:cTn>
                                        <p:tgtEl>
                                          <p:spTgt spid="12">
                                            <p:txEl>
                                              <p:pRg st="2" end="2"/>
                                            </p:txEl>
                                          </p:spTgt>
                                        </p:tgtEl>
                                        <p:attrNameLst>
                                          <p:attrName>style.visibility</p:attrName>
                                        </p:attrNameLst>
                                      </p:cBhvr>
                                      <p:to>
                                        <p:strVal val="visible"/>
                                      </p:to>
                                    </p:set>
                                    <p:anim calcmode="lin" valueType="num">
                                      <p:cBhvr>
                                        <p:cTn id="59" dur="1000" fill="hold"/>
                                        <p:tgtEl>
                                          <p:spTgt spid="12">
                                            <p:txEl>
                                              <p:pRg st="2" end="2"/>
                                            </p:txEl>
                                          </p:spTgt>
                                        </p:tgtEl>
                                        <p:attrNameLst>
                                          <p:attrName>ppt_w</p:attrName>
                                        </p:attrNameLst>
                                      </p:cBhvr>
                                      <p:tavLst>
                                        <p:tav tm="0">
                                          <p:val>
                                            <p:fltVal val="0"/>
                                          </p:val>
                                        </p:tav>
                                        <p:tav tm="100000">
                                          <p:val>
                                            <p:strVal val="#ppt_w"/>
                                          </p:val>
                                        </p:tav>
                                      </p:tavLst>
                                    </p:anim>
                                    <p:anim calcmode="lin" valueType="num">
                                      <p:cBhvr>
                                        <p:cTn id="60" dur="1000" fill="hold"/>
                                        <p:tgtEl>
                                          <p:spTgt spid="12">
                                            <p:txEl>
                                              <p:pRg st="2" end="2"/>
                                            </p:txEl>
                                          </p:spTgt>
                                        </p:tgtEl>
                                        <p:attrNameLst>
                                          <p:attrName>ppt_h</p:attrName>
                                        </p:attrNameLst>
                                      </p:cBhvr>
                                      <p:tavLst>
                                        <p:tav tm="0">
                                          <p:val>
                                            <p:fltVal val="0"/>
                                          </p:val>
                                        </p:tav>
                                        <p:tav tm="100000">
                                          <p:val>
                                            <p:strVal val="#ppt_h"/>
                                          </p:val>
                                        </p:tav>
                                      </p:tavLst>
                                    </p:anim>
                                    <p:anim calcmode="lin" valueType="num">
                                      <p:cBhvr>
                                        <p:cTn id="61" dur="1000" fill="hold"/>
                                        <p:tgtEl>
                                          <p:spTgt spid="12">
                                            <p:txEl>
                                              <p:pRg st="2" end="2"/>
                                            </p:txEl>
                                          </p:spTgt>
                                        </p:tgtEl>
                                        <p:attrNameLst>
                                          <p:attrName>style.rotation</p:attrName>
                                        </p:attrNameLst>
                                      </p:cBhvr>
                                      <p:tavLst>
                                        <p:tav tm="0">
                                          <p:val>
                                            <p:fltVal val="90"/>
                                          </p:val>
                                        </p:tav>
                                        <p:tav tm="100000">
                                          <p:val>
                                            <p:fltVal val="0"/>
                                          </p:val>
                                        </p:tav>
                                      </p:tavLst>
                                    </p:anim>
                                    <p:animEffect transition="in" filter="fade">
                                      <p:cBhvr>
                                        <p:cTn id="62" dur="100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6" grpId="0"/>
      <p:bldP spid="7" grpId="0"/>
      <p:bldP spid="8" grpId="0"/>
      <p:bldP spid="10" grpId="0"/>
      <p:bldP spid="12"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610600" cy="1066800"/>
          </a:xfrm>
        </p:spPr>
        <p:txBody>
          <a:bodyPr/>
          <a:lstStyle/>
          <a:p>
            <a:r>
              <a:rPr lang="en-US" dirty="0" smtClean="0"/>
              <a:t>eRHIC IR, Version 2.5, Optics Summary</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7311" y="1476924"/>
            <a:ext cx="5796289" cy="4915184"/>
          </a:xfrm>
          <a:prstGeom prst="rect">
            <a:avLst/>
          </a:prstGeom>
        </p:spPr>
      </p:pic>
      <p:sp>
        <p:nvSpPr>
          <p:cNvPr id="5" name="TextBox 4"/>
          <p:cNvSpPr txBox="1"/>
          <p:nvPr/>
        </p:nvSpPr>
        <p:spPr>
          <a:xfrm>
            <a:off x="918836" y="955192"/>
            <a:ext cx="1541640" cy="369332"/>
          </a:xfrm>
          <a:prstGeom prst="rect">
            <a:avLst/>
          </a:prstGeom>
          <a:noFill/>
        </p:spPr>
        <p:txBody>
          <a:bodyPr wrap="none" rtlCol="0">
            <a:spAutoFit/>
          </a:bodyPr>
          <a:lstStyle/>
          <a:p>
            <a:r>
              <a:rPr lang="en-US" dirty="0" smtClean="0">
                <a:solidFill>
                  <a:srgbClr val="66CCFF"/>
                </a:solidFill>
                <a:latin typeface="Arial Rounded MT Bold" panose="020F0704030504030204" pitchFamily="34" charset="0"/>
              </a:rPr>
              <a:t>Cold Region</a:t>
            </a:r>
            <a:endParaRPr lang="en-US" dirty="0">
              <a:solidFill>
                <a:srgbClr val="66CCFF"/>
              </a:solidFill>
              <a:latin typeface="Arial Rounded MT Bold" panose="020F0704030504030204" pitchFamily="34" charset="0"/>
            </a:endParaRPr>
          </a:p>
        </p:txBody>
      </p:sp>
      <p:sp>
        <p:nvSpPr>
          <p:cNvPr id="6" name="TextBox 5"/>
          <p:cNvSpPr txBox="1"/>
          <p:nvPr/>
        </p:nvSpPr>
        <p:spPr>
          <a:xfrm>
            <a:off x="4015871" y="955192"/>
            <a:ext cx="1541640" cy="369332"/>
          </a:xfrm>
          <a:prstGeom prst="rect">
            <a:avLst/>
          </a:prstGeom>
          <a:noFill/>
        </p:spPr>
        <p:txBody>
          <a:bodyPr wrap="none" rtlCol="0">
            <a:spAutoFit/>
          </a:bodyPr>
          <a:lstStyle/>
          <a:p>
            <a:r>
              <a:rPr lang="en-US" dirty="0" smtClean="0">
                <a:solidFill>
                  <a:srgbClr val="66CCFF"/>
                </a:solidFill>
                <a:latin typeface="Arial Rounded MT Bold" panose="020F0704030504030204" pitchFamily="34" charset="0"/>
              </a:rPr>
              <a:t>Cold Region</a:t>
            </a:r>
            <a:endParaRPr lang="en-US" dirty="0">
              <a:solidFill>
                <a:srgbClr val="66CCFF"/>
              </a:solidFill>
              <a:latin typeface="Arial Rounded MT Bold" panose="020F0704030504030204" pitchFamily="34" charset="0"/>
            </a:endParaRPr>
          </a:p>
        </p:txBody>
      </p:sp>
      <p:sp>
        <p:nvSpPr>
          <p:cNvPr id="7" name="Left Brace 6"/>
          <p:cNvSpPr/>
          <p:nvPr/>
        </p:nvSpPr>
        <p:spPr>
          <a:xfrm rot="5400000">
            <a:off x="1546076" y="1005070"/>
            <a:ext cx="287160" cy="838200"/>
          </a:xfrm>
          <a:prstGeom prst="leftBrace">
            <a:avLst/>
          </a:prstGeom>
          <a:ln w="28575">
            <a:solidFill>
              <a:srgbClr val="66CC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8" name="Left Brace 7"/>
          <p:cNvSpPr/>
          <p:nvPr/>
        </p:nvSpPr>
        <p:spPr>
          <a:xfrm rot="5400000">
            <a:off x="4613831" y="395470"/>
            <a:ext cx="287160" cy="2057400"/>
          </a:xfrm>
          <a:prstGeom prst="leftBrace">
            <a:avLst/>
          </a:prstGeom>
          <a:ln w="28575">
            <a:solidFill>
              <a:srgbClr val="66CC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 name="TextBox 8"/>
          <p:cNvSpPr txBox="1"/>
          <p:nvPr/>
        </p:nvSpPr>
        <p:spPr>
          <a:xfrm>
            <a:off x="2094983" y="1484602"/>
            <a:ext cx="1676934" cy="369332"/>
          </a:xfrm>
          <a:prstGeom prst="rect">
            <a:avLst/>
          </a:prstGeom>
          <a:noFill/>
        </p:spPr>
        <p:txBody>
          <a:bodyPr wrap="none" rtlCol="0">
            <a:spAutoFit/>
          </a:bodyPr>
          <a:lstStyle/>
          <a:p>
            <a:r>
              <a:rPr lang="en-US" dirty="0" smtClean="0">
                <a:solidFill>
                  <a:schemeClr val="accent4">
                    <a:lumMod val="75000"/>
                  </a:schemeClr>
                </a:solidFill>
                <a:latin typeface="Arial Rounded MT Bold" panose="020F0704030504030204" pitchFamily="34" charset="0"/>
              </a:rPr>
              <a:t>Warm Region</a:t>
            </a:r>
            <a:endParaRPr lang="en-US" dirty="0">
              <a:solidFill>
                <a:schemeClr val="accent4">
                  <a:lumMod val="75000"/>
                </a:schemeClr>
              </a:solidFill>
              <a:latin typeface="Arial Rounded MT Bold" panose="020F0704030504030204" pitchFamily="34" charset="0"/>
            </a:endParaRPr>
          </a:p>
        </p:txBody>
      </p:sp>
      <p:sp>
        <p:nvSpPr>
          <p:cNvPr id="10" name="TextBox 9"/>
          <p:cNvSpPr txBox="1"/>
          <p:nvPr/>
        </p:nvSpPr>
        <p:spPr>
          <a:xfrm>
            <a:off x="3118844" y="2353508"/>
            <a:ext cx="2667267" cy="584775"/>
          </a:xfrm>
          <a:prstGeom prst="rect">
            <a:avLst/>
          </a:prstGeom>
          <a:noFill/>
        </p:spPr>
        <p:txBody>
          <a:bodyPr wrap="square" rtlCol="0">
            <a:spAutoFit/>
          </a:bodyPr>
          <a:lstStyle/>
          <a:p>
            <a:r>
              <a:rPr lang="en-US" sz="1600" spc="30" dirty="0" smtClean="0">
                <a:solidFill>
                  <a:schemeClr val="accent3">
                    <a:lumMod val="75000"/>
                  </a:schemeClr>
                </a:solidFill>
                <a:latin typeface="Arial Rounded MT Bold" panose="020F0704030504030204" pitchFamily="34" charset="0"/>
              </a:rPr>
              <a:t>90</a:t>
            </a:r>
            <a:r>
              <a:rPr lang="en-US" sz="1600" spc="30" dirty="0" smtClean="0">
                <a:solidFill>
                  <a:schemeClr val="accent3">
                    <a:lumMod val="75000"/>
                  </a:schemeClr>
                </a:solidFill>
                <a:latin typeface="Calibri"/>
              </a:rPr>
              <a:t>⁰</a:t>
            </a:r>
            <a:r>
              <a:rPr lang="en-US" sz="1600" spc="30" dirty="0" smtClean="0">
                <a:solidFill>
                  <a:schemeClr val="accent3">
                    <a:lumMod val="75000"/>
                  </a:schemeClr>
                </a:solidFill>
                <a:latin typeface="Arial Rounded MT Bold" panose="020F0704030504030204" pitchFamily="34" charset="0"/>
              </a:rPr>
              <a:t> phase advance and</a:t>
            </a:r>
            <a:r>
              <a:rPr lang="en-US" sz="1600" dirty="0" smtClean="0">
                <a:solidFill>
                  <a:schemeClr val="accent3">
                    <a:lumMod val="75000"/>
                  </a:schemeClr>
                </a:solidFill>
                <a:latin typeface="Arial Rounded MT Bold" panose="020F0704030504030204" pitchFamily="34" charset="0"/>
              </a:rPr>
              <a:t> large </a:t>
            </a:r>
            <a:r>
              <a:rPr lang="en-US" sz="1600" b="1" dirty="0" smtClean="0">
                <a:solidFill>
                  <a:schemeClr val="accent3">
                    <a:lumMod val="75000"/>
                  </a:schemeClr>
                </a:solidFill>
                <a:latin typeface="SymbolPS" pitchFamily="18" charset="2"/>
              </a:rPr>
              <a:t>b</a:t>
            </a:r>
            <a:r>
              <a:rPr lang="en-US" sz="1600" dirty="0" smtClean="0">
                <a:solidFill>
                  <a:schemeClr val="accent3">
                    <a:lumMod val="75000"/>
                  </a:schemeClr>
                </a:solidFill>
                <a:latin typeface="Arial Rounded MT Bold" panose="020F0704030504030204" pitchFamily="34" charset="0"/>
              </a:rPr>
              <a:t> for Crab Cavities</a:t>
            </a:r>
            <a:endParaRPr lang="en-US" sz="1600" dirty="0">
              <a:solidFill>
                <a:schemeClr val="accent3">
                  <a:lumMod val="75000"/>
                </a:schemeClr>
              </a:solidFill>
              <a:latin typeface="Arial Rounded MT Bold" panose="020F0704030504030204" pitchFamily="34" charset="0"/>
            </a:endParaRPr>
          </a:p>
        </p:txBody>
      </p:sp>
      <p:sp>
        <p:nvSpPr>
          <p:cNvPr id="11" name="Oval 10"/>
          <p:cNvSpPr/>
          <p:nvPr/>
        </p:nvSpPr>
        <p:spPr>
          <a:xfrm>
            <a:off x="4566911" y="1515308"/>
            <a:ext cx="1219200" cy="647984"/>
          </a:xfrm>
          <a:prstGeom prst="ellipse">
            <a:avLst/>
          </a:prstGeom>
          <a:noFill/>
          <a:ln w="190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p:nvSpPr>
        <p:spPr>
          <a:xfrm>
            <a:off x="909044" y="3267908"/>
            <a:ext cx="2667267" cy="584775"/>
          </a:xfrm>
          <a:prstGeom prst="rect">
            <a:avLst/>
          </a:prstGeom>
          <a:solidFill>
            <a:srgbClr val="FFFFFF">
              <a:alpha val="50196"/>
            </a:srgbClr>
          </a:solidFill>
        </p:spPr>
        <p:txBody>
          <a:bodyPr wrap="square" rtlCol="0">
            <a:spAutoFit/>
          </a:bodyPr>
          <a:lstStyle/>
          <a:p>
            <a:r>
              <a:rPr lang="en-US" sz="1600" spc="120" dirty="0" smtClean="0">
                <a:solidFill>
                  <a:srgbClr val="7030A0"/>
                </a:solidFill>
                <a:latin typeface="Arial Rounded MT Bold" panose="020F0704030504030204" pitchFamily="34" charset="0"/>
              </a:rPr>
              <a:t>Smaller peak betas to</a:t>
            </a:r>
            <a:r>
              <a:rPr lang="en-US" sz="1600" spc="40" dirty="0" smtClean="0">
                <a:solidFill>
                  <a:srgbClr val="7030A0"/>
                </a:solidFill>
                <a:latin typeface="Arial Rounded MT Bold" panose="020F0704030504030204" pitchFamily="34" charset="0"/>
              </a:rPr>
              <a:t> reduce the chromaticity</a:t>
            </a:r>
            <a:endParaRPr lang="en-US" sz="1600" dirty="0">
              <a:solidFill>
                <a:srgbClr val="7030A0"/>
              </a:solidFill>
              <a:latin typeface="Arial Rounded MT Bold" panose="020F0704030504030204" pitchFamily="34" charset="0"/>
            </a:endParaRPr>
          </a:p>
        </p:txBody>
      </p:sp>
      <p:sp>
        <p:nvSpPr>
          <p:cNvPr id="13" name="TextBox 12"/>
          <p:cNvSpPr txBox="1"/>
          <p:nvPr/>
        </p:nvSpPr>
        <p:spPr>
          <a:xfrm>
            <a:off x="2471277" y="4875311"/>
            <a:ext cx="3238634" cy="830997"/>
          </a:xfrm>
          <a:prstGeom prst="rect">
            <a:avLst/>
          </a:prstGeom>
          <a:noFill/>
        </p:spPr>
        <p:txBody>
          <a:bodyPr wrap="square" rtlCol="0">
            <a:spAutoFit/>
          </a:bodyPr>
          <a:lstStyle/>
          <a:p>
            <a:r>
              <a:rPr lang="en-US" sz="1600" dirty="0" smtClean="0">
                <a:solidFill>
                  <a:schemeClr val="bg2">
                    <a:lumMod val="10000"/>
                  </a:schemeClr>
                </a:solidFill>
                <a:latin typeface="Arial Rounded MT Bold" panose="020F0704030504030204" pitchFamily="34" charset="0"/>
              </a:rPr>
              <a:t>While magnet apertures differ, the optics are the same for the forward and rear sides.</a:t>
            </a:r>
            <a:endParaRPr lang="en-US" sz="1600" dirty="0">
              <a:solidFill>
                <a:schemeClr val="bg2">
                  <a:lumMod val="10000"/>
                </a:schemeClr>
              </a:solidFill>
              <a:latin typeface="Arial Rounded MT Bold" panose="020F0704030504030204" pitchFamily="34" charset="0"/>
            </a:endParaRPr>
          </a:p>
        </p:txBody>
      </p:sp>
      <p:sp>
        <p:nvSpPr>
          <p:cNvPr id="14" name="TextBox 13"/>
          <p:cNvSpPr txBox="1"/>
          <p:nvPr/>
        </p:nvSpPr>
        <p:spPr>
          <a:xfrm>
            <a:off x="1427471" y="762000"/>
            <a:ext cx="2895600" cy="338554"/>
          </a:xfrm>
          <a:prstGeom prst="rect">
            <a:avLst/>
          </a:prstGeom>
          <a:noFill/>
        </p:spPr>
        <p:txBody>
          <a:bodyPr wrap="square" rtlCol="0">
            <a:spAutoFit/>
          </a:bodyPr>
          <a:lstStyle/>
          <a:p>
            <a:pPr algn="ctr"/>
            <a:r>
              <a:rPr lang="en-US" sz="1600" dirty="0" smtClean="0">
                <a:solidFill>
                  <a:srgbClr val="FFC000"/>
                </a:solidFill>
                <a:latin typeface="Arial Rounded MT Bold" panose="020F0704030504030204" pitchFamily="34" charset="0"/>
              </a:rPr>
              <a:t>16 mrad “Dogleg Dipoles”</a:t>
            </a:r>
            <a:endParaRPr lang="en-US" sz="1600" dirty="0">
              <a:solidFill>
                <a:srgbClr val="FFC000"/>
              </a:solidFill>
              <a:latin typeface="Arial Rounded MT Bold" panose="020F0704030504030204" pitchFamily="34" charset="0"/>
            </a:endParaRPr>
          </a:p>
        </p:txBody>
      </p:sp>
      <p:cxnSp>
        <p:nvCxnSpPr>
          <p:cNvPr id="18" name="Straight Arrow Connector 17"/>
          <p:cNvCxnSpPr/>
          <p:nvPr/>
        </p:nvCxnSpPr>
        <p:spPr>
          <a:xfrm flipH="1">
            <a:off x="1976111" y="1039113"/>
            <a:ext cx="838200" cy="704795"/>
          </a:xfrm>
          <a:prstGeom prst="straightConnector1">
            <a:avLst/>
          </a:prstGeom>
          <a:ln w="1905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2966711" y="1039112"/>
            <a:ext cx="838200" cy="704795"/>
          </a:xfrm>
          <a:prstGeom prst="straightConnector1">
            <a:avLst/>
          </a:prstGeom>
          <a:ln w="1905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6019800" y="1472184"/>
            <a:ext cx="3108960" cy="4850046"/>
          </a:xfrm>
          <a:prstGeom prst="rect">
            <a:avLst/>
          </a:prstGeom>
          <a:solidFill>
            <a:srgbClr val="CCFFFF"/>
          </a:solidFill>
          <a:ln>
            <a:solidFill>
              <a:srgbClr val="66CCFF"/>
            </a:solidFill>
          </a:ln>
          <a:effectLst>
            <a:outerShdw blurRad="25400" dist="25400" dir="5400000" algn="ctr" rotWithShape="0">
              <a:srgbClr val="66CCFF"/>
            </a:outerShdw>
          </a:effectLst>
        </p:spPr>
        <p:txBody>
          <a:bodyPr wrap="square" rtlCol="0">
            <a:spAutoFit/>
          </a:bodyPr>
          <a:lstStyle/>
          <a:p>
            <a:pPr algn="just">
              <a:lnSpc>
                <a:spcPts val="2100"/>
              </a:lnSpc>
              <a:spcAft>
                <a:spcPts val="1400"/>
              </a:spcAft>
            </a:pPr>
            <a:r>
              <a:rPr lang="en-US" dirty="0" smtClean="0">
                <a:solidFill>
                  <a:schemeClr val="accent3">
                    <a:lumMod val="50000"/>
                  </a:schemeClr>
                </a:solidFill>
              </a:rPr>
              <a:t>The Version 2.5 hadron beta function peaks are lower with respect to earlier optics in order to reduce the hadron beam chromaticity.</a:t>
            </a:r>
          </a:p>
          <a:p>
            <a:pPr algn="just">
              <a:lnSpc>
                <a:spcPts val="2100"/>
              </a:lnSpc>
              <a:spcAft>
                <a:spcPts val="1400"/>
              </a:spcAft>
            </a:pPr>
            <a:r>
              <a:rPr lang="en-US" dirty="0">
                <a:solidFill>
                  <a:schemeClr val="accent3">
                    <a:lumMod val="50000"/>
                  </a:schemeClr>
                </a:solidFill>
              </a:rPr>
              <a:t>N</a:t>
            </a:r>
            <a:r>
              <a:rPr lang="en-US" dirty="0" smtClean="0">
                <a:solidFill>
                  <a:schemeClr val="accent3">
                    <a:lumMod val="50000"/>
                  </a:schemeClr>
                </a:solidFill>
              </a:rPr>
              <a:t>eutrals and some forward off-momentum </a:t>
            </a:r>
            <a:r>
              <a:rPr lang="en-US" spc="40" dirty="0" smtClean="0">
                <a:solidFill>
                  <a:schemeClr val="accent3">
                    <a:lumMod val="50000"/>
                  </a:schemeClr>
                </a:solidFill>
              </a:rPr>
              <a:t>particles are </a:t>
            </a:r>
            <a:r>
              <a:rPr lang="en-US" spc="140" dirty="0" smtClean="0">
                <a:solidFill>
                  <a:schemeClr val="accent3">
                    <a:lumMod val="50000"/>
                  </a:schemeClr>
                </a:solidFill>
              </a:rPr>
              <a:t>detected within the first</a:t>
            </a:r>
            <a:r>
              <a:rPr lang="en-US" dirty="0" smtClean="0">
                <a:solidFill>
                  <a:schemeClr val="accent3">
                    <a:lumMod val="50000"/>
                  </a:schemeClr>
                </a:solidFill>
              </a:rPr>
              <a:t> warm region shown here. </a:t>
            </a:r>
          </a:p>
          <a:p>
            <a:pPr algn="just">
              <a:lnSpc>
                <a:spcPts val="2100"/>
              </a:lnSpc>
              <a:spcAft>
                <a:spcPts val="1400"/>
              </a:spcAft>
            </a:pPr>
            <a:r>
              <a:rPr lang="en-US" dirty="0" smtClean="0">
                <a:solidFill>
                  <a:schemeClr val="accent3">
                    <a:lumMod val="50000"/>
                  </a:schemeClr>
                </a:solidFill>
              </a:rPr>
              <a:t>These optics are designed to be favorable for Crab Cavities. </a:t>
            </a:r>
          </a:p>
          <a:p>
            <a:pPr algn="just">
              <a:lnSpc>
                <a:spcPts val="2100"/>
              </a:lnSpc>
              <a:spcAft>
                <a:spcPts val="1400"/>
              </a:spcAft>
            </a:pPr>
            <a:r>
              <a:rPr lang="en-US" dirty="0" smtClean="0">
                <a:solidFill>
                  <a:schemeClr val="accent3">
                    <a:lumMod val="50000"/>
                  </a:schemeClr>
                </a:solidFill>
              </a:rPr>
              <a:t>We </a:t>
            </a:r>
            <a:r>
              <a:rPr lang="en-US" dirty="0">
                <a:solidFill>
                  <a:schemeClr val="accent3">
                    <a:lumMod val="50000"/>
                  </a:schemeClr>
                </a:solidFill>
              </a:rPr>
              <a:t>c</a:t>
            </a:r>
            <a:r>
              <a:rPr lang="en-US" dirty="0" smtClean="0">
                <a:solidFill>
                  <a:schemeClr val="accent3">
                    <a:lumMod val="50000"/>
                  </a:schemeClr>
                </a:solidFill>
              </a:rPr>
              <a:t>ould look to design a secondary focus beyond 45</a:t>
            </a:r>
            <a:r>
              <a:rPr lang="en-US" sz="800" dirty="0" smtClean="0">
                <a:solidFill>
                  <a:schemeClr val="accent3">
                    <a:lumMod val="50000"/>
                  </a:schemeClr>
                </a:solidFill>
              </a:rPr>
              <a:t> </a:t>
            </a:r>
            <a:r>
              <a:rPr lang="en-US" dirty="0" smtClean="0">
                <a:solidFill>
                  <a:schemeClr val="accent3">
                    <a:lumMod val="50000"/>
                  </a:schemeClr>
                </a:solidFill>
              </a:rPr>
              <a:t>m. </a:t>
            </a:r>
            <a:endParaRPr lang="en-US" dirty="0">
              <a:solidFill>
                <a:schemeClr val="accent3">
                  <a:lumMod val="50000"/>
                </a:schemeClr>
              </a:solidFill>
            </a:endParaRPr>
          </a:p>
          <a:p>
            <a:pPr algn="just">
              <a:lnSpc>
                <a:spcPts val="2100"/>
              </a:lnSpc>
              <a:spcAft>
                <a:spcPts val="1400"/>
              </a:spcAft>
            </a:pPr>
            <a:r>
              <a:rPr lang="en-US" dirty="0" smtClean="0">
                <a:solidFill>
                  <a:schemeClr val="accent3">
                    <a:lumMod val="50000"/>
                  </a:schemeClr>
                </a:solidFill>
              </a:rPr>
              <a:t>Detection of forward particles after Crab Cavities seems ok.</a:t>
            </a:r>
            <a:endParaRPr lang="en-US" dirty="0">
              <a:solidFill>
                <a:schemeClr val="accent3">
                  <a:lumMod val="50000"/>
                </a:schemeClr>
              </a:solidFill>
            </a:endParaRPr>
          </a:p>
        </p:txBody>
      </p:sp>
      <p:cxnSp>
        <p:nvCxnSpPr>
          <p:cNvPr id="24" name="Curved Connector 23"/>
          <p:cNvCxnSpPr/>
          <p:nvPr/>
        </p:nvCxnSpPr>
        <p:spPr>
          <a:xfrm rot="16200000" flipV="1">
            <a:off x="5240011" y="2175994"/>
            <a:ext cx="406404" cy="381000"/>
          </a:xfrm>
          <a:prstGeom prst="curvedConnector3">
            <a:avLst/>
          </a:prstGeom>
          <a:ln w="1905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3055103" y="1839300"/>
            <a:ext cx="340356" cy="175654"/>
          </a:xfrm>
          <a:prstGeom prst="rect">
            <a:avLst/>
          </a:prstGeom>
          <a:solidFill>
            <a:srgbClr val="00B050">
              <a:alpha val="1294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410673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16781"/>
            <a:ext cx="9144000" cy="5024438"/>
          </a:xfrm>
          <a:prstGeom prst="rect">
            <a:avLst/>
          </a:prstGeom>
        </p:spPr>
      </p:pic>
      <p:sp>
        <p:nvSpPr>
          <p:cNvPr id="2" name="Title 1"/>
          <p:cNvSpPr>
            <a:spLocks noGrp="1"/>
          </p:cNvSpPr>
          <p:nvPr>
            <p:ph type="title"/>
          </p:nvPr>
        </p:nvSpPr>
        <p:spPr>
          <a:xfrm>
            <a:off x="914400" y="0"/>
            <a:ext cx="8229600" cy="1066800"/>
          </a:xfrm>
        </p:spPr>
        <p:txBody>
          <a:bodyPr/>
          <a:lstStyle/>
          <a:p>
            <a:r>
              <a:rPr lang="en-US" dirty="0"/>
              <a:t>eRHIC IR, Version 2.5, </a:t>
            </a:r>
            <a:r>
              <a:rPr lang="en-US" dirty="0" smtClean="0"/>
              <a:t>Layout </a:t>
            </a:r>
            <a:r>
              <a:rPr lang="en-US" dirty="0"/>
              <a:t>Summary</a:t>
            </a:r>
          </a:p>
        </p:txBody>
      </p:sp>
      <p:sp>
        <p:nvSpPr>
          <p:cNvPr id="4" name="Right Arrow 3"/>
          <p:cNvSpPr/>
          <p:nvPr/>
        </p:nvSpPr>
        <p:spPr>
          <a:xfrm rot="-1260000">
            <a:off x="3088482" y="3429740"/>
            <a:ext cx="381000" cy="76200"/>
          </a:xfrm>
          <a:prstGeom prst="rightArrow">
            <a:avLst/>
          </a:prstGeom>
          <a:solidFill>
            <a:srgbClr val="0000CC"/>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ight Arrow 4"/>
          <p:cNvSpPr/>
          <p:nvPr/>
        </p:nvSpPr>
        <p:spPr>
          <a:xfrm rot="840000" flipH="1">
            <a:off x="6977859" y="3690359"/>
            <a:ext cx="381000" cy="76200"/>
          </a:xfrm>
          <a:prstGeom prst="rightArrow">
            <a:avLst/>
          </a:prstGeom>
          <a:solidFill>
            <a:srgbClr val="FF3300"/>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2967988" y="3609850"/>
            <a:ext cx="689612" cy="261610"/>
          </a:xfrm>
          <a:prstGeom prst="rect">
            <a:avLst/>
          </a:prstGeom>
          <a:noFill/>
        </p:spPr>
        <p:txBody>
          <a:bodyPr wrap="none" rtlCol="0">
            <a:spAutoFit/>
          </a:bodyPr>
          <a:lstStyle/>
          <a:p>
            <a:r>
              <a:rPr lang="en-US" sz="1100" b="1" dirty="0" smtClean="0">
                <a:solidFill>
                  <a:srgbClr val="0000CC"/>
                </a:solidFill>
              </a:rPr>
              <a:t>Hadrons</a:t>
            </a:r>
            <a:endParaRPr lang="en-US" sz="1100" b="1" dirty="0">
              <a:solidFill>
                <a:srgbClr val="0000CC"/>
              </a:solidFill>
            </a:endParaRPr>
          </a:p>
        </p:txBody>
      </p:sp>
      <p:sp>
        <p:nvSpPr>
          <p:cNvPr id="7" name="TextBox 6"/>
          <p:cNvSpPr txBox="1"/>
          <p:nvPr/>
        </p:nvSpPr>
        <p:spPr>
          <a:xfrm>
            <a:off x="6798706" y="3811514"/>
            <a:ext cx="739305" cy="261610"/>
          </a:xfrm>
          <a:prstGeom prst="rect">
            <a:avLst/>
          </a:prstGeom>
          <a:noFill/>
        </p:spPr>
        <p:txBody>
          <a:bodyPr wrap="none" rtlCol="0">
            <a:spAutoFit/>
          </a:bodyPr>
          <a:lstStyle/>
          <a:p>
            <a:r>
              <a:rPr lang="en-US" sz="1100" b="1" dirty="0" smtClean="0">
                <a:solidFill>
                  <a:srgbClr val="FF3300"/>
                </a:solidFill>
              </a:rPr>
              <a:t>Electrons</a:t>
            </a:r>
            <a:endParaRPr lang="en-US" sz="1100" b="1" dirty="0">
              <a:solidFill>
                <a:srgbClr val="FF3300"/>
              </a:solidFill>
            </a:endParaRPr>
          </a:p>
        </p:txBody>
      </p:sp>
      <p:sp>
        <p:nvSpPr>
          <p:cNvPr id="8" name="TextBox 7"/>
          <p:cNvSpPr txBox="1"/>
          <p:nvPr/>
        </p:nvSpPr>
        <p:spPr>
          <a:xfrm>
            <a:off x="1371600" y="2024390"/>
            <a:ext cx="598241" cy="261610"/>
          </a:xfrm>
          <a:prstGeom prst="rect">
            <a:avLst/>
          </a:prstGeom>
          <a:noFill/>
        </p:spPr>
        <p:txBody>
          <a:bodyPr wrap="none" rtlCol="0">
            <a:spAutoFit/>
          </a:bodyPr>
          <a:lstStyle/>
          <a:p>
            <a:r>
              <a:rPr lang="en-US" sz="1100" b="1" dirty="0" smtClean="0">
                <a:solidFill>
                  <a:srgbClr val="0099FF"/>
                </a:solidFill>
              </a:rPr>
              <a:t>Synrad</a:t>
            </a:r>
            <a:endParaRPr lang="en-US" sz="1100" b="1" dirty="0">
              <a:solidFill>
                <a:srgbClr val="0099FF"/>
              </a:solidFill>
            </a:endParaRPr>
          </a:p>
        </p:txBody>
      </p:sp>
      <p:sp>
        <p:nvSpPr>
          <p:cNvPr id="10" name="TextBox 9"/>
          <p:cNvSpPr txBox="1"/>
          <p:nvPr/>
        </p:nvSpPr>
        <p:spPr>
          <a:xfrm>
            <a:off x="457200" y="6019800"/>
            <a:ext cx="7840416" cy="707886"/>
          </a:xfrm>
          <a:prstGeom prst="rect">
            <a:avLst/>
          </a:prstGeom>
          <a:noFill/>
        </p:spPr>
        <p:txBody>
          <a:bodyPr wrap="none" rtlCol="0">
            <a:spAutoFit/>
          </a:bodyPr>
          <a:lstStyle/>
          <a:p>
            <a:pPr marL="285750" indent="-285750">
              <a:lnSpc>
                <a:spcPts val="2400"/>
              </a:lnSpc>
              <a:buFont typeface="Arial" panose="020B0604020202020204" pitchFamily="34" charset="0"/>
              <a:buChar char="•"/>
            </a:pPr>
            <a:r>
              <a:rPr lang="en-US" dirty="0" smtClean="0">
                <a:solidFill>
                  <a:srgbClr val="FFFF99"/>
                </a:solidFill>
              </a:rPr>
              <a:t>The hadron beta functions are symmetric but the bending is antisymmetric.</a:t>
            </a:r>
          </a:p>
          <a:p>
            <a:pPr marL="285750" indent="-285750">
              <a:lnSpc>
                <a:spcPts val="2400"/>
              </a:lnSpc>
              <a:buFont typeface="Arial" panose="020B0604020202020204" pitchFamily="34" charset="0"/>
              <a:buChar char="•"/>
            </a:pPr>
            <a:r>
              <a:rPr lang="en-US" spc="30" dirty="0" smtClean="0">
                <a:solidFill>
                  <a:srgbClr val="FFFF99"/>
                </a:solidFill>
              </a:rPr>
              <a:t>Electron bending comes after the IP in order to avoid synrad background.</a:t>
            </a:r>
            <a:endParaRPr lang="en-US" spc="30" dirty="0">
              <a:solidFill>
                <a:srgbClr val="FFFF99"/>
              </a:solidFill>
            </a:endParaRPr>
          </a:p>
        </p:txBody>
      </p:sp>
      <p:sp>
        <p:nvSpPr>
          <p:cNvPr id="11" name="TextBox 10"/>
          <p:cNvSpPr txBox="1"/>
          <p:nvPr/>
        </p:nvSpPr>
        <p:spPr>
          <a:xfrm>
            <a:off x="4724400" y="3200400"/>
            <a:ext cx="298480" cy="261610"/>
          </a:xfrm>
          <a:prstGeom prst="rect">
            <a:avLst/>
          </a:prstGeom>
          <a:noFill/>
        </p:spPr>
        <p:txBody>
          <a:bodyPr wrap="none" rtlCol="0">
            <a:spAutoFit/>
          </a:bodyPr>
          <a:lstStyle/>
          <a:p>
            <a:r>
              <a:rPr lang="en-US" sz="1100" b="1" dirty="0" smtClean="0"/>
              <a:t>IP</a:t>
            </a:r>
            <a:endParaRPr lang="en-US" sz="1100" b="1" dirty="0"/>
          </a:p>
        </p:txBody>
      </p:sp>
      <p:sp>
        <p:nvSpPr>
          <p:cNvPr id="12" name="TextBox 11"/>
          <p:cNvSpPr txBox="1"/>
          <p:nvPr/>
        </p:nvSpPr>
        <p:spPr>
          <a:xfrm>
            <a:off x="3733800" y="1871990"/>
            <a:ext cx="673582" cy="261610"/>
          </a:xfrm>
          <a:prstGeom prst="rect">
            <a:avLst/>
          </a:prstGeom>
          <a:noFill/>
        </p:spPr>
        <p:txBody>
          <a:bodyPr wrap="none" rtlCol="0">
            <a:spAutoFit/>
          </a:bodyPr>
          <a:lstStyle/>
          <a:p>
            <a:r>
              <a:rPr lang="en-US" sz="1100" b="1" dirty="0" smtClean="0">
                <a:solidFill>
                  <a:schemeClr val="bg2">
                    <a:lumMod val="25000"/>
                  </a:schemeClr>
                </a:solidFill>
              </a:rPr>
              <a:t>Cryostat</a:t>
            </a:r>
            <a:endParaRPr lang="en-US" sz="1100" b="1" dirty="0">
              <a:solidFill>
                <a:schemeClr val="bg2">
                  <a:lumMod val="25000"/>
                </a:schemeClr>
              </a:solidFill>
            </a:endParaRPr>
          </a:p>
        </p:txBody>
      </p:sp>
      <p:sp>
        <p:nvSpPr>
          <p:cNvPr id="13" name="TextBox 12"/>
          <p:cNvSpPr txBox="1"/>
          <p:nvPr/>
        </p:nvSpPr>
        <p:spPr>
          <a:xfrm>
            <a:off x="5334000" y="1871990"/>
            <a:ext cx="673582" cy="261610"/>
          </a:xfrm>
          <a:prstGeom prst="rect">
            <a:avLst/>
          </a:prstGeom>
          <a:noFill/>
        </p:spPr>
        <p:txBody>
          <a:bodyPr wrap="none" rtlCol="0">
            <a:spAutoFit/>
          </a:bodyPr>
          <a:lstStyle/>
          <a:p>
            <a:r>
              <a:rPr lang="en-US" sz="1100" b="1" dirty="0" smtClean="0">
                <a:solidFill>
                  <a:schemeClr val="bg2">
                    <a:lumMod val="25000"/>
                  </a:schemeClr>
                </a:solidFill>
              </a:rPr>
              <a:t>Cryostat</a:t>
            </a:r>
            <a:endParaRPr lang="en-US" sz="1100" b="1" dirty="0">
              <a:solidFill>
                <a:schemeClr val="bg2">
                  <a:lumMod val="25000"/>
                </a:schemeClr>
              </a:solidFill>
            </a:endParaRPr>
          </a:p>
        </p:txBody>
      </p:sp>
      <p:sp>
        <p:nvSpPr>
          <p:cNvPr id="14" name="TextBox 13"/>
          <p:cNvSpPr txBox="1"/>
          <p:nvPr/>
        </p:nvSpPr>
        <p:spPr>
          <a:xfrm>
            <a:off x="7239000" y="3060123"/>
            <a:ext cx="673582" cy="261610"/>
          </a:xfrm>
          <a:prstGeom prst="rect">
            <a:avLst/>
          </a:prstGeom>
          <a:noFill/>
        </p:spPr>
        <p:txBody>
          <a:bodyPr wrap="none" rtlCol="0">
            <a:spAutoFit/>
          </a:bodyPr>
          <a:lstStyle/>
          <a:p>
            <a:r>
              <a:rPr lang="en-US" sz="1100" b="1" dirty="0" smtClean="0">
                <a:solidFill>
                  <a:schemeClr val="bg2">
                    <a:lumMod val="25000"/>
                  </a:schemeClr>
                </a:solidFill>
              </a:rPr>
              <a:t>Cryostat</a:t>
            </a:r>
            <a:endParaRPr lang="en-US" sz="1100" b="1" dirty="0">
              <a:solidFill>
                <a:schemeClr val="bg2">
                  <a:lumMod val="25000"/>
                </a:schemeClr>
              </a:solidFill>
            </a:endParaRPr>
          </a:p>
        </p:txBody>
      </p:sp>
      <p:sp>
        <p:nvSpPr>
          <p:cNvPr id="15" name="TextBox 14"/>
          <p:cNvSpPr txBox="1"/>
          <p:nvPr/>
        </p:nvSpPr>
        <p:spPr>
          <a:xfrm>
            <a:off x="8382000" y="3383794"/>
            <a:ext cx="673582" cy="261610"/>
          </a:xfrm>
          <a:prstGeom prst="rect">
            <a:avLst/>
          </a:prstGeom>
          <a:noFill/>
        </p:spPr>
        <p:txBody>
          <a:bodyPr wrap="none" rtlCol="0">
            <a:spAutoFit/>
          </a:bodyPr>
          <a:lstStyle/>
          <a:p>
            <a:r>
              <a:rPr lang="en-US" sz="1100" b="1" dirty="0" smtClean="0">
                <a:solidFill>
                  <a:schemeClr val="bg2">
                    <a:lumMod val="25000"/>
                  </a:schemeClr>
                </a:solidFill>
              </a:rPr>
              <a:t>Cryostat</a:t>
            </a:r>
            <a:endParaRPr lang="en-US" sz="1100" b="1" dirty="0">
              <a:solidFill>
                <a:schemeClr val="bg2">
                  <a:lumMod val="25000"/>
                </a:schemeClr>
              </a:solidFill>
            </a:endParaRPr>
          </a:p>
        </p:txBody>
      </p:sp>
      <p:sp>
        <p:nvSpPr>
          <p:cNvPr id="16" name="TextBox 15"/>
          <p:cNvSpPr txBox="1"/>
          <p:nvPr/>
        </p:nvSpPr>
        <p:spPr>
          <a:xfrm>
            <a:off x="1670720" y="2934054"/>
            <a:ext cx="673582" cy="261610"/>
          </a:xfrm>
          <a:prstGeom prst="rect">
            <a:avLst/>
          </a:prstGeom>
          <a:noFill/>
        </p:spPr>
        <p:txBody>
          <a:bodyPr wrap="none" rtlCol="0">
            <a:spAutoFit/>
          </a:bodyPr>
          <a:lstStyle/>
          <a:p>
            <a:r>
              <a:rPr lang="en-US" sz="1100" b="1" dirty="0" smtClean="0">
                <a:solidFill>
                  <a:schemeClr val="bg2">
                    <a:lumMod val="25000"/>
                  </a:schemeClr>
                </a:solidFill>
              </a:rPr>
              <a:t>Cryostat</a:t>
            </a:r>
            <a:endParaRPr lang="en-US" sz="1100" b="1" dirty="0">
              <a:solidFill>
                <a:schemeClr val="bg2">
                  <a:lumMod val="25000"/>
                </a:schemeClr>
              </a:solidFill>
            </a:endParaRPr>
          </a:p>
        </p:txBody>
      </p:sp>
      <p:sp>
        <p:nvSpPr>
          <p:cNvPr id="17" name="TextBox 16"/>
          <p:cNvSpPr txBox="1"/>
          <p:nvPr/>
        </p:nvSpPr>
        <p:spPr>
          <a:xfrm>
            <a:off x="717683" y="2590800"/>
            <a:ext cx="673582" cy="261610"/>
          </a:xfrm>
          <a:prstGeom prst="rect">
            <a:avLst/>
          </a:prstGeom>
          <a:noFill/>
        </p:spPr>
        <p:txBody>
          <a:bodyPr wrap="none" rtlCol="0">
            <a:spAutoFit/>
          </a:bodyPr>
          <a:lstStyle/>
          <a:p>
            <a:r>
              <a:rPr lang="en-US" sz="1100" b="1" dirty="0" smtClean="0">
                <a:solidFill>
                  <a:schemeClr val="bg2">
                    <a:lumMod val="25000"/>
                  </a:schemeClr>
                </a:solidFill>
              </a:rPr>
              <a:t>Cryostat</a:t>
            </a:r>
            <a:endParaRPr lang="en-US" sz="1100" b="1" dirty="0">
              <a:solidFill>
                <a:schemeClr val="bg2">
                  <a:lumMod val="25000"/>
                </a:schemeClr>
              </a:solidFill>
            </a:endParaRPr>
          </a:p>
        </p:txBody>
      </p:sp>
      <p:sp>
        <p:nvSpPr>
          <p:cNvPr id="18" name="TextBox 17"/>
          <p:cNvSpPr txBox="1"/>
          <p:nvPr/>
        </p:nvSpPr>
        <p:spPr>
          <a:xfrm>
            <a:off x="665408" y="4495800"/>
            <a:ext cx="706192" cy="430887"/>
          </a:xfrm>
          <a:prstGeom prst="rect">
            <a:avLst/>
          </a:prstGeom>
          <a:noFill/>
        </p:spPr>
        <p:txBody>
          <a:bodyPr wrap="square" rtlCol="0">
            <a:spAutoFit/>
          </a:bodyPr>
          <a:lstStyle/>
          <a:p>
            <a:pPr algn="ctr"/>
            <a:r>
              <a:rPr lang="en-US" sz="1100" b="1" dirty="0" smtClean="0">
                <a:solidFill>
                  <a:srgbClr val="FF6699"/>
                </a:solidFill>
              </a:rPr>
              <a:t>Crab Cavities</a:t>
            </a:r>
            <a:endParaRPr lang="en-US" sz="1100" b="1" dirty="0">
              <a:solidFill>
                <a:srgbClr val="FF6699"/>
              </a:solidFill>
            </a:endParaRPr>
          </a:p>
        </p:txBody>
      </p:sp>
      <p:sp>
        <p:nvSpPr>
          <p:cNvPr id="19" name="TextBox 18"/>
          <p:cNvSpPr txBox="1"/>
          <p:nvPr/>
        </p:nvSpPr>
        <p:spPr>
          <a:xfrm>
            <a:off x="1317624" y="4087036"/>
            <a:ext cx="706192" cy="430887"/>
          </a:xfrm>
          <a:prstGeom prst="rect">
            <a:avLst/>
          </a:prstGeom>
          <a:noFill/>
        </p:spPr>
        <p:txBody>
          <a:bodyPr wrap="square" rtlCol="0">
            <a:spAutoFit/>
          </a:bodyPr>
          <a:lstStyle/>
          <a:p>
            <a:pPr algn="ctr"/>
            <a:r>
              <a:rPr lang="en-US" sz="1100" b="1" dirty="0" smtClean="0">
                <a:solidFill>
                  <a:srgbClr val="FF6699"/>
                </a:solidFill>
              </a:rPr>
              <a:t>Crab Cavities</a:t>
            </a:r>
            <a:endParaRPr lang="en-US" sz="1100" b="1" dirty="0">
              <a:solidFill>
                <a:srgbClr val="FF6699"/>
              </a:solidFill>
            </a:endParaRPr>
          </a:p>
        </p:txBody>
      </p:sp>
      <p:sp>
        <p:nvSpPr>
          <p:cNvPr id="20" name="TextBox 19"/>
          <p:cNvSpPr txBox="1"/>
          <p:nvPr/>
        </p:nvSpPr>
        <p:spPr>
          <a:xfrm>
            <a:off x="7638937" y="1702713"/>
            <a:ext cx="706192" cy="430887"/>
          </a:xfrm>
          <a:prstGeom prst="rect">
            <a:avLst/>
          </a:prstGeom>
          <a:noFill/>
        </p:spPr>
        <p:txBody>
          <a:bodyPr wrap="square" rtlCol="0">
            <a:spAutoFit/>
          </a:bodyPr>
          <a:lstStyle/>
          <a:p>
            <a:pPr algn="ctr"/>
            <a:r>
              <a:rPr lang="en-US" sz="1100" b="1" dirty="0" smtClean="0">
                <a:solidFill>
                  <a:srgbClr val="FF6699"/>
                </a:solidFill>
              </a:rPr>
              <a:t>Crab Cavities</a:t>
            </a:r>
            <a:endParaRPr lang="en-US" sz="1100" b="1" dirty="0">
              <a:solidFill>
                <a:srgbClr val="FF6699"/>
              </a:solidFill>
            </a:endParaRPr>
          </a:p>
        </p:txBody>
      </p:sp>
      <p:sp>
        <p:nvSpPr>
          <p:cNvPr id="21" name="TextBox 20"/>
          <p:cNvSpPr txBox="1"/>
          <p:nvPr/>
        </p:nvSpPr>
        <p:spPr>
          <a:xfrm>
            <a:off x="8386916" y="1300070"/>
            <a:ext cx="706192" cy="430887"/>
          </a:xfrm>
          <a:prstGeom prst="rect">
            <a:avLst/>
          </a:prstGeom>
          <a:noFill/>
        </p:spPr>
        <p:txBody>
          <a:bodyPr wrap="square" rtlCol="0">
            <a:spAutoFit/>
          </a:bodyPr>
          <a:lstStyle/>
          <a:p>
            <a:pPr algn="ctr"/>
            <a:r>
              <a:rPr lang="en-US" sz="1100" b="1" dirty="0" smtClean="0">
                <a:solidFill>
                  <a:srgbClr val="FF6699"/>
                </a:solidFill>
              </a:rPr>
              <a:t>Crab Cavities</a:t>
            </a:r>
            <a:endParaRPr lang="en-US" sz="1100" b="1" dirty="0">
              <a:solidFill>
                <a:srgbClr val="FF6699"/>
              </a:solidFill>
            </a:endParaRPr>
          </a:p>
        </p:txBody>
      </p:sp>
      <p:sp>
        <p:nvSpPr>
          <p:cNvPr id="22" name="TextBox 21"/>
          <p:cNvSpPr txBox="1"/>
          <p:nvPr/>
        </p:nvSpPr>
        <p:spPr>
          <a:xfrm>
            <a:off x="2627519" y="4088627"/>
            <a:ext cx="572881" cy="430887"/>
          </a:xfrm>
          <a:prstGeom prst="rect">
            <a:avLst/>
          </a:prstGeom>
          <a:noFill/>
        </p:spPr>
        <p:txBody>
          <a:bodyPr wrap="square" rtlCol="0">
            <a:spAutoFit/>
          </a:bodyPr>
          <a:lstStyle/>
          <a:p>
            <a:r>
              <a:rPr lang="en-US" sz="1100" b="1" dirty="0" smtClean="0">
                <a:solidFill>
                  <a:srgbClr val="009999"/>
                </a:solidFill>
              </a:rPr>
              <a:t>Warm Quad</a:t>
            </a:r>
            <a:endParaRPr lang="en-US" sz="1100" b="1" dirty="0">
              <a:solidFill>
                <a:srgbClr val="009999"/>
              </a:solidFill>
            </a:endParaRPr>
          </a:p>
        </p:txBody>
      </p:sp>
      <p:sp>
        <p:nvSpPr>
          <p:cNvPr id="23" name="TextBox 22"/>
          <p:cNvSpPr txBox="1"/>
          <p:nvPr/>
        </p:nvSpPr>
        <p:spPr>
          <a:xfrm>
            <a:off x="6589919" y="1733526"/>
            <a:ext cx="572881" cy="430887"/>
          </a:xfrm>
          <a:prstGeom prst="rect">
            <a:avLst/>
          </a:prstGeom>
          <a:noFill/>
        </p:spPr>
        <p:txBody>
          <a:bodyPr wrap="square" rtlCol="0">
            <a:spAutoFit/>
          </a:bodyPr>
          <a:lstStyle/>
          <a:p>
            <a:r>
              <a:rPr lang="en-US" sz="1100" b="1" dirty="0" smtClean="0">
                <a:solidFill>
                  <a:srgbClr val="009999"/>
                </a:solidFill>
              </a:rPr>
              <a:t>Warm Quad</a:t>
            </a:r>
            <a:endParaRPr lang="en-US" sz="1100" b="1" dirty="0">
              <a:solidFill>
                <a:srgbClr val="009999"/>
              </a:solidFill>
            </a:endParaRPr>
          </a:p>
        </p:txBody>
      </p:sp>
      <p:sp>
        <p:nvSpPr>
          <p:cNvPr id="24" name="TextBox 23"/>
          <p:cNvSpPr txBox="1"/>
          <p:nvPr/>
        </p:nvSpPr>
        <p:spPr>
          <a:xfrm>
            <a:off x="4419600" y="2464713"/>
            <a:ext cx="940832" cy="430887"/>
          </a:xfrm>
          <a:prstGeom prst="rect">
            <a:avLst/>
          </a:prstGeom>
          <a:noFill/>
        </p:spPr>
        <p:txBody>
          <a:bodyPr wrap="square" rtlCol="0">
            <a:spAutoFit/>
          </a:bodyPr>
          <a:lstStyle/>
          <a:p>
            <a:pPr algn="ctr"/>
            <a:r>
              <a:rPr lang="en-US" sz="1100" b="1" dirty="0" smtClean="0">
                <a:sym typeface="Symbol"/>
              </a:rPr>
              <a:t></a:t>
            </a:r>
            <a:r>
              <a:rPr lang="en-US" sz="1100" b="1" dirty="0" smtClean="0"/>
              <a:t>4.5m Region</a:t>
            </a:r>
            <a:endParaRPr lang="en-US" sz="1100" b="1" dirty="0"/>
          </a:p>
        </p:txBody>
      </p:sp>
      <p:sp>
        <p:nvSpPr>
          <p:cNvPr id="25" name="TextBox 24"/>
          <p:cNvSpPr txBox="1"/>
          <p:nvPr/>
        </p:nvSpPr>
        <p:spPr>
          <a:xfrm>
            <a:off x="6297463" y="4188023"/>
            <a:ext cx="2129910" cy="261610"/>
          </a:xfrm>
          <a:prstGeom prst="rect">
            <a:avLst/>
          </a:prstGeom>
          <a:noFill/>
        </p:spPr>
        <p:txBody>
          <a:bodyPr wrap="square" rtlCol="0">
            <a:spAutoFit/>
          </a:bodyPr>
          <a:lstStyle/>
          <a:p>
            <a:pPr algn="ctr"/>
            <a:r>
              <a:rPr lang="en-US" sz="1100" b="1" spc="60" dirty="0" smtClean="0">
                <a:sym typeface="Symbol"/>
              </a:rPr>
              <a:t>10 mrad total crossing angle</a:t>
            </a:r>
            <a:endParaRPr lang="en-US" sz="1100" b="1" spc="60" dirty="0"/>
          </a:p>
        </p:txBody>
      </p:sp>
      <p:sp>
        <p:nvSpPr>
          <p:cNvPr id="26" name="TextBox 25"/>
          <p:cNvSpPr txBox="1"/>
          <p:nvPr/>
        </p:nvSpPr>
        <p:spPr>
          <a:xfrm>
            <a:off x="914400" y="1169265"/>
            <a:ext cx="2627116" cy="261610"/>
          </a:xfrm>
          <a:prstGeom prst="rect">
            <a:avLst/>
          </a:prstGeom>
          <a:noFill/>
        </p:spPr>
        <p:txBody>
          <a:bodyPr wrap="square" rtlCol="0">
            <a:spAutoFit/>
          </a:bodyPr>
          <a:lstStyle/>
          <a:p>
            <a:pPr algn="ctr"/>
            <a:r>
              <a:rPr lang="en-US" sz="1100" b="1" spc="50" dirty="0" smtClean="0">
                <a:sym typeface="Symbol"/>
              </a:rPr>
              <a:t>10 mrad additional electron bending</a:t>
            </a:r>
            <a:endParaRPr lang="en-US" sz="1100" b="1" spc="50" dirty="0"/>
          </a:p>
        </p:txBody>
      </p:sp>
      <p:sp>
        <p:nvSpPr>
          <p:cNvPr id="27" name="TextBox 26"/>
          <p:cNvSpPr txBox="1"/>
          <p:nvPr/>
        </p:nvSpPr>
        <p:spPr>
          <a:xfrm>
            <a:off x="2038488" y="4751390"/>
            <a:ext cx="2142214" cy="261610"/>
          </a:xfrm>
          <a:prstGeom prst="rect">
            <a:avLst/>
          </a:prstGeom>
          <a:noFill/>
        </p:spPr>
        <p:txBody>
          <a:bodyPr wrap="square" rtlCol="0">
            <a:spAutoFit/>
          </a:bodyPr>
          <a:lstStyle/>
          <a:p>
            <a:pPr algn="ctr"/>
            <a:r>
              <a:rPr lang="en-US" sz="1100" b="1" spc="100" dirty="0" smtClean="0">
                <a:solidFill>
                  <a:srgbClr val="0000CC"/>
                </a:solidFill>
                <a:sym typeface="Symbol"/>
              </a:rPr>
              <a:t>16 mrad hadron dogleg</a:t>
            </a:r>
            <a:endParaRPr lang="en-US" sz="1100" b="1" spc="100" dirty="0">
              <a:solidFill>
                <a:srgbClr val="0000CC"/>
              </a:solidFill>
            </a:endParaRPr>
          </a:p>
        </p:txBody>
      </p:sp>
      <p:sp>
        <p:nvSpPr>
          <p:cNvPr id="28" name="TextBox 27"/>
          <p:cNvSpPr txBox="1"/>
          <p:nvPr/>
        </p:nvSpPr>
        <p:spPr>
          <a:xfrm>
            <a:off x="6176860" y="1058942"/>
            <a:ext cx="1900340" cy="600164"/>
          </a:xfrm>
          <a:prstGeom prst="rect">
            <a:avLst/>
          </a:prstGeom>
          <a:noFill/>
        </p:spPr>
        <p:txBody>
          <a:bodyPr wrap="square" rtlCol="0">
            <a:spAutoFit/>
          </a:bodyPr>
          <a:lstStyle/>
          <a:p>
            <a:pPr algn="ctr"/>
            <a:r>
              <a:rPr lang="en-US" sz="1100" b="1" spc="100" dirty="0" smtClean="0">
                <a:solidFill>
                  <a:srgbClr val="0000CC"/>
                </a:solidFill>
                <a:sym typeface="Symbol"/>
              </a:rPr>
              <a:t>16 mrad hadron dogleg </a:t>
            </a:r>
            <a:r>
              <a:rPr lang="en-US" sz="1100" b="1" spc="50" dirty="0" smtClean="0">
                <a:solidFill>
                  <a:srgbClr val="0000CC"/>
                </a:solidFill>
                <a:sym typeface="Symbol"/>
              </a:rPr>
              <a:t>has spectrometer function for forward going particles</a:t>
            </a:r>
            <a:endParaRPr lang="en-US" sz="1100" b="1" spc="50" dirty="0">
              <a:solidFill>
                <a:srgbClr val="0000CC"/>
              </a:solidFill>
            </a:endParaRPr>
          </a:p>
        </p:txBody>
      </p:sp>
      <p:sp>
        <p:nvSpPr>
          <p:cNvPr id="29" name="TextBox 28"/>
          <p:cNvSpPr txBox="1"/>
          <p:nvPr/>
        </p:nvSpPr>
        <p:spPr>
          <a:xfrm>
            <a:off x="6324600" y="3218688"/>
            <a:ext cx="431528" cy="261610"/>
          </a:xfrm>
          <a:prstGeom prst="rect">
            <a:avLst/>
          </a:prstGeom>
          <a:noFill/>
        </p:spPr>
        <p:txBody>
          <a:bodyPr wrap="none" rtlCol="0">
            <a:spAutoFit/>
          </a:bodyPr>
          <a:lstStyle/>
          <a:p>
            <a:r>
              <a:rPr lang="en-US" sz="1100" b="1" dirty="0" smtClean="0"/>
              <a:t>ZDC</a:t>
            </a:r>
            <a:endParaRPr lang="en-US" sz="1100" b="1" dirty="0"/>
          </a:p>
        </p:txBody>
      </p:sp>
      <p:sp>
        <p:nvSpPr>
          <p:cNvPr id="30" name="TextBox 29"/>
          <p:cNvSpPr txBox="1"/>
          <p:nvPr/>
        </p:nvSpPr>
        <p:spPr>
          <a:xfrm>
            <a:off x="2190888" y="1447800"/>
            <a:ext cx="1619112" cy="600164"/>
          </a:xfrm>
          <a:prstGeom prst="rect">
            <a:avLst/>
          </a:prstGeom>
          <a:noFill/>
        </p:spPr>
        <p:txBody>
          <a:bodyPr wrap="square" rtlCol="0">
            <a:spAutoFit/>
          </a:bodyPr>
          <a:lstStyle/>
          <a:p>
            <a:r>
              <a:rPr lang="en-US" sz="1100" b="1" dirty="0" smtClean="0">
                <a:solidFill>
                  <a:srgbClr val="F4E100"/>
                </a:solidFill>
                <a:effectLst>
                  <a:outerShdw blurRad="38100" dist="38100" dir="2700000" algn="tl">
                    <a:srgbClr val="000000">
                      <a:alpha val="43137"/>
                    </a:srgbClr>
                  </a:outerShdw>
                </a:effectLst>
                <a:latin typeface="Arial Rounded MT Bold" panose="020F0704030504030204" pitchFamily="34" charset="0"/>
              </a:rPr>
              <a:t>Yellow boxes outline the cold beam tube apertures.</a:t>
            </a:r>
            <a:endParaRPr lang="en-US" sz="1100" b="1" dirty="0">
              <a:solidFill>
                <a:srgbClr val="F4E100"/>
              </a:solidFill>
              <a:effectLst>
                <a:outerShdw blurRad="38100" dist="38100" dir="2700000" algn="tl">
                  <a:srgbClr val="000000">
                    <a:alpha val="43137"/>
                  </a:srgbClr>
                </a:outerShdw>
              </a:effectLst>
              <a:latin typeface="Arial Rounded MT Bold" panose="020F0704030504030204" pitchFamily="34" charset="0"/>
            </a:endParaRPr>
          </a:p>
        </p:txBody>
      </p:sp>
      <p:cxnSp>
        <p:nvCxnSpPr>
          <p:cNvPr id="32" name="Straight Arrow Connector 31"/>
          <p:cNvCxnSpPr/>
          <p:nvPr/>
        </p:nvCxnSpPr>
        <p:spPr>
          <a:xfrm>
            <a:off x="3087481" y="2002795"/>
            <a:ext cx="798719" cy="718810"/>
          </a:xfrm>
          <a:prstGeom prst="straightConnector1">
            <a:avLst/>
          </a:prstGeom>
          <a:ln w="28575">
            <a:solidFill>
              <a:srgbClr val="F4E1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0560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686800" cy="609600"/>
          </a:xfrm>
        </p:spPr>
        <p:txBody>
          <a:bodyPr/>
          <a:lstStyle/>
          <a:p>
            <a:r>
              <a:rPr lang="en-US" dirty="0"/>
              <a:t>eRHIC IR, Version 2.5, </a:t>
            </a:r>
            <a:r>
              <a:rPr lang="en-US" dirty="0" smtClean="0"/>
              <a:t>Forward Layout Details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16781"/>
            <a:ext cx="9144000" cy="5024438"/>
          </a:xfrm>
          <a:prstGeom prst="rect">
            <a:avLst/>
          </a:prstGeom>
        </p:spPr>
      </p:pic>
      <p:sp>
        <p:nvSpPr>
          <p:cNvPr id="5" name="TextBox 4"/>
          <p:cNvSpPr txBox="1"/>
          <p:nvPr/>
        </p:nvSpPr>
        <p:spPr>
          <a:xfrm>
            <a:off x="1042416" y="1828800"/>
            <a:ext cx="3581400" cy="584775"/>
          </a:xfrm>
          <a:prstGeom prst="rect">
            <a:avLst/>
          </a:prstGeom>
          <a:noFill/>
        </p:spPr>
        <p:txBody>
          <a:bodyPr wrap="square" rtlCol="0">
            <a:spAutoFit/>
          </a:bodyPr>
          <a:lstStyle/>
          <a:p>
            <a:r>
              <a:rPr lang="en-US" sz="1600" dirty="0" smtClean="0">
                <a:solidFill>
                  <a:srgbClr val="0000CC"/>
                </a:solidFill>
                <a:latin typeface="Arial Rounded MT Bold" panose="020F0704030504030204" pitchFamily="34" charset="0"/>
              </a:rPr>
              <a:t>Strong quadrupole focusing</a:t>
            </a:r>
            <a:r>
              <a:rPr lang="en-US" sz="1600" dirty="0">
                <a:solidFill>
                  <a:srgbClr val="0000CC"/>
                </a:solidFill>
                <a:latin typeface="Arial Rounded MT Bold" panose="020F0704030504030204" pitchFamily="34" charset="0"/>
              </a:rPr>
              <a:t> </a:t>
            </a:r>
            <a:r>
              <a:rPr lang="en-US" sz="1600" dirty="0" smtClean="0">
                <a:solidFill>
                  <a:srgbClr val="0000CC"/>
                </a:solidFill>
                <a:latin typeface="Arial Rounded MT Bold" panose="020F0704030504030204" pitchFamily="34" charset="0"/>
              </a:rPr>
              <a:t>takes place in these, Q1 &amp; Q2 apertures</a:t>
            </a:r>
            <a:endParaRPr lang="en-US" sz="1600" dirty="0">
              <a:solidFill>
                <a:srgbClr val="0000CC"/>
              </a:solidFill>
              <a:latin typeface="Arial Rounded MT Bold" panose="020F0704030504030204" pitchFamily="34" charset="0"/>
            </a:endParaRPr>
          </a:p>
        </p:txBody>
      </p:sp>
      <p:cxnSp>
        <p:nvCxnSpPr>
          <p:cNvPr id="6" name="Straight Arrow Connector 5"/>
          <p:cNvCxnSpPr/>
          <p:nvPr/>
        </p:nvCxnSpPr>
        <p:spPr>
          <a:xfrm>
            <a:off x="3810000" y="2488912"/>
            <a:ext cx="1371600" cy="202913"/>
          </a:xfrm>
          <a:prstGeom prst="straightConnector1">
            <a:avLst/>
          </a:prstGeom>
          <a:ln w="28575">
            <a:solidFill>
              <a:srgbClr val="0000CC"/>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3810000" y="2488912"/>
            <a:ext cx="304800" cy="405825"/>
          </a:xfrm>
          <a:prstGeom prst="straightConnector1">
            <a:avLst/>
          </a:prstGeom>
          <a:ln w="28575">
            <a:solidFill>
              <a:srgbClr val="0000CC"/>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343400" y="990600"/>
            <a:ext cx="2514601" cy="584775"/>
          </a:xfrm>
          <a:prstGeom prst="rect">
            <a:avLst/>
          </a:prstGeom>
          <a:noFill/>
        </p:spPr>
        <p:txBody>
          <a:bodyPr wrap="square" rtlCol="0">
            <a:spAutoFit/>
          </a:bodyPr>
          <a:lstStyle/>
          <a:p>
            <a:r>
              <a:rPr lang="en-US" sz="1600" dirty="0" smtClean="0">
                <a:solidFill>
                  <a:srgbClr val="0000CC"/>
                </a:solidFill>
                <a:latin typeface="Arial Rounded MT Bold" panose="020F0704030504030204" pitchFamily="34" charset="0"/>
              </a:rPr>
              <a:t>Strong dipole bending in this B1 aperture</a:t>
            </a:r>
            <a:endParaRPr lang="en-US" sz="1600" dirty="0">
              <a:solidFill>
                <a:srgbClr val="0000CC"/>
              </a:solidFill>
              <a:latin typeface="Arial Rounded MT Bold" panose="020F0704030504030204" pitchFamily="34" charset="0"/>
            </a:endParaRPr>
          </a:p>
        </p:txBody>
      </p:sp>
      <p:cxnSp>
        <p:nvCxnSpPr>
          <p:cNvPr id="11" name="Straight Arrow Connector 10"/>
          <p:cNvCxnSpPr/>
          <p:nvPr/>
        </p:nvCxnSpPr>
        <p:spPr>
          <a:xfrm>
            <a:off x="6248400" y="1447799"/>
            <a:ext cx="457200" cy="304801"/>
          </a:xfrm>
          <a:prstGeom prst="straightConnector1">
            <a:avLst/>
          </a:prstGeom>
          <a:ln w="28575">
            <a:solidFill>
              <a:srgbClr val="0000CC"/>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895600" y="4648200"/>
            <a:ext cx="5181600" cy="584775"/>
          </a:xfrm>
          <a:prstGeom prst="rect">
            <a:avLst/>
          </a:prstGeom>
          <a:noFill/>
        </p:spPr>
        <p:txBody>
          <a:bodyPr wrap="square" rtlCol="0">
            <a:spAutoFit/>
          </a:bodyPr>
          <a:lstStyle/>
          <a:p>
            <a:r>
              <a:rPr lang="en-US" sz="1600" dirty="0" smtClean="0">
                <a:solidFill>
                  <a:srgbClr val="990000"/>
                </a:solidFill>
                <a:latin typeface="Arial Rounded MT Bold" panose="020F0704030504030204" pitchFamily="34" charset="0"/>
              </a:rPr>
              <a:t>Low field “sweet spot” shielded</a:t>
            </a:r>
          </a:p>
          <a:p>
            <a:r>
              <a:rPr lang="en-US" sz="1600" dirty="0" smtClean="0">
                <a:solidFill>
                  <a:srgbClr val="990000"/>
                </a:solidFill>
                <a:latin typeface="Arial Rounded MT Bold" panose="020F0704030504030204" pitchFamily="34" charset="0"/>
              </a:rPr>
              <a:t>regions for incoming electrons in these apertures.</a:t>
            </a:r>
            <a:endParaRPr lang="en-US" sz="1600" dirty="0">
              <a:solidFill>
                <a:srgbClr val="990000"/>
              </a:solidFill>
              <a:latin typeface="Arial Rounded MT Bold" panose="020F0704030504030204" pitchFamily="34" charset="0"/>
            </a:endParaRPr>
          </a:p>
        </p:txBody>
      </p:sp>
      <p:cxnSp>
        <p:nvCxnSpPr>
          <p:cNvPr id="14" name="Straight Arrow Connector 13"/>
          <p:cNvCxnSpPr/>
          <p:nvPr/>
        </p:nvCxnSpPr>
        <p:spPr>
          <a:xfrm flipV="1">
            <a:off x="4419600" y="4191001"/>
            <a:ext cx="76200" cy="457199"/>
          </a:xfrm>
          <a:prstGeom prst="straightConnector1">
            <a:avLst/>
          </a:prstGeom>
          <a:ln w="28575">
            <a:solidFill>
              <a:srgbClr val="99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4419600" y="4343401"/>
            <a:ext cx="762000" cy="304799"/>
          </a:xfrm>
          <a:prstGeom prst="straightConnector1">
            <a:avLst/>
          </a:prstGeom>
          <a:ln w="28575">
            <a:solidFill>
              <a:srgbClr val="99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6096000" y="4648201"/>
            <a:ext cx="609600" cy="152398"/>
          </a:xfrm>
          <a:prstGeom prst="straightConnector1">
            <a:avLst/>
          </a:prstGeom>
          <a:ln w="28575">
            <a:solidFill>
              <a:srgbClr val="990000"/>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457199" y="6019800"/>
            <a:ext cx="8077201" cy="707886"/>
          </a:xfrm>
          <a:prstGeom prst="rect">
            <a:avLst/>
          </a:prstGeom>
          <a:noFill/>
        </p:spPr>
        <p:txBody>
          <a:bodyPr wrap="square" rtlCol="0">
            <a:spAutoFit/>
          </a:bodyPr>
          <a:lstStyle/>
          <a:p>
            <a:pPr>
              <a:lnSpc>
                <a:spcPts val="2400"/>
              </a:lnSpc>
            </a:pPr>
            <a:r>
              <a:rPr lang="en-US" spc="10" dirty="0" smtClean="0">
                <a:solidFill>
                  <a:srgbClr val="FFFF99"/>
                </a:solidFill>
              </a:rPr>
              <a:t>Note that the coordinate system in these figures is aligned with the center of the</a:t>
            </a:r>
            <a:r>
              <a:rPr lang="en-US" dirty="0" smtClean="0">
                <a:solidFill>
                  <a:srgbClr val="FFFF99"/>
                </a:solidFill>
              </a:rPr>
              <a:t> 4 </a:t>
            </a:r>
            <a:r>
              <a:rPr lang="en-US" dirty="0">
                <a:solidFill>
                  <a:srgbClr val="FFFF99"/>
                </a:solidFill>
              </a:rPr>
              <a:t>mrad neutron cone </a:t>
            </a:r>
            <a:r>
              <a:rPr lang="en-US" dirty="0" smtClean="0">
                <a:solidFill>
                  <a:srgbClr val="FFFF99"/>
                </a:solidFill>
              </a:rPr>
              <a:t>(neutral vector) </a:t>
            </a:r>
            <a:r>
              <a:rPr lang="en-US" dirty="0">
                <a:solidFill>
                  <a:srgbClr val="FFFF99"/>
                </a:solidFill>
              </a:rPr>
              <a:t>indicated </a:t>
            </a:r>
            <a:r>
              <a:rPr lang="en-US" dirty="0" smtClean="0">
                <a:solidFill>
                  <a:srgbClr val="FFFF99"/>
                </a:solidFill>
              </a:rPr>
              <a:t>by the hatched region on the plot.</a:t>
            </a:r>
            <a:endParaRPr lang="en-US" spc="30" dirty="0">
              <a:solidFill>
                <a:srgbClr val="FFFF99"/>
              </a:solidFill>
            </a:endParaRPr>
          </a:p>
        </p:txBody>
      </p:sp>
      <p:sp>
        <p:nvSpPr>
          <p:cNvPr id="25" name="TextBox 24"/>
          <p:cNvSpPr txBox="1"/>
          <p:nvPr/>
        </p:nvSpPr>
        <p:spPr>
          <a:xfrm>
            <a:off x="1095240" y="3834825"/>
            <a:ext cx="2028960" cy="584775"/>
          </a:xfrm>
          <a:prstGeom prst="rect">
            <a:avLst/>
          </a:prstGeom>
          <a:noFill/>
        </p:spPr>
        <p:txBody>
          <a:bodyPr wrap="square" rtlCol="0">
            <a:spAutoFit/>
          </a:bodyPr>
          <a:lstStyle/>
          <a:p>
            <a:r>
              <a:rPr lang="en-US" sz="1600" dirty="0" smtClean="0">
                <a:solidFill>
                  <a:srgbClr val="008000"/>
                </a:solidFill>
                <a:latin typeface="Arial Rounded MT Bold" panose="020F0704030504030204" pitchFamily="34" charset="0"/>
              </a:rPr>
              <a:t>4 mrad neutron cone acceptance</a:t>
            </a:r>
            <a:endParaRPr lang="en-US" sz="1600" dirty="0">
              <a:solidFill>
                <a:srgbClr val="008000"/>
              </a:solidFill>
              <a:latin typeface="Arial Rounded MT Bold" panose="020F0704030504030204" pitchFamily="34" charset="0"/>
            </a:endParaRPr>
          </a:p>
        </p:txBody>
      </p:sp>
      <p:cxnSp>
        <p:nvCxnSpPr>
          <p:cNvPr id="26" name="Straight Arrow Connector 25"/>
          <p:cNvCxnSpPr/>
          <p:nvPr/>
        </p:nvCxnSpPr>
        <p:spPr>
          <a:xfrm flipV="1">
            <a:off x="2743200" y="3352800"/>
            <a:ext cx="838200" cy="609600"/>
          </a:xfrm>
          <a:prstGeom prst="straightConnector1">
            <a:avLst/>
          </a:prstGeom>
          <a:ln w="28575">
            <a:solidFill>
              <a:srgbClr val="008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52726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85800"/>
            <a:ext cx="5321808" cy="5257800"/>
          </a:xfrm>
          <a:prstGeom prst="rect">
            <a:avLst/>
          </a:prstGeom>
          <a:solidFill>
            <a:schemeClr val="bg1"/>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6200" y="0"/>
            <a:ext cx="9067800" cy="685800"/>
          </a:xfrm>
        </p:spPr>
        <p:txBody>
          <a:bodyPr/>
          <a:lstStyle/>
          <a:p>
            <a:r>
              <a:rPr lang="en-US" dirty="0" smtClean="0"/>
              <a:t>Public Service Spot: Magnets &amp; Maxwell Tutorial</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58" y="1143000"/>
            <a:ext cx="5204442" cy="4648200"/>
          </a:xfrm>
          <a:prstGeom prst="rect">
            <a:avLst/>
          </a:prstGeom>
        </p:spPr>
      </p:pic>
      <p:sp>
        <p:nvSpPr>
          <p:cNvPr id="5" name="TextBox 4"/>
          <p:cNvSpPr txBox="1"/>
          <p:nvPr/>
        </p:nvSpPr>
        <p:spPr>
          <a:xfrm>
            <a:off x="457200" y="742890"/>
            <a:ext cx="4724400" cy="400110"/>
          </a:xfrm>
          <a:prstGeom prst="rect">
            <a:avLst/>
          </a:prstGeom>
          <a:solidFill>
            <a:schemeClr val="bg1"/>
          </a:solidFill>
        </p:spPr>
        <p:txBody>
          <a:bodyPr wrap="square" rtlCol="0">
            <a:spAutoFit/>
          </a:bodyPr>
          <a:lstStyle/>
          <a:p>
            <a:pPr algn="ctr"/>
            <a:r>
              <a:rPr lang="en-US" sz="2000" b="1" i="1" dirty="0" smtClean="0">
                <a:solidFill>
                  <a:srgbClr val="000066"/>
                </a:solidFill>
                <a:latin typeface="Arial Rounded MT Bold" panose="020F0704030504030204" pitchFamily="34" charset="0"/>
              </a:rPr>
              <a:t>¼ </a:t>
            </a:r>
            <a:r>
              <a:rPr lang="en-US" sz="2000" b="1" i="1" dirty="0">
                <a:solidFill>
                  <a:srgbClr val="000066"/>
                </a:solidFill>
                <a:latin typeface="Arial Rounded MT Bold" panose="020F0704030504030204" pitchFamily="34" charset="0"/>
              </a:rPr>
              <a:t>Symmetry Bare Quadrupole Coil </a:t>
            </a:r>
            <a:endParaRPr lang="en-US" sz="3000" b="1" i="1" baseline="-25000" dirty="0">
              <a:solidFill>
                <a:srgbClr val="000066"/>
              </a:solidFill>
              <a:latin typeface="Arial Rounded MT Bold" panose="020F0704030504030204" pitchFamily="34" charset="0"/>
            </a:endParaRPr>
          </a:p>
        </p:txBody>
      </p:sp>
      <p:sp>
        <p:nvSpPr>
          <p:cNvPr id="6" name="TextBox 5"/>
          <p:cNvSpPr txBox="1"/>
          <p:nvPr/>
        </p:nvSpPr>
        <p:spPr>
          <a:xfrm>
            <a:off x="5330630" y="762000"/>
            <a:ext cx="3813369" cy="5132174"/>
          </a:xfrm>
          <a:prstGeom prst="rect">
            <a:avLst/>
          </a:prstGeom>
          <a:noFill/>
        </p:spPr>
        <p:txBody>
          <a:bodyPr wrap="square" rtlCol="0">
            <a:spAutoFit/>
          </a:bodyPr>
          <a:lstStyle/>
          <a:p>
            <a:pPr algn="just">
              <a:lnSpc>
                <a:spcPts val="1900"/>
              </a:lnSpc>
              <a:spcAft>
                <a:spcPts val="1400"/>
              </a:spcAft>
            </a:pPr>
            <a:r>
              <a:rPr lang="en-US" sz="1600" dirty="0" smtClean="0">
                <a:solidFill>
                  <a:srgbClr val="66CCFF"/>
                </a:solidFill>
                <a:latin typeface="Arial Rounded MT Bold" panose="020F0704030504030204" pitchFamily="34" charset="0"/>
              </a:rPr>
              <a:t>The longest range field external field component from a quadrupole falls off as (</a:t>
            </a:r>
            <a:r>
              <a:rPr lang="en-US" sz="1600" dirty="0" err="1" smtClean="0">
                <a:solidFill>
                  <a:srgbClr val="66CCFF"/>
                </a:solidFill>
                <a:latin typeface="Arial Rounded MT Bold" panose="020F0704030504030204" pitchFamily="34" charset="0"/>
              </a:rPr>
              <a:t>R</a:t>
            </a:r>
            <a:r>
              <a:rPr lang="en-US" sz="1600" baseline="-25000" dirty="0" err="1" smtClean="0">
                <a:solidFill>
                  <a:srgbClr val="66CCFF"/>
                </a:solidFill>
                <a:latin typeface="Arial Rounded MT Bold" panose="020F0704030504030204" pitchFamily="34" charset="0"/>
              </a:rPr>
              <a:t>coil</a:t>
            </a:r>
            <a:r>
              <a:rPr lang="en-US" sz="1600" dirty="0" smtClean="0">
                <a:solidFill>
                  <a:srgbClr val="66CCFF"/>
                </a:solidFill>
                <a:latin typeface="Arial Rounded MT Bold" panose="020F0704030504030204" pitchFamily="34" charset="0"/>
              </a:rPr>
              <a:t>/R)</a:t>
            </a:r>
            <a:r>
              <a:rPr lang="en-US" baseline="30000" dirty="0" smtClean="0">
                <a:solidFill>
                  <a:srgbClr val="66CCFF"/>
                </a:solidFill>
                <a:latin typeface="Arial Rounded MT Bold" panose="020F0704030504030204" pitchFamily="34" charset="0"/>
              </a:rPr>
              <a:t>3</a:t>
            </a:r>
            <a:r>
              <a:rPr lang="en-US" sz="1600" dirty="0" smtClean="0">
                <a:solidFill>
                  <a:srgbClr val="66CCFF"/>
                </a:solidFill>
                <a:latin typeface="Arial Rounded MT Bold" panose="020F0704030504030204" pitchFamily="34" charset="0"/>
              </a:rPr>
              <a:t>.</a:t>
            </a:r>
          </a:p>
          <a:p>
            <a:pPr algn="just">
              <a:lnSpc>
                <a:spcPts val="1900"/>
              </a:lnSpc>
              <a:spcAft>
                <a:spcPts val="1400"/>
              </a:spcAft>
            </a:pPr>
            <a:r>
              <a:rPr lang="en-US" sz="1600" dirty="0" smtClean="0">
                <a:solidFill>
                  <a:srgbClr val="66CCFF"/>
                </a:solidFill>
                <a:latin typeface="Arial Rounded MT Bold" panose="020F0704030504030204" pitchFamily="34" charset="0"/>
              </a:rPr>
              <a:t>So the external field “remembers” the size of the coil structure.</a:t>
            </a:r>
          </a:p>
          <a:p>
            <a:pPr algn="just">
              <a:lnSpc>
                <a:spcPts val="1900"/>
              </a:lnSpc>
              <a:spcAft>
                <a:spcPts val="1400"/>
              </a:spcAft>
            </a:pPr>
            <a:r>
              <a:rPr lang="en-US" sz="1600" dirty="0" smtClean="0">
                <a:solidFill>
                  <a:srgbClr val="66CCFF"/>
                </a:solidFill>
                <a:latin typeface="Arial Rounded MT Bold" panose="020F0704030504030204" pitchFamily="34" charset="0"/>
              </a:rPr>
              <a:t>Higher order harmonics cause the field magnitude in the vicinity of the coil to be even larger.</a:t>
            </a:r>
          </a:p>
          <a:p>
            <a:pPr algn="just">
              <a:lnSpc>
                <a:spcPts val="1900"/>
              </a:lnSpc>
              <a:spcAft>
                <a:spcPts val="1400"/>
              </a:spcAft>
            </a:pPr>
            <a:r>
              <a:rPr lang="en-US" sz="1600" dirty="0" smtClean="0">
                <a:solidFill>
                  <a:srgbClr val="66CCFF"/>
                </a:solidFill>
                <a:latin typeface="Arial Rounded MT Bold" panose="020F0704030504030204" pitchFamily="34" charset="0"/>
              </a:rPr>
              <a:t>The quadrupole coil thickness grows according to ln(R</a:t>
            </a:r>
            <a:r>
              <a:rPr lang="en-US" sz="1600" baseline="-25000" dirty="0" smtClean="0">
                <a:solidFill>
                  <a:srgbClr val="66CCFF"/>
                </a:solidFill>
                <a:latin typeface="Arial Rounded MT Bold" panose="020F0704030504030204" pitchFamily="34" charset="0"/>
              </a:rPr>
              <a:t>outer</a:t>
            </a:r>
            <a:r>
              <a:rPr lang="en-US" sz="1600" dirty="0" smtClean="0">
                <a:solidFill>
                  <a:srgbClr val="66CCFF"/>
                </a:solidFill>
                <a:latin typeface="Arial Rounded MT Bold" panose="020F0704030504030204" pitchFamily="34" charset="0"/>
              </a:rPr>
              <a:t>/</a:t>
            </a:r>
            <a:r>
              <a:rPr lang="en-US" sz="1600" dirty="0" err="1" smtClean="0">
                <a:solidFill>
                  <a:srgbClr val="66CCFF"/>
                </a:solidFill>
                <a:latin typeface="Arial Rounded MT Bold" panose="020F0704030504030204" pitchFamily="34" charset="0"/>
              </a:rPr>
              <a:t>R</a:t>
            </a:r>
            <a:r>
              <a:rPr lang="en-US" sz="1600" baseline="-25000" dirty="0" err="1" smtClean="0">
                <a:solidFill>
                  <a:srgbClr val="66CCFF"/>
                </a:solidFill>
                <a:latin typeface="Arial Rounded MT Bold" panose="020F0704030504030204" pitchFamily="34" charset="0"/>
              </a:rPr>
              <a:t>inner</a:t>
            </a:r>
            <a:r>
              <a:rPr lang="en-US" sz="1600" dirty="0" smtClean="0">
                <a:solidFill>
                  <a:srgbClr val="66CCFF"/>
                </a:solidFill>
                <a:latin typeface="Arial Rounded MT Bold" panose="020F0704030504030204" pitchFamily="34" charset="0"/>
              </a:rPr>
              <a:t>) gradient dependence (high field = thick coil).</a:t>
            </a:r>
          </a:p>
          <a:p>
            <a:pPr algn="just">
              <a:lnSpc>
                <a:spcPts val="1900"/>
              </a:lnSpc>
              <a:spcAft>
                <a:spcPts val="1400"/>
              </a:spcAft>
            </a:pPr>
            <a:r>
              <a:rPr lang="en-US" sz="1600" dirty="0" smtClean="0">
                <a:solidFill>
                  <a:srgbClr val="66CCFF"/>
                </a:solidFill>
                <a:latin typeface="Arial Rounded MT Bold" panose="020F0704030504030204" pitchFamily="34" charset="0"/>
              </a:rPr>
              <a:t>For yoke fields more than say 2</a:t>
            </a:r>
            <a:r>
              <a:rPr lang="en-US" sz="900" dirty="0" smtClean="0">
                <a:solidFill>
                  <a:srgbClr val="66CCFF"/>
                </a:solidFill>
                <a:latin typeface="Arial Rounded MT Bold" panose="020F0704030504030204" pitchFamily="34" charset="0"/>
              </a:rPr>
              <a:t> </a:t>
            </a:r>
            <a:r>
              <a:rPr lang="en-US" sz="1600" dirty="0" smtClean="0">
                <a:solidFill>
                  <a:srgbClr val="66CCFF"/>
                </a:solidFill>
                <a:latin typeface="Arial Rounded MT Bold" panose="020F0704030504030204" pitchFamily="34" charset="0"/>
              </a:rPr>
              <a:t>T, the yoke saturates and field will leak into cutout regions (cannot hide there).</a:t>
            </a:r>
          </a:p>
          <a:p>
            <a:pPr algn="just">
              <a:lnSpc>
                <a:spcPts val="1900"/>
              </a:lnSpc>
              <a:spcAft>
                <a:spcPts val="1400"/>
              </a:spcAft>
            </a:pPr>
            <a:r>
              <a:rPr lang="en-US" sz="1600" dirty="0" smtClean="0">
                <a:solidFill>
                  <a:srgbClr val="99FFCC"/>
                </a:solidFill>
                <a:latin typeface="Arial Rounded MT Bold" panose="020F0704030504030204" pitchFamily="34" charset="0"/>
              </a:rPr>
              <a:t>However, note that there is a zero in the coil field distribution close to the middle of the coil structure.</a:t>
            </a:r>
            <a:r>
              <a:rPr lang="en-US" sz="1600" dirty="0" smtClean="0">
                <a:solidFill>
                  <a:srgbClr val="66CCFF"/>
                </a:solidFill>
                <a:latin typeface="Arial Rounded MT Bold" panose="020F0704030504030204" pitchFamily="34" charset="0"/>
              </a:rPr>
              <a:t> </a:t>
            </a:r>
            <a:endParaRPr lang="en-US" sz="1600" dirty="0">
              <a:solidFill>
                <a:srgbClr val="66CCFF"/>
              </a:solidFill>
              <a:latin typeface="Arial Rounded MT Bold" panose="020F0704030504030204" pitchFamily="34" charset="0"/>
            </a:endParaRPr>
          </a:p>
        </p:txBody>
      </p:sp>
      <p:cxnSp>
        <p:nvCxnSpPr>
          <p:cNvPr id="9" name="Straight Arrow Connector 8"/>
          <p:cNvCxnSpPr/>
          <p:nvPr/>
        </p:nvCxnSpPr>
        <p:spPr>
          <a:xfrm flipV="1">
            <a:off x="950976" y="2552880"/>
            <a:ext cx="2167128" cy="52129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4800600" y="2935224"/>
            <a:ext cx="228600" cy="228600"/>
          </a:xfrm>
          <a:prstGeom prst="ellipse">
            <a:avLst/>
          </a:prstGeom>
          <a:noFill/>
          <a:ln w="285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4699455" y="3286320"/>
            <a:ext cx="430887" cy="1241687"/>
          </a:xfrm>
          <a:prstGeom prst="rect">
            <a:avLst/>
          </a:prstGeom>
          <a:noFill/>
        </p:spPr>
        <p:txBody>
          <a:bodyPr vert="vert270" wrap="none" rtlCol="0">
            <a:spAutoFit/>
          </a:bodyPr>
          <a:lstStyle/>
          <a:p>
            <a:r>
              <a:rPr lang="en-US" sz="1600" dirty="0" smtClean="0">
                <a:latin typeface="Arial Rounded MT Bold" panose="020F0704030504030204" pitchFamily="34" charset="0"/>
              </a:rPr>
              <a:t>R = 100 mm</a:t>
            </a:r>
            <a:endParaRPr lang="en-US" sz="1600" dirty="0">
              <a:latin typeface="Arial Rounded MT Bold" panose="020F0704030504030204" pitchFamily="34" charset="0"/>
            </a:endParaRPr>
          </a:p>
        </p:txBody>
      </p:sp>
      <p:sp>
        <p:nvSpPr>
          <p:cNvPr id="14" name="TextBox 13"/>
          <p:cNvSpPr txBox="1"/>
          <p:nvPr/>
        </p:nvSpPr>
        <p:spPr>
          <a:xfrm rot="-840000">
            <a:off x="854498" y="2503144"/>
            <a:ext cx="2270237" cy="274320"/>
          </a:xfrm>
          <a:prstGeom prst="rect">
            <a:avLst/>
          </a:prstGeom>
          <a:noFill/>
        </p:spPr>
        <p:txBody>
          <a:bodyPr wrap="none" rtlCol="0">
            <a:spAutoFit/>
          </a:bodyPr>
          <a:lstStyle/>
          <a:p>
            <a:r>
              <a:rPr lang="en-US" sz="1600" dirty="0" smtClean="0">
                <a:latin typeface="Arial Rounded MT Bold" panose="020F0704030504030204" pitchFamily="34" charset="0"/>
              </a:rPr>
              <a:t>Average R = 55.5 mm</a:t>
            </a:r>
            <a:endParaRPr lang="en-US" sz="1600" dirty="0">
              <a:latin typeface="Arial Rounded MT Bold" panose="020F0704030504030204" pitchFamily="34" charset="0"/>
            </a:endParaRPr>
          </a:p>
        </p:txBody>
      </p:sp>
      <p:sp>
        <p:nvSpPr>
          <p:cNvPr id="16" name="TextBox 15"/>
          <p:cNvSpPr txBox="1"/>
          <p:nvPr/>
        </p:nvSpPr>
        <p:spPr>
          <a:xfrm>
            <a:off x="76200" y="5997714"/>
            <a:ext cx="8534400" cy="707886"/>
          </a:xfrm>
          <a:prstGeom prst="rect">
            <a:avLst/>
          </a:prstGeom>
          <a:noFill/>
        </p:spPr>
        <p:txBody>
          <a:bodyPr wrap="square" rtlCol="0">
            <a:spAutoFit/>
          </a:bodyPr>
          <a:lstStyle/>
          <a:p>
            <a:pPr>
              <a:lnSpc>
                <a:spcPts val="2400"/>
              </a:lnSpc>
            </a:pPr>
            <a:r>
              <a:rPr lang="en-US" dirty="0" smtClean="0">
                <a:solidFill>
                  <a:srgbClr val="FFFF99"/>
                </a:solidFill>
              </a:rPr>
              <a:t>For this figure we plot #</a:t>
            </a:r>
            <a:r>
              <a:rPr lang="en-US" dirty="0" err="1" smtClean="0">
                <a:solidFill>
                  <a:srgbClr val="FFFF99"/>
                </a:solidFill>
              </a:rPr>
              <a:t>Scaled_B</a:t>
            </a:r>
            <a:r>
              <a:rPr lang="en-US" dirty="0" smtClean="0">
                <a:solidFill>
                  <a:srgbClr val="FFFF99"/>
                </a:solidFill>
              </a:rPr>
              <a:t>,  the field distribution in the coil structure divided by the maximum field in the coil.  At the 100 mm indicated spot  #</a:t>
            </a:r>
            <a:r>
              <a:rPr lang="en-US" dirty="0" err="1" smtClean="0">
                <a:solidFill>
                  <a:srgbClr val="FFFF99"/>
                </a:solidFill>
              </a:rPr>
              <a:t>Scaled_B</a:t>
            </a:r>
            <a:r>
              <a:rPr lang="en-US" dirty="0" smtClean="0">
                <a:solidFill>
                  <a:srgbClr val="FFFF99"/>
                </a:solidFill>
              </a:rPr>
              <a:t> is about -0.2.</a:t>
            </a:r>
            <a:endParaRPr lang="en-US" dirty="0">
              <a:solidFill>
                <a:srgbClr val="FFFF99"/>
              </a:solidFill>
            </a:endParaRPr>
          </a:p>
        </p:txBody>
      </p:sp>
      <p:sp>
        <p:nvSpPr>
          <p:cNvPr id="17" name="TextBox 16"/>
          <p:cNvSpPr txBox="1"/>
          <p:nvPr/>
        </p:nvSpPr>
        <p:spPr>
          <a:xfrm>
            <a:off x="3555343" y="1411196"/>
            <a:ext cx="1417568" cy="400110"/>
          </a:xfrm>
          <a:prstGeom prst="rect">
            <a:avLst/>
          </a:prstGeom>
          <a:noFill/>
        </p:spPr>
        <p:txBody>
          <a:bodyPr vert="horz" wrap="none" rtlCol="0">
            <a:spAutoFit/>
          </a:bodyPr>
          <a:lstStyle/>
          <a:p>
            <a:r>
              <a:rPr lang="en-US" sz="1600" b="1" dirty="0" smtClean="0">
                <a:solidFill>
                  <a:srgbClr val="0000CC"/>
                </a:solidFill>
                <a:latin typeface="Arial Rounded MT Bold" panose="020F0704030504030204" pitchFamily="34" charset="0"/>
              </a:rPr>
              <a:t>B</a:t>
            </a:r>
            <a:r>
              <a:rPr lang="en-US" sz="2000" b="1" dirty="0" smtClean="0">
                <a:solidFill>
                  <a:srgbClr val="0000CC"/>
                </a:solidFill>
                <a:latin typeface="Symath"/>
                <a:cs typeface="Symath"/>
              </a:rPr>
              <a:t>y</a:t>
            </a:r>
            <a:r>
              <a:rPr lang="en-US" sz="1600" b="1" dirty="0" smtClean="0">
                <a:solidFill>
                  <a:srgbClr val="0000CC"/>
                </a:solidFill>
                <a:latin typeface="Arial Rounded MT Bold" panose="020F0704030504030204" pitchFamily="34" charset="0"/>
              </a:rPr>
              <a:t>0 Region</a:t>
            </a:r>
            <a:endParaRPr lang="en-US" sz="1600" b="1" dirty="0">
              <a:solidFill>
                <a:srgbClr val="0000CC"/>
              </a:solidFill>
              <a:latin typeface="Arial Rounded MT Bold" panose="020F0704030504030204" pitchFamily="34" charset="0"/>
            </a:endParaRPr>
          </a:p>
        </p:txBody>
      </p:sp>
      <p:cxnSp>
        <p:nvCxnSpPr>
          <p:cNvPr id="19" name="Straight Arrow Connector 18"/>
          <p:cNvCxnSpPr/>
          <p:nvPr/>
        </p:nvCxnSpPr>
        <p:spPr>
          <a:xfrm flipH="1">
            <a:off x="3227832" y="1682496"/>
            <a:ext cx="838200" cy="1295400"/>
          </a:xfrm>
          <a:prstGeom prst="straightConnector1">
            <a:avLst/>
          </a:prstGeom>
          <a:ln w="19050">
            <a:solidFill>
              <a:srgbClr val="0000CC"/>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00199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4800600" y="3276600"/>
            <a:ext cx="4343400" cy="3200400"/>
          </a:xfrm>
          <a:prstGeom prst="rect">
            <a:avLst/>
          </a:prstGeom>
          <a:solidFill>
            <a:schemeClr val="bg1"/>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p:nvSpPr>
        <p:spPr>
          <a:xfrm>
            <a:off x="0" y="685799"/>
            <a:ext cx="4754880" cy="4297680"/>
          </a:xfrm>
          <a:prstGeom prst="rect">
            <a:avLst/>
          </a:prstGeom>
          <a:solidFill>
            <a:schemeClr val="bg1"/>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361" y="838200"/>
            <a:ext cx="4634094" cy="4090921"/>
          </a:xfrm>
          <a:prstGeom prst="rect">
            <a:avLst/>
          </a:prstGeom>
        </p:spPr>
      </p:pic>
      <p:sp>
        <p:nvSpPr>
          <p:cNvPr id="2" name="Title 1"/>
          <p:cNvSpPr>
            <a:spLocks noGrp="1"/>
          </p:cNvSpPr>
          <p:nvPr>
            <p:ph type="title"/>
          </p:nvPr>
        </p:nvSpPr>
        <p:spPr>
          <a:xfrm>
            <a:off x="76200" y="0"/>
            <a:ext cx="9067800" cy="685800"/>
          </a:xfrm>
        </p:spPr>
        <p:txBody>
          <a:bodyPr/>
          <a:lstStyle/>
          <a:p>
            <a:r>
              <a:rPr lang="en-US" dirty="0" smtClean="0"/>
              <a:t>Public Service Spot: Magnets &amp; Maxwell Tutorial</a:t>
            </a:r>
            <a:endParaRPr lang="en-US" dirty="0"/>
          </a:p>
        </p:txBody>
      </p:sp>
      <p:sp>
        <p:nvSpPr>
          <p:cNvPr id="5" name="TextBox 4"/>
          <p:cNvSpPr txBox="1"/>
          <p:nvPr/>
        </p:nvSpPr>
        <p:spPr>
          <a:xfrm>
            <a:off x="65362" y="742890"/>
            <a:ext cx="4635408" cy="369332"/>
          </a:xfrm>
          <a:prstGeom prst="rect">
            <a:avLst/>
          </a:prstGeom>
          <a:solidFill>
            <a:schemeClr val="bg1"/>
          </a:solidFill>
        </p:spPr>
        <p:txBody>
          <a:bodyPr wrap="square" rtlCol="0">
            <a:spAutoFit/>
          </a:bodyPr>
          <a:lstStyle/>
          <a:p>
            <a:pPr algn="ctr"/>
            <a:r>
              <a:rPr lang="en-US" b="1" i="1" dirty="0" smtClean="0">
                <a:solidFill>
                  <a:srgbClr val="000066"/>
                </a:solidFill>
                <a:latin typeface="Arial Rounded MT Bold" panose="020F0704030504030204" pitchFamily="34" charset="0"/>
              </a:rPr>
              <a:t>¼ </a:t>
            </a:r>
            <a:r>
              <a:rPr lang="en-US" b="1" i="1" dirty="0">
                <a:solidFill>
                  <a:srgbClr val="000066"/>
                </a:solidFill>
                <a:latin typeface="Arial Rounded MT Bold" panose="020F0704030504030204" pitchFamily="34" charset="0"/>
              </a:rPr>
              <a:t>Symmetry </a:t>
            </a:r>
            <a:r>
              <a:rPr lang="en-US" b="1" i="1" dirty="0" smtClean="0">
                <a:solidFill>
                  <a:srgbClr val="000066"/>
                </a:solidFill>
                <a:latin typeface="Arial Rounded MT Bold" panose="020F0704030504030204" pitchFamily="34" charset="0"/>
              </a:rPr>
              <a:t>Simple Sweet Spot </a:t>
            </a:r>
            <a:r>
              <a:rPr lang="en-US" b="1" i="1" dirty="0">
                <a:solidFill>
                  <a:srgbClr val="000066"/>
                </a:solidFill>
                <a:latin typeface="Arial Rounded MT Bold" panose="020F0704030504030204" pitchFamily="34" charset="0"/>
              </a:rPr>
              <a:t>Coil </a:t>
            </a:r>
            <a:endParaRPr lang="en-US" sz="2800" b="1" i="1" baseline="-25000" dirty="0">
              <a:solidFill>
                <a:srgbClr val="000066"/>
              </a:solidFill>
              <a:latin typeface="Arial Rounded MT Bold" panose="020F0704030504030204" pitchFamily="34" charset="0"/>
            </a:endParaRPr>
          </a:p>
        </p:txBody>
      </p:sp>
      <p:sp>
        <p:nvSpPr>
          <p:cNvPr id="11" name="Oval 10"/>
          <p:cNvSpPr/>
          <p:nvPr/>
        </p:nvSpPr>
        <p:spPr>
          <a:xfrm>
            <a:off x="3015132" y="2514600"/>
            <a:ext cx="228600" cy="228600"/>
          </a:xfrm>
          <a:prstGeom prst="ellipse">
            <a:avLst/>
          </a:prstGeom>
          <a:noFill/>
          <a:ln w="285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2921913" y="2819400"/>
            <a:ext cx="430887" cy="1241687"/>
          </a:xfrm>
          <a:prstGeom prst="rect">
            <a:avLst/>
          </a:prstGeom>
          <a:noFill/>
        </p:spPr>
        <p:txBody>
          <a:bodyPr vert="vert270" wrap="none" rtlCol="0">
            <a:spAutoFit/>
          </a:bodyPr>
          <a:lstStyle/>
          <a:p>
            <a:r>
              <a:rPr lang="en-US" sz="1600" dirty="0" smtClean="0">
                <a:latin typeface="Arial Rounded MT Bold" panose="020F0704030504030204" pitchFamily="34" charset="0"/>
              </a:rPr>
              <a:t>R = 100 mm</a:t>
            </a:r>
            <a:endParaRPr lang="en-US" sz="1600" dirty="0">
              <a:latin typeface="Arial Rounded MT Bold" panose="020F0704030504030204" pitchFamily="34"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6800" y="3505200"/>
            <a:ext cx="4166055" cy="2912162"/>
          </a:xfrm>
          <a:prstGeom prst="rect">
            <a:avLst/>
          </a:prstGeom>
        </p:spPr>
      </p:pic>
      <p:sp>
        <p:nvSpPr>
          <p:cNvPr id="20" name="TextBox 19"/>
          <p:cNvSpPr txBox="1"/>
          <p:nvPr/>
        </p:nvSpPr>
        <p:spPr>
          <a:xfrm>
            <a:off x="4800600" y="3246120"/>
            <a:ext cx="4242254" cy="353943"/>
          </a:xfrm>
          <a:prstGeom prst="rect">
            <a:avLst/>
          </a:prstGeom>
          <a:noFill/>
        </p:spPr>
        <p:txBody>
          <a:bodyPr wrap="square" rtlCol="0">
            <a:spAutoFit/>
          </a:bodyPr>
          <a:lstStyle/>
          <a:p>
            <a:pPr algn="ctr"/>
            <a:r>
              <a:rPr lang="en-US" sz="1700" b="1" i="1" spc="20" dirty="0" smtClean="0">
                <a:solidFill>
                  <a:srgbClr val="000066"/>
                </a:solidFill>
                <a:latin typeface="Arial Rounded MT Bold" panose="020F0704030504030204" pitchFamily="34" charset="0"/>
              </a:rPr>
              <a:t>Scaled Vertical Field at Coil Midplane</a:t>
            </a:r>
            <a:endParaRPr lang="en-US" sz="1700" b="1" i="1" spc="20" dirty="0">
              <a:solidFill>
                <a:srgbClr val="000066"/>
              </a:solidFill>
              <a:latin typeface="Arial Rounded MT Bold" panose="020F0704030504030204" pitchFamily="34" charset="0"/>
            </a:endParaRPr>
          </a:p>
        </p:txBody>
      </p:sp>
      <p:sp>
        <p:nvSpPr>
          <p:cNvPr id="21" name="TextBox 20"/>
          <p:cNvSpPr txBox="1"/>
          <p:nvPr/>
        </p:nvSpPr>
        <p:spPr>
          <a:xfrm>
            <a:off x="4876800" y="4452289"/>
            <a:ext cx="430887" cy="850554"/>
          </a:xfrm>
          <a:prstGeom prst="rect">
            <a:avLst/>
          </a:prstGeom>
          <a:noFill/>
        </p:spPr>
        <p:txBody>
          <a:bodyPr vert="vert270" wrap="none" rtlCol="0">
            <a:spAutoFit/>
          </a:bodyPr>
          <a:lstStyle/>
          <a:p>
            <a:r>
              <a:rPr lang="en-US" sz="1600" dirty="0" smtClean="0">
                <a:latin typeface="Arial Rounded MT Bold" panose="020F0704030504030204" pitchFamily="34" charset="0"/>
              </a:rPr>
              <a:t>By/B</a:t>
            </a:r>
            <a:r>
              <a:rPr lang="en-US" sz="1600" baseline="-25000" dirty="0" smtClean="0">
                <a:latin typeface="Arial Rounded MT Bold" panose="020F0704030504030204" pitchFamily="34" charset="0"/>
              </a:rPr>
              <a:t>MAX</a:t>
            </a:r>
            <a:endParaRPr lang="en-US" sz="1600" baseline="-25000" dirty="0">
              <a:latin typeface="Arial Rounded MT Bold" panose="020F0704030504030204" pitchFamily="34" charset="0"/>
            </a:endParaRPr>
          </a:p>
        </p:txBody>
      </p:sp>
      <p:sp>
        <p:nvSpPr>
          <p:cNvPr id="22" name="TextBox 21"/>
          <p:cNvSpPr txBox="1"/>
          <p:nvPr/>
        </p:nvSpPr>
        <p:spPr>
          <a:xfrm>
            <a:off x="7501001" y="6096000"/>
            <a:ext cx="1109599" cy="338554"/>
          </a:xfrm>
          <a:prstGeom prst="rect">
            <a:avLst/>
          </a:prstGeom>
          <a:noFill/>
        </p:spPr>
        <p:txBody>
          <a:bodyPr vert="horz" wrap="none" rtlCol="0">
            <a:spAutoFit/>
          </a:bodyPr>
          <a:lstStyle/>
          <a:p>
            <a:r>
              <a:rPr lang="en-US" sz="1600" dirty="0" smtClean="0">
                <a:latin typeface="Arial Rounded MT Bold" panose="020F0704030504030204" pitchFamily="34" charset="0"/>
              </a:rPr>
              <a:t>X, Y (mm)</a:t>
            </a:r>
            <a:endParaRPr lang="en-US" sz="1600" baseline="-25000" dirty="0">
              <a:latin typeface="Arial Rounded MT Bold" panose="020F0704030504030204" pitchFamily="34" charset="0"/>
            </a:endParaRPr>
          </a:p>
        </p:txBody>
      </p:sp>
      <p:sp>
        <p:nvSpPr>
          <p:cNvPr id="23" name="Oval 22"/>
          <p:cNvSpPr/>
          <p:nvPr/>
        </p:nvSpPr>
        <p:spPr>
          <a:xfrm>
            <a:off x="8238744" y="4983480"/>
            <a:ext cx="228600" cy="228600"/>
          </a:xfrm>
          <a:prstGeom prst="ellipse">
            <a:avLst/>
          </a:prstGeom>
          <a:noFill/>
          <a:ln w="285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p:cNvCxnSpPr/>
          <p:nvPr/>
        </p:nvCxnSpPr>
        <p:spPr>
          <a:xfrm>
            <a:off x="5486400" y="5093208"/>
            <a:ext cx="3429000" cy="0"/>
          </a:xfrm>
          <a:prstGeom prst="line">
            <a:avLst/>
          </a:prstGeom>
          <a:ln>
            <a:solidFill>
              <a:srgbClr val="0000CC"/>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5485678" y="3581400"/>
            <a:ext cx="915122" cy="707886"/>
          </a:xfrm>
          <a:prstGeom prst="rect">
            <a:avLst/>
          </a:prstGeom>
          <a:noFill/>
        </p:spPr>
        <p:txBody>
          <a:bodyPr vert="horz" wrap="square" rtlCol="0">
            <a:spAutoFit/>
          </a:bodyPr>
          <a:lstStyle/>
          <a:p>
            <a:pPr>
              <a:lnSpc>
                <a:spcPts val="1600"/>
              </a:lnSpc>
            </a:pPr>
            <a:r>
              <a:rPr lang="en-US" sz="1500" b="1" dirty="0" smtClean="0">
                <a:solidFill>
                  <a:srgbClr val="C00000"/>
                </a:solidFill>
                <a:latin typeface="Arial Rounded MT Bold" panose="020F0704030504030204" pitchFamily="34" charset="0"/>
              </a:rPr>
              <a:t>Linear on the</a:t>
            </a:r>
            <a:endParaRPr lang="en-US" sz="1500" b="1" dirty="0">
              <a:solidFill>
                <a:srgbClr val="C00000"/>
              </a:solidFill>
              <a:latin typeface="Arial Rounded MT Bold" panose="020F0704030504030204" pitchFamily="34" charset="0"/>
            </a:endParaRPr>
          </a:p>
          <a:p>
            <a:pPr>
              <a:lnSpc>
                <a:spcPts val="1600"/>
              </a:lnSpc>
            </a:pPr>
            <a:r>
              <a:rPr lang="en-US" sz="1500" b="1" dirty="0" smtClean="0">
                <a:solidFill>
                  <a:srgbClr val="C00000"/>
                </a:solidFill>
                <a:latin typeface="Arial Rounded MT Bold" panose="020F0704030504030204" pitchFamily="34" charset="0"/>
              </a:rPr>
              <a:t>inside</a:t>
            </a:r>
            <a:endParaRPr lang="en-US" sz="1500" b="1" dirty="0">
              <a:solidFill>
                <a:srgbClr val="C00000"/>
              </a:solidFill>
              <a:latin typeface="Arial Rounded MT Bold" panose="020F0704030504030204" pitchFamily="34" charset="0"/>
            </a:endParaRPr>
          </a:p>
        </p:txBody>
      </p:sp>
      <p:cxnSp>
        <p:nvCxnSpPr>
          <p:cNvPr id="26" name="Straight Arrow Connector 25"/>
          <p:cNvCxnSpPr/>
          <p:nvPr/>
        </p:nvCxnSpPr>
        <p:spPr>
          <a:xfrm flipV="1">
            <a:off x="6477000" y="5105400"/>
            <a:ext cx="685800" cy="35052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6781800" y="3600063"/>
            <a:ext cx="0" cy="234353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7391400" y="3600063"/>
            <a:ext cx="0" cy="234353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5458968" y="5288498"/>
            <a:ext cx="1143000" cy="502702"/>
          </a:xfrm>
          <a:prstGeom prst="rect">
            <a:avLst/>
          </a:prstGeom>
          <a:noFill/>
        </p:spPr>
        <p:txBody>
          <a:bodyPr vert="horz" wrap="square" rtlCol="0">
            <a:spAutoFit/>
          </a:bodyPr>
          <a:lstStyle/>
          <a:p>
            <a:pPr>
              <a:lnSpc>
                <a:spcPts val="1600"/>
              </a:lnSpc>
            </a:pPr>
            <a:r>
              <a:rPr lang="en-US" sz="1500" b="1" dirty="0" smtClean="0">
                <a:latin typeface="Arial Rounded MT Bold" panose="020F0704030504030204" pitchFamily="34" charset="0"/>
              </a:rPr>
              <a:t>Reverses in the coil</a:t>
            </a:r>
            <a:endParaRPr lang="en-US" sz="1500" b="1" dirty="0">
              <a:latin typeface="Arial Rounded MT Bold" panose="020F0704030504030204" pitchFamily="34" charset="0"/>
            </a:endParaRPr>
          </a:p>
        </p:txBody>
      </p:sp>
      <p:sp>
        <p:nvSpPr>
          <p:cNvPr id="35" name="TextBox 34"/>
          <p:cNvSpPr txBox="1"/>
          <p:nvPr/>
        </p:nvSpPr>
        <p:spPr>
          <a:xfrm>
            <a:off x="7429500" y="4450298"/>
            <a:ext cx="1638300" cy="502702"/>
          </a:xfrm>
          <a:prstGeom prst="rect">
            <a:avLst/>
          </a:prstGeom>
          <a:noFill/>
        </p:spPr>
        <p:txBody>
          <a:bodyPr vert="horz" wrap="square" rtlCol="0">
            <a:spAutoFit/>
          </a:bodyPr>
          <a:lstStyle/>
          <a:p>
            <a:pPr algn="ctr">
              <a:lnSpc>
                <a:spcPts val="1600"/>
              </a:lnSpc>
            </a:pPr>
            <a:r>
              <a:rPr lang="en-US" sz="1500" b="1" dirty="0" smtClean="0">
                <a:solidFill>
                  <a:srgbClr val="0000CC"/>
                </a:solidFill>
                <a:latin typeface="Arial Rounded MT Bold" panose="020F0704030504030204" pitchFamily="34" charset="0"/>
              </a:rPr>
              <a:t>Now have zero at X=100 mm</a:t>
            </a:r>
            <a:endParaRPr lang="en-US" sz="1500" b="1" dirty="0">
              <a:solidFill>
                <a:srgbClr val="0000CC"/>
              </a:solidFill>
              <a:latin typeface="Arial Rounded MT Bold" panose="020F0704030504030204" pitchFamily="34" charset="0"/>
            </a:endParaRPr>
          </a:p>
        </p:txBody>
      </p:sp>
      <p:sp>
        <p:nvSpPr>
          <p:cNvPr id="36" name="TextBox 35"/>
          <p:cNvSpPr txBox="1"/>
          <p:nvPr/>
        </p:nvSpPr>
        <p:spPr>
          <a:xfrm>
            <a:off x="4800600" y="815543"/>
            <a:ext cx="4343400" cy="2080057"/>
          </a:xfrm>
          <a:prstGeom prst="rect">
            <a:avLst/>
          </a:prstGeom>
          <a:noFill/>
        </p:spPr>
        <p:txBody>
          <a:bodyPr wrap="square" rtlCol="0">
            <a:spAutoFit/>
          </a:bodyPr>
          <a:lstStyle/>
          <a:p>
            <a:pPr algn="just">
              <a:lnSpc>
                <a:spcPts val="1900"/>
              </a:lnSpc>
              <a:spcAft>
                <a:spcPts val="2200"/>
              </a:spcAft>
            </a:pPr>
            <a:r>
              <a:rPr lang="en-US" sz="1600" dirty="0" smtClean="0">
                <a:solidFill>
                  <a:srgbClr val="66CCFF"/>
                </a:solidFill>
                <a:latin typeface="Arial Rounded MT Bold" panose="020F0704030504030204" pitchFamily="34" charset="0"/>
              </a:rPr>
              <a:t>Adding the second outer quadrupole coil show here contributes an additional 11% to overall magnetic field efficiency and slightly decreases the peak field.</a:t>
            </a:r>
          </a:p>
          <a:p>
            <a:pPr algn="just">
              <a:lnSpc>
                <a:spcPts val="1900"/>
              </a:lnSpc>
              <a:spcAft>
                <a:spcPts val="1400"/>
              </a:spcAft>
            </a:pPr>
            <a:r>
              <a:rPr lang="en-US" sz="1600" dirty="0" smtClean="0">
                <a:solidFill>
                  <a:srgbClr val="99FFCC"/>
                </a:solidFill>
                <a:latin typeface="Arial Rounded MT Bold" panose="020F0704030504030204" pitchFamily="34" charset="0"/>
              </a:rPr>
              <a:t>But now we have created a field reversal “sweet spot” at the desired, X = 100 mm, location.</a:t>
            </a:r>
          </a:p>
        </p:txBody>
      </p:sp>
      <p:sp>
        <p:nvSpPr>
          <p:cNvPr id="37" name="TextBox 36"/>
          <p:cNvSpPr txBox="1"/>
          <p:nvPr/>
        </p:nvSpPr>
        <p:spPr>
          <a:xfrm>
            <a:off x="91440" y="5105400"/>
            <a:ext cx="4609330" cy="1374735"/>
          </a:xfrm>
          <a:prstGeom prst="rect">
            <a:avLst/>
          </a:prstGeom>
          <a:noFill/>
        </p:spPr>
        <p:txBody>
          <a:bodyPr wrap="square" rtlCol="0">
            <a:spAutoFit/>
          </a:bodyPr>
          <a:lstStyle/>
          <a:p>
            <a:pPr algn="just">
              <a:lnSpc>
                <a:spcPts val="2000"/>
              </a:lnSpc>
            </a:pPr>
            <a:r>
              <a:rPr lang="en-US" dirty="0" smtClean="0">
                <a:solidFill>
                  <a:srgbClr val="FFFF99"/>
                </a:solidFill>
              </a:rPr>
              <a:t>The field magnitude grows with distance from the </a:t>
            </a:r>
            <a:r>
              <a:rPr lang="en-US" dirty="0">
                <a:solidFill>
                  <a:srgbClr val="FFFF99"/>
                </a:solidFill>
              </a:rPr>
              <a:t>zero crossing sweet spot point</a:t>
            </a:r>
            <a:r>
              <a:rPr lang="en-US" dirty="0" smtClean="0">
                <a:solidFill>
                  <a:srgbClr val="FFFF99"/>
                </a:solidFill>
              </a:rPr>
              <a:t>. </a:t>
            </a:r>
            <a:r>
              <a:rPr lang="en-US" dirty="0">
                <a:solidFill>
                  <a:srgbClr val="FFFF99"/>
                </a:solidFill>
              </a:rPr>
              <a:t>I</a:t>
            </a:r>
            <a:r>
              <a:rPr lang="en-US" dirty="0" smtClean="0">
                <a:solidFill>
                  <a:srgbClr val="FFFF99"/>
                </a:solidFill>
              </a:rPr>
              <a:t>t depends on how large the electron region we must shield whether or not we can use a passive iron shield for the final bit of field reduction.</a:t>
            </a:r>
            <a:endParaRPr lang="en-US" dirty="0">
              <a:solidFill>
                <a:srgbClr val="FFFF99"/>
              </a:solidFill>
            </a:endParaRPr>
          </a:p>
        </p:txBody>
      </p:sp>
    </p:spTree>
    <p:extLst>
      <p:ext uri="{BB962C8B-B14F-4D97-AF65-F5344CB8AC3E}">
        <p14:creationId xmlns:p14="http://schemas.microsoft.com/office/powerpoint/2010/main" val="11090785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4800600" y="3276600"/>
            <a:ext cx="4343400" cy="3200400"/>
          </a:xfrm>
          <a:prstGeom prst="rect">
            <a:avLst/>
          </a:prstGeom>
          <a:solidFill>
            <a:schemeClr val="bg1"/>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19472" y="3581400"/>
            <a:ext cx="4169664" cy="2667549"/>
          </a:xfrm>
          <a:prstGeom prst="rect">
            <a:avLst/>
          </a:prstGeom>
        </p:spPr>
      </p:pic>
      <p:sp>
        <p:nvSpPr>
          <p:cNvPr id="4" name="Rectangle 3"/>
          <p:cNvSpPr/>
          <p:nvPr/>
        </p:nvSpPr>
        <p:spPr>
          <a:xfrm>
            <a:off x="0" y="685799"/>
            <a:ext cx="4754880" cy="4297680"/>
          </a:xfrm>
          <a:prstGeom prst="rect">
            <a:avLst/>
          </a:prstGeom>
          <a:solidFill>
            <a:schemeClr val="bg1"/>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52" y="786384"/>
            <a:ext cx="4636008" cy="4135083"/>
          </a:xfrm>
          <a:prstGeom prst="rect">
            <a:avLst/>
          </a:prstGeom>
        </p:spPr>
      </p:pic>
      <p:sp>
        <p:nvSpPr>
          <p:cNvPr id="2" name="Title 1"/>
          <p:cNvSpPr>
            <a:spLocks noGrp="1"/>
          </p:cNvSpPr>
          <p:nvPr>
            <p:ph type="title"/>
          </p:nvPr>
        </p:nvSpPr>
        <p:spPr>
          <a:xfrm>
            <a:off x="76200" y="0"/>
            <a:ext cx="9067800" cy="685800"/>
          </a:xfrm>
        </p:spPr>
        <p:txBody>
          <a:bodyPr/>
          <a:lstStyle/>
          <a:p>
            <a:r>
              <a:rPr lang="en-US" dirty="0" smtClean="0"/>
              <a:t>Public Service Spot: Magnets &amp; Maxwell Tutorial</a:t>
            </a:r>
            <a:endParaRPr lang="en-US" dirty="0"/>
          </a:p>
        </p:txBody>
      </p:sp>
      <p:sp>
        <p:nvSpPr>
          <p:cNvPr id="20" name="TextBox 19"/>
          <p:cNvSpPr txBox="1"/>
          <p:nvPr/>
        </p:nvSpPr>
        <p:spPr>
          <a:xfrm>
            <a:off x="4800600" y="3276600"/>
            <a:ext cx="4242254" cy="353943"/>
          </a:xfrm>
          <a:prstGeom prst="rect">
            <a:avLst/>
          </a:prstGeom>
          <a:noFill/>
        </p:spPr>
        <p:txBody>
          <a:bodyPr wrap="square" rtlCol="0">
            <a:spAutoFit/>
          </a:bodyPr>
          <a:lstStyle/>
          <a:p>
            <a:pPr algn="ctr"/>
            <a:r>
              <a:rPr lang="en-US" sz="1700" b="1" i="1" spc="20" dirty="0" smtClean="0">
                <a:solidFill>
                  <a:srgbClr val="000066"/>
                </a:solidFill>
                <a:latin typeface="Arial Rounded MT Bold" panose="020F0704030504030204" pitchFamily="34" charset="0"/>
              </a:rPr>
              <a:t>Scaled Vertical Field at Coil Midplane</a:t>
            </a:r>
            <a:endParaRPr lang="en-US" sz="1700" b="1" i="1" spc="20" dirty="0">
              <a:solidFill>
                <a:srgbClr val="000066"/>
              </a:solidFill>
              <a:latin typeface="Arial Rounded MT Bold" panose="020F0704030504030204" pitchFamily="34" charset="0"/>
            </a:endParaRPr>
          </a:p>
        </p:txBody>
      </p:sp>
      <p:sp>
        <p:nvSpPr>
          <p:cNvPr id="21" name="TextBox 20"/>
          <p:cNvSpPr txBox="1"/>
          <p:nvPr/>
        </p:nvSpPr>
        <p:spPr>
          <a:xfrm>
            <a:off x="4876800" y="4452289"/>
            <a:ext cx="430887" cy="850554"/>
          </a:xfrm>
          <a:prstGeom prst="rect">
            <a:avLst/>
          </a:prstGeom>
          <a:noFill/>
        </p:spPr>
        <p:txBody>
          <a:bodyPr vert="vert270" wrap="none" rtlCol="0">
            <a:spAutoFit/>
          </a:bodyPr>
          <a:lstStyle/>
          <a:p>
            <a:r>
              <a:rPr lang="en-US" sz="1600" dirty="0" smtClean="0">
                <a:latin typeface="Arial Rounded MT Bold" panose="020F0704030504030204" pitchFamily="34" charset="0"/>
              </a:rPr>
              <a:t>By/B</a:t>
            </a:r>
            <a:r>
              <a:rPr lang="en-US" sz="1600" baseline="-25000" dirty="0" smtClean="0">
                <a:latin typeface="Arial Rounded MT Bold" panose="020F0704030504030204" pitchFamily="34" charset="0"/>
              </a:rPr>
              <a:t>MAX</a:t>
            </a:r>
            <a:endParaRPr lang="en-US" sz="1600" baseline="-25000" dirty="0">
              <a:latin typeface="Arial Rounded MT Bold" panose="020F0704030504030204" pitchFamily="34" charset="0"/>
            </a:endParaRPr>
          </a:p>
        </p:txBody>
      </p:sp>
      <p:sp>
        <p:nvSpPr>
          <p:cNvPr id="22" name="TextBox 21"/>
          <p:cNvSpPr txBox="1"/>
          <p:nvPr/>
        </p:nvSpPr>
        <p:spPr>
          <a:xfrm>
            <a:off x="7501001" y="6019800"/>
            <a:ext cx="1109599" cy="338554"/>
          </a:xfrm>
          <a:prstGeom prst="rect">
            <a:avLst/>
          </a:prstGeom>
          <a:noFill/>
        </p:spPr>
        <p:txBody>
          <a:bodyPr vert="horz" wrap="none" rtlCol="0">
            <a:spAutoFit/>
          </a:bodyPr>
          <a:lstStyle/>
          <a:p>
            <a:r>
              <a:rPr lang="en-US" sz="1600" dirty="0" smtClean="0">
                <a:latin typeface="Arial Rounded MT Bold" panose="020F0704030504030204" pitchFamily="34" charset="0"/>
              </a:rPr>
              <a:t>X, Y (mm)</a:t>
            </a:r>
            <a:endParaRPr lang="en-US" sz="1600" baseline="-25000" dirty="0">
              <a:latin typeface="Arial Rounded MT Bold" panose="020F0704030504030204" pitchFamily="34" charset="0"/>
            </a:endParaRPr>
          </a:p>
        </p:txBody>
      </p:sp>
      <p:cxnSp>
        <p:nvCxnSpPr>
          <p:cNvPr id="24" name="Straight Connector 23"/>
          <p:cNvCxnSpPr/>
          <p:nvPr/>
        </p:nvCxnSpPr>
        <p:spPr>
          <a:xfrm>
            <a:off x="5532120" y="5285232"/>
            <a:ext cx="3429000" cy="0"/>
          </a:xfrm>
          <a:prstGeom prst="line">
            <a:avLst/>
          </a:prstGeom>
          <a:ln>
            <a:solidFill>
              <a:srgbClr val="0000CC"/>
            </a:solidFill>
          </a:ln>
        </p:spPr>
        <p:style>
          <a:lnRef idx="1">
            <a:schemeClr val="accent1"/>
          </a:lnRef>
          <a:fillRef idx="0">
            <a:schemeClr val="accent1"/>
          </a:fillRef>
          <a:effectRef idx="0">
            <a:schemeClr val="accent1"/>
          </a:effectRef>
          <a:fontRef idx="minor">
            <a:schemeClr val="tx1"/>
          </a:fontRef>
        </p:style>
      </p:cxnSp>
      <p:grpSp>
        <p:nvGrpSpPr>
          <p:cNvPr id="15" name="Group 14"/>
          <p:cNvGrpSpPr/>
          <p:nvPr/>
        </p:nvGrpSpPr>
        <p:grpSpPr>
          <a:xfrm>
            <a:off x="6821424" y="3611880"/>
            <a:ext cx="609600" cy="2192704"/>
            <a:chOff x="6781800" y="3600063"/>
            <a:chExt cx="609600" cy="2343537"/>
          </a:xfrm>
        </p:grpSpPr>
        <p:cxnSp>
          <p:nvCxnSpPr>
            <p:cNvPr id="28" name="Straight Connector 27"/>
            <p:cNvCxnSpPr/>
            <p:nvPr/>
          </p:nvCxnSpPr>
          <p:spPr>
            <a:xfrm>
              <a:off x="6781800" y="3600063"/>
              <a:ext cx="0" cy="234353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7391400" y="3600063"/>
              <a:ext cx="0" cy="234353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
        <p:nvSpPr>
          <p:cNvPr id="35" name="TextBox 34"/>
          <p:cNvSpPr txBox="1"/>
          <p:nvPr/>
        </p:nvSpPr>
        <p:spPr>
          <a:xfrm>
            <a:off x="7095744" y="4495800"/>
            <a:ext cx="2038550" cy="502702"/>
          </a:xfrm>
          <a:prstGeom prst="rect">
            <a:avLst/>
          </a:prstGeom>
          <a:noFill/>
        </p:spPr>
        <p:txBody>
          <a:bodyPr vert="horz" wrap="square" rtlCol="0">
            <a:spAutoFit/>
          </a:bodyPr>
          <a:lstStyle/>
          <a:p>
            <a:pPr>
              <a:lnSpc>
                <a:spcPts val="1600"/>
              </a:lnSpc>
            </a:pPr>
            <a:r>
              <a:rPr lang="en-US" sz="1500" b="1" dirty="0" smtClean="0">
                <a:solidFill>
                  <a:srgbClr val="0000CC"/>
                </a:solidFill>
                <a:latin typeface="Arial Rounded MT Bold" panose="020F0704030504030204" pitchFamily="34" charset="0"/>
              </a:rPr>
              <a:t>Zero field inside the passive iron shield</a:t>
            </a:r>
            <a:endParaRPr lang="en-US" sz="1500" b="1" dirty="0">
              <a:solidFill>
                <a:srgbClr val="0000CC"/>
              </a:solidFill>
              <a:latin typeface="Arial Rounded MT Bold" panose="020F0704030504030204" pitchFamily="34" charset="0"/>
            </a:endParaRPr>
          </a:p>
        </p:txBody>
      </p:sp>
      <p:sp>
        <p:nvSpPr>
          <p:cNvPr id="36" name="TextBox 35"/>
          <p:cNvSpPr txBox="1"/>
          <p:nvPr/>
        </p:nvSpPr>
        <p:spPr>
          <a:xfrm>
            <a:off x="4800600" y="685800"/>
            <a:ext cx="4343400" cy="2323713"/>
          </a:xfrm>
          <a:prstGeom prst="rect">
            <a:avLst/>
          </a:prstGeom>
          <a:noFill/>
        </p:spPr>
        <p:txBody>
          <a:bodyPr wrap="square" rtlCol="0">
            <a:spAutoFit/>
          </a:bodyPr>
          <a:lstStyle/>
          <a:p>
            <a:pPr algn="just">
              <a:lnSpc>
                <a:spcPts val="1900"/>
              </a:lnSpc>
              <a:spcAft>
                <a:spcPts val="2200"/>
              </a:spcAft>
            </a:pPr>
            <a:r>
              <a:rPr lang="en-US" sz="1600" dirty="0" smtClean="0">
                <a:solidFill>
                  <a:srgbClr val="66CCFF"/>
                </a:solidFill>
                <a:latin typeface="Arial Rounded MT Bold" panose="020F0704030504030204" pitchFamily="34" charset="0"/>
              </a:rPr>
              <a:t>Adding racetrack coils above and below the desired sweet spot region further enhances magnetic field efficiency and decreases the coil peak field.</a:t>
            </a:r>
          </a:p>
          <a:p>
            <a:pPr algn="just">
              <a:lnSpc>
                <a:spcPts val="1900"/>
              </a:lnSpc>
              <a:spcAft>
                <a:spcPts val="1400"/>
              </a:spcAft>
            </a:pPr>
            <a:r>
              <a:rPr lang="en-US" sz="1600" dirty="0" smtClean="0">
                <a:solidFill>
                  <a:srgbClr val="99FFCC"/>
                </a:solidFill>
                <a:latin typeface="Arial Rounded MT Bold" panose="020F0704030504030204" pitchFamily="34" charset="0"/>
              </a:rPr>
              <a:t>But having conductor above/below the region of interest can dramatically reduce local field non-</a:t>
            </a:r>
            <a:r>
              <a:rPr lang="en-US" sz="1600" dirty="0" err="1" smtClean="0">
                <a:solidFill>
                  <a:srgbClr val="99FFCC"/>
                </a:solidFill>
                <a:latin typeface="Arial Rounded MT Bold" panose="020F0704030504030204" pitchFamily="34" charset="0"/>
              </a:rPr>
              <a:t>linearities</a:t>
            </a:r>
            <a:r>
              <a:rPr lang="en-US" sz="1600" dirty="0" smtClean="0">
                <a:solidFill>
                  <a:srgbClr val="99FFCC"/>
                </a:solidFill>
                <a:latin typeface="Arial Rounded MT Bold" panose="020F0704030504030204" pitchFamily="34" charset="0"/>
              </a:rPr>
              <a:t> and expand the size of the low-field sweet spot region.</a:t>
            </a:r>
          </a:p>
        </p:txBody>
      </p:sp>
      <p:sp>
        <p:nvSpPr>
          <p:cNvPr id="37" name="TextBox 36"/>
          <p:cNvSpPr txBox="1"/>
          <p:nvPr/>
        </p:nvSpPr>
        <p:spPr>
          <a:xfrm>
            <a:off x="27432" y="5029200"/>
            <a:ext cx="4727448" cy="1554272"/>
          </a:xfrm>
          <a:prstGeom prst="rect">
            <a:avLst/>
          </a:prstGeom>
          <a:noFill/>
        </p:spPr>
        <p:txBody>
          <a:bodyPr wrap="square" rtlCol="0">
            <a:spAutoFit/>
          </a:bodyPr>
          <a:lstStyle/>
          <a:p>
            <a:pPr algn="just">
              <a:lnSpc>
                <a:spcPts val="1900"/>
              </a:lnSpc>
            </a:pPr>
            <a:r>
              <a:rPr lang="en-US" dirty="0" smtClean="0">
                <a:solidFill>
                  <a:srgbClr val="FFFF99"/>
                </a:solidFill>
              </a:rPr>
              <a:t>This coil configuration has good field quality with little influence from the passive iron shield</a:t>
            </a:r>
            <a:r>
              <a:rPr lang="en-US" dirty="0">
                <a:solidFill>
                  <a:srgbClr val="FFFF99"/>
                </a:solidFill>
              </a:rPr>
              <a:t>. </a:t>
            </a:r>
            <a:r>
              <a:rPr lang="en-US" dirty="0" smtClean="0">
                <a:solidFill>
                  <a:srgbClr val="FFFF99"/>
                </a:solidFill>
              </a:rPr>
              <a:t>Unlike </a:t>
            </a:r>
            <a:r>
              <a:rPr lang="en-US" dirty="0">
                <a:solidFill>
                  <a:srgbClr val="FFFF99"/>
                </a:solidFill>
              </a:rPr>
              <a:t>active </a:t>
            </a:r>
            <a:r>
              <a:rPr lang="en-US" dirty="0" smtClean="0">
                <a:solidFill>
                  <a:srgbClr val="FFFF99"/>
                </a:solidFill>
              </a:rPr>
              <a:t>shielding, these sweet spot coils have the same polarity yielding better efficiency. Optimizing </a:t>
            </a:r>
            <a:r>
              <a:rPr lang="en-US" dirty="0">
                <a:solidFill>
                  <a:srgbClr val="FFFF99"/>
                </a:solidFill>
              </a:rPr>
              <a:t>the coil </a:t>
            </a:r>
            <a:r>
              <a:rPr lang="en-US" dirty="0" smtClean="0">
                <a:solidFill>
                  <a:srgbClr val="FFFF99"/>
                </a:solidFill>
              </a:rPr>
              <a:t>end turn positions is the major remaining challenge.</a:t>
            </a:r>
            <a:endParaRPr lang="en-US" dirty="0">
              <a:solidFill>
                <a:srgbClr val="FFFF99"/>
              </a:solidFill>
            </a:endParaRPr>
          </a:p>
        </p:txBody>
      </p:sp>
      <p:cxnSp>
        <p:nvCxnSpPr>
          <p:cNvPr id="9" name="Straight Connector 8"/>
          <p:cNvCxnSpPr/>
          <p:nvPr/>
        </p:nvCxnSpPr>
        <p:spPr>
          <a:xfrm flipH="1" flipV="1">
            <a:off x="1965960" y="1481328"/>
            <a:ext cx="667512" cy="66751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flipV="1">
            <a:off x="2560320" y="886968"/>
            <a:ext cx="667512" cy="66751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65362" y="685800"/>
            <a:ext cx="4635408" cy="369332"/>
          </a:xfrm>
          <a:prstGeom prst="rect">
            <a:avLst/>
          </a:prstGeom>
          <a:solidFill>
            <a:schemeClr val="bg1"/>
          </a:solidFill>
        </p:spPr>
        <p:txBody>
          <a:bodyPr wrap="square" rtlCol="0">
            <a:spAutoFit/>
          </a:bodyPr>
          <a:lstStyle/>
          <a:p>
            <a:pPr algn="ctr"/>
            <a:r>
              <a:rPr lang="en-US" b="1" i="1" dirty="0" smtClean="0">
                <a:solidFill>
                  <a:srgbClr val="000066"/>
                </a:solidFill>
                <a:latin typeface="Arial Rounded MT Bold" panose="020F0704030504030204" pitchFamily="34" charset="0"/>
              </a:rPr>
              <a:t>¼ </a:t>
            </a:r>
            <a:r>
              <a:rPr lang="en-US" b="1" i="1" dirty="0">
                <a:solidFill>
                  <a:srgbClr val="000066"/>
                </a:solidFill>
                <a:latin typeface="Arial Rounded MT Bold" panose="020F0704030504030204" pitchFamily="34" charset="0"/>
              </a:rPr>
              <a:t>Symmetry </a:t>
            </a:r>
            <a:r>
              <a:rPr lang="en-US" b="1" i="1" dirty="0" smtClean="0">
                <a:solidFill>
                  <a:srgbClr val="000066"/>
                </a:solidFill>
                <a:latin typeface="Arial Rounded MT Bold" panose="020F0704030504030204" pitchFamily="34" charset="0"/>
              </a:rPr>
              <a:t>Final Sweet Spot </a:t>
            </a:r>
            <a:r>
              <a:rPr lang="en-US" b="1" i="1" dirty="0">
                <a:solidFill>
                  <a:srgbClr val="000066"/>
                </a:solidFill>
                <a:latin typeface="Arial Rounded MT Bold" panose="020F0704030504030204" pitchFamily="34" charset="0"/>
              </a:rPr>
              <a:t>Coil </a:t>
            </a:r>
            <a:endParaRPr lang="en-US" sz="2800" b="1" i="1" baseline="-25000" dirty="0">
              <a:solidFill>
                <a:srgbClr val="000066"/>
              </a:solidFill>
              <a:latin typeface="Arial Rounded MT Bold" panose="020F0704030504030204" pitchFamily="34" charset="0"/>
            </a:endParaRPr>
          </a:p>
        </p:txBody>
      </p:sp>
      <p:cxnSp>
        <p:nvCxnSpPr>
          <p:cNvPr id="30" name="Straight Connector 29"/>
          <p:cNvCxnSpPr/>
          <p:nvPr/>
        </p:nvCxnSpPr>
        <p:spPr>
          <a:xfrm flipV="1">
            <a:off x="1965960" y="2971800"/>
            <a:ext cx="694944" cy="69494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flipH="1" flipV="1">
            <a:off x="2569464" y="3593592"/>
            <a:ext cx="667512" cy="66751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rot="2700000">
            <a:off x="2307764" y="3124075"/>
            <a:ext cx="615553" cy="1038677"/>
          </a:xfrm>
          <a:prstGeom prst="rect">
            <a:avLst/>
          </a:prstGeom>
          <a:noFill/>
        </p:spPr>
        <p:txBody>
          <a:bodyPr vert="vert270" wrap="square" rtlCol="0">
            <a:spAutoFit/>
          </a:bodyPr>
          <a:lstStyle/>
          <a:p>
            <a:pPr algn="ctr"/>
            <a:r>
              <a:rPr lang="en-US" sz="1400" dirty="0" smtClean="0">
                <a:latin typeface="Arial Rounded MT Bold" panose="020F0704030504030204" pitchFamily="34" charset="0"/>
              </a:rPr>
              <a:t>Racetrack Coil</a:t>
            </a:r>
            <a:endParaRPr lang="en-US" sz="1400" dirty="0">
              <a:latin typeface="Arial Rounded MT Bold" panose="020F0704030504030204" pitchFamily="34" charset="0"/>
            </a:endParaRPr>
          </a:p>
        </p:txBody>
      </p:sp>
      <p:sp>
        <p:nvSpPr>
          <p:cNvPr id="34" name="TextBox 33"/>
          <p:cNvSpPr txBox="1"/>
          <p:nvPr/>
        </p:nvSpPr>
        <p:spPr>
          <a:xfrm rot="8100000">
            <a:off x="2258283" y="1029402"/>
            <a:ext cx="615553" cy="1038677"/>
          </a:xfrm>
          <a:prstGeom prst="rect">
            <a:avLst/>
          </a:prstGeom>
          <a:noFill/>
        </p:spPr>
        <p:txBody>
          <a:bodyPr vert="vert270" wrap="square" rtlCol="0">
            <a:spAutoFit/>
          </a:bodyPr>
          <a:lstStyle/>
          <a:p>
            <a:pPr algn="ctr"/>
            <a:r>
              <a:rPr lang="en-US" sz="1400" dirty="0" smtClean="0">
                <a:latin typeface="Arial Rounded MT Bold" panose="020F0704030504030204" pitchFamily="34" charset="0"/>
              </a:rPr>
              <a:t>Racetrack Coil</a:t>
            </a:r>
            <a:endParaRPr lang="en-US" sz="1400" dirty="0">
              <a:latin typeface="Arial Rounded MT Bold" panose="020F0704030504030204" pitchFamily="34" charset="0"/>
            </a:endParaRPr>
          </a:p>
        </p:txBody>
      </p:sp>
      <p:sp>
        <p:nvSpPr>
          <p:cNvPr id="38" name="Right Brace 37"/>
          <p:cNvSpPr/>
          <p:nvPr/>
        </p:nvSpPr>
        <p:spPr>
          <a:xfrm rot="16200000">
            <a:off x="8284464" y="4803430"/>
            <a:ext cx="237744" cy="548640"/>
          </a:xfrm>
          <a:prstGeom prst="rightBrace">
            <a:avLst/>
          </a:prstGeom>
          <a:ln w="19050">
            <a:solidFill>
              <a:srgbClr val="0000C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0716507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09600"/>
            <a:ext cx="5120640" cy="5257801"/>
          </a:xfrm>
          <a:prstGeom prst="rect">
            <a:avLst/>
          </a:prstGeom>
          <a:solidFill>
            <a:schemeClr val="bg1"/>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28600" y="0"/>
            <a:ext cx="8915400" cy="533400"/>
          </a:xfrm>
        </p:spPr>
        <p:txBody>
          <a:bodyPr>
            <a:normAutofit fontScale="90000"/>
          </a:bodyPr>
          <a:lstStyle/>
          <a:p>
            <a:r>
              <a:rPr lang="en-US" dirty="0"/>
              <a:t>eRHIC IR, Version 2.5, </a:t>
            </a:r>
            <a:r>
              <a:rPr lang="en-US" dirty="0" smtClean="0"/>
              <a:t>Q1 </a:t>
            </a:r>
            <a:r>
              <a:rPr lang="en-US" dirty="0"/>
              <a:t>Forward Details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 y="685802"/>
            <a:ext cx="4937760" cy="5082794"/>
          </a:xfrm>
          <a:prstGeom prst="rect">
            <a:avLst/>
          </a:prstGeom>
        </p:spPr>
      </p:pic>
      <p:sp>
        <p:nvSpPr>
          <p:cNvPr id="4" name="TextBox 3"/>
          <p:cNvSpPr txBox="1"/>
          <p:nvPr/>
        </p:nvSpPr>
        <p:spPr>
          <a:xfrm>
            <a:off x="5193471" y="533400"/>
            <a:ext cx="3950529" cy="5478423"/>
          </a:xfrm>
          <a:prstGeom prst="rect">
            <a:avLst/>
          </a:prstGeom>
          <a:noFill/>
        </p:spPr>
        <p:txBody>
          <a:bodyPr wrap="square" rtlCol="0">
            <a:spAutoFit/>
          </a:bodyPr>
          <a:lstStyle/>
          <a:p>
            <a:pPr algn="ctr">
              <a:lnSpc>
                <a:spcPts val="1900"/>
              </a:lnSpc>
              <a:spcAft>
                <a:spcPts val="1400"/>
              </a:spcAft>
            </a:pPr>
            <a:r>
              <a:rPr lang="en-US" sz="1900" u="sng" dirty="0" smtClean="0">
                <a:solidFill>
                  <a:schemeClr val="bg1"/>
                </a:solidFill>
                <a:latin typeface="Arial Rounded MT Bold" panose="020F0704030504030204" pitchFamily="34" charset="0"/>
              </a:rPr>
              <a:t>Q1 Version 2.5 Parameters</a:t>
            </a:r>
          </a:p>
          <a:p>
            <a:pPr>
              <a:lnSpc>
                <a:spcPts val="1900"/>
              </a:lnSpc>
              <a:spcAft>
                <a:spcPts val="200"/>
              </a:spcAft>
            </a:pPr>
            <a:r>
              <a:rPr lang="en-US" sz="1600" dirty="0">
                <a:solidFill>
                  <a:schemeClr val="bg1"/>
                </a:solidFill>
                <a:latin typeface="Arial Rounded MT Bold" panose="020F0704030504030204" pitchFamily="34" charset="0"/>
              </a:rPr>
              <a:t>Magnetic Length = </a:t>
            </a:r>
            <a:r>
              <a:rPr lang="en-US" sz="1600" dirty="0" smtClean="0">
                <a:solidFill>
                  <a:schemeClr val="bg1"/>
                </a:solidFill>
                <a:latin typeface="Arial Rounded MT Bold" panose="020F0704030504030204" pitchFamily="34" charset="0"/>
              </a:rPr>
              <a:t>1.975 </a:t>
            </a:r>
            <a:r>
              <a:rPr lang="en-US" sz="1600" dirty="0">
                <a:solidFill>
                  <a:schemeClr val="bg1"/>
                </a:solidFill>
                <a:latin typeface="Arial Rounded MT Bold" panose="020F0704030504030204" pitchFamily="34" charset="0"/>
              </a:rPr>
              <a:t>m</a:t>
            </a:r>
          </a:p>
          <a:p>
            <a:pPr>
              <a:lnSpc>
                <a:spcPts val="1900"/>
              </a:lnSpc>
              <a:spcAft>
                <a:spcPts val="200"/>
              </a:spcAft>
            </a:pPr>
            <a:r>
              <a:rPr lang="en-US" sz="1600" dirty="0">
                <a:solidFill>
                  <a:schemeClr val="bg1"/>
                </a:solidFill>
                <a:latin typeface="Arial Rounded MT Bold" panose="020F0704030504030204" pitchFamily="34" charset="0"/>
              </a:rPr>
              <a:t>     Main Gradient = </a:t>
            </a:r>
            <a:r>
              <a:rPr lang="en-US" sz="1600" dirty="0" smtClean="0">
                <a:solidFill>
                  <a:schemeClr val="bg1"/>
                </a:solidFill>
                <a:latin typeface="Arial Rounded MT Bold" panose="020F0704030504030204" pitchFamily="34" charset="0"/>
              </a:rPr>
              <a:t>136.9 </a:t>
            </a:r>
            <a:r>
              <a:rPr lang="en-US" sz="1600" dirty="0">
                <a:solidFill>
                  <a:schemeClr val="bg1"/>
                </a:solidFill>
                <a:latin typeface="Arial Rounded MT Bold" panose="020F0704030504030204" pitchFamily="34" charset="0"/>
              </a:rPr>
              <a:t>T/m</a:t>
            </a:r>
          </a:p>
          <a:p>
            <a:pPr>
              <a:lnSpc>
                <a:spcPts val="1900"/>
              </a:lnSpc>
              <a:spcAft>
                <a:spcPts val="1200"/>
              </a:spcAft>
            </a:pPr>
            <a:r>
              <a:rPr lang="en-US" sz="1600" dirty="0">
                <a:solidFill>
                  <a:schemeClr val="bg1"/>
                </a:solidFill>
                <a:latin typeface="Arial Rounded MT Bold" panose="020F0704030504030204" pitchFamily="34" charset="0"/>
              </a:rPr>
              <a:t>  Field @ e-Beam </a:t>
            </a:r>
            <a:r>
              <a:rPr lang="en-US" sz="1600" dirty="0" smtClean="0">
                <a:solidFill>
                  <a:schemeClr val="bg1"/>
                </a:solidFill>
                <a:latin typeface="Arial Rounded MT Bold" panose="020F0704030504030204" pitchFamily="34" charset="0"/>
              </a:rPr>
              <a:t>&lt; </a:t>
            </a:r>
            <a:r>
              <a:rPr lang="en-US" sz="1600" dirty="0">
                <a:solidFill>
                  <a:schemeClr val="bg1"/>
                </a:solidFill>
                <a:latin typeface="Arial Rounded MT Bold" panose="020F0704030504030204" pitchFamily="34" charset="0"/>
              </a:rPr>
              <a:t>Few Gauss</a:t>
            </a:r>
          </a:p>
          <a:p>
            <a:pPr algn="just">
              <a:lnSpc>
                <a:spcPts val="1900"/>
              </a:lnSpc>
              <a:spcAft>
                <a:spcPts val="1200"/>
              </a:spcAft>
            </a:pPr>
            <a:r>
              <a:rPr lang="en-US" sz="1600" dirty="0" smtClean="0">
                <a:solidFill>
                  <a:srgbClr val="66CCFF"/>
                </a:solidFill>
                <a:latin typeface="Arial Rounded MT Bold" panose="020F0704030504030204" pitchFamily="34" charset="0"/>
              </a:rPr>
              <a:t>The </a:t>
            </a:r>
            <a:r>
              <a:rPr lang="en-US" sz="1600" dirty="0">
                <a:solidFill>
                  <a:srgbClr val="66CCFF"/>
                </a:solidFill>
                <a:latin typeface="Arial Rounded MT Bold" panose="020F0704030504030204" pitchFamily="34" charset="0"/>
              </a:rPr>
              <a:t>Version 2.5 Q1 magnet is longer </a:t>
            </a:r>
            <a:r>
              <a:rPr lang="en-US" sz="1600" dirty="0" smtClean="0">
                <a:solidFill>
                  <a:srgbClr val="66CCFF"/>
                </a:solidFill>
                <a:latin typeface="Arial Rounded MT Bold" panose="020F0704030504030204" pitchFamily="34" charset="0"/>
              </a:rPr>
              <a:t>than before and </a:t>
            </a:r>
            <a:r>
              <a:rPr lang="en-US" sz="1600" dirty="0">
                <a:solidFill>
                  <a:srgbClr val="66CCFF"/>
                </a:solidFill>
                <a:latin typeface="Arial Rounded MT Bold" panose="020F0704030504030204" pitchFamily="34" charset="0"/>
              </a:rPr>
              <a:t>its </a:t>
            </a:r>
            <a:r>
              <a:rPr lang="en-US" sz="1600" dirty="0" smtClean="0">
                <a:solidFill>
                  <a:srgbClr val="66CCFF"/>
                </a:solidFill>
                <a:latin typeface="Arial Rounded MT Bold" panose="020F0704030504030204" pitchFamily="34" charset="0"/>
              </a:rPr>
              <a:t>aperture </a:t>
            </a:r>
            <a:r>
              <a:rPr lang="en-US" sz="1600" dirty="0">
                <a:solidFill>
                  <a:srgbClr val="66CCFF"/>
                </a:solidFill>
                <a:latin typeface="Arial Rounded MT Bold" panose="020F0704030504030204" pitchFamily="34" charset="0"/>
              </a:rPr>
              <a:t>had to be </a:t>
            </a:r>
            <a:r>
              <a:rPr lang="en-US" sz="1600" dirty="0" smtClean="0">
                <a:solidFill>
                  <a:srgbClr val="66CCFF"/>
                </a:solidFill>
                <a:latin typeface="Arial Rounded MT Bold" panose="020F0704030504030204" pitchFamily="34" charset="0"/>
              </a:rPr>
              <a:t>increased to maintain desired forward experimental acceptance.</a:t>
            </a:r>
            <a:endParaRPr lang="en-US" sz="1600" dirty="0">
              <a:solidFill>
                <a:srgbClr val="66CCFF"/>
              </a:solidFill>
              <a:latin typeface="Arial Rounded MT Bold" panose="020F0704030504030204" pitchFamily="34" charset="0"/>
            </a:endParaRPr>
          </a:p>
          <a:p>
            <a:pPr algn="just">
              <a:lnSpc>
                <a:spcPts val="1900"/>
              </a:lnSpc>
              <a:spcAft>
                <a:spcPts val="1200"/>
              </a:spcAft>
            </a:pPr>
            <a:r>
              <a:rPr lang="en-US" sz="1600" dirty="0" smtClean="0">
                <a:solidFill>
                  <a:srgbClr val="66CCFF"/>
                </a:solidFill>
                <a:latin typeface="Arial Rounded MT Bold" panose="020F0704030504030204" pitchFamily="34" charset="0"/>
              </a:rPr>
              <a:t>Note that the Q1 sweet spot region comes much closer to the main coil </a:t>
            </a:r>
            <a:r>
              <a:rPr lang="en-US" sz="1600" spc="50" dirty="0" smtClean="0">
                <a:solidFill>
                  <a:srgbClr val="66CCFF"/>
                </a:solidFill>
                <a:latin typeface="Arial Rounded MT Bold" panose="020F0704030504030204" pitchFamily="34" charset="0"/>
              </a:rPr>
              <a:t>than the previous generic solution.</a:t>
            </a:r>
            <a:endParaRPr lang="en-US" sz="1600" spc="50" dirty="0">
              <a:solidFill>
                <a:srgbClr val="66CCFF"/>
              </a:solidFill>
              <a:latin typeface="Arial Rounded MT Bold" panose="020F0704030504030204" pitchFamily="34" charset="0"/>
            </a:endParaRPr>
          </a:p>
          <a:p>
            <a:pPr algn="just">
              <a:lnSpc>
                <a:spcPts val="1900"/>
              </a:lnSpc>
              <a:spcAft>
                <a:spcPts val="1200"/>
              </a:spcAft>
            </a:pPr>
            <a:r>
              <a:rPr lang="en-US" sz="1600" dirty="0" smtClean="0">
                <a:solidFill>
                  <a:srgbClr val="66CCFF"/>
                </a:solidFill>
                <a:latin typeface="Arial Rounded MT Bold" panose="020F0704030504030204" pitchFamily="34" charset="0"/>
              </a:rPr>
              <a:t>The Q1 outer coils contribute  </a:t>
            </a:r>
            <a:r>
              <a:rPr lang="en-US" b="1" dirty="0" smtClean="0">
                <a:solidFill>
                  <a:srgbClr val="66CCFF"/>
                </a:solidFill>
                <a:latin typeface="Symath"/>
                <a:cs typeface="Symath"/>
              </a:rPr>
              <a:t>y</a:t>
            </a:r>
            <a:r>
              <a:rPr lang="en-US" sz="1600" dirty="0" smtClean="0">
                <a:solidFill>
                  <a:srgbClr val="66CCFF"/>
                </a:solidFill>
                <a:latin typeface="Arial Rounded MT Bold" panose="020F0704030504030204" pitchFamily="34" charset="0"/>
              </a:rPr>
              <a:t>36% of the total gradient and the peak </a:t>
            </a:r>
            <a:r>
              <a:rPr lang="en-US" sz="1600" dirty="0">
                <a:solidFill>
                  <a:srgbClr val="66CCFF"/>
                </a:solidFill>
                <a:latin typeface="Arial Rounded MT Bold" panose="020F0704030504030204" pitchFamily="34" charset="0"/>
              </a:rPr>
              <a:t>field </a:t>
            </a:r>
            <a:r>
              <a:rPr lang="en-US" sz="1600" dirty="0" smtClean="0">
                <a:solidFill>
                  <a:srgbClr val="66CCFF"/>
                </a:solidFill>
                <a:latin typeface="Arial Rounded MT Bold" panose="020F0704030504030204" pitchFamily="34" charset="0"/>
              </a:rPr>
              <a:t>now reaches 6.2 T on the main coil</a:t>
            </a:r>
          </a:p>
          <a:p>
            <a:pPr algn="just">
              <a:lnSpc>
                <a:spcPts val="1900"/>
              </a:lnSpc>
              <a:spcAft>
                <a:spcPts val="1200"/>
              </a:spcAft>
            </a:pPr>
            <a:r>
              <a:rPr lang="en-US" sz="1600" dirty="0" smtClean="0">
                <a:solidFill>
                  <a:srgbClr val="66CCFF"/>
                </a:solidFill>
                <a:latin typeface="Arial Rounded MT Bold" panose="020F0704030504030204" pitchFamily="34" charset="0"/>
              </a:rPr>
              <a:t>Field quality is close to 1</a:t>
            </a:r>
            <a:r>
              <a:rPr lang="en-US" sz="800" dirty="0" smtClean="0">
                <a:solidFill>
                  <a:srgbClr val="66CCFF"/>
                </a:solidFill>
                <a:latin typeface="Arial Rounded MT Bold" panose="020F0704030504030204" pitchFamily="34" charset="0"/>
              </a:rPr>
              <a:t> </a:t>
            </a:r>
            <a:r>
              <a:rPr lang="en-US" sz="1600" dirty="0" smtClean="0">
                <a:solidFill>
                  <a:srgbClr val="66CCFF"/>
                </a:solidFill>
                <a:latin typeface="Arial Rounded MT Bold" panose="020F0704030504030204" pitchFamily="34" charset="0"/>
              </a:rPr>
              <a:t>x</a:t>
            </a:r>
            <a:r>
              <a:rPr lang="en-US" sz="800" dirty="0" smtClean="0">
                <a:solidFill>
                  <a:srgbClr val="66CCFF"/>
                </a:solidFill>
                <a:latin typeface="Arial Rounded MT Bold" panose="020F0704030504030204" pitchFamily="34" charset="0"/>
              </a:rPr>
              <a:t> </a:t>
            </a:r>
            <a:r>
              <a:rPr lang="en-US" sz="1600" dirty="0" smtClean="0">
                <a:solidFill>
                  <a:srgbClr val="66CCFF"/>
                </a:solidFill>
                <a:latin typeface="Arial Rounded MT Bold" panose="020F0704030504030204" pitchFamily="34" charset="0"/>
              </a:rPr>
              <a:t>10</a:t>
            </a:r>
            <a:r>
              <a:rPr lang="en-US" sz="1600" baseline="30000" dirty="0" smtClean="0">
                <a:solidFill>
                  <a:srgbClr val="66CCFF"/>
                </a:solidFill>
                <a:latin typeface="Arial Rounded MT Bold" panose="020F0704030504030204" pitchFamily="34" charset="0"/>
              </a:rPr>
              <a:t>-4</a:t>
            </a:r>
            <a:r>
              <a:rPr lang="en-US" sz="1600" dirty="0" smtClean="0">
                <a:solidFill>
                  <a:srgbClr val="66CCFF"/>
                </a:solidFill>
                <a:latin typeface="Arial Rounded MT Bold" panose="020F0704030504030204" pitchFamily="34" charset="0"/>
              </a:rPr>
              <a:t> at </a:t>
            </a:r>
            <a:r>
              <a:rPr lang="en-US" sz="1600" dirty="0" err="1" smtClean="0">
                <a:solidFill>
                  <a:srgbClr val="66CCFF"/>
                </a:solidFill>
                <a:latin typeface="Arial Rounded MT Bold" panose="020F0704030504030204" pitchFamily="34" charset="0"/>
              </a:rPr>
              <a:t>R</a:t>
            </a:r>
            <a:r>
              <a:rPr lang="en-US" sz="1600" baseline="-25000" dirty="0" err="1" smtClean="0">
                <a:solidFill>
                  <a:srgbClr val="66CCFF"/>
                </a:solidFill>
                <a:latin typeface="Arial Rounded MT Bold" panose="020F0704030504030204" pitchFamily="34" charset="0"/>
              </a:rPr>
              <a:t>ref</a:t>
            </a:r>
            <a:r>
              <a:rPr lang="en-US" sz="1600" dirty="0" smtClean="0">
                <a:solidFill>
                  <a:srgbClr val="66CCFF"/>
                </a:solidFill>
                <a:latin typeface="Arial Rounded MT Bold" panose="020F0704030504030204" pitchFamily="34" charset="0"/>
              </a:rPr>
              <a:t>=20mm (i.e. about 1 Unit).</a:t>
            </a:r>
          </a:p>
          <a:p>
            <a:pPr algn="just">
              <a:lnSpc>
                <a:spcPts val="1900"/>
              </a:lnSpc>
              <a:spcAft>
                <a:spcPts val="1200"/>
              </a:spcAft>
            </a:pPr>
            <a:r>
              <a:rPr lang="en-US" sz="1600" dirty="0">
                <a:solidFill>
                  <a:srgbClr val="66CCFF"/>
                </a:solidFill>
                <a:latin typeface="Arial Rounded MT Bold" panose="020F0704030504030204" pitchFamily="34" charset="0"/>
              </a:rPr>
              <a:t>F</a:t>
            </a:r>
            <a:r>
              <a:rPr lang="en-US" sz="1600" dirty="0" smtClean="0">
                <a:solidFill>
                  <a:srgbClr val="66CCFF"/>
                </a:solidFill>
                <a:latin typeface="Arial Rounded MT Bold" panose="020F0704030504030204" pitchFamily="34" charset="0"/>
              </a:rPr>
              <a:t>ield inside elongated shielded region is less than 1 gauss in the main body.</a:t>
            </a:r>
            <a:endParaRPr lang="en-US" sz="1600" dirty="0" smtClean="0">
              <a:solidFill>
                <a:schemeClr val="bg1"/>
              </a:solidFill>
              <a:latin typeface="Arial Rounded MT Bold" panose="020F0704030504030204" pitchFamily="34" charset="0"/>
            </a:endParaRPr>
          </a:p>
        </p:txBody>
      </p:sp>
      <p:sp>
        <p:nvSpPr>
          <p:cNvPr id="5" name="TextBox 4"/>
          <p:cNvSpPr txBox="1"/>
          <p:nvPr/>
        </p:nvSpPr>
        <p:spPr>
          <a:xfrm>
            <a:off x="152400" y="609602"/>
            <a:ext cx="4635408" cy="369332"/>
          </a:xfrm>
          <a:prstGeom prst="rect">
            <a:avLst/>
          </a:prstGeom>
          <a:noFill/>
        </p:spPr>
        <p:txBody>
          <a:bodyPr wrap="square" rtlCol="0">
            <a:spAutoFit/>
          </a:bodyPr>
          <a:lstStyle/>
          <a:p>
            <a:pPr algn="ctr"/>
            <a:r>
              <a:rPr lang="en-US" b="1" i="1" dirty="0" smtClean="0">
                <a:solidFill>
                  <a:srgbClr val="000066"/>
                </a:solidFill>
                <a:latin typeface="Arial Rounded MT Bold" panose="020F0704030504030204" pitchFamily="34" charset="0"/>
              </a:rPr>
              <a:t>Q1, Version  2.5  Optics, Full  Model</a:t>
            </a:r>
            <a:endParaRPr lang="en-US" sz="2800" b="1" i="1" baseline="-25000" dirty="0">
              <a:solidFill>
                <a:srgbClr val="000066"/>
              </a:solidFill>
              <a:latin typeface="Arial Rounded MT Bold" panose="020F0704030504030204" pitchFamily="34" charset="0"/>
            </a:endParaRPr>
          </a:p>
        </p:txBody>
      </p:sp>
      <p:sp>
        <p:nvSpPr>
          <p:cNvPr id="7" name="TextBox 6"/>
          <p:cNvSpPr txBox="1"/>
          <p:nvPr/>
        </p:nvSpPr>
        <p:spPr>
          <a:xfrm>
            <a:off x="0" y="5943600"/>
            <a:ext cx="9071168" cy="900246"/>
          </a:xfrm>
          <a:prstGeom prst="rect">
            <a:avLst/>
          </a:prstGeom>
          <a:noFill/>
        </p:spPr>
        <p:txBody>
          <a:bodyPr wrap="square" rtlCol="0">
            <a:spAutoFit/>
          </a:bodyPr>
          <a:lstStyle/>
          <a:p>
            <a:pPr>
              <a:lnSpc>
                <a:spcPts val="2100"/>
              </a:lnSpc>
            </a:pPr>
            <a:r>
              <a:rPr lang="en-US" spc="10" dirty="0">
                <a:solidFill>
                  <a:srgbClr val="FFFF99"/>
                </a:solidFill>
              </a:rPr>
              <a:t>C</a:t>
            </a:r>
            <a:r>
              <a:rPr lang="en-US" spc="10" dirty="0" smtClean="0">
                <a:solidFill>
                  <a:srgbClr val="FFFF99"/>
                </a:solidFill>
              </a:rPr>
              <a:t>oil ends do not preserve the body cross section, so we must  carefully optimize end turns. </a:t>
            </a:r>
            <a:r>
              <a:rPr lang="en-US" spc="20" dirty="0" smtClean="0">
                <a:solidFill>
                  <a:srgbClr val="99FF99"/>
                </a:solidFill>
              </a:rPr>
              <a:t>Combining magnetic and superconducting materials, “magnetic cloaking,” may be helpful</a:t>
            </a:r>
            <a:r>
              <a:rPr lang="en-US" spc="20" dirty="0">
                <a:solidFill>
                  <a:srgbClr val="99FF99"/>
                </a:solidFill>
              </a:rPr>
              <a:t>. </a:t>
            </a:r>
            <a:r>
              <a:rPr lang="en-US" spc="20" dirty="0">
                <a:solidFill>
                  <a:srgbClr val="99FF99"/>
                </a:solidFill>
                <a:hlinkClick r:id="rId3"/>
              </a:rPr>
              <a:t>https://wiki.bnl.gov/eic/index.php/Magnetic_Cloak</a:t>
            </a:r>
            <a:endParaRPr lang="en-US" spc="20" dirty="0">
              <a:solidFill>
                <a:srgbClr val="99FF99"/>
              </a:solidFill>
            </a:endParaRPr>
          </a:p>
        </p:txBody>
      </p:sp>
    </p:spTree>
    <p:extLst>
      <p:ext uri="{BB962C8B-B14F-4D97-AF65-F5344CB8AC3E}">
        <p14:creationId xmlns:p14="http://schemas.microsoft.com/office/powerpoint/2010/main" val="3810438655"/>
      </p:ext>
    </p:extLst>
  </p:cSld>
  <p:clrMapOvr>
    <a:masterClrMapping/>
  </p:clrMapOvr>
</p:sld>
</file>

<file path=ppt/theme/theme1.xml><?xml version="1.0" encoding="utf-8"?>
<a:theme xmlns:a="http://schemas.openxmlformats.org/drawingml/2006/main" name="Office Theme">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5043</TotalTime>
  <Words>1797</Words>
  <Application>Microsoft Office PowerPoint</Application>
  <PresentationFormat>On-screen Show (4:3)</PresentationFormat>
  <Paragraphs>209</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PowerPoint Presentation</vt:lpstr>
      <vt:lpstr>PowerPoint Presentation</vt:lpstr>
      <vt:lpstr>eRHIC IR, Version 2.5, Optics Summary</vt:lpstr>
      <vt:lpstr>eRHIC IR, Version 2.5, Layout Summary</vt:lpstr>
      <vt:lpstr>eRHIC IR, Version 2.5, Forward Layout Details</vt:lpstr>
      <vt:lpstr>Public Service Spot: Magnets &amp; Maxwell Tutorial</vt:lpstr>
      <vt:lpstr>Public Service Spot: Magnets &amp; Maxwell Tutorial</vt:lpstr>
      <vt:lpstr>Public Service Spot: Magnets &amp; Maxwell Tutorial</vt:lpstr>
      <vt:lpstr>eRHIC IR, Version 2.5, Q1 Forward Details</vt:lpstr>
      <vt:lpstr>eRHIC IR Q0 Forward: New Parameters Comparison</vt:lpstr>
      <vt:lpstr>eRHIC IR, Version 2.5, Forward Layout Details</vt:lpstr>
      <vt:lpstr>eRHIC IR, Version 2.5, B1 Forward Details</vt:lpstr>
      <vt:lpstr>eRHIC IR, Version 2.5, Rear Side Layout Details</vt:lpstr>
      <vt:lpstr>eRHIC IR, Version 2.5, Q1 Rear Side Details</vt:lpstr>
      <vt:lpstr>eRHIC IR, Version 2.5, Q1 Rear Design Details</vt:lpstr>
      <vt:lpstr>eRHIC IR, Version 2.5, Continued</vt:lpstr>
      <vt:lpstr>eRHIC IR, Version 2.X Optics, Options and Opportunities</vt:lpstr>
    </vt:vector>
  </TitlesOfParts>
  <Company>Brookhaven National Laboratory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Brett Parker</dc:creator>
  <cp:lastModifiedBy>Brett Parker</cp:lastModifiedBy>
  <cp:revision>299</cp:revision>
  <dcterms:created xsi:type="dcterms:W3CDTF">2013-10-29T15:38:09Z</dcterms:created>
  <dcterms:modified xsi:type="dcterms:W3CDTF">2015-03-10T13:16:44Z</dcterms:modified>
</cp:coreProperties>
</file>