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57"/>
  </p:notesMasterIdLst>
  <p:sldIdLst>
    <p:sldId id="256" r:id="rId2"/>
    <p:sldId id="259" r:id="rId3"/>
    <p:sldId id="555" r:id="rId4"/>
    <p:sldId id="518" r:id="rId5"/>
    <p:sldId id="601" r:id="rId6"/>
    <p:sldId id="634" r:id="rId7"/>
    <p:sldId id="585" r:id="rId8"/>
    <p:sldId id="604" r:id="rId9"/>
    <p:sldId id="603" r:id="rId10"/>
    <p:sldId id="607" r:id="rId11"/>
    <p:sldId id="609" r:id="rId12"/>
    <p:sldId id="623" r:id="rId13"/>
    <p:sldId id="610" r:id="rId14"/>
    <p:sldId id="608" r:id="rId15"/>
    <p:sldId id="612" r:id="rId16"/>
    <p:sldId id="625" r:id="rId17"/>
    <p:sldId id="626" r:id="rId18"/>
    <p:sldId id="624" r:id="rId19"/>
    <p:sldId id="628" r:id="rId20"/>
    <p:sldId id="629" r:id="rId21"/>
    <p:sldId id="630" r:id="rId22"/>
    <p:sldId id="627" r:id="rId23"/>
    <p:sldId id="613" r:id="rId24"/>
    <p:sldId id="614" r:id="rId25"/>
    <p:sldId id="615" r:id="rId26"/>
    <p:sldId id="638" r:id="rId27"/>
    <p:sldId id="640" r:id="rId28"/>
    <p:sldId id="616" r:id="rId29"/>
    <p:sldId id="631" r:id="rId30"/>
    <p:sldId id="617" r:id="rId31"/>
    <p:sldId id="523" r:id="rId32"/>
    <p:sldId id="590" r:id="rId33"/>
    <p:sldId id="569" r:id="rId34"/>
    <p:sldId id="574" r:id="rId35"/>
    <p:sldId id="619" r:id="rId36"/>
    <p:sldId id="620" r:id="rId37"/>
    <p:sldId id="632" r:id="rId38"/>
    <p:sldId id="621" r:id="rId39"/>
    <p:sldId id="633" r:id="rId40"/>
    <p:sldId id="399" r:id="rId41"/>
    <p:sldId id="584" r:id="rId42"/>
    <p:sldId id="400" r:id="rId43"/>
    <p:sldId id="639" r:id="rId44"/>
    <p:sldId id="602" r:id="rId45"/>
    <p:sldId id="635" r:id="rId46"/>
    <p:sldId id="636" r:id="rId47"/>
    <p:sldId id="637" r:id="rId48"/>
    <p:sldId id="359" r:id="rId49"/>
    <p:sldId id="550" r:id="rId50"/>
    <p:sldId id="593" r:id="rId51"/>
    <p:sldId id="588" r:id="rId52"/>
    <p:sldId id="567" r:id="rId53"/>
    <p:sldId id="591" r:id="rId54"/>
    <p:sldId id="589" r:id="rId55"/>
    <p:sldId id="59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8C"/>
    <a:srgbClr val="FFFFB7"/>
    <a:srgbClr val="0070C0"/>
    <a:srgbClr val="FF4141"/>
    <a:srgbClr val="4141FF"/>
    <a:srgbClr val="CC1D25"/>
    <a:srgbClr val="000092"/>
    <a:srgbClr val="FF00FF"/>
    <a:srgbClr val="F9A7D8"/>
    <a:srgbClr val="FF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1" autoAdjust="0"/>
    <p:restoredTop sz="94799" autoAdjust="0"/>
  </p:normalViewPr>
  <p:slideViewPr>
    <p:cSldViewPr snapToGrid="0">
      <p:cViewPr>
        <p:scale>
          <a:sx n="75" d="100"/>
          <a:sy n="75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1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75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43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13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11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1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6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38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97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4968" y="6459785"/>
            <a:ext cx="9375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0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73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490.png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18.png"/><Relationship Id="rId7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48.emf"/><Relationship Id="rId4" Type="http://schemas.openxmlformats.org/officeDocument/2006/relationships/image" Target="../media/image6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hyperlink" Target="http://www.phy.anl.gov/theory/movie-run.html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Tensor Polarized Deuteron Experiments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48864"/>
          </a:xfrm>
        </p:spPr>
        <p:txBody>
          <a:bodyPr>
            <a:normAutofit lnSpcReduction="10000"/>
          </a:bodyPr>
          <a:lstStyle/>
          <a:p>
            <a:r>
              <a:rPr lang="en-US" cap="none" dirty="0" smtClean="0"/>
              <a:t>Elena Long</a:t>
            </a:r>
          </a:p>
          <a:p>
            <a:r>
              <a:rPr lang="en-US" cap="none" dirty="0" smtClean="0"/>
              <a:t>High Energy Nuclear Physics With </a:t>
            </a:r>
          </a:p>
          <a:p>
            <a:r>
              <a:rPr lang="en-US" cap="none" dirty="0" smtClean="0"/>
              <a:t>Spectator Tagging, ODU</a:t>
            </a:r>
          </a:p>
          <a:p>
            <a:r>
              <a:rPr lang="en-US" cap="none" dirty="0" smtClean="0"/>
              <a:t>March 11</a:t>
            </a:r>
            <a:r>
              <a:rPr lang="en-US" cap="none" baseline="30000" dirty="0" smtClean="0"/>
              <a:t>th</a:t>
            </a:r>
            <a:r>
              <a:rPr lang="en-US" cap="none" dirty="0" smtClean="0"/>
              <a:t>, 2015</a:t>
            </a:r>
            <a:endParaRPr lang="en-US" cap="non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00" y="6335987"/>
            <a:ext cx="1408148" cy="535874"/>
          </a:xfrm>
          <a:prstGeom prst="rect">
            <a:avLst/>
          </a:prstGeom>
        </p:spPr>
      </p:pic>
      <p:sp>
        <p:nvSpPr>
          <p:cNvPr id="2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92" y="4842376"/>
            <a:ext cx="4115488" cy="10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1236797" y="2038483"/>
            <a:ext cx="7910843" cy="399084"/>
            <a:chOff x="1879911" y="3672189"/>
            <a:chExt cx="7910843" cy="399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169" r="-723" b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6463433" y="3687065"/>
              <a:ext cx="332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Unpolarized Targets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46543" y="2541950"/>
            <a:ext cx="7386716" cy="369332"/>
            <a:chOff x="2789657" y="4175656"/>
            <a:chExt cx="738671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90" r="-13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463433" y="4175656"/>
              <a:ext cx="3712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Vector Polarized Targets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15585" y="3015665"/>
            <a:ext cx="7415995" cy="384208"/>
            <a:chOff x="2788847" y="4649371"/>
            <a:chExt cx="7415995" cy="384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88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6463433" y="4664247"/>
              <a:ext cx="374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Tensor-Polarized Targets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5578" y="6026124"/>
            <a:ext cx="3604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 </a:t>
            </a:r>
            <a:r>
              <a:rPr lang="en-US" sz="1400" dirty="0" err="1"/>
              <a:t>Hoodbhoy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Phys. </a:t>
            </a:r>
            <a:r>
              <a:rPr lang="en-US" sz="1400" b="1" dirty="0"/>
              <a:t>B312,</a:t>
            </a:r>
            <a:r>
              <a:rPr lang="en-US" sz="1400" dirty="0"/>
              <a:t> 571 (1989)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40" y="3769859"/>
            <a:ext cx="8154518" cy="2096687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A </a:t>
            </a:r>
            <a:r>
              <a:rPr lang="en-US" sz="1400" dirty="0" err="1" smtClean="0"/>
              <a:t>Airapetian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95</a:t>
            </a:r>
            <a:r>
              <a:rPr lang="en-US" sz="1400" dirty="0" smtClean="0"/>
              <a:t> 242001 (2005)</a:t>
            </a:r>
          </a:p>
        </p:txBody>
      </p:sp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90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A </a:t>
            </a:r>
            <a:r>
              <a:rPr lang="en-US" sz="1400" dirty="0" err="1" smtClean="0"/>
              <a:t>Airapetian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95</a:t>
            </a:r>
            <a:r>
              <a:rPr lang="en-US" sz="1400" dirty="0" smtClean="0"/>
              <a:t> 242001 (2005)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/>
              <p:cNvSpPr txBox="1">
                <a:spLocks/>
              </p:cNvSpPr>
              <p:nvPr/>
            </p:nvSpPr>
            <p:spPr>
              <a:xfrm>
                <a:off x="1097280" y="1737360"/>
                <a:ext cx="9650233" cy="768094"/>
              </a:xfrm>
              <a:prstGeom prst="rect">
                <a:avLst/>
              </a:prstGeom>
            </p:spPr>
            <p:txBody>
              <a:bodyPr vert="horz" lIns="0" tIns="45720" rIns="0" bIns="45720" rtlCol="0" anchor="ctr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400" dirty="0" smtClean="0"/>
                  <a:t>HERMES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-- First tensor structure function measurement</a:t>
                </a:r>
              </a:p>
            </p:txBody>
          </p:sp>
        </mc:Choice>
        <mc:Fallback xmlns="">
          <p:sp>
            <p:nvSpPr>
              <p:cNvPr id="2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737360"/>
                <a:ext cx="9650233" cy="76809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1107679" y="2524209"/>
            <a:ext cx="4543425" cy="3518910"/>
            <a:chOff x="72912" y="2542416"/>
            <a:chExt cx="4543425" cy="3518910"/>
          </a:xfrm>
        </p:grpSpPr>
        <p:pic>
          <p:nvPicPr>
            <p:cNvPr id="42" name="Picture 3" descr="input%pics%hera_2002.eps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12" y="2542416"/>
              <a:ext cx="4543425" cy="267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558698" y="5414995"/>
              <a:ext cx="35494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27.6 GeV Positron Beam</a:t>
              </a:r>
            </a:p>
            <a:p>
              <a:pPr algn="ctr"/>
              <a:r>
                <a:rPr lang="en-US" dirty="0" smtClean="0"/>
                <a:t>Internal Gas Tensor-Polarized Target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88658" y="2458296"/>
            <a:ext cx="3620145" cy="3631982"/>
            <a:chOff x="6599545" y="2458296"/>
            <a:chExt cx="3620145" cy="3631982"/>
          </a:xfrm>
        </p:grpSpPr>
        <p:pic>
          <p:nvPicPr>
            <p:cNvPr id="30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2" b="7852"/>
            <a:stretch/>
          </p:blipFill>
          <p:spPr bwMode="auto">
            <a:xfrm>
              <a:off x="6921661" y="2458296"/>
              <a:ext cx="3298029" cy="334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8"/>
            <p:cNvSpPr txBox="1">
              <a:spLocks noChangeArrowheads="1"/>
            </p:cNvSpPr>
            <p:nvPr/>
          </p:nvSpPr>
          <p:spPr bwMode="auto">
            <a:xfrm>
              <a:off x="9662037" y="5690168"/>
              <a:ext cx="3129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x</a:t>
              </a:r>
              <a:endParaRPr lang="en-US" altLang="en-US" sz="2000" b="1" i="1" baseline="300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56166" y="2505454"/>
              <a:ext cx="211795" cy="1355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6"/>
            <p:cNvSpPr txBox="1">
              <a:spLocks noChangeArrowheads="1"/>
            </p:cNvSpPr>
            <p:nvPr/>
          </p:nvSpPr>
          <p:spPr bwMode="auto">
            <a:xfrm rot="16200000">
              <a:off x="6103127" y="3258155"/>
              <a:ext cx="13929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en-US" sz="2000" b="1" i="1" dirty="0"/>
                <a:t>Q</a:t>
              </a:r>
              <a:r>
                <a:rPr lang="en-US" altLang="en-US" sz="2000" b="1" baseline="30000" dirty="0"/>
                <a:t>2</a:t>
              </a:r>
              <a:r>
                <a:rPr lang="en-US" altLang="en-US" sz="2000" b="1" dirty="0"/>
                <a:t> (GeV/</a:t>
              </a:r>
              <a:r>
                <a:rPr lang="en-US" altLang="en-US" sz="2000" b="1" i="1" dirty="0"/>
                <a:t>c</a:t>
              </a:r>
              <a:r>
                <a:rPr lang="en-US" altLang="en-US" sz="2000" b="1" dirty="0"/>
                <a:t>)</a:t>
              </a:r>
              <a:r>
                <a:rPr lang="en-US" altLang="en-US" sz="2000" b="1" baseline="30000" dirty="0"/>
                <a:t>2</a:t>
              </a:r>
            </a:p>
          </p:txBody>
        </p:sp>
      </p:grpSp>
      <p:sp>
        <p:nvSpPr>
          <p:cNvPr id="1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51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A </a:t>
            </a:r>
            <a:r>
              <a:rPr lang="en-US" sz="1400" dirty="0" err="1" smtClean="0"/>
              <a:t>Airapetian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95</a:t>
            </a:r>
            <a:r>
              <a:rPr lang="en-US" sz="1400" dirty="0" smtClean="0"/>
              <a:t> 242001 (2005)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149" y="2614343"/>
            <a:ext cx="5726857" cy="3258963"/>
            <a:chOff x="0" y="2260758"/>
            <a:chExt cx="5726857" cy="325896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2260758"/>
              <a:ext cx="5726857" cy="3258963"/>
              <a:chOff x="-1392438" y="-215653"/>
              <a:chExt cx="5726857" cy="325896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073"/>
              <a:stretch/>
            </p:blipFill>
            <p:spPr>
              <a:xfrm>
                <a:off x="-1392438" y="-215653"/>
                <a:ext cx="5726857" cy="260104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6" t="90793"/>
              <a:stretch/>
            </p:blipFill>
            <p:spPr>
              <a:xfrm>
                <a:off x="-185530" y="2411896"/>
                <a:ext cx="4519327" cy="631414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66260" y="4744278"/>
              <a:ext cx="1031020" cy="459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32931" y="2614343"/>
            <a:ext cx="5752117" cy="3263184"/>
            <a:chOff x="5756973" y="668978"/>
            <a:chExt cx="5752117" cy="32631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1" b="23835"/>
            <a:stretch/>
          </p:blipFill>
          <p:spPr>
            <a:xfrm>
              <a:off x="5769603" y="668978"/>
              <a:ext cx="5726857" cy="264406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65" t="90972"/>
            <a:stretch/>
          </p:blipFill>
          <p:spPr>
            <a:xfrm>
              <a:off x="7103165" y="3313043"/>
              <a:ext cx="4405925" cy="61911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756973" y="3162866"/>
              <a:ext cx="328316" cy="459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77452" y="668978"/>
              <a:ext cx="587174" cy="459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/>
              <p:cNvSpPr txBox="1">
                <a:spLocks/>
              </p:cNvSpPr>
              <p:nvPr/>
            </p:nvSpPr>
            <p:spPr>
              <a:xfrm>
                <a:off x="1097280" y="1737360"/>
                <a:ext cx="9650233" cy="768094"/>
              </a:xfrm>
              <a:prstGeom prst="rect">
                <a:avLst/>
              </a:prstGeom>
            </p:spPr>
            <p:txBody>
              <a:bodyPr vert="horz" lIns="0" tIns="45720" rIns="0" bIns="45720" rtlCol="0" anchor="ctr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400" dirty="0" smtClean="0"/>
                  <a:t>HERMES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-- First tensor structure function measurement</a:t>
                </a:r>
              </a:p>
            </p:txBody>
          </p:sp>
        </mc:Choice>
        <mc:Fallback xmlns="">
          <p:sp>
            <p:nvSpPr>
              <p:cNvPr id="2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737360"/>
                <a:ext cx="9650233" cy="7680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252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C12-13-011: The Deuteron Tensor Structure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5152" t="-1880" b="-16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695882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Spokespeople:</a:t>
            </a:r>
          </a:p>
          <a:p>
            <a:r>
              <a:rPr lang="en-US" sz="2800" cap="none" dirty="0" smtClean="0"/>
              <a:t>K. Slifer*, </a:t>
            </a:r>
            <a:r>
              <a:rPr lang="en-US" sz="2800" cap="none" dirty="0"/>
              <a:t>O.R. </a:t>
            </a:r>
            <a:r>
              <a:rPr lang="en-US" sz="2800" cap="none" dirty="0" err="1"/>
              <a:t>Aramayo</a:t>
            </a:r>
            <a:r>
              <a:rPr lang="en-US" sz="2800" cap="none" dirty="0"/>
              <a:t>, J.P. </a:t>
            </a:r>
            <a:r>
              <a:rPr lang="en-US" sz="2800" cap="none" dirty="0" smtClean="0"/>
              <a:t>Chen, </a:t>
            </a:r>
            <a:r>
              <a:rPr lang="en-US" sz="2800" cap="none" dirty="0"/>
              <a:t>N. </a:t>
            </a:r>
            <a:r>
              <a:rPr lang="en-US" sz="2800" cap="none" dirty="0" err="1" smtClean="0"/>
              <a:t>Kalatarians</a:t>
            </a:r>
            <a:r>
              <a:rPr lang="en-US" sz="2800" cap="none" dirty="0" smtClean="0"/>
              <a:t>, D. Keller, </a:t>
            </a:r>
            <a:r>
              <a:rPr lang="en-US" sz="2800" cap="none" dirty="0"/>
              <a:t>E. Long, </a:t>
            </a:r>
            <a:r>
              <a:rPr lang="en-US" sz="2800" cap="none" dirty="0" smtClean="0"/>
              <a:t>P. Solvignon, </a:t>
            </a:r>
            <a:endParaRPr lang="en-US" sz="28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46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66221"/>
                <a:ext cx="10058400" cy="4693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Leading twist</a:t>
                </a:r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 smtClean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 smtClean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is the measure of quark distributions when the nucleus is in a particular spin state</a:t>
                </a:r>
              </a:p>
              <a:p>
                <a:pPr marL="0" indent="0" algn="ctr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b="1" u="sng" dirty="0"/>
                  <a:t>Looks at nuclear effects at the resolution of quarks</a:t>
                </a:r>
                <a:r>
                  <a:rPr lang="en-US" b="1" u="sng" dirty="0" smtClean="0"/>
                  <a:t>!</a:t>
                </a:r>
                <a:endParaRPr lang="en-US" dirty="0" smtClean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dirty="0" smtClean="0"/>
                  <a:t>If </a:t>
                </a:r>
                <a:r>
                  <a:rPr lang="en-US" dirty="0"/>
                  <a:t>there are no nuclear effects,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vanishes</a:t>
                </a:r>
                <a:r>
                  <a:rPr lang="en-US" dirty="0" smtClean="0"/>
                  <a:t>.</a:t>
                </a:r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 smtClean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dirty="0" smtClean="0"/>
                  <a:t>Even with D-state admixture, it’s expected to be vanishingly small</a:t>
                </a:r>
                <a:endParaRPr lang="en-US" dirty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66221"/>
                <a:ext cx="10058400" cy="4693563"/>
              </a:xfrm>
              <a:blipFill rotWithShape="0">
                <a:blip r:embed="rId3"/>
                <a:stretch>
                  <a:fillRect l="-1515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59013" b="70253"/>
          <a:stretch>
            <a:fillRect/>
          </a:stretch>
        </p:blipFill>
        <p:spPr bwMode="auto">
          <a:xfrm>
            <a:off x="3773587" y="2087277"/>
            <a:ext cx="311943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026988" y="4468180"/>
            <a:ext cx="8141402" cy="1229317"/>
            <a:chOff x="2676223" y="2368995"/>
            <a:chExt cx="8141402" cy="1229317"/>
          </a:xfrm>
        </p:grpSpPr>
        <p:grpSp>
          <p:nvGrpSpPr>
            <p:cNvPr id="27" name="Group 26"/>
            <p:cNvGrpSpPr/>
            <p:nvPr/>
          </p:nvGrpSpPr>
          <p:grpSpPr>
            <a:xfrm>
              <a:off x="2676223" y="2368995"/>
              <a:ext cx="4525804" cy="1229317"/>
              <a:chOff x="3919726" y="2446232"/>
              <a:chExt cx="4525804" cy="1229317"/>
            </a:xfrm>
          </p:grpSpPr>
          <p:sp>
            <p:nvSpPr>
              <p:cNvPr id="30" name="TextBox 20"/>
              <p:cNvSpPr txBox="1">
                <a:spLocks noChangeArrowheads="1"/>
              </p:cNvSpPr>
              <p:nvPr/>
            </p:nvSpPr>
            <p:spPr bwMode="auto">
              <a:xfrm>
                <a:off x="5391150" y="2611438"/>
                <a:ext cx="633428" cy="101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60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rPr>
                  <a:t>=</a:t>
                </a:r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6255783" y="2696228"/>
                <a:ext cx="777875" cy="7635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n</a:t>
                </a:r>
              </a:p>
            </p:txBody>
          </p:sp>
          <p:sp>
            <p:nvSpPr>
              <p:cNvPr id="32" name="Oval 3"/>
              <p:cNvSpPr>
                <a:spLocks noChangeArrowheads="1"/>
              </p:cNvSpPr>
              <p:nvPr/>
            </p:nvSpPr>
            <p:spPr bwMode="auto">
              <a:xfrm>
                <a:off x="7667655" y="2696228"/>
                <a:ext cx="777875" cy="76358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p</a:t>
                </a:r>
              </a:p>
            </p:txBody>
          </p:sp>
          <p:sp>
            <p:nvSpPr>
              <p:cNvPr id="33" name="TextBox 20"/>
              <p:cNvSpPr txBox="1">
                <a:spLocks noChangeArrowheads="1"/>
              </p:cNvSpPr>
              <p:nvPr/>
            </p:nvSpPr>
            <p:spPr bwMode="auto">
              <a:xfrm>
                <a:off x="7046913" y="2608263"/>
                <a:ext cx="633412" cy="1014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60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rPr>
                  <a:t>+</a:t>
                </a: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3919726" y="2446232"/>
                <a:ext cx="1252317" cy="1229317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Deuteron</a:t>
                </a:r>
              </a:p>
            </p:txBody>
          </p:sp>
        </p:grpSp>
        <p:sp>
          <p:nvSpPr>
            <p:cNvPr id="28" name="Right Arrow 27"/>
            <p:cNvSpPr/>
            <p:nvPr/>
          </p:nvSpPr>
          <p:spPr>
            <a:xfrm>
              <a:off x="7542259" y="2437742"/>
              <a:ext cx="1323833" cy="1091821"/>
            </a:xfrm>
            <a:prstGeom prst="rightArrow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8921272" y="2585618"/>
                  <a:ext cx="1896353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272" y="2585618"/>
                  <a:ext cx="1896353" cy="76944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9130906" y="5769191"/>
            <a:ext cx="306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Khan &amp; </a:t>
            </a:r>
            <a:r>
              <a:rPr lang="en-US" sz="1400" dirty="0" err="1">
                <a:solidFill>
                  <a:srgbClr val="000000"/>
                </a:solidFill>
                <a:ea typeface="MS PGothic" panose="020B0600070205080204" pitchFamily="34" charset="-128"/>
              </a:rPr>
              <a:t>Hoodbhoy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PRC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44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1219 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(1991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)</a:t>
            </a:r>
          </a:p>
          <a:p>
            <a:pPr algn="r"/>
            <a:r>
              <a:rPr lang="en-US" sz="1400" dirty="0" err="1">
                <a:solidFill>
                  <a:srgbClr val="000000"/>
                </a:solidFill>
                <a:ea typeface="MS PGothic" panose="020B0600070205080204" pitchFamily="34" charset="-128"/>
              </a:rPr>
              <a:t>Umnikov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Phys. Lett. B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391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177 (1997)</a:t>
            </a:r>
            <a:endParaRPr lang="en-US" sz="1400" dirty="0"/>
          </a:p>
        </p:txBody>
      </p:sp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30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461" y="2328857"/>
            <a:ext cx="4719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in contrast with the HERMES data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1768"/>
            <a:ext cx="6211110" cy="42885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44642"/>
            <a:ext cx="6211110" cy="428853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78643" y="2328857"/>
            <a:ext cx="47199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in contrast with the HERMES data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/>
              <a:t>Any measurement of a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&lt;0 indicates exotic </a:t>
            </a:r>
            <a:r>
              <a:rPr lang="en-US" sz="2800" dirty="0" smtClean="0"/>
              <a:t>physics</a:t>
            </a:r>
            <a:endParaRPr lang="en-US" sz="2800" dirty="0"/>
          </a:p>
        </p:txBody>
      </p:sp>
      <p:sp>
        <p:nvSpPr>
          <p:cNvPr id="33" name="Rectangle 32"/>
          <p:cNvSpPr/>
          <p:nvPr/>
        </p:nvSpPr>
        <p:spPr>
          <a:xfrm>
            <a:off x="0" y="6032378"/>
            <a:ext cx="2320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K Slifer </a:t>
            </a:r>
            <a:r>
              <a:rPr lang="en-US" sz="1400" i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, JLab E12-13-011</a:t>
            </a:r>
            <a:endParaRPr lang="en-US" sz="1400" dirty="0"/>
          </a:p>
        </p:txBody>
      </p:sp>
      <p:sp>
        <p:nvSpPr>
          <p:cNvPr id="1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84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Close-Kumano Sum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614051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2800" dirty="0" smtClean="0"/>
              </a:p>
              <a:p>
                <a:pPr lvl="2"/>
                <a:r>
                  <a:rPr lang="en-US" sz="2400" dirty="0" smtClean="0"/>
                  <a:t>Related to the electric quadrupole structure</a:t>
                </a:r>
              </a:p>
              <a:p>
                <a:pPr lvl="2"/>
                <a:r>
                  <a:rPr lang="en-US" sz="2400" dirty="0" smtClean="0"/>
                  <a:t>Vanishes in any model with an unpolarized sea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+4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endParaRPr lang="en-US" sz="2800" dirty="0" smtClean="0"/>
              </a:p>
              <a:p>
                <a:pPr marL="201168" lvl="1" indent="0">
                  <a:buNone/>
                </a:pPr>
                <a:endParaRPr lang="en-US" sz="2800" dirty="0"/>
              </a:p>
              <a:p>
                <a:pPr lvl="1"/>
                <a:r>
                  <a:rPr lang="en-US" sz="3000" dirty="0" smtClean="0"/>
                  <a:t>Looked at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 smtClean="0"/>
                  <a:t> and floating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 smtClean="0"/>
                  <a:t> Tensor polarization of sea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3.20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±0.212</m:t>
                    </m:r>
                  </m:oMath>
                </a14:m>
                <a:r>
                  <a:rPr lang="en-US" sz="2800" dirty="0" smtClean="0"/>
                  <a:t> improved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/>
                  <a:t>, indicating significant tensor polarization in antiquark distributions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614051"/>
              </a:xfrm>
              <a:blipFill rotWithShape="0">
                <a:blip r:embed="rId2"/>
                <a:stretch>
                  <a:fillRect l="-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13113" y="3167270"/>
            <a:ext cx="2968487" cy="1047552"/>
            <a:chOff x="2213113" y="3167270"/>
            <a:chExt cx="2968487" cy="1047552"/>
          </a:xfrm>
        </p:grpSpPr>
        <p:sp>
          <p:nvSpPr>
            <p:cNvPr id="9" name="Rounded Rectangle 8"/>
            <p:cNvSpPr/>
            <p:nvPr/>
          </p:nvSpPr>
          <p:spPr>
            <a:xfrm>
              <a:off x="2213113" y="3167270"/>
              <a:ext cx="2968487" cy="636104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62426" y="3845490"/>
              <a:ext cx="844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Quarks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59291" y="3160646"/>
            <a:ext cx="3372674" cy="1054176"/>
            <a:chOff x="5559291" y="3160646"/>
            <a:chExt cx="3372674" cy="1054176"/>
          </a:xfrm>
        </p:grpSpPr>
        <p:sp>
          <p:nvSpPr>
            <p:cNvPr id="10" name="Rounded Rectangle 9"/>
            <p:cNvSpPr/>
            <p:nvPr/>
          </p:nvSpPr>
          <p:spPr>
            <a:xfrm>
              <a:off x="5559291" y="3160646"/>
              <a:ext cx="3372674" cy="63610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82832" y="3845490"/>
              <a:ext cx="2908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Sea Strange and Anti-Quarks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032378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78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Close-Kumano Sum Rule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15" y="1763864"/>
            <a:ext cx="6844957" cy="4561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14625" y="3852351"/>
                <a:ext cx="15422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=2.83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625" y="3852351"/>
                <a:ext cx="154228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557" t="-4444" r="-316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85727" y="3018180"/>
                <a:ext cx="15422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=1.57</m:t>
                      </m:r>
                    </m:oMath>
                  </m:oMathPara>
                </a14:m>
                <a:endParaRPr lang="en-US" dirty="0">
                  <a:solidFill>
                    <a:srgbClr val="CC1D25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727" y="3018180"/>
                <a:ext cx="154228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162" t="-4348" r="-355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0" y="6032378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32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4730" y="4572000"/>
            <a:ext cx="5022574" cy="430783"/>
          </a:xfrm>
          <a:prstGeom prst="rect">
            <a:avLst/>
          </a:prstGeom>
          <a:solidFill>
            <a:srgbClr val="FFFF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6-Quark, Hidden Color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lvl="1"/>
                <a:r>
                  <a:rPr lang="en-US" sz="2800" dirty="0" smtClean="0"/>
                  <a:t>Deuteron wave function can be expressed as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45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∆∆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𝐶𝐶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201168" lvl="1" indent="0">
                  <a:buNone/>
                </a:pP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 smtClean="0"/>
              </a:p>
              <a:p>
                <a:pPr lvl="1"/>
                <a:r>
                  <a:rPr lang="en-US" sz="2800" dirty="0" smtClean="0"/>
                  <a:t>Early hidden color calculations gave small results, but author noted “as experimental techniques have improved dramatically, </a:t>
                </a:r>
                <a:br>
                  <a:rPr lang="en-US" sz="2800" dirty="0" smtClean="0"/>
                </a:br>
                <a:r>
                  <a:rPr lang="en-US" sz="2800" dirty="0" smtClean="0"/>
                  <a:t>the meaning of small has changed.”</a:t>
                </a:r>
              </a:p>
              <a:p>
                <a:pPr lvl="1"/>
                <a:r>
                  <a:rPr lang="en-US" sz="2800" dirty="0" smtClean="0"/>
                  <a:t>Even though experimental upper 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&lt;1.5%</m:t>
                    </m:r>
                  </m:oMath>
                </a14:m>
                <a:r>
                  <a:rPr lang="en-US" sz="2800" dirty="0" smtClean="0"/>
                  <a:t>, a much smaller value (0.15%) can have a significant effect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2" t="-2727" r="-2667" b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28081" y="2928730"/>
            <a:ext cx="939681" cy="948501"/>
            <a:chOff x="2344983" y="2849217"/>
            <a:chExt cx="939681" cy="948501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941980" y="2849217"/>
              <a:ext cx="107051" cy="3578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344983" y="3212943"/>
              <a:ext cx="939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Nucleon-</a:t>
              </a:r>
            </a:p>
            <a:p>
              <a:pPr algn="ctr"/>
              <a:r>
                <a:rPr lang="en-US" sz="1600" dirty="0" smtClean="0"/>
                <a:t>Nucleon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37347" y="2928730"/>
            <a:ext cx="1127040" cy="748662"/>
            <a:chOff x="3730182" y="2849217"/>
            <a:chExt cx="1127040" cy="748662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4293700" y="2849217"/>
              <a:ext cx="47416" cy="404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30182" y="3259325"/>
              <a:ext cx="11270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Delta-Delta</a:t>
              </a:r>
              <a:endParaRPr lang="en-US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91859" y="2928730"/>
            <a:ext cx="1276311" cy="729579"/>
            <a:chOff x="5360624" y="2849217"/>
            <a:chExt cx="1276311" cy="729579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5540434" y="2849217"/>
              <a:ext cx="177872" cy="404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60624" y="3240242"/>
              <a:ext cx="1276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Hidden Color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07126" y="4731111"/>
            <a:ext cx="3051605" cy="503499"/>
            <a:chOff x="7607126" y="4731111"/>
            <a:chExt cx="3051605" cy="503499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7739266" y="5002783"/>
              <a:ext cx="265036" cy="2318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607126" y="4731111"/>
              <a:ext cx="3051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Probability of Hidden-Color Effects</a:t>
              </a:r>
              <a:endParaRPr lang="en-US" sz="1600" dirty="0"/>
            </a:p>
          </p:txBody>
        </p:sp>
      </p:grpSp>
      <p:sp>
        <p:nvSpPr>
          <p:cNvPr id="1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63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err="1" smtClean="0"/>
                  <a:t>Pionic</a:t>
                </a:r>
                <a:r>
                  <a:rPr lang="en-US" sz="2800" dirty="0" smtClean="0"/>
                  <a:t> effects alone would violate Close-Kumano Sum Rule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 r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06" y="1772341"/>
            <a:ext cx="7241490" cy="4548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07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Today’s Discussion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7172" y="1845733"/>
                <a:ext cx="10458616" cy="4286125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4000" dirty="0" smtClean="0"/>
                  <a:t> Background</a:t>
                </a:r>
              </a:p>
              <a:p>
                <a:pPr lvl="2"/>
                <a:r>
                  <a:rPr lang="en-US" sz="3600" dirty="0" smtClean="0"/>
                  <a:t>Definitions, Early Experiments, Target Development</a:t>
                </a:r>
              </a:p>
              <a:p>
                <a:pPr lvl="1"/>
                <a:r>
                  <a:rPr lang="en-US" sz="4000" dirty="0" smtClean="0"/>
                  <a:t> C12-13-011: Deuteron Structure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000" dirty="0" smtClean="0"/>
              </a:p>
              <a:p>
                <a:pPr lvl="1"/>
                <a:r>
                  <a:rPr lang="en-US" sz="4000" dirty="0" smtClean="0"/>
                  <a:t> LOI12-14-002: 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sz="4000" dirty="0" smtClean="0"/>
              </a:p>
              <a:p>
                <a:pPr lvl="1"/>
                <a:r>
                  <a:rPr lang="en-US" sz="4000" dirty="0" smtClean="0"/>
                  <a:t> LOI12-14-001: Exotic </a:t>
                </a:r>
                <a:r>
                  <a:rPr lang="en-US" sz="4000" dirty="0" err="1" smtClean="0"/>
                  <a:t>Gluonic</a:t>
                </a:r>
                <a:r>
                  <a:rPr lang="en-US" sz="4000" dirty="0" smtClean="0"/>
                  <a:t> States from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4000" dirty="0" smtClean="0"/>
                  <a:t> Summary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7172" y="1845733"/>
                <a:ext cx="10458616" cy="4286125"/>
              </a:xfrm>
              <a:blipFill rotWithShape="0">
                <a:blip r:embed="rId2"/>
                <a:stretch>
                  <a:fillRect l="-1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8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6-quark, hidden color states predict large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at large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 smtClean="0"/>
              </a:p>
              <a:p>
                <a:pPr lvl="1"/>
                <a:r>
                  <a:rPr lang="en-US" sz="2800" dirty="0" smtClean="0"/>
                  <a:t>Using central values  R=1.2 </a:t>
                </a:r>
                <a:r>
                  <a:rPr lang="en-US" sz="2800" dirty="0" err="1" smtClean="0"/>
                  <a:t>fm</a:t>
                </a:r>
                <a:r>
                  <a:rPr lang="en-US" sz="2800" dirty="0" smtClean="0"/>
                  <a:t>, </a:t>
                </a:r>
                <a:br>
                  <a:rPr lang="en-US" sz="2800" dirty="0" smtClean="0"/>
                </a:br>
                <a:r>
                  <a:rPr lang="en-US" sz="2800" dirty="0" smtClean="0"/>
                  <a:t>m=338 MeV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 r="-4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73433"/>
            <a:ext cx="1312025" cy="365125"/>
          </a:xfrm>
        </p:spPr>
        <p:txBody>
          <a:bodyPr/>
          <a:lstStyle/>
          <a:p>
            <a:fld id="{629637A9-119A-49DA-BD12-AAC58B377D8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66780" y="1849164"/>
            <a:ext cx="7462009" cy="4387863"/>
            <a:chOff x="4434764" y="1808220"/>
            <a:chExt cx="7462009" cy="43878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342"/>
            <a:stretch/>
          </p:blipFill>
          <p:spPr>
            <a:xfrm>
              <a:off x="4434764" y="1808220"/>
              <a:ext cx="7462009" cy="43878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8733183" y="2325510"/>
                  <a:ext cx="167020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Blue = Central</a:t>
                  </a:r>
                </a:p>
                <a:p>
                  <a:r>
                    <a:rPr lang="en-US" dirty="0" smtClean="0"/>
                    <a:t>Others =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3183" y="2325510"/>
                  <a:ext cx="1670201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285" t="-4673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4579942" y="1746914"/>
            <a:ext cx="7498327" cy="4517408"/>
            <a:chOff x="4434764" y="1841337"/>
            <a:chExt cx="7422677" cy="36541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" t="738" b="17935"/>
            <a:stretch/>
          </p:blipFill>
          <p:spPr>
            <a:xfrm>
              <a:off x="4434764" y="1841337"/>
              <a:ext cx="7422677" cy="3654110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779152" y="2331716"/>
                  <a:ext cx="17188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Blue = Central</a:t>
                  </a:r>
                </a:p>
                <a:p>
                  <a:r>
                    <a:rPr lang="en-US" dirty="0" smtClean="0"/>
                    <a:t>Others =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9152" y="2331716"/>
                  <a:ext cx="1718804" cy="6463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807" t="-3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1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First theory to reproduce anomalous HERMES result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predictions made for upcoming JLab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measurement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 r="-6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4" y="1779474"/>
            <a:ext cx="7331520" cy="45514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4" y="1766464"/>
            <a:ext cx="7331520" cy="4543748"/>
          </a:xfrm>
          <a:prstGeom prst="rect">
            <a:avLst/>
          </a:prstGeom>
        </p:spPr>
      </p:pic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41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OAM and Angular Momentum Sum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739717"/>
                <a:ext cx="12192000" cy="4720067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 smtClean="0"/>
                  <a:t>Deuteron angular momentum dominated by the GPD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800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𝑑𝑥𝑥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,0,0)</m:t>
                        </m:r>
                      </m:e>
                    </m:nary>
                  </m:oMath>
                </a14:m>
                <a:endParaRPr lang="en-US" sz="2400" dirty="0" smtClean="0"/>
              </a:p>
              <a:p>
                <a:pPr lvl="2"/>
                <a:r>
                  <a:rPr lang="en-US" sz="2400" dirty="0" smtClean="0"/>
                  <a:t>DVCS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on tensor-polarized deuterons would be an ideal observable to test this sum rule</a:t>
                </a:r>
              </a:p>
              <a:p>
                <a:pPr lvl="1"/>
                <a:r>
                  <a:rPr lang="en-US" sz="2800" dirty="0"/>
                  <a:t>Sum rule can calculate normal nuclear effects with high precision, </a:t>
                </a:r>
                <a:br>
                  <a:rPr lang="en-US" sz="2800" dirty="0"/>
                </a:br>
                <a:r>
                  <a:rPr lang="en-US" sz="2800" dirty="0"/>
                  <a:t>giving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Any measured deviation might shed light on elusive gluon angular momentum components</a:t>
                </a:r>
              </a:p>
              <a:p>
                <a:pPr lvl="1"/>
                <a:r>
                  <a:rPr lang="en-US" sz="2800" dirty="0" smtClean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,0,0)</m:t>
                    </m:r>
                  </m:oMath>
                </a14:m>
                <a:r>
                  <a:rPr lang="en-US" sz="2800" dirty="0" smtClean="0"/>
                  <a:t> will provide necessary information for assumptions in the above sum rule and relates to </a:t>
                </a:r>
                <a:r>
                  <a:rPr lang="en-US" sz="2800" dirty="0" err="1" smtClean="0"/>
                  <a:t>gravitomagnetic</a:t>
                </a:r>
                <a:r>
                  <a:rPr lang="en-US" sz="2800" dirty="0" smtClean="0"/>
                  <a:t> form factors</a:t>
                </a:r>
              </a:p>
              <a:p>
                <a:pPr lvl="2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𝑑𝑥𝑥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dirty="0" smtClean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739717"/>
                <a:ext cx="12192000" cy="4720067"/>
              </a:xfrm>
              <a:blipFill rotWithShape="0">
                <a:blip r:embed="rId2"/>
                <a:stretch>
                  <a:fillRect l="-150" t="-2194" r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201052" y="6023187"/>
            <a:ext cx="2990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SK </a:t>
            </a:r>
            <a:r>
              <a:rPr lang="en-US" sz="1400" dirty="0" err="1" smtClean="0"/>
              <a:t>Taneja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PRD </a:t>
            </a:r>
            <a:r>
              <a:rPr lang="en-US" sz="1400" b="1" dirty="0" smtClean="0"/>
              <a:t>86</a:t>
            </a:r>
            <a:r>
              <a:rPr lang="en-US" sz="1400" dirty="0" smtClean="0"/>
              <a:t> 036008 </a:t>
            </a:r>
            <a:r>
              <a:rPr lang="en-US" sz="1400" dirty="0"/>
              <a:t>(</a:t>
            </a:r>
            <a:r>
              <a:rPr lang="en-US" sz="1400" dirty="0" smtClean="0"/>
              <a:t>2012)</a:t>
            </a:r>
            <a:endParaRPr lang="en-US" sz="1400" dirty="0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363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Measured by ratio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 b="69810"/>
          <a:stretch>
            <a:fillRect/>
          </a:stretch>
        </p:blipFill>
        <p:spPr bwMode="auto">
          <a:xfrm>
            <a:off x="1227361" y="2244975"/>
            <a:ext cx="4383271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7" b="35854"/>
          <a:stretch>
            <a:fillRect/>
          </a:stretch>
        </p:blipFill>
        <p:spPr bwMode="auto">
          <a:xfrm>
            <a:off x="1426600" y="2995986"/>
            <a:ext cx="3984792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t="73898" r="476" b="3159"/>
          <a:stretch>
            <a:fillRect/>
          </a:stretch>
        </p:blipFill>
        <p:spPr bwMode="auto">
          <a:xfrm>
            <a:off x="1520613" y="3701276"/>
            <a:ext cx="3984792" cy="91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3" t="1569" b="63333"/>
          <a:stretch/>
        </p:blipFill>
        <p:spPr>
          <a:xfrm>
            <a:off x="6856674" y="2203954"/>
            <a:ext cx="4959669" cy="3567774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4" b="1184"/>
          <a:stretch>
            <a:fillRect/>
          </a:stretch>
        </p:blipFill>
        <p:spPr bwMode="auto">
          <a:xfrm>
            <a:off x="0" y="4530747"/>
            <a:ext cx="730885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60958" y="3712191"/>
                <a:ext cx="1625253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958" y="3712191"/>
                <a:ext cx="1625253" cy="69147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111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184301" y="3390000"/>
            <a:ext cx="6166909" cy="2193972"/>
            <a:chOff x="1316645" y="2164786"/>
            <a:chExt cx="8044823" cy="2862070"/>
          </a:xfrm>
        </p:grpSpPr>
        <p:grpSp>
          <p:nvGrpSpPr>
            <p:cNvPr id="50" name="Group 49"/>
            <p:cNvGrpSpPr/>
            <p:nvPr/>
          </p:nvGrpSpPr>
          <p:grpSpPr>
            <a:xfrm>
              <a:off x="1316645" y="2164786"/>
              <a:ext cx="8044823" cy="2862070"/>
              <a:chOff x="1316645" y="2164786"/>
              <a:chExt cx="8044823" cy="2862070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97990" y="2215394"/>
                <a:ext cx="793935" cy="3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200" dirty="0">
                    <a:latin typeface="+mn-lt"/>
                  </a:rPr>
                  <a:t>SHMS</a:t>
                </a:r>
                <a:endParaRPr lang="en-US" sz="12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316645" y="2164786"/>
                <a:ext cx="8044823" cy="2862070"/>
                <a:chOff x="1316645" y="2164786"/>
                <a:chExt cx="8044823" cy="2862070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2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3" y="4505015"/>
                  <a:ext cx="1273177" cy="3974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64786"/>
                  <a:ext cx="1914476" cy="145551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643856" y="3910293"/>
                  <a:ext cx="1083583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98592" y="4452612"/>
                  <a:ext cx="692724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HMS</a:t>
                  </a:r>
                  <a:endParaRPr lang="en-US" sz="12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64969" cy="397433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41280" y="2731529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6171880" y="3320922"/>
                  <a:ext cx="372755" cy="55893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3"/>
                  <a:ext cx="264969" cy="39743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115806" y="3777690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39743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49579" y="3042679"/>
                  <a:ext cx="699623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err="1">
                      <a:latin typeface="+mn-lt"/>
                    </a:rPr>
                    <a:t>Lumi</a:t>
                  </a:r>
                  <a:endParaRPr lang="en-US" sz="12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1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402651" y="2805113"/>
                  <a:ext cx="958817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Faraday</a:t>
                  </a:r>
                  <a:br>
                    <a:rPr lang="en-US" sz="1200" dirty="0">
                      <a:latin typeface="+mn-lt"/>
                    </a:rPr>
                  </a:br>
                  <a:r>
                    <a:rPr lang="en-US" sz="12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316645" y="3279315"/>
                  <a:ext cx="1345628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Beam</a:t>
                  </a:r>
                  <a:endParaRPr lang="en-US" sz="1200" dirty="0">
                    <a:latin typeface="+mn-lt"/>
                  </a:endParaRP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23749"/>
              <a:ext cx="988551" cy="3974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  <a:endParaRPr lang="en-US" sz="1200" dirty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endParaRPr>
            </a:p>
          </p:txBody>
        </p:sp>
      </p:grp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097280" y="1845734"/>
            <a:ext cx="5253930" cy="4023360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Jefferson Lab’s Hall C</a:t>
            </a:r>
          </a:p>
          <a:p>
            <a:pPr lvl="1"/>
            <a:r>
              <a:rPr lang="en-US" sz="2400" dirty="0" smtClean="0"/>
              <a:t>Unpolarized beam, tensor polarized target (longitudinal alignment)</a:t>
            </a:r>
          </a:p>
        </p:txBody>
      </p:sp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04" y="1992030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4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dirty="0" smtClean="0"/>
                  <a:t>Dynamic Nuclear Polarization of ND</a:t>
                </a:r>
                <a:r>
                  <a:rPr lang="en-US" sz="2000" baseline="-25000" dirty="0" smtClean="0"/>
                  <a:t>3</a:t>
                </a:r>
                <a:endParaRPr lang="en-US" sz="2000" baseline="-25000" dirty="0"/>
              </a:p>
              <a:p>
                <a:pPr lvl="1"/>
                <a:r>
                  <a:rPr lang="en-US" sz="2800" dirty="0" smtClean="0"/>
                  <a:t>PAC 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2000" dirty="0" smtClean="0"/>
                  <a:t>5 </a:t>
                </a:r>
                <a:r>
                  <a:rPr lang="en-US" sz="2000" dirty="0"/>
                  <a:t>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  <a:blipFill rotWithShape="0">
                <a:blip r:embed="rId3"/>
                <a:stretch>
                  <a:fillRect l="-335"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441026" y="1814517"/>
            <a:ext cx="4508500" cy="4389437"/>
            <a:chOff x="8250526" y="1776417"/>
            <a:chExt cx="4508500" cy="4389437"/>
          </a:xfrm>
        </p:grpSpPr>
        <p:grpSp>
          <p:nvGrpSpPr>
            <p:cNvPr id="14" name="Group 13"/>
            <p:cNvGrpSpPr/>
            <p:nvPr/>
          </p:nvGrpSpPr>
          <p:grpSpPr>
            <a:xfrm>
              <a:off x="8250526" y="1776417"/>
              <a:ext cx="4508500" cy="4389437"/>
              <a:chOff x="7943121" y="1910123"/>
              <a:chExt cx="4508500" cy="4389437"/>
            </a:xfrm>
          </p:grpSpPr>
          <p:pic>
            <p:nvPicPr>
              <p:cNvPr id="7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0" t="5856" r="1266" b="441"/>
              <a:stretch>
                <a:fillRect/>
              </a:stretch>
            </p:blipFill>
            <p:spPr bwMode="auto">
              <a:xfrm>
                <a:off x="7943121" y="1910123"/>
                <a:ext cx="4508500" cy="4389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1417300" y="2726200"/>
                <a:ext cx="876300" cy="1096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070820" y="3492500"/>
                <a:ext cx="714780" cy="203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5" t="39149" r="6467" b="54616"/>
            <a:stretch/>
          </p:blipFill>
          <p:spPr bwMode="auto">
            <a:xfrm>
              <a:off x="10556470" y="2623888"/>
              <a:ext cx="1028701" cy="29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2719310" y="3073401"/>
            <a:ext cx="5453224" cy="3079886"/>
            <a:chOff x="3237712" y="3206394"/>
            <a:chExt cx="4934821" cy="278710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42"/>
            <a:stretch/>
          </p:blipFill>
          <p:spPr>
            <a:xfrm>
              <a:off x="3237712" y="3396894"/>
              <a:ext cx="4934821" cy="259660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305300" y="3206394"/>
              <a:ext cx="328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“Brute Force” Tensor Polarization</a:t>
              </a:r>
              <a:endParaRPr lang="en-US" dirty="0"/>
            </a:p>
          </p:txBody>
        </p:sp>
      </p:grpSp>
      <p:pic>
        <p:nvPicPr>
          <p:cNvPr id="2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5887"/>
            <a:ext cx="2308632" cy="173147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490168" y="4037583"/>
            <a:ext cx="3498008" cy="1680633"/>
            <a:chOff x="3937000" y="3816350"/>
            <a:chExt cx="3165475" cy="1520866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937000" y="3829878"/>
              <a:ext cx="316547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080250" y="3816350"/>
              <a:ext cx="0" cy="152086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1526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8" t="45858" r="1035" b="10135"/>
          <a:stretch/>
        </p:blipFill>
        <p:spPr>
          <a:xfrm>
            <a:off x="3391998" y="3873345"/>
            <a:ext cx="4909960" cy="234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b="7758"/>
          <a:stretch/>
        </p:blipFill>
        <p:spPr>
          <a:xfrm rot="10800000" flipH="1">
            <a:off x="2857500" y="3756658"/>
            <a:ext cx="6082416" cy="2288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dirty="0" smtClean="0"/>
                  <a:t>Dynamic Nuclear Polarization of ND</a:t>
                </a:r>
                <a:r>
                  <a:rPr lang="en-US" sz="2000" baseline="-25000" dirty="0" smtClean="0"/>
                  <a:t>3</a:t>
                </a:r>
                <a:endParaRPr lang="en-US" sz="2000" baseline="-25000" dirty="0"/>
              </a:p>
              <a:p>
                <a:pPr lvl="1"/>
                <a:r>
                  <a:rPr lang="en-US" sz="2800" dirty="0" smtClean="0"/>
                  <a:t>PAC 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2000" dirty="0" smtClean="0"/>
                  <a:t>5 </a:t>
                </a:r>
                <a:r>
                  <a:rPr lang="en-US" sz="2000" dirty="0"/>
                  <a:t>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  <a:blipFill rotWithShape="0">
                <a:blip r:embed="rId5"/>
                <a:stretch>
                  <a:fillRect l="-335"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67023" y="5819987"/>
            <a:ext cx="3424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D Keller, </a:t>
            </a:r>
            <a:r>
              <a:rPr lang="en-US" sz="1400" dirty="0" err="1" smtClean="0"/>
              <a:t>HiX</a:t>
            </a:r>
            <a:r>
              <a:rPr lang="en-US" sz="1400" dirty="0" smtClean="0"/>
              <a:t> Workshop (2014)</a:t>
            </a:r>
          </a:p>
          <a:p>
            <a:pPr algn="r"/>
            <a:r>
              <a:rPr lang="en-US" sz="1400" dirty="0" smtClean="0"/>
              <a:t>UVA Tensor Enhancement on Butanol (2014)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39479" r="51986" b="7248"/>
          <a:stretch/>
        </p:blipFill>
        <p:spPr>
          <a:xfrm>
            <a:off x="8263858" y="1941056"/>
            <a:ext cx="4018453" cy="27383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86041" y="3154185"/>
            <a:ext cx="363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“Hole Burning” Tensor Enhancement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02212" y="5689600"/>
            <a:ext cx="1666524" cy="608812"/>
            <a:chOff x="4735512" y="5727700"/>
            <a:chExt cx="1666524" cy="60881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108575" y="5727700"/>
              <a:ext cx="0" cy="463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32500" y="5727700"/>
              <a:ext cx="0" cy="463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35512" y="6121068"/>
                  <a:ext cx="7400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5512" y="6121068"/>
                  <a:ext cx="740011" cy="2154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306" r="-826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662025" y="6106338"/>
                  <a:ext cx="7400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2025" y="6106338"/>
                  <a:ext cx="740011" cy="21544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306" r="-826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2287239" y="3457494"/>
            <a:ext cx="6055345" cy="2407067"/>
            <a:chOff x="2020539" y="3495594"/>
            <a:chExt cx="6055345" cy="2407067"/>
          </a:xfrm>
        </p:grpSpPr>
        <p:grpSp>
          <p:nvGrpSpPr>
            <p:cNvPr id="37" name="Group 36"/>
            <p:cNvGrpSpPr/>
            <p:nvPr/>
          </p:nvGrpSpPr>
          <p:grpSpPr>
            <a:xfrm>
              <a:off x="3132918" y="3495594"/>
              <a:ext cx="4942966" cy="360819"/>
              <a:chOff x="3132918" y="3495594"/>
              <a:chExt cx="4942966" cy="36081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132918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32.4</a:t>
                </a:r>
                <a:endParaRPr lang="en-US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96743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32.5</a:t>
                </a:r>
                <a:endParaRPr lang="en-US" sz="12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654763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32.6</a:t>
                </a:r>
                <a:endParaRPr lang="en-US" sz="12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442440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32.7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497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32.8</a:t>
                </a:r>
                <a:endParaRPr lang="en-US" sz="12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985458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32.9</a:t>
                </a:r>
                <a:endParaRPr lang="en-US" sz="12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02678" y="3495594"/>
                <a:ext cx="4732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MHz</a:t>
                </a:r>
                <a:endParaRPr lang="en-US" sz="1200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020539" y="3961770"/>
              <a:ext cx="634693" cy="1940891"/>
              <a:chOff x="2020539" y="3961770"/>
              <a:chExt cx="634693" cy="19408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 rot="16200000">
                    <a:off x="1906790" y="5416757"/>
                    <a:ext cx="412164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1200" dirty="0" smtClean="0"/>
                      <a:t> mV</a:t>
                    </a:r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906790" y="5416757"/>
                    <a:ext cx="412164" cy="184666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6667" t="-22388" r="-53333" b="-149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5" name="Group 34"/>
              <p:cNvGrpSpPr/>
              <p:nvPr/>
            </p:nvGrpSpPr>
            <p:grpSpPr>
              <a:xfrm>
                <a:off x="2228512" y="3961770"/>
                <a:ext cx="426720" cy="1940891"/>
                <a:chOff x="2220892" y="3961770"/>
                <a:chExt cx="426720" cy="1940891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2220892" y="3961770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-0.4</a:t>
                  </a:r>
                  <a:endParaRPr lang="en-US" sz="1200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220892" y="4378205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-0.3</a:t>
                  </a:r>
                  <a:endParaRPr lang="en-US" sz="12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220892" y="4794024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-0.2</a:t>
                  </a:r>
                  <a:endParaRPr lang="en-US" sz="12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220892" y="5209843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-0.1</a:t>
                  </a:r>
                  <a:endParaRPr lang="en-US" sz="12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243752" y="5625662"/>
                  <a:ext cx="38023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0.0</a:t>
                  </a:r>
                  <a:endParaRPr lang="en-US" sz="1200" dirty="0"/>
                </a:p>
              </p:txBody>
            </p:sp>
          </p:grpSp>
        </p:grpSp>
      </p:grpSp>
      <p:pic>
        <p:nvPicPr>
          <p:cNvPr id="3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5887"/>
            <a:ext cx="2308632" cy="173147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231287" y="3485804"/>
            <a:ext cx="1558795" cy="1824438"/>
            <a:chOff x="5231287" y="3485804"/>
            <a:chExt cx="1558795" cy="1824438"/>
          </a:xfrm>
        </p:grpSpPr>
        <p:sp>
          <p:nvSpPr>
            <p:cNvPr id="7" name="Down Arrow 6"/>
            <p:cNvSpPr/>
            <p:nvPr/>
          </p:nvSpPr>
          <p:spPr>
            <a:xfrm>
              <a:off x="5231287" y="3485804"/>
              <a:ext cx="242820" cy="5212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own Arrow 39"/>
            <p:cNvSpPr/>
            <p:nvPr/>
          </p:nvSpPr>
          <p:spPr>
            <a:xfrm>
              <a:off x="6547262" y="4788993"/>
              <a:ext cx="242820" cy="5212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9407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b="8107"/>
          <a:stretch/>
        </p:blipFill>
        <p:spPr>
          <a:xfrm>
            <a:off x="-1" y="-1"/>
            <a:ext cx="12235227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94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4459578" cy="402336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will give insight into: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Close-Kumano sum rule</a:t>
                </a:r>
                <a:r>
                  <a:rPr lang="en-US" baseline="30000" dirty="0" smtClean="0"/>
                  <a:t>[1]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6-quark hidden color</a:t>
                </a:r>
                <a:r>
                  <a:rPr lang="en-US" baseline="30000" dirty="0" smtClean="0"/>
                  <a:t>[2]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OAM and spin crisis</a:t>
                </a:r>
                <a:r>
                  <a:rPr lang="en-US" baseline="30000" dirty="0" smtClean="0"/>
                  <a:t>[3]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n-US" dirty="0" err="1" smtClean="0"/>
                  <a:t>Pionic</a:t>
                </a:r>
                <a:r>
                  <a:rPr lang="en-US" dirty="0" smtClean="0"/>
                  <a:t> effects</a:t>
                </a:r>
                <a:r>
                  <a:rPr lang="en-US" baseline="30000" dirty="0" smtClean="0"/>
                  <a:t>[2,4]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Polarized sea quarks</a:t>
                </a:r>
                <a:r>
                  <a:rPr lang="en-US" baseline="30000" dirty="0" smtClean="0"/>
                  <a:t>[4]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4459578" cy="4023360"/>
              </a:xfrm>
              <a:blipFill rotWithShape="0">
                <a:blip r:embed="rId3"/>
                <a:stretch>
                  <a:fillRect l="-2049" t="-2121" r="-1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696" y="4672513"/>
            <a:ext cx="570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Approved</a:t>
            </a:r>
            <a:r>
              <a:rPr lang="en-US" dirty="0" smtClean="0"/>
              <a:t> JLab Experiment C12-13-011</a:t>
            </a:r>
          </a:p>
          <a:p>
            <a:pPr algn="ctr"/>
            <a:r>
              <a:rPr lang="en-US" dirty="0" smtClean="0"/>
              <a:t>Spokespersons: </a:t>
            </a:r>
            <a:r>
              <a:rPr lang="en-US" dirty="0"/>
              <a:t>K. Slifer</a:t>
            </a:r>
            <a:r>
              <a:rPr lang="en-US" dirty="0" smtClean="0"/>
              <a:t>, E</a:t>
            </a:r>
            <a:r>
              <a:rPr lang="en-US" dirty="0"/>
              <a:t>. Long</a:t>
            </a:r>
            <a:r>
              <a:rPr lang="en-US" dirty="0" smtClean="0"/>
              <a:t>, </a:t>
            </a:r>
            <a:r>
              <a:rPr lang="en-US" dirty="0"/>
              <a:t>D. Keller</a:t>
            </a:r>
            <a:r>
              <a:rPr lang="en-US" dirty="0" smtClean="0"/>
              <a:t>,</a:t>
            </a:r>
            <a:r>
              <a:rPr lang="en-US" dirty="0"/>
              <a:t> P. Solvignon,</a:t>
            </a:r>
            <a:r>
              <a:rPr lang="en-US" dirty="0" smtClean="0"/>
              <a:t> J.P. Chen, O.R. </a:t>
            </a:r>
            <a:r>
              <a:rPr lang="en-US" dirty="0" err="1" smtClean="0"/>
              <a:t>Aramayo</a:t>
            </a:r>
            <a:r>
              <a:rPr lang="en-US" dirty="0" smtClean="0"/>
              <a:t>, N. Kalantarians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97274" y="5810653"/>
            <a:ext cx="3794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[3]</a:t>
            </a:r>
            <a:r>
              <a:rPr lang="en-US" sz="1400" dirty="0" smtClean="0"/>
              <a:t> </a:t>
            </a:r>
            <a:r>
              <a:rPr lang="en-US" sz="1400" dirty="0"/>
              <a:t>SK </a:t>
            </a:r>
            <a:r>
              <a:rPr lang="en-US" sz="1400" dirty="0" err="1"/>
              <a:t>Taneja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Phys. Rev. </a:t>
            </a:r>
            <a:r>
              <a:rPr lang="en-US" sz="1400" b="1" dirty="0"/>
              <a:t>D86,</a:t>
            </a:r>
            <a:r>
              <a:rPr lang="en-US" sz="1400" dirty="0"/>
              <a:t> 036008 (2012)</a:t>
            </a:r>
          </a:p>
          <a:p>
            <a:r>
              <a:rPr lang="en-US" sz="1400" baseline="30000" dirty="0" smtClean="0"/>
              <a:t>[4]</a:t>
            </a:r>
            <a:r>
              <a:rPr lang="en-US" sz="1400" dirty="0" smtClean="0"/>
              <a:t> </a:t>
            </a:r>
            <a:r>
              <a:rPr lang="en-US" sz="1400" dirty="0"/>
              <a:t>S Kumano, Phys. Rev. </a:t>
            </a:r>
            <a:r>
              <a:rPr lang="en-US" sz="1400" b="1" dirty="0"/>
              <a:t>D82,</a:t>
            </a:r>
            <a:r>
              <a:rPr lang="en-US" sz="1400" dirty="0"/>
              <a:t> 017501 (2010)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6427303" y="1903098"/>
            <a:ext cx="5404237" cy="3783813"/>
            <a:chOff x="8123190" y="3389498"/>
            <a:chExt cx="4082062" cy="2858083"/>
          </a:xfrm>
        </p:grpSpPr>
        <p:sp>
          <p:nvSpPr>
            <p:cNvPr id="102" name="Rectangle 101"/>
            <p:cNvSpPr/>
            <p:nvPr/>
          </p:nvSpPr>
          <p:spPr>
            <a:xfrm>
              <a:off x="8123190" y="3389498"/>
              <a:ext cx="4082062" cy="2858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088" y="3481331"/>
              <a:ext cx="3987598" cy="275328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-2140" y="5796023"/>
            <a:ext cx="6127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FE Close, S Kumano, Phys. Rev. </a:t>
            </a:r>
            <a:r>
              <a:rPr lang="en-US" sz="1400" b="1" dirty="0"/>
              <a:t>D42,</a:t>
            </a:r>
            <a:r>
              <a:rPr lang="en-US" sz="1400" dirty="0"/>
              <a:t> 2377 (1990)</a:t>
            </a:r>
          </a:p>
          <a:p>
            <a:r>
              <a:rPr lang="en-US" sz="1400" baseline="30000" dirty="0"/>
              <a:t>[2]</a:t>
            </a:r>
            <a:r>
              <a:rPr lang="en-US" sz="1400" dirty="0"/>
              <a:t> G Miller, Phys. Rev. </a:t>
            </a:r>
            <a:r>
              <a:rPr lang="en-US" sz="1400" b="1" dirty="0"/>
              <a:t>C89,</a:t>
            </a:r>
            <a:r>
              <a:rPr lang="en-US" sz="1400" dirty="0"/>
              <a:t> 045203 (2014)</a:t>
            </a:r>
          </a:p>
        </p:txBody>
      </p:sp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5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LOI12-14-002: 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 smtClean="0"/>
                  <a:t> Region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0">
                <a:blip r:embed="rId2"/>
                <a:stretch>
                  <a:fillRect l="-5152" t="-1880" b="-16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00622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Spokespeople:</a:t>
            </a:r>
          </a:p>
          <a:p>
            <a:r>
              <a:rPr lang="en-US" sz="2800" cap="none" dirty="0" smtClean="0"/>
              <a:t>E. Long*, K. Slifer, P. Solvignon, D. Day, D. Keller, </a:t>
            </a:r>
          </a:p>
          <a:p>
            <a:r>
              <a:rPr lang="en-US" sz="2800" cap="none" dirty="0" smtClean="0"/>
              <a:t>D. Higinbotham</a:t>
            </a:r>
            <a:endParaRPr lang="en-US" sz="2800" cap="none" dirty="0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66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74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186346" y="6018979"/>
            <a:ext cx="4028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L. Frankfurt, M. Strikman, Phys. Rept.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160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235 (1988)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32482"/>
            <a:ext cx="4644719" cy="43605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5" y="6008371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 Gilman, F Gross, J. Phys. G </a:t>
            </a:r>
            <a:r>
              <a:rPr lang="en-US" sz="1400" b="1" dirty="0" smtClean="0"/>
              <a:t>28</a:t>
            </a:r>
            <a:r>
              <a:rPr lang="en-US" sz="1400" dirty="0" smtClean="0"/>
              <a:t> R37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190793" y="4360583"/>
                <a:ext cx="4545562" cy="1344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𝑢𝑤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793" y="4360583"/>
                <a:ext cx="4545562" cy="13446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7" b="35854"/>
          <a:stretch>
            <a:fillRect/>
          </a:stretch>
        </p:blipFill>
        <p:spPr bwMode="auto">
          <a:xfrm>
            <a:off x="7471178" y="3533586"/>
            <a:ext cx="3984792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6467060" y="1845734"/>
                <a:ext cx="5724939" cy="402336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400" dirty="0" smtClean="0"/>
                  <a:t>Repeat same experiment, only 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in the quasi-elastic region</a:t>
                </a:r>
              </a:p>
              <a:p>
                <a:pPr lvl="2"/>
                <a:r>
                  <a:rPr lang="en-US" sz="2000" dirty="0" smtClean="0"/>
                  <a:t>DIS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000" dirty="0" smtClean="0"/>
                  <a:t>; QE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000" dirty="0" smtClean="0">
                    <a:sym typeface="Wingdings" panose="05000000000000000000" pitchFamily="2" charset="2"/>
                  </a:rPr>
                  <a:t>; Elastic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000" dirty="0" smtClean="0">
                    <a:sym typeface="Wingdings" panose="05000000000000000000" pitchFamily="2" charset="2"/>
                  </a:rPr>
                  <a:t> </a:t>
                </a:r>
                <a:endParaRPr lang="en-US" sz="2000" dirty="0" smtClean="0"/>
              </a:p>
              <a:p>
                <a:pPr lvl="1"/>
                <a:r>
                  <a:rPr lang="en-US" sz="2400" dirty="0" smtClean="0"/>
                  <a:t>Can give insight to short range deuteron structure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060" y="1845734"/>
                <a:ext cx="5724939" cy="4023360"/>
              </a:xfrm>
              <a:prstGeom prst="rect">
                <a:avLst/>
              </a:prstGeom>
              <a:blipFill rotWithShape="0">
                <a:blip r:embed="rId6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513369" y="5816118"/>
            <a:ext cx="47051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M Sargsian</a:t>
            </a:r>
            <a:r>
              <a:rPr lang="en-US" sz="1400" dirty="0"/>
              <a:t>, </a:t>
            </a:r>
            <a:r>
              <a:rPr lang="en-US" sz="1400" dirty="0" smtClean="0"/>
              <a:t>M 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71298" y="1758073"/>
            <a:ext cx="6192655" cy="4572094"/>
            <a:chOff x="571298" y="1758073"/>
            <a:chExt cx="6192655" cy="4572094"/>
          </a:xfrm>
        </p:grpSpPr>
        <p:grpSp>
          <p:nvGrpSpPr>
            <p:cNvPr id="7" name="Group 6"/>
            <p:cNvGrpSpPr/>
            <p:nvPr/>
          </p:nvGrpSpPr>
          <p:grpSpPr>
            <a:xfrm>
              <a:off x="571298" y="1758073"/>
              <a:ext cx="6192655" cy="4572094"/>
              <a:chOff x="571298" y="1758073"/>
              <a:chExt cx="6192655" cy="457209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71298" y="1758073"/>
                <a:ext cx="6192655" cy="4572094"/>
                <a:chOff x="571298" y="1758073"/>
                <a:chExt cx="6192655" cy="457209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571298" y="1758073"/>
                  <a:ext cx="6192655" cy="4572094"/>
                  <a:chOff x="571298" y="1758073"/>
                  <a:chExt cx="6192655" cy="4572094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571298" y="1758073"/>
                    <a:ext cx="6192655" cy="4430692"/>
                    <a:chOff x="662609" y="2746007"/>
                    <a:chExt cx="5611459" cy="3294935"/>
                  </a:xfrm>
                </p:grpSpPr>
                <p:pic>
                  <p:nvPicPr>
                    <p:cNvPr id="21" name="Picture 20"/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726" b="7770"/>
                    <a:stretch/>
                  </p:blipFill>
                  <p:spPr>
                    <a:xfrm>
                      <a:off x="662609" y="2746007"/>
                      <a:ext cx="5539409" cy="329493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324962" y="3235116"/>
                      <a:ext cx="6731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4141FF"/>
                          </a:solidFill>
                        </a:rPr>
                        <a:t>AV18</a:t>
                      </a:r>
                      <a:endParaRPr lang="en-US" dirty="0">
                        <a:solidFill>
                          <a:srgbClr val="4141FF"/>
                        </a:solidFill>
                      </a:endParaRPr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5358498" y="4186042"/>
                      <a:ext cx="6731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FF4141"/>
                          </a:solidFill>
                        </a:rPr>
                        <a:t>AV18</a:t>
                      </a:r>
                      <a:endParaRPr lang="en-US" dirty="0">
                        <a:solidFill>
                          <a:srgbClr val="FF4141"/>
                        </a:solidFill>
                      </a:endParaRPr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5379271" y="4586475"/>
                      <a:ext cx="89479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err="1" smtClean="0">
                          <a:solidFill>
                            <a:srgbClr val="4141FF"/>
                          </a:solidFill>
                        </a:rPr>
                        <a:t>cdBonn</a:t>
                      </a:r>
                      <a:endParaRPr lang="en-US" dirty="0">
                        <a:solidFill>
                          <a:srgbClr val="4141FF"/>
                        </a:solidFill>
                      </a:endParaRPr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5355771" y="5078517"/>
                      <a:ext cx="89479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err="1" smtClean="0">
                          <a:solidFill>
                            <a:srgbClr val="FF4141"/>
                          </a:solidFill>
                        </a:rPr>
                        <a:t>cdBonn</a:t>
                      </a:r>
                      <a:endParaRPr lang="en-US" dirty="0">
                        <a:solidFill>
                          <a:srgbClr val="FF4141"/>
                        </a:solidFill>
                      </a:endParaRP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6"/>
                      <p:cNvSpPr txBox="1"/>
                      <p:nvPr/>
                    </p:nvSpPr>
                    <p:spPr>
                      <a:xfrm>
                        <a:off x="6207271" y="6053168"/>
                        <a:ext cx="18594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oMath>
                          </m:oMathPara>
                        </a14:m>
                        <a:endParaRPr lang="en-US" b="1" dirty="0"/>
                      </a:p>
                    </p:txBody>
                  </p:sp>
                </mc:Choice>
                <mc:Fallback xmlns="">
                  <p:sp>
                    <p:nvSpPr>
                      <p:cNvPr id="7" name="TextBox 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07271" y="6053168"/>
                        <a:ext cx="185948" cy="276999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 l="-19355" r="-1612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5" name="Rectangle 4"/>
                <p:cNvSpPr/>
                <p:nvPr/>
              </p:nvSpPr>
              <p:spPr>
                <a:xfrm>
                  <a:off x="4782283" y="4164706"/>
                  <a:ext cx="212797" cy="257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4147729" y="5125742"/>
                <a:ext cx="364303" cy="413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095056" y="3104053"/>
              <a:ext cx="878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4141"/>
                  </a:solidFill>
                </a:rPr>
                <a:t>Light </a:t>
              </a:r>
            </a:p>
            <a:p>
              <a:r>
                <a:rPr lang="en-US" dirty="0">
                  <a:solidFill>
                    <a:srgbClr val="FF4141"/>
                  </a:solidFill>
                </a:rPr>
                <a:t> </a:t>
              </a:r>
              <a:r>
                <a:rPr lang="en-US" dirty="0" smtClean="0">
                  <a:solidFill>
                    <a:srgbClr val="FF4141"/>
                  </a:solidFill>
                </a:rPr>
                <a:t>   Cone</a:t>
              </a:r>
              <a:endParaRPr lang="en-US" dirty="0">
                <a:solidFill>
                  <a:srgbClr val="FF414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32528" y="3911292"/>
              <a:ext cx="9653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141FF"/>
                  </a:solidFill>
                </a:rPr>
                <a:t>Virtual</a:t>
              </a:r>
            </a:p>
            <a:p>
              <a:pPr algn="ctr"/>
              <a:r>
                <a:rPr lang="en-US" dirty="0" smtClean="0">
                  <a:solidFill>
                    <a:srgbClr val="4141FF"/>
                  </a:solidFill>
                </a:rPr>
                <a:t>Nucleon</a:t>
              </a:r>
              <a:endParaRPr lang="en-US" dirty="0">
                <a:solidFill>
                  <a:srgbClr val="4141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518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8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Experimental </a:t>
                </a:r>
                <a:r>
                  <a:rPr lang="en-US" dirty="0" smtClean="0"/>
                  <a:t>Set-Up</a:t>
                </a:r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-45292" y="2976290"/>
            <a:ext cx="6620829" cy="2535509"/>
            <a:chOff x="1891348" y="2151412"/>
            <a:chExt cx="7508483" cy="2875444"/>
          </a:xfrm>
        </p:grpSpPr>
        <p:grpSp>
          <p:nvGrpSpPr>
            <p:cNvPr id="50" name="Group 49"/>
            <p:cNvGrpSpPr/>
            <p:nvPr/>
          </p:nvGrpSpPr>
          <p:grpSpPr>
            <a:xfrm>
              <a:off x="1891348" y="2151412"/>
              <a:ext cx="7508483" cy="2875444"/>
              <a:chOff x="1891348" y="2151412"/>
              <a:chExt cx="7508483" cy="2875444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76699" y="2204707"/>
                <a:ext cx="836517" cy="41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800" dirty="0">
                    <a:latin typeface="+mn-lt"/>
                  </a:rPr>
                  <a:t>SHMS</a:t>
                </a:r>
                <a:endParaRPr lang="en-US" sz="18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891348" y="2151412"/>
                <a:ext cx="7508483" cy="2875444"/>
                <a:chOff x="1891348" y="2151412"/>
                <a:chExt cx="7508483" cy="2875444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1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2" y="4494333"/>
                  <a:ext cx="1273177" cy="4188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51412"/>
                  <a:ext cx="1931043" cy="14688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595705" y="2585246"/>
                  <a:ext cx="1179885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86688" y="4441924"/>
                  <a:ext cx="716534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HMS</a:t>
                  </a:r>
                  <a:endParaRPr lang="en-US" sz="18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09408" cy="418807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16825" y="2731529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6171880" y="3320923"/>
                  <a:ext cx="294593" cy="5889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2"/>
                  <a:ext cx="209408" cy="41880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091353" y="3777690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41880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35668" y="3042679"/>
                  <a:ext cx="727442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err="1">
                      <a:latin typeface="+mn-lt"/>
                    </a:rPr>
                    <a:t>Lumi</a:t>
                  </a:r>
                  <a:endParaRPr lang="en-US" sz="18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64288" y="2805112"/>
                  <a:ext cx="1035543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Faraday</a:t>
                  </a:r>
                  <a:br>
                    <a:rPr lang="en-US" sz="1800" dirty="0">
                      <a:latin typeface="+mn-lt"/>
                    </a:rPr>
                  </a:br>
                  <a:r>
                    <a:rPr lang="en-US" sz="18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891348" y="2965429"/>
                  <a:ext cx="1494167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smtClean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800" dirty="0" smtClean="0">
                      <a:latin typeface="+mn-lt"/>
                    </a:rPr>
                    <a:t>Beam</a:t>
                  </a:r>
                  <a:endParaRPr lang="en-US" sz="1800" dirty="0">
                    <a:latin typeface="+mn-lt"/>
                  </a:endParaRP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13067"/>
              <a:ext cx="988552" cy="4188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  <a:endParaRPr lang="en-US" dirty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31"/>
              <p:cNvSpPr>
                <a:spLocks noGrp="1"/>
              </p:cNvSpPr>
              <p:nvPr>
                <p:ph idx="1"/>
              </p:nvPr>
            </p:nvSpPr>
            <p:spPr>
              <a:xfrm>
                <a:off x="1081380" y="1895868"/>
                <a:ext cx="10058400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 smtClean="0"/>
                  <a:t>Hall C</a:t>
                </a:r>
              </a:p>
              <a:p>
                <a:pPr lvl="1"/>
                <a:r>
                  <a:rPr lang="en-US" sz="2400" dirty="0" smtClean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(E12-13-011)</a:t>
                </a:r>
              </a:p>
              <a:p>
                <a:pPr lvl="1"/>
                <a:r>
                  <a:rPr lang="en-US" sz="2400" dirty="0" smtClean="0"/>
                  <a:t>(Mostly??)</a:t>
                </a:r>
                <a:endParaRPr lang="en-US" sz="2400" dirty="0"/>
              </a:p>
            </p:txBody>
          </p:sp>
        </mc:Choice>
        <mc:Fallback xmlns="">
          <p:sp>
            <p:nvSpPr>
              <p:cNvPr id="32" name="Content Placeholder 3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1380" y="1895868"/>
                <a:ext cx="10058400" cy="4023360"/>
              </a:xfrm>
              <a:blipFill rotWithShape="0"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04" y="1992030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386339" y="4273936"/>
            <a:ext cx="1622613" cy="1469771"/>
            <a:chOff x="2691139" y="4070736"/>
            <a:chExt cx="1622613" cy="1469771"/>
          </a:xfrm>
        </p:grpSpPr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2821293" y="4859745"/>
              <a:ext cx="665488" cy="369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sz="1800" dirty="0" smtClean="0">
                  <a:latin typeface="+mn-lt"/>
                </a:rPr>
                <a:t>LAD?</a:t>
              </a:r>
              <a:endParaRPr lang="en-US" sz="1800" dirty="0">
                <a:latin typeface="+mn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91139" y="4070736"/>
              <a:ext cx="1622613" cy="1469771"/>
              <a:chOff x="2627624" y="4137618"/>
              <a:chExt cx="1410605" cy="1277735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2921567" y="4137618"/>
                <a:ext cx="1116662" cy="1032598"/>
              </a:xfrm>
              <a:custGeom>
                <a:avLst/>
                <a:gdLst>
                  <a:gd name="connsiteX0" fmla="*/ 0 w 2151964"/>
                  <a:gd name="connsiteY0" fmla="*/ 1075982 h 2151964"/>
                  <a:gd name="connsiteX1" fmla="*/ 1075982 w 2151964"/>
                  <a:gd name="connsiteY1" fmla="*/ 0 h 2151964"/>
                  <a:gd name="connsiteX2" fmla="*/ 2151964 w 2151964"/>
                  <a:gd name="connsiteY2" fmla="*/ 1075982 h 2151964"/>
                  <a:gd name="connsiteX3" fmla="*/ 1075982 w 2151964"/>
                  <a:gd name="connsiteY3" fmla="*/ 2151964 h 2151964"/>
                  <a:gd name="connsiteX4" fmla="*/ 0 w 2151964"/>
                  <a:gd name="connsiteY4" fmla="*/ 1075982 h 2151964"/>
                  <a:gd name="connsiteX0" fmla="*/ 0 w 1210479"/>
                  <a:gd name="connsiteY0" fmla="*/ 1105891 h 2211782"/>
                  <a:gd name="connsiteX1" fmla="*/ 1075982 w 1210479"/>
                  <a:gd name="connsiteY1" fmla="*/ 29909 h 2211782"/>
                  <a:gd name="connsiteX2" fmla="*/ 1075982 w 1210479"/>
                  <a:gd name="connsiteY2" fmla="*/ 2181873 h 2211782"/>
                  <a:gd name="connsiteX3" fmla="*/ 0 w 1210479"/>
                  <a:gd name="connsiteY3" fmla="*/ 1105891 h 2211782"/>
                  <a:gd name="connsiteX0" fmla="*/ 0 w 1075982"/>
                  <a:gd name="connsiteY0" fmla="*/ 0 h 1105891"/>
                  <a:gd name="connsiteX1" fmla="*/ 1075982 w 1075982"/>
                  <a:gd name="connsiteY1" fmla="*/ 1075982 h 1105891"/>
                  <a:gd name="connsiteX2" fmla="*/ 0 w 1075982"/>
                  <a:gd name="connsiteY2" fmla="*/ 0 h 1105891"/>
                  <a:gd name="connsiteX0" fmla="*/ 0 w 1075982"/>
                  <a:gd name="connsiteY0" fmla="*/ 0 h 1105891"/>
                  <a:gd name="connsiteX1" fmla="*/ 166483 w 1075982"/>
                  <a:gd name="connsiteY1" fmla="*/ 155303 h 1105891"/>
                  <a:gd name="connsiteX2" fmla="*/ 1075982 w 1075982"/>
                  <a:gd name="connsiteY2" fmla="*/ 1075982 h 1105891"/>
                  <a:gd name="connsiteX3" fmla="*/ 0 w 1075982"/>
                  <a:gd name="connsiteY3" fmla="*/ 0 h 1105891"/>
                  <a:gd name="connsiteX0" fmla="*/ 41692 w 1118969"/>
                  <a:gd name="connsiteY0" fmla="*/ 73092 h 1149095"/>
                  <a:gd name="connsiteX1" fmla="*/ 241513 w 1118969"/>
                  <a:gd name="connsiteY1" fmla="*/ 99808 h 1149095"/>
                  <a:gd name="connsiteX2" fmla="*/ 1117674 w 1118969"/>
                  <a:gd name="connsiteY2" fmla="*/ 1149074 h 1149095"/>
                  <a:gd name="connsiteX3" fmla="*/ 41692 w 1118969"/>
                  <a:gd name="connsiteY3" fmla="*/ 73092 h 1149095"/>
                  <a:gd name="connsiteX0" fmla="*/ 39896 w 1117173"/>
                  <a:gd name="connsiteY0" fmla="*/ 68589 h 1144592"/>
                  <a:gd name="connsiteX1" fmla="*/ 239717 w 1117173"/>
                  <a:gd name="connsiteY1" fmla="*/ 95305 h 1144592"/>
                  <a:gd name="connsiteX2" fmla="*/ 1115878 w 1117173"/>
                  <a:gd name="connsiteY2" fmla="*/ 1144571 h 1144592"/>
                  <a:gd name="connsiteX3" fmla="*/ 39896 w 1117173"/>
                  <a:gd name="connsiteY3" fmla="*/ 68589 h 1144592"/>
                  <a:gd name="connsiteX0" fmla="*/ 2 w 1077279"/>
                  <a:gd name="connsiteY0" fmla="*/ 82 h 1076085"/>
                  <a:gd name="connsiteX1" fmla="*/ 199823 w 1077279"/>
                  <a:gd name="connsiteY1" fmla="*/ 26798 h 1076085"/>
                  <a:gd name="connsiteX2" fmla="*/ 1075984 w 1077279"/>
                  <a:gd name="connsiteY2" fmla="*/ 1076064 h 1076085"/>
                  <a:gd name="connsiteX3" fmla="*/ 2 w 1077279"/>
                  <a:gd name="connsiteY3" fmla="*/ 82 h 1076085"/>
                  <a:gd name="connsiteX0" fmla="*/ 2 w 1077279"/>
                  <a:gd name="connsiteY0" fmla="*/ 82 h 1076085"/>
                  <a:gd name="connsiteX1" fmla="*/ 199823 w 1077279"/>
                  <a:gd name="connsiteY1" fmla="*/ 26798 h 1076085"/>
                  <a:gd name="connsiteX2" fmla="*/ 1075984 w 1077279"/>
                  <a:gd name="connsiteY2" fmla="*/ 1076064 h 1076085"/>
                  <a:gd name="connsiteX3" fmla="*/ 2 w 1077279"/>
                  <a:gd name="connsiteY3" fmla="*/ 82 h 1076085"/>
                  <a:gd name="connsiteX0" fmla="*/ 2 w 1077279"/>
                  <a:gd name="connsiteY0" fmla="*/ 39535 h 1115538"/>
                  <a:gd name="connsiteX1" fmla="*/ 199823 w 1077279"/>
                  <a:gd name="connsiteY1" fmla="*/ 66251 h 1115538"/>
                  <a:gd name="connsiteX2" fmla="*/ 1075984 w 1077279"/>
                  <a:gd name="connsiteY2" fmla="*/ 1115517 h 1115538"/>
                  <a:gd name="connsiteX3" fmla="*/ 2 w 1077279"/>
                  <a:gd name="connsiteY3" fmla="*/ 39535 h 1115538"/>
                  <a:gd name="connsiteX0" fmla="*/ 1 w 1101399"/>
                  <a:gd name="connsiteY0" fmla="*/ 29436 h 1181920"/>
                  <a:gd name="connsiteX1" fmla="*/ 223634 w 1101399"/>
                  <a:gd name="connsiteY1" fmla="*/ 132352 h 1181920"/>
                  <a:gd name="connsiteX2" fmla="*/ 1099795 w 1101399"/>
                  <a:gd name="connsiteY2" fmla="*/ 1181618 h 1181920"/>
                  <a:gd name="connsiteX3" fmla="*/ 1 w 1101399"/>
                  <a:gd name="connsiteY3" fmla="*/ 29436 h 1181920"/>
                  <a:gd name="connsiteX0" fmla="*/ 817 w 1102215"/>
                  <a:gd name="connsiteY0" fmla="*/ 29436 h 1181920"/>
                  <a:gd name="connsiteX1" fmla="*/ 224450 w 1102215"/>
                  <a:gd name="connsiteY1" fmla="*/ 132352 h 1181920"/>
                  <a:gd name="connsiteX2" fmla="*/ 1100611 w 1102215"/>
                  <a:gd name="connsiteY2" fmla="*/ 1181618 h 1181920"/>
                  <a:gd name="connsiteX3" fmla="*/ 817 w 1102215"/>
                  <a:gd name="connsiteY3" fmla="*/ 29436 h 1181920"/>
                  <a:gd name="connsiteX0" fmla="*/ 835 w 1073290"/>
                  <a:gd name="connsiteY0" fmla="*/ 46523 h 1089171"/>
                  <a:gd name="connsiteX1" fmla="*/ 195893 w 1073290"/>
                  <a:gd name="connsiteY1" fmla="*/ 39902 h 1089171"/>
                  <a:gd name="connsiteX2" fmla="*/ 1072054 w 1073290"/>
                  <a:gd name="connsiteY2" fmla="*/ 1089168 h 1089171"/>
                  <a:gd name="connsiteX3" fmla="*/ 835 w 1073290"/>
                  <a:gd name="connsiteY3" fmla="*/ 46523 h 1089171"/>
                  <a:gd name="connsiteX0" fmla="*/ 835 w 1073290"/>
                  <a:gd name="connsiteY0" fmla="*/ 6621 h 1049269"/>
                  <a:gd name="connsiteX1" fmla="*/ 195893 w 1073290"/>
                  <a:gd name="connsiteY1" fmla="*/ 0 h 1049269"/>
                  <a:gd name="connsiteX2" fmla="*/ 1072054 w 1073290"/>
                  <a:gd name="connsiteY2" fmla="*/ 1049266 h 1049269"/>
                  <a:gd name="connsiteX3" fmla="*/ 835 w 1073290"/>
                  <a:gd name="connsiteY3" fmla="*/ 6621 h 1049269"/>
                  <a:gd name="connsiteX0" fmla="*/ 835 w 1145815"/>
                  <a:gd name="connsiteY0" fmla="*/ 6621 h 1113021"/>
                  <a:gd name="connsiteX1" fmla="*/ 195893 w 1145815"/>
                  <a:gd name="connsiteY1" fmla="*/ 0 h 1113021"/>
                  <a:gd name="connsiteX2" fmla="*/ 957891 w 1145815"/>
                  <a:gd name="connsiteY2" fmla="*/ 890587 h 1113021"/>
                  <a:gd name="connsiteX3" fmla="*/ 1072054 w 1145815"/>
                  <a:gd name="connsiteY3" fmla="*/ 1049266 h 1113021"/>
                  <a:gd name="connsiteX4" fmla="*/ 835 w 1145815"/>
                  <a:gd name="connsiteY4" fmla="*/ 6621 h 1113021"/>
                  <a:gd name="connsiteX0" fmla="*/ 965 w 1204689"/>
                  <a:gd name="connsiteY0" fmla="*/ 6621 h 1098271"/>
                  <a:gd name="connsiteX1" fmla="*/ 196023 w 1204689"/>
                  <a:gd name="connsiteY1" fmla="*/ 0 h 1098271"/>
                  <a:gd name="connsiteX2" fmla="*/ 1091371 w 1204689"/>
                  <a:gd name="connsiteY2" fmla="*/ 833437 h 1098271"/>
                  <a:gd name="connsiteX3" fmla="*/ 1072184 w 1204689"/>
                  <a:gd name="connsiteY3" fmla="*/ 1049266 h 1098271"/>
                  <a:gd name="connsiteX4" fmla="*/ 965 w 1204689"/>
                  <a:gd name="connsiteY4" fmla="*/ 6621 h 1098271"/>
                  <a:gd name="connsiteX0" fmla="*/ 965 w 1204689"/>
                  <a:gd name="connsiteY0" fmla="*/ 6621 h 1098271"/>
                  <a:gd name="connsiteX1" fmla="*/ 196023 w 1204689"/>
                  <a:gd name="connsiteY1" fmla="*/ 0 h 1098271"/>
                  <a:gd name="connsiteX2" fmla="*/ 1091371 w 1204689"/>
                  <a:gd name="connsiteY2" fmla="*/ 833437 h 1098271"/>
                  <a:gd name="connsiteX3" fmla="*/ 1072184 w 1204689"/>
                  <a:gd name="connsiteY3" fmla="*/ 1049266 h 1098271"/>
                  <a:gd name="connsiteX4" fmla="*/ 965 w 1204689"/>
                  <a:gd name="connsiteY4" fmla="*/ 6621 h 1098271"/>
                  <a:gd name="connsiteX0" fmla="*/ 1292 w 1205016"/>
                  <a:gd name="connsiteY0" fmla="*/ 6621 h 1098271"/>
                  <a:gd name="connsiteX1" fmla="*/ 196350 w 1205016"/>
                  <a:gd name="connsiteY1" fmla="*/ 0 h 1098271"/>
                  <a:gd name="connsiteX2" fmla="*/ 1091698 w 1205016"/>
                  <a:gd name="connsiteY2" fmla="*/ 833437 h 1098271"/>
                  <a:gd name="connsiteX3" fmla="*/ 1072511 w 1205016"/>
                  <a:gd name="connsiteY3" fmla="*/ 1049266 h 1098271"/>
                  <a:gd name="connsiteX4" fmla="*/ 1292 w 1205016"/>
                  <a:gd name="connsiteY4" fmla="*/ 6621 h 1098271"/>
                  <a:gd name="connsiteX0" fmla="*/ 1292 w 1154035"/>
                  <a:gd name="connsiteY0" fmla="*/ 6621 h 1049266"/>
                  <a:gd name="connsiteX1" fmla="*/ 196350 w 1154035"/>
                  <a:gd name="connsiteY1" fmla="*/ 0 h 1049266"/>
                  <a:gd name="connsiteX2" fmla="*/ 1091698 w 1154035"/>
                  <a:gd name="connsiteY2" fmla="*/ 833437 h 1049266"/>
                  <a:gd name="connsiteX3" fmla="*/ 1072511 w 1154035"/>
                  <a:gd name="connsiteY3" fmla="*/ 1049266 h 1049266"/>
                  <a:gd name="connsiteX4" fmla="*/ 1292 w 1154035"/>
                  <a:gd name="connsiteY4" fmla="*/ 6621 h 1049266"/>
                  <a:gd name="connsiteX0" fmla="*/ 1292 w 1091698"/>
                  <a:gd name="connsiteY0" fmla="*/ 6621 h 1049266"/>
                  <a:gd name="connsiteX1" fmla="*/ 196350 w 1091698"/>
                  <a:gd name="connsiteY1" fmla="*/ 0 h 1049266"/>
                  <a:gd name="connsiteX2" fmla="*/ 1091698 w 1091698"/>
                  <a:gd name="connsiteY2" fmla="*/ 833437 h 1049266"/>
                  <a:gd name="connsiteX3" fmla="*/ 1072511 w 1091698"/>
                  <a:gd name="connsiteY3" fmla="*/ 1049266 h 1049266"/>
                  <a:gd name="connsiteX4" fmla="*/ 1292 w 1091698"/>
                  <a:gd name="connsiteY4" fmla="*/ 6621 h 1049266"/>
                  <a:gd name="connsiteX0" fmla="*/ 1292 w 1075904"/>
                  <a:gd name="connsiteY0" fmla="*/ 6621 h 1049266"/>
                  <a:gd name="connsiteX1" fmla="*/ 196350 w 1075904"/>
                  <a:gd name="connsiteY1" fmla="*/ 0 h 1049266"/>
                  <a:gd name="connsiteX2" fmla="*/ 1067886 w 1075904"/>
                  <a:gd name="connsiteY2" fmla="*/ 885825 h 1049266"/>
                  <a:gd name="connsiteX3" fmla="*/ 1072511 w 1075904"/>
                  <a:gd name="connsiteY3" fmla="*/ 1049266 h 1049266"/>
                  <a:gd name="connsiteX4" fmla="*/ 1292 w 1075904"/>
                  <a:gd name="connsiteY4" fmla="*/ 6621 h 1049266"/>
                  <a:gd name="connsiteX0" fmla="*/ 1285 w 1080086"/>
                  <a:gd name="connsiteY0" fmla="*/ 6621 h 1268341"/>
                  <a:gd name="connsiteX1" fmla="*/ 196343 w 1080086"/>
                  <a:gd name="connsiteY1" fmla="*/ 0 h 1268341"/>
                  <a:gd name="connsiteX2" fmla="*/ 1067879 w 1080086"/>
                  <a:gd name="connsiteY2" fmla="*/ 885825 h 1268341"/>
                  <a:gd name="connsiteX3" fmla="*/ 1077267 w 1080086"/>
                  <a:gd name="connsiteY3" fmla="*/ 1268341 h 1268341"/>
                  <a:gd name="connsiteX4" fmla="*/ 1285 w 1080086"/>
                  <a:gd name="connsiteY4" fmla="*/ 6621 h 1268341"/>
                  <a:gd name="connsiteX0" fmla="*/ 1285 w 1082220"/>
                  <a:gd name="connsiteY0" fmla="*/ 6621 h 1268341"/>
                  <a:gd name="connsiteX1" fmla="*/ 196343 w 1082220"/>
                  <a:gd name="connsiteY1" fmla="*/ 0 h 1268341"/>
                  <a:gd name="connsiteX2" fmla="*/ 1067879 w 1082220"/>
                  <a:gd name="connsiteY2" fmla="*/ 885825 h 1268341"/>
                  <a:gd name="connsiteX3" fmla="*/ 1077267 w 1082220"/>
                  <a:gd name="connsiteY3" fmla="*/ 1268341 h 1268341"/>
                  <a:gd name="connsiteX4" fmla="*/ 1285 w 1082220"/>
                  <a:gd name="connsiteY4" fmla="*/ 6621 h 1268341"/>
                  <a:gd name="connsiteX0" fmla="*/ 1285 w 1077987"/>
                  <a:gd name="connsiteY0" fmla="*/ 6621 h 1268341"/>
                  <a:gd name="connsiteX1" fmla="*/ 196343 w 1077987"/>
                  <a:gd name="connsiteY1" fmla="*/ 0 h 1268341"/>
                  <a:gd name="connsiteX2" fmla="*/ 1067879 w 1077987"/>
                  <a:gd name="connsiteY2" fmla="*/ 885825 h 1268341"/>
                  <a:gd name="connsiteX3" fmla="*/ 1077267 w 1077987"/>
                  <a:gd name="connsiteY3" fmla="*/ 1268341 h 1268341"/>
                  <a:gd name="connsiteX4" fmla="*/ 1285 w 1077987"/>
                  <a:gd name="connsiteY4" fmla="*/ 6621 h 1268341"/>
                  <a:gd name="connsiteX0" fmla="*/ 1285 w 1077987"/>
                  <a:gd name="connsiteY0" fmla="*/ 6621 h 1039741"/>
                  <a:gd name="connsiteX1" fmla="*/ 196343 w 1077987"/>
                  <a:gd name="connsiteY1" fmla="*/ 0 h 1039741"/>
                  <a:gd name="connsiteX2" fmla="*/ 1067879 w 1077987"/>
                  <a:gd name="connsiteY2" fmla="*/ 885825 h 1039741"/>
                  <a:gd name="connsiteX3" fmla="*/ 1077267 w 1077987"/>
                  <a:gd name="connsiteY3" fmla="*/ 1039741 h 1039741"/>
                  <a:gd name="connsiteX4" fmla="*/ 1285 w 1077987"/>
                  <a:gd name="connsiteY4" fmla="*/ 6621 h 1039741"/>
                  <a:gd name="connsiteX0" fmla="*/ 1285 w 1077987"/>
                  <a:gd name="connsiteY0" fmla="*/ 6621 h 1039741"/>
                  <a:gd name="connsiteX1" fmla="*/ 196343 w 1077987"/>
                  <a:gd name="connsiteY1" fmla="*/ 0 h 1039741"/>
                  <a:gd name="connsiteX2" fmla="*/ 1067879 w 1077987"/>
                  <a:gd name="connsiteY2" fmla="*/ 885825 h 1039741"/>
                  <a:gd name="connsiteX3" fmla="*/ 1077267 w 1077987"/>
                  <a:gd name="connsiteY3" fmla="*/ 1039741 h 1039741"/>
                  <a:gd name="connsiteX4" fmla="*/ 1285 w 1077987"/>
                  <a:gd name="connsiteY4" fmla="*/ 6621 h 1039741"/>
                  <a:gd name="connsiteX0" fmla="*/ 1285 w 1077987"/>
                  <a:gd name="connsiteY0" fmla="*/ 6621 h 1039741"/>
                  <a:gd name="connsiteX1" fmla="*/ 196343 w 1077987"/>
                  <a:gd name="connsiteY1" fmla="*/ 0 h 1039741"/>
                  <a:gd name="connsiteX2" fmla="*/ 1067879 w 1077987"/>
                  <a:gd name="connsiteY2" fmla="*/ 885825 h 1039741"/>
                  <a:gd name="connsiteX3" fmla="*/ 1077267 w 1077987"/>
                  <a:gd name="connsiteY3" fmla="*/ 1039741 h 1039741"/>
                  <a:gd name="connsiteX4" fmla="*/ 1285 w 1077987"/>
                  <a:gd name="connsiteY4" fmla="*/ 6621 h 1039741"/>
                  <a:gd name="connsiteX0" fmla="*/ 1285 w 1086881"/>
                  <a:gd name="connsiteY0" fmla="*/ 6621 h 1039741"/>
                  <a:gd name="connsiteX1" fmla="*/ 196343 w 1086881"/>
                  <a:gd name="connsiteY1" fmla="*/ 0 h 1039741"/>
                  <a:gd name="connsiteX2" fmla="*/ 1082167 w 1086881"/>
                  <a:gd name="connsiteY2" fmla="*/ 842962 h 1039741"/>
                  <a:gd name="connsiteX3" fmla="*/ 1077267 w 1086881"/>
                  <a:gd name="connsiteY3" fmla="*/ 1039741 h 1039741"/>
                  <a:gd name="connsiteX4" fmla="*/ 1285 w 1086881"/>
                  <a:gd name="connsiteY4" fmla="*/ 6621 h 1039741"/>
                  <a:gd name="connsiteX0" fmla="*/ 1227 w 1120160"/>
                  <a:gd name="connsiteY0" fmla="*/ 11384 h 1039741"/>
                  <a:gd name="connsiteX1" fmla="*/ 229622 w 1120160"/>
                  <a:gd name="connsiteY1" fmla="*/ 0 h 1039741"/>
                  <a:gd name="connsiteX2" fmla="*/ 1115446 w 1120160"/>
                  <a:gd name="connsiteY2" fmla="*/ 842962 h 1039741"/>
                  <a:gd name="connsiteX3" fmla="*/ 1110546 w 1120160"/>
                  <a:gd name="connsiteY3" fmla="*/ 1039741 h 1039741"/>
                  <a:gd name="connsiteX4" fmla="*/ 1227 w 1120160"/>
                  <a:gd name="connsiteY4" fmla="*/ 11384 h 1039741"/>
                  <a:gd name="connsiteX0" fmla="*/ 44 w 1118977"/>
                  <a:gd name="connsiteY0" fmla="*/ 11384 h 1039741"/>
                  <a:gd name="connsiteX1" fmla="*/ 228439 w 1118977"/>
                  <a:gd name="connsiteY1" fmla="*/ 0 h 1039741"/>
                  <a:gd name="connsiteX2" fmla="*/ 1114263 w 1118977"/>
                  <a:gd name="connsiteY2" fmla="*/ 842962 h 1039741"/>
                  <a:gd name="connsiteX3" fmla="*/ 1109363 w 1118977"/>
                  <a:gd name="connsiteY3" fmla="*/ 1039741 h 1039741"/>
                  <a:gd name="connsiteX4" fmla="*/ 44 w 1118977"/>
                  <a:gd name="connsiteY4" fmla="*/ 11384 h 1039741"/>
                  <a:gd name="connsiteX0" fmla="*/ 44 w 1118977"/>
                  <a:gd name="connsiteY0" fmla="*/ 11384 h 1039741"/>
                  <a:gd name="connsiteX1" fmla="*/ 228439 w 1118977"/>
                  <a:gd name="connsiteY1" fmla="*/ 0 h 1039741"/>
                  <a:gd name="connsiteX2" fmla="*/ 1114263 w 1118977"/>
                  <a:gd name="connsiteY2" fmla="*/ 842962 h 1039741"/>
                  <a:gd name="connsiteX3" fmla="*/ 1109363 w 1118977"/>
                  <a:gd name="connsiteY3" fmla="*/ 1039741 h 1039741"/>
                  <a:gd name="connsiteX4" fmla="*/ 44 w 1118977"/>
                  <a:gd name="connsiteY4" fmla="*/ 11384 h 1039741"/>
                  <a:gd name="connsiteX0" fmla="*/ 44 w 1118977"/>
                  <a:gd name="connsiteY0" fmla="*/ 5037 h 1033394"/>
                  <a:gd name="connsiteX1" fmla="*/ 228439 w 1118977"/>
                  <a:gd name="connsiteY1" fmla="*/ 5559 h 1033394"/>
                  <a:gd name="connsiteX2" fmla="*/ 1114263 w 1118977"/>
                  <a:gd name="connsiteY2" fmla="*/ 836615 h 1033394"/>
                  <a:gd name="connsiteX3" fmla="*/ 1109363 w 1118977"/>
                  <a:gd name="connsiteY3" fmla="*/ 1033394 h 1033394"/>
                  <a:gd name="connsiteX4" fmla="*/ 44 w 1118977"/>
                  <a:gd name="connsiteY4" fmla="*/ 5037 h 1033394"/>
                  <a:gd name="connsiteX0" fmla="*/ 44 w 1118977"/>
                  <a:gd name="connsiteY0" fmla="*/ 6242 h 1034599"/>
                  <a:gd name="connsiteX1" fmla="*/ 218914 w 1118977"/>
                  <a:gd name="connsiteY1" fmla="*/ 2001 h 1034599"/>
                  <a:gd name="connsiteX2" fmla="*/ 1114263 w 1118977"/>
                  <a:gd name="connsiteY2" fmla="*/ 837820 h 1034599"/>
                  <a:gd name="connsiteX3" fmla="*/ 1109363 w 1118977"/>
                  <a:gd name="connsiteY3" fmla="*/ 1034599 h 1034599"/>
                  <a:gd name="connsiteX4" fmla="*/ 44 w 1118977"/>
                  <a:gd name="connsiteY4" fmla="*/ 6242 h 1034599"/>
                  <a:gd name="connsiteX0" fmla="*/ 44 w 1118977"/>
                  <a:gd name="connsiteY0" fmla="*/ 4241 h 1032598"/>
                  <a:gd name="connsiteX1" fmla="*/ 218914 w 1118977"/>
                  <a:gd name="connsiteY1" fmla="*/ 0 h 1032598"/>
                  <a:gd name="connsiteX2" fmla="*/ 1114263 w 1118977"/>
                  <a:gd name="connsiteY2" fmla="*/ 835819 h 1032598"/>
                  <a:gd name="connsiteX3" fmla="*/ 1109363 w 1118977"/>
                  <a:gd name="connsiteY3" fmla="*/ 1032598 h 1032598"/>
                  <a:gd name="connsiteX4" fmla="*/ 44 w 1118977"/>
                  <a:gd name="connsiteY4" fmla="*/ 4241 h 1032598"/>
                  <a:gd name="connsiteX0" fmla="*/ 44 w 1118977"/>
                  <a:gd name="connsiteY0" fmla="*/ 5815 h 1034172"/>
                  <a:gd name="connsiteX1" fmla="*/ 218914 w 1118977"/>
                  <a:gd name="connsiteY1" fmla="*/ 1574 h 1034172"/>
                  <a:gd name="connsiteX2" fmla="*/ 1114263 w 1118977"/>
                  <a:gd name="connsiteY2" fmla="*/ 837393 h 1034172"/>
                  <a:gd name="connsiteX3" fmla="*/ 1109363 w 1118977"/>
                  <a:gd name="connsiteY3" fmla="*/ 1034172 h 1034172"/>
                  <a:gd name="connsiteX4" fmla="*/ 44 w 1118977"/>
                  <a:gd name="connsiteY4" fmla="*/ 5815 h 1034172"/>
                  <a:gd name="connsiteX0" fmla="*/ 44 w 1118977"/>
                  <a:gd name="connsiteY0" fmla="*/ 4241 h 1032598"/>
                  <a:gd name="connsiteX1" fmla="*/ 218914 w 1118977"/>
                  <a:gd name="connsiteY1" fmla="*/ 0 h 1032598"/>
                  <a:gd name="connsiteX2" fmla="*/ 1114263 w 1118977"/>
                  <a:gd name="connsiteY2" fmla="*/ 835819 h 1032598"/>
                  <a:gd name="connsiteX3" fmla="*/ 1109363 w 1118977"/>
                  <a:gd name="connsiteY3" fmla="*/ 1032598 h 1032598"/>
                  <a:gd name="connsiteX4" fmla="*/ 44 w 1118977"/>
                  <a:gd name="connsiteY4" fmla="*/ 4241 h 1032598"/>
                  <a:gd name="connsiteX0" fmla="*/ 44 w 1114344"/>
                  <a:gd name="connsiteY0" fmla="*/ 4241 h 1032598"/>
                  <a:gd name="connsiteX1" fmla="*/ 218914 w 1114344"/>
                  <a:gd name="connsiteY1" fmla="*/ 0 h 1032598"/>
                  <a:gd name="connsiteX2" fmla="*/ 1114263 w 1114344"/>
                  <a:gd name="connsiteY2" fmla="*/ 835819 h 1032598"/>
                  <a:gd name="connsiteX3" fmla="*/ 1109363 w 1114344"/>
                  <a:gd name="connsiteY3" fmla="*/ 1032598 h 1032598"/>
                  <a:gd name="connsiteX4" fmla="*/ 44 w 1114344"/>
                  <a:gd name="connsiteY4" fmla="*/ 4241 h 1032598"/>
                  <a:gd name="connsiteX0" fmla="*/ 44 w 1116662"/>
                  <a:gd name="connsiteY0" fmla="*/ 4241 h 1032598"/>
                  <a:gd name="connsiteX1" fmla="*/ 218914 w 1116662"/>
                  <a:gd name="connsiteY1" fmla="*/ 0 h 1032598"/>
                  <a:gd name="connsiteX2" fmla="*/ 1114263 w 1116662"/>
                  <a:gd name="connsiteY2" fmla="*/ 835819 h 1032598"/>
                  <a:gd name="connsiteX3" fmla="*/ 1116507 w 1116662"/>
                  <a:gd name="connsiteY3" fmla="*/ 1032598 h 1032598"/>
                  <a:gd name="connsiteX4" fmla="*/ 44 w 1116662"/>
                  <a:gd name="connsiteY4" fmla="*/ 4241 h 103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662" h="1032598">
                    <a:moveTo>
                      <a:pt x="44" y="4241"/>
                    </a:moveTo>
                    <a:cubicBezTo>
                      <a:pt x="106429" y="813"/>
                      <a:pt x="147545" y="3001"/>
                      <a:pt x="218914" y="0"/>
                    </a:cubicBezTo>
                    <a:cubicBezTo>
                      <a:pt x="254598" y="375928"/>
                      <a:pt x="511036" y="775241"/>
                      <a:pt x="1114263" y="835819"/>
                    </a:cubicBezTo>
                    <a:cubicBezTo>
                      <a:pt x="1115033" y="898778"/>
                      <a:pt x="1117266" y="889414"/>
                      <a:pt x="1116507" y="1032598"/>
                    </a:cubicBezTo>
                    <a:cubicBezTo>
                      <a:pt x="691885" y="1013858"/>
                      <a:pt x="-6329" y="817294"/>
                      <a:pt x="44" y="4241"/>
                    </a:cubicBezTo>
                    <a:close/>
                  </a:path>
                </a:pathLst>
              </a:cu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232233" y="4681538"/>
                <a:ext cx="115487" cy="1777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508C"/>
                    </a:solidFill>
                  </a:rPr>
                  <a:t>?</a:t>
                </a:r>
              </a:p>
            </p:txBody>
          </p:sp>
          <p:sp>
            <p:nvSpPr>
              <p:cNvPr id="34" name="TextBox 33"/>
              <p:cNvSpPr txBox="1">
                <a:spLocks noChangeArrowheads="1"/>
              </p:cNvSpPr>
              <p:nvPr/>
            </p:nvSpPr>
            <p:spPr bwMode="auto">
              <a:xfrm>
                <a:off x="2905892" y="5094308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35" name="TextBox 34"/>
              <p:cNvSpPr txBox="1">
                <a:spLocks noChangeArrowheads="1"/>
              </p:cNvSpPr>
              <p:nvPr/>
            </p:nvSpPr>
            <p:spPr bwMode="auto">
              <a:xfrm>
                <a:off x="2627624" y="4576608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36" name="TextBox 35"/>
              <p:cNvSpPr txBox="1">
                <a:spLocks noChangeArrowheads="1"/>
              </p:cNvSpPr>
              <p:nvPr/>
            </p:nvSpPr>
            <p:spPr bwMode="auto">
              <a:xfrm>
                <a:off x="2768522" y="4329679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37" name="TextBox 36"/>
              <p:cNvSpPr txBox="1">
                <a:spLocks noChangeArrowheads="1"/>
              </p:cNvSpPr>
              <p:nvPr/>
            </p:nvSpPr>
            <p:spPr bwMode="auto">
              <a:xfrm>
                <a:off x="2640962" y="4920370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38" name="TextBox 37"/>
              <p:cNvSpPr txBox="1">
                <a:spLocks noChangeArrowheads="1"/>
              </p:cNvSpPr>
              <p:nvPr/>
            </p:nvSpPr>
            <p:spPr bwMode="auto">
              <a:xfrm>
                <a:off x="3297763" y="5061761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744" t="2643" r="19225" b="7499"/>
          <a:stretch/>
        </p:blipFill>
        <p:spPr>
          <a:xfrm>
            <a:off x="6604222" y="1887608"/>
            <a:ext cx="5371312" cy="43745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81826" y="3289389"/>
            <a:ext cx="503278" cy="2692842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7486718" y="3288511"/>
            <a:ext cx="524666" cy="2692842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09198" y="6018979"/>
            <a:ext cx="4028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L. Frankfurt, M. Strikman, Phys. Rept.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160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235 (1988)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574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10" grpId="0" animBg="1"/>
      <p:bldP spid="42" grpId="0" animBg="1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03" t="22537" r="1518" b="24592"/>
          <a:stretch/>
        </p:blipFill>
        <p:spPr>
          <a:xfrm>
            <a:off x="4711606" y="120408"/>
            <a:ext cx="7363232" cy="2238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541287"/>
            <a:ext cx="12116625" cy="3489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45704" y="3379305"/>
            <a:ext cx="135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(GeV/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46368" y="410112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1446368" y="474482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027718"/>
            <a:ext cx="253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83820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343400" y="1155700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166370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0" y="1460500"/>
            <a:ext cx="378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{</a:t>
            </a:r>
            <a:endParaRPr lang="en-US" sz="4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056102" y="1840139"/>
                <a:ext cx="2861745" cy="619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=90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nA</m:t>
                    </m:r>
                  </m:oMath>
                </a14:m>
                <a:endParaRPr lang="en-US" sz="1600" dirty="0" smtClean="0"/>
              </a:p>
              <a:p>
                <a:r>
                  <a:rPr lang="en-US" sz="20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=1.3×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102" y="1840139"/>
                <a:ext cx="2861745" cy="619080"/>
              </a:xfrm>
              <a:prstGeom prst="rect">
                <a:avLst/>
              </a:prstGeom>
              <a:blipFill rotWithShape="0">
                <a:blip r:embed="rId4"/>
                <a:stretch>
                  <a:fillRect l="-1064" r="-851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872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65" y="2031030"/>
            <a:ext cx="6015271" cy="4167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65" y="1983442"/>
            <a:ext cx="5992634" cy="4215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279" y="2432050"/>
            <a:ext cx="2588905" cy="869950"/>
          </a:xfrm>
          <a:prstGeom prst="rect">
            <a:avLst/>
          </a:prstGeom>
          <a:solidFill>
            <a:srgbClr val="FFFF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027718"/>
            <a:ext cx="253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" y="1985875"/>
            <a:ext cx="6104883" cy="42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4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09362" y="138646"/>
            <a:ext cx="5791593" cy="307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691257" y="127245"/>
            <a:ext cx="440198" cy="2589830"/>
          </a:xfrm>
          <a:prstGeom prst="rect">
            <a:avLst/>
          </a:prstGeom>
          <a:solidFill>
            <a:srgbClr val="FF00FF">
              <a:alpha val="30000"/>
            </a:srgbClr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9" b="11497"/>
          <a:stretch/>
        </p:blipFill>
        <p:spPr>
          <a:xfrm>
            <a:off x="6309362" y="138646"/>
            <a:ext cx="5822093" cy="3087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633" y="1737360"/>
                <a:ext cx="6719523" cy="4587239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2800" dirty="0" smtClean="0"/>
                  <a:t>Very large asymmetry</a:t>
                </a:r>
              </a:p>
              <a:p>
                <a:pPr lvl="1"/>
                <a:r>
                  <a:rPr lang="en-US" sz="2800" dirty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(?? + tagging??), </a:t>
                </a:r>
                <a:r>
                  <a:rPr lang="en-US" sz="2800" dirty="0" smtClean="0"/>
                  <a:t>less dependent on </a:t>
                </a:r>
                <a:r>
                  <a:rPr lang="en-US" sz="2800" dirty="0" smtClean="0"/>
                  <a:t>systematics</a:t>
                </a:r>
                <a:endParaRPr lang="en-US" sz="2800" dirty="0" smtClean="0"/>
              </a:p>
              <a:p>
                <a:pPr lvl="1"/>
                <a:r>
                  <a:rPr lang="en-US" sz="2800" dirty="0" smtClean="0"/>
                  <a:t>Direct access to the tensor component of the deuteron, which is necessary to understand SRC</a:t>
                </a:r>
              </a:p>
              <a:p>
                <a:pPr lvl="1"/>
                <a:r>
                  <a:rPr lang="en-US" sz="2800" dirty="0" smtClean="0"/>
                  <a:t>Potential for parasitic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2800" dirty="0" smtClean="0"/>
                  <a:t> measurement</a:t>
                </a:r>
              </a:p>
              <a:p>
                <a:pPr lvl="2"/>
                <a:r>
                  <a:rPr lang="en-US" sz="2400" dirty="0" smtClean="0"/>
                  <a:t>Can also be used to calibrate target polarization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633" y="1737360"/>
                <a:ext cx="6719523" cy="4587239"/>
              </a:xfrm>
              <a:blipFill rotWithShape="0">
                <a:blip r:embed="rId4"/>
                <a:stretch>
                  <a:fillRect l="-272" r="-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10" y="3214835"/>
            <a:ext cx="4939790" cy="30986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703257" y="3273287"/>
            <a:ext cx="1577574" cy="2769704"/>
            <a:chOff x="8028190" y="5130800"/>
            <a:chExt cx="1908862" cy="68580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8028190" y="5130805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845094" y="5130800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9937052" y="5130800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868694"/>
            <a:ext cx="4004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6692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311833" y="1946532"/>
                <a:ext cx="588016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/>
                  <a:t>First measurement of 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will give insight into:</a:t>
                </a:r>
              </a:p>
              <a:p>
                <a:pPr algn="ctr"/>
                <a:endParaRPr lang="en-US" sz="2400" dirty="0" smtClean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SRCs </a:t>
                </a:r>
                <a:r>
                  <a:rPr lang="en-US" sz="2400" dirty="0"/>
                  <a:t>&amp; </a:t>
                </a:r>
                <a:r>
                  <a:rPr lang="en-US" sz="2400" dirty="0" err="1"/>
                  <a:t>pn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dominance</a:t>
                </a:r>
                <a:r>
                  <a:rPr lang="en-US" sz="2400" baseline="30000" dirty="0" smtClean="0"/>
                  <a:t>[3]</a:t>
                </a:r>
                <a:r>
                  <a:rPr lang="en-US" sz="2400" dirty="0" smtClean="0"/>
                  <a:t> </a:t>
                </a:r>
                <a:br>
                  <a:rPr lang="en-US" sz="2400" dirty="0" smtClean="0"/>
                </a:br>
                <a:endParaRPr lang="en-US" sz="24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Differentiate light cone and VN </a:t>
                </a:r>
                <a:r>
                  <a:rPr lang="en-US" sz="2400" dirty="0" smtClean="0"/>
                  <a:t>models</a:t>
                </a:r>
                <a:r>
                  <a:rPr lang="en-US" sz="2400" baseline="30000" dirty="0" smtClean="0"/>
                  <a:t>[1,2]</a:t>
                </a:r>
                <a:br>
                  <a:rPr lang="en-US" sz="2400" baseline="30000" dirty="0" smtClean="0"/>
                </a:br>
                <a:endParaRPr lang="en-US" sz="2400" baseline="300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Better understanding of </a:t>
                </a:r>
                <a:r>
                  <a:rPr lang="en-US" sz="2400" dirty="0" smtClean="0"/>
                  <a:t>deuteron </a:t>
                </a:r>
                <a:r>
                  <a:rPr lang="en-US" sz="2400" dirty="0" err="1" smtClean="0"/>
                  <a:t>wf</a:t>
                </a:r>
                <a:r>
                  <a:rPr lang="en-US" sz="2400" baseline="30000" dirty="0" smtClean="0"/>
                  <a:t>[4]</a:t>
                </a:r>
                <a:br>
                  <a:rPr lang="en-US" sz="2400" baseline="30000" dirty="0" smtClean="0"/>
                </a:br>
                <a:endParaRPr lang="en-US" sz="2400" baseline="300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Final state interaction </a:t>
                </a:r>
                <a:r>
                  <a:rPr lang="en-US" sz="2400" dirty="0" smtClean="0"/>
                  <a:t>models</a:t>
                </a:r>
                <a:r>
                  <a:rPr lang="en-US" sz="2400" baseline="30000" dirty="0" smtClean="0"/>
                  <a:t>[5]</a:t>
                </a:r>
                <a:br>
                  <a:rPr lang="en-US" sz="2400" baseline="30000" dirty="0" smtClean="0"/>
                </a:br>
                <a:endParaRPr lang="en-US" sz="2400" baseline="30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833" y="1946532"/>
                <a:ext cx="5880167" cy="3785652"/>
              </a:xfrm>
              <a:prstGeom prst="rect">
                <a:avLst/>
              </a:prstGeom>
              <a:blipFill rotWithShape="0">
                <a:blip r:embed="rId4"/>
                <a:stretch>
                  <a:fillRect t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619058" y="5807239"/>
            <a:ext cx="3678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[4]</a:t>
            </a:r>
            <a:r>
              <a:rPr lang="en-US" sz="1400" dirty="0" smtClean="0"/>
              <a:t> </a:t>
            </a:r>
            <a:r>
              <a:rPr lang="en-US" sz="1400" dirty="0"/>
              <a:t>L Frankfurt, M Strikman, Phys. Rept. </a:t>
            </a:r>
            <a:r>
              <a:rPr lang="en-US" sz="1400" b="1" dirty="0"/>
              <a:t>160, </a:t>
            </a:r>
            <a:r>
              <a:rPr lang="en-US" sz="1400" dirty="0"/>
              <a:t>235</a:t>
            </a:r>
            <a:endParaRPr lang="en-US" sz="1400" baseline="30000" dirty="0"/>
          </a:p>
          <a:p>
            <a:r>
              <a:rPr lang="en-US" sz="1400" baseline="30000" dirty="0" smtClean="0"/>
              <a:t>[5]</a:t>
            </a:r>
            <a:r>
              <a:rPr lang="en-US" sz="1400" dirty="0" smtClean="0"/>
              <a:t> </a:t>
            </a:r>
            <a:r>
              <a:rPr lang="en-US" sz="1400" dirty="0"/>
              <a:t>W Cosyn, M Sargsian, arXiv:1407.1653</a:t>
            </a:r>
          </a:p>
        </p:txBody>
      </p:sp>
      <p:sp>
        <p:nvSpPr>
          <p:cNvPr id="1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35309" y="6033590"/>
            <a:ext cx="4451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[3]</a:t>
            </a:r>
            <a:r>
              <a:rPr lang="en-US" sz="1400" dirty="0" smtClean="0"/>
              <a:t> J Arrington </a:t>
            </a:r>
            <a:r>
              <a:rPr lang="en-US" sz="1400" i="1" dirty="0" smtClean="0"/>
              <a:t>et al</a:t>
            </a:r>
            <a:r>
              <a:rPr lang="en-US" sz="1400" dirty="0" smtClean="0"/>
              <a:t>,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Part.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</a:t>
            </a:r>
            <a:r>
              <a:rPr lang="en-US" sz="1400" b="1" dirty="0" smtClean="0"/>
              <a:t>67,</a:t>
            </a:r>
            <a:r>
              <a:rPr lang="en-US" sz="1400" dirty="0" smtClean="0"/>
              <a:t> 898 (2012)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868694"/>
            <a:ext cx="45977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[1]</a:t>
            </a:r>
            <a:r>
              <a:rPr lang="en-US" sz="1400" dirty="0" smtClean="0"/>
              <a:t> 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baseline="30000" dirty="0" smtClean="0"/>
              <a:t>[2]</a:t>
            </a:r>
            <a:r>
              <a:rPr lang="en-US" sz="1400" dirty="0" smtClean="0"/>
              <a:t> Sargsian</a:t>
            </a:r>
            <a:r>
              <a:rPr lang="en-US" sz="1400" dirty="0"/>
              <a:t>, </a:t>
            </a:r>
            <a:r>
              <a:rPr lang="en-US" sz="1400" dirty="0" smtClean="0"/>
              <a:t>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1999540"/>
            <a:ext cx="6022828" cy="415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1999540"/>
            <a:ext cx="6022828" cy="415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311833" y="1946532"/>
            <a:ext cx="57608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Encouraged for full submission by PAC42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“The measurement proposed here arises from a well-developed context, presents a clear objective, and enjoys strong theory support. It would further explore the nature of short-range </a:t>
            </a:r>
            <a:r>
              <a:rPr lang="en-US" sz="2400" b="1" i="1" dirty="0" err="1"/>
              <a:t>pn</a:t>
            </a:r>
            <a:r>
              <a:rPr lang="en-US" sz="2400" b="1" dirty="0"/>
              <a:t> correlations in nuclei, the discovery of which has been one of the most important results of the JLab 6 </a:t>
            </a:r>
            <a:r>
              <a:rPr lang="en-US" sz="2400" b="1" dirty="0" err="1"/>
              <a:t>GeV</a:t>
            </a:r>
            <a:r>
              <a:rPr lang="en-US" sz="2400" b="1" dirty="0"/>
              <a:t> nuclear program.”</a:t>
            </a:r>
          </a:p>
          <a:p>
            <a:pPr algn="ctr"/>
            <a:r>
              <a:rPr lang="en-US" sz="2400" dirty="0"/>
              <a:t>-JLab PAC42 Theory Advisory </a:t>
            </a:r>
            <a:r>
              <a:rPr lang="en-US" sz="2400" dirty="0" smtClean="0"/>
              <a:t>Committee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1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7800" y="5868694"/>
            <a:ext cx="4357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dirty="0" smtClean="0"/>
              <a:t>Sargsian</a:t>
            </a:r>
            <a:r>
              <a:rPr lang="en-US" sz="1400" dirty="0"/>
              <a:t>, </a:t>
            </a:r>
            <a:r>
              <a:rPr lang="en-US" sz="1400" dirty="0" smtClean="0"/>
              <a:t>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5781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LOI12-14-001: Search for Exotic </a:t>
            </a:r>
            <a:r>
              <a:rPr lang="en-US" dirty="0" err="1" smtClean="0"/>
              <a:t>Gluonic</a:t>
            </a:r>
            <a:r>
              <a:rPr lang="en-US" dirty="0" smtClean="0"/>
              <a:t> States in the Nucleus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00622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Authors:</a:t>
            </a:r>
          </a:p>
          <a:p>
            <a:r>
              <a:rPr lang="en-US" sz="2800" cap="none" dirty="0" smtClean="0"/>
              <a:t>J. Maxwell*, W. Detmold, R. Jaffe, R. Milner, D. Crabb, D. Day, D. Keller, O.A. Rondon, M. Jones, C. Keith, J. Pierce</a:t>
            </a:r>
            <a:endParaRPr lang="en-US" sz="2800" cap="none" dirty="0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1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 smtClean="0"/>
                  <a:t> (or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02" y="6017224"/>
            <a:ext cx="3668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 Jaffe, A Manohar, Phys. Lett. </a:t>
            </a:r>
            <a:r>
              <a:rPr lang="en-US" sz="1400" dirty="0" smtClean="0"/>
              <a:t>B</a:t>
            </a:r>
            <a:r>
              <a:rPr lang="en-US" sz="1400" b="1" dirty="0" smtClean="0"/>
              <a:t> 223,</a:t>
            </a:r>
            <a:r>
              <a:rPr lang="en-US" sz="1400" dirty="0" smtClean="0"/>
              <a:t>218 </a:t>
            </a:r>
            <a:r>
              <a:rPr lang="en-US" sz="1400" dirty="0"/>
              <a:t>(1989)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14022" y="6031841"/>
            <a:ext cx="2587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J. Maxwell,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LOI-14-001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4546" y="1797561"/>
                <a:ext cx="6277558" cy="4493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Hadronic double helicity flip structure function,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200" dirty="0" smtClean="0"/>
                  <a:t> </a:t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Unpolarized electron beam on transversely-aligned tensor polarized target</a:t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Insensitive to bound nucleons or </a:t>
                </a:r>
                <a:r>
                  <a:rPr lang="en-US" sz="2200" dirty="0" err="1" smtClean="0"/>
                  <a:t>pions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Any non-zero value indicates exotic </a:t>
                </a:r>
                <a:r>
                  <a:rPr lang="en-US" sz="2200" dirty="0" err="1" smtClean="0"/>
                  <a:t>gluonic</a:t>
                </a:r>
                <a:r>
                  <a:rPr lang="en-US" sz="2200" dirty="0" smtClean="0"/>
                  <a:t> components</a:t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Encouraged for full submission by PAC42</a:t>
                </a: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46" y="1797561"/>
                <a:ext cx="6277558" cy="4493538"/>
              </a:xfrm>
              <a:prstGeom prst="rect">
                <a:avLst/>
              </a:prstGeom>
              <a:blipFill rotWithShape="0">
                <a:blip r:embed="rId3"/>
                <a:stretch>
                  <a:fillRect l="-1166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65" y="1850345"/>
            <a:ext cx="4189813" cy="4200598"/>
          </a:xfrm>
          <a:prstGeom prst="rect">
            <a:avLst/>
          </a:prstGeom>
        </p:spPr>
      </p:pic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0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09254"/>
                <a:ext cx="10058400" cy="4979176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 smtClean="0"/>
                  <a:t>Previous tensor-polarized measurements focused on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/>
                  <a:t> 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lvl="1"/>
                <a:r>
                  <a:rPr lang="en-US" sz="2800" dirty="0" smtClean="0"/>
                  <a:t>Expanding tensor measurements into quasi-elastic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 smtClean="0"/>
                  <a:t> and DIS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will provide important information in a variety of topics</a:t>
                </a:r>
              </a:p>
              <a:p>
                <a:pPr lvl="2"/>
                <a:r>
                  <a:rPr lang="en-US" sz="2200" dirty="0" smtClean="0"/>
                  <a:t>Deuteron wave function </a:t>
                </a:r>
                <a:br>
                  <a:rPr lang="en-US" sz="2200" dirty="0" smtClean="0"/>
                </a:br>
                <a:r>
                  <a:rPr lang="en-US" sz="2200" dirty="0" smtClean="0"/>
                  <a:t>(“Nuclear Hydrogen”)</a:t>
                </a:r>
              </a:p>
              <a:p>
                <a:pPr lvl="2"/>
                <a:r>
                  <a:rPr lang="en-US" sz="2200" dirty="0" smtClean="0"/>
                  <a:t>Close-Kumano Sum Rule</a:t>
                </a:r>
              </a:p>
              <a:p>
                <a:pPr lvl="2"/>
                <a:r>
                  <a:rPr lang="en-US" sz="2200" dirty="0" smtClean="0"/>
                  <a:t>Orbital Angular Momentum </a:t>
                </a:r>
                <a:br>
                  <a:rPr lang="en-US" sz="2200" dirty="0" smtClean="0"/>
                </a:br>
                <a:r>
                  <a:rPr lang="en-US" sz="2200" dirty="0" smtClean="0"/>
                  <a:t>&amp; Spin Crisis</a:t>
                </a:r>
              </a:p>
              <a:p>
                <a:pPr lvl="2"/>
                <a:r>
                  <a:rPr lang="en-US" sz="2200" dirty="0" smtClean="0"/>
                  <a:t>6-Quark, Hidden Color</a:t>
                </a:r>
              </a:p>
              <a:p>
                <a:pPr lvl="2"/>
                <a:r>
                  <a:rPr lang="en-US" sz="2200" dirty="0" err="1" smtClean="0"/>
                  <a:t>Pionic</a:t>
                </a:r>
                <a:r>
                  <a:rPr lang="en-US" sz="2200" dirty="0" smtClean="0"/>
                  <a:t> Effects</a:t>
                </a:r>
              </a:p>
              <a:p>
                <a:pPr lvl="1"/>
                <a:r>
                  <a:rPr lang="en-US" sz="2800" dirty="0" smtClean="0"/>
                  <a:t>…and we’re just getting started!</a:t>
                </a:r>
              </a:p>
              <a:p>
                <a:pPr lvl="2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09254"/>
                <a:ext cx="10058400" cy="4979176"/>
              </a:xfrm>
              <a:blipFill rotWithShape="0">
                <a:blip r:embed="rId2"/>
                <a:stretch>
                  <a:fillRect l="-182" t="-2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81928" y="3390203"/>
            <a:ext cx="5322629" cy="24100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200" dirty="0" smtClean="0"/>
              <a:t>Polarized Sea Quarks</a:t>
            </a:r>
          </a:p>
          <a:p>
            <a:pPr lvl="2"/>
            <a:r>
              <a:rPr lang="en-US" sz="2200" dirty="0" smtClean="0"/>
              <a:t>Short Range Correlations and p-n Dominance</a:t>
            </a:r>
          </a:p>
          <a:p>
            <a:pPr lvl="2"/>
            <a:r>
              <a:rPr lang="en-US" sz="2200" dirty="0" smtClean="0"/>
              <a:t>Differentiate Light Cone and Virtual Nucleon Models</a:t>
            </a:r>
          </a:p>
          <a:p>
            <a:pPr lvl="2"/>
            <a:r>
              <a:rPr lang="en-US" sz="2200" dirty="0" smtClean="0"/>
              <a:t>Final State Interactions</a:t>
            </a:r>
          </a:p>
          <a:p>
            <a:pPr lvl="2"/>
            <a:r>
              <a:rPr lang="en-US" sz="2200" dirty="0" err="1" smtClean="0"/>
              <a:t>Gluonic</a:t>
            </a:r>
            <a:r>
              <a:rPr lang="en-US" sz="2200" dirty="0" smtClean="0"/>
              <a:t> Effects</a:t>
            </a:r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48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1566"/>
          </a:xfrm>
        </p:spPr>
        <p:txBody>
          <a:bodyPr>
            <a:normAutofit/>
          </a:bodyPr>
          <a:lstStyle/>
          <a:p>
            <a:r>
              <a:rPr lang="en-US" dirty="0" smtClean="0"/>
              <a:t>For tensor polarization, need spin-1 particles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569551" y="2709704"/>
            <a:ext cx="2273516" cy="2107593"/>
            <a:chOff x="2389358" y="2529000"/>
            <a:chExt cx="1535288" cy="1423241"/>
          </a:xfrm>
        </p:grpSpPr>
        <p:grpSp>
          <p:nvGrpSpPr>
            <p:cNvPr id="15" name="Group 14"/>
            <p:cNvGrpSpPr/>
            <p:nvPr/>
          </p:nvGrpSpPr>
          <p:grpSpPr>
            <a:xfrm>
              <a:off x="2485815" y="3041306"/>
              <a:ext cx="1438831" cy="910935"/>
              <a:chOff x="3767087" y="4861841"/>
              <a:chExt cx="1438831" cy="91093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67087" y="5005137"/>
                <a:ext cx="549419" cy="676615"/>
                <a:chOff x="3767087" y="4548375"/>
                <a:chExt cx="549419" cy="1133377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3767087" y="4548375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3767087" y="4625789"/>
                  <a:ext cx="549419" cy="9816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3767087" y="4625789"/>
                  <a:ext cx="549419" cy="10187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3767087" y="5550957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4429552" y="4861841"/>
                <a:ext cx="776366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+½ </a:t>
                </a:r>
                <a:endParaRPr lang="en-US" sz="2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44331" y="5461017"/>
                <a:ext cx="736314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-½ </a:t>
                </a:r>
                <a:endParaRPr lang="en-US" sz="24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389358" y="2529000"/>
              <a:ext cx="742332" cy="56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Spin-½</a:t>
              </a:r>
            </a:p>
            <a:p>
              <a:pPr algn="ctr"/>
              <a:r>
                <a:rPr lang="en-US" sz="2400" b="1" dirty="0" smtClean="0"/>
                <a:t>System</a:t>
              </a:r>
              <a:endParaRPr lang="en-US" sz="24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04054" y="36432"/>
            <a:ext cx="4483396" cy="6286269"/>
            <a:chOff x="7704054" y="145616"/>
            <a:chExt cx="4483396" cy="62862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054" y="145616"/>
              <a:ext cx="3165178" cy="153718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583597" y="6124108"/>
              <a:ext cx="2603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J Forest, </a:t>
              </a:r>
              <a:r>
                <a:rPr lang="en-US" sz="1400" i="1" dirty="0" smtClean="0"/>
                <a:t>et al</a:t>
              </a:r>
              <a:r>
                <a:rPr lang="en-US" sz="1400" dirty="0" smtClean="0"/>
                <a:t>, PRC</a:t>
              </a:r>
              <a:r>
                <a:rPr lang="en-US" sz="1400" b="1" dirty="0" smtClean="0"/>
                <a:t> 54</a:t>
              </a:r>
              <a:r>
                <a:rPr lang="en-US" sz="1400" dirty="0" smtClean="0"/>
                <a:t> 646 (1996)</a:t>
              </a:r>
              <a:endPara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-18750" y="6024272"/>
            <a:ext cx="606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Animations by SC Pieper, </a:t>
            </a:r>
            <a:r>
              <a:rPr lang="en-US" sz="1400" i="1" dirty="0" smtClean="0"/>
              <a:t>et al</a:t>
            </a:r>
            <a:r>
              <a:rPr lang="en-US" sz="1400" dirty="0"/>
              <a:t>, 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4"/>
              </a:rPr>
              <a:t>http://www.phy.anl.gov/theory/movie-run.html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" y="2285053"/>
            <a:ext cx="7049655" cy="352482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56280" y="2182411"/>
            <a:ext cx="2205479" cy="3085305"/>
            <a:chOff x="4386946" y="2182413"/>
            <a:chExt cx="1489343" cy="2083483"/>
          </a:xfrm>
        </p:grpSpPr>
        <p:grpSp>
          <p:nvGrpSpPr>
            <p:cNvPr id="31" name="Group 30"/>
            <p:cNvGrpSpPr/>
            <p:nvPr/>
          </p:nvGrpSpPr>
          <p:grpSpPr>
            <a:xfrm>
              <a:off x="4483405" y="2738766"/>
              <a:ext cx="1392884" cy="1527130"/>
              <a:chOff x="4483400" y="2738767"/>
              <a:chExt cx="1392886" cy="152713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85974" y="284436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485974" y="2937962"/>
                <a:ext cx="549419" cy="11868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485974" y="2937962"/>
                <a:ext cx="549419" cy="1231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485974" y="4056560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01131" y="3954139"/>
                <a:ext cx="655125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-1</a:t>
                </a:r>
                <a:endParaRPr lang="en-US" sz="24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95821" y="3544748"/>
                <a:ext cx="128588" cy="74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83400" y="346398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181107" y="2738767"/>
                <a:ext cx="695179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+1</a:t>
                </a:r>
                <a:endParaRPr lang="en-US" sz="2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33069" y="3363810"/>
                <a:ext cx="591260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0</a:t>
                </a:r>
                <a:endParaRPr lang="en-US" sz="24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386946" y="2182413"/>
              <a:ext cx="742332" cy="56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Spin-1</a:t>
              </a:r>
            </a:p>
            <a:p>
              <a:pPr algn="ctr"/>
              <a:r>
                <a:rPr lang="en-US" sz="2400" b="1" dirty="0" smtClean="0"/>
                <a:t>System</a:t>
              </a:r>
              <a:endParaRPr lang="en-US" sz="2400" b="1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113681" y="1436915"/>
            <a:ext cx="2263543" cy="307408"/>
            <a:chOff x="8113681" y="1436915"/>
            <a:chExt cx="2263543" cy="307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8113681" y="1447895"/>
                  <a:ext cx="933141" cy="29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81" y="1447895"/>
                  <a:ext cx="933141" cy="29642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268" r="-5229" b="-27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9617209" y="1436915"/>
                  <a:ext cx="760015" cy="29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7209" y="1436915"/>
                  <a:ext cx="760015" cy="29642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032" r="-7258" b="-27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47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311833" y="1946532"/>
            <a:ext cx="57608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Encouraged for full submission by PAC42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“The measurement proposed here arises from a well-developed context, presents a clear objective, and enjoys strong theory support. It would further explore the nature of short-range </a:t>
            </a:r>
            <a:r>
              <a:rPr lang="en-US" sz="2400" b="1" i="1" dirty="0" err="1"/>
              <a:t>pn</a:t>
            </a:r>
            <a:r>
              <a:rPr lang="en-US" sz="2400" b="1" dirty="0"/>
              <a:t> correlations in nuclei, the discovery of which has been one of the most important results of the JLab 6 </a:t>
            </a:r>
            <a:r>
              <a:rPr lang="en-US" sz="2400" b="1" dirty="0" err="1"/>
              <a:t>GeV</a:t>
            </a:r>
            <a:r>
              <a:rPr lang="en-US" sz="2400" b="1" dirty="0"/>
              <a:t> nuclear program.”</a:t>
            </a:r>
          </a:p>
          <a:p>
            <a:pPr algn="ctr"/>
            <a:r>
              <a:rPr lang="en-US" sz="2400" dirty="0"/>
              <a:t>-JLab PAC42 Theory Advisory </a:t>
            </a:r>
            <a:r>
              <a:rPr lang="en-US" sz="2400" dirty="0" smtClean="0"/>
              <a:t>Committee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7800" y="5868694"/>
            <a:ext cx="4357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dirty="0" smtClean="0"/>
              <a:t>Sargsian</a:t>
            </a:r>
            <a:r>
              <a:rPr lang="en-US" sz="1400" dirty="0"/>
              <a:t>, </a:t>
            </a:r>
            <a:r>
              <a:rPr lang="en-US" sz="1400" dirty="0" smtClean="0"/>
              <a:t>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7" y="1797408"/>
            <a:ext cx="6188240" cy="427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40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Tensor Observables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 Gilman, F Gross, J. Phys. G </a:t>
            </a:r>
            <a:r>
              <a:rPr lang="en-US" sz="1400" b="1" dirty="0" smtClean="0"/>
              <a:t>28</a:t>
            </a:r>
            <a:r>
              <a:rPr lang="en-US" sz="1400" dirty="0" smtClean="0"/>
              <a:t> R37 (2002</a:t>
            </a:r>
            <a:r>
              <a:rPr lang="en-US" sz="1400" dirty="0"/>
              <a:t>)</a:t>
            </a:r>
            <a:endParaRPr lang="en-US" sz="1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2033216" y="1774981"/>
            <a:ext cx="9353299" cy="3340359"/>
            <a:chOff x="1327958" y="2033397"/>
            <a:chExt cx="9353299" cy="33403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" r="38914" b="14376"/>
            <a:stretch/>
          </p:blipFill>
          <p:spPr>
            <a:xfrm>
              <a:off x="1327958" y="2269832"/>
              <a:ext cx="5236615" cy="31039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70"/>
            <a:stretch/>
          </p:blipFill>
          <p:spPr>
            <a:xfrm>
              <a:off x="2108757" y="2033397"/>
              <a:ext cx="8572500" cy="2321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6337" b="14712"/>
            <a:stretch/>
          </p:blipFill>
          <p:spPr>
            <a:xfrm>
              <a:off x="6564573" y="2269746"/>
              <a:ext cx="2560237" cy="309075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033216" y="5590757"/>
            <a:ext cx="7796852" cy="582589"/>
            <a:chOff x="1327958" y="5353877"/>
            <a:chExt cx="7796852" cy="5825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55" r="38914" b="12133"/>
            <a:stretch/>
          </p:blipFill>
          <p:spPr>
            <a:xfrm>
              <a:off x="1327958" y="5367129"/>
              <a:ext cx="5236615" cy="944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85118"/>
            <a:stretch/>
          </p:blipFill>
          <p:spPr>
            <a:xfrm>
              <a:off x="6564573" y="5353877"/>
              <a:ext cx="2560237" cy="58258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VEPP-3		        Internal gas		1.65-4.26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6			2003</a:t>
                </a:r>
              </a:p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Bates			        Internal gas		0.42-0.89	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9			2011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519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669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Frankfurt and </a:t>
            </a:r>
            <a:r>
              <a:rPr lang="en-US" dirty="0" err="1" smtClean="0"/>
              <a:t>Strikman</a:t>
            </a:r>
            <a:r>
              <a:rPr lang="en-US" dirty="0" smtClean="0"/>
              <a:t> Light Cone Calculations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300" y="1845734"/>
                <a:ext cx="4991100" cy="4023360"/>
              </a:xfrm>
            </p:spPr>
            <p:txBody>
              <a:bodyPr anchor="ctr"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 smtClean="0"/>
                  <a:t> is the momentum-dependent S state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is the momentum-dependent </a:t>
                </a:r>
                <a:r>
                  <a:rPr lang="en-US" sz="1800" dirty="0" smtClean="0"/>
                  <a:t>D state</a:t>
                </a:r>
              </a:p>
              <a:p>
                <a:pPr lvl="1"/>
                <a:r>
                  <a:rPr lang="en-US" sz="2400" dirty="0" smtClean="0"/>
                  <a:t>Recent study indicates dependence on choice of NN potential</a:t>
                </a:r>
              </a:p>
              <a:p>
                <a:pPr lvl="2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" y="1845734"/>
                <a:ext cx="4991100" cy="4023360"/>
              </a:xfrm>
              <a:blipFill rotWithShape="0">
                <a:blip r:embed="rId2"/>
                <a:stretch>
                  <a:fillRect r="-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-18750" y="5964768"/>
            <a:ext cx="528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Frankfurt, M.I. </a:t>
            </a:r>
            <a:r>
              <a:rPr lang="en-US" dirty="0" err="1" smtClean="0"/>
              <a:t>Strikman</a:t>
            </a:r>
            <a:r>
              <a:rPr lang="en-US" dirty="0" smtClean="0"/>
              <a:t>, Phys. Rept. </a:t>
            </a:r>
            <a:r>
              <a:rPr lang="en-US" b="1" dirty="0" smtClean="0"/>
              <a:t>76</a:t>
            </a:r>
            <a:r>
              <a:rPr lang="en-US" dirty="0" smtClean="0"/>
              <a:t> (1981) 215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10974"/>
          <a:stretch/>
        </p:blipFill>
        <p:spPr>
          <a:xfrm>
            <a:off x="5187108" y="1845734"/>
            <a:ext cx="614781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79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to</a:t>
            </a:r>
            <a:br>
              <a:rPr lang="en-US" dirty="0" smtClean="0"/>
            </a:br>
            <a:r>
              <a:rPr lang="en-US" dirty="0" smtClean="0"/>
              <a:t>Short Range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Short range correlations caused by tensor force – why not probe it through tensor polarization?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0" y="6014484"/>
            <a:ext cx="486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 et al., Phys. Rev. </a:t>
            </a:r>
            <a:r>
              <a:rPr lang="en-US" dirty="0" err="1" smtClean="0"/>
              <a:t>Lett</a:t>
            </a:r>
            <a:r>
              <a:rPr lang="en-US" dirty="0" smtClean="0"/>
              <a:t>. </a:t>
            </a:r>
            <a:r>
              <a:rPr lang="en-US" b="1" dirty="0" smtClean="0"/>
              <a:t>108</a:t>
            </a:r>
            <a:r>
              <a:rPr lang="en-US" dirty="0" smtClean="0"/>
              <a:t> (2012) 092505</a:t>
            </a:r>
            <a:endParaRPr lang="en-US" dirty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</a:t>
            </a:r>
            <a:r>
              <a:rPr lang="en-US" dirty="0"/>
              <a:t> et al</a:t>
            </a:r>
            <a:r>
              <a:rPr lang="en-US" dirty="0" smtClean="0"/>
              <a:t>., Int. J. Mod. Phys. A23 (2008) 2991-3055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3" y="1748243"/>
            <a:ext cx="5036867" cy="42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0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to</a:t>
            </a:r>
            <a:br>
              <a:rPr lang="en-US" dirty="0" smtClean="0"/>
            </a:br>
            <a:r>
              <a:rPr lang="en-US" dirty="0" smtClean="0"/>
              <a:t>Short Range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Short range correlations caused by tensor force – why not probe it through tensor polarization?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</a:t>
            </a:r>
            <a:r>
              <a:rPr lang="en-US" dirty="0"/>
              <a:t> et al</a:t>
            </a:r>
            <a:r>
              <a:rPr lang="en-US" dirty="0" smtClean="0"/>
              <a:t>., Int. J. Mod. Phys. A23 (2008) 2991-3055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" y="1870481"/>
            <a:ext cx="6181085" cy="42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5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149351" y="902495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noFill/>
                </a:ln>
              </a:rPr>
              <a:t>Tensor Polarization Measurement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97426" y="1870076"/>
            <a:ext cx="4219575" cy="3624263"/>
          </a:xfrm>
        </p:spPr>
        <p:txBody>
          <a:bodyPr/>
          <a:lstStyle/>
          <a:p>
            <a:r>
              <a:rPr lang="en-US" dirty="0" smtClean="0"/>
              <a:t>Vector optimize with microwaves</a:t>
            </a:r>
          </a:p>
          <a:p>
            <a:r>
              <a:rPr lang="en-US" dirty="0" smtClean="0"/>
              <a:t>Fit peaks with convolution</a:t>
            </a:r>
          </a:p>
          <a:p>
            <a:r>
              <a:rPr lang="en-US" dirty="0" smtClean="0"/>
              <a:t>Tensor optimize with RF</a:t>
            </a:r>
          </a:p>
          <a:p>
            <a:r>
              <a:rPr lang="en-US" dirty="0" smtClean="0"/>
              <a:t>Measure change in peaks using Riemann Sum segments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077BC2-3778-4E08-94AC-1ABFD28DC7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429126"/>
            <a:ext cx="5721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1" y="2316814"/>
            <a:ext cx="3901296" cy="299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4743451" y="5443539"/>
            <a:ext cx="2562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Ratio of instantaneous </a:t>
            </a:r>
            <a:br>
              <a:rPr lang="en-US"/>
            </a:br>
            <a:r>
              <a:rPr lang="en-US"/>
              <a:t>to initial NMR signal area</a:t>
            </a:r>
            <a:endParaRPr lang="en-US" sz="2800"/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7542214" y="5446715"/>
            <a:ext cx="2593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Percentage of initial peak</a:t>
            </a:r>
            <a:br>
              <a:rPr lang="en-US"/>
            </a:br>
            <a:r>
              <a:rPr lang="en-US"/>
              <a:t>shifted any time</a:t>
            </a:r>
            <a:br>
              <a:rPr lang="en-US"/>
            </a:br>
            <a:r>
              <a:rPr lang="en-US"/>
              <a:t>(from reduced side)</a:t>
            </a:r>
            <a:endParaRPr lang="en-US" sz="2800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10299701" y="5445127"/>
            <a:ext cx="176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Available tensor </a:t>
            </a:r>
            <a:br>
              <a:rPr lang="en-US"/>
            </a:br>
            <a:r>
              <a:rPr lang="en-US"/>
              <a:t>enhancement</a:t>
            </a:r>
            <a:endParaRPr lang="en-US" sz="28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5039" y="5132389"/>
            <a:ext cx="369887" cy="330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78888" y="5132389"/>
            <a:ext cx="44450" cy="33496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020301" y="5116515"/>
            <a:ext cx="701675" cy="32702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 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vector polarizing deuterium, some amount of tensor polarization occurs</a:t>
            </a:r>
          </a:p>
          <a:p>
            <a:r>
              <a:rPr lang="en-US" dirty="0" smtClean="0"/>
              <a:t>Higher vector polarization </a:t>
            </a:r>
            <a:r>
              <a:rPr lang="en-US" dirty="0" smtClean="0">
                <a:sym typeface="Wingdings" panose="05000000000000000000" pitchFamily="2" charset="2"/>
              </a:rPr>
              <a:t> Higher tensor polarization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2"/>
          <a:stretch/>
        </p:blipFill>
        <p:spPr>
          <a:xfrm>
            <a:off x="2674669" y="2624667"/>
            <a:ext cx="6903621" cy="363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Polarization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1118974" y="2033772"/>
            <a:ext cx="3022366" cy="1584447"/>
            <a:chOff x="677503" y="1003042"/>
            <a:chExt cx="3022366" cy="15844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77503" y="1003042"/>
                  <a:ext cx="30223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800" dirty="0" smtClean="0"/>
                    <a:t>Vector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503" y="1003042"/>
                  <a:ext cx="3022366" cy="43088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258" t="-23944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/>
            <p:cNvGrpSpPr/>
            <p:nvPr/>
          </p:nvGrpSpPr>
          <p:grpSpPr>
            <a:xfrm>
              <a:off x="1050622" y="1264050"/>
              <a:ext cx="1914639" cy="1323439"/>
              <a:chOff x="1063874" y="1264050"/>
              <a:chExt cx="1914639" cy="1323439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815879" y="1264050"/>
                <a:ext cx="49885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dirty="0" smtClean="0"/>
                  <a:t>-</a:t>
                </a:r>
                <a:endParaRPr lang="en-US" sz="8000" dirty="0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063874" y="1683892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51" name="Up Arrow 50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Up Arrow 51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2272806" y="1683571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48" name="Up Arrow 47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Up Arrow 48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3" name="Group 52"/>
          <p:cNvGrpSpPr/>
          <p:nvPr/>
        </p:nvGrpSpPr>
        <p:grpSpPr>
          <a:xfrm>
            <a:off x="619629" y="4334101"/>
            <a:ext cx="4300921" cy="1442517"/>
            <a:chOff x="59180" y="2558177"/>
            <a:chExt cx="4300921" cy="1442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9180" y="2558177"/>
                  <a:ext cx="43009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800" dirty="0" smtClean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80" y="2558177"/>
                  <a:ext cx="4300921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106" t="-24286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/>
            <p:cNvGrpSpPr/>
            <p:nvPr/>
          </p:nvGrpSpPr>
          <p:grpSpPr>
            <a:xfrm>
              <a:off x="190155" y="2985031"/>
              <a:ext cx="3739439" cy="1015663"/>
              <a:chOff x="-101389" y="3223567"/>
              <a:chExt cx="3739439" cy="1015663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-101389" y="3223567"/>
                <a:ext cx="305885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/>
                  <a:t>(    +    )-2</a:t>
                </a:r>
                <a:endParaRPr lang="en-US" sz="6000" dirty="0"/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67" name="Up Arrow 66"/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Up Arrow 67"/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64" name="Up Arrow 63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Up Arrow 64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61" name="Up Arrow 60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Up Arrow 61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54" y="36432"/>
            <a:ext cx="3165178" cy="1537187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113681" y="1447895"/>
            <a:ext cx="2263543" cy="298700"/>
            <a:chOff x="8113681" y="1447895"/>
            <a:chExt cx="2263543" cy="2987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8113681" y="1447895"/>
                  <a:ext cx="933141" cy="29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81" y="1447895"/>
                  <a:ext cx="933141" cy="29642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268" r="-5229" b="-27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9617209" y="1450167"/>
                  <a:ext cx="760015" cy="29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7209" y="1450167"/>
                  <a:ext cx="760015" cy="29642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032" r="-7258" b="-244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122513" y="4128158"/>
                <a:ext cx="67539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)=0.5,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=0.5,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513" y="4128158"/>
                <a:ext cx="6753900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156437" y="4834578"/>
                <a:ext cx="67571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)=0,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6437" y="4834578"/>
                <a:ext cx="6757106" cy="4924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159029" y="2626120"/>
                <a:ext cx="67571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)=1,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029" y="2626120"/>
                <a:ext cx="6757106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5097813" y="3393653"/>
                <a:ext cx="65955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=2/3,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=1/3,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813" y="3393653"/>
                <a:ext cx="6595588" cy="49244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30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9" grpId="0"/>
      <p:bldP spid="71" grpId="0"/>
      <p:bldP spid="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Systematics Estimate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39" y="1797050"/>
            <a:ext cx="8156450" cy="4502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93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9800" y="456453"/>
            <a:ext cx="2794000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326531" y="1295399"/>
            <a:ext cx="4755931" cy="1338726"/>
            <a:chOff x="5326531" y="1142999"/>
            <a:chExt cx="4755931" cy="1338726"/>
          </a:xfrm>
        </p:grpSpPr>
        <p:sp>
          <p:nvSpPr>
            <p:cNvPr id="8" name="Rectangle 7"/>
            <p:cNvSpPr/>
            <p:nvPr/>
          </p:nvSpPr>
          <p:spPr>
            <a:xfrm>
              <a:off x="5644777" y="1142999"/>
              <a:ext cx="3082364" cy="36605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26531" y="2115666"/>
              <a:ext cx="4755931" cy="36605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490012" y="2822382"/>
            <a:ext cx="3739928" cy="36605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505" y="5809846"/>
            <a:ext cx="3242153" cy="36605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from Theorists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7147" y="12700"/>
                <a:ext cx="7843254" cy="6629400"/>
              </a:xfrm>
            </p:spPr>
            <p:txBody>
              <a:bodyPr anchor="ctr">
                <a:noAutofit/>
              </a:bodyPr>
              <a:lstStyle/>
              <a:p>
                <a:r>
                  <a:rPr lang="en-US" sz="2400" dirty="0" smtClean="0"/>
                  <a:t>M. </a:t>
                </a:r>
                <a:r>
                  <a:rPr lang="en-US" sz="2400" dirty="0" err="1" smtClean="0"/>
                  <a:t>Strikman</a:t>
                </a:r>
                <a:r>
                  <a:rPr lang="en-US" sz="2400" dirty="0" smtClean="0"/>
                  <a:t> and M. Sargsian have already been involved in providing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calculations</a:t>
                </a:r>
              </a:p>
              <a:p>
                <a:r>
                  <a:rPr lang="en-US" sz="2400" dirty="0" smtClean="0"/>
                  <a:t>“This is an important measurement. Accessing the large x region will provide insights on the </a:t>
                </a:r>
                <a:r>
                  <a:rPr lang="en-US" sz="2400" dirty="0" err="1" smtClean="0"/>
                  <a:t>partonic</a:t>
                </a:r>
                <a:r>
                  <a:rPr lang="en-US" sz="2400" dirty="0" smtClean="0"/>
                  <a:t> structure of the D-wave dominated deuteron 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.  This process should be calculated more thoroughly.” – S. Liuti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“This measurement was a highlighted need early at </a:t>
                </a:r>
                <a:r>
                  <a:rPr lang="en-US" sz="2400" dirty="0" err="1" smtClean="0"/>
                  <a:t>Jlab</a:t>
                </a:r>
                <a:r>
                  <a:rPr lang="en-US" sz="2400" dirty="0" smtClean="0"/>
                  <a:t>. A new measurement at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would be very interesting. In principle such could test my model. I could calculate the influence of my 6-quark configurations on elastic scattering.” – G. Miller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“I hope to do some calculations soon and could easily do them for the kinematics in your proposal.” – W. </a:t>
                </a:r>
                <a:r>
                  <a:rPr lang="en-US" sz="2400" dirty="0" err="1" smtClean="0"/>
                  <a:t>Cosyn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W. Van </a:t>
                </a:r>
                <a:r>
                  <a:rPr lang="en-US" sz="2400" dirty="0" err="1" smtClean="0"/>
                  <a:t>Orden</a:t>
                </a:r>
                <a:r>
                  <a:rPr lang="en-US" sz="2400" dirty="0" smtClean="0"/>
                  <a:t> has agreed to look into tensor polarization observables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using a variety of NN potentials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7147" y="12700"/>
                <a:ext cx="7843254" cy="6629400"/>
              </a:xfrm>
              <a:blipFill rotWithShape="0">
                <a:blip r:embed="rId2"/>
                <a:stretch>
                  <a:fillRect l="-2411" r="-2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8339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for D(</a:t>
            </a:r>
            <a:r>
              <a:rPr lang="en-US" dirty="0" err="1" smtClean="0"/>
              <a:t>e,e</a:t>
            </a:r>
            <a:r>
              <a:rPr lang="en-US" dirty="0" smtClean="0"/>
              <a:t>’)X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Unpol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Unpol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stat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pPr lvl="1"/>
                <a:r>
                  <a:rPr lang="en-US" sz="2200" dirty="0" smtClean="0"/>
                  <a:t>Used combination of P. </a:t>
                </a:r>
                <a:r>
                  <a:rPr lang="en-US" sz="2200" dirty="0" err="1" smtClean="0"/>
                  <a:t>Bosted</a:t>
                </a:r>
                <a:r>
                  <a:rPr lang="en-US" sz="2200" dirty="0" smtClean="0"/>
                  <a:t> and M. Sargsian code to calculate unpolarized cross sections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  <a:blipFill rotWithShape="0">
                <a:blip r:embed="rId2"/>
                <a:stretch>
                  <a:fillRect l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Long, Technical Note, JLAB-TN-13-029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92701" y="465011"/>
                <a:ext cx="2138680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=30%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=65%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tgt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01" y="465011"/>
                <a:ext cx="2138680" cy="1525739"/>
              </a:xfrm>
              <a:prstGeom prst="rect">
                <a:avLst/>
              </a:prstGeom>
              <a:blipFill rotWithShape="0">
                <a:blip r:embed="rId3"/>
                <a:stretch>
                  <a:fillRect l="-2279" t="-1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241285" y="558316"/>
            <a:ext cx="495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P.E. </a:t>
            </a:r>
            <a:r>
              <a:rPr lang="en-US" dirty="0" err="1"/>
              <a:t>Bosted</a:t>
            </a:r>
            <a:r>
              <a:rPr lang="en-US" dirty="0"/>
              <a:t>, V. </a:t>
            </a:r>
            <a:r>
              <a:rPr lang="en-US" dirty="0" err="1"/>
              <a:t>Mamyan</a:t>
            </a:r>
            <a:r>
              <a:rPr lang="en-US" dirty="0"/>
              <a:t>, arXiv:1203.2262</a:t>
            </a:r>
          </a:p>
          <a:p>
            <a:r>
              <a:rPr lang="en-US" dirty="0"/>
              <a:t>M. Sargsian, Private Communication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108 (2012) 092502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105 (2010) 212502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31381" y="2112425"/>
            <a:ext cx="4884212" cy="3993323"/>
            <a:chOff x="7241285" y="1798198"/>
            <a:chExt cx="4884212" cy="39933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85" y="1798198"/>
              <a:ext cx="4884212" cy="39933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ontent Placeholder 2"/>
                <p:cNvSpPr txBox="1">
                  <a:spLocks/>
                </p:cNvSpPr>
                <p:nvPr/>
              </p:nvSpPr>
              <p:spPr>
                <a:xfrm>
                  <a:off x="8250187" y="1933792"/>
                  <a:ext cx="2621013" cy="3006508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 smtClean="0"/>
                    <a:t>Compared with data similar to </a:t>
                  </a:r>
                  <a:r>
                    <a:rPr lang="en-US" dirty="0" err="1" smtClean="0"/>
                    <a:t>Azz</a:t>
                  </a:r>
                  <a:r>
                    <a:rPr lang="en-US" dirty="0" smtClean="0"/>
                    <a:t> range</a:t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=5.766 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′=4.8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18.0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0187" y="1933792"/>
                  <a:ext cx="2621013" cy="300650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58" t="-2231" b="-16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60372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6593" y="2717053"/>
            <a:ext cx="5257800" cy="572247"/>
            <a:chOff x="996593" y="2717053"/>
            <a:chExt cx="5257800" cy="572247"/>
          </a:xfrm>
        </p:grpSpPr>
        <p:sp>
          <p:nvSpPr>
            <p:cNvPr id="8" name="Rectangle 7"/>
            <p:cNvSpPr/>
            <p:nvPr/>
          </p:nvSpPr>
          <p:spPr>
            <a:xfrm>
              <a:off x="3460393" y="2717053"/>
              <a:ext cx="2794000" cy="2928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93" y="3009900"/>
              <a:ext cx="1924407" cy="2794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Dilution Factor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 smtClean="0"/>
                  <a:t>“…the background from interaction with nuclei increases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increases. For example, for a D</a:t>
                </a:r>
                <a:r>
                  <a:rPr lang="en-US" baseline="30000" dirty="0" smtClean="0"/>
                  <a:t>12</a:t>
                </a:r>
                <a:r>
                  <a:rPr lang="en-US" dirty="0" smtClean="0"/>
                  <a:t>C target the ratio of the cross sections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 smtClean="0"/>
                  <a:t> for A=</a:t>
                </a:r>
                <a:r>
                  <a:rPr lang="en-US" baseline="30000" dirty="0" smtClean="0"/>
                  <a:t>12</a:t>
                </a:r>
                <a:r>
                  <a:rPr lang="en-US" dirty="0" smtClean="0"/>
                  <a:t>C and A=D is of the order of 40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~1.3</m:t>
                    </m:r>
                  </m:oMath>
                </a14:m>
                <a:r>
                  <a:rPr lang="en-US" dirty="0" smtClean="0"/>
                  <a:t> and increases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.”</a:t>
                </a:r>
                <a:br>
                  <a:rPr lang="en-US" dirty="0" smtClean="0"/>
                </a:br>
                <a:r>
                  <a:rPr lang="en-US" dirty="0" smtClean="0"/>
                  <a:t>      - </a:t>
                </a:r>
                <a:r>
                  <a:rPr lang="en-US" dirty="0"/>
                  <a:t>L.L. Frankfurt, M.I. </a:t>
                </a:r>
                <a:r>
                  <a:rPr lang="en-US" dirty="0" err="1"/>
                  <a:t>Strikman</a:t>
                </a:r>
                <a:r>
                  <a:rPr lang="en-US" dirty="0"/>
                  <a:t>,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        Phys</a:t>
                </a:r>
                <a:r>
                  <a:rPr lang="en-US" dirty="0"/>
                  <a:t>. Rept. </a:t>
                </a:r>
                <a:r>
                  <a:rPr lang="en-US" b="1" dirty="0"/>
                  <a:t>160</a:t>
                </a:r>
                <a:r>
                  <a:rPr lang="en-US" dirty="0"/>
                  <a:t> (1988) </a:t>
                </a:r>
                <a:r>
                  <a:rPr lang="en-US" dirty="0" smtClean="0"/>
                  <a:t>235</a:t>
                </a:r>
                <a:br>
                  <a:rPr lang="en-US" dirty="0" smtClean="0"/>
                </a:br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2800" dirty="0" smtClean="0"/>
              </a:p>
              <a:p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With the 12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 upgrade and the new SHMS, this measurement becomes possible even with the low dilution factor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  <a:blipFill rotWithShape="0">
                <a:blip r:embed="rId2"/>
                <a:stretch>
                  <a:fillRect l="-1136" t="-972" r="-3295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93" y="2318593"/>
            <a:ext cx="4907290" cy="344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32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Development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412" y="1798179"/>
            <a:ext cx="4947920" cy="1883076"/>
          </a:xfrm>
        </p:spPr>
        <p:txBody>
          <a:bodyPr>
            <a:normAutofit/>
          </a:bodyPr>
          <a:lstStyle/>
          <a:p>
            <a:pPr lvl="1"/>
            <a:r>
              <a:rPr lang="en-US" sz="2400" dirty="0" err="1" smtClean="0"/>
              <a:t>UVa</a:t>
            </a:r>
            <a:r>
              <a:rPr lang="en-US" sz="2400" dirty="0" smtClean="0"/>
              <a:t> Target Lab has successfully polarized </a:t>
            </a:r>
            <a:r>
              <a:rPr lang="en-US" sz="2400" dirty="0" err="1" smtClean="0"/>
              <a:t>deuterated</a:t>
            </a:r>
            <a:r>
              <a:rPr lang="en-US" sz="2400" dirty="0" smtClean="0"/>
              <a:t> </a:t>
            </a:r>
            <a:r>
              <a:rPr lang="en-US" sz="2400" dirty="0" err="1" smtClean="0"/>
              <a:t>butanol</a:t>
            </a:r>
            <a:r>
              <a:rPr lang="en-US" sz="2400" dirty="0" smtClean="0"/>
              <a:t> in April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2497" y="5968778"/>
            <a:ext cx="222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D. Keller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87" y="78377"/>
            <a:ext cx="2921095" cy="2190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356130" y="1758989"/>
            <a:ext cx="3970750" cy="18830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UNH Target Lab is ramping up, first cool-down in January, </a:t>
            </a:r>
            <a:r>
              <a:rPr lang="en-US" sz="2400" dirty="0" smtClean="0"/>
              <a:t>successfully </a:t>
            </a:r>
            <a:r>
              <a:rPr lang="en-US" sz="2400" dirty="0"/>
              <a:t>reached 7T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8" y="2709348"/>
            <a:ext cx="4257341" cy="3230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65" y="3214270"/>
            <a:ext cx="5291736" cy="30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3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112606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D(</a:t>
                </a:r>
                <a:r>
                  <a:rPr lang="en-US" sz="2800" dirty="0" err="1" smtClean="0"/>
                  <a:t>e,e</a:t>
                </a:r>
                <a:r>
                  <a:rPr lang="en-US" sz="2800" dirty="0" smtClean="0"/>
                  <a:t>’)</a:t>
                </a:r>
                <a:r>
                  <a:rPr lang="en-US" sz="2800" dirty="0"/>
                  <a:t>X with 90nA beam </a:t>
                </a:r>
                <a:r>
                  <a:rPr lang="en-US" sz="2800" dirty="0" smtClean="0"/>
                  <a:t>current</a:t>
                </a:r>
              </a:p>
              <a:p>
                <a:pPr lvl="1"/>
                <a:r>
                  <a:rPr lang="en-US" sz="2800" dirty="0" smtClean="0"/>
                  <a:t>Same equipment as C1-approved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(E12-13-011</a:t>
                </a:r>
                <a:r>
                  <a:rPr lang="en-US" sz="2800" dirty="0" smtClean="0"/>
                  <a:t>) experiment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1126066"/>
              </a:xfrm>
              <a:blipFill rotWithShape="0">
                <a:blip r:embed="rId2"/>
                <a:stretch>
                  <a:fillRect l="-182" t="-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895260"/>
            <a:ext cx="11083636" cy="32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0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Polarization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5226806" y="1845733"/>
            <a:ext cx="5928874" cy="3784153"/>
          </a:xfrm>
        </p:spPr>
        <p:txBody>
          <a:bodyPr anchor="ctr">
            <a:normAutofit fontScale="70000" lnSpcReduction="20000"/>
          </a:bodyPr>
          <a:lstStyle/>
          <a:p>
            <a:pPr lvl="1"/>
            <a:r>
              <a:rPr lang="en-US" sz="4000" b="1" dirty="0" smtClean="0"/>
              <a:t>Unpolarized Target + </a:t>
            </a:r>
            <a:r>
              <a:rPr lang="en-US" sz="4000" b="1" dirty="0" err="1" smtClean="0"/>
              <a:t>Polarimeter</a:t>
            </a:r>
            <a:endParaRPr lang="en-US" sz="4000" b="1" dirty="0" smtClean="0"/>
          </a:p>
          <a:p>
            <a:pPr lvl="2"/>
            <a:r>
              <a:rPr lang="en-US" sz="3600" dirty="0" smtClean="0"/>
              <a:t>D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 waterfall</a:t>
            </a:r>
            <a:r>
              <a:rPr lang="en-US" sz="3600" baseline="30000" dirty="0" smtClean="0"/>
              <a:t>[1]</a:t>
            </a:r>
          </a:p>
          <a:p>
            <a:pPr lvl="2"/>
            <a:r>
              <a:rPr lang="en-US" sz="3600" dirty="0" smtClean="0"/>
              <a:t>Liquid D</a:t>
            </a:r>
            <a:r>
              <a:rPr lang="en-US" sz="3600" baseline="-25000" dirty="0" smtClean="0"/>
              <a:t>2</a:t>
            </a:r>
            <a:r>
              <a:rPr lang="en-US" sz="3600" baseline="30000" dirty="0" smtClean="0"/>
              <a:t>[2]</a:t>
            </a:r>
          </a:p>
          <a:p>
            <a:pPr lvl="2"/>
            <a:r>
              <a:rPr lang="en-US" sz="3600" dirty="0" smtClean="0"/>
              <a:t>Medium-high luminosity, no polarization enhancement</a:t>
            </a:r>
          </a:p>
          <a:p>
            <a:pPr lvl="1"/>
            <a:r>
              <a:rPr lang="en-US" sz="4000" b="1" dirty="0" smtClean="0"/>
              <a:t>Gas Jet/Storage Cell Target</a:t>
            </a:r>
            <a:r>
              <a:rPr lang="en-US" sz="4000" baseline="30000" dirty="0" smtClean="0"/>
              <a:t>[3]</a:t>
            </a:r>
          </a:p>
          <a:p>
            <a:pPr lvl="2"/>
            <a:r>
              <a:rPr lang="en-US" sz="3600" dirty="0" smtClean="0"/>
              <a:t>Low luminosity, very high tensor polarization</a:t>
            </a:r>
          </a:p>
          <a:p>
            <a:pPr lvl="1"/>
            <a:r>
              <a:rPr lang="en-US" sz="4000" b="1" dirty="0" smtClean="0"/>
              <a:t>Solid Polarized DNP Target</a:t>
            </a:r>
            <a:r>
              <a:rPr lang="en-US" sz="4000" baseline="30000" dirty="0" smtClean="0"/>
              <a:t>[4]</a:t>
            </a:r>
          </a:p>
          <a:p>
            <a:pPr lvl="2"/>
            <a:r>
              <a:rPr lang="en-US" sz="3600" dirty="0" smtClean="0"/>
              <a:t>High luminosity, polarization enhancement, large dilution at high 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01272" y="5813128"/>
            <a:ext cx="339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[3]</a:t>
            </a:r>
            <a:r>
              <a:rPr lang="en-US" sz="1400" dirty="0"/>
              <a:t> AV </a:t>
            </a:r>
            <a:r>
              <a:rPr lang="en-US" sz="1400" dirty="0" err="1"/>
              <a:t>Evstugneev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NIM A </a:t>
            </a:r>
            <a:r>
              <a:rPr lang="en-US" sz="1400" b="1" dirty="0"/>
              <a:t>238</a:t>
            </a:r>
            <a:r>
              <a:rPr lang="en-US" sz="1400" dirty="0"/>
              <a:t> 12 (1985)</a:t>
            </a:r>
          </a:p>
          <a:p>
            <a:r>
              <a:rPr lang="en-US" sz="1400" baseline="30000" dirty="0"/>
              <a:t>[4]</a:t>
            </a:r>
            <a:r>
              <a:rPr lang="en-US" sz="1400" dirty="0"/>
              <a:t> B Boden, </a:t>
            </a:r>
            <a:r>
              <a:rPr lang="en-US" sz="1400" i="1" dirty="0"/>
              <a:t> et al</a:t>
            </a:r>
            <a:r>
              <a:rPr lang="en-US" sz="1400" dirty="0"/>
              <a:t>, Z. Phys. C </a:t>
            </a:r>
            <a:r>
              <a:rPr lang="en-US" sz="1400" b="1" dirty="0"/>
              <a:t>49</a:t>
            </a:r>
            <a:r>
              <a:rPr lang="en-US" sz="1400" dirty="0"/>
              <a:t> 175 (1991)</a:t>
            </a:r>
          </a:p>
        </p:txBody>
      </p:sp>
      <p:sp>
        <p:nvSpPr>
          <p:cNvPr id="7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434"/>
            <a:ext cx="5406211" cy="2912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27" y="1880289"/>
            <a:ext cx="5475963" cy="41096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9752" y="1857702"/>
            <a:ext cx="5475963" cy="4389437"/>
            <a:chOff x="-69752" y="1857702"/>
            <a:chExt cx="5475963" cy="4389437"/>
          </a:xfrm>
        </p:grpSpPr>
        <p:sp>
          <p:nvSpPr>
            <p:cNvPr id="7" name="Rectangle 6"/>
            <p:cNvSpPr/>
            <p:nvPr/>
          </p:nvSpPr>
          <p:spPr>
            <a:xfrm>
              <a:off x="-69752" y="1880289"/>
              <a:ext cx="5475963" cy="4315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" t="5856" r="1266" b="441"/>
            <a:stretch>
              <a:fillRect/>
            </a:stretch>
          </p:blipFill>
          <p:spPr bwMode="auto">
            <a:xfrm>
              <a:off x="744237" y="1857702"/>
              <a:ext cx="4508500" cy="438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050404" y="5815400"/>
            <a:ext cx="339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[1]</a:t>
            </a:r>
            <a:r>
              <a:rPr lang="en-US" sz="1400" dirty="0" smtClean="0"/>
              <a:t> ME Schulze,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52</a:t>
            </a:r>
            <a:r>
              <a:rPr lang="en-US" sz="1400" dirty="0" smtClean="0"/>
              <a:t> 597 (1984)</a:t>
            </a:r>
          </a:p>
          <a:p>
            <a:r>
              <a:rPr lang="en-US" sz="1400" baseline="30000" dirty="0" smtClean="0"/>
              <a:t>[2]</a:t>
            </a:r>
            <a:r>
              <a:rPr lang="en-US" sz="1400" dirty="0" smtClean="0"/>
              <a:t> D Abbot,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84</a:t>
            </a:r>
            <a:r>
              <a:rPr lang="en-US" sz="1400" dirty="0" smtClean="0"/>
              <a:t> 5053 (2000)</a:t>
            </a:r>
          </a:p>
        </p:txBody>
      </p:sp>
    </p:spTree>
    <p:extLst>
      <p:ext uri="{BB962C8B-B14F-4D97-AF65-F5344CB8AC3E}">
        <p14:creationId xmlns:p14="http://schemas.microsoft.com/office/powerpoint/2010/main" val="3547834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Deuteron Wave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492078" y="1737360"/>
                <a:ext cx="5990611" cy="4578788"/>
              </a:xfrm>
              <a:prstGeom prst="rect">
                <a:avLst/>
              </a:prstGeom>
            </p:spPr>
            <p:txBody>
              <a:bodyPr vert="horz" lIns="0" tIns="45720" rIns="0" bIns="45720" rtlCol="0" anchor="ctr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800" dirty="0" smtClean="0"/>
                  <a:t>Deuteron is the simplest composite nuclear system</a:t>
                </a:r>
              </a:p>
              <a:p>
                <a:pPr lvl="2"/>
                <a:r>
                  <a:rPr lang="en-US" sz="2400" dirty="0" smtClean="0"/>
                  <a:t>“Nuclear hydrogen”</a:t>
                </a:r>
              </a:p>
              <a:p>
                <a:pPr lvl="1"/>
                <a:r>
                  <a:rPr lang="en-US" sz="2800" dirty="0" smtClean="0"/>
                  <a:t>Yet theoretical understanding remains unsatisfactory</a:t>
                </a:r>
              </a:p>
              <a:p>
                <a:pPr lvl="1"/>
                <a:r>
                  <a:rPr lang="en-US" sz="2800" dirty="0" smtClean="0"/>
                  <a:t>Previous tensor-polarized experiments focused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lvl="2"/>
                <a:r>
                  <a:rPr lang="en-US" sz="2400" dirty="0" smtClean="0"/>
                  <a:t>Can be used with A &amp; B to determine deuteron form factors G</a:t>
                </a:r>
                <a:r>
                  <a:rPr lang="en-US" sz="2400" baseline="-25000" dirty="0" smtClean="0"/>
                  <a:t>C</a:t>
                </a:r>
                <a:r>
                  <a:rPr lang="en-US" sz="2400" dirty="0" smtClean="0"/>
                  <a:t>, G</a:t>
                </a:r>
                <a:r>
                  <a:rPr lang="en-US" sz="2400" baseline="-25000" dirty="0" smtClean="0"/>
                  <a:t>Q</a:t>
                </a:r>
                <a:r>
                  <a:rPr lang="en-US" sz="2400" dirty="0" smtClean="0"/>
                  <a:t>, and G</a:t>
                </a:r>
                <a:r>
                  <a:rPr lang="en-US" sz="2400" baseline="-25000" dirty="0" smtClean="0"/>
                  <a:t>M</a:t>
                </a:r>
              </a:p>
              <a:p>
                <a:pPr lvl="1"/>
                <a:r>
                  <a:rPr lang="en-US" sz="2800" dirty="0" smtClean="0"/>
                  <a:t>New experiments will probe deuteron structure in QE and DIS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78" y="1737360"/>
                <a:ext cx="5990611" cy="4578788"/>
              </a:xfrm>
              <a:prstGeom prst="rect">
                <a:avLst/>
              </a:prstGeom>
              <a:blipFill rotWithShape="0">
                <a:blip r:embed="rId2"/>
                <a:stretch>
                  <a:fillRect l="-305" t="-1864" r="-4175" b="-3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994635" y="6008371"/>
            <a:ext cx="3478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 Gilman, F Gross, J. Phys. G </a:t>
            </a:r>
            <a:r>
              <a:rPr lang="en-US" sz="1400" b="1" dirty="0" smtClean="0"/>
              <a:t>28</a:t>
            </a:r>
            <a:r>
              <a:rPr lang="en-US" sz="1400" dirty="0" smtClean="0"/>
              <a:t> R37 (2002)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82689" y="1763010"/>
            <a:ext cx="4948161" cy="4536909"/>
            <a:chOff x="6482689" y="1763010"/>
            <a:chExt cx="4948161" cy="45369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6499"/>
            <a:stretch/>
          </p:blipFill>
          <p:spPr>
            <a:xfrm>
              <a:off x="6482689" y="1763010"/>
              <a:ext cx="4948161" cy="42402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7" t="94188" r="32543" b="-464"/>
            <a:stretch/>
          </p:blipFill>
          <p:spPr>
            <a:xfrm>
              <a:off x="7785513" y="6008371"/>
              <a:ext cx="1033671" cy="291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957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RJ Holt, R Gilman, Rep.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Phys. </a:t>
            </a:r>
            <a:r>
              <a:rPr lang="en-US" sz="1400" b="1" dirty="0" smtClean="0"/>
              <a:t>75</a:t>
            </a:r>
            <a:r>
              <a:rPr lang="en-US" sz="1400" dirty="0" smtClean="0"/>
              <a:t> 086301 (2012)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08" y="1773595"/>
            <a:ext cx="7316559" cy="4522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000" b="0" i="0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070" t="-4348" r="-414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79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RJ Holt, R Gilman, Rep.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Phys. </a:t>
            </a:r>
            <a:r>
              <a:rPr lang="en-US" sz="1400" b="1" dirty="0" smtClean="0"/>
              <a:t>75</a:t>
            </a:r>
            <a:r>
              <a:rPr lang="en-US" sz="1400" dirty="0" smtClean="0"/>
              <a:t> 086301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6" y="1956790"/>
            <a:ext cx="6151352" cy="38586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84786" y="1655708"/>
            <a:ext cx="5707039" cy="4455229"/>
            <a:chOff x="6484786" y="1655708"/>
            <a:chExt cx="5707039" cy="4455229"/>
          </a:xfrm>
        </p:grpSpPr>
        <p:grpSp>
          <p:nvGrpSpPr>
            <p:cNvPr id="6" name="Group 5"/>
            <p:cNvGrpSpPr/>
            <p:nvPr/>
          </p:nvGrpSpPr>
          <p:grpSpPr>
            <a:xfrm>
              <a:off x="6484786" y="1655708"/>
              <a:ext cx="5707039" cy="3896953"/>
              <a:chOff x="6484786" y="1655708"/>
              <a:chExt cx="5707039" cy="38969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47"/>
              <a:stretch/>
            </p:blipFill>
            <p:spPr>
              <a:xfrm>
                <a:off x="6484786" y="2030924"/>
                <a:ext cx="5622189" cy="35217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0" t="87802" r="10273" b="6932"/>
              <a:stretch/>
            </p:blipFill>
            <p:spPr>
              <a:xfrm>
                <a:off x="7778852" y="1801483"/>
                <a:ext cx="3750365" cy="21203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8" t="93101" r="37946" b="645"/>
              <a:stretch/>
            </p:blipFill>
            <p:spPr>
              <a:xfrm>
                <a:off x="11529217" y="1655708"/>
                <a:ext cx="662608" cy="25179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7540314" y="553129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0.20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89059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0.39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84798" y="553129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0.59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87162" y="55313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0.79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382901" y="553792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0.99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66005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1.18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02707" y="574160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Q (GeV)</a:t>
              </a:r>
              <a:endParaRPr lang="en-US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C Zhang,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107</a:t>
            </a:r>
            <a:r>
              <a:rPr lang="en-US" sz="1400" dirty="0" smtClean="0"/>
              <a:t> 252501 (2011)</a:t>
            </a:r>
          </a:p>
        </p:txBody>
      </p:sp>
      <p:sp>
        <p:nvSpPr>
          <p:cNvPr id="2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42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10996</TotalTime>
  <Words>2097</Words>
  <Application>Microsoft Office PowerPoint</Application>
  <PresentationFormat>Widescreen</PresentationFormat>
  <Paragraphs>596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MS PGothic</vt:lpstr>
      <vt:lpstr>MS PGothic</vt:lpstr>
      <vt:lpstr>Arial</vt:lpstr>
      <vt:lpstr>Calibri</vt:lpstr>
      <vt:lpstr>Calibri Light</vt:lpstr>
      <vt:lpstr>Cambria Math</vt:lpstr>
      <vt:lpstr>Chalkboard</vt:lpstr>
      <vt:lpstr>Corbel</vt:lpstr>
      <vt:lpstr>Times New Roman</vt:lpstr>
      <vt:lpstr>Wingdings</vt:lpstr>
      <vt:lpstr>Retrospect</vt:lpstr>
      <vt:lpstr>Tensor Polarized Deuteron Experiments</vt:lpstr>
      <vt:lpstr>Today’s Discussion</vt:lpstr>
      <vt:lpstr>Background</vt:lpstr>
      <vt:lpstr>Tensor Polarization</vt:lpstr>
      <vt:lpstr>Tensor Polarization</vt:lpstr>
      <vt:lpstr>Tensor Polarization Experiments</vt:lpstr>
      <vt:lpstr>Deuteron Wave Function</vt:lpstr>
      <vt:lpstr>Elastic Tensor Observables</vt:lpstr>
      <vt:lpstr>Elastic Tensor Observables</vt:lpstr>
      <vt:lpstr>DIS Tensor Observables</vt:lpstr>
      <vt:lpstr>DIS Tensor Observables</vt:lpstr>
      <vt:lpstr>DIS Tensor Observables</vt:lpstr>
      <vt:lpstr>C12-13-011: The Deuteron Tensor Structure Function b_1</vt:lpstr>
      <vt:lpstr>Tensor Structure Function, b_1</vt:lpstr>
      <vt:lpstr>Tensor Structure Function, b_1</vt:lpstr>
      <vt:lpstr>Close-Kumano Sum Rule</vt:lpstr>
      <vt:lpstr>Close-Kumano Sum Rule</vt:lpstr>
      <vt:lpstr>6-Quark, Hidden Color</vt:lpstr>
      <vt:lpstr>6-Quark, Hidden Color</vt:lpstr>
      <vt:lpstr>6-Quark, Hidden Color</vt:lpstr>
      <vt:lpstr>6-Quark, Hidden Color</vt:lpstr>
      <vt:lpstr>OAM and Angular Momentum Sum Rule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LOI12-14-002: Tensor Asymmetry A_zz in the x&gt;1 Region</vt:lpstr>
      <vt:lpstr>Quasi-Elastic A_zz</vt:lpstr>
      <vt:lpstr>  Quasi-Elastic A_zz Experimental Set-Up</vt:lpstr>
      <vt:lpstr>Kinematics</vt:lpstr>
      <vt:lpstr>  Quasi-Elastic A_zz</vt:lpstr>
      <vt:lpstr>Quasi-Elastic A_zz</vt:lpstr>
      <vt:lpstr>Quasi-Elastic A_zz</vt:lpstr>
      <vt:lpstr>Quasi-Elastic A_zz</vt:lpstr>
      <vt:lpstr>LOI12-14-001: Search for Exotic Gluonic States in the Nucleus</vt:lpstr>
      <vt:lpstr>Tensor Structure Function, b_4 (or ∆)</vt:lpstr>
      <vt:lpstr>Summary</vt:lpstr>
      <vt:lpstr>Thank you</vt:lpstr>
      <vt:lpstr>PowerPoint Presentation</vt:lpstr>
      <vt:lpstr>Backup Slides</vt:lpstr>
      <vt:lpstr>Quasi-Elastic A_zz</vt:lpstr>
      <vt:lpstr>Elastic Tensor Observables</vt:lpstr>
      <vt:lpstr>Frankfurt and Strikman Light Cone Calculations</vt:lpstr>
      <vt:lpstr>Connection to Short Range Correlations</vt:lpstr>
      <vt:lpstr>Connection to Short Range Correlations</vt:lpstr>
      <vt:lpstr>Tensor Polarization Measurement</vt:lpstr>
      <vt:lpstr>Brute Force Tensor Polarization</vt:lpstr>
      <vt:lpstr>Systematics Estimate for A_zz</vt:lpstr>
      <vt:lpstr>Interest from Theorists</vt:lpstr>
      <vt:lpstr>Rates for D(e,e’)X</vt:lpstr>
      <vt:lpstr>Dilution Factor</vt:lpstr>
      <vt:lpstr>Target Development in Progress</vt:lpstr>
      <vt:lpstr>Experimental Details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930</cp:revision>
  <dcterms:created xsi:type="dcterms:W3CDTF">2013-12-10T16:21:31Z</dcterms:created>
  <dcterms:modified xsi:type="dcterms:W3CDTF">2015-03-10T21:09:42Z</dcterms:modified>
</cp:coreProperties>
</file>