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24"/>
  </p:notesMasterIdLst>
  <p:handoutMasterIdLst>
    <p:handoutMasterId r:id="rId25"/>
  </p:handoutMasterIdLst>
  <p:sldIdLst>
    <p:sldId id="370" r:id="rId2"/>
    <p:sldId id="432" r:id="rId3"/>
    <p:sldId id="443" r:id="rId4"/>
    <p:sldId id="446" r:id="rId5"/>
    <p:sldId id="379" r:id="rId6"/>
    <p:sldId id="380" r:id="rId7"/>
    <p:sldId id="378" r:id="rId8"/>
    <p:sldId id="391" r:id="rId9"/>
    <p:sldId id="449" r:id="rId10"/>
    <p:sldId id="434" r:id="rId11"/>
    <p:sldId id="401" r:id="rId12"/>
    <p:sldId id="405" r:id="rId13"/>
    <p:sldId id="448" r:id="rId14"/>
    <p:sldId id="375" r:id="rId15"/>
    <p:sldId id="376" r:id="rId16"/>
    <p:sldId id="408" r:id="rId17"/>
    <p:sldId id="447" r:id="rId18"/>
    <p:sldId id="453" r:id="rId19"/>
    <p:sldId id="386" r:id="rId20"/>
    <p:sldId id="419" r:id="rId21"/>
    <p:sldId id="418" r:id="rId22"/>
    <p:sldId id="43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F2FF4"/>
    <a:srgbClr val="002AF4"/>
    <a:srgbClr val="37A5AB"/>
    <a:srgbClr val="E248F7"/>
    <a:srgbClr val="CD2916"/>
    <a:srgbClr val="307F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0" d="100"/>
          <a:sy n="90" d="100"/>
        </p:scale>
        <p:origin x="-176" y="-128"/>
      </p:cViewPr>
      <p:guideLst>
        <p:guide orient="horz" pos="2160"/>
        <p:guide pos="2880"/>
      </p:guideLst>
    </p:cSldViewPr>
  </p:slideViewPr>
  <p:notesTextViewPr>
    <p:cViewPr>
      <p:scale>
        <a:sx n="100" d="100"/>
        <a:sy n="100" d="100"/>
      </p:scale>
      <p:origin x="0" y="0"/>
    </p:cViewPr>
  </p:notesTextViewPr>
  <p:sorterViewPr>
    <p:cViewPr>
      <p:scale>
        <a:sx n="154" d="100"/>
        <a:sy n="154" d="100"/>
      </p:scale>
      <p:origin x="0" y="1236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B44B70-76A0-564B-B1F3-84321B9B9F18}" type="datetimeFigureOut">
              <a:rPr lang="en-US" smtClean="0"/>
              <a:t>3/11/15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A1AC4F-4F93-CD4C-AE15-BF0ADEFA0D1D}" type="slidenum">
              <a:rPr lang="en-US" smtClean="0"/>
              <a:t>‹#›</a:t>
            </a:fld>
            <a:endParaRPr lang="en-US"/>
          </a:p>
        </p:txBody>
      </p:sp>
    </p:spTree>
    <p:extLst>
      <p:ext uri="{BB962C8B-B14F-4D97-AF65-F5344CB8AC3E}">
        <p14:creationId xmlns:p14="http://schemas.microsoft.com/office/powerpoint/2010/main" val="10330497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F8497C-81FD-0A45-873A-7A22D9574B26}" type="datetimeFigureOut">
              <a:rPr lang="en-US" smtClean="0"/>
              <a:t>3/11/15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C71430-EBBA-144C-9116-6DF925E7AC40}" type="slidenum">
              <a:rPr lang="en-US" smtClean="0"/>
              <a:t>‹#›</a:t>
            </a:fld>
            <a:endParaRPr lang="en-US"/>
          </a:p>
        </p:txBody>
      </p:sp>
    </p:spTree>
    <p:extLst>
      <p:ext uri="{BB962C8B-B14F-4D97-AF65-F5344CB8AC3E}">
        <p14:creationId xmlns:p14="http://schemas.microsoft.com/office/powerpoint/2010/main" val="21984556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29EC9-432A-9D4D-9E7F-2234E3773AFA}" type="slidenum">
              <a:rPr lang="en-US" smtClean="0"/>
              <a:t>1</a:t>
            </a:fld>
            <a:endParaRPr lang="en-US"/>
          </a:p>
        </p:txBody>
      </p:sp>
    </p:spTree>
    <p:extLst>
      <p:ext uri="{BB962C8B-B14F-4D97-AF65-F5344CB8AC3E}">
        <p14:creationId xmlns:p14="http://schemas.microsoft.com/office/powerpoint/2010/main" val="1576260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The same F2</a:t>
            </a:r>
            <a:r>
              <a:rPr lang="en-US" baseline="0" dirty="0" smtClean="0"/>
              <a:t> structure function measured and fitted from HERA Data (that works so well in the calculation of jet cross sections across energy and species: RHIC, </a:t>
            </a:r>
            <a:r>
              <a:rPr lang="en-US" baseline="0" dirty="0" err="1" smtClean="0"/>
              <a:t>Tevatron</a:t>
            </a:r>
            <a:r>
              <a:rPr lang="en-US" baseline="0" dirty="0" smtClean="0"/>
              <a:t>, LHC) also suggests this “almost infinite rise of gluon number distribution at low x”</a:t>
            </a:r>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t>14</a:t>
            </a:fld>
            <a:endParaRPr lang="en-US"/>
          </a:p>
        </p:txBody>
      </p:sp>
    </p:spTree>
    <p:extLst>
      <p:ext uri="{BB962C8B-B14F-4D97-AF65-F5344CB8AC3E}">
        <p14:creationId xmlns:p14="http://schemas.microsoft.com/office/powerpoint/2010/main" val="720945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17896F-CA29-CE4D-BE8B-C18559D10A68}"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t>17</a:t>
            </a:fld>
            <a:endParaRPr lang="en-US"/>
          </a:p>
        </p:txBody>
      </p:sp>
    </p:spTree>
    <p:extLst>
      <p:ext uri="{BB962C8B-B14F-4D97-AF65-F5344CB8AC3E}">
        <p14:creationId xmlns:p14="http://schemas.microsoft.com/office/powerpoint/2010/main" val="529982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7175D8-A523-4C6D-8F32-D8459C87A3B6}" type="slidenum">
              <a:rPr lang="en-US" smtClean="0"/>
              <a:t>2</a:t>
            </a:fld>
            <a:endParaRPr lang="en-US"/>
          </a:p>
        </p:txBody>
      </p:sp>
    </p:spTree>
    <p:extLst>
      <p:ext uri="{BB962C8B-B14F-4D97-AF65-F5344CB8AC3E}">
        <p14:creationId xmlns:p14="http://schemas.microsoft.com/office/powerpoint/2010/main" val="93546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t>3</a:t>
            </a:fld>
            <a:endParaRPr lang="en-US"/>
          </a:p>
        </p:txBody>
      </p:sp>
    </p:spTree>
    <p:extLst>
      <p:ext uri="{BB962C8B-B14F-4D97-AF65-F5344CB8AC3E}">
        <p14:creationId xmlns:p14="http://schemas.microsoft.com/office/powerpoint/2010/main" val="1318838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EMERGENT</a:t>
            </a:r>
            <a:r>
              <a:rPr lang="en-US" baseline="0" dirty="0" smtClean="0"/>
              <a:t> PHENOMENA …. Mentioned, need to find way to incorporate “Many body systems” in the second half of this slide.</a:t>
            </a:r>
          </a:p>
          <a:p>
            <a:r>
              <a:rPr lang="en-US" baseline="0" dirty="0" smtClean="0"/>
              <a:t>Will work on it.</a:t>
            </a:r>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405230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Contrast</a:t>
            </a:r>
            <a:r>
              <a:rPr lang="en-US" baseline="0" dirty="0" smtClean="0"/>
              <a:t> with HERA could be made more explicit. Table/column presentation.</a:t>
            </a:r>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t>7</a:t>
            </a:fld>
            <a:endParaRPr lang="en-US"/>
          </a:p>
        </p:txBody>
      </p:sp>
    </p:spTree>
    <p:extLst>
      <p:ext uri="{BB962C8B-B14F-4D97-AF65-F5344CB8AC3E}">
        <p14:creationId xmlns:p14="http://schemas.microsoft.com/office/powerpoint/2010/main" val="383112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Minimize words, keep and</a:t>
            </a:r>
            <a:r>
              <a:rPr lang="en-US" baseline="0" dirty="0" smtClean="0"/>
              <a:t> enhance the figures….</a:t>
            </a:r>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t>8</a:t>
            </a:fld>
            <a:endParaRPr lang="en-US"/>
          </a:p>
        </p:txBody>
      </p:sp>
    </p:spTree>
    <p:extLst>
      <p:ext uri="{BB962C8B-B14F-4D97-AF65-F5344CB8AC3E}">
        <p14:creationId xmlns:p14="http://schemas.microsoft.com/office/powerpoint/2010/main" val="337232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Colored</a:t>
            </a:r>
            <a:r>
              <a:rPr lang="en-US" baseline="0" dirty="0" smtClean="0"/>
              <a:t> version </a:t>
            </a:r>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t>9</a:t>
            </a:fld>
            <a:endParaRPr lang="en-US"/>
          </a:p>
        </p:txBody>
      </p:sp>
    </p:spTree>
    <p:extLst>
      <p:ext uri="{BB962C8B-B14F-4D97-AF65-F5344CB8AC3E}">
        <p14:creationId xmlns:p14="http://schemas.microsoft.com/office/powerpoint/2010/main" val="2422795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right bottom to be updated</a:t>
            </a:r>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t>11</a:t>
            </a:fld>
            <a:endParaRPr lang="en-US"/>
          </a:p>
        </p:txBody>
      </p:sp>
    </p:spTree>
    <p:extLst>
      <p:ext uri="{BB962C8B-B14F-4D97-AF65-F5344CB8AC3E}">
        <p14:creationId xmlns:p14="http://schemas.microsoft.com/office/powerpoint/2010/main" val="353862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Box around sea quarks</a:t>
            </a:r>
            <a:r>
              <a:rPr lang="en-US" baseline="0" dirty="0" smtClean="0"/>
              <a:t> and gluons </a:t>
            </a:r>
            <a:r>
              <a:rPr lang="en-US" baseline="0" dirty="0" err="1" smtClean="0"/>
              <a:t>rihght</a:t>
            </a:r>
            <a:r>
              <a:rPr lang="en-US" baseline="0" dirty="0" smtClean="0"/>
              <a:t> two figures.</a:t>
            </a:r>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t>13</a:t>
            </a:fld>
            <a:endParaRPr lang="en-US"/>
          </a:p>
        </p:txBody>
      </p:sp>
    </p:spTree>
    <p:extLst>
      <p:ext uri="{BB962C8B-B14F-4D97-AF65-F5344CB8AC3E}">
        <p14:creationId xmlns:p14="http://schemas.microsoft.com/office/powerpoint/2010/main" val="3389093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March 11, 2015</a:t>
            </a:r>
            <a:endParaRPr lang="en-US" dirty="0"/>
          </a:p>
        </p:txBody>
      </p:sp>
      <p:sp>
        <p:nvSpPr>
          <p:cNvPr id="5" name="Footer Placeholder 4"/>
          <p:cNvSpPr>
            <a:spLocks noGrp="1"/>
          </p:cNvSpPr>
          <p:nvPr>
            <p:ph type="ftr" sz="quarter" idx="11"/>
          </p:nvPr>
        </p:nvSpPr>
        <p:spPr/>
        <p:txBody>
          <a:bodyPr/>
          <a:lstStyle/>
          <a:p>
            <a:pPr algn="r"/>
            <a:r>
              <a:rPr lang="en-US" dirty="0" smtClean="0"/>
              <a:t>EIC at Old Dominion University</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March 11, 2015</a:t>
            </a:r>
            <a:endParaRPr lang="en-US"/>
          </a:p>
        </p:txBody>
      </p:sp>
      <p:sp>
        <p:nvSpPr>
          <p:cNvPr id="5" name="Footer Placeholder 4"/>
          <p:cNvSpPr>
            <a:spLocks noGrp="1"/>
          </p:cNvSpPr>
          <p:nvPr>
            <p:ph type="ftr" sz="quarter" idx="11"/>
          </p:nvPr>
        </p:nvSpPr>
        <p:spPr/>
        <p:txBody>
          <a:bodyPr/>
          <a:lstStyle/>
          <a:p>
            <a:pPr algn="r"/>
            <a:r>
              <a:rPr lang="en-US" smtClean="0"/>
              <a:t>EIC at Old Dominion University</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March 11, 2015</a:t>
            </a:r>
            <a:endParaRPr lang="en-US"/>
          </a:p>
        </p:txBody>
      </p:sp>
      <p:sp>
        <p:nvSpPr>
          <p:cNvPr id="5" name="Footer Placeholder 4"/>
          <p:cNvSpPr>
            <a:spLocks noGrp="1"/>
          </p:cNvSpPr>
          <p:nvPr>
            <p:ph type="ftr" sz="quarter" idx="11"/>
          </p:nvPr>
        </p:nvSpPr>
        <p:spPr/>
        <p:txBody>
          <a:bodyPr/>
          <a:lstStyle/>
          <a:p>
            <a:pPr algn="r"/>
            <a:r>
              <a:rPr lang="en-US" smtClean="0"/>
              <a:t>EIC at Old Dominion University</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March 11, 2015</a:t>
            </a:r>
            <a:endParaRPr lang="en-US"/>
          </a:p>
        </p:txBody>
      </p:sp>
      <p:sp>
        <p:nvSpPr>
          <p:cNvPr id="5" name="Footer Placeholder 4"/>
          <p:cNvSpPr>
            <a:spLocks noGrp="1"/>
          </p:cNvSpPr>
          <p:nvPr>
            <p:ph type="ftr" sz="quarter" idx="11"/>
          </p:nvPr>
        </p:nvSpPr>
        <p:spPr/>
        <p:txBody>
          <a:bodyPr/>
          <a:lstStyle/>
          <a:p>
            <a:pPr algn="r"/>
            <a:r>
              <a:rPr lang="en-US" smtClean="0"/>
              <a:t>EIC at Old Dominion University</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March 11, 2015</a:t>
            </a:r>
            <a:endParaRPr lang="en-US"/>
          </a:p>
        </p:txBody>
      </p:sp>
      <p:sp>
        <p:nvSpPr>
          <p:cNvPr id="5" name="Footer Placeholder 4"/>
          <p:cNvSpPr>
            <a:spLocks noGrp="1"/>
          </p:cNvSpPr>
          <p:nvPr>
            <p:ph type="ftr" sz="quarter" idx="11"/>
          </p:nvPr>
        </p:nvSpPr>
        <p:spPr/>
        <p:txBody>
          <a:bodyPr/>
          <a:lstStyle/>
          <a:p>
            <a:pPr algn="r"/>
            <a:r>
              <a:rPr lang="en-US" smtClean="0"/>
              <a:t>EIC at Old Dominion University</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March 11, 2015</a:t>
            </a:r>
            <a:endParaRPr lang="en-US"/>
          </a:p>
        </p:txBody>
      </p:sp>
      <p:sp>
        <p:nvSpPr>
          <p:cNvPr id="6" name="Footer Placeholder 5"/>
          <p:cNvSpPr>
            <a:spLocks noGrp="1"/>
          </p:cNvSpPr>
          <p:nvPr>
            <p:ph type="ftr" sz="quarter" idx="11"/>
          </p:nvPr>
        </p:nvSpPr>
        <p:spPr/>
        <p:txBody>
          <a:bodyPr/>
          <a:lstStyle/>
          <a:p>
            <a:pPr algn="r"/>
            <a:r>
              <a:rPr lang="en-US" smtClean="0"/>
              <a:t>EIC at Old Dominion University</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March 11, 2015</a:t>
            </a:r>
            <a:endParaRPr lang="en-US"/>
          </a:p>
        </p:txBody>
      </p:sp>
      <p:sp>
        <p:nvSpPr>
          <p:cNvPr id="8" name="Footer Placeholder 7"/>
          <p:cNvSpPr>
            <a:spLocks noGrp="1"/>
          </p:cNvSpPr>
          <p:nvPr>
            <p:ph type="ftr" sz="quarter" idx="11"/>
          </p:nvPr>
        </p:nvSpPr>
        <p:spPr/>
        <p:txBody>
          <a:bodyPr/>
          <a:lstStyle/>
          <a:p>
            <a:pPr algn="r"/>
            <a:r>
              <a:rPr lang="en-US" smtClean="0"/>
              <a:t>EIC at Old Dominion University</a:t>
            </a: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March 11, 2015</a:t>
            </a:r>
            <a:endParaRPr lang="en-US"/>
          </a:p>
        </p:txBody>
      </p:sp>
      <p:sp>
        <p:nvSpPr>
          <p:cNvPr id="4" name="Footer Placeholder 3"/>
          <p:cNvSpPr>
            <a:spLocks noGrp="1"/>
          </p:cNvSpPr>
          <p:nvPr>
            <p:ph type="ftr" sz="quarter" idx="11"/>
          </p:nvPr>
        </p:nvSpPr>
        <p:spPr/>
        <p:txBody>
          <a:bodyPr/>
          <a:lstStyle/>
          <a:p>
            <a:pPr algn="r"/>
            <a:r>
              <a:rPr lang="en-US" smtClean="0"/>
              <a:t>EIC at Old Dominion University</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March 11, 2015</a:t>
            </a:r>
            <a:endParaRPr lang="en-US"/>
          </a:p>
        </p:txBody>
      </p:sp>
      <p:sp>
        <p:nvSpPr>
          <p:cNvPr id="3" name="Footer Placeholder 2"/>
          <p:cNvSpPr>
            <a:spLocks noGrp="1"/>
          </p:cNvSpPr>
          <p:nvPr>
            <p:ph type="ftr" sz="quarter" idx="11"/>
          </p:nvPr>
        </p:nvSpPr>
        <p:spPr/>
        <p:txBody>
          <a:bodyPr/>
          <a:lstStyle/>
          <a:p>
            <a:pPr algn="r"/>
            <a:r>
              <a:rPr lang="en-US" smtClean="0"/>
              <a:t>EIC at Old Dominion University</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March 11, 2015</a:t>
            </a:r>
            <a:endParaRPr lang="en-US"/>
          </a:p>
        </p:txBody>
      </p:sp>
      <p:sp>
        <p:nvSpPr>
          <p:cNvPr id="6" name="Footer Placeholder 5"/>
          <p:cNvSpPr>
            <a:spLocks noGrp="1"/>
          </p:cNvSpPr>
          <p:nvPr>
            <p:ph type="ftr" sz="quarter" idx="11"/>
          </p:nvPr>
        </p:nvSpPr>
        <p:spPr/>
        <p:txBody>
          <a:bodyPr/>
          <a:lstStyle/>
          <a:p>
            <a:pPr algn="r"/>
            <a:r>
              <a:rPr lang="en-US" smtClean="0"/>
              <a:t>EIC at Old Dominion University</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March 11, 2015</a:t>
            </a:r>
            <a:endParaRPr lang="en-US"/>
          </a:p>
        </p:txBody>
      </p:sp>
      <p:sp>
        <p:nvSpPr>
          <p:cNvPr id="6" name="Footer Placeholder 5"/>
          <p:cNvSpPr>
            <a:spLocks noGrp="1"/>
          </p:cNvSpPr>
          <p:nvPr>
            <p:ph type="ftr" sz="quarter" idx="11"/>
          </p:nvPr>
        </p:nvSpPr>
        <p:spPr/>
        <p:txBody>
          <a:bodyPr/>
          <a:lstStyle/>
          <a:p>
            <a:pPr algn="r"/>
            <a:r>
              <a:rPr lang="en-US" smtClean="0"/>
              <a:t>EIC at Old Dominion University</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b="1">
                <a:solidFill>
                  <a:srgbClr val="FFFFFF"/>
                </a:solidFill>
              </a:defRPr>
            </a:lvl1pPr>
          </a:lstStyle>
          <a:p>
            <a:r>
              <a:rPr lang="en-US" smtClean="0"/>
              <a:t>March 11, 2015</a:t>
            </a:r>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b="1">
                <a:solidFill>
                  <a:srgbClr val="FFFFFF"/>
                </a:solidFill>
              </a:defRPr>
            </a:lvl1pPr>
          </a:lstStyle>
          <a:p>
            <a:pPr algn="r"/>
            <a:r>
              <a:rPr lang="en-US" smtClean="0"/>
              <a:t>EIC at Old Dominion University</a:t>
            </a: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r">
              <a:defRPr sz="1400" b="1">
                <a:solidFill>
                  <a:srgbClr val="FFFFFF"/>
                </a:solidFill>
              </a:defRPr>
            </a:lvl1pPr>
          </a:lstStyle>
          <a:p>
            <a:fld id="{0CFEC368-1D7A-4F81-ABF6-AE0E36BAF64C}" type="slidenum">
              <a:rPr lang="en-US" smtClean="0"/>
              <a:pPr/>
              <a:t>‹#›</a:t>
            </a:fld>
            <a:endParaRPr lang="en-US" dirty="0"/>
          </a:p>
        </p:txBody>
      </p:sp>
      <p:sp>
        <p:nvSpPr>
          <p:cNvPr id="8" name="TextBox 7"/>
          <p:cNvSpPr txBox="1"/>
          <p:nvPr userDrawn="1"/>
        </p:nvSpPr>
        <p:spPr>
          <a:xfrm>
            <a:off x="7279157" y="6488206"/>
            <a:ext cx="1817078" cy="338554"/>
          </a:xfrm>
          <a:prstGeom prst="rect">
            <a:avLst/>
          </a:prstGeom>
          <a:noFill/>
        </p:spPr>
        <p:txBody>
          <a:bodyPr wrap="none" rtlCol="0" anchor="b">
            <a:spAutoFit/>
          </a:bodyPr>
          <a:lstStyle/>
          <a:p>
            <a:pPr algn="r"/>
            <a:r>
              <a:rPr lang="en-US" sz="1400" b="1" dirty="0" smtClean="0">
                <a:solidFill>
                  <a:schemeClr val="tx2"/>
                </a:solidFill>
                <a:latin typeface="Apple Chancery"/>
                <a:cs typeface="Apple Chancery"/>
              </a:rPr>
              <a:t>Abhay </a:t>
            </a:r>
            <a:r>
              <a:rPr lang="en-US" sz="1400" b="1" dirty="0" smtClean="0">
                <a:solidFill>
                  <a:schemeClr val="tx1"/>
                </a:solidFill>
                <a:latin typeface="Apple Chancery"/>
                <a:cs typeface="Apple Chancery"/>
              </a:rPr>
              <a:t>Deshpande</a:t>
            </a:r>
            <a:endParaRPr lang="en-US" sz="1400" b="1" dirty="0">
              <a:solidFill>
                <a:schemeClr val="tx1"/>
              </a:solidFill>
              <a:latin typeface="Apple Chancery"/>
              <a:cs typeface="Apple Chancery"/>
            </a:endParaRPr>
          </a:p>
        </p:txBody>
      </p:sp>
      <p:pic>
        <p:nvPicPr>
          <p:cNvPr id="13" name="Picture 12"/>
          <p:cNvPicPr>
            <a:picLocks noChangeAspect="1"/>
          </p:cNvPicPr>
          <p:nvPr userDrawn="1"/>
        </p:nvPicPr>
        <p:blipFill>
          <a:blip r:embed="rId13"/>
          <a:stretch>
            <a:fillRect/>
          </a:stretch>
        </p:blipFill>
        <p:spPr>
          <a:xfrm>
            <a:off x="0" y="6517318"/>
            <a:ext cx="1828800" cy="309442"/>
          </a:xfrm>
          <a:prstGeom prst="rect">
            <a:avLst/>
          </a:prstGeom>
        </p:spPr>
      </p:pic>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iming>
    <p:tnLst>
      <p:par>
        <p:cTn xmlns:p14="http://schemas.microsoft.com/office/powerpoint/2010/main" id="1" dur="indefinite" restart="never" nodeType="tmRoot"/>
      </p:par>
    </p:tnLst>
  </p:timing>
  <p:hf hdr="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0000FF"/>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000" kern="1200">
          <a:solidFill>
            <a:srgbClr val="0000FF"/>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0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emf"/><Relationship Id="rId6" Type="http://schemas.openxmlformats.org/officeDocument/2006/relationships/image" Target="../media/image37.png"/><Relationship Id="rId7"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emf"/><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4.emf"/><Relationship Id="rId5" Type="http://schemas.openxmlformats.org/officeDocument/2006/relationships/image" Target="../media/image45.emf"/><Relationship Id="rId6" Type="http://schemas.openxmlformats.org/officeDocument/2006/relationships/image" Target="../media/image46.emf"/><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png"/><Relationship Id="rId5" Type="http://schemas.openxmlformats.org/officeDocument/2006/relationships/image" Target="../media/image50.emf"/><Relationship Id="rId1" Type="http://schemas.openxmlformats.org/officeDocument/2006/relationships/slideLayout" Target="../slideLayouts/slideLayout6.xml"/><Relationship Id="rId2" Type="http://schemas.openxmlformats.org/officeDocument/2006/relationships/image" Target="../media/image4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xml.rels><?xml version="1.0" encoding="UTF-8" standalone="yes"?>
<Relationships xmlns="http://schemas.openxmlformats.org/package/2006/relationships"><Relationship Id="rId11" Type="http://schemas.openxmlformats.org/officeDocument/2006/relationships/image" Target="../media/image15.jpg"/><Relationship Id="rId12" Type="http://schemas.openxmlformats.org/officeDocument/2006/relationships/image" Target="../media/image16.png"/><Relationship Id="rId13"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gif"/><Relationship Id="rId4" Type="http://schemas.openxmlformats.org/officeDocument/2006/relationships/image" Target="../media/image5.png"/><Relationship Id="rId5" Type="http://schemas.openxmlformats.org/officeDocument/2006/relationships/image" Target="../media/image9.jpeg"/><Relationship Id="rId6" Type="http://schemas.openxmlformats.org/officeDocument/2006/relationships/image" Target="../media/image10.png"/><Relationship Id="rId7" Type="http://schemas.openxmlformats.org/officeDocument/2006/relationships/image" Target="../media/image11.jpe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kipper.physics.sunysb.edu/~eicug/eiclrp/eicprep.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8.jpeg"/><Relationship Id="rId5"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19404"/>
            <a:ext cx="7848600" cy="2279421"/>
          </a:xfrm>
        </p:spPr>
        <p:txBody>
          <a:bodyPr anchor="t">
            <a:normAutofit/>
          </a:bodyPr>
          <a:lstStyle/>
          <a:p>
            <a:pPr algn="ctr"/>
            <a:r>
              <a:rPr lang="en-US" sz="4000" cap="none" dirty="0" smtClean="0"/>
              <a:t>Electron Ion Collider:</a:t>
            </a:r>
            <a:br>
              <a:rPr lang="en-US" sz="4000" cap="none" dirty="0" smtClean="0"/>
            </a:br>
            <a:r>
              <a:rPr lang="en-US" sz="4000" cap="none" dirty="0" smtClean="0"/>
              <a:t>The next QCD frontier</a:t>
            </a:r>
            <a:br>
              <a:rPr lang="en-US" sz="4000" cap="none" dirty="0" smtClean="0"/>
            </a:br>
            <a:r>
              <a:rPr lang="en-US" sz="2400" i="1" cap="none" dirty="0" smtClean="0">
                <a:solidFill>
                  <a:srgbClr val="3366FF"/>
                </a:solidFill>
              </a:rPr>
              <a:t>Understanding the Glue that Binds Us All</a:t>
            </a:r>
            <a:endParaRPr lang="en-US" sz="2400" cap="none" dirty="0"/>
          </a:p>
        </p:txBody>
      </p:sp>
      <p:pic>
        <p:nvPicPr>
          <p:cNvPr id="9" name="Picture 27"/>
          <p:cNvPicPr>
            <a:picLocks noChangeAspect="1" noChangeArrowheads="1"/>
          </p:cNvPicPr>
          <p:nvPr/>
        </p:nvPicPr>
        <p:blipFill>
          <a:blip r:embed="rId3"/>
          <a:srcRect/>
          <a:stretch>
            <a:fillRect/>
          </a:stretch>
        </p:blipFill>
        <p:spPr bwMode="auto">
          <a:xfrm>
            <a:off x="211626" y="483738"/>
            <a:ext cx="948348" cy="876924"/>
          </a:xfrm>
          <a:prstGeom prst="rect">
            <a:avLst/>
          </a:prstGeom>
          <a:noFill/>
          <a:ln w="9525">
            <a:noFill/>
            <a:miter lim="800000"/>
            <a:headEnd/>
            <a:tailEnd/>
          </a:ln>
        </p:spPr>
      </p:pic>
      <p:sp>
        <p:nvSpPr>
          <p:cNvPr id="4" name="TextBox 3"/>
          <p:cNvSpPr txBox="1"/>
          <p:nvPr/>
        </p:nvSpPr>
        <p:spPr>
          <a:xfrm>
            <a:off x="1433236" y="3468757"/>
            <a:ext cx="6123556" cy="1200328"/>
          </a:xfrm>
          <a:prstGeom prst="rect">
            <a:avLst/>
          </a:prstGeom>
          <a:noFill/>
          <a:ln w="38100" cmpd="sng">
            <a:solidFill>
              <a:srgbClr val="008000"/>
            </a:solidFill>
          </a:ln>
        </p:spPr>
        <p:txBody>
          <a:bodyPr wrap="none" rtlCol="0">
            <a:spAutoFit/>
          </a:bodyPr>
          <a:lstStyle/>
          <a:p>
            <a:pPr algn="ctr"/>
            <a:r>
              <a:rPr lang="en-US" sz="2400" dirty="0"/>
              <a:t>Why </a:t>
            </a:r>
            <a:r>
              <a:rPr lang="en-US" sz="2400" dirty="0" smtClean="0"/>
              <a:t>the EIC</a:t>
            </a:r>
            <a:r>
              <a:rPr lang="en-US" sz="2400" dirty="0"/>
              <a:t>?</a:t>
            </a:r>
          </a:p>
          <a:p>
            <a:pPr algn="ctr"/>
            <a:r>
              <a:rPr lang="en-US" sz="2400" dirty="0">
                <a:solidFill>
                  <a:srgbClr val="800000"/>
                </a:solidFill>
                <a:latin typeface="Apple Chancery"/>
                <a:cs typeface="Apple Chancery"/>
              </a:rPr>
              <a:t>To </a:t>
            </a:r>
            <a:r>
              <a:rPr lang="en-US" sz="2400" dirty="0" smtClean="0">
                <a:solidFill>
                  <a:srgbClr val="800000"/>
                </a:solidFill>
                <a:latin typeface="Apple Chancery"/>
                <a:cs typeface="Apple Chancery"/>
              </a:rPr>
              <a:t>understand </a:t>
            </a:r>
            <a:r>
              <a:rPr lang="en-US" sz="2400" dirty="0">
                <a:solidFill>
                  <a:srgbClr val="800000"/>
                </a:solidFill>
                <a:latin typeface="Apple Chancery"/>
                <a:cs typeface="Apple Chancery"/>
              </a:rPr>
              <a:t>the role of </a:t>
            </a:r>
            <a:r>
              <a:rPr lang="en-US" sz="2400" b="1" dirty="0">
                <a:solidFill>
                  <a:srgbClr val="0000FF"/>
                </a:solidFill>
                <a:latin typeface="Apple Chancery"/>
                <a:cs typeface="Apple Chancery"/>
              </a:rPr>
              <a:t>gluons </a:t>
            </a:r>
            <a:r>
              <a:rPr lang="en-US" sz="2400" b="1" dirty="0" smtClean="0">
                <a:solidFill>
                  <a:srgbClr val="0000FF"/>
                </a:solidFill>
                <a:latin typeface="Apple Chancery"/>
                <a:cs typeface="Apple Chancery"/>
              </a:rPr>
              <a:t>&amp; </a:t>
            </a:r>
            <a:r>
              <a:rPr lang="en-US" sz="2400" b="1" dirty="0">
                <a:solidFill>
                  <a:srgbClr val="0000FF"/>
                </a:solidFill>
                <a:latin typeface="Apple Chancery"/>
                <a:cs typeface="Apple Chancery"/>
              </a:rPr>
              <a:t>sea </a:t>
            </a:r>
            <a:r>
              <a:rPr lang="en-US" sz="2400" b="1" dirty="0" smtClean="0">
                <a:solidFill>
                  <a:srgbClr val="0000FF"/>
                </a:solidFill>
                <a:latin typeface="Apple Chancery"/>
                <a:cs typeface="Apple Chancery"/>
              </a:rPr>
              <a:t>quarks</a:t>
            </a:r>
            <a:r>
              <a:rPr lang="en-US" sz="2400" dirty="0" smtClean="0">
                <a:solidFill>
                  <a:srgbClr val="0000FF"/>
                </a:solidFill>
                <a:latin typeface="Apple Chancery"/>
                <a:cs typeface="Apple Chancery"/>
              </a:rPr>
              <a:t> </a:t>
            </a:r>
          </a:p>
          <a:p>
            <a:pPr algn="ctr"/>
            <a:r>
              <a:rPr lang="en-US" sz="2400" dirty="0" smtClean="0">
                <a:solidFill>
                  <a:srgbClr val="800000"/>
                </a:solidFill>
                <a:latin typeface="Apple Chancery"/>
                <a:cs typeface="Apple Chancery"/>
              </a:rPr>
              <a:t>in binding quarks into Nucleons and Nuclei</a:t>
            </a:r>
            <a:endParaRPr lang="en-US" sz="2400" dirty="0">
              <a:solidFill>
                <a:srgbClr val="800000"/>
              </a:solidFill>
              <a:latin typeface="Apple Chancery"/>
              <a:cs typeface="Apple Chancery"/>
            </a:endParaRPr>
          </a:p>
        </p:txBody>
      </p:sp>
      <p:sp>
        <p:nvSpPr>
          <p:cNvPr id="3" name="Date Placeholder 2"/>
          <p:cNvSpPr>
            <a:spLocks noGrp="1"/>
          </p:cNvSpPr>
          <p:nvPr>
            <p:ph type="dt" sz="half" idx="10"/>
          </p:nvPr>
        </p:nvSpPr>
        <p:spPr/>
        <p:txBody>
          <a:bodyPr/>
          <a:lstStyle/>
          <a:p>
            <a:r>
              <a:rPr lang="en-US" smtClean="0"/>
              <a:t>March 11, 2015</a:t>
            </a:r>
            <a:endParaRPr lang="en-US"/>
          </a:p>
        </p:txBody>
      </p:sp>
      <p:sp>
        <p:nvSpPr>
          <p:cNvPr id="6" name="Footer Placeholder 5"/>
          <p:cNvSpPr>
            <a:spLocks noGrp="1"/>
          </p:cNvSpPr>
          <p:nvPr>
            <p:ph type="ftr" sz="quarter" idx="11"/>
          </p:nvPr>
        </p:nvSpPr>
        <p:spPr/>
        <p:txBody>
          <a:bodyPr/>
          <a:lstStyle/>
          <a:p>
            <a:pPr algn="r"/>
            <a:r>
              <a:rPr lang="en-US" smtClean="0"/>
              <a:t>EIC at Old Dominion University</a:t>
            </a:r>
            <a:endParaRPr lang="en-US" dirty="0"/>
          </a:p>
        </p:txBody>
      </p:sp>
      <p:sp>
        <p:nvSpPr>
          <p:cNvPr id="10" name="Slide Number Placeholder 9"/>
          <p:cNvSpPr>
            <a:spLocks noGrp="1"/>
          </p:cNvSpPr>
          <p:nvPr>
            <p:ph type="sldNum" sz="quarter" idx="12"/>
          </p:nvPr>
        </p:nvSpPr>
        <p:spPr/>
        <p:txBody>
          <a:bodyPr/>
          <a:lstStyle/>
          <a:p>
            <a:fld id="{0CFEC368-1D7A-4F81-ABF6-AE0E36BAF64C}" type="slidenum">
              <a:rPr lang="en-US" smtClean="0"/>
              <a:pPr/>
              <a:t>1</a:t>
            </a:fld>
            <a:endParaRPr lang="en-US"/>
          </a:p>
        </p:txBody>
      </p:sp>
      <p:pic>
        <p:nvPicPr>
          <p:cNvPr id="11" name="Picture 10"/>
          <p:cNvPicPr>
            <a:picLocks noChangeAspect="1"/>
          </p:cNvPicPr>
          <p:nvPr/>
        </p:nvPicPr>
        <p:blipFill>
          <a:blip r:embed="rId4"/>
          <a:stretch>
            <a:fillRect/>
          </a:stretch>
        </p:blipFill>
        <p:spPr>
          <a:xfrm>
            <a:off x="8225882" y="483738"/>
            <a:ext cx="801576" cy="1038106"/>
          </a:xfrm>
          <a:prstGeom prst="rect">
            <a:avLst/>
          </a:prstGeom>
        </p:spPr>
      </p:pic>
      <p:grpSp>
        <p:nvGrpSpPr>
          <p:cNvPr id="26" name="Group 25"/>
          <p:cNvGrpSpPr/>
          <p:nvPr/>
        </p:nvGrpSpPr>
        <p:grpSpPr>
          <a:xfrm>
            <a:off x="806044" y="4740464"/>
            <a:ext cx="7899128" cy="1832042"/>
            <a:chOff x="806044" y="4836256"/>
            <a:chExt cx="7899128" cy="1832042"/>
          </a:xfrm>
        </p:grpSpPr>
        <p:grpSp>
          <p:nvGrpSpPr>
            <p:cNvPr id="5" name="Group 4"/>
            <p:cNvGrpSpPr/>
            <p:nvPr/>
          </p:nvGrpSpPr>
          <p:grpSpPr>
            <a:xfrm>
              <a:off x="806044" y="4836256"/>
              <a:ext cx="7899128" cy="1798268"/>
              <a:chOff x="806044" y="4836256"/>
              <a:chExt cx="7899128" cy="1798268"/>
            </a:xfrm>
          </p:grpSpPr>
          <p:pic>
            <p:nvPicPr>
              <p:cNvPr id="12" name="Picture 11"/>
              <p:cNvPicPr>
                <a:picLocks/>
              </p:cNvPicPr>
              <p:nvPr/>
            </p:nvPicPr>
            <p:blipFill>
              <a:blip r:embed="rId5"/>
              <a:stretch>
                <a:fillRect/>
              </a:stretch>
            </p:blipFill>
            <p:spPr>
              <a:xfrm>
                <a:off x="806044" y="4863304"/>
                <a:ext cx="1876855" cy="1771220"/>
              </a:xfrm>
              <a:prstGeom prst="rect">
                <a:avLst/>
              </a:prstGeom>
            </p:spPr>
          </p:pic>
          <p:grpSp>
            <p:nvGrpSpPr>
              <p:cNvPr id="14" name="Group 13"/>
              <p:cNvGrpSpPr/>
              <p:nvPr/>
            </p:nvGrpSpPr>
            <p:grpSpPr>
              <a:xfrm>
                <a:off x="6164975" y="4922779"/>
                <a:ext cx="2540197" cy="1563023"/>
                <a:chOff x="7848599" y="4792504"/>
                <a:chExt cx="7505709" cy="5208746"/>
              </a:xfrm>
            </p:grpSpPr>
            <p:grpSp>
              <p:nvGrpSpPr>
                <p:cNvPr id="17" name="Group 16"/>
                <p:cNvGrpSpPr/>
                <p:nvPr/>
              </p:nvGrpSpPr>
              <p:grpSpPr>
                <a:xfrm>
                  <a:off x="7953756" y="4792504"/>
                  <a:ext cx="7400552" cy="5208746"/>
                  <a:chOff x="7953753" y="4806433"/>
                  <a:chExt cx="7400552" cy="5208746"/>
                </a:xfrm>
              </p:grpSpPr>
              <p:sp>
                <p:nvSpPr>
                  <p:cNvPr id="22" name="Right Triangle 21"/>
                  <p:cNvSpPr/>
                  <p:nvPr/>
                </p:nvSpPr>
                <p:spPr>
                  <a:xfrm rot="5400000">
                    <a:off x="8970891" y="3789295"/>
                    <a:ext cx="3499370" cy="553364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rot="16200000">
                    <a:off x="10820404" y="5481279"/>
                    <a:ext cx="3162301" cy="59055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ight Triangle 17"/>
                <p:cNvSpPr/>
                <p:nvPr/>
              </p:nvSpPr>
              <p:spPr>
                <a:xfrm flipH="1">
                  <a:off x="7848599" y="7402837"/>
                  <a:ext cx="1447800" cy="8890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p:cNvPicPr>
                <a:picLocks noChangeAspect="1"/>
              </p:cNvPicPr>
              <p:nvPr/>
            </p:nvPicPr>
            <p:blipFill>
              <a:blip r:embed="rId6"/>
              <a:stretch>
                <a:fillRect/>
              </a:stretch>
            </p:blipFill>
            <p:spPr>
              <a:xfrm>
                <a:off x="2923931" y="4836256"/>
                <a:ext cx="3131265" cy="1771220"/>
              </a:xfrm>
              <a:prstGeom prst="rect">
                <a:avLst/>
              </a:prstGeom>
            </p:spPr>
          </p:pic>
        </p:grpSp>
        <p:pic>
          <p:nvPicPr>
            <p:cNvPr id="25" name="Picture 24"/>
            <p:cNvPicPr>
              <a:picLocks noChangeAspect="1"/>
            </p:cNvPicPr>
            <p:nvPr/>
          </p:nvPicPr>
          <p:blipFill>
            <a:blip r:embed="rId7"/>
            <a:stretch>
              <a:fillRect/>
            </a:stretch>
          </p:blipFill>
          <p:spPr>
            <a:xfrm>
              <a:off x="6106475" y="4933856"/>
              <a:ext cx="2504609" cy="1734442"/>
            </a:xfrm>
            <a:prstGeom prst="rect">
              <a:avLst/>
            </a:prstGeom>
          </p:spPr>
        </p:pic>
      </p:grpSp>
    </p:spTree>
    <p:extLst>
      <p:ext uri="{BB962C8B-B14F-4D97-AF65-F5344CB8AC3E}">
        <p14:creationId xmlns:p14="http://schemas.microsoft.com/office/powerpoint/2010/main" val="40339969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7304"/>
            <a:ext cx="8229600" cy="990600"/>
          </a:xfrm>
        </p:spPr>
        <p:txBody>
          <a:bodyPr>
            <a:normAutofit fontScale="90000"/>
          </a:bodyPr>
          <a:lstStyle/>
          <a:p>
            <a:r>
              <a:rPr lang="en-US" dirty="0" smtClean="0"/>
              <a:t>3D structure of the proton: momentum and position imaging</a:t>
            </a:r>
            <a:endParaRPr lang="en-US" dirty="0"/>
          </a:p>
        </p:txBody>
      </p:sp>
      <p:sp>
        <p:nvSpPr>
          <p:cNvPr id="3" name="Date Placeholder 2"/>
          <p:cNvSpPr>
            <a:spLocks noGrp="1"/>
          </p:cNvSpPr>
          <p:nvPr>
            <p:ph type="dt" sz="half" idx="10"/>
          </p:nvPr>
        </p:nvSpPr>
        <p:spPr/>
        <p:txBody>
          <a:bodyPr/>
          <a:lstStyle/>
          <a:p>
            <a:r>
              <a:rPr lang="en-US" smtClean="0"/>
              <a:t>March 11, 2015</a:t>
            </a:r>
            <a:endParaRPr lang="en-US"/>
          </a:p>
        </p:txBody>
      </p:sp>
      <p:sp>
        <p:nvSpPr>
          <p:cNvPr id="4" name="Footer Placeholder 3"/>
          <p:cNvSpPr>
            <a:spLocks noGrp="1"/>
          </p:cNvSpPr>
          <p:nvPr>
            <p:ph type="ftr" sz="quarter" idx="11"/>
          </p:nvPr>
        </p:nvSpPr>
        <p:spPr/>
        <p:txBody>
          <a:bodyPr/>
          <a:lstStyle/>
          <a:p>
            <a:pPr algn="r"/>
            <a:r>
              <a:rPr lang="en-US" smtClean="0"/>
              <a:t>EIC at Old Dominion University</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10</a:t>
            </a:fld>
            <a:endParaRPr lang="en-US"/>
          </a:p>
        </p:txBody>
      </p:sp>
      <p:grpSp>
        <p:nvGrpSpPr>
          <p:cNvPr id="9" name="Group 8"/>
          <p:cNvGrpSpPr/>
          <p:nvPr/>
        </p:nvGrpSpPr>
        <p:grpSpPr>
          <a:xfrm>
            <a:off x="42701" y="1704572"/>
            <a:ext cx="3903927" cy="4213001"/>
            <a:chOff x="243209" y="1704572"/>
            <a:chExt cx="3903927" cy="4213001"/>
          </a:xfrm>
        </p:grpSpPr>
        <p:pic>
          <p:nvPicPr>
            <p:cNvPr id="6" name="Picture 5" descr="dg-dsigma-correlation-wp.png"/>
            <p:cNvPicPr>
              <a:picLocks noChangeAspect="1"/>
            </p:cNvPicPr>
            <p:nvPr/>
          </p:nvPicPr>
          <p:blipFill>
            <a:blip r:embed="rId2"/>
            <a:srcRect l="3885" t="10141" r="15602" b="3177"/>
            <a:stretch>
              <a:fillRect/>
            </a:stretch>
          </p:blipFill>
          <p:spPr>
            <a:xfrm>
              <a:off x="243209" y="2090059"/>
              <a:ext cx="3887477" cy="3827514"/>
            </a:xfrm>
            <a:prstGeom prst="rect">
              <a:avLst/>
            </a:prstGeom>
          </p:spPr>
        </p:pic>
        <p:sp>
          <p:nvSpPr>
            <p:cNvPr id="7" name="TextBox 6"/>
            <p:cNvSpPr txBox="1"/>
            <p:nvPr/>
          </p:nvSpPr>
          <p:spPr>
            <a:xfrm>
              <a:off x="266559" y="1704572"/>
              <a:ext cx="3880577" cy="369332"/>
            </a:xfrm>
            <a:prstGeom prst="rect">
              <a:avLst/>
            </a:prstGeom>
            <a:solidFill>
              <a:srgbClr val="FFFF00"/>
            </a:solidFill>
          </p:spPr>
          <p:txBody>
            <a:bodyPr wrap="none" rtlCol="0">
              <a:spAutoFit/>
            </a:bodyPr>
            <a:lstStyle/>
            <a:p>
              <a:r>
                <a:rPr lang="en-US" b="1" dirty="0" err="1" smtClean="0">
                  <a:solidFill>
                    <a:srgbClr val="FF0080"/>
                  </a:solidFill>
                  <a:cs typeface="Symbol" charset="2"/>
                </a:rPr>
                <a:t>Helicity</a:t>
              </a:r>
              <a:r>
                <a:rPr lang="en-US" b="1" dirty="0" smtClean="0">
                  <a:solidFill>
                    <a:srgbClr val="800000"/>
                  </a:solidFill>
                  <a:cs typeface="Symbol" charset="2"/>
                </a:rPr>
                <a:t> Distributions:</a:t>
              </a:r>
              <a:r>
                <a:rPr lang="en-US" b="1" dirty="0" smtClean="0">
                  <a:solidFill>
                    <a:srgbClr val="800000"/>
                  </a:solidFill>
                  <a:latin typeface="Symbol" charset="2"/>
                  <a:cs typeface="Symbol" charset="2"/>
                </a:rPr>
                <a:t> D</a:t>
              </a:r>
              <a:r>
                <a:rPr lang="en-US" b="1" dirty="0" smtClean="0">
                  <a:solidFill>
                    <a:srgbClr val="800000"/>
                  </a:solidFill>
                </a:rPr>
                <a:t>G and </a:t>
              </a:r>
              <a:r>
                <a:rPr lang="en-US" b="1" dirty="0" smtClean="0">
                  <a:solidFill>
                    <a:srgbClr val="800000"/>
                  </a:solidFill>
                  <a:latin typeface="Symbol" charset="2"/>
                  <a:cs typeface="Symbol" charset="2"/>
                </a:rPr>
                <a:t>DS</a:t>
              </a:r>
              <a:endParaRPr lang="en-US" b="1" dirty="0">
                <a:solidFill>
                  <a:srgbClr val="800000"/>
                </a:solidFill>
                <a:latin typeface="Symbol" charset="2"/>
                <a:cs typeface="Symbol" charset="2"/>
              </a:endParaRPr>
            </a:p>
          </p:txBody>
        </p:sp>
      </p:grpSp>
      <p:grpSp>
        <p:nvGrpSpPr>
          <p:cNvPr id="12" name="Group 11"/>
          <p:cNvGrpSpPr/>
          <p:nvPr/>
        </p:nvGrpSpPr>
        <p:grpSpPr>
          <a:xfrm>
            <a:off x="1257884" y="2547181"/>
            <a:ext cx="6086707" cy="3002738"/>
            <a:chOff x="1257884" y="2547181"/>
            <a:chExt cx="6086707" cy="3002738"/>
          </a:xfrm>
        </p:grpSpPr>
        <p:pic>
          <p:nvPicPr>
            <p:cNvPr id="8" name="Picture 7" descr="Screen shot 2013-02-10 at 4.38.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884" y="2916513"/>
              <a:ext cx="6086707" cy="2633406"/>
            </a:xfrm>
            <a:prstGeom prst="rect">
              <a:avLst/>
            </a:prstGeom>
          </p:spPr>
        </p:pic>
        <p:sp>
          <p:nvSpPr>
            <p:cNvPr id="10" name="TextBox 9"/>
            <p:cNvSpPr txBox="1"/>
            <p:nvPr/>
          </p:nvSpPr>
          <p:spPr>
            <a:xfrm>
              <a:off x="1257884" y="2547181"/>
              <a:ext cx="4186588" cy="369332"/>
            </a:xfrm>
            <a:prstGeom prst="rect">
              <a:avLst/>
            </a:prstGeom>
            <a:solidFill>
              <a:srgbClr val="FFFF00"/>
            </a:solidFill>
          </p:spPr>
          <p:txBody>
            <a:bodyPr wrap="none" rtlCol="0">
              <a:spAutoFit/>
            </a:bodyPr>
            <a:lstStyle/>
            <a:p>
              <a:r>
                <a:rPr lang="en-US" b="1" dirty="0" smtClean="0">
                  <a:solidFill>
                    <a:srgbClr val="800000"/>
                  </a:solidFill>
                </a:rPr>
                <a:t>Transverse </a:t>
              </a:r>
              <a:r>
                <a:rPr lang="en-US" b="1" dirty="0" smtClean="0">
                  <a:solidFill>
                    <a:srgbClr val="FF0080"/>
                  </a:solidFill>
                </a:rPr>
                <a:t>Momentum</a:t>
              </a:r>
              <a:r>
                <a:rPr lang="en-US" b="1" dirty="0" smtClean="0">
                  <a:solidFill>
                    <a:srgbClr val="800000"/>
                  </a:solidFill>
                </a:rPr>
                <a:t> Distributions</a:t>
              </a:r>
              <a:endParaRPr lang="en-US" b="1" dirty="0">
                <a:solidFill>
                  <a:srgbClr val="800000"/>
                </a:solidFill>
              </a:endParaRPr>
            </a:p>
          </p:txBody>
        </p:sp>
      </p:grpSp>
      <p:pic>
        <p:nvPicPr>
          <p:cNvPr id="11" name="Picture 10"/>
          <p:cNvPicPr/>
          <p:nvPr/>
        </p:nvPicPr>
        <p:blipFill>
          <a:blip r:embed="rId4">
            <a:extLst>
              <a:ext uri="{28A0092B-C50C-407E-A947-70E740481C1C}">
                <a14:useLocalDpi xmlns:a14="http://schemas.microsoft.com/office/drawing/2010/main" val="0"/>
              </a:ext>
            </a:extLst>
          </a:blip>
          <a:srcRect/>
          <a:stretch>
            <a:fillRect/>
          </a:stretch>
        </p:blipFill>
        <p:spPr bwMode="auto">
          <a:xfrm>
            <a:off x="1257884" y="2916513"/>
            <a:ext cx="6086707" cy="2798243"/>
          </a:xfrm>
          <a:prstGeom prst="rect">
            <a:avLst/>
          </a:prstGeom>
          <a:noFill/>
          <a:ln>
            <a:noFill/>
          </a:ln>
        </p:spPr>
      </p:pic>
      <p:grpSp>
        <p:nvGrpSpPr>
          <p:cNvPr id="19" name="Group 18"/>
          <p:cNvGrpSpPr/>
          <p:nvPr/>
        </p:nvGrpSpPr>
        <p:grpSpPr>
          <a:xfrm>
            <a:off x="3433172" y="3424188"/>
            <a:ext cx="5498020" cy="2861039"/>
            <a:chOff x="3433172" y="3424188"/>
            <a:chExt cx="5498020" cy="2861039"/>
          </a:xfrm>
        </p:grpSpPr>
        <p:grpSp>
          <p:nvGrpSpPr>
            <p:cNvPr id="13" name="Group 12"/>
            <p:cNvGrpSpPr/>
            <p:nvPr/>
          </p:nvGrpSpPr>
          <p:grpSpPr>
            <a:xfrm>
              <a:off x="3433172" y="3793520"/>
              <a:ext cx="5498020" cy="2491707"/>
              <a:chOff x="-6039668" y="3650299"/>
              <a:chExt cx="7086600" cy="3011801"/>
            </a:xfrm>
            <a:solidFill>
              <a:schemeClr val="bg1">
                <a:lumMod val="95000"/>
              </a:schemeClr>
            </a:solidFill>
          </p:grpSpPr>
          <p:pic>
            <p:nvPicPr>
              <p:cNvPr id="14" name="Picture 13" descr="plotGPD2D.eps"/>
              <p:cNvPicPr>
                <a:picLocks noChangeAspect="1"/>
              </p:cNvPicPr>
              <p:nvPr/>
            </p:nvPicPr>
            <p:blipFill rotWithShape="1">
              <a:blip r:embed="rId5">
                <a:extLst>
                  <a:ext uri="{28A0092B-C50C-407E-A947-70E740481C1C}">
                    <a14:useLocalDpi xmlns:a14="http://schemas.microsoft.com/office/drawing/2010/main" val="0"/>
                  </a:ext>
                </a:extLst>
              </a:blip>
              <a:srcRect t="21969" b="15787"/>
              <a:stretch/>
            </p:blipFill>
            <p:spPr>
              <a:xfrm>
                <a:off x="-6039668" y="3650299"/>
                <a:ext cx="7086600" cy="3011801"/>
              </a:xfrm>
              <a:prstGeom prst="rect">
                <a:avLst/>
              </a:prstGeom>
              <a:grpFill/>
            </p:spPr>
          </p:pic>
          <p:cxnSp>
            <p:nvCxnSpPr>
              <p:cNvPr id="15" name="Straight Connector 14"/>
              <p:cNvCxnSpPr/>
              <p:nvPr/>
            </p:nvCxnSpPr>
            <p:spPr>
              <a:xfrm>
                <a:off x="-5526976" y="4974796"/>
                <a:ext cx="5041900" cy="0"/>
              </a:xfrm>
              <a:prstGeom prst="line">
                <a:avLst/>
              </a:prstGeom>
              <a:grpFill/>
              <a:ln>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a:off x="3433172" y="3424188"/>
              <a:ext cx="3866037" cy="369332"/>
            </a:xfrm>
            <a:prstGeom prst="rect">
              <a:avLst/>
            </a:prstGeom>
            <a:solidFill>
              <a:srgbClr val="FFFF00"/>
            </a:solidFill>
          </p:spPr>
          <p:txBody>
            <a:bodyPr wrap="none" rtlCol="0">
              <a:spAutoFit/>
            </a:bodyPr>
            <a:lstStyle/>
            <a:p>
              <a:r>
                <a:rPr lang="en-US" b="1" dirty="0" smtClean="0">
                  <a:solidFill>
                    <a:schemeClr val="tx2"/>
                  </a:solidFill>
                </a:rPr>
                <a:t>Transverse </a:t>
              </a:r>
              <a:r>
                <a:rPr lang="en-US" b="1" dirty="0" smtClean="0">
                  <a:solidFill>
                    <a:srgbClr val="0000FF"/>
                  </a:solidFill>
                </a:rPr>
                <a:t>Position</a:t>
              </a:r>
              <a:r>
                <a:rPr lang="en-US" b="1" dirty="0" smtClean="0">
                  <a:solidFill>
                    <a:schemeClr val="tx2"/>
                  </a:solidFill>
                </a:rPr>
                <a:t> Distributions</a:t>
              </a:r>
              <a:endParaRPr lang="en-US" b="1" dirty="0">
                <a:solidFill>
                  <a:schemeClr val="tx2"/>
                </a:solidFill>
              </a:endParaRPr>
            </a:p>
          </p:txBody>
        </p:sp>
      </p:grpSp>
      <p:pic>
        <p:nvPicPr>
          <p:cNvPr id="18" name="Picture 17" descr="ES_Fig4.png"/>
          <p:cNvPicPr>
            <a:picLocks noChangeAspect="1"/>
          </p:cNvPicPr>
          <p:nvPr/>
        </p:nvPicPr>
        <p:blipFill>
          <a:blip r:embed="rId6"/>
          <a:stretch>
            <a:fillRect/>
          </a:stretch>
        </p:blipFill>
        <p:spPr>
          <a:xfrm>
            <a:off x="3467009" y="3793520"/>
            <a:ext cx="5457112" cy="2711179"/>
          </a:xfrm>
          <a:prstGeom prst="rect">
            <a:avLst/>
          </a:prstGeom>
        </p:spPr>
      </p:pic>
      <p:pic>
        <p:nvPicPr>
          <p:cNvPr id="20" name="Picture 2"/>
          <p:cNvPicPr>
            <a:picLocks noChangeAspect="1" noChangeArrowheads="1"/>
          </p:cNvPicPr>
          <p:nvPr/>
        </p:nvPicPr>
        <p:blipFill>
          <a:blip r:embed="rId7" cstate="print"/>
          <a:srcRect/>
          <a:stretch>
            <a:fillRect/>
          </a:stretch>
        </p:blipFill>
        <p:spPr bwMode="auto">
          <a:xfrm>
            <a:off x="5520609" y="1409807"/>
            <a:ext cx="3391206" cy="1454902"/>
          </a:xfrm>
          <a:prstGeom prst="rect">
            <a:avLst/>
          </a:prstGeom>
          <a:noFill/>
          <a:ln w="9525">
            <a:noFill/>
            <a:miter lim="800000"/>
            <a:headEnd/>
            <a:tailEnd/>
          </a:ln>
        </p:spPr>
      </p:pic>
    </p:spTree>
    <p:extLst>
      <p:ext uri="{BB962C8B-B14F-4D97-AF65-F5344CB8AC3E}">
        <p14:creationId xmlns:p14="http://schemas.microsoft.com/office/powerpoint/2010/main" val="446639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
                                        <p:tgtEl>
                                          <p:spTgt spid="12"/>
                                        </p:tgtEl>
                                      </p:cBhvr>
                                    </p:animEffect>
                                    <p:anim calcmode="lin" valueType="num">
                                      <p:cBhvr>
                                        <p:cTn id="16" dur="400" fill="hold"/>
                                        <p:tgtEl>
                                          <p:spTgt spid="12"/>
                                        </p:tgtEl>
                                        <p:attrNameLst>
                                          <p:attrName>ppt_x</p:attrName>
                                        </p:attrNameLst>
                                      </p:cBhvr>
                                      <p:tavLst>
                                        <p:tav tm="0">
                                          <p:val>
                                            <p:strVal val="#ppt_x"/>
                                          </p:val>
                                        </p:tav>
                                        <p:tav tm="100000">
                                          <p:val>
                                            <p:strVal val="#ppt_x"/>
                                          </p:val>
                                        </p:tav>
                                      </p:tavLst>
                                    </p:anim>
                                    <p:anim calcmode="lin" valueType="num">
                                      <p:cBhvr>
                                        <p:cTn id="17" dur="400" fill="hold"/>
                                        <p:tgtEl>
                                          <p:spTgt spid="12"/>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style.rotation</p:attrName>
                                        </p:attrNameLst>
                                      </p:cBhvr>
                                      <p:tavLst>
                                        <p:tav tm="0">
                                          <p:val>
                                            <p:fltVal val="90"/>
                                          </p:val>
                                        </p:tav>
                                        <p:tav tm="100000">
                                          <p:val>
                                            <p:fltVal val="0"/>
                                          </p:val>
                                        </p:tav>
                                      </p:tavLst>
                                    </p:anim>
                                    <p:animEffect transition="in" filter="fade">
                                      <p:cBhvr>
                                        <p:cTn id="34" dur="1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heckerboard(across)">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dissolv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A direct consequence!</a:t>
            </a:r>
            <a:endParaRPr lang="en-US" dirty="0"/>
          </a:p>
        </p:txBody>
      </p:sp>
      <p:sp>
        <p:nvSpPr>
          <p:cNvPr id="16" name="Date Placeholder 15"/>
          <p:cNvSpPr>
            <a:spLocks noGrp="1"/>
          </p:cNvSpPr>
          <p:nvPr>
            <p:ph type="dt" sz="half" idx="10"/>
          </p:nvPr>
        </p:nvSpPr>
        <p:spPr/>
        <p:txBody>
          <a:bodyPr/>
          <a:lstStyle/>
          <a:p>
            <a:r>
              <a:rPr lang="en-US" smtClean="0"/>
              <a:t>March 11, 2015</a:t>
            </a:r>
            <a:endParaRPr lang="en-US"/>
          </a:p>
        </p:txBody>
      </p:sp>
      <p:sp>
        <p:nvSpPr>
          <p:cNvPr id="17" name="Footer Placeholder 16"/>
          <p:cNvSpPr>
            <a:spLocks noGrp="1"/>
          </p:cNvSpPr>
          <p:nvPr>
            <p:ph type="ftr" sz="quarter" idx="11"/>
          </p:nvPr>
        </p:nvSpPr>
        <p:spPr/>
        <p:txBody>
          <a:bodyPr/>
          <a:lstStyle/>
          <a:p>
            <a:r>
              <a:rPr lang="en-US" smtClean="0"/>
              <a:t>EIC at Old Dominion University</a:t>
            </a:r>
            <a:endParaRPr lang="en-US"/>
          </a:p>
        </p:txBody>
      </p:sp>
      <p:sp>
        <p:nvSpPr>
          <p:cNvPr id="4" name="Slide Number Placeholder 3"/>
          <p:cNvSpPr>
            <a:spLocks noGrp="1"/>
          </p:cNvSpPr>
          <p:nvPr>
            <p:ph type="sldNum" sz="quarter" idx="12"/>
          </p:nvPr>
        </p:nvSpPr>
        <p:spPr/>
        <p:txBody>
          <a:bodyPr/>
          <a:lstStyle/>
          <a:p>
            <a:fld id="{4AD73320-B7C5-2046-BB1A-66D7C60C4B11}" type="slidenum">
              <a:rPr lang="en-US" smtClean="0"/>
              <a:pPr/>
              <a:t>11</a:t>
            </a:fld>
            <a:endParaRPr lang="en-US"/>
          </a:p>
        </p:txBody>
      </p:sp>
      <p:grpSp>
        <p:nvGrpSpPr>
          <p:cNvPr id="6" name="Group 95"/>
          <p:cNvGrpSpPr/>
          <p:nvPr/>
        </p:nvGrpSpPr>
        <p:grpSpPr>
          <a:xfrm>
            <a:off x="79973" y="1774005"/>
            <a:ext cx="8856209" cy="1310714"/>
            <a:chOff x="37002" y="6003448"/>
            <a:chExt cx="9741831" cy="1485475"/>
          </a:xfrm>
        </p:grpSpPr>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838" y="6003448"/>
              <a:ext cx="6095999" cy="571499"/>
            </a:xfrm>
            <a:prstGeom prst="rect">
              <a:avLst/>
            </a:prstGeom>
          </p:spPr>
        </p:pic>
        <p:sp>
          <p:nvSpPr>
            <p:cNvPr id="9" name="TextBox 8"/>
            <p:cNvSpPr txBox="1"/>
            <p:nvPr/>
          </p:nvSpPr>
          <p:spPr>
            <a:xfrm>
              <a:off x="37002" y="6756415"/>
              <a:ext cx="9741831" cy="732508"/>
            </a:xfrm>
            <a:prstGeom prst="rect">
              <a:avLst/>
            </a:prstGeom>
            <a:noFill/>
          </p:spPr>
          <p:txBody>
            <a:bodyPr wrap="square" rtlCol="0">
              <a:spAutoFit/>
            </a:bodyPr>
            <a:lstStyle/>
            <a:p>
              <a:pPr algn="ctr"/>
              <a:r>
                <a:rPr lang="en-US" b="1" dirty="0" smtClean="0">
                  <a:solidFill>
                    <a:srgbClr val="E810FF"/>
                  </a:solidFill>
                  <a:latin typeface="+mj-lt"/>
                </a:rPr>
                <a:t>The first meaningful constraint on quark orbital contribution to proton spin</a:t>
              </a:r>
            </a:p>
            <a:p>
              <a:pPr algn="ctr"/>
              <a:r>
                <a:rPr lang="en-US" b="1" dirty="0">
                  <a:solidFill>
                    <a:srgbClr val="E810FF"/>
                  </a:solidFill>
                  <a:latin typeface="+mj-lt"/>
                </a:rPr>
                <a:t>b</a:t>
              </a:r>
              <a:r>
                <a:rPr lang="en-US" b="1" dirty="0" smtClean="0">
                  <a:solidFill>
                    <a:srgbClr val="E810FF"/>
                  </a:solidFill>
                  <a:latin typeface="+mj-lt"/>
                </a:rPr>
                <a:t>y combining the sea from the </a:t>
              </a:r>
              <a:r>
                <a:rPr lang="en-US" b="1" dirty="0" smtClean="0">
                  <a:solidFill>
                    <a:srgbClr val="0000FF"/>
                  </a:solidFill>
                  <a:latin typeface="+mj-lt"/>
                </a:rPr>
                <a:t>EIC</a:t>
              </a:r>
              <a:r>
                <a:rPr lang="en-US" b="1" dirty="0" smtClean="0">
                  <a:solidFill>
                    <a:srgbClr val="E810FF"/>
                  </a:solidFill>
                  <a:latin typeface="+mj-lt"/>
                </a:rPr>
                <a:t> and valence region from </a:t>
              </a:r>
              <a:r>
                <a:rPr lang="en-US" b="1" dirty="0" err="1" smtClean="0">
                  <a:solidFill>
                    <a:srgbClr val="0000FF"/>
                  </a:solidFill>
                  <a:latin typeface="+mj-lt"/>
                </a:rPr>
                <a:t>JLab</a:t>
              </a:r>
              <a:r>
                <a:rPr lang="en-US" b="1" dirty="0" smtClean="0">
                  <a:solidFill>
                    <a:srgbClr val="0000FF"/>
                  </a:solidFill>
                  <a:latin typeface="+mj-lt"/>
                </a:rPr>
                <a:t> 12</a:t>
              </a:r>
            </a:p>
          </p:txBody>
        </p:sp>
      </p:grpSp>
      <p:sp>
        <p:nvSpPr>
          <p:cNvPr id="10" name="TextBox 9"/>
          <p:cNvSpPr txBox="1"/>
          <p:nvPr/>
        </p:nvSpPr>
        <p:spPr>
          <a:xfrm>
            <a:off x="321613" y="3356991"/>
            <a:ext cx="4186914" cy="359858"/>
          </a:xfrm>
          <a:prstGeom prst="rect">
            <a:avLst/>
          </a:prstGeom>
          <a:noFill/>
        </p:spPr>
        <p:txBody>
          <a:bodyPr wrap="none" lIns="82058" tIns="41029" rIns="82058" bIns="41029" rtlCol="0">
            <a:spAutoFit/>
          </a:bodyPr>
          <a:lstStyle/>
          <a:p>
            <a:pPr algn="ctr"/>
            <a:r>
              <a:rPr lang="en-US" dirty="0" smtClean="0">
                <a:solidFill>
                  <a:srgbClr val="FF0000"/>
                </a:solidFill>
              </a:rPr>
              <a:t>This can be checked by Lattice QCD.</a:t>
            </a:r>
            <a:endParaRPr lang="en-US" dirty="0">
              <a:solidFill>
                <a:srgbClr val="FF0000"/>
              </a:solidFill>
            </a:endParaRPr>
          </a:p>
        </p:txBody>
      </p:sp>
      <p:sp>
        <p:nvSpPr>
          <p:cNvPr id="11" name="Rectangle 15"/>
          <p:cNvSpPr>
            <a:spLocks noChangeArrowheads="1"/>
          </p:cNvSpPr>
          <p:nvPr/>
        </p:nvSpPr>
        <p:spPr bwMode="auto">
          <a:xfrm>
            <a:off x="79973" y="1168405"/>
            <a:ext cx="9123010" cy="461665"/>
          </a:xfrm>
          <a:prstGeom prst="rect">
            <a:avLst/>
          </a:prstGeom>
          <a:noFill/>
          <a:ln w="9525">
            <a:noFill/>
            <a:miter lim="800000"/>
            <a:headEnd/>
            <a:tailEnd/>
          </a:ln>
          <a:effectLst/>
        </p:spPr>
        <p:txBody>
          <a:bodyPr wrap="none">
            <a:prstTxWarp prst="textNoShape">
              <a:avLst/>
            </a:prstTxWarp>
            <a:spAutoFit/>
          </a:bodyPr>
          <a:lstStyle/>
          <a:p>
            <a:pPr algn="l">
              <a:buClr>
                <a:srgbClr val="FF0000"/>
              </a:buClr>
              <a:buFont typeface="Wingdings" charset="2"/>
              <a:buChar char="Ø"/>
            </a:pPr>
            <a:r>
              <a:rPr lang="en-US" sz="2400" dirty="0" smtClean="0">
                <a:solidFill>
                  <a:srgbClr val="006600"/>
                </a:solidFill>
                <a:latin typeface="Arial Rounded MT Bold" charset="0"/>
              </a:rPr>
              <a:t> </a:t>
            </a:r>
            <a:r>
              <a:rPr lang="en-US" sz="2400" dirty="0" smtClean="0">
                <a:solidFill>
                  <a:srgbClr val="0000FF"/>
                </a:solidFill>
                <a:latin typeface="Arial Rounded MT Bold" charset="0"/>
              </a:rPr>
              <a:t>Quark GPDs and its </a:t>
            </a:r>
            <a:r>
              <a:rPr lang="en-US" sz="2400" dirty="0">
                <a:solidFill>
                  <a:srgbClr val="0000FF"/>
                </a:solidFill>
                <a:latin typeface="Arial Rounded MT Bold" charset="0"/>
              </a:rPr>
              <a:t>orbital </a:t>
            </a:r>
            <a:r>
              <a:rPr lang="en-US" sz="2400" dirty="0" smtClean="0">
                <a:solidFill>
                  <a:srgbClr val="0000FF"/>
                </a:solidFill>
                <a:latin typeface="Arial Rounded MT Bold" charset="0"/>
              </a:rPr>
              <a:t>contribution to the proton spin:</a:t>
            </a:r>
            <a:endParaRPr lang="en-US" sz="2400" dirty="0">
              <a:solidFill>
                <a:srgbClr val="0000FF"/>
              </a:solidFill>
              <a:latin typeface="Arial Rounded MT Bold" charset="0"/>
            </a:endParaRPr>
          </a:p>
        </p:txBody>
      </p:sp>
      <p:grpSp>
        <p:nvGrpSpPr>
          <p:cNvPr id="15" name="Group 14"/>
          <p:cNvGrpSpPr/>
          <p:nvPr/>
        </p:nvGrpSpPr>
        <p:grpSpPr>
          <a:xfrm>
            <a:off x="1828357" y="3084719"/>
            <a:ext cx="7188193" cy="3716490"/>
            <a:chOff x="1561657" y="3084719"/>
            <a:chExt cx="7188193" cy="3716490"/>
          </a:xfrm>
        </p:grpSpPr>
        <p:pic>
          <p:nvPicPr>
            <p:cNvPr id="12" name="Picture 11"/>
            <p:cNvPicPr>
              <a:picLocks noChangeAspect="1"/>
            </p:cNvPicPr>
            <p:nvPr/>
          </p:nvPicPr>
          <p:blipFill>
            <a:blip r:embed="rId4"/>
            <a:stretch>
              <a:fillRect/>
            </a:stretch>
          </p:blipFill>
          <p:spPr>
            <a:xfrm>
              <a:off x="4241827" y="3084719"/>
              <a:ext cx="4508023" cy="3716490"/>
            </a:xfrm>
            <a:prstGeom prst="rect">
              <a:avLst/>
            </a:prstGeom>
          </p:spPr>
        </p:pic>
        <p:sp>
          <p:nvSpPr>
            <p:cNvPr id="14" name="TextBox 13"/>
            <p:cNvSpPr txBox="1"/>
            <p:nvPr/>
          </p:nvSpPr>
          <p:spPr>
            <a:xfrm>
              <a:off x="1561657" y="3716849"/>
              <a:ext cx="1085040" cy="369332"/>
            </a:xfrm>
            <a:prstGeom prst="rect">
              <a:avLst/>
            </a:prstGeom>
            <a:noFill/>
          </p:spPr>
          <p:txBody>
            <a:bodyPr wrap="none" rtlCol="0">
              <a:spAutoFit/>
            </a:bodyPr>
            <a:lstStyle/>
            <a:p>
              <a:r>
                <a:rPr lang="en-US" dirty="0" smtClean="0">
                  <a:solidFill>
                    <a:srgbClr val="FF0000"/>
                  </a:solidFill>
                </a:rPr>
                <a:t>L</a:t>
              </a:r>
              <a:r>
                <a:rPr lang="en-US" baseline="-25000" dirty="0" smtClean="0">
                  <a:solidFill>
                    <a:srgbClr val="FF0000"/>
                  </a:solidFill>
                </a:rPr>
                <a:t>u</a:t>
              </a:r>
              <a:r>
                <a:rPr lang="en-US" dirty="0" smtClean="0">
                  <a:solidFill>
                    <a:srgbClr val="FF0000"/>
                  </a:solidFill>
                </a:rPr>
                <a:t>+L</a:t>
              </a:r>
              <a:r>
                <a:rPr lang="en-US" baseline="-25000" dirty="0" smtClean="0">
                  <a:solidFill>
                    <a:srgbClr val="FF0000"/>
                  </a:solidFill>
                </a:rPr>
                <a:t>d</a:t>
              </a:r>
              <a:r>
                <a:rPr lang="en-US" dirty="0" smtClean="0"/>
                <a:t>~0</a:t>
              </a:r>
              <a:endParaRPr lang="en-US" dirty="0"/>
            </a:p>
          </p:txBody>
        </p:sp>
      </p:grpSp>
      <p:sp>
        <p:nvSpPr>
          <p:cNvPr id="18" name="TextBox 17"/>
          <p:cNvSpPr txBox="1"/>
          <p:nvPr/>
        </p:nvSpPr>
        <p:spPr>
          <a:xfrm>
            <a:off x="273406" y="4409062"/>
            <a:ext cx="4109531" cy="1754327"/>
          </a:xfrm>
          <a:prstGeom prst="rect">
            <a:avLst/>
          </a:prstGeom>
          <a:solidFill>
            <a:schemeClr val="accent4">
              <a:lumMod val="20000"/>
              <a:lumOff val="80000"/>
            </a:schemeClr>
          </a:solidFill>
        </p:spPr>
        <p:txBody>
          <a:bodyPr wrap="square" rtlCol="0">
            <a:spAutoFit/>
          </a:bodyPr>
          <a:lstStyle/>
          <a:p>
            <a:pPr algn="ctr"/>
            <a:r>
              <a:rPr lang="en-US" i="1" dirty="0" smtClean="0">
                <a:solidFill>
                  <a:srgbClr val="0000FF"/>
                </a:solidFill>
              </a:rPr>
              <a:t>Rapid developments on  ideas</a:t>
            </a:r>
          </a:p>
          <a:p>
            <a:pPr algn="ctr"/>
            <a:r>
              <a:rPr lang="en-US" i="1" dirty="0" smtClean="0">
                <a:solidFill>
                  <a:srgbClr val="0000FF"/>
                </a:solidFill>
              </a:rPr>
              <a:t>of calculating </a:t>
            </a:r>
            <a:r>
              <a:rPr lang="en-US" i="1" dirty="0" err="1" smtClean="0">
                <a:solidFill>
                  <a:srgbClr val="0000FF"/>
                </a:solidFill>
              </a:rPr>
              <a:t>parton</a:t>
            </a:r>
            <a:r>
              <a:rPr lang="en-US" i="1" dirty="0" smtClean="0">
                <a:solidFill>
                  <a:srgbClr val="0000FF"/>
                </a:solidFill>
              </a:rPr>
              <a:t> distribution functions </a:t>
            </a:r>
            <a:r>
              <a:rPr lang="en-US" i="1" dirty="0">
                <a:solidFill>
                  <a:srgbClr val="0000FF"/>
                </a:solidFill>
              </a:rPr>
              <a:t>o</a:t>
            </a:r>
            <a:r>
              <a:rPr lang="en-US" i="1" dirty="0" smtClean="0">
                <a:solidFill>
                  <a:srgbClr val="0000FF"/>
                </a:solidFill>
              </a:rPr>
              <a:t>n Lattice: </a:t>
            </a:r>
          </a:p>
          <a:p>
            <a:pPr algn="ctr"/>
            <a:r>
              <a:rPr lang="en-US" dirty="0" smtClean="0"/>
              <a:t>X. </a:t>
            </a:r>
            <a:r>
              <a:rPr lang="en-US" dirty="0" err="1" smtClean="0"/>
              <a:t>Ji</a:t>
            </a:r>
            <a:r>
              <a:rPr lang="en-US" dirty="0" smtClean="0"/>
              <a:t> et al. </a:t>
            </a:r>
            <a:r>
              <a:rPr lang="en-US" dirty="0" err="1" smtClean="0"/>
              <a:t>arXiv</a:t>
            </a:r>
            <a:r>
              <a:rPr lang="en-US" dirty="0" smtClean="0"/>
              <a:t> 1310.4263; 1310.7471; 1402.1462</a:t>
            </a:r>
          </a:p>
          <a:p>
            <a:pPr algn="ctr"/>
            <a:r>
              <a:rPr lang="en-US" dirty="0" smtClean="0"/>
              <a:t>&amp; Y.-Q. Ma, J.-W. </a:t>
            </a:r>
            <a:r>
              <a:rPr lang="en-US" dirty="0" err="1" smtClean="0"/>
              <a:t>Qiu</a:t>
            </a:r>
            <a:r>
              <a:rPr lang="en-US" dirty="0" smtClean="0"/>
              <a:t> 1404.6860</a:t>
            </a:r>
            <a:endParaRPr lang="en-US" dirty="0"/>
          </a:p>
        </p:txBody>
      </p:sp>
    </p:spTree>
    <p:extLst>
      <p:ext uri="{BB962C8B-B14F-4D97-AF65-F5344CB8AC3E}">
        <p14:creationId xmlns:p14="http://schemas.microsoft.com/office/powerpoint/2010/main" val="1320940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Nucleus: </a:t>
            </a:r>
            <a:br>
              <a:rPr lang="en-US" cap="none" dirty="0" smtClean="0"/>
            </a:br>
            <a:r>
              <a:rPr lang="en-US" cap="none" dirty="0" smtClean="0"/>
              <a:t>A </a:t>
            </a:r>
            <a:r>
              <a:rPr lang="en-US" cap="none" dirty="0"/>
              <a:t>l</a:t>
            </a:r>
            <a:r>
              <a:rPr lang="en-US" cap="none" dirty="0" smtClean="0"/>
              <a:t>aboratory for QCD</a:t>
            </a:r>
            <a:endParaRPr lang="en-US" cap="none" dirty="0"/>
          </a:p>
        </p:txBody>
      </p:sp>
      <p:sp>
        <p:nvSpPr>
          <p:cNvPr id="7" name="Text Placeholder 6"/>
          <p:cNvSpPr>
            <a:spLocks noGrp="1"/>
          </p:cNvSpPr>
          <p:nvPr>
            <p:ph type="body" idx="1"/>
          </p:nvPr>
        </p:nvSpPr>
        <p:spPr>
          <a:xfrm>
            <a:off x="722312" y="4626864"/>
            <a:ext cx="8421687" cy="1500187"/>
          </a:xfrm>
        </p:spPr>
        <p:txBody>
          <a:bodyPr>
            <a:normAutofit fontScale="92500" lnSpcReduction="10000"/>
          </a:bodyPr>
          <a:lstStyle/>
          <a:p>
            <a:r>
              <a:rPr lang="en-US" dirty="0" smtClean="0">
                <a:solidFill>
                  <a:srgbClr val="660066"/>
                </a:solidFill>
              </a:rPr>
              <a:t>What do we know about the gluons in nuclei? Very little!</a:t>
            </a:r>
          </a:p>
          <a:p>
            <a:r>
              <a:rPr lang="en-US" dirty="0" smtClean="0">
                <a:solidFill>
                  <a:srgbClr val="CCFFCC"/>
                </a:solidFill>
              </a:rPr>
              <a:t>Parton </a:t>
            </a:r>
            <a:r>
              <a:rPr lang="en-US" dirty="0">
                <a:solidFill>
                  <a:srgbClr val="CCFFCC"/>
                </a:solidFill>
              </a:rPr>
              <a:t>propagation and interaction in nuclei (vs. protons</a:t>
            </a:r>
            <a:r>
              <a:rPr lang="en-US" dirty="0" smtClean="0">
                <a:solidFill>
                  <a:srgbClr val="CCFFCC"/>
                </a:solidFill>
              </a:rPr>
              <a:t>)</a:t>
            </a:r>
          </a:p>
          <a:p>
            <a:r>
              <a:rPr lang="en-US" dirty="0" smtClean="0">
                <a:solidFill>
                  <a:srgbClr val="FFFF00"/>
                </a:solidFill>
              </a:rPr>
              <a:t>Does gluon density saturate? Does it produce a unique and universal state of matter?</a:t>
            </a:r>
          </a:p>
          <a:p>
            <a:endParaRPr lang="en-US" dirty="0" smtClean="0">
              <a:solidFill>
                <a:srgbClr val="660066"/>
              </a:solidFill>
            </a:endParaRPr>
          </a:p>
        </p:txBody>
      </p:sp>
      <p:sp>
        <p:nvSpPr>
          <p:cNvPr id="4" name="Date Placeholder 3"/>
          <p:cNvSpPr>
            <a:spLocks noGrp="1"/>
          </p:cNvSpPr>
          <p:nvPr>
            <p:ph type="dt" sz="half" idx="10"/>
          </p:nvPr>
        </p:nvSpPr>
        <p:spPr/>
        <p:txBody>
          <a:bodyPr/>
          <a:lstStyle/>
          <a:p>
            <a:r>
              <a:rPr lang="en-US" smtClean="0"/>
              <a:t>March 11, 2015</a:t>
            </a:r>
            <a:endParaRPr lang="en-US"/>
          </a:p>
        </p:txBody>
      </p:sp>
      <p:sp>
        <p:nvSpPr>
          <p:cNvPr id="5" name="Footer Placeholder 4"/>
          <p:cNvSpPr>
            <a:spLocks noGrp="1"/>
          </p:cNvSpPr>
          <p:nvPr>
            <p:ph type="ftr" sz="quarter" idx="11"/>
          </p:nvPr>
        </p:nvSpPr>
        <p:spPr/>
        <p:txBody>
          <a:bodyPr/>
          <a:lstStyle/>
          <a:p>
            <a:pPr algn="r"/>
            <a:r>
              <a:rPr lang="en-US" smtClean="0"/>
              <a:t>EIC at Old Dominion University</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12</a:t>
            </a:fld>
            <a:endParaRPr lang="en-US"/>
          </a:p>
        </p:txBody>
      </p:sp>
      <p:pic>
        <p:nvPicPr>
          <p:cNvPr id="8" name="Picture 7" descr="Macintosh HD:Users:jwq:Desktop:Screen shot 2012-07-30 at 1.30.29 AM.png"/>
          <p:cNvPicPr/>
          <p:nvPr/>
        </p:nvPicPr>
        <p:blipFill>
          <a:blip r:embed="rId2">
            <a:extLst>
              <a:ext uri="{28A0092B-C50C-407E-A947-70E740481C1C}">
                <a14:useLocalDpi xmlns:a14="http://schemas.microsoft.com/office/drawing/2010/main" val="0"/>
              </a:ext>
            </a:extLst>
          </a:blip>
          <a:srcRect/>
          <a:stretch>
            <a:fillRect/>
          </a:stretch>
        </p:blipFill>
        <p:spPr bwMode="auto">
          <a:xfrm>
            <a:off x="4357319" y="347473"/>
            <a:ext cx="4398211" cy="3542738"/>
          </a:xfrm>
          <a:prstGeom prst="rect">
            <a:avLst/>
          </a:prstGeom>
          <a:noFill/>
          <a:ln>
            <a:noFill/>
          </a:ln>
        </p:spPr>
      </p:pic>
    </p:spTree>
    <p:extLst>
      <p:ext uri="{BB962C8B-B14F-4D97-AF65-F5344CB8AC3E}">
        <p14:creationId xmlns:p14="http://schemas.microsoft.com/office/powerpoint/2010/main" val="40041338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EIC: impact on the knowledge of </a:t>
            </a:r>
            <a:r>
              <a:rPr lang="en-US" dirty="0" err="1" smtClean="0"/>
              <a:t>nPDFs</a:t>
            </a:r>
            <a:endParaRPr lang="en-US" dirty="0"/>
          </a:p>
        </p:txBody>
      </p:sp>
      <p:sp>
        <p:nvSpPr>
          <p:cNvPr id="3" name="Date Placeholder 2"/>
          <p:cNvSpPr>
            <a:spLocks noGrp="1"/>
          </p:cNvSpPr>
          <p:nvPr>
            <p:ph type="dt" sz="half" idx="10"/>
          </p:nvPr>
        </p:nvSpPr>
        <p:spPr/>
        <p:txBody>
          <a:bodyPr/>
          <a:lstStyle/>
          <a:p>
            <a:r>
              <a:rPr lang="en-US" smtClean="0"/>
              <a:t>March 11, 2015</a:t>
            </a:r>
            <a:endParaRPr lang="en-US"/>
          </a:p>
        </p:txBody>
      </p:sp>
      <p:sp>
        <p:nvSpPr>
          <p:cNvPr id="4" name="Footer Placeholder 3"/>
          <p:cNvSpPr>
            <a:spLocks noGrp="1"/>
          </p:cNvSpPr>
          <p:nvPr>
            <p:ph type="ftr" sz="quarter" idx="11"/>
          </p:nvPr>
        </p:nvSpPr>
        <p:spPr/>
        <p:txBody>
          <a:bodyPr/>
          <a:lstStyle/>
          <a:p>
            <a:pPr algn="r"/>
            <a:r>
              <a:rPr lang="en-US" smtClean="0"/>
              <a:t>EIC at Old Dominion University</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13</a:t>
            </a:fld>
            <a:endParaRPr lang="en-US"/>
          </a:p>
        </p:txBody>
      </p:sp>
      <p:pic>
        <p:nvPicPr>
          <p:cNvPr id="7" name="Picture 6"/>
          <p:cNvPicPr>
            <a:picLocks noChangeAspect="1"/>
          </p:cNvPicPr>
          <p:nvPr/>
        </p:nvPicPr>
        <p:blipFill>
          <a:blip r:embed="rId3"/>
          <a:stretch>
            <a:fillRect/>
          </a:stretch>
        </p:blipFill>
        <p:spPr>
          <a:xfrm>
            <a:off x="301979" y="1397000"/>
            <a:ext cx="8394700" cy="3136900"/>
          </a:xfrm>
          <a:prstGeom prst="rect">
            <a:avLst/>
          </a:prstGeom>
        </p:spPr>
      </p:pic>
      <p:sp>
        <p:nvSpPr>
          <p:cNvPr id="8" name="TextBox 7"/>
          <p:cNvSpPr txBox="1"/>
          <p:nvPr/>
        </p:nvSpPr>
        <p:spPr>
          <a:xfrm>
            <a:off x="437447" y="4825997"/>
            <a:ext cx="8892178" cy="1477328"/>
          </a:xfrm>
          <a:prstGeom prst="rect">
            <a:avLst/>
          </a:prstGeom>
          <a:noFill/>
        </p:spPr>
        <p:txBody>
          <a:bodyPr wrap="none" rtlCol="0">
            <a:spAutoFit/>
          </a:bodyPr>
          <a:lstStyle/>
          <a:p>
            <a:r>
              <a:rPr lang="en-US" b="1" dirty="0" smtClean="0">
                <a:solidFill>
                  <a:srgbClr val="0000FF"/>
                </a:solidFill>
              </a:rPr>
              <a:t>Ratio of PDF(</a:t>
            </a:r>
            <a:r>
              <a:rPr lang="en-US" b="1" dirty="0" err="1" smtClean="0">
                <a:solidFill>
                  <a:srgbClr val="0000FF"/>
                </a:solidFill>
              </a:rPr>
              <a:t>Pb</a:t>
            </a:r>
            <a:r>
              <a:rPr lang="en-US" b="1" dirty="0" smtClean="0">
                <a:solidFill>
                  <a:srgbClr val="0000FF"/>
                </a:solidFill>
              </a:rPr>
              <a:t>)/PDF(p)</a:t>
            </a:r>
          </a:p>
          <a:p>
            <a:pPr marL="285750" indent="-285750">
              <a:buFont typeface="Arial"/>
              <a:buChar char="•"/>
            </a:pPr>
            <a:r>
              <a:rPr lang="en-US" dirty="0" smtClean="0"/>
              <a:t>Without EIC, large uncertainties in </a:t>
            </a:r>
            <a:r>
              <a:rPr lang="en-US" b="1" dirty="0" smtClean="0"/>
              <a:t>nuclear sea quarks and gluons</a:t>
            </a:r>
          </a:p>
          <a:p>
            <a:pPr marL="285750" indent="-285750">
              <a:buFont typeface="Arial"/>
              <a:buChar char="•"/>
            </a:pPr>
            <a:r>
              <a:rPr lang="en-US" dirty="0" smtClean="0"/>
              <a:t>With EIC (pseudo-data) </a:t>
            </a:r>
            <a:r>
              <a:rPr lang="en-US" dirty="0" smtClean="0">
                <a:solidFill>
                  <a:srgbClr val="0000FF"/>
                </a:solidFill>
              </a:rPr>
              <a:t>significantly reduces the uncertainties, particularly low-x</a:t>
            </a:r>
          </a:p>
          <a:p>
            <a:pPr marL="285750" indent="-285750">
              <a:buFont typeface="Arial"/>
              <a:buChar char="•"/>
            </a:pPr>
            <a:r>
              <a:rPr lang="en-US" dirty="0" smtClean="0"/>
              <a:t>Fitting </a:t>
            </a:r>
            <a:r>
              <a:rPr lang="en-US" dirty="0" smtClean="0">
                <a:solidFill>
                  <a:srgbClr val="CD2916"/>
                </a:solidFill>
              </a:rPr>
              <a:t>F</a:t>
            </a:r>
            <a:r>
              <a:rPr lang="en-US" baseline="-25000" dirty="0" smtClean="0">
                <a:solidFill>
                  <a:srgbClr val="CD2916"/>
                </a:solidFill>
              </a:rPr>
              <a:t>2</a:t>
            </a:r>
            <a:r>
              <a:rPr lang="en-US" baseline="30000" dirty="0" smtClean="0">
                <a:solidFill>
                  <a:srgbClr val="CD2916"/>
                </a:solidFill>
              </a:rPr>
              <a:t>Charm</a:t>
            </a:r>
            <a:r>
              <a:rPr lang="en-US" dirty="0" smtClean="0"/>
              <a:t> dramatically impacts the knowledge of </a:t>
            </a:r>
            <a:r>
              <a:rPr lang="en-US" b="1" dirty="0" err="1" smtClean="0">
                <a:solidFill>
                  <a:srgbClr val="CD2916"/>
                </a:solidFill>
              </a:rPr>
              <a:t>nPDFs</a:t>
            </a:r>
            <a:r>
              <a:rPr lang="en-US" b="1" dirty="0" smtClean="0">
                <a:solidFill>
                  <a:srgbClr val="CD2916"/>
                </a:solidFill>
              </a:rPr>
              <a:t> at high x</a:t>
            </a:r>
          </a:p>
          <a:p>
            <a:pPr marL="285750" indent="-285750">
              <a:buFont typeface="Arial"/>
              <a:buChar char="•"/>
            </a:pPr>
            <a:r>
              <a:rPr lang="en-US" dirty="0" smtClean="0"/>
              <a:t>Impossible for current and future </a:t>
            </a:r>
            <a:r>
              <a:rPr lang="en-US" dirty="0" err="1" smtClean="0"/>
              <a:t>pA</a:t>
            </a:r>
            <a:r>
              <a:rPr lang="en-US" dirty="0" smtClean="0"/>
              <a:t> data at RHIC &amp; LHC data to achieve</a:t>
            </a:r>
            <a:endParaRPr lang="en-US" dirty="0"/>
          </a:p>
        </p:txBody>
      </p:sp>
      <p:sp>
        <p:nvSpPr>
          <p:cNvPr id="6" name="Rectangle 5"/>
          <p:cNvSpPr/>
          <p:nvPr/>
        </p:nvSpPr>
        <p:spPr>
          <a:xfrm>
            <a:off x="3429000" y="1397000"/>
            <a:ext cx="5531556" cy="31369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8749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6072"/>
            <a:ext cx="8229600" cy="990600"/>
          </a:xfrm>
        </p:spPr>
        <p:txBody>
          <a:bodyPr anchor="t">
            <a:normAutofit/>
          </a:bodyPr>
          <a:lstStyle/>
          <a:p>
            <a:pPr algn="r"/>
            <a:r>
              <a:rPr lang="en-US" sz="3200" dirty="0" smtClean="0"/>
              <a:t>Gluons in proton (puzzle):</a:t>
            </a:r>
            <a:endParaRPr lang="en-US" sz="3200" dirty="0"/>
          </a:p>
        </p:txBody>
      </p:sp>
      <p:sp>
        <p:nvSpPr>
          <p:cNvPr id="3" name="Date Placeholder 2"/>
          <p:cNvSpPr>
            <a:spLocks noGrp="1"/>
          </p:cNvSpPr>
          <p:nvPr>
            <p:ph type="dt" sz="half" idx="10"/>
          </p:nvPr>
        </p:nvSpPr>
        <p:spPr/>
        <p:txBody>
          <a:bodyPr/>
          <a:lstStyle/>
          <a:p>
            <a:r>
              <a:rPr lang="en-US" smtClean="0"/>
              <a:t>March 11, 2015</a:t>
            </a:r>
            <a:endParaRPr lang="en-US"/>
          </a:p>
        </p:txBody>
      </p:sp>
      <p:sp>
        <p:nvSpPr>
          <p:cNvPr id="4" name="Footer Placeholder 3"/>
          <p:cNvSpPr>
            <a:spLocks noGrp="1"/>
          </p:cNvSpPr>
          <p:nvPr>
            <p:ph type="ftr" sz="quarter" idx="11"/>
          </p:nvPr>
        </p:nvSpPr>
        <p:spPr/>
        <p:txBody>
          <a:bodyPr/>
          <a:lstStyle/>
          <a:p>
            <a:pPr algn="r"/>
            <a:r>
              <a:rPr lang="en-US" smtClean="0"/>
              <a:t>EIC at Old Dominion University</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14</a:t>
            </a:fld>
            <a:endParaRPr lang="en-US"/>
          </a:p>
        </p:txBody>
      </p:sp>
      <p:grpSp>
        <p:nvGrpSpPr>
          <p:cNvPr id="15" name="Group 14"/>
          <p:cNvGrpSpPr/>
          <p:nvPr/>
        </p:nvGrpSpPr>
        <p:grpSpPr>
          <a:xfrm>
            <a:off x="457200" y="1965472"/>
            <a:ext cx="7761652" cy="3481417"/>
            <a:chOff x="668708" y="436528"/>
            <a:chExt cx="7761652" cy="3481417"/>
          </a:xfrm>
        </p:grpSpPr>
        <p:pic>
          <p:nvPicPr>
            <p:cNvPr id="6" name="Picture 1046"/>
            <p:cNvPicPr>
              <a:picLocks noChangeAspect="1" noChangeArrowheads="1"/>
            </p:cNvPicPr>
            <p:nvPr/>
          </p:nvPicPr>
          <p:blipFill>
            <a:blip r:embed="rId3"/>
            <a:srcRect r="847"/>
            <a:stretch>
              <a:fillRect/>
            </a:stretch>
          </p:blipFill>
          <p:spPr bwMode="auto">
            <a:xfrm>
              <a:off x="4745962" y="1006127"/>
              <a:ext cx="3684398" cy="2911818"/>
            </a:xfrm>
            <a:prstGeom prst="rect">
              <a:avLst/>
            </a:prstGeom>
            <a:noFill/>
            <a:ln w="9525">
              <a:noFill/>
              <a:miter lim="800000"/>
              <a:headEnd/>
              <a:tailEnd/>
            </a:ln>
          </p:spPr>
        </p:pic>
        <p:pic>
          <p:nvPicPr>
            <p:cNvPr id="12" name="Picture 5"/>
            <p:cNvPicPr>
              <a:picLocks noChangeAspect="1" noChangeArrowheads="1"/>
            </p:cNvPicPr>
            <p:nvPr/>
          </p:nvPicPr>
          <p:blipFill>
            <a:blip r:embed="rId4"/>
            <a:srcRect/>
            <a:stretch>
              <a:fillRect/>
            </a:stretch>
          </p:blipFill>
          <p:spPr bwMode="auto">
            <a:xfrm>
              <a:off x="668708" y="436528"/>
              <a:ext cx="2333688" cy="3347992"/>
            </a:xfrm>
            <a:prstGeom prst="rect">
              <a:avLst/>
            </a:prstGeom>
            <a:noFill/>
            <a:ln w="9525">
              <a:noFill/>
              <a:miter lim="800000"/>
              <a:headEnd/>
              <a:tailEnd/>
            </a:ln>
            <a:effectLst/>
          </p:spPr>
        </p:pic>
        <p:sp>
          <p:nvSpPr>
            <p:cNvPr id="13" name="Right Arrow 12"/>
            <p:cNvSpPr/>
            <p:nvPr/>
          </p:nvSpPr>
          <p:spPr>
            <a:xfrm>
              <a:off x="2899022" y="2070861"/>
              <a:ext cx="1714358" cy="346743"/>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7514" y="3097480"/>
            <a:ext cx="1652225" cy="502325"/>
          </a:xfrm>
          <a:prstGeom prst="rect">
            <a:avLst/>
          </a:prstGeom>
        </p:spPr>
      </p:pic>
      <p:sp>
        <p:nvSpPr>
          <p:cNvPr id="17" name="Rectangle 16"/>
          <p:cNvSpPr/>
          <p:nvPr/>
        </p:nvSpPr>
        <p:spPr>
          <a:xfrm>
            <a:off x="8966989" y="5051778"/>
            <a:ext cx="177011" cy="395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027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428" y="452628"/>
            <a:ext cx="8229600" cy="768141"/>
          </a:xfrm>
        </p:spPr>
        <p:txBody>
          <a:bodyPr anchor="ctr">
            <a:noAutofit/>
          </a:bodyPr>
          <a:lstStyle/>
          <a:p>
            <a:pPr algn="r"/>
            <a:r>
              <a:rPr lang="en-US" sz="3200" dirty="0" smtClean="0"/>
              <a:t>What do we learnt from low-x studies?</a:t>
            </a:r>
            <a:endParaRPr lang="en-US" sz="3200" dirty="0"/>
          </a:p>
        </p:txBody>
      </p:sp>
      <p:sp>
        <p:nvSpPr>
          <p:cNvPr id="29" name="TextBox 28"/>
          <p:cNvSpPr txBox="1"/>
          <p:nvPr/>
        </p:nvSpPr>
        <p:spPr>
          <a:xfrm>
            <a:off x="3159419" y="1161986"/>
            <a:ext cx="5940248" cy="338554"/>
          </a:xfrm>
          <a:prstGeom prst="rect">
            <a:avLst/>
          </a:prstGeom>
          <a:noFill/>
        </p:spPr>
        <p:txBody>
          <a:bodyPr wrap="none" rtlCol="0">
            <a:spAutoFit/>
          </a:bodyPr>
          <a:lstStyle/>
          <a:p>
            <a:r>
              <a:rPr lang="en-US" sz="1600" dirty="0" smtClean="0"/>
              <a:t>Ann. Rev. </a:t>
            </a:r>
            <a:r>
              <a:rPr lang="en-US" sz="1600" dirty="0" err="1" smtClean="0"/>
              <a:t>Nucl</a:t>
            </a:r>
            <a:r>
              <a:rPr lang="en-US" sz="1600" dirty="0" smtClean="0"/>
              <a:t> Part (60) 2010 F. </a:t>
            </a:r>
            <a:r>
              <a:rPr lang="en-US" sz="1600" dirty="0" err="1" smtClean="0"/>
              <a:t>Gelis</a:t>
            </a:r>
            <a:r>
              <a:rPr lang="en-US" sz="1600" dirty="0" smtClean="0"/>
              <a:t> et al., , arXiv:1002.0333)</a:t>
            </a:r>
            <a:endParaRPr lang="en-US" sz="1600" dirty="0"/>
          </a:p>
        </p:txBody>
      </p:sp>
      <p:sp>
        <p:nvSpPr>
          <p:cNvPr id="30" name="TextBox 29"/>
          <p:cNvSpPr txBox="1"/>
          <p:nvPr/>
        </p:nvSpPr>
        <p:spPr>
          <a:xfrm>
            <a:off x="4083713" y="1786422"/>
            <a:ext cx="5015954" cy="2677656"/>
          </a:xfrm>
          <a:prstGeom prst="rect">
            <a:avLst/>
          </a:prstGeom>
          <a:noFill/>
        </p:spPr>
        <p:txBody>
          <a:bodyPr wrap="square" rtlCol="0">
            <a:spAutoFit/>
          </a:bodyPr>
          <a:lstStyle/>
          <a:p>
            <a:r>
              <a:rPr lang="en-US" sz="2400" b="1" dirty="0" smtClean="0">
                <a:solidFill>
                  <a:srgbClr val="0000FF"/>
                </a:solidFill>
                <a:sym typeface="Wingdings"/>
              </a:rPr>
              <a:t>What could tame the low-x rise?</a:t>
            </a:r>
          </a:p>
          <a:p>
            <a:pPr marL="285750" indent="-285750">
              <a:buFont typeface="Arial"/>
              <a:buChar char="•"/>
            </a:pPr>
            <a:r>
              <a:rPr lang="en-US" dirty="0" smtClean="0">
                <a:sym typeface="Wingdings"/>
              </a:rPr>
              <a:t>New evolution </a:t>
            </a:r>
            <a:r>
              <a:rPr lang="en-US" dirty="0" err="1" smtClean="0">
                <a:sym typeface="Wingdings"/>
              </a:rPr>
              <a:t>eqn.s</a:t>
            </a:r>
            <a:r>
              <a:rPr lang="en-US" dirty="0" smtClean="0">
                <a:sym typeface="Wingdings"/>
              </a:rPr>
              <a:t> @ low x &amp; moderate Q</a:t>
            </a:r>
            <a:r>
              <a:rPr lang="en-US" baseline="30000" dirty="0" smtClean="0">
                <a:sym typeface="Wingdings"/>
              </a:rPr>
              <a:t>2</a:t>
            </a:r>
            <a:endParaRPr lang="en-US" dirty="0">
              <a:sym typeface="Wingdings"/>
            </a:endParaRPr>
          </a:p>
          <a:p>
            <a:pPr marL="285750" indent="-285750">
              <a:buFont typeface="Arial"/>
              <a:buChar char="•"/>
            </a:pPr>
            <a:r>
              <a:rPr lang="en-US" dirty="0" smtClean="0">
                <a:solidFill>
                  <a:srgbClr val="FF0000"/>
                </a:solidFill>
                <a:effectLst>
                  <a:outerShdw blurRad="50800" dist="38100" dir="2700000">
                    <a:srgbClr val="000000">
                      <a:alpha val="43000"/>
                    </a:srgbClr>
                  </a:outerShdw>
                </a:effectLst>
              </a:rPr>
              <a:t>Small coupling, high gluon densities</a:t>
            </a:r>
            <a:endParaRPr lang="en-US" dirty="0" smtClean="0">
              <a:effectLst>
                <a:outerShdw blurRad="50800" dist="38100" dir="2700000">
                  <a:srgbClr val="000000">
                    <a:alpha val="43000"/>
                  </a:srgbClr>
                </a:outerShdw>
              </a:effectLst>
            </a:endParaRPr>
          </a:p>
          <a:p>
            <a:pPr marL="285750" indent="-285750">
              <a:buFont typeface="Arial"/>
              <a:buChar char="•"/>
            </a:pPr>
            <a:r>
              <a:rPr lang="en-US" dirty="0" smtClean="0">
                <a:effectLst>
                  <a:outerShdw blurRad="50800" dist="38100" dir="2700000">
                    <a:srgbClr val="000000">
                      <a:alpha val="43000"/>
                    </a:srgbClr>
                  </a:outerShdw>
                </a:effectLst>
              </a:rPr>
              <a:t>Saturation Scale Q</a:t>
            </a:r>
            <a:r>
              <a:rPr lang="en-US" baseline="-25000" dirty="0" smtClean="0">
                <a:effectLst>
                  <a:outerShdw blurRad="50800" dist="38100" dir="2700000">
                    <a:srgbClr val="000000">
                      <a:alpha val="43000"/>
                    </a:srgbClr>
                  </a:outerShdw>
                </a:effectLst>
              </a:rPr>
              <a:t>S</a:t>
            </a:r>
            <a:r>
              <a:rPr lang="en-US" dirty="0" smtClean="0">
                <a:effectLst>
                  <a:outerShdw blurRad="50800" dist="38100" dir="2700000">
                    <a:srgbClr val="000000">
                      <a:alpha val="43000"/>
                    </a:srgbClr>
                  </a:outerShdw>
                </a:effectLst>
              </a:rPr>
              <a:t>(x) where gluon emission and recombination comparable</a:t>
            </a:r>
          </a:p>
          <a:p>
            <a:pPr marL="285750" indent="-285750">
              <a:buFont typeface="Arial"/>
              <a:buChar char="•"/>
            </a:pPr>
            <a:endParaRPr lang="en-US" dirty="0">
              <a:effectLst>
                <a:outerShdw blurRad="50800" dist="38100" dir="2700000">
                  <a:srgbClr val="000000">
                    <a:alpha val="43000"/>
                  </a:srgbClr>
                </a:outerShdw>
              </a:effectLst>
            </a:endParaRPr>
          </a:p>
          <a:p>
            <a:pPr marL="285750" indent="-285750">
              <a:buFont typeface="Arial"/>
              <a:buChar char="•"/>
            </a:pPr>
            <a:endParaRPr lang="en-US" dirty="0" smtClean="0">
              <a:effectLst>
                <a:outerShdw blurRad="50800" dist="38100" dir="2700000">
                  <a:srgbClr val="000000">
                    <a:alpha val="43000"/>
                  </a:srgbClr>
                </a:outerShdw>
              </a:effectLst>
            </a:endParaRPr>
          </a:p>
          <a:p>
            <a:pPr marL="285750" indent="-285750">
              <a:buFont typeface="Arial"/>
              <a:buChar char="•"/>
            </a:pPr>
            <a:endParaRPr lang="en-US" dirty="0">
              <a:effectLst>
                <a:outerShdw blurRad="50800" dist="38100" dir="2700000">
                  <a:srgbClr val="000000">
                    <a:alpha val="43000"/>
                  </a:srgbClr>
                </a:outerShdw>
              </a:effectLst>
            </a:endParaRPr>
          </a:p>
          <a:p>
            <a:pPr marL="285750" indent="-285750">
              <a:buFont typeface="Arial"/>
              <a:buChar char="•"/>
            </a:pPr>
            <a:endParaRPr lang="en-US" dirty="0" smtClean="0">
              <a:effectLst>
                <a:outerShdw blurRad="50800" dist="38100" dir="2700000">
                  <a:srgbClr val="000000">
                    <a:alpha val="43000"/>
                  </a:srgbClr>
                </a:outerShdw>
              </a:effectLst>
            </a:endParaRPr>
          </a:p>
        </p:txBody>
      </p:sp>
      <p:sp>
        <p:nvSpPr>
          <p:cNvPr id="6" name="TextBox 5"/>
          <p:cNvSpPr txBox="1"/>
          <p:nvPr/>
        </p:nvSpPr>
        <p:spPr>
          <a:xfrm>
            <a:off x="-7118" y="4957824"/>
            <a:ext cx="9017374" cy="2000548"/>
          </a:xfrm>
          <a:prstGeom prst="rect">
            <a:avLst/>
          </a:prstGeom>
          <a:noFill/>
        </p:spPr>
        <p:txBody>
          <a:bodyPr wrap="square" rtlCol="0" anchor="ctr">
            <a:spAutoFit/>
          </a:bodyPr>
          <a:lstStyle/>
          <a:p>
            <a:pPr algn="ctr"/>
            <a:r>
              <a:rPr lang="en-US" sz="2000" b="1" dirty="0" smtClean="0">
                <a:sym typeface="Wingdings"/>
              </a:rPr>
              <a:t>First observation of gluon recombination!</a:t>
            </a:r>
          </a:p>
          <a:p>
            <a:pPr algn="ctr"/>
            <a:r>
              <a:rPr lang="en-US" sz="2000" b="1" dirty="0" smtClean="0">
                <a:sym typeface="Wingdings"/>
              </a:rPr>
              <a:t>leading to a </a:t>
            </a:r>
            <a:r>
              <a:rPr lang="en-US" sz="2000" b="1" dirty="0" smtClean="0">
                <a:solidFill>
                  <a:srgbClr val="0000FF"/>
                </a:solidFill>
                <a:sym typeface="Wingdings"/>
              </a:rPr>
              <a:t>strongly correlated </a:t>
            </a:r>
            <a:r>
              <a:rPr lang="en-US" sz="2000" b="1" dirty="0" err="1" smtClean="0">
                <a:solidFill>
                  <a:srgbClr val="0000FF"/>
                </a:solidFill>
                <a:sym typeface="Wingdings"/>
              </a:rPr>
              <a:t>gluonic</a:t>
            </a:r>
            <a:r>
              <a:rPr lang="en-US" sz="2000" b="1" dirty="0" smtClean="0">
                <a:solidFill>
                  <a:srgbClr val="0000FF"/>
                </a:solidFill>
                <a:sym typeface="Wingdings"/>
              </a:rPr>
              <a:t> system!</a:t>
            </a:r>
          </a:p>
          <a:p>
            <a:pPr algn="ctr"/>
            <a:endParaRPr lang="en-US" sz="2000" b="1" dirty="0" smtClean="0">
              <a:sym typeface="Wingdings"/>
            </a:endParaRPr>
          </a:p>
          <a:p>
            <a:pPr algn="ctr"/>
            <a:r>
              <a:rPr lang="en-US" sz="2000" b="1" dirty="0" smtClean="0">
                <a:sym typeface="Wingdings"/>
              </a:rPr>
              <a:t>First observation of g-g recombination in different nuclei </a:t>
            </a:r>
          </a:p>
          <a:p>
            <a:pPr algn="ctr"/>
            <a:r>
              <a:rPr lang="en-US" sz="2000" b="1" dirty="0" smtClean="0">
                <a:solidFill>
                  <a:srgbClr val="292934"/>
                </a:solidFill>
                <a:sym typeface="Wingdings"/>
              </a:rPr>
              <a:t> Is this a </a:t>
            </a:r>
            <a:r>
              <a:rPr lang="en-US" sz="2000" b="1" dirty="0" smtClean="0">
                <a:solidFill>
                  <a:srgbClr val="CD2916"/>
                </a:solidFill>
                <a:sym typeface="Wingdings"/>
              </a:rPr>
              <a:t>universal property</a:t>
            </a:r>
            <a:r>
              <a:rPr lang="en-US" sz="2000" b="1" dirty="0" smtClean="0">
                <a:solidFill>
                  <a:srgbClr val="292934"/>
                </a:solidFill>
                <a:sym typeface="Wingdings"/>
              </a:rPr>
              <a:t>? </a:t>
            </a:r>
          </a:p>
          <a:p>
            <a:pPr algn="ctr"/>
            <a:endParaRPr lang="en-US" sz="2400" b="1" dirty="0">
              <a:solidFill>
                <a:srgbClr val="FF0000"/>
              </a:solidFill>
            </a:endParaRPr>
          </a:p>
        </p:txBody>
      </p:sp>
      <p:sp>
        <p:nvSpPr>
          <p:cNvPr id="3" name="Date Placeholder 2"/>
          <p:cNvSpPr>
            <a:spLocks noGrp="1"/>
          </p:cNvSpPr>
          <p:nvPr>
            <p:ph type="dt" sz="half" idx="10"/>
          </p:nvPr>
        </p:nvSpPr>
        <p:spPr/>
        <p:txBody>
          <a:bodyPr/>
          <a:lstStyle/>
          <a:p>
            <a:r>
              <a:rPr lang="en-US" smtClean="0"/>
              <a:t>March 11, 2015</a:t>
            </a:r>
            <a:endParaRPr lang="en-US"/>
          </a:p>
        </p:txBody>
      </p:sp>
      <p:sp>
        <p:nvSpPr>
          <p:cNvPr id="4" name="Footer Placeholder 3"/>
          <p:cNvSpPr>
            <a:spLocks noGrp="1"/>
          </p:cNvSpPr>
          <p:nvPr>
            <p:ph type="ftr" sz="quarter" idx="11"/>
          </p:nvPr>
        </p:nvSpPr>
        <p:spPr/>
        <p:txBody>
          <a:bodyPr/>
          <a:lstStyle/>
          <a:p>
            <a:r>
              <a:rPr lang="en-US" smtClean="0"/>
              <a:t>EIC at Old Dominion University</a:t>
            </a:r>
            <a:endParaRPr lang="en-US"/>
          </a:p>
        </p:txBody>
      </p:sp>
      <p:sp>
        <p:nvSpPr>
          <p:cNvPr id="5" name="Slide Number Placeholder 4"/>
          <p:cNvSpPr>
            <a:spLocks noGrp="1"/>
          </p:cNvSpPr>
          <p:nvPr>
            <p:ph type="sldNum" sz="quarter" idx="12"/>
          </p:nvPr>
        </p:nvSpPr>
        <p:spPr/>
        <p:txBody>
          <a:bodyPr/>
          <a:lstStyle/>
          <a:p>
            <a:fld id="{86573F6C-F8D8-B348-B654-EE84CB3F7996}" type="slidenum">
              <a:rPr lang="en-US" smtClean="0"/>
              <a:t>15</a:t>
            </a:fld>
            <a:endParaRPr lang="en-US"/>
          </a:p>
        </p:txBody>
      </p:sp>
      <p:pic>
        <p:nvPicPr>
          <p:cNvPr id="33" name="Picture 1046"/>
          <p:cNvPicPr>
            <a:picLocks noChangeAspect="1" noChangeArrowheads="1"/>
          </p:cNvPicPr>
          <p:nvPr/>
        </p:nvPicPr>
        <p:blipFill>
          <a:blip r:embed="rId3"/>
          <a:srcRect r="847"/>
          <a:stretch>
            <a:fillRect/>
          </a:stretch>
        </p:blipFill>
        <p:spPr bwMode="auto">
          <a:xfrm>
            <a:off x="475876" y="375111"/>
            <a:ext cx="2140066" cy="1691316"/>
          </a:xfrm>
          <a:prstGeom prst="rect">
            <a:avLst/>
          </a:prstGeom>
          <a:noFill/>
          <a:ln w="9525">
            <a:noFill/>
            <a:miter lim="800000"/>
            <a:headEnd/>
            <a:tailEnd/>
          </a:ln>
        </p:spPr>
      </p:pic>
      <p:grpSp>
        <p:nvGrpSpPr>
          <p:cNvPr id="10" name="Group 9"/>
          <p:cNvGrpSpPr/>
          <p:nvPr/>
        </p:nvGrpSpPr>
        <p:grpSpPr>
          <a:xfrm>
            <a:off x="4408490" y="3456209"/>
            <a:ext cx="4404212" cy="1282295"/>
            <a:chOff x="4741556" y="3607394"/>
            <a:chExt cx="4404212" cy="1282295"/>
          </a:xfrm>
        </p:grpSpPr>
        <p:pic>
          <p:nvPicPr>
            <p:cNvPr id="7" name="Picture 6"/>
            <p:cNvPicPr>
              <a:picLocks noChangeAspect="1"/>
            </p:cNvPicPr>
            <p:nvPr/>
          </p:nvPicPr>
          <p:blipFill>
            <a:blip r:embed="rId4"/>
            <a:stretch>
              <a:fillRect/>
            </a:stretch>
          </p:blipFill>
          <p:spPr>
            <a:xfrm>
              <a:off x="4793177" y="4083244"/>
              <a:ext cx="1403412" cy="800100"/>
            </a:xfrm>
            <a:prstGeom prst="rect">
              <a:avLst/>
            </a:prstGeom>
          </p:spPr>
        </p:pic>
        <p:pic>
          <p:nvPicPr>
            <p:cNvPr id="8" name="Picture 7"/>
            <p:cNvPicPr>
              <a:picLocks noChangeAspect="1"/>
            </p:cNvPicPr>
            <p:nvPr/>
          </p:nvPicPr>
          <p:blipFill>
            <a:blip r:embed="rId5"/>
            <a:stretch>
              <a:fillRect/>
            </a:stretch>
          </p:blipFill>
          <p:spPr>
            <a:xfrm>
              <a:off x="6850392" y="4083244"/>
              <a:ext cx="1453982" cy="806445"/>
            </a:xfrm>
            <a:prstGeom prst="rect">
              <a:avLst/>
            </a:prstGeom>
          </p:spPr>
        </p:pic>
        <p:sp>
          <p:nvSpPr>
            <p:cNvPr id="9" name="TextBox 8"/>
            <p:cNvSpPr txBox="1"/>
            <p:nvPr/>
          </p:nvSpPr>
          <p:spPr>
            <a:xfrm>
              <a:off x="4741556" y="3608257"/>
              <a:ext cx="1095485" cy="646331"/>
            </a:xfrm>
            <a:prstGeom prst="rect">
              <a:avLst/>
            </a:prstGeom>
            <a:noFill/>
          </p:spPr>
          <p:txBody>
            <a:bodyPr wrap="none" rtlCol="0">
              <a:spAutoFit/>
            </a:bodyPr>
            <a:lstStyle/>
            <a:p>
              <a:r>
                <a:rPr lang="en-US" dirty="0" smtClean="0"/>
                <a:t>gluon </a:t>
              </a:r>
            </a:p>
            <a:p>
              <a:r>
                <a:rPr lang="en-US" dirty="0" smtClean="0"/>
                <a:t>emission</a:t>
              </a:r>
              <a:endParaRPr lang="en-US" dirty="0"/>
            </a:p>
          </p:txBody>
        </p:sp>
        <p:sp>
          <p:nvSpPr>
            <p:cNvPr id="19" name="TextBox 18"/>
            <p:cNvSpPr txBox="1"/>
            <p:nvPr/>
          </p:nvSpPr>
          <p:spPr>
            <a:xfrm>
              <a:off x="6850392" y="3607394"/>
              <a:ext cx="2121336" cy="646331"/>
            </a:xfrm>
            <a:prstGeom prst="rect">
              <a:avLst/>
            </a:prstGeom>
            <a:noFill/>
          </p:spPr>
          <p:txBody>
            <a:bodyPr wrap="square" rtlCol="0">
              <a:spAutoFit/>
            </a:bodyPr>
            <a:lstStyle/>
            <a:p>
              <a:pPr algn="r"/>
              <a:r>
                <a:rPr lang="en-US" dirty="0" smtClean="0"/>
                <a:t>gluon recombination</a:t>
              </a:r>
              <a:endParaRPr lang="en-US" dirty="0"/>
            </a:p>
          </p:txBody>
        </p:sp>
        <p:sp>
          <p:nvSpPr>
            <p:cNvPr id="12" name="TextBox 11"/>
            <p:cNvSpPr txBox="1"/>
            <p:nvPr/>
          </p:nvSpPr>
          <p:spPr>
            <a:xfrm>
              <a:off x="6363832" y="4270516"/>
              <a:ext cx="319468" cy="369332"/>
            </a:xfrm>
            <a:prstGeom prst="rect">
              <a:avLst/>
            </a:prstGeom>
            <a:noFill/>
          </p:spPr>
          <p:txBody>
            <a:bodyPr wrap="none" rtlCol="0">
              <a:spAutoFit/>
            </a:bodyPr>
            <a:lstStyle/>
            <a:p>
              <a:r>
                <a:rPr lang="en-US" b="1" dirty="0" smtClean="0">
                  <a:solidFill>
                    <a:srgbClr val="FF0080"/>
                  </a:solidFill>
                </a:rPr>
                <a:t>=</a:t>
              </a:r>
              <a:endParaRPr lang="en-US" b="1" dirty="0">
                <a:solidFill>
                  <a:srgbClr val="FF0080"/>
                </a:solidFill>
              </a:endParaRPr>
            </a:p>
          </p:txBody>
        </p:sp>
        <p:sp>
          <p:nvSpPr>
            <p:cNvPr id="15" name="TextBox 14"/>
            <p:cNvSpPr txBox="1"/>
            <p:nvPr/>
          </p:nvSpPr>
          <p:spPr>
            <a:xfrm>
              <a:off x="8371209" y="4270516"/>
              <a:ext cx="774559" cy="369332"/>
            </a:xfrm>
            <a:prstGeom prst="rect">
              <a:avLst/>
            </a:prstGeom>
            <a:noFill/>
          </p:spPr>
          <p:txBody>
            <a:bodyPr wrap="none" rtlCol="0">
              <a:spAutoFit/>
            </a:bodyPr>
            <a:lstStyle/>
            <a:p>
              <a:r>
                <a:rPr lang="en-US" b="1" dirty="0" smtClean="0">
                  <a:solidFill>
                    <a:srgbClr val="FF0080"/>
                  </a:solidFill>
                </a:rPr>
                <a:t>At Q</a:t>
              </a:r>
              <a:r>
                <a:rPr lang="en-US" b="1" baseline="-25000" dirty="0" smtClean="0">
                  <a:solidFill>
                    <a:srgbClr val="FF0080"/>
                  </a:solidFill>
                </a:rPr>
                <a:t>S</a:t>
              </a:r>
              <a:endParaRPr lang="en-US" b="1" dirty="0">
                <a:solidFill>
                  <a:srgbClr val="FF0080"/>
                </a:solidFill>
              </a:endParaRPr>
            </a:p>
          </p:txBody>
        </p:sp>
      </p:grpSp>
      <p:pic>
        <p:nvPicPr>
          <p:cNvPr id="11" name="Picture 10"/>
          <p:cNvPicPr>
            <a:picLocks noChangeAspect="1"/>
          </p:cNvPicPr>
          <p:nvPr/>
        </p:nvPicPr>
        <p:blipFill>
          <a:blip r:embed="rId6"/>
          <a:stretch>
            <a:fillRect/>
          </a:stretch>
        </p:blipFill>
        <p:spPr>
          <a:xfrm>
            <a:off x="170332" y="2172959"/>
            <a:ext cx="3827678" cy="2863144"/>
          </a:xfrm>
          <a:prstGeom prst="rect">
            <a:avLst/>
          </a:prstGeom>
        </p:spPr>
      </p:pic>
    </p:spTree>
    <p:extLst>
      <p:ext uri="{BB962C8B-B14F-4D97-AF65-F5344CB8AC3E}">
        <p14:creationId xmlns:p14="http://schemas.microsoft.com/office/powerpoint/2010/main" val="29543641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heckerboard(across)">
                                      <p:cBhvr>
                                        <p:cTn id="20" dur="500"/>
                                        <p:tgtEl>
                                          <p:spTgt spid="30"/>
                                        </p:tgtEl>
                                      </p:cBhvr>
                                    </p:animEffect>
                                  </p:childTnLst>
                                </p:cTn>
                              </p:par>
                              <p:par>
                                <p:cTn id="21" presetID="5"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1"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0" nodeType="clickEffect">
                                  <p:stCondLst>
                                    <p:cond delay="0"/>
                                  </p:stCondLst>
                                  <p:childTnLst>
                                    <p:animEffect transition="out" filter="blinds(horizontal)">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0" grpId="0"/>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2290"/>
            <a:ext cx="9144000" cy="990600"/>
          </a:xfrm>
        </p:spPr>
        <p:txBody>
          <a:bodyPr anchor="t">
            <a:normAutofit fontScale="90000"/>
          </a:bodyPr>
          <a:lstStyle/>
          <a:p>
            <a:r>
              <a:rPr lang="en-US" sz="3200" dirty="0" smtClean="0"/>
              <a:t>How to explore/study this new phase of matter?</a:t>
            </a:r>
            <a:br>
              <a:rPr lang="en-US" sz="3200" dirty="0" smtClean="0"/>
            </a:br>
            <a:r>
              <a:rPr lang="en-US" sz="3200" dirty="0" smtClean="0">
                <a:solidFill>
                  <a:srgbClr val="0000FF"/>
                </a:solidFill>
              </a:rPr>
              <a:t>Extreme high energy e-p collider </a:t>
            </a:r>
            <a:r>
              <a:rPr lang="en-US" sz="3200" dirty="0" smtClean="0"/>
              <a:t>OR </a:t>
            </a:r>
            <a:r>
              <a:rPr lang="en-US" sz="3200" b="1" dirty="0" smtClean="0">
                <a:solidFill>
                  <a:srgbClr val="0000FF"/>
                </a:solidFill>
              </a:rPr>
              <a:t>an e-A collider</a:t>
            </a:r>
            <a:endParaRPr lang="en-US" sz="3200" b="1" dirty="0">
              <a:solidFill>
                <a:srgbClr val="0000FF"/>
              </a:solidFill>
            </a:endParaRPr>
          </a:p>
        </p:txBody>
      </p:sp>
      <p:pic>
        <p:nvPicPr>
          <p:cNvPr id="12" name="Picture 11"/>
          <p:cNvPicPr>
            <a:picLocks noChangeAspect="1"/>
          </p:cNvPicPr>
          <p:nvPr/>
        </p:nvPicPr>
        <p:blipFill>
          <a:blip r:embed="rId2"/>
          <a:stretch>
            <a:fillRect/>
          </a:stretch>
        </p:blipFill>
        <p:spPr>
          <a:xfrm>
            <a:off x="0" y="3118910"/>
            <a:ext cx="2714896" cy="2270135"/>
          </a:xfrm>
          <a:prstGeom prst="rect">
            <a:avLst/>
          </a:prstGeom>
        </p:spPr>
      </p:pic>
      <p:sp>
        <p:nvSpPr>
          <p:cNvPr id="16" name="TextBox 15"/>
          <p:cNvSpPr txBox="1"/>
          <p:nvPr/>
        </p:nvSpPr>
        <p:spPr>
          <a:xfrm>
            <a:off x="1044221" y="5571751"/>
            <a:ext cx="6688667" cy="1107996"/>
          </a:xfrm>
          <a:prstGeom prst="rect">
            <a:avLst/>
          </a:prstGeom>
          <a:no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200" dirty="0" smtClean="0"/>
              <a:t>Enhancement of Q</a:t>
            </a:r>
            <a:r>
              <a:rPr lang="en-US" sz="2200" baseline="-25000" dirty="0" smtClean="0"/>
              <a:t>S </a:t>
            </a:r>
            <a:r>
              <a:rPr lang="en-US" sz="2200" dirty="0" smtClean="0"/>
              <a:t>with A:</a:t>
            </a:r>
          </a:p>
          <a:p>
            <a:pPr algn="ctr"/>
            <a:r>
              <a:rPr lang="en-US" sz="2200" dirty="0" smtClean="0"/>
              <a:t> Saturation regime reached at significantly lower energy (read: “cost”) in nuclei </a:t>
            </a:r>
            <a:endParaRPr lang="en-US" sz="2200" dirty="0"/>
          </a:p>
        </p:txBody>
      </p:sp>
      <p:sp>
        <p:nvSpPr>
          <p:cNvPr id="3" name="Date Placeholder 2"/>
          <p:cNvSpPr>
            <a:spLocks noGrp="1"/>
          </p:cNvSpPr>
          <p:nvPr>
            <p:ph type="dt" sz="half" idx="10"/>
          </p:nvPr>
        </p:nvSpPr>
        <p:spPr/>
        <p:txBody>
          <a:bodyPr/>
          <a:lstStyle/>
          <a:p>
            <a:r>
              <a:rPr lang="en-US" smtClean="0"/>
              <a:t>March 11, 2015</a:t>
            </a:r>
            <a:endParaRPr lang="en-US"/>
          </a:p>
        </p:txBody>
      </p:sp>
      <p:sp>
        <p:nvSpPr>
          <p:cNvPr id="4" name="Footer Placeholder 3"/>
          <p:cNvSpPr>
            <a:spLocks noGrp="1"/>
          </p:cNvSpPr>
          <p:nvPr>
            <p:ph type="ftr" sz="quarter" idx="11"/>
          </p:nvPr>
        </p:nvSpPr>
        <p:spPr/>
        <p:txBody>
          <a:bodyPr/>
          <a:lstStyle/>
          <a:p>
            <a:r>
              <a:rPr lang="en-US" smtClean="0"/>
              <a:t>EIC at Old Dominion University</a:t>
            </a:r>
            <a:endParaRPr lang="en-US"/>
          </a:p>
        </p:txBody>
      </p:sp>
      <p:sp>
        <p:nvSpPr>
          <p:cNvPr id="8" name="Slide Number Placeholder 7"/>
          <p:cNvSpPr>
            <a:spLocks noGrp="1"/>
          </p:cNvSpPr>
          <p:nvPr>
            <p:ph type="sldNum" sz="quarter" idx="12"/>
          </p:nvPr>
        </p:nvSpPr>
        <p:spPr/>
        <p:txBody>
          <a:bodyPr/>
          <a:lstStyle/>
          <a:p>
            <a:fld id="{86573F6C-F8D8-B348-B654-EE84CB3F7996}" type="slidenum">
              <a:rPr lang="en-US" smtClean="0"/>
              <a:t>16</a:t>
            </a:fld>
            <a:endParaRPr lang="en-US"/>
          </a:p>
        </p:txBody>
      </p:sp>
      <p:sp>
        <p:nvSpPr>
          <p:cNvPr id="18" name="TextBox 17"/>
          <p:cNvSpPr txBox="1"/>
          <p:nvPr/>
        </p:nvSpPr>
        <p:spPr>
          <a:xfrm>
            <a:off x="2757816" y="3365598"/>
            <a:ext cx="1828800" cy="58477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Kowalski, </a:t>
            </a:r>
            <a:r>
              <a:rPr lang="en-US" sz="1400" dirty="0" err="1" smtClean="0"/>
              <a:t>Teany</a:t>
            </a:r>
            <a:endParaRPr lang="en-US" sz="1400" dirty="0" smtClean="0"/>
          </a:p>
          <a:p>
            <a:r>
              <a:rPr lang="en-US" sz="1400" dirty="0">
                <a:solidFill>
                  <a:schemeClr val="tx1"/>
                </a:solidFill>
              </a:rPr>
              <a:t>PRD 68:11400</a:t>
            </a:r>
            <a:r>
              <a:rPr lang="en-US" sz="1400" dirty="0">
                <a:solidFill>
                  <a:schemeClr val="tx1"/>
                </a:solidFill>
                <a:latin typeface="Futura Condensed" pitchFamily="-106" charset="0"/>
              </a:rPr>
              <a:t>5</a:t>
            </a:r>
            <a:r>
              <a:rPr lang="en-US" dirty="0">
                <a:solidFill>
                  <a:schemeClr val="tx1"/>
                </a:solidFill>
                <a:latin typeface="Futura Condensed" pitchFamily="-106" charset="0"/>
              </a:rPr>
              <a:t> </a:t>
            </a:r>
            <a:endParaRPr lang="en-US" dirty="0"/>
          </a:p>
        </p:txBody>
      </p:sp>
      <p:sp>
        <p:nvSpPr>
          <p:cNvPr id="19" name="TextBox 18"/>
          <p:cNvSpPr txBox="1"/>
          <p:nvPr/>
        </p:nvSpPr>
        <p:spPr>
          <a:xfrm>
            <a:off x="240902" y="1610305"/>
            <a:ext cx="4345714" cy="1569660"/>
          </a:xfrm>
          <a:prstGeom prst="rect">
            <a:avLst/>
          </a:prstGeom>
          <a:noFill/>
        </p:spPr>
        <p:txBody>
          <a:bodyPr wrap="square" rtlCol="0">
            <a:spAutoFit/>
          </a:bodyPr>
          <a:lstStyle/>
          <a:p>
            <a:r>
              <a:rPr lang="en-US" sz="2400" dirty="0" smtClean="0"/>
              <a:t>Probe </a:t>
            </a:r>
            <a:r>
              <a:rPr lang="en-US" sz="2400" b="1" i="1" dirty="0" smtClean="0">
                <a:solidFill>
                  <a:srgbClr val="000090"/>
                </a:solidFill>
              </a:rPr>
              <a:t>NUCLEI</a:t>
            </a:r>
            <a:r>
              <a:rPr lang="en-US" sz="2400" dirty="0" smtClean="0"/>
              <a:t> with the:</a:t>
            </a:r>
            <a:r>
              <a:rPr lang="en-US" sz="2400" b="1" dirty="0" smtClean="0">
                <a:solidFill>
                  <a:srgbClr val="0000FF"/>
                </a:solidFill>
              </a:rPr>
              <a:t> Electron Ion Collider (EIC)</a:t>
            </a:r>
          </a:p>
          <a:p>
            <a:endParaRPr lang="en-US" sz="2400" b="1" dirty="0" smtClean="0">
              <a:solidFill>
                <a:srgbClr val="0000FF"/>
              </a:solidFill>
            </a:endParaRPr>
          </a:p>
          <a:p>
            <a:r>
              <a:rPr lang="en-US" sz="2400" b="1" dirty="0" smtClean="0">
                <a:solidFill>
                  <a:srgbClr val="CD2916"/>
                </a:solidFill>
              </a:rPr>
              <a:t>Advantage of nucleus </a:t>
            </a:r>
            <a:r>
              <a:rPr lang="en-US" sz="2400" b="1" dirty="0" smtClean="0">
                <a:solidFill>
                  <a:srgbClr val="CD2916"/>
                </a:solidFill>
                <a:sym typeface="Wingdings"/>
              </a:rPr>
              <a:t></a:t>
            </a:r>
            <a:endParaRPr lang="en-US" sz="2400" b="1" dirty="0">
              <a:solidFill>
                <a:srgbClr val="CD2916"/>
              </a:solidFill>
            </a:endParaRPr>
          </a:p>
        </p:txBody>
      </p:sp>
      <p:pic>
        <p:nvPicPr>
          <p:cNvPr id="9" name="Picture 8"/>
          <p:cNvPicPr>
            <a:picLocks noChangeAspect="1"/>
          </p:cNvPicPr>
          <p:nvPr/>
        </p:nvPicPr>
        <p:blipFill>
          <a:blip r:embed="rId3"/>
          <a:stretch>
            <a:fillRect/>
          </a:stretch>
        </p:blipFill>
        <p:spPr>
          <a:xfrm>
            <a:off x="5239453" y="1883352"/>
            <a:ext cx="3803661" cy="3688399"/>
          </a:xfrm>
          <a:prstGeom prst="rect">
            <a:avLst/>
          </a:prstGeom>
        </p:spPr>
      </p:pic>
      <p:pic>
        <p:nvPicPr>
          <p:cNvPr id="17" name="Picture 16"/>
          <p:cNvPicPr>
            <a:picLocks noChangeAspect="1"/>
          </p:cNvPicPr>
          <p:nvPr/>
        </p:nvPicPr>
        <p:blipFill>
          <a:blip r:embed="rId4"/>
          <a:stretch>
            <a:fillRect/>
          </a:stretch>
        </p:blipFill>
        <p:spPr>
          <a:xfrm>
            <a:off x="4966275" y="1538819"/>
            <a:ext cx="4178564" cy="4032932"/>
          </a:xfrm>
          <a:prstGeom prst="rect">
            <a:avLst/>
          </a:prstGeom>
        </p:spPr>
      </p:pic>
      <p:pic>
        <p:nvPicPr>
          <p:cNvPr id="6" name="Picture 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283" y="4206929"/>
            <a:ext cx="2462992" cy="742686"/>
          </a:xfrm>
          <a:prstGeom prst="rect">
            <a:avLst/>
          </a:prstGeom>
        </p:spPr>
      </p:pic>
    </p:spTree>
    <p:extLst>
      <p:ext uri="{BB962C8B-B14F-4D97-AF65-F5344CB8AC3E}">
        <p14:creationId xmlns:p14="http://schemas.microsoft.com/office/powerpoint/2010/main" val="2232806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Why we need the Electron Ion Collider?</a:t>
            </a:r>
            <a:endParaRPr lang="en-US" dirty="0"/>
          </a:p>
        </p:txBody>
      </p:sp>
      <p:sp>
        <p:nvSpPr>
          <p:cNvPr id="3" name="Content Placeholder 2"/>
          <p:cNvSpPr>
            <a:spLocks noGrp="1"/>
          </p:cNvSpPr>
          <p:nvPr>
            <p:ph idx="1"/>
          </p:nvPr>
        </p:nvSpPr>
        <p:spPr>
          <a:xfrm>
            <a:off x="457200" y="1176866"/>
            <a:ext cx="8229600" cy="5356577"/>
          </a:xfrm>
        </p:spPr>
        <p:txBody>
          <a:bodyPr>
            <a:noAutofit/>
          </a:bodyPr>
          <a:lstStyle/>
          <a:p>
            <a:r>
              <a:rPr lang="en-US" sz="1900" dirty="0" smtClean="0"/>
              <a:t>Twenty years ago HERA discovered a vary large abundance of soft gluons inside the proton, however, the role of gluons in nucleon structure and dynamics is still unclear</a:t>
            </a:r>
          </a:p>
          <a:p>
            <a:endParaRPr lang="en-US" sz="1900" dirty="0" smtClean="0">
              <a:solidFill>
                <a:srgbClr val="0000FF"/>
              </a:solidFill>
            </a:endParaRPr>
          </a:p>
          <a:p>
            <a:r>
              <a:rPr lang="en-US" sz="1900" dirty="0" smtClean="0">
                <a:solidFill>
                  <a:srgbClr val="0000FF"/>
                </a:solidFill>
              </a:rPr>
              <a:t>The origin of nucleon spin and the distribution of quarks and gluons in nuclei remain mysteries after decades of study</a:t>
            </a:r>
          </a:p>
          <a:p>
            <a:endParaRPr lang="en-US" sz="1900" dirty="0" smtClean="0"/>
          </a:p>
          <a:p>
            <a:r>
              <a:rPr lang="en-US" sz="1900" dirty="0" smtClean="0"/>
              <a:t>We now have new phenomenology to explore nucleon structure: Generalized Parton Distributions (GPDs) and Transverse Momentum Dependent (TMDs) distributions that provide the means to powerfully “image” the quarks and gluons and access to orbital angular momentum. These studies will require high luminosity and polarized beams.</a:t>
            </a:r>
          </a:p>
          <a:p>
            <a:endParaRPr lang="en-US" sz="1900" dirty="0"/>
          </a:p>
          <a:p>
            <a:r>
              <a:rPr lang="en-US" sz="1900" dirty="0" smtClean="0">
                <a:solidFill>
                  <a:srgbClr val="0000FF"/>
                </a:solidFill>
              </a:rPr>
              <a:t>It</a:t>
            </a:r>
            <a:r>
              <a:rPr lang="fr-FR" sz="1900" dirty="0" smtClean="0">
                <a:solidFill>
                  <a:srgbClr val="0000FF"/>
                </a:solidFill>
              </a:rPr>
              <a:t>’</a:t>
            </a:r>
            <a:r>
              <a:rPr lang="en-US" sz="1900" dirty="0" smtClean="0">
                <a:solidFill>
                  <a:srgbClr val="0000FF"/>
                </a:solidFill>
              </a:rPr>
              <a:t>s the cleanest and the only way to be able to understand the initial state of the heavy ion collisions at RHIC and LHC, that result in a QGP with surprising properties</a:t>
            </a:r>
          </a:p>
        </p:txBody>
      </p:sp>
      <p:sp>
        <p:nvSpPr>
          <p:cNvPr id="4" name="Date Placeholder 3"/>
          <p:cNvSpPr>
            <a:spLocks noGrp="1"/>
          </p:cNvSpPr>
          <p:nvPr>
            <p:ph type="dt" sz="half" idx="10"/>
          </p:nvPr>
        </p:nvSpPr>
        <p:spPr/>
        <p:txBody>
          <a:bodyPr/>
          <a:lstStyle/>
          <a:p>
            <a:r>
              <a:rPr lang="en-US" smtClean="0"/>
              <a:t>March 11, 2015</a:t>
            </a:r>
            <a:endParaRPr lang="en-US"/>
          </a:p>
        </p:txBody>
      </p:sp>
      <p:sp>
        <p:nvSpPr>
          <p:cNvPr id="5" name="Footer Placeholder 4"/>
          <p:cNvSpPr>
            <a:spLocks noGrp="1"/>
          </p:cNvSpPr>
          <p:nvPr>
            <p:ph type="ftr" sz="quarter" idx="11"/>
          </p:nvPr>
        </p:nvSpPr>
        <p:spPr/>
        <p:txBody>
          <a:bodyPr/>
          <a:lstStyle/>
          <a:p>
            <a:pPr algn="r"/>
            <a:r>
              <a:rPr lang="en-US" smtClean="0"/>
              <a:t>EIC at Old Dominion University</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17</a:t>
            </a:fld>
            <a:endParaRPr lang="en-US"/>
          </a:p>
        </p:txBody>
      </p:sp>
    </p:spTree>
    <p:extLst>
      <p:ext uri="{BB962C8B-B14F-4D97-AF65-F5344CB8AC3E}">
        <p14:creationId xmlns:p14="http://schemas.microsoft.com/office/powerpoint/2010/main" val="1750593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we need an EIC?</a:t>
            </a:r>
            <a:endParaRPr lang="en-US" dirty="0"/>
          </a:p>
        </p:txBody>
      </p:sp>
      <p:sp>
        <p:nvSpPr>
          <p:cNvPr id="3" name="Content Placeholder 2"/>
          <p:cNvSpPr>
            <a:spLocks noGrp="1"/>
          </p:cNvSpPr>
          <p:nvPr>
            <p:ph idx="1"/>
          </p:nvPr>
        </p:nvSpPr>
        <p:spPr>
          <a:xfrm>
            <a:off x="457200" y="1317980"/>
            <a:ext cx="8229600" cy="4876800"/>
          </a:xfrm>
        </p:spPr>
        <p:txBody>
          <a:bodyPr anchor="ctr"/>
          <a:lstStyle/>
          <a:p>
            <a:pPr marL="0" indent="0">
              <a:buNone/>
            </a:pPr>
            <a:r>
              <a:rPr lang="en-US" dirty="0">
                <a:solidFill>
                  <a:srgbClr val="0000FF"/>
                </a:solidFill>
              </a:rPr>
              <a:t>A new facility, EIC, with a versatile range of kinematics, beam polarizations and beam species, is required to precisely image the sea quarks and gluons in nucleons and nuclei, to explore the new QCD frontier of strong color fields in nuclei, and to resolve outstanding issues in understanding nucleons and nuclei in terms of </a:t>
            </a:r>
            <a:r>
              <a:rPr lang="en-US" dirty="0" smtClean="0">
                <a:solidFill>
                  <a:srgbClr val="0000FF"/>
                </a:solidFill>
              </a:rPr>
              <a:t>fundamental building blocks of QCD</a:t>
            </a:r>
            <a:endParaRPr lang="en-US" dirty="0">
              <a:solidFill>
                <a:srgbClr val="0000FF"/>
              </a:solidFill>
            </a:endParaRPr>
          </a:p>
          <a:p>
            <a:pPr marL="0" indent="0">
              <a:buNone/>
            </a:pPr>
            <a:endParaRPr lang="en-US" dirty="0"/>
          </a:p>
        </p:txBody>
      </p:sp>
      <p:sp>
        <p:nvSpPr>
          <p:cNvPr id="4" name="Date Placeholder 3"/>
          <p:cNvSpPr>
            <a:spLocks noGrp="1"/>
          </p:cNvSpPr>
          <p:nvPr>
            <p:ph type="dt" sz="half" idx="10"/>
          </p:nvPr>
        </p:nvSpPr>
        <p:spPr/>
        <p:txBody>
          <a:bodyPr/>
          <a:lstStyle/>
          <a:p>
            <a:r>
              <a:rPr lang="en-US" smtClean="0"/>
              <a:t>March 11, 2015</a:t>
            </a:r>
            <a:endParaRPr lang="en-US"/>
          </a:p>
        </p:txBody>
      </p:sp>
      <p:sp>
        <p:nvSpPr>
          <p:cNvPr id="5" name="Footer Placeholder 4"/>
          <p:cNvSpPr>
            <a:spLocks noGrp="1"/>
          </p:cNvSpPr>
          <p:nvPr>
            <p:ph type="ftr" sz="quarter" idx="11"/>
          </p:nvPr>
        </p:nvSpPr>
        <p:spPr/>
        <p:txBody>
          <a:bodyPr/>
          <a:lstStyle/>
          <a:p>
            <a:pPr algn="r"/>
            <a:r>
              <a:rPr lang="en-US" smtClean="0"/>
              <a:t>EIC at Old Dominion University</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18</a:t>
            </a:fld>
            <a:endParaRPr lang="en-US"/>
          </a:p>
        </p:txBody>
      </p:sp>
      <p:cxnSp>
        <p:nvCxnSpPr>
          <p:cNvPr id="8" name="Straight Connector 7"/>
          <p:cNvCxnSpPr/>
          <p:nvPr/>
        </p:nvCxnSpPr>
        <p:spPr>
          <a:xfrm>
            <a:off x="5249333" y="2610559"/>
            <a:ext cx="2568223" cy="0"/>
          </a:xfrm>
          <a:prstGeom prst="line">
            <a:avLst/>
          </a:prstGeom>
          <a:ln>
            <a:solidFill>
              <a:srgbClr val="CD2916"/>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61621" y="2974626"/>
            <a:ext cx="2568223" cy="0"/>
          </a:xfrm>
          <a:prstGeom prst="line">
            <a:avLst/>
          </a:prstGeom>
          <a:ln>
            <a:solidFill>
              <a:srgbClr val="CD2916"/>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776133" y="2985915"/>
            <a:ext cx="1840089" cy="0"/>
          </a:xfrm>
          <a:prstGeom prst="line">
            <a:avLst/>
          </a:prstGeom>
          <a:ln>
            <a:solidFill>
              <a:srgbClr val="CD2916"/>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61621" y="4459113"/>
            <a:ext cx="7947379" cy="0"/>
          </a:xfrm>
          <a:prstGeom prst="line">
            <a:avLst/>
          </a:prstGeom>
          <a:ln>
            <a:solidFill>
              <a:srgbClr val="CD2916"/>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61621" y="4840113"/>
            <a:ext cx="3050823" cy="0"/>
          </a:xfrm>
          <a:prstGeom prst="line">
            <a:avLst/>
          </a:prstGeom>
          <a:ln>
            <a:solidFill>
              <a:srgbClr val="CD2916"/>
            </a:solidFill>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2221958" y="5323306"/>
            <a:ext cx="4399983" cy="1315378"/>
            <a:chOff x="2221958" y="5323306"/>
            <a:chExt cx="4399983" cy="1315378"/>
          </a:xfrm>
        </p:grpSpPr>
        <p:sp>
          <p:nvSpPr>
            <p:cNvPr id="16" name="TextBox 15"/>
            <p:cNvSpPr txBox="1"/>
            <p:nvPr/>
          </p:nvSpPr>
          <p:spPr>
            <a:xfrm>
              <a:off x="2221958" y="6003667"/>
              <a:ext cx="980181" cy="369332"/>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n-US" dirty="0" err="1" smtClean="0"/>
                <a:t>Partons</a:t>
              </a:r>
              <a:r>
                <a:rPr lang="en-US" dirty="0" smtClean="0"/>
                <a:t> </a:t>
              </a:r>
              <a:endParaRPr lang="en-US" dirty="0"/>
            </a:p>
          </p:txBody>
        </p:sp>
        <p:sp>
          <p:nvSpPr>
            <p:cNvPr id="17" name="TextBox 16"/>
            <p:cNvSpPr txBox="1"/>
            <p:nvPr/>
          </p:nvSpPr>
          <p:spPr>
            <a:xfrm>
              <a:off x="5795836" y="6003667"/>
              <a:ext cx="826105" cy="369332"/>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n-US" dirty="0" smtClean="0"/>
                <a:t>Nuclei</a:t>
              </a:r>
              <a:endParaRPr lang="en-US" dirty="0"/>
            </a:p>
          </p:txBody>
        </p:sp>
        <p:pic>
          <p:nvPicPr>
            <p:cNvPr id="18" name="Picture 17"/>
            <p:cNvPicPr>
              <a:picLocks noChangeAspect="1"/>
            </p:cNvPicPr>
            <p:nvPr/>
          </p:nvPicPr>
          <p:blipFill>
            <a:blip r:embed="rId2"/>
            <a:stretch>
              <a:fillRect/>
            </a:stretch>
          </p:blipFill>
          <p:spPr>
            <a:xfrm>
              <a:off x="3290820" y="5323306"/>
              <a:ext cx="2325402" cy="1315378"/>
            </a:xfrm>
            <a:prstGeom prst="rect">
              <a:avLst/>
            </a:prstGeom>
          </p:spPr>
        </p:pic>
      </p:grpSp>
      <p:sp>
        <p:nvSpPr>
          <p:cNvPr id="20" name="TextBox 19"/>
          <p:cNvSpPr txBox="1"/>
          <p:nvPr/>
        </p:nvSpPr>
        <p:spPr>
          <a:xfrm>
            <a:off x="4679871" y="5323306"/>
            <a:ext cx="569462" cy="369332"/>
          </a:xfrm>
          <a:prstGeom prst="rect">
            <a:avLst/>
          </a:prstGeom>
          <a:noFill/>
        </p:spPr>
        <p:txBody>
          <a:bodyPr wrap="none" rtlCol="0">
            <a:spAutoFit/>
          </a:bodyPr>
          <a:lstStyle/>
          <a:p>
            <a:r>
              <a:rPr lang="en-US" b="1" dirty="0" smtClean="0">
                <a:solidFill>
                  <a:schemeClr val="tx2"/>
                </a:solidFill>
              </a:rPr>
              <a:t>EIC</a:t>
            </a:r>
            <a:endParaRPr lang="en-US" b="1" dirty="0">
              <a:solidFill>
                <a:schemeClr val="tx2"/>
              </a:solidFill>
            </a:endParaRPr>
          </a:p>
        </p:txBody>
      </p:sp>
    </p:spTree>
    <p:extLst>
      <p:ext uri="{BB962C8B-B14F-4D97-AF65-F5344CB8AC3E}">
        <p14:creationId xmlns:p14="http://schemas.microsoft.com/office/powerpoint/2010/main" val="2865094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20">
                                            <p:txEl>
                                              <p:pRg st="0" end="0"/>
                                            </p:txEl>
                                          </p:spTgt>
                                        </p:tgtEl>
                                        <p:attrNameLst>
                                          <p:attrName>style.visibility</p:attrName>
                                        </p:attrNameLst>
                                      </p:cBhvr>
                                      <p:to>
                                        <p:strVal val="visible"/>
                                      </p:to>
                                    </p:set>
                                    <p:animEffect transition="in" filter="fade">
                                      <p:cBhvr>
                                        <p:cTn id="38"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March 11, 2015</a:t>
            </a:r>
            <a:endParaRPr lang="en-US"/>
          </a:p>
        </p:txBody>
      </p:sp>
      <p:sp>
        <p:nvSpPr>
          <p:cNvPr id="3" name="Footer Placeholder 2"/>
          <p:cNvSpPr>
            <a:spLocks noGrp="1"/>
          </p:cNvSpPr>
          <p:nvPr>
            <p:ph type="ftr" sz="quarter" idx="11"/>
          </p:nvPr>
        </p:nvSpPr>
        <p:spPr/>
        <p:txBody>
          <a:bodyPr/>
          <a:lstStyle/>
          <a:p>
            <a:pPr algn="r"/>
            <a:r>
              <a:rPr lang="en-US" smtClean="0"/>
              <a:t>EIC at Old Dominion University</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19</a:t>
            </a:fld>
            <a:endParaRPr lang="en-US"/>
          </a:p>
        </p:txBody>
      </p:sp>
      <p:sp>
        <p:nvSpPr>
          <p:cNvPr id="6" name="Shape 647"/>
          <p:cNvSpPr/>
          <p:nvPr/>
        </p:nvSpPr>
        <p:spPr>
          <a:xfrm>
            <a:off x="483678" y="5171206"/>
            <a:ext cx="2103640" cy="745537"/>
          </a:xfrm>
          <a:prstGeom prst="rect">
            <a:avLst/>
          </a:prstGeom>
          <a:solidFill>
            <a:srgbClr val="D4FDD5"/>
          </a:solidFill>
          <a:ln w="12700">
            <a:solidFill/>
            <a:miter lim="400000"/>
          </a:ln>
          <a:extLst>
            <a:ext uri="{C572A759-6A51-4108-AA02-DFA0A04FC94B}">
              <ma14:wrappingTextBoxFlag xmlns:ma14="http://schemas.microsoft.com/office/mac/drawingml/2011/main" val="1"/>
            </a:ext>
          </a:extLst>
        </p:spPr>
        <p:txBody>
          <a:bodyPr lIns="0" tIns="0" rIns="0" bIns="0"/>
          <a:lstStyle/>
          <a:p>
            <a:pPr marL="40180" algn="ctr" defTabSz="910796">
              <a:buClr>
                <a:srgbClr val="413E40"/>
              </a:buClr>
              <a:buFont typeface="Helvetica"/>
              <a:defRPr sz="1800"/>
            </a:pPr>
            <a:r>
              <a:rPr sz="1500" dirty="0">
                <a:solidFill>
                  <a:srgbClr val="413E40"/>
                </a:solidFill>
                <a:uFill>
                  <a:solidFill>
                    <a:srgbClr val="413E40"/>
                  </a:solidFill>
                </a:uFill>
              </a:rPr>
              <a:t>EIC White Paper</a:t>
            </a:r>
          </a:p>
          <a:p>
            <a:pPr marL="40180" algn="ctr" defTabSz="910796">
              <a:buClr>
                <a:srgbClr val="413E40"/>
              </a:buClr>
              <a:buFont typeface="Helvetica"/>
              <a:defRPr sz="1800"/>
            </a:pPr>
            <a:r>
              <a:rPr sz="1500" dirty="0">
                <a:solidFill>
                  <a:srgbClr val="413E40"/>
                </a:solidFill>
                <a:uFill>
                  <a:solidFill>
                    <a:srgbClr val="413E40"/>
                  </a:solidFill>
                </a:uFill>
              </a:rPr>
              <a:t>(arXiv:</a:t>
            </a:r>
            <a:r>
              <a:rPr sz="1500" dirty="0" smtClean="0">
                <a:solidFill>
                  <a:srgbClr val="413E40"/>
                </a:solidFill>
                <a:uFill>
                  <a:solidFill>
                    <a:srgbClr val="413E40"/>
                  </a:solidFill>
                </a:uFill>
              </a:rPr>
              <a:t>1212.1701</a:t>
            </a:r>
            <a:r>
              <a:rPr lang="en-US" sz="1500" dirty="0" smtClean="0">
                <a:solidFill>
                  <a:srgbClr val="413E40"/>
                </a:solidFill>
                <a:uFill>
                  <a:solidFill>
                    <a:srgbClr val="413E40"/>
                  </a:solidFill>
                </a:uFill>
              </a:rPr>
              <a:t>v3</a:t>
            </a:r>
            <a:r>
              <a:rPr sz="1500" dirty="0" smtClean="0">
                <a:solidFill>
                  <a:srgbClr val="413E40"/>
                </a:solidFill>
                <a:uFill>
                  <a:solidFill>
                    <a:srgbClr val="413E40"/>
                  </a:solidFill>
                </a:uFill>
              </a:rPr>
              <a:t>)</a:t>
            </a:r>
            <a:endParaRPr sz="1500" dirty="0">
              <a:solidFill>
                <a:srgbClr val="413E40"/>
              </a:solidFill>
              <a:uFill>
                <a:solidFill>
                  <a:srgbClr val="413E40"/>
                </a:solidFill>
              </a:uFill>
            </a:endParaRPr>
          </a:p>
        </p:txBody>
      </p:sp>
      <p:sp>
        <p:nvSpPr>
          <p:cNvPr id="7" name="Shape 649"/>
          <p:cNvSpPr/>
          <p:nvPr/>
        </p:nvSpPr>
        <p:spPr>
          <a:xfrm>
            <a:off x="3957804" y="5382376"/>
            <a:ext cx="3920595" cy="677108"/>
          </a:xfrm>
          <a:prstGeom prst="rect">
            <a:avLst/>
          </a:prstGeom>
          <a:ln>
            <a:solidFill>
              <a:srgbClr val="413E40"/>
            </a:solidFill>
            <a:round/>
          </a:ln>
          <a:extLst>
            <a:ext uri="{C572A759-6A51-4108-AA02-DFA0A04FC94B}">
              <ma14:wrappingTextBoxFlag xmlns:ma14="http://schemas.microsoft.com/office/mac/drawingml/2011/main" val="1"/>
            </a:ext>
          </a:extLst>
        </p:spPr>
        <p:txBody>
          <a:bodyPr wrap="none" lIns="0" tIns="0" rIns="0" bIns="0" anchor="ctr">
            <a:spAutoFit/>
          </a:bodyPr>
          <a:lstStyle/>
          <a:p>
            <a:pPr lvl="0" algn="ctr">
              <a:defRPr sz="1800"/>
            </a:pPr>
            <a:r>
              <a:rPr sz="2200" dirty="0">
                <a:solidFill>
                  <a:srgbClr val="861001"/>
                </a:solidFill>
              </a:rPr>
              <a:t>Nuclear Science needs an EIC.</a:t>
            </a:r>
          </a:p>
          <a:p>
            <a:pPr lvl="0" algn="ctr">
              <a:defRPr sz="1800"/>
            </a:pPr>
            <a:r>
              <a:rPr sz="2200" dirty="0">
                <a:solidFill>
                  <a:srgbClr val="861001"/>
                </a:solidFill>
              </a:rPr>
              <a:t>The U.S. must lead the way.</a:t>
            </a:r>
          </a:p>
        </p:txBody>
      </p:sp>
      <p:sp>
        <p:nvSpPr>
          <p:cNvPr id="14" name="Shape 648"/>
          <p:cNvSpPr/>
          <p:nvPr/>
        </p:nvSpPr>
        <p:spPr>
          <a:xfrm>
            <a:off x="3063302" y="1152746"/>
            <a:ext cx="5981920" cy="4039806"/>
          </a:xfrm>
          <a:prstGeom prst="rect">
            <a:avLst/>
          </a:prstGeom>
          <a:solidFill>
            <a:srgbClr val="9387C1">
              <a:alpha val="50000"/>
            </a:srgbClr>
          </a:solidFill>
          <a:ln>
            <a:solidFill>
              <a:srgbClr val="413E40"/>
            </a:solidFill>
            <a:round/>
          </a:ln>
          <a:extLst>
            <a:ext uri="{C572A759-6A51-4108-AA02-DFA0A04FC94B}">
              <ma14:wrappingTextBoxFlag xmlns:ma14="http://schemas.microsoft.com/office/mac/drawingml/2011/main" val="1"/>
            </a:ext>
          </a:extLst>
        </p:spPr>
        <p:txBody>
          <a:bodyPr wrap="square" lIns="26788" tIns="26788" rIns="26788" bIns="26788">
            <a:spAutoFit/>
          </a:bodyPr>
          <a:lstStyle/>
          <a:p>
            <a:pPr marL="40638" marR="40638" algn="ctr" defTabSz="910796">
              <a:defRPr sz="1800"/>
            </a:pPr>
            <a:r>
              <a:rPr sz="2000" b="1" dirty="0">
                <a:solidFill>
                  <a:srgbClr val="413E40"/>
                </a:solidFill>
                <a:uFill>
                  <a:solidFill>
                    <a:srgbClr val="413E40"/>
                  </a:solidFill>
                </a:uFill>
                <a:latin typeface="+mj-lt"/>
                <a:ea typeface="+mj-ea"/>
                <a:cs typeface="+mj-cs"/>
                <a:sym typeface="Arial"/>
              </a:rPr>
              <a:t>Why now?</a:t>
            </a:r>
            <a:endParaRPr sz="1500" b="1" dirty="0">
              <a:solidFill>
                <a:srgbClr val="413E40"/>
              </a:solidFill>
              <a:uFill>
                <a:solidFill>
                  <a:srgbClr val="413E40"/>
                </a:solidFill>
              </a:uFill>
              <a:latin typeface="+mj-lt"/>
              <a:ea typeface="+mj-ea"/>
              <a:cs typeface="+mj-cs"/>
              <a:sym typeface="Arial"/>
            </a:endParaRPr>
          </a:p>
          <a:p>
            <a:pPr marL="40638" marR="40638" defTabSz="910796">
              <a:defRPr sz="1800"/>
            </a:pPr>
            <a:endParaRPr sz="1500" dirty="0">
              <a:solidFill>
                <a:srgbClr val="413E40"/>
              </a:solidFill>
              <a:uFill>
                <a:solidFill>
                  <a:srgbClr val="413E40"/>
                </a:solidFill>
              </a:uFill>
              <a:latin typeface="+mj-lt"/>
              <a:ea typeface="+mj-ea"/>
              <a:cs typeface="+mj-cs"/>
              <a:sym typeface="Arial"/>
            </a:endParaRPr>
          </a:p>
          <a:p>
            <a:pPr marL="40638" marR="40638" defTabSz="910796">
              <a:defRPr sz="1800"/>
            </a:pPr>
            <a:r>
              <a:rPr sz="1600" dirty="0">
                <a:solidFill>
                  <a:srgbClr val="413E40"/>
                </a:solidFill>
                <a:uFill>
                  <a:solidFill>
                    <a:srgbClr val="413E40"/>
                  </a:solidFill>
                </a:uFill>
                <a:latin typeface="+mj-lt"/>
                <a:ea typeface="+mj-ea"/>
                <a:cs typeface="+mj-cs"/>
                <a:sym typeface="Arial"/>
              </a:rPr>
              <a:t>A set of </a:t>
            </a:r>
            <a:r>
              <a:rPr sz="1600" b="1" dirty="0">
                <a:solidFill>
                  <a:srgbClr val="413E40"/>
                </a:solidFill>
                <a:uFill>
                  <a:solidFill>
                    <a:srgbClr val="413E40"/>
                  </a:solidFill>
                </a:uFill>
                <a:latin typeface="+mj-lt"/>
                <a:ea typeface="+mj-ea"/>
                <a:cs typeface="+mj-cs"/>
                <a:sym typeface="Arial"/>
              </a:rPr>
              <a:t>compelling physics questions</a:t>
            </a:r>
            <a:r>
              <a:rPr sz="1600" dirty="0">
                <a:solidFill>
                  <a:srgbClr val="413E40"/>
                </a:solidFill>
                <a:uFill>
                  <a:solidFill>
                    <a:srgbClr val="413E40"/>
                  </a:solidFill>
                </a:uFill>
                <a:latin typeface="+mj-lt"/>
                <a:ea typeface="+mj-ea"/>
                <a:cs typeface="+mj-cs"/>
                <a:sym typeface="Arial"/>
              </a:rPr>
              <a:t> has been formulated.</a:t>
            </a:r>
          </a:p>
          <a:p>
            <a:pPr marL="40638" marR="40638" defTabSz="910796">
              <a:defRPr sz="1800"/>
            </a:pPr>
            <a:endParaRPr sz="1600" dirty="0">
              <a:solidFill>
                <a:srgbClr val="413E40"/>
              </a:solidFill>
              <a:uFill>
                <a:solidFill>
                  <a:srgbClr val="413E40"/>
                </a:solidFill>
              </a:uFill>
              <a:latin typeface="+mj-lt"/>
              <a:ea typeface="+mj-ea"/>
              <a:cs typeface="+mj-cs"/>
              <a:sym typeface="Arial"/>
            </a:endParaRPr>
          </a:p>
          <a:p>
            <a:pPr marL="40638" marR="40638" defTabSz="910796">
              <a:defRPr sz="1800"/>
            </a:pPr>
            <a:r>
              <a:rPr sz="1600" dirty="0">
                <a:solidFill>
                  <a:srgbClr val="413E40"/>
                </a:solidFill>
                <a:uFill>
                  <a:solidFill>
                    <a:srgbClr val="413E40"/>
                  </a:solidFill>
                </a:uFill>
                <a:latin typeface="+mj-lt"/>
                <a:ea typeface="+mj-ea"/>
                <a:cs typeface="+mj-cs"/>
                <a:sym typeface="Arial"/>
              </a:rPr>
              <a:t>A set of </a:t>
            </a:r>
            <a:r>
              <a:rPr sz="1600" b="1" dirty="0">
                <a:solidFill>
                  <a:srgbClr val="413E40"/>
                </a:solidFill>
                <a:uFill>
                  <a:solidFill>
                    <a:srgbClr val="413E40"/>
                  </a:solidFill>
                </a:uFill>
                <a:latin typeface="+mj-lt"/>
                <a:ea typeface="+mj-ea"/>
                <a:cs typeface="+mj-cs"/>
                <a:sym typeface="Arial"/>
              </a:rPr>
              <a:t>measurements</a:t>
            </a:r>
            <a:r>
              <a:rPr sz="1600" dirty="0">
                <a:solidFill>
                  <a:srgbClr val="413E40"/>
                </a:solidFill>
                <a:uFill>
                  <a:solidFill>
                    <a:srgbClr val="413E40"/>
                  </a:solidFill>
                </a:uFill>
                <a:latin typeface="+mj-lt"/>
                <a:ea typeface="+mj-ea"/>
                <a:cs typeface="+mj-cs"/>
                <a:sym typeface="Arial"/>
              </a:rPr>
              <a:t> has been identified that can </a:t>
            </a:r>
            <a:r>
              <a:rPr sz="1600" b="1" dirty="0">
                <a:solidFill>
                  <a:srgbClr val="413E40"/>
                </a:solidFill>
                <a:uFill>
                  <a:solidFill>
                    <a:srgbClr val="413E40"/>
                  </a:solidFill>
                </a:uFill>
                <a:latin typeface="+mj-lt"/>
                <a:ea typeface="+mj-ea"/>
                <a:cs typeface="+mj-cs"/>
                <a:sym typeface="Arial"/>
              </a:rPr>
              <a:t>provide answers</a:t>
            </a:r>
            <a:r>
              <a:rPr sz="1600" dirty="0">
                <a:solidFill>
                  <a:srgbClr val="413E40"/>
                </a:solidFill>
                <a:uFill>
                  <a:solidFill>
                    <a:srgbClr val="413E40"/>
                  </a:solidFill>
                </a:uFill>
                <a:latin typeface="+mj-lt"/>
                <a:ea typeface="+mj-ea"/>
                <a:cs typeface="+mj-cs"/>
                <a:sym typeface="Arial"/>
              </a:rPr>
              <a:t> to many of the open questions about the gluon structure of the proton and of nuclei.</a:t>
            </a:r>
          </a:p>
          <a:p>
            <a:pPr marL="40638" marR="40638" defTabSz="910796">
              <a:defRPr sz="1800"/>
            </a:pPr>
            <a:endParaRPr sz="1600" dirty="0">
              <a:solidFill>
                <a:srgbClr val="413E40"/>
              </a:solidFill>
              <a:uFill>
                <a:solidFill>
                  <a:srgbClr val="413E40"/>
                </a:solidFill>
              </a:uFill>
              <a:latin typeface="+mj-lt"/>
              <a:ea typeface="+mj-ea"/>
              <a:cs typeface="+mj-cs"/>
              <a:sym typeface="Arial"/>
            </a:endParaRPr>
          </a:p>
          <a:p>
            <a:pPr marL="40638" marR="40638" defTabSz="910796">
              <a:defRPr sz="1800"/>
            </a:pPr>
            <a:r>
              <a:rPr sz="1600" dirty="0">
                <a:solidFill>
                  <a:srgbClr val="413E40"/>
                </a:solidFill>
                <a:uFill>
                  <a:solidFill>
                    <a:srgbClr val="413E40"/>
                  </a:solidFill>
                </a:uFill>
                <a:latin typeface="+mj-lt"/>
                <a:ea typeface="+mj-ea"/>
                <a:cs typeface="+mj-cs"/>
                <a:sym typeface="Arial"/>
              </a:rPr>
              <a:t>A </a:t>
            </a:r>
            <a:r>
              <a:rPr sz="1600" b="1" dirty="0">
                <a:solidFill>
                  <a:srgbClr val="413E40"/>
                </a:solidFill>
                <a:uFill>
                  <a:solidFill>
                    <a:srgbClr val="413E40"/>
                  </a:solidFill>
                </a:uFill>
                <a:latin typeface="+mj-lt"/>
                <a:ea typeface="+mj-ea"/>
                <a:cs typeface="+mj-cs"/>
                <a:sym typeface="Arial"/>
              </a:rPr>
              <a:t>powerful formalism</a:t>
            </a:r>
            <a:r>
              <a:rPr sz="1600" dirty="0">
                <a:solidFill>
                  <a:srgbClr val="413E40"/>
                </a:solidFill>
                <a:uFill>
                  <a:solidFill>
                    <a:srgbClr val="413E40"/>
                  </a:solidFill>
                </a:uFill>
                <a:latin typeface="+mj-lt"/>
                <a:ea typeface="+mj-ea"/>
                <a:cs typeface="+mj-cs"/>
                <a:sym typeface="Arial"/>
              </a:rPr>
              <a:t> has been developed over the past decade that connects measurable observables to rigorously defined properties of the QCD structure of nucleons and nuclei. </a:t>
            </a:r>
          </a:p>
          <a:p>
            <a:pPr marL="40638" marR="40638" defTabSz="910796">
              <a:defRPr sz="1800"/>
            </a:pPr>
            <a:endParaRPr sz="1600" dirty="0">
              <a:solidFill>
                <a:srgbClr val="413E40"/>
              </a:solidFill>
              <a:uFill>
                <a:solidFill>
                  <a:srgbClr val="413E40"/>
                </a:solidFill>
              </a:uFill>
              <a:latin typeface="+mj-lt"/>
              <a:ea typeface="+mj-ea"/>
              <a:cs typeface="+mj-cs"/>
              <a:sym typeface="Arial"/>
            </a:endParaRPr>
          </a:p>
          <a:p>
            <a:pPr marL="40638" marR="40638" defTabSz="910796">
              <a:defRPr sz="1800"/>
            </a:pPr>
            <a:r>
              <a:rPr sz="1600" b="1" dirty="0">
                <a:solidFill>
                  <a:srgbClr val="413E40"/>
                </a:solidFill>
                <a:uFill>
                  <a:solidFill>
                    <a:srgbClr val="413E40"/>
                  </a:solidFill>
                </a:uFill>
                <a:latin typeface="+mj-lt"/>
                <a:ea typeface="+mj-ea"/>
                <a:cs typeface="+mj-cs"/>
                <a:sym typeface="Arial"/>
              </a:rPr>
              <a:t>Accelerator technology</a:t>
            </a:r>
            <a:r>
              <a:rPr sz="1600" dirty="0">
                <a:solidFill>
                  <a:srgbClr val="413E40"/>
                </a:solidFill>
                <a:uFill>
                  <a:solidFill>
                    <a:srgbClr val="413E40"/>
                  </a:solidFill>
                </a:uFill>
                <a:latin typeface="+mj-lt"/>
                <a:ea typeface="+mj-ea"/>
                <a:cs typeface="+mj-cs"/>
                <a:sym typeface="Arial"/>
              </a:rPr>
              <a:t> has reached a state where a capable EIC can be constructed at an affordable cost.  </a:t>
            </a:r>
            <a:endParaRPr lang="en-US" sz="1600" dirty="0" smtClean="0">
              <a:solidFill>
                <a:srgbClr val="413E40"/>
              </a:solidFill>
              <a:uFill>
                <a:solidFill>
                  <a:srgbClr val="413E40"/>
                </a:solidFill>
              </a:uFill>
              <a:latin typeface="+mj-lt"/>
              <a:ea typeface="+mj-ea"/>
              <a:cs typeface="+mj-cs"/>
              <a:sym typeface="Arial"/>
            </a:endParaRPr>
          </a:p>
          <a:p>
            <a:pPr marL="40638" marR="40638" defTabSz="910796">
              <a:defRPr sz="1800"/>
            </a:pPr>
            <a:endParaRPr lang="en-US" sz="1600" dirty="0">
              <a:solidFill>
                <a:srgbClr val="413E40"/>
              </a:solidFill>
              <a:uFill>
                <a:solidFill>
                  <a:srgbClr val="413E40"/>
                </a:solidFill>
              </a:uFill>
              <a:latin typeface="+mj-lt"/>
              <a:ea typeface="+mj-ea"/>
              <a:cs typeface="+mj-cs"/>
              <a:sym typeface="Arial"/>
            </a:endParaRPr>
          </a:p>
          <a:p>
            <a:pPr marL="40638" marR="40638" defTabSz="910796">
              <a:defRPr sz="1800"/>
            </a:pPr>
            <a:r>
              <a:rPr lang="en-US" sz="1600" b="1" dirty="0" smtClean="0">
                <a:solidFill>
                  <a:srgbClr val="413E40"/>
                </a:solidFill>
                <a:uFill>
                  <a:solidFill>
                    <a:srgbClr val="413E40"/>
                  </a:solidFill>
                </a:uFill>
                <a:latin typeface="+mj-lt"/>
                <a:ea typeface="+mj-ea"/>
                <a:cs typeface="+mj-cs"/>
                <a:sym typeface="Arial"/>
              </a:rPr>
              <a:t>World wide interest </a:t>
            </a:r>
            <a:r>
              <a:rPr lang="en-US" sz="1600" dirty="0" smtClean="0">
                <a:solidFill>
                  <a:srgbClr val="413E40"/>
                </a:solidFill>
                <a:uFill>
                  <a:solidFill>
                    <a:srgbClr val="413E40"/>
                  </a:solidFill>
                </a:uFill>
                <a:latin typeface="+mj-lt"/>
                <a:ea typeface="+mj-ea"/>
                <a:cs typeface="+mj-cs"/>
                <a:sym typeface="Arial"/>
              </a:rPr>
              <a:t>in collaborating with us on science of EIC</a:t>
            </a:r>
            <a:endParaRPr sz="1600" dirty="0">
              <a:solidFill>
                <a:srgbClr val="413E40"/>
              </a:solidFill>
              <a:uFill>
                <a:solidFill>
                  <a:srgbClr val="413E40"/>
                </a:solidFill>
              </a:uFill>
              <a:latin typeface="+mj-lt"/>
              <a:ea typeface="+mj-ea"/>
              <a:cs typeface="+mj-cs"/>
              <a:sym typeface="Arial"/>
            </a:endParaRPr>
          </a:p>
        </p:txBody>
      </p:sp>
      <p:pic>
        <p:nvPicPr>
          <p:cNvPr id="9" name="Picture 8"/>
          <p:cNvPicPr>
            <a:picLocks noChangeAspect="1"/>
          </p:cNvPicPr>
          <p:nvPr/>
        </p:nvPicPr>
        <p:blipFill>
          <a:blip r:embed="rId2"/>
          <a:stretch>
            <a:fillRect/>
          </a:stretch>
        </p:blipFill>
        <p:spPr>
          <a:xfrm>
            <a:off x="148730" y="1357490"/>
            <a:ext cx="2814418" cy="3644900"/>
          </a:xfrm>
          <a:prstGeom prst="rect">
            <a:avLst/>
          </a:prstGeom>
        </p:spPr>
      </p:pic>
    </p:spTree>
    <p:extLst>
      <p:ext uri="{BB962C8B-B14F-4D97-AF65-F5344CB8AC3E}">
        <p14:creationId xmlns:p14="http://schemas.microsoft.com/office/powerpoint/2010/main" val="3769854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7"/>
                                        </p:tgtEl>
                                        <p:attrNameLst>
                                          <p:attrName>style.visibility</p:attrName>
                                        </p:attrNameLst>
                                      </p:cBhvr>
                                      <p:to>
                                        <p:strVal val="visible"/>
                                      </p:to>
                                    </p:set>
                                    <p:animEffect transition="in" filter="box(ou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0" y="81642"/>
            <a:ext cx="9144000" cy="6817179"/>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71" t="46811" r="2599" b="12954"/>
          <a:stretch/>
        </p:blipFill>
        <p:spPr>
          <a:xfrm>
            <a:off x="357250" y="2735036"/>
            <a:ext cx="8522208" cy="1361035"/>
          </a:xfrm>
          <a:prstGeom prst="rect">
            <a:avLst/>
          </a:prstGeom>
        </p:spPr>
      </p:pic>
      <p:grpSp>
        <p:nvGrpSpPr>
          <p:cNvPr id="8" name="Group 7"/>
          <p:cNvGrpSpPr/>
          <p:nvPr/>
        </p:nvGrpSpPr>
        <p:grpSpPr>
          <a:xfrm>
            <a:off x="417688" y="183443"/>
            <a:ext cx="8382001" cy="625597"/>
            <a:chOff x="60961" y="-65781"/>
            <a:chExt cx="14249400" cy="917542"/>
          </a:xfrm>
        </p:grpSpPr>
        <p:sp>
          <p:nvSpPr>
            <p:cNvPr id="4" name="TextBox 3"/>
            <p:cNvSpPr txBox="1"/>
            <p:nvPr/>
          </p:nvSpPr>
          <p:spPr>
            <a:xfrm>
              <a:off x="60961" y="53961"/>
              <a:ext cx="7696200" cy="609397"/>
            </a:xfrm>
            <a:prstGeom prst="rect">
              <a:avLst/>
            </a:prstGeom>
            <a:noFill/>
          </p:spPr>
          <p:txBody>
            <a:bodyPr wrap="square" rtlCol="0">
              <a:spAutoFit/>
            </a:bodyPr>
            <a:lstStyle/>
            <a:p>
              <a:r>
                <a:rPr lang="en-US" sz="2100" b="1" dirty="0">
                  <a:solidFill>
                    <a:schemeClr val="bg1"/>
                  </a:solidFill>
                  <a:latin typeface="Arial" panose="020B0604020202020204" pitchFamily="34" charset="0"/>
                  <a:cs typeface="Arial" panose="020B0604020202020204" pitchFamily="34" charset="0"/>
                </a:rPr>
                <a:t>21st Century Nuclear Science:</a:t>
              </a:r>
            </a:p>
          </p:txBody>
        </p:sp>
        <p:sp>
          <p:nvSpPr>
            <p:cNvPr id="6" name="TextBox 5"/>
            <p:cNvSpPr txBox="1"/>
            <p:nvPr/>
          </p:nvSpPr>
          <p:spPr>
            <a:xfrm>
              <a:off x="6537960" y="-5910"/>
              <a:ext cx="7772401" cy="857671"/>
            </a:xfrm>
            <a:prstGeom prst="rect">
              <a:avLst/>
            </a:prstGeom>
            <a:noFill/>
          </p:spPr>
          <p:txBody>
            <a:bodyPr wrap="square" rtlCol="0">
              <a:spAutoFit/>
            </a:bodyPr>
            <a:lstStyle/>
            <a:p>
              <a:pPr algn="ctr"/>
              <a:r>
                <a:rPr lang="en-US" sz="1600" b="1" dirty="0">
                  <a:solidFill>
                    <a:srgbClr val="FFFFFF"/>
                  </a:solidFill>
                  <a:latin typeface="Arial" panose="020B0604020202020204" pitchFamily="34" charset="0"/>
                  <a:cs typeface="Arial" panose="020B0604020202020204" pitchFamily="34" charset="0"/>
                </a:rPr>
                <a:t>Probing nuclear matter in all Its forms &amp; exploring their potential for applications</a:t>
              </a:r>
            </a:p>
          </p:txBody>
        </p:sp>
        <p:sp>
          <p:nvSpPr>
            <p:cNvPr id="7" name="Left Brace 6"/>
            <p:cNvSpPr/>
            <p:nvPr/>
          </p:nvSpPr>
          <p:spPr>
            <a:xfrm>
              <a:off x="6602731" y="-65781"/>
              <a:ext cx="426719" cy="914400"/>
            </a:xfrm>
            <a:prstGeom prst="leftBrace">
              <a:avLst>
                <a:gd name="adj1" fmla="val 41815"/>
                <a:gd name="adj2" fmla="val 51042"/>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grpSp>
      <p:pic>
        <p:nvPicPr>
          <p:cNvPr id="9" name="Picture 8"/>
          <p:cNvPicPr>
            <a:picLocks/>
          </p:cNvPicPr>
          <p:nvPr/>
        </p:nvPicPr>
        <p:blipFill>
          <a:blip r:embed="rId4"/>
          <a:stretch>
            <a:fillRect/>
          </a:stretch>
        </p:blipFill>
        <p:spPr>
          <a:xfrm>
            <a:off x="695633" y="840089"/>
            <a:ext cx="1866900" cy="1714500"/>
          </a:xfrm>
          <a:prstGeom prst="rect">
            <a:avLst/>
          </a:prstGeom>
        </p:spPr>
      </p:pic>
      <p:grpSp>
        <p:nvGrpSpPr>
          <p:cNvPr id="14" name="Group 13"/>
          <p:cNvGrpSpPr/>
          <p:nvPr/>
        </p:nvGrpSpPr>
        <p:grpSpPr>
          <a:xfrm>
            <a:off x="6193008" y="4218989"/>
            <a:ext cx="1312692" cy="2149154"/>
            <a:chOff x="15393675" y="5006876"/>
            <a:chExt cx="2625384" cy="4011754"/>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36131" y="6705600"/>
              <a:ext cx="2298480" cy="2313030"/>
            </a:xfrm>
            <a:prstGeom prst="rect">
              <a:avLst/>
            </a:prstGeom>
          </p:spPr>
        </p:pic>
        <p:sp>
          <p:nvSpPr>
            <p:cNvPr id="23" name="TextBox 22"/>
            <p:cNvSpPr txBox="1"/>
            <p:nvPr/>
          </p:nvSpPr>
          <p:spPr>
            <a:xfrm>
              <a:off x="15393675" y="5006876"/>
              <a:ext cx="2625384" cy="1781000"/>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How are the nuclear building blocks manifested in the internal structure of compact stellar objects, like neutron stars?</a:t>
              </a:r>
            </a:p>
          </p:txBody>
        </p:sp>
      </p:grpSp>
      <p:grpSp>
        <p:nvGrpSpPr>
          <p:cNvPr id="2" name="Group 1"/>
          <p:cNvGrpSpPr/>
          <p:nvPr/>
        </p:nvGrpSpPr>
        <p:grpSpPr>
          <a:xfrm>
            <a:off x="2633203" y="1215357"/>
            <a:ext cx="3059149" cy="1505599"/>
            <a:chOff x="2945982" y="5151037"/>
            <a:chExt cx="6118297" cy="2810452"/>
          </a:xfrm>
        </p:grpSpPr>
        <p:pic>
          <p:nvPicPr>
            <p:cNvPr id="11" name="Picture 10"/>
            <p:cNvPicPr>
              <a:picLocks noChangeAspect="1"/>
            </p:cNvPicPr>
            <p:nvPr/>
          </p:nvPicPr>
          <p:blipFill>
            <a:blip r:embed="rId6"/>
            <a:stretch>
              <a:fillRect/>
            </a:stretch>
          </p:blipFill>
          <p:spPr>
            <a:xfrm>
              <a:off x="2945982" y="5151037"/>
              <a:ext cx="3541415" cy="1355831"/>
            </a:xfrm>
            <a:prstGeom prst="rect">
              <a:avLst/>
            </a:prstGeom>
          </p:spPr>
        </p:pic>
        <p:sp>
          <p:nvSpPr>
            <p:cNvPr id="13" name="TextBox 12"/>
            <p:cNvSpPr txBox="1"/>
            <p:nvPr/>
          </p:nvSpPr>
          <p:spPr>
            <a:xfrm>
              <a:off x="3771900" y="6638050"/>
              <a:ext cx="5292379" cy="1323439"/>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How are the properties of protons and neutrons, and the force between them, built up from quarks, antiquarks and gluons?  What is the mechanism by which these fundamental particles materialize as hadrons?</a:t>
              </a:r>
            </a:p>
          </p:txBody>
        </p:sp>
      </p:grpSp>
      <p:grpSp>
        <p:nvGrpSpPr>
          <p:cNvPr id="3" name="Group 2"/>
          <p:cNvGrpSpPr/>
          <p:nvPr/>
        </p:nvGrpSpPr>
        <p:grpSpPr>
          <a:xfrm>
            <a:off x="199926" y="4204609"/>
            <a:ext cx="3727627" cy="2379756"/>
            <a:chOff x="199926" y="4204609"/>
            <a:chExt cx="3727627" cy="2379756"/>
          </a:xfrm>
        </p:grpSpPr>
        <p:sp>
          <p:nvSpPr>
            <p:cNvPr id="12" name="TextBox 11"/>
            <p:cNvSpPr txBox="1"/>
            <p:nvPr/>
          </p:nvSpPr>
          <p:spPr>
            <a:xfrm>
              <a:off x="304800" y="4204609"/>
              <a:ext cx="1580450" cy="584776"/>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What is the nature of the different phases of nuclear matter through which the universe has evolved?</a:t>
              </a:r>
            </a:p>
          </p:txBody>
        </p:sp>
        <p:pic>
          <p:nvPicPr>
            <p:cNvPr id="10" name="Picture 9"/>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99926" y="4809367"/>
              <a:ext cx="1756679" cy="1774998"/>
            </a:xfrm>
            <a:prstGeom prst="rect">
              <a:avLst/>
            </a:prstGeom>
          </p:spPr>
        </p:pic>
        <p:pic>
          <p:nvPicPr>
            <p:cNvPr id="26" name="Picture 6"/>
            <p:cNvPicPr>
              <a:picLocks noChangeAspect="1" noChangeArrowheads="1"/>
            </p:cNvPicPr>
            <p:nvPr/>
          </p:nvPicPr>
          <p:blipFill>
            <a:blip r:embed="rId8"/>
            <a:srcRect/>
            <a:stretch>
              <a:fillRect/>
            </a:stretch>
          </p:blipFill>
          <p:spPr bwMode="auto">
            <a:xfrm>
              <a:off x="2182270" y="4948313"/>
              <a:ext cx="1745283" cy="1480330"/>
            </a:xfrm>
            <a:prstGeom prst="rect">
              <a:avLst/>
            </a:prstGeom>
            <a:noFill/>
            <a:ln w="9525">
              <a:noFill/>
              <a:miter lim="800000"/>
              <a:headEnd/>
              <a:tailEnd/>
            </a:ln>
            <a:effectLst/>
          </p:spPr>
        </p:pic>
        <p:sp>
          <p:nvSpPr>
            <p:cNvPr id="28" name="TextBox 27"/>
            <p:cNvSpPr txBox="1"/>
            <p:nvPr/>
          </p:nvSpPr>
          <p:spPr>
            <a:xfrm>
              <a:off x="2222852" y="4329758"/>
              <a:ext cx="1635676" cy="584776"/>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Do nucleons and all nuclei, viewed at near light speed, appear as walls of gluons with universal properties?</a:t>
              </a:r>
            </a:p>
          </p:txBody>
        </p:sp>
      </p:grpSp>
      <p:grpSp>
        <p:nvGrpSpPr>
          <p:cNvPr id="34" name="Group 33"/>
          <p:cNvGrpSpPr/>
          <p:nvPr/>
        </p:nvGrpSpPr>
        <p:grpSpPr>
          <a:xfrm>
            <a:off x="4152900" y="4298920"/>
            <a:ext cx="1915428" cy="1854929"/>
            <a:chOff x="10069599" y="8610600"/>
            <a:chExt cx="3830856" cy="3462535"/>
          </a:xfrm>
        </p:grpSpPr>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95521" y="9953628"/>
              <a:ext cx="3296780" cy="2119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10069599" y="8610600"/>
              <a:ext cx="3830856" cy="1323439"/>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How can the properties of nuclei be                 used to reveal the fundamental              processes that produced an imbalance     between matter and antimatter in our universe?</a:t>
              </a:r>
            </a:p>
          </p:txBody>
        </p:sp>
      </p:grpSp>
      <p:grpSp>
        <p:nvGrpSpPr>
          <p:cNvPr id="31" name="Group 30"/>
          <p:cNvGrpSpPr/>
          <p:nvPr/>
        </p:nvGrpSpPr>
        <p:grpSpPr>
          <a:xfrm>
            <a:off x="7658101" y="4318039"/>
            <a:ext cx="1498599" cy="1931218"/>
            <a:chOff x="14249400" y="10069885"/>
            <a:chExt cx="3753820" cy="3158344"/>
          </a:xfrm>
        </p:grpSpPr>
        <p:pic>
          <p:nvPicPr>
            <p:cNvPr id="30" name="Picture 29"/>
            <p:cNvPicPr>
              <a:picLocks noChangeAspect="1"/>
            </p:cNvPicPr>
            <p:nvPr/>
          </p:nvPicPr>
          <p:blipFill rotWithShape="1">
            <a:blip r:embed="rId10">
              <a:extLst>
                <a:ext uri="{28A0092B-C50C-407E-A947-70E740481C1C}">
                  <a14:useLocalDpi xmlns:a14="http://schemas.microsoft.com/office/drawing/2010/main" val="0"/>
                </a:ext>
              </a:extLst>
            </a:blip>
            <a:srcRect l="10101" t="10047" r="24898" b="40925"/>
            <a:stretch/>
          </p:blipFill>
          <p:spPr>
            <a:xfrm>
              <a:off x="14249400" y="11267665"/>
              <a:ext cx="3722008" cy="1960564"/>
            </a:xfrm>
            <a:prstGeom prst="rect">
              <a:avLst/>
            </a:prstGeom>
          </p:spPr>
        </p:pic>
        <p:sp>
          <p:nvSpPr>
            <p:cNvPr id="33" name="TextBox 32"/>
            <p:cNvSpPr txBox="1"/>
            <p:nvPr/>
          </p:nvSpPr>
          <p:spPr>
            <a:xfrm>
              <a:off x="14325748" y="10069885"/>
              <a:ext cx="3677472" cy="1159486"/>
            </a:xfrm>
            <a:prstGeom prst="rect">
              <a:avLst/>
            </a:prstGeom>
            <a:noFill/>
            <a:ln>
              <a:solidFill>
                <a:srgbClr val="FFFF00"/>
              </a:solidFill>
            </a:ln>
          </p:spPr>
          <p:txBody>
            <a:bodyPr wrap="square" rtlCol="0">
              <a:spAutoFit/>
            </a:bodyPr>
            <a:lstStyle/>
            <a:p>
              <a:pPr algn="r"/>
              <a:r>
                <a:rPr lang="en-US" sz="800" b="1" dirty="0">
                  <a:solidFill>
                    <a:srgbClr val="FFFF00"/>
                  </a:solidFill>
                  <a:latin typeface="Arial" panose="020B0604020202020204" pitchFamily="34" charset="0"/>
                  <a:cs typeface="Arial" panose="020B0604020202020204" pitchFamily="34" charset="0"/>
                </a:rPr>
                <a:t>How can technologies developed for basic nuclear physics research be adapted to address society’s needs?</a:t>
              </a:r>
            </a:p>
          </p:txBody>
        </p:sp>
      </p:grpSp>
      <p:grpSp>
        <p:nvGrpSpPr>
          <p:cNvPr id="25" name="Group 24"/>
          <p:cNvGrpSpPr/>
          <p:nvPr/>
        </p:nvGrpSpPr>
        <p:grpSpPr>
          <a:xfrm>
            <a:off x="6004905" y="793726"/>
            <a:ext cx="3020317" cy="1754237"/>
            <a:chOff x="6004905" y="612322"/>
            <a:chExt cx="3020317" cy="1754237"/>
          </a:xfrm>
        </p:grpSpPr>
        <p:grpSp>
          <p:nvGrpSpPr>
            <p:cNvPr id="21" name="Group 20"/>
            <p:cNvGrpSpPr/>
            <p:nvPr/>
          </p:nvGrpSpPr>
          <p:grpSpPr>
            <a:xfrm>
              <a:off x="6004905" y="612322"/>
              <a:ext cx="3020317" cy="1754237"/>
              <a:chOff x="7848599" y="4792503"/>
              <a:chExt cx="7505709" cy="5208747"/>
            </a:xfrm>
          </p:grpSpPr>
          <p:grpSp>
            <p:nvGrpSpPr>
              <p:cNvPr id="19" name="Group 18"/>
              <p:cNvGrpSpPr/>
              <p:nvPr/>
            </p:nvGrpSpPr>
            <p:grpSpPr>
              <a:xfrm>
                <a:off x="7953757" y="4792503"/>
                <a:ext cx="7400551" cy="5208747"/>
                <a:chOff x="7953754" y="4806432"/>
                <a:chExt cx="7400551" cy="5208747"/>
              </a:xfrm>
            </p:grpSpPr>
            <p:grpSp>
              <p:nvGrpSpPr>
                <p:cNvPr id="17" name="Group 16"/>
                <p:cNvGrpSpPr/>
                <p:nvPr/>
              </p:nvGrpSpPr>
              <p:grpSpPr>
                <a:xfrm>
                  <a:off x="7953754" y="4806432"/>
                  <a:ext cx="7400546" cy="5208747"/>
                  <a:chOff x="7953754" y="4806432"/>
                  <a:chExt cx="7400546" cy="5208747"/>
                </a:xfrm>
              </p:grpSpPr>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53756" y="4818353"/>
                    <a:ext cx="7400544" cy="5196826"/>
                  </a:xfrm>
                  <a:prstGeom prst="rect">
                    <a:avLst/>
                  </a:prstGeom>
                </p:spPr>
              </p:pic>
              <p:sp>
                <p:nvSpPr>
                  <p:cNvPr id="16" name="Right Triangle 15"/>
                  <p:cNvSpPr/>
                  <p:nvPr/>
                </p:nvSpPr>
                <p:spPr>
                  <a:xfrm rot="5400000">
                    <a:off x="8970892" y="3789294"/>
                    <a:ext cx="3499370" cy="553364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ight Triangle 17"/>
                <p:cNvSpPr/>
                <p:nvPr/>
              </p:nvSpPr>
              <p:spPr>
                <a:xfrm rot="16200000">
                  <a:off x="10820404" y="5481279"/>
                  <a:ext cx="3162301" cy="59055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ight Triangle 19"/>
              <p:cNvSpPr/>
              <p:nvPr/>
            </p:nvSpPr>
            <p:spPr>
              <a:xfrm flipH="1">
                <a:off x="7848599" y="7402837"/>
                <a:ext cx="1447800" cy="8890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6047222" y="637364"/>
              <a:ext cx="1981200" cy="416855"/>
            </a:xfrm>
            <a:prstGeom prst="rect">
              <a:avLst/>
            </a:prstGeom>
            <a:noFill/>
            <a:ln>
              <a:solidFill>
                <a:srgbClr val="FFFF00"/>
              </a:solidFill>
            </a:ln>
          </p:spPr>
          <p:txBody>
            <a:bodyPr wrap="square" lIns="47064" tIns="23532" rIns="47064" bIns="23532" rtlCol="0">
              <a:spAutoFit/>
            </a:bodyPr>
            <a:lstStyle/>
            <a:p>
              <a:r>
                <a:rPr lang="en-US" sz="800" b="1" dirty="0">
                  <a:solidFill>
                    <a:srgbClr val="0000FF"/>
                  </a:solidFill>
                  <a:latin typeface="Arial" panose="020B0604020202020204" pitchFamily="34" charset="0"/>
                  <a:cs typeface="Arial" panose="020B0604020202020204" pitchFamily="34" charset="0"/>
                </a:rPr>
                <a:t>Where in the  universe, and how, were the heavy elements formed?  How do supernovae explode?</a:t>
              </a:r>
            </a:p>
          </p:txBody>
        </p:sp>
        <p:sp>
          <p:nvSpPr>
            <p:cNvPr id="24" name="TextBox 23"/>
            <p:cNvSpPr txBox="1"/>
            <p:nvPr/>
          </p:nvSpPr>
          <p:spPr>
            <a:xfrm>
              <a:off x="7390913" y="1790864"/>
              <a:ext cx="1568823" cy="539966"/>
            </a:xfrm>
            <a:prstGeom prst="rect">
              <a:avLst/>
            </a:prstGeom>
            <a:noFill/>
            <a:ln>
              <a:solidFill>
                <a:srgbClr val="FFFF00"/>
              </a:solidFill>
            </a:ln>
          </p:spPr>
          <p:txBody>
            <a:bodyPr wrap="square" lIns="47064" tIns="23532" rIns="47064" bIns="23532" rtlCol="0">
              <a:spAutoFit/>
            </a:bodyPr>
            <a:lstStyle/>
            <a:p>
              <a:pPr algn="r"/>
              <a:r>
                <a:rPr lang="en-US" sz="800" b="1" dirty="0">
                  <a:solidFill>
                    <a:srgbClr val="0000FF"/>
                  </a:solidFill>
                  <a:latin typeface="Arial" panose="020B0604020202020204" pitchFamily="34" charset="0"/>
                  <a:cs typeface="Arial" panose="020B0604020202020204" pitchFamily="34" charset="0"/>
                </a:rPr>
                <a:t>Where are the limits of nuclear existence, and what is the structure of nuclei near those limits?</a:t>
              </a:r>
            </a:p>
          </p:txBody>
        </p:sp>
      </p:grpSp>
      <p:sp>
        <p:nvSpPr>
          <p:cNvPr id="37" name="Date Placeholder 36"/>
          <p:cNvSpPr>
            <a:spLocks noGrp="1"/>
          </p:cNvSpPr>
          <p:nvPr>
            <p:ph type="dt" sz="half" idx="10"/>
          </p:nvPr>
        </p:nvSpPr>
        <p:spPr/>
        <p:txBody>
          <a:bodyPr/>
          <a:lstStyle/>
          <a:p>
            <a:r>
              <a:rPr lang="en-US" smtClean="0"/>
              <a:t>March 11, 2015</a:t>
            </a:r>
            <a:endParaRPr lang="en-US"/>
          </a:p>
        </p:txBody>
      </p:sp>
      <p:sp>
        <p:nvSpPr>
          <p:cNvPr id="38" name="Footer Placeholder 37"/>
          <p:cNvSpPr>
            <a:spLocks noGrp="1"/>
          </p:cNvSpPr>
          <p:nvPr>
            <p:ph type="ftr" sz="quarter" idx="11"/>
          </p:nvPr>
        </p:nvSpPr>
        <p:spPr/>
        <p:txBody>
          <a:bodyPr/>
          <a:lstStyle/>
          <a:p>
            <a:pPr algn="r"/>
            <a:r>
              <a:rPr lang="en-US" smtClean="0"/>
              <a:t>EIC at Old Dominion University</a:t>
            </a:r>
            <a:endParaRPr lang="en-US" dirty="0"/>
          </a:p>
        </p:txBody>
      </p:sp>
      <p:sp>
        <p:nvSpPr>
          <p:cNvPr id="39" name="Slide Number Placeholder 38"/>
          <p:cNvSpPr>
            <a:spLocks noGrp="1"/>
          </p:cNvSpPr>
          <p:nvPr>
            <p:ph type="sldNum" sz="quarter" idx="12"/>
          </p:nvPr>
        </p:nvSpPr>
        <p:spPr/>
        <p:txBody>
          <a:bodyPr/>
          <a:lstStyle/>
          <a:p>
            <a:fld id="{0CFEC368-1D7A-4F81-ABF6-AE0E36BAF64C}" type="slidenum">
              <a:rPr lang="en-US" smtClean="0"/>
              <a:pPr/>
              <a:t>2</a:t>
            </a:fld>
            <a:endParaRPr lang="en-US"/>
          </a:p>
        </p:txBody>
      </p:sp>
      <p:pic>
        <p:nvPicPr>
          <p:cNvPr id="27" name="Picture 26"/>
          <p:cNvPicPr>
            <a:picLocks noChangeAspect="1"/>
          </p:cNvPicPr>
          <p:nvPr/>
        </p:nvPicPr>
        <p:blipFill rotWithShape="1">
          <a:blip r:embed="rId12"/>
          <a:srcRect l="20737" t="3329" r="15834" b="4037"/>
          <a:stretch/>
        </p:blipFill>
        <p:spPr>
          <a:xfrm>
            <a:off x="4443004" y="718220"/>
            <a:ext cx="672685" cy="764721"/>
          </a:xfrm>
          <a:prstGeom prst="rect">
            <a:avLst/>
          </a:prstGeom>
        </p:spPr>
      </p:pic>
      <p:pic>
        <p:nvPicPr>
          <p:cNvPr id="36" name="Picture 35"/>
          <p:cNvPicPr>
            <a:picLocks noChangeAspect="1"/>
          </p:cNvPicPr>
          <p:nvPr/>
        </p:nvPicPr>
        <p:blipFill rotWithShape="1">
          <a:blip r:embed="rId13"/>
          <a:srcRect l="16363" t="13351" r="11589" b="11633"/>
          <a:stretch/>
        </p:blipFill>
        <p:spPr>
          <a:xfrm>
            <a:off x="5150657" y="1094902"/>
            <a:ext cx="814886" cy="846794"/>
          </a:xfrm>
          <a:prstGeom prst="rect">
            <a:avLst/>
          </a:prstGeom>
        </p:spPr>
      </p:pic>
    </p:spTree>
    <p:extLst>
      <p:ext uri="{BB962C8B-B14F-4D97-AF65-F5344CB8AC3E}">
        <p14:creationId xmlns:p14="http://schemas.microsoft.com/office/powerpoint/2010/main" val="2137744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1"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up)">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up)">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3209" y="324226"/>
            <a:ext cx="8687983" cy="990600"/>
          </a:xfrm>
        </p:spPr>
        <p:txBody>
          <a:bodyPr anchor="t">
            <a:normAutofit/>
          </a:bodyPr>
          <a:lstStyle/>
          <a:p>
            <a:r>
              <a:rPr lang="en-US" dirty="0" smtClean="0"/>
              <a:t>Remarks:</a:t>
            </a:r>
            <a:endParaRPr lang="en-US" sz="2400" dirty="0"/>
          </a:p>
        </p:txBody>
      </p:sp>
      <p:sp>
        <p:nvSpPr>
          <p:cNvPr id="6" name="Content Placeholder 5"/>
          <p:cNvSpPr>
            <a:spLocks noGrp="1"/>
          </p:cNvSpPr>
          <p:nvPr>
            <p:ph idx="1"/>
          </p:nvPr>
        </p:nvSpPr>
        <p:spPr>
          <a:xfrm>
            <a:off x="256577" y="1001059"/>
            <a:ext cx="8900791" cy="5683432"/>
          </a:xfrm>
        </p:spPr>
        <p:txBody>
          <a:bodyPr anchor="t">
            <a:noAutofit/>
          </a:bodyPr>
          <a:lstStyle/>
          <a:p>
            <a:pPr marL="0" indent="0">
              <a:buNone/>
            </a:pPr>
            <a:r>
              <a:rPr lang="en-US" sz="1800" b="1" dirty="0" smtClean="0"/>
              <a:t>The EIC will profoundly impact our understanding of QCD with its energy variability , high luminosity (e-A) and </a:t>
            </a:r>
            <a:r>
              <a:rPr lang="en-US" sz="1800" b="1" i="1" dirty="0" smtClean="0"/>
              <a:t>polarized</a:t>
            </a:r>
            <a:r>
              <a:rPr lang="en-US" sz="1800" b="1" dirty="0" smtClean="0"/>
              <a:t> e-p/D collisions</a:t>
            </a:r>
          </a:p>
          <a:p>
            <a:pPr marL="0" indent="0">
              <a:buNone/>
            </a:pPr>
            <a:r>
              <a:rPr lang="en-US" sz="1800" b="1" dirty="0">
                <a:solidFill>
                  <a:schemeClr val="tx2"/>
                </a:solidFill>
              </a:rPr>
              <a:t>I</a:t>
            </a:r>
            <a:r>
              <a:rPr lang="en-US" sz="1800" b="1" dirty="0" smtClean="0">
                <a:solidFill>
                  <a:schemeClr val="tx2"/>
                </a:solidFill>
              </a:rPr>
              <a:t>t will lead to a 2+1 D view of nucleons and nuclei: Color distributions! And study the transition from low to high density QCD matter</a:t>
            </a:r>
          </a:p>
          <a:p>
            <a:pPr marL="0" indent="0">
              <a:buNone/>
            </a:pPr>
            <a:endParaRPr lang="en-US" sz="1800" b="1" dirty="0" smtClean="0"/>
          </a:p>
          <a:p>
            <a:pPr marL="0" indent="0">
              <a:buNone/>
            </a:pPr>
            <a:r>
              <a:rPr lang="en-US" sz="1800" b="1" dirty="0" smtClean="0"/>
              <a:t>EIC</a:t>
            </a:r>
            <a:r>
              <a:rPr lang="en-US" sz="1800" b="1" dirty="0"/>
              <a:t>: </a:t>
            </a:r>
            <a:r>
              <a:rPr lang="en-US" sz="1800" dirty="0"/>
              <a:t>1</a:t>
            </a:r>
            <a:r>
              <a:rPr lang="en-US" sz="1800" baseline="30000" dirty="0"/>
              <a:t>st</a:t>
            </a:r>
            <a:r>
              <a:rPr lang="en-US" sz="1800" dirty="0"/>
              <a:t> </a:t>
            </a:r>
            <a:r>
              <a:rPr lang="en-US" sz="1800" i="1" dirty="0"/>
              <a:t>polarized</a:t>
            </a:r>
            <a:r>
              <a:rPr lang="en-US" sz="1800" dirty="0"/>
              <a:t> DIS collider, 1</a:t>
            </a:r>
            <a:r>
              <a:rPr lang="en-US" sz="1800" baseline="30000" dirty="0"/>
              <a:t>st</a:t>
            </a:r>
            <a:r>
              <a:rPr lang="en-US" sz="1800" dirty="0"/>
              <a:t> nuclear DIS collider, </a:t>
            </a:r>
            <a:r>
              <a:rPr lang="en-US" sz="1800" b="1" i="1" dirty="0">
                <a:solidFill>
                  <a:srgbClr val="D2533C"/>
                </a:solidFill>
              </a:rPr>
              <a:t>Focus: QCD</a:t>
            </a:r>
          </a:p>
          <a:p>
            <a:pPr lvl="1"/>
            <a:r>
              <a:rPr lang="en-US" sz="1800" i="1" dirty="0">
                <a:solidFill>
                  <a:srgbClr val="0000FF"/>
                </a:solidFill>
              </a:rPr>
              <a:t>Precision studies of the role of sea quarks and gluons in QCD</a:t>
            </a:r>
          </a:p>
          <a:p>
            <a:pPr lvl="1"/>
            <a:r>
              <a:rPr lang="en-US" sz="1800" dirty="0">
                <a:solidFill>
                  <a:srgbClr val="FF0080"/>
                </a:solidFill>
              </a:rPr>
              <a:t>Precision always leads to discoveries…</a:t>
            </a:r>
            <a:endParaRPr lang="en-US" sz="1800" dirty="0"/>
          </a:p>
          <a:p>
            <a:pPr marL="0" indent="0">
              <a:buNone/>
            </a:pPr>
            <a:endParaRPr lang="en-US" sz="1800" b="1" dirty="0">
              <a:solidFill>
                <a:schemeClr val="tx2"/>
              </a:solidFill>
            </a:endParaRPr>
          </a:p>
          <a:p>
            <a:pPr marL="0" indent="0">
              <a:buNone/>
            </a:pPr>
            <a:r>
              <a:rPr lang="en-US" sz="1800" dirty="0" smtClean="0"/>
              <a:t>Development of the Standard model needed: </a:t>
            </a:r>
            <a:r>
              <a:rPr lang="en-US" sz="1800" b="1" dirty="0" smtClean="0">
                <a:solidFill>
                  <a:srgbClr val="660066"/>
                </a:solidFill>
              </a:rPr>
              <a:t>p-p/p-bar, e-e, e-p </a:t>
            </a:r>
            <a:r>
              <a:rPr lang="en-US" sz="1800" dirty="0" smtClean="0"/>
              <a:t>collisions </a:t>
            </a:r>
            <a:r>
              <a:rPr lang="en-US" sz="1800" dirty="0" smtClean="0">
                <a:sym typeface="Wingdings"/>
              </a:rPr>
              <a:t></a:t>
            </a:r>
            <a:r>
              <a:rPr lang="en-US" sz="1800" b="1" dirty="0" smtClean="0"/>
              <a:t>complimentary</a:t>
            </a:r>
            <a:r>
              <a:rPr lang="en-US" sz="1800" dirty="0" smtClean="0"/>
              <a:t> but </a:t>
            </a:r>
            <a:r>
              <a:rPr lang="en-US" sz="1800" b="1" dirty="0" smtClean="0"/>
              <a:t>essential </a:t>
            </a:r>
            <a:r>
              <a:rPr lang="en-US" sz="1800" dirty="0" smtClean="0"/>
              <a:t>role</a:t>
            </a:r>
          </a:p>
          <a:p>
            <a:r>
              <a:rPr lang="en-US" sz="1800" b="1" dirty="0" smtClean="0">
                <a:solidFill>
                  <a:schemeClr val="tx2"/>
                </a:solidFill>
              </a:rPr>
              <a:t>EIC’s </a:t>
            </a:r>
            <a:r>
              <a:rPr lang="en-US" sz="1800" dirty="0" smtClean="0"/>
              <a:t>will add “</a:t>
            </a:r>
            <a:r>
              <a:rPr lang="en-US" sz="1800" b="1" dirty="0" smtClean="0">
                <a:solidFill>
                  <a:srgbClr val="0000FF"/>
                </a:solidFill>
              </a:rPr>
              <a:t>spin</a:t>
            </a:r>
            <a:r>
              <a:rPr lang="en-US" sz="1800" dirty="0" smtClean="0"/>
              <a:t>” and “</a:t>
            </a:r>
            <a:r>
              <a:rPr lang="en-US" sz="1800" b="1" dirty="0" smtClean="0">
                <a:solidFill>
                  <a:srgbClr val="FF0000"/>
                </a:solidFill>
              </a:rPr>
              <a:t>nuclei</a:t>
            </a:r>
            <a:r>
              <a:rPr lang="en-US" sz="1800" dirty="0" smtClean="0"/>
              <a:t>” to this list: A-A, p/d-A, </a:t>
            </a:r>
            <a:r>
              <a:rPr lang="en-US" sz="1800" b="1" dirty="0" smtClean="0">
                <a:solidFill>
                  <a:srgbClr val="FF0000"/>
                </a:solidFill>
              </a:rPr>
              <a:t>e-A</a:t>
            </a:r>
            <a:r>
              <a:rPr lang="en-US" sz="1800" dirty="0" smtClean="0"/>
              <a:t> </a:t>
            </a:r>
            <a:endParaRPr lang="en-US" sz="1800" dirty="0" smtClean="0">
              <a:solidFill>
                <a:srgbClr val="FF0000"/>
              </a:solidFill>
            </a:endParaRPr>
          </a:p>
          <a:p>
            <a:pPr marL="0" indent="0">
              <a:buNone/>
            </a:pPr>
            <a:endParaRPr lang="en-US" sz="1800" dirty="0" smtClean="0">
              <a:solidFill>
                <a:srgbClr val="0000FF"/>
              </a:solidFill>
            </a:endParaRPr>
          </a:p>
          <a:p>
            <a:pPr marL="0" indent="0">
              <a:buNone/>
            </a:pPr>
            <a:r>
              <a:rPr lang="en-US" sz="1800" dirty="0"/>
              <a:t>Currently two designs: </a:t>
            </a:r>
            <a:r>
              <a:rPr lang="en-US" sz="1800" dirty="0" err="1"/>
              <a:t>JLab</a:t>
            </a:r>
            <a:r>
              <a:rPr lang="en-US" sz="1800" dirty="0"/>
              <a:t> &amp; BNL both use upgrades of existing </a:t>
            </a:r>
            <a:r>
              <a:rPr lang="en-US" sz="1800" dirty="0" smtClean="0"/>
              <a:t>facilities</a:t>
            </a:r>
            <a:r>
              <a:rPr lang="en-US" sz="1800" b="1" dirty="0" smtClean="0"/>
              <a:t>.</a:t>
            </a:r>
          </a:p>
          <a:p>
            <a:pPr marL="0" indent="0">
              <a:buNone/>
            </a:pPr>
            <a:endParaRPr lang="en-US" sz="1800" dirty="0" smtClean="0">
              <a:solidFill>
                <a:srgbClr val="0000FF"/>
              </a:solidFill>
            </a:endParaRPr>
          </a:p>
          <a:p>
            <a:pPr marL="0" indent="0">
              <a:buNone/>
            </a:pPr>
            <a:r>
              <a:rPr lang="en-US" sz="1800" dirty="0" smtClean="0">
                <a:solidFill>
                  <a:srgbClr val="0000FF"/>
                </a:solidFill>
              </a:rPr>
              <a:t>The hot &amp; cold QCD community requests NSAC’s support for the EIC as the next NP facility to be built after the FRIB.</a:t>
            </a:r>
            <a:endParaRPr lang="en-US" sz="1800" b="1" i="1" dirty="0" smtClean="0">
              <a:solidFill>
                <a:schemeClr val="tx2"/>
              </a:solidFill>
            </a:endParaRPr>
          </a:p>
        </p:txBody>
      </p:sp>
      <p:sp>
        <p:nvSpPr>
          <p:cNvPr id="2" name="Date Placeholder 1"/>
          <p:cNvSpPr>
            <a:spLocks noGrp="1"/>
          </p:cNvSpPr>
          <p:nvPr>
            <p:ph type="dt" sz="half" idx="10"/>
          </p:nvPr>
        </p:nvSpPr>
        <p:spPr/>
        <p:txBody>
          <a:bodyPr/>
          <a:lstStyle/>
          <a:p>
            <a:r>
              <a:rPr lang="en-US" smtClean="0"/>
              <a:t>March 11, 2015</a:t>
            </a:r>
            <a:endParaRPr lang="en-US"/>
          </a:p>
        </p:txBody>
      </p:sp>
      <p:sp>
        <p:nvSpPr>
          <p:cNvPr id="3" name="Footer Placeholder 2"/>
          <p:cNvSpPr>
            <a:spLocks noGrp="1"/>
          </p:cNvSpPr>
          <p:nvPr>
            <p:ph type="ftr" sz="quarter" idx="11"/>
          </p:nvPr>
        </p:nvSpPr>
        <p:spPr/>
        <p:txBody>
          <a:bodyPr/>
          <a:lstStyle/>
          <a:p>
            <a:pPr algn="r"/>
            <a:r>
              <a:rPr lang="en-US" smtClean="0"/>
              <a:t>EIC at Old Dominion University</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20</a:t>
            </a:fld>
            <a:endParaRPr lang="en-US"/>
          </a:p>
        </p:txBody>
      </p:sp>
    </p:spTree>
    <p:extLst>
      <p:ext uri="{BB962C8B-B14F-4D97-AF65-F5344CB8AC3E}">
        <p14:creationId xmlns:p14="http://schemas.microsoft.com/office/powerpoint/2010/main" val="273290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1000"/>
                                        <p:tgtEl>
                                          <p:spTgt spid="6">
                                            <p:txEl>
                                              <p:pRg st="7" end="7"/>
                                            </p:txEl>
                                          </p:spTgt>
                                        </p:tgtEl>
                                      </p:cBhvr>
                                    </p:animEffect>
                                    <p:anim calcmode="lin" valueType="num">
                                      <p:cBhvr>
                                        <p:cTn id="43"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1000"/>
                                        <p:tgtEl>
                                          <p:spTgt spid="6">
                                            <p:txEl>
                                              <p:pRg st="8" end="8"/>
                                            </p:txEl>
                                          </p:spTgt>
                                        </p:tgtEl>
                                      </p:cBhvr>
                                    </p:animEffect>
                                    <p:anim calcmode="lin" valueType="num">
                                      <p:cBhvr>
                                        <p:cTn id="48"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fade">
                                      <p:cBhvr>
                                        <p:cTn id="52" dur="1000"/>
                                        <p:tgtEl>
                                          <p:spTgt spid="6">
                                            <p:txEl>
                                              <p:pRg st="10" end="10"/>
                                            </p:txEl>
                                          </p:spTgt>
                                        </p:tgtEl>
                                      </p:cBhvr>
                                    </p:animEffect>
                                    <p:anim calcmode="lin" valueType="num">
                                      <p:cBhvr>
                                        <p:cTn id="53"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6">
                                            <p:txEl>
                                              <p:pRg st="12" end="12"/>
                                            </p:txEl>
                                          </p:spTgt>
                                        </p:tgtEl>
                                        <p:attrNameLst>
                                          <p:attrName>style.visibility</p:attrName>
                                        </p:attrNameLst>
                                      </p:cBhvr>
                                      <p:to>
                                        <p:strVal val="visible"/>
                                      </p:to>
                                    </p:set>
                                    <p:animEffect transition="in" filter="fade">
                                      <p:cBhvr>
                                        <p:cTn id="59" dur="1000"/>
                                        <p:tgtEl>
                                          <p:spTgt spid="6">
                                            <p:txEl>
                                              <p:pRg st="12" end="12"/>
                                            </p:txEl>
                                          </p:spTgt>
                                        </p:tgtEl>
                                      </p:cBhvr>
                                    </p:animEffect>
                                    <p:anim calcmode="lin" valueType="num">
                                      <p:cBhvr>
                                        <p:cTn id="60"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07820" y="976576"/>
            <a:ext cx="4651836" cy="430087"/>
          </a:xfrm>
          <a:prstGeom prst="rect">
            <a:avLst/>
          </a:prstGeom>
          <a:noFill/>
          <a:ln w="9525">
            <a:noFill/>
            <a:miter lim="800000"/>
            <a:headEnd/>
            <a:tailEnd/>
          </a:ln>
        </p:spPr>
        <p:txBody>
          <a:bodyPr wrap="none" lIns="91269" tIns="45635" rIns="91269" bIns="45635">
            <a:prstTxWarp prst="textNoShape">
              <a:avLst/>
            </a:prstTxWarp>
            <a:spAutoFit/>
          </a:bodyPr>
          <a:lstStyle/>
          <a:p>
            <a:pPr>
              <a:buFont typeface="Wingdings" pitchFamily="-107" charset="2"/>
              <a:buChar char="q"/>
            </a:pPr>
            <a:r>
              <a:rPr lang="en-US" sz="2200" dirty="0">
                <a:solidFill>
                  <a:srgbClr val="006600"/>
                </a:solidFill>
                <a:latin typeface="Arial Rounded MT Bold"/>
                <a:cs typeface="Arial Rounded MT Bold"/>
              </a:rPr>
              <a:t> NSAC 2007 Long-Range Plan:</a:t>
            </a:r>
          </a:p>
        </p:txBody>
      </p:sp>
      <p:sp>
        <p:nvSpPr>
          <p:cNvPr id="5" name="TextBox 4"/>
          <p:cNvSpPr txBox="1">
            <a:spLocks noChangeArrowheads="1"/>
          </p:cNvSpPr>
          <p:nvPr/>
        </p:nvSpPr>
        <p:spPr bwMode="auto">
          <a:xfrm>
            <a:off x="207821" y="3556160"/>
            <a:ext cx="5840973" cy="430087"/>
          </a:xfrm>
          <a:prstGeom prst="rect">
            <a:avLst/>
          </a:prstGeom>
          <a:noFill/>
          <a:ln w="9525">
            <a:noFill/>
            <a:miter lim="800000"/>
            <a:headEnd/>
            <a:tailEnd/>
          </a:ln>
        </p:spPr>
        <p:txBody>
          <a:bodyPr wrap="none" lIns="91269" tIns="45635" rIns="91269" bIns="45635">
            <a:prstTxWarp prst="textNoShape">
              <a:avLst/>
            </a:prstTxWarp>
            <a:spAutoFit/>
          </a:bodyPr>
          <a:lstStyle/>
          <a:p>
            <a:pPr>
              <a:buFont typeface="Wingdings" pitchFamily="-107" charset="2"/>
              <a:buChar char="q"/>
            </a:pPr>
            <a:r>
              <a:rPr lang="en-US" sz="2200" dirty="0">
                <a:solidFill>
                  <a:srgbClr val="006600"/>
                </a:solidFill>
                <a:latin typeface="Arial Rounded MT Bold"/>
                <a:cs typeface="Arial Rounded MT Bold"/>
              </a:rPr>
              <a:t> NSAC Facilities Subcommittee (2013):</a:t>
            </a:r>
          </a:p>
        </p:txBody>
      </p:sp>
      <p:sp>
        <p:nvSpPr>
          <p:cNvPr id="6" name="TextBox 5"/>
          <p:cNvSpPr txBox="1">
            <a:spLocks noChangeArrowheads="1"/>
          </p:cNvSpPr>
          <p:nvPr/>
        </p:nvSpPr>
        <p:spPr bwMode="auto">
          <a:xfrm>
            <a:off x="207821" y="5872112"/>
            <a:ext cx="5031801" cy="430716"/>
          </a:xfrm>
          <a:prstGeom prst="rect">
            <a:avLst/>
          </a:prstGeom>
          <a:noFill/>
          <a:ln w="9525">
            <a:noFill/>
            <a:miter lim="800000"/>
            <a:headEnd/>
            <a:tailEnd/>
          </a:ln>
        </p:spPr>
        <p:txBody>
          <a:bodyPr wrap="none" lIns="91269" tIns="45635" rIns="91269" bIns="45635">
            <a:prstTxWarp prst="textNoShape">
              <a:avLst/>
            </a:prstTxWarp>
            <a:spAutoFit/>
          </a:bodyPr>
          <a:lstStyle/>
          <a:p>
            <a:pPr>
              <a:buFont typeface="Wingdings" pitchFamily="-107" charset="2"/>
              <a:buChar char="q"/>
            </a:pPr>
            <a:r>
              <a:rPr lang="en-US" sz="2200" dirty="0">
                <a:solidFill>
                  <a:srgbClr val="006600"/>
                </a:solidFill>
                <a:latin typeface="Arial Rounded MT Bold"/>
                <a:cs typeface="Arial Rounded MT Bold"/>
              </a:rPr>
              <a:t> NSAC </a:t>
            </a:r>
            <a:r>
              <a:rPr lang="en-US" sz="2200" dirty="0" smtClean="0">
                <a:solidFill>
                  <a:srgbClr val="006600"/>
                </a:solidFill>
                <a:latin typeface="Arial Rounded MT Bold"/>
                <a:cs typeface="Arial Rounded MT Bold"/>
              </a:rPr>
              <a:t>Long</a:t>
            </a:r>
            <a:r>
              <a:rPr lang="en-US" sz="2200" dirty="0">
                <a:solidFill>
                  <a:srgbClr val="006600"/>
                </a:solidFill>
                <a:latin typeface="Arial Rounded MT Bold"/>
                <a:cs typeface="Arial Rounded MT Bold"/>
              </a:rPr>
              <a:t>-Range </a:t>
            </a:r>
            <a:r>
              <a:rPr lang="en-US" sz="2200" dirty="0" smtClean="0">
                <a:solidFill>
                  <a:srgbClr val="006600"/>
                </a:solidFill>
                <a:latin typeface="Arial Rounded MT Bold"/>
                <a:cs typeface="Arial Rounded MT Bold"/>
              </a:rPr>
              <a:t>Process 2015:</a:t>
            </a:r>
            <a:endParaRPr lang="en-US" sz="2200" dirty="0">
              <a:solidFill>
                <a:srgbClr val="006600"/>
              </a:solidFill>
              <a:latin typeface="Arial Rounded MT Bold"/>
              <a:cs typeface="Arial Rounded MT Bold"/>
            </a:endParaRPr>
          </a:p>
        </p:txBody>
      </p:sp>
      <p:sp>
        <p:nvSpPr>
          <p:cNvPr id="2" name="Rectangle 1"/>
          <p:cNvSpPr/>
          <p:nvPr/>
        </p:nvSpPr>
        <p:spPr>
          <a:xfrm>
            <a:off x="486685" y="1356757"/>
            <a:ext cx="6060405" cy="2091320"/>
          </a:xfrm>
          <a:prstGeom prst="rect">
            <a:avLst/>
          </a:prstGeom>
        </p:spPr>
        <p:txBody>
          <a:bodyPr wrap="square" lIns="91418" tIns="45709" rIns="91418" bIns="45709">
            <a:spAutoFit/>
          </a:bodyPr>
          <a:lstStyle/>
          <a:p>
            <a:pPr marL="342820" indent="-342820" eaLnBrk="0" hangingPunct="0">
              <a:lnSpc>
                <a:spcPct val="90000"/>
              </a:lnSpc>
              <a:spcBef>
                <a:spcPts val="600"/>
              </a:spcBef>
              <a:spcAft>
                <a:spcPct val="30000"/>
              </a:spcAft>
              <a:defRPr/>
            </a:pPr>
            <a:r>
              <a:rPr lang="en-US" kern="0" dirty="0">
                <a:solidFill>
                  <a:srgbClr val="000000"/>
                </a:solidFill>
                <a:latin typeface="+mj-lt"/>
                <a:ea typeface="ＭＳ Ｐゴシック" pitchFamily="1" charset="-128"/>
                <a:cs typeface="Arial" pitchFamily="34" charset="0"/>
              </a:rPr>
              <a:t> </a:t>
            </a:r>
            <a:r>
              <a:rPr lang="en-US" kern="0" dirty="0" smtClean="0">
                <a:solidFill>
                  <a:srgbClr val="000000"/>
                </a:solidFill>
                <a:latin typeface="+mj-lt"/>
                <a:ea typeface="ＭＳ Ｐゴシック" pitchFamily="1" charset="-128"/>
                <a:cs typeface="Arial" pitchFamily="34" charset="0"/>
              </a:rPr>
              <a:t>“An </a:t>
            </a:r>
            <a:r>
              <a:rPr lang="en-US" b="1" kern="0" dirty="0">
                <a:solidFill>
                  <a:srgbClr val="0B2CB7"/>
                </a:solidFill>
                <a:latin typeface="+mj-lt"/>
                <a:ea typeface="ＭＳ Ｐゴシック" pitchFamily="1" charset="-128"/>
                <a:cs typeface="Arial" pitchFamily="34" charset="0"/>
              </a:rPr>
              <a:t>Electron-Ion Collider (EIC)</a:t>
            </a:r>
            <a:r>
              <a:rPr lang="en-US" kern="0" dirty="0">
                <a:solidFill>
                  <a:srgbClr val="0B2CB7"/>
                </a:solidFill>
                <a:latin typeface="+mj-lt"/>
                <a:ea typeface="ＭＳ Ｐゴシック" pitchFamily="1" charset="-128"/>
                <a:cs typeface="Arial" pitchFamily="34" charset="0"/>
              </a:rPr>
              <a:t> </a:t>
            </a:r>
            <a:r>
              <a:rPr lang="en-US" kern="0" dirty="0">
                <a:solidFill>
                  <a:srgbClr val="000000"/>
                </a:solidFill>
                <a:latin typeface="+mj-lt"/>
                <a:ea typeface="ＭＳ Ｐゴシック" pitchFamily="1" charset="-128"/>
                <a:cs typeface="Arial" pitchFamily="34" charset="0"/>
              </a:rPr>
              <a:t>with </a:t>
            </a:r>
            <a:r>
              <a:rPr lang="en-US" b="1" kern="0" dirty="0">
                <a:solidFill>
                  <a:srgbClr val="C00000"/>
                </a:solidFill>
                <a:latin typeface="+mj-lt"/>
                <a:ea typeface="ＭＳ Ｐゴシック" pitchFamily="1" charset="-128"/>
                <a:cs typeface="Arial" pitchFamily="34" charset="0"/>
              </a:rPr>
              <a:t>polarized</a:t>
            </a:r>
            <a:r>
              <a:rPr lang="en-US" kern="0" dirty="0">
                <a:solidFill>
                  <a:srgbClr val="000000"/>
                </a:solidFill>
                <a:latin typeface="+mj-lt"/>
                <a:ea typeface="ＭＳ Ｐゴシック" pitchFamily="1" charset="-128"/>
                <a:cs typeface="Arial" pitchFamily="34" charset="0"/>
              </a:rPr>
              <a:t> beams has been </a:t>
            </a:r>
            <a:r>
              <a:rPr lang="en-US" b="1" kern="0" dirty="0">
                <a:solidFill>
                  <a:srgbClr val="0B2CB7"/>
                </a:solidFill>
                <a:latin typeface="+mj-lt"/>
                <a:ea typeface="ＭＳ Ｐゴシック" pitchFamily="1" charset="-128"/>
                <a:cs typeface="Arial" pitchFamily="34" charset="0"/>
              </a:rPr>
              <a:t>embraced by the U.S. nuclear science community</a:t>
            </a:r>
            <a:r>
              <a:rPr lang="en-US" kern="0" dirty="0">
                <a:solidFill>
                  <a:srgbClr val="000000"/>
                </a:solidFill>
                <a:latin typeface="+mj-lt"/>
                <a:ea typeface="ＭＳ Ｐゴシック" pitchFamily="1" charset="-128"/>
                <a:cs typeface="Arial" pitchFamily="34" charset="0"/>
              </a:rPr>
              <a:t> as embodying the vision for </a:t>
            </a:r>
            <a:r>
              <a:rPr lang="en-US" b="1" kern="0" dirty="0">
                <a:solidFill>
                  <a:srgbClr val="0B2CB7"/>
                </a:solidFill>
                <a:latin typeface="+mj-lt"/>
                <a:ea typeface="ＭＳ Ｐゴシック" pitchFamily="1" charset="-128"/>
                <a:cs typeface="Arial" pitchFamily="34" charset="0"/>
              </a:rPr>
              <a:t>reaching the next QCD frontier</a:t>
            </a:r>
            <a:r>
              <a:rPr lang="en-US" kern="0" dirty="0">
                <a:solidFill>
                  <a:srgbClr val="000000"/>
                </a:solidFill>
                <a:latin typeface="+mj-lt"/>
                <a:ea typeface="ＭＳ Ｐゴシック" pitchFamily="1" charset="-128"/>
                <a:cs typeface="Arial" pitchFamily="34" charset="0"/>
              </a:rPr>
              <a:t>.  EIC would provide unique capabilities for the study of QCD well beyond those available at existing facilities worldwide and complementary to those planned for the next generation of accelerators in Europe and Asia</a:t>
            </a:r>
            <a:r>
              <a:rPr lang="en-US" kern="0" dirty="0" smtClean="0">
                <a:solidFill>
                  <a:srgbClr val="000000"/>
                </a:solidFill>
                <a:latin typeface="+mj-lt"/>
                <a:ea typeface="ＭＳ Ｐゴシック" pitchFamily="1" charset="-128"/>
                <a:cs typeface="Arial" pitchFamily="34" charset="0"/>
              </a:rPr>
              <a:t>.”</a:t>
            </a:r>
            <a:endParaRPr lang="en-US" kern="0" dirty="0">
              <a:solidFill>
                <a:srgbClr val="000000"/>
              </a:solidFill>
              <a:latin typeface="+mj-lt"/>
              <a:ea typeface="ＭＳ Ｐゴシック" pitchFamily="1" charset="-128"/>
              <a:cs typeface="Arial" pitchFamily="34" charset="0"/>
            </a:endParaRPr>
          </a:p>
        </p:txBody>
      </p:sp>
      <p:pic>
        <p:nvPicPr>
          <p:cNvPr id="7" name="Picture 6" descr="Screen shot 2013-02-07 at 3.33.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064" y="881142"/>
            <a:ext cx="2001899" cy="2346151"/>
          </a:xfrm>
          <a:prstGeom prst="rect">
            <a:avLst/>
          </a:prstGeom>
        </p:spPr>
      </p:pic>
      <p:sp>
        <p:nvSpPr>
          <p:cNvPr id="9" name="Rectangle 8"/>
          <p:cNvSpPr/>
          <p:nvPr/>
        </p:nvSpPr>
        <p:spPr>
          <a:xfrm>
            <a:off x="592528" y="4011613"/>
            <a:ext cx="7889961" cy="646331"/>
          </a:xfrm>
          <a:prstGeom prst="rect">
            <a:avLst/>
          </a:prstGeom>
        </p:spPr>
        <p:txBody>
          <a:bodyPr wrap="square" lIns="91418" tIns="45709" rIns="91418" bIns="45709">
            <a:spAutoFit/>
          </a:bodyPr>
          <a:lstStyle/>
          <a:p>
            <a:r>
              <a:rPr lang="en-US" dirty="0">
                <a:solidFill>
                  <a:srgbClr val="002060"/>
                </a:solidFill>
                <a:latin typeface="+mj-lt"/>
                <a:cs typeface="Arial" pitchFamily="34" charset="0"/>
              </a:rPr>
              <a:t>The Subcommittee ranks an EIC as </a:t>
            </a:r>
            <a:r>
              <a:rPr lang="en-US" b="1" dirty="0">
                <a:solidFill>
                  <a:srgbClr val="002060"/>
                </a:solidFill>
                <a:latin typeface="+mj-lt"/>
                <a:cs typeface="Arial" pitchFamily="34" charset="0"/>
              </a:rPr>
              <a:t>Absolutely Central </a:t>
            </a:r>
            <a:r>
              <a:rPr lang="en-US" dirty="0">
                <a:solidFill>
                  <a:srgbClr val="002060"/>
                </a:solidFill>
                <a:latin typeface="+mj-lt"/>
                <a:cs typeface="Arial" pitchFamily="34" charset="0"/>
              </a:rPr>
              <a:t>in its ability to contribute to world-leading science in the next decade.”</a:t>
            </a:r>
          </a:p>
        </p:txBody>
      </p:sp>
      <p:sp>
        <p:nvSpPr>
          <p:cNvPr id="10" name="TextBox 9"/>
          <p:cNvSpPr txBox="1"/>
          <p:nvPr/>
        </p:nvSpPr>
        <p:spPr>
          <a:xfrm>
            <a:off x="592526" y="6267639"/>
            <a:ext cx="6190062" cy="369310"/>
          </a:xfrm>
          <a:prstGeom prst="rect">
            <a:avLst/>
          </a:prstGeom>
          <a:noFill/>
        </p:spPr>
        <p:txBody>
          <a:bodyPr wrap="none" lIns="91418" tIns="45709" rIns="91418" bIns="45709" rtlCol="0">
            <a:spAutoFit/>
          </a:bodyPr>
          <a:lstStyle/>
          <a:p>
            <a:r>
              <a:rPr lang="en-US" b="1" i="1" dirty="0" smtClean="0">
                <a:solidFill>
                  <a:srgbClr val="FF0000"/>
                </a:solidFill>
              </a:rPr>
              <a:t>EIC needs to be a high recommendation in this report!</a:t>
            </a:r>
            <a:endParaRPr lang="en-US" b="1" i="1" dirty="0">
              <a:solidFill>
                <a:srgbClr val="FF0000"/>
              </a:solidFill>
            </a:endParaRPr>
          </a:p>
        </p:txBody>
      </p:sp>
      <p:pic>
        <p:nvPicPr>
          <p:cNvPr id="12" name="Picture 11"/>
          <p:cNvPicPr>
            <a:picLocks noChangeAspect="1"/>
          </p:cNvPicPr>
          <p:nvPr/>
        </p:nvPicPr>
        <p:blipFill>
          <a:blip r:embed="rId3">
            <a:alphaModFix amt="50000"/>
          </a:blip>
          <a:stretch>
            <a:fillRect/>
          </a:stretch>
        </p:blipFill>
        <p:spPr>
          <a:xfrm>
            <a:off x="7065819" y="3174371"/>
            <a:ext cx="2078182" cy="2767594"/>
          </a:xfrm>
          <a:prstGeom prst="rect">
            <a:avLst/>
          </a:prstGeom>
        </p:spPr>
      </p:pic>
      <p:sp>
        <p:nvSpPr>
          <p:cNvPr id="8" name="Title 7"/>
          <p:cNvSpPr>
            <a:spLocks noGrp="1"/>
          </p:cNvSpPr>
          <p:nvPr>
            <p:ph type="title"/>
          </p:nvPr>
        </p:nvSpPr>
        <p:spPr>
          <a:xfrm>
            <a:off x="243209" y="268785"/>
            <a:ext cx="8687983" cy="990600"/>
          </a:xfrm>
        </p:spPr>
        <p:txBody>
          <a:bodyPr anchor="t"/>
          <a:lstStyle/>
          <a:p>
            <a:r>
              <a:rPr lang="en-US" dirty="0" smtClean="0"/>
              <a:t>Evolving status of EIC </a:t>
            </a:r>
            <a:r>
              <a:rPr lang="en-US" dirty="0"/>
              <a:t>i</a:t>
            </a:r>
            <a:r>
              <a:rPr lang="en-US" dirty="0" smtClean="0"/>
              <a:t>n the US:</a:t>
            </a:r>
            <a:endParaRPr lang="en-US" dirty="0"/>
          </a:p>
        </p:txBody>
      </p:sp>
      <p:sp>
        <p:nvSpPr>
          <p:cNvPr id="11" name="TextBox 10"/>
          <p:cNvSpPr txBox="1">
            <a:spLocks noChangeArrowheads="1"/>
          </p:cNvSpPr>
          <p:nvPr/>
        </p:nvSpPr>
        <p:spPr bwMode="auto">
          <a:xfrm>
            <a:off x="214502" y="4728789"/>
            <a:ext cx="6968229" cy="430716"/>
          </a:xfrm>
          <a:prstGeom prst="rect">
            <a:avLst/>
          </a:prstGeom>
          <a:noFill/>
          <a:ln w="9525">
            <a:noFill/>
            <a:miter lim="800000"/>
            <a:headEnd/>
            <a:tailEnd/>
          </a:ln>
        </p:spPr>
        <p:txBody>
          <a:bodyPr wrap="none" lIns="91269" tIns="45635" rIns="91269" bIns="45635">
            <a:prstTxWarp prst="textNoShape">
              <a:avLst/>
            </a:prstTxWarp>
            <a:spAutoFit/>
          </a:bodyPr>
          <a:lstStyle/>
          <a:p>
            <a:pPr>
              <a:buFont typeface="Wingdings" pitchFamily="-107" charset="2"/>
              <a:buChar char="q"/>
            </a:pPr>
            <a:r>
              <a:rPr lang="en-US" sz="2200" dirty="0" smtClean="0">
                <a:solidFill>
                  <a:srgbClr val="006600"/>
                </a:solidFill>
                <a:latin typeface="Arial Rounded MT Bold"/>
                <a:cs typeface="Arial Rounded MT Bold"/>
              </a:rPr>
              <a:t>DNP Organized town meeting for LRP (2014-15)</a:t>
            </a:r>
            <a:r>
              <a:rPr lang="en-US" sz="2200" dirty="0">
                <a:solidFill>
                  <a:srgbClr val="006600"/>
                </a:solidFill>
                <a:latin typeface="Arial Rounded MT Bold"/>
                <a:cs typeface="Arial Rounded MT Bold"/>
              </a:rPr>
              <a:t>:</a:t>
            </a:r>
          </a:p>
        </p:txBody>
      </p:sp>
      <p:sp>
        <p:nvSpPr>
          <p:cNvPr id="13" name="Rectangle 12"/>
          <p:cNvSpPr/>
          <p:nvPr/>
        </p:nvSpPr>
        <p:spPr>
          <a:xfrm>
            <a:off x="744928" y="5142600"/>
            <a:ext cx="7889961" cy="646309"/>
          </a:xfrm>
          <a:prstGeom prst="rect">
            <a:avLst/>
          </a:prstGeom>
        </p:spPr>
        <p:txBody>
          <a:bodyPr wrap="square" lIns="91418" tIns="45709" rIns="91418" bIns="45709">
            <a:spAutoFit/>
          </a:bodyPr>
          <a:lstStyle/>
          <a:p>
            <a:r>
              <a:rPr lang="en-US" dirty="0" smtClean="0">
                <a:solidFill>
                  <a:srgbClr val="002060"/>
                </a:solidFill>
                <a:latin typeface="+mj-lt"/>
                <a:cs typeface="Arial" pitchFamily="34" charset="0"/>
              </a:rPr>
              <a:t>Both hot and cold QCD </a:t>
            </a:r>
            <a:r>
              <a:rPr lang="en-US" dirty="0" err="1" smtClean="0">
                <a:solidFill>
                  <a:srgbClr val="002060"/>
                </a:solidFill>
                <a:latin typeface="+mj-lt"/>
                <a:cs typeface="Arial" pitchFamily="34" charset="0"/>
              </a:rPr>
              <a:t>communites</a:t>
            </a:r>
            <a:r>
              <a:rPr lang="en-US" dirty="0">
                <a:solidFill>
                  <a:srgbClr val="002060"/>
                </a:solidFill>
                <a:latin typeface="+mj-lt"/>
                <a:cs typeface="Arial" pitchFamily="34" charset="0"/>
              </a:rPr>
              <a:t> </a:t>
            </a:r>
            <a:r>
              <a:rPr lang="en-US" dirty="0" smtClean="0">
                <a:solidFill>
                  <a:srgbClr val="002060"/>
                </a:solidFill>
                <a:latin typeface="+mj-lt"/>
                <a:cs typeface="Arial" pitchFamily="34" charset="0"/>
              </a:rPr>
              <a:t>identified the Electron Ion Collider </a:t>
            </a:r>
          </a:p>
          <a:p>
            <a:r>
              <a:rPr lang="en-US" dirty="0" smtClean="0">
                <a:solidFill>
                  <a:srgbClr val="002060"/>
                </a:solidFill>
                <a:latin typeface="+mj-lt"/>
                <a:cs typeface="Arial" pitchFamily="34" charset="0"/>
              </a:rPr>
              <a:t>As the highest priority for new construction in the NP </a:t>
            </a:r>
            <a:r>
              <a:rPr lang="en-US" dirty="0" err="1" smtClean="0">
                <a:solidFill>
                  <a:srgbClr val="002060"/>
                </a:solidFill>
                <a:latin typeface="+mj-lt"/>
                <a:cs typeface="Arial" pitchFamily="34" charset="0"/>
              </a:rPr>
              <a:t>feild</a:t>
            </a:r>
            <a:r>
              <a:rPr lang="en-US" dirty="0" smtClean="0">
                <a:solidFill>
                  <a:srgbClr val="002060"/>
                </a:solidFill>
                <a:latin typeface="+mj-lt"/>
                <a:cs typeface="Arial" pitchFamily="34" charset="0"/>
              </a:rPr>
              <a:t>..</a:t>
            </a:r>
            <a:endParaRPr lang="en-US" dirty="0">
              <a:solidFill>
                <a:srgbClr val="002060"/>
              </a:solidFill>
              <a:latin typeface="+mj-lt"/>
              <a:cs typeface="Arial" pitchFamily="34" charset="0"/>
            </a:endParaRPr>
          </a:p>
        </p:txBody>
      </p:sp>
      <p:sp>
        <p:nvSpPr>
          <p:cNvPr id="3" name="Date Placeholder 2"/>
          <p:cNvSpPr>
            <a:spLocks noGrp="1"/>
          </p:cNvSpPr>
          <p:nvPr>
            <p:ph type="dt" sz="half" idx="10"/>
          </p:nvPr>
        </p:nvSpPr>
        <p:spPr/>
        <p:txBody>
          <a:bodyPr/>
          <a:lstStyle/>
          <a:p>
            <a:r>
              <a:rPr lang="en-US" smtClean="0"/>
              <a:t>March 11, 2015</a:t>
            </a:r>
            <a:endParaRPr lang="en-US"/>
          </a:p>
        </p:txBody>
      </p:sp>
      <p:sp>
        <p:nvSpPr>
          <p:cNvPr id="14" name="Footer Placeholder 13"/>
          <p:cNvSpPr>
            <a:spLocks noGrp="1"/>
          </p:cNvSpPr>
          <p:nvPr>
            <p:ph type="ftr" sz="quarter" idx="11"/>
          </p:nvPr>
        </p:nvSpPr>
        <p:spPr/>
        <p:txBody>
          <a:bodyPr/>
          <a:lstStyle/>
          <a:p>
            <a:pPr algn="r"/>
            <a:r>
              <a:rPr lang="en-US" smtClean="0"/>
              <a:t>EIC at Old Dominion University</a:t>
            </a:r>
            <a:endParaRPr lang="en-US" dirty="0"/>
          </a:p>
        </p:txBody>
      </p:sp>
      <p:sp>
        <p:nvSpPr>
          <p:cNvPr id="15" name="Slide Number Placeholder 14"/>
          <p:cNvSpPr>
            <a:spLocks noGrp="1"/>
          </p:cNvSpPr>
          <p:nvPr>
            <p:ph type="sldNum" sz="quarter" idx="12"/>
          </p:nvPr>
        </p:nvSpPr>
        <p:spPr/>
        <p:txBody>
          <a:bodyPr/>
          <a:lstStyle/>
          <a:p>
            <a:fld id="{0CFEC368-1D7A-4F81-ABF6-AE0E36BAF64C}" type="slidenum">
              <a:rPr lang="en-US" smtClean="0"/>
              <a:pPr/>
              <a:t>21</a:t>
            </a:fld>
            <a:endParaRPr lang="en-US"/>
          </a:p>
        </p:txBody>
      </p:sp>
    </p:spTree>
    <p:extLst>
      <p:ext uri="{BB962C8B-B14F-4D97-AF65-F5344CB8AC3E}">
        <p14:creationId xmlns:p14="http://schemas.microsoft.com/office/powerpoint/2010/main" val="3070016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Very Critical: (2 months!)</a:t>
            </a:r>
            <a:endParaRPr lang="en-US" dirty="0"/>
          </a:p>
        </p:txBody>
      </p:sp>
      <p:sp>
        <p:nvSpPr>
          <p:cNvPr id="3" name="Content Placeholder 2"/>
          <p:cNvSpPr>
            <a:spLocks noGrp="1"/>
          </p:cNvSpPr>
          <p:nvPr>
            <p:ph idx="1"/>
          </p:nvPr>
        </p:nvSpPr>
        <p:spPr/>
        <p:txBody>
          <a:bodyPr>
            <a:normAutofit lnSpcReduction="10000"/>
          </a:bodyPr>
          <a:lstStyle/>
          <a:p>
            <a:r>
              <a:rPr lang="en-US" dirty="0" smtClean="0"/>
              <a:t>EIC Preparatory Meeting: March 30-31, 2015</a:t>
            </a:r>
          </a:p>
          <a:p>
            <a:pPr lvl="1"/>
            <a:r>
              <a:rPr lang="en-US" dirty="0" smtClean="0"/>
              <a:t>SURA Headquarters in Washington DC</a:t>
            </a:r>
          </a:p>
          <a:p>
            <a:pPr lvl="1"/>
            <a:r>
              <a:rPr lang="en-US" dirty="0">
                <a:hlinkClick r:id="rId2"/>
              </a:rPr>
              <a:t>http://skipper.physics.sunysb.edu/~eicug/eiclrp/</a:t>
            </a:r>
            <a:r>
              <a:rPr lang="en-US" dirty="0" smtClean="0">
                <a:hlinkClick r:id="rId2"/>
              </a:rPr>
              <a:t>eicprep.html</a:t>
            </a:r>
            <a:endParaRPr lang="en-US" dirty="0" smtClean="0"/>
          </a:p>
          <a:p>
            <a:pPr lvl="1"/>
            <a:r>
              <a:rPr lang="en-US" dirty="0" smtClean="0"/>
              <a:t>Attend in person or on </a:t>
            </a:r>
            <a:r>
              <a:rPr lang="en-US" dirty="0" err="1" smtClean="0"/>
              <a:t>BlueJeans</a:t>
            </a:r>
            <a:r>
              <a:rPr lang="en-US" dirty="0" smtClean="0"/>
              <a:t> </a:t>
            </a:r>
          </a:p>
          <a:p>
            <a:pPr lvl="1"/>
            <a:r>
              <a:rPr lang="en-US" dirty="0" smtClean="0"/>
              <a:t>All EIC associated Talks and Discussions </a:t>
            </a:r>
            <a:r>
              <a:rPr lang="en-US" dirty="0" smtClean="0">
                <a:solidFill>
                  <a:srgbClr val="CD2916"/>
                </a:solidFill>
              </a:rPr>
              <a:t>(agenda coming soon)</a:t>
            </a:r>
          </a:p>
          <a:p>
            <a:pPr lvl="1"/>
            <a:endParaRPr lang="en-US" dirty="0"/>
          </a:p>
          <a:p>
            <a:r>
              <a:rPr lang="en-US" dirty="0" smtClean="0"/>
              <a:t>NSAC Meeting April 3, 2015</a:t>
            </a:r>
          </a:p>
          <a:p>
            <a:pPr lvl="1"/>
            <a:r>
              <a:rPr lang="en-US" dirty="0" smtClean="0"/>
              <a:t>EIC Cost review presentation to NSAC</a:t>
            </a:r>
          </a:p>
          <a:p>
            <a:pPr lvl="1"/>
            <a:endParaRPr lang="en-US" dirty="0" smtClean="0"/>
          </a:p>
          <a:p>
            <a:r>
              <a:rPr lang="en-US" dirty="0" smtClean="0"/>
              <a:t>NSAC Resolution Meeting: April 16-20, 2015</a:t>
            </a:r>
          </a:p>
          <a:p>
            <a:pPr lvl="1"/>
            <a:r>
              <a:rPr lang="en-US" dirty="0" smtClean="0"/>
              <a:t>Kitty Hawk, North Carolina</a:t>
            </a:r>
          </a:p>
          <a:p>
            <a:pPr lvl="1"/>
            <a:r>
              <a:rPr lang="en-US" dirty="0" smtClean="0"/>
              <a:t>Presentations, discussion on vote on the Resolution to “</a:t>
            </a:r>
            <a:r>
              <a:rPr lang="en-US" i="1" dirty="0" smtClean="0">
                <a:solidFill>
                  <a:srgbClr val="CD2916"/>
                </a:solidFill>
              </a:rPr>
              <a:t>Construct the Electron Ion Collider, as the next major NP experimental facility beyond FRIB”.</a:t>
            </a:r>
            <a:endParaRPr lang="en-US" i="1" dirty="0">
              <a:solidFill>
                <a:srgbClr val="CD2916"/>
              </a:solidFill>
            </a:endParaRPr>
          </a:p>
          <a:p>
            <a:pPr lvl="1"/>
            <a:endParaRPr lang="en-US" dirty="0"/>
          </a:p>
        </p:txBody>
      </p:sp>
      <p:sp>
        <p:nvSpPr>
          <p:cNvPr id="4" name="Date Placeholder 3"/>
          <p:cNvSpPr>
            <a:spLocks noGrp="1"/>
          </p:cNvSpPr>
          <p:nvPr>
            <p:ph type="dt" sz="half" idx="10"/>
          </p:nvPr>
        </p:nvSpPr>
        <p:spPr/>
        <p:txBody>
          <a:bodyPr/>
          <a:lstStyle/>
          <a:p>
            <a:r>
              <a:rPr lang="en-US" smtClean="0"/>
              <a:t>March 11, 2015</a:t>
            </a:r>
            <a:endParaRPr lang="en-US"/>
          </a:p>
        </p:txBody>
      </p:sp>
      <p:sp>
        <p:nvSpPr>
          <p:cNvPr id="5" name="Footer Placeholder 4"/>
          <p:cNvSpPr>
            <a:spLocks noGrp="1"/>
          </p:cNvSpPr>
          <p:nvPr>
            <p:ph type="ftr" sz="quarter" idx="11"/>
          </p:nvPr>
        </p:nvSpPr>
        <p:spPr/>
        <p:txBody>
          <a:bodyPr/>
          <a:lstStyle/>
          <a:p>
            <a:pPr algn="r"/>
            <a:r>
              <a:rPr lang="en-US" smtClean="0"/>
              <a:t>EIC at Old Dominion University</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22</a:t>
            </a:fld>
            <a:endParaRPr lang="en-US"/>
          </a:p>
        </p:txBody>
      </p:sp>
    </p:spTree>
    <p:extLst>
      <p:ext uri="{BB962C8B-B14F-4D97-AF65-F5344CB8AC3E}">
        <p14:creationId xmlns:p14="http://schemas.microsoft.com/office/powerpoint/2010/main" val="38479781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80" y="533400"/>
            <a:ext cx="8883982" cy="990600"/>
          </a:xfrm>
        </p:spPr>
        <p:txBody>
          <a:bodyPr>
            <a:normAutofit fontScale="90000"/>
          </a:bodyPr>
          <a:lstStyle/>
          <a:p>
            <a:r>
              <a:rPr lang="en-US" dirty="0" smtClean="0"/>
              <a:t>Emergence of nucleons and nuclei from the many body QCD dynamics</a:t>
            </a:r>
            <a:endParaRPr lang="en-US" dirty="0"/>
          </a:p>
        </p:txBody>
      </p:sp>
      <p:sp>
        <p:nvSpPr>
          <p:cNvPr id="3" name="Content Placeholder 2"/>
          <p:cNvSpPr>
            <a:spLocks noGrp="1"/>
          </p:cNvSpPr>
          <p:nvPr>
            <p:ph idx="1"/>
          </p:nvPr>
        </p:nvSpPr>
        <p:spPr>
          <a:xfrm>
            <a:off x="185856" y="1786075"/>
            <a:ext cx="7620000" cy="1094982"/>
          </a:xfrm>
        </p:spPr>
        <p:txBody>
          <a:bodyPr>
            <a:normAutofit/>
          </a:bodyPr>
          <a:lstStyle/>
          <a:p>
            <a:r>
              <a:rPr lang="en-US" sz="2000" dirty="0" smtClean="0"/>
              <a:t>LQCD now treating NN forces, light nuclear magnetic moments</a:t>
            </a:r>
          </a:p>
          <a:p>
            <a:r>
              <a:rPr lang="en-US" sz="2000" dirty="0" smtClean="0">
                <a:solidFill>
                  <a:srgbClr val="0000FF"/>
                </a:solidFill>
              </a:rPr>
              <a:t>How do massless gluons and nearly massless quarks interact in the many body environment to give finite mass to hadrons?</a:t>
            </a:r>
            <a:endParaRPr lang="en-US" sz="2000" dirty="0">
              <a:solidFill>
                <a:srgbClr val="0000FF"/>
              </a:solidFill>
            </a:endParaRPr>
          </a:p>
        </p:txBody>
      </p:sp>
      <p:sp>
        <p:nvSpPr>
          <p:cNvPr id="4" name="Date Placeholder 3"/>
          <p:cNvSpPr>
            <a:spLocks noGrp="1"/>
          </p:cNvSpPr>
          <p:nvPr>
            <p:ph type="dt" sz="half" idx="10"/>
          </p:nvPr>
        </p:nvSpPr>
        <p:spPr/>
        <p:txBody>
          <a:bodyPr/>
          <a:lstStyle/>
          <a:p>
            <a:r>
              <a:rPr lang="en-US" smtClean="0"/>
              <a:t>March 11, 2015</a:t>
            </a:r>
            <a:endParaRPr lang="en-US"/>
          </a:p>
        </p:txBody>
      </p:sp>
      <p:sp>
        <p:nvSpPr>
          <p:cNvPr id="5" name="Footer Placeholder 4"/>
          <p:cNvSpPr>
            <a:spLocks noGrp="1"/>
          </p:cNvSpPr>
          <p:nvPr>
            <p:ph type="ftr" sz="quarter" idx="11"/>
          </p:nvPr>
        </p:nvSpPr>
        <p:spPr/>
        <p:txBody>
          <a:bodyPr/>
          <a:lstStyle/>
          <a:p>
            <a:pPr algn="r"/>
            <a:r>
              <a:rPr lang="en-US" smtClean="0"/>
              <a:t>EIC at Old Dominion University</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3</a:t>
            </a:fld>
            <a:endParaRPr lang="en-US"/>
          </a:p>
        </p:txBody>
      </p:sp>
      <p:pic>
        <p:nvPicPr>
          <p:cNvPr id="7" name="Picture 6" descr="Screen shot 2012-11-30 at 7.52.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2648" y="1797819"/>
            <a:ext cx="1186214" cy="959318"/>
          </a:xfrm>
          <a:prstGeom prst="rect">
            <a:avLst/>
          </a:prstGeom>
        </p:spPr>
      </p:pic>
      <p:pic>
        <p:nvPicPr>
          <p:cNvPr id="8" name="Picture 7"/>
          <p:cNvPicPr>
            <a:picLocks noChangeAspect="1"/>
          </p:cNvPicPr>
          <p:nvPr/>
        </p:nvPicPr>
        <p:blipFill>
          <a:blip r:embed="rId4"/>
          <a:stretch>
            <a:fillRect/>
          </a:stretch>
        </p:blipFill>
        <p:spPr>
          <a:xfrm>
            <a:off x="261279" y="3407708"/>
            <a:ext cx="1219535" cy="1150242"/>
          </a:xfrm>
          <a:prstGeom prst="rect">
            <a:avLst/>
          </a:prstGeom>
        </p:spPr>
      </p:pic>
      <p:sp>
        <p:nvSpPr>
          <p:cNvPr id="9" name="Content Placeholder 2"/>
          <p:cNvSpPr txBox="1">
            <a:spLocks/>
          </p:cNvSpPr>
          <p:nvPr/>
        </p:nvSpPr>
        <p:spPr>
          <a:xfrm>
            <a:off x="1480814" y="3112864"/>
            <a:ext cx="7620000" cy="1726039"/>
          </a:xfrm>
          <a:prstGeom prst="rect">
            <a:avLst/>
          </a:prstGeom>
          <a:solidFill>
            <a:srgbClr val="CCFFCC"/>
          </a:solidFill>
        </p:spPr>
        <p:txBody>
          <a:bodyPr vert="horz" lIns="91440" tIns="45720" rIns="91440" bIns="45720" rtlCol="0">
            <a:normAutofit fontScale="925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0000FF"/>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000" kern="1200">
                <a:solidFill>
                  <a:srgbClr val="0000FF"/>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0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2000" dirty="0" smtClean="0"/>
              <a:t>Role of self-interacting colored gluons crucial!</a:t>
            </a:r>
          </a:p>
          <a:p>
            <a:pPr marL="0" indent="0">
              <a:buNone/>
            </a:pPr>
            <a:r>
              <a:rPr lang="en-US" sz="2000" dirty="0" smtClean="0"/>
              <a:t>“….</a:t>
            </a:r>
            <a:r>
              <a:rPr lang="en-US" sz="2000" i="1" dirty="0" smtClean="0"/>
              <a:t>resulting in a self-catalyzing enhancement that leads to a runaway growth …having only finite amount of energy to work with </a:t>
            </a:r>
            <a:r>
              <a:rPr lang="en-US" sz="2000" i="1" dirty="0" smtClean="0">
                <a:solidFill>
                  <a:srgbClr val="0000FF"/>
                </a:solidFill>
              </a:rPr>
              <a:t>nature finds a way to short cut the ultimate [color] thundercloud</a:t>
            </a:r>
            <a:r>
              <a:rPr lang="en-US" sz="2000" dirty="0" smtClean="0">
                <a:solidFill>
                  <a:srgbClr val="0000FF"/>
                </a:solidFill>
              </a:rPr>
              <a:t> </a:t>
            </a:r>
            <a:r>
              <a:rPr lang="en-US" sz="2000" dirty="0" smtClean="0"/>
              <a:t>”                                       </a:t>
            </a:r>
          </a:p>
          <a:p>
            <a:pPr marL="0" indent="0">
              <a:buNone/>
            </a:pPr>
            <a:r>
              <a:rPr lang="en-US" sz="2000" dirty="0" smtClean="0"/>
              <a:t>                                                          </a:t>
            </a:r>
            <a:r>
              <a:rPr lang="en-US" sz="1500" dirty="0" smtClean="0"/>
              <a:t>F. </a:t>
            </a:r>
            <a:r>
              <a:rPr lang="en-US" sz="1500" dirty="0" err="1" smtClean="0"/>
              <a:t>Wilczek</a:t>
            </a:r>
            <a:r>
              <a:rPr lang="en-US" sz="1500" dirty="0" smtClean="0"/>
              <a:t>, Origin of Mass, Nature Reference</a:t>
            </a:r>
            <a:endParaRPr lang="en-US" sz="1500" dirty="0"/>
          </a:p>
        </p:txBody>
      </p:sp>
      <p:sp>
        <p:nvSpPr>
          <p:cNvPr id="10" name="Content Placeholder 2"/>
          <p:cNvSpPr txBox="1">
            <a:spLocks/>
          </p:cNvSpPr>
          <p:nvPr/>
        </p:nvSpPr>
        <p:spPr>
          <a:xfrm>
            <a:off x="152400" y="4857091"/>
            <a:ext cx="8991600" cy="1094982"/>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0000FF"/>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000" kern="1200">
                <a:solidFill>
                  <a:srgbClr val="0000FF"/>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0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2000" b="1" dirty="0" smtClean="0">
                <a:solidFill>
                  <a:srgbClr val="CD2916"/>
                </a:solidFill>
              </a:rPr>
              <a:t>What limits the ultimate thundercloud? </a:t>
            </a:r>
            <a:r>
              <a:rPr lang="en-US" sz="2000" b="1" dirty="0" smtClean="0">
                <a:solidFill>
                  <a:srgbClr val="CD2916"/>
                </a:solidFill>
                <a:sym typeface="Wingdings"/>
              </a:rPr>
              <a:t></a:t>
            </a:r>
            <a:r>
              <a:rPr lang="en-US" sz="2000" b="1" dirty="0" smtClean="0">
                <a:solidFill>
                  <a:srgbClr val="CD2916"/>
                </a:solidFill>
              </a:rPr>
              <a:t> </a:t>
            </a:r>
            <a:r>
              <a:rPr lang="en-US" sz="2000" dirty="0" smtClean="0"/>
              <a:t>What are the relative roles played by </a:t>
            </a:r>
            <a:r>
              <a:rPr lang="en-US" sz="2000" dirty="0" smtClean="0">
                <a:solidFill>
                  <a:srgbClr val="0000FF"/>
                </a:solidFill>
              </a:rPr>
              <a:t>color-confinement </a:t>
            </a:r>
            <a:r>
              <a:rPr lang="en-US" sz="2000" dirty="0" smtClean="0">
                <a:solidFill>
                  <a:srgbClr val="CD2916"/>
                </a:solidFill>
              </a:rPr>
              <a:t>vs</a:t>
            </a:r>
            <a:r>
              <a:rPr lang="en-US" sz="2000" dirty="0" smtClean="0"/>
              <a:t>. saturation of soft gluon densities via </a:t>
            </a:r>
            <a:r>
              <a:rPr lang="en-US" sz="2000" dirty="0" err="1" smtClean="0">
                <a:solidFill>
                  <a:srgbClr val="FF0000"/>
                </a:solidFill>
              </a:rPr>
              <a:t>gg</a:t>
            </a:r>
            <a:r>
              <a:rPr lang="en-US" sz="2000" dirty="0" smtClean="0">
                <a:solidFill>
                  <a:srgbClr val="FF0000"/>
                </a:solidFill>
              </a:rPr>
              <a:t>-g recombination</a:t>
            </a:r>
            <a:r>
              <a:rPr lang="en-US" sz="2000" dirty="0" smtClean="0"/>
              <a:t>?</a:t>
            </a:r>
            <a:endParaRPr lang="en-US" sz="2000" dirty="0"/>
          </a:p>
        </p:txBody>
      </p:sp>
      <p:grpSp>
        <p:nvGrpSpPr>
          <p:cNvPr id="15" name="Group 14"/>
          <p:cNvGrpSpPr/>
          <p:nvPr/>
        </p:nvGrpSpPr>
        <p:grpSpPr>
          <a:xfrm>
            <a:off x="1212489" y="5725491"/>
            <a:ext cx="6896979" cy="902284"/>
            <a:chOff x="1212489" y="5678457"/>
            <a:chExt cx="6896979" cy="902284"/>
          </a:xfrm>
        </p:grpSpPr>
        <p:pic>
          <p:nvPicPr>
            <p:cNvPr id="11" name="Picture 10"/>
            <p:cNvPicPr>
              <a:picLocks noChangeAspect="1"/>
            </p:cNvPicPr>
            <p:nvPr/>
          </p:nvPicPr>
          <p:blipFill>
            <a:blip r:embed="rId5"/>
            <a:stretch>
              <a:fillRect/>
            </a:stretch>
          </p:blipFill>
          <p:spPr>
            <a:xfrm>
              <a:off x="2432218" y="5704466"/>
              <a:ext cx="1841163" cy="876275"/>
            </a:xfrm>
            <a:prstGeom prst="rect">
              <a:avLst/>
            </a:prstGeom>
          </p:spPr>
        </p:pic>
        <p:pic>
          <p:nvPicPr>
            <p:cNvPr id="12" name="Picture 11"/>
            <p:cNvPicPr>
              <a:picLocks noChangeAspect="1"/>
            </p:cNvPicPr>
            <p:nvPr/>
          </p:nvPicPr>
          <p:blipFill>
            <a:blip r:embed="rId6"/>
            <a:stretch>
              <a:fillRect/>
            </a:stretch>
          </p:blipFill>
          <p:spPr>
            <a:xfrm>
              <a:off x="5001686" y="5678457"/>
              <a:ext cx="1473200" cy="850900"/>
            </a:xfrm>
            <a:prstGeom prst="rect">
              <a:avLst/>
            </a:prstGeom>
          </p:spPr>
        </p:pic>
        <p:sp>
          <p:nvSpPr>
            <p:cNvPr id="13" name="Rectangle 12"/>
            <p:cNvSpPr/>
            <p:nvPr/>
          </p:nvSpPr>
          <p:spPr>
            <a:xfrm>
              <a:off x="1212489" y="5952547"/>
              <a:ext cx="1057276" cy="369332"/>
            </a:xfrm>
            <a:prstGeom prst="rect">
              <a:avLst/>
            </a:prstGeom>
          </p:spPr>
          <p:txBody>
            <a:bodyPr wrap="none">
              <a:spAutoFit/>
            </a:bodyPr>
            <a:lstStyle/>
            <a:p>
              <a:r>
                <a:rPr lang="en-US" dirty="0">
                  <a:solidFill>
                    <a:srgbClr val="000090"/>
                  </a:solidFill>
                </a:rPr>
                <a:t>flux </a:t>
              </a:r>
              <a:r>
                <a:rPr lang="en-US" dirty="0" smtClean="0">
                  <a:solidFill>
                    <a:srgbClr val="000090"/>
                  </a:solidFill>
                </a:rPr>
                <a:t>tube </a:t>
              </a:r>
              <a:endParaRPr lang="en-US" dirty="0">
                <a:solidFill>
                  <a:srgbClr val="000090"/>
                </a:solidFill>
              </a:endParaRPr>
            </a:p>
          </p:txBody>
        </p:sp>
        <p:sp>
          <p:nvSpPr>
            <p:cNvPr id="14" name="Rectangle 13"/>
            <p:cNvSpPr/>
            <p:nvPr/>
          </p:nvSpPr>
          <p:spPr>
            <a:xfrm>
              <a:off x="6474886" y="5920281"/>
              <a:ext cx="1634582" cy="369332"/>
            </a:xfrm>
            <a:prstGeom prst="rect">
              <a:avLst/>
            </a:prstGeom>
          </p:spPr>
          <p:txBody>
            <a:bodyPr wrap="none">
              <a:spAutoFit/>
            </a:bodyPr>
            <a:lstStyle/>
            <a:p>
              <a:r>
                <a:rPr lang="en-US" dirty="0" smtClean="0">
                  <a:solidFill>
                    <a:srgbClr val="000090"/>
                  </a:solidFill>
                </a:rPr>
                <a:t>recombination </a:t>
              </a:r>
              <a:endParaRPr lang="en-US" dirty="0">
                <a:solidFill>
                  <a:srgbClr val="000090"/>
                </a:solidFill>
              </a:endParaRPr>
            </a:p>
          </p:txBody>
        </p:sp>
      </p:grpSp>
    </p:spTree>
    <p:extLst>
      <p:ext uri="{BB962C8B-B14F-4D97-AF65-F5344CB8AC3E}">
        <p14:creationId xmlns:p14="http://schemas.microsoft.com/office/powerpoint/2010/main" val="1495826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par>
                                <p:cTn id="15" presetID="1" presetClass="entr" presetSubtype="0" fill="hold"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blinds(horizontal)">
                                      <p:cBhvr>
                                        <p:cTn id="33" dur="500"/>
                                        <p:tgtEl>
                                          <p:spTgt spid="10">
                                            <p:txEl>
                                              <p:pRg st="0" end="0"/>
                                            </p:txEl>
                                          </p:spTgt>
                                        </p:tgtEl>
                                      </p:cBhvr>
                                    </p:animEffec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032"/>
            <a:ext cx="9144000" cy="1331782"/>
          </a:xfrm>
        </p:spPr>
        <p:txBody>
          <a:bodyPr>
            <a:normAutofit/>
          </a:bodyPr>
          <a:lstStyle/>
          <a:p>
            <a:r>
              <a:rPr lang="en-US" sz="3600" dirty="0" smtClean="0"/>
              <a:t>Role of gluons in hadron structure </a:t>
            </a:r>
            <a:r>
              <a:rPr lang="en-US" dirty="0" smtClean="0"/>
              <a:t/>
            </a:r>
            <a:br>
              <a:rPr lang="en-US" dirty="0" smtClean="0"/>
            </a:br>
            <a:r>
              <a:rPr lang="en-US" sz="2400" dirty="0"/>
              <a:t>D</a:t>
            </a:r>
            <a:r>
              <a:rPr lang="en-US" sz="2400" dirty="0" smtClean="0"/>
              <a:t>ynamical generation of hadron masses </a:t>
            </a:r>
            <a:endParaRPr lang="en-US" sz="2400" dirty="0"/>
          </a:p>
        </p:txBody>
      </p:sp>
      <p:sp>
        <p:nvSpPr>
          <p:cNvPr id="6" name="Slide Number Placeholder 5"/>
          <p:cNvSpPr>
            <a:spLocks noGrp="1"/>
          </p:cNvSpPr>
          <p:nvPr>
            <p:ph type="sldNum" sz="quarter" idx="12"/>
          </p:nvPr>
        </p:nvSpPr>
        <p:spPr/>
        <p:txBody>
          <a:bodyPr/>
          <a:lstStyle/>
          <a:p>
            <a:fld id="{86573F6C-F8D8-B348-B654-EE84CB3F7996}" type="slidenum">
              <a:rPr lang="en-US" smtClean="0"/>
              <a:pPr/>
              <a:t>4</a:t>
            </a:fld>
            <a:endParaRPr lang="en-US"/>
          </a:p>
        </p:txBody>
      </p:sp>
      <p:sp>
        <p:nvSpPr>
          <p:cNvPr id="9" name="TextBox 8"/>
          <p:cNvSpPr txBox="1"/>
          <p:nvPr/>
        </p:nvSpPr>
        <p:spPr>
          <a:xfrm>
            <a:off x="179947" y="4572000"/>
            <a:ext cx="8852284" cy="1754326"/>
          </a:xfrm>
          <a:prstGeom prst="rect">
            <a:avLst/>
          </a:prstGeom>
          <a:noFill/>
        </p:spPr>
        <p:txBody>
          <a:bodyPr wrap="square" rtlCol="0">
            <a:spAutoFit/>
          </a:bodyPr>
          <a:lstStyle/>
          <a:p>
            <a:r>
              <a:rPr lang="en-US" dirty="0" smtClean="0">
                <a:solidFill>
                  <a:srgbClr val="0000FF"/>
                </a:solidFill>
                <a:sym typeface="Wingdings"/>
              </a:rPr>
              <a:t>Lattice QCD cannot at present quantitatively address observables on the light cone, but there is hope that future developments will enable LQCD to help us to understand these issues.</a:t>
            </a:r>
          </a:p>
          <a:p>
            <a:endParaRPr lang="en-US" dirty="0">
              <a:solidFill>
                <a:srgbClr val="0000FF"/>
              </a:solidFill>
              <a:sym typeface="Wingdings"/>
            </a:endParaRPr>
          </a:p>
          <a:p>
            <a:r>
              <a:rPr lang="en-US" b="1" dirty="0" smtClean="0">
                <a:solidFill>
                  <a:srgbClr val="C632D2"/>
                </a:solidFill>
                <a:sym typeface="Wingdings"/>
              </a:rPr>
              <a:t>Experimental </a:t>
            </a:r>
            <a:r>
              <a:rPr lang="en-US" b="1" dirty="0">
                <a:solidFill>
                  <a:srgbClr val="C632D2"/>
                </a:solidFill>
                <a:sym typeface="Wingdings"/>
              </a:rPr>
              <a:t>insight and </a:t>
            </a:r>
            <a:r>
              <a:rPr lang="en-US" b="1">
                <a:solidFill>
                  <a:srgbClr val="C632D2"/>
                </a:solidFill>
                <a:sym typeface="Wingdings"/>
              </a:rPr>
              <a:t>guidance </a:t>
            </a:r>
            <a:r>
              <a:rPr lang="en-US" b="1" smtClean="0">
                <a:solidFill>
                  <a:srgbClr val="C632D2"/>
                </a:solidFill>
                <a:sym typeface="Wingdings"/>
              </a:rPr>
              <a:t>are </a:t>
            </a:r>
            <a:r>
              <a:rPr lang="en-US" b="1" dirty="0">
                <a:solidFill>
                  <a:srgbClr val="C632D2"/>
                </a:solidFill>
                <a:sym typeface="Wingdings"/>
              </a:rPr>
              <a:t>crucial to making progress towards a complete understanding of how hadrons emerge from quarks and gluons!</a:t>
            </a:r>
            <a:endParaRPr lang="en-US" b="1" dirty="0">
              <a:solidFill>
                <a:srgbClr val="C632D2"/>
              </a:solidFill>
            </a:endParaRPr>
          </a:p>
        </p:txBody>
      </p:sp>
      <p:sp>
        <p:nvSpPr>
          <p:cNvPr id="10" name="Rectangle 9"/>
          <p:cNvSpPr/>
          <p:nvPr/>
        </p:nvSpPr>
        <p:spPr>
          <a:xfrm>
            <a:off x="179947" y="1557529"/>
            <a:ext cx="6532672" cy="1477328"/>
          </a:xfrm>
          <a:prstGeom prst="rect">
            <a:avLst/>
          </a:prstGeom>
        </p:spPr>
        <p:txBody>
          <a:bodyPr wrap="square">
            <a:spAutoFit/>
          </a:bodyPr>
          <a:lstStyle/>
          <a:p>
            <a:pPr lvl="0">
              <a:spcBef>
                <a:spcPts val="1200"/>
              </a:spcBef>
            </a:pPr>
            <a:r>
              <a:rPr lang="en-US" dirty="0">
                <a:solidFill>
                  <a:srgbClr val="292934"/>
                </a:solidFill>
              </a:rPr>
              <a:t>Gluons generate </a:t>
            </a:r>
            <a:r>
              <a:rPr lang="en-US" dirty="0" smtClean="0">
                <a:solidFill>
                  <a:srgbClr val="292934"/>
                </a:solidFill>
              </a:rPr>
              <a:t>more than 98% </a:t>
            </a:r>
            <a:r>
              <a:rPr lang="en-US" dirty="0">
                <a:solidFill>
                  <a:srgbClr val="292934"/>
                </a:solidFill>
              </a:rPr>
              <a:t>of the mass of </a:t>
            </a:r>
            <a:r>
              <a:rPr lang="en-US" dirty="0" smtClean="0">
                <a:solidFill>
                  <a:srgbClr val="292934"/>
                </a:solidFill>
              </a:rPr>
              <a:t>the proton.</a:t>
            </a:r>
            <a:endParaRPr lang="en-US" dirty="0">
              <a:solidFill>
                <a:srgbClr val="292934"/>
              </a:solidFill>
            </a:endParaRPr>
          </a:p>
          <a:p>
            <a:endParaRPr lang="en-US" dirty="0" smtClean="0">
              <a:solidFill>
                <a:srgbClr val="292934"/>
              </a:solidFill>
            </a:endParaRPr>
          </a:p>
          <a:p>
            <a:r>
              <a:rPr lang="en-US" dirty="0" smtClean="0">
                <a:solidFill>
                  <a:srgbClr val="292934"/>
                </a:solidFill>
              </a:rPr>
              <a:t>Because </a:t>
            </a:r>
            <a:r>
              <a:rPr lang="en-US" dirty="0">
                <a:solidFill>
                  <a:srgbClr val="292934"/>
                </a:solidFill>
              </a:rPr>
              <a:t>of their ability to self-interact, “virtual” gluons play a much more central role in the structure of hadrons than virtual photons do in the structure of atoms.</a:t>
            </a:r>
          </a:p>
        </p:txBody>
      </p:sp>
      <p:pic>
        <p:nvPicPr>
          <p:cNvPr id="11" name="Picture 10"/>
          <p:cNvPicPr>
            <a:picLocks noChangeAspect="1"/>
          </p:cNvPicPr>
          <p:nvPr/>
        </p:nvPicPr>
        <p:blipFill>
          <a:blip r:embed="rId3"/>
          <a:stretch>
            <a:fillRect/>
          </a:stretch>
        </p:blipFill>
        <p:spPr>
          <a:xfrm>
            <a:off x="7479869" y="520342"/>
            <a:ext cx="1552362" cy="1241889"/>
          </a:xfrm>
          <a:prstGeom prst="rect">
            <a:avLst/>
          </a:prstGeom>
        </p:spPr>
      </p:pic>
      <p:sp>
        <p:nvSpPr>
          <p:cNvPr id="13" name="Rectangle 12"/>
          <p:cNvSpPr/>
          <p:nvPr/>
        </p:nvSpPr>
        <p:spPr>
          <a:xfrm>
            <a:off x="179947" y="3036094"/>
            <a:ext cx="8852284" cy="1231106"/>
          </a:xfrm>
          <a:prstGeom prst="rect">
            <a:avLst/>
          </a:prstGeom>
        </p:spPr>
        <p:txBody>
          <a:bodyPr wrap="square">
            <a:spAutoFit/>
          </a:bodyPr>
          <a:lstStyle/>
          <a:p>
            <a:pPr>
              <a:spcBef>
                <a:spcPts val="1200"/>
              </a:spcBef>
            </a:pPr>
            <a:r>
              <a:rPr lang="en-US" dirty="0" smtClean="0">
                <a:solidFill>
                  <a:srgbClr val="292934"/>
                </a:solidFill>
              </a:rPr>
              <a:t>Roughly </a:t>
            </a:r>
            <a:r>
              <a:rPr lang="en-US" dirty="0">
                <a:solidFill>
                  <a:srgbClr val="292934"/>
                </a:solidFill>
              </a:rPr>
              <a:t>half the longitudinal momentum of a moving proton is carried by gluons.</a:t>
            </a:r>
          </a:p>
          <a:p>
            <a:pPr>
              <a:spcBef>
                <a:spcPts val="1200"/>
              </a:spcBef>
            </a:pPr>
            <a:r>
              <a:rPr lang="en-US" dirty="0">
                <a:solidFill>
                  <a:srgbClr val="292934"/>
                </a:solidFill>
              </a:rPr>
              <a:t>Gluons determine the transverse motion of valence quarks in a moving proton.</a:t>
            </a:r>
          </a:p>
          <a:p>
            <a:pPr>
              <a:spcBef>
                <a:spcPts val="1200"/>
              </a:spcBef>
            </a:pPr>
            <a:r>
              <a:rPr lang="en-US" dirty="0">
                <a:solidFill>
                  <a:srgbClr val="292934"/>
                </a:solidFill>
              </a:rPr>
              <a:t>Gluons carry a part of the proton spin (possibly up to 50%).</a:t>
            </a:r>
          </a:p>
        </p:txBody>
      </p:sp>
      <p:sp>
        <p:nvSpPr>
          <p:cNvPr id="3" name="Date Placeholder 2"/>
          <p:cNvSpPr>
            <a:spLocks noGrp="1"/>
          </p:cNvSpPr>
          <p:nvPr>
            <p:ph type="dt" sz="half" idx="10"/>
          </p:nvPr>
        </p:nvSpPr>
        <p:spPr/>
        <p:txBody>
          <a:bodyPr/>
          <a:lstStyle/>
          <a:p>
            <a:r>
              <a:rPr lang="en-US" smtClean="0"/>
              <a:t>March 11, 2015</a:t>
            </a:r>
            <a:endParaRPr lang="en-US"/>
          </a:p>
        </p:txBody>
      </p:sp>
      <p:sp>
        <p:nvSpPr>
          <p:cNvPr id="4" name="Footer Placeholder 3"/>
          <p:cNvSpPr>
            <a:spLocks noGrp="1"/>
          </p:cNvSpPr>
          <p:nvPr>
            <p:ph type="ftr" sz="quarter" idx="11"/>
          </p:nvPr>
        </p:nvSpPr>
        <p:spPr/>
        <p:txBody>
          <a:bodyPr/>
          <a:lstStyle/>
          <a:p>
            <a:pPr algn="r"/>
            <a:r>
              <a:rPr lang="en-US" smtClean="0"/>
              <a:t>EIC at Old Dominion University</a:t>
            </a:r>
            <a:endParaRPr lang="en-US" dirty="0"/>
          </a:p>
        </p:txBody>
      </p:sp>
    </p:spTree>
    <p:extLst>
      <p:ext uri="{BB962C8B-B14F-4D97-AF65-F5344CB8AC3E}">
        <p14:creationId xmlns:p14="http://schemas.microsoft.com/office/powerpoint/2010/main" val="5960254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heckerboard(across)">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checkerboard(across)">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EIC addresses the puzzles &amp; challenges of this emergent dynamics</a:t>
            </a:r>
            <a:endParaRPr lang="en-US" dirty="0"/>
          </a:p>
        </p:txBody>
      </p:sp>
      <p:sp>
        <p:nvSpPr>
          <p:cNvPr id="3" name="Content Placeholder 2"/>
          <p:cNvSpPr>
            <a:spLocks noGrp="1"/>
          </p:cNvSpPr>
          <p:nvPr>
            <p:ph idx="1"/>
          </p:nvPr>
        </p:nvSpPr>
        <p:spPr/>
        <p:txBody>
          <a:bodyPr>
            <a:normAutofit lnSpcReduction="10000"/>
          </a:bodyPr>
          <a:lstStyle/>
          <a:p>
            <a:r>
              <a:rPr lang="en-US" b="1" dirty="0" smtClean="0"/>
              <a:t>How are sea quarks/gluons and their spins distributed in space and momentum inside the nucleon? </a:t>
            </a:r>
          </a:p>
          <a:p>
            <a:pPr lvl="1"/>
            <a:r>
              <a:rPr lang="en-US" dirty="0" smtClean="0"/>
              <a:t>How are these quark and gluon distributions correlated with the over all nucleon properties, such as </a:t>
            </a:r>
            <a:r>
              <a:rPr lang="en-US" dirty="0" smtClean="0">
                <a:solidFill>
                  <a:srgbClr val="FF0000"/>
                </a:solidFill>
              </a:rPr>
              <a:t>spin direction</a:t>
            </a:r>
            <a:r>
              <a:rPr lang="en-US" dirty="0" smtClean="0"/>
              <a:t>? </a:t>
            </a:r>
          </a:p>
          <a:p>
            <a:pPr lvl="1"/>
            <a:r>
              <a:rPr lang="en-US" dirty="0" smtClean="0"/>
              <a:t>What is the role of the </a:t>
            </a:r>
            <a:r>
              <a:rPr lang="en-US" dirty="0" smtClean="0">
                <a:solidFill>
                  <a:srgbClr val="FF0000"/>
                </a:solidFill>
              </a:rPr>
              <a:t>motion of sea quarks and gluons </a:t>
            </a:r>
            <a:r>
              <a:rPr lang="en-US" dirty="0" smtClean="0"/>
              <a:t>in building the nucleon spin?</a:t>
            </a:r>
          </a:p>
          <a:p>
            <a:endParaRPr lang="en-US" dirty="0"/>
          </a:p>
          <a:p>
            <a:r>
              <a:rPr lang="en-US" b="1" dirty="0" smtClean="0">
                <a:solidFill>
                  <a:srgbClr val="292934"/>
                </a:solidFill>
              </a:rPr>
              <a:t>Where does the saturation of gluon density set in? </a:t>
            </a:r>
          </a:p>
          <a:p>
            <a:pPr lvl="1"/>
            <a:r>
              <a:rPr lang="en-US" dirty="0" smtClean="0"/>
              <a:t>Is there a simple boundary that separates the region from the more dilute quark gluon matter? If so how do the distributions of quarks and gluons </a:t>
            </a:r>
            <a:r>
              <a:rPr lang="en-US" dirty="0" smtClean="0">
                <a:solidFill>
                  <a:srgbClr val="FF0000"/>
                </a:solidFill>
              </a:rPr>
              <a:t>change</a:t>
            </a:r>
            <a:r>
              <a:rPr lang="en-US" dirty="0" smtClean="0"/>
              <a:t> as one crosses the boundary? </a:t>
            </a:r>
          </a:p>
          <a:p>
            <a:pPr lvl="1"/>
            <a:r>
              <a:rPr lang="en-US" dirty="0" smtClean="0"/>
              <a:t>Does  saturation produce matter of </a:t>
            </a:r>
            <a:r>
              <a:rPr lang="en-US" dirty="0" smtClean="0">
                <a:solidFill>
                  <a:srgbClr val="FF0000"/>
                </a:solidFill>
              </a:rPr>
              <a:t>universal properties</a:t>
            </a:r>
          </a:p>
          <a:p>
            <a:pPr marL="274320" lvl="1" indent="0">
              <a:buNone/>
            </a:pPr>
            <a:r>
              <a:rPr lang="en-US" dirty="0">
                <a:solidFill>
                  <a:srgbClr val="FF0000"/>
                </a:solidFill>
              </a:rPr>
              <a:t> </a:t>
            </a:r>
            <a:r>
              <a:rPr lang="en-US" dirty="0" smtClean="0">
                <a:solidFill>
                  <a:srgbClr val="FF0000"/>
                </a:solidFill>
              </a:rPr>
              <a:t> in the nucleon and all nuclei</a:t>
            </a:r>
            <a:r>
              <a:rPr lang="en-US" dirty="0" smtClean="0"/>
              <a:t> viewed at nearly the </a:t>
            </a:r>
          </a:p>
          <a:p>
            <a:pPr marL="274320" lvl="1" indent="0">
              <a:buNone/>
            </a:pPr>
            <a:r>
              <a:rPr lang="en-US" dirty="0"/>
              <a:t> </a:t>
            </a:r>
            <a:r>
              <a:rPr lang="en-US" dirty="0" smtClean="0"/>
              <a:t>  speed of light?</a:t>
            </a:r>
          </a:p>
        </p:txBody>
      </p:sp>
      <p:sp>
        <p:nvSpPr>
          <p:cNvPr id="4" name="Date Placeholder 3"/>
          <p:cNvSpPr>
            <a:spLocks noGrp="1"/>
          </p:cNvSpPr>
          <p:nvPr>
            <p:ph type="dt" sz="half" idx="10"/>
          </p:nvPr>
        </p:nvSpPr>
        <p:spPr/>
        <p:txBody>
          <a:bodyPr/>
          <a:lstStyle/>
          <a:p>
            <a:r>
              <a:rPr lang="en-US" smtClean="0"/>
              <a:t>March 11, 2015</a:t>
            </a:r>
            <a:endParaRPr lang="en-US"/>
          </a:p>
        </p:txBody>
      </p:sp>
      <p:sp>
        <p:nvSpPr>
          <p:cNvPr id="5" name="Footer Placeholder 4"/>
          <p:cNvSpPr>
            <a:spLocks noGrp="1"/>
          </p:cNvSpPr>
          <p:nvPr>
            <p:ph type="ftr" sz="quarter" idx="11"/>
          </p:nvPr>
        </p:nvSpPr>
        <p:spPr/>
        <p:txBody>
          <a:bodyPr/>
          <a:lstStyle/>
          <a:p>
            <a:pPr algn="r"/>
            <a:r>
              <a:rPr lang="en-US" smtClean="0"/>
              <a:t>EIC at Old Dominion University</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5</a:t>
            </a:fld>
            <a:endParaRPr lang="en-US"/>
          </a:p>
        </p:txBody>
      </p:sp>
      <p:pic>
        <p:nvPicPr>
          <p:cNvPr id="7" name="Picture 6" descr="Screen shot 2013-02-07 at 3.34.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2934" y="483738"/>
            <a:ext cx="749206" cy="967477"/>
          </a:xfrm>
          <a:prstGeom prst="rect">
            <a:avLst/>
          </a:prstGeom>
        </p:spPr>
      </p:pic>
      <p:pic>
        <p:nvPicPr>
          <p:cNvPr id="8" name="Picture 2"/>
          <p:cNvPicPr>
            <a:picLocks noChangeAspect="1" noChangeArrowheads="1"/>
          </p:cNvPicPr>
          <p:nvPr/>
        </p:nvPicPr>
        <p:blipFill>
          <a:blip r:embed="rId3" cstate="print">
            <a:alphaModFix amt="68000"/>
          </a:blip>
          <a:srcRect/>
          <a:stretch>
            <a:fillRect/>
          </a:stretch>
        </p:blipFill>
        <p:spPr bwMode="auto">
          <a:xfrm>
            <a:off x="3353381" y="3223322"/>
            <a:ext cx="1461838" cy="627161"/>
          </a:xfrm>
          <a:prstGeom prst="rect">
            <a:avLst/>
          </a:prstGeom>
          <a:noFill/>
          <a:ln w="9525">
            <a:noFill/>
            <a:miter lim="800000"/>
            <a:headEnd/>
            <a:tailEnd/>
          </a:ln>
        </p:spPr>
      </p:pic>
      <p:pic>
        <p:nvPicPr>
          <p:cNvPr id="11" name="Picture 2"/>
          <p:cNvPicPr>
            <a:picLocks noChangeAspect="1" noChangeArrowheads="1"/>
          </p:cNvPicPr>
          <p:nvPr/>
        </p:nvPicPr>
        <p:blipFill>
          <a:blip r:embed="rId4">
            <a:alphaModFix amt="76000"/>
          </a:blip>
          <a:srcRect/>
          <a:stretch>
            <a:fillRect/>
          </a:stretch>
        </p:blipFill>
        <p:spPr bwMode="auto">
          <a:xfrm>
            <a:off x="7359941" y="5009546"/>
            <a:ext cx="1692199" cy="1467454"/>
          </a:xfrm>
          <a:prstGeom prst="rect">
            <a:avLst/>
          </a:prstGeom>
          <a:noFill/>
          <a:ln w="9525">
            <a:noFill/>
            <a:miter lim="800000"/>
            <a:headEnd/>
            <a:tailEnd/>
          </a:ln>
        </p:spPr>
      </p:pic>
    </p:spTree>
    <p:extLst>
      <p:ext uri="{BB962C8B-B14F-4D97-AF65-F5344CB8AC3E}">
        <p14:creationId xmlns:p14="http://schemas.microsoft.com/office/powerpoint/2010/main" val="2087358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3" presetClass="entr" presetSubtype="1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linds(horizontal)">
                                      <p:cBhvr>
                                        <p:cTn id="23" dur="500"/>
                                        <p:tgtEl>
                                          <p:spTgt spid="3">
                                            <p:txEl>
                                              <p:pRg st="5" end="5"/>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blinds(horizontal)">
                                      <p:cBhvr>
                                        <p:cTn id="26" dur="500"/>
                                        <p:tgtEl>
                                          <p:spTgt spid="3">
                                            <p:txEl>
                                              <p:pRg st="6" end="6"/>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blinds(horizontal)">
                                      <p:cBhvr>
                                        <p:cTn id="29" dur="500"/>
                                        <p:tgtEl>
                                          <p:spTgt spid="3">
                                            <p:txEl>
                                              <p:pRg st="7" end="7"/>
                                            </p:tx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blinds(horizontal)">
                                      <p:cBhvr>
                                        <p:cTn id="32" dur="500"/>
                                        <p:tgtEl>
                                          <p:spTgt spid="3">
                                            <p:txEl>
                                              <p:pRg st="8" end="8"/>
                                            </p:txEl>
                                          </p:spTgt>
                                        </p:tgtEl>
                                      </p:cBhvr>
                                    </p:animEffect>
                                  </p:childTnLst>
                                </p:cTn>
                              </p:par>
                              <p:par>
                                <p:cTn id="33" presetID="55"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strVal val="#ppt_w*0.70"/>
                                          </p:val>
                                        </p:tav>
                                        <p:tav tm="100000">
                                          <p:val>
                                            <p:strVal val="#ppt_w"/>
                                          </p:val>
                                        </p:tav>
                                      </p:tavLst>
                                    </p:anim>
                                    <p:anim calcmode="lin" valueType="num">
                                      <p:cBhvr>
                                        <p:cTn id="36" dur="1000" fill="hold"/>
                                        <p:tgtEl>
                                          <p:spTgt spid="11"/>
                                        </p:tgtEl>
                                        <p:attrNameLst>
                                          <p:attrName>ppt_h</p:attrName>
                                        </p:attrNameLst>
                                      </p:cBhvr>
                                      <p:tavLst>
                                        <p:tav tm="0">
                                          <p:val>
                                            <p:strVal val="#ppt_h"/>
                                          </p:val>
                                        </p:tav>
                                        <p:tav tm="100000">
                                          <p:val>
                                            <p:strVal val="#ppt_h"/>
                                          </p:val>
                                        </p:tav>
                                      </p:tavLst>
                                    </p:anim>
                                    <p:animEffect transition="in" filter="fade">
                                      <p:cBhvr>
                                        <p:cTn id="3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EIC addresses the puzzles &amp; challenges of this emergent dynamics</a:t>
            </a:r>
            <a:endParaRPr lang="en-US" dirty="0"/>
          </a:p>
        </p:txBody>
      </p:sp>
      <p:sp>
        <p:nvSpPr>
          <p:cNvPr id="7" name="Content Placeholder 6"/>
          <p:cNvSpPr>
            <a:spLocks noGrp="1"/>
          </p:cNvSpPr>
          <p:nvPr>
            <p:ph idx="1"/>
          </p:nvPr>
        </p:nvSpPr>
        <p:spPr>
          <a:xfrm>
            <a:off x="243209" y="1540435"/>
            <a:ext cx="8900791" cy="5073727"/>
          </a:xfrm>
        </p:spPr>
        <p:txBody>
          <a:bodyPr>
            <a:normAutofit/>
          </a:bodyPr>
          <a:lstStyle/>
          <a:p>
            <a:r>
              <a:rPr lang="en-US" b="1" dirty="0" smtClean="0">
                <a:solidFill>
                  <a:srgbClr val="292934"/>
                </a:solidFill>
              </a:rPr>
              <a:t>How does the nuclear environment affect the distribution of quarks and gluons and their interaction in nuclei? </a:t>
            </a:r>
          </a:p>
          <a:p>
            <a:pPr lvl="1"/>
            <a:r>
              <a:rPr lang="en-US" dirty="0" smtClean="0"/>
              <a:t>How does the </a:t>
            </a:r>
            <a:r>
              <a:rPr lang="en-US" dirty="0" smtClean="0">
                <a:solidFill>
                  <a:srgbClr val="FF0000"/>
                </a:solidFill>
              </a:rPr>
              <a:t>transverse spatial distribution of gluon</a:t>
            </a:r>
            <a:r>
              <a:rPr lang="en-US" dirty="0" smtClean="0"/>
              <a:t>s compare to that in the nucleon? </a:t>
            </a:r>
          </a:p>
          <a:p>
            <a:pPr lvl="1"/>
            <a:r>
              <a:rPr lang="en-US" dirty="0" smtClean="0"/>
              <a:t>How does </a:t>
            </a:r>
            <a:r>
              <a:rPr lang="en-US" dirty="0" smtClean="0">
                <a:solidFill>
                  <a:srgbClr val="FF0000"/>
                </a:solidFill>
              </a:rPr>
              <a:t>matter respond to fast moving color charge </a:t>
            </a:r>
            <a:r>
              <a:rPr lang="en-US" dirty="0" smtClean="0"/>
              <a:t>passing through it? Is this response different for light and heavy quarks? </a:t>
            </a:r>
          </a:p>
          <a:p>
            <a:pPr lvl="1"/>
            <a:endParaRPr lang="en-US" dirty="0"/>
          </a:p>
          <a:p>
            <a:r>
              <a:rPr lang="en-US" b="1" dirty="0" smtClean="0">
                <a:solidFill>
                  <a:srgbClr val="008000"/>
                </a:solidFill>
              </a:rPr>
              <a:t>Electro-Weak Physics and possible searches for physics beyond the SM: </a:t>
            </a:r>
          </a:p>
          <a:p>
            <a:pPr lvl="1"/>
            <a:r>
              <a:rPr lang="en-US" dirty="0" smtClean="0">
                <a:solidFill>
                  <a:srgbClr val="292934"/>
                </a:solidFill>
              </a:rPr>
              <a:t>Precision measurement of evolution of the Sin</a:t>
            </a:r>
            <a:r>
              <a:rPr lang="en-US" baseline="30000" dirty="0" smtClean="0">
                <a:solidFill>
                  <a:srgbClr val="292934"/>
                </a:solidFill>
              </a:rPr>
              <a:t>2</a:t>
            </a:r>
            <a:r>
              <a:rPr lang="en-US" dirty="0" smtClean="0">
                <a:solidFill>
                  <a:srgbClr val="292934"/>
                </a:solidFill>
                <a:latin typeface="Symbol" charset="2"/>
                <a:cs typeface="Symbol" charset="2"/>
              </a:rPr>
              <a:t>Q</a:t>
            </a:r>
            <a:r>
              <a:rPr lang="en-US" baseline="-25000" dirty="0" smtClean="0">
                <a:solidFill>
                  <a:srgbClr val="292934"/>
                </a:solidFill>
              </a:rPr>
              <a:t>W</a:t>
            </a:r>
            <a:endParaRPr lang="en-US" dirty="0">
              <a:solidFill>
                <a:srgbClr val="292934"/>
              </a:solidFill>
            </a:endParaRPr>
          </a:p>
          <a:p>
            <a:pPr lvl="1"/>
            <a:r>
              <a:rPr lang="en-US" dirty="0">
                <a:solidFill>
                  <a:srgbClr val="292934"/>
                </a:solidFill>
              </a:rPr>
              <a:t>L</a:t>
            </a:r>
            <a:r>
              <a:rPr lang="en-US" dirty="0" smtClean="0">
                <a:solidFill>
                  <a:srgbClr val="292934"/>
                </a:solidFill>
              </a:rPr>
              <a:t>imits on charged lepton flavor violation (</a:t>
            </a:r>
            <a:r>
              <a:rPr lang="en-US" dirty="0" err="1" smtClean="0">
                <a:solidFill>
                  <a:srgbClr val="292934"/>
                </a:solidFill>
              </a:rPr>
              <a:t>e</a:t>
            </a:r>
            <a:r>
              <a:rPr lang="en-US" dirty="0" err="1" smtClean="0">
                <a:solidFill>
                  <a:srgbClr val="292934"/>
                </a:solidFill>
                <a:sym typeface="Wingdings"/>
              </a:rPr>
              <a:t></a:t>
            </a:r>
            <a:r>
              <a:rPr lang="en-US" dirty="0" err="1" smtClean="0">
                <a:solidFill>
                  <a:srgbClr val="292934"/>
                </a:solidFill>
                <a:latin typeface="Symbol" charset="2"/>
                <a:cs typeface="Symbol" charset="2"/>
                <a:sym typeface="Wingdings"/>
              </a:rPr>
              <a:t>t</a:t>
            </a:r>
            <a:r>
              <a:rPr lang="en-US" dirty="0" smtClean="0">
                <a:solidFill>
                  <a:srgbClr val="292934"/>
                </a:solidFill>
                <a:sym typeface="Wingdings"/>
              </a:rPr>
              <a:t>)(?)</a:t>
            </a:r>
          </a:p>
          <a:p>
            <a:pPr marL="274320" lvl="1" indent="0">
              <a:buNone/>
            </a:pPr>
            <a:r>
              <a:rPr lang="en-US" sz="2000" dirty="0" smtClean="0">
                <a:solidFill>
                  <a:schemeClr val="tx2"/>
                </a:solidFill>
              </a:rPr>
              <a:t>Will </a:t>
            </a:r>
            <a:r>
              <a:rPr lang="en-US" sz="2000" dirty="0">
                <a:solidFill>
                  <a:schemeClr val="tx2"/>
                </a:solidFill>
              </a:rPr>
              <a:t>need the highest energy and luminosity of the </a:t>
            </a:r>
            <a:r>
              <a:rPr lang="en-US" sz="2000" dirty="0" smtClean="0">
                <a:solidFill>
                  <a:schemeClr val="tx2"/>
                </a:solidFill>
              </a:rPr>
              <a:t>collider.</a:t>
            </a:r>
            <a:endParaRPr lang="en-US" sz="2000" dirty="0">
              <a:solidFill>
                <a:schemeClr val="tx2"/>
              </a:solidFill>
            </a:endParaRPr>
          </a:p>
          <a:p>
            <a:pPr lvl="1"/>
            <a:endParaRPr lang="en-US" dirty="0">
              <a:solidFill>
                <a:srgbClr val="292934"/>
              </a:solidFill>
            </a:endParaRPr>
          </a:p>
        </p:txBody>
      </p:sp>
      <p:sp>
        <p:nvSpPr>
          <p:cNvPr id="3" name="Date Placeholder 2"/>
          <p:cNvSpPr>
            <a:spLocks noGrp="1"/>
          </p:cNvSpPr>
          <p:nvPr>
            <p:ph type="dt" sz="half" idx="10"/>
          </p:nvPr>
        </p:nvSpPr>
        <p:spPr/>
        <p:txBody>
          <a:bodyPr/>
          <a:lstStyle/>
          <a:p>
            <a:r>
              <a:rPr lang="en-US" smtClean="0"/>
              <a:t>March 11, 2015</a:t>
            </a:r>
            <a:endParaRPr lang="en-US"/>
          </a:p>
        </p:txBody>
      </p:sp>
      <p:sp>
        <p:nvSpPr>
          <p:cNvPr id="4" name="Footer Placeholder 3"/>
          <p:cNvSpPr>
            <a:spLocks noGrp="1"/>
          </p:cNvSpPr>
          <p:nvPr>
            <p:ph type="ftr" sz="quarter" idx="11"/>
          </p:nvPr>
        </p:nvSpPr>
        <p:spPr/>
        <p:txBody>
          <a:bodyPr/>
          <a:lstStyle/>
          <a:p>
            <a:pPr algn="r"/>
            <a:r>
              <a:rPr lang="en-US" smtClean="0"/>
              <a:t>EIC at Old Dominion University</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6</a:t>
            </a:fld>
            <a:endParaRPr lang="en-US"/>
          </a:p>
        </p:txBody>
      </p:sp>
      <p:pic>
        <p:nvPicPr>
          <p:cNvPr id="8" name="Picture 7" descr="Screen shot 2013-02-07 at 3.34.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2934" y="483738"/>
            <a:ext cx="749206" cy="967477"/>
          </a:xfrm>
          <a:prstGeom prst="rect">
            <a:avLst/>
          </a:prstGeom>
        </p:spPr>
      </p:pic>
      <p:pic>
        <p:nvPicPr>
          <p:cNvPr id="2" name="Picture 1"/>
          <p:cNvPicPr>
            <a:picLocks noChangeAspect="1"/>
          </p:cNvPicPr>
          <p:nvPr/>
        </p:nvPicPr>
        <p:blipFill>
          <a:blip r:embed="rId3"/>
          <a:stretch>
            <a:fillRect/>
          </a:stretch>
        </p:blipFill>
        <p:spPr>
          <a:xfrm>
            <a:off x="6850391" y="4593159"/>
            <a:ext cx="2195890" cy="1472463"/>
          </a:xfrm>
          <a:prstGeom prst="rect">
            <a:avLst/>
          </a:prstGeom>
        </p:spPr>
      </p:pic>
      <p:sp>
        <p:nvSpPr>
          <p:cNvPr id="10" name="Rectangle 9"/>
          <p:cNvSpPr/>
          <p:nvPr/>
        </p:nvSpPr>
        <p:spPr>
          <a:xfrm>
            <a:off x="243209" y="3927213"/>
            <a:ext cx="8803072" cy="238975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1"/>
          <p:cNvPicPr>
            <a:picLocks noChangeAspect="1" noChangeArrowheads="1"/>
          </p:cNvPicPr>
          <p:nvPr/>
        </p:nvPicPr>
        <p:blipFill>
          <a:blip r:embed="rId4" cstate="print"/>
          <a:srcRect t="52159" r="55628" b="4120"/>
          <a:stretch>
            <a:fillRect/>
          </a:stretch>
        </p:blipFill>
        <p:spPr bwMode="auto">
          <a:xfrm>
            <a:off x="6881337" y="3551514"/>
            <a:ext cx="1924255" cy="1041645"/>
          </a:xfrm>
          <a:prstGeom prst="rect">
            <a:avLst/>
          </a:prstGeom>
          <a:noFill/>
          <a:ln w="9525">
            <a:noFill/>
            <a:miter lim="800000"/>
            <a:headEnd/>
            <a:tailEnd/>
          </a:ln>
        </p:spPr>
      </p:pic>
    </p:spTree>
    <p:extLst>
      <p:ext uri="{BB962C8B-B14F-4D97-AF65-F5344CB8AC3E}">
        <p14:creationId xmlns:p14="http://schemas.microsoft.com/office/powerpoint/2010/main" val="897794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blinds(horizontal)">
                                      <p:cBhvr>
                                        <p:cTn id="13" dur="500"/>
                                        <p:tgtEl>
                                          <p:spTgt spid="7">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blinds(horizontal)">
                                      <p:cBhvr>
                                        <p:cTn id="16" dur="500"/>
                                        <p:tgtEl>
                                          <p:spTgt spid="7">
                                            <p:txEl>
                                              <p:pRg st="2" end="2"/>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99"/>
          <p:cNvSpPr txBox="1"/>
          <p:nvPr/>
        </p:nvSpPr>
        <p:spPr>
          <a:xfrm>
            <a:off x="565182" y="4465180"/>
            <a:ext cx="4142392" cy="1785104"/>
          </a:xfrm>
          <a:prstGeom prst="rect">
            <a:avLst/>
          </a:prstGeom>
          <a:noFill/>
        </p:spPr>
        <p:txBody>
          <a:bodyPr wrap="square" rtlCol="0">
            <a:spAutoFit/>
          </a:bodyPr>
          <a:lstStyle/>
          <a:p>
            <a:r>
              <a:rPr lang="en-US" b="1" dirty="0" smtClean="0"/>
              <a:t>World’s first</a:t>
            </a:r>
          </a:p>
          <a:p>
            <a:r>
              <a:rPr lang="en-US" b="1" dirty="0" smtClean="0">
                <a:solidFill>
                  <a:srgbClr val="D2533C"/>
                </a:solidFill>
              </a:rPr>
              <a:t>Polarized electron-proton/light ion </a:t>
            </a:r>
          </a:p>
          <a:p>
            <a:r>
              <a:rPr lang="en-US" b="1" dirty="0"/>
              <a:t>a</a:t>
            </a:r>
            <a:r>
              <a:rPr lang="en-US" b="1" dirty="0" smtClean="0"/>
              <a:t>nd </a:t>
            </a:r>
            <a:r>
              <a:rPr lang="en-US" b="1" dirty="0" smtClean="0">
                <a:solidFill>
                  <a:srgbClr val="0000FF"/>
                </a:solidFill>
              </a:rPr>
              <a:t>electron-Nucleus collider</a:t>
            </a:r>
            <a:endParaRPr lang="en-US" b="1" dirty="0">
              <a:solidFill>
                <a:srgbClr val="0000FF"/>
              </a:solidFill>
            </a:endParaRPr>
          </a:p>
          <a:p>
            <a:endParaRPr lang="en-US" b="1" dirty="0" smtClean="0">
              <a:solidFill>
                <a:srgbClr val="E248F7"/>
              </a:solidFill>
            </a:endParaRPr>
          </a:p>
          <a:p>
            <a:r>
              <a:rPr lang="en-US" b="1" dirty="0" smtClean="0">
                <a:solidFill>
                  <a:srgbClr val="E248F7"/>
                </a:solidFill>
              </a:rPr>
              <a:t>Both designs use DOE’s significant investments in infrastructure</a:t>
            </a:r>
          </a:p>
        </p:txBody>
      </p:sp>
      <p:sp>
        <p:nvSpPr>
          <p:cNvPr id="98" name="TextBox 97"/>
          <p:cNvSpPr txBox="1"/>
          <p:nvPr/>
        </p:nvSpPr>
        <p:spPr>
          <a:xfrm>
            <a:off x="545334" y="3208432"/>
            <a:ext cx="4185761" cy="1200329"/>
          </a:xfrm>
          <a:prstGeom prst="rect">
            <a:avLst/>
          </a:prstGeom>
          <a:noFill/>
        </p:spPr>
        <p:txBody>
          <a:bodyPr wrap="none" rtlCol="0">
            <a:spAutoFit/>
          </a:bodyPr>
          <a:lstStyle/>
          <a:p>
            <a:r>
              <a:rPr lang="en-US" b="1" dirty="0" smtClean="0"/>
              <a:t>For e-A collisions at the EIC:</a:t>
            </a:r>
          </a:p>
          <a:p>
            <a:pPr marL="285750" indent="-285750">
              <a:buFont typeface="Wingdings" charset="2"/>
              <a:buChar char="ü"/>
            </a:pPr>
            <a:r>
              <a:rPr lang="en-US" b="1" dirty="0" smtClean="0">
                <a:solidFill>
                  <a:srgbClr val="D2533C"/>
                </a:solidFill>
              </a:rPr>
              <a:t>Wide range in nuclei</a:t>
            </a:r>
          </a:p>
          <a:p>
            <a:pPr marL="285750" indent="-285750">
              <a:buFont typeface="Wingdings" charset="2"/>
              <a:buChar char="ü"/>
            </a:pPr>
            <a:r>
              <a:rPr lang="en-US" dirty="0" smtClean="0">
                <a:solidFill>
                  <a:srgbClr val="0000FF"/>
                </a:solidFill>
              </a:rPr>
              <a:t>Luminosity per nucleon same as e-p</a:t>
            </a:r>
          </a:p>
          <a:p>
            <a:pPr marL="285750" indent="-285750">
              <a:buFont typeface="Wingdings" charset="2"/>
              <a:buChar char="ü"/>
            </a:pPr>
            <a:r>
              <a:rPr lang="en-US" dirty="0" smtClean="0">
                <a:solidFill>
                  <a:srgbClr val="0000FF"/>
                </a:solidFill>
              </a:rPr>
              <a:t>Variable center of mass energy </a:t>
            </a:r>
            <a:endParaRPr lang="en-US" dirty="0">
              <a:solidFill>
                <a:srgbClr val="0000FF"/>
              </a:solidFill>
            </a:endParaRPr>
          </a:p>
        </p:txBody>
      </p:sp>
      <p:sp>
        <p:nvSpPr>
          <p:cNvPr id="97" name="TextBox 96"/>
          <p:cNvSpPr txBox="1"/>
          <p:nvPr/>
        </p:nvSpPr>
        <p:spPr>
          <a:xfrm>
            <a:off x="588703" y="1379731"/>
            <a:ext cx="3826689" cy="1754327"/>
          </a:xfrm>
          <a:prstGeom prst="rect">
            <a:avLst/>
          </a:prstGeom>
          <a:noFill/>
        </p:spPr>
        <p:txBody>
          <a:bodyPr wrap="none" rtlCol="0">
            <a:spAutoFit/>
          </a:bodyPr>
          <a:lstStyle/>
          <a:p>
            <a:r>
              <a:rPr lang="en-US" b="1" dirty="0" smtClean="0"/>
              <a:t>For e-N collisions at the EIC:</a:t>
            </a:r>
          </a:p>
          <a:p>
            <a:pPr marL="285750" indent="-285750">
              <a:buFont typeface="Wingdings" charset="2"/>
              <a:buChar char="ü"/>
            </a:pPr>
            <a:r>
              <a:rPr lang="en-US" dirty="0" smtClean="0">
                <a:solidFill>
                  <a:srgbClr val="0000FF"/>
                </a:solidFill>
              </a:rPr>
              <a:t>Polarized beams: e, p, d/</a:t>
            </a:r>
            <a:r>
              <a:rPr lang="en-US" baseline="30000" dirty="0" smtClean="0">
                <a:solidFill>
                  <a:srgbClr val="0000FF"/>
                </a:solidFill>
              </a:rPr>
              <a:t>3</a:t>
            </a:r>
            <a:r>
              <a:rPr lang="en-US" dirty="0" smtClean="0">
                <a:solidFill>
                  <a:srgbClr val="0000FF"/>
                </a:solidFill>
              </a:rPr>
              <a:t>He</a:t>
            </a:r>
          </a:p>
          <a:p>
            <a:pPr marL="285750" indent="-285750">
              <a:buFont typeface="Wingdings" charset="2"/>
              <a:buChar char="ü"/>
            </a:pPr>
            <a:r>
              <a:rPr lang="en-US" b="1" dirty="0" smtClean="0">
                <a:solidFill>
                  <a:schemeClr val="tx2"/>
                </a:solidFill>
              </a:rPr>
              <a:t>e beam 5-10(20) </a:t>
            </a:r>
            <a:r>
              <a:rPr lang="en-US" b="1" dirty="0" err="1" smtClean="0">
                <a:solidFill>
                  <a:schemeClr val="tx2"/>
                </a:solidFill>
              </a:rPr>
              <a:t>GeV</a:t>
            </a:r>
            <a:endParaRPr lang="en-US" dirty="0">
              <a:solidFill>
                <a:srgbClr val="0000FF"/>
              </a:solidFill>
            </a:endParaRPr>
          </a:p>
          <a:p>
            <a:pPr marL="285750" indent="-285750">
              <a:buFont typeface="Wingdings" charset="2"/>
              <a:buChar char="ü"/>
            </a:pPr>
            <a:r>
              <a:rPr lang="en-US" dirty="0" smtClean="0">
                <a:solidFill>
                  <a:srgbClr val="0000FF"/>
                </a:solidFill>
              </a:rPr>
              <a:t>Luminosity </a:t>
            </a:r>
            <a:r>
              <a:rPr lang="en-US" dirty="0" err="1" smtClean="0">
                <a:solidFill>
                  <a:srgbClr val="0000FF"/>
                </a:solidFill>
              </a:rPr>
              <a:t>L</a:t>
            </a:r>
            <a:r>
              <a:rPr lang="en-US" baseline="-25000" dirty="0" err="1" smtClean="0">
                <a:solidFill>
                  <a:srgbClr val="0000FF"/>
                </a:solidFill>
              </a:rPr>
              <a:t>ep</a:t>
            </a:r>
            <a:r>
              <a:rPr lang="en-US" dirty="0" smtClean="0">
                <a:solidFill>
                  <a:srgbClr val="0000FF"/>
                </a:solidFill>
              </a:rPr>
              <a:t> ~ </a:t>
            </a:r>
            <a:r>
              <a:rPr lang="en-US" b="1" dirty="0" smtClean="0">
                <a:solidFill>
                  <a:srgbClr val="D2533C"/>
                </a:solidFill>
              </a:rPr>
              <a:t>10</a:t>
            </a:r>
            <a:r>
              <a:rPr lang="en-US" b="1" baseline="30000" dirty="0" smtClean="0">
                <a:solidFill>
                  <a:srgbClr val="D2533C"/>
                </a:solidFill>
              </a:rPr>
              <a:t>33</a:t>
            </a:r>
            <a:r>
              <a:rPr lang="en-US" baseline="30000" dirty="0" smtClean="0">
                <a:solidFill>
                  <a:srgbClr val="0000FF"/>
                </a:solidFill>
              </a:rPr>
              <a:t>-34</a:t>
            </a:r>
            <a:r>
              <a:rPr lang="en-US" dirty="0" smtClean="0">
                <a:solidFill>
                  <a:srgbClr val="0000FF"/>
                </a:solidFill>
              </a:rPr>
              <a:t> cm</a:t>
            </a:r>
            <a:r>
              <a:rPr lang="en-US" baseline="30000" dirty="0" smtClean="0">
                <a:solidFill>
                  <a:srgbClr val="0000FF"/>
                </a:solidFill>
              </a:rPr>
              <a:t>-2</a:t>
            </a:r>
            <a:r>
              <a:rPr lang="en-US" dirty="0" smtClean="0">
                <a:solidFill>
                  <a:srgbClr val="0000FF"/>
                </a:solidFill>
              </a:rPr>
              <a:t>sec</a:t>
            </a:r>
            <a:r>
              <a:rPr lang="en-US" baseline="30000" dirty="0" smtClean="0">
                <a:solidFill>
                  <a:srgbClr val="0000FF"/>
                </a:solidFill>
              </a:rPr>
              <a:t>-1</a:t>
            </a:r>
          </a:p>
          <a:p>
            <a:pPr lvl="1" algn="r"/>
            <a:r>
              <a:rPr lang="en-US" b="1" dirty="0" smtClean="0">
                <a:solidFill>
                  <a:srgbClr val="D2533C"/>
                </a:solidFill>
              </a:rPr>
              <a:t>100</a:t>
            </a:r>
            <a:r>
              <a:rPr lang="en-US" dirty="0" smtClean="0">
                <a:solidFill>
                  <a:srgbClr val="0000FF"/>
                </a:solidFill>
              </a:rPr>
              <a:t>-1000 times HERA</a:t>
            </a:r>
          </a:p>
          <a:p>
            <a:pPr marL="285750" indent="-285750" algn="r">
              <a:buFont typeface="Wingdings" charset="2"/>
              <a:buChar char="ü"/>
            </a:pPr>
            <a:r>
              <a:rPr lang="en-US" dirty="0" smtClean="0">
                <a:solidFill>
                  <a:srgbClr val="0000FF"/>
                </a:solidFill>
              </a:rPr>
              <a:t>Variable center of mass energy</a:t>
            </a:r>
            <a:endParaRPr lang="en-US" dirty="0">
              <a:solidFill>
                <a:srgbClr val="0000FF"/>
              </a:solidFill>
            </a:endParaRPr>
          </a:p>
        </p:txBody>
      </p:sp>
      <p:sp>
        <p:nvSpPr>
          <p:cNvPr id="2" name="Title 1"/>
          <p:cNvSpPr>
            <a:spLocks noGrp="1"/>
          </p:cNvSpPr>
          <p:nvPr>
            <p:ph type="title"/>
          </p:nvPr>
        </p:nvSpPr>
        <p:spPr>
          <a:xfrm>
            <a:off x="243209" y="249521"/>
            <a:ext cx="8687983" cy="990600"/>
          </a:xfrm>
        </p:spPr>
        <p:txBody>
          <a:bodyPr anchor="t">
            <a:normAutofit fontScale="90000"/>
          </a:bodyPr>
          <a:lstStyle/>
          <a:p>
            <a:pPr algn="ctr"/>
            <a:r>
              <a:rPr lang="en-US" dirty="0" smtClean="0"/>
              <a:t>The Electron Ion Collider</a:t>
            </a:r>
            <a:br>
              <a:rPr lang="en-US" dirty="0" smtClean="0"/>
            </a:br>
            <a:r>
              <a:rPr lang="en-US" sz="2400" dirty="0" smtClean="0">
                <a:solidFill>
                  <a:srgbClr val="0000FF"/>
                </a:solidFill>
              </a:rPr>
              <a:t>Two proposals for realization of the Physics Case</a:t>
            </a:r>
            <a:endParaRPr lang="en-US" dirty="0">
              <a:solidFill>
                <a:srgbClr val="0000FF"/>
              </a:solidFill>
            </a:endParaRPr>
          </a:p>
        </p:txBody>
      </p:sp>
      <p:sp>
        <p:nvSpPr>
          <p:cNvPr id="3" name="Date Placeholder 2"/>
          <p:cNvSpPr>
            <a:spLocks noGrp="1"/>
          </p:cNvSpPr>
          <p:nvPr>
            <p:ph type="dt" sz="half" idx="10"/>
          </p:nvPr>
        </p:nvSpPr>
        <p:spPr/>
        <p:txBody>
          <a:bodyPr/>
          <a:lstStyle/>
          <a:p>
            <a:r>
              <a:rPr lang="en-US" smtClean="0"/>
              <a:t>March 11, 2015</a:t>
            </a:r>
            <a:endParaRPr lang="en-US"/>
          </a:p>
        </p:txBody>
      </p:sp>
      <p:sp>
        <p:nvSpPr>
          <p:cNvPr id="5" name="Footer Placeholder 4"/>
          <p:cNvSpPr>
            <a:spLocks noGrp="1"/>
          </p:cNvSpPr>
          <p:nvPr>
            <p:ph type="ftr" sz="quarter" idx="11"/>
          </p:nvPr>
        </p:nvSpPr>
        <p:spPr/>
        <p:txBody>
          <a:bodyPr/>
          <a:lstStyle/>
          <a:p>
            <a:pPr algn="r"/>
            <a:r>
              <a:rPr lang="en-US" smtClean="0"/>
              <a:t>EIC at Old Dominion University</a:t>
            </a:r>
            <a:endParaRPr lang="en-US" dirty="0"/>
          </a:p>
        </p:txBody>
      </p:sp>
      <p:sp>
        <p:nvSpPr>
          <p:cNvPr id="10" name="Slide Number Placeholder 9"/>
          <p:cNvSpPr>
            <a:spLocks noGrp="1"/>
          </p:cNvSpPr>
          <p:nvPr>
            <p:ph type="sldNum" sz="quarter" idx="12"/>
          </p:nvPr>
        </p:nvSpPr>
        <p:spPr/>
        <p:txBody>
          <a:bodyPr/>
          <a:lstStyle/>
          <a:p>
            <a:fld id="{0CFEC368-1D7A-4F81-ABF6-AE0E36BAF64C}" type="slidenum">
              <a:rPr lang="en-US" smtClean="0"/>
              <a:pPr/>
              <a:t>7</a:t>
            </a:fld>
            <a:endParaRPr lang="en-US"/>
          </a:p>
        </p:txBody>
      </p:sp>
      <p:grpSp>
        <p:nvGrpSpPr>
          <p:cNvPr id="4" name="Group 3"/>
          <p:cNvGrpSpPr/>
          <p:nvPr/>
        </p:nvGrpSpPr>
        <p:grpSpPr>
          <a:xfrm>
            <a:off x="454907" y="1204872"/>
            <a:ext cx="4161049" cy="5338983"/>
            <a:chOff x="457200" y="1310671"/>
            <a:chExt cx="4161049" cy="5338983"/>
          </a:xfrm>
        </p:grpSpPr>
        <p:pic>
          <p:nvPicPr>
            <p:cNvPr id="11" name="Picture 10"/>
            <p:cNvPicPr>
              <a:picLocks noChangeAspect="1"/>
            </p:cNvPicPr>
            <p:nvPr/>
          </p:nvPicPr>
          <p:blipFill>
            <a:blip r:embed="rId3"/>
            <a:stretch>
              <a:fillRect/>
            </a:stretch>
          </p:blipFill>
          <p:spPr>
            <a:xfrm>
              <a:off x="495743" y="1310671"/>
              <a:ext cx="4122506" cy="5338983"/>
            </a:xfrm>
            <a:prstGeom prst="rect">
              <a:avLst/>
            </a:prstGeom>
          </p:spPr>
        </p:pic>
        <p:sp>
          <p:nvSpPr>
            <p:cNvPr id="12" name="TextBox 11"/>
            <p:cNvSpPr txBox="1"/>
            <p:nvPr/>
          </p:nvSpPr>
          <p:spPr>
            <a:xfrm>
              <a:off x="457200" y="1338705"/>
              <a:ext cx="1223913" cy="461665"/>
            </a:xfrm>
            <a:prstGeom prst="rect">
              <a:avLst/>
            </a:prstGeom>
            <a:noFill/>
          </p:spPr>
          <p:txBody>
            <a:bodyPr wrap="none" rtlCol="0">
              <a:spAutoFit/>
            </a:bodyPr>
            <a:lstStyle/>
            <a:p>
              <a:r>
                <a:rPr lang="en-US" sz="1200" dirty="0" smtClean="0"/>
                <a:t>1212.1701.v3</a:t>
              </a:r>
            </a:p>
            <a:p>
              <a:r>
                <a:rPr lang="en-US" sz="1200" dirty="0" smtClean="0"/>
                <a:t>A. </a:t>
              </a:r>
              <a:r>
                <a:rPr lang="en-US" sz="1200" dirty="0" err="1" smtClean="0"/>
                <a:t>Accardi</a:t>
              </a:r>
              <a:r>
                <a:rPr lang="en-US" sz="1200" dirty="0" smtClean="0"/>
                <a:t> et al</a:t>
              </a:r>
              <a:endParaRPr lang="en-US" sz="1200" dirty="0"/>
            </a:p>
          </p:txBody>
        </p:sp>
      </p:grpSp>
      <p:grpSp>
        <p:nvGrpSpPr>
          <p:cNvPr id="9" name="Group 105"/>
          <p:cNvGrpSpPr/>
          <p:nvPr/>
        </p:nvGrpSpPr>
        <p:grpSpPr>
          <a:xfrm>
            <a:off x="5153280" y="1240121"/>
            <a:ext cx="3637344" cy="2719573"/>
            <a:chOff x="4652766" y="1716254"/>
            <a:chExt cx="4470333" cy="3567519"/>
          </a:xfrm>
        </p:grpSpPr>
        <p:pic>
          <p:nvPicPr>
            <p:cNvPr id="13" name="Picture 10" descr="eRHIC_Schematic_rev0114_WithBG_draft3.jpg"/>
            <p:cNvPicPr>
              <a:picLocks noChangeAspect="1"/>
            </p:cNvPicPr>
            <p:nvPr/>
          </p:nvPicPr>
          <p:blipFill>
            <a:blip r:embed="rId4">
              <a:extLst>
                <a:ext uri="{28A0092B-C50C-407E-A947-70E740481C1C}">
                  <a14:useLocalDpi xmlns:a14="http://schemas.microsoft.com/office/drawing/2010/main" val="0"/>
                </a:ext>
              </a:extLst>
            </a:blip>
            <a:srcRect t="3210" b="3004"/>
            <a:stretch>
              <a:fillRect/>
            </a:stretch>
          </p:blipFill>
          <p:spPr bwMode="auto">
            <a:xfrm>
              <a:off x="4652766" y="1716254"/>
              <a:ext cx="4470333" cy="282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04"/>
            <p:cNvGrpSpPr/>
            <p:nvPr/>
          </p:nvGrpSpPr>
          <p:grpSpPr>
            <a:xfrm>
              <a:off x="5627586" y="4258106"/>
              <a:ext cx="1371031" cy="1025667"/>
              <a:chOff x="5627586" y="4258106"/>
              <a:chExt cx="1371031" cy="1025667"/>
            </a:xfrm>
          </p:grpSpPr>
          <p:grpSp>
            <p:nvGrpSpPr>
              <p:cNvPr id="15" name="Group 102"/>
              <p:cNvGrpSpPr/>
              <p:nvPr/>
            </p:nvGrpSpPr>
            <p:grpSpPr>
              <a:xfrm>
                <a:off x="5627586" y="4496633"/>
                <a:ext cx="1371031" cy="687538"/>
                <a:chOff x="5992553" y="4625987"/>
                <a:chExt cx="1371031" cy="687538"/>
              </a:xfrm>
            </p:grpSpPr>
            <p:sp>
              <p:nvSpPr>
                <p:cNvPr id="17" name="Text Box 49"/>
                <p:cNvSpPr txBox="1">
                  <a:spLocks noChangeArrowheads="1"/>
                </p:cNvSpPr>
                <p:nvPr/>
              </p:nvSpPr>
              <p:spPr bwMode="auto">
                <a:xfrm>
                  <a:off x="6301591" y="4782832"/>
                  <a:ext cx="684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457092"/>
                  <a:r>
                    <a:rPr lang="en-US" sz="1800" dirty="0">
                      <a:solidFill>
                        <a:srgbClr val="006500"/>
                      </a:solidFill>
                      <a:latin typeface="Helvetica" charset="0"/>
                      <a:cs typeface="Helvetica" charset="0"/>
                    </a:rPr>
                    <a:t>AGS</a:t>
                  </a:r>
                </a:p>
              </p:txBody>
            </p:sp>
            <p:sp>
              <p:nvSpPr>
                <p:cNvPr id="18" name="Donut 17"/>
                <p:cNvSpPr/>
                <p:nvPr/>
              </p:nvSpPr>
              <p:spPr>
                <a:xfrm>
                  <a:off x="5992553" y="4625987"/>
                  <a:ext cx="1371031" cy="687538"/>
                </a:xfrm>
                <a:prstGeom prst="donut">
                  <a:avLst>
                    <a:gd name="adj" fmla="val 7753"/>
                  </a:avLst>
                </a:prstGeom>
                <a:solidFill>
                  <a:srgbClr val="3366FF"/>
                </a:solid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92"/>
                  <a:endParaRPr lang="en-US">
                    <a:solidFill>
                      <a:prstClr val="black"/>
                    </a:solidFill>
                    <a:latin typeface="Arial Rounded MT Bold"/>
                  </a:endParaRPr>
                </a:p>
              </p:txBody>
            </p:sp>
          </p:grpSp>
          <p:sp>
            <p:nvSpPr>
              <p:cNvPr id="16" name="Arc 15"/>
              <p:cNvSpPr/>
              <p:nvPr/>
            </p:nvSpPr>
            <p:spPr>
              <a:xfrm rot="1560000">
                <a:off x="6074253" y="4258106"/>
                <a:ext cx="914400" cy="1025667"/>
              </a:xfrm>
              <a:prstGeom prst="arc">
                <a:avLst>
                  <a:gd name="adj1" fmla="val 17437687"/>
                  <a:gd name="adj2" fmla="val 0"/>
                </a:avLst>
              </a:prstGeom>
              <a:ln w="38100">
                <a:solidFill>
                  <a:srgbClr val="33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092"/>
                <a:endParaRPr lang="en-US">
                  <a:solidFill>
                    <a:prstClr val="black"/>
                  </a:solidFill>
                  <a:latin typeface="Arial Rounded MT Bold"/>
                </a:endParaRPr>
              </a:p>
            </p:txBody>
          </p:sp>
        </p:grpSp>
      </p:grpSp>
      <p:pic>
        <p:nvPicPr>
          <p:cNvPr id="7" name="Picture 6"/>
          <p:cNvPicPr>
            <a:picLocks noChangeAspect="1"/>
          </p:cNvPicPr>
          <p:nvPr/>
        </p:nvPicPr>
        <p:blipFill>
          <a:blip r:embed="rId5"/>
          <a:stretch>
            <a:fillRect/>
          </a:stretch>
        </p:blipFill>
        <p:spPr>
          <a:xfrm>
            <a:off x="5094113" y="3959694"/>
            <a:ext cx="3837079" cy="2460930"/>
          </a:xfrm>
          <a:prstGeom prst="rect">
            <a:avLst/>
          </a:prstGeom>
        </p:spPr>
      </p:pic>
    </p:spTree>
    <p:extLst>
      <p:ext uri="{BB962C8B-B14F-4D97-AF65-F5344CB8AC3E}">
        <p14:creationId xmlns:p14="http://schemas.microsoft.com/office/powerpoint/2010/main" val="3210603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9"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up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09" y="294344"/>
            <a:ext cx="8687983" cy="990600"/>
          </a:xfrm>
        </p:spPr>
        <p:txBody>
          <a:bodyPr anchor="t">
            <a:normAutofit/>
          </a:bodyPr>
          <a:lstStyle/>
          <a:p>
            <a:r>
              <a:rPr lang="en-US" dirty="0" smtClean="0"/>
              <a:t>US EIC: Kinematic reach &amp; properties</a:t>
            </a:r>
            <a:endParaRPr lang="en-US" dirty="0"/>
          </a:p>
        </p:txBody>
      </p:sp>
      <p:sp>
        <p:nvSpPr>
          <p:cNvPr id="4" name="Date Placeholder 3"/>
          <p:cNvSpPr>
            <a:spLocks noGrp="1"/>
          </p:cNvSpPr>
          <p:nvPr>
            <p:ph type="dt" sz="half" idx="10"/>
          </p:nvPr>
        </p:nvSpPr>
        <p:spPr/>
        <p:txBody>
          <a:bodyPr/>
          <a:lstStyle/>
          <a:p>
            <a:r>
              <a:rPr lang="en-US" smtClean="0"/>
              <a:t>March 11, 2015</a:t>
            </a:r>
            <a:endParaRPr lang="en-US"/>
          </a:p>
        </p:txBody>
      </p:sp>
      <p:sp>
        <p:nvSpPr>
          <p:cNvPr id="5" name="Footer Placeholder 4"/>
          <p:cNvSpPr>
            <a:spLocks noGrp="1"/>
          </p:cNvSpPr>
          <p:nvPr>
            <p:ph type="ftr" sz="quarter" idx="11"/>
          </p:nvPr>
        </p:nvSpPr>
        <p:spPr/>
        <p:txBody>
          <a:bodyPr/>
          <a:lstStyle/>
          <a:p>
            <a:r>
              <a:rPr lang="en-US" smtClean="0"/>
              <a:t>EIC at Old Dominion University</a:t>
            </a:r>
            <a:endParaRPr lang="en-US"/>
          </a:p>
        </p:txBody>
      </p:sp>
      <p:sp>
        <p:nvSpPr>
          <p:cNvPr id="6" name="Slide Number Placeholder 5"/>
          <p:cNvSpPr>
            <a:spLocks noGrp="1"/>
          </p:cNvSpPr>
          <p:nvPr>
            <p:ph type="sldNum" sz="quarter" idx="12"/>
          </p:nvPr>
        </p:nvSpPr>
        <p:spPr/>
        <p:txBody>
          <a:bodyPr/>
          <a:lstStyle/>
          <a:p>
            <a:fld id="{86573F6C-F8D8-B348-B654-EE84CB3F7996}" type="slidenum">
              <a:rPr lang="en-US" smtClean="0"/>
              <a:t>8</a:t>
            </a:fld>
            <a:endParaRPr lang="en-US"/>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39594" y="941304"/>
            <a:ext cx="4754027" cy="3287059"/>
          </a:xfrm>
          <a:prstGeom prst="rect">
            <a:avLst/>
          </a:prstGeom>
          <a:noFill/>
          <a:ln>
            <a:noFill/>
          </a:ln>
        </p:spPr>
      </p:pic>
      <p:pic>
        <p:nvPicPr>
          <p:cNvPr id="10" name="Picture 9" descr="Macintosh HD:Users:jwq:Desktop:Screen shot 2012-07-30 at 1.30.29 AM.png"/>
          <p:cNvPicPr/>
          <p:nvPr/>
        </p:nvPicPr>
        <p:blipFill>
          <a:blip r:embed="rId4">
            <a:extLst>
              <a:ext uri="{28A0092B-C50C-407E-A947-70E740481C1C}">
                <a14:useLocalDpi xmlns:a14="http://schemas.microsoft.com/office/drawing/2010/main" val="0"/>
              </a:ext>
            </a:extLst>
          </a:blip>
          <a:srcRect/>
          <a:stretch>
            <a:fillRect/>
          </a:stretch>
        </p:blipFill>
        <p:spPr bwMode="auto">
          <a:xfrm>
            <a:off x="4049059" y="3176880"/>
            <a:ext cx="5094941" cy="3688678"/>
          </a:xfrm>
          <a:prstGeom prst="rect">
            <a:avLst/>
          </a:prstGeom>
          <a:noFill/>
          <a:ln>
            <a:noFill/>
          </a:ln>
        </p:spPr>
      </p:pic>
      <p:sp>
        <p:nvSpPr>
          <p:cNvPr id="11" name="TextBox 10"/>
          <p:cNvSpPr txBox="1"/>
          <p:nvPr/>
        </p:nvSpPr>
        <p:spPr>
          <a:xfrm>
            <a:off x="5199529" y="1043650"/>
            <a:ext cx="3826689" cy="1754327"/>
          </a:xfrm>
          <a:prstGeom prst="rect">
            <a:avLst/>
          </a:prstGeom>
          <a:noFill/>
        </p:spPr>
        <p:txBody>
          <a:bodyPr wrap="none" rtlCol="0">
            <a:spAutoFit/>
          </a:bodyPr>
          <a:lstStyle/>
          <a:p>
            <a:r>
              <a:rPr lang="en-US" b="1" dirty="0" smtClean="0"/>
              <a:t>For e-N collisions at the EIC:</a:t>
            </a:r>
          </a:p>
          <a:p>
            <a:pPr marL="285750" indent="-285750">
              <a:buFont typeface="Wingdings" charset="2"/>
              <a:buChar char="ü"/>
            </a:pPr>
            <a:r>
              <a:rPr lang="en-US" dirty="0" smtClean="0">
                <a:solidFill>
                  <a:srgbClr val="0000FF"/>
                </a:solidFill>
              </a:rPr>
              <a:t>Polarized beams: e, p, d/</a:t>
            </a:r>
            <a:r>
              <a:rPr lang="en-US" baseline="30000" dirty="0" smtClean="0">
                <a:solidFill>
                  <a:srgbClr val="0000FF"/>
                </a:solidFill>
              </a:rPr>
              <a:t>3</a:t>
            </a:r>
            <a:r>
              <a:rPr lang="en-US" dirty="0" smtClean="0">
                <a:solidFill>
                  <a:srgbClr val="0000FF"/>
                </a:solidFill>
              </a:rPr>
              <a:t>He</a:t>
            </a:r>
          </a:p>
          <a:p>
            <a:pPr marL="285750" indent="-285750">
              <a:buFont typeface="Wingdings" charset="2"/>
              <a:buChar char="ü"/>
            </a:pPr>
            <a:r>
              <a:rPr lang="en-US" b="1" dirty="0" smtClean="0">
                <a:solidFill>
                  <a:schemeClr val="tx2"/>
                </a:solidFill>
              </a:rPr>
              <a:t>e beam 5-10(20) </a:t>
            </a:r>
            <a:r>
              <a:rPr lang="en-US" b="1" dirty="0" err="1" smtClean="0">
                <a:solidFill>
                  <a:schemeClr val="tx2"/>
                </a:solidFill>
              </a:rPr>
              <a:t>GeV</a:t>
            </a:r>
            <a:endParaRPr lang="en-US" dirty="0">
              <a:solidFill>
                <a:srgbClr val="0000FF"/>
              </a:solidFill>
            </a:endParaRPr>
          </a:p>
          <a:p>
            <a:pPr marL="285750" indent="-285750">
              <a:buFont typeface="Wingdings" charset="2"/>
              <a:buChar char="ü"/>
            </a:pPr>
            <a:r>
              <a:rPr lang="en-US" dirty="0" smtClean="0">
                <a:solidFill>
                  <a:srgbClr val="0000FF"/>
                </a:solidFill>
              </a:rPr>
              <a:t>Luminosity </a:t>
            </a:r>
            <a:r>
              <a:rPr lang="en-US" dirty="0" err="1" smtClean="0">
                <a:solidFill>
                  <a:srgbClr val="0000FF"/>
                </a:solidFill>
              </a:rPr>
              <a:t>L</a:t>
            </a:r>
            <a:r>
              <a:rPr lang="en-US" baseline="-25000" dirty="0" err="1" smtClean="0">
                <a:solidFill>
                  <a:srgbClr val="0000FF"/>
                </a:solidFill>
              </a:rPr>
              <a:t>ep</a:t>
            </a:r>
            <a:r>
              <a:rPr lang="en-US" dirty="0" smtClean="0">
                <a:solidFill>
                  <a:srgbClr val="0000FF"/>
                </a:solidFill>
              </a:rPr>
              <a:t> ~ </a:t>
            </a:r>
            <a:r>
              <a:rPr lang="en-US" b="1" dirty="0" smtClean="0">
                <a:solidFill>
                  <a:srgbClr val="D2533C"/>
                </a:solidFill>
              </a:rPr>
              <a:t>10</a:t>
            </a:r>
            <a:r>
              <a:rPr lang="en-US" b="1" baseline="30000" dirty="0" smtClean="0">
                <a:solidFill>
                  <a:srgbClr val="D2533C"/>
                </a:solidFill>
              </a:rPr>
              <a:t>33</a:t>
            </a:r>
            <a:r>
              <a:rPr lang="en-US" baseline="30000" dirty="0" smtClean="0">
                <a:solidFill>
                  <a:srgbClr val="0000FF"/>
                </a:solidFill>
              </a:rPr>
              <a:t>-34</a:t>
            </a:r>
            <a:r>
              <a:rPr lang="en-US" dirty="0" smtClean="0">
                <a:solidFill>
                  <a:srgbClr val="0000FF"/>
                </a:solidFill>
              </a:rPr>
              <a:t> cm</a:t>
            </a:r>
            <a:r>
              <a:rPr lang="en-US" baseline="30000" dirty="0" smtClean="0">
                <a:solidFill>
                  <a:srgbClr val="0000FF"/>
                </a:solidFill>
              </a:rPr>
              <a:t>-2</a:t>
            </a:r>
            <a:r>
              <a:rPr lang="en-US" dirty="0" smtClean="0">
                <a:solidFill>
                  <a:srgbClr val="0000FF"/>
                </a:solidFill>
              </a:rPr>
              <a:t>sec</a:t>
            </a:r>
            <a:r>
              <a:rPr lang="en-US" baseline="30000" dirty="0" smtClean="0">
                <a:solidFill>
                  <a:srgbClr val="0000FF"/>
                </a:solidFill>
              </a:rPr>
              <a:t>-1</a:t>
            </a:r>
          </a:p>
          <a:p>
            <a:pPr lvl="1" algn="r"/>
            <a:r>
              <a:rPr lang="en-US" b="1" dirty="0" smtClean="0">
                <a:solidFill>
                  <a:srgbClr val="D2533C"/>
                </a:solidFill>
              </a:rPr>
              <a:t>100</a:t>
            </a:r>
            <a:r>
              <a:rPr lang="en-US" dirty="0" smtClean="0">
                <a:solidFill>
                  <a:srgbClr val="0000FF"/>
                </a:solidFill>
              </a:rPr>
              <a:t>-1000 times HERA</a:t>
            </a:r>
          </a:p>
          <a:p>
            <a:pPr marL="285750" indent="-285750" algn="r">
              <a:buFont typeface="Wingdings" charset="2"/>
              <a:buChar char="ü"/>
            </a:pPr>
            <a:r>
              <a:rPr lang="en-US" dirty="0" smtClean="0">
                <a:solidFill>
                  <a:srgbClr val="0000FF"/>
                </a:solidFill>
              </a:rPr>
              <a:t>Variable center of mass energy</a:t>
            </a:r>
            <a:endParaRPr lang="en-US" dirty="0">
              <a:solidFill>
                <a:srgbClr val="0000FF"/>
              </a:solidFill>
            </a:endParaRPr>
          </a:p>
        </p:txBody>
      </p:sp>
      <p:sp>
        <p:nvSpPr>
          <p:cNvPr id="12" name="TextBox 11"/>
          <p:cNvSpPr txBox="1"/>
          <p:nvPr/>
        </p:nvSpPr>
        <p:spPr>
          <a:xfrm>
            <a:off x="403414" y="4808535"/>
            <a:ext cx="4185761" cy="1200329"/>
          </a:xfrm>
          <a:prstGeom prst="rect">
            <a:avLst/>
          </a:prstGeom>
          <a:noFill/>
        </p:spPr>
        <p:txBody>
          <a:bodyPr wrap="none" rtlCol="0">
            <a:spAutoFit/>
          </a:bodyPr>
          <a:lstStyle/>
          <a:p>
            <a:r>
              <a:rPr lang="en-US" b="1" dirty="0" smtClean="0"/>
              <a:t>For e-A collisions at the EIC:</a:t>
            </a:r>
          </a:p>
          <a:p>
            <a:pPr marL="285750" indent="-285750">
              <a:buFont typeface="Wingdings" charset="2"/>
              <a:buChar char="ü"/>
            </a:pPr>
            <a:r>
              <a:rPr lang="en-US" b="1" dirty="0" smtClean="0">
                <a:solidFill>
                  <a:srgbClr val="D2533C"/>
                </a:solidFill>
              </a:rPr>
              <a:t>Wide range in nuclei</a:t>
            </a:r>
          </a:p>
          <a:p>
            <a:pPr marL="285750" indent="-285750">
              <a:buFont typeface="Wingdings" charset="2"/>
              <a:buChar char="ü"/>
            </a:pPr>
            <a:r>
              <a:rPr lang="en-US" dirty="0" smtClean="0">
                <a:solidFill>
                  <a:srgbClr val="0000FF"/>
                </a:solidFill>
              </a:rPr>
              <a:t>Luminosity per nucleon same as e-p</a:t>
            </a:r>
          </a:p>
          <a:p>
            <a:pPr marL="285750" indent="-285750">
              <a:buFont typeface="Wingdings" charset="2"/>
              <a:buChar char="ü"/>
            </a:pPr>
            <a:r>
              <a:rPr lang="en-US" dirty="0" smtClean="0">
                <a:solidFill>
                  <a:srgbClr val="0000FF"/>
                </a:solidFill>
              </a:rPr>
              <a:t>Variable center of mass energy </a:t>
            </a:r>
            <a:endParaRPr lang="en-US" dirty="0">
              <a:solidFill>
                <a:srgbClr val="0000FF"/>
              </a:solidFill>
            </a:endParaRPr>
          </a:p>
        </p:txBody>
      </p:sp>
    </p:spTree>
    <p:extLst>
      <p:ext uri="{BB962C8B-B14F-4D97-AF65-F5344CB8AC3E}">
        <p14:creationId xmlns:p14="http://schemas.microsoft.com/office/powerpoint/2010/main" val="7782600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chor="t">
            <a:normAutofit fontScale="90000"/>
          </a:bodyPr>
          <a:lstStyle/>
          <a:p>
            <a:pPr algn="ctr"/>
            <a:r>
              <a:rPr lang="en-US" dirty="0" smtClean="0"/>
              <a:t>Physics @ EIC vs. luminosity &amp; energy</a:t>
            </a:r>
            <a:endParaRPr lang="en-US" dirty="0"/>
          </a:p>
        </p:txBody>
      </p:sp>
      <p:sp>
        <p:nvSpPr>
          <p:cNvPr id="4" name="Date Placeholder 3"/>
          <p:cNvSpPr>
            <a:spLocks noGrp="1"/>
          </p:cNvSpPr>
          <p:nvPr>
            <p:ph type="dt" sz="half" idx="10"/>
          </p:nvPr>
        </p:nvSpPr>
        <p:spPr/>
        <p:txBody>
          <a:bodyPr/>
          <a:lstStyle/>
          <a:p>
            <a:r>
              <a:rPr lang="en-US" smtClean="0"/>
              <a:t>March 11, 2015</a:t>
            </a:r>
            <a:endParaRPr lang="en-US"/>
          </a:p>
        </p:txBody>
      </p:sp>
      <p:sp>
        <p:nvSpPr>
          <p:cNvPr id="5" name="Footer Placeholder 4"/>
          <p:cNvSpPr>
            <a:spLocks noGrp="1"/>
          </p:cNvSpPr>
          <p:nvPr>
            <p:ph type="ftr" sz="quarter" idx="11"/>
          </p:nvPr>
        </p:nvSpPr>
        <p:spPr/>
        <p:txBody>
          <a:bodyPr/>
          <a:lstStyle/>
          <a:p>
            <a:pPr algn="r"/>
            <a:r>
              <a:rPr lang="en-US" smtClean="0"/>
              <a:t>EIC at Old Dominion University</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9</a:t>
            </a:fld>
            <a:endParaRPr lang="en-US"/>
          </a:p>
        </p:txBody>
      </p:sp>
      <p:sp>
        <p:nvSpPr>
          <p:cNvPr id="11" name="TextBox 10"/>
          <p:cNvSpPr txBox="1"/>
          <p:nvPr/>
        </p:nvSpPr>
        <p:spPr>
          <a:xfrm>
            <a:off x="663223" y="6858000"/>
            <a:ext cx="7450666" cy="1477328"/>
          </a:xfrm>
          <a:prstGeom prst="rect">
            <a:avLst/>
          </a:prstGeom>
          <a:noFill/>
        </p:spPr>
        <p:txBody>
          <a:bodyPr wrap="square" rtlCol="0">
            <a:spAutoFit/>
          </a:bodyPr>
          <a:lstStyle/>
          <a:p>
            <a:r>
              <a:rPr lang="en-US" dirty="0" smtClean="0">
                <a:solidFill>
                  <a:srgbClr val="0000FF"/>
                </a:solidFill>
              </a:rPr>
              <a:t>Luminosity &gt; 10</a:t>
            </a:r>
            <a:r>
              <a:rPr lang="en-US" baseline="30000" dirty="0" smtClean="0">
                <a:solidFill>
                  <a:srgbClr val="0000FF"/>
                </a:solidFill>
              </a:rPr>
              <a:t>33</a:t>
            </a:r>
            <a:r>
              <a:rPr lang="en-US" dirty="0" smtClean="0">
                <a:solidFill>
                  <a:srgbClr val="0000FF"/>
                </a:solidFill>
              </a:rPr>
              <a:t> cm</a:t>
            </a:r>
            <a:r>
              <a:rPr lang="en-US" baseline="30000" dirty="0" smtClean="0">
                <a:solidFill>
                  <a:srgbClr val="0000FF"/>
                </a:solidFill>
              </a:rPr>
              <a:t>-2</a:t>
            </a:r>
            <a:r>
              <a:rPr lang="en-US" dirty="0" smtClean="0">
                <a:solidFill>
                  <a:srgbClr val="0000FF"/>
                </a:solidFill>
              </a:rPr>
              <a:t>sec</a:t>
            </a:r>
            <a:r>
              <a:rPr lang="en-US" baseline="30000" dirty="0" smtClean="0">
                <a:solidFill>
                  <a:srgbClr val="0000FF"/>
                </a:solidFill>
              </a:rPr>
              <a:t>-1</a:t>
            </a:r>
          </a:p>
          <a:p>
            <a:pPr marL="285750" indent="-285750">
              <a:buFont typeface="Arial"/>
              <a:buChar char="•"/>
            </a:pPr>
            <a:r>
              <a:rPr lang="en-US" dirty="0" smtClean="0"/>
              <a:t>Binning of data</a:t>
            </a:r>
          </a:p>
          <a:p>
            <a:pPr marL="285750" indent="-285750">
              <a:buFont typeface="Arial"/>
              <a:buChar char="•"/>
            </a:pPr>
            <a:r>
              <a:rPr lang="en-US" dirty="0" smtClean="0"/>
              <a:t>Study of distributions </a:t>
            </a:r>
          </a:p>
          <a:p>
            <a:pPr marL="285750" indent="-285750">
              <a:buFont typeface="Arial"/>
              <a:buChar char="•"/>
            </a:pPr>
            <a:r>
              <a:rPr lang="en-US" dirty="0" smtClean="0"/>
              <a:t>Decision in close collaboration with theorist</a:t>
            </a:r>
          </a:p>
          <a:p>
            <a:pPr marL="285750" indent="-285750">
              <a:buFont typeface="Arial"/>
              <a:buChar char="•"/>
            </a:pPr>
            <a:endParaRPr lang="en-US" dirty="0"/>
          </a:p>
        </p:txBody>
      </p:sp>
      <p:grpSp>
        <p:nvGrpSpPr>
          <p:cNvPr id="13" name="Group 12"/>
          <p:cNvGrpSpPr/>
          <p:nvPr/>
        </p:nvGrpSpPr>
        <p:grpSpPr>
          <a:xfrm>
            <a:off x="180204" y="1457623"/>
            <a:ext cx="8963796" cy="4548011"/>
            <a:chOff x="180204" y="1669288"/>
            <a:chExt cx="8963796" cy="4548011"/>
          </a:xfrm>
        </p:grpSpPr>
        <p:pic>
          <p:nvPicPr>
            <p:cNvPr id="2" name="Picture 1"/>
            <p:cNvPicPr>
              <a:picLocks noChangeAspect="1"/>
            </p:cNvPicPr>
            <p:nvPr/>
          </p:nvPicPr>
          <p:blipFill>
            <a:blip r:embed="rId3"/>
            <a:stretch>
              <a:fillRect/>
            </a:stretch>
          </p:blipFill>
          <p:spPr>
            <a:xfrm>
              <a:off x="180204" y="1669288"/>
              <a:ext cx="7096896" cy="4548011"/>
            </a:xfrm>
            <a:prstGeom prst="rect">
              <a:avLst/>
            </a:prstGeom>
          </p:spPr>
        </p:pic>
        <p:sp>
          <p:nvSpPr>
            <p:cNvPr id="3" name="Right Brace 2"/>
            <p:cNvSpPr/>
            <p:nvPr/>
          </p:nvSpPr>
          <p:spPr>
            <a:xfrm>
              <a:off x="6928556" y="2850441"/>
              <a:ext cx="348544" cy="256822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p:cNvSpPr/>
            <p:nvPr/>
          </p:nvSpPr>
          <p:spPr>
            <a:xfrm>
              <a:off x="6928556" y="2159000"/>
              <a:ext cx="196144" cy="50088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7394222" y="2187223"/>
              <a:ext cx="1711451" cy="646331"/>
            </a:xfrm>
            <a:prstGeom prst="rect">
              <a:avLst/>
            </a:prstGeom>
            <a:solidFill>
              <a:srgbClr val="8F2FF4"/>
            </a:solidFill>
          </p:spPr>
          <p:txBody>
            <a:bodyPr wrap="none" rtlCol="0">
              <a:spAutoFit/>
            </a:bodyPr>
            <a:lstStyle/>
            <a:p>
              <a:r>
                <a:rPr lang="en-US" dirty="0" smtClean="0">
                  <a:solidFill>
                    <a:srgbClr val="FFFF00"/>
                  </a:solidFill>
                </a:rPr>
                <a:t>Future beyond</a:t>
              </a:r>
            </a:p>
            <a:p>
              <a:r>
                <a:rPr lang="en-US" dirty="0" smtClean="0">
                  <a:solidFill>
                    <a:srgbClr val="FFFF00"/>
                  </a:solidFill>
                </a:rPr>
                <a:t>Core capability</a:t>
              </a:r>
              <a:endParaRPr lang="en-US" dirty="0">
                <a:solidFill>
                  <a:srgbClr val="FFFF00"/>
                </a:solidFill>
              </a:endParaRPr>
            </a:p>
          </p:txBody>
        </p:sp>
        <p:sp>
          <p:nvSpPr>
            <p:cNvPr id="8" name="TextBox 7"/>
            <p:cNvSpPr txBox="1"/>
            <p:nvPr/>
          </p:nvSpPr>
          <p:spPr>
            <a:xfrm>
              <a:off x="7394222" y="3429000"/>
              <a:ext cx="1749778" cy="1477328"/>
            </a:xfrm>
            <a:prstGeom prst="rect">
              <a:avLst/>
            </a:prstGeom>
            <a:solidFill>
              <a:srgbClr val="FFFF00"/>
            </a:solidFill>
          </p:spPr>
          <p:txBody>
            <a:bodyPr wrap="square" rtlCol="0">
              <a:spAutoFit/>
            </a:bodyPr>
            <a:lstStyle/>
            <a:p>
              <a:r>
                <a:rPr lang="en-US" dirty="0" smtClean="0"/>
                <a:t>Current topics in </a:t>
              </a:r>
              <a:r>
                <a:rPr lang="en-US" dirty="0" err="1" smtClean="0"/>
                <a:t>gluonic</a:t>
              </a:r>
              <a:r>
                <a:rPr lang="en-US" dirty="0" smtClean="0"/>
                <a:t> and sea quarks</a:t>
              </a:r>
            </a:p>
            <a:p>
              <a:r>
                <a:rPr lang="en-US" dirty="0" smtClean="0"/>
                <a:t>In nuclei and nucleons</a:t>
              </a:r>
              <a:endParaRPr lang="en-US" dirty="0"/>
            </a:p>
          </p:txBody>
        </p:sp>
      </p:grpSp>
    </p:spTree>
    <p:extLst>
      <p:ext uri="{BB962C8B-B14F-4D97-AF65-F5344CB8AC3E}">
        <p14:creationId xmlns:p14="http://schemas.microsoft.com/office/powerpoint/2010/main" val="224193750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8056</TotalTime>
  <Words>2534</Words>
  <Application>Microsoft Macintosh PowerPoint</Application>
  <PresentationFormat>On-screen Show (4:3)</PresentationFormat>
  <Paragraphs>293</Paragraphs>
  <Slides>22</Slides>
  <Notes>12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Clarity</vt:lpstr>
      <vt:lpstr>Electron Ion Collider: The next QCD frontier Understanding the Glue that Binds Us All</vt:lpstr>
      <vt:lpstr>PowerPoint Presentation</vt:lpstr>
      <vt:lpstr>Emergence of nucleons and nuclei from the many body QCD dynamics</vt:lpstr>
      <vt:lpstr>Role of gluons in hadron structure  Dynamical generation of hadron masses </vt:lpstr>
      <vt:lpstr>EIC addresses the puzzles &amp; challenges of this emergent dynamics</vt:lpstr>
      <vt:lpstr>EIC addresses the puzzles &amp; challenges of this emergent dynamics</vt:lpstr>
      <vt:lpstr>The Electron Ion Collider Two proposals for realization of the Physics Case</vt:lpstr>
      <vt:lpstr>US EIC: Kinematic reach &amp; properties</vt:lpstr>
      <vt:lpstr>Physics @ EIC vs. luminosity &amp; energy</vt:lpstr>
      <vt:lpstr>3D structure of the proton: momentum and position imaging</vt:lpstr>
      <vt:lpstr>A direct consequence!</vt:lpstr>
      <vt:lpstr>Nucleus:  A laboratory for QCD</vt:lpstr>
      <vt:lpstr>EIC: impact on the knowledge of nPDFs</vt:lpstr>
      <vt:lpstr>Gluons in proton (puzzle):</vt:lpstr>
      <vt:lpstr>What do we learnt from low-x studies?</vt:lpstr>
      <vt:lpstr>How to explore/study this new phase of matter? Extreme high energy e-p collider OR an e-A collider</vt:lpstr>
      <vt:lpstr>Why we need the Electron Ion Collider?</vt:lpstr>
      <vt:lpstr>Why we need an EIC?</vt:lpstr>
      <vt:lpstr>PowerPoint Presentation</vt:lpstr>
      <vt:lpstr>Remarks:</vt:lpstr>
      <vt:lpstr>Evolving status of EIC in the US:</vt:lpstr>
      <vt:lpstr>Very Critical: (2 months!)</vt:lpstr>
    </vt:vector>
  </TitlesOfParts>
  <Company>Stony Brook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Abhay Deshpande</dc:creator>
  <cp:lastModifiedBy>Abhay Deshpande</cp:lastModifiedBy>
  <cp:revision>219</cp:revision>
  <cp:lastPrinted>2015-03-11T18:24:44Z</cp:lastPrinted>
  <dcterms:created xsi:type="dcterms:W3CDTF">2014-10-12T00:31:24Z</dcterms:created>
  <dcterms:modified xsi:type="dcterms:W3CDTF">2015-03-11T18:25:16Z</dcterms:modified>
</cp:coreProperties>
</file>