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g"/>
  <Override PartName="/ppt/media/image21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76" r:id="rId5"/>
    <p:sldMasterId id="2147483678" r:id="rId6"/>
    <p:sldMasterId id="2147483679" r:id="rId7"/>
    <p:sldMasterId id="2147483681" r:id="rId8"/>
    <p:sldMasterId id="2147483684" r:id="rId9"/>
    <p:sldMasterId id="2147483697" r:id="rId10"/>
    <p:sldMasterId id="2147483767" r:id="rId11"/>
  </p:sldMasterIdLst>
  <p:notesMasterIdLst>
    <p:notesMasterId r:id="rId27"/>
  </p:notesMasterIdLst>
  <p:handoutMasterIdLst>
    <p:handoutMasterId r:id="rId28"/>
  </p:handoutMasterIdLst>
  <p:sldIdLst>
    <p:sldId id="457" r:id="rId12"/>
    <p:sldId id="708" r:id="rId13"/>
    <p:sldId id="752" r:id="rId14"/>
    <p:sldId id="3955" r:id="rId15"/>
    <p:sldId id="333" r:id="rId16"/>
    <p:sldId id="3957" r:id="rId17"/>
    <p:sldId id="3956" r:id="rId18"/>
    <p:sldId id="734" r:id="rId19"/>
    <p:sldId id="3954" r:id="rId20"/>
    <p:sldId id="546" r:id="rId21"/>
    <p:sldId id="482" r:id="rId22"/>
    <p:sldId id="256" r:id="rId23"/>
    <p:sldId id="669" r:id="rId24"/>
    <p:sldId id="634" r:id="rId25"/>
    <p:sldId id="635" r:id="rId26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3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8000"/>
    <a:srgbClr val="81FF81"/>
    <a:srgbClr val="CCFFFF"/>
    <a:srgbClr val="FF99FF"/>
    <a:srgbClr val="FFFFCC"/>
    <a:srgbClr val="CCFFCC"/>
    <a:srgbClr val="D7EFCF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>
        <p:guide pos="2832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37117" y="9201560"/>
            <a:ext cx="431765" cy="28499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9009" tIns="62809" rIns="129009" bIns="62809" anchor="ctr">
            <a:spAutoFit/>
          </a:bodyPr>
          <a:lstStyle/>
          <a:p>
            <a:pPr algn="r" defTabSz="1300498" eaLnBrk="0" hangingPunct="0">
              <a:defRPr/>
            </a:pPr>
            <a:fld id="{1137F51F-F805-4552-9379-2A1410847AB7}" type="slidenum">
              <a:rPr lang="en-US" altLang="en-US" sz="1000" b="0">
                <a:latin typeface="Arial" charset="0"/>
              </a:rPr>
              <a:pPr algn="r" defTabSz="1300498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6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677" y="4559833"/>
            <a:ext cx="5359848" cy="431906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9009" tIns="62809" rIns="129009" bIns="62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95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6313" cy="3589338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62060" y="9118718"/>
            <a:ext cx="606821" cy="46541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9009" tIns="62809" rIns="129009" bIns="62809" anchor="ctr">
            <a:spAutoFit/>
          </a:bodyPr>
          <a:lstStyle/>
          <a:p>
            <a:pPr algn="r" defTabSz="1300498" eaLnBrk="0" hangingPunct="0">
              <a:defRPr/>
            </a:pPr>
            <a:fld id="{E79C1E31-A4D3-484E-B708-E32C7F156659}" type="slidenum">
              <a:rPr lang="en-US" altLang="en-US" sz="2200" b="0">
                <a:latin typeface="Arial" charset="0"/>
              </a:rPr>
              <a:pPr algn="r" defTabSz="1300498" eaLnBrk="0" hangingPunct="0">
                <a:defRPr/>
              </a:pPr>
              <a:t>‹#›</a:t>
            </a:fld>
            <a:endParaRPr lang="en-US" altLang="en-US" sz="2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66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27075"/>
            <a:ext cx="4786313" cy="3589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474075" y="695325"/>
            <a:ext cx="16949738" cy="1271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2" y="4343401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0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474075" y="695325"/>
            <a:ext cx="16949738" cy="1271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2" y="4343401"/>
            <a:ext cx="5484813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2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4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B18C-62A7-49FB-AE97-C82953EDF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388CF-8DBE-4624-BCEA-1C5642826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24F0-B973-44DA-BA0F-A199C519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B7B1-E553-4BC8-B625-EC16946C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4C73-F78B-4AC4-B7F6-C48958C6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AB280-1730-409F-9316-148ABD58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93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42A5-FA1D-4B98-848B-566486EA7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64DC9-CAFD-4A7E-899F-28BF06267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399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611B-85E3-4AEF-A446-BA50260F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EDC9C-B644-4FCC-AD53-6D632FE3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62476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8504-4FE2-4948-877C-19A41C59F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64EAB-03F0-417A-93B7-75BA3F51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1671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946448" y="6572280"/>
            <a:ext cx="782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200" dirty="0">
                <a:solidFill>
                  <a:schemeClr val="tx2"/>
                </a:solidFill>
                <a:latin typeface="Arial" charset="0"/>
              </a:rPr>
              <a:t>Page </a:t>
            </a:r>
            <a:fld id="{0E5792E2-69AA-4EAE-BE18-4172DAFD983A}" type="slidenum">
              <a:rPr lang="en-US" altLang="en-US" sz="1200">
                <a:solidFill>
                  <a:schemeClr val="tx2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rgbClr val="00800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806A8E-8C04-4857-ABCC-A154842B7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9271A1D-5E99-424F-A846-877A5DD5E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1D67C3-6B80-4225-823D-A1385EEA4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4CE4A7E-C086-41A2-B2DE-C3F9FD504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E3AD42-3DAF-4CF2-9F77-1FADBD1F3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48F83D8-C2D7-452A-B7DA-9C67B71C3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2EE87B9-01D1-4FB8-8A57-73923B743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D3ADD-1479-49EB-B749-3656A3D0E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DBF951-3900-4CA7-9775-9253AC2DA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85722D9-6713-4939-95E1-49F209331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FBA644F-5518-4FFE-ACD7-9FA54C728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4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824" y="30"/>
            <a:ext cx="879809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824" y="838204"/>
            <a:ext cx="879809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15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3162315" y="6426200"/>
            <a:ext cx="3478213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Thomas Jefferson National Accelerator Facility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7" name="Rectangle 11"/>
          <p:cNvSpPr>
            <a:spLocks noChangeArrowheads="1"/>
          </p:cNvSpPr>
          <p:nvPr userDrawn="1"/>
        </p:nvSpPr>
        <p:spPr bwMode="auto">
          <a:xfrm>
            <a:off x="2775019" y="6564963"/>
            <a:ext cx="3961535" cy="2954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 i="1" dirty="0">
                <a:latin typeface="+mn-lt"/>
                <a:cs typeface="Times New Roman" pitchFamily="18" charset="0"/>
              </a:rPr>
              <a:t>FEDAQ</a:t>
            </a:r>
            <a:r>
              <a:rPr lang="en-US" sz="1200" b="1" i="1" baseline="0" dirty="0">
                <a:latin typeface="+mn-lt"/>
                <a:cs typeface="Times New Roman" pitchFamily="18" charset="0"/>
              </a:rPr>
              <a:t> Group –PRADII Collaboration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 i="1" baseline="0" dirty="0">
                <a:latin typeface="+mn-lt"/>
                <a:cs typeface="Times New Roman" pitchFamily="18" charset="0"/>
              </a:rPr>
              <a:t>2024 NOVEMBER 11</a:t>
            </a:r>
            <a:endParaRPr lang="en-US" sz="1200" b="1" i="1" dirty="0">
              <a:latin typeface="+mn-lt"/>
            </a:endParaRPr>
          </a:p>
        </p:txBody>
      </p:sp>
      <p:pic>
        <p:nvPicPr>
          <p:cNvPr id="3081" name="Picture 12" descr="NP-logo-Nl copy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14489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6642627" y="6611779"/>
            <a:ext cx="7152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100" dirty="0">
                <a:solidFill>
                  <a:schemeClr val="tx2"/>
                </a:solidFill>
                <a:latin typeface="+mn-lt"/>
              </a:rPr>
              <a:t>Page</a:t>
            </a:r>
            <a:r>
              <a:rPr lang="en-US" altLang="en-US" sz="1000" dirty="0">
                <a:solidFill>
                  <a:schemeClr val="tx2"/>
                </a:solidFill>
                <a:latin typeface="+mn-lt"/>
              </a:rPr>
              <a:t> </a:t>
            </a:r>
            <a:fld id="{983D5F7C-045C-4AB9-A599-F0C7B394096A}" type="slidenum">
              <a:rPr lang="en-US" altLang="en-US" sz="1000">
                <a:solidFill>
                  <a:schemeClr val="tx2"/>
                </a:solidFill>
                <a:latin typeface="+mn-lt"/>
              </a:rPr>
              <a:pPr algn="ctr" eaLnBrk="0" hangingPunct="0">
                <a:defRPr/>
              </a:pPr>
              <a:t>‹#›</a:t>
            </a:fld>
            <a:endParaRPr lang="en-US" sz="10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7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  <p:sldLayoutId id="2147484727" r:id="rId12"/>
    <p:sldLayoutId id="2147484728" r:id="rId13"/>
    <p:sldLayoutId id="2147484729" r:id="rId14"/>
    <p:sldLayoutId id="2147484778" r:id="rId15"/>
    <p:sldLayoutId id="214748477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2060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800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632B8D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D19AB280-1730-409F-9316-148ABD58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1604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81605" name="Line 5"/>
          <p:cNvSpPr>
            <a:spLocks noChangeShapeType="1"/>
          </p:cNvSpPr>
          <p:nvPr userDrawn="1"/>
        </p:nvSpPr>
        <p:spPr bwMode="auto">
          <a:xfrm>
            <a:off x="15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81606" name="Rectangle 6"/>
          <p:cNvSpPr>
            <a:spLocks noChangeArrowheads="1"/>
          </p:cNvSpPr>
          <p:nvPr userDrawn="1"/>
        </p:nvSpPr>
        <p:spPr bwMode="auto">
          <a:xfrm>
            <a:off x="2965451" y="6399242"/>
            <a:ext cx="3922713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8" name="Rectangle 8"/>
          <p:cNvSpPr>
            <a:spLocks noChangeArrowheads="1"/>
          </p:cNvSpPr>
          <p:nvPr userDrawn="1"/>
        </p:nvSpPr>
        <p:spPr bwMode="auto">
          <a:xfrm>
            <a:off x="6781951" y="6411943"/>
            <a:ext cx="43152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625648E6-75A2-4084-9BDA-CAE54449ED1E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9" name="Picture 10" descr="NP-logo-Nl cop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489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5199065" y="6618318"/>
            <a:ext cx="2154237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latin typeface="Century Schoolbook" pitchFamily="18" charset="0"/>
              </a:rPr>
              <a:t>cretaryVisit Dec14,2009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4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15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667000" y="6400800"/>
            <a:ext cx="4038600" cy="17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Arial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Arial" charset="0"/>
              </a:rPr>
              <a:t>Thomas Jefferson National Accelerator Facility</a:t>
            </a:r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98927" y="6415118"/>
            <a:ext cx="4007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charset="0"/>
              </a:rPr>
              <a:t>Page </a:t>
            </a:r>
            <a:fld id="{EAD17211-2279-48CE-B310-820E505882F5}" type="slidenum">
              <a:rPr lang="en-US" altLang="en-US" sz="8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5064125" y="6616700"/>
            <a:ext cx="22098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200" dirty="0">
                <a:latin typeface="Arial" charset="0"/>
              </a:rPr>
              <a:t>IPR09 Sep 22-24, 2009</a:t>
            </a:r>
          </a:p>
        </p:txBody>
      </p:sp>
      <p:pic>
        <p:nvPicPr>
          <p:cNvPr id="6154" name="Picture 12" descr="NP-logo-N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7540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624684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4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15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667000" y="6400800"/>
            <a:ext cx="4038600" cy="17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Arial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Arial" charset="0"/>
              </a:rPr>
              <a:t>Thomas Jefferson National Accelerator Facility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98927" y="6415118"/>
            <a:ext cx="4007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rgbClr val="FFFFFF"/>
                </a:solidFill>
                <a:latin typeface="Arial" charset="0"/>
              </a:rPr>
              <a:t>Page </a:t>
            </a:r>
            <a:fld id="{982DAD4D-F60D-4E4D-BE4D-85CEE671DFC4}" type="slidenum">
              <a:rPr lang="en-US" altLang="en-US" sz="800">
                <a:solidFill>
                  <a:srgbClr val="FFFFFF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177" name="Picture 12" descr="NP-logo-N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7540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624684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5138738" y="6597650"/>
            <a:ext cx="22098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200" dirty="0">
                <a:latin typeface="Arial" charset="0"/>
              </a:rPr>
              <a:t>IPR09 Sep 22-24,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15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667000" y="6400830"/>
            <a:ext cx="4038600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 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8199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NP-logo-Nl cop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17540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624684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6119828" y="6672293"/>
            <a:ext cx="1406525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latin typeface="Century Schoolbook" pitchFamily="18" charset="0"/>
              </a:rPr>
              <a:t>IPR Apr 27-28,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65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4F05D58-A6E7-451D-868A-BEEF5C5FD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4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15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838453" y="6383367"/>
            <a:ext cx="3871913" cy="172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3319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9014" y="625001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6704993" y="6397625"/>
            <a:ext cx="5854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charset="0"/>
              </a:rPr>
              <a:t>Page </a:t>
            </a:r>
            <a:fld id="{77DAB92E-050B-4567-949F-946D8722A3BA}" type="slidenum">
              <a:rPr lang="en-US" altLang="en-US" sz="8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 userDrawn="1"/>
        </p:nvSpPr>
        <p:spPr bwMode="auto">
          <a:xfrm>
            <a:off x="5430839" y="6672293"/>
            <a:ext cx="215423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>
                <a:latin typeface="Century Schoolbook" pitchFamily="18" charset="0"/>
              </a:rPr>
              <a:t>APS Meeting  02-16-10</a:t>
            </a:r>
          </a:p>
        </p:txBody>
      </p:sp>
      <p:pic>
        <p:nvPicPr>
          <p:cNvPr id="13322" name="Picture 12" descr="NP-logo-Nl cop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4489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12863"/>
            <a:ext cx="9144000" cy="991425"/>
          </a:xfrm>
        </p:spPr>
        <p:txBody>
          <a:bodyPr/>
          <a:lstStyle/>
          <a:p>
            <a:pPr eaLnBrk="1" hangingPunct="1">
              <a:spcBef>
                <a:spcPts val="2400"/>
              </a:spcBef>
              <a:spcAft>
                <a:spcPts val="1800"/>
              </a:spcAft>
            </a:pPr>
            <a:r>
              <a:rPr lang="en-US" sz="3600" dirty="0">
                <a:cs typeface="Times New Roman" pitchFamily="18" charset="0"/>
              </a:rPr>
              <a:t>Experimental Nuclear Physics Division</a:t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>Support Group Report</a:t>
            </a:r>
            <a:br>
              <a:rPr lang="en-US" sz="3600" dirty="0">
                <a:cs typeface="Times New Roman" pitchFamily="18" charset="0"/>
              </a:rPr>
            </a:br>
            <a:br>
              <a:rPr lang="en-US" sz="3600" dirty="0"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76335" y="2354461"/>
            <a:ext cx="6791325" cy="77628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000" dirty="0">
                <a:solidFill>
                  <a:srgbClr val="CC0099"/>
                </a:solidFill>
                <a:cs typeface="Times New Roman" pitchFamily="18" charset="0"/>
              </a:rPr>
              <a:t>Fast Electronics &amp; Data Acquisition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000" dirty="0">
                <a:solidFill>
                  <a:srgbClr val="CC0099"/>
                </a:solidFill>
                <a:cs typeface="Times New Roman" pitchFamily="18" charset="0"/>
              </a:rPr>
              <a:t>‘FEDAQ’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000" dirty="0">
              <a:solidFill>
                <a:srgbClr val="CC0099"/>
              </a:solidFill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000" dirty="0">
              <a:solidFill>
                <a:srgbClr val="CC0099"/>
              </a:solidFill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000" dirty="0">
              <a:solidFill>
                <a:srgbClr val="CC0099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solidFill>
                <a:srgbClr val="CC0099"/>
              </a:solidFill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ACCF9-D2D9-4C32-ADA2-B8BD054C4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46" y="3429000"/>
            <a:ext cx="4826702" cy="2715019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606D5B9-4D01-49B7-9847-DE8BC07B4D0E}"/>
              </a:ext>
            </a:extLst>
          </p:cNvPr>
          <p:cNvSpPr/>
          <p:nvPr/>
        </p:nvSpPr>
        <p:spPr bwMode="auto">
          <a:xfrm>
            <a:off x="5330952" y="3693105"/>
            <a:ext cx="914400" cy="612648"/>
          </a:xfrm>
          <a:prstGeom prst="cloud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6282D50-9266-47F0-A438-CAEB918F6F73}"/>
              </a:ext>
            </a:extLst>
          </p:cNvPr>
          <p:cNvSpPr/>
          <p:nvPr/>
        </p:nvSpPr>
        <p:spPr bwMode="auto">
          <a:xfrm>
            <a:off x="6163056" y="4379976"/>
            <a:ext cx="914400" cy="612648"/>
          </a:xfrm>
          <a:prstGeom prst="cloud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054" y="780662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t"/>
          <a:lstStyle/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Old equipment removal performed safely and without issues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Original coaxial cable cards re-terminated with Lemos</a:t>
            </a:r>
            <a:endParaRPr lang="en-US" sz="1400" dirty="0">
              <a:latin typeface="Arial"/>
              <a:cs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Many Hall activities remain but we have DAQ equipment on site</a:t>
            </a:r>
            <a:endParaRPr lang="en-US" sz="800" dirty="0">
              <a:latin typeface="Arial"/>
              <a:cs typeface="Arial"/>
            </a:endParaRP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Do not anticipate any significant issues with new FADC250 boards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Supporting VXS DAQ boards are on site and tested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/>
                <a:cs typeface="Arial"/>
              </a:rPr>
              <a:t>Network and Trigger fiber cables should be installed before end of SAD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1600" dirty="0">
              <a:latin typeface="Arial"/>
              <a:cs typeface="Arial"/>
            </a:endParaRP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latin typeface="Arial"/>
                <a:cs typeface="Arial"/>
              </a:rPr>
              <a:t>Topics not covered:</a:t>
            </a:r>
          </a:p>
          <a:p>
            <a:pPr marL="1200150" lvl="2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/>
                <a:cs typeface="Arial"/>
              </a:rPr>
              <a:t>Trigger setup for HyCAL and other detectors</a:t>
            </a:r>
          </a:p>
          <a:p>
            <a:pPr marL="1200150" lvl="2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/>
                <a:cs typeface="Arial"/>
              </a:rPr>
              <a:t>GEM DAQ configuration and integration with new VXS readout</a:t>
            </a:r>
          </a:p>
          <a:p>
            <a:pPr marL="1200150" lvl="2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/>
                <a:cs typeface="Arial"/>
              </a:rPr>
              <a:t>CAEN HV equipment testing and contingent plan for any issues</a:t>
            </a:r>
          </a:p>
          <a:p>
            <a:pPr marL="1200150" lvl="2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/>
                <a:cs typeface="Arial"/>
              </a:rPr>
              <a:t>Tagger electronics? What devices need to be verified?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1600" dirty="0">
              <a:latin typeface="Arial"/>
              <a:cs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/>
              <a:cs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n-US" sz="1600" dirty="0">
              <a:latin typeface="Arial"/>
              <a:cs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Arial"/>
              <a:cs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What are your questions?</a:t>
            </a:r>
          </a:p>
          <a:p>
            <a:pPr lvl="1" eaLnBrk="0" hangingPunct="0">
              <a:spcBef>
                <a:spcPct val="20000"/>
              </a:spcBef>
            </a:pPr>
            <a:endParaRPr lang="en-US" sz="1600" dirty="0"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en-US" sz="1600" dirty="0">
                <a:latin typeface="Arial"/>
                <a:cs typeface="Arial"/>
              </a:rPr>
              <a:t>   </a:t>
            </a:r>
            <a:endParaRPr lang="en-US" sz="16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  <a:cs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914400" y="1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latin typeface="Calibri" pitchFamily="34" charset="0"/>
              </a:rPr>
              <a:t>Summary</a:t>
            </a:r>
          </a:p>
        </p:txBody>
      </p:sp>
      <p:pic>
        <p:nvPicPr>
          <p:cNvPr id="3074" name="Picture 2" descr="C:\Users\cuevas\Pictures\FUN\STUFF\Phaso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150" y="286138"/>
            <a:ext cx="823807" cy="8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uevas\Pictures\FUN\STUFF\Phaso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434"/>
            <a:ext cx="823807" cy="8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6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550"/>
          </a:xfrm>
        </p:spPr>
        <p:txBody>
          <a:bodyPr/>
          <a:lstStyle/>
          <a:p>
            <a:pPr eaLnBrk="1" hangingPunct="1"/>
            <a:r>
              <a:rPr lang="en-US" dirty="0"/>
              <a:t>Backup slides</a:t>
            </a:r>
          </a:p>
        </p:txBody>
      </p:sp>
      <p:pic>
        <p:nvPicPr>
          <p:cNvPr id="47106" name="Picture 2" descr="jitter_eye_s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337" y="3657600"/>
            <a:ext cx="33083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tekds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61942"/>
            <a:ext cx="2857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cuevas\Pictures\FUN\be-glad-you-dont-work-in-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89" y="3705308"/>
            <a:ext cx="3671373" cy="245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uevas\Pictures\FUN\circuit_diagra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1696" cy="34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6315" y="3335976"/>
            <a:ext cx="388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They said we were going “wireless”,,,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0" y="685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40208" y="1096010"/>
            <a:ext cx="1479677" cy="200532"/>
          </a:xfrm>
          <a:custGeom>
            <a:avLst/>
            <a:gdLst/>
            <a:ahLst/>
            <a:cxnLst/>
            <a:rect l="l" t="t" r="r" b="b"/>
            <a:pathLst>
              <a:path w="1479677" h="200532">
                <a:moveTo>
                  <a:pt x="1479677" y="3555"/>
                </a:moveTo>
                <a:lnTo>
                  <a:pt x="1476120" y="0"/>
                </a:lnTo>
                <a:lnTo>
                  <a:pt x="2921" y="0"/>
                </a:lnTo>
                <a:lnTo>
                  <a:pt x="0" y="2666"/>
                </a:lnTo>
                <a:lnTo>
                  <a:pt x="1474597" y="2666"/>
                </a:lnTo>
                <a:lnTo>
                  <a:pt x="1477010" y="4952"/>
                </a:lnTo>
                <a:lnTo>
                  <a:pt x="1477010" y="195452"/>
                </a:lnTo>
                <a:lnTo>
                  <a:pt x="1476120" y="200532"/>
                </a:lnTo>
                <a:lnTo>
                  <a:pt x="1479677" y="196976"/>
                </a:lnTo>
                <a:lnTo>
                  <a:pt x="1479677" y="355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45783" y="1101216"/>
            <a:ext cx="1468767" cy="189992"/>
          </a:xfrm>
          <a:custGeom>
            <a:avLst/>
            <a:gdLst/>
            <a:ahLst/>
            <a:cxnLst/>
            <a:rect l="l" t="t" r="r" b="b"/>
            <a:pathLst>
              <a:path w="1468767" h="189992">
                <a:moveTo>
                  <a:pt x="1463433" y="5334"/>
                </a:moveTo>
                <a:lnTo>
                  <a:pt x="1463433" y="184658"/>
                </a:lnTo>
                <a:lnTo>
                  <a:pt x="0" y="184658"/>
                </a:lnTo>
                <a:lnTo>
                  <a:pt x="1466100" y="189992"/>
                </a:lnTo>
                <a:lnTo>
                  <a:pt x="1467624" y="189992"/>
                </a:lnTo>
                <a:lnTo>
                  <a:pt x="1468767" y="187325"/>
                </a:lnTo>
                <a:lnTo>
                  <a:pt x="1468767" y="1270"/>
                </a:lnTo>
                <a:lnTo>
                  <a:pt x="1466100" y="0"/>
                </a:lnTo>
                <a:lnTo>
                  <a:pt x="1463433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40487" y="1101216"/>
            <a:ext cx="1471396" cy="189992"/>
          </a:xfrm>
          <a:custGeom>
            <a:avLst/>
            <a:gdLst/>
            <a:ahLst/>
            <a:cxnLst/>
            <a:rect l="l" t="t" r="r" b="b"/>
            <a:pathLst>
              <a:path w="1471396" h="189992">
                <a:moveTo>
                  <a:pt x="1468729" y="5334"/>
                </a:moveTo>
                <a:lnTo>
                  <a:pt x="1471396" y="0"/>
                </a:lnTo>
                <a:lnTo>
                  <a:pt x="1181" y="0"/>
                </a:lnTo>
                <a:lnTo>
                  <a:pt x="0" y="2667"/>
                </a:lnTo>
                <a:lnTo>
                  <a:pt x="0" y="188849"/>
                </a:lnTo>
                <a:lnTo>
                  <a:pt x="2641" y="189992"/>
                </a:lnTo>
                <a:lnTo>
                  <a:pt x="1471396" y="189992"/>
                </a:lnTo>
                <a:lnTo>
                  <a:pt x="5295" y="184658"/>
                </a:lnTo>
                <a:lnTo>
                  <a:pt x="5295" y="5334"/>
                </a:lnTo>
                <a:lnTo>
                  <a:pt x="1468729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424" y="1109217"/>
            <a:ext cx="1458252" cy="174117"/>
          </a:xfrm>
          <a:custGeom>
            <a:avLst/>
            <a:gdLst/>
            <a:ahLst/>
            <a:cxnLst/>
            <a:rect l="l" t="t" r="r" b="b"/>
            <a:pathLst>
              <a:path w="1458252" h="174117">
                <a:moveTo>
                  <a:pt x="0" y="174117"/>
                </a:moveTo>
                <a:lnTo>
                  <a:pt x="2641" y="171450"/>
                </a:lnTo>
                <a:lnTo>
                  <a:pt x="2641" y="2667"/>
                </a:lnTo>
                <a:lnTo>
                  <a:pt x="1455585" y="2667"/>
                </a:lnTo>
                <a:lnTo>
                  <a:pt x="1455585" y="171450"/>
                </a:lnTo>
                <a:lnTo>
                  <a:pt x="2641" y="171450"/>
                </a:lnTo>
                <a:lnTo>
                  <a:pt x="1458252" y="174117"/>
                </a:lnTo>
                <a:lnTo>
                  <a:pt x="1458252" y="0"/>
                </a:lnTo>
                <a:lnTo>
                  <a:pt x="0" y="0"/>
                </a:lnTo>
                <a:lnTo>
                  <a:pt x="0" y="17411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35191" y="1096010"/>
            <a:ext cx="1482026" cy="200532"/>
          </a:xfrm>
          <a:custGeom>
            <a:avLst/>
            <a:gdLst/>
            <a:ahLst/>
            <a:cxnLst/>
            <a:rect l="l" t="t" r="r" b="b"/>
            <a:pathLst>
              <a:path w="1482026" h="200532">
                <a:moveTo>
                  <a:pt x="3556" y="200532"/>
                </a:moveTo>
                <a:lnTo>
                  <a:pt x="1481137" y="200532"/>
                </a:lnTo>
                <a:lnTo>
                  <a:pt x="1482026" y="195452"/>
                </a:lnTo>
                <a:lnTo>
                  <a:pt x="1479613" y="197865"/>
                </a:lnTo>
                <a:lnTo>
                  <a:pt x="5016" y="197865"/>
                </a:lnTo>
                <a:lnTo>
                  <a:pt x="2654" y="195452"/>
                </a:lnTo>
                <a:lnTo>
                  <a:pt x="2654" y="4952"/>
                </a:lnTo>
                <a:lnTo>
                  <a:pt x="5016" y="2666"/>
                </a:lnTo>
                <a:lnTo>
                  <a:pt x="7937" y="0"/>
                </a:lnTo>
                <a:lnTo>
                  <a:pt x="3556" y="0"/>
                </a:lnTo>
                <a:lnTo>
                  <a:pt x="0" y="3555"/>
                </a:lnTo>
                <a:lnTo>
                  <a:pt x="0" y="196976"/>
                </a:lnTo>
                <a:lnTo>
                  <a:pt x="3556" y="20053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611884" y="904494"/>
            <a:ext cx="6244336" cy="1306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710182" y="708875"/>
            <a:ext cx="5749544" cy="337096"/>
          </a:xfrm>
          <a:custGeom>
            <a:avLst/>
            <a:gdLst/>
            <a:ahLst/>
            <a:cxnLst/>
            <a:rect l="l" t="t" r="r" b="b"/>
            <a:pathLst>
              <a:path w="5749544" h="337096">
                <a:moveTo>
                  <a:pt x="0" y="337096"/>
                </a:moveTo>
                <a:lnTo>
                  <a:pt x="5749544" y="337096"/>
                </a:lnTo>
                <a:lnTo>
                  <a:pt x="5749544" y="0"/>
                </a:lnTo>
                <a:lnTo>
                  <a:pt x="0" y="0"/>
                </a:lnTo>
                <a:lnTo>
                  <a:pt x="0" y="33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611884" y="1780425"/>
            <a:ext cx="2075814" cy="430136"/>
          </a:xfrm>
          <a:custGeom>
            <a:avLst/>
            <a:gdLst/>
            <a:ahLst/>
            <a:cxnLst/>
            <a:rect l="l" t="t" r="r" b="b"/>
            <a:pathLst>
              <a:path w="2075814" h="430136">
                <a:moveTo>
                  <a:pt x="0" y="430136"/>
                </a:moveTo>
                <a:lnTo>
                  <a:pt x="2075814" y="430136"/>
                </a:lnTo>
                <a:lnTo>
                  <a:pt x="2075814" y="0"/>
                </a:lnTo>
                <a:lnTo>
                  <a:pt x="0" y="0"/>
                </a:lnTo>
                <a:lnTo>
                  <a:pt x="0" y="4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200355" y="2651125"/>
            <a:ext cx="1479600" cy="385190"/>
          </a:xfrm>
          <a:custGeom>
            <a:avLst/>
            <a:gdLst/>
            <a:ahLst/>
            <a:cxnLst/>
            <a:rect l="l" t="t" r="r" b="b"/>
            <a:pathLst>
              <a:path w="1479600" h="385190">
                <a:moveTo>
                  <a:pt x="1479600" y="3555"/>
                </a:moveTo>
                <a:lnTo>
                  <a:pt x="1476044" y="0"/>
                </a:lnTo>
                <a:lnTo>
                  <a:pt x="2921" y="0"/>
                </a:lnTo>
                <a:lnTo>
                  <a:pt x="0" y="2666"/>
                </a:lnTo>
                <a:lnTo>
                  <a:pt x="1474647" y="2666"/>
                </a:lnTo>
                <a:lnTo>
                  <a:pt x="1476933" y="4952"/>
                </a:lnTo>
                <a:lnTo>
                  <a:pt x="1476933" y="380238"/>
                </a:lnTo>
                <a:lnTo>
                  <a:pt x="1476044" y="385190"/>
                </a:lnTo>
                <a:lnTo>
                  <a:pt x="1479600" y="381635"/>
                </a:lnTo>
                <a:lnTo>
                  <a:pt x="1479600" y="355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05917" y="2656459"/>
            <a:ext cx="1468831" cy="374523"/>
          </a:xfrm>
          <a:custGeom>
            <a:avLst/>
            <a:gdLst/>
            <a:ahLst/>
            <a:cxnLst/>
            <a:rect l="l" t="t" r="r" b="b"/>
            <a:pathLst>
              <a:path w="1468831" h="374523">
                <a:moveTo>
                  <a:pt x="1463497" y="5206"/>
                </a:moveTo>
                <a:lnTo>
                  <a:pt x="1463497" y="369315"/>
                </a:lnTo>
                <a:lnTo>
                  <a:pt x="0" y="369315"/>
                </a:lnTo>
                <a:lnTo>
                  <a:pt x="1466164" y="374523"/>
                </a:lnTo>
                <a:lnTo>
                  <a:pt x="1467561" y="374523"/>
                </a:lnTo>
                <a:lnTo>
                  <a:pt x="1468831" y="371982"/>
                </a:lnTo>
                <a:lnTo>
                  <a:pt x="1468831" y="1142"/>
                </a:lnTo>
                <a:lnTo>
                  <a:pt x="1466164" y="0"/>
                </a:lnTo>
                <a:lnTo>
                  <a:pt x="1463497" y="5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200634" y="2656459"/>
            <a:ext cx="1471447" cy="374523"/>
          </a:xfrm>
          <a:custGeom>
            <a:avLst/>
            <a:gdLst/>
            <a:ahLst/>
            <a:cxnLst/>
            <a:rect l="l" t="t" r="r" b="b"/>
            <a:pathLst>
              <a:path w="1471447" h="374523">
                <a:moveTo>
                  <a:pt x="1468780" y="5206"/>
                </a:moveTo>
                <a:lnTo>
                  <a:pt x="1471447" y="0"/>
                </a:lnTo>
                <a:lnTo>
                  <a:pt x="2641" y="0"/>
                </a:lnTo>
                <a:lnTo>
                  <a:pt x="0" y="2539"/>
                </a:lnTo>
                <a:lnTo>
                  <a:pt x="0" y="373379"/>
                </a:lnTo>
                <a:lnTo>
                  <a:pt x="2641" y="374523"/>
                </a:lnTo>
                <a:lnTo>
                  <a:pt x="1471447" y="374523"/>
                </a:lnTo>
                <a:lnTo>
                  <a:pt x="5283" y="369315"/>
                </a:lnTo>
                <a:lnTo>
                  <a:pt x="5283" y="5206"/>
                </a:lnTo>
                <a:lnTo>
                  <a:pt x="1468780" y="5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208572" y="2664333"/>
            <a:ext cx="1458175" cy="358775"/>
          </a:xfrm>
          <a:custGeom>
            <a:avLst/>
            <a:gdLst/>
            <a:ahLst/>
            <a:cxnLst/>
            <a:rect l="l" t="t" r="r" b="b"/>
            <a:pathLst>
              <a:path w="1458175" h="358775">
                <a:moveTo>
                  <a:pt x="0" y="358775"/>
                </a:moveTo>
                <a:lnTo>
                  <a:pt x="2641" y="356107"/>
                </a:lnTo>
                <a:lnTo>
                  <a:pt x="2641" y="2666"/>
                </a:lnTo>
                <a:lnTo>
                  <a:pt x="1455508" y="2666"/>
                </a:lnTo>
                <a:lnTo>
                  <a:pt x="1455508" y="356107"/>
                </a:lnTo>
                <a:lnTo>
                  <a:pt x="2641" y="356107"/>
                </a:lnTo>
                <a:lnTo>
                  <a:pt x="1458175" y="358775"/>
                </a:lnTo>
                <a:lnTo>
                  <a:pt x="1458175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195338" y="2651125"/>
            <a:ext cx="1481950" cy="385190"/>
          </a:xfrm>
          <a:custGeom>
            <a:avLst/>
            <a:gdLst/>
            <a:ahLst/>
            <a:cxnLst/>
            <a:rect l="l" t="t" r="r" b="b"/>
            <a:pathLst>
              <a:path w="1481950" h="385190">
                <a:moveTo>
                  <a:pt x="3555" y="385190"/>
                </a:moveTo>
                <a:lnTo>
                  <a:pt x="1481061" y="385190"/>
                </a:lnTo>
                <a:lnTo>
                  <a:pt x="1481950" y="380238"/>
                </a:lnTo>
                <a:lnTo>
                  <a:pt x="1479664" y="382524"/>
                </a:lnTo>
                <a:lnTo>
                  <a:pt x="5016" y="382524"/>
                </a:lnTo>
                <a:lnTo>
                  <a:pt x="2641" y="380238"/>
                </a:lnTo>
                <a:lnTo>
                  <a:pt x="2641" y="4952"/>
                </a:lnTo>
                <a:lnTo>
                  <a:pt x="5016" y="2666"/>
                </a:lnTo>
                <a:lnTo>
                  <a:pt x="7937" y="0"/>
                </a:lnTo>
                <a:lnTo>
                  <a:pt x="3555" y="0"/>
                </a:lnTo>
                <a:lnTo>
                  <a:pt x="0" y="3555"/>
                </a:lnTo>
                <a:lnTo>
                  <a:pt x="0" y="381635"/>
                </a:lnTo>
                <a:lnTo>
                  <a:pt x="3555" y="38519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1672082" y="2406142"/>
            <a:ext cx="6244336" cy="1306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1770252" y="2210523"/>
            <a:ext cx="5749544" cy="337096"/>
          </a:xfrm>
          <a:custGeom>
            <a:avLst/>
            <a:gdLst/>
            <a:ahLst/>
            <a:cxnLst/>
            <a:rect l="l" t="t" r="r" b="b"/>
            <a:pathLst>
              <a:path w="5749544" h="337096">
                <a:moveTo>
                  <a:pt x="0" y="337096"/>
                </a:moveTo>
                <a:lnTo>
                  <a:pt x="5749544" y="337096"/>
                </a:lnTo>
                <a:lnTo>
                  <a:pt x="5749544" y="0"/>
                </a:lnTo>
                <a:lnTo>
                  <a:pt x="0" y="0"/>
                </a:lnTo>
                <a:lnTo>
                  <a:pt x="0" y="33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1672082" y="3282073"/>
            <a:ext cx="2075815" cy="430136"/>
          </a:xfrm>
          <a:custGeom>
            <a:avLst/>
            <a:gdLst/>
            <a:ahLst/>
            <a:cxnLst/>
            <a:rect l="l" t="t" r="r" b="b"/>
            <a:pathLst>
              <a:path w="2075815" h="430136">
                <a:moveTo>
                  <a:pt x="0" y="430136"/>
                </a:moveTo>
                <a:lnTo>
                  <a:pt x="2075815" y="430136"/>
                </a:lnTo>
                <a:lnTo>
                  <a:pt x="2075815" y="0"/>
                </a:lnTo>
                <a:lnTo>
                  <a:pt x="0" y="0"/>
                </a:lnTo>
                <a:lnTo>
                  <a:pt x="0" y="4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2950083" y="2547683"/>
            <a:ext cx="742949" cy="400113"/>
          </a:xfrm>
          <a:custGeom>
            <a:avLst/>
            <a:gdLst/>
            <a:ahLst/>
            <a:cxnLst/>
            <a:rect l="l" t="t" r="r" b="b"/>
            <a:pathLst>
              <a:path w="742949" h="400113">
                <a:moveTo>
                  <a:pt x="0" y="400113"/>
                </a:moveTo>
                <a:lnTo>
                  <a:pt x="742949" y="400113"/>
                </a:lnTo>
                <a:lnTo>
                  <a:pt x="742949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1770252" y="2491917"/>
            <a:ext cx="432968" cy="734390"/>
          </a:xfrm>
          <a:custGeom>
            <a:avLst/>
            <a:gdLst/>
            <a:ahLst/>
            <a:cxnLst/>
            <a:rect l="l" t="t" r="r" b="b"/>
            <a:pathLst>
              <a:path w="432968" h="734390">
                <a:moveTo>
                  <a:pt x="0" y="734390"/>
                </a:moveTo>
                <a:lnTo>
                  <a:pt x="432968" y="734390"/>
                </a:lnTo>
                <a:lnTo>
                  <a:pt x="432968" y="0"/>
                </a:lnTo>
                <a:lnTo>
                  <a:pt x="0" y="0"/>
                </a:lnTo>
                <a:lnTo>
                  <a:pt x="0" y="734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2117598" y="2547683"/>
            <a:ext cx="742950" cy="400113"/>
          </a:xfrm>
          <a:custGeom>
            <a:avLst/>
            <a:gdLst/>
            <a:ahLst/>
            <a:cxnLst/>
            <a:rect l="l" t="t" r="r" b="b"/>
            <a:pathLst>
              <a:path w="742950" h="400113">
                <a:moveTo>
                  <a:pt x="0" y="400113"/>
                </a:moveTo>
                <a:lnTo>
                  <a:pt x="742950" y="400113"/>
                </a:lnTo>
                <a:lnTo>
                  <a:pt x="74295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611884" y="4003294"/>
            <a:ext cx="6244336" cy="1306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710182" y="3807675"/>
            <a:ext cx="5749544" cy="337096"/>
          </a:xfrm>
          <a:custGeom>
            <a:avLst/>
            <a:gdLst/>
            <a:ahLst/>
            <a:cxnLst/>
            <a:rect l="l" t="t" r="r" b="b"/>
            <a:pathLst>
              <a:path w="5749544" h="337096">
                <a:moveTo>
                  <a:pt x="0" y="337096"/>
                </a:moveTo>
                <a:lnTo>
                  <a:pt x="5749544" y="337096"/>
                </a:lnTo>
                <a:lnTo>
                  <a:pt x="5749544" y="0"/>
                </a:lnTo>
                <a:lnTo>
                  <a:pt x="0" y="0"/>
                </a:lnTo>
                <a:lnTo>
                  <a:pt x="0" y="33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611884" y="4879225"/>
            <a:ext cx="2075814" cy="430136"/>
          </a:xfrm>
          <a:custGeom>
            <a:avLst/>
            <a:gdLst/>
            <a:ahLst/>
            <a:cxnLst/>
            <a:rect l="l" t="t" r="r" b="b"/>
            <a:pathLst>
              <a:path w="2075814" h="430136">
                <a:moveTo>
                  <a:pt x="0" y="430136"/>
                </a:moveTo>
                <a:lnTo>
                  <a:pt x="2075814" y="430136"/>
                </a:lnTo>
                <a:lnTo>
                  <a:pt x="2075814" y="0"/>
                </a:lnTo>
                <a:lnTo>
                  <a:pt x="0" y="0"/>
                </a:lnTo>
                <a:lnTo>
                  <a:pt x="0" y="43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168677" y="4164139"/>
            <a:ext cx="661009" cy="400113"/>
          </a:xfrm>
          <a:custGeom>
            <a:avLst/>
            <a:gdLst/>
            <a:ahLst/>
            <a:cxnLst/>
            <a:rect l="l" t="t" r="r" b="b"/>
            <a:pathLst>
              <a:path w="661009" h="400113">
                <a:moveTo>
                  <a:pt x="0" y="400113"/>
                </a:moveTo>
                <a:lnTo>
                  <a:pt x="661009" y="400113"/>
                </a:lnTo>
                <a:lnTo>
                  <a:pt x="661009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649983" y="4089323"/>
            <a:ext cx="518693" cy="734390"/>
          </a:xfrm>
          <a:custGeom>
            <a:avLst/>
            <a:gdLst/>
            <a:ahLst/>
            <a:cxnLst/>
            <a:rect l="l" t="t" r="r" b="b"/>
            <a:pathLst>
              <a:path w="518693" h="734390">
                <a:moveTo>
                  <a:pt x="0" y="734390"/>
                </a:moveTo>
                <a:lnTo>
                  <a:pt x="518693" y="734390"/>
                </a:lnTo>
                <a:lnTo>
                  <a:pt x="518693" y="0"/>
                </a:lnTo>
                <a:lnTo>
                  <a:pt x="0" y="0"/>
                </a:lnTo>
                <a:lnTo>
                  <a:pt x="0" y="734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884678" y="4144835"/>
            <a:ext cx="742950" cy="400113"/>
          </a:xfrm>
          <a:custGeom>
            <a:avLst/>
            <a:gdLst/>
            <a:ahLst/>
            <a:cxnLst/>
            <a:rect l="l" t="t" r="r" b="b"/>
            <a:pathLst>
              <a:path w="742950" h="400113">
                <a:moveTo>
                  <a:pt x="0" y="400113"/>
                </a:moveTo>
                <a:lnTo>
                  <a:pt x="742950" y="400113"/>
                </a:lnTo>
                <a:lnTo>
                  <a:pt x="74295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ECEEE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083308" y="4079875"/>
            <a:ext cx="1613916" cy="570864"/>
          </a:xfrm>
          <a:custGeom>
            <a:avLst/>
            <a:gdLst/>
            <a:ahLst/>
            <a:cxnLst/>
            <a:rect l="l" t="t" r="r" b="b"/>
            <a:pathLst>
              <a:path w="1613916" h="570864">
                <a:moveTo>
                  <a:pt x="1613916" y="4191"/>
                </a:moveTo>
                <a:lnTo>
                  <a:pt x="1609725" y="0"/>
                </a:lnTo>
                <a:lnTo>
                  <a:pt x="3429" y="0"/>
                </a:lnTo>
                <a:lnTo>
                  <a:pt x="0" y="3175"/>
                </a:lnTo>
                <a:lnTo>
                  <a:pt x="1607946" y="3175"/>
                </a:lnTo>
                <a:lnTo>
                  <a:pt x="1610741" y="5968"/>
                </a:lnTo>
                <a:lnTo>
                  <a:pt x="1610741" y="564895"/>
                </a:lnTo>
                <a:lnTo>
                  <a:pt x="1609725" y="570864"/>
                </a:lnTo>
                <a:lnTo>
                  <a:pt x="1613916" y="566674"/>
                </a:lnTo>
                <a:lnTo>
                  <a:pt x="1613916" y="4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089912" y="4086225"/>
            <a:ext cx="1600962" cy="558164"/>
          </a:xfrm>
          <a:custGeom>
            <a:avLst/>
            <a:gdLst/>
            <a:ahLst/>
            <a:cxnLst/>
            <a:rect l="l" t="t" r="r" b="b"/>
            <a:pathLst>
              <a:path w="1600962" h="558164">
                <a:moveTo>
                  <a:pt x="1594612" y="6350"/>
                </a:moveTo>
                <a:lnTo>
                  <a:pt x="1594612" y="551814"/>
                </a:lnTo>
                <a:lnTo>
                  <a:pt x="0" y="551814"/>
                </a:lnTo>
                <a:lnTo>
                  <a:pt x="1597787" y="558164"/>
                </a:lnTo>
                <a:lnTo>
                  <a:pt x="1599564" y="558164"/>
                </a:lnTo>
                <a:lnTo>
                  <a:pt x="1600962" y="554989"/>
                </a:lnTo>
                <a:lnTo>
                  <a:pt x="1600962" y="1397"/>
                </a:lnTo>
                <a:lnTo>
                  <a:pt x="1597787" y="0"/>
                </a:lnTo>
                <a:lnTo>
                  <a:pt x="1594612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083562" y="4086225"/>
            <a:ext cx="1604137" cy="558164"/>
          </a:xfrm>
          <a:custGeom>
            <a:avLst/>
            <a:gdLst/>
            <a:ahLst/>
            <a:cxnLst/>
            <a:rect l="l" t="t" r="r" b="b"/>
            <a:pathLst>
              <a:path w="1604137" h="558164">
                <a:moveTo>
                  <a:pt x="1600962" y="6350"/>
                </a:moveTo>
                <a:lnTo>
                  <a:pt x="1604137" y="0"/>
                </a:lnTo>
                <a:lnTo>
                  <a:pt x="1524" y="0"/>
                </a:lnTo>
                <a:lnTo>
                  <a:pt x="0" y="3175"/>
                </a:lnTo>
                <a:lnTo>
                  <a:pt x="0" y="556768"/>
                </a:lnTo>
                <a:lnTo>
                  <a:pt x="3175" y="558164"/>
                </a:lnTo>
                <a:lnTo>
                  <a:pt x="1604137" y="558164"/>
                </a:lnTo>
                <a:lnTo>
                  <a:pt x="6350" y="551814"/>
                </a:lnTo>
                <a:lnTo>
                  <a:pt x="6350" y="6350"/>
                </a:lnTo>
                <a:lnTo>
                  <a:pt x="1600962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2093087" y="4095750"/>
            <a:ext cx="1588262" cy="539114"/>
          </a:xfrm>
          <a:custGeom>
            <a:avLst/>
            <a:gdLst/>
            <a:ahLst/>
            <a:cxnLst/>
            <a:rect l="l" t="t" r="r" b="b"/>
            <a:pathLst>
              <a:path w="1588262" h="539114">
                <a:moveTo>
                  <a:pt x="0" y="539114"/>
                </a:moveTo>
                <a:lnTo>
                  <a:pt x="3175" y="535939"/>
                </a:lnTo>
                <a:lnTo>
                  <a:pt x="3175" y="3175"/>
                </a:lnTo>
                <a:lnTo>
                  <a:pt x="1585087" y="3175"/>
                </a:lnTo>
                <a:lnTo>
                  <a:pt x="1585087" y="535939"/>
                </a:lnTo>
                <a:lnTo>
                  <a:pt x="3175" y="535939"/>
                </a:lnTo>
                <a:lnTo>
                  <a:pt x="1588262" y="539114"/>
                </a:lnTo>
                <a:lnTo>
                  <a:pt x="1588262" y="0"/>
                </a:lnTo>
                <a:lnTo>
                  <a:pt x="0" y="0"/>
                </a:lnTo>
                <a:lnTo>
                  <a:pt x="0" y="539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077212" y="4079875"/>
            <a:ext cx="1616837" cy="570864"/>
          </a:xfrm>
          <a:custGeom>
            <a:avLst/>
            <a:gdLst/>
            <a:ahLst/>
            <a:cxnLst/>
            <a:rect l="l" t="t" r="r" b="b"/>
            <a:pathLst>
              <a:path w="1616837" h="570864">
                <a:moveTo>
                  <a:pt x="4318" y="570864"/>
                </a:moveTo>
                <a:lnTo>
                  <a:pt x="1615821" y="570864"/>
                </a:lnTo>
                <a:lnTo>
                  <a:pt x="1616837" y="564895"/>
                </a:lnTo>
                <a:lnTo>
                  <a:pt x="1614042" y="567689"/>
                </a:lnTo>
                <a:lnTo>
                  <a:pt x="6095" y="567689"/>
                </a:lnTo>
                <a:lnTo>
                  <a:pt x="3175" y="564895"/>
                </a:lnTo>
                <a:lnTo>
                  <a:pt x="3175" y="5968"/>
                </a:lnTo>
                <a:lnTo>
                  <a:pt x="6095" y="3175"/>
                </a:lnTo>
                <a:lnTo>
                  <a:pt x="9525" y="0"/>
                </a:lnTo>
                <a:lnTo>
                  <a:pt x="4318" y="0"/>
                </a:lnTo>
                <a:lnTo>
                  <a:pt x="0" y="4191"/>
                </a:lnTo>
                <a:lnTo>
                  <a:pt x="0" y="566674"/>
                </a:lnTo>
                <a:lnTo>
                  <a:pt x="4318" y="570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069" y="4264025"/>
            <a:ext cx="1479617" cy="385191"/>
          </a:xfrm>
          <a:custGeom>
            <a:avLst/>
            <a:gdLst/>
            <a:ahLst/>
            <a:cxnLst/>
            <a:rect l="l" t="t" r="r" b="b"/>
            <a:pathLst>
              <a:path w="1479617" h="385191">
                <a:moveTo>
                  <a:pt x="1479617" y="3556"/>
                </a:moveTo>
                <a:lnTo>
                  <a:pt x="1476061" y="0"/>
                </a:lnTo>
                <a:lnTo>
                  <a:pt x="2922" y="0"/>
                </a:lnTo>
                <a:lnTo>
                  <a:pt x="0" y="2539"/>
                </a:lnTo>
                <a:lnTo>
                  <a:pt x="1474664" y="2539"/>
                </a:lnTo>
                <a:lnTo>
                  <a:pt x="1476950" y="4952"/>
                </a:lnTo>
                <a:lnTo>
                  <a:pt x="1476950" y="380111"/>
                </a:lnTo>
                <a:lnTo>
                  <a:pt x="1476061" y="385191"/>
                </a:lnTo>
                <a:lnTo>
                  <a:pt x="1479617" y="381635"/>
                </a:lnTo>
                <a:lnTo>
                  <a:pt x="1479617" y="355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5637" y="4269232"/>
            <a:ext cx="1468715" cy="374650"/>
          </a:xfrm>
          <a:custGeom>
            <a:avLst/>
            <a:gdLst/>
            <a:ahLst/>
            <a:cxnLst/>
            <a:rect l="l" t="t" r="r" b="b"/>
            <a:pathLst>
              <a:path w="1468715" h="374650">
                <a:moveTo>
                  <a:pt x="1463508" y="5334"/>
                </a:moveTo>
                <a:lnTo>
                  <a:pt x="1463508" y="369316"/>
                </a:lnTo>
                <a:lnTo>
                  <a:pt x="0" y="369316"/>
                </a:lnTo>
                <a:lnTo>
                  <a:pt x="1466175" y="374650"/>
                </a:lnTo>
                <a:lnTo>
                  <a:pt x="1467572" y="374650"/>
                </a:lnTo>
                <a:lnTo>
                  <a:pt x="1468715" y="371983"/>
                </a:lnTo>
                <a:lnTo>
                  <a:pt x="1468715" y="1270"/>
                </a:lnTo>
                <a:lnTo>
                  <a:pt x="1466175" y="0"/>
                </a:lnTo>
                <a:lnTo>
                  <a:pt x="1463508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0346" y="4269232"/>
            <a:ext cx="1471466" cy="374650"/>
          </a:xfrm>
          <a:custGeom>
            <a:avLst/>
            <a:gdLst/>
            <a:ahLst/>
            <a:cxnLst/>
            <a:rect l="l" t="t" r="r" b="b"/>
            <a:pathLst>
              <a:path w="1471466" h="374650">
                <a:moveTo>
                  <a:pt x="1468799" y="5334"/>
                </a:moveTo>
                <a:lnTo>
                  <a:pt x="1471466" y="0"/>
                </a:lnTo>
                <a:lnTo>
                  <a:pt x="1183" y="0"/>
                </a:lnTo>
                <a:lnTo>
                  <a:pt x="0" y="2667"/>
                </a:lnTo>
                <a:lnTo>
                  <a:pt x="0" y="373507"/>
                </a:lnTo>
                <a:lnTo>
                  <a:pt x="2645" y="374650"/>
                </a:lnTo>
                <a:lnTo>
                  <a:pt x="1471466" y="374650"/>
                </a:lnTo>
                <a:lnTo>
                  <a:pt x="5290" y="369316"/>
                </a:lnTo>
                <a:lnTo>
                  <a:pt x="5290" y="5334"/>
                </a:lnTo>
                <a:lnTo>
                  <a:pt x="1468799" y="53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88284" y="4277233"/>
            <a:ext cx="1458194" cy="358775"/>
          </a:xfrm>
          <a:custGeom>
            <a:avLst/>
            <a:gdLst/>
            <a:ahLst/>
            <a:cxnLst/>
            <a:rect l="l" t="t" r="r" b="b"/>
            <a:pathLst>
              <a:path w="1458194" h="358775">
                <a:moveTo>
                  <a:pt x="0" y="358775"/>
                </a:moveTo>
                <a:lnTo>
                  <a:pt x="2645" y="356108"/>
                </a:lnTo>
                <a:lnTo>
                  <a:pt x="2645" y="2667"/>
                </a:lnTo>
                <a:lnTo>
                  <a:pt x="1455527" y="2667"/>
                </a:lnTo>
                <a:lnTo>
                  <a:pt x="1455527" y="356108"/>
                </a:lnTo>
                <a:lnTo>
                  <a:pt x="2645" y="356108"/>
                </a:lnTo>
                <a:lnTo>
                  <a:pt x="1458194" y="358775"/>
                </a:lnTo>
                <a:lnTo>
                  <a:pt x="1458194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5054" y="4264025"/>
            <a:ext cx="1481965" cy="385191"/>
          </a:xfrm>
          <a:custGeom>
            <a:avLst/>
            <a:gdLst/>
            <a:ahLst/>
            <a:cxnLst/>
            <a:rect l="l" t="t" r="r" b="b"/>
            <a:pathLst>
              <a:path w="1481965" h="385191">
                <a:moveTo>
                  <a:pt x="3553" y="385191"/>
                </a:moveTo>
                <a:lnTo>
                  <a:pt x="1481076" y="385191"/>
                </a:lnTo>
                <a:lnTo>
                  <a:pt x="1481965" y="380111"/>
                </a:lnTo>
                <a:lnTo>
                  <a:pt x="1479679" y="382524"/>
                </a:lnTo>
                <a:lnTo>
                  <a:pt x="5015" y="382524"/>
                </a:lnTo>
                <a:lnTo>
                  <a:pt x="2645" y="380111"/>
                </a:lnTo>
                <a:lnTo>
                  <a:pt x="2645" y="4952"/>
                </a:lnTo>
                <a:lnTo>
                  <a:pt x="5015" y="2539"/>
                </a:lnTo>
                <a:lnTo>
                  <a:pt x="7937" y="0"/>
                </a:lnTo>
                <a:lnTo>
                  <a:pt x="3553" y="0"/>
                </a:lnTo>
                <a:lnTo>
                  <a:pt x="0" y="3556"/>
                </a:lnTo>
                <a:lnTo>
                  <a:pt x="0" y="381635"/>
                </a:lnTo>
                <a:lnTo>
                  <a:pt x="3553" y="38519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80067" y="4917440"/>
            <a:ext cx="1479619" cy="385191"/>
          </a:xfrm>
          <a:custGeom>
            <a:avLst/>
            <a:gdLst/>
            <a:ahLst/>
            <a:cxnLst/>
            <a:rect l="l" t="t" r="r" b="b"/>
            <a:pathLst>
              <a:path w="1479619" h="385190">
                <a:moveTo>
                  <a:pt x="1479619" y="3556"/>
                </a:moveTo>
                <a:lnTo>
                  <a:pt x="1476063" y="0"/>
                </a:lnTo>
                <a:lnTo>
                  <a:pt x="2922" y="0"/>
                </a:lnTo>
                <a:lnTo>
                  <a:pt x="0" y="2667"/>
                </a:lnTo>
                <a:lnTo>
                  <a:pt x="1474666" y="2667"/>
                </a:lnTo>
                <a:lnTo>
                  <a:pt x="1476952" y="4953"/>
                </a:lnTo>
                <a:lnTo>
                  <a:pt x="1476952" y="380238"/>
                </a:lnTo>
                <a:lnTo>
                  <a:pt x="1476063" y="385191"/>
                </a:lnTo>
                <a:lnTo>
                  <a:pt x="1479619" y="381635"/>
                </a:lnTo>
                <a:lnTo>
                  <a:pt x="1479619" y="355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85636" y="4922774"/>
            <a:ext cx="1468716" cy="374522"/>
          </a:xfrm>
          <a:custGeom>
            <a:avLst/>
            <a:gdLst/>
            <a:ahLst/>
            <a:cxnLst/>
            <a:rect l="l" t="t" r="r" b="b"/>
            <a:pathLst>
              <a:path w="1468716" h="374523">
                <a:moveTo>
                  <a:pt x="1463509" y="5206"/>
                </a:moveTo>
                <a:lnTo>
                  <a:pt x="1463509" y="369316"/>
                </a:lnTo>
                <a:lnTo>
                  <a:pt x="0" y="369316"/>
                </a:lnTo>
                <a:lnTo>
                  <a:pt x="1466176" y="374522"/>
                </a:lnTo>
                <a:lnTo>
                  <a:pt x="1467573" y="374522"/>
                </a:lnTo>
                <a:lnTo>
                  <a:pt x="1468716" y="371982"/>
                </a:lnTo>
                <a:lnTo>
                  <a:pt x="1468716" y="1143"/>
                </a:lnTo>
                <a:lnTo>
                  <a:pt x="1466176" y="0"/>
                </a:lnTo>
                <a:lnTo>
                  <a:pt x="1463509" y="5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0344" y="4922774"/>
            <a:ext cx="1471468" cy="374522"/>
          </a:xfrm>
          <a:custGeom>
            <a:avLst/>
            <a:gdLst/>
            <a:ahLst/>
            <a:cxnLst/>
            <a:rect l="l" t="t" r="r" b="b"/>
            <a:pathLst>
              <a:path w="1471468" h="374523">
                <a:moveTo>
                  <a:pt x="1468801" y="5206"/>
                </a:moveTo>
                <a:lnTo>
                  <a:pt x="1471468" y="0"/>
                </a:lnTo>
                <a:lnTo>
                  <a:pt x="2645" y="0"/>
                </a:lnTo>
                <a:lnTo>
                  <a:pt x="0" y="2539"/>
                </a:lnTo>
                <a:lnTo>
                  <a:pt x="0" y="373379"/>
                </a:lnTo>
                <a:lnTo>
                  <a:pt x="2645" y="374522"/>
                </a:lnTo>
                <a:lnTo>
                  <a:pt x="1471468" y="374522"/>
                </a:lnTo>
                <a:lnTo>
                  <a:pt x="5292" y="369316"/>
                </a:lnTo>
                <a:lnTo>
                  <a:pt x="5292" y="5206"/>
                </a:lnTo>
                <a:lnTo>
                  <a:pt x="1468801" y="520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8281" y="4930648"/>
            <a:ext cx="1458197" cy="358774"/>
          </a:xfrm>
          <a:custGeom>
            <a:avLst/>
            <a:gdLst/>
            <a:ahLst/>
            <a:cxnLst/>
            <a:rect l="l" t="t" r="r" b="b"/>
            <a:pathLst>
              <a:path w="1458197" h="358775">
                <a:moveTo>
                  <a:pt x="0" y="358774"/>
                </a:moveTo>
                <a:lnTo>
                  <a:pt x="2645" y="356107"/>
                </a:lnTo>
                <a:lnTo>
                  <a:pt x="2645" y="2666"/>
                </a:lnTo>
                <a:lnTo>
                  <a:pt x="1455530" y="2666"/>
                </a:lnTo>
                <a:lnTo>
                  <a:pt x="1455530" y="356107"/>
                </a:lnTo>
                <a:lnTo>
                  <a:pt x="2645" y="356107"/>
                </a:lnTo>
                <a:lnTo>
                  <a:pt x="1458197" y="358774"/>
                </a:lnTo>
                <a:lnTo>
                  <a:pt x="1458197" y="0"/>
                </a:lnTo>
                <a:lnTo>
                  <a:pt x="0" y="0"/>
                </a:lnTo>
                <a:lnTo>
                  <a:pt x="0" y="35877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5051" y="4917440"/>
            <a:ext cx="1481968" cy="385191"/>
          </a:xfrm>
          <a:custGeom>
            <a:avLst/>
            <a:gdLst/>
            <a:ahLst/>
            <a:cxnLst/>
            <a:rect l="l" t="t" r="r" b="b"/>
            <a:pathLst>
              <a:path w="1481968" h="385190">
                <a:moveTo>
                  <a:pt x="3554" y="385191"/>
                </a:moveTo>
                <a:lnTo>
                  <a:pt x="1481079" y="385191"/>
                </a:lnTo>
                <a:lnTo>
                  <a:pt x="1481968" y="380238"/>
                </a:lnTo>
                <a:lnTo>
                  <a:pt x="1479682" y="382524"/>
                </a:lnTo>
                <a:lnTo>
                  <a:pt x="5015" y="382524"/>
                </a:lnTo>
                <a:lnTo>
                  <a:pt x="2646" y="380238"/>
                </a:lnTo>
                <a:lnTo>
                  <a:pt x="2646" y="4953"/>
                </a:lnTo>
                <a:lnTo>
                  <a:pt x="5015" y="2667"/>
                </a:lnTo>
                <a:lnTo>
                  <a:pt x="7937" y="0"/>
                </a:lnTo>
                <a:lnTo>
                  <a:pt x="3554" y="0"/>
                </a:lnTo>
                <a:lnTo>
                  <a:pt x="0" y="3556"/>
                </a:lnTo>
                <a:lnTo>
                  <a:pt x="0" y="381635"/>
                </a:lnTo>
                <a:lnTo>
                  <a:pt x="3554" y="38519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8306816" y="53155"/>
            <a:ext cx="815061" cy="609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20"/>
              </a:lnSpc>
              <a:spcBef>
                <a:spcPts val="55"/>
              </a:spcBef>
            </a:pPr>
            <a:r>
              <a:rPr sz="1000" b="1" spc="0" dirty="0">
                <a:latin typeface="Times New Roman"/>
                <a:cs typeface="Times New Roman"/>
              </a:rPr>
              <a:t>C.</a:t>
            </a:r>
            <a:r>
              <a:rPr sz="1000" b="1" spc="-4" dirty="0">
                <a:latin typeface="Times New Roman"/>
                <a:cs typeface="Times New Roman"/>
              </a:rPr>
              <a:t> </a:t>
            </a:r>
            <a:r>
              <a:rPr sz="1000" b="1" spc="0" dirty="0">
                <a:latin typeface="Times New Roman"/>
                <a:cs typeface="Times New Roman"/>
              </a:rPr>
              <a:t>Dic</a:t>
            </a:r>
            <a:r>
              <a:rPr sz="1000" b="1" spc="-9" dirty="0">
                <a:latin typeface="Times New Roman"/>
                <a:cs typeface="Times New Roman"/>
              </a:rPr>
              <a:t>k</a:t>
            </a:r>
            <a:r>
              <a:rPr sz="1000" b="1" spc="4" dirty="0">
                <a:latin typeface="Times New Roman"/>
                <a:cs typeface="Times New Roman"/>
              </a:rPr>
              <a:t>ov</a:t>
            </a:r>
            <a:r>
              <a:rPr sz="1000" b="1" spc="0" dirty="0">
                <a:latin typeface="Times New Roman"/>
                <a:cs typeface="Times New Roman"/>
              </a:rPr>
              <a:t>er</a:t>
            </a:r>
            <a:endParaRPr sz="1000" dirty="0">
              <a:latin typeface="Times New Roman"/>
              <a:cs typeface="Times New Roman"/>
            </a:endParaRPr>
          </a:p>
          <a:p>
            <a:pPr marL="12700" marR="9205">
              <a:lnSpc>
                <a:spcPct val="95825"/>
              </a:lnSpc>
            </a:pPr>
            <a:r>
              <a:rPr sz="1000" b="1" spc="4" dirty="0">
                <a:latin typeface="Times New Roman"/>
                <a:cs typeface="Times New Roman"/>
              </a:rPr>
              <a:t>B</a:t>
            </a:r>
            <a:r>
              <a:rPr sz="1000" b="1" spc="0" dirty="0">
                <a:latin typeface="Times New Roman"/>
                <a:cs typeface="Times New Roman"/>
              </a:rPr>
              <a:t>.</a:t>
            </a:r>
            <a:r>
              <a:rPr sz="1000" b="1" spc="-14" dirty="0">
                <a:latin typeface="Times New Roman"/>
                <a:cs typeface="Times New Roman"/>
              </a:rPr>
              <a:t> </a:t>
            </a:r>
            <a:r>
              <a:rPr sz="1000" b="1" spc="0" dirty="0">
                <a:latin typeface="Times New Roman"/>
                <a:cs typeface="Times New Roman"/>
              </a:rPr>
              <a:t>R</a:t>
            </a:r>
            <a:r>
              <a:rPr sz="1000" b="1" spc="4" dirty="0">
                <a:latin typeface="Times New Roman"/>
                <a:cs typeface="Times New Roman"/>
              </a:rPr>
              <a:t>ay</a:t>
            </a:r>
            <a:r>
              <a:rPr sz="1000" b="1" spc="0" dirty="0">
                <a:latin typeface="Times New Roman"/>
                <a:cs typeface="Times New Roman"/>
              </a:rPr>
              <a:t>do</a:t>
            </a: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  <a:spcBef>
                <a:spcPts val="50"/>
              </a:spcBef>
            </a:pPr>
            <a:r>
              <a:rPr sz="1000" b="1" spc="0" dirty="0">
                <a:latin typeface="Times New Roman"/>
                <a:cs typeface="Times New Roman"/>
              </a:rPr>
              <a:t>C</a:t>
            </a:r>
            <a:r>
              <a:rPr sz="1000" b="1" spc="-4" dirty="0">
                <a:latin typeface="Times New Roman"/>
                <a:cs typeface="Times New Roman"/>
              </a:rPr>
              <a:t>E</a:t>
            </a:r>
            <a:r>
              <a:rPr sz="1000" b="1" spc="0" dirty="0">
                <a:latin typeface="Times New Roman"/>
                <a:cs typeface="Times New Roman"/>
              </a:rPr>
              <a:t>A</a:t>
            </a:r>
            <a:r>
              <a:rPr sz="1000" b="1" spc="-6" dirty="0">
                <a:latin typeface="Times New Roman"/>
                <a:cs typeface="Times New Roman"/>
              </a:rPr>
              <a:t> </a:t>
            </a:r>
            <a:r>
              <a:rPr sz="1000" b="1" spc="0" dirty="0">
                <a:latin typeface="Times New Roman"/>
                <a:cs typeface="Times New Roman"/>
              </a:rPr>
              <a:t>S</a:t>
            </a:r>
            <a:r>
              <a:rPr sz="1000" b="1" spc="4" dirty="0">
                <a:latin typeface="Times New Roman"/>
                <a:cs typeface="Times New Roman"/>
              </a:rPr>
              <a:t>a</a:t>
            </a:r>
            <a:r>
              <a:rPr sz="1000" b="1" spc="0" dirty="0">
                <a:latin typeface="Times New Roman"/>
                <a:cs typeface="Times New Roman"/>
              </a:rPr>
              <a:t>cl</a:t>
            </a:r>
            <a:r>
              <a:rPr sz="1000" b="1" spc="4" dirty="0">
                <a:latin typeface="Times New Roman"/>
                <a:cs typeface="Times New Roman"/>
              </a:rPr>
              <a:t>ay*</a:t>
            </a:r>
            <a:r>
              <a:rPr sz="1000" b="1" spc="0" dirty="0">
                <a:latin typeface="Times New Roman"/>
                <a:cs typeface="Times New Roman"/>
              </a:rPr>
              <a:t>* </a:t>
            </a:r>
            <a:r>
              <a:rPr sz="1000" b="1" spc="-4" dirty="0">
                <a:latin typeface="Times New Roman"/>
                <a:cs typeface="Times New Roman"/>
              </a:rPr>
              <a:t>I</a:t>
            </a:r>
            <a:r>
              <a:rPr sz="1000" b="1" spc="0" dirty="0">
                <a:latin typeface="Times New Roman"/>
                <a:cs typeface="Times New Roman"/>
              </a:rPr>
              <a:t>N</a:t>
            </a:r>
            <a:r>
              <a:rPr sz="1000" b="1" spc="4" dirty="0">
                <a:latin typeface="Times New Roman"/>
                <a:cs typeface="Times New Roman"/>
              </a:rPr>
              <a:t>F</a:t>
            </a:r>
            <a:r>
              <a:rPr sz="1000" b="1" spc="0" dirty="0">
                <a:latin typeface="Times New Roman"/>
                <a:cs typeface="Times New Roman"/>
              </a:rPr>
              <a:t>N*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52625" y="70286"/>
            <a:ext cx="52724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More E</a:t>
            </a:r>
            <a:r>
              <a:rPr sz="1800" b="1" spc="-4" dirty="0">
                <a:solidFill>
                  <a:srgbClr val="333399"/>
                </a:solidFill>
                <a:latin typeface="Arial"/>
                <a:cs typeface="Arial"/>
              </a:rPr>
              <a:t>x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b="1" spc="-9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es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of VXS Re</a:t>
            </a:r>
            <a:r>
              <a:rPr sz="1800" b="1" spc="-9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ut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Con</a:t>
            </a:r>
            <a:r>
              <a:rPr sz="1800" b="1" spc="4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rol</a:t>
            </a:r>
            <a:r>
              <a:rPr sz="1800" b="1" spc="-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1800" b="1" spc="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333399"/>
                </a:solidFill>
                <a:latin typeface="Arial"/>
                <a:cs typeface="Arial"/>
              </a:rPr>
              <a:t>SIC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7779" y="776453"/>
            <a:ext cx="5563152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>
                <a:latin typeface="Times New Roman"/>
                <a:cs typeface="Times New Roman"/>
              </a:rPr>
              <a:t>2</a:t>
            </a:r>
            <a:r>
              <a:rPr sz="1600" b="1" spc="0" dirty="0">
                <a:latin typeface="Times New Roman"/>
                <a:cs typeface="Times New Roman"/>
              </a:rPr>
              <a:t>.5</a:t>
            </a:r>
            <a:r>
              <a:rPr sz="1600" b="1" spc="-4" dirty="0">
                <a:latin typeface="Times New Roman"/>
                <a:cs typeface="Times New Roman"/>
              </a:rPr>
              <a:t>G</a:t>
            </a:r>
            <a:r>
              <a:rPr sz="1600" b="1" spc="0" dirty="0">
                <a:latin typeface="Times New Roman"/>
                <a:cs typeface="Times New Roman"/>
              </a:rPr>
              <a:t>bps</a:t>
            </a:r>
            <a:r>
              <a:rPr sz="1600" b="1" spc="-4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line</a:t>
            </a:r>
            <a:r>
              <a:rPr sz="1600" b="1" spc="1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rate </a:t>
            </a:r>
            <a:r>
              <a:rPr sz="1600" b="1" spc="4" dirty="0">
                <a:latin typeface="Times New Roman"/>
                <a:cs typeface="Times New Roman"/>
              </a:rPr>
              <a:t>16</a:t>
            </a:r>
            <a:r>
              <a:rPr sz="1600" b="1" spc="0" dirty="0">
                <a:latin typeface="Times New Roman"/>
                <a:cs typeface="Times New Roman"/>
              </a:rPr>
              <a:t>bit</a:t>
            </a:r>
            <a:r>
              <a:rPr sz="1600" b="1" spc="-3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bus</a:t>
            </a:r>
            <a:r>
              <a:rPr sz="1600" b="1" spc="-1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@</a:t>
            </a:r>
            <a:r>
              <a:rPr sz="1600" b="1" spc="-1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1</a:t>
            </a:r>
            <a:r>
              <a:rPr sz="1600" b="1" spc="4" dirty="0">
                <a:latin typeface="Times New Roman"/>
                <a:cs typeface="Times New Roman"/>
              </a:rPr>
              <a:t>25</a:t>
            </a:r>
            <a:r>
              <a:rPr sz="1600" b="1" spc="0" dirty="0">
                <a:latin typeface="Times New Roman"/>
                <a:cs typeface="Times New Roman"/>
              </a:rPr>
              <a:t>MHz</a:t>
            </a:r>
            <a:r>
              <a:rPr sz="1600" b="1" spc="-2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for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t</a:t>
            </a:r>
            <a:r>
              <a:rPr sz="1600" b="1" spc="-4" dirty="0">
                <a:latin typeface="Times New Roman"/>
                <a:cs typeface="Times New Roman"/>
              </a:rPr>
              <a:t>r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ns</a:t>
            </a:r>
            <a:r>
              <a:rPr sz="1600" b="1" spc="-19" dirty="0">
                <a:latin typeface="Times New Roman"/>
                <a:cs typeface="Times New Roman"/>
              </a:rPr>
              <a:t>m</a:t>
            </a:r>
            <a:r>
              <a:rPr sz="1600" b="1" spc="0" dirty="0">
                <a:latin typeface="Times New Roman"/>
                <a:cs typeface="Times New Roman"/>
              </a:rPr>
              <a:t>it</a:t>
            </a:r>
            <a:r>
              <a:rPr sz="1600" b="1" spc="13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nd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r</a:t>
            </a:r>
            <a:r>
              <a:rPr sz="1600" b="1" spc="0" dirty="0">
                <a:latin typeface="Times New Roman"/>
                <a:cs typeface="Times New Roman"/>
              </a:rPr>
              <a:t>ec</a:t>
            </a:r>
            <a:r>
              <a:rPr sz="1600" b="1" spc="-4" dirty="0">
                <a:latin typeface="Times New Roman"/>
                <a:cs typeface="Times New Roman"/>
              </a:rPr>
              <a:t>e</a:t>
            </a:r>
            <a:r>
              <a:rPr sz="1600" b="1" spc="0" dirty="0">
                <a:latin typeface="Times New Roman"/>
                <a:cs typeface="Times New Roman"/>
              </a:rPr>
              <a:t>ive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664" y="1116760"/>
            <a:ext cx="13128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RI</a:t>
            </a:r>
            <a:r>
              <a:rPr sz="1200" b="1" spc="-4" dirty="0">
                <a:latin typeface="Times New Roman"/>
                <a:cs typeface="Times New Roman"/>
              </a:rPr>
              <a:t>C</a:t>
            </a:r>
            <a:r>
              <a:rPr sz="1200" b="1" spc="0" dirty="0">
                <a:latin typeface="Times New Roman"/>
                <a:cs typeface="Times New Roman"/>
              </a:rPr>
              <a:t>H</a:t>
            </a:r>
            <a:r>
              <a:rPr sz="1200" b="1" spc="-9" dirty="0">
                <a:latin typeface="Times New Roman"/>
                <a:cs typeface="Times New Roman"/>
              </a:rPr>
              <a:t> </a:t>
            </a:r>
            <a:r>
              <a:rPr sz="1200" b="1" spc="0" dirty="0">
                <a:latin typeface="Times New Roman"/>
                <a:cs typeface="Times New Roman"/>
              </a:rPr>
              <a:t>25,000 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ixels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47850" y="2278474"/>
            <a:ext cx="556274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>
                <a:latin typeface="Times New Roman"/>
                <a:cs typeface="Times New Roman"/>
              </a:rPr>
              <a:t>2</a:t>
            </a:r>
            <a:r>
              <a:rPr sz="1600" b="1" spc="0" dirty="0">
                <a:latin typeface="Times New Roman"/>
                <a:cs typeface="Times New Roman"/>
              </a:rPr>
              <a:t>.5Gbps</a:t>
            </a:r>
            <a:r>
              <a:rPr sz="1600" b="1" spc="-4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line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r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te</a:t>
            </a:r>
            <a:r>
              <a:rPr sz="1600" b="1" spc="-27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16</a:t>
            </a:r>
            <a:r>
              <a:rPr sz="1600" b="1" spc="0" dirty="0">
                <a:latin typeface="Times New Roman"/>
                <a:cs typeface="Times New Roman"/>
              </a:rPr>
              <a:t>bit</a:t>
            </a:r>
            <a:r>
              <a:rPr sz="1600" b="1" spc="-3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bus</a:t>
            </a:r>
            <a:r>
              <a:rPr sz="1600" b="1" spc="-1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@</a:t>
            </a:r>
            <a:r>
              <a:rPr sz="1600" b="1" spc="-14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125M</a:t>
            </a:r>
            <a:r>
              <a:rPr sz="1600" b="1" spc="-4" dirty="0">
                <a:latin typeface="Times New Roman"/>
                <a:cs typeface="Times New Roman"/>
              </a:rPr>
              <a:t>H</a:t>
            </a:r>
            <a:r>
              <a:rPr sz="1600" b="1" spc="0" dirty="0">
                <a:latin typeface="Times New Roman"/>
                <a:cs typeface="Times New Roman"/>
              </a:rPr>
              <a:t>z</a:t>
            </a:r>
            <a:r>
              <a:rPr sz="1600" b="1" spc="-5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for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tran</a:t>
            </a:r>
            <a:r>
              <a:rPr sz="1600" b="1" spc="4" dirty="0">
                <a:latin typeface="Times New Roman"/>
                <a:cs typeface="Times New Roman"/>
              </a:rPr>
              <a:t>s</a:t>
            </a:r>
            <a:r>
              <a:rPr sz="1600" b="1" spc="-19" dirty="0">
                <a:latin typeface="Times New Roman"/>
                <a:cs typeface="Times New Roman"/>
              </a:rPr>
              <a:t>m</a:t>
            </a:r>
            <a:r>
              <a:rPr sz="1600" b="1" spc="0" dirty="0">
                <a:latin typeface="Times New Roman"/>
                <a:cs typeface="Times New Roman"/>
              </a:rPr>
              <a:t>it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nd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r</a:t>
            </a:r>
            <a:r>
              <a:rPr sz="1600" b="1" spc="0" dirty="0">
                <a:latin typeface="Times New Roman"/>
                <a:cs typeface="Times New Roman"/>
              </a:rPr>
              <a:t>eceive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3125" y="2672129"/>
            <a:ext cx="750214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464" marR="22859">
              <a:lnSpc>
                <a:spcPts val="1325"/>
              </a:lnSpc>
              <a:spcBef>
                <a:spcPts val="66"/>
              </a:spcBef>
            </a:pPr>
            <a:r>
              <a:rPr sz="1200" b="1" spc="4" dirty="0">
                <a:latin typeface="Times New Roman"/>
                <a:cs typeface="Times New Roman"/>
              </a:rPr>
              <a:t>S</a:t>
            </a:r>
            <a:r>
              <a:rPr sz="1200" b="1" spc="0" dirty="0">
                <a:latin typeface="Times New Roman"/>
                <a:cs typeface="Times New Roman"/>
              </a:rPr>
              <a:t>BS</a:t>
            </a:r>
            <a:r>
              <a:rPr sz="1200" b="1" spc="-19" dirty="0">
                <a:latin typeface="Times New Roman"/>
                <a:cs typeface="Times New Roman"/>
              </a:rPr>
              <a:t> </a:t>
            </a:r>
            <a:r>
              <a:rPr sz="1200" b="1" spc="-9" dirty="0">
                <a:latin typeface="Times New Roman"/>
                <a:cs typeface="Times New Roman"/>
              </a:rPr>
              <a:t>G</a:t>
            </a:r>
            <a:r>
              <a:rPr sz="1200" b="1" spc="0" dirty="0">
                <a:latin typeface="Times New Roman"/>
                <a:cs typeface="Times New Roman"/>
              </a:rPr>
              <a:t>EM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200" b="1" spc="0" dirty="0">
                <a:latin typeface="Times New Roman"/>
                <a:cs typeface="Times New Roman"/>
              </a:rPr>
              <a:t>+40K 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4" dirty="0">
                <a:latin typeface="Times New Roman"/>
                <a:cs typeface="Times New Roman"/>
              </a:rPr>
              <a:t>d</a:t>
            </a:r>
            <a:r>
              <a:rPr sz="1200" b="1" spc="0" dirty="0">
                <a:latin typeface="Times New Roman"/>
                <a:cs typeface="Times New Roman"/>
              </a:rPr>
              <a:t>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7779" y="3875880"/>
            <a:ext cx="5562742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>
                <a:latin typeface="Times New Roman"/>
                <a:cs typeface="Times New Roman"/>
              </a:rPr>
              <a:t>2</a:t>
            </a:r>
            <a:r>
              <a:rPr sz="1600" b="1" spc="0" dirty="0">
                <a:latin typeface="Times New Roman"/>
                <a:cs typeface="Times New Roman"/>
              </a:rPr>
              <a:t>.5Gbps</a:t>
            </a:r>
            <a:r>
              <a:rPr sz="1600" b="1" spc="-4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line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r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te</a:t>
            </a:r>
            <a:r>
              <a:rPr sz="1600" b="1" spc="-27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16</a:t>
            </a:r>
            <a:r>
              <a:rPr sz="1600" b="1" spc="0" dirty="0">
                <a:latin typeface="Times New Roman"/>
                <a:cs typeface="Times New Roman"/>
              </a:rPr>
              <a:t>bit</a:t>
            </a:r>
            <a:r>
              <a:rPr sz="1600" b="1" spc="-3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bus</a:t>
            </a:r>
            <a:r>
              <a:rPr sz="1600" b="1" spc="-1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@</a:t>
            </a:r>
            <a:r>
              <a:rPr sz="1600" b="1" spc="-14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125M</a:t>
            </a:r>
            <a:r>
              <a:rPr sz="1600" b="1" spc="-4" dirty="0">
                <a:latin typeface="Times New Roman"/>
                <a:cs typeface="Times New Roman"/>
              </a:rPr>
              <a:t>H</a:t>
            </a:r>
            <a:r>
              <a:rPr sz="1600" b="1" spc="0" dirty="0">
                <a:latin typeface="Times New Roman"/>
                <a:cs typeface="Times New Roman"/>
              </a:rPr>
              <a:t>z</a:t>
            </a:r>
            <a:r>
              <a:rPr sz="1600" b="1" spc="-5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for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tran</a:t>
            </a:r>
            <a:r>
              <a:rPr sz="1600" b="1" spc="4" dirty="0">
                <a:latin typeface="Times New Roman"/>
                <a:cs typeface="Times New Roman"/>
              </a:rPr>
              <a:t>s</a:t>
            </a:r>
            <a:r>
              <a:rPr sz="1600" b="1" spc="-19" dirty="0">
                <a:latin typeface="Times New Roman"/>
                <a:cs typeface="Times New Roman"/>
              </a:rPr>
              <a:t>m</a:t>
            </a:r>
            <a:r>
              <a:rPr sz="1600" b="1" spc="0" dirty="0">
                <a:latin typeface="Times New Roman"/>
                <a:cs typeface="Times New Roman"/>
              </a:rPr>
              <a:t>it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nd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r</a:t>
            </a:r>
            <a:r>
              <a:rPr sz="1600" b="1" spc="0" dirty="0">
                <a:latin typeface="Times New Roman"/>
                <a:cs typeface="Times New Roman"/>
              </a:rPr>
              <a:t>eceive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646" y="4285156"/>
            <a:ext cx="863447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-4" dirty="0">
                <a:latin typeface="Times New Roman"/>
                <a:cs typeface="Times New Roman"/>
              </a:rPr>
              <a:t>M</a:t>
            </a:r>
            <a:r>
              <a:rPr sz="1200" b="1" spc="0" dirty="0">
                <a:latin typeface="Times New Roman"/>
                <a:cs typeface="Times New Roman"/>
              </a:rPr>
              <a:t>ic</a:t>
            </a:r>
            <a:r>
              <a:rPr sz="1200" b="1" spc="-29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o</a:t>
            </a:r>
            <a:r>
              <a:rPr sz="1200" b="1" spc="-4" dirty="0">
                <a:latin typeface="Times New Roman"/>
                <a:cs typeface="Times New Roman"/>
              </a:rPr>
              <a:t>Me</a:t>
            </a:r>
            <a:r>
              <a:rPr sz="1200" b="1" spc="0" dirty="0">
                <a:latin typeface="Times New Roman"/>
                <a:cs typeface="Times New Roman"/>
              </a:rPr>
              <a:t>gas</a:t>
            </a:r>
            <a:endParaRPr sz="1200" dirty="0">
              <a:latin typeface="Times New Roman"/>
              <a:cs typeface="Times New Roman"/>
            </a:endParaRPr>
          </a:p>
          <a:p>
            <a:pPr marL="40132" marR="22859">
              <a:lnSpc>
                <a:spcPct val="95825"/>
              </a:lnSpc>
            </a:pPr>
            <a:r>
              <a:rPr sz="1200" b="1" spc="0" dirty="0">
                <a:latin typeface="Times New Roman"/>
                <a:cs typeface="Times New Roman"/>
              </a:rPr>
              <a:t>+20K st</a:t>
            </a:r>
            <a:r>
              <a:rPr sz="1200" b="1" spc="-4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i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497" y="4938952"/>
            <a:ext cx="1403096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918" marR="116433" algn="ctr">
              <a:lnSpc>
                <a:spcPts val="1325"/>
              </a:lnSpc>
              <a:spcBef>
                <a:spcPts val="66"/>
              </a:spcBef>
            </a:pPr>
            <a:r>
              <a:rPr sz="1200" b="1" spc="-14" dirty="0">
                <a:latin typeface="Times New Roman"/>
                <a:cs typeface="Times New Roman"/>
              </a:rPr>
              <a:t>F</a:t>
            </a:r>
            <a:r>
              <a:rPr sz="1200" b="1" spc="0" dirty="0">
                <a:latin typeface="Times New Roman"/>
                <a:cs typeface="Times New Roman"/>
              </a:rPr>
              <a:t>o</a:t>
            </a:r>
            <a:r>
              <a:rPr sz="1200" b="1" spc="-4" dirty="0">
                <a:latin typeface="Times New Roman"/>
                <a:cs typeface="Times New Roman"/>
              </a:rPr>
              <a:t>r</a:t>
            </a:r>
            <a:r>
              <a:rPr sz="1200" b="1" spc="9" dirty="0">
                <a:latin typeface="Times New Roman"/>
                <a:cs typeface="Times New Roman"/>
              </a:rPr>
              <a:t>w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-4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d</a:t>
            </a:r>
            <a:r>
              <a:rPr sz="1200" b="1" spc="-9" dirty="0">
                <a:latin typeface="Times New Roman"/>
                <a:cs typeface="Times New Roman"/>
              </a:rPr>
              <a:t> </a:t>
            </a:r>
            <a:r>
              <a:rPr sz="1200" b="1" spc="-79" dirty="0">
                <a:latin typeface="Times New Roman"/>
                <a:cs typeface="Times New Roman"/>
              </a:rPr>
              <a:t>T</a:t>
            </a:r>
            <a:r>
              <a:rPr sz="1200" b="1" spc="-4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-4" dirty="0">
                <a:latin typeface="Times New Roman"/>
                <a:cs typeface="Times New Roman"/>
              </a:rPr>
              <a:t>c</a:t>
            </a:r>
            <a:r>
              <a:rPr sz="1200" b="1" spc="4" dirty="0">
                <a:latin typeface="Times New Roman"/>
                <a:cs typeface="Times New Roman"/>
              </a:rPr>
              <a:t>k</a:t>
            </a:r>
            <a:r>
              <a:rPr sz="1200" b="1" spc="-4" dirty="0">
                <a:latin typeface="Times New Roman"/>
                <a:cs typeface="Times New Roman"/>
              </a:rPr>
              <a:t>e</a:t>
            </a:r>
            <a:r>
              <a:rPr sz="1200" b="1" spc="0" dirty="0">
                <a:latin typeface="Times New Roman"/>
                <a:cs typeface="Times New Roman"/>
              </a:rPr>
              <a:t>r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1200" b="1" spc="0" dirty="0">
                <a:latin typeface="Times New Roman"/>
                <a:cs typeface="Times New Roman"/>
              </a:rPr>
              <a:t>+3300 </a:t>
            </a:r>
            <a:r>
              <a:rPr sz="1200" b="1" spc="4" dirty="0">
                <a:latin typeface="Times New Roman"/>
                <a:cs typeface="Times New Roman"/>
              </a:rPr>
              <a:t>u</a:t>
            </a:r>
            <a:r>
              <a:rPr sz="1200" b="1" spc="-4" dirty="0">
                <a:latin typeface="Times New Roman"/>
                <a:cs typeface="Times New Roman"/>
              </a:rPr>
              <a:t>Me</a:t>
            </a:r>
            <a:r>
              <a:rPr sz="1200" b="1" spc="0" dirty="0">
                <a:latin typeface="Times New Roman"/>
                <a:cs typeface="Times New Roman"/>
              </a:rPr>
              <a:t>gas</a:t>
            </a:r>
            <a:r>
              <a:rPr sz="1200" b="1" spc="9" dirty="0">
                <a:latin typeface="Times New Roman"/>
                <a:cs typeface="Times New Roman"/>
              </a:rPr>
              <a:t> </a:t>
            </a:r>
            <a:r>
              <a:rPr sz="1200" b="1" spc="4" dirty="0">
                <a:latin typeface="Times New Roman"/>
                <a:cs typeface="Times New Roman"/>
              </a:rPr>
              <a:t>S</a:t>
            </a:r>
            <a:r>
              <a:rPr sz="1200" b="1" spc="0" dirty="0">
                <a:latin typeface="Times New Roman"/>
                <a:cs typeface="Times New Roman"/>
              </a:rPr>
              <a:t>t</a:t>
            </a:r>
            <a:r>
              <a:rPr sz="1200" b="1" spc="-9" dirty="0">
                <a:latin typeface="Times New Roman"/>
                <a:cs typeface="Times New Roman"/>
              </a:rPr>
              <a:t>r</a:t>
            </a:r>
            <a:r>
              <a:rPr sz="1200" b="1" spc="0" dirty="0">
                <a:latin typeface="Times New Roman"/>
                <a:cs typeface="Times New Roman"/>
              </a:rPr>
              <a:t>i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73502" y="5348064"/>
            <a:ext cx="3613859" cy="95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0"/>
              </a:lnSpc>
              <a:spcBef>
                <a:spcPts val="86"/>
              </a:spcBef>
            </a:pPr>
            <a:r>
              <a:rPr sz="1600" b="1" spc="0" dirty="0">
                <a:latin typeface="Times New Roman"/>
                <a:cs typeface="Times New Roman"/>
              </a:rPr>
              <a:t>V</a:t>
            </a:r>
            <a:r>
              <a:rPr sz="1600" b="1" spc="4" dirty="0">
                <a:latin typeface="Times New Roman"/>
                <a:cs typeface="Times New Roman"/>
              </a:rPr>
              <a:t>M</a:t>
            </a:r>
            <a:r>
              <a:rPr sz="1600" b="1" spc="0" dirty="0">
                <a:latin typeface="Times New Roman"/>
                <a:cs typeface="Times New Roman"/>
              </a:rPr>
              <a:t>E</a:t>
            </a:r>
            <a:r>
              <a:rPr sz="1600" b="1" spc="9" dirty="0">
                <a:latin typeface="Times New Roman"/>
                <a:cs typeface="Times New Roman"/>
              </a:rPr>
              <a:t>6</a:t>
            </a:r>
            <a:r>
              <a:rPr sz="1600" b="1" spc="4" dirty="0">
                <a:latin typeface="Times New Roman"/>
                <a:cs typeface="Times New Roman"/>
              </a:rPr>
              <a:t>4</a:t>
            </a:r>
            <a:r>
              <a:rPr sz="1600" b="1" spc="0" dirty="0">
                <a:latin typeface="Times New Roman"/>
                <a:cs typeface="Times New Roman"/>
              </a:rPr>
              <a:t>x</a:t>
            </a:r>
            <a:r>
              <a:rPr sz="1600" b="1" spc="-71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Re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d</a:t>
            </a:r>
            <a:r>
              <a:rPr sz="1600" b="1" spc="4" dirty="0">
                <a:latin typeface="Times New Roman"/>
                <a:cs typeface="Times New Roman"/>
              </a:rPr>
              <a:t>o</a:t>
            </a:r>
            <a:r>
              <a:rPr sz="1600" b="1" spc="0" dirty="0">
                <a:latin typeface="Times New Roman"/>
                <a:cs typeface="Times New Roman"/>
              </a:rPr>
              <a:t>ut</a:t>
            </a:r>
            <a:r>
              <a:rPr sz="1600" b="1" spc="-62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B</a:t>
            </a:r>
            <a:r>
              <a:rPr sz="1600" b="1" spc="9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nd</a:t>
            </a:r>
            <a:r>
              <a:rPr sz="1600" b="1" spc="25" dirty="0">
                <a:latin typeface="Times New Roman"/>
                <a:cs typeface="Times New Roman"/>
              </a:rPr>
              <a:t>w</a:t>
            </a:r>
            <a:r>
              <a:rPr sz="1600" b="1" spc="0" dirty="0">
                <a:latin typeface="Times New Roman"/>
                <a:cs typeface="Times New Roman"/>
              </a:rPr>
              <a:t>idth</a:t>
            </a:r>
            <a:r>
              <a:rPr sz="1600" b="1" spc="-9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[</a:t>
            </a:r>
            <a:r>
              <a:rPr sz="1600" b="1" spc="-4" dirty="0">
                <a:latin typeface="Times New Roman"/>
                <a:cs typeface="Times New Roman"/>
              </a:rPr>
              <a:t>~</a:t>
            </a:r>
            <a:r>
              <a:rPr sz="1600" b="1" spc="4" dirty="0">
                <a:latin typeface="Times New Roman"/>
                <a:cs typeface="Times New Roman"/>
              </a:rPr>
              <a:t>200M</a:t>
            </a:r>
            <a:r>
              <a:rPr sz="1600" b="1" spc="0" dirty="0">
                <a:latin typeface="Times New Roman"/>
                <a:cs typeface="Times New Roman"/>
              </a:rPr>
              <a:t>B</a:t>
            </a:r>
            <a:r>
              <a:rPr sz="1600" b="1" spc="4" dirty="0">
                <a:latin typeface="Times New Roman"/>
                <a:cs typeface="Times New Roman"/>
              </a:rPr>
              <a:t>s</a:t>
            </a:r>
            <a:r>
              <a:rPr sz="1600" b="1" spc="0" dirty="0">
                <a:latin typeface="Times New Roman"/>
                <a:cs typeface="Times New Roman"/>
              </a:rPr>
              <a:t>]</a:t>
            </a:r>
            <a:endParaRPr sz="1600" dirty="0">
              <a:latin typeface="Times New Roman"/>
              <a:cs typeface="Times New Roman"/>
            </a:endParaRPr>
          </a:p>
          <a:p>
            <a:pPr marL="903479" marR="969677" indent="50570" algn="ctr">
              <a:lnSpc>
                <a:spcPct val="100041"/>
              </a:lnSpc>
            </a:pPr>
            <a:r>
              <a:rPr sz="1600" b="1" spc="-4" dirty="0">
                <a:latin typeface="Times New Roman"/>
                <a:cs typeface="Times New Roman"/>
              </a:rPr>
              <a:t>O</a:t>
            </a:r>
            <a:r>
              <a:rPr sz="1600" b="1" spc="0" dirty="0">
                <a:latin typeface="Times New Roman"/>
                <a:cs typeface="Times New Roman"/>
              </a:rPr>
              <a:t>K Bec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use Det</a:t>
            </a:r>
            <a:r>
              <a:rPr sz="1600" b="1" spc="-4" dirty="0">
                <a:latin typeface="Times New Roman"/>
                <a:cs typeface="Times New Roman"/>
              </a:rPr>
              <a:t>e</a:t>
            </a:r>
            <a:r>
              <a:rPr sz="1600" b="1" spc="0" dirty="0">
                <a:latin typeface="Times New Roman"/>
                <a:cs typeface="Times New Roman"/>
              </a:rPr>
              <a:t>ctor</a:t>
            </a:r>
            <a:r>
              <a:rPr sz="1600" b="1" spc="-63" dirty="0">
                <a:latin typeface="Times New Roman"/>
                <a:cs typeface="Times New Roman"/>
              </a:rPr>
              <a:t> </a:t>
            </a:r>
            <a:r>
              <a:rPr sz="1600" b="1" spc="4" dirty="0">
                <a:latin typeface="Times New Roman"/>
                <a:cs typeface="Times New Roman"/>
              </a:rPr>
              <a:t>o</a:t>
            </a:r>
            <a:r>
              <a:rPr sz="1600" b="1" spc="0" dirty="0">
                <a:latin typeface="Times New Roman"/>
                <a:cs typeface="Times New Roman"/>
              </a:rPr>
              <a:t>ccup</a:t>
            </a:r>
            <a:r>
              <a:rPr sz="1600" b="1" spc="4" dirty="0">
                <a:latin typeface="Times New Roman"/>
                <a:cs typeface="Times New Roman"/>
              </a:rPr>
              <a:t>a</a:t>
            </a:r>
            <a:r>
              <a:rPr sz="1600" b="1" spc="0" dirty="0">
                <a:latin typeface="Times New Roman"/>
                <a:cs typeface="Times New Roman"/>
              </a:rPr>
              <a:t>ncy Is</a:t>
            </a:r>
            <a:r>
              <a:rPr sz="1600" b="1" spc="-12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low</a:t>
            </a:r>
            <a:r>
              <a:rPr sz="1600" b="1" spc="-13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(</a:t>
            </a:r>
            <a:r>
              <a:rPr sz="1600" b="1" spc="-4" dirty="0">
                <a:latin typeface="Times New Roman"/>
                <a:cs typeface="Times New Roman"/>
              </a:rPr>
              <a:t>~</a:t>
            </a:r>
            <a:r>
              <a:rPr sz="1600" b="1" spc="4" dirty="0">
                <a:latin typeface="Times New Roman"/>
                <a:cs typeface="Times New Roman"/>
              </a:rPr>
              <a:t>1</a:t>
            </a:r>
            <a:r>
              <a:rPr sz="1600" b="1" spc="-14" dirty="0">
                <a:latin typeface="Times New Roman"/>
                <a:cs typeface="Times New Roman"/>
              </a:rPr>
              <a:t>%</a:t>
            </a:r>
            <a:r>
              <a:rPr sz="1600" b="1" spc="0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4678" y="4144835"/>
            <a:ext cx="742950" cy="40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975" marR="160087" indent="18288">
              <a:lnSpc>
                <a:spcPct val="100041"/>
              </a:lnSpc>
              <a:spcBef>
                <a:spcPts val="390"/>
              </a:spcBef>
            </a:pPr>
            <a:r>
              <a:rPr sz="1000" b="1" spc="0" dirty="0">
                <a:latin typeface="Times New Roman"/>
                <a:cs typeface="Times New Roman"/>
              </a:rPr>
              <a:t>FP</a:t>
            </a:r>
            <a:r>
              <a:rPr sz="1000" b="1" spc="-4" dirty="0">
                <a:latin typeface="Times New Roman"/>
                <a:cs typeface="Times New Roman"/>
              </a:rPr>
              <a:t>G</a:t>
            </a:r>
            <a:r>
              <a:rPr sz="1000" b="1" spc="0" dirty="0">
                <a:latin typeface="Times New Roman"/>
                <a:cs typeface="Times New Roman"/>
              </a:rPr>
              <a:t>A F</a:t>
            </a:r>
            <a:r>
              <a:rPr sz="1000" b="1" spc="-4" dirty="0">
                <a:latin typeface="Times New Roman"/>
                <a:cs typeface="Times New Roman"/>
              </a:rPr>
              <a:t>E</a:t>
            </a:r>
            <a:r>
              <a:rPr sz="1000" b="1" spc="0" dirty="0">
                <a:latin typeface="Times New Roman"/>
                <a:cs typeface="Times New Roman"/>
              </a:rPr>
              <a:t>C</a:t>
            </a:r>
            <a:r>
              <a:rPr sz="1000" b="1" spc="4" dirty="0">
                <a:latin typeface="Times New Roman"/>
                <a:cs typeface="Times New Roman"/>
              </a:rPr>
              <a:t>*</a:t>
            </a:r>
            <a:r>
              <a:rPr sz="1000" b="1" spc="0" dirty="0">
                <a:latin typeface="Times New Roman"/>
                <a:cs typeface="Times New Roman"/>
              </a:rPr>
              <a:t>*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8677" y="4164139"/>
            <a:ext cx="661009" cy="40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07">
              <a:lnSpc>
                <a:spcPct val="95825"/>
              </a:lnSpc>
              <a:spcBef>
                <a:spcPts val="390"/>
              </a:spcBef>
            </a:pPr>
            <a:r>
              <a:rPr sz="1000" b="1" spc="0" dirty="0">
                <a:latin typeface="Times New Roman"/>
                <a:cs typeface="Times New Roman"/>
              </a:rPr>
              <a:t>DREAM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0083" y="2547683"/>
            <a:ext cx="742949" cy="40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564" marR="172555" indent="4571">
              <a:lnSpc>
                <a:spcPct val="100041"/>
              </a:lnSpc>
              <a:spcBef>
                <a:spcPts val="390"/>
              </a:spcBef>
            </a:pPr>
            <a:r>
              <a:rPr sz="1000" b="1" spc="0" dirty="0">
                <a:latin typeface="Times New Roman"/>
                <a:cs typeface="Times New Roman"/>
              </a:rPr>
              <a:t>FP</a:t>
            </a:r>
            <a:r>
              <a:rPr sz="1000" b="1" spc="-4" dirty="0">
                <a:latin typeface="Times New Roman"/>
                <a:cs typeface="Times New Roman"/>
              </a:rPr>
              <a:t>G</a:t>
            </a:r>
            <a:r>
              <a:rPr sz="1000" b="1" spc="0" dirty="0">
                <a:latin typeface="Times New Roman"/>
                <a:cs typeface="Times New Roman"/>
              </a:rPr>
              <a:t>A </a:t>
            </a:r>
            <a:r>
              <a:rPr sz="1000" b="1" spc="19" dirty="0">
                <a:latin typeface="Times New Roman"/>
                <a:cs typeface="Times New Roman"/>
              </a:rPr>
              <a:t>M</a:t>
            </a:r>
            <a:r>
              <a:rPr sz="1000" b="1" spc="0" dirty="0">
                <a:latin typeface="Times New Roman"/>
                <a:cs typeface="Times New Roman"/>
              </a:rPr>
              <a:t>PD*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17598" y="2547683"/>
            <a:ext cx="742950" cy="40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910">
              <a:lnSpc>
                <a:spcPct val="95825"/>
              </a:lnSpc>
              <a:spcBef>
                <a:spcPts val="390"/>
              </a:spcBef>
            </a:pPr>
            <a:r>
              <a:rPr sz="1000" b="1" spc="0" dirty="0">
                <a:latin typeface="Times New Roman"/>
                <a:cs typeface="Times New Roman"/>
              </a:rPr>
              <a:t>A</a:t>
            </a:r>
            <a:r>
              <a:rPr sz="1000" b="1" spc="4" dirty="0">
                <a:latin typeface="Times New Roman"/>
                <a:cs typeface="Times New Roman"/>
              </a:rPr>
              <a:t>P</a:t>
            </a:r>
            <a:r>
              <a:rPr sz="1000" b="1" spc="0" dirty="0">
                <a:latin typeface="Times New Roman"/>
                <a:cs typeface="Times New Roman"/>
              </a:rPr>
              <a:t>V</a:t>
            </a:r>
            <a:r>
              <a:rPr sz="1000" b="1" spc="4" dirty="0">
                <a:latin typeface="Times New Roman"/>
                <a:cs typeface="Times New Roman"/>
              </a:rPr>
              <a:t>2</a:t>
            </a:r>
            <a:r>
              <a:rPr sz="1000" b="1" spc="0" dirty="0">
                <a:latin typeface="Times New Roman"/>
                <a:cs typeface="Times New Roman"/>
              </a:rPr>
              <a:t>5</a:t>
            </a:r>
            <a:endParaRPr sz="1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210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0" y="685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640576" y="6500812"/>
            <a:ext cx="2500249" cy="0"/>
          </a:xfrm>
          <a:custGeom>
            <a:avLst/>
            <a:gdLst/>
            <a:ahLst/>
            <a:cxnLst/>
            <a:rect l="l" t="t" r="r" b="b"/>
            <a:pathLst>
              <a:path w="2500249">
                <a:moveTo>
                  <a:pt x="0" y="0"/>
                </a:moveTo>
                <a:lnTo>
                  <a:pt x="2500249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339076" y="6249986"/>
            <a:ext cx="1612900" cy="5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0" y="6500812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92075">
            <a:solidFill>
              <a:srgbClr val="0027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28600" y="6172200"/>
            <a:ext cx="1219200" cy="63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614551" y="6205537"/>
            <a:ext cx="976312" cy="652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192907" y="6402435"/>
            <a:ext cx="3445071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h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omas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J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ff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erson</a:t>
            </a:r>
            <a:r>
              <a:rPr sz="1200" b="1" spc="-1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atio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al</a:t>
            </a:r>
            <a:r>
              <a:rPr sz="1200" b="1" spc="-39" dirty="0">
                <a:solidFill>
                  <a:srgbClr val="339966"/>
                </a:solidFill>
                <a:latin typeface="Arial"/>
                <a:cs typeface="Arial"/>
              </a:rPr>
              <a:t> A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l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erator</a:t>
            </a:r>
            <a:r>
              <a:rPr sz="1200" b="1" spc="-9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Fa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c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il</a:t>
            </a:r>
            <a:r>
              <a:rPr sz="1200" b="1" spc="4" dirty="0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sz="1200" b="1" spc="-4" dirty="0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sz="1200" b="1" spc="0" dirty="0">
                <a:solidFill>
                  <a:srgbClr val="339966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400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Rectangle 3"/>
          <p:cNvSpPr/>
          <p:nvPr/>
        </p:nvSpPr>
        <p:spPr>
          <a:xfrm rot="21070283">
            <a:off x="2489971" y="5782735"/>
            <a:ext cx="5639364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This Design will carry JLAB DAQ for another decade!!</a:t>
            </a:r>
          </a:p>
          <a:p>
            <a:pPr algn="ctr"/>
            <a:r>
              <a:rPr lang="en-US" sz="1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Amazing Electronic Device!</a:t>
            </a:r>
          </a:p>
        </p:txBody>
      </p:sp>
    </p:spTree>
    <p:extLst>
      <p:ext uri="{BB962C8B-B14F-4D97-AF65-F5344CB8AC3E}">
        <p14:creationId xmlns:p14="http://schemas.microsoft.com/office/powerpoint/2010/main" val="2470393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0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800" kern="0" dirty="0"/>
              <a:t>Fast Electronics </a:t>
            </a:r>
            <a:r>
              <a:rPr lang="en-US" sz="1800" u="sng" kern="0" dirty="0"/>
              <a:t>S</a:t>
            </a:r>
            <a:r>
              <a:rPr lang="en-US" sz="1800" kern="0" dirty="0"/>
              <a:t>treaming </a:t>
            </a:r>
            <a:r>
              <a:rPr lang="en-US" sz="1800" u="sng" kern="0" dirty="0"/>
              <a:t>R</a:t>
            </a:r>
            <a:r>
              <a:rPr lang="en-US" sz="1800" kern="0" dirty="0"/>
              <a:t>ead</a:t>
            </a:r>
            <a:r>
              <a:rPr lang="en-US" sz="1800" u="sng" kern="0" dirty="0"/>
              <a:t>O</a:t>
            </a:r>
            <a:r>
              <a:rPr lang="en-US" sz="1800" kern="0" dirty="0"/>
              <a:t>ut Mode</a:t>
            </a:r>
          </a:p>
          <a:p>
            <a:endParaRPr lang="en-US" sz="1800" kern="0" dirty="0"/>
          </a:p>
          <a:p>
            <a:br>
              <a:rPr lang="en-US" sz="2000" kern="0" dirty="0"/>
            </a:br>
            <a:endParaRPr lang="en-US" sz="1400" kern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CF08CC-96D2-446E-9EB0-6965F15E58C2}"/>
              </a:ext>
            </a:extLst>
          </p:cNvPr>
          <p:cNvSpPr txBox="1"/>
          <p:nvPr/>
        </p:nvSpPr>
        <p:spPr>
          <a:xfrm>
            <a:off x="8305723" y="19239"/>
            <a:ext cx="621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FEDAQ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D2EC88AE-5A4C-47F1-A8FA-4CE55CD79F9F}"/>
              </a:ext>
            </a:extLst>
          </p:cNvPr>
          <p:cNvSpPr txBox="1">
            <a:spLocks noChangeArrowheads="1"/>
          </p:cNvSpPr>
          <p:nvPr/>
        </p:nvSpPr>
        <p:spPr>
          <a:xfrm>
            <a:off x="396298" y="839665"/>
            <a:ext cx="8229600" cy="517867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2060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800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632B8D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ym typeface="Wingdings" pitchFamily="2" charset="2"/>
              </a:rPr>
              <a:t>Streaming Read-Out – Experience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Augment existing pipelined hardware developed for the 12GeV experiment program. ( Flash ADC – 12bit/250Msps, High speed Gigabit backplanes)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Demonstrated</a:t>
            </a:r>
            <a:r>
              <a:rPr lang="en-US" sz="1400" kern="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high speed serial transmission that eliminates VME 200MByte/sec limitation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VXS uses multiple Giga-bit serial links on back-plane for data transfer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VXS Serial back-plane limit is 8GByte/sec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VXS Trigger_Processor[VTP] data transfer limit presently: ~2GByte/sec</a:t>
            </a:r>
          </a:p>
          <a:p>
            <a:pPr marL="690563" lvl="2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600" kern="0" dirty="0">
              <a:solidFill>
                <a:schemeClr val="tx1"/>
              </a:solidFill>
              <a:sym typeface="Wingdings" pitchFamily="2" charset="2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600" kern="0" dirty="0">
                <a:solidFill>
                  <a:schemeClr val="tx1"/>
                </a:solidFill>
                <a:sym typeface="Wingdings" pitchFamily="2" charset="2"/>
              </a:rPr>
              <a:t>VXS Trigger Processor with fADC250 boards on CLAS12 sub-detector used successfully during beam operations. [Forward Tagger]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400" kern="0" dirty="0">
                <a:solidFill>
                  <a:schemeClr val="tx1"/>
                </a:solidFill>
                <a:sym typeface="Wingdings" pitchFamily="2" charset="2"/>
              </a:rPr>
              <a:t>16 fADC250 Modules ReadOut with serial mode to VTP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400" kern="0" dirty="0">
                <a:solidFill>
                  <a:schemeClr val="tx1"/>
                </a:solidFill>
                <a:sym typeface="Wingdings" pitchFamily="2" charset="2"/>
              </a:rPr>
              <a:t>150MBytes peak data rates from Forward Tagger operated with beam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400" kern="0" dirty="0">
                <a:solidFill>
                  <a:schemeClr val="tx1"/>
                </a:solidFill>
                <a:sym typeface="Wingdings" pitchFamily="2" charset="2"/>
              </a:rPr>
              <a:t>VTP uses 10GbitEthernet links to DAq network system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1600" kern="0" dirty="0">
              <a:sym typeface="Wingdings" pitchFamily="2" charset="2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2000" kern="0" dirty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2000" kern="0" dirty="0"/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2390264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914192" y="1323484"/>
            <a:ext cx="54562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1363" indent="-284163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04900" indent="-215900"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SzPct val="45000"/>
              <a:buFont typeface="Arial" panose="020B0604020202020204" pitchFamily="34" charset="0"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0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1800" kern="0" dirty="0"/>
              <a:t>Streaming Without ‘Crates’ </a:t>
            </a:r>
          </a:p>
          <a:p>
            <a:r>
              <a:rPr lang="en-US" sz="1800" kern="0" dirty="0"/>
              <a:t>Readout/Control of ASIC &lt;-</a:t>
            </a:r>
            <a:r>
              <a:rPr lang="en-US" sz="1800" kern="0" dirty="0">
                <a:sym typeface="Wingdings" panose="05000000000000000000" pitchFamily="2" charset="2"/>
              </a:rPr>
              <a:t>-&gt;Network</a:t>
            </a:r>
            <a:br>
              <a:rPr lang="en-US" sz="2000" kern="0" dirty="0"/>
            </a:br>
            <a:endParaRPr lang="en-US" sz="140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8116155" y="43324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FEDAQ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07B52-B25A-4B29-A919-01D1B3AE4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15" y="1957225"/>
            <a:ext cx="3446317" cy="2578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9B8419-09DB-4324-8E51-AEE972610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32" y="754501"/>
            <a:ext cx="2983992" cy="16885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CA2183-7D7A-49DF-A1C4-D86C33A35DC2}"/>
              </a:ext>
            </a:extLst>
          </p:cNvPr>
          <p:cNvSpPr txBox="1"/>
          <p:nvPr/>
        </p:nvSpPr>
        <p:spPr>
          <a:xfrm>
            <a:off x="106807" y="4297100"/>
            <a:ext cx="3947680" cy="1954381"/>
          </a:xfrm>
          <a:prstGeom prst="rect">
            <a:avLst/>
          </a:prstGeom>
          <a:noFill/>
          <a:ln w="15875" cmpd="tri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u="sng" dirty="0"/>
              <a:t>JLAB FPGA Readout/Control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192 Channel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Algorithms 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1ns TDC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Scaler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Fixed Latency up to 8us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Optical Ethernet – </a:t>
            </a:r>
            <a:r>
              <a:rPr lang="en-US" sz="1100" u="sng" dirty="0"/>
              <a:t>Use Commercial 1Gbe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Finisar Transceiver capable of 10Gbps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Artix could run @3.125Gpbs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>
                <a:solidFill>
                  <a:srgbClr val="FF0000"/>
                </a:solidFill>
              </a:rPr>
              <a:t>Mates  to ASIC </a:t>
            </a:r>
            <a:r>
              <a:rPr lang="en-US" sz="11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+5VDC @1A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C891B4-E0F9-446C-A4D8-517AE84E0CEC}"/>
              </a:ext>
            </a:extLst>
          </p:cNvPr>
          <p:cNvSpPr/>
          <p:nvPr/>
        </p:nvSpPr>
        <p:spPr bwMode="auto">
          <a:xfrm>
            <a:off x="5379859" y="2620437"/>
            <a:ext cx="424873" cy="184354"/>
          </a:xfrm>
          <a:prstGeom prst="ellipse">
            <a:avLst/>
          </a:prstGeom>
          <a:noFill/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4921F00C-6BE4-4C8D-BEA7-AA09B0C71A54}"/>
              </a:ext>
            </a:extLst>
          </p:cNvPr>
          <p:cNvSpPr txBox="1"/>
          <p:nvPr/>
        </p:nvSpPr>
        <p:spPr>
          <a:xfrm>
            <a:off x="2295391" y="2323865"/>
            <a:ext cx="968107" cy="147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29">
              <a:lnSpc>
                <a:spcPts val="1800"/>
              </a:lnSpc>
              <a:spcBef>
                <a:spcPts val="90"/>
              </a:spcBef>
            </a:pPr>
            <a:r>
              <a:rPr sz="1700" dirty="0">
                <a:solidFill>
                  <a:srgbClr val="FEFB40"/>
                </a:solidFill>
                <a:latin typeface="Microsoft Sans Serif"/>
                <a:cs typeface="Microsoft Sans Serif"/>
              </a:rPr>
              <a:t>Xilinx Artix7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1D470F-1E29-495F-9A08-5783D243B776}"/>
              </a:ext>
            </a:extLst>
          </p:cNvPr>
          <p:cNvSpPr txBox="1"/>
          <p:nvPr/>
        </p:nvSpPr>
        <p:spPr>
          <a:xfrm>
            <a:off x="4606231" y="3292046"/>
            <a:ext cx="4408295" cy="3016210"/>
          </a:xfrm>
          <a:prstGeom prst="rect">
            <a:avLst/>
          </a:prstGeom>
          <a:noFill/>
          <a:ln w="254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/>
              <a:t>INDRA</a:t>
            </a:r>
            <a:r>
              <a:rPr lang="en-US" sz="1400" dirty="0"/>
              <a:t> Test Lab in CEBAF 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Readout R&amp;D lab for future 12GeV experiments</a:t>
            </a:r>
          </a:p>
          <a:p>
            <a:pPr lvl="1"/>
            <a:r>
              <a:rPr lang="en-US" sz="1200" dirty="0"/>
              <a:t>- TDIS</a:t>
            </a:r>
          </a:p>
          <a:p>
            <a:pPr lvl="1"/>
            <a:r>
              <a:rPr lang="en-US" sz="1200" dirty="0"/>
              <a:t>- SoLID</a:t>
            </a:r>
          </a:p>
          <a:p>
            <a:pPr lvl="1"/>
            <a:r>
              <a:rPr lang="en-US" sz="1200" dirty="0"/>
              <a:t>- Moeller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Development of new Software for managing streaming data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Developing Software Framework for processing tasks. i.e.) Calibration, monitoring, reconstruction.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new COTS {Aritsta} network gear that includes high level FPGA for control of data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Development of High Level Synthesis code for creating ‘virtual triggers’ from streaming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AF1A9E-10F1-4862-80E4-685DD720DFD6}"/>
              </a:ext>
            </a:extLst>
          </p:cNvPr>
          <p:cNvSpPr txBox="1"/>
          <p:nvPr/>
        </p:nvSpPr>
        <p:spPr>
          <a:xfrm>
            <a:off x="85241" y="754506"/>
            <a:ext cx="3990813" cy="21082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600" u="sng" dirty="0"/>
              <a:t>FPGA ReadOut &amp; Control[ROC]</a:t>
            </a:r>
          </a:p>
          <a:p>
            <a:r>
              <a:rPr lang="en-US" sz="1600" dirty="0"/>
              <a:t>Develop interfaces with new ASIC:</a:t>
            </a:r>
          </a:p>
          <a:p>
            <a:endParaRPr lang="en-US" sz="900" dirty="0"/>
          </a:p>
          <a:p>
            <a:pPr marL="342900" indent="-342900">
              <a:buAutoNum type="arabicPeriod"/>
            </a:pPr>
            <a:r>
              <a:rPr lang="en-US" sz="1600" dirty="0"/>
              <a:t>Used MAROC3 for CLAS12 RICH and GlueX DIRC detectors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Petiroc 2A -&gt; 32 Channel SiPM with Q and T conversion {10 bit ADC; 18ps timing[Prototype in development]</a:t>
            </a:r>
          </a:p>
          <a:p>
            <a:r>
              <a:rPr lang="en-US" sz="1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6232" y="2922713"/>
            <a:ext cx="4537781" cy="338554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u="sng" dirty="0"/>
              <a:t>I</a:t>
            </a:r>
            <a:r>
              <a:rPr lang="en-US" sz="1600" dirty="0"/>
              <a:t>nnovation in </a:t>
            </a:r>
            <a:r>
              <a:rPr lang="en-US" sz="1600" u="sng" dirty="0"/>
              <a:t>N</a:t>
            </a:r>
            <a:r>
              <a:rPr lang="en-US" sz="1600" dirty="0"/>
              <a:t>uclear </a:t>
            </a:r>
            <a:r>
              <a:rPr lang="en-US" sz="1600" u="sng" dirty="0"/>
              <a:t>D</a:t>
            </a:r>
            <a:r>
              <a:rPr lang="en-US" sz="1600" dirty="0"/>
              <a:t>ata </a:t>
            </a:r>
            <a:r>
              <a:rPr lang="en-US" sz="1600" u="sng" dirty="0"/>
              <a:t>R</a:t>
            </a:r>
            <a:r>
              <a:rPr lang="en-US" sz="1600" dirty="0"/>
              <a:t>eadout and </a:t>
            </a:r>
            <a:r>
              <a:rPr lang="en-US" sz="1600" u="sng" dirty="0"/>
              <a:t>A</a:t>
            </a:r>
            <a:r>
              <a:rPr lang="en-US" sz="1600" dirty="0"/>
              <a:t>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2682" y="2388831"/>
            <a:ext cx="1739579" cy="461665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Aritsta Network Switch</a:t>
            </a:r>
          </a:p>
          <a:p>
            <a:r>
              <a:rPr lang="en-US" sz="1200" dirty="0">
                <a:solidFill>
                  <a:srgbClr val="00B050"/>
                </a:solidFill>
              </a:rPr>
              <a:t>Uses Xilinx FPGA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4215950" y="2396591"/>
            <a:ext cx="3025534" cy="532726"/>
          </a:xfrm>
          <a:custGeom>
            <a:avLst/>
            <a:gdLst>
              <a:gd name="connsiteX0" fmla="*/ 0 w 3025534"/>
              <a:gd name="connsiteY0" fmla="*/ 532726 h 532726"/>
              <a:gd name="connsiteX1" fmla="*/ 1343278 w 3025534"/>
              <a:gd name="connsiteY1" fmla="*/ 225228 h 532726"/>
              <a:gd name="connsiteX2" fmla="*/ 2346691 w 3025534"/>
              <a:gd name="connsiteY2" fmla="*/ 281873 h 532726"/>
              <a:gd name="connsiteX3" fmla="*/ 2977869 w 3025534"/>
              <a:gd name="connsiteY3" fmla="*/ 14836 h 532726"/>
              <a:gd name="connsiteX4" fmla="*/ 2977869 w 3025534"/>
              <a:gd name="connsiteY4" fmla="*/ 39112 h 53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534" h="532726">
                <a:moveTo>
                  <a:pt x="0" y="532726"/>
                </a:moveTo>
                <a:cubicBezTo>
                  <a:pt x="476081" y="399881"/>
                  <a:pt x="952163" y="267037"/>
                  <a:pt x="1343278" y="225228"/>
                </a:cubicBezTo>
                <a:cubicBezTo>
                  <a:pt x="1734393" y="183419"/>
                  <a:pt x="2074259" y="316938"/>
                  <a:pt x="2346691" y="281873"/>
                </a:cubicBezTo>
                <a:cubicBezTo>
                  <a:pt x="2619123" y="246808"/>
                  <a:pt x="2872673" y="55296"/>
                  <a:pt x="2977869" y="14836"/>
                </a:cubicBezTo>
                <a:cubicBezTo>
                  <a:pt x="3083065" y="-25624"/>
                  <a:pt x="2981915" y="28323"/>
                  <a:pt x="2977869" y="39112"/>
                </a:cubicBezTo>
              </a:path>
            </a:pathLst>
          </a:custGeom>
          <a:noFill/>
          <a:ln w="34925" cap="flat" cmpd="sng" algn="ctr">
            <a:solidFill>
              <a:srgbClr val="FFC00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6191" y="2396591"/>
            <a:ext cx="7585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Fiber Optic</a:t>
            </a:r>
          </a:p>
        </p:txBody>
      </p:sp>
    </p:spTree>
    <p:extLst>
      <p:ext uri="{BB962C8B-B14F-4D97-AF65-F5344CB8AC3E}">
        <p14:creationId xmlns:p14="http://schemas.microsoft.com/office/powerpoint/2010/main" val="185770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834313" algn="l"/>
              </a:tabLst>
            </a:pPr>
            <a:r>
              <a:rPr lang="en-US" dirty="0"/>
              <a:t>Status Report Overview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2948"/>
            <a:ext cx="8229600" cy="3414252"/>
          </a:xfrm>
        </p:spPr>
        <p:txBody>
          <a:bodyPr/>
          <a:lstStyle/>
          <a:p>
            <a:pPr marL="690245" lvl="1" indent="-342900" eaLnBrk="1" hangingPunct="1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1800" dirty="0"/>
              <a:t>Activity list in Hall B </a:t>
            </a:r>
          </a:p>
          <a:p>
            <a:pPr marL="347345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      </a:t>
            </a:r>
            <a:endParaRPr lang="en-US" sz="1400" dirty="0">
              <a:cs typeface="Arial"/>
            </a:endParaRPr>
          </a:p>
          <a:p>
            <a:pPr marL="690245" lvl="1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2"/>
            </a:pPr>
            <a:r>
              <a:rPr lang="en-US" sz="1800" dirty="0"/>
              <a:t>DAQ Readout Boards </a:t>
            </a:r>
          </a:p>
          <a:p>
            <a:pPr marL="690245" lvl="1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2"/>
            </a:pPr>
            <a:endParaRPr lang="en-US" sz="1800" dirty="0"/>
          </a:p>
          <a:p>
            <a:pPr marL="690245" lvl="1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2"/>
            </a:pPr>
            <a:r>
              <a:rPr lang="en-US" sz="1800" dirty="0"/>
              <a:t>Trigger  </a:t>
            </a:r>
          </a:p>
          <a:p>
            <a:pPr marL="690245" lvl="1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2"/>
            </a:pPr>
            <a:endParaRPr lang="en-US" sz="1800" dirty="0">
              <a:cs typeface="Arial"/>
            </a:endParaRPr>
          </a:p>
          <a:p>
            <a:pPr marL="690245" lvl="1" indent="-342900" eaLnBrk="1" hangingPunct="1">
              <a:spcBef>
                <a:spcPct val="0"/>
              </a:spcBef>
              <a:spcAft>
                <a:spcPts val="600"/>
              </a:spcAft>
              <a:buAutoNum type="arabicPeriod" startAt="2"/>
            </a:pPr>
            <a:r>
              <a:rPr lang="en-US" sz="1800" dirty="0">
                <a:cs typeface="Arial"/>
              </a:rPr>
              <a:t>Discussion &amp; Summary</a:t>
            </a:r>
          </a:p>
          <a:p>
            <a:pPr marL="347345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dirty="0">
              <a:cs typeface="Arial"/>
            </a:endParaRPr>
          </a:p>
          <a:p>
            <a:pPr marL="347345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800" dirty="0">
              <a:cs typeface="Arial"/>
            </a:endParaRPr>
          </a:p>
          <a:p>
            <a:pPr marL="861695" lvl="1" indent="-514350" eaLnBrk="1" hangingPunct="1">
              <a:spcBef>
                <a:spcPct val="0"/>
              </a:spcBef>
              <a:spcAft>
                <a:spcPts val="600"/>
              </a:spcAft>
              <a:buChar char="-"/>
            </a:pPr>
            <a:endParaRPr lang="en-US" sz="1800" dirty="0">
              <a:cs typeface="Arial"/>
            </a:endParaRPr>
          </a:p>
          <a:p>
            <a:pPr marL="861695" lvl="1" indent="-514350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1000" dirty="0">
              <a:cs typeface="Arial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2586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C64191-5839-4D20-8177-3B7B3DAB2358}"/>
              </a:ext>
            </a:extLst>
          </p:cNvPr>
          <p:cNvSpPr txBox="1">
            <a:spLocks/>
          </p:cNvSpPr>
          <p:nvPr/>
        </p:nvSpPr>
        <p:spPr bwMode="auto">
          <a:xfrm>
            <a:off x="384284" y="934025"/>
            <a:ext cx="7072805" cy="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98B2-74CB-4274-91ED-DB62DBF2402B}"/>
              </a:ext>
            </a:extLst>
          </p:cNvPr>
          <p:cNvSpPr txBox="1"/>
          <p:nvPr/>
        </p:nvSpPr>
        <p:spPr>
          <a:xfrm>
            <a:off x="7784728" y="0"/>
            <a:ext cx="1317990" cy="70788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Mark Taylor</a:t>
            </a:r>
          </a:p>
          <a:p>
            <a:r>
              <a:rPr lang="en-US" sz="1000" dirty="0"/>
              <a:t>Armen Stepanyan</a:t>
            </a:r>
          </a:p>
          <a:p>
            <a:r>
              <a:rPr lang="en-US" sz="1000" dirty="0"/>
              <a:t>Jim Sheperd [Temp]</a:t>
            </a:r>
          </a:p>
          <a:p>
            <a:r>
              <a:rPr lang="en-US" sz="1000" dirty="0"/>
              <a:t>FEDAQ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06203" y="230074"/>
            <a:ext cx="4293587" cy="4053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2176" dirty="0">
                <a:solidFill>
                  <a:srgbClr val="000000"/>
                </a:solidFill>
                <a:latin typeface="Arial"/>
                <a:sym typeface="Arial"/>
              </a:rPr>
              <a:t>Hall B Activities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9042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 power mezzanine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2685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 power mezzanine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1444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33252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2064" y="1625921"/>
            <a:ext cx="1409590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Base 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591" y="2529881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653" y="2026324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1698" y="2010342"/>
            <a:ext cx="545615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 GEM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6454" y="2244920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969" y="2395704"/>
            <a:ext cx="744212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VTRx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(rad hard)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6088" y="315365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MGT power mezzanine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7461" y="2781066"/>
            <a:ext cx="0" cy="372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5668" y="3617260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50 mm x 215 mm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2742" y="132374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128 channels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FA36258-C0C6-70AF-1BBE-837F77194394}"/>
              </a:ext>
            </a:extLst>
          </p:cNvPr>
          <p:cNvSpPr txBox="1">
            <a:spLocks/>
          </p:cNvSpPr>
          <p:nvPr/>
        </p:nvSpPr>
        <p:spPr>
          <a:xfrm>
            <a:off x="748018" y="809126"/>
            <a:ext cx="6723680" cy="5872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Arial"/>
                <a:sym typeface="Arial"/>
              </a:rPr>
              <a:t>Original FastBus crates/modules removed and excessed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900" dirty="0">
              <a:solidFill>
                <a:srgbClr val="00B05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Over a thousand RG58 coaxial connectors re-terminated with Lemo plugs after removal of old circuit boards used with the 1872 FastBus ADC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9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VXS crates have been received and tested. 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/>
                <a:sym typeface="Arial"/>
              </a:rPr>
              <a:t>Installation in the hall by next week 17-Nov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Trigger Fiber Optic cable has been ordered and patch panels received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single mode network fiber optic cable is being installed now. Should be complete before Thanksgiving break.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Hall B Deck 2 North rack layout documentation started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95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C64191-5839-4D20-8177-3B7B3DAB2358}"/>
              </a:ext>
            </a:extLst>
          </p:cNvPr>
          <p:cNvSpPr txBox="1">
            <a:spLocks/>
          </p:cNvSpPr>
          <p:nvPr/>
        </p:nvSpPr>
        <p:spPr bwMode="auto">
          <a:xfrm>
            <a:off x="384284" y="934025"/>
            <a:ext cx="7072805" cy="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98B2-74CB-4274-91ED-DB62DBF2402B}"/>
              </a:ext>
            </a:extLst>
          </p:cNvPr>
          <p:cNvSpPr txBox="1"/>
          <p:nvPr/>
        </p:nvSpPr>
        <p:spPr>
          <a:xfrm>
            <a:off x="7784728" y="0"/>
            <a:ext cx="1317990" cy="70788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Mark Taylor</a:t>
            </a:r>
          </a:p>
          <a:p>
            <a:r>
              <a:rPr lang="en-US" sz="1000" dirty="0"/>
              <a:t>Armen Stepanyan</a:t>
            </a:r>
          </a:p>
          <a:p>
            <a:r>
              <a:rPr lang="en-US" sz="1000" dirty="0"/>
              <a:t>Jim Sheperd [Temp]</a:t>
            </a:r>
          </a:p>
          <a:p>
            <a:r>
              <a:rPr lang="en-US" sz="1000" dirty="0"/>
              <a:t>FEDAQ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06203" y="230074"/>
            <a:ext cx="4293587" cy="4053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2176" dirty="0">
                <a:solidFill>
                  <a:srgbClr val="000000"/>
                </a:solidFill>
                <a:latin typeface="Arial"/>
                <a:sym typeface="Arial"/>
              </a:rPr>
              <a:t>Hall B Activities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2685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 power mezzanine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1444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33252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2064" y="1625921"/>
            <a:ext cx="1409590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Base 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591" y="2529881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653" y="2026324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1698" y="2010342"/>
            <a:ext cx="545615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 GEM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6454" y="2244920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969" y="2395704"/>
            <a:ext cx="744212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VTRx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(rad hard)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6088" y="315365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MGT power mezzanine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7461" y="2781066"/>
            <a:ext cx="0" cy="372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5668" y="3617260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50 mm x 215 mm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2742" y="132374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128 channels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FA36258-C0C6-70AF-1BBE-837F77194394}"/>
              </a:ext>
            </a:extLst>
          </p:cNvPr>
          <p:cNvSpPr txBox="1">
            <a:spLocks/>
          </p:cNvSpPr>
          <p:nvPr/>
        </p:nvSpPr>
        <p:spPr>
          <a:xfrm>
            <a:off x="779665" y="752603"/>
            <a:ext cx="6723680" cy="5872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Arial"/>
                <a:sym typeface="Arial"/>
              </a:rPr>
              <a:t>Hall B – Space Frame – Deck 2 North – Rack layout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endParaRPr lang="en-US" sz="900" dirty="0">
              <a:solidFill>
                <a:srgbClr val="00B050"/>
              </a:solidFill>
              <a:latin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53881-A79C-2443-0869-F01E841CD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1604" y="307684"/>
            <a:ext cx="49283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1FCFD-CA57-8D6B-7F46-135F98CD93F0}"/>
              </a:ext>
            </a:extLst>
          </p:cNvPr>
          <p:cNvSpPr txBox="1"/>
          <p:nvPr/>
        </p:nvSpPr>
        <p:spPr>
          <a:xfrm>
            <a:off x="3634302" y="3905778"/>
            <a:ext cx="1722995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Network Gear and Trigger Fiber Panels in L2-1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6D8C8-477A-E886-C481-17D7B8AC4FC3}"/>
              </a:ext>
            </a:extLst>
          </p:cNvPr>
          <p:cNvSpPr txBox="1"/>
          <p:nvPr/>
        </p:nvSpPr>
        <p:spPr>
          <a:xfrm>
            <a:off x="1493699" y="3790711"/>
            <a:ext cx="1456200" cy="18158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VXS Crates</a:t>
            </a:r>
          </a:p>
          <a:p>
            <a:r>
              <a:rPr lang="en-US" sz="1600" dirty="0"/>
              <a:t>DAQ Modules</a:t>
            </a:r>
          </a:p>
          <a:p>
            <a:r>
              <a:rPr lang="en-US" sz="1600" dirty="0"/>
              <a:t>Cables from</a:t>
            </a:r>
          </a:p>
          <a:p>
            <a:r>
              <a:rPr lang="en-US" sz="1600" dirty="0"/>
              <a:t>HCAL in the floor</a:t>
            </a:r>
          </a:p>
          <a:p>
            <a:r>
              <a:rPr lang="en-US" sz="1600" dirty="0"/>
              <a:t>7</a:t>
            </a:r>
            <a:r>
              <a:rPr lang="en-US" sz="1600" baseline="30000" dirty="0"/>
              <a:t>th</a:t>
            </a:r>
            <a:r>
              <a:rPr lang="en-US" sz="1600" dirty="0"/>
              <a:t> VXS crate not shown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8F5EBC-34D3-626E-A1AC-609E0395A488}"/>
              </a:ext>
            </a:extLst>
          </p:cNvPr>
          <p:cNvCxnSpPr/>
          <p:nvPr/>
        </p:nvCxnSpPr>
        <p:spPr bwMode="auto">
          <a:xfrm>
            <a:off x="4495799" y="3905778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696995-1921-8AE3-631B-8741F03E473C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H="1" flipV="1">
            <a:off x="3998835" y="2957203"/>
            <a:ext cx="496965" cy="94857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67C1EFF-1C17-D6D7-DB96-E7BA565B713A}"/>
              </a:ext>
            </a:extLst>
          </p:cNvPr>
          <p:cNvSpPr txBox="1"/>
          <p:nvPr/>
        </p:nvSpPr>
        <p:spPr>
          <a:xfrm>
            <a:off x="3177000" y="5038193"/>
            <a:ext cx="113493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CAEN HV equipment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138989-6973-DD60-A776-3BD03EBDD06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20773" y="3355042"/>
            <a:ext cx="17263" cy="166382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078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4CC1-C692-FE43-C978-DF0DF9B5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VXS Crate Configuration</a:t>
            </a: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316B983-5452-AC96-295D-8A961EE7A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1740" y="1216059"/>
            <a:ext cx="3318153" cy="2254972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5BF59FA-F292-62D5-FD5D-171DB21A2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278" y="3658410"/>
            <a:ext cx="2235247" cy="2596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FC19F2-EF87-A381-894E-0AF32626DEDD}"/>
              </a:ext>
            </a:extLst>
          </p:cNvPr>
          <p:cNvSpPr txBox="1"/>
          <p:nvPr/>
        </p:nvSpPr>
        <p:spPr>
          <a:xfrm>
            <a:off x="5956646" y="754882"/>
            <a:ext cx="2971799" cy="264899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no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Typical VXS Crate Setup: FADCs, VTP, SD, TI, CPU: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41A7C-06A1-7EF1-E201-AAED9AA84652}"/>
              </a:ext>
            </a:extLst>
          </p:cNvPr>
          <p:cNvSpPr txBox="1"/>
          <p:nvPr/>
        </p:nvSpPr>
        <p:spPr>
          <a:xfrm>
            <a:off x="3417380" y="5032221"/>
            <a:ext cx="2971799" cy="264899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VTP receives integrated pulses from all FADC channels in crate to create trigger. Optical connections used to share information with other crates.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AF98F9-E256-45C2-C452-AFB58DFBFEFA}"/>
              </a:ext>
            </a:extLst>
          </p:cNvPr>
          <p:cNvSpPr>
            <a:spLocks noGrp="1"/>
          </p:cNvSpPr>
          <p:nvPr/>
        </p:nvSpPr>
        <p:spPr bwMode="auto">
          <a:xfrm>
            <a:off x="94107" y="754882"/>
            <a:ext cx="4809173" cy="396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336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rgbClr val="333399"/>
                </a:solidFill>
                <a:latin typeface="+mn-lt"/>
              </a:defRPr>
            </a:lvl2pPr>
            <a:lvl3pPr marL="800100" indent="-2286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rgbClr val="008000"/>
                </a:solidFill>
                <a:latin typeface="+mn-lt"/>
              </a:defRPr>
            </a:lvl3pPr>
            <a:lvl4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rgbClr val="333399"/>
                </a:solidFill>
                <a:latin typeface="+mn-lt"/>
              </a:defRPr>
            </a:lvl4pPr>
            <a:lvl5pPr marL="1487488" indent="-2286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5pPr>
            <a:lvl6pPr marL="1944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6pPr>
            <a:lvl7pPr marL="2401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7pPr>
            <a:lvl8pPr marL="2859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8pPr>
            <a:lvl9pPr marL="3316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9pPr>
          </a:lstStyle>
          <a:p>
            <a:r>
              <a:rPr lang="en-US" sz="1800" dirty="0"/>
              <a:t>Common configuration used at Jlab</a:t>
            </a:r>
            <a:endParaRPr lang="en-US" sz="1800" dirty="0">
              <a:cs typeface="Arial"/>
            </a:endParaRPr>
          </a:p>
          <a:p>
            <a:pPr lvl="1" indent="-174784"/>
            <a:r>
              <a:rPr lang="en-US" sz="1800" dirty="0"/>
              <a:t>21 Slot VXS crate</a:t>
            </a:r>
            <a:endParaRPr lang="en-US" sz="1800" dirty="0">
              <a:cs typeface="Arial"/>
            </a:endParaRPr>
          </a:p>
          <a:p>
            <a:pPr lvl="1" indent="-174784"/>
            <a:endParaRPr lang="en-US" sz="1800" dirty="0">
              <a:cs typeface="Arial"/>
            </a:endParaRPr>
          </a:p>
          <a:p>
            <a:pPr lvl="1" indent="-174784"/>
            <a:r>
              <a:rPr lang="en-US" sz="1800" dirty="0">
                <a:cs typeface="Arial"/>
              </a:rPr>
              <a:t>Up to 16 FADCs (256 channels/crate)</a:t>
            </a:r>
            <a:endParaRPr lang="en-US" sz="1800" dirty="0"/>
          </a:p>
          <a:p>
            <a:pPr lvl="1" indent="-174784"/>
            <a:endParaRPr lang="en-US" sz="1800" dirty="0">
              <a:cs typeface="Arial"/>
            </a:endParaRPr>
          </a:p>
          <a:p>
            <a:pPr lvl="1" indent="-174784"/>
            <a:r>
              <a:rPr lang="en-US" sz="1800" dirty="0">
                <a:cs typeface="Arial"/>
              </a:rPr>
              <a:t>CPU for readout/config/monitor</a:t>
            </a:r>
            <a:endParaRPr lang="en-US" sz="1800" dirty="0"/>
          </a:p>
          <a:p>
            <a:pPr lvl="1" indent="-174784"/>
            <a:endParaRPr lang="en-US" sz="1800" dirty="0">
              <a:cs typeface="Arial"/>
            </a:endParaRPr>
          </a:p>
          <a:p>
            <a:pPr lvl="1" indent="-174784"/>
            <a:r>
              <a:rPr lang="en-US" sz="1800" dirty="0">
                <a:cs typeface="Arial"/>
              </a:rPr>
              <a:t>TI and SD synchronize &amp; distribute clocks, triggers, sync to front-end</a:t>
            </a:r>
            <a:endParaRPr lang="en-US" sz="1800" dirty="0"/>
          </a:p>
          <a:p>
            <a:pPr lvl="1" indent="-174784"/>
            <a:endParaRPr lang="en-US" sz="1800" dirty="0">
              <a:cs typeface="Arial"/>
            </a:endParaRPr>
          </a:p>
          <a:p>
            <a:pPr lvl="1" indent="-174784"/>
            <a:r>
              <a:rPr lang="en-US" sz="1800" dirty="0">
                <a:cs typeface="Arial"/>
              </a:rPr>
              <a:t>VTP used to create trigger from FADC</a:t>
            </a:r>
          </a:p>
        </p:txBody>
      </p:sp>
    </p:spTree>
    <p:extLst>
      <p:ext uri="{BB962C8B-B14F-4D97-AF65-F5344CB8AC3E}">
        <p14:creationId xmlns:p14="http://schemas.microsoft.com/office/powerpoint/2010/main" val="104709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C64191-5839-4D20-8177-3B7B3DAB2358}"/>
              </a:ext>
            </a:extLst>
          </p:cNvPr>
          <p:cNvSpPr txBox="1">
            <a:spLocks/>
          </p:cNvSpPr>
          <p:nvPr/>
        </p:nvSpPr>
        <p:spPr bwMode="auto">
          <a:xfrm>
            <a:off x="384284" y="934025"/>
            <a:ext cx="7072805" cy="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98B2-74CB-4274-91ED-DB62DBF2402B}"/>
              </a:ext>
            </a:extLst>
          </p:cNvPr>
          <p:cNvSpPr txBox="1"/>
          <p:nvPr/>
        </p:nvSpPr>
        <p:spPr>
          <a:xfrm>
            <a:off x="7784728" y="0"/>
            <a:ext cx="1317990" cy="70788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Mark Taylor</a:t>
            </a:r>
          </a:p>
          <a:p>
            <a:r>
              <a:rPr lang="en-US" sz="1000" dirty="0"/>
              <a:t>Armen Stepanyan</a:t>
            </a:r>
          </a:p>
          <a:p>
            <a:r>
              <a:rPr lang="en-US" sz="1000" dirty="0"/>
              <a:t>Jim Sheperd [Temp]</a:t>
            </a:r>
          </a:p>
          <a:p>
            <a:r>
              <a:rPr lang="en-US" sz="1000" dirty="0"/>
              <a:t>FEDAQ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06203" y="230074"/>
            <a:ext cx="4293587" cy="4053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2176" dirty="0">
                <a:solidFill>
                  <a:srgbClr val="000000"/>
                </a:solidFill>
                <a:latin typeface="Arial"/>
                <a:sym typeface="Arial"/>
              </a:rPr>
              <a:t>Hall B Activities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9042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 power mezzanine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2685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 power mezzanine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1444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33252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2064" y="1625921"/>
            <a:ext cx="1409590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Base 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591" y="2529881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653" y="2026324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1698" y="2010342"/>
            <a:ext cx="545615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 GEM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6454" y="2244920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969" y="2395704"/>
            <a:ext cx="744212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VTRx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(rad hard)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6088" y="315365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MGT power mezzanine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7461" y="2781066"/>
            <a:ext cx="0" cy="372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5668" y="3617260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50 mm x 215 mm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2742" y="132374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128 channels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FA36258-C0C6-70AF-1BBE-837F77194394}"/>
              </a:ext>
            </a:extLst>
          </p:cNvPr>
          <p:cNvSpPr txBox="1">
            <a:spLocks/>
          </p:cNvSpPr>
          <p:nvPr/>
        </p:nvSpPr>
        <p:spPr>
          <a:xfrm>
            <a:off x="748018" y="809126"/>
            <a:ext cx="6723680" cy="5872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Arial"/>
                <a:sym typeface="Arial"/>
              </a:rPr>
              <a:t>25 New Abaco VME64x CPU modules ordered 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Arial"/>
                <a:sym typeface="Arial"/>
              </a:rPr>
              <a:t>2eSST firmware verified to work with JLAB DAQ modules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Arial"/>
                <a:sym typeface="Arial"/>
              </a:rPr>
              <a:t>Will need to verify delivery date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900" dirty="0">
              <a:solidFill>
                <a:srgbClr val="00B05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VTP boards received and tested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Trigger Interface boards received and tested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Signal Distribution [SD] boards received and tested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Trigger Fiber Optic cable has been ordered and patch panels received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network fiber links will need to be tested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/>
                <a:sym typeface="Arial"/>
              </a:rPr>
              <a:t>New Trigger fiber will have to be tested to Pie Tower and Trigger Supervisor</a:t>
            </a:r>
          </a:p>
          <a:p>
            <a:pPr marL="800100" lvl="1" indent="-342900" fontAlgn="auto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Arial"/>
                <a:sym typeface="Arial"/>
              </a:rPr>
              <a:t>Configure 7 new VXS crates and test with CLAS12 DAQ</a:t>
            </a:r>
          </a:p>
          <a:p>
            <a:pPr marL="342900" indent="-342900" fontAlgn="auto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47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C64191-5839-4D20-8177-3B7B3DAB2358}"/>
              </a:ext>
            </a:extLst>
          </p:cNvPr>
          <p:cNvSpPr txBox="1">
            <a:spLocks/>
          </p:cNvSpPr>
          <p:nvPr/>
        </p:nvSpPr>
        <p:spPr bwMode="auto">
          <a:xfrm>
            <a:off x="384284" y="934025"/>
            <a:ext cx="7072805" cy="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98B2-74CB-4274-91ED-DB62DBF2402B}"/>
              </a:ext>
            </a:extLst>
          </p:cNvPr>
          <p:cNvSpPr txBox="1"/>
          <p:nvPr/>
        </p:nvSpPr>
        <p:spPr>
          <a:xfrm>
            <a:off x="7784728" y="0"/>
            <a:ext cx="1317990" cy="70788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Mark Taylor</a:t>
            </a:r>
          </a:p>
          <a:p>
            <a:r>
              <a:rPr lang="en-US" sz="1000" dirty="0"/>
              <a:t>Armen Stepanyan</a:t>
            </a:r>
          </a:p>
          <a:p>
            <a:r>
              <a:rPr lang="en-US" sz="1000" dirty="0"/>
              <a:t>Jim Sheperd [Temp]</a:t>
            </a:r>
          </a:p>
          <a:p>
            <a:r>
              <a:rPr lang="en-US" sz="1000" dirty="0"/>
              <a:t>FEDAQ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06203" y="230074"/>
            <a:ext cx="4293587" cy="4053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000000"/>
              </a:buClr>
            </a:pPr>
            <a:r>
              <a:rPr lang="en-US" sz="2176" dirty="0">
                <a:solidFill>
                  <a:srgbClr val="000000"/>
                </a:solidFill>
                <a:latin typeface="Arial"/>
                <a:sym typeface="Arial"/>
              </a:rPr>
              <a:t>Hall B Activities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2685" y="3404836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 power mezzanine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1444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33252" y="3217145"/>
            <a:ext cx="0" cy="18895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2064" y="1625921"/>
            <a:ext cx="1409590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Base 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591" y="2529881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653" y="2026324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1698" y="2010342"/>
            <a:ext cx="545615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 GEM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6454" y="2244920"/>
            <a:ext cx="651218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FPGA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969" y="2395704"/>
            <a:ext cx="744212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VTRx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(rad hard)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6088" y="315365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MGT power mezzanine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7461" y="2781066"/>
            <a:ext cx="0" cy="3725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5668" y="3617260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50 mm x 215 mm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2742" y="1323743"/>
            <a:ext cx="216051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952" b="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128 channels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FA36258-C0C6-70AF-1BBE-837F77194394}"/>
              </a:ext>
            </a:extLst>
          </p:cNvPr>
          <p:cNvSpPr txBox="1">
            <a:spLocks/>
          </p:cNvSpPr>
          <p:nvPr/>
        </p:nvSpPr>
        <p:spPr>
          <a:xfrm>
            <a:off x="1091156" y="761769"/>
            <a:ext cx="6723680" cy="5872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9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Arial"/>
                <a:sym typeface="Arial"/>
              </a:rPr>
              <a:t>Hall B – Space Frame – Deck 2 North – Rack Photos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endParaRPr lang="en-US" sz="900" dirty="0">
              <a:solidFill>
                <a:srgbClr val="00B050"/>
              </a:solidFill>
              <a:latin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1FCFD-CA57-8D6B-7F46-135F98CD93F0}"/>
              </a:ext>
            </a:extLst>
          </p:cNvPr>
          <p:cNvSpPr txBox="1"/>
          <p:nvPr/>
        </p:nvSpPr>
        <p:spPr>
          <a:xfrm>
            <a:off x="7036267" y="4900697"/>
            <a:ext cx="1722995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Will these cables be used?</a:t>
            </a:r>
          </a:p>
          <a:p>
            <a:r>
              <a:rPr lang="en-US" sz="1600" dirty="0"/>
              <a:t>RG213? RG6?</a:t>
            </a:r>
          </a:p>
          <a:p>
            <a:r>
              <a:rPr lang="en-US" sz="1600" dirty="0"/>
              <a:t>Large Coax cable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6D8C8-477A-E886-C481-17D7B8AC4FC3}"/>
              </a:ext>
            </a:extLst>
          </p:cNvPr>
          <p:cNvSpPr txBox="1"/>
          <p:nvPr/>
        </p:nvSpPr>
        <p:spPr>
          <a:xfrm>
            <a:off x="552044" y="5092978"/>
            <a:ext cx="178584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6 VXS Crates &amp; DAQ Modules</a:t>
            </a:r>
          </a:p>
          <a:p>
            <a:r>
              <a:rPr lang="en-US" sz="1600" dirty="0"/>
              <a:t>Will reside 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8F5EBC-34D3-626E-A1AC-609E0395A488}"/>
              </a:ext>
            </a:extLst>
          </p:cNvPr>
          <p:cNvCxnSpPr/>
          <p:nvPr/>
        </p:nvCxnSpPr>
        <p:spPr bwMode="auto">
          <a:xfrm>
            <a:off x="4495799" y="3905778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67C1EFF-1C17-D6D7-DB96-E7BA565B713A}"/>
              </a:ext>
            </a:extLst>
          </p:cNvPr>
          <p:cNvSpPr txBox="1"/>
          <p:nvPr/>
        </p:nvSpPr>
        <p:spPr>
          <a:xfrm>
            <a:off x="2884327" y="5241869"/>
            <a:ext cx="113493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CAEN HV equipment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03B2A-42DF-212B-7CA4-17532904D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8" y="1188746"/>
            <a:ext cx="3464191" cy="38431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4397D4-186B-EC32-D4FE-9B420C56D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4705" y="1973151"/>
            <a:ext cx="3573168" cy="2009907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138989-6973-DD60-A776-3BD03EBDD063}"/>
              </a:ext>
            </a:extLst>
          </p:cNvPr>
          <p:cNvCxnSpPr>
            <a:cxnSpLocks/>
          </p:cNvCxnSpPr>
          <p:nvPr/>
        </p:nvCxnSpPr>
        <p:spPr bwMode="auto">
          <a:xfrm flipV="1">
            <a:off x="3457540" y="4258978"/>
            <a:ext cx="39921" cy="96062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696995-1921-8AE3-631B-8741F03E473C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7897765" y="3617261"/>
            <a:ext cx="119548" cy="128343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F6F4625E-1D44-AD52-0269-4411C7FA9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10" y="1211885"/>
            <a:ext cx="2663236" cy="20052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792A53-60EA-CE17-D9C5-0F4B25064BA8}"/>
              </a:ext>
            </a:extLst>
          </p:cNvPr>
          <p:cNvSpPr txBox="1"/>
          <p:nvPr/>
        </p:nvSpPr>
        <p:spPr>
          <a:xfrm>
            <a:off x="4502685" y="3690992"/>
            <a:ext cx="172299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What is this equipment used for?</a:t>
            </a:r>
          </a:p>
          <a:p>
            <a:endParaRPr lang="en-US" sz="1600" dirty="0"/>
          </a:p>
          <a:p>
            <a:r>
              <a:rPr lang="en-US" sz="1600" dirty="0"/>
              <a:t>Will need to identify and document system function.</a:t>
            </a:r>
          </a:p>
          <a:p>
            <a:r>
              <a:rPr lang="en-US" sz="1600" dirty="0"/>
              <a:t>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D536F21-860B-49FE-A768-2E76F7623C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2949" y="2209614"/>
            <a:ext cx="1792851" cy="21533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05DFB8-2FBF-4AC4-920E-70D3216F008D}"/>
              </a:ext>
            </a:extLst>
          </p:cNvPr>
          <p:cNvCxnSpPr>
            <a:cxnSpLocks/>
          </p:cNvCxnSpPr>
          <p:nvPr/>
        </p:nvCxnSpPr>
        <p:spPr bwMode="auto">
          <a:xfrm flipV="1">
            <a:off x="5300199" y="2748401"/>
            <a:ext cx="39921" cy="96062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51378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4550"/>
          </a:xfrm>
        </p:spPr>
        <p:txBody>
          <a:bodyPr/>
          <a:lstStyle/>
          <a:p>
            <a:pPr eaLnBrk="1" hangingPunct="1"/>
            <a:r>
              <a:rPr lang="en-US" altLang="en-US" dirty="0"/>
              <a:t>FADC250-v3 Board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715E3-F73D-4FEF-848A-14C9A1655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" y="755324"/>
            <a:ext cx="4026240" cy="5347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5590C-3DE2-DC22-BEC2-A1013771A2EB}"/>
              </a:ext>
            </a:extLst>
          </p:cNvPr>
          <p:cNvSpPr txBox="1"/>
          <p:nvPr/>
        </p:nvSpPr>
        <p:spPr>
          <a:xfrm>
            <a:off x="4724016" y="1082964"/>
            <a:ext cx="3505584" cy="252376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+mj-lt"/>
              </a:rPr>
              <a:t>FADC250_V3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Production boards have arrived!!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Inspection/Sub-Assembly and Acceptance testing has started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2</a:t>
            </a:r>
            <a:r>
              <a:rPr lang="en-US" sz="1200" baseline="30000" dirty="0">
                <a:latin typeface="+mj-lt"/>
              </a:rPr>
              <a:t>nd</a:t>
            </a:r>
            <a:r>
              <a:rPr lang="en-US" sz="1200" dirty="0">
                <a:latin typeface="+mj-lt"/>
              </a:rPr>
              <a:t> vendor order due by end of November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We will have over 1600 channels available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for PRADII application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Aggressive schedule to install these into the Hall before SAD period ends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sz="1200" dirty="0">
                <a:latin typeface="+mj-lt"/>
              </a:rPr>
              <a:t>Not required but driven by schedule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CE2702-F9CF-4AEE-BF80-EB353050E8EC}"/>
              </a:ext>
            </a:extLst>
          </p:cNvPr>
          <p:cNvSpPr txBox="1"/>
          <p:nvPr/>
        </p:nvSpPr>
        <p:spPr>
          <a:xfrm>
            <a:off x="4724016" y="4055878"/>
            <a:ext cx="2308645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00"/>
                </a:solidFill>
                <a:latin typeface="+mj-lt"/>
              </a:rPr>
              <a:t>Optical Port –  NOT populated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00"/>
                </a:solidFill>
                <a:latin typeface="+mj-lt"/>
              </a:rPr>
              <a:t>Used in Stand-Alone mode only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316A13-DA81-43E5-A345-1535467362AD}"/>
              </a:ext>
            </a:extLst>
          </p:cNvPr>
          <p:cNvCxnSpPr>
            <a:cxnSpLocks/>
            <a:stCxn id="20" idx="1"/>
          </p:cNvCxnSpPr>
          <p:nvPr/>
        </p:nvCxnSpPr>
        <p:spPr bwMode="auto">
          <a:xfrm flipH="1" flipV="1">
            <a:off x="2782534" y="3343602"/>
            <a:ext cx="1941482" cy="927720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F14CA41-6C9B-48DB-A89C-66E5186345BF}"/>
              </a:ext>
            </a:extLst>
          </p:cNvPr>
          <p:cNvSpPr txBox="1"/>
          <p:nvPr/>
        </p:nvSpPr>
        <p:spPr>
          <a:xfrm>
            <a:off x="4711874" y="4629290"/>
            <a:ext cx="3370617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00"/>
                </a:solidFill>
                <a:latin typeface="+mj-lt"/>
              </a:rPr>
              <a:t>Xilinx Kintex Ultrascale FPGA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00"/>
                </a:solidFill>
                <a:latin typeface="+mj-lt"/>
              </a:rPr>
              <a:t>Single FPGA solution!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00"/>
                </a:solidFill>
                <a:latin typeface="+mj-lt"/>
              </a:rPr>
              <a:t>Significantly lower power than previous version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FF00"/>
                </a:solidFill>
                <a:latin typeface="+mj-lt"/>
              </a:rPr>
              <a:t>Reduced part count and same price as 2012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52FF83-62E7-4DC9-88FA-A76ACC6B742F}"/>
              </a:ext>
            </a:extLst>
          </p:cNvPr>
          <p:cNvCxnSpPr>
            <a:cxnSpLocks/>
            <a:stCxn id="26" idx="1"/>
          </p:cNvCxnSpPr>
          <p:nvPr/>
        </p:nvCxnSpPr>
        <p:spPr bwMode="auto">
          <a:xfrm flipH="1" flipV="1">
            <a:off x="2551760" y="4051566"/>
            <a:ext cx="2160114" cy="96244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4ABC3CB-B60C-0490-EC7B-06521B985A5C}"/>
              </a:ext>
            </a:extLst>
          </p:cNvPr>
          <p:cNvSpPr txBox="1"/>
          <p:nvPr/>
        </p:nvSpPr>
        <p:spPr>
          <a:xfrm>
            <a:off x="8082491" y="0"/>
            <a:ext cx="1061509" cy="86177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FEDAQ</a:t>
            </a:r>
          </a:p>
          <a:p>
            <a:r>
              <a:rPr lang="en-US" sz="1000" dirty="0"/>
              <a:t>H. Dong</a:t>
            </a:r>
          </a:p>
          <a:p>
            <a:r>
              <a:rPr lang="en-US" sz="1000" dirty="0"/>
              <a:t>E. Jastrzembski</a:t>
            </a:r>
          </a:p>
          <a:p>
            <a:r>
              <a:rPr lang="en-US" sz="1000" dirty="0"/>
              <a:t>J. Wilson</a:t>
            </a:r>
          </a:p>
          <a:p>
            <a:r>
              <a:rPr lang="en-US" sz="1000" dirty="0"/>
              <a:t>Ben Raydo</a:t>
            </a:r>
          </a:p>
        </p:txBody>
      </p:sp>
    </p:spTree>
    <p:extLst>
      <p:ext uri="{BB962C8B-B14F-4D97-AF65-F5344CB8AC3E}">
        <p14:creationId xmlns:p14="http://schemas.microsoft.com/office/powerpoint/2010/main" val="282154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4550"/>
          </a:xfrm>
        </p:spPr>
        <p:txBody>
          <a:bodyPr/>
          <a:lstStyle/>
          <a:p>
            <a:pPr eaLnBrk="1" hangingPunct="1"/>
            <a:r>
              <a:rPr lang="en-US" altLang="en-US" dirty="0"/>
              <a:t>FADC250-v3 Board Modernization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715E3-F73D-4FEF-848A-14C9A1655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137" y="689107"/>
            <a:ext cx="6893725" cy="3139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5590C-3DE2-DC22-BEC2-A1013771A2EB}"/>
              </a:ext>
            </a:extLst>
          </p:cNvPr>
          <p:cNvSpPr txBox="1"/>
          <p:nvPr/>
        </p:nvSpPr>
        <p:spPr>
          <a:xfrm>
            <a:off x="1125137" y="3829791"/>
            <a:ext cx="6893725" cy="215443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+mj-lt"/>
              </a:rPr>
              <a:t>FADC250_V3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Acceptance testing of the new modules is extensive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Resolution at 4.88mV; Full scale range is 2V; 12bit; 250Msps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VME/VME2eSST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Gigabit serial data transfer to VTP – Will experiment need Streaming Redout Option?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VME Eprom programming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SDRAM testing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+mj-lt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Low level and Full Crate Acceptance Test [FCAT] software is close to final version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Activities for testing production assemblies is progressing nicely and will be ready!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BC3CB-B60C-0490-EC7B-06521B985A5C}"/>
              </a:ext>
            </a:extLst>
          </p:cNvPr>
          <p:cNvSpPr txBox="1"/>
          <p:nvPr/>
        </p:nvSpPr>
        <p:spPr>
          <a:xfrm>
            <a:off x="8082491" y="0"/>
            <a:ext cx="1061509" cy="86177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FEDAQ</a:t>
            </a:r>
          </a:p>
          <a:p>
            <a:r>
              <a:rPr lang="en-US" sz="1000" dirty="0"/>
              <a:t>H. Dong</a:t>
            </a:r>
          </a:p>
          <a:p>
            <a:r>
              <a:rPr lang="en-US" sz="1000" dirty="0"/>
              <a:t>E. Jastrzembski</a:t>
            </a:r>
          </a:p>
          <a:p>
            <a:r>
              <a:rPr lang="en-US" sz="1000" dirty="0"/>
              <a:t>J. Wilson</a:t>
            </a:r>
          </a:p>
          <a:p>
            <a:r>
              <a:rPr lang="en-US" sz="1000" dirty="0"/>
              <a:t>Ben Raydo</a:t>
            </a:r>
          </a:p>
        </p:txBody>
      </p:sp>
    </p:spTree>
    <p:extLst>
      <p:ext uri="{BB962C8B-B14F-4D97-AF65-F5344CB8AC3E}">
        <p14:creationId xmlns:p14="http://schemas.microsoft.com/office/powerpoint/2010/main" val="26019976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3" ma:contentTypeDescription="Create a new document." ma:contentTypeScope="" ma:versionID="55d0e594fa8ca0d67bd832d3db661976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92e122477b929eebffc73d96d9b03086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12C817-E1CB-4858-A5B4-4DF9EC7B03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345C74-A1EF-4B2C-9B26-924A5E2D4EE3}">
  <ds:schemaRefs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cff909e-542d-4672-8557-4ef8d9009dce"/>
    <ds:schemaRef ds:uri="426b74de-0581-4e94-90c0-1abf6215444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BD464C-A284-43FE-AB4C-A024F0E44D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1300</Words>
  <Application>Microsoft Office PowerPoint</Application>
  <PresentationFormat>Letter Paper (8.5x11 in)</PresentationFormat>
  <Paragraphs>283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Microsoft YaHei</vt:lpstr>
      <vt:lpstr>Arial</vt:lpstr>
      <vt:lpstr>Calibri</vt:lpstr>
      <vt:lpstr>Century Schoolbook</vt:lpstr>
      <vt:lpstr>Courier New</vt:lpstr>
      <vt:lpstr>Microsoft Sans Serif</vt:lpstr>
      <vt:lpstr>Times New Roman</vt:lpstr>
      <vt:lpstr>Wingdings</vt:lpstr>
      <vt:lpstr>Custom Design</vt:lpstr>
      <vt:lpstr>7_Custom Design</vt:lpstr>
      <vt:lpstr>4_Custom Design</vt:lpstr>
      <vt:lpstr>Powerpoint Template Lehman Review June 07</vt:lpstr>
      <vt:lpstr>1_Powerpoint Template Lehman Review June 07</vt:lpstr>
      <vt:lpstr>1_Custom Design</vt:lpstr>
      <vt:lpstr>2_Custom Design</vt:lpstr>
      <vt:lpstr>3_Custom Design</vt:lpstr>
      <vt:lpstr>Experimental Nuclear Physics Division Support Group Report  </vt:lpstr>
      <vt:lpstr>Status Report Overview</vt:lpstr>
      <vt:lpstr>PowerPoint Presentation</vt:lpstr>
      <vt:lpstr>PowerPoint Presentation</vt:lpstr>
      <vt:lpstr>VXS Crate Configuration</vt:lpstr>
      <vt:lpstr>PowerPoint Presentation</vt:lpstr>
      <vt:lpstr>PowerPoint Presentation</vt:lpstr>
      <vt:lpstr>FADC250-v3 Board Status</vt:lpstr>
      <vt:lpstr>FADC250-v3 Board Modernization</vt:lpstr>
      <vt:lpstr>PowerPoint Presentation</vt:lpstr>
      <vt:lpstr>Backup slides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ENP Fast Electronics Group Report</dc:title>
  <dc:subject>BESAC</dc:subject>
  <dc:creator>RC Cuevas</dc:creator>
  <cp:keywords>Presentation Generic</cp:keywords>
  <cp:lastModifiedBy>Chris Cuevas</cp:lastModifiedBy>
  <cp:revision>161</cp:revision>
  <cp:lastPrinted>2024-01-19T16:02:30Z</cp:lastPrinted>
  <dcterms:created xsi:type="dcterms:W3CDTF">2005-02-01T21:25:50Z</dcterms:created>
  <dcterms:modified xsi:type="dcterms:W3CDTF">2024-11-11T14:06:22Z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