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5" r:id="rId3"/>
    <p:sldId id="279" r:id="rId4"/>
    <p:sldId id="273" r:id="rId5"/>
    <p:sldId id="276" r:id="rId6"/>
    <p:sldId id="277" r:id="rId7"/>
    <p:sldId id="280" r:id="rId8"/>
    <p:sldId id="278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124" d="100"/>
          <a:sy n="124" d="100"/>
        </p:scale>
        <p:origin x="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5B033-E34E-45C2-B9A4-41FAD8ED6AC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45F6-8A30-42CB-AC64-1340D4440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6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7963-3745-482E-8B0A-435E8767CFF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9FD4-A40D-4155-8651-63210BCDC3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4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9FD4-A40D-4155-8651-63210BCDC3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08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01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35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76863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65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0414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6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87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8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813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1856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0898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 dirty="0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1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Hall-B/engineering/hallb_eng_wiki/index.php/Main_Pag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66800"/>
            <a:ext cx="5375704" cy="2895600"/>
          </a:xfrm>
        </p:spPr>
        <p:txBody>
          <a:bodyPr/>
          <a:lstStyle/>
          <a:p>
            <a:r>
              <a:rPr lang="en-US" dirty="0" smtClean="0"/>
              <a:t>JLab Hall B </a:t>
            </a:r>
            <a:br>
              <a:rPr lang="en-US" dirty="0" smtClean="0"/>
            </a:br>
            <a:r>
              <a:rPr lang="en-US" dirty="0" smtClean="0"/>
              <a:t>PRad II and X17 Beam Line Layout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883" y="4495800"/>
            <a:ext cx="4770738" cy="1235676"/>
          </a:xfrm>
        </p:spPr>
        <p:txBody>
          <a:bodyPr/>
          <a:lstStyle/>
          <a:p>
            <a:r>
              <a:rPr lang="en-US" dirty="0" smtClean="0"/>
              <a:t>November 2024</a:t>
            </a:r>
          </a:p>
          <a:p>
            <a:r>
              <a:rPr lang="en-US" dirty="0" smtClean="0"/>
              <a:t>Bob </a:t>
            </a:r>
            <a:r>
              <a:rPr lang="en-US" dirty="0" smtClean="0"/>
              <a:t>Miller</a:t>
            </a:r>
          </a:p>
          <a:p>
            <a:r>
              <a:rPr lang="en-US" dirty="0" smtClean="0"/>
              <a:t>Chris Guthrie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638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Hycal to Beam Dump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60534" cy="47386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600200" y="1523999"/>
            <a:ext cx="7010400" cy="646332"/>
            <a:chOff x="1600200" y="1523999"/>
            <a:chExt cx="7010400" cy="646332"/>
          </a:xfrm>
        </p:grpSpPr>
        <p:sp>
          <p:nvSpPr>
            <p:cNvPr id="10" name="TextBox 9"/>
            <p:cNvSpPr txBox="1"/>
            <p:nvPr/>
          </p:nvSpPr>
          <p:spPr>
            <a:xfrm>
              <a:off x="1600200" y="1524000"/>
              <a:ext cx="9304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Hycal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1524000"/>
              <a:ext cx="1143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Beamline Valves     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1718" y="1524000"/>
              <a:ext cx="168088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Position Monitor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4318" y="1524000"/>
              <a:ext cx="9304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Harp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9651" y="1523999"/>
              <a:ext cx="19709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Tubes to Beam Dump    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708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526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Line Drawings at: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wiki.jlab.org/Hall-B/engineering/hallb_eng_wiki/index.php/Main_Page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Hall-B engineering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II and X17 Upstream of the Tagger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II from Tagger Magnet to Hycal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Prad II Scintillator Tagger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Prad II Scintillator </a:t>
            </a:r>
            <a:r>
              <a:rPr lang="en-US" dirty="0" smtClean="0"/>
              <a:t>Tagger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X17 from Tagger Magnet to </a:t>
            </a:r>
            <a:r>
              <a:rPr lang="en-US" dirty="0" smtClean="0"/>
              <a:t>Hycal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X17 Vacuum Tank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GEM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Hycal to Beam Dump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8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PRad </a:t>
            </a:r>
            <a:r>
              <a:rPr lang="en-US" sz="2400" dirty="0"/>
              <a:t>II and X17 Upstream of the Tagger </a:t>
            </a:r>
            <a:r>
              <a:rPr lang="en-US" sz="2400" dirty="0" smtClean="0"/>
              <a:t>Magnet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95400" y="1133532"/>
            <a:ext cx="7020585" cy="4746311"/>
            <a:chOff x="1195057" y="979644"/>
            <a:chExt cx="7020585" cy="4746311"/>
          </a:xfrm>
        </p:grpSpPr>
        <p:grpSp>
          <p:nvGrpSpPr>
            <p:cNvPr id="6" name="Group 5"/>
            <p:cNvGrpSpPr/>
            <p:nvPr/>
          </p:nvGrpSpPr>
          <p:grpSpPr>
            <a:xfrm>
              <a:off x="1195057" y="979644"/>
              <a:ext cx="7020585" cy="4746311"/>
              <a:chOff x="1195057" y="979644"/>
              <a:chExt cx="7020585" cy="47463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5057" y="979644"/>
                <a:ext cx="7020585" cy="47463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295400" y="1905000"/>
                <a:ext cx="16002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Harp and Radiator Foils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95400" y="1119157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Collimator Block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19255" y="1132045"/>
                <a:ext cx="1510145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Halo</a:t>
                </a:r>
              </a:p>
              <a:p>
                <a:r>
                  <a:rPr lang="en-US" dirty="0" smtClean="0"/>
                  <a:t>Counters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119255" y="1905000"/>
                <a:ext cx="1482232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Valve and Gauges</a:t>
                </a:r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288473" y="1428184"/>
              <a:ext cx="5379027" cy="4157008"/>
              <a:chOff x="1295400" y="1442323"/>
              <a:chExt cx="5379027" cy="4157008"/>
            </a:xfrm>
          </p:grpSpPr>
          <p:cxnSp>
            <p:nvCxnSpPr>
              <p:cNvPr id="8" name="Straight Arrow Connector 7"/>
              <p:cNvCxnSpPr>
                <a:stCxn id="31" idx="3"/>
              </p:cNvCxnSpPr>
              <p:nvPr/>
            </p:nvCxnSpPr>
            <p:spPr bwMode="auto">
              <a:xfrm>
                <a:off x="2895600" y="1442323"/>
                <a:ext cx="762000" cy="110900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2895600" y="2228166"/>
                <a:ext cx="194169" cy="32316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4" idx="1"/>
              </p:cNvCxnSpPr>
              <p:nvPr/>
            </p:nvCxnSpPr>
            <p:spPr bwMode="auto">
              <a:xfrm flipH="1">
                <a:off x="4572001" y="1455211"/>
                <a:ext cx="547254" cy="135167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5" idx="1"/>
              </p:cNvCxnSpPr>
              <p:nvPr/>
            </p:nvCxnSpPr>
            <p:spPr bwMode="auto">
              <a:xfrm flipH="1">
                <a:off x="4953001" y="2228166"/>
                <a:ext cx="166254" cy="476077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295400" y="49530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Raster Magnets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74227" y="49530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Tagger Magnet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387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PRad </a:t>
            </a:r>
            <a:r>
              <a:rPr lang="en-US" sz="2400" dirty="0"/>
              <a:t>II from Tagger Magnet to Hycal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3" y="1143000"/>
            <a:ext cx="877716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81000" y="1295400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Collimator Box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28031" y="1292192"/>
            <a:ext cx="7018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Harp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03569" y="1292192"/>
            <a:ext cx="9354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PRad Target      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92633" y="1293466"/>
            <a:ext cx="11069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Vacuum Tanks           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87535" y="1292192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GEM Detectors          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54654" y="1295397"/>
            <a:ext cx="121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Hycal </a:t>
            </a:r>
          </a:p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2094131"/>
            <a:ext cx="670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PRad II Target to Hycal Lead Tungstate Counters is 6.2 Meters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78603" y="1292192"/>
            <a:ext cx="12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Scintillator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4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 smtClean="0"/>
              <a:t>PRad </a:t>
            </a:r>
            <a:r>
              <a:rPr lang="en-US" sz="2400" dirty="0"/>
              <a:t>II Scintillator </a:t>
            </a:r>
            <a:r>
              <a:rPr lang="en-US" sz="2400" dirty="0" smtClean="0"/>
              <a:t>Tagger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65706"/>
            <a:ext cx="4962412" cy="4281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3598" y="1365706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scintillator paddles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Mounted to the downstream side of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paddle can move in and out 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7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PRad II Scintillator </a:t>
            </a:r>
            <a:r>
              <a:rPr lang="en-US" sz="2400" dirty="0" smtClean="0"/>
              <a:t>Tagger Positions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112C0-EE74-4422-ADBD-44C71EA20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576" y="1434465"/>
            <a:ext cx="3970020" cy="3836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4ACD1-C9DB-4D90-96AE-CAABF5E811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1434465"/>
            <a:ext cx="4250690" cy="3836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576" y="5486400"/>
            <a:ext cx="39700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Scintillators in for Hycal Calibration</a:t>
            </a:r>
          </a:p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5486400"/>
            <a:ext cx="42506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Scintillators Retracted for PRad II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2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from Tagger Magnet to Hycal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9193" y="1219200"/>
            <a:ext cx="8752407" cy="4979167"/>
            <a:chOff x="239193" y="1219200"/>
            <a:chExt cx="8752407" cy="4979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193" y="1219200"/>
              <a:ext cx="8752407" cy="49791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81000" y="129540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Collimator Box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7537" y="1292189"/>
              <a:ext cx="93041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2156" y="129219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Tube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46606" y="129219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Vacuum Tanks            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75506" y="129219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GEM Detectors            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1000" y="1295397"/>
              <a:ext cx="87285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Hycal </a:t>
              </a:r>
            </a:p>
            <a:p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2100" y="1294561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Meter Window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" y="2094131"/>
            <a:ext cx="621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X17 Target to Hycal Lead Tungstate Counters is 7.5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0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X17 Vacuum Tank Window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9255" y="2652996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9750" y="2951722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361285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8188" y="1122972"/>
            <a:ext cx="7337612" cy="5173957"/>
            <a:chOff x="968188" y="1122972"/>
            <a:chExt cx="7337612" cy="51739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188" y="1122972"/>
              <a:ext cx="7337612" cy="51739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19200" y="1219200"/>
              <a:ext cx="19050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Window Adapter in Orange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12" y="1219199"/>
              <a:ext cx="256838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1 Meter Diameter Window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0.020” Thick Aluminum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77670" y="1219199"/>
              <a:ext cx="2114550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Aluminum Beam Tube Adapter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SST Bellows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Aluminum Beam Tube Through Hycal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964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29500" cy="457200"/>
          </a:xfrm>
        </p:spPr>
        <p:txBody>
          <a:bodyPr/>
          <a:lstStyle/>
          <a:p>
            <a:pPr algn="ctr"/>
            <a:r>
              <a:rPr lang="en-US" sz="2400" dirty="0"/>
              <a:t>GEM Detectors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3557" y="937526"/>
            <a:ext cx="7615885" cy="5350648"/>
            <a:chOff x="573557" y="937526"/>
            <a:chExt cx="7615885" cy="53506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557" y="937526"/>
              <a:ext cx="7615885" cy="53506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8200" y="1245303"/>
              <a:ext cx="19050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Downstream GEM Mounted to Hycal as in PRad I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893" y="2814964"/>
              <a:ext cx="19050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Upstream GEM Mounted to Downstream GEM via Links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8662" y="4600069"/>
              <a:ext cx="19050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GEMs are Spaced 40 cm Apart – Upstream Plane to Upstream Plane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02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37155</TotalTime>
  <Words>300</Words>
  <Application>Microsoft Office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Powerpoint Template Lehman Review June 07</vt:lpstr>
      <vt:lpstr>JLab Hall B  PRad II and X17 Beam Line Layout </vt:lpstr>
      <vt:lpstr>Outline</vt:lpstr>
      <vt:lpstr>PRad II and X17 Upstream of the Tagger Magnet</vt:lpstr>
      <vt:lpstr>PRad II from Tagger Magnet to Hycal</vt:lpstr>
      <vt:lpstr>PRad II Scintillator Tagger</vt:lpstr>
      <vt:lpstr>PRad II Scintillator Tagger Positions</vt:lpstr>
      <vt:lpstr>X17 from Tagger Magnet to Hycal</vt:lpstr>
      <vt:lpstr>X17 Vacuum Tank Window</vt:lpstr>
      <vt:lpstr>GEM Detectors</vt:lpstr>
      <vt:lpstr>Hycal to Beam Dump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Mounting to Torus</dc:title>
  <dc:creator>rmiller</dc:creator>
  <cp:lastModifiedBy>Bob Miller</cp:lastModifiedBy>
  <cp:revision>107</cp:revision>
  <dcterms:created xsi:type="dcterms:W3CDTF">2013-10-28T14:26:47Z</dcterms:created>
  <dcterms:modified xsi:type="dcterms:W3CDTF">2024-11-08T17:35:04Z</dcterms:modified>
</cp:coreProperties>
</file>