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309" r:id="rId2"/>
    <p:sldId id="828" r:id="rId3"/>
    <p:sldId id="827" r:id="rId4"/>
    <p:sldId id="5681" r:id="rId5"/>
    <p:sldId id="5683" r:id="rId6"/>
    <p:sldId id="56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A2B2A"/>
    <a:srgbClr val="FFCE32"/>
    <a:srgbClr val="B3AFAA"/>
    <a:srgbClr val="8AA84D"/>
    <a:srgbClr val="63D7FF"/>
    <a:srgbClr val="F2F2F2"/>
    <a:srgbClr val="F3F1F4"/>
    <a:srgbClr val="7ED6E2"/>
    <a:srgbClr val="225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63" autoAdjust="0"/>
    <p:restoredTop sz="96366" autoAdjust="0"/>
  </p:normalViewPr>
  <p:slideViewPr>
    <p:cSldViewPr snapToGrid="0" snapToObjects="1">
      <p:cViewPr varScale="1">
        <p:scale>
          <a:sx n="115" d="100"/>
          <a:sy n="115" d="100"/>
        </p:scale>
        <p:origin x="240" y="480"/>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82762" eaLnBrk="1" fontAlgn="auto" latinLnBrk="0" hangingPunct="1">
              <a:lnSpc>
                <a:spcPct val="100000"/>
              </a:lnSpc>
              <a:spcBef>
                <a:spcPts val="0"/>
              </a:spcBef>
              <a:spcAft>
                <a:spcPts val="0"/>
              </a:spcAft>
              <a:buClrTx/>
              <a:buSzTx/>
              <a:buFontTx/>
              <a:buNone/>
              <a:tabLst/>
              <a:defRPr/>
            </a:pPr>
            <a:fld id="{FBBF1341-3AFE-B447-A831-9671D6A7009B}" type="slidenum">
              <a:rPr kumimoji="0" lang="en-US" sz="1200" b="0" i="0" u="none" strike="noStrike" kern="0" cap="none" spc="0" normalizeH="0" baseline="0" noProof="0">
                <a:ln>
                  <a:noFill/>
                </a:ln>
                <a:solidFill>
                  <a:prstClr val="black"/>
                </a:solidFill>
                <a:effectLst/>
                <a:uLnTx/>
                <a:uFillTx/>
                <a:latin typeface="Calibri" panose="020F0502020204030204"/>
              </a:rPr>
              <a:pPr marL="0" marR="0" lvl="0" indent="0" algn="r" defTabSz="882762"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813123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Sunday, November 10, 2024</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Sunday, November 10, 2024</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7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Sunday, November 10, 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jlab.org/physics/experiments/schedu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642"/>
            <a:ext cx="12192000" cy="617838"/>
          </a:xfrm>
        </p:spPr>
        <p:txBody>
          <a:bodyPr/>
          <a:lstStyle/>
          <a:p>
            <a:pPr algn="ctr"/>
            <a:r>
              <a:rPr lang="en-US" sz="3600" b="1" dirty="0">
                <a:effectLst/>
              </a:rPr>
              <a:t>Update on the Jefferson Lab Experimental Schedule</a:t>
            </a:r>
            <a:endParaRPr lang="en-US" sz="3600" dirty="0"/>
          </a:p>
        </p:txBody>
      </p:sp>
      <p:sp>
        <p:nvSpPr>
          <p:cNvPr id="3" name="Subtitle 2"/>
          <p:cNvSpPr>
            <a:spLocks noGrp="1"/>
          </p:cNvSpPr>
          <p:nvPr>
            <p:ph type="subTitle" idx="1"/>
          </p:nvPr>
        </p:nvSpPr>
        <p:spPr>
          <a:xfrm>
            <a:off x="335928" y="1345760"/>
            <a:ext cx="8195007" cy="1727608"/>
          </a:xfrm>
        </p:spPr>
        <p:txBody>
          <a:bodyPr>
            <a:normAutofit lnSpcReduction="10000"/>
          </a:bodyPr>
          <a:lstStyle/>
          <a:p>
            <a:endParaRPr lang="en-US" dirty="0">
              <a:solidFill>
                <a:schemeClr val="tx1"/>
              </a:solidFill>
            </a:endParaRPr>
          </a:p>
          <a:p>
            <a:r>
              <a:rPr lang="en-US" dirty="0">
                <a:solidFill>
                  <a:schemeClr val="tx1"/>
                </a:solidFill>
              </a:rPr>
              <a:t>by</a:t>
            </a:r>
          </a:p>
          <a:p>
            <a:r>
              <a:rPr lang="en-US" dirty="0">
                <a:solidFill>
                  <a:schemeClr val="tx1"/>
                </a:solidFill>
              </a:rPr>
              <a:t>Douglas Higinbotham</a:t>
            </a:r>
          </a:p>
          <a:p>
            <a:r>
              <a:rPr lang="en-US" dirty="0">
                <a:solidFill>
                  <a:schemeClr val="tx1"/>
                </a:solidFill>
              </a:rPr>
              <a:t>Division Operations Director and Liasson to Accelerator Division </a:t>
            </a:r>
            <a:endParaRPr lang="en-US" dirty="0"/>
          </a:p>
        </p:txBody>
      </p:sp>
    </p:spTree>
    <p:extLst>
      <p:ext uri="{BB962C8B-B14F-4D97-AF65-F5344CB8AC3E}">
        <p14:creationId xmlns:p14="http://schemas.microsoft.com/office/powerpoint/2010/main" val="45919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CA00-F339-47DF-F046-6DBF7F99E048}"/>
              </a:ext>
            </a:extLst>
          </p:cNvPr>
          <p:cNvSpPr>
            <a:spLocks noGrp="1"/>
          </p:cNvSpPr>
          <p:nvPr>
            <p:ph type="title"/>
          </p:nvPr>
        </p:nvSpPr>
        <p:spPr>
          <a:xfrm>
            <a:off x="370114" y="137217"/>
            <a:ext cx="11285837" cy="487490"/>
          </a:xfrm>
        </p:spPr>
        <p:txBody>
          <a:bodyPr/>
          <a:lstStyle/>
          <a:p>
            <a:r>
              <a:rPr lang="en-US" b="1" dirty="0"/>
              <a:t>CEBAF Accomplishments  During Last Run Period</a:t>
            </a:r>
            <a:endParaRPr lang="en-US" dirty="0"/>
          </a:p>
        </p:txBody>
      </p:sp>
      <p:sp>
        <p:nvSpPr>
          <p:cNvPr id="5" name="Slide Number Placeholder 4">
            <a:extLst>
              <a:ext uri="{FF2B5EF4-FFF2-40B4-BE49-F238E27FC236}">
                <a16:creationId xmlns:a16="http://schemas.microsoft.com/office/drawing/2014/main" id="{660169BC-A3D0-CE5C-6331-85A2EC3DE801}"/>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
        <p:nvSpPr>
          <p:cNvPr id="6" name="Content Placeholder 2">
            <a:extLst>
              <a:ext uri="{FF2B5EF4-FFF2-40B4-BE49-F238E27FC236}">
                <a16:creationId xmlns:a16="http://schemas.microsoft.com/office/drawing/2014/main" id="{1BFD4138-BF79-D3DA-68C6-93F5A893522E}"/>
              </a:ext>
            </a:extLst>
          </p:cNvPr>
          <p:cNvSpPr>
            <a:spLocks noGrp="1"/>
          </p:cNvSpPr>
          <p:nvPr>
            <p:ph idx="1"/>
          </p:nvPr>
        </p:nvSpPr>
        <p:spPr>
          <a:xfrm>
            <a:off x="370114" y="794116"/>
            <a:ext cx="11821886" cy="5926667"/>
          </a:xfrm>
        </p:spPr>
        <p:txBody>
          <a:bodyPr>
            <a:normAutofit fontScale="85000" lnSpcReduction="20000"/>
          </a:bodyPr>
          <a:lstStyle/>
          <a:p>
            <a:r>
              <a:rPr lang="en-US" dirty="0"/>
              <a:t>Hall A</a:t>
            </a:r>
          </a:p>
          <a:p>
            <a:pPr lvl="1"/>
            <a:r>
              <a:rPr lang="en-US" dirty="0"/>
              <a:t>39 PAC Days Completed with major reconfirmation from pol. </a:t>
            </a:r>
            <a:r>
              <a:rPr lang="en-US" baseline="30000" dirty="0"/>
              <a:t>3</a:t>
            </a:r>
            <a:r>
              <a:rPr lang="en-US" dirty="0"/>
              <a:t>He to cryo-target during run</a:t>
            </a:r>
          </a:p>
          <a:p>
            <a:pPr lvl="1"/>
            <a:r>
              <a:rPr lang="en-US" b="1" dirty="0"/>
              <a:t>Completed</a:t>
            </a:r>
            <a:r>
              <a:rPr lang="en-US" dirty="0"/>
              <a:t> Polarized </a:t>
            </a:r>
            <a:r>
              <a:rPr lang="en-US" baseline="30000" dirty="0"/>
              <a:t>3</a:t>
            </a:r>
            <a:r>
              <a:rPr lang="en-US" dirty="0"/>
              <a:t>He GEN Experiment (E12-09-016) </a:t>
            </a:r>
          </a:p>
          <a:p>
            <a:pPr lvl="1"/>
            <a:r>
              <a:rPr lang="en-US" b="1" dirty="0"/>
              <a:t>Completed</a:t>
            </a:r>
            <a:r>
              <a:rPr lang="en-US" dirty="0"/>
              <a:t> GEN Recoil Polarization Experiment (E12-17-004) </a:t>
            </a:r>
          </a:p>
          <a:p>
            <a:pPr lvl="1"/>
            <a:r>
              <a:rPr lang="en-US" b="1" dirty="0"/>
              <a:t>Completed</a:t>
            </a:r>
            <a:r>
              <a:rPr lang="en-US" dirty="0"/>
              <a:t> K</a:t>
            </a:r>
            <a:r>
              <a:rPr lang="en-US" baseline="-25000" dirty="0"/>
              <a:t>LL </a:t>
            </a:r>
            <a:r>
              <a:rPr lang="en-US" dirty="0"/>
              <a:t>Experiment (E12-20-008) </a:t>
            </a:r>
          </a:p>
          <a:p>
            <a:pPr lvl="1"/>
            <a:r>
              <a:rPr lang="en-US" dirty="0"/>
              <a:t>Unfortunately due to beam dump problems the short, A</a:t>
            </a:r>
            <a:r>
              <a:rPr lang="en-US" baseline="-25000" dirty="0"/>
              <a:t>LL</a:t>
            </a:r>
            <a:r>
              <a:rPr lang="en-US" dirty="0"/>
              <a:t> experiment (E12-20-008) was canceled. </a:t>
            </a:r>
          </a:p>
          <a:p>
            <a:r>
              <a:rPr lang="en-US" dirty="0"/>
              <a:t>Hall B</a:t>
            </a:r>
          </a:p>
          <a:p>
            <a:pPr lvl="1"/>
            <a:r>
              <a:rPr lang="en-US" dirty="0"/>
              <a:t>104 PAC Days Completed</a:t>
            </a:r>
          </a:p>
          <a:p>
            <a:pPr lvl="1"/>
            <a:r>
              <a:rPr lang="en-US" b="1" dirty="0"/>
              <a:t>Completed</a:t>
            </a:r>
            <a:r>
              <a:rPr lang="en-US" dirty="0"/>
              <a:t> Run Group D (E12-06-106 and A)</a:t>
            </a:r>
          </a:p>
          <a:p>
            <a:pPr lvl="1"/>
            <a:r>
              <a:rPr lang="en-US" dirty="0"/>
              <a:t>Partially Completed Run Groups K (E12-16-010, A, and B) and E (E12-06-117)</a:t>
            </a:r>
          </a:p>
          <a:p>
            <a:r>
              <a:rPr lang="en-US" dirty="0"/>
              <a:t>Hall C</a:t>
            </a:r>
          </a:p>
          <a:p>
            <a:pPr lvl="1"/>
            <a:r>
              <a:rPr lang="en-US" dirty="0"/>
              <a:t>116 PAC Days Completed</a:t>
            </a:r>
          </a:p>
          <a:p>
            <a:pPr lvl="1"/>
            <a:r>
              <a:rPr lang="en-US" dirty="0"/>
              <a:t>Partially Completed Neutral Particle Spectrometer (NPS) Run Group (E12-13-010, E12-13-007, E12-22-006, E12-23-014) </a:t>
            </a:r>
          </a:p>
          <a:p>
            <a:r>
              <a:rPr lang="en-US" dirty="0"/>
              <a:t>Hall D</a:t>
            </a:r>
          </a:p>
          <a:p>
            <a:pPr lvl="1"/>
            <a:r>
              <a:rPr lang="en-US" dirty="0"/>
              <a:t>4 opportunistic calendar days</a:t>
            </a:r>
          </a:p>
          <a:p>
            <a:pPr lvl="1"/>
            <a:r>
              <a:rPr lang="en-US" dirty="0"/>
              <a:t>Installation of new calorimeter during most of the run period</a:t>
            </a:r>
          </a:p>
          <a:p>
            <a:pPr lvl="1"/>
            <a:r>
              <a:rPr lang="en-US" dirty="0"/>
              <a:t>Opportunistically extracted beam to Hall D for short beam test in March ‘24</a:t>
            </a:r>
          </a:p>
          <a:p>
            <a:pPr lvl="1"/>
            <a:r>
              <a:rPr lang="en-US" dirty="0"/>
              <a:t>Test went very smoothly, checking out beamline and detector performance</a:t>
            </a:r>
          </a:p>
          <a:p>
            <a:pPr lvl="1"/>
            <a:endParaRPr lang="en-US" dirty="0"/>
          </a:p>
          <a:p>
            <a:pPr marL="0" indent="0" algn="ctr">
              <a:buNone/>
            </a:pPr>
            <a:r>
              <a:rPr lang="en-US" sz="2100" b="1" dirty="0"/>
              <a:t>TOTAL OF 259 PAC DAYS RUN, 5 Experiments Completed and 8 Experiments Partially Completed</a:t>
            </a:r>
          </a:p>
          <a:p>
            <a:pPr marL="0" indent="0" algn="ctr">
              <a:buNone/>
            </a:pPr>
            <a:r>
              <a:rPr lang="en-US" sz="2100" b="1" i="1" dirty="0">
                <a:solidFill>
                  <a:srgbClr val="FF0000"/>
                </a:solidFill>
              </a:rPr>
              <a:t>HUGE THANK YOU TO LEADERSHIP FOR RUNNING 30 WEEKS INSTEAD of 27 WEEKS</a:t>
            </a:r>
          </a:p>
        </p:txBody>
      </p:sp>
    </p:spTree>
    <p:extLst>
      <p:ext uri="{BB962C8B-B14F-4D97-AF65-F5344CB8AC3E}">
        <p14:creationId xmlns:p14="http://schemas.microsoft.com/office/powerpoint/2010/main" val="238848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7001-5AC6-A2A4-3DE9-6D429CA3F0F9}"/>
              </a:ext>
            </a:extLst>
          </p:cNvPr>
          <p:cNvSpPr>
            <a:spLocks noGrp="1"/>
          </p:cNvSpPr>
          <p:nvPr>
            <p:ph type="title"/>
          </p:nvPr>
        </p:nvSpPr>
        <p:spPr>
          <a:xfrm>
            <a:off x="350262" y="158420"/>
            <a:ext cx="11285837" cy="487490"/>
          </a:xfrm>
        </p:spPr>
        <p:txBody>
          <a:bodyPr/>
          <a:lstStyle/>
          <a:p>
            <a:r>
              <a:rPr lang="en-US" dirty="0"/>
              <a:t>Upcoming Schedule</a:t>
            </a:r>
          </a:p>
        </p:txBody>
      </p:sp>
      <p:sp>
        <p:nvSpPr>
          <p:cNvPr id="5" name="Slide Number Placeholder 4">
            <a:extLst>
              <a:ext uri="{FF2B5EF4-FFF2-40B4-BE49-F238E27FC236}">
                <a16:creationId xmlns:a16="http://schemas.microsoft.com/office/drawing/2014/main" id="{DF64E4BC-1855-5BC5-5B8A-8A21D1513451}"/>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
        <p:nvSpPr>
          <p:cNvPr id="3" name="TextBox 2">
            <a:extLst>
              <a:ext uri="{FF2B5EF4-FFF2-40B4-BE49-F238E27FC236}">
                <a16:creationId xmlns:a16="http://schemas.microsoft.com/office/drawing/2014/main" id="{F9D8AB07-ACA2-2041-6DB4-4201B3F54B0A}"/>
              </a:ext>
            </a:extLst>
          </p:cNvPr>
          <p:cNvSpPr txBox="1"/>
          <p:nvPr/>
        </p:nvSpPr>
        <p:spPr>
          <a:xfrm>
            <a:off x="163974" y="797510"/>
            <a:ext cx="1186405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CEBAF has now run at an energy of 1047 MeV/</a:t>
            </a:r>
            <a:r>
              <a:rPr lang="en-US" sz="2400" dirty="0" err="1"/>
              <a:t>linac</a:t>
            </a:r>
            <a:r>
              <a:rPr lang="en-US" sz="2400" dirty="0"/>
              <a:t> for two run periods; with lower trips this year with more </a:t>
            </a:r>
            <a:r>
              <a:rPr lang="en-US" sz="2400" b="1" dirty="0"/>
              <a:t>gradient overhead</a:t>
            </a:r>
            <a:r>
              <a:rPr lang="en-US" sz="2400" dirty="0"/>
              <a:t>: ~10.5 GeV max to Hall’s A,B,C and ~11.6 GeV to D </a:t>
            </a:r>
          </a:p>
          <a:p>
            <a:pPr marL="285750" indent="-285750">
              <a:buFont typeface="Arial" panose="020B0604020202020204" pitchFamily="34" charset="0"/>
              <a:buChar char="•"/>
            </a:pPr>
            <a:r>
              <a:rPr lang="en-US" sz="2400" dirty="0"/>
              <a:t>Many discussions about how far to push CEBAF for the next run.</a:t>
            </a:r>
          </a:p>
          <a:p>
            <a:pPr marL="742950" lvl="1" indent="-285750">
              <a:buFont typeface="Arial" panose="020B0604020202020204" pitchFamily="34" charset="0"/>
              <a:buChar char="•"/>
            </a:pPr>
            <a:r>
              <a:rPr lang="en-US" sz="2400" dirty="0"/>
              <a:t>Goal to push up to an energy that is within Moller’s required energy ( </a:t>
            </a:r>
            <a:r>
              <a:rPr lang="en-US" sz="2400" b="1" dirty="0"/>
              <a:t>10.6 to 11 GeV</a:t>
            </a:r>
            <a:r>
              <a:rPr lang="en-US" sz="2400" dirty="0"/>
              <a:t>).</a:t>
            </a:r>
          </a:p>
          <a:p>
            <a:pPr marL="742950" lvl="1" indent="-285750">
              <a:buFont typeface="Arial" panose="020B0604020202020204" pitchFamily="34" charset="0"/>
              <a:buChar char="•"/>
            </a:pPr>
            <a:r>
              <a:rPr lang="en-US" sz="2400" dirty="0"/>
              <a:t>Hall D is now requesting (this PAC) linear polarization; so we have considered that too.</a:t>
            </a:r>
          </a:p>
          <a:p>
            <a:pPr marL="742950" lvl="1" indent="-285750">
              <a:buFont typeface="Arial" panose="020B0604020202020204" pitchFamily="34" charset="0"/>
              <a:buChar char="•"/>
            </a:pPr>
            <a:r>
              <a:rPr lang="en-US" sz="2400" dirty="0"/>
              <a:t>This has pushed us to picked 1060 MeV/</a:t>
            </a:r>
            <a:r>
              <a:rPr lang="en-US" sz="2400" dirty="0" err="1"/>
              <a:t>linac</a:t>
            </a:r>
            <a:r>
              <a:rPr lang="en-US" sz="2400" dirty="0"/>
              <a:t> plus the ~100 MeV from the injector</a:t>
            </a:r>
          </a:p>
          <a:p>
            <a:pPr marL="1200150" lvl="2" indent="-285750">
              <a:buFont typeface="Arial" panose="020B0604020202020204" pitchFamily="34" charset="0"/>
              <a:buChar char="•"/>
            </a:pPr>
            <a:r>
              <a:rPr lang="en-US" sz="2400" dirty="0"/>
              <a:t>10.7 GeV to Halls A, B, C</a:t>
            </a:r>
          </a:p>
          <a:p>
            <a:pPr marL="1200150" lvl="2" indent="-285750">
              <a:buFont typeface="Arial" panose="020B0604020202020204" pitchFamily="34" charset="0"/>
              <a:buChar char="•"/>
            </a:pPr>
            <a:r>
              <a:rPr lang="en-US" sz="2400" dirty="0"/>
              <a:t>11.8 GeV to Hall D</a:t>
            </a:r>
          </a:p>
          <a:p>
            <a:pPr marL="285750" indent="-285750">
              <a:buFont typeface="Arial" panose="020B0604020202020204" pitchFamily="34" charset="0"/>
              <a:buChar char="•"/>
            </a:pPr>
            <a:r>
              <a:rPr lang="en-US" sz="2400" dirty="0"/>
              <a:t>Present budget expectation is for ~25 weeks of physics running in FY25&amp;F26. </a:t>
            </a:r>
          </a:p>
          <a:p>
            <a:pPr marL="285750" indent="-285750">
              <a:buFont typeface="Arial" panose="020B0604020202020204" pitchFamily="34" charset="0"/>
              <a:buChar char="•"/>
            </a:pPr>
            <a:r>
              <a:rPr lang="en-US" sz="2400" dirty="0"/>
              <a:t>Peer-Review Found Deficiencies In </a:t>
            </a:r>
            <a:r>
              <a:rPr lang="en-US" sz="2400" dirty="0" err="1"/>
              <a:t>JLab’s</a:t>
            </a:r>
            <a:r>
              <a:rPr lang="en-US" sz="2400" dirty="0"/>
              <a:t> Lock-out Tag-out Program; near time items are address and accelerator work is proceeding.</a:t>
            </a:r>
          </a:p>
          <a:p>
            <a:pPr marL="285750" indent="-285750">
              <a:buFont typeface="Arial" panose="020B0604020202020204" pitchFamily="34" charset="0"/>
              <a:buChar char="•"/>
            </a:pPr>
            <a:r>
              <a:rPr lang="en-US" sz="2400" dirty="0"/>
              <a:t>Looking to get beam for physics in late January, though we don’t have any continency left in the updated Scheduled Accelerator Down (SAD) plans.   </a:t>
            </a:r>
          </a:p>
          <a:p>
            <a:pPr marL="285750" indent="-285750">
              <a:buFont typeface="Arial" panose="020B0604020202020204" pitchFamily="34" charset="0"/>
              <a:buChar char="•"/>
            </a:pPr>
            <a:r>
              <a:rPr lang="en-US" sz="2400" dirty="0"/>
              <a:t>Draft FY25 schedule posted online: </a:t>
            </a:r>
            <a:r>
              <a:rPr lang="en-US" sz="2400" dirty="0">
                <a:hlinkClick r:id="rId2"/>
              </a:rPr>
              <a:t>https://www.jlab.org/physics/experiments/schedule</a:t>
            </a:r>
            <a:endParaRPr lang="en-US" sz="2400" dirty="0"/>
          </a:p>
        </p:txBody>
      </p:sp>
    </p:spTree>
    <p:extLst>
      <p:ext uri="{BB962C8B-B14F-4D97-AF65-F5344CB8AC3E}">
        <p14:creationId xmlns:p14="http://schemas.microsoft.com/office/powerpoint/2010/main" val="141985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3324-7F50-16FE-ABDA-69D1EDA6AD63}"/>
              </a:ext>
            </a:extLst>
          </p:cNvPr>
          <p:cNvSpPr>
            <a:spLocks noGrp="1"/>
          </p:cNvSpPr>
          <p:nvPr>
            <p:ph type="title"/>
          </p:nvPr>
        </p:nvSpPr>
        <p:spPr/>
        <p:txBody>
          <a:bodyPr/>
          <a:lstStyle/>
          <a:p>
            <a:r>
              <a:rPr lang="en-US" dirty="0"/>
              <a:t>Coming Experiments By Hall</a:t>
            </a:r>
          </a:p>
        </p:txBody>
      </p:sp>
      <p:sp>
        <p:nvSpPr>
          <p:cNvPr id="3" name="Content Placeholder 2">
            <a:extLst>
              <a:ext uri="{FF2B5EF4-FFF2-40B4-BE49-F238E27FC236}">
                <a16:creationId xmlns:a16="http://schemas.microsoft.com/office/drawing/2014/main" id="{111C573E-06DF-B10A-0E59-E09551F7ECBD}"/>
              </a:ext>
            </a:extLst>
          </p:cNvPr>
          <p:cNvSpPr>
            <a:spLocks noGrp="1"/>
          </p:cNvSpPr>
          <p:nvPr>
            <p:ph idx="1"/>
          </p:nvPr>
        </p:nvSpPr>
        <p:spPr>
          <a:xfrm>
            <a:off x="411892" y="906835"/>
            <a:ext cx="11641563" cy="5381694"/>
          </a:xfrm>
        </p:spPr>
        <p:txBody>
          <a:bodyPr>
            <a:normAutofit lnSpcReduction="10000"/>
          </a:bodyPr>
          <a:lstStyle/>
          <a:p>
            <a:r>
              <a:rPr lang="en-US" dirty="0"/>
              <a:t>Hall A</a:t>
            </a:r>
          </a:p>
          <a:p>
            <a:pPr lvl="1"/>
            <a:r>
              <a:rPr lang="en-US" dirty="0"/>
              <a:t>Run the high impact GEP-V Experiment until mid-July 2025</a:t>
            </a:r>
          </a:p>
          <a:p>
            <a:pPr lvl="1"/>
            <a:r>
              <a:rPr lang="en-US" dirty="0"/>
              <a:t>Next start reconfiguration pf the Hall for the Moller experiment</a:t>
            </a:r>
          </a:p>
          <a:p>
            <a:r>
              <a:rPr lang="en-US" dirty="0"/>
              <a:t>Hall B</a:t>
            </a:r>
          </a:p>
          <a:p>
            <a:pPr lvl="1"/>
            <a:r>
              <a:rPr lang="en-US" dirty="0"/>
              <a:t>FY25 run the ALERT and SRC-ALERT experiments</a:t>
            </a:r>
          </a:p>
          <a:p>
            <a:pPr lvl="1"/>
            <a:r>
              <a:rPr lang="en-US" b="1" dirty="0"/>
              <a:t>FY26 run </a:t>
            </a:r>
            <a:r>
              <a:rPr lang="en-US" b="1" dirty="0" err="1"/>
              <a:t>PRad</a:t>
            </a:r>
            <a:r>
              <a:rPr lang="en-US" b="1" dirty="0"/>
              <a:t>-II and X17 experiment ( with special lower energies )</a:t>
            </a:r>
          </a:p>
          <a:p>
            <a:r>
              <a:rPr lang="en-US" dirty="0"/>
              <a:t>Hall C</a:t>
            </a:r>
          </a:p>
          <a:p>
            <a:pPr lvl="1"/>
            <a:r>
              <a:rPr lang="en-US" dirty="0"/>
              <a:t>FY25 Large Acceptance Device SRC experiment and SIDIS LT measurement</a:t>
            </a:r>
          </a:p>
          <a:p>
            <a:pPr lvl="1"/>
            <a:r>
              <a:rPr lang="en-US" dirty="0"/>
              <a:t>FY26 Color Transparency, Nuclear R, and Polarizability with special lower energies</a:t>
            </a:r>
          </a:p>
          <a:p>
            <a:r>
              <a:rPr lang="en-US" dirty="0"/>
              <a:t>Hall D</a:t>
            </a:r>
          </a:p>
          <a:p>
            <a:pPr lvl="1"/>
            <a:r>
              <a:rPr lang="en-US" dirty="0"/>
              <a:t>FY25 run </a:t>
            </a:r>
            <a:r>
              <a:rPr lang="en-US" dirty="0" err="1"/>
              <a:t>GlueX</a:t>
            </a:r>
            <a:r>
              <a:rPr lang="en-US" dirty="0"/>
              <a:t>-II</a:t>
            </a:r>
          </a:p>
          <a:p>
            <a:pPr lvl="1"/>
            <a:r>
              <a:rPr lang="en-US" dirty="0"/>
              <a:t>FY26 finish the </a:t>
            </a:r>
            <a:r>
              <a:rPr lang="en-US" dirty="0" err="1"/>
              <a:t>GlueX</a:t>
            </a:r>
            <a:r>
              <a:rPr lang="en-US" dirty="0"/>
              <a:t>-II run and start transition to next major experiment ( K-Long / </a:t>
            </a:r>
            <a:r>
              <a:rPr lang="en-US" dirty="0" err="1"/>
              <a:t>GlueX</a:t>
            </a:r>
            <a:r>
              <a:rPr lang="en-US" dirty="0"/>
              <a:t>-III)</a:t>
            </a:r>
          </a:p>
          <a:p>
            <a:pPr marL="457200" lvl="1" indent="0">
              <a:buNone/>
            </a:pPr>
            <a:endParaRPr lang="en-US" dirty="0"/>
          </a:p>
          <a:p>
            <a:pPr marL="0" indent="0">
              <a:buNone/>
            </a:pPr>
            <a:endParaRPr lang="en-US" sz="2000" dirty="0"/>
          </a:p>
          <a:p>
            <a:pPr marL="0" indent="0">
              <a:buNone/>
            </a:pPr>
            <a:r>
              <a:rPr lang="en-US" sz="2000" dirty="0"/>
              <a:t>NOTE:  Hall D is interested in making use of the low energy in late FY26 ( ~3.6 GeV )</a:t>
            </a:r>
          </a:p>
        </p:txBody>
      </p:sp>
      <p:sp>
        <p:nvSpPr>
          <p:cNvPr id="5" name="Slide Number Placeholder 4">
            <a:extLst>
              <a:ext uri="{FF2B5EF4-FFF2-40B4-BE49-F238E27FC236}">
                <a16:creationId xmlns:a16="http://schemas.microsoft.com/office/drawing/2014/main" id="{BFD98599-2101-8B01-399C-BE0439D7B310}"/>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397454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project management chart&#10;&#10;Description automatically generated">
            <a:extLst>
              <a:ext uri="{FF2B5EF4-FFF2-40B4-BE49-F238E27FC236}">
                <a16:creationId xmlns:a16="http://schemas.microsoft.com/office/drawing/2014/main" id="{E49E134A-F4D4-F65B-DE9A-0804101483E2}"/>
              </a:ext>
            </a:extLst>
          </p:cNvPr>
          <p:cNvPicPr>
            <a:picLocks noChangeAspect="1"/>
          </p:cNvPicPr>
          <p:nvPr/>
        </p:nvPicPr>
        <p:blipFill>
          <a:blip r:embed="rId2"/>
          <a:stretch>
            <a:fillRect/>
          </a:stretch>
        </p:blipFill>
        <p:spPr>
          <a:xfrm>
            <a:off x="342900" y="-2521"/>
            <a:ext cx="11141612" cy="6881303"/>
          </a:xfrm>
          <a:prstGeom prst="rect">
            <a:avLst/>
          </a:prstGeom>
        </p:spPr>
      </p:pic>
      <p:sp>
        <p:nvSpPr>
          <p:cNvPr id="5" name="TextBox 4">
            <a:extLst>
              <a:ext uri="{FF2B5EF4-FFF2-40B4-BE49-F238E27FC236}">
                <a16:creationId xmlns:a16="http://schemas.microsoft.com/office/drawing/2014/main" id="{9B032EE8-B7C4-F951-CC1D-2E24A7990147}"/>
              </a:ext>
            </a:extLst>
          </p:cNvPr>
          <p:cNvSpPr txBox="1"/>
          <p:nvPr/>
        </p:nvSpPr>
        <p:spPr>
          <a:xfrm>
            <a:off x="7523018" y="1724891"/>
            <a:ext cx="2275609" cy="276999"/>
          </a:xfrm>
          <a:prstGeom prst="rect">
            <a:avLst/>
          </a:prstGeom>
          <a:noFill/>
        </p:spPr>
        <p:txBody>
          <a:bodyPr wrap="square" rtlCol="0">
            <a:spAutoFit/>
          </a:bodyPr>
          <a:lstStyle/>
          <a:p>
            <a:r>
              <a:rPr lang="en-US" sz="1200" dirty="0"/>
              <a:t>Likely Insert RG-E &amp; HPS in FY28  </a:t>
            </a:r>
          </a:p>
        </p:txBody>
      </p:sp>
    </p:spTree>
    <p:extLst>
      <p:ext uri="{BB962C8B-B14F-4D97-AF65-F5344CB8AC3E}">
        <p14:creationId xmlns:p14="http://schemas.microsoft.com/office/powerpoint/2010/main" val="330703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Detailed Break-Down Of One Week of CEBAF Operations</a:t>
            </a:r>
            <a:endParaRPr lang="en-US" sz="3200" dirty="0">
              <a:latin typeface="Arial" panose="020B0604020202020204" pitchFamily="34" charset="0"/>
              <a:cs typeface="Arial" panose="020B0604020202020204" pitchFamily="34" charset="0"/>
            </a:endParaRPr>
          </a:p>
        </p:txBody>
      </p:sp>
      <p:graphicFrame>
        <p:nvGraphicFramePr>
          <p:cNvPr id="3" name="Table 6">
            <a:extLst>
              <a:ext uri="{FF2B5EF4-FFF2-40B4-BE49-F238E27FC236}">
                <a16:creationId xmlns:a16="http://schemas.microsoft.com/office/drawing/2014/main" id="{D8C834B9-792B-C1B8-2AB5-1459922904E5}"/>
              </a:ext>
            </a:extLst>
          </p:cNvPr>
          <p:cNvGraphicFramePr>
            <a:graphicFrameLocks noGrp="1"/>
          </p:cNvGraphicFramePr>
          <p:nvPr>
            <p:extLst>
              <p:ext uri="{D42A27DB-BD31-4B8C-83A1-F6EECF244321}">
                <p14:modId xmlns:p14="http://schemas.microsoft.com/office/powerpoint/2010/main" val="3223518569"/>
              </p:ext>
            </p:extLst>
          </p:nvPr>
        </p:nvGraphicFramePr>
        <p:xfrm>
          <a:off x="381000" y="687617"/>
          <a:ext cx="11430000" cy="3708400"/>
        </p:xfrm>
        <a:graphic>
          <a:graphicData uri="http://schemas.openxmlformats.org/drawingml/2006/table">
            <a:tbl>
              <a:tblPr firstRow="1" bandRow="1">
                <a:tableStyleId>{5C22544A-7EE6-4342-B048-85BDC9FD1C3A}</a:tableStyleId>
              </a:tblPr>
              <a:tblGrid>
                <a:gridCol w="4669971">
                  <a:extLst>
                    <a:ext uri="{9D8B030D-6E8A-4147-A177-3AD203B41FA5}">
                      <a16:colId xmlns:a16="http://schemas.microsoft.com/office/drawing/2014/main" val="3014789607"/>
                    </a:ext>
                  </a:extLst>
                </a:gridCol>
                <a:gridCol w="3200400">
                  <a:extLst>
                    <a:ext uri="{9D8B030D-6E8A-4147-A177-3AD203B41FA5}">
                      <a16:colId xmlns:a16="http://schemas.microsoft.com/office/drawing/2014/main" val="1481037652"/>
                    </a:ext>
                  </a:extLst>
                </a:gridCol>
                <a:gridCol w="3559629">
                  <a:extLst>
                    <a:ext uri="{9D8B030D-6E8A-4147-A177-3AD203B41FA5}">
                      <a16:colId xmlns:a16="http://schemas.microsoft.com/office/drawing/2014/main" val="23004845"/>
                    </a:ext>
                  </a:extLst>
                </a:gridCol>
              </a:tblGrid>
              <a:tr h="370840">
                <a:tc>
                  <a:txBody>
                    <a:bodyPr/>
                    <a:lstStyle/>
                    <a:p>
                      <a:r>
                        <a:rPr lang="en-US" dirty="0"/>
                        <a:t>Category</a:t>
                      </a:r>
                    </a:p>
                  </a:txBody>
                  <a:tcPr/>
                </a:tc>
                <a:tc>
                  <a:txBody>
                    <a:bodyPr/>
                    <a:lstStyle/>
                    <a:p>
                      <a:r>
                        <a:rPr lang="en-US" dirty="0"/>
                        <a:t>Restore Days (hours/week)</a:t>
                      </a:r>
                    </a:p>
                  </a:txBody>
                  <a:tcPr/>
                </a:tc>
                <a:tc>
                  <a:txBody>
                    <a:bodyPr/>
                    <a:lstStyle/>
                    <a:p>
                      <a:r>
                        <a:rPr lang="en-US" dirty="0"/>
                        <a:t>Research Days (hours/week)</a:t>
                      </a:r>
                    </a:p>
                  </a:txBody>
                  <a:tcPr/>
                </a:tc>
                <a:extLst>
                  <a:ext uri="{0D108BD9-81ED-4DB2-BD59-A6C34878D82A}">
                    <a16:rowId xmlns:a16="http://schemas.microsoft.com/office/drawing/2014/main" val="3100974363"/>
                  </a:ext>
                </a:extLst>
              </a:tr>
              <a:tr h="370840">
                <a:tc>
                  <a:txBody>
                    <a:bodyPr/>
                    <a:lstStyle/>
                    <a:p>
                      <a:r>
                        <a:rPr lang="en-US" dirty="0"/>
                        <a:t>Scheduled Maintenance </a:t>
                      </a:r>
                    </a:p>
                  </a:txBody>
                  <a:tcPr/>
                </a:tc>
                <a:tc>
                  <a:txBody>
                    <a:bodyPr/>
                    <a:lstStyle/>
                    <a:p>
                      <a:r>
                        <a:rPr lang="en-US" dirty="0"/>
                        <a:t>40</a:t>
                      </a:r>
                    </a:p>
                  </a:txBody>
                  <a:tcPr/>
                </a:tc>
                <a:tc>
                  <a:txBody>
                    <a:bodyPr/>
                    <a:lstStyle/>
                    <a:p>
                      <a:r>
                        <a:rPr lang="en-US" dirty="0"/>
                        <a:t>12</a:t>
                      </a:r>
                    </a:p>
                  </a:txBody>
                  <a:tcPr/>
                </a:tc>
                <a:extLst>
                  <a:ext uri="{0D108BD9-81ED-4DB2-BD59-A6C34878D82A}">
                    <a16:rowId xmlns:a16="http://schemas.microsoft.com/office/drawing/2014/main" val="2452935339"/>
                  </a:ext>
                </a:extLst>
              </a:tr>
              <a:tr h="370840">
                <a:tc>
                  <a:txBody>
                    <a:bodyPr/>
                    <a:lstStyle/>
                    <a:p>
                      <a:r>
                        <a:rPr lang="en-US" dirty="0"/>
                        <a:t>Scheduled Beam Studies</a:t>
                      </a:r>
                    </a:p>
                  </a:txBody>
                  <a:tcPr/>
                </a:tc>
                <a:tc>
                  <a:txBody>
                    <a:bodyPr/>
                    <a:lstStyle/>
                    <a:p>
                      <a:r>
                        <a:rPr lang="en-US" dirty="0"/>
                        <a:t>64</a:t>
                      </a:r>
                    </a:p>
                  </a:txBody>
                  <a:tcPr/>
                </a:tc>
                <a:tc>
                  <a:txBody>
                    <a:bodyPr/>
                    <a:lstStyle/>
                    <a:p>
                      <a:r>
                        <a:rPr lang="en-US" dirty="0"/>
                        <a:t>12</a:t>
                      </a:r>
                    </a:p>
                  </a:txBody>
                  <a:tcPr/>
                </a:tc>
                <a:extLst>
                  <a:ext uri="{0D108BD9-81ED-4DB2-BD59-A6C34878D82A}">
                    <a16:rowId xmlns:a16="http://schemas.microsoft.com/office/drawing/2014/main" val="773000350"/>
                  </a:ext>
                </a:extLst>
              </a:tr>
              <a:tr h="370840">
                <a:tc>
                  <a:txBody>
                    <a:bodyPr/>
                    <a:lstStyle/>
                    <a:p>
                      <a:r>
                        <a:rPr lang="en-US" dirty="0"/>
                        <a:t>Planned Average Tune Time</a:t>
                      </a:r>
                    </a:p>
                  </a:txBody>
                  <a:tcPr/>
                </a:tc>
                <a:tc>
                  <a:txBody>
                    <a:bodyPr/>
                    <a:lstStyle/>
                    <a:p>
                      <a:r>
                        <a:rPr lang="en-US" dirty="0"/>
                        <a:t>64</a:t>
                      </a:r>
                    </a:p>
                  </a:txBody>
                  <a:tcPr/>
                </a:tc>
                <a:tc>
                  <a:txBody>
                    <a:bodyPr/>
                    <a:lstStyle/>
                    <a:p>
                      <a:r>
                        <a:rPr lang="en-US" dirty="0"/>
                        <a:t>8</a:t>
                      </a:r>
                    </a:p>
                  </a:txBody>
                  <a:tcPr/>
                </a:tc>
                <a:extLst>
                  <a:ext uri="{0D108BD9-81ED-4DB2-BD59-A6C34878D82A}">
                    <a16:rowId xmlns:a16="http://schemas.microsoft.com/office/drawing/2014/main" val="4074759749"/>
                  </a:ext>
                </a:extLst>
              </a:tr>
              <a:tr h="370840">
                <a:tc>
                  <a:txBody>
                    <a:bodyPr/>
                    <a:lstStyle/>
                    <a:p>
                      <a:r>
                        <a:rPr lang="en-US" dirty="0"/>
                        <a:t>Hall Down When Beam Available (BANU)  *</a:t>
                      </a:r>
                    </a:p>
                  </a:txBody>
                  <a:tcPr/>
                </a:tc>
                <a:tc>
                  <a:txBody>
                    <a:bodyPr/>
                    <a:lstStyle/>
                    <a:p>
                      <a:r>
                        <a:rPr lang="en-US" dirty="0"/>
                        <a:t>-</a:t>
                      </a:r>
                    </a:p>
                  </a:txBody>
                  <a:tcPr/>
                </a:tc>
                <a:tc>
                  <a:txBody>
                    <a:bodyPr/>
                    <a:lstStyle/>
                    <a:p>
                      <a:r>
                        <a:rPr lang="en-US" dirty="0"/>
                        <a:t>16</a:t>
                      </a:r>
                    </a:p>
                  </a:txBody>
                  <a:tcPr/>
                </a:tc>
                <a:extLst>
                  <a:ext uri="{0D108BD9-81ED-4DB2-BD59-A6C34878D82A}">
                    <a16:rowId xmlns:a16="http://schemas.microsoft.com/office/drawing/2014/main" val="2926654992"/>
                  </a:ext>
                </a:extLst>
              </a:tr>
              <a:tr h="370840">
                <a:tc>
                  <a:txBody>
                    <a:bodyPr/>
                    <a:lstStyle/>
                    <a:p>
                      <a:r>
                        <a:rPr lang="en-US" dirty="0"/>
                        <a:t>Trips **</a:t>
                      </a:r>
                    </a:p>
                  </a:txBody>
                  <a:tcPr/>
                </a:tc>
                <a:tc>
                  <a:txBody>
                    <a:bodyPr/>
                    <a:lstStyle/>
                    <a:p>
                      <a:r>
                        <a:rPr lang="en-US" dirty="0"/>
                        <a:t>-</a:t>
                      </a:r>
                    </a:p>
                  </a:txBody>
                  <a:tcPr/>
                </a:tc>
                <a:tc>
                  <a:txBody>
                    <a:bodyPr/>
                    <a:lstStyle/>
                    <a:p>
                      <a:r>
                        <a:rPr lang="en-US" dirty="0"/>
                        <a:t>8</a:t>
                      </a:r>
                    </a:p>
                  </a:txBody>
                  <a:tcPr/>
                </a:tc>
                <a:extLst>
                  <a:ext uri="{0D108BD9-81ED-4DB2-BD59-A6C34878D82A}">
                    <a16:rowId xmlns:a16="http://schemas.microsoft.com/office/drawing/2014/main" val="3798317968"/>
                  </a:ext>
                </a:extLst>
              </a:tr>
              <a:tr h="370840">
                <a:tc>
                  <a:txBody>
                    <a:bodyPr/>
                    <a:lstStyle/>
                    <a:p>
                      <a:r>
                        <a:rPr lang="en-US" dirty="0"/>
                        <a:t>Down Time Events ***</a:t>
                      </a:r>
                    </a:p>
                  </a:txBody>
                  <a:tcPr/>
                </a:tc>
                <a:tc>
                  <a:txBody>
                    <a:bodyPr/>
                    <a:lstStyle/>
                    <a:p>
                      <a:r>
                        <a:rPr lang="en-US" dirty="0"/>
                        <a:t>-</a:t>
                      </a:r>
                    </a:p>
                  </a:txBody>
                  <a:tcPr/>
                </a:tc>
                <a:tc>
                  <a:txBody>
                    <a:bodyPr/>
                    <a:lstStyle/>
                    <a:p>
                      <a:r>
                        <a:rPr lang="en-US" dirty="0"/>
                        <a:t>24</a:t>
                      </a:r>
                    </a:p>
                  </a:txBody>
                  <a:tcPr/>
                </a:tc>
                <a:extLst>
                  <a:ext uri="{0D108BD9-81ED-4DB2-BD59-A6C34878D82A}">
                    <a16:rowId xmlns:a16="http://schemas.microsoft.com/office/drawing/2014/main" val="3198077814"/>
                  </a:ext>
                </a:extLst>
              </a:tr>
              <a:tr h="370840">
                <a:tc>
                  <a:txBody>
                    <a:bodyPr/>
                    <a:lstStyle/>
                    <a:p>
                      <a:r>
                        <a:rPr lang="en-US" dirty="0"/>
                        <a:t>Planned Configuration Changes ****</a:t>
                      </a:r>
                    </a:p>
                  </a:txBody>
                  <a:tcPr/>
                </a:tc>
                <a:tc>
                  <a:txBody>
                    <a:bodyPr/>
                    <a:lstStyle/>
                    <a:p>
                      <a:r>
                        <a:rPr lang="en-US" dirty="0"/>
                        <a:t>-</a:t>
                      </a:r>
                    </a:p>
                  </a:txBody>
                  <a:tcPr/>
                </a:tc>
                <a:tc>
                  <a:txBody>
                    <a:bodyPr/>
                    <a:lstStyle/>
                    <a:p>
                      <a:r>
                        <a:rPr lang="en-US" dirty="0"/>
                        <a:t>4</a:t>
                      </a:r>
                    </a:p>
                  </a:txBody>
                  <a:tcPr/>
                </a:tc>
                <a:extLst>
                  <a:ext uri="{0D108BD9-81ED-4DB2-BD59-A6C34878D82A}">
                    <a16:rowId xmlns:a16="http://schemas.microsoft.com/office/drawing/2014/main" val="1803671750"/>
                  </a:ext>
                </a:extLst>
              </a:tr>
              <a:tr h="370840">
                <a:tc>
                  <a:txBody>
                    <a:bodyPr/>
                    <a:lstStyle/>
                    <a:p>
                      <a:r>
                        <a:rPr lang="en-US" dirty="0"/>
                        <a:t>Actual Beam Used By Exp. Hall (ABU) </a:t>
                      </a:r>
                    </a:p>
                  </a:txBody>
                  <a:tcPr/>
                </a:tc>
                <a:tc>
                  <a:txBody>
                    <a:bodyPr/>
                    <a:lstStyle/>
                    <a:p>
                      <a:r>
                        <a:rPr lang="en-US" dirty="0"/>
                        <a:t>-</a:t>
                      </a:r>
                    </a:p>
                  </a:txBody>
                  <a:tcPr/>
                </a:tc>
                <a:tc>
                  <a:txBody>
                    <a:bodyPr/>
                    <a:lstStyle/>
                    <a:p>
                      <a:r>
                        <a:rPr lang="en-US" dirty="0"/>
                        <a:t>84</a:t>
                      </a:r>
                    </a:p>
                  </a:txBody>
                  <a:tcPr/>
                </a:tc>
                <a:extLst>
                  <a:ext uri="{0D108BD9-81ED-4DB2-BD59-A6C34878D82A}">
                    <a16:rowId xmlns:a16="http://schemas.microsoft.com/office/drawing/2014/main" val="1281411312"/>
                  </a:ext>
                </a:extLst>
              </a:tr>
              <a:tr h="370840">
                <a:tc>
                  <a:txBody>
                    <a:bodyPr/>
                    <a:lstStyle/>
                    <a:p>
                      <a:r>
                        <a:rPr lang="en-US" b="1" dirty="0"/>
                        <a:t>Total Hours Per Week</a:t>
                      </a:r>
                    </a:p>
                  </a:txBody>
                  <a:tcPr/>
                </a:tc>
                <a:tc>
                  <a:txBody>
                    <a:bodyPr/>
                    <a:lstStyle/>
                    <a:p>
                      <a:r>
                        <a:rPr lang="en-US" b="1" dirty="0"/>
                        <a:t>168</a:t>
                      </a:r>
                    </a:p>
                  </a:txBody>
                  <a:tcPr/>
                </a:tc>
                <a:tc>
                  <a:txBody>
                    <a:bodyPr/>
                    <a:lstStyle/>
                    <a:p>
                      <a:r>
                        <a:rPr lang="en-US" b="1" dirty="0"/>
                        <a:t>168</a:t>
                      </a:r>
                    </a:p>
                  </a:txBody>
                  <a:tcPr/>
                </a:tc>
                <a:extLst>
                  <a:ext uri="{0D108BD9-81ED-4DB2-BD59-A6C34878D82A}">
                    <a16:rowId xmlns:a16="http://schemas.microsoft.com/office/drawing/2014/main" val="153318338"/>
                  </a:ext>
                </a:extLst>
              </a:tr>
            </a:tbl>
          </a:graphicData>
        </a:graphic>
      </p:graphicFrame>
      <p:sp>
        <p:nvSpPr>
          <p:cNvPr id="4" name="Right Brace 3">
            <a:extLst>
              <a:ext uri="{FF2B5EF4-FFF2-40B4-BE49-F238E27FC236}">
                <a16:creationId xmlns:a16="http://schemas.microsoft.com/office/drawing/2014/main" id="{B1096E5D-4693-9567-9552-BB7EEDCCF6A1}"/>
              </a:ext>
            </a:extLst>
          </p:cNvPr>
          <p:cNvSpPr/>
          <p:nvPr/>
        </p:nvSpPr>
        <p:spPr>
          <a:xfrm>
            <a:off x="8768339" y="2340428"/>
            <a:ext cx="566057" cy="16872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n>
                <a:solidFill>
                  <a:sysClr val="windowText" lastClr="000000"/>
                </a:solidFill>
              </a:ln>
            </a:endParaRPr>
          </a:p>
        </p:txBody>
      </p:sp>
      <p:sp>
        <p:nvSpPr>
          <p:cNvPr id="5" name="TextBox 4">
            <a:extLst>
              <a:ext uri="{FF2B5EF4-FFF2-40B4-BE49-F238E27FC236}">
                <a16:creationId xmlns:a16="http://schemas.microsoft.com/office/drawing/2014/main" id="{9ADAD14A-411D-E9F9-A02E-87F3008B6E50}"/>
              </a:ext>
            </a:extLst>
          </p:cNvPr>
          <p:cNvSpPr txBox="1"/>
          <p:nvPr/>
        </p:nvSpPr>
        <p:spPr>
          <a:xfrm flipH="1">
            <a:off x="9427027" y="2999405"/>
            <a:ext cx="2291342" cy="369332"/>
          </a:xfrm>
          <a:prstGeom prst="rect">
            <a:avLst/>
          </a:prstGeom>
          <a:noFill/>
        </p:spPr>
        <p:txBody>
          <a:bodyPr wrap="square" rtlCol="0">
            <a:spAutoFit/>
          </a:bodyPr>
          <a:lstStyle/>
          <a:p>
            <a:r>
              <a:rPr lang="en-US" dirty="0"/>
              <a:t>136 Research hours</a:t>
            </a:r>
          </a:p>
        </p:txBody>
      </p:sp>
      <p:sp>
        <p:nvSpPr>
          <p:cNvPr id="6" name="TextBox 5">
            <a:extLst>
              <a:ext uri="{FF2B5EF4-FFF2-40B4-BE49-F238E27FC236}">
                <a16:creationId xmlns:a16="http://schemas.microsoft.com/office/drawing/2014/main" id="{F20E3E76-A334-266B-9594-429BB95436FE}"/>
              </a:ext>
            </a:extLst>
          </p:cNvPr>
          <p:cNvSpPr txBox="1"/>
          <p:nvPr/>
        </p:nvSpPr>
        <p:spPr>
          <a:xfrm>
            <a:off x="347562" y="4257937"/>
            <a:ext cx="11463437" cy="2677656"/>
          </a:xfrm>
          <a:prstGeom prst="rect">
            <a:avLst/>
          </a:prstGeom>
          <a:noFill/>
        </p:spPr>
        <p:txBody>
          <a:bodyPr wrap="square" rtlCol="0">
            <a:spAutoFit/>
          </a:bodyPr>
          <a:lstStyle/>
          <a:p>
            <a:br>
              <a:rPr lang="en-US" sz="1400" dirty="0">
                <a:effectLst/>
                <a:latin typeface="Aptos" panose="020B0004020202020204" pitchFamily="34" charset="0"/>
                <a:ea typeface="Calibri" panose="020F0502020204030204" pitchFamily="34" charset="0"/>
                <a:cs typeface="Calibri" panose="020F0502020204030204" pitchFamily="34" charset="0"/>
              </a:rPr>
            </a:br>
            <a:r>
              <a:rPr lang="en-US" sz="1400" dirty="0">
                <a:effectLst/>
                <a:latin typeface="Aptos" panose="020B0004020202020204" pitchFamily="34" charset="0"/>
                <a:ea typeface="Calibri" panose="020F0502020204030204" pitchFamily="34" charset="0"/>
                <a:cs typeface="Calibri" panose="020F0502020204030204" pitchFamily="34" charset="0"/>
              </a:rPr>
              <a:t>*        Some events, such as a cryo-event, can bring all the halls down together, typically individual downs  are due to DAQ or detector problems.</a:t>
            </a:r>
          </a:p>
          <a:p>
            <a:br>
              <a:rPr lang="en-US" sz="1400" dirty="0">
                <a:effectLst/>
                <a:latin typeface="Aptos" panose="020B0004020202020204" pitchFamily="34" charset="0"/>
                <a:ea typeface="Calibri" panose="020F0502020204030204" pitchFamily="34" charset="0"/>
                <a:cs typeface="Calibri" panose="020F0502020204030204" pitchFamily="34" charset="0"/>
              </a:rPr>
            </a:br>
            <a:r>
              <a:rPr lang="en-US" sz="1400" dirty="0">
                <a:effectLst/>
                <a:latin typeface="Aptos" panose="020B0004020202020204" pitchFamily="34" charset="0"/>
                <a:ea typeface="Calibri" panose="020F0502020204030204" pitchFamily="34" charset="0"/>
                <a:cs typeface="Calibri" panose="020F0502020204030204" pitchFamily="34" charset="0"/>
              </a:rPr>
              <a:t>**     Currently  trips cause ~1 hour per shift  and in the past, prior to recent CPP improvement, we needed to limit current to the high-power halls to keep the trip rate reasonable.</a:t>
            </a:r>
          </a:p>
          <a:p>
            <a:endParaRPr lang="en-US" sz="1400" dirty="0">
              <a:effectLst/>
              <a:latin typeface="Aptos" panose="020B0004020202020204" pitchFamily="34" charset="0"/>
              <a:ea typeface="Calibri" panose="020F0502020204030204" pitchFamily="34" charset="0"/>
              <a:cs typeface="Calibri" panose="020F0502020204030204" pitchFamily="34" charset="0"/>
            </a:endParaRPr>
          </a:p>
          <a:p>
            <a:r>
              <a:rPr lang="en-US" sz="1400" dirty="0">
                <a:effectLst/>
                <a:latin typeface="Aptos" panose="020B0004020202020204" pitchFamily="34" charset="0"/>
                <a:ea typeface="Calibri" panose="020F0502020204030204" pitchFamily="34" charset="0"/>
                <a:cs typeface="Calibri" panose="020F0502020204030204" pitchFamily="34" charset="0"/>
              </a:rPr>
              <a:t>***  The number one source of lost time in the accelerator is down time events.   These are any equipment problem that stops beam from accelerator to the halls.    Depending on when an event happens, the planned weekly maintenance can be done in parallel, also, when possible, beam studies are done during this time.   </a:t>
            </a:r>
          </a:p>
          <a:p>
            <a:endParaRPr lang="en-US" sz="1400" dirty="0">
              <a:effectLst/>
              <a:latin typeface="Aptos" panose="020B0004020202020204" pitchFamily="34" charset="0"/>
              <a:ea typeface="Calibri" panose="020F0502020204030204" pitchFamily="34" charset="0"/>
              <a:cs typeface="Calibri" panose="020F0502020204030204" pitchFamily="34" charset="0"/>
            </a:endParaRPr>
          </a:p>
          <a:p>
            <a:r>
              <a:rPr lang="en-US" sz="1400" dirty="0">
                <a:effectLst/>
                <a:latin typeface="Aptos" panose="020B0004020202020204" pitchFamily="34" charset="0"/>
                <a:ea typeface="Calibri" panose="020F0502020204030204" pitchFamily="34" charset="0"/>
                <a:cs typeface="Calibri" panose="020F0502020204030204" pitchFamily="34" charset="0"/>
              </a:rPr>
              <a:t>**** Planned changes, such as a pass change, will stop beam to all the halls while the accelerator configuration is changed. </a:t>
            </a:r>
          </a:p>
          <a:p>
            <a:endParaRPr lang="en-US" sz="1400" dirty="0"/>
          </a:p>
        </p:txBody>
      </p:sp>
    </p:spTree>
    <p:extLst>
      <p:ext uri="{BB962C8B-B14F-4D97-AF65-F5344CB8AC3E}">
        <p14:creationId xmlns:p14="http://schemas.microsoft.com/office/powerpoint/2010/main" val="539338169"/>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46050</TotalTime>
  <Words>780</Words>
  <Application>Microsoft Macintosh PowerPoint</Application>
  <PresentationFormat>Widescreen</PresentationFormat>
  <Paragraphs>98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.PingFangSC-Regular</vt:lpstr>
      <vt:lpstr>Aptos</vt:lpstr>
      <vt:lpstr>Arial</vt:lpstr>
      <vt:lpstr>Calibri</vt:lpstr>
      <vt:lpstr>PingFangSC-Regular</vt:lpstr>
      <vt:lpstr>Office Theme</vt:lpstr>
      <vt:lpstr>Update on the Jefferson Lab Experimental Schedule</vt:lpstr>
      <vt:lpstr>CEBAF Accomplishments  During Last Run Period</vt:lpstr>
      <vt:lpstr>Upcoming Schedule</vt:lpstr>
      <vt:lpstr>Coming Experiments By Hall</vt:lpstr>
      <vt:lpstr>PowerPoint Presentation</vt:lpstr>
      <vt:lpstr>Detailed Break-Down Of One Week of CEBAF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 Program</dc:title>
  <dc:creator>Douglas Higinbotham</dc:creator>
  <cp:lastModifiedBy>Douglas Higinbotham</cp:lastModifiedBy>
  <cp:revision>33</cp:revision>
  <dcterms:created xsi:type="dcterms:W3CDTF">2022-09-07T17:52:16Z</dcterms:created>
  <dcterms:modified xsi:type="dcterms:W3CDTF">2024-11-11T01:13:24Z</dcterms:modified>
</cp:coreProperties>
</file>