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2" r:id="rId2"/>
    <p:sldId id="510" r:id="rId3"/>
    <p:sldId id="515" r:id="rId4"/>
    <p:sldId id="509" r:id="rId5"/>
    <p:sldId id="506" r:id="rId6"/>
    <p:sldId id="511" r:id="rId7"/>
    <p:sldId id="492" r:id="rId8"/>
    <p:sldId id="514" r:id="rId9"/>
    <p:sldId id="5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24"/>
    <a:srgbClr val="1E3EF0"/>
    <a:srgbClr val="73FEFF"/>
    <a:srgbClr val="028B34"/>
    <a:srgbClr val="008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6408" autoAdjust="0"/>
  </p:normalViewPr>
  <p:slideViewPr>
    <p:cSldViewPr snapToGrid="0" snapToObjects="1">
      <p:cViewPr varScale="1">
        <p:scale>
          <a:sx n="128" d="100"/>
          <a:sy n="128" d="100"/>
        </p:scale>
        <p:origin x="9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16D9-D25C-E348-B314-34F03C9471B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00D8E-0CAA-4147-A4D0-BF47857B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9473" r="6129" b="9474"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4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9331" y="6474237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C7617CA-5AB0-0A4D-83A7-39947CE6024C}"/>
              </a:ext>
            </a:extLst>
          </p:cNvPr>
          <p:cNvSpPr/>
          <p:nvPr userDrawn="1"/>
        </p:nvSpPr>
        <p:spPr>
          <a:xfrm>
            <a:off x="107108" y="647423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7E1C93C-5050-FC42-8F10-D22D4F119D13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image" Target="../media/image32.emf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630B91-0AF7-4D11-80C7-59198F93B912}"/>
              </a:ext>
            </a:extLst>
          </p:cNvPr>
          <p:cNvSpPr txBox="1"/>
          <p:nvPr/>
        </p:nvSpPr>
        <p:spPr>
          <a:xfrm>
            <a:off x="340594" y="1925863"/>
            <a:ext cx="47245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Robert Edwards</a:t>
            </a:r>
          </a:p>
          <a:p>
            <a:pPr algn="l">
              <a:lnSpc>
                <a:spcPct val="90000"/>
              </a:lnSpc>
            </a:pPr>
            <a:r>
              <a:rPr lang="en-US" sz="2400" i="1" dirty="0"/>
              <a:t>Deputy Director, </a:t>
            </a:r>
            <a:r>
              <a:rPr lang="en-US" sz="2400" i="1" dirty="0" err="1"/>
              <a:t>JLab</a:t>
            </a:r>
            <a:r>
              <a:rPr lang="en-US" sz="2400" i="1" dirty="0"/>
              <a:t> Theory Center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5F359E-A30D-4427-AC58-BA0CCD47184B}"/>
              </a:ext>
            </a:extLst>
          </p:cNvPr>
          <p:cNvSpPr txBox="1">
            <a:spLocks/>
          </p:cNvSpPr>
          <p:nvPr/>
        </p:nvSpPr>
        <p:spPr bwMode="auto">
          <a:xfrm>
            <a:off x="340594" y="3948262"/>
            <a:ext cx="11151153" cy="25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Presented to: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JSA S&amp;T Mission Committee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December 10, 2024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A7EC89B4-047A-420F-9212-802F828B67B1}"/>
              </a:ext>
            </a:extLst>
          </p:cNvPr>
          <p:cNvSpPr txBox="1">
            <a:spLocks/>
          </p:cNvSpPr>
          <p:nvPr/>
        </p:nvSpPr>
        <p:spPr bwMode="auto">
          <a:xfrm>
            <a:off x="340682" y="610558"/>
            <a:ext cx="1134490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rgbClr val="A91B1B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Theoretical Nuclear Physics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92669-5CAA-BB53-4D2F-1DCFC30F9C3F}"/>
              </a:ext>
            </a:extLst>
          </p:cNvPr>
          <p:cNvSpPr txBox="1"/>
          <p:nvPr/>
        </p:nvSpPr>
        <p:spPr>
          <a:xfrm>
            <a:off x="340593" y="2909738"/>
            <a:ext cx="79198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err="1"/>
              <a:t>Jianwei</a:t>
            </a:r>
            <a:r>
              <a:rPr lang="en-US" sz="2400" dirty="0"/>
              <a:t> Qiu</a:t>
            </a:r>
          </a:p>
          <a:p>
            <a:pPr algn="l">
              <a:lnSpc>
                <a:spcPct val="90000"/>
              </a:lnSpc>
            </a:pPr>
            <a:r>
              <a:rPr lang="en-US" sz="2400" i="1" dirty="0"/>
              <a:t>Associate Director, Theoretical &amp; Computational Physics</a:t>
            </a:r>
          </a:p>
        </p:txBody>
      </p:sp>
    </p:spTree>
    <p:extLst>
      <p:ext uri="{BB962C8B-B14F-4D97-AF65-F5344CB8AC3E}">
        <p14:creationId xmlns:p14="http://schemas.microsoft.com/office/powerpoint/2010/main" val="10019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1A4-35EB-0CD1-BFC3-779B0E9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n-lt"/>
              </a:rPr>
              <a:t>Division of Theoretical &amp; Computational Physics @ </a:t>
            </a:r>
            <a:r>
              <a:rPr lang="en-US" sz="2800" dirty="0" err="1">
                <a:solidFill>
                  <a:schemeClr val="accent1"/>
                </a:solidFill>
                <a:latin typeface="+mn-lt"/>
              </a:rPr>
              <a:t>JLab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B5DB2-E280-99C5-E5A5-5F438A29DDD3}"/>
              </a:ext>
            </a:extLst>
          </p:cNvPr>
          <p:cNvSpPr txBox="1"/>
          <p:nvPr/>
        </p:nvSpPr>
        <p:spPr>
          <a:xfrm>
            <a:off x="297951" y="867598"/>
            <a:ext cx="29178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b="1" dirty="0">
                <a:solidFill>
                  <a:srgbClr val="005F24"/>
                </a:solidFill>
              </a:rPr>
              <a:t>Primary Objectives: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DE924-CE42-AD37-0BF7-02141D16B36F}"/>
              </a:ext>
            </a:extLst>
          </p:cNvPr>
          <p:cNvSpPr txBox="1"/>
          <p:nvPr/>
        </p:nvSpPr>
        <p:spPr>
          <a:xfrm>
            <a:off x="751130" y="1225499"/>
            <a:ext cx="11285837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Motivate, stimulate, justify, promote, and </a:t>
            </a:r>
            <a:r>
              <a:rPr lang="en-U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CEBAF experimental program </a:t>
            </a:r>
            <a:r>
              <a:rPr lang="en-US" sz="1800" b="1" dirty="0">
                <a:cs typeface="Arial" panose="020B0604020202020204" pitchFamily="34" charset="0"/>
              </a:rPr>
              <a:t>and the future EIC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comprehensive theoretical effort with </a:t>
            </a:r>
            <a:r>
              <a:rPr lang="en-U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leadership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across nuclear physics community</a:t>
            </a:r>
            <a:endParaRPr lang="en-US" sz="1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Recruit and nurture young researchers, </a:t>
            </a:r>
            <a:r>
              <a:rPr lang="en-U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providing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the best workforce training</a:t>
            </a:r>
            <a:endParaRPr lang="en-US" sz="1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8E427B-2B9A-1F67-044C-C8982DB61404}"/>
              </a:ext>
            </a:extLst>
          </p:cNvPr>
          <p:cNvGrpSpPr/>
          <p:nvPr/>
        </p:nvGrpSpPr>
        <p:grpSpPr>
          <a:xfrm>
            <a:off x="297951" y="2240001"/>
            <a:ext cx="11718838" cy="2641574"/>
            <a:chOff x="343458" y="2322335"/>
            <a:chExt cx="11718838" cy="26415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B1E44B-FA0F-30AB-34C9-F30C42463798}"/>
                </a:ext>
              </a:extLst>
            </p:cNvPr>
            <p:cNvSpPr txBox="1"/>
            <p:nvPr/>
          </p:nvSpPr>
          <p:spPr>
            <a:xfrm>
              <a:off x="343458" y="2322335"/>
              <a:ext cx="31278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q"/>
              </a:pP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 The Challenge: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143775-0DBB-64D7-1155-BD241E02EF7E}"/>
                </a:ext>
              </a:extLst>
            </p:cNvPr>
            <p:cNvSpPr txBox="1"/>
            <p:nvPr/>
          </p:nvSpPr>
          <p:spPr>
            <a:xfrm>
              <a:off x="796637" y="2697230"/>
              <a:ext cx="108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5438" indent="-28575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</a:pPr>
              <a:r>
                <a:rPr lang="en-US" b="1" dirty="0">
                  <a:cs typeface="Calibri" panose="020F0502020204030204" pitchFamily="34" charset="0"/>
                </a:rPr>
                <a:t>CEBAF has an extremely broad science program, largest users’ group, covering </a:t>
              </a:r>
              <a:r>
                <a:rPr lang="en-US" b="1" dirty="0">
                  <a:solidFill>
                    <a:schemeClr val="accent1"/>
                  </a:solidFill>
                  <a:cs typeface="Calibri" panose="020F0502020204030204" pitchFamily="34" charset="0"/>
                </a:rPr>
                <a:t>all aspects </a:t>
              </a:r>
              <a:r>
                <a:rPr lang="en-US" b="1" dirty="0">
                  <a:cs typeface="Calibri" panose="020F0502020204030204" pitchFamily="34" charset="0"/>
                </a:rPr>
                <a:t>of Nuclear Physics!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438D95-342E-F55C-1C15-488133E2929C}"/>
                </a:ext>
              </a:extLst>
            </p:cNvPr>
            <p:cNvGrpSpPr/>
            <p:nvPr/>
          </p:nvGrpSpPr>
          <p:grpSpPr>
            <a:xfrm>
              <a:off x="674849" y="3110487"/>
              <a:ext cx="3973717" cy="1828412"/>
              <a:chOff x="411892" y="3579016"/>
              <a:chExt cx="4253080" cy="197464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FB0901B-0B21-64AC-721E-802A63C42D57}"/>
                  </a:ext>
                </a:extLst>
              </p:cNvPr>
              <p:cNvGrpSpPr/>
              <p:nvPr/>
            </p:nvGrpSpPr>
            <p:grpSpPr>
              <a:xfrm>
                <a:off x="411892" y="3579016"/>
                <a:ext cx="3909191" cy="1974649"/>
                <a:chOff x="969150" y="3541913"/>
                <a:chExt cx="5742138" cy="2916245"/>
              </a:xfrm>
            </p:grpSpPr>
            <p:pic>
              <p:nvPicPr>
                <p:cNvPr id="41" name="Picture 40" descr="A close-up of a clock&#10;&#10;Description automatically generated with low confidence">
                  <a:extLst>
                    <a:ext uri="{FF2B5EF4-FFF2-40B4-BE49-F238E27FC236}">
                      <a16:creationId xmlns:a16="http://schemas.microsoft.com/office/drawing/2014/main" id="{99C77ECB-012A-DF7E-F3D3-E1AB7554A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14878" y="4870657"/>
                  <a:ext cx="1320801" cy="158750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text, pool ball, table&#10;&#10;Description automatically generated">
                  <a:extLst>
                    <a:ext uri="{FF2B5EF4-FFF2-40B4-BE49-F238E27FC236}">
                      <a16:creationId xmlns:a16="http://schemas.microsoft.com/office/drawing/2014/main" id="{4AE8EDE0-75EF-5F38-2EC8-CF8CF38A7F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13693" y="3606270"/>
                  <a:ext cx="1397595" cy="1389793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picture containing text, pool ball&#10;&#10;Description automatically generated">
                  <a:extLst>
                    <a:ext uri="{FF2B5EF4-FFF2-40B4-BE49-F238E27FC236}">
                      <a16:creationId xmlns:a16="http://schemas.microsoft.com/office/drawing/2014/main" id="{BA7EFB9C-CF64-3A08-4734-BE44A794B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43164" y="3541913"/>
                  <a:ext cx="1905000" cy="15494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picture containing text, pool ball&#10;&#10;Description automatically generated">
                  <a:extLst>
                    <a:ext uri="{FF2B5EF4-FFF2-40B4-BE49-F238E27FC236}">
                      <a16:creationId xmlns:a16="http://schemas.microsoft.com/office/drawing/2014/main" id="{957ECD6E-CDFD-5904-0865-BE357FDFBD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4134" y="3687963"/>
                  <a:ext cx="1333500" cy="12573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Diagram, icon&#10;&#10;Description automatically generated">
                  <a:extLst>
                    <a:ext uri="{FF2B5EF4-FFF2-40B4-BE49-F238E27FC236}">
                      <a16:creationId xmlns:a16="http://schemas.microsoft.com/office/drawing/2014/main" id="{9AA3CF05-7A63-C504-B196-D01ADBAAA9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9150" y="3662563"/>
                  <a:ext cx="965200" cy="1282700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9B23E-8A90-52C3-F66F-2D4C9E93A48E}"/>
                  </a:ext>
                </a:extLst>
              </p:cNvPr>
              <p:cNvSpPr txBox="1"/>
              <p:nvPr/>
            </p:nvSpPr>
            <p:spPr>
              <a:xfrm>
                <a:off x="1759547" y="4728142"/>
                <a:ext cx="2905425" cy="79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Hadron spectroscopy: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Hadron properties 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Emergence of hadrons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AAA8DD-5F0C-5988-6416-0E15A3661E1B}"/>
                </a:ext>
              </a:extLst>
            </p:cNvPr>
            <p:cNvGrpSpPr/>
            <p:nvPr/>
          </p:nvGrpSpPr>
          <p:grpSpPr>
            <a:xfrm>
              <a:off x="4555047" y="3096645"/>
              <a:ext cx="3258749" cy="1867264"/>
              <a:chOff x="4584676" y="3584043"/>
              <a:chExt cx="3258749" cy="1867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526C513-7A2B-29E7-D16E-B89EC85FF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5161444" y="3584043"/>
                <a:ext cx="1553833" cy="1405667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097BD5-FC3B-A226-4C60-4FFDA1D36C1C}"/>
                  </a:ext>
                </a:extLst>
              </p:cNvPr>
              <p:cNvSpPr txBox="1"/>
              <p:nvPr/>
            </p:nvSpPr>
            <p:spPr>
              <a:xfrm>
                <a:off x="4584676" y="4928087"/>
                <a:ext cx="32587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Nuclear structure &amp; properties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dual description: hadron/</a:t>
                </a:r>
                <a:r>
                  <a:rPr lang="en-US" sz="1400" b="1" dirty="0" err="1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parton</a:t>
                </a:r>
                <a:endParaRPr lang="en-US" sz="1400" b="1" dirty="0">
                  <a:solidFill>
                    <a:srgbClr val="A91B1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4D2A0F-BD28-C49F-CED2-A8625B62AE24}"/>
                </a:ext>
              </a:extLst>
            </p:cNvPr>
            <p:cNvGrpSpPr/>
            <p:nvPr/>
          </p:nvGrpSpPr>
          <p:grpSpPr>
            <a:xfrm>
              <a:off x="7678341" y="3115645"/>
              <a:ext cx="4383955" cy="1847600"/>
              <a:chOff x="7513733" y="3521553"/>
              <a:chExt cx="4636782" cy="194080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70E0B1F-B38F-4CEE-CD18-DCB6330B5BE4}"/>
                  </a:ext>
                </a:extLst>
              </p:cNvPr>
              <p:cNvGrpSpPr/>
              <p:nvPr/>
            </p:nvGrpSpPr>
            <p:grpSpPr>
              <a:xfrm>
                <a:off x="7578443" y="3521553"/>
                <a:ext cx="4507231" cy="1940801"/>
                <a:chOff x="7578443" y="3521553"/>
                <a:chExt cx="4507231" cy="1940801"/>
              </a:xfrm>
            </p:grpSpPr>
            <p:pic>
              <p:nvPicPr>
                <p:cNvPr id="35" name="Picture 11">
                  <a:extLst>
                    <a:ext uri="{FF2B5EF4-FFF2-40B4-BE49-F238E27FC236}">
                      <a16:creationId xmlns:a16="http://schemas.microsoft.com/office/drawing/2014/main" id="{9E21E637-7817-5FC4-9F3F-898A8A607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78443" y="3521553"/>
                  <a:ext cx="4507231" cy="1630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0CA6ED0-B7C5-C932-9A68-D8EB6813B3BF}"/>
                    </a:ext>
                  </a:extLst>
                </p:cNvPr>
                <p:cNvSpPr txBox="1"/>
                <p:nvPr/>
              </p:nvSpPr>
              <p:spPr>
                <a:xfrm>
                  <a:off x="8025683" y="5139051"/>
                  <a:ext cx="3976844" cy="3233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srgbClr val="A91B1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Hadron 3D structure at a </a:t>
                  </a:r>
                  <a:r>
                    <a:rPr lang="en-US" sz="1400" b="1" dirty="0" err="1">
                      <a:solidFill>
                        <a:srgbClr val="A91B1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femtoscale</a:t>
                  </a:r>
                  <a:endParaRPr lang="en-US" sz="1400" b="1" dirty="0">
                    <a:solidFill>
                      <a:srgbClr val="A91B1B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A50348-92D8-8EAD-765A-58A972893072}"/>
                  </a:ext>
                </a:extLst>
              </p:cNvPr>
              <p:cNvSpPr txBox="1"/>
              <p:nvPr/>
            </p:nvSpPr>
            <p:spPr>
              <a:xfrm>
                <a:off x="7513733" y="4829708"/>
                <a:ext cx="785332" cy="355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GPDs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FC2448-ED21-542D-D487-2D563881587B}"/>
                  </a:ext>
                </a:extLst>
              </p:cNvPr>
              <p:cNvSpPr txBox="1"/>
              <p:nvPr/>
            </p:nvSpPr>
            <p:spPr>
              <a:xfrm>
                <a:off x="11365183" y="4840200"/>
                <a:ext cx="785332" cy="355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TMDs</a:t>
                </a: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6409BAC-8BF4-A8DC-D06A-428A7BB14AD1}"/>
              </a:ext>
            </a:extLst>
          </p:cNvPr>
          <p:cNvGrpSpPr/>
          <p:nvPr/>
        </p:nvGrpSpPr>
        <p:grpSpPr>
          <a:xfrm>
            <a:off x="297951" y="4806318"/>
            <a:ext cx="11675449" cy="2051682"/>
            <a:chOff x="297951" y="4806318"/>
            <a:chExt cx="11675449" cy="205168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636364-5C5D-3075-7079-CA526D209322}"/>
                </a:ext>
              </a:extLst>
            </p:cNvPr>
            <p:cNvSpPr txBox="1"/>
            <p:nvPr/>
          </p:nvSpPr>
          <p:spPr>
            <a:xfrm>
              <a:off x="297951" y="5078535"/>
              <a:ext cx="3056799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lnSpc>
                  <a:spcPct val="90000"/>
                </a:lnSpc>
                <a:buFont typeface="Wingdings" pitchFamily="2" charset="2"/>
                <a:buChar char="q"/>
              </a:pPr>
              <a:r>
                <a:rPr lang="en-US" sz="2200" b="1" dirty="0" err="1">
                  <a:solidFill>
                    <a:srgbClr val="005F24"/>
                  </a:solidFill>
                  <a:latin typeface="+mn-lt"/>
                </a:rPr>
                <a:t>JLab</a:t>
              </a:r>
              <a:r>
                <a:rPr lang="en-US" sz="2200" b="1" dirty="0">
                  <a:solidFill>
                    <a:srgbClr val="005F24"/>
                  </a:solidFill>
                  <a:latin typeface="+mn-lt"/>
                </a:rPr>
                <a:t> </a:t>
              </a:r>
              <a:r>
                <a:rPr lang="en-US" sz="2200" b="1" dirty="0">
                  <a:solidFill>
                    <a:srgbClr val="005F24"/>
                  </a:solidFill>
                </a:rPr>
                <a:t>T</a:t>
              </a:r>
              <a:r>
                <a:rPr lang="en-US" sz="2200" b="1" dirty="0">
                  <a:solidFill>
                    <a:srgbClr val="005F24"/>
                  </a:solidFill>
                  <a:latin typeface="+mn-lt"/>
                </a:rPr>
                <a:t>heory </a:t>
              </a:r>
              <a:r>
                <a:rPr lang="en-US" sz="2200" b="1" dirty="0">
                  <a:solidFill>
                    <a:srgbClr val="005F24"/>
                  </a:solidFill>
                </a:rPr>
                <a:t>P</a:t>
              </a:r>
              <a:r>
                <a:rPr lang="en-US" sz="2200" b="1" dirty="0">
                  <a:solidFill>
                    <a:srgbClr val="005F24"/>
                  </a:solidFill>
                  <a:latin typeface="+mn-lt"/>
                </a:rPr>
                <a:t>rogram: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1EF550-E912-E322-962D-C988DDC463D4}"/>
                </a:ext>
              </a:extLst>
            </p:cNvPr>
            <p:cNvSpPr txBox="1"/>
            <p:nvPr/>
          </p:nvSpPr>
          <p:spPr>
            <a:xfrm>
              <a:off x="753194" y="5475567"/>
              <a:ext cx="4246996" cy="991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lnSpc>
                  <a:spcPct val="110000"/>
                </a:lnSpc>
                <a:buSzPct val="100000"/>
                <a:buFont typeface="Wingdings" pitchFamily="2" charset="2"/>
                <a:buChar char="§"/>
              </a:pPr>
              <a:r>
                <a:rPr lang="en-US" b="1" dirty="0"/>
                <a:t>Small core of Lab staff + 1 </a:t>
              </a:r>
              <a:r>
                <a:rPr lang="en-US" b="1" dirty="0" err="1"/>
                <a:t>Isgur</a:t>
              </a:r>
              <a:r>
                <a:rPr lang="en-US" b="1" dirty="0"/>
                <a:t> Fellow</a:t>
              </a:r>
            </a:p>
            <a:p>
              <a:pPr marL="342900" indent="-342900" algn="l">
                <a:lnSpc>
                  <a:spcPct val="110000"/>
                </a:lnSpc>
                <a:buSzPct val="100000"/>
                <a:buFont typeface="Wingdings" pitchFamily="2" charset="2"/>
                <a:buChar char="§"/>
              </a:pPr>
              <a:r>
                <a:rPr lang="en-US" b="1" dirty="0"/>
                <a:t>Fully committed joint and bridged staff</a:t>
              </a:r>
            </a:p>
            <a:p>
              <a:pPr marL="342900" indent="-342900" algn="l">
                <a:lnSpc>
                  <a:spcPct val="110000"/>
                </a:lnSpc>
                <a:buSzPct val="100000"/>
                <a:buFont typeface="Wingdings" pitchFamily="2" charset="2"/>
                <a:buChar char="§"/>
              </a:pPr>
              <a:r>
                <a:rPr lang="en-US" b="1" dirty="0"/>
                <a:t>Young postdocs &amp; Students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765302-7AB3-39FD-122C-1063B9700CBD}"/>
                </a:ext>
              </a:extLst>
            </p:cNvPr>
            <p:cNvSpPr txBox="1"/>
            <p:nvPr/>
          </p:nvSpPr>
          <p:spPr>
            <a:xfrm>
              <a:off x="5107574" y="5151292"/>
              <a:ext cx="2407773" cy="158812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Highly cost effective, great access to students, and commitment of universities &amp; local communities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E4003E6-7D73-9878-1622-0CB158E3CA28}"/>
                </a:ext>
              </a:extLst>
            </p:cNvPr>
            <p:cNvGrpSpPr/>
            <p:nvPr/>
          </p:nvGrpSpPr>
          <p:grpSpPr>
            <a:xfrm>
              <a:off x="7699635" y="4806318"/>
              <a:ext cx="4273765" cy="2051682"/>
              <a:chOff x="7699635" y="4806318"/>
              <a:chExt cx="4273765" cy="205168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D9FB50F-DE26-5CB0-D1AB-D8E084D14FBE}"/>
                  </a:ext>
                </a:extLst>
              </p:cNvPr>
              <p:cNvGrpSpPr/>
              <p:nvPr/>
            </p:nvGrpSpPr>
            <p:grpSpPr>
              <a:xfrm>
                <a:off x="7699635" y="4806318"/>
                <a:ext cx="4273765" cy="1978349"/>
                <a:chOff x="7699635" y="4806318"/>
                <a:chExt cx="4273765" cy="1978349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EFA7D98-3040-6C6B-6F2C-5D8CAF450D9B}"/>
                    </a:ext>
                  </a:extLst>
                </p:cNvPr>
                <p:cNvGrpSpPr/>
                <p:nvPr/>
              </p:nvGrpSpPr>
              <p:grpSpPr>
                <a:xfrm>
                  <a:off x="7699635" y="4806318"/>
                  <a:ext cx="4273764" cy="1933101"/>
                  <a:chOff x="7682608" y="4806318"/>
                  <a:chExt cx="4273764" cy="1933101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9AD3C864-746E-96F7-507B-646B57533146}"/>
                      </a:ext>
                    </a:extLst>
                  </p:cNvPr>
                  <p:cNvGrpSpPr/>
                  <p:nvPr/>
                </p:nvGrpSpPr>
                <p:grpSpPr>
                  <a:xfrm>
                    <a:off x="7682608" y="4806318"/>
                    <a:ext cx="4273764" cy="1933101"/>
                    <a:chOff x="7681719" y="5078535"/>
                    <a:chExt cx="4273764" cy="1933101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D854CF9D-BF9F-410B-6105-AFFDE02D3D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81719" y="5170650"/>
                      <a:ext cx="4273764" cy="1840986"/>
                      <a:chOff x="7510883" y="3451216"/>
                      <a:chExt cx="4775713" cy="2093765"/>
                    </a:xfrm>
                  </p:grpSpPr>
                  <p:pic>
                    <p:nvPicPr>
                      <p:cNvPr id="53" name="Picture 52" descr="A pie chart with different colored sections&#10;&#10;Description automatically generated">
                        <a:extLst>
                          <a:ext uri="{FF2B5EF4-FFF2-40B4-BE49-F238E27FC236}">
                            <a16:creationId xmlns:a16="http://schemas.microsoft.com/office/drawing/2014/main" id="{068BF167-1D81-90C4-C072-B67050AD6E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789828" y="3687054"/>
                        <a:ext cx="1877835" cy="185792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B9194EA2-CD15-727D-7100-710C1E2ED4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94092" y="4316216"/>
                        <a:ext cx="996593" cy="325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a:t>JLab</a:t>
                        </a:r>
                        <a:r>
                          <a:rPr lang="en-US" sz="1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a:t> Staff</a:t>
                        </a:r>
                      </a:p>
                    </p:txBody>
                  </p:sp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A956E9EE-6285-CCB8-E644-037CBC53EB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301862" y="5005223"/>
                        <a:ext cx="1035858" cy="325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a:t>Joint Staff</a:t>
                        </a:r>
                      </a:p>
                    </p:txBody>
                  </p:sp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0582F87A-63C6-963E-E122-D4F7FD27D55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65481" y="4425195"/>
                        <a:ext cx="952959" cy="325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a:t>Postdocs</a:t>
                        </a:r>
                      </a:p>
                    </p:txBody>
                  </p:sp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D2DA6946-015F-4C0F-C1F7-AB177B3F41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10883" y="3580572"/>
                        <a:ext cx="1447833" cy="2862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B0F0"/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dirty="0" err="1">
                            <a:solidFill>
                              <a:srgbClr val="00B0F0"/>
                            </a:solidFill>
                          </a:rPr>
                          <a:t>Isgur</a:t>
                        </a:r>
                        <a:r>
                          <a:rPr lang="en-US" sz="1400" dirty="0">
                            <a:solidFill>
                              <a:srgbClr val="00B0F0"/>
                            </a:solidFill>
                          </a:rPr>
                          <a:t> Fellow 0.5</a:t>
                        </a:r>
                      </a:p>
                    </p:txBody>
                  </p:sp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2A573ED1-FCEE-1226-8068-AD926995E3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77649" y="3531816"/>
                        <a:ext cx="1708947" cy="32553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7030A0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dirty="0">
                            <a:solidFill>
                              <a:srgbClr val="7030A0"/>
                            </a:solidFill>
                          </a:rPr>
                          <a:t>Bridged staff (0.5)</a:t>
                        </a:r>
                      </a:p>
                    </p:txBody>
                  </p:sp>
                  <p:cxnSp>
                    <p:nvCxnSpPr>
                      <p:cNvPr id="59" name="Straight Arrow Connector 58">
                        <a:extLst>
                          <a:ext uri="{FF2B5EF4-FFF2-40B4-BE49-F238E27FC236}">
                            <a16:creationId xmlns:a16="http://schemas.microsoft.com/office/drawing/2014/main" id="{B32E215D-B913-7D86-DEC4-1A2669B0F5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958716" y="3590387"/>
                        <a:ext cx="298034" cy="139260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B0F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Arrow Connector 59">
                        <a:extLst>
                          <a:ext uri="{FF2B5EF4-FFF2-40B4-BE49-F238E27FC236}">
                            <a16:creationId xmlns:a16="http://schemas.microsoft.com/office/drawing/2014/main" id="{6E068570-57A4-F4F2-5BDF-1EA9F43DF5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369420" y="3451216"/>
                        <a:ext cx="20369" cy="18399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7030A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E6A4EB63-D497-9EEC-8F24-D49D59992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1388" y="5078535"/>
                      <a:ext cx="242803" cy="2648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E53395B9-7343-49A9-FF7B-1B8285901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831808" y="4975963"/>
                    <a:ext cx="595236" cy="102572"/>
                  </a:xfrm>
                  <a:prstGeom prst="straightConnector1">
                    <a:avLst/>
                  </a:prstGeom>
                  <a:ln w="127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A7B8A65-5ADA-2B49-849E-EB8EC85172F2}"/>
                    </a:ext>
                  </a:extLst>
                </p:cNvPr>
                <p:cNvSpPr/>
                <p:nvPr/>
              </p:nvSpPr>
              <p:spPr>
                <a:xfrm>
                  <a:off x="10479188" y="6402209"/>
                  <a:ext cx="1494212" cy="3824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FD2387-D7D9-2481-155C-DEB34623C389}"/>
                  </a:ext>
                </a:extLst>
              </p:cNvPr>
              <p:cNvSpPr/>
              <p:nvPr/>
            </p:nvSpPr>
            <p:spPr>
              <a:xfrm>
                <a:off x="10099303" y="6739419"/>
                <a:ext cx="445924" cy="118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BBCCD2-5305-CC49-8966-253AA695A11A}"/>
                </a:ext>
              </a:extLst>
            </p:cNvPr>
            <p:cNvSpPr txBox="1"/>
            <p:nvPr/>
          </p:nvSpPr>
          <p:spPr>
            <a:xfrm>
              <a:off x="10666572" y="5802118"/>
              <a:ext cx="1287220" cy="7571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C00000"/>
                  </a:solidFill>
                </a:rPr>
                <a:t>Theory FTE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C00000"/>
                  </a:solidFill>
                </a:rPr>
                <a:t>Distribution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C00000"/>
                  </a:solidFill>
                </a:rPr>
                <a:t>FY2025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82067-9B94-7C77-ED03-83CEF37E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CD5-D4F5-F09C-0C68-9C61C7D0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n-lt"/>
              </a:rPr>
              <a:t>Research at Division of Theoretical &amp; Computational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1C12B-5388-389C-62D0-70A8C2067DBF}"/>
              </a:ext>
            </a:extLst>
          </p:cNvPr>
          <p:cNvSpPr txBox="1"/>
          <p:nvPr/>
        </p:nvSpPr>
        <p:spPr>
          <a:xfrm>
            <a:off x="297951" y="867598"/>
            <a:ext cx="61233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b="1" dirty="0">
                <a:solidFill>
                  <a:srgbClr val="005F24"/>
                </a:solidFill>
              </a:rPr>
              <a:t>Research focuses – organized in thrust areas: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2603A0-2110-3CA0-3E5D-B6E0F5CA3B7B}"/>
              </a:ext>
            </a:extLst>
          </p:cNvPr>
          <p:cNvGrpSpPr/>
          <p:nvPr/>
        </p:nvGrpSpPr>
        <p:grpSpPr>
          <a:xfrm>
            <a:off x="648897" y="1279797"/>
            <a:ext cx="8475466" cy="585485"/>
            <a:chOff x="741634" y="3447645"/>
            <a:chExt cx="8475466" cy="5854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C35D94-67A2-56FB-5477-2610AB6D8FBF}"/>
                </a:ext>
              </a:extLst>
            </p:cNvPr>
            <p:cNvSpPr txBox="1"/>
            <p:nvPr/>
          </p:nvSpPr>
          <p:spPr>
            <a:xfrm>
              <a:off x="3916592" y="3482871"/>
              <a:ext cx="2012964" cy="5355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Resonances &amp; Exotic/hybrid hadrons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1AF502-00DC-E72C-7C9C-4DBFC0D8F6C1}"/>
                </a:ext>
              </a:extLst>
            </p:cNvPr>
            <p:cNvSpPr txBox="1"/>
            <p:nvPr/>
          </p:nvSpPr>
          <p:spPr>
            <a:xfrm>
              <a:off x="741634" y="3447645"/>
              <a:ext cx="261853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1: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Spectroscopy - LQCD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96B417-5FA1-C2F2-E18F-9E00B182B76F}"/>
                </a:ext>
              </a:extLst>
            </p:cNvPr>
            <p:cNvSpPr txBox="1"/>
            <p:nvPr/>
          </p:nvSpPr>
          <p:spPr>
            <a:xfrm>
              <a:off x="6667428" y="3497599"/>
              <a:ext cx="2549672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2: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Spectroscopy - JPAC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378717C-28B5-F489-D8C4-44365C48B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6359" y="3754220"/>
              <a:ext cx="455916" cy="9506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63F484B-FCFB-157C-AA1D-D1F0E86F6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4412" y="3750636"/>
              <a:ext cx="478736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0A4C01-131C-86B5-85C8-3B2CEE3729AE}"/>
              </a:ext>
            </a:extLst>
          </p:cNvPr>
          <p:cNvGrpSpPr/>
          <p:nvPr/>
        </p:nvGrpSpPr>
        <p:grpSpPr>
          <a:xfrm>
            <a:off x="648897" y="1969032"/>
            <a:ext cx="9164886" cy="757130"/>
            <a:chOff x="741634" y="4291815"/>
            <a:chExt cx="9164886" cy="7571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505BC2-D9CE-9BEA-8C85-8237883A4074}"/>
                </a:ext>
              </a:extLst>
            </p:cNvPr>
            <p:cNvSpPr txBox="1"/>
            <p:nvPr/>
          </p:nvSpPr>
          <p:spPr>
            <a:xfrm>
              <a:off x="3895316" y="4291815"/>
              <a:ext cx="2012963" cy="7571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3D partonic structure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&amp; QCD dynamics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PDFs, TMDs, GPDs, 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F5EF40-5F28-ADA2-C830-DAEAF90D94D5}"/>
                </a:ext>
              </a:extLst>
            </p:cNvPr>
            <p:cNvSpPr txBox="1"/>
            <p:nvPr/>
          </p:nvSpPr>
          <p:spPr>
            <a:xfrm>
              <a:off x="741634" y="4394110"/>
              <a:ext cx="227780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3: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Structure - LQCD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AD85C-96D6-658E-245E-433D7DCE3572}"/>
                </a:ext>
              </a:extLst>
            </p:cNvPr>
            <p:cNvSpPr txBox="1"/>
            <p:nvPr/>
          </p:nvSpPr>
          <p:spPr>
            <a:xfrm>
              <a:off x="6667428" y="4414801"/>
              <a:ext cx="3239092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4: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Structure - Partonic analysis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B339129-4576-7E70-780B-00BF95B85162}"/>
                </a:ext>
              </a:extLst>
            </p:cNvPr>
            <p:cNvCxnSpPr>
              <a:cxnSpLocks/>
            </p:cNvCxnSpPr>
            <p:nvPr/>
          </p:nvCxnSpPr>
          <p:spPr>
            <a:xfrm>
              <a:off x="3312741" y="4683604"/>
              <a:ext cx="459534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D3C2780-524C-0D2D-E098-F312BD809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0668" y="4673242"/>
              <a:ext cx="472480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2AED50-55F3-4716-B87E-7A75EF8D70A7}"/>
              </a:ext>
            </a:extLst>
          </p:cNvPr>
          <p:cNvGrpSpPr/>
          <p:nvPr/>
        </p:nvGrpSpPr>
        <p:grpSpPr>
          <a:xfrm>
            <a:off x="648897" y="2787978"/>
            <a:ext cx="11155705" cy="1164271"/>
            <a:chOff x="726020" y="5106860"/>
            <a:chExt cx="11155705" cy="11642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D45674-D8C2-EE17-2604-BCA45B0F9415}"/>
                </a:ext>
              </a:extLst>
            </p:cNvPr>
            <p:cNvSpPr txBox="1"/>
            <p:nvPr/>
          </p:nvSpPr>
          <p:spPr>
            <a:xfrm>
              <a:off x="3895316" y="5497542"/>
              <a:ext cx="2012960" cy="7571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Low energy hadron properties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Mass, spin, …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FB17F-D35F-78A1-2168-DA623AAF9A62}"/>
                </a:ext>
              </a:extLst>
            </p:cNvPr>
            <p:cNvSpPr txBox="1"/>
            <p:nvPr/>
          </p:nvSpPr>
          <p:spPr>
            <a:xfrm>
              <a:off x="6787440" y="5440134"/>
              <a:ext cx="1880437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cs typeface="Calibri" panose="020F0502020204030204" pitchFamily="34" charset="0"/>
                </a:rPr>
                <a:t>Low energy nuclear properties &amp; Structure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3791FA-EE1E-5A68-2A4E-819211117B8D}"/>
                </a:ext>
              </a:extLst>
            </p:cNvPr>
            <p:cNvSpPr txBox="1"/>
            <p:nvPr/>
          </p:nvSpPr>
          <p:spPr>
            <a:xfrm>
              <a:off x="726020" y="5340576"/>
              <a:ext cx="3414717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5: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&amp; Nuclear Structure                  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Effective Field Theories (EFTs)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62FC5F-2C7F-6ACF-7569-E1FAF1BD6E6E}"/>
                </a:ext>
              </a:extLst>
            </p:cNvPr>
            <p:cNvSpPr txBox="1"/>
            <p:nvPr/>
          </p:nvSpPr>
          <p:spPr>
            <a:xfrm>
              <a:off x="9429002" y="5694305"/>
              <a:ext cx="245272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6: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Nuclear Few Body Systems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56EC052-9A33-08F7-83AE-309F66A97B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9779" y="5975343"/>
              <a:ext cx="419058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6054FAA-35DA-C358-4733-13FF140E2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8512" y="5106860"/>
              <a:ext cx="0" cy="333274"/>
            </a:xfrm>
            <a:prstGeom prst="straightConnector1">
              <a:avLst/>
            </a:prstGeom>
            <a:ln w="101600">
              <a:solidFill>
                <a:srgbClr val="00B050">
                  <a:alpha val="49869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CC6857B-324A-2F08-1E7D-EF97541505C6}"/>
                </a:ext>
              </a:extLst>
            </p:cNvPr>
            <p:cNvCxnSpPr>
              <a:cxnSpLocks/>
            </p:cNvCxnSpPr>
            <p:nvPr/>
          </p:nvCxnSpPr>
          <p:spPr>
            <a:xfrm>
              <a:off x="5060517" y="5157689"/>
              <a:ext cx="0" cy="333274"/>
            </a:xfrm>
            <a:prstGeom prst="straightConnector1">
              <a:avLst/>
            </a:prstGeom>
            <a:ln w="101600">
              <a:solidFill>
                <a:srgbClr val="00B050">
                  <a:alpha val="49960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4F86053-D5A7-404B-E2BF-D7C2D5F8918D}"/>
                </a:ext>
              </a:extLst>
            </p:cNvPr>
            <p:cNvCxnSpPr>
              <a:cxnSpLocks/>
            </p:cNvCxnSpPr>
            <p:nvPr/>
          </p:nvCxnSpPr>
          <p:spPr>
            <a:xfrm>
              <a:off x="6152976" y="5767680"/>
              <a:ext cx="420172" cy="0"/>
            </a:xfrm>
            <a:prstGeom prst="straightConnector1">
              <a:avLst/>
            </a:prstGeom>
            <a:ln w="101600">
              <a:solidFill>
                <a:srgbClr val="00B050">
                  <a:alpha val="49869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AFB0049-0FC4-6673-5040-7CB34544CF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976" y="6002709"/>
              <a:ext cx="420172" cy="0"/>
            </a:xfrm>
            <a:prstGeom prst="straightConnector1">
              <a:avLst/>
            </a:prstGeom>
            <a:ln w="101600">
              <a:solidFill>
                <a:srgbClr val="00B050">
                  <a:alpha val="49960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CEE8218-91CE-9403-407F-A9E63664BD0C}"/>
              </a:ext>
            </a:extLst>
          </p:cNvPr>
          <p:cNvGrpSpPr/>
          <p:nvPr/>
        </p:nvGrpSpPr>
        <p:grpSpPr>
          <a:xfrm>
            <a:off x="9008034" y="1192553"/>
            <a:ext cx="2886015" cy="2161166"/>
            <a:chOff x="9100771" y="3360401"/>
            <a:chExt cx="2886015" cy="21611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855986-DC24-814B-05F7-EA0979FD0953}"/>
                </a:ext>
              </a:extLst>
            </p:cNvPr>
            <p:cNvGrpSpPr/>
            <p:nvPr/>
          </p:nvGrpSpPr>
          <p:grpSpPr>
            <a:xfrm>
              <a:off x="10842419" y="3429000"/>
              <a:ext cx="1144367" cy="2092567"/>
              <a:chOff x="10668349" y="3770631"/>
              <a:chExt cx="1144367" cy="2092567"/>
            </a:xfrm>
          </p:grpSpPr>
          <p:sp>
            <p:nvSpPr>
              <p:cNvPr id="53" name="Left Arrow 52">
                <a:extLst>
                  <a:ext uri="{FF2B5EF4-FFF2-40B4-BE49-F238E27FC236}">
                    <a16:creationId xmlns:a16="http://schemas.microsoft.com/office/drawing/2014/main" id="{7EFD7F05-4449-6476-F63F-C3F23579FABC}"/>
                  </a:ext>
                </a:extLst>
              </p:cNvPr>
              <p:cNvSpPr/>
              <p:nvPr/>
            </p:nvSpPr>
            <p:spPr>
              <a:xfrm>
                <a:off x="10668349" y="3878773"/>
                <a:ext cx="635747" cy="1984425"/>
              </a:xfrm>
              <a:prstGeom prst="leftArrow">
                <a:avLst/>
              </a:prstGeom>
              <a:solidFill>
                <a:srgbClr val="FF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CE39CAE-3B1A-EE48-9136-B869DE13E9D3}"/>
                  </a:ext>
                </a:extLst>
              </p:cNvPr>
              <p:cNvGrpSpPr/>
              <p:nvPr/>
            </p:nvGrpSpPr>
            <p:grpSpPr>
              <a:xfrm>
                <a:off x="11173210" y="3770631"/>
                <a:ext cx="639506" cy="1967333"/>
                <a:chOff x="11232588" y="3854568"/>
                <a:chExt cx="639506" cy="1967333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1ACD41A-CE71-5F33-140B-802EBE08AE28}"/>
                    </a:ext>
                  </a:extLst>
                </p:cNvPr>
                <p:cNvSpPr txBox="1"/>
                <p:nvPr/>
              </p:nvSpPr>
              <p:spPr>
                <a:xfrm rot="16200000">
                  <a:off x="10719150" y="4668958"/>
                  <a:ext cx="19673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AI/ML and QC for NP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A92B19B-5B28-9AA0-8049-24FEE047BEB1}"/>
                    </a:ext>
                  </a:extLst>
                </p:cNvPr>
                <p:cNvSpPr txBox="1"/>
                <p:nvPr/>
              </p:nvSpPr>
              <p:spPr>
                <a:xfrm rot="16200000">
                  <a:off x="10774835" y="4858194"/>
                  <a:ext cx="12848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rgbClr val="0070C0"/>
                      </a:solidFill>
                      <a:effectLst/>
                      <a:cs typeface="Calibri" panose="020F0502020204030204" pitchFamily="34" charset="0"/>
                    </a:rPr>
                    <a:t>Initiatives:</a:t>
                  </a:r>
                  <a:endParaRPr lang="en-US" dirty="0">
                    <a:solidFill>
                      <a:srgbClr val="0070C0"/>
                    </a:solidFill>
                    <a:effectLst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415F545-34B9-E6F2-55E7-F27E70A3B5E9}"/>
                </a:ext>
              </a:extLst>
            </p:cNvPr>
            <p:cNvGrpSpPr/>
            <p:nvPr/>
          </p:nvGrpSpPr>
          <p:grpSpPr>
            <a:xfrm>
              <a:off x="9100771" y="3360401"/>
              <a:ext cx="1427310" cy="2070794"/>
              <a:chOff x="9031733" y="3190607"/>
              <a:chExt cx="1427310" cy="207079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D04D7A-9E3D-40E7-D45C-24E03F46CDF0}"/>
                  </a:ext>
                </a:extLst>
              </p:cNvPr>
              <p:cNvSpPr txBox="1"/>
              <p:nvPr/>
            </p:nvSpPr>
            <p:spPr>
              <a:xfrm>
                <a:off x="9714256" y="3190607"/>
                <a:ext cx="744787" cy="3416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Data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BD9CFF7-D900-929E-E411-BC74D598B5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31733" y="3419320"/>
                <a:ext cx="559162" cy="103710"/>
              </a:xfrm>
              <a:prstGeom prst="straightConnector1">
                <a:avLst/>
              </a:prstGeom>
              <a:ln w="101600">
                <a:solidFill>
                  <a:srgbClr val="00B050">
                    <a:alpha val="75931"/>
                  </a:srgbClr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73AB99-547E-EA08-A0E6-328D37B339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6281" y="3664658"/>
                <a:ext cx="419658" cy="587718"/>
              </a:xfrm>
              <a:prstGeom prst="straightConnector1">
                <a:avLst/>
              </a:prstGeom>
              <a:ln w="101600">
                <a:solidFill>
                  <a:srgbClr val="00B050">
                    <a:alpha val="75931"/>
                  </a:srgbClr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2A67ACA-E972-A5FA-0A51-F399C2FD7E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3475" y="3740327"/>
                <a:ext cx="32760" cy="1521074"/>
              </a:xfrm>
              <a:prstGeom prst="straightConnector1">
                <a:avLst/>
              </a:prstGeom>
              <a:ln w="101600">
                <a:solidFill>
                  <a:srgbClr val="00B050">
                    <a:alpha val="75931"/>
                  </a:srgbClr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790FD-88A8-7AC7-9720-11AB6F7B723D}"/>
              </a:ext>
            </a:extLst>
          </p:cNvPr>
          <p:cNvGrpSpPr/>
          <p:nvPr/>
        </p:nvGrpSpPr>
        <p:grpSpPr>
          <a:xfrm>
            <a:off x="297951" y="3891454"/>
            <a:ext cx="11738314" cy="2872345"/>
            <a:chOff x="297951" y="3891454"/>
            <a:chExt cx="11738314" cy="287234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945B-866A-8917-A007-7160D0B4B276}"/>
                </a:ext>
              </a:extLst>
            </p:cNvPr>
            <p:cNvGrpSpPr/>
            <p:nvPr/>
          </p:nvGrpSpPr>
          <p:grpSpPr>
            <a:xfrm>
              <a:off x="297951" y="3891454"/>
              <a:ext cx="11738314" cy="2872345"/>
              <a:chOff x="297951" y="3839844"/>
              <a:chExt cx="11738314" cy="287234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3071BA-BE88-620A-E5BD-779F570BE054}"/>
                  </a:ext>
                </a:extLst>
              </p:cNvPr>
              <p:cNvSpPr txBox="1"/>
              <p:nvPr/>
            </p:nvSpPr>
            <p:spPr>
              <a:xfrm>
                <a:off x="297951" y="3839844"/>
                <a:ext cx="3381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200" b="1" dirty="0">
                    <a:solidFill>
                      <a:srgbClr val="005F24"/>
                    </a:solidFill>
                  </a:rPr>
                  <a:t>Hadron Spectroscopy: 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7DB7E49-C50B-639F-E9B0-D317FA6BCC21}"/>
                  </a:ext>
                </a:extLst>
              </p:cNvPr>
              <p:cNvGrpSpPr/>
              <p:nvPr/>
            </p:nvGrpSpPr>
            <p:grpSpPr>
              <a:xfrm>
                <a:off x="374663" y="4234441"/>
                <a:ext cx="11661602" cy="2477748"/>
                <a:chOff x="183764" y="807282"/>
                <a:chExt cx="11661602" cy="2477748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E270A23-DC6C-9684-529F-1DE1F69923FC}"/>
                    </a:ext>
                  </a:extLst>
                </p:cNvPr>
                <p:cNvSpPr txBox="1"/>
                <p:nvPr/>
              </p:nvSpPr>
              <p:spPr>
                <a:xfrm>
                  <a:off x="183764" y="2347382"/>
                  <a:ext cx="4343305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Hadron Spectrum (HadSpec) Collaboration (LQCD)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CA17BFD-925D-A11D-F6A1-09A2340D8582}"/>
                    </a:ext>
                  </a:extLst>
                </p:cNvPr>
                <p:cNvSpPr txBox="1"/>
                <p:nvPr/>
              </p:nvSpPr>
              <p:spPr>
                <a:xfrm>
                  <a:off x="8368756" y="1964651"/>
                  <a:ext cx="3094310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Joint Physics Analysis Center (JPAC)</a:t>
                  </a:r>
                </a:p>
              </p:txBody>
            </p:sp>
            <p:pic>
              <p:nvPicPr>
                <p:cNvPr id="66" name="Picture 65" descr="A picture containing font, circle, screenshot, design&#10;&#10;Description automatically generated">
                  <a:extLst>
                    <a:ext uri="{FF2B5EF4-FFF2-40B4-BE49-F238E27FC236}">
                      <a16:creationId xmlns:a16="http://schemas.microsoft.com/office/drawing/2014/main" id="{D00E14DE-64B4-7813-927A-8C21844B9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66385" y="2269779"/>
                  <a:ext cx="4878981" cy="1015251"/>
                </a:xfrm>
                <a:prstGeom prst="rect">
                  <a:avLst/>
                </a:prstGeom>
              </p:spPr>
            </p:pic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53B4933D-90F0-83C7-702E-085D28E45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41433" y="2574725"/>
                  <a:ext cx="463693" cy="118674"/>
                </a:xfrm>
                <a:prstGeom prst="straightConnector1">
                  <a:avLst/>
                </a:prstGeom>
                <a:ln w="101600">
                  <a:solidFill>
                    <a:schemeClr val="bg1">
                      <a:lumMod val="75000"/>
                      <a:alpha val="57000"/>
                    </a:schemeClr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4F727669-4168-B6BA-7C1C-E2B75969E12D}"/>
                    </a:ext>
                  </a:extLst>
                </p:cNvPr>
                <p:cNvGrpSpPr/>
                <p:nvPr/>
              </p:nvGrpSpPr>
              <p:grpSpPr>
                <a:xfrm>
                  <a:off x="770679" y="807282"/>
                  <a:ext cx="10527132" cy="1816269"/>
                  <a:chOff x="919244" y="796512"/>
                  <a:chExt cx="10527132" cy="1816269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0658A8A2-0C47-8B7C-5AD7-28DCC933C8C9}"/>
                      </a:ext>
                    </a:extLst>
                  </p:cNvPr>
                  <p:cNvGrpSpPr/>
                  <p:nvPr/>
                </p:nvGrpSpPr>
                <p:grpSpPr>
                  <a:xfrm>
                    <a:off x="10290370" y="796512"/>
                    <a:ext cx="1156006" cy="1200329"/>
                    <a:chOff x="10290370" y="796512"/>
                    <a:chExt cx="1156006" cy="1200329"/>
                  </a:xfrm>
                </p:grpSpPr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2FC509C1-FFC4-AEC9-2FFB-51A5E9E202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19492" y="796512"/>
                      <a:ext cx="1026884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rgbClr val="1E3EF0"/>
                          </a:solidFill>
                          <a:cs typeface="Calibri" panose="020F0502020204030204" pitchFamily="34" charset="0"/>
                        </a:rPr>
                        <a:t>JLAB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rgbClr val="1E3EF0"/>
                          </a:solidFill>
                          <a:cs typeface="Calibri" panose="020F0502020204030204" pitchFamily="34" charset="0"/>
                        </a:rPr>
                        <a:t>COMPASS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rgbClr val="1E3EF0"/>
                          </a:solidFill>
                          <a:cs typeface="Calibri" panose="020F0502020204030204" pitchFamily="34" charset="0"/>
                        </a:rPr>
                        <a:t>BESIII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 err="1">
                          <a:solidFill>
                            <a:srgbClr val="1E3EF0"/>
                          </a:solidFill>
                          <a:cs typeface="Calibri" panose="020F0502020204030204" pitchFamily="34" charset="0"/>
                        </a:rPr>
                        <a:t>LHCb</a:t>
                      </a:r>
                      <a:endParaRPr lang="en-US" sz="1600" b="1" dirty="0">
                        <a:solidFill>
                          <a:srgbClr val="1E3EF0"/>
                        </a:solidFill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rgbClr val="1E3EF0"/>
                          </a:solidFill>
                          <a:cs typeface="Calibri" panose="020F0502020204030204" pitchFamily="34" charset="0"/>
                        </a:rPr>
                        <a:t>…</a:t>
                      </a:r>
                    </a:p>
                  </p:txBody>
                </p:sp>
                <p:sp>
                  <p:nvSpPr>
                    <p:cNvPr id="93" name="Left Brace 92">
                      <a:extLst>
                        <a:ext uri="{FF2B5EF4-FFF2-40B4-BE49-F238E27FC236}">
                          <a16:creationId xmlns:a16="http://schemas.microsoft.com/office/drawing/2014/main" id="{3D2B728F-C18B-2BF4-35E2-3845F8E44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90370" y="831588"/>
                      <a:ext cx="206829" cy="914400"/>
                    </a:xfrm>
                    <a:prstGeom prst="leftBrac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6CD5CEF5-1855-B916-3A59-BC3EB849C92D}"/>
                      </a:ext>
                    </a:extLst>
                  </p:cNvPr>
                  <p:cNvGrpSpPr/>
                  <p:nvPr/>
                </p:nvGrpSpPr>
                <p:grpSpPr>
                  <a:xfrm>
                    <a:off x="919244" y="906181"/>
                    <a:ext cx="9250636" cy="1706600"/>
                    <a:chOff x="919244" y="906181"/>
                    <a:chExt cx="9250636" cy="1706600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BC013436-3930-B3F4-0626-427839F121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9244" y="910714"/>
                      <a:ext cx="1053456" cy="684804"/>
                      <a:chOff x="1024657" y="2555391"/>
                      <a:chExt cx="1053456" cy="684804"/>
                    </a:xfrm>
                  </p:grpSpPr>
                  <p:sp>
                    <p:nvSpPr>
                      <p:cNvPr id="90" name="Oval 89">
                        <a:extLst>
                          <a:ext uri="{FF2B5EF4-FFF2-40B4-BE49-F238E27FC236}">
                            <a16:creationId xmlns:a16="http://schemas.microsoft.com/office/drawing/2014/main" id="{329B002D-5A77-C0D3-04FE-985E83B67C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4657" y="2555391"/>
                        <a:ext cx="1053456" cy="68480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  <a:alpha val="5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/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9842C8D0-9A39-753A-EBB4-E5D3D623058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0235" y="2764443"/>
                        <a:ext cx="622300" cy="2667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B110FB5A-3928-B89A-3823-0CABDA731F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64668" y="910714"/>
                      <a:ext cx="1489587" cy="684804"/>
                      <a:chOff x="2403987" y="2555391"/>
                      <a:chExt cx="1489587" cy="684804"/>
                    </a:xfrm>
                  </p:grpSpPr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5E0535D7-0B05-1D97-A23B-17017D8B0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3987" y="2555391"/>
                        <a:ext cx="1489587" cy="684804"/>
                      </a:xfrm>
                      <a:prstGeom prst="ellipse">
                        <a:avLst/>
                      </a:prstGeom>
                      <a:solidFill>
                        <a:srgbClr val="FFC000">
                          <a:alpha val="82000"/>
                        </a:srgb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/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9" name="TextBox 88">
                        <a:extLst>
                          <a:ext uri="{FF2B5EF4-FFF2-40B4-BE49-F238E27FC236}">
                            <a16:creationId xmlns:a16="http://schemas.microsoft.com/office/drawing/2014/main" id="{15F94D76-9463-6078-B087-483238363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69935" y="2752907"/>
                        <a:ext cx="1157689" cy="3139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600" dirty="0">
                            <a:cs typeface="Calibri" panose="020F0502020204030204" pitchFamily="34" charset="0"/>
                          </a:rPr>
                          <a:t>Lattice QCD</a:t>
                        </a:r>
                      </a:p>
                    </p:txBody>
                  </p:sp>
                </p:grp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2AB0BAA3-693B-EBC9-3116-65C2843E4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1934" y="1386552"/>
                      <a:ext cx="1489587" cy="684804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26ACE664-E002-D712-7FF5-BB63E7473D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8846" y="1342671"/>
                      <a:ext cx="1489587" cy="684804"/>
                      <a:chOff x="5917263" y="2536410"/>
                      <a:chExt cx="1489587" cy="684804"/>
                    </a:xfrm>
                  </p:grpSpPr>
                  <p:sp>
                    <p:nvSpPr>
                      <p:cNvPr id="86" name="Oval 85">
                        <a:extLst>
                          <a:ext uri="{FF2B5EF4-FFF2-40B4-BE49-F238E27FC236}">
                            <a16:creationId xmlns:a16="http://schemas.microsoft.com/office/drawing/2014/main" id="{CFA54830-1060-F475-0337-75ECE6F66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7263" y="2536410"/>
                        <a:ext cx="1489587" cy="68480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82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/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7" name="TextBox 86">
                        <a:extLst>
                          <a:ext uri="{FF2B5EF4-FFF2-40B4-BE49-F238E27FC236}">
                            <a16:creationId xmlns:a16="http://schemas.microsoft.com/office/drawing/2014/main" id="{6F67402B-194C-3B64-C621-246AB79D42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7525" y="2630994"/>
                        <a:ext cx="1095172" cy="5355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600" dirty="0">
                            <a:cs typeface="Calibri" panose="020F0502020204030204" pitchFamily="34" charset="0"/>
                          </a:rPr>
                          <a:t>Amplitude</a:t>
                        </a:r>
                      </a:p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600" dirty="0">
                            <a:cs typeface="Calibri" panose="020F0502020204030204" pitchFamily="34" charset="0"/>
                          </a:rPr>
                          <a:t>Analysis</a:t>
                        </a:r>
                      </a:p>
                    </p:txBody>
                  </p:sp>
                </p:grpSp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FE73F68F-10D7-AFC2-D1F5-D691D7501B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80293" y="906181"/>
                      <a:ext cx="1489587" cy="829709"/>
                      <a:chOff x="6017738" y="2508637"/>
                      <a:chExt cx="1489587" cy="829709"/>
                    </a:xfrm>
                  </p:grpSpPr>
                  <p:sp>
                    <p:nvSpPr>
                      <p:cNvPr id="84" name="Oval 83">
                        <a:extLst>
                          <a:ext uri="{FF2B5EF4-FFF2-40B4-BE49-F238E27FC236}">
                            <a16:creationId xmlns:a16="http://schemas.microsoft.com/office/drawing/2014/main" id="{12858EFF-9666-EBDA-BFC4-55F7D26162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7738" y="2508637"/>
                        <a:ext cx="1489587" cy="829709"/>
                      </a:xfrm>
                      <a:prstGeom prst="ellipse">
                        <a:avLst/>
                      </a:prstGeom>
                      <a:solidFill>
                        <a:srgbClr val="92D050">
                          <a:alpha val="82000"/>
                        </a:srgb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/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7B6CFBE2-7E5B-3A28-BAAF-273500F23B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0175" y="2708998"/>
                        <a:ext cx="1284711" cy="5355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600" dirty="0">
                            <a:cs typeface="Calibri" panose="020F0502020204030204" pitchFamily="34" charset="0"/>
                          </a:rPr>
                          <a:t>Experimental</a:t>
                        </a:r>
                      </a:p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600" dirty="0">
                            <a:cs typeface="Calibri" panose="020F0502020204030204" pitchFamily="34" charset="0"/>
                          </a:rPr>
                          <a:t>data</a:t>
                        </a:r>
                      </a:p>
                    </p:txBody>
                  </p:sp>
                </p:grp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14B9696C-DAF9-879E-9D82-6C5E082A9D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5196" y="1969262"/>
                      <a:ext cx="1974096" cy="643519"/>
                      <a:chOff x="5292452" y="1268361"/>
                      <a:chExt cx="1974096" cy="643519"/>
                    </a:xfrm>
                  </p:grpSpPr>
                  <p:sp>
                    <p:nvSpPr>
                      <p:cNvPr id="82" name="Rounded Rectangle 81">
                        <a:extLst>
                          <a:ext uri="{FF2B5EF4-FFF2-40B4-BE49-F238E27FC236}">
                            <a16:creationId xmlns:a16="http://schemas.microsoft.com/office/drawing/2014/main" id="{1E55AC35-D801-E59F-AE9B-F444E7512A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2453" y="1268361"/>
                        <a:ext cx="1974095" cy="643519"/>
                      </a:xfrm>
                      <a:prstGeom prst="roundRect">
                        <a:avLst/>
                      </a:prstGeom>
                      <a:solidFill>
                        <a:srgbClr val="00B0F0">
                          <a:alpha val="50348"/>
                        </a:srgb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/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3" name="TextBox 82">
                        <a:extLst>
                          <a:ext uri="{FF2B5EF4-FFF2-40B4-BE49-F238E27FC236}">
                            <a16:creationId xmlns:a16="http://schemas.microsoft.com/office/drawing/2014/main" id="{AE60085A-178C-0141-D31A-941BF69CAF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92452" y="1319937"/>
                        <a:ext cx="1974096" cy="4801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dirty="0">
                            <a:cs typeface="Calibri" panose="020F0502020204030204" pitchFamily="34" charset="0"/>
                          </a:rPr>
                          <a:t>Hadronic amplitudes</a:t>
                        </a:r>
                      </a:p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1400" dirty="0">
                            <a:cs typeface="Calibri" panose="020F0502020204030204" pitchFamily="34" charset="0"/>
                          </a:rPr>
                          <a:t>&amp; resonance poles</a:t>
                        </a:r>
                      </a:p>
                    </p:txBody>
                  </p:sp>
                </p:grpSp>
                <p:cxnSp>
                  <p:nvCxnSpPr>
                    <p:cNvPr id="78" name="Straight Arrow Connector 77">
                      <a:extLst>
                        <a:ext uri="{FF2B5EF4-FFF2-40B4-BE49-F238E27FC236}">
                          <a16:creationId xmlns:a16="http://schemas.microsoft.com/office/drawing/2014/main" id="{5AC46799-BF3E-0ED3-8149-4F2B2481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348909" y="1437750"/>
                      <a:ext cx="365224" cy="180815"/>
                    </a:xfrm>
                    <a:prstGeom prst="straightConnector1">
                      <a:avLst/>
                    </a:prstGeom>
                    <a:ln w="101600">
                      <a:solidFill>
                        <a:schemeClr val="bg1">
                          <a:lumMod val="75000"/>
                          <a:alpha val="57000"/>
                        </a:schemeClr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Arrow Connector 78">
                      <a:extLst>
                        <a:ext uri="{FF2B5EF4-FFF2-40B4-BE49-F238E27FC236}">
                          <a16:creationId xmlns:a16="http://schemas.microsoft.com/office/drawing/2014/main" id="{3A40C2CC-448F-865F-A0AC-8EB7D596CC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23632" y="1290777"/>
                      <a:ext cx="418261" cy="0"/>
                    </a:xfrm>
                    <a:prstGeom prst="straightConnector1">
                      <a:avLst/>
                    </a:prstGeom>
                    <a:ln w="101600">
                      <a:solidFill>
                        <a:schemeClr val="bg1">
                          <a:lumMod val="75000"/>
                          <a:alpha val="57000"/>
                        </a:schemeClr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Arrow Connector 79">
                      <a:extLst>
                        <a:ext uri="{FF2B5EF4-FFF2-40B4-BE49-F238E27FC236}">
                          <a16:creationId xmlns:a16="http://schemas.microsoft.com/office/drawing/2014/main" id="{34F0A3F9-7F5D-EEEF-1B72-889312D855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75386" y="2027475"/>
                      <a:ext cx="409368" cy="254448"/>
                    </a:xfrm>
                    <a:prstGeom prst="straightConnector1">
                      <a:avLst/>
                    </a:prstGeom>
                    <a:ln w="101600">
                      <a:solidFill>
                        <a:schemeClr val="bg1">
                          <a:lumMod val="75000"/>
                          <a:alpha val="57000"/>
                        </a:schemeClr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Arrow Connector 80">
                      <a:extLst>
                        <a:ext uri="{FF2B5EF4-FFF2-40B4-BE49-F238E27FC236}">
                          <a16:creationId xmlns:a16="http://schemas.microsoft.com/office/drawing/2014/main" id="{A33AD25E-E0CE-4021-07F4-96927B2730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938550" y="2036072"/>
                      <a:ext cx="315141" cy="254949"/>
                    </a:xfrm>
                    <a:prstGeom prst="straightConnector1">
                      <a:avLst/>
                    </a:prstGeom>
                    <a:ln w="101600">
                      <a:solidFill>
                        <a:schemeClr val="bg1">
                          <a:lumMod val="75000"/>
                          <a:alpha val="57000"/>
                        </a:schemeClr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4960EF35-B139-493D-3E5E-202A584B6B2A}"/>
                      </a:ext>
                    </a:extLst>
                  </p:cNvPr>
                  <p:cNvSpPr txBox="1"/>
                  <p:nvPr/>
                </p:nvSpPr>
                <p:spPr>
                  <a:xfrm>
                    <a:off x="7239141" y="1480189"/>
                    <a:ext cx="1095172" cy="5355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sz="1600" dirty="0">
                        <a:cs typeface="Calibri" panose="020F0502020204030204" pitchFamily="34" charset="0"/>
                      </a:rPr>
                      <a:t>Amplitude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sz="1600" dirty="0">
                        <a:cs typeface="Calibri" panose="020F0502020204030204" pitchFamily="34" charset="0"/>
                      </a:rPr>
                      <a:t>Analysis</a:t>
                    </a:r>
                  </a:p>
                </p:txBody>
              </p:sp>
            </p:grp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3F9654F-04F3-2984-3C4E-06097D8F6759}"/>
                  </a:ext>
                </a:extLst>
              </p:cNvPr>
              <p:cNvSpPr txBox="1"/>
              <p:nvPr/>
            </p:nvSpPr>
            <p:spPr>
              <a:xfrm>
                <a:off x="674545" y="6179235"/>
                <a:ext cx="4129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Impact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JLab</a:t>
                </a:r>
                <a:r>
                  <a:rPr lang="en-US" b="1" dirty="0">
                    <a:solidFill>
                      <a:schemeClr val="accent1"/>
                    </a:solidFill>
                  </a:rPr>
                  <a:t> program in Hall B and Hall D!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6F5276-E497-3DF1-DAE0-01D0AB422A5F}"/>
                </a:ext>
              </a:extLst>
            </p:cNvPr>
            <p:cNvSpPr txBox="1"/>
            <p:nvPr/>
          </p:nvSpPr>
          <p:spPr>
            <a:xfrm>
              <a:off x="4429878" y="4298859"/>
              <a:ext cx="3112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</a:rPr>
                <a:t>JLab</a:t>
              </a:r>
              <a:r>
                <a:rPr lang="en-US" b="1" dirty="0">
                  <a:solidFill>
                    <a:schemeClr val="accent1"/>
                  </a:solidFill>
                </a:rPr>
                <a:t> is strong at every key step of the workflow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6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1A4-35EB-0CD1-BFC3-779B0E9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n-lt"/>
              </a:rPr>
              <a:t>Research at Division of Theoretical &amp; Computational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B5DB2-E280-99C5-E5A5-5F438A29DDD3}"/>
              </a:ext>
            </a:extLst>
          </p:cNvPr>
          <p:cNvSpPr txBox="1"/>
          <p:nvPr/>
        </p:nvSpPr>
        <p:spPr>
          <a:xfrm>
            <a:off x="297951" y="867598"/>
            <a:ext cx="61233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b="1" dirty="0">
                <a:solidFill>
                  <a:srgbClr val="005F24"/>
                </a:solidFill>
              </a:rPr>
              <a:t>Research focuses – organized in thrust areas: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DE428-4051-BF02-5BAC-4F7729BF16A4}"/>
              </a:ext>
            </a:extLst>
          </p:cNvPr>
          <p:cNvGrpSpPr/>
          <p:nvPr/>
        </p:nvGrpSpPr>
        <p:grpSpPr>
          <a:xfrm>
            <a:off x="648897" y="1279797"/>
            <a:ext cx="8475466" cy="585485"/>
            <a:chOff x="741634" y="3447645"/>
            <a:chExt cx="8475466" cy="5854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CC6D56-91FB-B257-6D20-00E3A813D0FA}"/>
                </a:ext>
              </a:extLst>
            </p:cNvPr>
            <p:cNvSpPr txBox="1"/>
            <p:nvPr/>
          </p:nvSpPr>
          <p:spPr>
            <a:xfrm>
              <a:off x="3916592" y="3482871"/>
              <a:ext cx="2012964" cy="5355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Resonances &amp; Exotic/hybrid hadrons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C8D521-31E3-191B-F13F-15FC57B999AB}"/>
                </a:ext>
              </a:extLst>
            </p:cNvPr>
            <p:cNvSpPr txBox="1"/>
            <p:nvPr/>
          </p:nvSpPr>
          <p:spPr>
            <a:xfrm>
              <a:off x="741634" y="3447645"/>
              <a:ext cx="261853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1: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Spectroscopy - LQCD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7A3F06-62BA-858E-A288-BAFF2F682C1F}"/>
                </a:ext>
              </a:extLst>
            </p:cNvPr>
            <p:cNvSpPr txBox="1"/>
            <p:nvPr/>
          </p:nvSpPr>
          <p:spPr>
            <a:xfrm>
              <a:off x="6667428" y="3497599"/>
              <a:ext cx="2549672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2: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Spectroscopy - JPAC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7C55B61-3175-804E-65A8-D44E17B26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6359" y="3754220"/>
              <a:ext cx="455916" cy="9506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9559880-D8CF-0F55-619F-B198048FA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4412" y="3750636"/>
              <a:ext cx="478736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6A9475-24C9-DA5B-9B00-6928DA6ED4B9}"/>
              </a:ext>
            </a:extLst>
          </p:cNvPr>
          <p:cNvGrpSpPr/>
          <p:nvPr/>
        </p:nvGrpSpPr>
        <p:grpSpPr>
          <a:xfrm>
            <a:off x="648897" y="1969032"/>
            <a:ext cx="9164886" cy="757130"/>
            <a:chOff x="741634" y="4291815"/>
            <a:chExt cx="9164886" cy="7571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D3385B-06EB-110E-77EC-F32BE4DDC6A7}"/>
                </a:ext>
              </a:extLst>
            </p:cNvPr>
            <p:cNvSpPr txBox="1"/>
            <p:nvPr/>
          </p:nvSpPr>
          <p:spPr>
            <a:xfrm>
              <a:off x="3895316" y="4291815"/>
              <a:ext cx="2012963" cy="7571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3D partonic structure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&amp; QCD dynamics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PDFs, TMDs, GPDs, 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80F194-398F-CE1A-1F7E-052ADE114B7C}"/>
                </a:ext>
              </a:extLst>
            </p:cNvPr>
            <p:cNvSpPr txBox="1"/>
            <p:nvPr/>
          </p:nvSpPr>
          <p:spPr>
            <a:xfrm>
              <a:off x="741634" y="4394110"/>
              <a:ext cx="227780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3: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Structure - LQCD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5ABC5C-1904-40E7-E581-806965919922}"/>
                </a:ext>
              </a:extLst>
            </p:cNvPr>
            <p:cNvSpPr txBox="1"/>
            <p:nvPr/>
          </p:nvSpPr>
          <p:spPr>
            <a:xfrm>
              <a:off x="6667428" y="4414801"/>
              <a:ext cx="3239092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4: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Structure - Partonic analysis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51DDDA6-C64B-F731-382C-E4C16EEC84B1}"/>
                </a:ext>
              </a:extLst>
            </p:cNvPr>
            <p:cNvCxnSpPr>
              <a:cxnSpLocks/>
            </p:cNvCxnSpPr>
            <p:nvPr/>
          </p:nvCxnSpPr>
          <p:spPr>
            <a:xfrm>
              <a:off x="3312741" y="4683604"/>
              <a:ext cx="459534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A2C4042-D23C-67F0-1D39-6FC60E370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0668" y="4673242"/>
              <a:ext cx="472480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4476C0A-257D-14B7-2128-482F22A7E7CE}"/>
              </a:ext>
            </a:extLst>
          </p:cNvPr>
          <p:cNvGrpSpPr/>
          <p:nvPr/>
        </p:nvGrpSpPr>
        <p:grpSpPr>
          <a:xfrm>
            <a:off x="648897" y="2787978"/>
            <a:ext cx="11155705" cy="1164271"/>
            <a:chOff x="726020" y="5106860"/>
            <a:chExt cx="11155705" cy="11642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E9B05-CFC1-B698-BB04-5F035CE4F88A}"/>
                </a:ext>
              </a:extLst>
            </p:cNvPr>
            <p:cNvSpPr txBox="1"/>
            <p:nvPr/>
          </p:nvSpPr>
          <p:spPr>
            <a:xfrm>
              <a:off x="3895316" y="5497542"/>
              <a:ext cx="2012960" cy="7571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Low energy hadron properties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dirty="0">
                  <a:cs typeface="Calibri" panose="020F0502020204030204" pitchFamily="34" charset="0"/>
                </a:rPr>
                <a:t>Mass, spin, …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016FFB-44E0-8C06-EF67-5B3242942F9E}"/>
                </a:ext>
              </a:extLst>
            </p:cNvPr>
            <p:cNvSpPr txBox="1"/>
            <p:nvPr/>
          </p:nvSpPr>
          <p:spPr>
            <a:xfrm>
              <a:off x="6787440" y="5440134"/>
              <a:ext cx="1880437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cs typeface="Calibri" panose="020F0502020204030204" pitchFamily="34" charset="0"/>
                </a:rPr>
                <a:t>Low energy nuclear properties &amp; Structure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A3D289-E6D4-D311-2B21-C1D24AF19E87}"/>
                </a:ext>
              </a:extLst>
            </p:cNvPr>
            <p:cNvSpPr txBox="1"/>
            <p:nvPr/>
          </p:nvSpPr>
          <p:spPr>
            <a:xfrm>
              <a:off x="726020" y="5340576"/>
              <a:ext cx="3414717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5: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Hadron &amp; nuclear Structure                  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Effective Field Theories (EFTs)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2C6CEE-59B0-8FC4-0DD4-013D3CC3D2B5}"/>
                </a:ext>
              </a:extLst>
            </p:cNvPr>
            <p:cNvSpPr txBox="1"/>
            <p:nvPr/>
          </p:nvSpPr>
          <p:spPr>
            <a:xfrm>
              <a:off x="9429002" y="5694305"/>
              <a:ext cx="245272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Thrust area 6: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Nuclear Few Body Systems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2A20C8E-0965-4097-DFEA-CC3F81E12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9779" y="5975343"/>
              <a:ext cx="419058" cy="0"/>
            </a:xfrm>
            <a:prstGeom prst="straightConnector1">
              <a:avLst/>
            </a:prstGeom>
            <a:ln w="101600">
              <a:solidFill>
                <a:srgbClr val="00B050">
                  <a:alpha val="76000"/>
                </a:srgbClr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911CA8-4B86-572A-3477-7A2D80E15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8512" y="5106860"/>
              <a:ext cx="0" cy="333274"/>
            </a:xfrm>
            <a:prstGeom prst="straightConnector1">
              <a:avLst/>
            </a:prstGeom>
            <a:ln w="101600">
              <a:solidFill>
                <a:srgbClr val="00B050">
                  <a:alpha val="49869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3D24532-6966-A0E6-08B3-C0F5FEA921EF}"/>
                </a:ext>
              </a:extLst>
            </p:cNvPr>
            <p:cNvCxnSpPr>
              <a:cxnSpLocks/>
            </p:cNvCxnSpPr>
            <p:nvPr/>
          </p:nvCxnSpPr>
          <p:spPr>
            <a:xfrm>
              <a:off x="5060517" y="5157689"/>
              <a:ext cx="0" cy="333274"/>
            </a:xfrm>
            <a:prstGeom prst="straightConnector1">
              <a:avLst/>
            </a:prstGeom>
            <a:ln w="101600">
              <a:solidFill>
                <a:srgbClr val="00B050">
                  <a:alpha val="49960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787B8F9-6FE7-5DBF-A1FE-47744AD74592}"/>
                </a:ext>
              </a:extLst>
            </p:cNvPr>
            <p:cNvCxnSpPr>
              <a:cxnSpLocks/>
            </p:cNvCxnSpPr>
            <p:nvPr/>
          </p:nvCxnSpPr>
          <p:spPr>
            <a:xfrm>
              <a:off x="6152976" y="5767680"/>
              <a:ext cx="420172" cy="0"/>
            </a:xfrm>
            <a:prstGeom prst="straightConnector1">
              <a:avLst/>
            </a:prstGeom>
            <a:ln w="101600">
              <a:solidFill>
                <a:srgbClr val="00B050">
                  <a:alpha val="49869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BA9345E-F223-F1DE-CE8B-E3CF3B1D3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976" y="6002709"/>
              <a:ext cx="420172" cy="0"/>
            </a:xfrm>
            <a:prstGeom prst="straightConnector1">
              <a:avLst/>
            </a:prstGeom>
            <a:ln w="101600">
              <a:solidFill>
                <a:srgbClr val="00B050">
                  <a:alpha val="49960"/>
                </a:srgbClr>
              </a:solidFill>
              <a:prstDash val="sysDot"/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DD1C047-79C6-3ED3-CA3D-D030AA7CACAB}"/>
              </a:ext>
            </a:extLst>
          </p:cNvPr>
          <p:cNvGrpSpPr/>
          <p:nvPr/>
        </p:nvGrpSpPr>
        <p:grpSpPr>
          <a:xfrm>
            <a:off x="9008034" y="1192553"/>
            <a:ext cx="2886015" cy="2161166"/>
            <a:chOff x="9100771" y="3360401"/>
            <a:chExt cx="2886015" cy="21611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5183CE-D2A9-D1FF-3267-CB0C8A118064}"/>
                </a:ext>
              </a:extLst>
            </p:cNvPr>
            <p:cNvGrpSpPr/>
            <p:nvPr/>
          </p:nvGrpSpPr>
          <p:grpSpPr>
            <a:xfrm>
              <a:off x="10842419" y="3429000"/>
              <a:ext cx="1144367" cy="2092567"/>
              <a:chOff x="10668349" y="3770631"/>
              <a:chExt cx="1144367" cy="2092567"/>
            </a:xfrm>
          </p:grpSpPr>
          <p:sp>
            <p:nvSpPr>
              <p:cNvPr id="53" name="Left Arrow 52">
                <a:extLst>
                  <a:ext uri="{FF2B5EF4-FFF2-40B4-BE49-F238E27FC236}">
                    <a16:creationId xmlns:a16="http://schemas.microsoft.com/office/drawing/2014/main" id="{4B982015-7DFF-A818-1BE1-B2277B717B53}"/>
                  </a:ext>
                </a:extLst>
              </p:cNvPr>
              <p:cNvSpPr/>
              <p:nvPr/>
            </p:nvSpPr>
            <p:spPr>
              <a:xfrm>
                <a:off x="10668349" y="3878773"/>
                <a:ext cx="635747" cy="1984425"/>
              </a:xfrm>
              <a:prstGeom prst="leftArrow">
                <a:avLst/>
              </a:prstGeom>
              <a:solidFill>
                <a:srgbClr val="FF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9D78816-C010-70D6-6D32-F850E16E1B0B}"/>
                  </a:ext>
                </a:extLst>
              </p:cNvPr>
              <p:cNvGrpSpPr/>
              <p:nvPr/>
            </p:nvGrpSpPr>
            <p:grpSpPr>
              <a:xfrm>
                <a:off x="11173210" y="3770631"/>
                <a:ext cx="639506" cy="1967333"/>
                <a:chOff x="11232588" y="3854568"/>
                <a:chExt cx="639506" cy="1967333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DEE9B65-058A-F849-36B2-1E18586354AF}"/>
                    </a:ext>
                  </a:extLst>
                </p:cNvPr>
                <p:cNvSpPr txBox="1"/>
                <p:nvPr/>
              </p:nvSpPr>
              <p:spPr>
                <a:xfrm rot="16200000">
                  <a:off x="10719150" y="4668958"/>
                  <a:ext cx="19673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AI/ML and QC for NP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0F7D42-3CC6-9A14-DC69-E4887D419939}"/>
                    </a:ext>
                  </a:extLst>
                </p:cNvPr>
                <p:cNvSpPr txBox="1"/>
                <p:nvPr/>
              </p:nvSpPr>
              <p:spPr>
                <a:xfrm rot="16200000">
                  <a:off x="10774835" y="4858194"/>
                  <a:ext cx="12848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rgbClr val="0070C0"/>
                      </a:solidFill>
                      <a:effectLst/>
                      <a:cs typeface="Calibri" panose="020F0502020204030204" pitchFamily="34" charset="0"/>
                    </a:rPr>
                    <a:t>Initiatives:</a:t>
                  </a:r>
                  <a:endParaRPr lang="en-US" dirty="0">
                    <a:solidFill>
                      <a:srgbClr val="0070C0"/>
                    </a:solidFill>
                    <a:effectLst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D24FAEF-8DC5-1B6C-226B-ED16B81FF850}"/>
                </a:ext>
              </a:extLst>
            </p:cNvPr>
            <p:cNvGrpSpPr/>
            <p:nvPr/>
          </p:nvGrpSpPr>
          <p:grpSpPr>
            <a:xfrm>
              <a:off x="9100771" y="3360401"/>
              <a:ext cx="1427310" cy="2070794"/>
              <a:chOff x="9031733" y="3190607"/>
              <a:chExt cx="1427310" cy="207079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CBB0D93-93EE-4A5A-D30C-240E0056F8B1}"/>
                  </a:ext>
                </a:extLst>
              </p:cNvPr>
              <p:cNvSpPr txBox="1"/>
              <p:nvPr/>
            </p:nvSpPr>
            <p:spPr>
              <a:xfrm>
                <a:off x="9714256" y="3190607"/>
                <a:ext cx="744787" cy="3416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Data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CDD64D5-8A87-FC4E-99D3-501C482B8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31733" y="3419320"/>
                <a:ext cx="559162" cy="103710"/>
              </a:xfrm>
              <a:prstGeom prst="straightConnector1">
                <a:avLst/>
              </a:prstGeom>
              <a:ln w="101600">
                <a:solidFill>
                  <a:srgbClr val="00B050">
                    <a:alpha val="75931"/>
                  </a:srgbClr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452503D2-2074-F1BF-CD08-88DB5D0AB0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6281" y="3664658"/>
                <a:ext cx="419658" cy="587718"/>
              </a:xfrm>
              <a:prstGeom prst="straightConnector1">
                <a:avLst/>
              </a:prstGeom>
              <a:ln w="101600">
                <a:solidFill>
                  <a:srgbClr val="00B050">
                    <a:alpha val="75931"/>
                  </a:srgbClr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8123BD2-5A20-F32F-A5A7-C755598C6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3475" y="3740327"/>
                <a:ext cx="32760" cy="1521074"/>
              </a:xfrm>
              <a:prstGeom prst="straightConnector1">
                <a:avLst/>
              </a:prstGeom>
              <a:ln w="101600">
                <a:solidFill>
                  <a:srgbClr val="00B050">
                    <a:alpha val="75931"/>
                  </a:srgbClr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C1DC687-F67C-8568-5FC8-3C738B0912D5}"/>
              </a:ext>
            </a:extLst>
          </p:cNvPr>
          <p:cNvGrpSpPr/>
          <p:nvPr/>
        </p:nvGrpSpPr>
        <p:grpSpPr>
          <a:xfrm>
            <a:off x="297951" y="3891454"/>
            <a:ext cx="11691924" cy="2806087"/>
            <a:chOff x="297951" y="3891454"/>
            <a:chExt cx="11691924" cy="280608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B4B9A7D-4A0F-2CCB-930B-3F6C37DC396E}"/>
                </a:ext>
              </a:extLst>
            </p:cNvPr>
            <p:cNvGrpSpPr/>
            <p:nvPr/>
          </p:nvGrpSpPr>
          <p:grpSpPr>
            <a:xfrm>
              <a:off x="297951" y="3891454"/>
              <a:ext cx="11691924" cy="2806087"/>
              <a:chOff x="297951" y="3891454"/>
              <a:chExt cx="11691924" cy="280608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62FC5F-2017-4116-2446-383BC604C004}"/>
                  </a:ext>
                </a:extLst>
              </p:cNvPr>
              <p:cNvSpPr txBox="1"/>
              <p:nvPr/>
            </p:nvSpPr>
            <p:spPr>
              <a:xfrm>
                <a:off x="297951" y="3891454"/>
                <a:ext cx="39041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200" b="1" dirty="0">
                    <a:solidFill>
                      <a:srgbClr val="005F24"/>
                    </a:solidFill>
                  </a:rPr>
                  <a:t>Hadron/Nuclear Structure: 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06D9245-BA9E-5968-935B-82038BAFC459}"/>
                  </a:ext>
                </a:extLst>
              </p:cNvPr>
              <p:cNvSpPr txBox="1"/>
              <p:nvPr/>
            </p:nvSpPr>
            <p:spPr>
              <a:xfrm>
                <a:off x="674545" y="6230845"/>
                <a:ext cx="3280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Impact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JLab</a:t>
                </a:r>
                <a:r>
                  <a:rPr lang="en-US" b="1" dirty="0">
                    <a:solidFill>
                      <a:schemeClr val="accent1"/>
                    </a:solidFill>
                  </a:rPr>
                  <a:t> program in all Halls!</a:t>
                </a: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F6C12DC-A8B5-1BAA-991A-1469635432F7}"/>
                  </a:ext>
                </a:extLst>
              </p:cNvPr>
              <p:cNvGrpSpPr/>
              <p:nvPr/>
            </p:nvGrpSpPr>
            <p:grpSpPr>
              <a:xfrm>
                <a:off x="480210" y="4235809"/>
                <a:ext cx="11509665" cy="2461732"/>
                <a:chOff x="360649" y="735101"/>
                <a:chExt cx="11509665" cy="2461732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40577430-C109-4802-1E07-BE36071E1BA7}"/>
                    </a:ext>
                  </a:extLst>
                </p:cNvPr>
                <p:cNvSpPr txBox="1"/>
                <p:nvPr/>
              </p:nvSpPr>
              <p:spPr>
                <a:xfrm>
                  <a:off x="7826117" y="2077250"/>
                  <a:ext cx="3970574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 err="1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JLab</a:t>
                  </a:r>
                  <a:r>
                    <a:rPr lang="en-US" sz="1600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 Angular Momentum (JAM) Collaboration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CTEQ-</a:t>
                  </a:r>
                  <a:r>
                    <a:rPr lang="en-US" sz="1600" dirty="0" err="1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JLab</a:t>
                  </a:r>
                  <a:r>
                    <a:rPr lang="en-US" sz="1600" dirty="0">
                      <a:solidFill>
                        <a:srgbClr val="0070C0"/>
                      </a:solidFill>
                      <a:cs typeface="Calibri" panose="020F0502020204030204" pitchFamily="34" charset="0"/>
                    </a:rPr>
                    <a:t>  (CJ) Collaboration</a:t>
                  </a:r>
                </a:p>
              </p:txBody>
            </p:sp>
            <p:sp>
              <p:nvSpPr>
                <p:cNvPr id="99" name="Left Brace 98">
                  <a:extLst>
                    <a:ext uri="{FF2B5EF4-FFF2-40B4-BE49-F238E27FC236}">
                      <a16:creationId xmlns:a16="http://schemas.microsoft.com/office/drawing/2014/main" id="{C4C05CAB-06AB-F10B-B7F4-433DCFD34BDB}"/>
                    </a:ext>
                  </a:extLst>
                </p:cNvPr>
                <p:cNvSpPr/>
                <p:nvPr/>
              </p:nvSpPr>
              <p:spPr>
                <a:xfrm>
                  <a:off x="10214905" y="849262"/>
                  <a:ext cx="206829" cy="914400"/>
                </a:xfrm>
                <a:prstGeom prst="lef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76D0E1A-3825-3D05-E18F-5A62A69FC7C1}"/>
                    </a:ext>
                  </a:extLst>
                </p:cNvPr>
                <p:cNvSpPr txBox="1"/>
                <p:nvPr/>
              </p:nvSpPr>
              <p:spPr>
                <a:xfrm>
                  <a:off x="10397517" y="735101"/>
                  <a:ext cx="1026884" cy="1421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1E3EF0"/>
                      </a:solidFill>
                      <a:cs typeface="Calibri" panose="020F0502020204030204" pitchFamily="34" charset="0"/>
                    </a:rPr>
                    <a:t>JLAB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1E3EF0"/>
                      </a:solidFill>
                      <a:cs typeface="Calibri" panose="020F0502020204030204" pitchFamily="34" charset="0"/>
                    </a:rPr>
                    <a:t>COMPASS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1E3EF0"/>
                      </a:solidFill>
                      <a:cs typeface="Calibri" panose="020F0502020204030204" pitchFamily="34" charset="0"/>
                    </a:rPr>
                    <a:t>RHIC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1E3EF0"/>
                      </a:solidFill>
                      <a:cs typeface="Calibri" panose="020F0502020204030204" pitchFamily="34" charset="0"/>
                    </a:rPr>
                    <a:t>LHC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1E3EF0"/>
                      </a:solidFill>
                      <a:cs typeface="Calibri" panose="020F0502020204030204" pitchFamily="34" charset="0"/>
                    </a:rPr>
                    <a:t>EIC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1E3EF0"/>
                      </a:solidFill>
                      <a:cs typeface="Calibri" panose="020F0502020204030204" pitchFamily="34" charset="0"/>
                    </a:rPr>
                    <a:t>…</a:t>
                  </a:r>
                </a:p>
              </p:txBody>
            </p: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9B1626C8-D158-ECA0-41BA-771937672532}"/>
                    </a:ext>
                  </a:extLst>
                </p:cNvPr>
                <p:cNvGrpSpPr/>
                <p:nvPr/>
              </p:nvGrpSpPr>
              <p:grpSpPr>
                <a:xfrm>
                  <a:off x="849241" y="901046"/>
                  <a:ext cx="9229851" cy="1702067"/>
                  <a:chOff x="919244" y="910714"/>
                  <a:chExt cx="9229851" cy="1702067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364E8DEE-DEFC-9300-DE92-80EB1FB74D9E}"/>
                      </a:ext>
                    </a:extLst>
                  </p:cNvPr>
                  <p:cNvGrpSpPr/>
                  <p:nvPr/>
                </p:nvGrpSpPr>
                <p:grpSpPr>
                  <a:xfrm>
                    <a:off x="919244" y="910714"/>
                    <a:ext cx="1053456" cy="684804"/>
                    <a:chOff x="1024657" y="2555391"/>
                    <a:chExt cx="1053456" cy="684804"/>
                  </a:xfrm>
                </p:grpSpPr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0CC69FAC-E6E5-9A7C-8AB2-EB83CD8ED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657" y="2555391"/>
                      <a:ext cx="1053456" cy="684804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123" name="Picture 122">
                      <a:extLst>
                        <a:ext uri="{FF2B5EF4-FFF2-40B4-BE49-F238E27FC236}">
                          <a16:creationId xmlns:a16="http://schemas.microsoft.com/office/drawing/2014/main" id="{8B578F56-CABA-04EF-2AF5-293E876F07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240235" y="2764443"/>
                      <a:ext cx="622300" cy="2667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5B04E5E5-C512-4711-ED2D-2E8E2F4D3627}"/>
                      </a:ext>
                    </a:extLst>
                  </p:cNvPr>
                  <p:cNvGrpSpPr/>
                  <p:nvPr/>
                </p:nvGrpSpPr>
                <p:grpSpPr>
                  <a:xfrm>
                    <a:off x="2464668" y="910714"/>
                    <a:ext cx="1489587" cy="684804"/>
                    <a:chOff x="2403987" y="2555391"/>
                    <a:chExt cx="1489587" cy="684804"/>
                  </a:xfrm>
                </p:grpSpPr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BF90C5A0-76C0-C58F-05CF-1A21DF57F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987" y="2555391"/>
                      <a:ext cx="1489587" cy="684804"/>
                    </a:xfrm>
                    <a:prstGeom prst="ellipse">
                      <a:avLst/>
                    </a:prstGeom>
                    <a:solidFill>
                      <a:srgbClr val="FFC000">
                        <a:alpha val="82000"/>
                      </a:srgb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9EBB926B-37AD-2EC7-588E-56B9255AEC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69935" y="2752907"/>
                      <a:ext cx="1157689" cy="3139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Lattice QCD</a:t>
                      </a:r>
                    </a:p>
                  </p:txBody>
                </p:sp>
              </p:grp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96C2FFE3-A890-DCB4-4B6D-EF31A2345B2F}"/>
                      </a:ext>
                    </a:extLst>
                  </p:cNvPr>
                  <p:cNvGrpSpPr/>
                  <p:nvPr/>
                </p:nvGrpSpPr>
                <p:grpSpPr>
                  <a:xfrm>
                    <a:off x="7041934" y="1386552"/>
                    <a:ext cx="1489587" cy="684804"/>
                    <a:chOff x="5917263" y="2536410"/>
                    <a:chExt cx="1489587" cy="684804"/>
                  </a:xfrm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57CEC2C4-5040-044F-E135-53C36D821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263" y="2536410"/>
                      <a:ext cx="1489587" cy="684804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4642260C-E85B-7FC6-5EE8-540874E11E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2717" y="2729803"/>
                      <a:ext cx="1258678" cy="3139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Factorization</a:t>
                      </a:r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39460A4E-0AF5-0B04-2504-A506D071FCF2}"/>
                      </a:ext>
                    </a:extLst>
                  </p:cNvPr>
                  <p:cNvGrpSpPr/>
                  <p:nvPr/>
                </p:nvGrpSpPr>
                <p:grpSpPr>
                  <a:xfrm>
                    <a:off x="3318846" y="1342671"/>
                    <a:ext cx="1489587" cy="684804"/>
                    <a:chOff x="5917263" y="2536410"/>
                    <a:chExt cx="1489587" cy="684804"/>
                  </a:xfrm>
                </p:grpSpPr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98BBA255-A96B-0A58-8383-AECFDED13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263" y="2536410"/>
                      <a:ext cx="1489587" cy="684804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98B16B60-2BFC-B7FB-C934-D97A057158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2717" y="2729803"/>
                      <a:ext cx="1258678" cy="3139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Factorization</a:t>
                      </a:r>
                    </a:p>
                  </p:txBody>
                </p: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158985A2-17A6-9F08-FBC9-4A788BA3D40E}"/>
                      </a:ext>
                    </a:extLst>
                  </p:cNvPr>
                  <p:cNvGrpSpPr/>
                  <p:nvPr/>
                </p:nvGrpSpPr>
                <p:grpSpPr>
                  <a:xfrm>
                    <a:off x="8659508" y="911427"/>
                    <a:ext cx="1489587" cy="829709"/>
                    <a:chOff x="5996953" y="2513883"/>
                    <a:chExt cx="1489587" cy="829709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4AB54F98-D492-AD71-8970-54B9465D3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6953" y="2513883"/>
                      <a:ext cx="1489587" cy="829709"/>
                    </a:xfrm>
                    <a:prstGeom prst="ellipse">
                      <a:avLst/>
                    </a:prstGeom>
                    <a:solidFill>
                      <a:srgbClr val="92D050">
                        <a:alpha val="82316"/>
                      </a:srgb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56312C05-283A-3963-D99D-B029D9D6FB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01914" y="2697487"/>
                      <a:ext cx="1284712" cy="5355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Experimental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data</a:t>
                      </a:r>
                    </a:p>
                  </p:txBody>
                </p:sp>
              </p:grp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3E48CF2A-2DD2-59E9-0417-533F1C4F970D}"/>
                      </a:ext>
                    </a:extLst>
                  </p:cNvPr>
                  <p:cNvGrpSpPr/>
                  <p:nvPr/>
                </p:nvGrpSpPr>
                <p:grpSpPr>
                  <a:xfrm>
                    <a:off x="4915196" y="1969262"/>
                    <a:ext cx="1974096" cy="643519"/>
                    <a:chOff x="5292452" y="1268361"/>
                    <a:chExt cx="1974096" cy="643519"/>
                  </a:xfrm>
                </p:grpSpPr>
                <p:sp>
                  <p:nvSpPr>
                    <p:cNvPr id="112" name="Rounded Rectangle 111">
                      <a:extLst>
                        <a:ext uri="{FF2B5EF4-FFF2-40B4-BE49-F238E27FC236}">
                          <a16:creationId xmlns:a16="http://schemas.microsoft.com/office/drawing/2014/main" id="{077E6274-A108-8075-5CF9-995FA8B6A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2453" y="1268361"/>
                      <a:ext cx="1974095" cy="643519"/>
                    </a:xfrm>
                    <a:prstGeom prst="roundRect">
                      <a:avLst/>
                    </a:prstGeom>
                    <a:solidFill>
                      <a:srgbClr val="00B0F0">
                        <a:alpha val="50000"/>
                      </a:srgb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6D98DE0F-4FCA-2EF1-3A5F-B58606B909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2452" y="1319937"/>
                      <a:ext cx="1974096" cy="553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Quantum correlation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cs typeface="Calibri" panose="020F0502020204030204" pitchFamily="34" charset="0"/>
                        </a:rPr>
                        <a:t>functions</a:t>
                      </a:r>
                    </a:p>
                  </p:txBody>
                </p:sp>
              </p:grpSp>
              <p:cxnSp>
                <p:nvCxnSpPr>
                  <p:cNvPr id="108" name="Straight Arrow Connector 107">
                    <a:extLst>
                      <a:ext uri="{FF2B5EF4-FFF2-40B4-BE49-F238E27FC236}">
                        <a16:creationId xmlns:a16="http://schemas.microsoft.com/office/drawing/2014/main" id="{1B21E7D5-1542-440C-75B4-1F4295508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48909" y="1437750"/>
                    <a:ext cx="365224" cy="180815"/>
                  </a:xfrm>
                  <a:prstGeom prst="straightConnector1">
                    <a:avLst/>
                  </a:prstGeom>
                  <a:ln w="101600">
                    <a:solidFill>
                      <a:schemeClr val="bg1">
                        <a:lumMod val="75000"/>
                        <a:alpha val="57000"/>
                      </a:schemeClr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Arrow Connector 108">
                    <a:extLst>
                      <a:ext uri="{FF2B5EF4-FFF2-40B4-BE49-F238E27FC236}">
                        <a16:creationId xmlns:a16="http://schemas.microsoft.com/office/drawing/2014/main" id="{ECBE2E4F-CC5F-4BAA-51D0-0FC765566E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23632" y="1290777"/>
                    <a:ext cx="418261" cy="0"/>
                  </a:xfrm>
                  <a:prstGeom prst="straightConnector1">
                    <a:avLst/>
                  </a:prstGeom>
                  <a:ln w="101600">
                    <a:solidFill>
                      <a:schemeClr val="bg1">
                        <a:lumMod val="75000"/>
                        <a:alpha val="57000"/>
                      </a:schemeClr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>
                    <a:extLst>
                      <a:ext uri="{FF2B5EF4-FFF2-40B4-BE49-F238E27FC236}">
                        <a16:creationId xmlns:a16="http://schemas.microsoft.com/office/drawing/2014/main" id="{24E31D27-47BC-4A94-347E-DA7C806CD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75386" y="2027475"/>
                    <a:ext cx="409368" cy="254448"/>
                  </a:xfrm>
                  <a:prstGeom prst="straightConnector1">
                    <a:avLst/>
                  </a:prstGeom>
                  <a:ln w="101600">
                    <a:solidFill>
                      <a:schemeClr val="bg1">
                        <a:lumMod val="75000"/>
                        <a:alpha val="57000"/>
                      </a:schemeClr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Arrow Connector 110">
                    <a:extLst>
                      <a:ext uri="{FF2B5EF4-FFF2-40B4-BE49-F238E27FC236}">
                        <a16:creationId xmlns:a16="http://schemas.microsoft.com/office/drawing/2014/main" id="{B1146739-535D-2325-9E96-A29581C22C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889292" y="2036072"/>
                    <a:ext cx="416962" cy="204116"/>
                  </a:xfrm>
                  <a:prstGeom prst="straightConnector1">
                    <a:avLst/>
                  </a:prstGeom>
                  <a:ln w="101600">
                    <a:solidFill>
                      <a:schemeClr val="bg1">
                        <a:lumMod val="75000"/>
                        <a:alpha val="57000"/>
                      </a:schemeClr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02EA3254-EB8C-8B60-9E73-1DA68FE03272}"/>
                    </a:ext>
                  </a:extLst>
                </p:cNvPr>
                <p:cNvSpPr txBox="1"/>
                <p:nvPr/>
              </p:nvSpPr>
              <p:spPr>
                <a:xfrm>
                  <a:off x="7027770" y="2605902"/>
                  <a:ext cx="4842544" cy="590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>
                      <a:solidFill>
                        <a:srgbClr val="C00000"/>
                      </a:solidFill>
                      <a:cs typeface="Calibri" panose="020F0502020204030204" pitchFamily="34" charset="0"/>
                    </a:rPr>
                    <a:t>PDFs, TMDs, GPDs, </a:t>
                  </a:r>
                  <a:r>
                    <a:rPr lang="en-US" dirty="0" err="1">
                      <a:solidFill>
                        <a:srgbClr val="C00000"/>
                      </a:solidFill>
                      <a:cs typeface="Calibri" panose="020F0502020204030204" pitchFamily="34" charset="0"/>
                    </a:rPr>
                    <a:t>Transversity</a:t>
                  </a:r>
                  <a:r>
                    <a:rPr lang="en-US" dirty="0">
                      <a:solidFill>
                        <a:srgbClr val="C00000"/>
                      </a:solidFill>
                      <a:cs typeface="Calibri" panose="020F0502020204030204" pitchFamily="34" charset="0"/>
                    </a:rPr>
                    <a:t>, Polarized PDFs, …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dirty="0">
                      <a:solidFill>
                        <a:srgbClr val="C00000"/>
                      </a:solidFill>
                      <a:cs typeface="Calibri" panose="020F0502020204030204" pitchFamily="34" charset="0"/>
                    </a:rPr>
                    <a:t>   – 3D hadron tomography!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88840E2E-921C-E828-9633-CA1AE28E72AA}"/>
                    </a:ext>
                  </a:extLst>
                </p:cNvPr>
                <p:cNvSpPr txBox="1"/>
                <p:nvPr/>
              </p:nvSpPr>
              <p:spPr>
                <a:xfrm>
                  <a:off x="360649" y="2358566"/>
                  <a:ext cx="4356641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Hadron Structure (</a:t>
                  </a:r>
                  <a:r>
                    <a:rPr lang="en-US" sz="1600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HadStruc</a:t>
                  </a:r>
                  <a:r>
                    <a:rPr lang="en-US" sz="1600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) Collaboration (LQCD)</a:t>
                  </a:r>
                </a:p>
              </p:txBody>
            </p:sp>
          </p:grp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A7AFD51-1B57-EE96-0744-5A2A79628F9F}"/>
                </a:ext>
              </a:extLst>
            </p:cNvPr>
            <p:cNvSpPr txBox="1"/>
            <p:nvPr/>
          </p:nvSpPr>
          <p:spPr>
            <a:xfrm>
              <a:off x="4429878" y="4298859"/>
              <a:ext cx="3112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</a:rPr>
                <a:t>JLab</a:t>
              </a:r>
              <a:r>
                <a:rPr lang="en-US" b="1" dirty="0">
                  <a:solidFill>
                    <a:schemeClr val="accent1"/>
                  </a:solidFill>
                </a:rPr>
                <a:t> is strong at every key step of the workflow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7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3D4D72-0BC5-5B61-6596-0E56A896A298}"/>
              </a:ext>
            </a:extLst>
          </p:cNvPr>
          <p:cNvSpPr txBox="1"/>
          <p:nvPr/>
        </p:nvSpPr>
        <p:spPr>
          <a:xfrm>
            <a:off x="429802" y="163203"/>
            <a:ext cx="10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Samples of Major on-going Collaborative Theory Efforts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7088F87-F072-E272-E2AF-934461F841CF}"/>
              </a:ext>
            </a:extLst>
          </p:cNvPr>
          <p:cNvGrpSpPr/>
          <p:nvPr/>
        </p:nvGrpSpPr>
        <p:grpSpPr>
          <a:xfrm>
            <a:off x="344662" y="2288758"/>
            <a:ext cx="11847338" cy="2938013"/>
            <a:chOff x="344662" y="2288758"/>
            <a:chExt cx="11847338" cy="29380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AACF19-E2F8-5D2C-5755-71DA636CF72E}"/>
                </a:ext>
              </a:extLst>
            </p:cNvPr>
            <p:cNvSpPr txBox="1"/>
            <p:nvPr/>
          </p:nvSpPr>
          <p:spPr>
            <a:xfrm>
              <a:off x="344662" y="2288758"/>
              <a:ext cx="868349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F24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Develop the most advanced tools to “see” quarks</a:t>
              </a: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 &amp;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F24"/>
                  </a:solidFill>
                  <a:effectLst/>
                  <a:uLnTx/>
                  <a:uFillTx/>
                  <a:cs typeface="Arial" panose="020B0604020202020204" pitchFamily="34" charset="0"/>
                </a:rPr>
                <a:t>gluons from data: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67CBB45-9830-D135-B27A-13469D628D75}"/>
                </a:ext>
              </a:extLst>
            </p:cNvPr>
            <p:cNvGrpSpPr/>
            <p:nvPr/>
          </p:nvGrpSpPr>
          <p:grpSpPr>
            <a:xfrm>
              <a:off x="478543" y="2943639"/>
              <a:ext cx="3782195" cy="1862457"/>
              <a:chOff x="418311" y="4578903"/>
              <a:chExt cx="3782195" cy="186245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1AAB70D-EC25-2FBA-A820-49E855A6E916}"/>
                  </a:ext>
                </a:extLst>
              </p:cNvPr>
              <p:cNvGrpSpPr/>
              <p:nvPr/>
            </p:nvGrpSpPr>
            <p:grpSpPr>
              <a:xfrm>
                <a:off x="535711" y="4588419"/>
                <a:ext cx="3150878" cy="887824"/>
                <a:chOff x="701066" y="4546187"/>
                <a:chExt cx="3150878" cy="887824"/>
              </a:xfrm>
            </p:grpSpPr>
            <p:pic>
              <p:nvPicPr>
                <p:cNvPr id="59" name="Picture 2" descr="BNL | Brand Center | Logo">
                  <a:extLst>
                    <a:ext uri="{FF2B5EF4-FFF2-40B4-BE49-F238E27FC236}">
                      <a16:creationId xmlns:a16="http://schemas.microsoft.com/office/drawing/2014/main" id="{4A0A3A53-7C63-1AAB-33A7-20CF6B96B9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066" y="4569927"/>
                  <a:ext cx="717426" cy="4844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59" descr="A logo with a red circle&#10;&#10;Description automatically generated">
                  <a:extLst>
                    <a:ext uri="{FF2B5EF4-FFF2-40B4-BE49-F238E27FC236}">
                      <a16:creationId xmlns:a16="http://schemas.microsoft.com/office/drawing/2014/main" id="{AF41721F-C53B-E941-10D4-20DC7F759E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066" y="5108789"/>
                  <a:ext cx="1054286" cy="30750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A logo with text and a circl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76A646E-D47E-DD2D-074C-ADC6D40E1F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09867" y="4751183"/>
                  <a:ext cx="742077" cy="583061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blue circle with a light coming out of it&#10;&#10;Description automatically generated">
                  <a:extLst>
                    <a:ext uri="{FF2B5EF4-FFF2-40B4-BE49-F238E27FC236}">
                      <a16:creationId xmlns:a16="http://schemas.microsoft.com/office/drawing/2014/main" id="{DCEE01E9-D259-324C-181C-D95D4CB2DC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6166" y="4616809"/>
                  <a:ext cx="768449" cy="380763"/>
                </a:xfrm>
                <a:prstGeom prst="rect">
                  <a:avLst/>
                </a:prstGeom>
              </p:spPr>
            </p:pic>
            <p:pic>
              <p:nvPicPr>
                <p:cNvPr id="63" name="Picture 4" descr="J-PARC Symposium 2019">
                  <a:extLst>
                    <a:ext uri="{FF2B5EF4-FFF2-40B4-BE49-F238E27FC236}">
                      <a16:creationId xmlns:a16="http://schemas.microsoft.com/office/drawing/2014/main" id="{0472E786-616D-98D8-D3FE-636D16A0B8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400" y="5051605"/>
                  <a:ext cx="910491" cy="3824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CERN (High Energy Physics) | CS3MESH4EOSC">
                  <a:extLst>
                    <a:ext uri="{FF2B5EF4-FFF2-40B4-BE49-F238E27FC236}">
                      <a16:creationId xmlns:a16="http://schemas.microsoft.com/office/drawing/2014/main" id="{975770EF-D828-ED95-9B8B-46F70A578D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0448" y="4546187"/>
                  <a:ext cx="898521" cy="5054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A close-up of a wall&#10;&#10;Description automatically generated">
                <a:extLst>
                  <a:ext uri="{FF2B5EF4-FFF2-40B4-BE49-F238E27FC236}">
                    <a16:creationId xmlns:a16="http://schemas.microsoft.com/office/drawing/2014/main" id="{AEDE4494-435B-EF2B-A3CB-894BB7ABC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8311" y="5540071"/>
                <a:ext cx="1862097" cy="901289"/>
              </a:xfrm>
              <a:prstGeom prst="rect">
                <a:avLst/>
              </a:prstGeom>
            </p:spPr>
          </p:pic>
          <p:pic>
            <p:nvPicPr>
              <p:cNvPr id="57" name="Picture 56" descr="A large black computer server&#10;&#10;Description automatically generated with medium confidence">
                <a:extLst>
                  <a:ext uri="{FF2B5EF4-FFF2-40B4-BE49-F238E27FC236}">
                    <a16:creationId xmlns:a16="http://schemas.microsoft.com/office/drawing/2014/main" id="{4C87A16A-1A5F-E6FE-650B-24C56238E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5738" y="5620866"/>
                <a:ext cx="1450410" cy="714745"/>
              </a:xfrm>
              <a:prstGeom prst="rect">
                <a:avLst/>
              </a:prstGeom>
            </p:spPr>
          </p:pic>
          <p:sp>
            <p:nvSpPr>
              <p:cNvPr id="58" name="Right Brace 57">
                <a:extLst>
                  <a:ext uri="{FF2B5EF4-FFF2-40B4-BE49-F238E27FC236}">
                    <a16:creationId xmlns:a16="http://schemas.microsoft.com/office/drawing/2014/main" id="{F4599C9E-BE13-68BD-EE8F-E35D936F9C54}"/>
                  </a:ext>
                </a:extLst>
              </p:cNvPr>
              <p:cNvSpPr/>
              <p:nvPr/>
            </p:nvSpPr>
            <p:spPr>
              <a:xfrm>
                <a:off x="3877764" y="4578903"/>
                <a:ext cx="322742" cy="1847017"/>
              </a:xfrm>
              <a:prstGeom prst="rightBrace">
                <a:avLst>
                  <a:gd name="adj1" fmla="val 8333"/>
                  <a:gd name="adj2" fmla="val 51520"/>
                </a:avLst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71A52B8-6591-6D57-BB83-9671509670A7}"/>
                </a:ext>
              </a:extLst>
            </p:cNvPr>
            <p:cNvGrpSpPr/>
            <p:nvPr/>
          </p:nvGrpSpPr>
          <p:grpSpPr>
            <a:xfrm>
              <a:off x="4398471" y="2921116"/>
              <a:ext cx="3290728" cy="1869540"/>
              <a:chOff x="4408014" y="3011732"/>
              <a:chExt cx="3290728" cy="1869540"/>
            </a:xfrm>
          </p:grpSpPr>
          <p:sp>
            <p:nvSpPr>
              <p:cNvPr id="30" name="Right Arrow 29">
                <a:extLst>
                  <a:ext uri="{FF2B5EF4-FFF2-40B4-BE49-F238E27FC236}">
                    <a16:creationId xmlns:a16="http://schemas.microsoft.com/office/drawing/2014/main" id="{90FCA7E0-880D-D9E8-418F-078C862D2D74}"/>
                  </a:ext>
                </a:extLst>
              </p:cNvPr>
              <p:cNvSpPr/>
              <p:nvPr/>
            </p:nvSpPr>
            <p:spPr>
              <a:xfrm flipV="1">
                <a:off x="4408014" y="3836267"/>
                <a:ext cx="366924" cy="352522"/>
              </a:xfrm>
              <a:prstGeom prst="rightArrow">
                <a:avLst/>
              </a:prstGeom>
              <a:solidFill>
                <a:srgbClr val="00B050">
                  <a:alpha val="7015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92DDE5D-D01D-3C74-0BB7-71D2C255E169}"/>
                  </a:ext>
                </a:extLst>
              </p:cNvPr>
              <p:cNvGrpSpPr/>
              <p:nvPr/>
            </p:nvGrpSpPr>
            <p:grpSpPr>
              <a:xfrm>
                <a:off x="4876943" y="3011732"/>
                <a:ext cx="2821799" cy="1869540"/>
                <a:chOff x="4355520" y="3374603"/>
                <a:chExt cx="2821799" cy="1869540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582EEF12-88AD-5058-AB48-93F10D19D3EC}"/>
                    </a:ext>
                  </a:extLst>
                </p:cNvPr>
                <p:cNvGrpSpPr/>
                <p:nvPr/>
              </p:nvGrpSpPr>
              <p:grpSpPr>
                <a:xfrm>
                  <a:off x="4355520" y="3374603"/>
                  <a:ext cx="2821799" cy="1869540"/>
                  <a:chOff x="4378639" y="3372457"/>
                  <a:chExt cx="2821799" cy="1869540"/>
                </a:xfrm>
              </p:grpSpPr>
              <p:sp>
                <p:nvSpPr>
                  <p:cNvPr id="35" name="Right Brace 34">
                    <a:extLst>
                      <a:ext uri="{FF2B5EF4-FFF2-40B4-BE49-F238E27FC236}">
                        <a16:creationId xmlns:a16="http://schemas.microsoft.com/office/drawing/2014/main" id="{8B75A3CB-47EE-2BE7-6252-7218DBDCBD93}"/>
                      </a:ext>
                    </a:extLst>
                  </p:cNvPr>
                  <p:cNvSpPr/>
                  <p:nvPr/>
                </p:nvSpPr>
                <p:spPr>
                  <a:xfrm>
                    <a:off x="6865325" y="3372457"/>
                    <a:ext cx="335113" cy="1843600"/>
                  </a:xfrm>
                  <a:prstGeom prst="rightBrace">
                    <a:avLst>
                      <a:gd name="adj1" fmla="val 8333"/>
                      <a:gd name="adj2" fmla="val 51520"/>
                    </a:avLst>
                  </a:prstGeom>
                  <a:ln w="317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6FA5270B-F5B9-627B-EC3F-D35B395C0B45}"/>
                      </a:ext>
                    </a:extLst>
                  </p:cNvPr>
                  <p:cNvGrpSpPr/>
                  <p:nvPr/>
                </p:nvGrpSpPr>
                <p:grpSpPr>
                  <a:xfrm>
                    <a:off x="4378639" y="3374456"/>
                    <a:ext cx="2476934" cy="1867541"/>
                    <a:chOff x="4255731" y="4558379"/>
                    <a:chExt cx="2476934" cy="1867541"/>
                  </a:xfrm>
                </p:grpSpPr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A117BD5A-6FC0-38A1-63A9-F54021CA21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55731" y="4558379"/>
                      <a:ext cx="1163780" cy="787038"/>
                      <a:chOff x="4258207" y="4690555"/>
                      <a:chExt cx="1163780" cy="787038"/>
                    </a:xfrm>
                  </p:grpSpPr>
                  <p:sp>
                    <p:nvSpPr>
                      <p:cNvPr id="53" name="Oval 52">
                        <a:extLst>
                          <a:ext uri="{FF2B5EF4-FFF2-40B4-BE49-F238E27FC236}">
                            <a16:creationId xmlns:a16="http://schemas.microsoft.com/office/drawing/2014/main" id="{73C36EF7-5C4B-C7A6-05FA-A7F3785CA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14102" y="4690555"/>
                        <a:ext cx="1034125" cy="787038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C29B7837-0EB5-3DC3-D206-C5B047018B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58207" y="4843282"/>
                        <a:ext cx="116378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Experiment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detectors</a:t>
                        </a:r>
                      </a:p>
                    </p:txBody>
                  </p:sp>
                </p:grp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09828C2E-3215-C420-D85F-012CE95B34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98540" y="4560958"/>
                      <a:ext cx="1034125" cy="787038"/>
                      <a:chOff x="5651067" y="4709932"/>
                      <a:chExt cx="1034125" cy="787038"/>
                    </a:xfrm>
                  </p:grpSpPr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167DEFA7-2DC8-89E1-1E40-957079051D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1067" y="4709932"/>
                        <a:ext cx="1034125" cy="787038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2354ECA5-BA95-791B-C185-96565FD513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88171" y="4843282"/>
                        <a:ext cx="789131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Theory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Pheno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.</a:t>
                        </a:r>
                      </a:p>
                    </p:txBody>
                  </p:sp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B6C14303-FC78-2608-1DA5-C32C8B7CED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0719" y="5638882"/>
                      <a:ext cx="1034125" cy="787038"/>
                      <a:chOff x="4314102" y="5681710"/>
                      <a:chExt cx="1034125" cy="787038"/>
                    </a:xfrm>
                  </p:grpSpPr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B3477CBF-270D-BAA4-A950-0355F1AA4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14102" y="5681710"/>
                        <a:ext cx="1034125" cy="787038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F0EE9273-3C78-49B7-2CA6-EBB3293B53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46002" y="5774825"/>
                        <a:ext cx="821059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Data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Science</a:t>
                        </a:r>
                      </a:p>
                    </p:txBody>
                  </p:sp>
                </p:grpSp>
                <p:grpSp>
                  <p:nvGrpSpPr>
                    <p:cNvPr id="40" name="Group 39">
                      <a:extLst>
                        <a:ext uri="{FF2B5EF4-FFF2-40B4-BE49-F238E27FC236}">
                          <a16:creationId xmlns:a16="http://schemas.microsoft.com/office/drawing/2014/main" id="{57D69ECF-6E16-D3B7-1980-98EE146054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98540" y="5623216"/>
                      <a:ext cx="1034125" cy="787038"/>
                      <a:chOff x="5698541" y="5625598"/>
                      <a:chExt cx="1034125" cy="787038"/>
                    </a:xfrm>
                  </p:grpSpPr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F710A460-BAB9-9638-3219-EB291BC968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8541" y="5625598"/>
                        <a:ext cx="1034125" cy="787038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EA0ABFDA-A043-9905-4341-CD02EDE4519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80586" y="5774825"/>
                        <a:ext cx="896784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Exascale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ea typeface="+mn-ea"/>
                          <a:cs typeface="Arial" panose="020B0604020202020204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a:t>HPC</a:t>
                        </a:r>
                      </a:p>
                    </p:txBody>
                  </p:sp>
                </p:grp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03393F72-7458-7E2B-8A24-A50D36843EA1}"/>
                        </a:ext>
                      </a:extLst>
                    </p:cNvPr>
                    <p:cNvCxnSpPr>
                      <a:cxnSpLocks/>
                      <a:endCxn id="47" idx="1"/>
                    </p:cNvCxnSpPr>
                    <p:nvPr/>
                  </p:nvCxnSpPr>
                  <p:spPr>
                    <a:xfrm>
                      <a:off x="5174159" y="5209393"/>
                      <a:ext cx="675825" cy="529082"/>
                    </a:xfrm>
                    <a:prstGeom prst="straightConnector1">
                      <a:avLst/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>
                      <a:extLst>
                        <a:ext uri="{FF2B5EF4-FFF2-40B4-BE49-F238E27FC236}">
                          <a16:creationId xmlns:a16="http://schemas.microsoft.com/office/drawing/2014/main" id="{E6AB2C00-D3EB-37D4-9D42-197EAFA980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31616" y="4945041"/>
                      <a:ext cx="366924" cy="9436"/>
                    </a:xfrm>
                    <a:prstGeom prst="straightConnector1">
                      <a:avLst/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127DB75C-C7D7-3476-24EA-E36FA5C96FF3}"/>
                        </a:ext>
                      </a:extLst>
                    </p:cNvPr>
                    <p:cNvCxnSpPr>
                      <a:cxnSpLocks/>
                      <a:endCxn id="51" idx="3"/>
                    </p:cNvCxnSpPr>
                    <p:nvPr/>
                  </p:nvCxnSpPr>
                  <p:spPr>
                    <a:xfrm flipV="1">
                      <a:off x="5174159" y="5232737"/>
                      <a:ext cx="675825" cy="531757"/>
                    </a:xfrm>
                    <a:prstGeom prst="straightConnector1">
                      <a:avLst/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3BF1EB98-2569-5BC3-CF9B-0D9FBB6D4689}"/>
                        </a:ext>
                      </a:extLst>
                    </p:cNvPr>
                    <p:cNvCxnSpPr>
                      <a:cxnSpLocks/>
                      <a:endCxn id="49" idx="0"/>
                    </p:cNvCxnSpPr>
                    <p:nvPr/>
                  </p:nvCxnSpPr>
                  <p:spPr>
                    <a:xfrm flipH="1">
                      <a:off x="4817782" y="5334941"/>
                      <a:ext cx="2905" cy="303941"/>
                    </a:xfrm>
                    <a:prstGeom prst="straightConnector1">
                      <a:avLst/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380E4683-C378-B7A3-E1FA-13B5B9A9D6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238678" y="5324273"/>
                      <a:ext cx="2905" cy="303941"/>
                    </a:xfrm>
                    <a:prstGeom prst="straightConnector1">
                      <a:avLst/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F318398F-93E5-908E-DED6-9F35402FF0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36679" y="6027222"/>
                      <a:ext cx="366924" cy="9436"/>
                    </a:xfrm>
                    <a:prstGeom prst="straightConnector1">
                      <a:avLst/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5EE14E-211C-17B6-C514-3BE102463653}"/>
                    </a:ext>
                  </a:extLst>
                </p:cNvPr>
                <p:cNvSpPr txBox="1"/>
                <p:nvPr/>
              </p:nvSpPr>
              <p:spPr>
                <a:xfrm>
                  <a:off x="5056171" y="4124707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AI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6ED209D-E07C-9BD3-83BA-510EE6BCC7B2}"/>
                    </a:ext>
                  </a:extLst>
                </p:cNvPr>
                <p:cNvSpPr txBox="1"/>
                <p:nvPr/>
              </p:nvSpPr>
              <p:spPr>
                <a:xfrm>
                  <a:off x="5811696" y="4111362"/>
                  <a:ext cx="484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ML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34D946-4FF9-C716-5C9D-7BE8A79F7056}"/>
                </a:ext>
              </a:extLst>
            </p:cNvPr>
            <p:cNvSpPr txBox="1"/>
            <p:nvPr/>
          </p:nvSpPr>
          <p:spPr>
            <a:xfrm>
              <a:off x="8336638" y="3720797"/>
              <a:ext cx="1168743" cy="92333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ixelated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images of proton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31B1DA-F3C9-0A31-8835-020D335BBE24}"/>
                </a:ext>
              </a:extLst>
            </p:cNvPr>
            <p:cNvSpPr txBox="1"/>
            <p:nvPr/>
          </p:nvSpPr>
          <p:spPr>
            <a:xfrm>
              <a:off x="8290168" y="3004555"/>
              <a:ext cx="121521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SciDAC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QuantOm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63135E-3982-AA6A-CE9C-6310DDAC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2913" y="3719098"/>
              <a:ext cx="1342371" cy="1286439"/>
            </a:xfrm>
            <a:prstGeom prst="rect">
              <a:avLst/>
            </a:prstGeom>
            <a:noFill/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904CAC-5640-D66D-1540-AE631D320AEE}"/>
                </a:ext>
              </a:extLst>
            </p:cNvPr>
            <p:cNvSpPr txBox="1"/>
            <p:nvPr/>
          </p:nvSpPr>
          <p:spPr>
            <a:xfrm>
              <a:off x="9756426" y="3106190"/>
              <a:ext cx="2285177" cy="584775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3D Hadron Structure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Femtoscale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0D6E33-3B67-8437-9991-DC5B0334E2BE}"/>
                </a:ext>
              </a:extLst>
            </p:cNvPr>
            <p:cNvSpPr txBox="1"/>
            <p:nvPr/>
          </p:nvSpPr>
          <p:spPr>
            <a:xfrm>
              <a:off x="8678012" y="4857439"/>
              <a:ext cx="351398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Unique capability &amp; synergy at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JLab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BF45F1A2-D7B2-950A-3522-D7C53DAA70A7}"/>
                </a:ext>
              </a:extLst>
            </p:cNvPr>
            <p:cNvSpPr/>
            <p:nvPr/>
          </p:nvSpPr>
          <p:spPr>
            <a:xfrm flipV="1">
              <a:off x="7849177" y="3712174"/>
              <a:ext cx="366924" cy="352522"/>
            </a:xfrm>
            <a:prstGeom prst="rightArrow">
              <a:avLst/>
            </a:prstGeom>
            <a:solidFill>
              <a:srgbClr val="00B050">
                <a:alpha val="7015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68343110-D300-7508-7821-3AB0CE6254FD}"/>
                </a:ext>
              </a:extLst>
            </p:cNvPr>
            <p:cNvSpPr/>
            <p:nvPr/>
          </p:nvSpPr>
          <p:spPr>
            <a:xfrm flipV="1">
              <a:off x="9809165" y="4189675"/>
              <a:ext cx="366924" cy="352522"/>
            </a:xfrm>
            <a:prstGeom prst="rightArrow">
              <a:avLst/>
            </a:prstGeom>
            <a:solidFill>
              <a:srgbClr val="00B050">
                <a:alpha val="7015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3AF7E31-8FB4-6563-32B5-FCFB4A1C9F7F}"/>
              </a:ext>
            </a:extLst>
          </p:cNvPr>
          <p:cNvGrpSpPr/>
          <p:nvPr/>
        </p:nvGrpSpPr>
        <p:grpSpPr>
          <a:xfrm>
            <a:off x="344662" y="5106308"/>
            <a:ext cx="11447952" cy="1723981"/>
            <a:chOff x="344662" y="5106308"/>
            <a:chExt cx="11447952" cy="172398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15AC81-E122-6658-2912-B2598B9DF29A}"/>
                </a:ext>
              </a:extLst>
            </p:cNvPr>
            <p:cNvSpPr txBox="1"/>
            <p:nvPr/>
          </p:nvSpPr>
          <p:spPr>
            <a:xfrm>
              <a:off x="344662" y="5106308"/>
              <a:ext cx="450175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F24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EW &amp; BSM at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F24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JLab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F24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&amp; future EIC: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5F2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5A70E8-1C7D-A37F-4628-A558E3D37DE5}"/>
                </a:ext>
              </a:extLst>
            </p:cNvPr>
            <p:cNvSpPr txBox="1"/>
            <p:nvPr/>
          </p:nvSpPr>
          <p:spPr>
            <a:xfrm>
              <a:off x="690509" y="5534421"/>
              <a:ext cx="7987503" cy="1295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 typeface="Wingdings" pitchFamily="2" charset="2"/>
                <a:buChar char="§"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Treating QCD and QED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equally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with all-order factorizations for lepton-hadron DIS and SIDIS at 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JLab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&amp; future EIC!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 typeface="Wingdings" pitchFamily="2" charset="2"/>
                <a:buChar char="§"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Precision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NLO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PVDIS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EW+QCD+SoLID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) &amp; explore BSM signatures at 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SoLID-JLab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&amp; future EIC, …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2274729-6868-5C7A-0CC3-7071DDA5899F}"/>
                </a:ext>
              </a:extLst>
            </p:cNvPr>
            <p:cNvSpPr txBox="1"/>
            <p:nvPr/>
          </p:nvSpPr>
          <p:spPr>
            <a:xfrm>
              <a:off x="9929603" y="5341984"/>
              <a:ext cx="1863011" cy="338554"/>
            </a:xfrm>
            <a:prstGeom prst="rect">
              <a:avLst/>
            </a:prstGeom>
            <a:solidFill>
              <a:srgbClr val="FFFF00">
                <a:alpha val="50347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Intensity Frontier</a:t>
              </a:r>
            </a:p>
          </p:txBody>
        </p:sp>
        <p:pic>
          <p:nvPicPr>
            <p:cNvPr id="69" name="Picture 68" descr="A colorful machine with a large lens&#10;&#10;Description automatically generated with medium confidence">
              <a:extLst>
                <a:ext uri="{FF2B5EF4-FFF2-40B4-BE49-F238E27FC236}">
                  <a16:creationId xmlns:a16="http://schemas.microsoft.com/office/drawing/2014/main" id="{3CD99DB5-E6F2-424C-6722-5473F7DBD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992" y="5717717"/>
              <a:ext cx="1106231" cy="63116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9E4C6E-CD5A-1E72-6841-C0BB50F7F106}"/>
              </a:ext>
            </a:extLst>
          </p:cNvPr>
          <p:cNvSpPr txBox="1"/>
          <p:nvPr/>
        </p:nvSpPr>
        <p:spPr>
          <a:xfrm>
            <a:off x="659647" y="1367407"/>
            <a:ext cx="8613562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LQCD calculation of decay branching ratios of exotics &amp;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Dalitz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plots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– where to look!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Develop AI/ML tools for searching Exotics from data of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JLab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&amp; future EIC (JPAC)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1F906-64D2-E26F-2B67-42B5AB94B7F2}"/>
              </a:ext>
            </a:extLst>
          </p:cNvPr>
          <p:cNvSpPr txBox="1"/>
          <p:nvPr/>
        </p:nvSpPr>
        <p:spPr>
          <a:xfrm>
            <a:off x="9929603" y="918161"/>
            <a:ext cx="1770036" cy="338554"/>
          </a:xfrm>
          <a:prstGeom prst="rect">
            <a:avLst/>
          </a:prstGeom>
          <a:solidFill>
            <a:srgbClr val="FFFF00">
              <a:alpha val="49647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LQCD capability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519283-F1EA-F0F5-0DA2-CCE4F343B0A3}"/>
              </a:ext>
            </a:extLst>
          </p:cNvPr>
          <p:cNvSpPr txBox="1"/>
          <p:nvPr/>
        </p:nvSpPr>
        <p:spPr>
          <a:xfrm>
            <a:off x="347471" y="930001"/>
            <a:ext cx="8925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b="1" dirty="0">
                <a:solidFill>
                  <a:srgbClr val="005F24"/>
                </a:solidFill>
              </a:rPr>
              <a:t> Help discover new exotic hadrons at </a:t>
            </a:r>
            <a:r>
              <a:rPr lang="en-US" sz="2200" b="1" dirty="0" err="1">
                <a:solidFill>
                  <a:srgbClr val="005F24"/>
                </a:solidFill>
              </a:rPr>
              <a:t>GlueX</a:t>
            </a:r>
            <a:r>
              <a:rPr lang="en-US" sz="2200" b="1" dirty="0">
                <a:solidFill>
                  <a:srgbClr val="005F24"/>
                </a:solidFill>
              </a:rPr>
              <a:t>/CLAS12 at </a:t>
            </a:r>
            <a:r>
              <a:rPr lang="en-US" sz="2200" b="1" dirty="0" err="1">
                <a:solidFill>
                  <a:srgbClr val="005F24"/>
                </a:solidFill>
              </a:rPr>
              <a:t>JLab</a:t>
            </a:r>
            <a:r>
              <a:rPr lang="en-US" sz="2200" b="1" dirty="0">
                <a:solidFill>
                  <a:srgbClr val="005F24"/>
                </a:solidFill>
              </a:rPr>
              <a:t> &amp; future EIC:</a:t>
            </a:r>
          </a:p>
        </p:txBody>
      </p:sp>
      <p:pic>
        <p:nvPicPr>
          <p:cNvPr id="3" name="Picture 2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890B812E-D651-DDA0-45A8-B56388611F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4397" y="1237514"/>
            <a:ext cx="3020447" cy="18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E28ADDB-C1EF-F783-6D5E-620FAF51EF78}"/>
              </a:ext>
            </a:extLst>
          </p:cNvPr>
          <p:cNvGrpSpPr/>
          <p:nvPr/>
        </p:nvGrpSpPr>
        <p:grpSpPr>
          <a:xfrm>
            <a:off x="274320" y="851600"/>
            <a:ext cx="11659552" cy="2621187"/>
            <a:chOff x="333374" y="3713553"/>
            <a:chExt cx="11659552" cy="26211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053E9F-2E29-19C6-AD99-2992A3626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592" y="4059959"/>
              <a:ext cx="745053" cy="558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E4C743-B63B-26AB-F5FF-4F2BD7315CBF}"/>
                </a:ext>
              </a:extLst>
            </p:cNvPr>
            <p:cNvSpPr txBox="1"/>
            <p:nvPr/>
          </p:nvSpPr>
          <p:spPr>
            <a:xfrm>
              <a:off x="1598645" y="4152008"/>
              <a:ext cx="103858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0" dirty="0">
                  <a:solidFill>
                    <a:srgbClr val="00000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Led by </a:t>
              </a:r>
              <a:r>
                <a:rPr lang="en-US" kern="100" dirty="0">
                  <a:solidFill>
                    <a:srgbClr val="00B05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A. Szczepaniak </a:t>
              </a:r>
              <a:r>
                <a:rPr lang="en-US" kern="100" dirty="0">
                  <a:solidFill>
                    <a:srgbClr val="00000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(Director) to support the spectroscopy analysis at  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B84A2E-032B-D88F-FBAD-D962C585994A}"/>
                </a:ext>
              </a:extLst>
            </p:cNvPr>
            <p:cNvGrpSpPr/>
            <p:nvPr/>
          </p:nvGrpSpPr>
          <p:grpSpPr>
            <a:xfrm>
              <a:off x="8787664" y="3921517"/>
              <a:ext cx="1787515" cy="926573"/>
              <a:chOff x="4023342" y="5933264"/>
              <a:chExt cx="1604139" cy="7513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5D0AAD3-0A1F-2814-0632-415BE47AE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3342" y="5933264"/>
                <a:ext cx="1604139" cy="75136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D501C4C-3EC9-740F-2023-300DD76E9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6805" y="6198541"/>
                <a:ext cx="559795" cy="215152"/>
              </a:xfrm>
              <a:prstGeom prst="rect">
                <a:avLst/>
              </a:prstGeom>
            </p:spPr>
          </p:pic>
        </p:grpSp>
        <p:pic>
          <p:nvPicPr>
            <p:cNvPr id="10" name="Picture 9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07E5CD28-CF60-73E2-6B56-837ADE2FA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416" y="4598126"/>
              <a:ext cx="1193080" cy="5582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EADD9-662C-C603-3960-2D2A263DD10E}"/>
                </a:ext>
              </a:extLst>
            </p:cNvPr>
            <p:cNvSpPr txBox="1"/>
            <p:nvPr/>
          </p:nvSpPr>
          <p:spPr>
            <a:xfrm>
              <a:off x="2231533" y="4525019"/>
              <a:ext cx="64894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0" dirty="0">
                  <a:solidFill>
                    <a:srgbClr val="00000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Locally led by </a:t>
              </a:r>
              <a:r>
                <a:rPr lang="en-US" kern="100" dirty="0">
                  <a:solidFill>
                    <a:srgbClr val="00B05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J. Dudek + A. Rodas </a:t>
              </a:r>
              <a:r>
                <a:rPr lang="en-US" kern="100" dirty="0">
                  <a:solidFill>
                    <a:prstClr val="black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to provide LQCD predictions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0" dirty="0">
                  <a:solidFill>
                    <a:prstClr val="black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for spectroscopy and search for exotics, …  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9313BC-B040-68D5-6F49-6DBA3E5B2DA8}"/>
                </a:ext>
              </a:extLst>
            </p:cNvPr>
            <p:cNvGrpSpPr/>
            <p:nvPr/>
          </p:nvGrpSpPr>
          <p:grpSpPr>
            <a:xfrm>
              <a:off x="776416" y="5307970"/>
              <a:ext cx="2520778" cy="1026770"/>
              <a:chOff x="774828" y="5307970"/>
              <a:chExt cx="2520778" cy="1026770"/>
            </a:xfrm>
          </p:grpSpPr>
          <p:pic>
            <p:nvPicPr>
              <p:cNvPr id="14" name="Picture 13" descr="A group of people standing in a circle&#10;&#10;Description automatically generated with medium confidence">
                <a:extLst>
                  <a:ext uri="{FF2B5EF4-FFF2-40B4-BE49-F238E27FC236}">
                    <a16:creationId xmlns:a16="http://schemas.microsoft.com/office/drawing/2014/main" id="{E4C225A5-A526-9482-4A3D-E9C850D67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828" y="5307970"/>
                <a:ext cx="2520778" cy="102677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BDC19F-ECFA-4ADB-0BC5-69E30E68FDDA}"/>
                  </a:ext>
                </a:extLst>
              </p:cNvPr>
              <p:cNvSpPr txBox="1"/>
              <p:nvPr/>
            </p:nvSpPr>
            <p:spPr>
              <a:xfrm>
                <a:off x="2519431" y="6020808"/>
                <a:ext cx="776175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prstClr val="white"/>
                    </a:solidFill>
                    <a:cs typeface="Arial" charset="0"/>
                  </a:rPr>
                  <a:t>HUGS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40710C-7509-FD07-3D7F-AC5D95C40E09}"/>
                </a:ext>
              </a:extLst>
            </p:cNvPr>
            <p:cNvSpPr txBox="1"/>
            <p:nvPr/>
          </p:nvSpPr>
          <p:spPr>
            <a:xfrm>
              <a:off x="3635663" y="5299784"/>
              <a:ext cx="6786715" cy="991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kern="100" dirty="0">
                  <a:solidFill>
                    <a:srgbClr val="00000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Directed/organized by </a:t>
              </a:r>
              <a:r>
                <a:rPr lang="en-US" kern="100" dirty="0">
                  <a:solidFill>
                    <a:srgbClr val="00B05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A. Accardi</a:t>
              </a:r>
              <a:r>
                <a:rPr lang="en-US" kern="100" dirty="0">
                  <a:solidFill>
                    <a:srgbClr val="0070C0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kern="100" dirty="0">
                  <a:solidFill>
                    <a:prstClr val="black"/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supported by JLab postdocs, provided training to hundreds of students in nuclear physics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i="1" kern="100" dirty="0">
                  <a:solidFill>
                    <a:srgbClr val="1E7640">
                      <a:lumMod val="75000"/>
                    </a:srgbClr>
                  </a:solidFill>
                  <a:ea typeface="DengXian" panose="02010600030101010101" pitchFamily="2" charset="-122"/>
                  <a:cs typeface="Times New Roman" panose="02020603050405020304" pitchFamily="18" charset="0"/>
                </a:rPr>
                <a:t>Many former students now hold prestigious faculty or staff positions!</a:t>
              </a:r>
              <a:endParaRPr lang="en-US" i="1" dirty="0">
                <a:solidFill>
                  <a:srgbClr val="1E7640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CFFAB6A9-570E-B0EB-2C7C-300F29254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98821" y="4505775"/>
              <a:ext cx="1418566" cy="1169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1689F5-D311-1613-C9C9-F0775B9B52AB}"/>
                </a:ext>
              </a:extLst>
            </p:cNvPr>
            <p:cNvSpPr txBox="1"/>
            <p:nvPr/>
          </p:nvSpPr>
          <p:spPr>
            <a:xfrm>
              <a:off x="333374" y="3713553"/>
              <a:ext cx="10510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q"/>
              </a:pP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 Joint Faculty/Staff leads or plays key role </a:t>
              </a:r>
              <a:r>
                <a:rPr lang="en-US" sz="2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– Spectroscopy</a:t>
              </a: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83D4D72-0BC5-5B61-6596-0E56A896A298}"/>
              </a:ext>
            </a:extLst>
          </p:cNvPr>
          <p:cNvSpPr txBox="1"/>
          <p:nvPr/>
        </p:nvSpPr>
        <p:spPr>
          <a:xfrm>
            <a:off x="429802" y="163203"/>
            <a:ext cx="10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Joint Faculty Program for Theory &amp; Computation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8252D04-20B9-7C77-64F0-F211FE4A297B}"/>
              </a:ext>
            </a:extLst>
          </p:cNvPr>
          <p:cNvGrpSpPr/>
          <p:nvPr/>
        </p:nvGrpSpPr>
        <p:grpSpPr>
          <a:xfrm>
            <a:off x="274320" y="3599114"/>
            <a:ext cx="11518443" cy="3095683"/>
            <a:chOff x="267068" y="3631256"/>
            <a:chExt cx="11518443" cy="309568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AD5D61E-C081-E014-AF9E-5B4CAB3E6081}"/>
                </a:ext>
              </a:extLst>
            </p:cNvPr>
            <p:cNvSpPr txBox="1"/>
            <p:nvPr/>
          </p:nvSpPr>
          <p:spPr>
            <a:xfrm>
              <a:off x="484146" y="6080608"/>
              <a:ext cx="5891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E3EF0"/>
                  </a:solidFill>
                </a:rPr>
                <a:t>Program Uncertainty:  R. Briceno to UC-Berkeley/LBNL (2023)</a:t>
              </a:r>
            </a:p>
            <a:p>
              <a:r>
                <a:rPr lang="en-US" i="1" dirty="0">
                  <a:solidFill>
                    <a:srgbClr val="1E3EF0"/>
                  </a:solidFill>
                </a:rPr>
                <a:t>         </a:t>
              </a:r>
              <a:r>
                <a:rPr lang="en-US" b="1" i="1" dirty="0">
                  <a:solidFill>
                    <a:schemeClr val="accent1"/>
                  </a:solidFill>
                </a:rPr>
                <a:t>Major Risk            </a:t>
              </a:r>
              <a:r>
                <a:rPr lang="en-US" i="1" dirty="0">
                  <a:solidFill>
                    <a:srgbClr val="1E3EF0"/>
                  </a:solidFill>
                </a:rPr>
                <a:t>F. Ringer to Stony Brook U. (2024)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12AB01-3B7A-7BD7-3D3E-2A882B72709F}"/>
                </a:ext>
              </a:extLst>
            </p:cNvPr>
            <p:cNvGrpSpPr/>
            <p:nvPr/>
          </p:nvGrpSpPr>
          <p:grpSpPr>
            <a:xfrm>
              <a:off x="267068" y="3631256"/>
              <a:ext cx="11518443" cy="3061114"/>
              <a:chOff x="267068" y="3631256"/>
              <a:chExt cx="11518443" cy="30611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8C7739E-0162-B780-C360-92EFEC34B064}"/>
                  </a:ext>
                </a:extLst>
              </p:cNvPr>
              <p:cNvSpPr txBox="1"/>
              <p:nvPr/>
            </p:nvSpPr>
            <p:spPr>
              <a:xfrm>
                <a:off x="274320" y="3631256"/>
                <a:ext cx="108066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charset="2"/>
                  <a:buChar char="q"/>
                </a:pPr>
                <a:r>
                  <a:rPr lang="en-US" sz="2200" b="1" dirty="0">
                    <a:solidFill>
                      <a:srgbClr val="005F24"/>
                    </a:solidFill>
                    <a:cs typeface="Arial" panose="020B0604020202020204" pitchFamily="34" charset="0"/>
                  </a:rPr>
                  <a:t> Joint Faculty/Staff leads or plays key role </a:t>
                </a:r>
                <a:r>
                  <a:rPr lang="en-US" sz="22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– Hadron/Nuclear Structure</a:t>
                </a:r>
                <a:r>
                  <a:rPr lang="en-US" sz="2200" b="1" dirty="0">
                    <a:solidFill>
                      <a:srgbClr val="005F24"/>
                    </a:solidFill>
                    <a:cs typeface="Arial" panose="020B0604020202020204" pitchFamily="34" charset="0"/>
                  </a:rPr>
                  <a:t>: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0CF422BD-A9E7-B39C-5632-3B08B6E835BC}"/>
                  </a:ext>
                </a:extLst>
              </p:cNvPr>
              <p:cNvGrpSpPr/>
              <p:nvPr/>
            </p:nvGrpSpPr>
            <p:grpSpPr>
              <a:xfrm>
                <a:off x="267068" y="4168978"/>
                <a:ext cx="6960554" cy="1896996"/>
                <a:chOff x="435017" y="1323365"/>
                <a:chExt cx="6960554" cy="1896996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67D3813F-AFC4-AB89-787C-694129F6D39A}"/>
                    </a:ext>
                  </a:extLst>
                </p:cNvPr>
                <p:cNvGrpSpPr/>
                <p:nvPr/>
              </p:nvGrpSpPr>
              <p:grpSpPr>
                <a:xfrm>
                  <a:off x="2855950" y="1323365"/>
                  <a:ext cx="4183481" cy="1499859"/>
                  <a:chOff x="3325896" y="1345459"/>
                  <a:chExt cx="4403066" cy="1613716"/>
                </a:xfrm>
              </p:grpSpPr>
              <p:pic>
                <p:nvPicPr>
                  <p:cNvPr id="78" name="Picture 11">
                    <a:extLst>
                      <a:ext uri="{FF2B5EF4-FFF2-40B4-BE49-F238E27FC236}">
                        <a16:creationId xmlns:a16="http://schemas.microsoft.com/office/drawing/2014/main" id="{15F85F88-63BF-F3AD-06E0-1CA289DD07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25896" y="1345459"/>
                    <a:ext cx="4403066" cy="16042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B199AA44-73EA-CD78-5D8C-A67CE73E3A19}"/>
                      </a:ext>
                    </a:extLst>
                  </p:cNvPr>
                  <p:cNvSpPr txBox="1"/>
                  <p:nvPr/>
                </p:nvSpPr>
                <p:spPr>
                  <a:xfrm>
                    <a:off x="3330340" y="2594921"/>
                    <a:ext cx="781484" cy="3642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GPDs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0ED84FC9-FDB8-1C19-67DC-0A8AC19A366A}"/>
                      </a:ext>
                    </a:extLst>
                  </p:cNvPr>
                  <p:cNvSpPr txBox="1"/>
                  <p:nvPr/>
                </p:nvSpPr>
                <p:spPr>
                  <a:xfrm>
                    <a:off x="6925771" y="2585226"/>
                    <a:ext cx="781484" cy="3642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TMDs</a:t>
                    </a:r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A82ADAC6-622C-C30A-24C7-37F3B6B023D3}"/>
                    </a:ext>
                  </a:extLst>
                </p:cNvPr>
                <p:cNvSpPr txBox="1"/>
                <p:nvPr/>
              </p:nvSpPr>
              <p:spPr>
                <a:xfrm>
                  <a:off x="435017" y="1380148"/>
                  <a:ext cx="252695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A. 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Radyushkin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(4/1992)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Theory - Matching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E15FB84-A5BA-AEEA-72A4-2E4D5B126693}"/>
                    </a:ext>
                  </a:extLst>
                </p:cNvPr>
                <p:cNvSpPr txBox="1"/>
                <p:nvPr/>
              </p:nvSpPr>
              <p:spPr>
                <a:xfrm>
                  <a:off x="681585" y="2043403"/>
                  <a:ext cx="203381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K. 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Orginos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(8/2005)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LQCD</a:t>
                  </a:r>
                  <a:r>
                    <a:rPr lang="en-US" sz="1600" dirty="0">
                      <a:solidFill>
                        <a:srgbClr val="1E7640">
                          <a:lumMod val="75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611CDC5-5718-F6E8-43FA-ECA5619BA8C6}"/>
                    </a:ext>
                  </a:extLst>
                </p:cNvPr>
                <p:cNvSpPr txBox="1"/>
                <p:nvPr/>
              </p:nvSpPr>
              <p:spPr>
                <a:xfrm>
                  <a:off x="1749026" y="2881807"/>
                  <a:ext cx="564654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I. 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Balitsky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(9/1996) </a:t>
                  </a:r>
                  <a:r>
                    <a:rPr lang="en-US" sz="16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T. Rogers (1/2015) </a:t>
                  </a:r>
                  <a:r>
                    <a:rPr lang="en-US" sz="16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TMD - Theory</a:t>
                  </a:r>
                  <a:endPara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20ACAD3-034C-53F6-3649-2E48124063F6}"/>
                  </a:ext>
                </a:extLst>
              </p:cNvPr>
              <p:cNvGrpSpPr/>
              <p:nvPr/>
            </p:nvGrpSpPr>
            <p:grpSpPr>
              <a:xfrm>
                <a:off x="6926145" y="4140646"/>
                <a:ext cx="4859366" cy="2551724"/>
                <a:chOff x="7094095" y="1295032"/>
                <a:chExt cx="4859366" cy="2551724"/>
              </a:xfrm>
            </p:grpSpPr>
            <p:pic>
              <p:nvPicPr>
                <p:cNvPr id="82" name="Picture 81" descr="A picture containing screenshot, purple, balloon, party supply&#10;&#10;Description automatically generated">
                  <a:extLst>
                    <a:ext uri="{FF2B5EF4-FFF2-40B4-BE49-F238E27FC236}">
                      <a16:creationId xmlns:a16="http://schemas.microsoft.com/office/drawing/2014/main" id="{AAC51F45-5085-D9EA-E2E1-B81ADF84B1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6647" y="1393818"/>
                  <a:ext cx="2436814" cy="1676707"/>
                </a:xfrm>
                <a:prstGeom prst="rect">
                  <a:avLst/>
                </a:prstGeom>
              </p:spPr>
            </p:pic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1671FFE-DFA6-B3E0-A703-C6649F1D5305}"/>
                    </a:ext>
                  </a:extLst>
                </p:cNvPr>
                <p:cNvSpPr txBox="1"/>
                <p:nvPr/>
              </p:nvSpPr>
              <p:spPr>
                <a:xfrm>
                  <a:off x="9571518" y="2662127"/>
                  <a:ext cx="952504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 err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PrimEX</a:t>
                  </a:r>
                  <a:r>
                    <a:rPr lang="en-US" sz="14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-II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FA17401-0819-627E-4608-35E43DED73E7}"/>
                    </a:ext>
                  </a:extLst>
                </p:cNvPr>
                <p:cNvSpPr txBox="1"/>
                <p:nvPr/>
              </p:nvSpPr>
              <p:spPr>
                <a:xfrm>
                  <a:off x="9669283" y="3145976"/>
                  <a:ext cx="228417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J. 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Goity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(1993) </a:t>
                  </a: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 EFTs </a:t>
                  </a:r>
                </a:p>
              </p:txBody>
            </p:sp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14AFDB9A-69F2-FC73-5E0F-30FAB94D9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0800000">
                  <a:off x="7459039" y="2441089"/>
                  <a:ext cx="1553833" cy="1405667"/>
                </a:xfrm>
                <a:prstGeom prst="rect">
                  <a:avLst/>
                </a:prstGeom>
              </p:spPr>
            </p:pic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5DE310F-BF09-4CC4-13A5-A0C9B389FB27}"/>
                    </a:ext>
                  </a:extLst>
                </p:cNvPr>
                <p:cNvSpPr txBox="1"/>
                <p:nvPr/>
              </p:nvSpPr>
              <p:spPr>
                <a:xfrm>
                  <a:off x="7094095" y="1295032"/>
                  <a:ext cx="2230394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R. 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Schiavilla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(8/1993-1/2024)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Nuclear structure (A&gt;1)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103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81FD-8C45-2832-18D0-7B3A888E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3651BFC1-DCC2-7B73-7E4D-80797FF69EFD}"/>
              </a:ext>
            </a:extLst>
          </p:cNvPr>
          <p:cNvSpPr txBox="1">
            <a:spLocks/>
          </p:cNvSpPr>
          <p:nvPr/>
        </p:nvSpPr>
        <p:spPr>
          <a:xfrm>
            <a:off x="633689" y="1282487"/>
            <a:ext cx="11558311" cy="1100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+mn-lt"/>
              </a:rPr>
              <a:t>3/2023:  DOE/NP intended to terminate </a:t>
            </a:r>
            <a:r>
              <a:rPr lang="en-US" sz="1800" b="1" dirty="0" err="1">
                <a:latin typeface="+mn-lt"/>
              </a:rPr>
              <a:t>JLab’s</a:t>
            </a:r>
            <a:r>
              <a:rPr lang="en-US" sz="1800" b="1" dirty="0">
                <a:latin typeface="+mn-lt"/>
              </a:rPr>
              <a:t> Theory joint faculty/staff program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+mn-lt"/>
              </a:rPr>
              <a:t>7/2023:  DOE/NP’s effort was put on hold – waiting for a new policy (not available yet)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+mn-lt"/>
              </a:rPr>
              <a:t>2/2024:  DOE/NP PM asked </a:t>
            </a:r>
            <a:r>
              <a:rPr lang="en-US" sz="1800" b="1" dirty="0" err="1">
                <a:latin typeface="+mn-lt"/>
              </a:rPr>
              <a:t>JLab</a:t>
            </a:r>
            <a:r>
              <a:rPr lang="en-US" sz="1800" b="1" dirty="0">
                <a:latin typeface="+mn-lt"/>
              </a:rPr>
              <a:t>/Thy to cut its budget by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$200K/yr for 4 years starting FY25 on top of a Flat/Flat base</a:t>
            </a:r>
            <a:endParaRPr lang="en-US" sz="18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14F31-B709-1517-BC0C-40836D93A754}"/>
              </a:ext>
            </a:extLst>
          </p:cNvPr>
          <p:cNvSpPr txBox="1"/>
          <p:nvPr/>
        </p:nvSpPr>
        <p:spPr>
          <a:xfrm>
            <a:off x="429802" y="163203"/>
            <a:ext cx="10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Joint Faculty Program for Theory &amp; Computation – Uncertainty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FEB44-55B9-D509-0999-0692A681DDDD}"/>
              </a:ext>
            </a:extLst>
          </p:cNvPr>
          <p:cNvSpPr txBox="1"/>
          <p:nvPr/>
        </p:nvSpPr>
        <p:spPr>
          <a:xfrm>
            <a:off x="274320" y="851600"/>
            <a:ext cx="10510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en-US" sz="2200" b="1" dirty="0">
                <a:solidFill>
                  <a:srgbClr val="005F24"/>
                </a:solidFill>
                <a:cs typeface="Arial" panose="020B0604020202020204" pitchFamily="34" charset="0"/>
              </a:rPr>
              <a:t> Uncertainty of the Joint Faculty/Staff program: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612A17-2AE7-5613-D9D2-BCE9B561A610}"/>
              </a:ext>
            </a:extLst>
          </p:cNvPr>
          <p:cNvGrpSpPr/>
          <p:nvPr/>
        </p:nvGrpSpPr>
        <p:grpSpPr>
          <a:xfrm>
            <a:off x="274320" y="2389868"/>
            <a:ext cx="10829109" cy="3067589"/>
            <a:chOff x="274320" y="2389868"/>
            <a:chExt cx="10829109" cy="30675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4C999F-EE13-EA45-F1EB-82DD02C21EF6}"/>
                </a:ext>
              </a:extLst>
            </p:cNvPr>
            <p:cNvSpPr txBox="1"/>
            <p:nvPr/>
          </p:nvSpPr>
          <p:spPr>
            <a:xfrm>
              <a:off x="274320" y="2389868"/>
              <a:ext cx="10510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q"/>
              </a:pP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 Budget impact on the </a:t>
              </a:r>
              <a:r>
                <a:rPr lang="en-US" sz="2200" b="1" dirty="0" err="1">
                  <a:solidFill>
                    <a:srgbClr val="005F24"/>
                  </a:solidFill>
                  <a:cs typeface="Arial" panose="020B0604020202020204" pitchFamily="34" charset="0"/>
                </a:rPr>
                <a:t>JLab</a:t>
              </a: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/Theory program: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05B8FE-3C47-F0F5-1971-4CDFB33E7051}"/>
                </a:ext>
              </a:extLst>
            </p:cNvPr>
            <p:cNvSpPr txBox="1"/>
            <p:nvPr/>
          </p:nvSpPr>
          <p:spPr>
            <a:xfrm>
              <a:off x="633688" y="2820755"/>
              <a:ext cx="103747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sz="1800" b="1" dirty="0" err="1">
                  <a:cs typeface="Arial" panose="020B0604020202020204" pitchFamily="34" charset="0"/>
                </a:rPr>
                <a:t>JLab</a:t>
              </a:r>
              <a:r>
                <a:rPr lang="en-US" sz="1800" b="1" dirty="0">
                  <a:cs typeface="Arial" panose="020B0604020202020204" pitchFamily="34" charset="0"/>
                </a:rPr>
                <a:t> Theory DOE/NP base budget has been Flat-Flat since FY2021:   $4,222K for FY2021-2024 </a:t>
              </a:r>
              <a:endParaRPr lang="en-US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D86F72-13BC-0184-FF54-251FC46875C9}"/>
                </a:ext>
              </a:extLst>
            </p:cNvPr>
            <p:cNvSpPr txBox="1"/>
            <p:nvPr/>
          </p:nvSpPr>
          <p:spPr>
            <a:xfrm>
              <a:off x="633688" y="3541698"/>
              <a:ext cx="103747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sz="1800" b="1" dirty="0">
                  <a:cs typeface="Arial" panose="020B0604020202020204" pitchFamily="34" charset="0"/>
                </a:rPr>
                <a:t>Further $200K reduction for FY2025 and the future:   $4,022K for FY2025 </a:t>
              </a:r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872412-0FC6-7AE2-B341-65435DDE5994}"/>
                </a:ext>
              </a:extLst>
            </p:cNvPr>
            <p:cNvSpPr txBox="1"/>
            <p:nvPr/>
          </p:nvSpPr>
          <p:spPr>
            <a:xfrm>
              <a:off x="1401288" y="3186162"/>
              <a:ext cx="84433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Resulted in a reduction of bridge faculty staff from </a:t>
              </a:r>
              <a:r>
                <a:rPr lang="en-US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4</a:t>
              </a:r>
              <a:r>
                <a:rPr lang="en-US" sz="1800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 to 1 and </a:t>
              </a:r>
              <a:r>
                <a:rPr lang="en-US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a </a:t>
              </a:r>
              <a:r>
                <a:rPr lang="en-US" sz="1800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loss of 1 post-doc</a:t>
              </a:r>
              <a:endParaRPr lang="en-US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629051-2045-3B4A-D59C-0BC0C033A051}"/>
                </a:ext>
              </a:extLst>
            </p:cNvPr>
            <p:cNvSpPr txBox="1"/>
            <p:nvPr/>
          </p:nvSpPr>
          <p:spPr>
            <a:xfrm>
              <a:off x="1401288" y="3864225"/>
              <a:ext cx="84433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Reduction of 1 more post-doc (from Flat/Flat – inflation)</a:t>
              </a:r>
            </a:p>
            <a:p>
              <a:r>
                <a:rPr lang="en-US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Not be able to replace R. </a:t>
              </a:r>
              <a:r>
                <a:rPr lang="en-US" b="1" i="1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Schiavilla</a:t>
              </a:r>
              <a:r>
                <a:rPr lang="en-US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 (phased retired) and F. Ringer (to Stony Brook U)</a:t>
              </a:r>
              <a:endParaRPr lang="en-US" b="1" i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188C65-458A-1A77-906E-BA2F699B6648}"/>
                </a:ext>
              </a:extLst>
            </p:cNvPr>
            <p:cNvSpPr txBox="1"/>
            <p:nvPr/>
          </p:nvSpPr>
          <p:spPr>
            <a:xfrm>
              <a:off x="633687" y="4488075"/>
              <a:ext cx="103747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sz="1800" b="1" dirty="0">
                  <a:cs typeface="Arial" panose="020B0604020202020204" pitchFamily="34" charset="0"/>
                </a:rPr>
                <a:t>FY2026:  DOE/NP/PM asked </a:t>
              </a:r>
              <a:r>
                <a:rPr lang="en-US" sz="1800" b="1" dirty="0" err="1">
                  <a:cs typeface="Arial" panose="020B0604020202020204" pitchFamily="34" charset="0"/>
                </a:rPr>
                <a:t>JLab</a:t>
              </a:r>
              <a:r>
                <a:rPr lang="en-US" sz="1800" b="1" dirty="0">
                  <a:cs typeface="Arial" panose="020B0604020202020204" pitchFamily="34" charset="0"/>
                </a:rPr>
                <a:t>/Thy not to search for any replacement hire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646A79-79A0-F40D-AFE2-6E09B0F36529}"/>
                </a:ext>
              </a:extLst>
            </p:cNvPr>
            <p:cNvSpPr txBox="1"/>
            <p:nvPr/>
          </p:nvSpPr>
          <p:spPr>
            <a:xfrm>
              <a:off x="1401288" y="4811126"/>
              <a:ext cx="97021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Not even postdocs who are leaving (3) – 1</a:t>
              </a:r>
              <a:r>
                <a:rPr lang="en-US" sz="1800" b="1" i="1" baseline="30000" dirty="0">
                  <a:solidFill>
                    <a:srgbClr val="0070C0"/>
                  </a:solidFill>
                  <a:cs typeface="Arial" panose="020B0604020202020204" pitchFamily="34" charset="0"/>
                </a:rPr>
                <a:t>st</a:t>
              </a:r>
              <a:r>
                <a:rPr lang="en-US" sz="1800" b="1" i="1" dirty="0">
                  <a:solidFill>
                    <a:srgbClr val="0070C0"/>
                  </a:solidFill>
                  <a:cs typeface="Arial" panose="020B0604020202020204" pitchFamily="34" charset="0"/>
                </a:rPr>
                <a:t> year we did not have any search for over 10 years!</a:t>
              </a:r>
            </a:p>
            <a:p>
              <a:r>
                <a:rPr lang="en-US" b="1" i="1" dirty="0">
                  <a:solidFill>
                    <a:schemeClr val="accent1"/>
                  </a:solidFill>
                  <a:cs typeface="Arial" panose="020B0604020202020204" pitchFamily="34" charset="0"/>
                </a:rPr>
                <a:t>Expected to lose 3 more PDs &amp; 4-5 more Joint Staff/Faculty members by FY2028!</a:t>
              </a:r>
              <a:endParaRPr lang="en-US" b="1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AFAB64-58F9-8E1B-D768-0C7A58347F43}"/>
              </a:ext>
            </a:extLst>
          </p:cNvPr>
          <p:cNvGrpSpPr/>
          <p:nvPr/>
        </p:nvGrpSpPr>
        <p:grpSpPr>
          <a:xfrm>
            <a:off x="274320" y="5377657"/>
            <a:ext cx="10510584" cy="1334437"/>
            <a:chOff x="274320" y="5377657"/>
            <a:chExt cx="10510584" cy="13344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E260B4-E841-DF16-4FF9-16173A4DAFF3}"/>
                </a:ext>
              </a:extLst>
            </p:cNvPr>
            <p:cNvSpPr txBox="1"/>
            <p:nvPr/>
          </p:nvSpPr>
          <p:spPr>
            <a:xfrm>
              <a:off x="274320" y="5377657"/>
              <a:ext cx="10510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q"/>
              </a:pP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 Major risks: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0CD63-3F6E-A87D-5FA9-D9F631D29E7B}"/>
                </a:ext>
              </a:extLst>
            </p:cNvPr>
            <p:cNvSpPr txBox="1"/>
            <p:nvPr/>
          </p:nvSpPr>
          <p:spPr>
            <a:xfrm>
              <a:off x="633687" y="5759013"/>
              <a:ext cx="9590382" cy="95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05000"/>
                </a:lnSpc>
                <a:buFont typeface="Wingdings" pitchFamily="2" charset="2"/>
                <a:buChar char="§"/>
              </a:pPr>
              <a:r>
                <a:rPr lang="en-US" b="1" dirty="0">
                  <a:solidFill>
                    <a:schemeClr val="accent1"/>
                  </a:solidFill>
                </a:rPr>
                <a:t>Not be able to provide the needed theory support to CEBAF program (PAC, T.E.D., …)</a:t>
              </a:r>
            </a:p>
            <a:p>
              <a:pPr marL="285750" indent="-285750">
                <a:lnSpc>
                  <a:spcPct val="105000"/>
                </a:lnSpc>
                <a:buFont typeface="Wingdings" pitchFamily="2" charset="2"/>
                <a:buChar char="§"/>
              </a:pPr>
              <a:r>
                <a:rPr lang="en-US" sz="1800" b="1" dirty="0">
                  <a:solidFill>
                    <a:srgbClr val="005F24"/>
                  </a:solidFill>
                  <a:cs typeface="Arial"/>
                </a:rPr>
                <a:t>Losing good young staff:  </a:t>
              </a:r>
              <a:r>
                <a:rPr lang="en-US" sz="1800" b="1" dirty="0">
                  <a:solidFill>
                    <a:srgbClr val="0070C0"/>
                  </a:solidFill>
                  <a:cs typeface="Arial"/>
                </a:rPr>
                <a:t>R. Briceno to UC Berkely/LBNL as a joint, F. Ringer to Stony Brook U, …</a:t>
              </a:r>
            </a:p>
            <a:p>
              <a:pPr marL="285750" indent="-285750">
                <a:lnSpc>
                  <a:spcPct val="105000"/>
                </a:lnSpc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5F24"/>
                  </a:solidFill>
                  <a:cs typeface="Arial"/>
                </a:rPr>
                <a:t>Hurting </a:t>
              </a:r>
              <a:r>
                <a:rPr lang="en-US" sz="1800" b="1" dirty="0">
                  <a:solidFill>
                    <a:srgbClr val="005F24"/>
                  </a:solidFill>
                  <a:latin typeface="Calibri"/>
                  <a:cs typeface="Arial"/>
                </a:rPr>
                <a:t>our ability to recruit good people  (all young staff/joint staff received DOE ECAs so far!)</a:t>
              </a:r>
              <a:r>
                <a:rPr lang="en-US" b="1" dirty="0">
                  <a:solidFill>
                    <a:srgbClr val="005F24"/>
                  </a:solidFill>
                  <a:cs typeface="Arial"/>
                </a:rPr>
                <a:t> </a:t>
              </a:r>
              <a:r>
                <a:rPr lang="en-US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B5C0-05C9-458E-660C-DF2CB39F9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B4C1AA30-9107-1D83-19F2-B473327C5227}"/>
              </a:ext>
            </a:extLst>
          </p:cNvPr>
          <p:cNvSpPr txBox="1">
            <a:spLocks/>
          </p:cNvSpPr>
          <p:nvPr/>
        </p:nvSpPr>
        <p:spPr>
          <a:xfrm>
            <a:off x="986287" y="1273601"/>
            <a:ext cx="11558311" cy="108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+mn-lt"/>
              </a:rPr>
              <a:t>FY2024:  Received more than $3.2M beyond DOE/NP Theory base funding 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     </a:t>
            </a:r>
            <a:r>
              <a:rPr lang="en-US" sz="1800" b="1" dirty="0">
                <a:solidFill>
                  <a:srgbClr val="1E3EF0"/>
                </a:solidFill>
                <a:latin typeface="+mn-lt"/>
              </a:rPr>
              <a:t>(</a:t>
            </a:r>
            <a:r>
              <a:rPr lang="en-US" sz="1800" b="1" dirty="0" err="1">
                <a:solidFill>
                  <a:srgbClr val="1E3EF0"/>
                </a:solidFill>
                <a:latin typeface="+mn-lt"/>
              </a:rPr>
              <a:t>SciDACs</a:t>
            </a:r>
            <a:r>
              <a:rPr lang="en-US" sz="1800" b="1" dirty="0">
                <a:solidFill>
                  <a:srgbClr val="1E3EF0"/>
                </a:solidFill>
                <a:latin typeface="+mn-lt"/>
              </a:rPr>
              <a:t>, Topical Groups, HEP, NSF, QIS/QC, AI/ML, LDRD, …)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+mn-lt"/>
              </a:rPr>
              <a:t>Continue making efforts to get more supports – </a:t>
            </a:r>
            <a:r>
              <a:rPr lang="en-US" sz="18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But, </a:t>
            </a: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Not stable &amp; less FTEs to support CEBAF programs! 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3E6DB-65C9-7C1F-7B6F-4BE9429825D0}"/>
              </a:ext>
            </a:extLst>
          </p:cNvPr>
          <p:cNvSpPr txBox="1"/>
          <p:nvPr/>
        </p:nvSpPr>
        <p:spPr>
          <a:xfrm>
            <a:off x="429801" y="163203"/>
            <a:ext cx="10911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Joint Faculty Program for Theory &amp; Computation – Mitigation Efforts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1FEDE-773B-6931-2E9A-ACC97586D550}"/>
              </a:ext>
            </a:extLst>
          </p:cNvPr>
          <p:cNvSpPr txBox="1"/>
          <p:nvPr/>
        </p:nvSpPr>
        <p:spPr>
          <a:xfrm>
            <a:off x="274320" y="851600"/>
            <a:ext cx="10510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en-US" sz="2200" b="1" dirty="0">
                <a:solidFill>
                  <a:srgbClr val="005F24"/>
                </a:solidFill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5F24"/>
                </a:solidFill>
                <a:cs typeface="Arial"/>
              </a:rPr>
              <a:t>Writing proposals in response to LDRD, DOE/NSF Funding Opportunities</a:t>
            </a:r>
            <a:r>
              <a:rPr lang="en-US" sz="2200" b="1" dirty="0">
                <a:solidFill>
                  <a:srgbClr val="005F24"/>
                </a:solidFill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949042-C9A9-B760-6E53-82DB11B75E6C}"/>
              </a:ext>
            </a:extLst>
          </p:cNvPr>
          <p:cNvGrpSpPr/>
          <p:nvPr/>
        </p:nvGrpSpPr>
        <p:grpSpPr>
          <a:xfrm>
            <a:off x="274320" y="4405094"/>
            <a:ext cx="11846681" cy="2386859"/>
            <a:chOff x="274320" y="4405094"/>
            <a:chExt cx="11846681" cy="23868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A3CD7C-6C74-FB29-2308-439048EA6735}"/>
                </a:ext>
              </a:extLst>
            </p:cNvPr>
            <p:cNvSpPr txBox="1"/>
            <p:nvPr/>
          </p:nvSpPr>
          <p:spPr>
            <a:xfrm>
              <a:off x="274320" y="4405094"/>
              <a:ext cx="47805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en-US" sz="2200" b="1" dirty="0">
                  <a:solidFill>
                    <a:srgbClr val="005F24"/>
                  </a:solidFill>
                </a:rPr>
                <a:t>Center for 3D hadron tomography:</a:t>
              </a:r>
              <a:endParaRPr lang="en-US" sz="2200" b="1" dirty="0">
                <a:solidFill>
                  <a:srgbClr val="005F24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F667C68-19CA-13F8-6174-428D1585B671}"/>
                </a:ext>
              </a:extLst>
            </p:cNvPr>
            <p:cNvGrpSpPr/>
            <p:nvPr/>
          </p:nvGrpSpPr>
          <p:grpSpPr>
            <a:xfrm>
              <a:off x="772625" y="4838883"/>
              <a:ext cx="11348376" cy="1953070"/>
              <a:chOff x="772625" y="4838883"/>
              <a:chExt cx="11348376" cy="1953070"/>
            </a:xfrm>
          </p:grpSpPr>
          <p:pic>
            <p:nvPicPr>
              <p:cNvPr id="168" name="Picture 167" descr="A diagram of a problem&#10;&#10;Description automatically generated">
                <a:extLst>
                  <a:ext uri="{FF2B5EF4-FFF2-40B4-BE49-F238E27FC236}">
                    <a16:creationId xmlns:a16="http://schemas.microsoft.com/office/drawing/2014/main" id="{6D6D7B68-6385-79AD-C3D7-D7BFF900B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959" y="4855340"/>
                <a:ext cx="7543945" cy="1936613"/>
              </a:xfrm>
              <a:prstGeom prst="rect">
                <a:avLst/>
              </a:prstGeom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61F86D7-A7C5-1A93-0421-4757379CE956}"/>
                  </a:ext>
                </a:extLst>
              </p:cNvPr>
              <p:cNvSpPr txBox="1"/>
              <p:nvPr/>
            </p:nvSpPr>
            <p:spPr>
              <a:xfrm>
                <a:off x="5776828" y="4838883"/>
                <a:ext cx="634417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i="1" dirty="0">
                    <a:solidFill>
                      <a:srgbClr val="C00000"/>
                    </a:solidFill>
                  </a:rPr>
                  <a:t>Synergies between thy, exp, data scientists, …, plus data from </a:t>
                </a:r>
                <a:r>
                  <a:rPr lang="en-US" sz="1600" i="1" dirty="0" err="1">
                    <a:solidFill>
                      <a:srgbClr val="C00000"/>
                    </a:solidFill>
                  </a:rPr>
                  <a:t>JLab</a:t>
                </a:r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81B00DFD-A090-FEEC-2681-2C9BF638D93C}"/>
                  </a:ext>
                </a:extLst>
              </p:cNvPr>
              <p:cNvSpPr txBox="1"/>
              <p:nvPr/>
            </p:nvSpPr>
            <p:spPr>
              <a:xfrm>
                <a:off x="5776828" y="6450966"/>
                <a:ext cx="4867200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i="1" dirty="0">
                    <a:solidFill>
                      <a:srgbClr val="0070C0"/>
                    </a:solidFill>
                  </a:rPr>
                  <a:t>CNF:  Visitors, Sabbatical leaves, Topical workshops, …   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BF631B2-C94C-CF37-A432-37D0B7296994}"/>
                  </a:ext>
                </a:extLst>
              </p:cNvPr>
              <p:cNvSpPr txBox="1"/>
              <p:nvPr/>
            </p:nvSpPr>
            <p:spPr>
              <a:xfrm>
                <a:off x="867465" y="4860962"/>
                <a:ext cx="19110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DOE 2022 S&amp;T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Recommendation</a:t>
                </a:r>
              </a:p>
            </p:txBody>
          </p:sp>
          <p:sp>
            <p:nvSpPr>
              <p:cNvPr id="177" name="Right Arrow 176">
                <a:extLst>
                  <a:ext uri="{FF2B5EF4-FFF2-40B4-BE49-F238E27FC236}">
                    <a16:creationId xmlns:a16="http://schemas.microsoft.com/office/drawing/2014/main" id="{F3A4C89C-C093-8EFE-A86F-7F741E2C1C73}"/>
                  </a:ext>
                </a:extLst>
              </p:cNvPr>
              <p:cNvSpPr/>
              <p:nvPr/>
            </p:nvSpPr>
            <p:spPr>
              <a:xfrm>
                <a:off x="772625" y="5584026"/>
                <a:ext cx="427323" cy="290093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E62C2466-305F-355C-999E-30F92D604A46}"/>
                  </a:ext>
                </a:extLst>
              </p:cNvPr>
              <p:cNvSpPr txBox="1"/>
              <p:nvPr/>
            </p:nvSpPr>
            <p:spPr>
              <a:xfrm>
                <a:off x="867465" y="5950853"/>
                <a:ext cx="24581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 dirty="0">
                    <a:solidFill>
                      <a:schemeClr val="accent1"/>
                    </a:solidFill>
                    <a:latin typeface="+mj-lt"/>
                  </a:rPr>
                  <a:t>Workflow for delivering 3D nucleon tomography </a:t>
                </a:r>
                <a:endParaRPr lang="en-US" i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74EFA8-DADC-658B-EBBF-ABB7957FD9C5}"/>
              </a:ext>
            </a:extLst>
          </p:cNvPr>
          <p:cNvGrpSpPr/>
          <p:nvPr/>
        </p:nvGrpSpPr>
        <p:grpSpPr>
          <a:xfrm>
            <a:off x="274320" y="2385835"/>
            <a:ext cx="10510584" cy="1977460"/>
            <a:chOff x="274320" y="2069188"/>
            <a:chExt cx="10510584" cy="1977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1B405D-B2F5-3A48-BFFF-AF8919DE125F}"/>
                </a:ext>
              </a:extLst>
            </p:cNvPr>
            <p:cNvSpPr txBox="1"/>
            <p:nvPr/>
          </p:nvSpPr>
          <p:spPr>
            <a:xfrm>
              <a:off x="274320" y="2069188"/>
              <a:ext cx="10510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q"/>
              </a:pPr>
              <a:r>
                <a:rPr lang="en-US" sz="2200" b="1" dirty="0">
                  <a:solidFill>
                    <a:srgbClr val="005F24"/>
                  </a:solidFill>
                  <a:cs typeface="Arial" panose="020B0604020202020204" pitchFamily="34" charset="0"/>
                </a:rPr>
                <a:t> Developing/updating our 5-year Strategic Plan – Priority and Focuses (on-going):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FE229B-DF04-4389-2C53-AE2CB89542C1}"/>
                </a:ext>
              </a:extLst>
            </p:cNvPr>
            <p:cNvSpPr txBox="1"/>
            <p:nvPr/>
          </p:nvSpPr>
          <p:spPr>
            <a:xfrm>
              <a:off x="640080" y="2499496"/>
              <a:ext cx="85039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1E3EF0"/>
                  </a:solidFill>
                </a:rPr>
                <a:t>How should the Theory Center and its physics focuses look like in FY2028?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62220D-0E3D-0713-4B9F-73A3C810A064}"/>
                </a:ext>
              </a:extLst>
            </p:cNvPr>
            <p:cNvSpPr txBox="1"/>
            <p:nvPr/>
          </p:nvSpPr>
          <p:spPr>
            <a:xfrm>
              <a:off x="986287" y="2846319"/>
              <a:ext cx="838374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/>
                <a:t>NP Science (LRP) – identify what is relevant to us?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/>
                <a:t>Our strength – QCD and hadron physics, …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/>
                <a:t>Our role for the future of </a:t>
              </a:r>
              <a:r>
                <a:rPr lang="en-US" b="1" dirty="0" err="1"/>
                <a:t>JLab</a:t>
              </a:r>
              <a:r>
                <a:rPr lang="en-US" b="1" dirty="0"/>
                <a:t> and NP community?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/>
                <a:t>Realistic goals, milestones, priority, and the need for achieving them?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8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FD50-CAE4-25B5-B01D-9119275F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Division of Theoretical &amp; Computational Physics @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JLab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4808B-58AF-8A88-FAA2-1EC212F1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22" y="877899"/>
            <a:ext cx="3529534" cy="19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84977E-E959-BC52-7DA3-37326C19B61A}"/>
              </a:ext>
            </a:extLst>
          </p:cNvPr>
          <p:cNvCxnSpPr>
            <a:cxnSpLocks/>
          </p:cNvCxnSpPr>
          <p:nvPr/>
        </p:nvCxnSpPr>
        <p:spPr>
          <a:xfrm>
            <a:off x="4174846" y="794955"/>
            <a:ext cx="0" cy="589595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1951E7-E11C-9FF4-A1E9-FCCE9755160F}"/>
              </a:ext>
            </a:extLst>
          </p:cNvPr>
          <p:cNvCxnSpPr>
            <a:cxnSpLocks/>
          </p:cNvCxnSpPr>
          <p:nvPr/>
        </p:nvCxnSpPr>
        <p:spPr>
          <a:xfrm>
            <a:off x="8206250" y="794955"/>
            <a:ext cx="0" cy="588457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diagram, circle, screenshot&#10;&#10;Description automatically generated">
            <a:extLst>
              <a:ext uri="{FF2B5EF4-FFF2-40B4-BE49-F238E27FC236}">
                <a16:creationId xmlns:a16="http://schemas.microsoft.com/office/drawing/2014/main" id="{7EE63D1B-DD5E-6189-9F4D-87C4B0403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56" y="881399"/>
            <a:ext cx="3350987" cy="2682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52F7B8-AAEE-FF30-4ED2-BB9FD224A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353" y="992371"/>
            <a:ext cx="3422353" cy="1461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2BAFE-327A-040E-6384-72D150FA9341}"/>
              </a:ext>
            </a:extLst>
          </p:cNvPr>
          <p:cNvSpPr txBox="1"/>
          <p:nvPr/>
        </p:nvSpPr>
        <p:spPr>
          <a:xfrm>
            <a:off x="310210" y="3134954"/>
            <a:ext cx="3778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Deliver the physics results from the </a:t>
            </a:r>
            <a:r>
              <a:rPr lang="en-US" sz="1600" b="1" dirty="0" err="1">
                <a:solidFill>
                  <a:srgbClr val="1E3EF0"/>
                </a:solidFill>
                <a:cs typeface="Arial" panose="020B0604020202020204" pitchFamily="34" charset="0"/>
              </a:rPr>
              <a:t>JLab</a:t>
            </a: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 12 GeV experimental and theoretical program, especially in the meson spectrum (</a:t>
            </a:r>
            <a:r>
              <a:rPr lang="en-US" sz="1600" b="1" dirty="0" err="1">
                <a:solidFill>
                  <a:srgbClr val="1E3EF0"/>
                </a:solidFill>
                <a:cs typeface="Arial" panose="020B0604020202020204" pitchFamily="34" charset="0"/>
              </a:rPr>
              <a:t>GlueX</a:t>
            </a: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), and nucleon structure (partonic structure, spin, 3D imaging, energy-momentum tensor)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C582A-E6B7-5AC2-2226-BF92FE4B2B2D}"/>
              </a:ext>
            </a:extLst>
          </p:cNvPr>
          <p:cNvSpPr txBox="1"/>
          <p:nvPr/>
        </p:nvSpPr>
        <p:spPr>
          <a:xfrm>
            <a:off x="310210" y="4967160"/>
            <a:ext cx="37784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Provide intellectual and programmatic leadership in a range of areas in nuclear theory, and in future programs at </a:t>
            </a:r>
            <a:r>
              <a:rPr lang="en-US" sz="1600" b="1" dirty="0" err="1">
                <a:solidFill>
                  <a:srgbClr val="1E3EF0"/>
                </a:solidFill>
                <a:cs typeface="Arial" panose="020B0604020202020204" pitchFamily="34" charset="0"/>
              </a:rPr>
              <a:t>JLab</a:t>
            </a: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rgbClr val="1E3EF0"/>
                </a:solidFill>
                <a:cs typeface="Arial" panose="020B0604020202020204" pitchFamily="34" charset="0"/>
              </a:rPr>
              <a:t>SoLID</a:t>
            </a: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, positron beam, CEBAF energy upgrade)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70456-65C6-D503-B1E7-6BE9AFEDD2AD}"/>
              </a:ext>
            </a:extLst>
          </p:cNvPr>
          <p:cNvSpPr txBox="1"/>
          <p:nvPr/>
        </p:nvSpPr>
        <p:spPr>
          <a:xfrm>
            <a:off x="4375302" y="3758191"/>
            <a:ext cx="3638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Develop and help strengthen the EIC physics program, especially in jet physics, heavy flavor physics, and nuclear processes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A13BD-C33D-4DDF-8F88-8C1545CFC71C}"/>
              </a:ext>
            </a:extLst>
          </p:cNvPr>
          <p:cNvSpPr txBox="1"/>
          <p:nvPr/>
        </p:nvSpPr>
        <p:spPr>
          <a:xfrm>
            <a:off x="4367118" y="4967160"/>
            <a:ext cx="3633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Explore opportunities in artificial intelligence/machine learning (AI/ML) and quantum computing for nuclear physics.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89918-4197-093B-A312-A6644B547471}"/>
              </a:ext>
            </a:extLst>
          </p:cNvPr>
          <p:cNvSpPr txBox="1"/>
          <p:nvPr/>
        </p:nvSpPr>
        <p:spPr>
          <a:xfrm>
            <a:off x="8300174" y="2746942"/>
            <a:ext cx="3496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rgbClr val="1E3EF0"/>
                </a:solidFill>
                <a:effectLst/>
                <a:cs typeface="Arial" panose="020B0604020202020204" pitchFamily="34" charset="0"/>
              </a:rPr>
              <a:t>ontinue to engage in a range of outreach activities</a:t>
            </a:r>
            <a:endParaRPr lang="en-US" sz="1600" b="1" dirty="0">
              <a:solidFill>
                <a:srgbClr val="1E3EF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82810-2332-EB4D-0676-BC8053F64C7D}"/>
              </a:ext>
            </a:extLst>
          </p:cNvPr>
          <p:cNvSpPr txBox="1"/>
          <p:nvPr/>
        </p:nvSpPr>
        <p:spPr>
          <a:xfrm>
            <a:off x="8300174" y="3564071"/>
            <a:ext cx="3782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D</a:t>
            </a:r>
            <a:r>
              <a:rPr lang="en-US" sz="1600" b="1" dirty="0">
                <a:solidFill>
                  <a:srgbClr val="1E3EF0"/>
                </a:solidFill>
                <a:effectLst/>
                <a:cs typeface="Arial" panose="020B0604020202020204" pitchFamily="34" charset="0"/>
              </a:rPr>
              <a:t>isseminate </a:t>
            </a:r>
            <a:r>
              <a:rPr lang="en-US" sz="1600" b="1" dirty="0">
                <a:solidFill>
                  <a:srgbClr val="1E3EF0"/>
                </a:solidFill>
                <a:cs typeface="Arial" panose="020B0604020202020204" pitchFamily="34" charset="0"/>
              </a:rPr>
              <a:t>the</a:t>
            </a:r>
            <a:r>
              <a:rPr lang="en-US" sz="1600" b="1" dirty="0">
                <a:solidFill>
                  <a:srgbClr val="1E3EF0"/>
                </a:solidFill>
                <a:effectLst/>
                <a:cs typeface="Arial" panose="020B0604020202020204" pitchFamily="34" charset="0"/>
              </a:rPr>
              <a:t> specific knowledge and research to the broader academic community, attract and train future generations of scientists, and promote awareness and understanding of science in society at large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FD8877-155F-FCB8-DBA7-EB93641A2322}"/>
              </a:ext>
            </a:extLst>
          </p:cNvPr>
          <p:cNvSpPr txBox="1"/>
          <p:nvPr/>
        </p:nvSpPr>
        <p:spPr>
          <a:xfrm>
            <a:off x="8300174" y="5260315"/>
            <a:ext cx="3782713" cy="88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3EF0"/>
                </a:solidFill>
                <a:effectLst/>
                <a:cs typeface="Arial" panose="020B0604020202020204" pitchFamily="34" charset="0"/>
              </a:rPr>
              <a:t>Recruit and nurture the best young researchers, providing the best workforce training</a:t>
            </a:r>
            <a:endParaRPr lang="en-US" sz="1600" b="1" dirty="0">
              <a:solidFill>
                <a:srgbClr val="1E3EF0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E80655-E7D2-67E6-1658-AF52CFFF6BAD}"/>
              </a:ext>
            </a:extLst>
          </p:cNvPr>
          <p:cNvGrpSpPr/>
          <p:nvPr/>
        </p:nvGrpSpPr>
        <p:grpSpPr>
          <a:xfrm>
            <a:off x="3931027" y="5976601"/>
            <a:ext cx="4621692" cy="673027"/>
            <a:chOff x="3931027" y="5976601"/>
            <a:chExt cx="4621692" cy="6730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7DE45E-A0FB-EBDC-AFFD-1A2896FDD787}"/>
                </a:ext>
              </a:extLst>
            </p:cNvPr>
            <p:cNvSpPr txBox="1"/>
            <p:nvPr/>
          </p:nvSpPr>
          <p:spPr>
            <a:xfrm>
              <a:off x="4616538" y="6280296"/>
              <a:ext cx="3291799" cy="36933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AL</a:t>
              </a:r>
              <a:r>
                <a:rPr lang="en-US" b="1">
                  <a:solidFill>
                    <a:srgbClr val="0070C0"/>
                  </a:solidFill>
                </a:rPr>
                <a:t>/ML: </a:t>
              </a:r>
              <a:r>
                <a:rPr lang="en-US" b="1" dirty="0">
                  <a:solidFill>
                    <a:srgbClr val="0070C0"/>
                  </a:solidFill>
                </a:rPr>
                <a:t>&amp; QC for Nuclear Physics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A325E102-47F4-9DB6-1F6C-C8A8989A0D41}"/>
                </a:ext>
              </a:extLst>
            </p:cNvPr>
            <p:cNvSpPr/>
            <p:nvPr/>
          </p:nvSpPr>
          <p:spPr>
            <a:xfrm rot="20167529">
              <a:off x="7802026" y="6054901"/>
              <a:ext cx="750693" cy="28953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7D19EA9-D6FB-AFA0-F231-653512082CA8}"/>
                </a:ext>
              </a:extLst>
            </p:cNvPr>
            <p:cNvSpPr/>
            <p:nvPr/>
          </p:nvSpPr>
          <p:spPr>
            <a:xfrm rot="1281151" flipH="1">
              <a:off x="3931027" y="6085029"/>
              <a:ext cx="725552" cy="25665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E491BA4-468F-A901-4187-B9588EF81053}"/>
                </a:ext>
              </a:extLst>
            </p:cNvPr>
            <p:cNvSpPr/>
            <p:nvPr/>
          </p:nvSpPr>
          <p:spPr>
            <a:xfrm>
              <a:off x="6061357" y="5976601"/>
              <a:ext cx="306785" cy="31399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21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10396</TotalTime>
  <Words>1587</Words>
  <Application>Microsoft Macintosh PowerPoint</Application>
  <PresentationFormat>Widescreen</PresentationFormat>
  <Paragraphs>220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DengXian</vt:lpstr>
      <vt:lpstr>.PingFangSC-Regular</vt:lpstr>
      <vt:lpstr>Arial</vt:lpstr>
      <vt:lpstr>Calibri</vt:lpstr>
      <vt:lpstr>PingFangSC-Regular</vt:lpstr>
      <vt:lpstr>Wingdings</vt:lpstr>
      <vt:lpstr>Office Theme</vt:lpstr>
      <vt:lpstr>PowerPoint Presentation</vt:lpstr>
      <vt:lpstr>Division of Theoretical &amp; Computational Physics @ JLab</vt:lpstr>
      <vt:lpstr>Research at Division of Theoretical &amp; Computational Physics</vt:lpstr>
      <vt:lpstr>Research at Division of Theoretical &amp; Computational Physics</vt:lpstr>
      <vt:lpstr>PowerPoint Presentation</vt:lpstr>
      <vt:lpstr>PowerPoint Presentation</vt:lpstr>
      <vt:lpstr>PowerPoint Presentation</vt:lpstr>
      <vt:lpstr>PowerPoint Presentation</vt:lpstr>
      <vt:lpstr>Division of Theoretical &amp; Computational Physics @ JLab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Robert Edwards</cp:lastModifiedBy>
  <cp:revision>860</cp:revision>
  <cp:lastPrinted>2024-06-11T21:05:06Z</cp:lastPrinted>
  <dcterms:created xsi:type="dcterms:W3CDTF">2019-07-03T13:59:42Z</dcterms:created>
  <dcterms:modified xsi:type="dcterms:W3CDTF">2024-12-09T21:48:03Z</dcterms:modified>
</cp:coreProperties>
</file>