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5" r:id="rId4"/>
    <p:sldMasterId id="2147483701" r:id="rId5"/>
  </p:sldMasterIdLst>
  <p:notesMasterIdLst>
    <p:notesMasterId r:id="rId30"/>
  </p:notesMasterIdLst>
  <p:handoutMasterIdLst>
    <p:handoutMasterId r:id="rId31"/>
  </p:handoutMasterIdLst>
  <p:sldIdLst>
    <p:sldId id="5408" r:id="rId6"/>
    <p:sldId id="5870" r:id="rId7"/>
    <p:sldId id="5938" r:id="rId8"/>
    <p:sldId id="5941" r:id="rId9"/>
    <p:sldId id="5969" r:id="rId10"/>
    <p:sldId id="5962" r:id="rId11"/>
    <p:sldId id="5835" r:id="rId12"/>
    <p:sldId id="5968" r:id="rId13"/>
    <p:sldId id="5956" r:id="rId14"/>
    <p:sldId id="5961" r:id="rId15"/>
    <p:sldId id="5929" r:id="rId16"/>
    <p:sldId id="5967" r:id="rId17"/>
    <p:sldId id="5930" r:id="rId18"/>
    <p:sldId id="5931" r:id="rId19"/>
    <p:sldId id="5965" r:id="rId20"/>
    <p:sldId id="5963" r:id="rId21"/>
    <p:sldId id="5966" r:id="rId22"/>
    <p:sldId id="5957" r:id="rId23"/>
    <p:sldId id="5958" r:id="rId24"/>
    <p:sldId id="5935" r:id="rId25"/>
    <p:sldId id="5934" r:id="rId26"/>
    <p:sldId id="5959" r:id="rId27"/>
    <p:sldId id="5960" r:id="rId28"/>
    <p:sldId id="5846" r:id="rId2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A9BA12-75F3-999B-6336-4F962A2E6D06}" name="Matthew Cahill" initials="MC" userId="S::cahill@jlab.org::45bf416e-bc26-4c6a-b4ed-5d6267bd8ebc" providerId="AD"/>
  <p188:author id="{68731784-5840-F617-78C0-5362B2CCDEE0}" name="Jianwei Qiu" initials="JQ" userId="S::jqiu@JLAB.ORG::801aee4f-01be-445a-9d95-e46e4ef9bf4b" providerId="AD"/>
  <p188:author id="{5D57699C-63BE-E7E2-5E97-1E29C8038EAB}" name="Amber Boehnlein" initials="AB" userId="S::amber@jlab.org::9ee83fe6-ab0c-4884-84a0-de44469ed02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p:restoredTop sz="95028"/>
  </p:normalViewPr>
  <p:slideViewPr>
    <p:cSldViewPr>
      <p:cViewPr varScale="1">
        <p:scale>
          <a:sx n="87" d="100"/>
          <a:sy n="87" d="100"/>
        </p:scale>
        <p:origin x="720" y="192"/>
      </p:cViewPr>
      <p:guideLst>
        <p:guide orient="horz" pos="2880"/>
        <p:guide pos="2160"/>
      </p:guideLst>
    </p:cSldViewPr>
  </p:slideViewPr>
  <p:notesTextViewPr>
    <p:cViewPr>
      <p:scale>
        <a:sx n="100" d="100"/>
        <a:sy n="100" d="100"/>
      </p:scale>
      <p:origin x="0" y="0"/>
    </p:cViewPr>
  </p:notesTextViewPr>
  <p:notesViewPr>
    <p:cSldViewPr>
      <p:cViewPr varScale="1">
        <p:scale>
          <a:sx n="131" d="100"/>
          <a:sy n="131" d="100"/>
        </p:scale>
        <p:origin x="708"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2915C-BE1C-C343-930C-BC0B68ACF707}"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83DBFF7D-8A1A-9843-A243-959C7C95A07C}">
      <dgm:prSet phldrT="[Text]"/>
      <dgm:spPr/>
      <dgm:t>
        <a:bodyPr/>
        <a:lstStyle/>
        <a:p>
          <a:r>
            <a:rPr lang="en-US" dirty="0"/>
            <a:t>CEBAF Operations (53)</a:t>
          </a:r>
        </a:p>
      </dgm:t>
    </dgm:pt>
    <dgm:pt modelId="{B759957E-E5AA-7E4B-84BA-43A75CE596B5}" type="parTrans" cxnId="{C1F02AF5-C596-3545-B4FA-AA489EE2A123}">
      <dgm:prSet/>
      <dgm:spPr/>
      <dgm:t>
        <a:bodyPr/>
        <a:lstStyle/>
        <a:p>
          <a:endParaRPr lang="en-US"/>
        </a:p>
      </dgm:t>
    </dgm:pt>
    <dgm:pt modelId="{90347A12-A1C8-1D42-9523-77D1240C7E61}" type="sibTrans" cxnId="{C1F02AF5-C596-3545-B4FA-AA489EE2A123}">
      <dgm:prSet/>
      <dgm:spPr/>
      <dgm:t>
        <a:bodyPr/>
        <a:lstStyle/>
        <a:p>
          <a:endParaRPr lang="en-US"/>
        </a:p>
      </dgm:t>
    </dgm:pt>
    <dgm:pt modelId="{9386A1F9-3BC3-4A4B-AE8B-828445E8FEBF}">
      <dgm:prSet phldrT="[Text]"/>
      <dgm:spPr/>
      <dgm:t>
        <a:bodyPr/>
        <a:lstStyle/>
        <a:p>
          <a:r>
            <a:rPr lang="en-US" dirty="0"/>
            <a:t>Accelerator Engineering Systems (64)</a:t>
          </a:r>
        </a:p>
      </dgm:t>
    </dgm:pt>
    <dgm:pt modelId="{3433363F-2FA0-7D48-B1AE-EB02AC3AACBF}" type="parTrans" cxnId="{9619B989-8B70-E546-B593-BDED9A03946E}">
      <dgm:prSet/>
      <dgm:spPr/>
      <dgm:t>
        <a:bodyPr/>
        <a:lstStyle/>
        <a:p>
          <a:endParaRPr lang="en-US"/>
        </a:p>
      </dgm:t>
    </dgm:pt>
    <dgm:pt modelId="{44FD3FC5-5D49-9F44-8256-4D2D65A1822D}" type="sibTrans" cxnId="{9619B989-8B70-E546-B593-BDED9A03946E}">
      <dgm:prSet/>
      <dgm:spPr/>
      <dgm:t>
        <a:bodyPr/>
        <a:lstStyle/>
        <a:p>
          <a:endParaRPr lang="en-US"/>
        </a:p>
      </dgm:t>
    </dgm:pt>
    <dgm:pt modelId="{B54AAC9C-C887-4144-83A5-BC42E2987CD8}">
      <dgm:prSet phldrT="[Text]"/>
      <dgm:spPr/>
      <dgm:t>
        <a:bodyPr/>
        <a:lstStyle/>
        <a:p>
          <a:r>
            <a:rPr lang="en-US" dirty="0"/>
            <a:t>Cryogenic Systems (44)</a:t>
          </a:r>
        </a:p>
      </dgm:t>
    </dgm:pt>
    <dgm:pt modelId="{6AF03943-7A9B-5449-813A-A3410B9682FB}" type="parTrans" cxnId="{ECFC7D2E-6529-3843-A585-C3B1C92D4C5C}">
      <dgm:prSet/>
      <dgm:spPr/>
      <dgm:t>
        <a:bodyPr/>
        <a:lstStyle/>
        <a:p>
          <a:endParaRPr lang="en-US"/>
        </a:p>
      </dgm:t>
    </dgm:pt>
    <dgm:pt modelId="{9A87AEB1-0A44-9C41-93C0-162C124EE4D3}" type="sibTrans" cxnId="{ECFC7D2E-6529-3843-A585-C3B1C92D4C5C}">
      <dgm:prSet/>
      <dgm:spPr/>
      <dgm:t>
        <a:bodyPr/>
        <a:lstStyle/>
        <a:p>
          <a:endParaRPr lang="en-US"/>
        </a:p>
      </dgm:t>
    </dgm:pt>
    <dgm:pt modelId="{10F1C310-AB4A-7F48-877A-64FEC427350F}">
      <dgm:prSet phldrT="[Text]"/>
      <dgm:spPr/>
      <dgm:t>
        <a:bodyPr/>
        <a:lstStyle/>
        <a:p>
          <a:r>
            <a:rPr lang="en-US" dirty="0"/>
            <a:t>Experimental Support (49)</a:t>
          </a:r>
        </a:p>
      </dgm:t>
    </dgm:pt>
    <dgm:pt modelId="{FAC58E40-3DBA-194A-B66D-9A9934E03A22}" type="parTrans" cxnId="{2C1AADE8-F827-544B-906E-A1C9A5DF4152}">
      <dgm:prSet/>
      <dgm:spPr/>
      <dgm:t>
        <a:bodyPr/>
        <a:lstStyle/>
        <a:p>
          <a:endParaRPr lang="en-US"/>
        </a:p>
      </dgm:t>
    </dgm:pt>
    <dgm:pt modelId="{51092C8C-30F0-1643-88B2-3FAA1CA4BBEA}" type="sibTrans" cxnId="{2C1AADE8-F827-544B-906E-A1C9A5DF4152}">
      <dgm:prSet/>
      <dgm:spPr/>
      <dgm:t>
        <a:bodyPr/>
        <a:lstStyle/>
        <a:p>
          <a:endParaRPr lang="en-US"/>
        </a:p>
      </dgm:t>
    </dgm:pt>
    <dgm:pt modelId="{57E814BC-0720-0244-8987-2814351DF7DD}">
      <dgm:prSet phldrT="[Text]"/>
      <dgm:spPr/>
      <dgm:t>
        <a:bodyPr/>
        <a:lstStyle/>
        <a:p>
          <a:r>
            <a:rPr lang="en-US" dirty="0"/>
            <a:t>Hall A/C (44)</a:t>
          </a:r>
        </a:p>
      </dgm:t>
    </dgm:pt>
    <dgm:pt modelId="{743330E3-0797-F347-8282-ED73BC8D62F0}" type="parTrans" cxnId="{67E18995-90CE-CE40-8FA9-BEB8448ECB6A}">
      <dgm:prSet/>
      <dgm:spPr/>
      <dgm:t>
        <a:bodyPr/>
        <a:lstStyle/>
        <a:p>
          <a:endParaRPr lang="en-US"/>
        </a:p>
      </dgm:t>
    </dgm:pt>
    <dgm:pt modelId="{D8ACC95B-20B4-AC4D-AB76-51410E5157DA}" type="sibTrans" cxnId="{67E18995-90CE-CE40-8FA9-BEB8448ECB6A}">
      <dgm:prSet/>
      <dgm:spPr/>
      <dgm:t>
        <a:bodyPr/>
        <a:lstStyle/>
        <a:p>
          <a:endParaRPr lang="en-US"/>
        </a:p>
      </dgm:t>
    </dgm:pt>
    <dgm:pt modelId="{66AF1EC0-826D-A845-9B21-195E474FC0A1}">
      <dgm:prSet phldrT="[Text]"/>
      <dgm:spPr/>
      <dgm:t>
        <a:bodyPr/>
        <a:lstStyle/>
        <a:p>
          <a:r>
            <a:rPr lang="en-US" dirty="0"/>
            <a:t>Hall B (30)</a:t>
          </a:r>
        </a:p>
      </dgm:t>
    </dgm:pt>
    <dgm:pt modelId="{D05B3156-A141-A94D-8EA8-A4629A01ADE3}" type="parTrans" cxnId="{260AE312-6372-2142-A93A-25EE4A3D4E66}">
      <dgm:prSet/>
      <dgm:spPr/>
      <dgm:t>
        <a:bodyPr/>
        <a:lstStyle/>
        <a:p>
          <a:endParaRPr lang="en-US"/>
        </a:p>
      </dgm:t>
    </dgm:pt>
    <dgm:pt modelId="{CD813121-4449-424D-B9B3-32656C6C229D}" type="sibTrans" cxnId="{260AE312-6372-2142-A93A-25EE4A3D4E66}">
      <dgm:prSet/>
      <dgm:spPr/>
      <dgm:t>
        <a:bodyPr/>
        <a:lstStyle/>
        <a:p>
          <a:endParaRPr lang="en-US"/>
        </a:p>
      </dgm:t>
    </dgm:pt>
    <dgm:pt modelId="{4CB78141-2CA6-CC47-8170-77F3502B8971}">
      <dgm:prSet phldrT="[Text]"/>
      <dgm:spPr/>
      <dgm:t>
        <a:bodyPr/>
        <a:lstStyle/>
        <a:p>
          <a:r>
            <a:rPr lang="en-US" dirty="0"/>
            <a:t>Hall D (21)</a:t>
          </a:r>
        </a:p>
      </dgm:t>
    </dgm:pt>
    <dgm:pt modelId="{92A31C2E-3688-0C42-B0F8-466CF3915E76}" type="parTrans" cxnId="{2C207ABD-2CD8-3547-8715-D965B46A36A2}">
      <dgm:prSet/>
      <dgm:spPr/>
      <dgm:t>
        <a:bodyPr/>
        <a:lstStyle/>
        <a:p>
          <a:endParaRPr lang="en-US"/>
        </a:p>
      </dgm:t>
    </dgm:pt>
    <dgm:pt modelId="{90D0C4CA-DAEC-EE45-96E1-CB2F522672CF}" type="sibTrans" cxnId="{2C207ABD-2CD8-3547-8715-D965B46A36A2}">
      <dgm:prSet/>
      <dgm:spPr/>
      <dgm:t>
        <a:bodyPr/>
        <a:lstStyle/>
        <a:p>
          <a:endParaRPr lang="en-US"/>
        </a:p>
      </dgm:t>
    </dgm:pt>
    <dgm:pt modelId="{7C2AA074-20A3-A542-ADE6-691247C595C6}" type="pres">
      <dgm:prSet presAssocID="{14A2915C-BE1C-C343-930C-BC0B68ACF707}" presName="hierChild1" presStyleCnt="0">
        <dgm:presLayoutVars>
          <dgm:orgChart val="1"/>
          <dgm:chPref val="1"/>
          <dgm:dir/>
          <dgm:animOne val="branch"/>
          <dgm:animLvl val="lvl"/>
          <dgm:resizeHandles/>
        </dgm:presLayoutVars>
      </dgm:prSet>
      <dgm:spPr/>
    </dgm:pt>
    <dgm:pt modelId="{667380BA-7708-4A46-831D-015894D98785}" type="pres">
      <dgm:prSet presAssocID="{83DBFF7D-8A1A-9843-A243-959C7C95A07C}" presName="hierRoot1" presStyleCnt="0">
        <dgm:presLayoutVars>
          <dgm:hierBranch val="init"/>
        </dgm:presLayoutVars>
      </dgm:prSet>
      <dgm:spPr/>
    </dgm:pt>
    <dgm:pt modelId="{8E36C0A9-C145-774C-A7DF-6BD5571F7101}" type="pres">
      <dgm:prSet presAssocID="{83DBFF7D-8A1A-9843-A243-959C7C95A07C}" presName="rootComposite1" presStyleCnt="0"/>
      <dgm:spPr/>
    </dgm:pt>
    <dgm:pt modelId="{56900AEB-E63E-AE41-A9C1-F3C51743700C}" type="pres">
      <dgm:prSet presAssocID="{83DBFF7D-8A1A-9843-A243-959C7C95A07C}" presName="rootText1" presStyleLbl="node0" presStyleIdx="0" presStyleCnt="7">
        <dgm:presLayoutVars>
          <dgm:chPref val="3"/>
        </dgm:presLayoutVars>
      </dgm:prSet>
      <dgm:spPr/>
    </dgm:pt>
    <dgm:pt modelId="{24DFD5DC-B2ED-C741-8C5B-8DA0BFD2F7B7}" type="pres">
      <dgm:prSet presAssocID="{83DBFF7D-8A1A-9843-A243-959C7C95A07C}" presName="rootConnector1" presStyleLbl="node1" presStyleIdx="0" presStyleCnt="0"/>
      <dgm:spPr/>
    </dgm:pt>
    <dgm:pt modelId="{492FA4AA-6636-C74F-8A09-F1A9F50C8312}" type="pres">
      <dgm:prSet presAssocID="{83DBFF7D-8A1A-9843-A243-959C7C95A07C}" presName="hierChild2" presStyleCnt="0"/>
      <dgm:spPr/>
    </dgm:pt>
    <dgm:pt modelId="{B8DEA573-06B3-B549-B2A3-42F23F780CA9}" type="pres">
      <dgm:prSet presAssocID="{83DBFF7D-8A1A-9843-A243-959C7C95A07C}" presName="hierChild3" presStyleCnt="0"/>
      <dgm:spPr/>
    </dgm:pt>
    <dgm:pt modelId="{1E8DC442-59E1-4748-A353-B66E2F00F0FF}" type="pres">
      <dgm:prSet presAssocID="{9386A1F9-3BC3-4A4B-AE8B-828445E8FEBF}" presName="hierRoot1" presStyleCnt="0">
        <dgm:presLayoutVars>
          <dgm:hierBranch val="init"/>
        </dgm:presLayoutVars>
      </dgm:prSet>
      <dgm:spPr/>
    </dgm:pt>
    <dgm:pt modelId="{62EAB1B7-554F-2B44-BD53-F5705EFBCD31}" type="pres">
      <dgm:prSet presAssocID="{9386A1F9-3BC3-4A4B-AE8B-828445E8FEBF}" presName="rootComposite1" presStyleCnt="0"/>
      <dgm:spPr/>
    </dgm:pt>
    <dgm:pt modelId="{EA4C32F5-823F-0441-BF86-293D8AFCFDD6}" type="pres">
      <dgm:prSet presAssocID="{9386A1F9-3BC3-4A4B-AE8B-828445E8FEBF}" presName="rootText1" presStyleLbl="node0" presStyleIdx="1" presStyleCnt="7">
        <dgm:presLayoutVars>
          <dgm:chPref val="3"/>
        </dgm:presLayoutVars>
      </dgm:prSet>
      <dgm:spPr/>
    </dgm:pt>
    <dgm:pt modelId="{DAA78EDD-6764-D44B-806D-BEEB3FC7E96C}" type="pres">
      <dgm:prSet presAssocID="{9386A1F9-3BC3-4A4B-AE8B-828445E8FEBF}" presName="rootConnector1" presStyleLbl="node1" presStyleIdx="0" presStyleCnt="0"/>
      <dgm:spPr/>
    </dgm:pt>
    <dgm:pt modelId="{B40FF050-E1C8-2D43-9D4E-CF165411AF3C}" type="pres">
      <dgm:prSet presAssocID="{9386A1F9-3BC3-4A4B-AE8B-828445E8FEBF}" presName="hierChild2" presStyleCnt="0"/>
      <dgm:spPr/>
    </dgm:pt>
    <dgm:pt modelId="{E56F7E5E-84A4-874D-A5C1-79766E1802EA}" type="pres">
      <dgm:prSet presAssocID="{9386A1F9-3BC3-4A4B-AE8B-828445E8FEBF}" presName="hierChild3" presStyleCnt="0"/>
      <dgm:spPr/>
    </dgm:pt>
    <dgm:pt modelId="{6F88DA5D-7C7B-FE46-BBD4-EFBF464CC65D}" type="pres">
      <dgm:prSet presAssocID="{B54AAC9C-C887-4144-83A5-BC42E2987CD8}" presName="hierRoot1" presStyleCnt="0">
        <dgm:presLayoutVars>
          <dgm:hierBranch val="init"/>
        </dgm:presLayoutVars>
      </dgm:prSet>
      <dgm:spPr/>
    </dgm:pt>
    <dgm:pt modelId="{672AEA0E-D703-A940-9102-77B60A3A2DE8}" type="pres">
      <dgm:prSet presAssocID="{B54AAC9C-C887-4144-83A5-BC42E2987CD8}" presName="rootComposite1" presStyleCnt="0"/>
      <dgm:spPr/>
    </dgm:pt>
    <dgm:pt modelId="{83AFA790-9C36-044C-A399-4F526F4A6B93}" type="pres">
      <dgm:prSet presAssocID="{B54AAC9C-C887-4144-83A5-BC42E2987CD8}" presName="rootText1" presStyleLbl="node0" presStyleIdx="2" presStyleCnt="7">
        <dgm:presLayoutVars>
          <dgm:chPref val="3"/>
        </dgm:presLayoutVars>
      </dgm:prSet>
      <dgm:spPr/>
    </dgm:pt>
    <dgm:pt modelId="{B63228FF-EFDD-C34F-AFE2-12B8B525C052}" type="pres">
      <dgm:prSet presAssocID="{B54AAC9C-C887-4144-83A5-BC42E2987CD8}" presName="rootConnector1" presStyleLbl="node1" presStyleIdx="0" presStyleCnt="0"/>
      <dgm:spPr/>
    </dgm:pt>
    <dgm:pt modelId="{150A7242-51F4-054F-BCAE-8F922AC463ED}" type="pres">
      <dgm:prSet presAssocID="{B54AAC9C-C887-4144-83A5-BC42E2987CD8}" presName="hierChild2" presStyleCnt="0"/>
      <dgm:spPr/>
    </dgm:pt>
    <dgm:pt modelId="{B1BCFF6C-B8F1-374B-A3F7-CAC1407D652D}" type="pres">
      <dgm:prSet presAssocID="{B54AAC9C-C887-4144-83A5-BC42E2987CD8}" presName="hierChild3" presStyleCnt="0"/>
      <dgm:spPr/>
    </dgm:pt>
    <dgm:pt modelId="{3DFAFE21-579A-9F4D-9670-9DB3FF38D57D}" type="pres">
      <dgm:prSet presAssocID="{10F1C310-AB4A-7F48-877A-64FEC427350F}" presName="hierRoot1" presStyleCnt="0">
        <dgm:presLayoutVars>
          <dgm:hierBranch val="init"/>
        </dgm:presLayoutVars>
      </dgm:prSet>
      <dgm:spPr/>
    </dgm:pt>
    <dgm:pt modelId="{4F92F69D-2D4C-4A42-873C-68614911AA12}" type="pres">
      <dgm:prSet presAssocID="{10F1C310-AB4A-7F48-877A-64FEC427350F}" presName="rootComposite1" presStyleCnt="0"/>
      <dgm:spPr/>
    </dgm:pt>
    <dgm:pt modelId="{6AD43F26-3987-0340-BA90-CF3475F17FA2}" type="pres">
      <dgm:prSet presAssocID="{10F1C310-AB4A-7F48-877A-64FEC427350F}" presName="rootText1" presStyleLbl="node0" presStyleIdx="3" presStyleCnt="7">
        <dgm:presLayoutVars>
          <dgm:chPref val="3"/>
        </dgm:presLayoutVars>
      </dgm:prSet>
      <dgm:spPr/>
    </dgm:pt>
    <dgm:pt modelId="{190EC0B2-25D4-274A-AB29-303DBF46706D}" type="pres">
      <dgm:prSet presAssocID="{10F1C310-AB4A-7F48-877A-64FEC427350F}" presName="rootConnector1" presStyleLbl="node1" presStyleIdx="0" presStyleCnt="0"/>
      <dgm:spPr/>
    </dgm:pt>
    <dgm:pt modelId="{451DD274-BD97-EB4E-AD7A-C788740876DA}" type="pres">
      <dgm:prSet presAssocID="{10F1C310-AB4A-7F48-877A-64FEC427350F}" presName="hierChild2" presStyleCnt="0"/>
      <dgm:spPr/>
    </dgm:pt>
    <dgm:pt modelId="{DC207F9C-9213-1848-A495-6F8D3B242FEE}" type="pres">
      <dgm:prSet presAssocID="{10F1C310-AB4A-7F48-877A-64FEC427350F}" presName="hierChild3" presStyleCnt="0"/>
      <dgm:spPr/>
    </dgm:pt>
    <dgm:pt modelId="{2608FE21-D088-D043-9CD5-35A5273DCE10}" type="pres">
      <dgm:prSet presAssocID="{57E814BC-0720-0244-8987-2814351DF7DD}" presName="hierRoot1" presStyleCnt="0">
        <dgm:presLayoutVars>
          <dgm:hierBranch val="init"/>
        </dgm:presLayoutVars>
      </dgm:prSet>
      <dgm:spPr/>
    </dgm:pt>
    <dgm:pt modelId="{8CC141AC-61FE-DB4C-B194-7E543E247C5C}" type="pres">
      <dgm:prSet presAssocID="{57E814BC-0720-0244-8987-2814351DF7DD}" presName="rootComposite1" presStyleCnt="0"/>
      <dgm:spPr/>
    </dgm:pt>
    <dgm:pt modelId="{769D56C1-A123-6948-8854-43B3C2F15A47}" type="pres">
      <dgm:prSet presAssocID="{57E814BC-0720-0244-8987-2814351DF7DD}" presName="rootText1" presStyleLbl="node0" presStyleIdx="4" presStyleCnt="7">
        <dgm:presLayoutVars>
          <dgm:chPref val="3"/>
        </dgm:presLayoutVars>
      </dgm:prSet>
      <dgm:spPr/>
    </dgm:pt>
    <dgm:pt modelId="{5520F215-CE45-334D-81C2-E2130C789FEB}" type="pres">
      <dgm:prSet presAssocID="{57E814BC-0720-0244-8987-2814351DF7DD}" presName="rootConnector1" presStyleLbl="node1" presStyleIdx="0" presStyleCnt="0"/>
      <dgm:spPr/>
    </dgm:pt>
    <dgm:pt modelId="{1361F296-EFA3-AA48-B71D-A05C01A963A5}" type="pres">
      <dgm:prSet presAssocID="{57E814BC-0720-0244-8987-2814351DF7DD}" presName="hierChild2" presStyleCnt="0"/>
      <dgm:spPr/>
    </dgm:pt>
    <dgm:pt modelId="{25AB603F-0B8C-C742-A7F1-A3C1B92A0C2C}" type="pres">
      <dgm:prSet presAssocID="{57E814BC-0720-0244-8987-2814351DF7DD}" presName="hierChild3" presStyleCnt="0"/>
      <dgm:spPr/>
    </dgm:pt>
    <dgm:pt modelId="{20432E23-2A4B-5943-9EF3-9A1E17C48D6A}" type="pres">
      <dgm:prSet presAssocID="{66AF1EC0-826D-A845-9B21-195E474FC0A1}" presName="hierRoot1" presStyleCnt="0">
        <dgm:presLayoutVars>
          <dgm:hierBranch val="init"/>
        </dgm:presLayoutVars>
      </dgm:prSet>
      <dgm:spPr/>
    </dgm:pt>
    <dgm:pt modelId="{18390B14-6A97-2E41-A926-5795DF30F4BD}" type="pres">
      <dgm:prSet presAssocID="{66AF1EC0-826D-A845-9B21-195E474FC0A1}" presName="rootComposite1" presStyleCnt="0"/>
      <dgm:spPr/>
    </dgm:pt>
    <dgm:pt modelId="{9509F8CA-B574-4149-8548-41C8375037DA}" type="pres">
      <dgm:prSet presAssocID="{66AF1EC0-826D-A845-9B21-195E474FC0A1}" presName="rootText1" presStyleLbl="node0" presStyleIdx="5" presStyleCnt="7">
        <dgm:presLayoutVars>
          <dgm:chPref val="3"/>
        </dgm:presLayoutVars>
      </dgm:prSet>
      <dgm:spPr/>
    </dgm:pt>
    <dgm:pt modelId="{A34F1F68-7529-1A40-851D-45A8560C72A9}" type="pres">
      <dgm:prSet presAssocID="{66AF1EC0-826D-A845-9B21-195E474FC0A1}" presName="rootConnector1" presStyleLbl="node1" presStyleIdx="0" presStyleCnt="0"/>
      <dgm:spPr/>
    </dgm:pt>
    <dgm:pt modelId="{D8EEFD0C-1021-5D4D-94E6-86559A113518}" type="pres">
      <dgm:prSet presAssocID="{66AF1EC0-826D-A845-9B21-195E474FC0A1}" presName="hierChild2" presStyleCnt="0"/>
      <dgm:spPr/>
    </dgm:pt>
    <dgm:pt modelId="{7D10E092-0A61-C64E-84D3-B14BBA3F4A3E}" type="pres">
      <dgm:prSet presAssocID="{66AF1EC0-826D-A845-9B21-195E474FC0A1}" presName="hierChild3" presStyleCnt="0"/>
      <dgm:spPr/>
    </dgm:pt>
    <dgm:pt modelId="{132C40D0-0242-3443-851E-5FD0DF518DFC}" type="pres">
      <dgm:prSet presAssocID="{4CB78141-2CA6-CC47-8170-77F3502B8971}" presName="hierRoot1" presStyleCnt="0">
        <dgm:presLayoutVars>
          <dgm:hierBranch val="init"/>
        </dgm:presLayoutVars>
      </dgm:prSet>
      <dgm:spPr/>
    </dgm:pt>
    <dgm:pt modelId="{97CA808C-4679-0A49-8A0C-7E6ED7AF45A1}" type="pres">
      <dgm:prSet presAssocID="{4CB78141-2CA6-CC47-8170-77F3502B8971}" presName="rootComposite1" presStyleCnt="0"/>
      <dgm:spPr/>
    </dgm:pt>
    <dgm:pt modelId="{B4780D4D-D878-F242-A385-E435EFC22B19}" type="pres">
      <dgm:prSet presAssocID="{4CB78141-2CA6-CC47-8170-77F3502B8971}" presName="rootText1" presStyleLbl="node0" presStyleIdx="6" presStyleCnt="7">
        <dgm:presLayoutVars>
          <dgm:chPref val="3"/>
        </dgm:presLayoutVars>
      </dgm:prSet>
      <dgm:spPr/>
    </dgm:pt>
    <dgm:pt modelId="{B0719850-BE72-D041-B5C9-DF111377B916}" type="pres">
      <dgm:prSet presAssocID="{4CB78141-2CA6-CC47-8170-77F3502B8971}" presName="rootConnector1" presStyleLbl="node1" presStyleIdx="0" presStyleCnt="0"/>
      <dgm:spPr/>
    </dgm:pt>
    <dgm:pt modelId="{8AE2CE55-1E64-B444-994A-1A01E0A59EAD}" type="pres">
      <dgm:prSet presAssocID="{4CB78141-2CA6-CC47-8170-77F3502B8971}" presName="hierChild2" presStyleCnt="0"/>
      <dgm:spPr/>
    </dgm:pt>
    <dgm:pt modelId="{FC1AC054-67AF-B247-9A1B-A36707B38BE4}" type="pres">
      <dgm:prSet presAssocID="{4CB78141-2CA6-CC47-8170-77F3502B8971}" presName="hierChild3" presStyleCnt="0"/>
      <dgm:spPr/>
    </dgm:pt>
  </dgm:ptLst>
  <dgm:cxnLst>
    <dgm:cxn modelId="{260AE312-6372-2142-A93A-25EE4A3D4E66}" srcId="{14A2915C-BE1C-C343-930C-BC0B68ACF707}" destId="{66AF1EC0-826D-A845-9B21-195E474FC0A1}" srcOrd="5" destOrd="0" parTransId="{D05B3156-A141-A94D-8EA8-A4629A01ADE3}" sibTransId="{CD813121-4449-424D-B9B3-32656C6C229D}"/>
    <dgm:cxn modelId="{5BCA251F-58A6-6241-B7A6-0A3B8D329204}" type="presOf" srcId="{10F1C310-AB4A-7F48-877A-64FEC427350F}" destId="{6AD43F26-3987-0340-BA90-CF3475F17FA2}" srcOrd="0" destOrd="0" presId="urn:microsoft.com/office/officeart/2005/8/layout/orgChart1"/>
    <dgm:cxn modelId="{ECFC7D2E-6529-3843-A585-C3B1C92D4C5C}" srcId="{14A2915C-BE1C-C343-930C-BC0B68ACF707}" destId="{B54AAC9C-C887-4144-83A5-BC42E2987CD8}" srcOrd="2" destOrd="0" parTransId="{6AF03943-7A9B-5449-813A-A3410B9682FB}" sibTransId="{9A87AEB1-0A44-9C41-93C0-162C124EE4D3}"/>
    <dgm:cxn modelId="{E0B25E42-352A-1746-B16B-D01467360FAA}" type="presOf" srcId="{66AF1EC0-826D-A845-9B21-195E474FC0A1}" destId="{A34F1F68-7529-1A40-851D-45A8560C72A9}" srcOrd="1" destOrd="0" presId="urn:microsoft.com/office/officeart/2005/8/layout/orgChart1"/>
    <dgm:cxn modelId="{7DEB6056-5575-DC47-A0E4-0F6DF930BB1E}" type="presOf" srcId="{14A2915C-BE1C-C343-930C-BC0B68ACF707}" destId="{7C2AA074-20A3-A542-ADE6-691247C595C6}" srcOrd="0" destOrd="0" presId="urn:microsoft.com/office/officeart/2005/8/layout/orgChart1"/>
    <dgm:cxn modelId="{34BFE25B-6898-504A-B2BD-482DD888908C}" type="presOf" srcId="{4CB78141-2CA6-CC47-8170-77F3502B8971}" destId="{B4780D4D-D878-F242-A385-E435EFC22B19}" srcOrd="0" destOrd="0" presId="urn:microsoft.com/office/officeart/2005/8/layout/orgChart1"/>
    <dgm:cxn modelId="{9619B989-8B70-E546-B593-BDED9A03946E}" srcId="{14A2915C-BE1C-C343-930C-BC0B68ACF707}" destId="{9386A1F9-3BC3-4A4B-AE8B-828445E8FEBF}" srcOrd="1" destOrd="0" parTransId="{3433363F-2FA0-7D48-B1AE-EB02AC3AACBF}" sibTransId="{44FD3FC5-5D49-9F44-8256-4D2D65A1822D}"/>
    <dgm:cxn modelId="{4BF4578B-3ED4-184E-AF9C-517AFCFB4654}" type="presOf" srcId="{B54AAC9C-C887-4144-83A5-BC42E2987CD8}" destId="{83AFA790-9C36-044C-A399-4F526F4A6B93}" srcOrd="0" destOrd="0" presId="urn:microsoft.com/office/officeart/2005/8/layout/orgChart1"/>
    <dgm:cxn modelId="{67E18995-90CE-CE40-8FA9-BEB8448ECB6A}" srcId="{14A2915C-BE1C-C343-930C-BC0B68ACF707}" destId="{57E814BC-0720-0244-8987-2814351DF7DD}" srcOrd="4" destOrd="0" parTransId="{743330E3-0797-F347-8282-ED73BC8D62F0}" sibTransId="{D8ACC95B-20B4-AC4D-AB76-51410E5157DA}"/>
    <dgm:cxn modelId="{F2736F9A-2F8D-5443-B3FB-316B2992B4AA}" type="presOf" srcId="{9386A1F9-3BC3-4A4B-AE8B-828445E8FEBF}" destId="{DAA78EDD-6764-D44B-806D-BEEB3FC7E96C}" srcOrd="1" destOrd="0" presId="urn:microsoft.com/office/officeart/2005/8/layout/orgChart1"/>
    <dgm:cxn modelId="{32575E9E-E9F7-FD42-BF6C-9675F54CD328}" type="presOf" srcId="{66AF1EC0-826D-A845-9B21-195E474FC0A1}" destId="{9509F8CA-B574-4149-8548-41C8375037DA}" srcOrd="0" destOrd="0" presId="urn:microsoft.com/office/officeart/2005/8/layout/orgChart1"/>
    <dgm:cxn modelId="{D8551AA6-B4B1-CF4D-BDB5-C4CF6E892F9D}" type="presOf" srcId="{83DBFF7D-8A1A-9843-A243-959C7C95A07C}" destId="{56900AEB-E63E-AE41-A9C1-F3C51743700C}" srcOrd="0" destOrd="0" presId="urn:microsoft.com/office/officeart/2005/8/layout/orgChart1"/>
    <dgm:cxn modelId="{3E606AAD-61C8-9942-8072-016C8955E79E}" type="presOf" srcId="{57E814BC-0720-0244-8987-2814351DF7DD}" destId="{769D56C1-A123-6948-8854-43B3C2F15A47}" srcOrd="0" destOrd="0" presId="urn:microsoft.com/office/officeart/2005/8/layout/orgChart1"/>
    <dgm:cxn modelId="{A52139B6-D05E-5B42-8597-A67CBBCECE9A}" type="presOf" srcId="{57E814BC-0720-0244-8987-2814351DF7DD}" destId="{5520F215-CE45-334D-81C2-E2130C789FEB}" srcOrd="1" destOrd="0" presId="urn:microsoft.com/office/officeart/2005/8/layout/orgChart1"/>
    <dgm:cxn modelId="{CBC1F5B7-E8F1-BB40-9B3B-619A6DF22149}" type="presOf" srcId="{B54AAC9C-C887-4144-83A5-BC42E2987CD8}" destId="{B63228FF-EFDD-C34F-AFE2-12B8B525C052}" srcOrd="1" destOrd="0" presId="urn:microsoft.com/office/officeart/2005/8/layout/orgChart1"/>
    <dgm:cxn modelId="{AE6C4FBC-5213-A64A-91F5-351021388DC7}" type="presOf" srcId="{9386A1F9-3BC3-4A4B-AE8B-828445E8FEBF}" destId="{EA4C32F5-823F-0441-BF86-293D8AFCFDD6}" srcOrd="0" destOrd="0" presId="urn:microsoft.com/office/officeart/2005/8/layout/orgChart1"/>
    <dgm:cxn modelId="{2C207ABD-2CD8-3547-8715-D965B46A36A2}" srcId="{14A2915C-BE1C-C343-930C-BC0B68ACF707}" destId="{4CB78141-2CA6-CC47-8170-77F3502B8971}" srcOrd="6" destOrd="0" parTransId="{92A31C2E-3688-0C42-B0F8-466CF3915E76}" sibTransId="{90D0C4CA-DAEC-EE45-96E1-CB2F522672CF}"/>
    <dgm:cxn modelId="{24BA34C4-A1B1-C749-850F-F6293E2D0719}" type="presOf" srcId="{83DBFF7D-8A1A-9843-A243-959C7C95A07C}" destId="{24DFD5DC-B2ED-C741-8C5B-8DA0BFD2F7B7}" srcOrd="1" destOrd="0" presId="urn:microsoft.com/office/officeart/2005/8/layout/orgChart1"/>
    <dgm:cxn modelId="{004D68CC-DEC1-5F44-9178-BD0D0743CCD4}" type="presOf" srcId="{10F1C310-AB4A-7F48-877A-64FEC427350F}" destId="{190EC0B2-25D4-274A-AB29-303DBF46706D}" srcOrd="1" destOrd="0" presId="urn:microsoft.com/office/officeart/2005/8/layout/orgChart1"/>
    <dgm:cxn modelId="{2C1AADE8-F827-544B-906E-A1C9A5DF4152}" srcId="{14A2915C-BE1C-C343-930C-BC0B68ACF707}" destId="{10F1C310-AB4A-7F48-877A-64FEC427350F}" srcOrd="3" destOrd="0" parTransId="{FAC58E40-3DBA-194A-B66D-9A9934E03A22}" sibTransId="{51092C8C-30F0-1643-88B2-3FAA1CA4BBEA}"/>
    <dgm:cxn modelId="{4C81E9F3-793B-AF47-8153-C8EFC80BD8D3}" type="presOf" srcId="{4CB78141-2CA6-CC47-8170-77F3502B8971}" destId="{B0719850-BE72-D041-B5C9-DF111377B916}" srcOrd="1" destOrd="0" presId="urn:microsoft.com/office/officeart/2005/8/layout/orgChart1"/>
    <dgm:cxn modelId="{C1F02AF5-C596-3545-B4FA-AA489EE2A123}" srcId="{14A2915C-BE1C-C343-930C-BC0B68ACF707}" destId="{83DBFF7D-8A1A-9843-A243-959C7C95A07C}" srcOrd="0" destOrd="0" parTransId="{B759957E-E5AA-7E4B-84BA-43A75CE596B5}" sibTransId="{90347A12-A1C8-1D42-9523-77D1240C7E61}"/>
    <dgm:cxn modelId="{152AD157-1B8E-9241-9784-32DCEF188A11}" type="presParOf" srcId="{7C2AA074-20A3-A542-ADE6-691247C595C6}" destId="{667380BA-7708-4A46-831D-015894D98785}" srcOrd="0" destOrd="0" presId="urn:microsoft.com/office/officeart/2005/8/layout/orgChart1"/>
    <dgm:cxn modelId="{2CBE6031-0D52-F44A-986A-E7F659213852}" type="presParOf" srcId="{667380BA-7708-4A46-831D-015894D98785}" destId="{8E36C0A9-C145-774C-A7DF-6BD5571F7101}" srcOrd="0" destOrd="0" presId="urn:microsoft.com/office/officeart/2005/8/layout/orgChart1"/>
    <dgm:cxn modelId="{06AD8F48-2C41-274D-ADFF-203AEB42DE3A}" type="presParOf" srcId="{8E36C0A9-C145-774C-A7DF-6BD5571F7101}" destId="{56900AEB-E63E-AE41-A9C1-F3C51743700C}" srcOrd="0" destOrd="0" presId="urn:microsoft.com/office/officeart/2005/8/layout/orgChart1"/>
    <dgm:cxn modelId="{42A8F662-BCCF-E641-8770-D13F31135652}" type="presParOf" srcId="{8E36C0A9-C145-774C-A7DF-6BD5571F7101}" destId="{24DFD5DC-B2ED-C741-8C5B-8DA0BFD2F7B7}" srcOrd="1" destOrd="0" presId="urn:microsoft.com/office/officeart/2005/8/layout/orgChart1"/>
    <dgm:cxn modelId="{2C1C68FE-01FD-A847-90CE-D8A13A62B425}" type="presParOf" srcId="{667380BA-7708-4A46-831D-015894D98785}" destId="{492FA4AA-6636-C74F-8A09-F1A9F50C8312}" srcOrd="1" destOrd="0" presId="urn:microsoft.com/office/officeart/2005/8/layout/orgChart1"/>
    <dgm:cxn modelId="{3AE6CE16-BD82-3044-AA9D-02D261C55E39}" type="presParOf" srcId="{667380BA-7708-4A46-831D-015894D98785}" destId="{B8DEA573-06B3-B549-B2A3-42F23F780CA9}" srcOrd="2" destOrd="0" presId="urn:microsoft.com/office/officeart/2005/8/layout/orgChart1"/>
    <dgm:cxn modelId="{F3E3D509-AA48-A340-A9AD-C782FABD95E3}" type="presParOf" srcId="{7C2AA074-20A3-A542-ADE6-691247C595C6}" destId="{1E8DC442-59E1-4748-A353-B66E2F00F0FF}" srcOrd="1" destOrd="0" presId="urn:microsoft.com/office/officeart/2005/8/layout/orgChart1"/>
    <dgm:cxn modelId="{0ADA049A-CD0C-4E44-B705-C956D2A97157}" type="presParOf" srcId="{1E8DC442-59E1-4748-A353-B66E2F00F0FF}" destId="{62EAB1B7-554F-2B44-BD53-F5705EFBCD31}" srcOrd="0" destOrd="0" presId="urn:microsoft.com/office/officeart/2005/8/layout/orgChart1"/>
    <dgm:cxn modelId="{9545240E-DD31-8844-85E1-F06ED29DD29A}" type="presParOf" srcId="{62EAB1B7-554F-2B44-BD53-F5705EFBCD31}" destId="{EA4C32F5-823F-0441-BF86-293D8AFCFDD6}" srcOrd="0" destOrd="0" presId="urn:microsoft.com/office/officeart/2005/8/layout/orgChart1"/>
    <dgm:cxn modelId="{62D6C798-0BDB-5A4F-A9BD-AA64542FDE0C}" type="presParOf" srcId="{62EAB1B7-554F-2B44-BD53-F5705EFBCD31}" destId="{DAA78EDD-6764-D44B-806D-BEEB3FC7E96C}" srcOrd="1" destOrd="0" presId="urn:microsoft.com/office/officeart/2005/8/layout/orgChart1"/>
    <dgm:cxn modelId="{016C0394-7C8A-7A45-93F2-A78344CE42B2}" type="presParOf" srcId="{1E8DC442-59E1-4748-A353-B66E2F00F0FF}" destId="{B40FF050-E1C8-2D43-9D4E-CF165411AF3C}" srcOrd="1" destOrd="0" presId="urn:microsoft.com/office/officeart/2005/8/layout/orgChart1"/>
    <dgm:cxn modelId="{489254FA-6AB3-4C4B-811E-48E687B830E8}" type="presParOf" srcId="{1E8DC442-59E1-4748-A353-B66E2F00F0FF}" destId="{E56F7E5E-84A4-874D-A5C1-79766E1802EA}" srcOrd="2" destOrd="0" presId="urn:microsoft.com/office/officeart/2005/8/layout/orgChart1"/>
    <dgm:cxn modelId="{00B37E4F-0B95-6744-9AE3-F63727684EA8}" type="presParOf" srcId="{7C2AA074-20A3-A542-ADE6-691247C595C6}" destId="{6F88DA5D-7C7B-FE46-BBD4-EFBF464CC65D}" srcOrd="2" destOrd="0" presId="urn:microsoft.com/office/officeart/2005/8/layout/orgChart1"/>
    <dgm:cxn modelId="{5444D168-05C7-7A45-9001-BC467D3C0D83}" type="presParOf" srcId="{6F88DA5D-7C7B-FE46-BBD4-EFBF464CC65D}" destId="{672AEA0E-D703-A940-9102-77B60A3A2DE8}" srcOrd="0" destOrd="0" presId="urn:microsoft.com/office/officeart/2005/8/layout/orgChart1"/>
    <dgm:cxn modelId="{8EA1FA04-55B8-104F-A993-BE89315E52B4}" type="presParOf" srcId="{672AEA0E-D703-A940-9102-77B60A3A2DE8}" destId="{83AFA790-9C36-044C-A399-4F526F4A6B93}" srcOrd="0" destOrd="0" presId="urn:microsoft.com/office/officeart/2005/8/layout/orgChart1"/>
    <dgm:cxn modelId="{BC944C27-4B24-3B40-9382-1C0B93899732}" type="presParOf" srcId="{672AEA0E-D703-A940-9102-77B60A3A2DE8}" destId="{B63228FF-EFDD-C34F-AFE2-12B8B525C052}" srcOrd="1" destOrd="0" presId="urn:microsoft.com/office/officeart/2005/8/layout/orgChart1"/>
    <dgm:cxn modelId="{A48E6111-058C-F14D-99F1-79269A761C38}" type="presParOf" srcId="{6F88DA5D-7C7B-FE46-BBD4-EFBF464CC65D}" destId="{150A7242-51F4-054F-BCAE-8F922AC463ED}" srcOrd="1" destOrd="0" presId="urn:microsoft.com/office/officeart/2005/8/layout/orgChart1"/>
    <dgm:cxn modelId="{A1886ACE-6980-E143-BD35-FF2E6524DAC4}" type="presParOf" srcId="{6F88DA5D-7C7B-FE46-BBD4-EFBF464CC65D}" destId="{B1BCFF6C-B8F1-374B-A3F7-CAC1407D652D}" srcOrd="2" destOrd="0" presId="urn:microsoft.com/office/officeart/2005/8/layout/orgChart1"/>
    <dgm:cxn modelId="{3AC14C59-114C-CB40-844E-AEA75803B1A3}" type="presParOf" srcId="{7C2AA074-20A3-A542-ADE6-691247C595C6}" destId="{3DFAFE21-579A-9F4D-9670-9DB3FF38D57D}" srcOrd="3" destOrd="0" presId="urn:microsoft.com/office/officeart/2005/8/layout/orgChart1"/>
    <dgm:cxn modelId="{A9C99483-5249-A441-A4CA-666E8409FBB4}" type="presParOf" srcId="{3DFAFE21-579A-9F4D-9670-9DB3FF38D57D}" destId="{4F92F69D-2D4C-4A42-873C-68614911AA12}" srcOrd="0" destOrd="0" presId="urn:microsoft.com/office/officeart/2005/8/layout/orgChart1"/>
    <dgm:cxn modelId="{5B8E5BC1-BFC6-794E-B1C4-45CF69E71BC2}" type="presParOf" srcId="{4F92F69D-2D4C-4A42-873C-68614911AA12}" destId="{6AD43F26-3987-0340-BA90-CF3475F17FA2}" srcOrd="0" destOrd="0" presId="urn:microsoft.com/office/officeart/2005/8/layout/orgChart1"/>
    <dgm:cxn modelId="{AD0569DF-0EBE-1548-A2CD-28AB32BC08D9}" type="presParOf" srcId="{4F92F69D-2D4C-4A42-873C-68614911AA12}" destId="{190EC0B2-25D4-274A-AB29-303DBF46706D}" srcOrd="1" destOrd="0" presId="urn:microsoft.com/office/officeart/2005/8/layout/orgChart1"/>
    <dgm:cxn modelId="{96DF571B-7D51-4C42-9D5E-85067D4BFE9C}" type="presParOf" srcId="{3DFAFE21-579A-9F4D-9670-9DB3FF38D57D}" destId="{451DD274-BD97-EB4E-AD7A-C788740876DA}" srcOrd="1" destOrd="0" presId="urn:microsoft.com/office/officeart/2005/8/layout/orgChart1"/>
    <dgm:cxn modelId="{AD841E3B-393D-2041-891E-16A9F3299DE2}" type="presParOf" srcId="{3DFAFE21-579A-9F4D-9670-9DB3FF38D57D}" destId="{DC207F9C-9213-1848-A495-6F8D3B242FEE}" srcOrd="2" destOrd="0" presId="urn:microsoft.com/office/officeart/2005/8/layout/orgChart1"/>
    <dgm:cxn modelId="{7663A26E-7FA7-E24B-ADED-5834ED74126B}" type="presParOf" srcId="{7C2AA074-20A3-A542-ADE6-691247C595C6}" destId="{2608FE21-D088-D043-9CD5-35A5273DCE10}" srcOrd="4" destOrd="0" presId="urn:microsoft.com/office/officeart/2005/8/layout/orgChart1"/>
    <dgm:cxn modelId="{83C4801B-7BF3-3E42-A0E4-D24CFE5B742C}" type="presParOf" srcId="{2608FE21-D088-D043-9CD5-35A5273DCE10}" destId="{8CC141AC-61FE-DB4C-B194-7E543E247C5C}" srcOrd="0" destOrd="0" presId="urn:microsoft.com/office/officeart/2005/8/layout/orgChart1"/>
    <dgm:cxn modelId="{633DD494-5B2F-CC4A-B77F-C2CF3CBBB746}" type="presParOf" srcId="{8CC141AC-61FE-DB4C-B194-7E543E247C5C}" destId="{769D56C1-A123-6948-8854-43B3C2F15A47}" srcOrd="0" destOrd="0" presId="urn:microsoft.com/office/officeart/2005/8/layout/orgChart1"/>
    <dgm:cxn modelId="{40379D99-FF2D-804B-936A-704E14E75DDE}" type="presParOf" srcId="{8CC141AC-61FE-DB4C-B194-7E543E247C5C}" destId="{5520F215-CE45-334D-81C2-E2130C789FEB}" srcOrd="1" destOrd="0" presId="urn:microsoft.com/office/officeart/2005/8/layout/orgChart1"/>
    <dgm:cxn modelId="{25E4BAC2-CDAD-A84D-A8DE-19C3E2EE8C83}" type="presParOf" srcId="{2608FE21-D088-D043-9CD5-35A5273DCE10}" destId="{1361F296-EFA3-AA48-B71D-A05C01A963A5}" srcOrd="1" destOrd="0" presId="urn:microsoft.com/office/officeart/2005/8/layout/orgChart1"/>
    <dgm:cxn modelId="{C20961CE-D00C-7048-AD60-858E66D15E47}" type="presParOf" srcId="{2608FE21-D088-D043-9CD5-35A5273DCE10}" destId="{25AB603F-0B8C-C742-A7F1-A3C1B92A0C2C}" srcOrd="2" destOrd="0" presId="urn:microsoft.com/office/officeart/2005/8/layout/orgChart1"/>
    <dgm:cxn modelId="{97F86EB5-0CF7-0441-89FE-2EAB57E691F7}" type="presParOf" srcId="{7C2AA074-20A3-A542-ADE6-691247C595C6}" destId="{20432E23-2A4B-5943-9EF3-9A1E17C48D6A}" srcOrd="5" destOrd="0" presId="urn:microsoft.com/office/officeart/2005/8/layout/orgChart1"/>
    <dgm:cxn modelId="{1424CDEB-BAB9-7B43-B2F6-A77F06DBFD4F}" type="presParOf" srcId="{20432E23-2A4B-5943-9EF3-9A1E17C48D6A}" destId="{18390B14-6A97-2E41-A926-5795DF30F4BD}" srcOrd="0" destOrd="0" presId="urn:microsoft.com/office/officeart/2005/8/layout/orgChart1"/>
    <dgm:cxn modelId="{485B4BA5-6496-6040-BF29-3DFB9D90DC94}" type="presParOf" srcId="{18390B14-6A97-2E41-A926-5795DF30F4BD}" destId="{9509F8CA-B574-4149-8548-41C8375037DA}" srcOrd="0" destOrd="0" presId="urn:microsoft.com/office/officeart/2005/8/layout/orgChart1"/>
    <dgm:cxn modelId="{69A60DA5-C65A-CA44-BD3D-2B29AFC4624C}" type="presParOf" srcId="{18390B14-6A97-2E41-A926-5795DF30F4BD}" destId="{A34F1F68-7529-1A40-851D-45A8560C72A9}" srcOrd="1" destOrd="0" presId="urn:microsoft.com/office/officeart/2005/8/layout/orgChart1"/>
    <dgm:cxn modelId="{0443690C-AD3C-8645-864B-1CCF8F4F118B}" type="presParOf" srcId="{20432E23-2A4B-5943-9EF3-9A1E17C48D6A}" destId="{D8EEFD0C-1021-5D4D-94E6-86559A113518}" srcOrd="1" destOrd="0" presId="urn:microsoft.com/office/officeart/2005/8/layout/orgChart1"/>
    <dgm:cxn modelId="{4577D41F-4EA2-1440-A28B-A87CD97F417C}" type="presParOf" srcId="{20432E23-2A4B-5943-9EF3-9A1E17C48D6A}" destId="{7D10E092-0A61-C64E-84D3-B14BBA3F4A3E}" srcOrd="2" destOrd="0" presId="urn:microsoft.com/office/officeart/2005/8/layout/orgChart1"/>
    <dgm:cxn modelId="{D26E9AA9-4F52-C34A-B0A5-B56A4725CDE9}" type="presParOf" srcId="{7C2AA074-20A3-A542-ADE6-691247C595C6}" destId="{132C40D0-0242-3443-851E-5FD0DF518DFC}" srcOrd="6" destOrd="0" presId="urn:microsoft.com/office/officeart/2005/8/layout/orgChart1"/>
    <dgm:cxn modelId="{169518EA-B957-FF41-A635-596BC55EACAB}" type="presParOf" srcId="{132C40D0-0242-3443-851E-5FD0DF518DFC}" destId="{97CA808C-4679-0A49-8A0C-7E6ED7AF45A1}" srcOrd="0" destOrd="0" presId="urn:microsoft.com/office/officeart/2005/8/layout/orgChart1"/>
    <dgm:cxn modelId="{E3137ED9-EA0A-7D4A-A8D9-0B9D80DF3235}" type="presParOf" srcId="{97CA808C-4679-0A49-8A0C-7E6ED7AF45A1}" destId="{B4780D4D-D878-F242-A385-E435EFC22B19}" srcOrd="0" destOrd="0" presId="urn:microsoft.com/office/officeart/2005/8/layout/orgChart1"/>
    <dgm:cxn modelId="{0471493E-86BA-9444-BCB6-4564D2BDCADE}" type="presParOf" srcId="{97CA808C-4679-0A49-8A0C-7E6ED7AF45A1}" destId="{B0719850-BE72-D041-B5C9-DF111377B916}" srcOrd="1" destOrd="0" presId="urn:microsoft.com/office/officeart/2005/8/layout/orgChart1"/>
    <dgm:cxn modelId="{B1EAE4A1-B450-A141-AD67-CFEC3EA05269}" type="presParOf" srcId="{132C40D0-0242-3443-851E-5FD0DF518DFC}" destId="{8AE2CE55-1E64-B444-994A-1A01E0A59EAD}" srcOrd="1" destOrd="0" presId="urn:microsoft.com/office/officeart/2005/8/layout/orgChart1"/>
    <dgm:cxn modelId="{2C5DF5EA-8467-FD45-A448-0D3945B5E52B}" type="presParOf" srcId="{132C40D0-0242-3443-851E-5FD0DF518DFC}" destId="{FC1AC054-67AF-B247-9A1B-A36707B38B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00AEB-E63E-AE41-A9C1-F3C51743700C}">
      <dsp:nvSpPr>
        <dsp:cNvPr id="0" name=""/>
        <dsp:cNvSpPr/>
      </dsp:nvSpPr>
      <dsp:spPr>
        <a:xfrm>
          <a:off x="2967" y="608465"/>
          <a:ext cx="1376139" cy="6880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CEBAF Operations (53)</a:t>
          </a:r>
        </a:p>
      </dsp:txBody>
      <dsp:txXfrm>
        <a:off x="2967" y="608465"/>
        <a:ext cx="1376139" cy="688069"/>
      </dsp:txXfrm>
    </dsp:sp>
    <dsp:sp modelId="{EA4C32F5-823F-0441-BF86-293D8AFCFDD6}">
      <dsp:nvSpPr>
        <dsp:cNvPr id="0" name=""/>
        <dsp:cNvSpPr/>
      </dsp:nvSpPr>
      <dsp:spPr>
        <a:xfrm>
          <a:off x="1668096" y="608465"/>
          <a:ext cx="1376139" cy="6880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Accelerator Engineering Systems (64)</a:t>
          </a:r>
        </a:p>
      </dsp:txBody>
      <dsp:txXfrm>
        <a:off x="1668096" y="608465"/>
        <a:ext cx="1376139" cy="688069"/>
      </dsp:txXfrm>
    </dsp:sp>
    <dsp:sp modelId="{83AFA790-9C36-044C-A399-4F526F4A6B93}">
      <dsp:nvSpPr>
        <dsp:cNvPr id="0" name=""/>
        <dsp:cNvSpPr/>
      </dsp:nvSpPr>
      <dsp:spPr>
        <a:xfrm>
          <a:off x="3333225" y="608465"/>
          <a:ext cx="1376139" cy="6880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Cryogenic Systems (44)</a:t>
          </a:r>
        </a:p>
      </dsp:txBody>
      <dsp:txXfrm>
        <a:off x="3333225" y="608465"/>
        <a:ext cx="1376139" cy="688069"/>
      </dsp:txXfrm>
    </dsp:sp>
    <dsp:sp modelId="{6AD43F26-3987-0340-BA90-CF3475F17FA2}">
      <dsp:nvSpPr>
        <dsp:cNvPr id="0" name=""/>
        <dsp:cNvSpPr/>
      </dsp:nvSpPr>
      <dsp:spPr>
        <a:xfrm>
          <a:off x="4998355" y="608465"/>
          <a:ext cx="1376139" cy="6880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Experimental Support (49)</a:t>
          </a:r>
        </a:p>
      </dsp:txBody>
      <dsp:txXfrm>
        <a:off x="4998355" y="608465"/>
        <a:ext cx="1376139" cy="688069"/>
      </dsp:txXfrm>
    </dsp:sp>
    <dsp:sp modelId="{769D56C1-A123-6948-8854-43B3C2F15A47}">
      <dsp:nvSpPr>
        <dsp:cNvPr id="0" name=""/>
        <dsp:cNvSpPr/>
      </dsp:nvSpPr>
      <dsp:spPr>
        <a:xfrm>
          <a:off x="6663484" y="608465"/>
          <a:ext cx="1376139" cy="6880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Hall A/C (44)</a:t>
          </a:r>
        </a:p>
      </dsp:txBody>
      <dsp:txXfrm>
        <a:off x="6663484" y="608465"/>
        <a:ext cx="1376139" cy="688069"/>
      </dsp:txXfrm>
    </dsp:sp>
    <dsp:sp modelId="{9509F8CA-B574-4149-8548-41C8375037DA}">
      <dsp:nvSpPr>
        <dsp:cNvPr id="0" name=""/>
        <dsp:cNvSpPr/>
      </dsp:nvSpPr>
      <dsp:spPr>
        <a:xfrm>
          <a:off x="8328613" y="608465"/>
          <a:ext cx="1376139" cy="6880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Hall B (30)</a:t>
          </a:r>
        </a:p>
      </dsp:txBody>
      <dsp:txXfrm>
        <a:off x="8328613" y="608465"/>
        <a:ext cx="1376139" cy="688069"/>
      </dsp:txXfrm>
    </dsp:sp>
    <dsp:sp modelId="{B4780D4D-D878-F242-A385-E435EFC22B19}">
      <dsp:nvSpPr>
        <dsp:cNvPr id="0" name=""/>
        <dsp:cNvSpPr/>
      </dsp:nvSpPr>
      <dsp:spPr>
        <a:xfrm>
          <a:off x="9993742" y="608465"/>
          <a:ext cx="1376139" cy="6880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Hall D (21)</a:t>
          </a:r>
        </a:p>
      </dsp:txBody>
      <dsp:txXfrm>
        <a:off x="9993742" y="608465"/>
        <a:ext cx="1376139" cy="6880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6739EF-DE78-4BD6-8C9F-F201D8ACEAC0}"/>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FC33AD-92BB-44BB-BA05-02A7C3F2124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3645D0D0-0137-4454-BC41-5693ABE6EB37}" type="datetimeFigureOut">
              <a:rPr lang="en-US" smtClean="0"/>
              <a:t>12/10/24</a:t>
            </a:fld>
            <a:endParaRPr lang="en-US"/>
          </a:p>
        </p:txBody>
      </p:sp>
      <p:sp>
        <p:nvSpPr>
          <p:cNvPr id="4" name="Footer Placeholder 3">
            <a:extLst>
              <a:ext uri="{FF2B5EF4-FFF2-40B4-BE49-F238E27FC236}">
                <a16:creationId xmlns:a16="http://schemas.microsoft.com/office/drawing/2014/main" id="{BE8B6196-9405-4755-9223-248295672DC0}"/>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D36A6E-BEC1-44F1-A3BD-E9C2CC433E4D}"/>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6366D98E-0F18-4F0C-8B8D-ADBD80845C3B}" type="slidenum">
              <a:rPr lang="en-US" smtClean="0"/>
              <a:t>‹#›</a:t>
            </a:fld>
            <a:endParaRPr lang="en-US"/>
          </a:p>
        </p:txBody>
      </p:sp>
    </p:spTree>
    <p:extLst>
      <p:ext uri="{BB962C8B-B14F-4D97-AF65-F5344CB8AC3E}">
        <p14:creationId xmlns:p14="http://schemas.microsoft.com/office/powerpoint/2010/main" val="226216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931459-2223-604B-9133-6BCC57EA3391}" type="datetimeFigureOut">
              <a:rPr lang="en-US" smtClean="0"/>
              <a:t>12/10/24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EC6B486-E18D-8C49-8AB8-D9329548D07C}" type="slidenum">
              <a:rPr lang="en-US" smtClean="0"/>
              <a:t>‹#›</a:t>
            </a:fld>
            <a:endParaRPr lang="en-US"/>
          </a:p>
        </p:txBody>
      </p:sp>
    </p:spTree>
    <p:extLst>
      <p:ext uri="{BB962C8B-B14F-4D97-AF65-F5344CB8AC3E}">
        <p14:creationId xmlns:p14="http://schemas.microsoft.com/office/powerpoint/2010/main" val="123653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a:t>
            </a:fld>
            <a:endParaRPr lang="en-US"/>
          </a:p>
        </p:txBody>
      </p:sp>
    </p:spTree>
    <p:extLst>
      <p:ext uri="{BB962C8B-B14F-4D97-AF65-F5344CB8AC3E}">
        <p14:creationId xmlns:p14="http://schemas.microsoft.com/office/powerpoint/2010/main" val="428894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2</a:t>
            </a:fld>
            <a:endParaRPr lang="en-US"/>
          </a:p>
        </p:txBody>
      </p:sp>
    </p:spTree>
    <p:extLst>
      <p:ext uri="{BB962C8B-B14F-4D97-AF65-F5344CB8AC3E}">
        <p14:creationId xmlns:p14="http://schemas.microsoft.com/office/powerpoint/2010/main" val="339768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6B486-E18D-8C49-8AB8-D9329548D07C}" type="slidenum">
              <a:rPr lang="en-US" smtClean="0"/>
              <a:t>5</a:t>
            </a:fld>
            <a:endParaRPr lang="en-US"/>
          </a:p>
        </p:txBody>
      </p:sp>
    </p:spTree>
    <p:extLst>
      <p:ext uri="{BB962C8B-B14F-4D97-AF65-F5344CB8AC3E}">
        <p14:creationId xmlns:p14="http://schemas.microsoft.com/office/powerpoint/2010/main" val="235141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6B486-E18D-8C49-8AB8-D9329548D07C}" type="slidenum">
              <a:rPr lang="en-US" smtClean="0"/>
              <a:t>7</a:t>
            </a:fld>
            <a:endParaRPr lang="en-US"/>
          </a:p>
        </p:txBody>
      </p:sp>
    </p:spTree>
    <p:extLst>
      <p:ext uri="{BB962C8B-B14F-4D97-AF65-F5344CB8AC3E}">
        <p14:creationId xmlns:p14="http://schemas.microsoft.com/office/powerpoint/2010/main" val="120254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9</a:t>
            </a:fld>
            <a:endParaRPr lang="en-US"/>
          </a:p>
        </p:txBody>
      </p:sp>
    </p:spTree>
    <p:extLst>
      <p:ext uri="{BB962C8B-B14F-4D97-AF65-F5344CB8AC3E}">
        <p14:creationId xmlns:p14="http://schemas.microsoft.com/office/powerpoint/2010/main" val="124416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16</a:t>
            </a:fld>
            <a:endParaRPr lang="en-US"/>
          </a:p>
        </p:txBody>
      </p:sp>
    </p:spTree>
    <p:extLst>
      <p:ext uri="{BB962C8B-B14F-4D97-AF65-F5344CB8AC3E}">
        <p14:creationId xmlns:p14="http://schemas.microsoft.com/office/powerpoint/2010/main" val="2726136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17</a:t>
            </a:fld>
            <a:endParaRPr lang="en-US"/>
          </a:p>
        </p:txBody>
      </p:sp>
    </p:spTree>
    <p:extLst>
      <p:ext uri="{BB962C8B-B14F-4D97-AF65-F5344CB8AC3E}">
        <p14:creationId xmlns:p14="http://schemas.microsoft.com/office/powerpoint/2010/main" val="2450088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pic>
        <p:nvPicPr>
          <p:cNvPr id="4" name="Picture 3" descr="A red circle in the middle of a black background&#10;&#10;Description automatically generated">
            <a:extLst>
              <a:ext uri="{FF2B5EF4-FFF2-40B4-BE49-F238E27FC236}">
                <a16:creationId xmlns:a16="http://schemas.microsoft.com/office/drawing/2014/main" id="{0E6BE28D-32FC-851D-CD9E-A40C3971663D}"/>
              </a:ext>
            </a:extLst>
          </p:cNvPr>
          <p:cNvPicPr>
            <a:picLocks noChangeAspect="1"/>
          </p:cNvPicPr>
          <p:nvPr userDrawn="1"/>
        </p:nvPicPr>
        <p:blipFill>
          <a:blip r:embed="rId2"/>
          <a:stretch>
            <a:fillRect/>
          </a:stretch>
        </p:blipFill>
        <p:spPr>
          <a:xfrm>
            <a:off x="10312997" y="6323586"/>
            <a:ext cx="1725109" cy="540534"/>
          </a:xfrm>
          <a:prstGeom prst="rect">
            <a:avLst/>
          </a:prstGeom>
        </p:spPr>
      </p:pic>
    </p:spTree>
    <p:extLst>
      <p:ext uri="{BB962C8B-B14F-4D97-AF65-F5344CB8AC3E}">
        <p14:creationId xmlns:p14="http://schemas.microsoft.com/office/powerpoint/2010/main" val="127881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9F7382-5E1C-4B4F-A2BE-730A0DABBEE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94DCB94-70F6-43B1-8C3E-93DF33027743}"/>
              </a:ext>
            </a:extLst>
          </p:cNvPr>
          <p:cNvSpPr>
            <a:spLocks noGrp="1"/>
          </p:cNvSpPr>
          <p:nvPr>
            <p:ph type="ftr" sz="quarter" idx="11"/>
          </p:nvPr>
        </p:nvSpPr>
        <p:spPr>
          <a:xfrm>
            <a:off x="4038600" y="6356350"/>
            <a:ext cx="4114800" cy="365125"/>
          </a:xfrm>
          <a:prstGeom prst="rect">
            <a:avLst/>
          </a:prstGeom>
        </p:spPr>
        <p:txBody>
          <a:bodyPr/>
          <a:lstStyle/>
          <a:p>
            <a:r>
              <a:rPr lang="en-US"/>
              <a:t>CLAS Collaboration Meeting</a:t>
            </a:r>
          </a:p>
        </p:txBody>
      </p:sp>
      <p:sp>
        <p:nvSpPr>
          <p:cNvPr id="4" name="Slide Number Placeholder 3">
            <a:extLst>
              <a:ext uri="{FF2B5EF4-FFF2-40B4-BE49-F238E27FC236}">
                <a16:creationId xmlns:a16="http://schemas.microsoft.com/office/drawing/2014/main" id="{BF19AB88-57ED-48FA-ADF8-90F697909B3A}"/>
              </a:ext>
            </a:extLst>
          </p:cNvPr>
          <p:cNvSpPr>
            <a:spLocks noGrp="1"/>
          </p:cNvSpPr>
          <p:nvPr>
            <p:ph type="sldNum" sz="quarter" idx="12"/>
          </p:nvPr>
        </p:nvSpPr>
        <p:spPr/>
        <p:txBody>
          <a:bodyPr/>
          <a:lstStyle/>
          <a:p>
            <a:fld id="{7A4BB82A-85AA-4495-AB6C-1CAA31F5EE0C}" type="slidenum">
              <a:rPr lang="en-US" smtClean="0"/>
              <a:t>‹#›</a:t>
            </a:fld>
            <a:endParaRPr lang="en-US"/>
          </a:p>
        </p:txBody>
      </p:sp>
    </p:spTree>
    <p:extLst>
      <p:ext uri="{BB962C8B-B14F-4D97-AF65-F5344CB8AC3E}">
        <p14:creationId xmlns:p14="http://schemas.microsoft.com/office/powerpoint/2010/main" val="396068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dirty="0"/>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477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dirty="0"/>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045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dirty="0"/>
              <a:t>Click to edit Master title style</a:t>
            </a:r>
          </a:p>
        </p:txBody>
      </p:sp>
    </p:spTree>
    <p:extLst>
      <p:ext uri="{BB962C8B-B14F-4D97-AF65-F5344CB8AC3E}">
        <p14:creationId xmlns:p14="http://schemas.microsoft.com/office/powerpoint/2010/main" val="237667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dirty="0"/>
              <a:t>Click to edit Master title style</a:t>
            </a:r>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58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406358" y="6476356"/>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8823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dirty="0"/>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D9CE46E7-6323-DC6D-B5A9-2715ED47195A}"/>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04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dirty="0"/>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62C4858A-275D-2E7B-F3E0-4127DCDF3EE9}"/>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87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3A72E877-54EF-3AC0-E7D3-14415E9DB3C2}"/>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67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5915507" y="6583362"/>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dirty="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dirty="0">
                <a:solidFill>
                  <a:srgbClr val="BFBFBF"/>
                </a:solidFill>
                <a:latin typeface="Arial" pitchFamily="34" charset="0"/>
                <a:cs typeface="Arial" pitchFamily="34" charset="0"/>
              </a:rPr>
              <a:t>December 10, 2024</a:t>
            </a:r>
          </a:p>
        </p:txBody>
      </p:sp>
      <p:pic>
        <p:nvPicPr>
          <p:cNvPr id="2" name="Picture 1" descr="A red circle in the middle of a black background&#10;&#10;Description automatically generated">
            <a:extLst>
              <a:ext uri="{FF2B5EF4-FFF2-40B4-BE49-F238E27FC236}">
                <a16:creationId xmlns:a16="http://schemas.microsoft.com/office/drawing/2014/main" id="{3869421E-355C-B3CE-94D8-A85B03599230}"/>
              </a:ext>
            </a:extLst>
          </p:cNvPr>
          <p:cNvPicPr>
            <a:picLocks noChangeAspect="1"/>
          </p:cNvPicPr>
          <p:nvPr userDrawn="1"/>
        </p:nvPicPr>
        <p:blipFill>
          <a:blip r:embed="rId8"/>
          <a:stretch>
            <a:fillRect/>
          </a:stretch>
        </p:blipFill>
        <p:spPr>
          <a:xfrm>
            <a:off x="10312997" y="6323586"/>
            <a:ext cx="1725109" cy="540534"/>
          </a:xfrm>
          <a:prstGeom prst="rect">
            <a:avLst/>
          </a:prstGeom>
        </p:spPr>
      </p:pic>
    </p:spTree>
    <p:extLst>
      <p:ext uri="{BB962C8B-B14F-4D97-AF65-F5344CB8AC3E}">
        <p14:creationId xmlns:p14="http://schemas.microsoft.com/office/powerpoint/2010/main" val="19533125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6296147" y="6616535"/>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dirty="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dirty="0">
                <a:solidFill>
                  <a:srgbClr val="BFBFBF"/>
                </a:solidFill>
                <a:latin typeface="Arial" pitchFamily="34" charset="0"/>
                <a:cs typeface="Arial" pitchFamily="34" charset="0"/>
              </a:rPr>
              <a:t>August 7, 2024</a:t>
            </a:r>
          </a:p>
        </p:txBody>
      </p:sp>
      <p:pic>
        <p:nvPicPr>
          <p:cNvPr id="10242" name="Picture 2">
            <a:extLst>
              <a:ext uri="{FF2B5EF4-FFF2-40B4-BE49-F238E27FC236}">
                <a16:creationId xmlns:a16="http://schemas.microsoft.com/office/drawing/2014/main" id="{EEEE5F2E-7E8F-2854-69EA-9AF07A7E3613}"/>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364612" y="6468740"/>
            <a:ext cx="1759328" cy="38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2172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8" r:id="rId5"/>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3F64-61F1-2087-8E80-D1D1F9D9FA57}"/>
              </a:ext>
            </a:extLst>
          </p:cNvPr>
          <p:cNvSpPr>
            <a:spLocks noGrp="1"/>
          </p:cNvSpPr>
          <p:nvPr>
            <p:ph type="ctrTitle"/>
          </p:nvPr>
        </p:nvSpPr>
        <p:spPr>
          <a:xfrm>
            <a:off x="339094" y="610558"/>
            <a:ext cx="11561038" cy="511358"/>
          </a:xfrm>
        </p:spPr>
        <p:txBody>
          <a:bodyPr>
            <a:noAutofit/>
          </a:bodyPr>
          <a:lstStyle/>
          <a:p>
            <a:r>
              <a:rPr lang="en-US" sz="3600" dirty="0">
                <a:latin typeface="Calibri" panose="020F0502020204030204" pitchFamily="34" charset="0"/>
                <a:cs typeface="Times New Roman" panose="02020603050405020304" pitchFamily="18" charset="0"/>
              </a:rPr>
              <a:t>CEBAF Operations Review Outcomes</a:t>
            </a:r>
            <a:endParaRPr lang="en-US" sz="3600" dirty="0"/>
          </a:p>
        </p:txBody>
      </p:sp>
      <p:sp>
        <p:nvSpPr>
          <p:cNvPr id="3" name="Subtitle 2">
            <a:extLst>
              <a:ext uri="{FF2B5EF4-FFF2-40B4-BE49-F238E27FC236}">
                <a16:creationId xmlns:a16="http://schemas.microsoft.com/office/drawing/2014/main" id="{EECA0EDF-94CE-2AF9-7B53-6BB60DC6222F}"/>
              </a:ext>
            </a:extLst>
          </p:cNvPr>
          <p:cNvSpPr>
            <a:spLocks noGrp="1"/>
          </p:cNvSpPr>
          <p:nvPr>
            <p:ph type="subTitle" idx="1"/>
          </p:nvPr>
        </p:nvSpPr>
        <p:spPr>
          <a:xfrm>
            <a:off x="339094" y="2692942"/>
            <a:ext cx="11154058" cy="2585323"/>
          </a:xfrm>
        </p:spPr>
        <p:txBody>
          <a:bodyPr>
            <a:normAutofit lnSpcReduction="10000"/>
          </a:bodyPr>
          <a:lstStyle/>
          <a:p>
            <a:r>
              <a:rPr lang="en-US" b="1" dirty="0"/>
              <a:t>David J. Dean</a:t>
            </a:r>
          </a:p>
          <a:p>
            <a:r>
              <a:rPr lang="en-US" i="1" dirty="0"/>
              <a:t>Deputy Director for Science and Technology</a:t>
            </a:r>
          </a:p>
          <a:p>
            <a:endParaRPr lang="en-US" dirty="0"/>
          </a:p>
          <a:p>
            <a:r>
              <a:rPr lang="en-US" b="1" dirty="0"/>
              <a:t>Presented To: </a:t>
            </a:r>
          </a:p>
          <a:p>
            <a:r>
              <a:rPr lang="en-US" dirty="0"/>
              <a:t>S&amp;T Mission Committee</a:t>
            </a:r>
          </a:p>
          <a:p>
            <a:endParaRPr lang="en-US" dirty="0"/>
          </a:p>
          <a:p>
            <a:r>
              <a:rPr lang="en-US" dirty="0"/>
              <a:t>December 10, 2024</a:t>
            </a:r>
          </a:p>
        </p:txBody>
      </p:sp>
    </p:spTree>
    <p:extLst>
      <p:ext uri="{BB962C8B-B14F-4D97-AF65-F5344CB8AC3E}">
        <p14:creationId xmlns:p14="http://schemas.microsoft.com/office/powerpoint/2010/main" val="156336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EB85-8678-2D65-3978-C662FDB08466}"/>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15B3AAE0-8048-24DD-B64F-C95278224450}"/>
              </a:ext>
            </a:extLst>
          </p:cNvPr>
          <p:cNvSpPr>
            <a:spLocks noGrp="1"/>
          </p:cNvSpPr>
          <p:nvPr>
            <p:ph idx="1"/>
          </p:nvPr>
        </p:nvSpPr>
        <p:spPr>
          <a:xfrm>
            <a:off x="383342" y="646674"/>
            <a:ext cx="11372771" cy="5830325"/>
          </a:xfrm>
        </p:spPr>
        <p:txBody>
          <a:bodyPr/>
          <a:lstStyle/>
          <a:p>
            <a:r>
              <a:rPr lang="en-US" sz="1800" dirty="0">
                <a:solidFill>
                  <a:schemeClr val="accent1">
                    <a:lumMod val="75000"/>
                  </a:schemeClr>
                </a:solidFill>
                <a:latin typeface="Times New Roman" panose="02020603050405020304" pitchFamily="18" charset="0"/>
              </a:rPr>
              <a:t>Develop a beam energy requirement document for the approved experiments in the experimental halls, complete with physics justifications. This document must be distinctly separate from issues pertaining to reliability. Submit to NP by December 31, 2024.  </a:t>
            </a:r>
          </a:p>
          <a:p>
            <a:r>
              <a:rPr lang="en-US" sz="1800" dirty="0">
                <a:solidFill>
                  <a:schemeClr val="accent2">
                    <a:lumMod val="75000"/>
                  </a:schemeClr>
                </a:solidFill>
                <a:effectLst/>
                <a:latin typeface="Times New Roman" panose="02020603050405020304" pitchFamily="18" charset="0"/>
              </a:rPr>
              <a:t>Update the CEBAF Performance Plan (CPP) by December 1, 2024 and submit to the Office of Nuclear Physics (NP). Conduct annual reviews of CPP progress and share review outcomes with NP. </a:t>
            </a:r>
          </a:p>
          <a:p>
            <a:r>
              <a:rPr lang="en-US" sz="1800" dirty="0">
                <a:solidFill>
                  <a:schemeClr val="accent2">
                    <a:lumMod val="75000"/>
                  </a:schemeClr>
                </a:solidFill>
                <a:latin typeface="Times New Roman" panose="02020603050405020304" pitchFamily="18" charset="0"/>
              </a:rPr>
              <a:t>Adopt a proactive multi-year approach to accelerator improvement projects (AIP) planning and share the AIP plan with NP by December 31, 2024. </a:t>
            </a:r>
          </a:p>
          <a:p>
            <a:r>
              <a:rPr lang="en-US" sz="1800" dirty="0">
                <a:solidFill>
                  <a:schemeClr val="accent2">
                    <a:lumMod val="75000"/>
                  </a:schemeClr>
                </a:solidFill>
                <a:latin typeface="Times New Roman" panose="02020603050405020304" pitchFamily="18" charset="0"/>
              </a:rPr>
              <a:t>Complete the comprehensive Accelerator Management Plan as outlined in the comments by December 31, 2024, and submit it to NP. </a:t>
            </a:r>
          </a:p>
          <a:p>
            <a:r>
              <a:rPr lang="en-US" sz="1800" dirty="0">
                <a:solidFill>
                  <a:schemeClr val="accent3">
                    <a:lumMod val="75000"/>
                  </a:schemeClr>
                </a:solidFill>
                <a:effectLst/>
                <a:latin typeface="Times New Roman" panose="02020603050405020304" pitchFamily="18" charset="0"/>
              </a:rPr>
              <a:t>Develop a revised staffing plan for CEBAF facility operations and present to NP at the next Laboratory Management Budget Briefing. </a:t>
            </a:r>
          </a:p>
          <a:p>
            <a:r>
              <a:rPr lang="en-US" sz="1800" dirty="0">
                <a:latin typeface="Times New Roman" panose="02020603050405020304" pitchFamily="18" charset="0"/>
              </a:rPr>
              <a:t>Produce a common set of comparable availability statistics for the experimental facilities and accelerator in terms of operating hours, uptime, etc. Deliver to NP by December 31, 2024. </a:t>
            </a:r>
          </a:p>
          <a:p>
            <a:r>
              <a:rPr lang="en-US" sz="1800" dirty="0">
                <a:effectLst/>
                <a:latin typeface="Times New Roman" panose="02020603050405020304" pitchFamily="18" charset="0"/>
              </a:rPr>
              <a:t>Update the </a:t>
            </a:r>
            <a:r>
              <a:rPr lang="en-US" sz="1800" dirty="0" err="1">
                <a:effectLst/>
                <a:latin typeface="Times New Roman" panose="02020603050405020304" pitchFamily="18" charset="0"/>
              </a:rPr>
              <a:t>JLab</a:t>
            </a:r>
            <a:r>
              <a:rPr lang="en-US" sz="1800" dirty="0">
                <a:effectLst/>
                <a:latin typeface="Times New Roman" panose="02020603050405020304" pitchFamily="18" charset="0"/>
              </a:rPr>
              <a:t> Data Management Plan and associated experimental hall Data Management Plans by October 1, 2024. </a:t>
            </a:r>
          </a:p>
          <a:p>
            <a:r>
              <a:rPr lang="en-US" sz="1800" dirty="0">
                <a:effectLst/>
                <a:latin typeface="Times New Roman" panose="02020603050405020304" pitchFamily="18" charset="0"/>
              </a:rPr>
              <a:t>Complete development and issuance of the LERF Operations Directives (LOD) and UITF Operations Directives (UOD) by July 15, 2024 to facilitate a timely review of the facility safety assessment document (FSAD) and get the DOE O 420.2D implementation back on schedule [</a:t>
            </a:r>
            <a:r>
              <a:rPr lang="en-US" sz="1800" dirty="0" err="1">
                <a:effectLst/>
                <a:latin typeface="Times New Roman" panose="02020603050405020304" pitchFamily="18" charset="0"/>
              </a:rPr>
              <a:t>Postscriptum</a:t>
            </a:r>
            <a:r>
              <a:rPr lang="en-US" sz="1800" dirty="0">
                <a:effectLst/>
                <a:latin typeface="Times New Roman" panose="02020603050405020304" pitchFamily="18" charset="0"/>
              </a:rPr>
              <a:t>. This recommendation was satisfied July 16, 2024]. </a:t>
            </a:r>
          </a:p>
          <a:p>
            <a:endParaRPr lang="en-US" sz="1800" dirty="0"/>
          </a:p>
        </p:txBody>
      </p:sp>
    </p:spTree>
    <p:extLst>
      <p:ext uri="{BB962C8B-B14F-4D97-AF65-F5344CB8AC3E}">
        <p14:creationId xmlns:p14="http://schemas.microsoft.com/office/powerpoint/2010/main" val="324370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C52D-97E5-780C-01E3-10313AC8EA2E}"/>
              </a:ext>
            </a:extLst>
          </p:cNvPr>
          <p:cNvSpPr>
            <a:spLocks noGrp="1"/>
          </p:cNvSpPr>
          <p:nvPr>
            <p:ph type="title"/>
          </p:nvPr>
        </p:nvSpPr>
        <p:spPr/>
        <p:txBody>
          <a:bodyPr/>
          <a:lstStyle/>
          <a:p>
            <a:r>
              <a:rPr lang="en-US" dirty="0"/>
              <a:t>Executive Summary: CPP and reliability</a:t>
            </a:r>
          </a:p>
        </p:txBody>
      </p:sp>
      <p:sp>
        <p:nvSpPr>
          <p:cNvPr id="3" name="Content Placeholder 2">
            <a:extLst>
              <a:ext uri="{FF2B5EF4-FFF2-40B4-BE49-F238E27FC236}">
                <a16:creationId xmlns:a16="http://schemas.microsoft.com/office/drawing/2014/main" id="{39227184-8688-17ED-C9F2-F441580D5204}"/>
              </a:ext>
            </a:extLst>
          </p:cNvPr>
          <p:cNvSpPr>
            <a:spLocks noGrp="1"/>
          </p:cNvSpPr>
          <p:nvPr>
            <p:ph idx="1"/>
          </p:nvPr>
        </p:nvSpPr>
        <p:spPr>
          <a:xfrm>
            <a:off x="409614" y="838200"/>
            <a:ext cx="11372771" cy="5413467"/>
          </a:xfrm>
        </p:spPr>
        <p:txBody>
          <a:bodyPr>
            <a:normAutofit lnSpcReduction="10000"/>
          </a:bodyPr>
          <a:lstStyle/>
          <a:p>
            <a:r>
              <a:rPr lang="en-US" dirty="0">
                <a:effectLst/>
                <a:latin typeface="Times New Roman" panose="02020603050405020304" pitchFamily="18" charset="0"/>
              </a:rPr>
              <a:t>An understanding of the sustainability of effective operations in the outyears given </a:t>
            </a:r>
            <a:r>
              <a:rPr lang="en-US" dirty="0">
                <a:solidFill>
                  <a:srgbClr val="FF0000"/>
                </a:solidFill>
                <a:effectLst/>
                <a:latin typeface="Times New Roman" panose="02020603050405020304" pitchFamily="18" charset="0"/>
              </a:rPr>
              <a:t>a constant effort scenario based on the FY 2023 </a:t>
            </a:r>
            <a:r>
              <a:rPr lang="en-US" dirty="0">
                <a:effectLst/>
                <a:latin typeface="Times New Roman" panose="02020603050405020304" pitchFamily="18" charset="0"/>
              </a:rPr>
              <a:t>funding level is difficult to judge. While the risks associated with CEBAF operations have been captured, </a:t>
            </a:r>
            <a:r>
              <a:rPr lang="en-US" dirty="0" err="1">
                <a:solidFill>
                  <a:srgbClr val="FF0000"/>
                </a:solidFill>
                <a:effectLst/>
                <a:latin typeface="Times New Roman" panose="02020603050405020304" pitchFamily="18" charset="0"/>
              </a:rPr>
              <a:t>JLab</a:t>
            </a:r>
            <a:r>
              <a:rPr lang="en-US" dirty="0">
                <a:solidFill>
                  <a:srgbClr val="FF0000"/>
                </a:solidFill>
                <a:effectLst/>
                <a:latin typeface="Times New Roman" panose="02020603050405020304" pitchFamily="18" charset="0"/>
              </a:rPr>
              <a:t> leadership did not provide an introspective assessment of current staffing with anticipated future needs that would align with the goals of increasing facility reliability. </a:t>
            </a:r>
          </a:p>
          <a:p>
            <a:r>
              <a:rPr lang="en-US" dirty="0">
                <a:effectLst/>
                <a:latin typeface="Times New Roman" panose="02020603050405020304" pitchFamily="18" charset="0"/>
              </a:rPr>
              <a:t>[A] thorough in-depth evaluation of the scientific benefits for remaining experiment(s) that strongly support the need for a marginal increase in beam energy was not evident. </a:t>
            </a:r>
            <a:r>
              <a:rPr lang="en-US" dirty="0">
                <a:solidFill>
                  <a:srgbClr val="FF0000"/>
                </a:solidFill>
                <a:effectLst/>
                <a:latin typeface="Times New Roman" panose="02020603050405020304" pitchFamily="18" charset="0"/>
              </a:rPr>
              <a:t>As a result, achieving the CPP energy reach goal may be </a:t>
            </a:r>
            <a:r>
              <a:rPr lang="en-US" u="sng" dirty="0">
                <a:solidFill>
                  <a:srgbClr val="FF0000"/>
                </a:solidFill>
                <a:effectLst/>
                <a:latin typeface="Times New Roman" panose="02020603050405020304" pitchFamily="18" charset="0"/>
              </a:rPr>
              <a:t>less critical </a:t>
            </a:r>
            <a:r>
              <a:rPr lang="en-US" dirty="0">
                <a:solidFill>
                  <a:srgbClr val="FF0000"/>
                </a:solidFill>
                <a:effectLst/>
                <a:latin typeface="Times New Roman" panose="02020603050405020304" pitchFamily="18" charset="0"/>
              </a:rPr>
              <a:t>compared to the importance of providing optimal weeks of high-quality stable beam. A specific recommendation is to update the </a:t>
            </a:r>
            <a:r>
              <a:rPr lang="en-US" u="sng" dirty="0">
                <a:solidFill>
                  <a:srgbClr val="FF0000"/>
                </a:solidFill>
                <a:effectLst/>
                <a:latin typeface="Times New Roman" panose="02020603050405020304" pitchFamily="18" charset="0"/>
              </a:rPr>
              <a:t>CPP that should be approached independently without assuming the outcome must align with the current CPP energy reach strategy.</a:t>
            </a:r>
            <a:r>
              <a:rPr lang="en-US" dirty="0">
                <a:solidFill>
                  <a:srgbClr val="FF0000"/>
                </a:solidFill>
                <a:effectLst/>
                <a:latin typeface="Times New Roman" panose="02020603050405020304" pitchFamily="18" charset="0"/>
              </a:rPr>
              <a:t> </a:t>
            </a:r>
            <a:r>
              <a:rPr lang="en-US" dirty="0">
                <a:effectLst/>
                <a:latin typeface="Times New Roman" panose="02020603050405020304" pitchFamily="18" charset="0"/>
              </a:rPr>
              <a:t>The cost and effort required to achieve this marginal increase in energy by pushing CEBAF to its limits might not be worth the potential scientific gains. </a:t>
            </a:r>
          </a:p>
          <a:p>
            <a:endParaRPr lang="en-US" dirty="0"/>
          </a:p>
        </p:txBody>
      </p:sp>
    </p:spTree>
    <p:extLst>
      <p:ext uri="{BB962C8B-B14F-4D97-AF65-F5344CB8AC3E}">
        <p14:creationId xmlns:p14="http://schemas.microsoft.com/office/powerpoint/2010/main" val="1298702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50FD-C50B-2CD8-B72C-95018A26986A}"/>
              </a:ext>
            </a:extLst>
          </p:cNvPr>
          <p:cNvSpPr>
            <a:spLocks noGrp="1"/>
          </p:cNvSpPr>
          <p:nvPr>
            <p:ph type="title"/>
          </p:nvPr>
        </p:nvSpPr>
        <p:spPr>
          <a:xfrm>
            <a:off x="347563" y="161927"/>
            <a:ext cx="11425236" cy="406265"/>
          </a:xfrm>
        </p:spPr>
        <p:txBody>
          <a:bodyPr/>
          <a:lstStyle/>
          <a:p>
            <a:r>
              <a:rPr lang="en-US" sz="2400" dirty="0"/>
              <a:t>The experimental energy recommendation and the CPP recommendation</a:t>
            </a:r>
          </a:p>
        </p:txBody>
      </p:sp>
      <p:sp>
        <p:nvSpPr>
          <p:cNvPr id="3" name="Content Placeholder 2">
            <a:extLst>
              <a:ext uri="{FF2B5EF4-FFF2-40B4-BE49-F238E27FC236}">
                <a16:creationId xmlns:a16="http://schemas.microsoft.com/office/drawing/2014/main" id="{647F5CB5-2E28-807A-0CC6-B0FA44C775D5}"/>
              </a:ext>
            </a:extLst>
          </p:cNvPr>
          <p:cNvSpPr>
            <a:spLocks noGrp="1"/>
          </p:cNvSpPr>
          <p:nvPr>
            <p:ph idx="1"/>
          </p:nvPr>
        </p:nvSpPr>
        <p:spPr>
          <a:xfrm>
            <a:off x="322163" y="838200"/>
            <a:ext cx="11372771" cy="2225040"/>
          </a:xfrm>
        </p:spPr>
        <p:txBody>
          <a:bodyPr>
            <a:normAutofit fontScale="85000" lnSpcReduction="10000"/>
          </a:bodyPr>
          <a:lstStyle/>
          <a:p>
            <a:r>
              <a:rPr lang="en-US" dirty="0">
                <a:solidFill>
                  <a:schemeClr val="accent1">
                    <a:lumMod val="60000"/>
                    <a:lumOff val="40000"/>
                  </a:schemeClr>
                </a:solidFill>
              </a:rPr>
              <a:t>Experimental Energy: </a:t>
            </a:r>
            <a:r>
              <a:rPr lang="en-US" dirty="0"/>
              <a:t>For FY25 CEBAF plans to run at 1060 MeV/</a:t>
            </a:r>
            <a:r>
              <a:rPr lang="en-US" dirty="0" err="1"/>
              <a:t>linac</a:t>
            </a:r>
            <a:r>
              <a:rPr lang="en-US" dirty="0"/>
              <a:t> which, along with the injection energy, will provide an energy of 10.7 GeV to Hall A. While the experiment would like to be able to increase the energy by 0.14 GeV to further </a:t>
            </a:r>
            <a:r>
              <a:rPr lang="en-US" dirty="0" err="1"/>
              <a:t>precess</a:t>
            </a:r>
            <a:r>
              <a:rPr lang="en-US" dirty="0"/>
              <a:t> the spin 180 degrees to do systematic checks, this doesn’t need to be done immediately, so a short-term focus on reliability running at 1060 MeV/</a:t>
            </a:r>
            <a:r>
              <a:rPr lang="en-US" dirty="0" err="1"/>
              <a:t>linac</a:t>
            </a:r>
            <a:r>
              <a:rPr lang="en-US" dirty="0"/>
              <a:t> meets the needs of the program, while the longer-term goal of achieving 1075 MeV/</a:t>
            </a:r>
            <a:r>
              <a:rPr lang="en-US" dirty="0" err="1"/>
              <a:t>linac</a:t>
            </a:r>
            <a:r>
              <a:rPr lang="en-US" dirty="0"/>
              <a:t> will improve the Moller experiment systematics. </a:t>
            </a:r>
          </a:p>
        </p:txBody>
      </p:sp>
      <p:pic>
        <p:nvPicPr>
          <p:cNvPr id="4" name="Picture 3" descr="Chart, line chart&#10;&#10;Description automatically generated">
            <a:extLst>
              <a:ext uri="{FF2B5EF4-FFF2-40B4-BE49-F238E27FC236}">
                <a16:creationId xmlns:a16="http://schemas.microsoft.com/office/drawing/2014/main" id="{2E5CA97E-CF2E-2477-82B9-6896DFC27A47}"/>
              </a:ext>
            </a:extLst>
          </p:cNvPr>
          <p:cNvPicPr>
            <a:picLocks noChangeAspect="1"/>
          </p:cNvPicPr>
          <p:nvPr/>
        </p:nvPicPr>
        <p:blipFill>
          <a:blip r:embed="rId2"/>
          <a:stretch>
            <a:fillRect/>
          </a:stretch>
        </p:blipFill>
        <p:spPr>
          <a:xfrm>
            <a:off x="2514600" y="2895600"/>
            <a:ext cx="7391400" cy="3578038"/>
          </a:xfrm>
          <a:prstGeom prst="rect">
            <a:avLst/>
          </a:prstGeom>
        </p:spPr>
      </p:pic>
    </p:spTree>
    <p:extLst>
      <p:ext uri="{BB962C8B-B14F-4D97-AF65-F5344CB8AC3E}">
        <p14:creationId xmlns:p14="http://schemas.microsoft.com/office/powerpoint/2010/main" val="295053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C52D-97E5-780C-01E3-10313AC8EA2E}"/>
              </a:ext>
            </a:extLst>
          </p:cNvPr>
          <p:cNvSpPr>
            <a:spLocks noGrp="1"/>
          </p:cNvSpPr>
          <p:nvPr>
            <p:ph type="title"/>
          </p:nvPr>
        </p:nvSpPr>
        <p:spPr/>
        <p:txBody>
          <a:bodyPr/>
          <a:lstStyle/>
          <a:p>
            <a:r>
              <a:rPr lang="en-US" dirty="0"/>
              <a:t>Executive Summary: ESH</a:t>
            </a:r>
          </a:p>
        </p:txBody>
      </p:sp>
      <p:sp>
        <p:nvSpPr>
          <p:cNvPr id="3" name="Content Placeholder 2">
            <a:extLst>
              <a:ext uri="{FF2B5EF4-FFF2-40B4-BE49-F238E27FC236}">
                <a16:creationId xmlns:a16="http://schemas.microsoft.com/office/drawing/2014/main" id="{39227184-8688-17ED-C9F2-F441580D5204}"/>
              </a:ext>
            </a:extLst>
          </p:cNvPr>
          <p:cNvSpPr>
            <a:spLocks noGrp="1"/>
          </p:cNvSpPr>
          <p:nvPr>
            <p:ph idx="1"/>
          </p:nvPr>
        </p:nvSpPr>
        <p:spPr>
          <a:xfrm>
            <a:off x="409614" y="838200"/>
            <a:ext cx="11372771" cy="5413467"/>
          </a:xfrm>
        </p:spPr>
        <p:txBody>
          <a:bodyPr>
            <a:normAutofit lnSpcReduction="10000"/>
          </a:bodyPr>
          <a:lstStyle/>
          <a:p>
            <a:r>
              <a:rPr lang="en-US" dirty="0">
                <a:effectLst/>
                <a:latin typeface="Times New Roman" panose="02020603050405020304" pitchFamily="18" charset="0"/>
              </a:rPr>
              <a:t>With regards to environment, health and safety, </a:t>
            </a:r>
            <a:r>
              <a:rPr lang="en-US" dirty="0" err="1">
                <a:solidFill>
                  <a:srgbClr val="FF0000"/>
                </a:solidFill>
                <a:effectLst/>
                <a:latin typeface="Times New Roman" panose="02020603050405020304" pitchFamily="18" charset="0"/>
              </a:rPr>
              <a:t>JLab</a:t>
            </a:r>
            <a:r>
              <a:rPr lang="en-US" dirty="0">
                <a:solidFill>
                  <a:srgbClr val="FF0000"/>
                </a:solidFill>
                <a:effectLst/>
                <a:latin typeface="Times New Roman" panose="02020603050405020304" pitchFamily="18" charset="0"/>
              </a:rPr>
              <a:t> continues to struggle with establishing an appropriate safety culture.</a:t>
            </a:r>
            <a:r>
              <a:rPr lang="en-US" dirty="0">
                <a:effectLst/>
                <a:latin typeface="Times New Roman" panose="02020603050405020304" pitchFamily="18" charset="0"/>
              </a:rPr>
              <a:t> Processes are in place whereby hazards are identified, analyzed, and appropriately mitigated, but the effectiveness of these processes is questionable. </a:t>
            </a:r>
            <a:r>
              <a:rPr lang="en-US" dirty="0">
                <a:solidFill>
                  <a:srgbClr val="FF0000"/>
                </a:solidFill>
                <a:effectLst/>
                <a:latin typeface="Times New Roman" panose="02020603050405020304" pitchFamily="18" charset="0"/>
              </a:rPr>
              <a:t>Recent shortfalls in hazardous energy control points to a need for the Laboratory to develop a program to continually assess the effectiveness of corrective actions as well as follow up on any subsequent preventative actions that result from safety stand downs to prevent recurrence in the future. </a:t>
            </a:r>
            <a:r>
              <a:rPr lang="en-US" dirty="0">
                <a:effectLst/>
                <a:latin typeface="Times New Roman" panose="02020603050405020304" pitchFamily="18" charset="0"/>
              </a:rPr>
              <a:t>Implementation of the new work planning system was seen by Laboratory management as an answer to address past safety shortfalls. </a:t>
            </a:r>
            <a:r>
              <a:rPr lang="en-US" dirty="0">
                <a:solidFill>
                  <a:srgbClr val="FF0000"/>
                </a:solidFill>
                <a:effectLst/>
                <a:latin typeface="Times New Roman" panose="02020603050405020304" pitchFamily="18" charset="0"/>
              </a:rPr>
              <a:t>However, implementation of the Electronic Permit Administration System (</a:t>
            </a:r>
            <a:r>
              <a:rPr lang="en-US" dirty="0" err="1">
                <a:solidFill>
                  <a:srgbClr val="FF0000"/>
                </a:solidFill>
                <a:effectLst/>
                <a:latin typeface="Times New Roman" panose="02020603050405020304" pitchFamily="18" charset="0"/>
              </a:rPr>
              <a:t>ePAS</a:t>
            </a:r>
            <a:r>
              <a:rPr lang="en-US" dirty="0">
                <a:solidFill>
                  <a:srgbClr val="FF0000"/>
                </a:solidFill>
                <a:effectLst/>
                <a:latin typeface="Times New Roman" panose="02020603050405020304" pitchFamily="18" charset="0"/>
              </a:rPr>
              <a:t>) has not gone smoothly. </a:t>
            </a:r>
            <a:r>
              <a:rPr lang="en-US" u="sng" dirty="0">
                <a:solidFill>
                  <a:srgbClr val="FF0000"/>
                </a:solidFill>
                <a:effectLst/>
                <a:latin typeface="Times New Roman" panose="02020603050405020304" pitchFamily="18" charset="0"/>
              </a:rPr>
              <a:t>Utilizing proper change management techniques with appropriate support and established milestones would have better served the laboratory by ensuring stakeholders found value in the system at the start of implementation. </a:t>
            </a:r>
          </a:p>
          <a:p>
            <a:endParaRPr lang="en-US" dirty="0"/>
          </a:p>
        </p:txBody>
      </p:sp>
    </p:spTree>
    <p:extLst>
      <p:ext uri="{BB962C8B-B14F-4D97-AF65-F5344CB8AC3E}">
        <p14:creationId xmlns:p14="http://schemas.microsoft.com/office/powerpoint/2010/main" val="167821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6DEA-7A13-C9EE-4882-FC43A46D4784}"/>
              </a:ext>
            </a:extLst>
          </p:cNvPr>
          <p:cNvSpPr>
            <a:spLocks noGrp="1"/>
          </p:cNvSpPr>
          <p:nvPr>
            <p:ph type="title"/>
          </p:nvPr>
        </p:nvSpPr>
        <p:spPr/>
        <p:txBody>
          <a:bodyPr/>
          <a:lstStyle/>
          <a:p>
            <a:r>
              <a:rPr lang="en-US" dirty="0"/>
              <a:t>Executive Summary: Budget and staffing</a:t>
            </a:r>
          </a:p>
        </p:txBody>
      </p:sp>
      <p:sp>
        <p:nvSpPr>
          <p:cNvPr id="3" name="Content Placeholder 2">
            <a:extLst>
              <a:ext uri="{FF2B5EF4-FFF2-40B4-BE49-F238E27FC236}">
                <a16:creationId xmlns:a16="http://schemas.microsoft.com/office/drawing/2014/main" id="{16ABF00D-9E6B-1A22-4133-C47F8DAE8717}"/>
              </a:ext>
            </a:extLst>
          </p:cNvPr>
          <p:cNvSpPr>
            <a:spLocks noGrp="1"/>
          </p:cNvSpPr>
          <p:nvPr>
            <p:ph idx="1"/>
          </p:nvPr>
        </p:nvSpPr>
        <p:spPr/>
        <p:txBody>
          <a:bodyPr/>
          <a:lstStyle/>
          <a:p>
            <a:r>
              <a:rPr lang="en-US" dirty="0">
                <a:effectLst/>
                <a:latin typeface="Times New Roman" panose="02020603050405020304" pitchFamily="18" charset="0"/>
              </a:rPr>
              <a:t>With respect to the CEBAF operations budget planning and execution, </a:t>
            </a:r>
            <a:r>
              <a:rPr lang="en-US" dirty="0" err="1">
                <a:effectLst/>
                <a:latin typeface="Times New Roman" panose="02020603050405020304" pitchFamily="18" charset="0"/>
              </a:rPr>
              <a:t>JLab’s</a:t>
            </a:r>
            <a:r>
              <a:rPr lang="en-US" dirty="0">
                <a:effectLst/>
                <a:latin typeface="Times New Roman" panose="02020603050405020304" pitchFamily="18" charset="0"/>
              </a:rPr>
              <a:t> use of resources to conduct the major activities in the various facility budget categories is well justified. The current resource distribution is aimed to deliver the most productive program, however, the process </a:t>
            </a:r>
            <a:r>
              <a:rPr lang="en-US" dirty="0" err="1">
                <a:effectLst/>
                <a:latin typeface="Times New Roman" panose="02020603050405020304" pitchFamily="18" charset="0"/>
              </a:rPr>
              <a:t>JLab</a:t>
            </a:r>
            <a:r>
              <a:rPr lang="en-US" dirty="0">
                <a:effectLst/>
                <a:latin typeface="Times New Roman" panose="02020603050405020304" pitchFamily="18" charset="0"/>
              </a:rPr>
              <a:t> uses to optimize operations is not transparent</a:t>
            </a:r>
            <a:r>
              <a:rPr lang="en-US" u="sng" dirty="0">
                <a:effectLst/>
                <a:latin typeface="Times New Roman" panose="02020603050405020304" pitchFamily="18" charset="0"/>
              </a:rPr>
              <a:t>. </a:t>
            </a:r>
            <a:r>
              <a:rPr lang="en-US" u="sng" dirty="0">
                <a:solidFill>
                  <a:srgbClr val="FF0000"/>
                </a:solidFill>
                <a:effectLst/>
                <a:latin typeface="Times New Roman" panose="02020603050405020304" pitchFamily="18" charset="0"/>
              </a:rPr>
              <a:t>It is recommended that </a:t>
            </a:r>
            <a:r>
              <a:rPr lang="en-US" u="sng" dirty="0" err="1">
                <a:solidFill>
                  <a:srgbClr val="FF0000"/>
                </a:solidFill>
                <a:effectLst/>
                <a:latin typeface="Times New Roman" panose="02020603050405020304" pitchFamily="18" charset="0"/>
              </a:rPr>
              <a:t>JLab</a:t>
            </a:r>
            <a:r>
              <a:rPr lang="en-US" u="sng" dirty="0">
                <a:solidFill>
                  <a:srgbClr val="FF0000"/>
                </a:solidFill>
                <a:effectLst/>
                <a:latin typeface="Times New Roman" panose="02020603050405020304" pitchFamily="18" charset="0"/>
              </a:rPr>
              <a:t> develop a revised staffing plan for CEBAF facility operations based on a critical assessment of the existing skill set compared to that needed to deliver science safely and with high reliability and efficacy. </a:t>
            </a:r>
          </a:p>
          <a:p>
            <a:pPr marL="0" indent="0">
              <a:buNone/>
            </a:pPr>
            <a:endParaRPr lang="en-US" dirty="0"/>
          </a:p>
        </p:txBody>
      </p:sp>
    </p:spTree>
    <p:extLst>
      <p:ext uri="{BB962C8B-B14F-4D97-AF65-F5344CB8AC3E}">
        <p14:creationId xmlns:p14="http://schemas.microsoft.com/office/powerpoint/2010/main" val="385281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642C-73C9-99F9-E99B-83FFDEAC9A65}"/>
              </a:ext>
            </a:extLst>
          </p:cNvPr>
          <p:cNvSpPr>
            <a:spLocks noGrp="1"/>
          </p:cNvSpPr>
          <p:nvPr>
            <p:ph type="title"/>
          </p:nvPr>
        </p:nvSpPr>
        <p:spPr/>
        <p:txBody>
          <a:bodyPr/>
          <a:lstStyle/>
          <a:p>
            <a:r>
              <a:rPr lang="en-US" dirty="0"/>
              <a:t>Alternate View of CEBAF Operations</a:t>
            </a:r>
          </a:p>
        </p:txBody>
      </p:sp>
      <p:graphicFrame>
        <p:nvGraphicFramePr>
          <p:cNvPr id="4" name="Content Placeholder 3">
            <a:extLst>
              <a:ext uri="{FF2B5EF4-FFF2-40B4-BE49-F238E27FC236}">
                <a16:creationId xmlns:a16="http://schemas.microsoft.com/office/drawing/2014/main" id="{BEF937E0-3AD7-C805-20B1-4D043839A029}"/>
              </a:ext>
            </a:extLst>
          </p:cNvPr>
          <p:cNvGraphicFramePr>
            <a:graphicFrameLocks/>
          </p:cNvGraphicFramePr>
          <p:nvPr/>
        </p:nvGraphicFramePr>
        <p:xfrm>
          <a:off x="347563" y="762000"/>
          <a:ext cx="1137285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E5076F5-0C55-9CAF-32A7-478AD2D6835A}"/>
              </a:ext>
            </a:extLst>
          </p:cNvPr>
          <p:cNvSpPr txBox="1"/>
          <p:nvPr/>
        </p:nvSpPr>
        <p:spPr>
          <a:xfrm>
            <a:off x="838200" y="2294798"/>
            <a:ext cx="1813318" cy="341632"/>
          </a:xfrm>
          <a:prstGeom prst="rect">
            <a:avLst/>
          </a:prstGeom>
          <a:noFill/>
        </p:spPr>
        <p:txBody>
          <a:bodyPr wrap="none" rtlCol="0">
            <a:spAutoFit/>
          </a:bodyPr>
          <a:lstStyle/>
          <a:p>
            <a:pPr algn="ctr">
              <a:lnSpc>
                <a:spcPct val="90000"/>
              </a:lnSpc>
            </a:pPr>
            <a:r>
              <a:rPr lang="en-US" dirty="0"/>
              <a:t>Run accelerator</a:t>
            </a:r>
          </a:p>
        </p:txBody>
      </p:sp>
      <p:sp>
        <p:nvSpPr>
          <p:cNvPr id="7" name="TextBox 6">
            <a:extLst>
              <a:ext uri="{FF2B5EF4-FFF2-40B4-BE49-F238E27FC236}">
                <a16:creationId xmlns:a16="http://schemas.microsoft.com/office/drawing/2014/main" id="{B74A9C76-15F3-E8FB-D9C9-FA589AA16CFF}"/>
              </a:ext>
            </a:extLst>
          </p:cNvPr>
          <p:cNvSpPr txBox="1"/>
          <p:nvPr/>
        </p:nvSpPr>
        <p:spPr>
          <a:xfrm>
            <a:off x="4254394" y="2294798"/>
            <a:ext cx="1954381" cy="341632"/>
          </a:xfrm>
          <a:prstGeom prst="rect">
            <a:avLst/>
          </a:prstGeom>
          <a:noFill/>
        </p:spPr>
        <p:txBody>
          <a:bodyPr wrap="none" rtlCol="0">
            <a:spAutoFit/>
          </a:bodyPr>
          <a:lstStyle/>
          <a:p>
            <a:pPr algn="ctr">
              <a:lnSpc>
                <a:spcPct val="90000"/>
              </a:lnSpc>
            </a:pPr>
            <a:r>
              <a:rPr lang="en-US" dirty="0" err="1"/>
              <a:t>Cryo</a:t>
            </a:r>
            <a:r>
              <a:rPr lang="en-US" dirty="0"/>
              <a:t> and support</a:t>
            </a:r>
          </a:p>
        </p:txBody>
      </p:sp>
      <p:sp>
        <p:nvSpPr>
          <p:cNvPr id="8" name="TextBox 7">
            <a:extLst>
              <a:ext uri="{FF2B5EF4-FFF2-40B4-BE49-F238E27FC236}">
                <a16:creationId xmlns:a16="http://schemas.microsoft.com/office/drawing/2014/main" id="{36A055F5-C395-F759-667B-75508D2B22D1}"/>
              </a:ext>
            </a:extLst>
          </p:cNvPr>
          <p:cNvSpPr txBox="1"/>
          <p:nvPr/>
        </p:nvSpPr>
        <p:spPr>
          <a:xfrm>
            <a:off x="8153408" y="2440693"/>
            <a:ext cx="2069797" cy="341632"/>
          </a:xfrm>
          <a:prstGeom prst="rect">
            <a:avLst/>
          </a:prstGeom>
          <a:noFill/>
        </p:spPr>
        <p:txBody>
          <a:bodyPr wrap="none" rtlCol="0">
            <a:spAutoFit/>
          </a:bodyPr>
          <a:lstStyle/>
          <a:p>
            <a:pPr algn="ctr">
              <a:lnSpc>
                <a:spcPct val="90000"/>
              </a:lnSpc>
            </a:pPr>
            <a:r>
              <a:rPr lang="en-US" dirty="0"/>
              <a:t>Experimental Ops</a:t>
            </a:r>
          </a:p>
        </p:txBody>
      </p:sp>
      <p:grpSp>
        <p:nvGrpSpPr>
          <p:cNvPr id="9" name="Group 8">
            <a:extLst>
              <a:ext uri="{FF2B5EF4-FFF2-40B4-BE49-F238E27FC236}">
                <a16:creationId xmlns:a16="http://schemas.microsoft.com/office/drawing/2014/main" id="{1A3F1F15-08F2-6442-5C66-F56C30A4DA4B}"/>
              </a:ext>
            </a:extLst>
          </p:cNvPr>
          <p:cNvGrpSpPr/>
          <p:nvPr/>
        </p:nvGrpSpPr>
        <p:grpSpPr>
          <a:xfrm>
            <a:off x="2878255" y="3079594"/>
            <a:ext cx="1376139" cy="688069"/>
            <a:chOff x="6663484" y="608465"/>
            <a:chExt cx="1376139" cy="688069"/>
          </a:xfrm>
          <a:solidFill>
            <a:schemeClr val="tx2">
              <a:lumMod val="75000"/>
            </a:schemeClr>
          </a:solidFill>
        </p:grpSpPr>
        <p:sp>
          <p:nvSpPr>
            <p:cNvPr id="10" name="Rectangle 9">
              <a:extLst>
                <a:ext uri="{FF2B5EF4-FFF2-40B4-BE49-F238E27FC236}">
                  <a16:creationId xmlns:a16="http://schemas.microsoft.com/office/drawing/2014/main" id="{084B9E89-1209-ECDF-6C1F-585091DD44A0}"/>
                </a:ext>
              </a:extLst>
            </p:cNvPr>
            <p:cNvSpPr/>
            <p:nvPr/>
          </p:nvSpPr>
          <p:spPr>
            <a:xfrm>
              <a:off x="6663484" y="608465"/>
              <a:ext cx="1376139" cy="688069"/>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D1501A51-4A58-2DFA-A82D-8A92C2E34AB6}"/>
                </a:ext>
              </a:extLst>
            </p:cNvPr>
            <p:cNvSpPr txBox="1"/>
            <p:nvPr/>
          </p:nvSpPr>
          <p:spPr>
            <a:xfrm>
              <a:off x="6663484" y="608465"/>
              <a:ext cx="1376139" cy="6880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Mission Ready SRF (69)</a:t>
              </a:r>
            </a:p>
          </p:txBody>
        </p:sp>
      </p:grpSp>
      <p:grpSp>
        <p:nvGrpSpPr>
          <p:cNvPr id="12" name="Group 11">
            <a:extLst>
              <a:ext uri="{FF2B5EF4-FFF2-40B4-BE49-F238E27FC236}">
                <a16:creationId xmlns:a16="http://schemas.microsoft.com/office/drawing/2014/main" id="{BE547B47-10CE-D8FF-98AE-70A2635F8E91}"/>
              </a:ext>
            </a:extLst>
          </p:cNvPr>
          <p:cNvGrpSpPr/>
          <p:nvPr/>
        </p:nvGrpSpPr>
        <p:grpSpPr>
          <a:xfrm>
            <a:off x="6218068" y="3097975"/>
            <a:ext cx="1376139" cy="688069"/>
            <a:chOff x="6663484" y="608465"/>
            <a:chExt cx="1376139" cy="688069"/>
          </a:xfrm>
          <a:solidFill>
            <a:schemeClr val="tx2">
              <a:lumMod val="75000"/>
            </a:schemeClr>
          </a:solidFill>
        </p:grpSpPr>
        <p:sp>
          <p:nvSpPr>
            <p:cNvPr id="13" name="Rectangle 12">
              <a:extLst>
                <a:ext uri="{FF2B5EF4-FFF2-40B4-BE49-F238E27FC236}">
                  <a16:creationId xmlns:a16="http://schemas.microsoft.com/office/drawing/2014/main" id="{6DAA6236-F114-A8FD-0BD0-E1901B8E41EC}"/>
                </a:ext>
              </a:extLst>
            </p:cNvPr>
            <p:cNvSpPr/>
            <p:nvPr/>
          </p:nvSpPr>
          <p:spPr>
            <a:xfrm>
              <a:off x="6663484" y="608465"/>
              <a:ext cx="1376139" cy="688069"/>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8A8802B8-8448-1AAC-8C7D-69016C66E7D3}"/>
                </a:ext>
              </a:extLst>
            </p:cNvPr>
            <p:cNvSpPr txBox="1"/>
            <p:nvPr/>
          </p:nvSpPr>
          <p:spPr>
            <a:xfrm>
              <a:off x="6663484" y="608465"/>
              <a:ext cx="1376139" cy="6880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Mech Sys </a:t>
              </a:r>
              <a:r>
                <a:rPr lang="en-US" sz="1600" kern="1200" dirty="0" err="1"/>
                <a:t>Eng</a:t>
              </a:r>
              <a:r>
                <a:rPr lang="en-US" sz="1600" kern="1200" dirty="0"/>
                <a:t> (71)</a:t>
              </a:r>
            </a:p>
          </p:txBody>
        </p:sp>
      </p:grpSp>
      <p:sp>
        <p:nvSpPr>
          <p:cNvPr id="3" name="TextBox 2">
            <a:extLst>
              <a:ext uri="{FF2B5EF4-FFF2-40B4-BE49-F238E27FC236}">
                <a16:creationId xmlns:a16="http://schemas.microsoft.com/office/drawing/2014/main" id="{37F27162-4C0F-457A-314B-E25A9B112357}"/>
              </a:ext>
            </a:extLst>
          </p:cNvPr>
          <p:cNvSpPr txBox="1"/>
          <p:nvPr/>
        </p:nvSpPr>
        <p:spPr>
          <a:xfrm>
            <a:off x="2254005" y="5029200"/>
            <a:ext cx="7559965" cy="8402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lnSpc>
                <a:spcPct val="90000"/>
              </a:lnSpc>
            </a:pPr>
            <a:r>
              <a:rPr lang="en-US" dirty="0">
                <a:solidFill>
                  <a:schemeClr val="tx1"/>
                </a:solidFill>
              </a:rPr>
              <a:t>Challenging Question: What is the funding level and what are the critical skills (positions) necessary to accelerate one electron (or run one shift) of CEBAF? This is a ‘mission readiness’ approach to the question. </a:t>
            </a:r>
          </a:p>
        </p:txBody>
      </p:sp>
    </p:spTree>
    <p:extLst>
      <p:ext uri="{BB962C8B-B14F-4D97-AF65-F5344CB8AC3E}">
        <p14:creationId xmlns:p14="http://schemas.microsoft.com/office/powerpoint/2010/main" val="3487894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F4BC-63F2-FF00-CB96-B88AC519BC28}"/>
              </a:ext>
            </a:extLst>
          </p:cNvPr>
          <p:cNvSpPr>
            <a:spLocks noGrp="1"/>
          </p:cNvSpPr>
          <p:nvPr>
            <p:ph type="title"/>
          </p:nvPr>
        </p:nvSpPr>
        <p:spPr>
          <a:xfrm>
            <a:off x="347563" y="161927"/>
            <a:ext cx="11425236" cy="484748"/>
          </a:xfrm>
        </p:spPr>
        <p:txBody>
          <a:bodyPr/>
          <a:lstStyle/>
          <a:p>
            <a:r>
              <a:rPr lang="en-US" dirty="0"/>
              <a:t>Building a priority driven 5-year plan (Accelerator, prioritized)</a:t>
            </a:r>
          </a:p>
        </p:txBody>
      </p:sp>
      <p:graphicFrame>
        <p:nvGraphicFramePr>
          <p:cNvPr id="4" name="Content Placeholder 3">
            <a:extLst>
              <a:ext uri="{FF2B5EF4-FFF2-40B4-BE49-F238E27FC236}">
                <a16:creationId xmlns:a16="http://schemas.microsoft.com/office/drawing/2014/main" id="{D4E7D813-D59A-56DA-0EF2-806B28E6068F}"/>
              </a:ext>
            </a:extLst>
          </p:cNvPr>
          <p:cNvGraphicFramePr>
            <a:graphicFrameLocks noGrp="1"/>
          </p:cNvGraphicFramePr>
          <p:nvPr>
            <p:ph idx="1"/>
          </p:nvPr>
        </p:nvGraphicFramePr>
        <p:xfrm>
          <a:off x="228600" y="626355"/>
          <a:ext cx="11387148" cy="604876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617336957"/>
                    </a:ext>
                  </a:extLst>
                </a:gridCol>
                <a:gridCol w="650082">
                  <a:extLst>
                    <a:ext uri="{9D8B030D-6E8A-4147-A177-3AD203B41FA5}">
                      <a16:colId xmlns:a16="http://schemas.microsoft.com/office/drawing/2014/main" val="2391001356"/>
                    </a:ext>
                  </a:extLst>
                </a:gridCol>
                <a:gridCol w="650082">
                  <a:extLst>
                    <a:ext uri="{9D8B030D-6E8A-4147-A177-3AD203B41FA5}">
                      <a16:colId xmlns:a16="http://schemas.microsoft.com/office/drawing/2014/main" val="3371483949"/>
                    </a:ext>
                  </a:extLst>
                </a:gridCol>
                <a:gridCol w="650082">
                  <a:extLst>
                    <a:ext uri="{9D8B030D-6E8A-4147-A177-3AD203B41FA5}">
                      <a16:colId xmlns:a16="http://schemas.microsoft.com/office/drawing/2014/main" val="2625648551"/>
                    </a:ext>
                  </a:extLst>
                </a:gridCol>
                <a:gridCol w="650082">
                  <a:extLst>
                    <a:ext uri="{9D8B030D-6E8A-4147-A177-3AD203B41FA5}">
                      <a16:colId xmlns:a16="http://schemas.microsoft.com/office/drawing/2014/main" val="2234285113"/>
                    </a:ext>
                  </a:extLst>
                </a:gridCol>
                <a:gridCol w="650082">
                  <a:extLst>
                    <a:ext uri="{9D8B030D-6E8A-4147-A177-3AD203B41FA5}">
                      <a16:colId xmlns:a16="http://schemas.microsoft.com/office/drawing/2014/main" val="3420872515"/>
                    </a:ext>
                  </a:extLst>
                </a:gridCol>
                <a:gridCol w="650082">
                  <a:extLst>
                    <a:ext uri="{9D8B030D-6E8A-4147-A177-3AD203B41FA5}">
                      <a16:colId xmlns:a16="http://schemas.microsoft.com/office/drawing/2014/main" val="3446409502"/>
                    </a:ext>
                  </a:extLst>
                </a:gridCol>
                <a:gridCol w="650082">
                  <a:extLst>
                    <a:ext uri="{9D8B030D-6E8A-4147-A177-3AD203B41FA5}">
                      <a16:colId xmlns:a16="http://schemas.microsoft.com/office/drawing/2014/main" val="195772366"/>
                    </a:ext>
                  </a:extLst>
                </a:gridCol>
                <a:gridCol w="650082">
                  <a:extLst>
                    <a:ext uri="{9D8B030D-6E8A-4147-A177-3AD203B41FA5}">
                      <a16:colId xmlns:a16="http://schemas.microsoft.com/office/drawing/2014/main" val="561880511"/>
                    </a:ext>
                  </a:extLst>
                </a:gridCol>
                <a:gridCol w="650082">
                  <a:extLst>
                    <a:ext uri="{9D8B030D-6E8A-4147-A177-3AD203B41FA5}">
                      <a16:colId xmlns:a16="http://schemas.microsoft.com/office/drawing/2014/main" val="3691775674"/>
                    </a:ext>
                  </a:extLst>
                </a:gridCol>
                <a:gridCol w="650082">
                  <a:extLst>
                    <a:ext uri="{9D8B030D-6E8A-4147-A177-3AD203B41FA5}">
                      <a16:colId xmlns:a16="http://schemas.microsoft.com/office/drawing/2014/main" val="2749625630"/>
                    </a:ext>
                  </a:extLst>
                </a:gridCol>
                <a:gridCol w="650082">
                  <a:extLst>
                    <a:ext uri="{9D8B030D-6E8A-4147-A177-3AD203B41FA5}">
                      <a16:colId xmlns:a16="http://schemas.microsoft.com/office/drawing/2014/main" val="2685584737"/>
                    </a:ext>
                  </a:extLst>
                </a:gridCol>
                <a:gridCol w="650082">
                  <a:extLst>
                    <a:ext uri="{9D8B030D-6E8A-4147-A177-3AD203B41FA5}">
                      <a16:colId xmlns:a16="http://schemas.microsoft.com/office/drawing/2014/main" val="1423890960"/>
                    </a:ext>
                  </a:extLst>
                </a:gridCol>
                <a:gridCol w="650082">
                  <a:extLst>
                    <a:ext uri="{9D8B030D-6E8A-4147-A177-3AD203B41FA5}">
                      <a16:colId xmlns:a16="http://schemas.microsoft.com/office/drawing/2014/main" val="3354617338"/>
                    </a:ext>
                  </a:extLst>
                </a:gridCol>
                <a:gridCol w="650082">
                  <a:extLst>
                    <a:ext uri="{9D8B030D-6E8A-4147-A177-3AD203B41FA5}">
                      <a16:colId xmlns:a16="http://schemas.microsoft.com/office/drawing/2014/main" val="207444617"/>
                    </a:ext>
                  </a:extLst>
                </a:gridCol>
              </a:tblGrid>
              <a:tr h="288045">
                <a:tc rowSpan="2">
                  <a:txBody>
                    <a:bodyPr/>
                    <a:lstStyle/>
                    <a:p>
                      <a:pPr algn="ctr"/>
                      <a:endParaRPr lang="en-US" sz="1200" dirty="0"/>
                    </a:p>
                  </a:txBody>
                  <a:tcPr anchor="ctr"/>
                </a:tc>
                <a:tc gridSpan="2">
                  <a:txBody>
                    <a:bodyPr/>
                    <a:lstStyle/>
                    <a:p>
                      <a:pPr algn="ctr"/>
                      <a:r>
                        <a:rPr lang="en-US" sz="1200" dirty="0"/>
                        <a:t>FY25</a:t>
                      </a:r>
                    </a:p>
                  </a:txBody>
                  <a:tcPr anchor="ctr"/>
                </a:tc>
                <a:tc hMerge="1">
                  <a:txBody>
                    <a:bodyPr/>
                    <a:lstStyle/>
                    <a:p>
                      <a:endParaRPr lang="en-US"/>
                    </a:p>
                  </a:txBody>
                  <a:tcPr/>
                </a:tc>
                <a:tc gridSpan="2">
                  <a:txBody>
                    <a:bodyPr/>
                    <a:lstStyle/>
                    <a:p>
                      <a:pPr algn="ctr"/>
                      <a:r>
                        <a:rPr lang="en-US" sz="1200" dirty="0"/>
                        <a:t>FY26</a:t>
                      </a:r>
                    </a:p>
                  </a:txBody>
                  <a:tcPr anchor="ctr"/>
                </a:tc>
                <a:tc hMerge="1">
                  <a:txBody>
                    <a:bodyPr/>
                    <a:lstStyle/>
                    <a:p>
                      <a:endParaRPr lang="en-US"/>
                    </a:p>
                  </a:txBody>
                  <a:tcPr/>
                </a:tc>
                <a:tc gridSpan="2">
                  <a:txBody>
                    <a:bodyPr/>
                    <a:lstStyle/>
                    <a:p>
                      <a:pPr algn="ctr"/>
                      <a:r>
                        <a:rPr lang="en-US" sz="1200" dirty="0"/>
                        <a:t>FY27</a:t>
                      </a:r>
                    </a:p>
                  </a:txBody>
                  <a:tcPr anchor="ctr"/>
                </a:tc>
                <a:tc hMerge="1">
                  <a:txBody>
                    <a:bodyPr/>
                    <a:lstStyle/>
                    <a:p>
                      <a:endParaRPr lang="en-US"/>
                    </a:p>
                  </a:txBody>
                  <a:tcPr/>
                </a:tc>
                <a:tc gridSpan="2">
                  <a:txBody>
                    <a:bodyPr/>
                    <a:lstStyle/>
                    <a:p>
                      <a:pPr algn="ctr"/>
                      <a:r>
                        <a:rPr lang="en-US" sz="1200" dirty="0"/>
                        <a:t>FY28</a:t>
                      </a:r>
                    </a:p>
                  </a:txBody>
                  <a:tcPr anchor="ctr"/>
                </a:tc>
                <a:tc hMerge="1">
                  <a:txBody>
                    <a:bodyPr/>
                    <a:lstStyle/>
                    <a:p>
                      <a:endParaRPr lang="en-US"/>
                    </a:p>
                  </a:txBody>
                  <a:tcPr/>
                </a:tc>
                <a:tc gridSpan="2">
                  <a:txBody>
                    <a:bodyPr/>
                    <a:lstStyle/>
                    <a:p>
                      <a:pPr algn="ctr"/>
                      <a:r>
                        <a:rPr lang="en-US" sz="1200" dirty="0"/>
                        <a:t>FY29</a:t>
                      </a:r>
                    </a:p>
                  </a:txBody>
                  <a:tcPr anchor="ctr"/>
                </a:tc>
                <a:tc hMerge="1">
                  <a:txBody>
                    <a:bodyPr/>
                    <a:lstStyle/>
                    <a:p>
                      <a:endParaRPr lang="en-US"/>
                    </a:p>
                  </a:txBody>
                  <a:tcPr/>
                </a:tc>
                <a:tc gridSpan="2">
                  <a:txBody>
                    <a:bodyPr/>
                    <a:lstStyle/>
                    <a:p>
                      <a:pPr algn="ctr"/>
                      <a:r>
                        <a:rPr lang="en-US" sz="1200" dirty="0"/>
                        <a:t>FY30</a:t>
                      </a:r>
                    </a:p>
                  </a:txBody>
                  <a:tcPr anchor="ctr"/>
                </a:tc>
                <a:tc hMerge="1">
                  <a:txBody>
                    <a:bodyPr/>
                    <a:lstStyle/>
                    <a:p>
                      <a:endParaRPr lang="en-US"/>
                    </a:p>
                  </a:txBody>
                  <a:tcPr/>
                </a:tc>
                <a:tc gridSpan="2">
                  <a:txBody>
                    <a:bodyPr/>
                    <a:lstStyle/>
                    <a:p>
                      <a:pPr algn="ctr"/>
                      <a:r>
                        <a:rPr lang="en-US" sz="1200" dirty="0"/>
                        <a:t>FY31</a:t>
                      </a:r>
                    </a:p>
                  </a:txBody>
                  <a:tcPr anchor="ctr"/>
                </a:tc>
                <a:tc hMerge="1">
                  <a:txBody>
                    <a:bodyPr/>
                    <a:lstStyle/>
                    <a:p>
                      <a:endParaRPr lang="en-US"/>
                    </a:p>
                  </a:txBody>
                  <a:tcPr/>
                </a:tc>
                <a:extLst>
                  <a:ext uri="{0D108BD9-81ED-4DB2-BD59-A6C34878D82A}">
                    <a16:rowId xmlns:a16="http://schemas.microsoft.com/office/drawing/2014/main" val="1168294694"/>
                  </a:ext>
                </a:extLst>
              </a:tr>
              <a:tr h="228600">
                <a:tc vMerge="1">
                  <a:txBody>
                    <a:bodyPr/>
                    <a:lstStyle/>
                    <a:p>
                      <a:endParaRPr lang="en-US" sz="1400" dirty="0"/>
                    </a:p>
                  </a:txBody>
                  <a:tcPr anchor="ctr"/>
                </a:tc>
                <a:tc>
                  <a:txBody>
                    <a:bodyPr/>
                    <a:lstStyle/>
                    <a:p>
                      <a:r>
                        <a:rPr lang="en-US" sz="1400" dirty="0"/>
                        <a:t>$k</a:t>
                      </a:r>
                    </a:p>
                  </a:txBody>
                  <a:tcPr anchor="ctr"/>
                </a:tc>
                <a:tc>
                  <a:txBody>
                    <a:bodyPr/>
                    <a:lstStyle/>
                    <a:p>
                      <a:r>
                        <a:rPr lang="en-US" sz="1400" dirty="0"/>
                        <a:t>FTE</a:t>
                      </a:r>
                    </a:p>
                  </a:txBody>
                  <a:tcPr anchor="ctr"/>
                </a:tc>
                <a:tc>
                  <a:txBody>
                    <a:bodyPr/>
                    <a:lstStyle/>
                    <a:p>
                      <a:r>
                        <a:rPr lang="en-US" sz="1400" dirty="0"/>
                        <a:t>$k</a:t>
                      </a:r>
                    </a:p>
                  </a:txBody>
                  <a:tcPr anchor="ctr"/>
                </a:tc>
                <a:tc>
                  <a:txBody>
                    <a:bodyPr/>
                    <a:lstStyle/>
                    <a:p>
                      <a:r>
                        <a:rPr lang="en-US" sz="1400" dirty="0"/>
                        <a:t>FTE</a:t>
                      </a:r>
                    </a:p>
                  </a:txBody>
                  <a:tcPr anchor="ctr"/>
                </a:tc>
                <a:tc>
                  <a:txBody>
                    <a:bodyPr/>
                    <a:lstStyle/>
                    <a:p>
                      <a:r>
                        <a:rPr lang="en-US" sz="1400" dirty="0"/>
                        <a:t>$k</a:t>
                      </a:r>
                    </a:p>
                  </a:txBody>
                  <a:tcPr anchor="ctr"/>
                </a:tc>
                <a:tc>
                  <a:txBody>
                    <a:bodyPr/>
                    <a:lstStyle/>
                    <a:p>
                      <a:r>
                        <a:rPr lang="en-US" sz="1400" dirty="0"/>
                        <a:t>FTE</a:t>
                      </a:r>
                    </a:p>
                  </a:txBody>
                  <a:tcPr anchor="ctr"/>
                </a:tc>
                <a:tc>
                  <a:txBody>
                    <a:bodyPr/>
                    <a:lstStyle/>
                    <a:p>
                      <a:r>
                        <a:rPr lang="en-US" sz="1400" dirty="0"/>
                        <a:t>$k</a:t>
                      </a:r>
                    </a:p>
                  </a:txBody>
                  <a:tcPr anchor="ctr"/>
                </a:tc>
                <a:tc>
                  <a:txBody>
                    <a:bodyPr/>
                    <a:lstStyle/>
                    <a:p>
                      <a:r>
                        <a:rPr lang="en-US" sz="1400" dirty="0"/>
                        <a:t>FTE</a:t>
                      </a:r>
                    </a:p>
                  </a:txBody>
                  <a:tcPr anchor="ctr"/>
                </a:tc>
                <a:tc>
                  <a:txBody>
                    <a:bodyPr/>
                    <a:lstStyle/>
                    <a:p>
                      <a:r>
                        <a:rPr lang="en-US" sz="1400" dirty="0"/>
                        <a:t>$k</a:t>
                      </a:r>
                    </a:p>
                  </a:txBody>
                  <a:tcPr anchor="ctr"/>
                </a:tc>
                <a:tc>
                  <a:txBody>
                    <a:bodyPr/>
                    <a:lstStyle/>
                    <a:p>
                      <a:r>
                        <a:rPr lang="en-US" sz="1400" dirty="0"/>
                        <a:t>FTE</a:t>
                      </a:r>
                    </a:p>
                  </a:txBody>
                  <a:tcPr anchor="ctr"/>
                </a:tc>
                <a:tc>
                  <a:txBody>
                    <a:bodyPr/>
                    <a:lstStyle/>
                    <a:p>
                      <a:r>
                        <a:rPr lang="en-US" sz="1400" dirty="0"/>
                        <a:t>$k</a:t>
                      </a:r>
                    </a:p>
                  </a:txBody>
                  <a:tcPr anchor="ctr"/>
                </a:tc>
                <a:tc>
                  <a:txBody>
                    <a:bodyPr/>
                    <a:lstStyle/>
                    <a:p>
                      <a:r>
                        <a:rPr lang="en-US" sz="1400" dirty="0"/>
                        <a:t>FTE</a:t>
                      </a:r>
                    </a:p>
                  </a:txBody>
                  <a:tcPr anchor="ctr"/>
                </a:tc>
                <a:tc>
                  <a:txBody>
                    <a:bodyPr/>
                    <a:lstStyle/>
                    <a:p>
                      <a:r>
                        <a:rPr lang="en-US" sz="1400" dirty="0"/>
                        <a:t>$k</a:t>
                      </a:r>
                    </a:p>
                  </a:txBody>
                  <a:tcPr anchor="ctr"/>
                </a:tc>
                <a:tc>
                  <a:txBody>
                    <a:bodyPr/>
                    <a:lstStyle/>
                    <a:p>
                      <a:r>
                        <a:rPr lang="en-US" sz="1400" dirty="0"/>
                        <a:t>FTE</a:t>
                      </a:r>
                    </a:p>
                  </a:txBody>
                  <a:tcPr anchor="ctr"/>
                </a:tc>
                <a:extLst>
                  <a:ext uri="{0D108BD9-81ED-4DB2-BD59-A6C34878D82A}">
                    <a16:rowId xmlns:a16="http://schemas.microsoft.com/office/drawing/2014/main" val="907832655"/>
                  </a:ext>
                </a:extLst>
              </a:tr>
              <a:tr h="370840">
                <a:tc>
                  <a:txBody>
                    <a:bodyPr/>
                    <a:lstStyle/>
                    <a:p>
                      <a:r>
                        <a:rPr lang="en-US" sz="1400" dirty="0"/>
                        <a:t>Team that operates CEBAF</a:t>
                      </a:r>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4104595574"/>
                  </a:ext>
                </a:extLst>
              </a:tr>
              <a:tr h="370840">
                <a:tc>
                  <a:txBody>
                    <a:bodyPr/>
                    <a:lstStyle/>
                    <a:p>
                      <a:r>
                        <a:rPr lang="en-US" sz="1400" dirty="0"/>
                        <a:t>Power/cryogen costs </a:t>
                      </a:r>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3397487459"/>
                  </a:ext>
                </a:extLst>
              </a:tr>
              <a:tr h="370840">
                <a:tc>
                  <a:txBody>
                    <a:bodyPr/>
                    <a:lstStyle/>
                    <a:p>
                      <a:r>
                        <a:rPr lang="en-US" sz="1400" dirty="0"/>
                        <a:t>Maintenance of CEBAF (during run and SAD)</a:t>
                      </a:r>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1732857412"/>
                  </a:ext>
                </a:extLst>
              </a:tr>
              <a:tr h="370840">
                <a:tc>
                  <a:txBody>
                    <a:bodyPr/>
                    <a:lstStyle/>
                    <a:p>
                      <a:r>
                        <a:rPr lang="en-US" sz="1400" dirty="0"/>
                        <a:t>Address and improve CEBAF performance and reliability</a:t>
                      </a:r>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649214756"/>
                  </a:ext>
                </a:extLst>
              </a:tr>
              <a:tr h="370840">
                <a:tc>
                  <a:txBody>
                    <a:bodyPr/>
                    <a:lstStyle/>
                    <a:p>
                      <a:r>
                        <a:rPr lang="en-US" sz="1400" dirty="0"/>
                        <a:t>AIP</a:t>
                      </a:r>
                    </a:p>
                  </a:txBody>
                  <a:tcPr anchor="ctr"/>
                </a:tc>
                <a:tc>
                  <a:txBody>
                    <a:bodyPr/>
                    <a:lstStyle/>
                    <a:p>
                      <a:r>
                        <a:rPr lang="en-US" sz="1200" dirty="0"/>
                        <a:t>312</a:t>
                      </a:r>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1368004610"/>
                  </a:ext>
                </a:extLst>
              </a:tr>
              <a:tr h="370840">
                <a:tc>
                  <a:txBody>
                    <a:bodyPr/>
                    <a:lstStyle/>
                    <a:p>
                      <a:r>
                        <a:rPr lang="en-US" sz="1400" dirty="0"/>
                        <a:t>Accelerator CE</a:t>
                      </a:r>
                    </a:p>
                  </a:txBody>
                  <a:tcPr anchor="ctr"/>
                </a:tc>
                <a:tc>
                  <a:txBody>
                    <a:bodyPr/>
                    <a:lstStyle/>
                    <a:p>
                      <a:r>
                        <a:rPr lang="en-US" sz="1200" dirty="0"/>
                        <a:t>1074</a:t>
                      </a:r>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715206342"/>
                  </a:ext>
                </a:extLst>
              </a:tr>
              <a:tr h="370840">
                <a:tc>
                  <a:txBody>
                    <a:bodyPr/>
                    <a:lstStyle/>
                    <a:p>
                      <a:r>
                        <a:rPr lang="en-US" sz="1400" dirty="0"/>
                        <a:t>Developing advances in SRF tech for existing machine (R&amp;D)</a:t>
                      </a:r>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2343522155"/>
                  </a:ext>
                </a:extLst>
              </a:tr>
              <a:tr h="370840">
                <a:tc>
                  <a:txBody>
                    <a:bodyPr/>
                    <a:lstStyle/>
                    <a:p>
                      <a:r>
                        <a:rPr lang="en-US" sz="1400" dirty="0"/>
                        <a:t>Maintenance of Core Competency in SRF (Mission Readiness)</a:t>
                      </a:r>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2562757706"/>
                  </a:ext>
                </a:extLst>
              </a:tr>
              <a:tr h="370840">
                <a:tc>
                  <a:txBody>
                    <a:bodyPr/>
                    <a:lstStyle/>
                    <a:p>
                      <a:r>
                        <a:rPr lang="en-US" sz="1400" dirty="0"/>
                        <a:t>Train Next Generation</a:t>
                      </a:r>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3789604041"/>
                  </a:ext>
                </a:extLst>
              </a:tr>
              <a:tr h="370840">
                <a:tc>
                  <a:txBody>
                    <a:bodyPr/>
                    <a:lstStyle/>
                    <a:p>
                      <a:r>
                        <a:rPr lang="en-US" sz="1400" dirty="0"/>
                        <a:t>GPP</a:t>
                      </a:r>
                    </a:p>
                  </a:txBody>
                  <a:tcPr anchor="ctr"/>
                </a:tc>
                <a:tc>
                  <a:txBody>
                    <a:bodyPr/>
                    <a:lstStyle/>
                    <a:p>
                      <a:r>
                        <a:rPr lang="en-US" sz="1200" dirty="0"/>
                        <a:t>1658</a:t>
                      </a:r>
                    </a:p>
                  </a:txBody>
                  <a:tcPr anchor="ctr"/>
                </a:tc>
                <a:tc>
                  <a:txBody>
                    <a:bodyPr/>
                    <a:lstStyle/>
                    <a:p>
                      <a:endParaRPr lang="en-US" sz="1200" dirty="0"/>
                    </a:p>
                  </a:txBody>
                  <a:tcPr anchor="ctr"/>
                </a:tc>
                <a:tc>
                  <a:txBody>
                    <a:bodyPr/>
                    <a:lstStyle/>
                    <a:p>
                      <a:r>
                        <a:rPr lang="en-US" sz="1200" dirty="0"/>
                        <a:t>1708</a:t>
                      </a:r>
                    </a:p>
                  </a:txBody>
                  <a:tcPr anchor="ctr"/>
                </a:tc>
                <a:tc>
                  <a:txBody>
                    <a:bodyPr/>
                    <a:lstStyle/>
                    <a:p>
                      <a:endParaRPr lang="en-US" sz="1200" dirty="0"/>
                    </a:p>
                  </a:txBody>
                  <a:tcPr anchor="ctr"/>
                </a:tc>
                <a:tc>
                  <a:txBody>
                    <a:bodyPr/>
                    <a:lstStyle/>
                    <a:p>
                      <a:r>
                        <a:rPr lang="en-US" sz="1200" dirty="0"/>
                        <a:t>1759</a:t>
                      </a:r>
                    </a:p>
                  </a:txBody>
                  <a:tcPr anchor="ctr"/>
                </a:tc>
                <a:tc>
                  <a:txBody>
                    <a:bodyPr/>
                    <a:lstStyle/>
                    <a:p>
                      <a:endParaRPr lang="en-US" sz="1200" dirty="0"/>
                    </a:p>
                  </a:txBody>
                  <a:tcPr anchor="ctr"/>
                </a:tc>
                <a:tc>
                  <a:txBody>
                    <a:bodyPr/>
                    <a:lstStyle/>
                    <a:p>
                      <a:r>
                        <a:rPr lang="en-US" sz="1200" dirty="0"/>
                        <a:t>1812</a:t>
                      </a:r>
                    </a:p>
                  </a:txBody>
                  <a:tcPr anchor="ctr"/>
                </a:tc>
                <a:tc>
                  <a:txBody>
                    <a:bodyPr/>
                    <a:lstStyle/>
                    <a:p>
                      <a:endParaRPr lang="en-US" sz="1200" dirty="0"/>
                    </a:p>
                  </a:txBody>
                  <a:tcPr anchor="ctr"/>
                </a:tc>
                <a:tc>
                  <a:txBody>
                    <a:bodyPr/>
                    <a:lstStyle/>
                    <a:p>
                      <a:r>
                        <a:rPr lang="en-US" sz="1200" dirty="0"/>
                        <a:t>1866</a:t>
                      </a:r>
                    </a:p>
                  </a:txBody>
                  <a:tcPr anchor="ctr"/>
                </a:tc>
                <a:tc>
                  <a:txBody>
                    <a:bodyPr/>
                    <a:lstStyle/>
                    <a:p>
                      <a:endParaRPr lang="en-US" sz="1200" dirty="0"/>
                    </a:p>
                  </a:txBody>
                  <a:tcPr anchor="ctr"/>
                </a:tc>
                <a:tc>
                  <a:txBody>
                    <a:bodyPr/>
                    <a:lstStyle/>
                    <a:p>
                      <a:r>
                        <a:rPr lang="en-US" sz="1200" dirty="0"/>
                        <a:t>1922</a:t>
                      </a:r>
                    </a:p>
                  </a:txBody>
                  <a:tcPr anchor="ctr"/>
                </a:tc>
                <a:tc>
                  <a:txBody>
                    <a:bodyPr/>
                    <a:lstStyle/>
                    <a:p>
                      <a:endParaRPr lang="en-US" sz="1200" dirty="0"/>
                    </a:p>
                  </a:txBody>
                  <a:tcPr anchor="ctr"/>
                </a:tc>
                <a:tc>
                  <a:txBody>
                    <a:bodyPr/>
                    <a:lstStyle/>
                    <a:p>
                      <a:r>
                        <a:rPr lang="en-US" sz="1200" dirty="0"/>
                        <a:t>1980</a:t>
                      </a:r>
                    </a:p>
                  </a:txBody>
                  <a:tcPr anchor="ctr"/>
                </a:tc>
                <a:tc>
                  <a:txBody>
                    <a:bodyPr/>
                    <a:lstStyle/>
                    <a:p>
                      <a:endParaRPr lang="en-US" sz="1200" dirty="0"/>
                    </a:p>
                  </a:txBody>
                  <a:tcPr anchor="ctr"/>
                </a:tc>
                <a:extLst>
                  <a:ext uri="{0D108BD9-81ED-4DB2-BD59-A6C34878D82A}">
                    <a16:rowId xmlns:a16="http://schemas.microsoft.com/office/drawing/2014/main" val="747719974"/>
                  </a:ext>
                </a:extLst>
              </a:tr>
              <a:tr h="370840">
                <a:tc>
                  <a:txBody>
                    <a:bodyPr/>
                    <a:lstStyle/>
                    <a:p>
                      <a:r>
                        <a:rPr lang="en-US" sz="1400" dirty="0"/>
                        <a:t>Total (Funding and FTE</a:t>
                      </a:r>
                    </a:p>
                  </a:txBody>
                  <a:tcPr anchor="ctr"/>
                </a:tc>
                <a:tc>
                  <a:txBody>
                    <a:bodyPr/>
                    <a:lstStyle/>
                    <a:p>
                      <a:r>
                        <a:rPr lang="en-US" sz="1100" dirty="0"/>
                        <a:t>95335</a:t>
                      </a:r>
                    </a:p>
                  </a:txBody>
                  <a:tcPr anchor="ctr"/>
                </a:tc>
                <a:tc>
                  <a:txBody>
                    <a:bodyPr/>
                    <a:lstStyle/>
                    <a:p>
                      <a:endParaRPr lang="en-US" sz="1100" dirty="0"/>
                    </a:p>
                  </a:txBody>
                  <a:tcPr anchor="ctr"/>
                </a:tc>
                <a:tc>
                  <a:txBody>
                    <a:bodyPr/>
                    <a:lstStyle/>
                    <a:p>
                      <a:r>
                        <a:rPr lang="en-US" sz="1100" dirty="0"/>
                        <a:t>90768</a:t>
                      </a:r>
                    </a:p>
                  </a:txBody>
                  <a:tcPr anchor="ctr"/>
                </a:tc>
                <a:tc>
                  <a:txBody>
                    <a:bodyPr/>
                    <a:lstStyle/>
                    <a:p>
                      <a:endParaRPr lang="en-US" sz="1100" dirty="0"/>
                    </a:p>
                  </a:txBody>
                  <a:tcPr anchor="ctr"/>
                </a:tc>
                <a:tc>
                  <a:txBody>
                    <a:bodyPr/>
                    <a:lstStyle/>
                    <a:p>
                      <a:r>
                        <a:rPr lang="en-US" sz="1100" dirty="0"/>
                        <a:t>93491</a:t>
                      </a:r>
                    </a:p>
                  </a:txBody>
                  <a:tcPr anchor="ctr"/>
                </a:tc>
                <a:tc>
                  <a:txBody>
                    <a:bodyPr/>
                    <a:lstStyle/>
                    <a:p>
                      <a:endParaRPr lang="en-US" sz="1100" dirty="0"/>
                    </a:p>
                  </a:txBody>
                  <a:tcPr anchor="ctr"/>
                </a:tc>
                <a:tc>
                  <a:txBody>
                    <a:bodyPr/>
                    <a:lstStyle/>
                    <a:p>
                      <a:r>
                        <a:rPr lang="en-US" sz="1100" dirty="0"/>
                        <a:t>96296</a:t>
                      </a:r>
                    </a:p>
                  </a:txBody>
                  <a:tcPr anchor="ctr"/>
                </a:tc>
                <a:tc>
                  <a:txBody>
                    <a:bodyPr/>
                    <a:lstStyle/>
                    <a:p>
                      <a:endParaRPr lang="en-US" sz="1100" dirty="0"/>
                    </a:p>
                  </a:txBody>
                  <a:tcPr anchor="ctr"/>
                </a:tc>
                <a:tc>
                  <a:txBody>
                    <a:bodyPr/>
                    <a:lstStyle/>
                    <a:p>
                      <a:r>
                        <a:rPr lang="en-US" sz="1100" dirty="0"/>
                        <a:t>99185</a:t>
                      </a:r>
                    </a:p>
                  </a:txBody>
                  <a:tcPr anchor="ctr"/>
                </a:tc>
                <a:tc>
                  <a:txBody>
                    <a:bodyPr/>
                    <a:lstStyle/>
                    <a:p>
                      <a:endParaRPr lang="en-US" sz="1100" dirty="0"/>
                    </a:p>
                  </a:txBody>
                  <a:tcPr anchor="ctr"/>
                </a:tc>
                <a:tc>
                  <a:txBody>
                    <a:bodyPr/>
                    <a:lstStyle/>
                    <a:p>
                      <a:r>
                        <a:rPr lang="en-US" sz="1100" dirty="0"/>
                        <a:t>102161</a:t>
                      </a:r>
                    </a:p>
                  </a:txBody>
                  <a:tcPr anchor="ctr"/>
                </a:tc>
                <a:tc>
                  <a:txBody>
                    <a:bodyPr/>
                    <a:lstStyle/>
                    <a:p>
                      <a:endParaRPr lang="en-US" sz="1100" dirty="0"/>
                    </a:p>
                  </a:txBody>
                  <a:tcPr anchor="ctr"/>
                </a:tc>
                <a:tc>
                  <a:txBody>
                    <a:bodyPr/>
                    <a:lstStyle/>
                    <a:p>
                      <a:r>
                        <a:rPr lang="en-US" sz="1100" dirty="0"/>
                        <a:t>102225</a:t>
                      </a:r>
                    </a:p>
                  </a:txBody>
                  <a:tcPr anchor="ctr"/>
                </a:tc>
                <a:tc>
                  <a:txBody>
                    <a:bodyPr/>
                    <a:lstStyle/>
                    <a:p>
                      <a:endParaRPr lang="en-US" sz="1100" dirty="0"/>
                    </a:p>
                  </a:txBody>
                  <a:tcPr anchor="ctr"/>
                </a:tc>
                <a:extLst>
                  <a:ext uri="{0D108BD9-81ED-4DB2-BD59-A6C34878D82A}">
                    <a16:rowId xmlns:a16="http://schemas.microsoft.com/office/drawing/2014/main" val="2963241908"/>
                  </a:ext>
                </a:extLst>
              </a:tr>
            </a:tbl>
          </a:graphicData>
        </a:graphic>
      </p:graphicFrame>
    </p:spTree>
    <p:extLst>
      <p:ext uri="{BB962C8B-B14F-4D97-AF65-F5344CB8AC3E}">
        <p14:creationId xmlns:p14="http://schemas.microsoft.com/office/powerpoint/2010/main" val="260062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27BD-7044-7696-C87B-EF40FBC9EDB5}"/>
              </a:ext>
            </a:extLst>
          </p:cNvPr>
          <p:cNvSpPr>
            <a:spLocks noGrp="1"/>
          </p:cNvSpPr>
          <p:nvPr>
            <p:ph type="title"/>
          </p:nvPr>
        </p:nvSpPr>
        <p:spPr/>
        <p:txBody>
          <a:bodyPr/>
          <a:lstStyle/>
          <a:p>
            <a:r>
              <a:rPr lang="en-US" dirty="0"/>
              <a:t>Assumptions for exercise</a:t>
            </a:r>
          </a:p>
        </p:txBody>
      </p:sp>
      <p:sp>
        <p:nvSpPr>
          <p:cNvPr id="3" name="Content Placeholder 2">
            <a:extLst>
              <a:ext uri="{FF2B5EF4-FFF2-40B4-BE49-F238E27FC236}">
                <a16:creationId xmlns:a16="http://schemas.microsoft.com/office/drawing/2014/main" id="{96E424B6-22D0-86F2-FC62-E35E4C6AA762}"/>
              </a:ext>
            </a:extLst>
          </p:cNvPr>
          <p:cNvSpPr>
            <a:spLocks noGrp="1"/>
          </p:cNvSpPr>
          <p:nvPr>
            <p:ph idx="1"/>
          </p:nvPr>
        </p:nvSpPr>
        <p:spPr/>
        <p:txBody>
          <a:bodyPr/>
          <a:lstStyle/>
          <a:p>
            <a:r>
              <a:rPr lang="en-US" dirty="0"/>
              <a:t>Build the staffing from the bottom up; not from what we have today.</a:t>
            </a:r>
          </a:p>
          <a:p>
            <a:r>
              <a:rPr lang="en-US" dirty="0"/>
              <a:t>Prioritize and rethink how we do things. Mission driven outlook</a:t>
            </a:r>
          </a:p>
          <a:p>
            <a:r>
              <a:rPr lang="en-US" dirty="0"/>
              <a:t>Allow for fungibility between Ops, Accelerator CE, AIP, R&amp;D</a:t>
            </a:r>
          </a:p>
          <a:p>
            <a:r>
              <a:rPr lang="en-US" dirty="0"/>
              <a:t>Creative tension in the portfolio…</a:t>
            </a:r>
          </a:p>
          <a:p>
            <a:endParaRPr lang="en-US" dirty="0"/>
          </a:p>
        </p:txBody>
      </p:sp>
    </p:spTree>
    <p:extLst>
      <p:ext uri="{BB962C8B-B14F-4D97-AF65-F5344CB8AC3E}">
        <p14:creationId xmlns:p14="http://schemas.microsoft.com/office/powerpoint/2010/main" val="2415166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F665-869E-CCD2-C43B-C7DD3C2B7DB8}"/>
              </a:ext>
            </a:extLst>
          </p:cNvPr>
          <p:cNvSpPr>
            <a:spLocks noGrp="1"/>
          </p:cNvSpPr>
          <p:nvPr>
            <p:ph type="title"/>
          </p:nvPr>
        </p:nvSpPr>
        <p:spPr/>
        <p:txBody>
          <a:bodyPr/>
          <a:lstStyle/>
          <a:p>
            <a:r>
              <a:rPr lang="en-US" dirty="0"/>
              <a:t>Executive Summary: EIC</a:t>
            </a:r>
          </a:p>
        </p:txBody>
      </p:sp>
      <p:sp>
        <p:nvSpPr>
          <p:cNvPr id="3" name="Content Placeholder 2">
            <a:extLst>
              <a:ext uri="{FF2B5EF4-FFF2-40B4-BE49-F238E27FC236}">
                <a16:creationId xmlns:a16="http://schemas.microsoft.com/office/drawing/2014/main" id="{DCAA8A8A-A3FF-2A1A-5456-AA795BBCAFF5}"/>
              </a:ext>
            </a:extLst>
          </p:cNvPr>
          <p:cNvSpPr>
            <a:spLocks noGrp="1"/>
          </p:cNvSpPr>
          <p:nvPr>
            <p:ph idx="1"/>
          </p:nvPr>
        </p:nvSpPr>
        <p:spPr/>
        <p:txBody>
          <a:bodyPr/>
          <a:lstStyle/>
          <a:p>
            <a:r>
              <a:rPr lang="en-US" dirty="0">
                <a:effectLst/>
                <a:latin typeface="Times New Roman" panose="02020603050405020304" pitchFamily="18" charset="0"/>
              </a:rPr>
              <a:t>One area of resource allocation needs attention. The committee was told CEBAF operations funds were re-directed to support the creation of a scientific research group focused on the Electron-Ion Collider (EIC). </a:t>
            </a:r>
            <a:r>
              <a:rPr lang="en-US" dirty="0">
                <a:solidFill>
                  <a:srgbClr val="FF0000"/>
                </a:solidFill>
                <a:effectLst/>
                <a:latin typeface="Times New Roman" panose="02020603050405020304" pitchFamily="18" charset="0"/>
              </a:rPr>
              <a:t>This is an inappropriate stewardship of operations funds that undermines transparency and accounting for facility operations budget. The </a:t>
            </a:r>
            <a:r>
              <a:rPr lang="en-US" dirty="0" err="1">
                <a:solidFill>
                  <a:srgbClr val="FF0000"/>
                </a:solidFill>
                <a:effectLst/>
                <a:latin typeface="Times New Roman" panose="02020603050405020304" pitchFamily="18" charset="0"/>
              </a:rPr>
              <a:t>JLab</a:t>
            </a:r>
            <a:r>
              <a:rPr lang="en-US" dirty="0">
                <a:solidFill>
                  <a:srgbClr val="FF0000"/>
                </a:solidFill>
                <a:effectLst/>
                <a:latin typeface="Times New Roman" panose="02020603050405020304" pitchFamily="18" charset="0"/>
              </a:rPr>
              <a:t> medium energy science programs and its research proposal, which included EIC scope, was reviewed in 2023 by a different committee. While </a:t>
            </a:r>
            <a:r>
              <a:rPr lang="en-US" dirty="0" err="1">
                <a:solidFill>
                  <a:srgbClr val="FF0000"/>
                </a:solidFill>
                <a:effectLst/>
                <a:latin typeface="Times New Roman" panose="02020603050405020304" pitchFamily="18" charset="0"/>
              </a:rPr>
              <a:t>JLab</a:t>
            </a:r>
            <a:r>
              <a:rPr lang="en-US" dirty="0">
                <a:solidFill>
                  <a:srgbClr val="FF0000"/>
                </a:solidFill>
                <a:effectLst/>
                <a:latin typeface="Times New Roman" panose="02020603050405020304" pitchFamily="18" charset="0"/>
              </a:rPr>
              <a:t> management was aware of the outcome, it has proceeded without approval from the cognizant NP research program. </a:t>
            </a:r>
          </a:p>
        </p:txBody>
      </p:sp>
      <p:sp>
        <p:nvSpPr>
          <p:cNvPr id="4" name="TextBox 3">
            <a:extLst>
              <a:ext uri="{FF2B5EF4-FFF2-40B4-BE49-F238E27FC236}">
                <a16:creationId xmlns:a16="http://schemas.microsoft.com/office/drawing/2014/main" id="{B9110E09-7907-2B22-88E2-AF901E1E6F29}"/>
              </a:ext>
            </a:extLst>
          </p:cNvPr>
          <p:cNvSpPr txBox="1"/>
          <p:nvPr/>
        </p:nvSpPr>
        <p:spPr>
          <a:xfrm>
            <a:off x="1842268" y="5349240"/>
            <a:ext cx="8507464" cy="5909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90000"/>
              </a:lnSpc>
            </a:pPr>
            <a:r>
              <a:rPr lang="en-US" dirty="0"/>
              <a:t>This one is difficult. Strategically we know we must have an EIC science group  (theory and experiment) and they must be active today to prepare for the future. </a:t>
            </a:r>
          </a:p>
        </p:txBody>
      </p:sp>
    </p:spTree>
    <p:extLst>
      <p:ext uri="{BB962C8B-B14F-4D97-AF65-F5344CB8AC3E}">
        <p14:creationId xmlns:p14="http://schemas.microsoft.com/office/powerpoint/2010/main" val="114201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890D-F13D-1731-2CE5-DB8AE69B4FA1}"/>
              </a:ext>
            </a:extLst>
          </p:cNvPr>
          <p:cNvSpPr>
            <a:spLocks noGrp="1"/>
          </p:cNvSpPr>
          <p:nvPr>
            <p:ph type="title"/>
          </p:nvPr>
        </p:nvSpPr>
        <p:spPr>
          <a:xfrm>
            <a:off x="347563" y="161927"/>
            <a:ext cx="11425236" cy="484748"/>
          </a:xfrm>
        </p:spPr>
        <p:txBody>
          <a:bodyPr/>
          <a:lstStyle/>
          <a:p>
            <a:r>
              <a:rPr lang="en-US" dirty="0"/>
              <a:t>Executive Summary: Plans for the future</a:t>
            </a:r>
          </a:p>
        </p:txBody>
      </p:sp>
      <p:sp>
        <p:nvSpPr>
          <p:cNvPr id="3" name="Content Placeholder 2">
            <a:extLst>
              <a:ext uri="{FF2B5EF4-FFF2-40B4-BE49-F238E27FC236}">
                <a16:creationId xmlns:a16="http://schemas.microsoft.com/office/drawing/2014/main" id="{563CE1FE-B3ED-BAA5-BC23-92E43D4BACB7}"/>
              </a:ext>
            </a:extLst>
          </p:cNvPr>
          <p:cNvSpPr>
            <a:spLocks noGrp="1"/>
          </p:cNvSpPr>
          <p:nvPr>
            <p:ph idx="1"/>
          </p:nvPr>
        </p:nvSpPr>
        <p:spPr>
          <a:xfrm>
            <a:off x="347563" y="838200"/>
            <a:ext cx="11372771" cy="5677925"/>
          </a:xfrm>
        </p:spPr>
        <p:txBody>
          <a:bodyPr/>
          <a:lstStyle/>
          <a:p>
            <a:r>
              <a:rPr lang="en-US" dirty="0">
                <a:effectLst/>
                <a:latin typeface="Times New Roman" panose="02020603050405020304" pitchFamily="18" charset="0"/>
              </a:rPr>
              <a:t>Plans to improve performance, enhance capabilities, and promote cost effectiveness of operations through accelerator improvement projects, and research and facility capital equipment investments are mostly appropriate, but would benefit from a more coordinated planning process. </a:t>
            </a:r>
            <a:r>
              <a:rPr lang="en-US" dirty="0">
                <a:solidFill>
                  <a:srgbClr val="FF0000"/>
                </a:solidFill>
                <a:effectLst/>
                <a:latin typeface="Times New Roman" panose="02020603050405020304" pitchFamily="18" charset="0"/>
              </a:rPr>
              <a:t>It is recommended to complete a comprehensive Accelerator Management Plan.</a:t>
            </a:r>
          </a:p>
          <a:p>
            <a:r>
              <a:rPr lang="en-US" dirty="0">
                <a:effectLst/>
                <a:latin typeface="Times New Roman" panose="02020603050405020304" pitchFamily="18" charset="0"/>
              </a:rPr>
              <a:t>The physics programs carried out in the CEBAF experimental halls align closely with the recommendations outlined in the 2023 NSAC Long Range Plan. </a:t>
            </a:r>
            <a:r>
              <a:rPr lang="en-US" dirty="0">
                <a:solidFill>
                  <a:srgbClr val="FF0000"/>
                </a:solidFill>
                <a:effectLst/>
                <a:latin typeface="Times New Roman" panose="02020603050405020304" pitchFamily="18" charset="0"/>
              </a:rPr>
              <a:t>It remains important to understand the physics drivers for operating CEBAF at its highest energies. </a:t>
            </a:r>
            <a:r>
              <a:rPr lang="en-US" dirty="0">
                <a:effectLst/>
                <a:latin typeface="Times New Roman" panose="02020603050405020304" pitchFamily="18" charset="0"/>
              </a:rPr>
              <a:t>It is recommended that a beam energy requirement plan is developed for approved experiments to justify the allocation of significant resources to increase the beam energy to 12 GeV. </a:t>
            </a:r>
          </a:p>
          <a:p>
            <a:endParaRPr lang="en-US" dirty="0"/>
          </a:p>
        </p:txBody>
      </p:sp>
      <p:sp>
        <p:nvSpPr>
          <p:cNvPr id="4" name="TextBox 3">
            <a:extLst>
              <a:ext uri="{FF2B5EF4-FFF2-40B4-BE49-F238E27FC236}">
                <a16:creationId xmlns:a16="http://schemas.microsoft.com/office/drawing/2014/main" id="{9F7AB744-7172-E365-CFAE-BC7A48441442}"/>
              </a:ext>
            </a:extLst>
          </p:cNvPr>
          <p:cNvSpPr txBox="1"/>
          <p:nvPr/>
        </p:nvSpPr>
        <p:spPr>
          <a:xfrm>
            <a:off x="3787178" y="5646213"/>
            <a:ext cx="4493539" cy="3416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lnSpc>
                <a:spcPct val="90000"/>
              </a:lnSpc>
            </a:pPr>
            <a:r>
              <a:rPr lang="en-US" dirty="0"/>
              <a:t>Accelerator Management Plan has started</a:t>
            </a:r>
          </a:p>
        </p:txBody>
      </p:sp>
    </p:spTree>
    <p:extLst>
      <p:ext uri="{BB962C8B-B14F-4D97-AF65-F5344CB8AC3E}">
        <p14:creationId xmlns:p14="http://schemas.microsoft.com/office/powerpoint/2010/main" val="139745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313878-9EDE-BFF1-2AA1-67741295CED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E4A207-FC79-E1B5-69A8-805D3E2E33ED}"/>
              </a:ext>
            </a:extLst>
          </p:cNvPr>
          <p:cNvSpPr>
            <a:spLocks noGrp="1"/>
          </p:cNvSpPr>
          <p:nvPr>
            <p:ph type="title"/>
          </p:nvPr>
        </p:nvSpPr>
        <p:spPr/>
        <p:txBody>
          <a:bodyPr/>
          <a:lstStyle/>
          <a:p>
            <a:r>
              <a:rPr lang="en-US" dirty="0">
                <a:solidFill>
                  <a:schemeClr val="bg1"/>
                </a:solidFill>
              </a:rPr>
              <a:t>Outline…</a:t>
            </a:r>
          </a:p>
        </p:txBody>
      </p:sp>
      <p:sp>
        <p:nvSpPr>
          <p:cNvPr id="3" name="Content Placeholder 2">
            <a:extLst>
              <a:ext uri="{FF2B5EF4-FFF2-40B4-BE49-F238E27FC236}">
                <a16:creationId xmlns:a16="http://schemas.microsoft.com/office/drawing/2014/main" id="{D5D1FC82-1177-8E7A-553D-514A149D86E1}"/>
              </a:ext>
            </a:extLst>
          </p:cNvPr>
          <p:cNvSpPr>
            <a:spLocks noGrp="1"/>
          </p:cNvSpPr>
          <p:nvPr>
            <p:ph idx="1"/>
          </p:nvPr>
        </p:nvSpPr>
        <p:spPr>
          <a:xfrm>
            <a:off x="152400" y="1295400"/>
            <a:ext cx="11620399" cy="4572000"/>
          </a:xfrm>
        </p:spPr>
        <p:txBody>
          <a:bodyPr/>
          <a:lstStyle/>
          <a:p>
            <a:r>
              <a:rPr lang="en-US" dirty="0">
                <a:solidFill>
                  <a:schemeClr val="bg1"/>
                </a:solidFill>
              </a:rPr>
              <a:t>A brief recap</a:t>
            </a:r>
          </a:p>
          <a:p>
            <a:pPr lvl="1"/>
            <a:r>
              <a:rPr lang="en-US" dirty="0">
                <a:solidFill>
                  <a:schemeClr val="bg1"/>
                </a:solidFill>
              </a:rPr>
              <a:t>DOE Office of Nuclear Physics CEBAF Operations Review</a:t>
            </a:r>
          </a:p>
          <a:p>
            <a:pPr lvl="1"/>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828891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890D-F13D-1731-2CE5-DB8AE69B4FA1}"/>
              </a:ext>
            </a:extLst>
          </p:cNvPr>
          <p:cNvSpPr>
            <a:spLocks noGrp="1"/>
          </p:cNvSpPr>
          <p:nvPr>
            <p:ph type="title"/>
          </p:nvPr>
        </p:nvSpPr>
        <p:spPr>
          <a:xfrm>
            <a:off x="347563" y="161927"/>
            <a:ext cx="11425236" cy="484748"/>
          </a:xfrm>
        </p:spPr>
        <p:txBody>
          <a:bodyPr/>
          <a:lstStyle/>
          <a:p>
            <a:r>
              <a:rPr lang="en-US" dirty="0"/>
              <a:t>Executive Summary: Plans for the future</a:t>
            </a:r>
          </a:p>
        </p:txBody>
      </p:sp>
      <p:sp>
        <p:nvSpPr>
          <p:cNvPr id="3" name="Content Placeholder 2">
            <a:extLst>
              <a:ext uri="{FF2B5EF4-FFF2-40B4-BE49-F238E27FC236}">
                <a16:creationId xmlns:a16="http://schemas.microsoft.com/office/drawing/2014/main" id="{563CE1FE-B3ED-BAA5-BC23-92E43D4BACB7}"/>
              </a:ext>
            </a:extLst>
          </p:cNvPr>
          <p:cNvSpPr>
            <a:spLocks noGrp="1"/>
          </p:cNvSpPr>
          <p:nvPr>
            <p:ph idx="1"/>
          </p:nvPr>
        </p:nvSpPr>
        <p:spPr>
          <a:xfrm>
            <a:off x="347563" y="838200"/>
            <a:ext cx="11372771" cy="5677925"/>
          </a:xfrm>
        </p:spPr>
        <p:txBody>
          <a:bodyPr/>
          <a:lstStyle/>
          <a:p>
            <a:r>
              <a:rPr lang="en-US" dirty="0">
                <a:effectLst/>
                <a:latin typeface="Times New Roman" panose="02020603050405020304" pitchFamily="18" charset="0"/>
              </a:rPr>
              <a:t>Plans for computing resources meet the needs of the CEBAF operations and planned experimental program regarding the scientific computing platforms the capabilities in the experimental halls for capturing and archiving the experimental raw data is not clear. More information on the latter is needed. </a:t>
            </a:r>
            <a:r>
              <a:rPr lang="en-US" dirty="0" err="1">
                <a:solidFill>
                  <a:srgbClr val="FF0000"/>
                </a:solidFill>
                <a:effectLst/>
                <a:latin typeface="Times New Roman" panose="02020603050405020304" pitchFamily="18" charset="0"/>
              </a:rPr>
              <a:t>JLab</a:t>
            </a:r>
            <a:r>
              <a:rPr lang="en-US" dirty="0">
                <a:solidFill>
                  <a:srgbClr val="FF0000"/>
                </a:solidFill>
                <a:effectLst/>
                <a:latin typeface="Times New Roman" panose="02020603050405020304" pitchFamily="18" charset="0"/>
              </a:rPr>
              <a:t> should review the CEBAF data architecture (how data flows through the different systems), assess potential security issues, and appropriately capture identified risks in the CEBAF operations risk register. </a:t>
            </a:r>
          </a:p>
          <a:p>
            <a:endParaRPr lang="en-US" dirty="0"/>
          </a:p>
        </p:txBody>
      </p:sp>
      <p:sp>
        <p:nvSpPr>
          <p:cNvPr id="4" name="TextBox 3">
            <a:extLst>
              <a:ext uri="{FF2B5EF4-FFF2-40B4-BE49-F238E27FC236}">
                <a16:creationId xmlns:a16="http://schemas.microsoft.com/office/drawing/2014/main" id="{6650DEBE-CEE9-26F7-0160-6230A19E6038}"/>
              </a:ext>
            </a:extLst>
          </p:cNvPr>
          <p:cNvSpPr txBox="1"/>
          <p:nvPr/>
        </p:nvSpPr>
        <p:spPr>
          <a:xfrm>
            <a:off x="3066363" y="4876800"/>
            <a:ext cx="6059274" cy="5909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90000"/>
              </a:lnSpc>
            </a:pPr>
            <a:r>
              <a:rPr lang="en-US" dirty="0"/>
              <a:t>New Staff Member: Laura Biven (Chief Data Officer), is working this (and is part of HPDF)</a:t>
            </a:r>
          </a:p>
        </p:txBody>
      </p:sp>
    </p:spTree>
    <p:extLst>
      <p:ext uri="{BB962C8B-B14F-4D97-AF65-F5344CB8AC3E}">
        <p14:creationId xmlns:p14="http://schemas.microsoft.com/office/powerpoint/2010/main" val="3374262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190A-40F6-A5AB-F340-76EF891E2214}"/>
              </a:ext>
            </a:extLst>
          </p:cNvPr>
          <p:cNvSpPr>
            <a:spLocks noGrp="1"/>
          </p:cNvSpPr>
          <p:nvPr>
            <p:ph type="title"/>
          </p:nvPr>
        </p:nvSpPr>
        <p:spPr/>
        <p:txBody>
          <a:bodyPr/>
          <a:lstStyle/>
          <a:p>
            <a:r>
              <a:rPr lang="en-US" dirty="0"/>
              <a:t>Executive Summary: </a:t>
            </a:r>
            <a:r>
              <a:rPr lang="en-US" dirty="0" err="1"/>
              <a:t>JLab</a:t>
            </a:r>
            <a:r>
              <a:rPr lang="en-US" dirty="0"/>
              <a:t> Management</a:t>
            </a:r>
          </a:p>
        </p:txBody>
      </p:sp>
      <p:sp>
        <p:nvSpPr>
          <p:cNvPr id="3" name="Content Placeholder 2">
            <a:extLst>
              <a:ext uri="{FF2B5EF4-FFF2-40B4-BE49-F238E27FC236}">
                <a16:creationId xmlns:a16="http://schemas.microsoft.com/office/drawing/2014/main" id="{56570918-EF51-8893-AC27-0EDB14DD0185}"/>
              </a:ext>
            </a:extLst>
          </p:cNvPr>
          <p:cNvSpPr>
            <a:spLocks noGrp="1"/>
          </p:cNvSpPr>
          <p:nvPr>
            <p:ph idx="1"/>
          </p:nvPr>
        </p:nvSpPr>
        <p:spPr>
          <a:xfrm>
            <a:off x="380363" y="990600"/>
            <a:ext cx="11372771" cy="4572000"/>
          </a:xfrm>
        </p:spPr>
        <p:txBody>
          <a:bodyPr>
            <a:normAutofit fontScale="92500"/>
          </a:bodyPr>
          <a:lstStyle/>
          <a:p>
            <a:r>
              <a:rPr lang="en-US" dirty="0">
                <a:effectLst/>
                <a:latin typeface="Times New Roman" panose="02020603050405020304" pitchFamily="18" charset="0"/>
              </a:rPr>
              <a:t>In terms of </a:t>
            </a:r>
            <a:r>
              <a:rPr lang="en-US" dirty="0" err="1">
                <a:effectLst/>
                <a:latin typeface="Times New Roman" panose="02020603050405020304" pitchFamily="18" charset="0"/>
              </a:rPr>
              <a:t>JLab</a:t>
            </a:r>
            <a:r>
              <a:rPr lang="en-US" dirty="0">
                <a:effectLst/>
                <a:latin typeface="Times New Roman" panose="02020603050405020304" pitchFamily="18" charset="0"/>
              </a:rPr>
              <a:t> management, roles and responsibilities for CEBAF facility operations are well defined at the department leader level (Level 3), although the tie to CEBAF facility operations is sometimes implied rather than explicitly stated. </a:t>
            </a:r>
          </a:p>
          <a:p>
            <a:r>
              <a:rPr lang="en-US" dirty="0">
                <a:solidFill>
                  <a:srgbClr val="FF0000"/>
                </a:solidFill>
                <a:effectLst/>
                <a:latin typeface="Times New Roman" panose="02020603050405020304" pitchFamily="18" charset="0"/>
              </a:rPr>
              <a:t>The accountability for CEBAF facility operations is not clear from the high-level organizational chart, and the reporting lines of the division directors to the directorate are not clear. </a:t>
            </a:r>
            <a:r>
              <a:rPr lang="en-US" dirty="0">
                <a:effectLst/>
                <a:latin typeface="Times New Roman" panose="02020603050405020304" pitchFamily="18" charset="0"/>
              </a:rPr>
              <a:t>Operations communications are well established and effective via schedule communication, program meetings to coordinate progress and provide feedback, and electronic tools to communicate and record operational and other important information, including downtime and failure tracking. </a:t>
            </a:r>
          </a:p>
          <a:p>
            <a:r>
              <a:rPr lang="en-US" dirty="0" err="1">
                <a:effectLst/>
                <a:latin typeface="Times New Roman" panose="02020603050405020304" pitchFamily="18" charset="0"/>
              </a:rPr>
              <a:t>JLab</a:t>
            </a:r>
            <a:r>
              <a:rPr lang="en-US" dirty="0">
                <a:effectLst/>
                <a:latin typeface="Times New Roman" panose="02020603050405020304" pitchFamily="18" charset="0"/>
              </a:rPr>
              <a:t> is supportive of equity and inclusion and uses survey results to provide the basis for further commitments to diversity, equity and inclusion related programs. </a:t>
            </a:r>
          </a:p>
          <a:p>
            <a:endParaRPr lang="en-US" dirty="0">
              <a:effectLst/>
              <a:latin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C5E02901-1FDA-E977-EED1-C23C532DEBA6}"/>
              </a:ext>
            </a:extLst>
          </p:cNvPr>
          <p:cNvSpPr txBox="1"/>
          <p:nvPr/>
        </p:nvSpPr>
        <p:spPr>
          <a:xfrm>
            <a:off x="3133738" y="5696584"/>
            <a:ext cx="5852885" cy="3416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lnSpc>
                <a:spcPct val="90000"/>
              </a:lnSpc>
            </a:pPr>
            <a:r>
              <a:rPr lang="en-US" dirty="0"/>
              <a:t>This is a major change…will be executed within months</a:t>
            </a:r>
          </a:p>
        </p:txBody>
      </p:sp>
    </p:spTree>
    <p:extLst>
      <p:ext uri="{BB962C8B-B14F-4D97-AF65-F5344CB8AC3E}">
        <p14:creationId xmlns:p14="http://schemas.microsoft.com/office/powerpoint/2010/main" val="29019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190A-40F6-A5AB-F340-76EF891E2214}"/>
              </a:ext>
            </a:extLst>
          </p:cNvPr>
          <p:cNvSpPr>
            <a:spLocks noGrp="1"/>
          </p:cNvSpPr>
          <p:nvPr>
            <p:ph type="title"/>
          </p:nvPr>
        </p:nvSpPr>
        <p:spPr/>
        <p:txBody>
          <a:bodyPr/>
          <a:lstStyle/>
          <a:p>
            <a:r>
              <a:rPr lang="en-US" dirty="0"/>
              <a:t>Executive Summary: Conduct of Operations</a:t>
            </a:r>
          </a:p>
        </p:txBody>
      </p:sp>
      <p:sp>
        <p:nvSpPr>
          <p:cNvPr id="3" name="Content Placeholder 2">
            <a:extLst>
              <a:ext uri="{FF2B5EF4-FFF2-40B4-BE49-F238E27FC236}">
                <a16:creationId xmlns:a16="http://schemas.microsoft.com/office/drawing/2014/main" id="{56570918-EF51-8893-AC27-0EDB14DD0185}"/>
              </a:ext>
            </a:extLst>
          </p:cNvPr>
          <p:cNvSpPr>
            <a:spLocks noGrp="1"/>
          </p:cNvSpPr>
          <p:nvPr>
            <p:ph idx="1"/>
          </p:nvPr>
        </p:nvSpPr>
        <p:spPr>
          <a:xfrm>
            <a:off x="373795" y="762000"/>
            <a:ext cx="11372771" cy="2971800"/>
          </a:xfrm>
        </p:spPr>
        <p:txBody>
          <a:bodyPr/>
          <a:lstStyle/>
          <a:p>
            <a:r>
              <a:rPr lang="en-US" dirty="0">
                <a:effectLst/>
                <a:latin typeface="Times New Roman" panose="02020603050405020304" pitchFamily="18" charset="0"/>
              </a:rPr>
              <a:t>Conduct of operations for CEBAF has been established with clearly defined roles and responsibilities for accelerator activities including those for training and procedures. </a:t>
            </a:r>
            <a:r>
              <a:rPr lang="en-US" dirty="0">
                <a:solidFill>
                  <a:srgbClr val="FF0000"/>
                </a:solidFill>
                <a:effectLst/>
                <a:latin typeface="Times New Roman" panose="02020603050405020304" pitchFamily="18" charset="0"/>
              </a:rPr>
              <a:t>It is important that </a:t>
            </a:r>
            <a:r>
              <a:rPr lang="en-US" dirty="0" err="1">
                <a:solidFill>
                  <a:srgbClr val="FF0000"/>
                </a:solidFill>
                <a:effectLst/>
                <a:latin typeface="Times New Roman" panose="02020603050405020304" pitchFamily="18" charset="0"/>
              </a:rPr>
              <a:t>JLab</a:t>
            </a:r>
            <a:r>
              <a:rPr lang="en-US" dirty="0">
                <a:solidFill>
                  <a:srgbClr val="FF0000"/>
                </a:solidFill>
                <a:effectLst/>
                <a:latin typeface="Times New Roman" panose="02020603050405020304" pitchFamily="18" charset="0"/>
              </a:rPr>
              <a:t> complete the development and issuance of Operations Directives for the Low Energy Recirculation Facility and Upgraded Injector Test Facility to meet the schedule for DOE Order 420.2D implementation. </a:t>
            </a:r>
            <a:r>
              <a:rPr lang="en-US" dirty="0">
                <a:solidFill>
                  <a:srgbClr val="FF0000"/>
                </a:solidFill>
                <a:latin typeface="Times New Roman" panose="02020603050405020304" pitchFamily="18" charset="0"/>
              </a:rPr>
              <a:t> </a:t>
            </a:r>
            <a:endParaRPr lang="en-US" dirty="0">
              <a:solidFill>
                <a:srgbClr val="FF0000"/>
              </a:solidFill>
              <a:effectLst/>
              <a:latin typeface="Times New Roman" panose="02020603050405020304" pitchFamily="18" charset="0"/>
            </a:endParaRPr>
          </a:p>
          <a:p>
            <a:endParaRPr lang="en-US" dirty="0">
              <a:effectLst/>
              <a:latin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38356373-B7B8-885C-18DF-B7B7832E64D6}"/>
              </a:ext>
            </a:extLst>
          </p:cNvPr>
          <p:cNvSpPr txBox="1"/>
          <p:nvPr/>
        </p:nvSpPr>
        <p:spPr>
          <a:xfrm>
            <a:off x="3131086" y="4038600"/>
            <a:ext cx="5929828" cy="3416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l">
              <a:lnSpc>
                <a:spcPct val="90000"/>
              </a:lnSpc>
            </a:pPr>
            <a:r>
              <a:rPr lang="en-US" dirty="0"/>
              <a:t>The Lab is working toward full implementation of 420.2D</a:t>
            </a:r>
          </a:p>
        </p:txBody>
      </p:sp>
    </p:spTree>
    <p:extLst>
      <p:ext uri="{BB962C8B-B14F-4D97-AF65-F5344CB8AC3E}">
        <p14:creationId xmlns:p14="http://schemas.microsoft.com/office/powerpoint/2010/main" val="2506314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482F-37D9-D88D-A061-E51F869E5CCC}"/>
              </a:ext>
            </a:extLst>
          </p:cNvPr>
          <p:cNvSpPr>
            <a:spLocks noGrp="1"/>
          </p:cNvSpPr>
          <p:nvPr>
            <p:ph type="title"/>
          </p:nvPr>
        </p:nvSpPr>
        <p:spPr/>
        <p:txBody>
          <a:bodyPr/>
          <a:lstStyle/>
          <a:p>
            <a:r>
              <a:rPr lang="en-US" dirty="0"/>
              <a:t>Executive Summary: External Investments</a:t>
            </a:r>
          </a:p>
        </p:txBody>
      </p:sp>
      <p:sp>
        <p:nvSpPr>
          <p:cNvPr id="3" name="Content Placeholder 2">
            <a:extLst>
              <a:ext uri="{FF2B5EF4-FFF2-40B4-BE49-F238E27FC236}">
                <a16:creationId xmlns:a16="http://schemas.microsoft.com/office/drawing/2014/main" id="{8E4D80B2-DC39-8CE1-1C90-6BF6551F9B82}"/>
              </a:ext>
            </a:extLst>
          </p:cNvPr>
          <p:cNvSpPr>
            <a:spLocks noGrp="1"/>
          </p:cNvSpPr>
          <p:nvPr>
            <p:ph idx="1"/>
          </p:nvPr>
        </p:nvSpPr>
        <p:spPr/>
        <p:txBody>
          <a:bodyPr/>
          <a:lstStyle/>
          <a:p>
            <a:r>
              <a:rPr lang="en-US" dirty="0">
                <a:effectLst/>
                <a:latin typeface="Times New Roman" panose="02020603050405020304" pitchFamily="18" charset="0"/>
              </a:rPr>
              <a:t>There are external investments and activities leveraging </a:t>
            </a:r>
            <a:r>
              <a:rPr lang="en-US" dirty="0" err="1">
                <a:effectLst/>
                <a:latin typeface="Times New Roman" panose="02020603050405020304" pitchFamily="18" charset="0"/>
              </a:rPr>
              <a:t>JLab</a:t>
            </a:r>
            <a:r>
              <a:rPr lang="en-US" dirty="0">
                <a:effectLst/>
                <a:latin typeface="Times New Roman" panose="02020603050405020304" pitchFamily="18" charset="0"/>
              </a:rPr>
              <a:t> core capabilities which pose a risk to CEBAF supporting the NP mission. In most cases appropriate mitigations are in place. Clear presentations and responses to questions as provided in the breakout session on other activities outside of facility operations contained convincing examples for most of these mitigations. </a:t>
            </a:r>
          </a:p>
        </p:txBody>
      </p:sp>
      <p:sp>
        <p:nvSpPr>
          <p:cNvPr id="4" name="TextBox 3">
            <a:extLst>
              <a:ext uri="{FF2B5EF4-FFF2-40B4-BE49-F238E27FC236}">
                <a16:creationId xmlns:a16="http://schemas.microsoft.com/office/drawing/2014/main" id="{D0B077DA-69CD-9738-5809-356C1661A263}"/>
              </a:ext>
            </a:extLst>
          </p:cNvPr>
          <p:cNvSpPr txBox="1"/>
          <p:nvPr/>
        </p:nvSpPr>
        <p:spPr>
          <a:xfrm>
            <a:off x="2573240" y="4495800"/>
            <a:ext cx="7045519" cy="3416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lnSpc>
                <a:spcPct val="90000"/>
              </a:lnSpc>
            </a:pPr>
            <a:r>
              <a:rPr lang="en-US" dirty="0"/>
              <a:t>We continue to develop external business for DOE (core capability)</a:t>
            </a:r>
          </a:p>
        </p:txBody>
      </p:sp>
    </p:spTree>
    <p:extLst>
      <p:ext uri="{BB962C8B-B14F-4D97-AF65-F5344CB8AC3E}">
        <p14:creationId xmlns:p14="http://schemas.microsoft.com/office/powerpoint/2010/main" val="2807880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ata Science Concepts: The fundamentals of Data Science">
            <a:extLst>
              <a:ext uri="{FF2B5EF4-FFF2-40B4-BE49-F238E27FC236}">
                <a16:creationId xmlns:a16="http://schemas.microsoft.com/office/drawing/2014/main" id="{C294D5D0-C5A8-370A-F149-3B0155228BC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4254745-C754-F94C-C088-A0476123D636}"/>
              </a:ext>
            </a:extLst>
          </p:cNvPr>
          <p:cNvSpPr/>
          <p:nvPr/>
        </p:nvSpPr>
        <p:spPr>
          <a:xfrm>
            <a:off x="3733800" y="2967335"/>
            <a:ext cx="3942106"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Discussion</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58743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0A18-9A89-5E26-02EA-1A9E8CE992A4}"/>
              </a:ext>
            </a:extLst>
          </p:cNvPr>
          <p:cNvSpPr>
            <a:spLocks noGrp="1"/>
          </p:cNvSpPr>
          <p:nvPr>
            <p:ph type="title"/>
          </p:nvPr>
        </p:nvSpPr>
        <p:spPr/>
        <p:txBody>
          <a:bodyPr/>
          <a:lstStyle/>
          <a:p>
            <a:r>
              <a:rPr lang="en-US" dirty="0"/>
              <a:t>Laboratory strategy incorporates three key areas</a:t>
            </a:r>
          </a:p>
        </p:txBody>
      </p:sp>
      <p:sp>
        <p:nvSpPr>
          <p:cNvPr id="3" name="Content Placeholder 2">
            <a:extLst>
              <a:ext uri="{FF2B5EF4-FFF2-40B4-BE49-F238E27FC236}">
                <a16:creationId xmlns:a16="http://schemas.microsoft.com/office/drawing/2014/main" id="{AF781DD2-23ED-83E6-5EBD-533BD07E51C3}"/>
              </a:ext>
            </a:extLst>
          </p:cNvPr>
          <p:cNvSpPr>
            <a:spLocks noGrp="1"/>
          </p:cNvSpPr>
          <p:nvPr>
            <p:ph idx="1"/>
          </p:nvPr>
        </p:nvSpPr>
        <p:spPr>
          <a:xfrm>
            <a:off x="235833" y="1295400"/>
            <a:ext cx="11720334" cy="3810000"/>
          </a:xfrm>
        </p:spPr>
        <p:txBody>
          <a:bodyPr/>
          <a:lstStyle/>
          <a:p>
            <a:r>
              <a:rPr lang="en-US" dirty="0"/>
              <a:t>Nuclear Physics</a:t>
            </a:r>
          </a:p>
          <a:p>
            <a:pPr lvl="1"/>
            <a:r>
              <a:rPr lang="en-US" dirty="0"/>
              <a:t>CEBAF serving our user community in the quark sector </a:t>
            </a:r>
            <a:r>
              <a:rPr lang="en-US" dirty="0">
                <a:solidFill>
                  <a:schemeClr val="accent4">
                    <a:lumMod val="75000"/>
                  </a:schemeClr>
                </a:solidFill>
              </a:rPr>
              <a:t>(the review covered this)</a:t>
            </a:r>
          </a:p>
          <a:p>
            <a:pPr lvl="1"/>
            <a:r>
              <a:rPr lang="en-US" dirty="0"/>
              <a:t>EIC serving our user community in the gluon sector</a:t>
            </a:r>
          </a:p>
          <a:p>
            <a:r>
              <a:rPr lang="en-US" dirty="0"/>
              <a:t>Computational and Data Science </a:t>
            </a:r>
          </a:p>
          <a:p>
            <a:pPr lvl="1"/>
            <a:r>
              <a:rPr lang="en-US" dirty="0"/>
              <a:t>Delivering HPDF to accelerate scientific discovery and innovation</a:t>
            </a:r>
          </a:p>
          <a:p>
            <a:r>
              <a:rPr lang="en-US" dirty="0"/>
              <a:t>Accelerator Science and Technology</a:t>
            </a:r>
          </a:p>
          <a:p>
            <a:pPr lvl="1"/>
            <a:r>
              <a:rPr lang="en-US" dirty="0"/>
              <a:t>Innovation for reliable SRF accelerators, and training the next generation of accelerator scientists </a:t>
            </a:r>
            <a:r>
              <a:rPr lang="en-US" dirty="0">
                <a:solidFill>
                  <a:schemeClr val="accent4">
                    <a:lumMod val="75000"/>
                  </a:schemeClr>
                </a:solidFill>
              </a:rPr>
              <a:t>(the review covered part of this)</a:t>
            </a:r>
          </a:p>
        </p:txBody>
      </p:sp>
    </p:spTree>
    <p:extLst>
      <p:ext uri="{BB962C8B-B14F-4D97-AF65-F5344CB8AC3E}">
        <p14:creationId xmlns:p14="http://schemas.microsoft.com/office/powerpoint/2010/main" val="14830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5E16-8761-2447-A661-E44E23F25821}"/>
              </a:ext>
            </a:extLst>
          </p:cNvPr>
          <p:cNvSpPr>
            <a:spLocks noGrp="1"/>
          </p:cNvSpPr>
          <p:nvPr>
            <p:ph type="title"/>
          </p:nvPr>
        </p:nvSpPr>
        <p:spPr/>
        <p:txBody>
          <a:bodyPr/>
          <a:lstStyle/>
          <a:p>
            <a:r>
              <a:rPr lang="en-US"/>
              <a:t>FY23 Lab Funding: All Sources  ($240.5M Total)</a:t>
            </a:r>
          </a:p>
        </p:txBody>
      </p:sp>
      <p:sp>
        <p:nvSpPr>
          <p:cNvPr id="4" name="Right Arrow 3">
            <a:extLst>
              <a:ext uri="{FF2B5EF4-FFF2-40B4-BE49-F238E27FC236}">
                <a16:creationId xmlns:a16="http://schemas.microsoft.com/office/drawing/2014/main" id="{3CBE913F-B3D5-8B7F-176C-83A65AC0D88F}"/>
              </a:ext>
            </a:extLst>
          </p:cNvPr>
          <p:cNvSpPr/>
          <p:nvPr/>
        </p:nvSpPr>
        <p:spPr>
          <a:xfrm>
            <a:off x="218879" y="2894946"/>
            <a:ext cx="3995837" cy="1068108"/>
          </a:xfrm>
          <a:prstGeom prst="rightArrow">
            <a:avLst/>
          </a:prstGeom>
          <a:solidFill>
            <a:schemeClr val="bg2"/>
          </a:solidFill>
          <a:ln>
            <a:solidFill>
              <a:schemeClr val="accent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a:ln>
                  <a:solidFill>
                    <a:sysClr val="windowText" lastClr="000000"/>
                  </a:solidFill>
                </a:ln>
                <a:solidFill>
                  <a:schemeClr val="tx1"/>
                </a:solidFill>
              </a:rPr>
              <a:t>The review covers the $147.8M</a:t>
            </a:r>
          </a:p>
        </p:txBody>
      </p:sp>
      <p:pic>
        <p:nvPicPr>
          <p:cNvPr id="3" name="Picture 2">
            <a:extLst>
              <a:ext uri="{FF2B5EF4-FFF2-40B4-BE49-F238E27FC236}">
                <a16:creationId xmlns:a16="http://schemas.microsoft.com/office/drawing/2014/main" id="{6AFC2C70-2AD6-062F-8D16-809DE4D948EC}"/>
              </a:ext>
            </a:extLst>
          </p:cNvPr>
          <p:cNvPicPr>
            <a:picLocks noChangeAspect="1"/>
          </p:cNvPicPr>
          <p:nvPr/>
        </p:nvPicPr>
        <p:blipFill>
          <a:blip r:embed="rId2"/>
          <a:stretch>
            <a:fillRect/>
          </a:stretch>
        </p:blipFill>
        <p:spPr>
          <a:xfrm>
            <a:off x="4288415" y="1122651"/>
            <a:ext cx="7416511" cy="4621356"/>
          </a:xfrm>
          <a:prstGeom prst="rect">
            <a:avLst/>
          </a:prstGeom>
        </p:spPr>
      </p:pic>
    </p:spTree>
    <p:extLst>
      <p:ext uri="{BB962C8B-B14F-4D97-AF65-F5344CB8AC3E}">
        <p14:creationId xmlns:p14="http://schemas.microsoft.com/office/powerpoint/2010/main" val="64883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5E16-8761-2447-A661-E44E23F25821}"/>
              </a:ext>
            </a:extLst>
          </p:cNvPr>
          <p:cNvSpPr>
            <a:spLocks noGrp="1"/>
          </p:cNvSpPr>
          <p:nvPr>
            <p:ph type="title"/>
          </p:nvPr>
        </p:nvSpPr>
        <p:spPr>
          <a:xfrm>
            <a:off x="347563" y="161927"/>
            <a:ext cx="11425236" cy="484748"/>
          </a:xfrm>
        </p:spPr>
        <p:txBody>
          <a:bodyPr/>
          <a:lstStyle/>
          <a:p>
            <a:r>
              <a:rPr lang="en-US"/>
              <a:t>FY23 Facility Operations Funding by B&amp;R Code</a:t>
            </a:r>
            <a:r>
              <a:rPr lang="en-US" sz="2800"/>
              <a:t>: $147.8M Total</a:t>
            </a:r>
          </a:p>
        </p:txBody>
      </p:sp>
      <p:sp>
        <p:nvSpPr>
          <p:cNvPr id="6" name="Content Placeholder 2">
            <a:extLst>
              <a:ext uri="{FF2B5EF4-FFF2-40B4-BE49-F238E27FC236}">
                <a16:creationId xmlns:a16="http://schemas.microsoft.com/office/drawing/2014/main" id="{320AB489-0085-4817-9DC1-DC3F87561EFA}"/>
              </a:ext>
            </a:extLst>
          </p:cNvPr>
          <p:cNvSpPr>
            <a:spLocks noGrp="1"/>
          </p:cNvSpPr>
          <p:nvPr>
            <p:ph idx="1"/>
          </p:nvPr>
        </p:nvSpPr>
        <p:spPr>
          <a:xfrm>
            <a:off x="455644" y="936172"/>
            <a:ext cx="5837001" cy="5225845"/>
          </a:xfrm>
        </p:spPr>
        <p:txBody>
          <a:bodyPr>
            <a:noAutofit/>
          </a:bodyPr>
          <a:lstStyle/>
          <a:p>
            <a:pPr marL="0" indent="0">
              <a:lnSpc>
                <a:spcPct val="110000"/>
              </a:lnSpc>
              <a:buNone/>
            </a:pPr>
            <a:r>
              <a:rPr lang="en-US" sz="1600" b="1">
                <a:solidFill>
                  <a:srgbClr val="0070C0"/>
                </a:solidFill>
              </a:rPr>
              <a:t>Accelerator Operations</a:t>
            </a:r>
          </a:p>
          <a:p>
            <a:pPr marL="548640" lvl="1">
              <a:spcBef>
                <a:spcPts val="0"/>
              </a:spcBef>
              <a:buSzPct val="70000"/>
              <a:buFont typeface="Courier New" panose="02070309020205020404" pitchFamily="49" charset="0"/>
              <a:buChar char="o"/>
            </a:pPr>
            <a:r>
              <a:rPr lang="en-US" sz="1400"/>
              <a:t>Effort and M&amp;S for CEBAF accelerator operations, including all technical systems, engineering support, cryogens, electrical power</a:t>
            </a:r>
          </a:p>
          <a:p>
            <a:pPr marL="548640" lvl="1">
              <a:spcBef>
                <a:spcPts val="0"/>
              </a:spcBef>
              <a:buSzPct val="70000"/>
              <a:buFont typeface="Courier New" panose="02070309020205020404" pitchFamily="49" charset="0"/>
              <a:buChar char="o"/>
            </a:pPr>
            <a:r>
              <a:rPr lang="en-US" sz="1400"/>
              <a:t>Effort and M&amp;S for Accelerator R&amp;D activities, including SRF, Source/Injectors, CEBAF future</a:t>
            </a:r>
          </a:p>
          <a:p>
            <a:pPr marL="0" indent="0">
              <a:lnSpc>
                <a:spcPct val="110000"/>
              </a:lnSpc>
              <a:buNone/>
            </a:pPr>
            <a:r>
              <a:rPr lang="en-US" sz="1600" b="1">
                <a:solidFill>
                  <a:srgbClr val="0070C0"/>
                </a:solidFill>
              </a:rPr>
              <a:t>Accelerator Improvement Projects</a:t>
            </a:r>
          </a:p>
          <a:p>
            <a:pPr marL="548640" lvl="1">
              <a:lnSpc>
                <a:spcPct val="110000"/>
              </a:lnSpc>
              <a:spcBef>
                <a:spcPts val="0"/>
              </a:spcBef>
              <a:buSzPct val="70000"/>
              <a:buFont typeface="Courier New" panose="02070309020205020404" pitchFamily="49" charset="0"/>
              <a:buChar char="o"/>
            </a:pPr>
            <a:r>
              <a:rPr lang="en-US" sz="1400"/>
              <a:t>Targeted projects to improve CEBAF performance</a:t>
            </a:r>
          </a:p>
          <a:p>
            <a:pPr marL="0" indent="0">
              <a:lnSpc>
                <a:spcPct val="110000"/>
              </a:lnSpc>
              <a:buNone/>
            </a:pPr>
            <a:r>
              <a:rPr lang="en-US" sz="1600" b="1">
                <a:solidFill>
                  <a:srgbClr val="0070C0"/>
                </a:solidFill>
              </a:rPr>
              <a:t>Accelerator Capital Equipment</a:t>
            </a:r>
          </a:p>
          <a:p>
            <a:pPr marL="0" indent="0">
              <a:lnSpc>
                <a:spcPct val="110000"/>
              </a:lnSpc>
              <a:buNone/>
            </a:pPr>
            <a:r>
              <a:rPr lang="en-US" sz="1600" b="1">
                <a:solidFill>
                  <a:srgbClr val="0070C0"/>
                </a:solidFill>
              </a:rPr>
              <a:t>Experimental Operations</a:t>
            </a:r>
          </a:p>
          <a:p>
            <a:pPr marL="548640" lvl="1">
              <a:lnSpc>
                <a:spcPct val="110000"/>
              </a:lnSpc>
              <a:spcBef>
                <a:spcPts val="0"/>
              </a:spcBef>
              <a:buSzPct val="70000"/>
              <a:buFont typeface="Courier New" panose="02070309020205020404" pitchFamily="49" charset="0"/>
              <a:buChar char="o"/>
            </a:pPr>
            <a:r>
              <a:rPr lang="en-US" sz="1400"/>
              <a:t>Effort and M&amp;S for experimental Hall operations, including all technical systems </a:t>
            </a:r>
          </a:p>
          <a:p>
            <a:pPr marL="0" indent="0">
              <a:lnSpc>
                <a:spcPct val="110000"/>
              </a:lnSpc>
              <a:buNone/>
            </a:pPr>
            <a:r>
              <a:rPr lang="en-US" sz="1600" b="1">
                <a:solidFill>
                  <a:srgbClr val="0070C0"/>
                </a:solidFill>
              </a:rPr>
              <a:t>Experimental Capital Equipment</a:t>
            </a:r>
          </a:p>
          <a:p>
            <a:pPr marL="548640" lvl="1">
              <a:lnSpc>
                <a:spcPct val="110000"/>
              </a:lnSpc>
              <a:spcBef>
                <a:spcPts val="0"/>
              </a:spcBef>
              <a:buSzPct val="70000"/>
              <a:buFont typeface="Courier New" panose="02070309020205020404" pitchFamily="49" charset="0"/>
              <a:buChar char="o"/>
            </a:pPr>
            <a:r>
              <a:rPr lang="en-US" sz="1400"/>
              <a:t>Capital equipment to mount experiments in accordance with the approved schedule</a:t>
            </a:r>
          </a:p>
          <a:p>
            <a:pPr marL="0" indent="0">
              <a:lnSpc>
                <a:spcPct val="110000"/>
              </a:lnSpc>
              <a:buNone/>
            </a:pPr>
            <a:r>
              <a:rPr lang="en-US" sz="1600" b="1">
                <a:solidFill>
                  <a:srgbClr val="0070C0"/>
                </a:solidFill>
              </a:rPr>
              <a:t>General Plant Projects (GPP)</a:t>
            </a:r>
          </a:p>
          <a:p>
            <a:pPr marL="548640" lvl="1">
              <a:lnSpc>
                <a:spcPct val="110000"/>
              </a:lnSpc>
              <a:spcBef>
                <a:spcPts val="0"/>
              </a:spcBef>
              <a:buSzPct val="70000"/>
              <a:buFont typeface="Courier New" panose="02070309020205020404" pitchFamily="49" charset="0"/>
              <a:buChar char="o"/>
            </a:pPr>
            <a:r>
              <a:rPr lang="en-US" sz="1400"/>
              <a:t>Jefferson Lab Facility infrastructure and site improvements</a:t>
            </a:r>
          </a:p>
          <a:p>
            <a:pPr marL="153353">
              <a:spcBef>
                <a:spcPts val="0"/>
              </a:spcBef>
              <a:buSzPct val="70000"/>
              <a:buFont typeface="Courier New" panose="02070309020205020404" pitchFamily="49" charset="0"/>
              <a:buChar char="o"/>
            </a:pPr>
            <a:endParaRPr lang="en-US" sz="1800"/>
          </a:p>
        </p:txBody>
      </p:sp>
      <p:pic>
        <p:nvPicPr>
          <p:cNvPr id="3" name="Picture 2">
            <a:extLst>
              <a:ext uri="{FF2B5EF4-FFF2-40B4-BE49-F238E27FC236}">
                <a16:creationId xmlns:a16="http://schemas.microsoft.com/office/drawing/2014/main" id="{56E3E6A9-F926-973C-7B08-7A1118061881}"/>
              </a:ext>
            </a:extLst>
          </p:cNvPr>
          <p:cNvPicPr>
            <a:picLocks noChangeAspect="1"/>
          </p:cNvPicPr>
          <p:nvPr/>
        </p:nvPicPr>
        <p:blipFill>
          <a:blip r:embed="rId3"/>
          <a:stretch>
            <a:fillRect/>
          </a:stretch>
        </p:blipFill>
        <p:spPr>
          <a:xfrm>
            <a:off x="6388179" y="1549977"/>
            <a:ext cx="5390417" cy="3610841"/>
          </a:xfrm>
          <a:prstGeom prst="rect">
            <a:avLst/>
          </a:prstGeom>
        </p:spPr>
      </p:pic>
    </p:spTree>
    <p:extLst>
      <p:ext uri="{BB962C8B-B14F-4D97-AF65-F5344CB8AC3E}">
        <p14:creationId xmlns:p14="http://schemas.microsoft.com/office/powerpoint/2010/main" val="198914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1D9C-5ED2-04D2-A2DB-CC1F0AF838F6}"/>
              </a:ext>
            </a:extLst>
          </p:cNvPr>
          <p:cNvSpPr>
            <a:spLocks noGrp="1"/>
          </p:cNvSpPr>
          <p:nvPr>
            <p:ph type="title"/>
          </p:nvPr>
        </p:nvSpPr>
        <p:spPr/>
        <p:txBody>
          <a:bodyPr/>
          <a:lstStyle/>
          <a:p>
            <a:r>
              <a:rPr lang="en-US" dirty="0"/>
              <a:t>What does the Operations Budget Cover? (FY25 PBR)</a:t>
            </a:r>
          </a:p>
        </p:txBody>
      </p:sp>
      <p:sp>
        <p:nvSpPr>
          <p:cNvPr id="3" name="Content Placeholder 2">
            <a:extLst>
              <a:ext uri="{FF2B5EF4-FFF2-40B4-BE49-F238E27FC236}">
                <a16:creationId xmlns:a16="http://schemas.microsoft.com/office/drawing/2014/main" id="{B0684206-1DE4-9B1E-7E59-BE0F836D18A5}"/>
              </a:ext>
            </a:extLst>
          </p:cNvPr>
          <p:cNvSpPr>
            <a:spLocks noGrp="1"/>
          </p:cNvSpPr>
          <p:nvPr>
            <p:ph idx="1"/>
          </p:nvPr>
        </p:nvSpPr>
        <p:spPr>
          <a:xfrm>
            <a:off x="338599" y="762000"/>
            <a:ext cx="9262602" cy="5410200"/>
          </a:xfrm>
        </p:spPr>
        <p:txBody>
          <a:bodyPr/>
          <a:lstStyle/>
          <a:p>
            <a:r>
              <a:rPr lang="en-US" sz="1800" dirty="0">
                <a:effectLst/>
                <a:latin typeface="Calibri" panose="020F0502020204030204" pitchFamily="34" charset="0"/>
              </a:rPr>
              <a:t>The Operations activity </a:t>
            </a:r>
            <a:r>
              <a:rPr lang="en-US" sz="1800" dirty="0">
                <a:solidFill>
                  <a:srgbClr val="FF0000"/>
                </a:solidFill>
                <a:effectLst/>
                <a:latin typeface="Calibri" panose="020F0502020204030204" pitchFamily="34" charset="0"/>
              </a:rPr>
              <a:t>provides accelerator operations funding for CEBAF,</a:t>
            </a:r>
            <a:r>
              <a:rPr lang="en-US" sz="1800" dirty="0">
                <a:effectLst/>
                <a:latin typeface="Calibri" panose="020F0502020204030204" pitchFamily="34" charset="0"/>
              </a:rPr>
              <a:t> which boasts unique features of continuous wave polarized beam to four experimental halls and serves over 1,800 U.S. and international users. </a:t>
            </a:r>
          </a:p>
          <a:p>
            <a:pPr lvl="1"/>
            <a:r>
              <a:rPr lang="en-US" sz="1400" dirty="0">
                <a:effectLst/>
                <a:latin typeface="Calibri" panose="020F0502020204030204" pitchFamily="34" charset="0"/>
              </a:rPr>
              <a:t>Funding for this </a:t>
            </a:r>
            <a:r>
              <a:rPr lang="en-US" sz="1400" dirty="0">
                <a:solidFill>
                  <a:srgbClr val="FF0000"/>
                </a:solidFill>
                <a:effectLst/>
                <a:latin typeface="Calibri" panose="020F0502020204030204" pitchFamily="34" charset="0"/>
              </a:rPr>
              <a:t>activity supports a team of accelerator physicists </a:t>
            </a:r>
            <a:r>
              <a:rPr lang="en-US" sz="1400" dirty="0">
                <a:effectLst/>
                <a:latin typeface="Calibri" panose="020F0502020204030204" pitchFamily="34" charset="0"/>
              </a:rPr>
              <a:t>at TJNAF that </a:t>
            </a:r>
            <a:r>
              <a:rPr lang="en-US" sz="1400" dirty="0">
                <a:solidFill>
                  <a:srgbClr val="FF0000"/>
                </a:solidFill>
                <a:effectLst/>
                <a:latin typeface="Calibri" panose="020F0502020204030204" pitchFamily="34" charset="0"/>
              </a:rPr>
              <a:t>operate CEBAF, as well as for power costs of operations and maintenance of the 12 GeV CEBAF. </a:t>
            </a:r>
          </a:p>
          <a:p>
            <a:pPr lvl="1"/>
            <a:r>
              <a:rPr lang="en-US" sz="1400" dirty="0">
                <a:effectLst/>
                <a:latin typeface="Calibri" panose="020F0502020204030204" pitchFamily="34" charset="0"/>
              </a:rPr>
              <a:t>The </a:t>
            </a:r>
            <a:r>
              <a:rPr lang="en-US" sz="1400" u="sng" dirty="0">
                <a:solidFill>
                  <a:srgbClr val="FF0000"/>
                </a:solidFill>
                <a:effectLst/>
                <a:latin typeface="Calibri" panose="020F0502020204030204" pitchFamily="34" charset="0"/>
              </a:rPr>
              <a:t>highest priority </a:t>
            </a:r>
            <a:r>
              <a:rPr lang="en-US" sz="1400" b="1" u="sng" dirty="0">
                <a:solidFill>
                  <a:srgbClr val="FF0000"/>
                </a:solidFill>
                <a:effectLst/>
                <a:latin typeface="Calibri" panose="020F0502020204030204" pitchFamily="34" charset="0"/>
              </a:rPr>
              <a:t>investments</a:t>
            </a:r>
            <a:r>
              <a:rPr lang="en-US" sz="1400" u="sng" dirty="0">
                <a:solidFill>
                  <a:srgbClr val="FF0000"/>
                </a:solidFill>
                <a:effectLst/>
                <a:latin typeface="Calibri" panose="020F0502020204030204" pitchFamily="34" charset="0"/>
              </a:rPr>
              <a:t> </a:t>
            </a:r>
            <a:r>
              <a:rPr lang="en-US" sz="1400" dirty="0">
                <a:solidFill>
                  <a:srgbClr val="FF0000"/>
                </a:solidFill>
                <a:effectLst/>
                <a:latin typeface="Calibri" panose="020F0502020204030204" pitchFamily="34" charset="0"/>
              </a:rPr>
              <a:t>in cryomodule refurbishment, spares and critical maintenance are supported to address and improve machine performance and reliability. </a:t>
            </a:r>
          </a:p>
          <a:p>
            <a:pPr lvl="1"/>
            <a:r>
              <a:rPr lang="en-US" sz="1400" dirty="0">
                <a:solidFill>
                  <a:srgbClr val="FF0000"/>
                </a:solidFill>
                <a:effectLst/>
                <a:latin typeface="Calibri" panose="020F0502020204030204" pitchFamily="34" charset="0"/>
              </a:rPr>
              <a:t>The Request </a:t>
            </a:r>
            <a:r>
              <a:rPr lang="en-US" sz="1400" u="sng" dirty="0">
                <a:solidFill>
                  <a:srgbClr val="FF0000"/>
                </a:solidFill>
                <a:effectLst/>
                <a:latin typeface="Calibri" panose="020F0502020204030204" pitchFamily="34" charset="0"/>
              </a:rPr>
              <a:t>supports high priority </a:t>
            </a:r>
            <a:r>
              <a:rPr lang="en-US" sz="1400" dirty="0">
                <a:solidFill>
                  <a:srgbClr val="FF0000"/>
                </a:solidFill>
                <a:effectLst/>
                <a:latin typeface="Calibri" panose="020F0502020204030204" pitchFamily="34" charset="0"/>
              </a:rPr>
              <a:t>accelerator improvements, and </a:t>
            </a:r>
            <a:r>
              <a:rPr lang="en-US" sz="1400" u="sng" dirty="0">
                <a:solidFill>
                  <a:srgbClr val="FF0000"/>
                </a:solidFill>
                <a:effectLst/>
                <a:latin typeface="Calibri" panose="020F0502020204030204" pitchFamily="34" charset="0"/>
              </a:rPr>
              <a:t>high priority </a:t>
            </a:r>
            <a:r>
              <a:rPr lang="en-US" sz="1400" dirty="0">
                <a:solidFill>
                  <a:srgbClr val="FF0000"/>
                </a:solidFill>
                <a:effectLst/>
                <a:latin typeface="Calibri" panose="020F0502020204030204" pitchFamily="34" charset="0"/>
              </a:rPr>
              <a:t>capital equipment for research and facility instrumentation. </a:t>
            </a:r>
          </a:p>
          <a:p>
            <a:pPr lvl="1"/>
            <a:r>
              <a:rPr lang="en-US" sz="1400" u="sng" dirty="0">
                <a:solidFill>
                  <a:srgbClr val="FF0000"/>
                </a:solidFill>
                <a:effectLst/>
                <a:latin typeface="Calibri" panose="020F0502020204030204" pitchFamily="34" charset="0"/>
              </a:rPr>
              <a:t>Targeted efforts in developing advances </a:t>
            </a:r>
            <a:r>
              <a:rPr lang="en-US" sz="1400" dirty="0">
                <a:effectLst/>
                <a:latin typeface="Calibri" panose="020F0502020204030204" pitchFamily="34" charset="0"/>
              </a:rPr>
              <a:t>in SRF technology to improve operations of the </a:t>
            </a:r>
            <a:r>
              <a:rPr lang="en-US" sz="1400" u="sng" dirty="0">
                <a:solidFill>
                  <a:srgbClr val="FF0000"/>
                </a:solidFill>
                <a:effectLst/>
                <a:latin typeface="Calibri" panose="020F0502020204030204" pitchFamily="34" charset="0"/>
              </a:rPr>
              <a:t>existing machine </a:t>
            </a:r>
            <a:r>
              <a:rPr lang="en-US" sz="1400" dirty="0">
                <a:effectLst/>
                <a:latin typeface="Calibri" panose="020F0502020204030204" pitchFamily="34" charset="0"/>
              </a:rPr>
              <a:t>continue. </a:t>
            </a:r>
          </a:p>
          <a:p>
            <a:pPr lvl="1"/>
            <a:r>
              <a:rPr lang="en-US" sz="1400" dirty="0">
                <a:solidFill>
                  <a:schemeClr val="accent1">
                    <a:lumMod val="60000"/>
                    <a:lumOff val="40000"/>
                  </a:schemeClr>
                </a:solidFill>
                <a:effectLst/>
                <a:latin typeface="Calibri" panose="020F0502020204030204" pitchFamily="34" charset="0"/>
              </a:rPr>
              <a:t>The </a:t>
            </a:r>
            <a:r>
              <a:rPr lang="en-US" sz="1400" u="sng" dirty="0">
                <a:solidFill>
                  <a:schemeClr val="accent1">
                    <a:lumMod val="60000"/>
                    <a:lumOff val="40000"/>
                  </a:schemeClr>
                </a:solidFill>
                <a:effectLst/>
                <a:latin typeface="Calibri" panose="020F0502020204030204" pitchFamily="34" charset="0"/>
              </a:rPr>
              <a:t>core competency </a:t>
            </a:r>
            <a:r>
              <a:rPr lang="en-US" sz="1400" dirty="0">
                <a:solidFill>
                  <a:schemeClr val="accent1">
                    <a:lumMod val="60000"/>
                    <a:lumOff val="40000"/>
                  </a:schemeClr>
                </a:solidFill>
                <a:effectLst/>
                <a:latin typeface="Calibri" panose="020F0502020204030204" pitchFamily="34" charset="0"/>
              </a:rPr>
              <a:t>in SRF technology plays a crucial role in supporting DOE projects and facility operations outside of nuclear physics and has broad applications from medicine to homeland security. </a:t>
            </a:r>
          </a:p>
          <a:p>
            <a:pPr lvl="1"/>
            <a:r>
              <a:rPr lang="en-US" sz="1400" dirty="0">
                <a:solidFill>
                  <a:schemeClr val="accent1">
                    <a:lumMod val="60000"/>
                    <a:lumOff val="40000"/>
                  </a:schemeClr>
                </a:solidFill>
                <a:effectLst/>
                <a:latin typeface="Calibri" panose="020F0502020204030204" pitchFamily="34" charset="0"/>
              </a:rPr>
              <a:t>TJNAF also has developed award-winning cryogenics techniques that have led to more cost-effective operations at TJNAF and several other SC facilities; their cryogenics expertise benefitted several SC superconducting accelerator projects. </a:t>
            </a:r>
          </a:p>
          <a:p>
            <a:pPr lvl="1"/>
            <a:r>
              <a:rPr lang="en-US" sz="1400" dirty="0">
                <a:solidFill>
                  <a:srgbClr val="FF0000"/>
                </a:solidFill>
                <a:effectLst/>
                <a:latin typeface="Calibri" panose="020F0502020204030204" pitchFamily="34" charset="0"/>
              </a:rPr>
              <a:t>TJNAF accelerator physicists help train the next generation </a:t>
            </a:r>
            <a:r>
              <a:rPr lang="en-US" sz="1400" dirty="0">
                <a:effectLst/>
                <a:latin typeface="Calibri" panose="020F0502020204030204" pitchFamily="34" charset="0"/>
              </a:rPr>
              <a:t>of accelerator physicists, enabled in part by a close partnership with nearby universities and other institutions with accelerator physics expertise. </a:t>
            </a:r>
          </a:p>
          <a:p>
            <a:pPr lvl="1"/>
            <a:r>
              <a:rPr lang="en-US" sz="1400" dirty="0">
                <a:effectLst/>
                <a:latin typeface="Calibri" panose="020F0502020204030204" pitchFamily="34" charset="0"/>
              </a:rPr>
              <a:t>Accelerator scientists play critical roles in the design development of the EIC. </a:t>
            </a:r>
          </a:p>
          <a:p>
            <a:pPr lvl="1"/>
            <a:r>
              <a:rPr lang="en-US" sz="1400" dirty="0">
                <a:solidFill>
                  <a:srgbClr val="FF0000"/>
                </a:solidFill>
                <a:effectLst/>
                <a:latin typeface="Calibri" panose="020F0502020204030204" pitchFamily="34" charset="0"/>
              </a:rPr>
              <a:t>The subprogram provides Experimental Support for scientific and technical staff, as well as for critical materials and supplies needed for the implementation, integration, assembly, and operation of the large and complex CEBAF experiments. </a:t>
            </a:r>
            <a:endParaRPr lang="en-US" dirty="0">
              <a:solidFill>
                <a:srgbClr val="FF0000"/>
              </a:solidFill>
            </a:endParaRPr>
          </a:p>
        </p:txBody>
      </p:sp>
      <p:sp>
        <p:nvSpPr>
          <p:cNvPr id="7" name="TextBox 6">
            <a:extLst>
              <a:ext uri="{FF2B5EF4-FFF2-40B4-BE49-F238E27FC236}">
                <a16:creationId xmlns:a16="http://schemas.microsoft.com/office/drawing/2014/main" id="{FDFED468-5178-1B65-04DB-234AD114FD03}"/>
              </a:ext>
            </a:extLst>
          </p:cNvPr>
          <p:cNvSpPr txBox="1"/>
          <p:nvPr/>
        </p:nvSpPr>
        <p:spPr>
          <a:xfrm>
            <a:off x="9821304" y="1534533"/>
            <a:ext cx="1120820" cy="341632"/>
          </a:xfrm>
          <a:prstGeom prst="rect">
            <a:avLst/>
          </a:prstGeom>
          <a:noFill/>
        </p:spPr>
        <p:txBody>
          <a:bodyPr wrap="none" rtlCol="0">
            <a:spAutoFit/>
          </a:bodyPr>
          <a:lstStyle/>
          <a:p>
            <a:pPr algn="l">
              <a:lnSpc>
                <a:spcPct val="90000"/>
              </a:lnSpc>
            </a:pPr>
            <a:r>
              <a:rPr lang="en-US" dirty="0"/>
              <a:t>Essential</a:t>
            </a:r>
          </a:p>
        </p:txBody>
      </p:sp>
      <p:sp>
        <p:nvSpPr>
          <p:cNvPr id="8" name="TextBox 7">
            <a:extLst>
              <a:ext uri="{FF2B5EF4-FFF2-40B4-BE49-F238E27FC236}">
                <a16:creationId xmlns:a16="http://schemas.microsoft.com/office/drawing/2014/main" id="{9000629E-9AB9-3B8C-7BD8-EBA591788C90}"/>
              </a:ext>
            </a:extLst>
          </p:cNvPr>
          <p:cNvSpPr txBox="1"/>
          <p:nvPr/>
        </p:nvSpPr>
        <p:spPr>
          <a:xfrm>
            <a:off x="9821304" y="2026432"/>
            <a:ext cx="1749198" cy="341632"/>
          </a:xfrm>
          <a:prstGeom prst="rect">
            <a:avLst/>
          </a:prstGeom>
          <a:noFill/>
        </p:spPr>
        <p:txBody>
          <a:bodyPr wrap="none" rtlCol="0">
            <a:spAutoFit/>
          </a:bodyPr>
          <a:lstStyle/>
          <a:p>
            <a:pPr algn="ctr">
              <a:lnSpc>
                <a:spcPct val="90000"/>
              </a:lnSpc>
            </a:pPr>
            <a:r>
              <a:rPr lang="en-US" dirty="0"/>
              <a:t>Highest Priority</a:t>
            </a:r>
          </a:p>
        </p:txBody>
      </p:sp>
      <p:sp>
        <p:nvSpPr>
          <p:cNvPr id="9" name="TextBox 8">
            <a:extLst>
              <a:ext uri="{FF2B5EF4-FFF2-40B4-BE49-F238E27FC236}">
                <a16:creationId xmlns:a16="http://schemas.microsoft.com/office/drawing/2014/main" id="{A703C6C8-7BF9-055E-E19E-90023C4BA8D3}"/>
              </a:ext>
            </a:extLst>
          </p:cNvPr>
          <p:cNvSpPr txBox="1"/>
          <p:nvPr/>
        </p:nvSpPr>
        <p:spPr>
          <a:xfrm>
            <a:off x="9826136" y="2566044"/>
            <a:ext cx="1441420" cy="341632"/>
          </a:xfrm>
          <a:prstGeom prst="rect">
            <a:avLst/>
          </a:prstGeom>
          <a:noFill/>
        </p:spPr>
        <p:txBody>
          <a:bodyPr wrap="none" rtlCol="0">
            <a:spAutoFit/>
          </a:bodyPr>
          <a:lstStyle/>
          <a:p>
            <a:pPr algn="l">
              <a:lnSpc>
                <a:spcPct val="90000"/>
              </a:lnSpc>
            </a:pPr>
            <a:r>
              <a:rPr lang="en-US" dirty="0"/>
              <a:t>High Priority</a:t>
            </a:r>
          </a:p>
        </p:txBody>
      </p:sp>
      <p:sp>
        <p:nvSpPr>
          <p:cNvPr id="10" name="TextBox 9">
            <a:extLst>
              <a:ext uri="{FF2B5EF4-FFF2-40B4-BE49-F238E27FC236}">
                <a16:creationId xmlns:a16="http://schemas.microsoft.com/office/drawing/2014/main" id="{2BC50A65-CD68-D00D-7F88-BDE0777B4754}"/>
              </a:ext>
            </a:extLst>
          </p:cNvPr>
          <p:cNvSpPr txBox="1"/>
          <p:nvPr/>
        </p:nvSpPr>
        <p:spPr>
          <a:xfrm>
            <a:off x="9821304" y="3105656"/>
            <a:ext cx="1723550" cy="341632"/>
          </a:xfrm>
          <a:prstGeom prst="rect">
            <a:avLst/>
          </a:prstGeom>
          <a:noFill/>
        </p:spPr>
        <p:txBody>
          <a:bodyPr wrap="none" rtlCol="0">
            <a:spAutoFit/>
          </a:bodyPr>
          <a:lstStyle/>
          <a:p>
            <a:pPr algn="l">
              <a:lnSpc>
                <a:spcPct val="90000"/>
              </a:lnSpc>
            </a:pPr>
            <a:r>
              <a:rPr lang="en-US" dirty="0"/>
              <a:t>Targeted Effort</a:t>
            </a:r>
          </a:p>
        </p:txBody>
      </p:sp>
      <p:sp>
        <p:nvSpPr>
          <p:cNvPr id="11" name="TextBox 10">
            <a:extLst>
              <a:ext uri="{FF2B5EF4-FFF2-40B4-BE49-F238E27FC236}">
                <a16:creationId xmlns:a16="http://schemas.microsoft.com/office/drawing/2014/main" id="{946C3C07-CCC3-9E5D-BA4C-6C9B778C15A4}"/>
              </a:ext>
            </a:extLst>
          </p:cNvPr>
          <p:cNvSpPr txBox="1"/>
          <p:nvPr/>
        </p:nvSpPr>
        <p:spPr>
          <a:xfrm>
            <a:off x="9826136" y="3654859"/>
            <a:ext cx="2079254" cy="590931"/>
          </a:xfrm>
          <a:prstGeom prst="rect">
            <a:avLst/>
          </a:prstGeom>
          <a:noFill/>
        </p:spPr>
        <p:txBody>
          <a:bodyPr wrap="square" rtlCol="0">
            <a:spAutoFit/>
          </a:bodyPr>
          <a:lstStyle/>
          <a:p>
            <a:pPr algn="l">
              <a:lnSpc>
                <a:spcPct val="90000"/>
              </a:lnSpc>
            </a:pPr>
            <a:r>
              <a:rPr lang="en-US" dirty="0"/>
              <a:t>Maintain Core competency </a:t>
            </a:r>
          </a:p>
        </p:txBody>
      </p:sp>
      <p:sp>
        <p:nvSpPr>
          <p:cNvPr id="12" name="TextBox 11">
            <a:extLst>
              <a:ext uri="{FF2B5EF4-FFF2-40B4-BE49-F238E27FC236}">
                <a16:creationId xmlns:a16="http://schemas.microsoft.com/office/drawing/2014/main" id="{D65FF9F7-E8E0-3C9E-5F1D-34391B6A5E01}"/>
              </a:ext>
            </a:extLst>
          </p:cNvPr>
          <p:cNvSpPr txBox="1"/>
          <p:nvPr/>
        </p:nvSpPr>
        <p:spPr>
          <a:xfrm>
            <a:off x="9821304" y="4542717"/>
            <a:ext cx="1133644" cy="341632"/>
          </a:xfrm>
          <a:prstGeom prst="rect">
            <a:avLst/>
          </a:prstGeom>
          <a:noFill/>
        </p:spPr>
        <p:txBody>
          <a:bodyPr wrap="none" rtlCol="0">
            <a:spAutoFit/>
          </a:bodyPr>
          <a:lstStyle/>
          <a:p>
            <a:pPr algn="l">
              <a:lnSpc>
                <a:spcPct val="90000"/>
              </a:lnSpc>
            </a:pPr>
            <a:r>
              <a:rPr lang="en-US" dirty="0"/>
              <a:t>A call out</a:t>
            </a:r>
          </a:p>
        </p:txBody>
      </p:sp>
      <p:sp>
        <p:nvSpPr>
          <p:cNvPr id="13" name="TextBox 12">
            <a:extLst>
              <a:ext uri="{FF2B5EF4-FFF2-40B4-BE49-F238E27FC236}">
                <a16:creationId xmlns:a16="http://schemas.microsoft.com/office/drawing/2014/main" id="{06FD6C82-9533-8ADC-ED80-F92BEBE59460}"/>
              </a:ext>
            </a:extLst>
          </p:cNvPr>
          <p:cNvSpPr txBox="1"/>
          <p:nvPr/>
        </p:nvSpPr>
        <p:spPr>
          <a:xfrm>
            <a:off x="9821304" y="5181276"/>
            <a:ext cx="1613444" cy="590931"/>
          </a:xfrm>
          <a:prstGeom prst="rect">
            <a:avLst/>
          </a:prstGeom>
          <a:noFill/>
        </p:spPr>
        <p:txBody>
          <a:bodyPr wrap="square" rtlCol="0">
            <a:spAutoFit/>
          </a:bodyPr>
          <a:lstStyle/>
          <a:p>
            <a:pPr algn="l">
              <a:lnSpc>
                <a:spcPct val="90000"/>
              </a:lnSpc>
            </a:pPr>
            <a:r>
              <a:rPr lang="en-US" dirty="0"/>
              <a:t>Experimental Support</a:t>
            </a:r>
          </a:p>
        </p:txBody>
      </p:sp>
    </p:spTree>
    <p:extLst>
      <p:ext uri="{BB962C8B-B14F-4D97-AF65-F5344CB8AC3E}">
        <p14:creationId xmlns:p14="http://schemas.microsoft.com/office/powerpoint/2010/main" val="347393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95DC5-FAA4-6B8E-CE51-280938752EC7}"/>
              </a:ext>
            </a:extLst>
          </p:cNvPr>
          <p:cNvSpPr>
            <a:spLocks noGrp="1"/>
          </p:cNvSpPr>
          <p:nvPr>
            <p:ph type="title"/>
          </p:nvPr>
        </p:nvSpPr>
        <p:spPr>
          <a:xfrm>
            <a:off x="399480" y="204184"/>
            <a:ext cx="11393039" cy="406265"/>
          </a:xfrm>
        </p:spPr>
        <p:txBody>
          <a:bodyPr/>
          <a:lstStyle/>
          <a:p>
            <a:r>
              <a:rPr lang="en-US" sz="2400" dirty="0"/>
              <a:t>Review Charges Addressed and Indicated in Presentations and </a:t>
            </a:r>
            <a:r>
              <a:rPr lang="en-US" sz="2400" dirty="0" err="1"/>
              <a:t>Prebriefs</a:t>
            </a:r>
            <a:endParaRPr lang="en-US" sz="2400" dirty="0"/>
          </a:p>
        </p:txBody>
      </p:sp>
      <p:sp>
        <p:nvSpPr>
          <p:cNvPr id="3" name="Content Placeholder 2">
            <a:extLst>
              <a:ext uri="{FF2B5EF4-FFF2-40B4-BE49-F238E27FC236}">
                <a16:creationId xmlns:a16="http://schemas.microsoft.com/office/drawing/2014/main" id="{C98584CA-C3E8-E2F7-DDAE-AFEDB2BB9D9D}"/>
              </a:ext>
            </a:extLst>
          </p:cNvPr>
          <p:cNvSpPr>
            <a:spLocks noGrp="1"/>
          </p:cNvSpPr>
          <p:nvPr>
            <p:ph idx="1"/>
          </p:nvPr>
        </p:nvSpPr>
        <p:spPr>
          <a:xfrm>
            <a:off x="687956" y="995423"/>
            <a:ext cx="9393593" cy="5237689"/>
          </a:xfrm>
        </p:spPr>
        <p:txBody>
          <a:bodyPr>
            <a:normAutofit lnSpcReduction="10000"/>
          </a:bodyPr>
          <a:lstStyle/>
          <a:p>
            <a:pPr marL="0" indent="0">
              <a:buNone/>
            </a:pPr>
            <a:r>
              <a:rPr lang="en-US" sz="2400"/>
              <a:t>Review questions (brief form)</a:t>
            </a:r>
          </a:p>
          <a:p>
            <a:pPr marL="457200" indent="-457200">
              <a:buFont typeface="+mj-lt"/>
              <a:buAutoNum type="arabicPeriod"/>
            </a:pPr>
            <a:r>
              <a:rPr lang="en-US" sz="2400"/>
              <a:t>Were CEBAF Operations effective in FY23 and the first half of FY24?</a:t>
            </a:r>
          </a:p>
          <a:p>
            <a:pPr marL="457200" indent="-457200">
              <a:buFont typeface="+mj-lt"/>
              <a:buAutoNum type="arabicPeriod"/>
            </a:pPr>
            <a:r>
              <a:rPr lang="en-US" sz="2400"/>
              <a:t>Are resources currently used to conduct the major activities in the various facility budget categories well justified? </a:t>
            </a:r>
          </a:p>
          <a:p>
            <a:pPr marL="457200" indent="-457200">
              <a:buFont typeface="+mj-lt"/>
              <a:buAutoNum type="arabicPeriod"/>
            </a:pPr>
            <a:r>
              <a:rPr lang="en-US" sz="2400"/>
              <a:t>Are plans to improve performance, enhance capabilities, and promote cost effectiveness of operations through AIP, and research and facility CE investments robust and appropriate? </a:t>
            </a:r>
          </a:p>
          <a:p>
            <a:pPr marL="457200" indent="-457200">
              <a:buFont typeface="+mj-lt"/>
              <a:buAutoNum type="arabicPeriod"/>
            </a:pPr>
            <a:r>
              <a:rPr lang="en-US" sz="2400"/>
              <a:t>Is the CEBAF operations organization effective? </a:t>
            </a:r>
          </a:p>
          <a:p>
            <a:pPr marL="457200" indent="-457200">
              <a:buFont typeface="+mj-lt"/>
              <a:buAutoNum type="arabicPeriod"/>
            </a:pPr>
            <a:r>
              <a:rPr lang="en-US" sz="2400">
                <a:latin typeface="Arial"/>
                <a:cs typeface="Arial"/>
              </a:rPr>
              <a:t>Are the environmental, health, safety, and quality aspects of operations being effectively managed? </a:t>
            </a:r>
          </a:p>
          <a:p>
            <a:pPr marL="457200" indent="-457200">
              <a:buFont typeface="+mj-lt"/>
              <a:buAutoNum type="arabicPeriod"/>
            </a:pPr>
            <a:r>
              <a:rPr lang="en-US" sz="2400">
                <a:latin typeface="Arial"/>
                <a:cs typeface="Arial"/>
              </a:rPr>
              <a:t>Are external investments and activities leveraging TJNAF core capabilities posing a risk to CEBAF supporting the NP mission? </a:t>
            </a:r>
          </a:p>
          <a:p>
            <a:pPr marL="457200" indent="-457200">
              <a:buFont typeface="+mj-lt"/>
              <a:buAutoNum type="arabicPeriod"/>
            </a:pPr>
            <a:endParaRPr lang="en-US" sz="2400">
              <a:latin typeface="Arial"/>
              <a:cs typeface="Arial"/>
            </a:endParaRPr>
          </a:p>
          <a:p>
            <a:pPr marL="229870" indent="-229870"/>
            <a:endParaRPr lang="en-US" sz="2400"/>
          </a:p>
          <a:p>
            <a:pPr marL="229870" indent="-229870"/>
            <a:endParaRPr lang="en-US" sz="2400"/>
          </a:p>
        </p:txBody>
      </p:sp>
      <p:sp>
        <p:nvSpPr>
          <p:cNvPr id="4" name="TextBox 3">
            <a:extLst>
              <a:ext uri="{FF2B5EF4-FFF2-40B4-BE49-F238E27FC236}">
                <a16:creationId xmlns:a16="http://schemas.microsoft.com/office/drawing/2014/main" id="{E19ED19A-53AE-C4C2-5847-CAA2CF300701}"/>
              </a:ext>
            </a:extLst>
          </p:cNvPr>
          <p:cNvSpPr txBox="1"/>
          <p:nvPr/>
        </p:nvSpPr>
        <p:spPr>
          <a:xfrm>
            <a:off x="10175309" y="1495187"/>
            <a:ext cx="1239442" cy="369332"/>
          </a:xfrm>
          <a:prstGeom prst="rect">
            <a:avLst/>
          </a:prstGeom>
          <a:solidFill>
            <a:schemeClr val="accent5">
              <a:lumMod val="40000"/>
              <a:lumOff val="60000"/>
            </a:schemeClr>
          </a:solidFill>
        </p:spPr>
        <p:txBody>
          <a:bodyPr wrap="none" rtlCol="0">
            <a:spAutoFit/>
          </a:bodyPr>
          <a:lstStyle/>
          <a:p>
            <a:pPr algn="ctr">
              <a:lnSpc>
                <a:spcPct val="90000"/>
              </a:lnSpc>
            </a:pPr>
            <a:r>
              <a:rPr lang="en-US" sz="2000"/>
              <a:t>Charge 1</a:t>
            </a:r>
          </a:p>
        </p:txBody>
      </p:sp>
      <p:sp>
        <p:nvSpPr>
          <p:cNvPr id="5" name="TextBox 4">
            <a:extLst>
              <a:ext uri="{FF2B5EF4-FFF2-40B4-BE49-F238E27FC236}">
                <a16:creationId xmlns:a16="http://schemas.microsoft.com/office/drawing/2014/main" id="{52E57709-812B-270F-0258-0B90B3DB3C12}"/>
              </a:ext>
            </a:extLst>
          </p:cNvPr>
          <p:cNvSpPr txBox="1"/>
          <p:nvPr/>
        </p:nvSpPr>
        <p:spPr>
          <a:xfrm>
            <a:off x="10171156" y="2336503"/>
            <a:ext cx="1239443" cy="369332"/>
          </a:xfrm>
          <a:prstGeom prst="rect">
            <a:avLst/>
          </a:prstGeom>
          <a:solidFill>
            <a:schemeClr val="accent5">
              <a:lumMod val="40000"/>
              <a:lumOff val="60000"/>
            </a:schemeClr>
          </a:solidFill>
        </p:spPr>
        <p:txBody>
          <a:bodyPr wrap="none" rtlCol="0">
            <a:spAutoFit/>
          </a:bodyPr>
          <a:lstStyle/>
          <a:p>
            <a:pPr algn="ctr">
              <a:lnSpc>
                <a:spcPct val="90000"/>
              </a:lnSpc>
            </a:pPr>
            <a:r>
              <a:rPr lang="en-US" sz="2000"/>
              <a:t>Charge 2</a:t>
            </a:r>
          </a:p>
        </p:txBody>
      </p:sp>
      <p:sp>
        <p:nvSpPr>
          <p:cNvPr id="6" name="TextBox 5">
            <a:extLst>
              <a:ext uri="{FF2B5EF4-FFF2-40B4-BE49-F238E27FC236}">
                <a16:creationId xmlns:a16="http://schemas.microsoft.com/office/drawing/2014/main" id="{B7610A15-3E8D-0815-3069-6F0397F89898}"/>
              </a:ext>
            </a:extLst>
          </p:cNvPr>
          <p:cNvSpPr txBox="1"/>
          <p:nvPr/>
        </p:nvSpPr>
        <p:spPr>
          <a:xfrm>
            <a:off x="10171157" y="3108860"/>
            <a:ext cx="1239443" cy="369332"/>
          </a:xfrm>
          <a:prstGeom prst="rect">
            <a:avLst/>
          </a:prstGeom>
          <a:solidFill>
            <a:schemeClr val="accent5">
              <a:lumMod val="40000"/>
              <a:lumOff val="60000"/>
            </a:schemeClr>
          </a:solidFill>
        </p:spPr>
        <p:txBody>
          <a:bodyPr wrap="none" rtlCol="0">
            <a:spAutoFit/>
          </a:bodyPr>
          <a:lstStyle/>
          <a:p>
            <a:pPr algn="ctr">
              <a:lnSpc>
                <a:spcPct val="90000"/>
              </a:lnSpc>
            </a:pPr>
            <a:r>
              <a:rPr lang="en-US" sz="2000"/>
              <a:t>Charge 3</a:t>
            </a:r>
          </a:p>
        </p:txBody>
      </p:sp>
      <p:sp>
        <p:nvSpPr>
          <p:cNvPr id="7" name="TextBox 6">
            <a:extLst>
              <a:ext uri="{FF2B5EF4-FFF2-40B4-BE49-F238E27FC236}">
                <a16:creationId xmlns:a16="http://schemas.microsoft.com/office/drawing/2014/main" id="{EB770ABA-775B-9149-C15B-F36AE0DC9E51}"/>
              </a:ext>
            </a:extLst>
          </p:cNvPr>
          <p:cNvSpPr txBox="1"/>
          <p:nvPr/>
        </p:nvSpPr>
        <p:spPr>
          <a:xfrm>
            <a:off x="10175309" y="4069047"/>
            <a:ext cx="1239443" cy="369332"/>
          </a:xfrm>
          <a:prstGeom prst="rect">
            <a:avLst/>
          </a:prstGeom>
          <a:solidFill>
            <a:schemeClr val="accent5">
              <a:lumMod val="40000"/>
              <a:lumOff val="60000"/>
            </a:schemeClr>
          </a:solidFill>
        </p:spPr>
        <p:txBody>
          <a:bodyPr wrap="none" rtlCol="0">
            <a:spAutoFit/>
          </a:bodyPr>
          <a:lstStyle/>
          <a:p>
            <a:pPr algn="ctr">
              <a:lnSpc>
                <a:spcPct val="90000"/>
              </a:lnSpc>
            </a:pPr>
            <a:r>
              <a:rPr lang="en-US" sz="2000"/>
              <a:t>Charge 4</a:t>
            </a:r>
          </a:p>
        </p:txBody>
      </p:sp>
      <p:sp>
        <p:nvSpPr>
          <p:cNvPr id="8" name="TextBox 7">
            <a:extLst>
              <a:ext uri="{FF2B5EF4-FFF2-40B4-BE49-F238E27FC236}">
                <a16:creationId xmlns:a16="http://schemas.microsoft.com/office/drawing/2014/main" id="{155C2083-7498-FDA4-F534-96E6609C54BA}"/>
              </a:ext>
            </a:extLst>
          </p:cNvPr>
          <p:cNvSpPr txBox="1"/>
          <p:nvPr/>
        </p:nvSpPr>
        <p:spPr>
          <a:xfrm>
            <a:off x="10171156" y="4751669"/>
            <a:ext cx="1239443" cy="369332"/>
          </a:xfrm>
          <a:prstGeom prst="rect">
            <a:avLst/>
          </a:prstGeom>
          <a:solidFill>
            <a:schemeClr val="accent5">
              <a:lumMod val="40000"/>
              <a:lumOff val="60000"/>
            </a:schemeClr>
          </a:solidFill>
        </p:spPr>
        <p:txBody>
          <a:bodyPr wrap="none" rtlCol="0">
            <a:spAutoFit/>
          </a:bodyPr>
          <a:lstStyle/>
          <a:p>
            <a:pPr algn="ctr">
              <a:lnSpc>
                <a:spcPct val="90000"/>
              </a:lnSpc>
            </a:pPr>
            <a:r>
              <a:rPr lang="en-US" sz="2000"/>
              <a:t>Charge 5</a:t>
            </a:r>
          </a:p>
        </p:txBody>
      </p:sp>
      <p:sp>
        <p:nvSpPr>
          <p:cNvPr id="9" name="TextBox 8">
            <a:extLst>
              <a:ext uri="{FF2B5EF4-FFF2-40B4-BE49-F238E27FC236}">
                <a16:creationId xmlns:a16="http://schemas.microsoft.com/office/drawing/2014/main" id="{213F9D6A-7E60-7092-CAE2-E835935DD934}"/>
              </a:ext>
            </a:extLst>
          </p:cNvPr>
          <p:cNvSpPr txBox="1"/>
          <p:nvPr/>
        </p:nvSpPr>
        <p:spPr>
          <a:xfrm>
            <a:off x="10171156" y="5524026"/>
            <a:ext cx="1239443" cy="369332"/>
          </a:xfrm>
          <a:prstGeom prst="rect">
            <a:avLst/>
          </a:prstGeom>
          <a:solidFill>
            <a:schemeClr val="accent5">
              <a:lumMod val="40000"/>
              <a:lumOff val="60000"/>
            </a:schemeClr>
          </a:solidFill>
        </p:spPr>
        <p:txBody>
          <a:bodyPr wrap="none" rtlCol="0">
            <a:spAutoFit/>
          </a:bodyPr>
          <a:lstStyle/>
          <a:p>
            <a:pPr algn="ctr">
              <a:lnSpc>
                <a:spcPct val="90000"/>
              </a:lnSpc>
            </a:pPr>
            <a:r>
              <a:rPr lang="en-US" sz="2000"/>
              <a:t>Charge 6</a:t>
            </a:r>
          </a:p>
        </p:txBody>
      </p:sp>
      <p:sp>
        <p:nvSpPr>
          <p:cNvPr id="10" name="TextBox 9">
            <a:extLst>
              <a:ext uri="{FF2B5EF4-FFF2-40B4-BE49-F238E27FC236}">
                <a16:creationId xmlns:a16="http://schemas.microsoft.com/office/drawing/2014/main" id="{692C73F2-4EB5-6C43-7E95-22F719523670}"/>
              </a:ext>
            </a:extLst>
          </p:cNvPr>
          <p:cNvSpPr txBox="1"/>
          <p:nvPr/>
        </p:nvSpPr>
        <p:spPr>
          <a:xfrm>
            <a:off x="4458371" y="6233112"/>
            <a:ext cx="3275256" cy="3416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lnSpc>
                <a:spcPct val="90000"/>
              </a:lnSpc>
            </a:pPr>
            <a:r>
              <a:rPr lang="en-US" dirty="0"/>
              <a:t>Held at </a:t>
            </a:r>
            <a:r>
              <a:rPr lang="en-US" dirty="0" err="1"/>
              <a:t>JLab</a:t>
            </a:r>
            <a:r>
              <a:rPr lang="en-US" dirty="0"/>
              <a:t> 25-27 June 2024</a:t>
            </a:r>
          </a:p>
        </p:txBody>
      </p:sp>
    </p:spTree>
    <p:extLst>
      <p:ext uri="{BB962C8B-B14F-4D97-AF65-F5344CB8AC3E}">
        <p14:creationId xmlns:p14="http://schemas.microsoft.com/office/powerpoint/2010/main" val="403701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1685-8827-08FD-CBF5-B0213DDCC4B2}"/>
              </a:ext>
            </a:extLst>
          </p:cNvPr>
          <p:cNvSpPr>
            <a:spLocks noGrp="1"/>
          </p:cNvSpPr>
          <p:nvPr>
            <p:ph type="title"/>
          </p:nvPr>
        </p:nvSpPr>
        <p:spPr/>
        <p:txBody>
          <a:bodyPr/>
          <a:lstStyle/>
          <a:p>
            <a:r>
              <a:rPr lang="en-US" dirty="0"/>
              <a:t>CEBAF Operations Review Committee</a:t>
            </a:r>
          </a:p>
        </p:txBody>
      </p:sp>
      <p:sp>
        <p:nvSpPr>
          <p:cNvPr id="3" name="Content Placeholder 2">
            <a:extLst>
              <a:ext uri="{FF2B5EF4-FFF2-40B4-BE49-F238E27FC236}">
                <a16:creationId xmlns:a16="http://schemas.microsoft.com/office/drawing/2014/main" id="{007FE23B-C915-7ABF-B7D0-A4E5427761F7}"/>
              </a:ext>
            </a:extLst>
          </p:cNvPr>
          <p:cNvSpPr>
            <a:spLocks noGrp="1"/>
          </p:cNvSpPr>
          <p:nvPr>
            <p:ph idx="1"/>
          </p:nvPr>
        </p:nvSpPr>
        <p:spPr>
          <a:xfrm>
            <a:off x="366300" y="838200"/>
            <a:ext cx="11372771" cy="4572000"/>
          </a:xfrm>
        </p:spPr>
        <p:txBody>
          <a:bodyPr numCol="2">
            <a:normAutofit lnSpcReduction="10000"/>
          </a:bodyPr>
          <a:lstStyle/>
          <a:p>
            <a:r>
              <a:rPr lang="en-US" dirty="0"/>
              <a:t>Mei Bai, SLAC</a:t>
            </a:r>
          </a:p>
          <a:p>
            <a:r>
              <a:rPr lang="en-US" dirty="0"/>
              <a:t>Bob </a:t>
            </a:r>
            <a:r>
              <a:rPr lang="en-US" dirty="0" err="1"/>
              <a:t>Zwaska</a:t>
            </a:r>
            <a:r>
              <a:rPr lang="en-US" dirty="0"/>
              <a:t>, Fermilab</a:t>
            </a:r>
          </a:p>
          <a:p>
            <a:r>
              <a:rPr lang="en-US" dirty="0"/>
              <a:t>Ting Xu, MSU</a:t>
            </a:r>
          </a:p>
          <a:p>
            <a:r>
              <a:rPr lang="en-US" dirty="0"/>
              <a:t>Wolfram Fischer, BNL</a:t>
            </a:r>
          </a:p>
          <a:p>
            <a:r>
              <a:rPr lang="en-US" dirty="0"/>
              <a:t>Janet Bivens, ORNL</a:t>
            </a:r>
          </a:p>
          <a:p>
            <a:r>
              <a:rPr lang="en-US" dirty="0"/>
              <a:t>Bernd </a:t>
            </a:r>
            <a:r>
              <a:rPr lang="en-US" dirty="0" err="1"/>
              <a:t>Surrow</a:t>
            </a:r>
            <a:r>
              <a:rPr lang="en-US" dirty="0"/>
              <a:t>, Temple University</a:t>
            </a:r>
          </a:p>
          <a:p>
            <a:pPr>
              <a:lnSpc>
                <a:spcPct val="120000"/>
              </a:lnSpc>
            </a:pPr>
            <a:r>
              <a:rPr lang="en-US" dirty="0" err="1"/>
              <a:t>Fulvia</a:t>
            </a:r>
            <a:r>
              <a:rPr lang="en-US" dirty="0"/>
              <a:t> Pilaf, ORNL</a:t>
            </a:r>
          </a:p>
          <a:p>
            <a:r>
              <a:rPr lang="en-US" dirty="0"/>
              <a:t>Olga </a:t>
            </a:r>
            <a:r>
              <a:rPr lang="en-US" dirty="0" err="1"/>
              <a:t>Kuchar</a:t>
            </a:r>
            <a:r>
              <a:rPr lang="en-US" dirty="0"/>
              <a:t>, ORNL</a:t>
            </a:r>
          </a:p>
          <a:p>
            <a:r>
              <a:rPr lang="en-US" dirty="0"/>
              <a:t>Oliver Kester, TRIUMF</a:t>
            </a:r>
          </a:p>
          <a:p>
            <a:r>
              <a:rPr lang="en-US" dirty="0"/>
              <a:t>Eric Brown, LANL</a:t>
            </a:r>
          </a:p>
          <a:p>
            <a:r>
              <a:rPr lang="en-US" dirty="0"/>
              <a:t>Peter Denes, LBNL</a:t>
            </a:r>
          </a:p>
          <a:p>
            <a:r>
              <a:rPr lang="en-US" dirty="0"/>
              <a:t>Paul Rossi, ANL</a:t>
            </a:r>
          </a:p>
          <a:p>
            <a:r>
              <a:rPr lang="en-US" dirty="0"/>
              <a:t>Michael Kelly, ANL</a:t>
            </a:r>
          </a:p>
          <a:p>
            <a:r>
              <a:rPr lang="en-US" dirty="0"/>
              <a:t>DOE: Paul </a:t>
            </a:r>
            <a:r>
              <a:rPr lang="en-US" dirty="0" err="1"/>
              <a:t>Mantica</a:t>
            </a:r>
            <a:r>
              <a:rPr lang="en-US" dirty="0"/>
              <a:t> (chair), Sharon Stevenson, Gulshan Rai, Spyridon </a:t>
            </a:r>
            <a:r>
              <a:rPr lang="en-US" dirty="0" err="1"/>
              <a:t>Margetis</a:t>
            </a:r>
            <a:r>
              <a:rPr lang="en-US" dirty="0"/>
              <a:t>, Manouchehr </a:t>
            </a:r>
            <a:r>
              <a:rPr lang="en-US" dirty="0" err="1"/>
              <a:t>Farkhondeh</a:t>
            </a:r>
            <a:r>
              <a:rPr lang="en-US" dirty="0"/>
              <a:t>, David </a:t>
            </a:r>
            <a:r>
              <a:rPr lang="en-US" dirty="0" err="1"/>
              <a:t>Cinabro</a:t>
            </a:r>
            <a:r>
              <a:rPr lang="en-US" dirty="0"/>
              <a:t>, Linda Horton</a:t>
            </a:r>
          </a:p>
        </p:txBody>
      </p:sp>
      <p:sp>
        <p:nvSpPr>
          <p:cNvPr id="4" name="TextBox 3">
            <a:extLst>
              <a:ext uri="{FF2B5EF4-FFF2-40B4-BE49-F238E27FC236}">
                <a16:creationId xmlns:a16="http://schemas.microsoft.com/office/drawing/2014/main" id="{AEE90A53-2952-7C5A-D36D-F724514C5A33}"/>
              </a:ext>
            </a:extLst>
          </p:cNvPr>
          <p:cNvSpPr txBox="1"/>
          <p:nvPr/>
        </p:nvSpPr>
        <p:spPr>
          <a:xfrm>
            <a:off x="3041317" y="5678168"/>
            <a:ext cx="6109365" cy="3416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lnSpc>
                <a:spcPct val="90000"/>
              </a:lnSpc>
            </a:pPr>
            <a:r>
              <a:rPr lang="en-US" dirty="0"/>
              <a:t>This review is held every 5-7 years, and is comprehensive</a:t>
            </a:r>
          </a:p>
        </p:txBody>
      </p:sp>
    </p:spTree>
    <p:extLst>
      <p:ext uri="{BB962C8B-B14F-4D97-AF65-F5344CB8AC3E}">
        <p14:creationId xmlns:p14="http://schemas.microsoft.com/office/powerpoint/2010/main" val="346234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3B15-436D-6095-E865-97379880B076}"/>
              </a:ext>
            </a:extLst>
          </p:cNvPr>
          <p:cNvSpPr>
            <a:spLocks noGrp="1"/>
          </p:cNvSpPr>
          <p:nvPr>
            <p:ph type="title"/>
          </p:nvPr>
        </p:nvSpPr>
        <p:spPr/>
        <p:txBody>
          <a:bodyPr/>
          <a:lstStyle/>
          <a:p>
            <a:r>
              <a:rPr lang="en-US" dirty="0"/>
              <a:t>Cover Letter</a:t>
            </a:r>
          </a:p>
        </p:txBody>
      </p:sp>
      <p:sp>
        <p:nvSpPr>
          <p:cNvPr id="3" name="Content Placeholder 2">
            <a:extLst>
              <a:ext uri="{FF2B5EF4-FFF2-40B4-BE49-F238E27FC236}">
                <a16:creationId xmlns:a16="http://schemas.microsoft.com/office/drawing/2014/main" id="{1BC908D8-FC81-181A-DC56-4546EF9C032F}"/>
              </a:ext>
            </a:extLst>
          </p:cNvPr>
          <p:cNvSpPr>
            <a:spLocks noGrp="1"/>
          </p:cNvSpPr>
          <p:nvPr>
            <p:ph idx="1"/>
          </p:nvPr>
        </p:nvSpPr>
        <p:spPr>
          <a:xfrm>
            <a:off x="354287" y="1295400"/>
            <a:ext cx="7424837" cy="4739640"/>
          </a:xfrm>
        </p:spPr>
        <p:txBody>
          <a:bodyPr/>
          <a:lstStyle/>
          <a:p>
            <a:pPr marL="0" indent="0">
              <a:buNone/>
            </a:pPr>
            <a:r>
              <a:rPr lang="en-US" sz="1600" dirty="0">
                <a:effectLst/>
                <a:latin typeface="Times New Roman" panose="02020603050405020304" pitchFamily="18" charset="0"/>
              </a:rPr>
              <a:t> The Laboratory has done well in ramping up CEBAF facility operations with the goal of operating for 34 weeks and executing high priority science experiments. Laboratory leadership and staff demonstrate a strong commitment to delivering the NP science mission. But challenges remain in establishing an </a:t>
            </a:r>
            <a:r>
              <a:rPr lang="en-US" sz="1600" dirty="0">
                <a:solidFill>
                  <a:srgbClr val="FF0000"/>
                </a:solidFill>
                <a:effectLst/>
                <a:latin typeface="Times New Roman" panose="02020603050405020304" pitchFamily="18" charset="0"/>
              </a:rPr>
              <a:t>appropriate safety culture </a:t>
            </a:r>
            <a:r>
              <a:rPr lang="en-US" sz="1600" dirty="0">
                <a:effectLst/>
                <a:latin typeface="Times New Roman" panose="02020603050405020304" pitchFamily="18" charset="0"/>
              </a:rPr>
              <a:t>and </a:t>
            </a:r>
            <a:r>
              <a:rPr lang="en-US" sz="1600" dirty="0">
                <a:solidFill>
                  <a:srgbClr val="FF0000"/>
                </a:solidFill>
                <a:effectLst/>
                <a:latin typeface="Times New Roman" panose="02020603050405020304" pitchFamily="18" charset="0"/>
              </a:rPr>
              <a:t>achieving reliable facility operations</a:t>
            </a:r>
            <a:r>
              <a:rPr lang="en-US" sz="1600" dirty="0">
                <a:effectLst/>
                <a:latin typeface="Times New Roman" panose="02020603050405020304" pitchFamily="18" charset="0"/>
              </a:rPr>
              <a:t>. The Laboratory would also benefit from a critical assessment of current operations staffing and allocation of funds for facility improvements that will position the laboratory for sustained success. </a:t>
            </a:r>
          </a:p>
          <a:p>
            <a:pPr marL="0" marR="633730" lvl="0" indent="0">
              <a:lnSpc>
                <a:spcPct val="122000"/>
              </a:lnSpc>
              <a:spcBef>
                <a:spcPts val="0"/>
              </a:spcBef>
              <a:spcAft>
                <a:spcPts val="0"/>
              </a:spcAft>
              <a:buClr>
                <a:srgbClr val="030303"/>
              </a:buClr>
              <a:buSzPts val="1050"/>
              <a:buNone/>
              <a:tabLst>
                <a:tab pos="321945" algn="l"/>
                <a:tab pos="354330" algn="l"/>
              </a:tabLst>
            </a:pPr>
            <a:endParaRPr lang="en-US" sz="1600" spc="-5" dirty="0">
              <a:effectLst/>
              <a:latin typeface="Arial" panose="020B0604020202020204" pitchFamily="34" charset="0"/>
              <a:ea typeface="Arial" panose="020B0604020202020204" pitchFamily="34" charset="0"/>
            </a:endParaRPr>
          </a:p>
          <a:p>
            <a:pPr marL="0" marR="633730" lvl="0" indent="0">
              <a:lnSpc>
                <a:spcPct val="122000"/>
              </a:lnSpc>
              <a:spcBef>
                <a:spcPts val="0"/>
              </a:spcBef>
              <a:spcAft>
                <a:spcPts val="0"/>
              </a:spcAft>
              <a:buClr>
                <a:srgbClr val="030303"/>
              </a:buClr>
              <a:buSzPts val="1050"/>
              <a:buNone/>
              <a:tabLst>
                <a:tab pos="321945" algn="l"/>
                <a:tab pos="354330" algn="l"/>
              </a:tabLst>
            </a:pPr>
            <a:endParaRPr lang="en-US" sz="1600" spc="-5" dirty="0">
              <a:ea typeface="Arial" panose="020B0604020202020204" pitchFamily="34" charset="0"/>
            </a:endParaRPr>
          </a:p>
          <a:p>
            <a:pPr marR="633730">
              <a:lnSpc>
                <a:spcPct val="122000"/>
              </a:lnSpc>
              <a:spcBef>
                <a:spcPts val="0"/>
              </a:spcBef>
              <a:spcAft>
                <a:spcPts val="0"/>
              </a:spcAft>
              <a:buClr>
                <a:srgbClr val="030303"/>
              </a:buClr>
              <a:buSzPts val="1050"/>
              <a:tabLst>
                <a:tab pos="321945" algn="l"/>
                <a:tab pos="354330" algn="l"/>
              </a:tabLst>
            </a:pPr>
            <a:r>
              <a:rPr lang="en-US" sz="1600" spc="-5" dirty="0">
                <a:effectLst/>
                <a:latin typeface="Arial" panose="020B0604020202020204" pitchFamily="34" charset="0"/>
                <a:ea typeface="Arial" panose="020B0604020202020204" pitchFamily="34" charset="0"/>
              </a:rPr>
              <a:t>Good Marks</a:t>
            </a:r>
          </a:p>
          <a:p>
            <a:pPr marR="633730" lvl="1">
              <a:lnSpc>
                <a:spcPct val="122000"/>
              </a:lnSpc>
              <a:spcBef>
                <a:spcPts val="0"/>
              </a:spcBef>
              <a:spcAft>
                <a:spcPts val="0"/>
              </a:spcAft>
              <a:buClr>
                <a:srgbClr val="030303"/>
              </a:buClr>
              <a:buSzPts val="1050"/>
              <a:tabLst>
                <a:tab pos="321945" algn="l"/>
                <a:tab pos="354330" algn="l"/>
              </a:tabLst>
            </a:pPr>
            <a:r>
              <a:rPr lang="en-US" sz="1600" spc="-5" dirty="0">
                <a:effectLst/>
                <a:latin typeface="Arial" panose="020B0604020202020204" pitchFamily="34" charset="0"/>
                <a:ea typeface="Arial" panose="020B0604020202020204" pitchFamily="34" charset="0"/>
              </a:rPr>
              <a:t>Strong commitment to delivering the mission</a:t>
            </a:r>
          </a:p>
          <a:p>
            <a:pPr marR="633730">
              <a:lnSpc>
                <a:spcPct val="122000"/>
              </a:lnSpc>
              <a:spcBef>
                <a:spcPts val="0"/>
              </a:spcBef>
              <a:spcAft>
                <a:spcPts val="0"/>
              </a:spcAft>
              <a:buClr>
                <a:srgbClr val="030303"/>
              </a:buClr>
              <a:buSzPts val="1050"/>
              <a:tabLst>
                <a:tab pos="321945" algn="l"/>
                <a:tab pos="354330" algn="l"/>
              </a:tabLst>
            </a:pPr>
            <a:r>
              <a:rPr lang="en-US" sz="1600" spc="-5" dirty="0">
                <a:ea typeface="Arial" panose="020B0604020202020204" pitchFamily="34" charset="0"/>
              </a:rPr>
              <a:t>Challenges</a:t>
            </a:r>
          </a:p>
          <a:p>
            <a:pPr marR="633730" lvl="1">
              <a:lnSpc>
                <a:spcPct val="122000"/>
              </a:lnSpc>
              <a:spcBef>
                <a:spcPts val="0"/>
              </a:spcBef>
              <a:spcAft>
                <a:spcPts val="0"/>
              </a:spcAft>
              <a:buClr>
                <a:srgbClr val="030303"/>
              </a:buClr>
              <a:buSzPts val="1050"/>
              <a:tabLst>
                <a:tab pos="321945" algn="l"/>
                <a:tab pos="354330" algn="l"/>
              </a:tabLst>
            </a:pPr>
            <a:r>
              <a:rPr lang="en-US" sz="1600" spc="-5" dirty="0">
                <a:ea typeface="Arial" panose="020B0604020202020204" pitchFamily="34" charset="0"/>
              </a:rPr>
              <a:t>Reliability</a:t>
            </a:r>
          </a:p>
          <a:p>
            <a:pPr marR="633730" lvl="1">
              <a:lnSpc>
                <a:spcPct val="122000"/>
              </a:lnSpc>
              <a:spcBef>
                <a:spcPts val="0"/>
              </a:spcBef>
              <a:spcAft>
                <a:spcPts val="0"/>
              </a:spcAft>
              <a:buClr>
                <a:srgbClr val="030303"/>
              </a:buClr>
              <a:buSzPts val="1050"/>
              <a:tabLst>
                <a:tab pos="321945" algn="l"/>
                <a:tab pos="354330" algn="l"/>
              </a:tabLst>
            </a:pPr>
            <a:r>
              <a:rPr lang="en-US" sz="1600" spc="-5" dirty="0">
                <a:ea typeface="Arial" panose="020B0604020202020204" pitchFamily="34" charset="0"/>
              </a:rPr>
              <a:t>Safety culture</a:t>
            </a:r>
          </a:p>
          <a:p>
            <a:pPr marR="633730">
              <a:lnSpc>
                <a:spcPct val="122000"/>
              </a:lnSpc>
              <a:spcBef>
                <a:spcPts val="0"/>
              </a:spcBef>
              <a:spcAft>
                <a:spcPts val="0"/>
              </a:spcAft>
              <a:buClr>
                <a:srgbClr val="030303"/>
              </a:buClr>
              <a:buSzPts val="1050"/>
              <a:tabLst>
                <a:tab pos="321945" algn="l"/>
                <a:tab pos="354330" algn="l"/>
              </a:tabLst>
            </a:pPr>
            <a:r>
              <a:rPr lang="en-US" sz="1600" spc="-5" dirty="0">
                <a:ea typeface="Arial" panose="020B0604020202020204" pitchFamily="34" charset="0"/>
              </a:rPr>
              <a:t>Need a critical assessment of current operations staffing and allocation of funds for facility improvements that will position the laboratory for sustained success.</a:t>
            </a:r>
          </a:p>
        </p:txBody>
      </p:sp>
      <p:pic>
        <p:nvPicPr>
          <p:cNvPr id="4" name="Picture 3">
            <a:extLst>
              <a:ext uri="{FF2B5EF4-FFF2-40B4-BE49-F238E27FC236}">
                <a16:creationId xmlns:a16="http://schemas.microsoft.com/office/drawing/2014/main" id="{C5BD8238-778F-7571-43A7-9BE3BED212DF}"/>
              </a:ext>
            </a:extLst>
          </p:cNvPr>
          <p:cNvPicPr>
            <a:picLocks noChangeAspect="1"/>
          </p:cNvPicPr>
          <p:nvPr/>
        </p:nvPicPr>
        <p:blipFill>
          <a:blip r:embed="rId3"/>
          <a:stretch>
            <a:fillRect/>
          </a:stretch>
        </p:blipFill>
        <p:spPr>
          <a:xfrm>
            <a:off x="7785847" y="419100"/>
            <a:ext cx="4158757" cy="6019800"/>
          </a:xfrm>
          <a:prstGeom prst="rect">
            <a:avLst/>
          </a:prstGeom>
        </p:spPr>
      </p:pic>
    </p:spTree>
    <p:extLst>
      <p:ext uri="{BB962C8B-B14F-4D97-AF65-F5344CB8AC3E}">
        <p14:creationId xmlns:p14="http://schemas.microsoft.com/office/powerpoint/2010/main" val="1636525745"/>
      </p:ext>
    </p:extLst>
  </p:cSld>
  <p:clrMapOvr>
    <a:masterClrMapping/>
  </p:clrMapOvr>
</p:sld>
</file>

<file path=ppt/theme/theme1.xml><?xml version="1.0" encoding="utf-8"?>
<a:theme xmlns:a="http://schemas.openxmlformats.org/drawingml/2006/main" name="2_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2.xml><?xml version="1.0" encoding="utf-8"?>
<a:theme xmlns:a="http://schemas.openxmlformats.org/drawingml/2006/main" name="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6B2F93EDB7EF43B5AA317BEEBE52C0" ma:contentTypeVersion="12" ma:contentTypeDescription="Create a new document." ma:contentTypeScope="" ma:versionID="0cf2a0221b789efaff1ba92f5c675945">
  <xsd:schema xmlns:xsd="http://www.w3.org/2001/XMLSchema" xmlns:xs="http://www.w3.org/2001/XMLSchema" xmlns:p="http://schemas.microsoft.com/office/2006/metadata/properties" xmlns:ns3="7a88a02c-e9d6-4b6c-b48a-bde4fb266a17" xmlns:ns4="cfcb42d0-0ca3-42df-9bbd-c42f9305e417" targetNamespace="http://schemas.microsoft.com/office/2006/metadata/properties" ma:root="true" ma:fieldsID="3491f0742cbfd218dbf8f1fd12d9538a" ns3:_="" ns4:_="">
    <xsd:import namespace="7a88a02c-e9d6-4b6c-b48a-bde4fb266a17"/>
    <xsd:import namespace="cfcb42d0-0ca3-42df-9bbd-c42f9305e4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88a02c-e9d6-4b6c-b48a-bde4fb266a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cb42d0-0ca3-42df-9bbd-c42f9305e4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4D2349-8184-49BB-A0BD-7E401EF228B3}">
  <ds:schemaRefs>
    <ds:schemaRef ds:uri="http://purl.org/dc/elements/1.1/"/>
    <ds:schemaRef ds:uri="http://www.w3.org/XML/1998/namespace"/>
    <ds:schemaRef ds:uri="http://schemas.microsoft.com/office/2006/metadata/properties"/>
    <ds:schemaRef ds:uri="7a88a02c-e9d6-4b6c-b48a-bde4fb266a17"/>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cfcb42d0-0ca3-42df-9bbd-c42f9305e417"/>
    <ds:schemaRef ds:uri="http://purl.org/dc/terms/"/>
  </ds:schemaRefs>
</ds:datastoreItem>
</file>

<file path=customXml/itemProps2.xml><?xml version="1.0" encoding="utf-8"?>
<ds:datastoreItem xmlns:ds="http://schemas.openxmlformats.org/officeDocument/2006/customXml" ds:itemID="{237509B9-0484-4569-B3D1-479BFC4DBC43}">
  <ds:schemaRefs>
    <ds:schemaRef ds:uri="http://schemas.microsoft.com/sharepoint/v3/contenttype/forms"/>
  </ds:schemaRefs>
</ds:datastoreItem>
</file>

<file path=customXml/itemProps3.xml><?xml version="1.0" encoding="utf-8"?>
<ds:datastoreItem xmlns:ds="http://schemas.openxmlformats.org/officeDocument/2006/customXml" ds:itemID="{605C97C0-C2A0-44FB-B0EB-269FD7CE8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88a02c-e9d6-4b6c-b48a-bde4fb266a17"/>
    <ds:schemaRef ds:uri="cfcb42d0-0ca3-42df-9bbd-c42f9305e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5249</TotalTime>
  <Words>2658</Words>
  <Application>Microsoft Macintosh PowerPoint</Application>
  <PresentationFormat>Widescreen</PresentationFormat>
  <Paragraphs>209</Paragraphs>
  <Slides>24</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Arial Black</vt:lpstr>
      <vt:lpstr>Calibri</vt:lpstr>
      <vt:lpstr>Courier New</vt:lpstr>
      <vt:lpstr>Times New Roman</vt:lpstr>
      <vt:lpstr>2_Presentations (Wide Screen)</vt:lpstr>
      <vt:lpstr>Presentations (Wide Screen)</vt:lpstr>
      <vt:lpstr>CEBAF Operations Review Outcomes</vt:lpstr>
      <vt:lpstr>Outline…</vt:lpstr>
      <vt:lpstr>Laboratory strategy incorporates three key areas</vt:lpstr>
      <vt:lpstr>FY23 Lab Funding: All Sources  ($240.5M Total)</vt:lpstr>
      <vt:lpstr>FY23 Facility Operations Funding by B&amp;R Code: $147.8M Total</vt:lpstr>
      <vt:lpstr>What does the Operations Budget Cover? (FY25 PBR)</vt:lpstr>
      <vt:lpstr>Review Charges Addressed and Indicated in Presentations and Prebriefs</vt:lpstr>
      <vt:lpstr>CEBAF Operations Review Committee</vt:lpstr>
      <vt:lpstr>Cover Letter</vt:lpstr>
      <vt:lpstr>Recommendations</vt:lpstr>
      <vt:lpstr>Executive Summary: CPP and reliability</vt:lpstr>
      <vt:lpstr>The experimental energy recommendation and the CPP recommendation</vt:lpstr>
      <vt:lpstr>Executive Summary: ESH</vt:lpstr>
      <vt:lpstr>Executive Summary: Budget and staffing</vt:lpstr>
      <vt:lpstr>Alternate View of CEBAF Operations</vt:lpstr>
      <vt:lpstr>Building a priority driven 5-year plan (Accelerator, prioritized)</vt:lpstr>
      <vt:lpstr>Assumptions for exercise</vt:lpstr>
      <vt:lpstr>Executive Summary: EIC</vt:lpstr>
      <vt:lpstr>Executive Summary: Plans for the future</vt:lpstr>
      <vt:lpstr>Executive Summary: Plans for the future</vt:lpstr>
      <vt:lpstr>Executive Summary: JLab Management</vt:lpstr>
      <vt:lpstr>Executive Summary: Conduct of Operations</vt:lpstr>
      <vt:lpstr>Executive Summary: External Investments</vt:lpstr>
      <vt:lpstr>PowerPoint Presentation</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HPDF Capabilities and Impacts on VA and Virginia Universities</dc:title>
  <dc:creator>Deborah Dowd</dc:creator>
  <cp:lastModifiedBy>David Dean</cp:lastModifiedBy>
  <cp:revision>106</cp:revision>
  <dcterms:created xsi:type="dcterms:W3CDTF">2022-09-08T14:58:30Z</dcterms:created>
  <dcterms:modified xsi:type="dcterms:W3CDTF">2024-12-10T15:44:55Z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2022-08-25T00:00:00Z</vt:filetime>
  </property>
  <property fmtid="{D5CDD505-2E9C-101B-9397-08002B2CF9AE}" pid="3" name="Creator">
    <vt:lpwstr>Acrobat PDFMaker 22 for PowerPoint</vt:lpwstr>
  </property>
  <property fmtid="{D5CDD505-2E9C-101B-9397-08002B2CF9AE}" pid="4" name="LastSaved">
    <vt:filetime>2022-09-08T00:00:00Z</vt:filetime>
  </property>
  <property fmtid="{D5CDD505-2E9C-101B-9397-08002B2CF9AE}" pid="5" name="Producer">
    <vt:lpwstr>Adobe PDF Library 22.2.223</vt:lpwstr>
  </property>
  <property fmtid="{D5CDD505-2E9C-101B-9397-08002B2CF9AE}" pid="6" name="ContentTypeId">
    <vt:lpwstr>0x010100216B2F93EDB7EF43B5AA317BEEBE52C0</vt:lpwstr>
  </property>
</Properties>
</file>