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4"/>
    <p:sldMasterId id="2147483701" r:id="rId5"/>
  </p:sldMasterIdLst>
  <p:notesMasterIdLst>
    <p:notesMasterId r:id="rId19"/>
  </p:notesMasterIdLst>
  <p:handoutMasterIdLst>
    <p:handoutMasterId r:id="rId20"/>
  </p:handoutMasterIdLst>
  <p:sldIdLst>
    <p:sldId id="5408" r:id="rId6"/>
    <p:sldId id="5870" r:id="rId7"/>
    <p:sldId id="258" r:id="rId8"/>
    <p:sldId id="260" r:id="rId9"/>
    <p:sldId id="6001" r:id="rId10"/>
    <p:sldId id="6011" r:id="rId11"/>
    <p:sldId id="5999" r:id="rId12"/>
    <p:sldId id="6013" r:id="rId13"/>
    <p:sldId id="5996" r:id="rId14"/>
    <p:sldId id="5997" r:id="rId15"/>
    <p:sldId id="277" r:id="rId16"/>
    <p:sldId id="6012" r:id="rId17"/>
    <p:sldId id="5932" r:id="rId1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A9BA12-75F3-999B-6336-4F962A2E6D06}" name="Matthew Cahill" initials="MC" userId="S::cahill@jlab.org::45bf416e-bc26-4c6a-b4ed-5d6267bd8ebc" providerId="AD"/>
  <p188:author id="{E7BCFD4B-9F33-0743-6629-3086C103021B}" name="Kent Hammack" initials="KH" userId="S::hammack@jlab.org::f07e14d7-1a7a-4e8b-83ab-f092e8663bf2" providerId="AD"/>
  <p188:author id="{68731784-5840-F617-78C0-5362B2CCDEE0}" name="Jianwei Qiu" initials="JQ" userId="S::jqiu@JLAB.ORG::801aee4f-01be-445a-9d95-e46e4ef9bf4b" providerId="AD"/>
  <p188:author id="{5D57699C-63BE-E7E2-5E97-1E29C8038EAB}" name="Amber Boehnlein" initials="AB" userId="S::amber@jlab.org::9ee83fe6-ab0c-4884-84a0-de44469ed022" providerId="AD"/>
  <p188:author id="{B85747CC-2DDD-5D6C-61D9-B2FEECF5EE4E}" name="Scott Bentivegna" initials="SB" userId="S::scottb@jlab.org::965f291c-1253-4b4e-8304-9232768613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43"/>
    <p:restoredTop sz="92466"/>
  </p:normalViewPr>
  <p:slideViewPr>
    <p:cSldViewPr>
      <p:cViewPr varScale="1">
        <p:scale>
          <a:sx n="112" d="100"/>
          <a:sy n="112" d="100"/>
        </p:scale>
        <p:origin x="208" y="296"/>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131" d="100"/>
          <a:sy n="131" d="100"/>
        </p:scale>
        <p:origin x="708" y="1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6739EF-DE78-4BD6-8C9F-F201D8ACEAC0}"/>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FC33AD-92BB-44BB-BA05-02A7C3F2124B}"/>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645D0D0-0137-4454-BC41-5693ABE6EB37}" type="datetimeFigureOut">
              <a:rPr lang="en-US" smtClean="0"/>
              <a:t>12/9/24</a:t>
            </a:fld>
            <a:endParaRPr lang="en-US"/>
          </a:p>
        </p:txBody>
      </p:sp>
      <p:sp>
        <p:nvSpPr>
          <p:cNvPr id="4" name="Footer Placeholder 3">
            <a:extLst>
              <a:ext uri="{FF2B5EF4-FFF2-40B4-BE49-F238E27FC236}">
                <a16:creationId xmlns:a16="http://schemas.microsoft.com/office/drawing/2014/main" id="{BE8B6196-9405-4755-9223-248295672DC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D36A6E-BEC1-44F1-A3BD-E9C2CC433E4D}"/>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6366D98E-0F18-4F0C-8B8D-ADBD80845C3B}" type="slidenum">
              <a:rPr lang="en-US" smtClean="0"/>
              <a:t>‹#›</a:t>
            </a:fld>
            <a:endParaRPr lang="en-US"/>
          </a:p>
        </p:txBody>
      </p:sp>
    </p:spTree>
    <p:extLst>
      <p:ext uri="{BB962C8B-B14F-4D97-AF65-F5344CB8AC3E}">
        <p14:creationId xmlns:p14="http://schemas.microsoft.com/office/powerpoint/2010/main" val="2262167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2931459-2223-604B-9133-6BCC57EA3391}" type="datetimeFigureOut">
              <a:rPr lang="en-US" smtClean="0"/>
              <a:t>12/9/24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EC6B486-E18D-8C49-8AB8-D9329548D07C}" type="slidenum">
              <a:rPr lang="en-US" smtClean="0"/>
              <a:t>‹#›</a:t>
            </a:fld>
            <a:endParaRPr lang="en-US"/>
          </a:p>
        </p:txBody>
      </p:sp>
    </p:spTree>
    <p:extLst>
      <p:ext uri="{BB962C8B-B14F-4D97-AF65-F5344CB8AC3E}">
        <p14:creationId xmlns:p14="http://schemas.microsoft.com/office/powerpoint/2010/main" val="123653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a:t>
            </a:fld>
            <a:endParaRPr lang="en-US"/>
          </a:p>
        </p:txBody>
      </p:sp>
    </p:spTree>
    <p:extLst>
      <p:ext uri="{BB962C8B-B14F-4D97-AF65-F5344CB8AC3E}">
        <p14:creationId xmlns:p14="http://schemas.microsoft.com/office/powerpoint/2010/main" val="144269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a:t>
            </a:fld>
            <a:endParaRPr lang="en-US"/>
          </a:p>
        </p:txBody>
      </p:sp>
    </p:spTree>
    <p:extLst>
      <p:ext uri="{BB962C8B-B14F-4D97-AF65-F5344CB8AC3E}">
        <p14:creationId xmlns:p14="http://schemas.microsoft.com/office/powerpoint/2010/main" val="339768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3024577ee76_0_4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g3024577ee76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3024577ee76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3024577ee76_0_4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5" name="Google Shape;895;g3024577ee76_0_4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13</a:t>
            </a:fld>
            <a:endParaRPr lang="en-US"/>
          </a:p>
        </p:txBody>
      </p:sp>
    </p:spTree>
    <p:extLst>
      <p:ext uri="{BB962C8B-B14F-4D97-AF65-F5344CB8AC3E}">
        <p14:creationId xmlns:p14="http://schemas.microsoft.com/office/powerpoint/2010/main" val="2538494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pic>
        <p:nvPicPr>
          <p:cNvPr id="4" name="Picture 3" descr="A red circle in the middle of a black background&#10;&#10;Description automatically generated">
            <a:extLst>
              <a:ext uri="{FF2B5EF4-FFF2-40B4-BE49-F238E27FC236}">
                <a16:creationId xmlns:a16="http://schemas.microsoft.com/office/drawing/2014/main" id="{0E6BE28D-32FC-851D-CD9E-A40C3971663D}"/>
              </a:ext>
            </a:extLst>
          </p:cNvPr>
          <p:cNvPicPr>
            <a:picLocks noChangeAspect="1"/>
          </p:cNvPicPr>
          <p:nvPr userDrawn="1"/>
        </p:nvPicPr>
        <p:blipFill>
          <a:blip r:embed="rId2"/>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127881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62C4858A-275D-2E7B-F3E0-4127DCDF3EE9}"/>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871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3A72E877-54EF-3AC0-E7D3-14415E9DB3C2}"/>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7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F7382-5E1C-4B4F-A2BE-730A0DABBEE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94DCB94-70F6-43B1-8C3E-93DF33027743}"/>
              </a:ext>
            </a:extLst>
          </p:cNvPr>
          <p:cNvSpPr>
            <a:spLocks noGrp="1"/>
          </p:cNvSpPr>
          <p:nvPr>
            <p:ph type="ftr" sz="quarter" idx="11"/>
          </p:nvPr>
        </p:nvSpPr>
        <p:spPr>
          <a:xfrm>
            <a:off x="4038600" y="6356350"/>
            <a:ext cx="4114800" cy="365125"/>
          </a:xfrm>
          <a:prstGeom prst="rect">
            <a:avLst/>
          </a:prstGeom>
        </p:spPr>
        <p:txBody>
          <a:bodyPr/>
          <a:lstStyle/>
          <a:p>
            <a:r>
              <a:rPr lang="en-US"/>
              <a:t>CLAS Collaboration Meeting</a:t>
            </a:r>
          </a:p>
        </p:txBody>
      </p:sp>
      <p:sp>
        <p:nvSpPr>
          <p:cNvPr id="4" name="Slide Number Placeholder 3">
            <a:extLst>
              <a:ext uri="{FF2B5EF4-FFF2-40B4-BE49-F238E27FC236}">
                <a16:creationId xmlns:a16="http://schemas.microsoft.com/office/drawing/2014/main" id="{BF19AB88-57ED-48FA-ADF8-90F697909B3A}"/>
              </a:ext>
            </a:extLst>
          </p:cNvPr>
          <p:cNvSpPr>
            <a:spLocks noGrp="1"/>
          </p:cNvSpPr>
          <p:nvPr>
            <p:ph type="sldNum" sz="quarter" idx="12"/>
          </p:nvPr>
        </p:nvSpPr>
        <p:spPr/>
        <p:txBody>
          <a:bodyPr/>
          <a:lstStyle/>
          <a:p>
            <a:fld id="{7A4BB82A-85AA-4495-AB6C-1CAA31F5EE0C}" type="slidenum">
              <a:rPr lang="en-US" smtClean="0"/>
              <a:t>‹#›</a:t>
            </a:fld>
            <a:endParaRPr lang="en-US"/>
          </a:p>
        </p:txBody>
      </p:sp>
    </p:spTree>
    <p:extLst>
      <p:ext uri="{BB962C8B-B14F-4D97-AF65-F5344CB8AC3E}">
        <p14:creationId xmlns:p14="http://schemas.microsoft.com/office/powerpoint/2010/main" val="396068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477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45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237667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dirty="0"/>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58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midd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5141" y="258931"/>
            <a:ext cx="11338560" cy="623416"/>
          </a:xfrm>
        </p:spPr>
        <p:txBody>
          <a:bodyPr/>
          <a:lstStyle/>
          <a:p>
            <a:r>
              <a:rPr lang="en-US" dirty="0"/>
              <a:t>Click to edit Master title style</a:t>
            </a:r>
          </a:p>
        </p:txBody>
      </p:sp>
      <p:grpSp>
        <p:nvGrpSpPr>
          <p:cNvPr id="19" name="Group 18"/>
          <p:cNvGrpSpPr/>
          <p:nvPr userDrawn="1"/>
        </p:nvGrpSpPr>
        <p:grpSpPr>
          <a:xfrm>
            <a:off x="9398612" y="6303387"/>
            <a:ext cx="2423899" cy="487083"/>
            <a:chOff x="6293670" y="6370917"/>
            <a:chExt cx="2423899" cy="487083"/>
          </a:xfrm>
        </p:grpSpPr>
        <p:sp>
          <p:nvSpPr>
            <p:cNvPr id="20" name="Rectangle 19"/>
            <p:cNvSpPr/>
            <p:nvPr/>
          </p:nvSpPr>
          <p:spPr>
            <a:xfrm>
              <a:off x="6293670" y="6372406"/>
              <a:ext cx="2423899" cy="44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D7FAD72-2B0A-3DD9-AB74-6283FB880B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6362" y="6370917"/>
              <a:ext cx="1558663" cy="487083"/>
            </a:xfrm>
            <a:prstGeom prst="rect">
              <a:avLst/>
            </a:prstGeom>
            <a:ln>
              <a:noFill/>
            </a:ln>
          </p:spPr>
        </p:pic>
      </p:grpSp>
    </p:spTree>
    <p:extLst>
      <p:ext uri="{BB962C8B-B14F-4D97-AF65-F5344CB8AC3E}">
        <p14:creationId xmlns:p14="http://schemas.microsoft.com/office/powerpoint/2010/main" val="427604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ith 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70304B-6B4F-AC34-2F35-C50050C94482}"/>
              </a:ext>
            </a:extLst>
          </p:cNvPr>
          <p:cNvPicPr>
            <a:picLocks noChangeAspect="1"/>
          </p:cNvPicPr>
          <p:nvPr userDrawn="1"/>
        </p:nvPicPr>
        <p:blipFill rotWithShape="1">
          <a:blip r:embed="rId2">
            <a:alphaModFix amt="9000"/>
          </a:blip>
          <a:srcRect t="-18644" r="26452" b="18644"/>
          <a:stretch/>
        </p:blipFill>
        <p:spPr>
          <a:xfrm>
            <a:off x="6556259" y="1143002"/>
            <a:ext cx="5668400" cy="5780314"/>
          </a:xfrm>
          <a:prstGeom prst="rect">
            <a:avLst/>
          </a:prstGeom>
        </p:spPr>
      </p:pic>
      <p:sp>
        <p:nvSpPr>
          <p:cNvPr id="11" name="Picture Placeholder 10"/>
          <p:cNvSpPr>
            <a:spLocks noGrp="1"/>
          </p:cNvSpPr>
          <p:nvPr>
            <p:ph type="pic" sz="quarter" idx="17"/>
          </p:nvPr>
        </p:nvSpPr>
        <p:spPr>
          <a:xfrm>
            <a:off x="6232526" y="1420813"/>
            <a:ext cx="5575758" cy="4641850"/>
          </a:xfrm>
        </p:spPr>
        <p:txBody>
          <a:bodyPr/>
          <a:lstStyle>
            <a:lvl1pPr>
              <a:defRPr baseline="0">
                <a:solidFill>
                  <a:srgbClr val="121212"/>
                </a:solidFill>
              </a:defRPr>
            </a:lvl1pPr>
          </a:lstStyle>
          <a:p>
            <a:endParaRPr lang="en-US"/>
          </a:p>
        </p:txBody>
      </p:sp>
      <p:sp>
        <p:nvSpPr>
          <p:cNvPr id="7" name="Text Placeholder 6"/>
          <p:cNvSpPr>
            <a:spLocks noGrp="1"/>
          </p:cNvSpPr>
          <p:nvPr>
            <p:ph type="body" sz="quarter" idx="15"/>
          </p:nvPr>
        </p:nvSpPr>
        <p:spPr>
          <a:xfrm>
            <a:off x="424850" y="1432262"/>
            <a:ext cx="5678108" cy="4630402"/>
          </a:xfrm>
        </p:spPr>
        <p:txBody>
          <a:bodyPr>
            <a:normAutofit/>
          </a:bodyPr>
          <a:lstStyle>
            <a:lvl1pPr marL="342900" indent="-342900">
              <a:buFont typeface="Arial" charset="0"/>
              <a:buChar char="•"/>
              <a:defRPr sz="2200" baseline="0">
                <a:solidFill>
                  <a:srgbClr val="121212"/>
                </a:solidFill>
              </a:defRPr>
            </a:lvl1pPr>
            <a:lvl2pPr marL="685800" indent="-228600">
              <a:buFont typeface=".PingFangSC-Regular" charset="-122"/>
              <a:buChar char="－"/>
              <a:defRPr sz="2200" baseline="0">
                <a:solidFill>
                  <a:srgbClr val="121212"/>
                </a:solidFill>
              </a:defRPr>
            </a:lvl2pPr>
            <a:lvl3pPr marL="1143000" indent="-228600">
              <a:buFont typeface="Arial" charset="0"/>
              <a:buChar char="•"/>
              <a:defRPr sz="2200" baseline="0">
                <a:solidFill>
                  <a:srgbClr val="121212"/>
                </a:solidFill>
              </a:defRPr>
            </a:lvl3pPr>
            <a:lvl4pPr marL="1600200" indent="-228600">
              <a:buFont typeface=".PingFangSC-Regular" charset="-122"/>
              <a:buChar char="－"/>
              <a:defRPr sz="2200" baseline="0">
                <a:solidFill>
                  <a:srgbClr val="121212"/>
                </a:solidFill>
              </a:defRPr>
            </a:lvl4pPr>
            <a:lvl5pPr marL="2057400" indent="-228600">
              <a:buFont typeface="Arial" charset="0"/>
              <a:buChar char="•"/>
              <a:defRPr sz="2200" baseline="0">
                <a:solidFill>
                  <a:srgbClr val="12121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1C7FD6DD-5A50-034F-A421-43247DE51048}"/>
              </a:ext>
            </a:extLst>
          </p:cNvPr>
          <p:cNvSpPr>
            <a:spLocks noGrp="1"/>
          </p:cNvSpPr>
          <p:nvPr>
            <p:ph type="body" sz="quarter" idx="16" hasCustomPrompt="1"/>
          </p:nvPr>
        </p:nvSpPr>
        <p:spPr>
          <a:xfrm>
            <a:off x="411892" y="434196"/>
            <a:ext cx="9788891" cy="658038"/>
          </a:xfrm>
        </p:spPr>
        <p:txBody>
          <a:bodyPr>
            <a:noAutofit/>
          </a:bodyPr>
          <a:lstStyle>
            <a:lvl1pPr marL="0" indent="0">
              <a:buFontTx/>
              <a:buNone/>
              <a:defRPr sz="3000" b="1" i="0" cap="none" baseline="0">
                <a:solidFill>
                  <a:sysClr val="windowText" lastClr="000000"/>
                </a:solidFill>
                <a:latin typeface="Avenir Black" panose="02000503020000020003" pitchFamily="2" charset="0"/>
              </a:defRPr>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Click to edit Master title style</a:t>
            </a:r>
          </a:p>
        </p:txBody>
      </p:sp>
      <p:sp>
        <p:nvSpPr>
          <p:cNvPr id="21" name="Slide Number Placeholder 5">
            <a:extLst>
              <a:ext uri="{FF2B5EF4-FFF2-40B4-BE49-F238E27FC236}">
                <a16:creationId xmlns:a16="http://schemas.microsoft.com/office/drawing/2014/main" id="{2697D46A-DE15-5D45-A1C2-A39D206FE20A}"/>
              </a:ext>
            </a:extLst>
          </p:cNvPr>
          <p:cNvSpPr>
            <a:spLocks noGrp="1"/>
          </p:cNvSpPr>
          <p:nvPr>
            <p:ph type="sldNum" sz="quarter" idx="12"/>
          </p:nvPr>
        </p:nvSpPr>
        <p:spPr>
          <a:xfrm>
            <a:off x="5635743" y="6304053"/>
            <a:ext cx="714877" cy="303364"/>
          </a:xfrm>
        </p:spPr>
        <p:txBody>
          <a:bodyPr/>
          <a:lstStyle>
            <a:lvl1pPr algn="ctr">
              <a:defRPr sz="1000" baseline="0">
                <a:solidFill>
                  <a:srgbClr val="0E2E39"/>
                </a:solidFill>
                <a:latin typeface="Avenir" panose="02000503020000020003" pitchFamily="2"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43173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882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9CE46E7-6323-DC6D-B5A9-2715ED47195A}"/>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4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915507" y="6583362"/>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pic>
        <p:nvPicPr>
          <p:cNvPr id="2" name="Picture 1" descr="A red circle in the middle of a black background&#10;&#10;Description automatically generated">
            <a:extLst>
              <a:ext uri="{FF2B5EF4-FFF2-40B4-BE49-F238E27FC236}">
                <a16:creationId xmlns:a16="http://schemas.microsoft.com/office/drawing/2014/main" id="{3869421E-355C-B3CE-94D8-A85B03599230}"/>
              </a:ext>
            </a:extLst>
          </p:cNvPr>
          <p:cNvPicPr>
            <a:picLocks noChangeAspect="1"/>
          </p:cNvPicPr>
          <p:nvPr userDrawn="1"/>
        </p:nvPicPr>
        <p:blipFill>
          <a:blip r:embed="rId10"/>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19533125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9" r:id="rId6"/>
    <p:sldLayoutId id="2147483711" r:id="rId7"/>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6296147" y="6616535"/>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364612" y="6468740"/>
            <a:ext cx="1759328"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172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8" r:id="rId5"/>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directives.doe.gov/directives-documents/400-series/0413.3-EGuide-18A-admchg1/@@images/fil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3F64-61F1-2087-8E80-D1D1F9D9FA57}"/>
              </a:ext>
            </a:extLst>
          </p:cNvPr>
          <p:cNvSpPr>
            <a:spLocks noGrp="1"/>
          </p:cNvSpPr>
          <p:nvPr>
            <p:ph type="ctrTitle"/>
          </p:nvPr>
        </p:nvSpPr>
        <p:spPr>
          <a:xfrm>
            <a:off x="339094" y="610558"/>
            <a:ext cx="11561038" cy="511358"/>
          </a:xfrm>
        </p:spPr>
        <p:txBody>
          <a:bodyPr>
            <a:noAutofit/>
          </a:bodyPr>
          <a:lstStyle/>
          <a:p>
            <a:r>
              <a:rPr lang="en-US" sz="3600" dirty="0">
                <a:latin typeface="Calibri" panose="020F0502020204030204" pitchFamily="34" charset="0"/>
                <a:cs typeface="Times New Roman" panose="02020603050405020304" pitchFamily="18" charset="0"/>
              </a:rPr>
              <a:t>High Performance Data Facility (HPDF) Project update</a:t>
            </a:r>
            <a:endParaRPr lang="en-US" sz="3600" dirty="0"/>
          </a:p>
        </p:txBody>
      </p:sp>
      <p:sp>
        <p:nvSpPr>
          <p:cNvPr id="3" name="Subtitle 2">
            <a:extLst>
              <a:ext uri="{FF2B5EF4-FFF2-40B4-BE49-F238E27FC236}">
                <a16:creationId xmlns:a16="http://schemas.microsoft.com/office/drawing/2014/main" id="{EECA0EDF-94CE-2AF9-7B53-6BB60DC6222F}"/>
              </a:ext>
            </a:extLst>
          </p:cNvPr>
          <p:cNvSpPr>
            <a:spLocks noGrp="1"/>
          </p:cNvSpPr>
          <p:nvPr>
            <p:ph type="subTitle" idx="1"/>
          </p:nvPr>
        </p:nvSpPr>
        <p:spPr>
          <a:xfrm>
            <a:off x="326394" y="2286000"/>
            <a:ext cx="11154058" cy="3048000"/>
          </a:xfrm>
        </p:spPr>
        <p:txBody>
          <a:bodyPr>
            <a:normAutofit/>
          </a:bodyPr>
          <a:lstStyle/>
          <a:p>
            <a:r>
              <a:rPr lang="en-US" b="1" dirty="0"/>
              <a:t>Kathryn (Kate) Mace</a:t>
            </a:r>
          </a:p>
          <a:p>
            <a:r>
              <a:rPr lang="en-US" i="1" dirty="0"/>
              <a:t>HPDF Project Director</a:t>
            </a:r>
          </a:p>
          <a:p>
            <a:endParaRPr lang="en-US" dirty="0"/>
          </a:p>
          <a:p>
            <a:r>
              <a:rPr lang="en-US" b="1" dirty="0"/>
              <a:t>Presented To: </a:t>
            </a:r>
          </a:p>
          <a:p>
            <a:r>
              <a:rPr lang="en-US" dirty="0"/>
              <a:t>JSA S&amp;T Mission Committee Meeting</a:t>
            </a:r>
          </a:p>
          <a:p>
            <a:endParaRPr lang="en-US" dirty="0"/>
          </a:p>
          <a:p>
            <a:r>
              <a:rPr lang="en-US" b="1" dirty="0"/>
              <a:t>December 10, 2024</a:t>
            </a:r>
          </a:p>
        </p:txBody>
      </p:sp>
    </p:spTree>
    <p:extLst>
      <p:ext uri="{BB962C8B-B14F-4D97-AF65-F5344CB8AC3E}">
        <p14:creationId xmlns:p14="http://schemas.microsoft.com/office/powerpoint/2010/main" val="1563369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C8B4-F6E5-671E-BBBA-A0435F128370}"/>
              </a:ext>
            </a:extLst>
          </p:cNvPr>
          <p:cNvSpPr>
            <a:spLocks noGrp="1"/>
          </p:cNvSpPr>
          <p:nvPr>
            <p:ph type="title"/>
          </p:nvPr>
        </p:nvSpPr>
        <p:spPr>
          <a:xfrm>
            <a:off x="347563" y="161927"/>
            <a:ext cx="11425236" cy="488211"/>
          </a:xfrm>
        </p:spPr>
        <p:txBody>
          <a:bodyPr/>
          <a:lstStyle/>
          <a:p>
            <a:r>
              <a:rPr lang="en-US" b="1" dirty="0">
                <a:solidFill>
                  <a:schemeClr val="accent5"/>
                </a:solidFill>
                <a:latin typeface="Calibri" panose="020F0502020204030204" pitchFamily="34" charset="0"/>
                <a:ea typeface="Calibri Light"/>
                <a:cs typeface="Calibri" panose="020F0502020204030204" pitchFamily="34" charset="0"/>
              </a:rPr>
              <a:t>Performance/Current Activities: Jefferson Lab Data Center (JLDC)</a:t>
            </a:r>
          </a:p>
        </p:txBody>
      </p:sp>
      <p:sp>
        <p:nvSpPr>
          <p:cNvPr id="3" name="Slide Number Placeholder 2">
            <a:extLst>
              <a:ext uri="{FF2B5EF4-FFF2-40B4-BE49-F238E27FC236}">
                <a16:creationId xmlns:a16="http://schemas.microsoft.com/office/drawing/2014/main" id="{8DF1E695-31E3-3C92-93BE-45F21034B2AF}"/>
              </a:ext>
            </a:extLst>
          </p:cNvPr>
          <p:cNvSpPr>
            <a:spLocks noGrp="1"/>
          </p:cNvSpPr>
          <p:nvPr>
            <p:ph type="sldNum" sz="quarter" idx="12"/>
          </p:nvPr>
        </p:nvSpPr>
        <p:spPr>
          <a:xfrm>
            <a:off x="11201400" y="6356350"/>
            <a:ext cx="381000" cy="365125"/>
          </a:xfrm>
          <a:prstGeom prst="rect">
            <a:avLst/>
          </a:prstGeom>
        </p:spPr>
        <p:txBody>
          <a:bodyPr vert="horz" lIns="0" tIns="45720" rIns="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7B5887-CFB9-4246-8825-1B185D5D0EDC}" type="slidenum">
              <a:rPr lang="en-US" smtClean="0">
                <a:latin typeface="Calibri" panose="020F0502020204030204" pitchFamily="34" charset="0"/>
                <a:cs typeface="Calibri" panose="020F0502020204030204" pitchFamily="34" charset="0"/>
              </a:rPr>
              <a:pPr/>
              <a:t>10</a:t>
            </a:fld>
            <a:endParaRPr lang="en-US">
              <a:latin typeface="Calibri" panose="020F0502020204030204" pitchFamily="34"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353C4B8A-F8CD-305D-040F-FBBE8A6589BB}"/>
              </a:ext>
            </a:extLst>
          </p:cNvPr>
          <p:cNvGraphicFramePr>
            <a:graphicFrameLocks noGrp="1"/>
          </p:cNvGraphicFramePr>
          <p:nvPr>
            <p:extLst>
              <p:ext uri="{D42A27DB-BD31-4B8C-83A1-F6EECF244321}">
                <p14:modId xmlns:p14="http://schemas.microsoft.com/office/powerpoint/2010/main" val="1912420648"/>
              </p:ext>
            </p:extLst>
          </p:nvPr>
        </p:nvGraphicFramePr>
        <p:xfrm>
          <a:off x="609600" y="2005626"/>
          <a:ext cx="10972800" cy="3937974"/>
        </p:xfrm>
        <a:graphic>
          <a:graphicData uri="http://schemas.openxmlformats.org/drawingml/2006/table">
            <a:tbl>
              <a:tblPr firstRow="1" bandRow="1">
                <a:tableStyleId>{7DF18680-E054-41AD-8BC1-D1AEF772440D}</a:tableStyleId>
              </a:tblPr>
              <a:tblGrid>
                <a:gridCol w="7897793">
                  <a:extLst>
                    <a:ext uri="{9D8B030D-6E8A-4147-A177-3AD203B41FA5}">
                      <a16:colId xmlns:a16="http://schemas.microsoft.com/office/drawing/2014/main" val="989808119"/>
                    </a:ext>
                  </a:extLst>
                </a:gridCol>
                <a:gridCol w="3075007">
                  <a:extLst>
                    <a:ext uri="{9D8B030D-6E8A-4147-A177-3AD203B41FA5}">
                      <a16:colId xmlns:a16="http://schemas.microsoft.com/office/drawing/2014/main" val="2753917973"/>
                    </a:ext>
                  </a:extLst>
                </a:gridCol>
              </a:tblGrid>
              <a:tr h="578399">
                <a:tc>
                  <a:txBody>
                    <a:bodyPr/>
                    <a:lstStyle/>
                    <a:p>
                      <a:r>
                        <a:rPr lang="en-US" dirty="0">
                          <a:latin typeface="Calibri" panose="020F0502020204030204" pitchFamily="34" charset="0"/>
                          <a:cs typeface="Calibri" panose="020F0502020204030204" pitchFamily="34" charset="0"/>
                        </a:rPr>
                        <a:t>Activity</a:t>
                      </a:r>
                    </a:p>
                  </a:txBody>
                  <a:tcPr/>
                </a:tc>
                <a:tc>
                  <a:txBody>
                    <a:bodyPr/>
                    <a:lstStyle/>
                    <a:p>
                      <a:r>
                        <a:rPr lang="en-US" dirty="0">
                          <a:latin typeface="Calibri" panose="020F0502020204030204" pitchFamily="34" charset="0"/>
                          <a:cs typeface="Calibri" panose="020F0502020204030204" pitchFamily="34" charset="0"/>
                        </a:rPr>
                        <a:t>Status</a:t>
                      </a:r>
                    </a:p>
                  </a:txBody>
                  <a:tcPr/>
                </a:tc>
                <a:extLst>
                  <a:ext uri="{0D108BD9-81ED-4DB2-BD59-A6C34878D82A}">
                    <a16:rowId xmlns:a16="http://schemas.microsoft.com/office/drawing/2014/main" val="3485190486"/>
                  </a:ext>
                </a:extLst>
              </a:tr>
              <a:tr h="578399">
                <a:tc>
                  <a:txBody>
                    <a:bodyPr/>
                    <a:lstStyle/>
                    <a:p>
                      <a:r>
                        <a:rPr lang="en-US" dirty="0">
                          <a:latin typeface="Calibri" panose="020F0502020204030204" pitchFamily="34" charset="0"/>
                          <a:cs typeface="Calibri" panose="020F0502020204030204" pitchFamily="34" charset="0"/>
                        </a:rPr>
                        <a:t>Architect/Engineering (AE) + Construction Manager (CM) + Project Team kickoff</a:t>
                      </a:r>
                    </a:p>
                  </a:txBody>
                  <a:tcPr/>
                </a:tc>
                <a:tc>
                  <a:txBody>
                    <a:bodyPr/>
                    <a:lstStyle/>
                    <a:p>
                      <a:r>
                        <a:rPr lang="en-US">
                          <a:latin typeface="Calibri" panose="020F0502020204030204" pitchFamily="34" charset="0"/>
                          <a:cs typeface="Calibri" panose="020F0502020204030204" pitchFamily="34" charset="0"/>
                        </a:rPr>
                        <a:t>Complete: 9/30/24</a:t>
                      </a:r>
                    </a:p>
                  </a:txBody>
                  <a:tcPr/>
                </a:tc>
                <a:extLst>
                  <a:ext uri="{0D108BD9-81ED-4DB2-BD59-A6C34878D82A}">
                    <a16:rowId xmlns:a16="http://schemas.microsoft.com/office/drawing/2014/main" val="460412280"/>
                  </a:ext>
                </a:extLst>
              </a:tr>
              <a:tr h="578399">
                <a:tc>
                  <a:txBody>
                    <a:bodyPr/>
                    <a:lstStyle/>
                    <a:p>
                      <a:r>
                        <a:rPr lang="en-US">
                          <a:latin typeface="Calibri" panose="020F0502020204030204" pitchFamily="34" charset="0"/>
                          <a:cs typeface="Calibri" panose="020F0502020204030204" pitchFamily="34" charset="0"/>
                        </a:rPr>
                        <a:t>AE + CM + Project Team design Charette</a:t>
                      </a:r>
                    </a:p>
                  </a:txBody>
                  <a:tcPr/>
                </a:tc>
                <a:tc>
                  <a:txBody>
                    <a:bodyPr/>
                    <a:lstStyle/>
                    <a:p>
                      <a:r>
                        <a:rPr lang="en-US">
                          <a:latin typeface="Calibri" panose="020F0502020204030204" pitchFamily="34" charset="0"/>
                          <a:cs typeface="Calibri" panose="020F0502020204030204" pitchFamily="34" charset="0"/>
                        </a:rPr>
                        <a:t>Complete: 10/2-3/24</a:t>
                      </a:r>
                    </a:p>
                  </a:txBody>
                  <a:tcPr/>
                </a:tc>
                <a:extLst>
                  <a:ext uri="{0D108BD9-81ED-4DB2-BD59-A6C34878D82A}">
                    <a16:rowId xmlns:a16="http://schemas.microsoft.com/office/drawing/2014/main" val="1698278318"/>
                  </a:ext>
                </a:extLst>
              </a:tr>
              <a:tr h="578399">
                <a:tc>
                  <a:txBody>
                    <a:bodyPr/>
                    <a:lstStyle/>
                    <a:p>
                      <a:r>
                        <a:rPr lang="en-US" b="1" dirty="0">
                          <a:latin typeface="Calibri" panose="020F0502020204030204" pitchFamily="34" charset="0"/>
                          <a:cs typeface="Calibri" panose="020F0502020204030204" pitchFamily="34" charset="0"/>
                        </a:rPr>
                        <a:t>Initial</a:t>
                      </a:r>
                      <a:r>
                        <a:rPr lang="en-US" dirty="0">
                          <a:latin typeface="Calibri" panose="020F0502020204030204" pitchFamily="34" charset="0"/>
                          <a:cs typeface="Calibri" panose="020F0502020204030204" pitchFamily="34" charset="0"/>
                        </a:rPr>
                        <a:t> drawings for JLDC (site plan, floor plan, site security, structural foundations &amp; loading, utility yard, geotechnical requirements SOW, etc.)</a:t>
                      </a:r>
                    </a:p>
                  </a:txBody>
                  <a:tcPr/>
                </a:tc>
                <a:tc>
                  <a:txBody>
                    <a:bodyPr/>
                    <a:lstStyle/>
                    <a:p>
                      <a:r>
                        <a:rPr lang="en-US">
                          <a:latin typeface="Calibri" panose="020F0502020204030204" pitchFamily="34" charset="0"/>
                          <a:cs typeface="Calibri" panose="020F0502020204030204" pitchFamily="34" charset="0"/>
                        </a:rPr>
                        <a:t>Complete: 10/21/24</a:t>
                      </a:r>
                    </a:p>
                  </a:txBody>
                  <a:tcPr/>
                </a:tc>
                <a:extLst>
                  <a:ext uri="{0D108BD9-81ED-4DB2-BD59-A6C34878D82A}">
                    <a16:rowId xmlns:a16="http://schemas.microsoft.com/office/drawing/2014/main" val="2835993845"/>
                  </a:ext>
                </a:extLst>
              </a:tr>
              <a:tr h="407928">
                <a:tc>
                  <a:txBody>
                    <a:bodyPr/>
                    <a:lstStyle/>
                    <a:p>
                      <a:r>
                        <a:rPr lang="en-US" dirty="0">
                          <a:latin typeface="Calibri" panose="020F0502020204030204" pitchFamily="34" charset="0"/>
                          <a:cs typeface="Calibri" panose="020F0502020204030204" pitchFamily="34" charset="0"/>
                        </a:rPr>
                        <a:t>Purchase request for Geotechnical survey of building site</a:t>
                      </a:r>
                    </a:p>
                  </a:txBody>
                  <a:tcPr/>
                </a:tc>
                <a:tc>
                  <a:txBody>
                    <a:bodyPr/>
                    <a:lstStyle/>
                    <a:p>
                      <a:r>
                        <a:rPr lang="en-US">
                          <a:latin typeface="Calibri" panose="020F0502020204030204" pitchFamily="34" charset="0"/>
                          <a:cs typeface="Calibri" panose="020F0502020204030204" pitchFamily="34" charset="0"/>
                        </a:rPr>
                        <a:t>PO in progress</a:t>
                      </a:r>
                    </a:p>
                  </a:txBody>
                  <a:tcPr/>
                </a:tc>
                <a:extLst>
                  <a:ext uri="{0D108BD9-81ED-4DB2-BD59-A6C34878D82A}">
                    <a16:rowId xmlns:a16="http://schemas.microsoft.com/office/drawing/2014/main" val="3912178598"/>
                  </a:ext>
                </a:extLst>
              </a:tr>
              <a:tr h="514689">
                <a:tc>
                  <a:txBody>
                    <a:bodyPr/>
                    <a:lstStyle/>
                    <a:p>
                      <a:r>
                        <a:rPr lang="en-US" dirty="0">
                          <a:latin typeface="Calibri" panose="020F0502020204030204" pitchFamily="34" charset="0"/>
                          <a:cs typeface="Calibri" panose="020F0502020204030204" pitchFamily="34" charset="0"/>
                        </a:rPr>
                        <a:t>Initial/rough cost estimate for “shell” costs</a:t>
                      </a:r>
                    </a:p>
                  </a:txBody>
                  <a:tcPr/>
                </a:tc>
                <a:tc>
                  <a:txBody>
                    <a:bodyPr/>
                    <a:lstStyle/>
                    <a:p>
                      <a:r>
                        <a:rPr lang="en-US">
                          <a:latin typeface="Calibri" panose="020F0502020204030204" pitchFamily="34" charset="0"/>
                          <a:cs typeface="Calibri" panose="020F0502020204030204" pitchFamily="34" charset="0"/>
                        </a:rPr>
                        <a:t>In progress</a:t>
                      </a:r>
                    </a:p>
                  </a:txBody>
                  <a:tcPr/>
                </a:tc>
                <a:extLst>
                  <a:ext uri="{0D108BD9-81ED-4DB2-BD59-A6C34878D82A}">
                    <a16:rowId xmlns:a16="http://schemas.microsoft.com/office/drawing/2014/main" val="2921244649"/>
                  </a:ext>
                </a:extLst>
              </a:tr>
              <a:tr h="578399">
                <a:tc>
                  <a:txBody>
                    <a:bodyPr/>
                    <a:lstStyle/>
                    <a:p>
                      <a:r>
                        <a:rPr lang="en-US" dirty="0">
                          <a:latin typeface="Calibri" panose="020F0502020204030204" pitchFamily="34" charset="0"/>
                          <a:cs typeface="Calibri" panose="020F0502020204030204" pitchFamily="34" charset="0"/>
                        </a:rPr>
                        <a:t>Planning &amp; Management documentation, in preparation for HPDF CD-1 DOE Review</a:t>
                      </a:r>
                    </a:p>
                  </a:txBody>
                  <a:tcPr/>
                </a:tc>
                <a:tc>
                  <a:txBody>
                    <a:bodyPr/>
                    <a:lstStyle/>
                    <a:p>
                      <a:r>
                        <a:rPr lang="en-US" dirty="0">
                          <a:latin typeface="Calibri" panose="020F0502020204030204" pitchFamily="34" charset="0"/>
                          <a:cs typeface="Calibri" panose="020F0502020204030204" pitchFamily="34" charset="0"/>
                        </a:rPr>
                        <a:t>In progress</a:t>
                      </a:r>
                    </a:p>
                  </a:txBody>
                  <a:tcPr/>
                </a:tc>
                <a:extLst>
                  <a:ext uri="{0D108BD9-81ED-4DB2-BD59-A6C34878D82A}">
                    <a16:rowId xmlns:a16="http://schemas.microsoft.com/office/drawing/2014/main" val="1259432329"/>
                  </a:ext>
                </a:extLst>
              </a:tr>
            </a:tbl>
          </a:graphicData>
        </a:graphic>
      </p:graphicFrame>
      <p:sp>
        <p:nvSpPr>
          <p:cNvPr id="6" name="TextBox 5">
            <a:extLst>
              <a:ext uri="{FF2B5EF4-FFF2-40B4-BE49-F238E27FC236}">
                <a16:creationId xmlns:a16="http://schemas.microsoft.com/office/drawing/2014/main" id="{4402920A-FD94-4E4E-5605-72F3C327000E}"/>
              </a:ext>
            </a:extLst>
          </p:cNvPr>
          <p:cNvSpPr txBox="1"/>
          <p:nvPr/>
        </p:nvSpPr>
        <p:spPr>
          <a:xfrm>
            <a:off x="609600" y="1066800"/>
            <a:ext cx="10972800" cy="707886"/>
          </a:xfrm>
          <a:prstGeom prst="rect">
            <a:avLst/>
          </a:prstGeom>
          <a:noFill/>
        </p:spPr>
        <p:txBody>
          <a:bodyPr wrap="square" lIns="91440" tIns="45720" rIns="91440" bIns="45720" rtlCol="0" anchor="t">
            <a:spAutoFit/>
          </a:bodyPr>
          <a:lstStyle/>
          <a:p>
            <a:r>
              <a:rPr lang="en-US" sz="2000" b="1" dirty="0">
                <a:latin typeface="Calibri" panose="020F0502020204030204" pitchFamily="34" charset="0"/>
                <a:cs typeface="Calibri" panose="020F0502020204030204" pitchFamily="34" charset="0"/>
              </a:rPr>
              <a:t>Summary</a:t>
            </a:r>
            <a:r>
              <a:rPr lang="en-US" sz="2000" dirty="0">
                <a:latin typeface="Calibri" panose="020F0502020204030204" pitchFamily="34" charset="0"/>
                <a:cs typeface="Calibri" panose="020F0502020204030204" pitchFamily="34" charset="0"/>
              </a:rPr>
              <a:t>: Updated concept drawings complete</a:t>
            </a:r>
          </a:p>
          <a:p>
            <a:r>
              <a:rPr lang="en-US" sz="2000" b="1" dirty="0">
                <a:latin typeface="Calibri" panose="020F0502020204030204" pitchFamily="34" charset="0"/>
                <a:cs typeface="Calibri" panose="020F0502020204030204" pitchFamily="34" charset="0"/>
              </a:rPr>
              <a:t>Next steps</a:t>
            </a:r>
            <a:r>
              <a:rPr lang="en-US" sz="2000" dirty="0">
                <a:latin typeface="Calibri" panose="020F0502020204030204" pitchFamily="34" charset="0"/>
                <a:cs typeface="Calibri" panose="020F0502020204030204" pitchFamily="34" charset="0"/>
              </a:rPr>
              <a:t>: Preliminary design, rough cost estimates, CD-1 prep to support HPDF</a:t>
            </a:r>
          </a:p>
        </p:txBody>
      </p:sp>
    </p:spTree>
    <p:extLst>
      <p:ext uri="{BB962C8B-B14F-4D97-AF65-F5344CB8AC3E}">
        <p14:creationId xmlns:p14="http://schemas.microsoft.com/office/powerpoint/2010/main" val="4205100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7FF1628-0C49-4A8A-8ADB-8559ECACCB9F}"/>
              </a:ext>
            </a:extLst>
          </p:cNvPr>
          <p:cNvPicPr>
            <a:picLocks noGrp="1" noChangeAspect="1"/>
          </p:cNvPicPr>
          <p:nvPr>
            <p:ph type="pic" sz="quarter" idx="17"/>
          </p:nvPr>
        </p:nvPicPr>
        <p:blipFill>
          <a:blip r:embed="rId2"/>
          <a:stretch>
            <a:fillRect/>
          </a:stretch>
        </p:blipFill>
        <p:spPr>
          <a:xfrm>
            <a:off x="6232526" y="1008486"/>
            <a:ext cx="5575758" cy="3562290"/>
          </a:xfrm>
          <a:prstGeom prst="rect">
            <a:avLst/>
          </a:prstGeom>
        </p:spPr>
      </p:pic>
      <p:sp>
        <p:nvSpPr>
          <p:cNvPr id="5" name="Text Placeholder 4">
            <a:extLst>
              <a:ext uri="{FF2B5EF4-FFF2-40B4-BE49-F238E27FC236}">
                <a16:creationId xmlns:a16="http://schemas.microsoft.com/office/drawing/2014/main" id="{E8476A40-696F-4F0E-8077-66F1ECD926E9}"/>
              </a:ext>
            </a:extLst>
          </p:cNvPr>
          <p:cNvSpPr>
            <a:spLocks noGrp="1"/>
          </p:cNvSpPr>
          <p:nvPr>
            <p:ph type="body" sz="quarter" idx="16"/>
          </p:nvPr>
        </p:nvSpPr>
        <p:spPr>
          <a:xfrm>
            <a:off x="411892" y="228600"/>
            <a:ext cx="9788891" cy="658038"/>
          </a:xfrm>
        </p:spPr>
        <p:txBody>
          <a:bodyPr/>
          <a:lstStyle/>
          <a:p>
            <a:r>
              <a:rPr lang="en-US" dirty="0">
                <a:solidFill>
                  <a:schemeClr val="accent5"/>
                </a:solidFill>
                <a:latin typeface="Calibri" panose="020F0502020204030204" pitchFamily="34" charset="0"/>
                <a:cs typeface="Calibri" panose="020F0502020204030204" pitchFamily="34" charset="0"/>
              </a:rPr>
              <a:t>JLDC Site Plan (Currently 2 Options)</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402317A2-9A0F-4AC6-B6BC-77BE558D0F92}"/>
              </a:ext>
            </a:extLst>
          </p:cNvPr>
          <p:cNvSpPr>
            <a:spLocks noGrp="1"/>
          </p:cNvSpPr>
          <p:nvPr>
            <p:ph type="sldNum" sz="quarter" idx="12"/>
          </p:nvPr>
        </p:nvSpPr>
        <p:spPr/>
        <p:txBody>
          <a:bodyPr/>
          <a:lstStyle/>
          <a:p>
            <a:fld id="{07E1C93C-5050-FC42-8F10-D22D4F119D13}" type="slidenum">
              <a:rPr lang="en-US" smtClean="0"/>
              <a:pPr/>
              <a:t>11</a:t>
            </a:fld>
            <a:endParaRPr lang="en-US"/>
          </a:p>
        </p:txBody>
      </p:sp>
      <p:pic>
        <p:nvPicPr>
          <p:cNvPr id="10" name="Picture Placeholder 8">
            <a:extLst>
              <a:ext uri="{FF2B5EF4-FFF2-40B4-BE49-F238E27FC236}">
                <a16:creationId xmlns:a16="http://schemas.microsoft.com/office/drawing/2014/main" id="{1036705E-1114-4965-B53E-2BE311419B77}"/>
              </a:ext>
            </a:extLst>
          </p:cNvPr>
          <p:cNvPicPr>
            <a:picLocks noChangeAspect="1"/>
          </p:cNvPicPr>
          <p:nvPr/>
        </p:nvPicPr>
        <p:blipFill>
          <a:blip r:embed="rId3"/>
          <a:stretch>
            <a:fillRect/>
          </a:stretch>
        </p:blipFill>
        <p:spPr>
          <a:xfrm>
            <a:off x="483934" y="990600"/>
            <a:ext cx="5375321" cy="3562290"/>
          </a:xfrm>
          <a:prstGeom prst="rect">
            <a:avLst/>
          </a:prstGeom>
        </p:spPr>
      </p:pic>
      <p:sp>
        <p:nvSpPr>
          <p:cNvPr id="3" name="TextBox 2">
            <a:extLst>
              <a:ext uri="{FF2B5EF4-FFF2-40B4-BE49-F238E27FC236}">
                <a16:creationId xmlns:a16="http://schemas.microsoft.com/office/drawing/2014/main" id="{8D72D8B4-75EA-926C-67C5-81F04F06FCEF}"/>
              </a:ext>
            </a:extLst>
          </p:cNvPr>
          <p:cNvSpPr txBox="1"/>
          <p:nvPr/>
        </p:nvSpPr>
        <p:spPr>
          <a:xfrm>
            <a:off x="483934" y="4724400"/>
            <a:ext cx="11324350" cy="1837426"/>
          </a:xfrm>
          <a:prstGeom prst="rect">
            <a:avLst/>
          </a:prstGeom>
          <a:noFill/>
        </p:spPr>
        <p:txBody>
          <a:bodyPr wrap="square" rtlCol="0">
            <a:spAutoFit/>
          </a:bodyPr>
          <a:lstStyle/>
          <a:p>
            <a:pPr algn="l">
              <a:lnSpc>
                <a:spcPct val="90000"/>
              </a:lnSpc>
            </a:pPr>
            <a:r>
              <a:rPr lang="en-US" u="sng" dirty="0">
                <a:latin typeface="Calibri" panose="020F0502020204030204" pitchFamily="34" charset="0"/>
                <a:cs typeface="Calibri" panose="020F0502020204030204" pitchFamily="34" charset="0"/>
              </a:rPr>
              <a:t>JLDC data points</a:t>
            </a:r>
          </a:p>
          <a:p>
            <a:pPr marL="285750" indent="-285750" algn="l">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Warm lit shell cost not to exceed $43M (VA Commonwealth funding)</a:t>
            </a:r>
          </a:p>
          <a:p>
            <a:pPr marL="285750" indent="-285750" algn="l">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Square Footage: ~60,000 sq ft total/ 21,000 - 24,000 sq ft data center floor</a:t>
            </a:r>
          </a:p>
          <a:p>
            <a:pPr marL="285750" lvl="5" indent="-285750" algn="l">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LEED Gold</a:t>
            </a:r>
          </a:p>
          <a:p>
            <a:pPr marL="285750" lvl="5" indent="-285750" algn="l">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Redundant, diverse paths for utilities (power, water, fiber, etc.)</a:t>
            </a:r>
          </a:p>
          <a:p>
            <a:pPr marL="285750" lvl="5" indent="-285750" algn="l">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Raised data center floor </a:t>
            </a:r>
          </a:p>
          <a:p>
            <a:pPr marL="285750" lvl="5" indent="-285750" algn="l">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JLDC building useful lifespan: 50 years</a:t>
            </a:r>
          </a:p>
        </p:txBody>
      </p:sp>
    </p:spTree>
    <p:extLst>
      <p:ext uri="{BB962C8B-B14F-4D97-AF65-F5344CB8AC3E}">
        <p14:creationId xmlns:p14="http://schemas.microsoft.com/office/powerpoint/2010/main" val="1200376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F464BD-678F-F153-B2B8-CB0987BA4F5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JLDC Site Location</a:t>
            </a:r>
          </a:p>
        </p:txBody>
      </p:sp>
      <p:pic>
        <p:nvPicPr>
          <p:cNvPr id="8" name="Picture 7" descr="Rendering of JLDC location at Jefferson Lab">
            <a:extLst>
              <a:ext uri="{FF2B5EF4-FFF2-40B4-BE49-F238E27FC236}">
                <a16:creationId xmlns:a16="http://schemas.microsoft.com/office/drawing/2014/main" id="{C58DAE6A-BF4C-7A18-FDCB-728BA0015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40601"/>
            <a:ext cx="10634374" cy="5407799"/>
          </a:xfrm>
          <a:prstGeom prst="rect">
            <a:avLst/>
          </a:prstGeom>
        </p:spPr>
      </p:pic>
      <p:cxnSp>
        <p:nvCxnSpPr>
          <p:cNvPr id="10" name="Straight Arrow Connector 9">
            <a:extLst>
              <a:ext uri="{FF2B5EF4-FFF2-40B4-BE49-F238E27FC236}">
                <a16:creationId xmlns:a16="http://schemas.microsoft.com/office/drawing/2014/main" id="{103D3A1E-A4DC-DF45-5C5B-E0EB11C65712}"/>
              </a:ext>
            </a:extLst>
          </p:cNvPr>
          <p:cNvCxnSpPr>
            <a:cxnSpLocks/>
          </p:cNvCxnSpPr>
          <p:nvPr/>
        </p:nvCxnSpPr>
        <p:spPr>
          <a:xfrm flipH="1">
            <a:off x="2895600" y="1676400"/>
            <a:ext cx="457200" cy="5334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24C4136C-0339-F263-F864-A658A7525FD8}"/>
              </a:ext>
            </a:extLst>
          </p:cNvPr>
          <p:cNvCxnSpPr>
            <a:cxnSpLocks/>
          </p:cNvCxnSpPr>
          <p:nvPr/>
        </p:nvCxnSpPr>
        <p:spPr>
          <a:xfrm flipV="1">
            <a:off x="9601200" y="2951297"/>
            <a:ext cx="457200" cy="4572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5" name="Straight Arrow Connector 14">
            <a:extLst>
              <a:ext uri="{FF2B5EF4-FFF2-40B4-BE49-F238E27FC236}">
                <a16:creationId xmlns:a16="http://schemas.microsoft.com/office/drawing/2014/main" id="{FF7987CE-13C3-917C-DBD5-EA269F5CE515}"/>
              </a:ext>
            </a:extLst>
          </p:cNvPr>
          <p:cNvCxnSpPr>
            <a:cxnSpLocks/>
          </p:cNvCxnSpPr>
          <p:nvPr/>
        </p:nvCxnSpPr>
        <p:spPr>
          <a:xfrm flipH="1">
            <a:off x="6477000" y="4419600"/>
            <a:ext cx="457200" cy="4572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19" name="Oval 18">
            <a:extLst>
              <a:ext uri="{FF2B5EF4-FFF2-40B4-BE49-F238E27FC236}">
                <a16:creationId xmlns:a16="http://schemas.microsoft.com/office/drawing/2014/main" id="{54B474E0-5565-1F85-D76A-73EA538EC4E2}"/>
              </a:ext>
            </a:extLst>
          </p:cNvPr>
          <p:cNvSpPr/>
          <p:nvPr/>
        </p:nvSpPr>
        <p:spPr>
          <a:xfrm rot="19955204">
            <a:off x="3088511" y="2951297"/>
            <a:ext cx="4343400" cy="1524000"/>
          </a:xfrm>
          <a:prstGeom prst="ellipse">
            <a:avLst/>
          </a:prstGeom>
          <a:noFill/>
          <a:ln w="38100">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8292386-2515-B342-A95B-EAAB82EBEBD5}"/>
              </a:ext>
            </a:extLst>
          </p:cNvPr>
          <p:cNvSpPr txBox="1"/>
          <p:nvPr/>
        </p:nvSpPr>
        <p:spPr>
          <a:xfrm>
            <a:off x="2981544" y="1295400"/>
            <a:ext cx="2200056" cy="341632"/>
          </a:xfrm>
          <a:prstGeom prst="rect">
            <a:avLst/>
          </a:prstGeom>
          <a:noFill/>
        </p:spPr>
        <p:txBody>
          <a:bodyPr wrap="square" rtlCol="0">
            <a:spAutoFit/>
          </a:bodyPr>
          <a:lstStyle/>
          <a:p>
            <a:pPr algn="ctr">
              <a:lnSpc>
                <a:spcPct val="90000"/>
              </a:lnSpc>
            </a:pPr>
            <a:r>
              <a:rPr lang="en-US" b="1" dirty="0">
                <a:latin typeface="Calibri" panose="020F0502020204030204" pitchFamily="34" charset="0"/>
                <a:cs typeface="Calibri" panose="020F0502020204030204" pitchFamily="34" charset="0"/>
              </a:rPr>
              <a:t>SSC (Bldg. #28)</a:t>
            </a:r>
          </a:p>
        </p:txBody>
      </p:sp>
      <p:sp>
        <p:nvSpPr>
          <p:cNvPr id="21" name="TextBox 20">
            <a:extLst>
              <a:ext uri="{FF2B5EF4-FFF2-40B4-BE49-F238E27FC236}">
                <a16:creationId xmlns:a16="http://schemas.microsoft.com/office/drawing/2014/main" id="{9546B83C-F436-B70B-6BBC-AA2A1DEE925C}"/>
              </a:ext>
            </a:extLst>
          </p:cNvPr>
          <p:cNvSpPr txBox="1"/>
          <p:nvPr/>
        </p:nvSpPr>
        <p:spPr>
          <a:xfrm>
            <a:off x="6248400" y="4154168"/>
            <a:ext cx="2362200" cy="341632"/>
          </a:xfrm>
          <a:prstGeom prst="rect">
            <a:avLst/>
          </a:prstGeom>
          <a:noFill/>
        </p:spPr>
        <p:txBody>
          <a:bodyPr wrap="square" rtlCol="0">
            <a:spAutoFit/>
          </a:bodyPr>
          <a:lstStyle/>
          <a:p>
            <a:pPr algn="ctr">
              <a:lnSpc>
                <a:spcPct val="90000"/>
              </a:lnSpc>
            </a:pPr>
            <a:r>
              <a:rPr lang="en-US" b="1" dirty="0">
                <a:latin typeface="Calibri" panose="020F0502020204030204" pitchFamily="34" charset="0"/>
                <a:cs typeface="Calibri" panose="020F0502020204030204" pitchFamily="34" charset="0"/>
              </a:rPr>
              <a:t>CEBAF (Bldg. #12)</a:t>
            </a:r>
          </a:p>
        </p:txBody>
      </p:sp>
      <p:sp>
        <p:nvSpPr>
          <p:cNvPr id="22" name="TextBox 21">
            <a:extLst>
              <a:ext uri="{FF2B5EF4-FFF2-40B4-BE49-F238E27FC236}">
                <a16:creationId xmlns:a16="http://schemas.microsoft.com/office/drawing/2014/main" id="{3EBC45C2-F34B-F1A3-3119-68AB49956BD7}"/>
              </a:ext>
            </a:extLst>
          </p:cNvPr>
          <p:cNvSpPr txBox="1"/>
          <p:nvPr/>
        </p:nvSpPr>
        <p:spPr>
          <a:xfrm>
            <a:off x="8639438" y="3429000"/>
            <a:ext cx="2200056" cy="590931"/>
          </a:xfrm>
          <a:prstGeom prst="rect">
            <a:avLst/>
          </a:prstGeom>
          <a:noFill/>
        </p:spPr>
        <p:txBody>
          <a:bodyPr wrap="square" rtlCol="0">
            <a:spAutoFit/>
          </a:bodyPr>
          <a:lstStyle/>
          <a:p>
            <a:pPr algn="ctr">
              <a:lnSpc>
                <a:spcPct val="90000"/>
              </a:lnSpc>
            </a:pPr>
            <a:r>
              <a:rPr lang="en-US" b="1" dirty="0">
                <a:latin typeface="Calibri" panose="020F0502020204030204" pitchFamily="34" charset="0"/>
                <a:cs typeface="Calibri" panose="020F0502020204030204" pitchFamily="34" charset="0"/>
              </a:rPr>
              <a:t>SURA Residence Facility (Bldg. #6)</a:t>
            </a:r>
          </a:p>
        </p:txBody>
      </p:sp>
      <p:sp>
        <p:nvSpPr>
          <p:cNvPr id="23" name="TextBox 22">
            <a:extLst>
              <a:ext uri="{FF2B5EF4-FFF2-40B4-BE49-F238E27FC236}">
                <a16:creationId xmlns:a16="http://schemas.microsoft.com/office/drawing/2014/main" id="{61E00417-1236-B916-6282-AE72C199C31F}"/>
              </a:ext>
            </a:extLst>
          </p:cNvPr>
          <p:cNvSpPr txBox="1"/>
          <p:nvPr/>
        </p:nvSpPr>
        <p:spPr>
          <a:xfrm>
            <a:off x="3886200" y="3678299"/>
            <a:ext cx="2200056" cy="590931"/>
          </a:xfrm>
          <a:prstGeom prst="rect">
            <a:avLst/>
          </a:prstGeom>
          <a:noFill/>
        </p:spPr>
        <p:txBody>
          <a:bodyPr wrap="square" rtlCol="0">
            <a:spAutoFit/>
          </a:bodyPr>
          <a:lstStyle/>
          <a:p>
            <a:pPr algn="ctr">
              <a:lnSpc>
                <a:spcPct val="90000"/>
              </a:lnSpc>
            </a:pPr>
            <a:r>
              <a:rPr lang="en-US" b="1" dirty="0">
                <a:latin typeface="Calibri" panose="020F0502020204030204" pitchFamily="34" charset="0"/>
                <a:cs typeface="Calibri" panose="020F0502020204030204" pitchFamily="34" charset="0"/>
              </a:rPr>
              <a:t>Future JLDC </a:t>
            </a:r>
          </a:p>
          <a:p>
            <a:pPr algn="ctr">
              <a:lnSpc>
                <a:spcPct val="90000"/>
              </a:lnSpc>
            </a:pPr>
            <a:r>
              <a:rPr lang="en-US" b="1" dirty="0">
                <a:latin typeface="Calibri" panose="020F0502020204030204" pitchFamily="34" charset="0"/>
                <a:cs typeface="Calibri" panose="020F0502020204030204" pitchFamily="34" charset="0"/>
              </a:rPr>
              <a:t>(Bldg. #14)</a:t>
            </a:r>
          </a:p>
        </p:txBody>
      </p:sp>
    </p:spTree>
    <p:extLst>
      <p:ext uri="{BB962C8B-B14F-4D97-AF65-F5344CB8AC3E}">
        <p14:creationId xmlns:p14="http://schemas.microsoft.com/office/powerpoint/2010/main" val="18546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13878-9EDE-BFF1-2AA1-67741295CED7}"/>
              </a:ext>
            </a:extLst>
          </p:cNvPr>
          <p:cNvPicPr>
            <a:picLocks noChangeAspect="1"/>
          </p:cNvPicPr>
          <p:nvPr/>
        </p:nvPicPr>
        <p:blipFill>
          <a:blip r:embed="rId3"/>
          <a:stretch>
            <a:fillRect/>
          </a:stretch>
        </p:blipFill>
        <p:spPr>
          <a:xfrm>
            <a:off x="0" y="289932"/>
            <a:ext cx="12192000" cy="6858000"/>
          </a:xfrm>
          <a:prstGeom prst="rect">
            <a:avLst/>
          </a:prstGeom>
        </p:spPr>
      </p:pic>
      <p:sp>
        <p:nvSpPr>
          <p:cNvPr id="5" name="TextBox 4">
            <a:extLst>
              <a:ext uri="{FF2B5EF4-FFF2-40B4-BE49-F238E27FC236}">
                <a16:creationId xmlns:a16="http://schemas.microsoft.com/office/drawing/2014/main" id="{26495CBE-5821-67DC-6793-9268831BF5A2}"/>
              </a:ext>
            </a:extLst>
          </p:cNvPr>
          <p:cNvSpPr txBox="1"/>
          <p:nvPr/>
        </p:nvSpPr>
        <p:spPr>
          <a:xfrm>
            <a:off x="2971800" y="455069"/>
            <a:ext cx="6102350" cy="535531"/>
          </a:xfrm>
          <a:prstGeom prst="rect">
            <a:avLst/>
          </a:prstGeom>
          <a:noFill/>
        </p:spPr>
        <p:txBody>
          <a:bodyPr wrap="square">
            <a:spAutoFit/>
          </a:bodyPr>
          <a:lstStyle/>
          <a:p>
            <a:pPr algn="ctr">
              <a:lnSpc>
                <a:spcPct val="90000"/>
              </a:lnSpc>
            </a:pPr>
            <a:r>
              <a:rPr lang="en-US" sz="3200" b="1" dirty="0">
                <a:solidFill>
                  <a:schemeClr val="bg1"/>
                </a:solidFill>
                <a:latin typeface="Calibri" panose="020F0502020204030204" pitchFamily="34" charset="0"/>
                <a:cs typeface="Calibri" panose="020F0502020204030204" pitchFamily="34" charset="0"/>
              </a:rPr>
              <a:t>Summary</a:t>
            </a:r>
            <a:r>
              <a:rPr lang="en-US" sz="3200" b="1" dirty="0">
                <a:solidFill>
                  <a:schemeClr val="bg1"/>
                </a:solidFill>
              </a:rPr>
              <a:t> and Outlook</a:t>
            </a:r>
          </a:p>
        </p:txBody>
      </p:sp>
      <p:sp>
        <p:nvSpPr>
          <p:cNvPr id="6" name="Content Placeholder 5">
            <a:extLst>
              <a:ext uri="{FF2B5EF4-FFF2-40B4-BE49-F238E27FC236}">
                <a16:creationId xmlns:a16="http://schemas.microsoft.com/office/drawing/2014/main" id="{6C22DDC2-30B6-455D-9E1F-DD9AFB329036}"/>
              </a:ext>
            </a:extLst>
          </p:cNvPr>
          <p:cNvSpPr>
            <a:spLocks noGrp="1"/>
          </p:cNvSpPr>
          <p:nvPr>
            <p:ph idx="1"/>
          </p:nvPr>
        </p:nvSpPr>
        <p:spPr>
          <a:xfrm>
            <a:off x="347563" y="1143000"/>
            <a:ext cx="11372771" cy="5147846"/>
          </a:xfrm>
        </p:spPr>
        <p:txBody>
          <a:bodyPr/>
          <a:lstStyle/>
          <a:p>
            <a:pPr>
              <a:buClr>
                <a:schemeClr val="bg1"/>
              </a:buClr>
            </a:pPr>
            <a:r>
              <a:rPr lang="en-US" sz="2400" dirty="0">
                <a:solidFill>
                  <a:schemeClr val="bg1"/>
                </a:solidFill>
                <a:latin typeface="Calibri" panose="020F0502020204030204" pitchFamily="34" charset="0"/>
                <a:cs typeface="Calibri" panose="020F0502020204030204" pitchFamily="34" charset="0"/>
              </a:rPr>
              <a:t>Identifying individual team scope &amp; deliverables in the context of CD-1 achievement</a:t>
            </a:r>
          </a:p>
          <a:p>
            <a:pPr lvl="1">
              <a:buClr>
                <a:schemeClr val="bg1"/>
              </a:buClr>
            </a:pPr>
            <a:r>
              <a:rPr lang="en-US" sz="2000" dirty="0">
                <a:solidFill>
                  <a:schemeClr val="bg1"/>
                </a:solidFill>
                <a:latin typeface="Calibri" panose="020F0502020204030204" pitchFamily="34" charset="0"/>
                <a:cs typeface="Calibri" panose="020F0502020204030204" pitchFamily="34" charset="0"/>
              </a:rPr>
              <a:t>Currently: Lean team (per budget)</a:t>
            </a:r>
          </a:p>
          <a:p>
            <a:pPr lvl="1">
              <a:buClr>
                <a:schemeClr val="bg1"/>
              </a:buClr>
            </a:pPr>
            <a:r>
              <a:rPr lang="en-US" sz="2000" i="1" dirty="0">
                <a:solidFill>
                  <a:schemeClr val="bg1"/>
                </a:solidFill>
                <a:latin typeface="Calibri" panose="020F0502020204030204" pitchFamily="34" charset="0"/>
                <a:cs typeface="Calibri" panose="020F0502020204030204" pitchFamily="34" charset="0"/>
              </a:rPr>
              <a:t>Much</a:t>
            </a:r>
            <a:r>
              <a:rPr lang="en-US" sz="2000" dirty="0">
                <a:solidFill>
                  <a:schemeClr val="bg1"/>
                </a:solidFill>
                <a:latin typeface="Calibri" panose="020F0502020204030204" pitchFamily="34" charset="0"/>
                <a:cs typeface="Calibri" panose="020F0502020204030204" pitchFamily="34" charset="0"/>
              </a:rPr>
              <a:t> work to do – we must be efficient, with Lab Leadership support</a:t>
            </a:r>
          </a:p>
          <a:p>
            <a:pPr>
              <a:buClr>
                <a:schemeClr val="bg1"/>
              </a:buClr>
            </a:pPr>
            <a:r>
              <a:rPr lang="en-US" sz="2400" dirty="0">
                <a:solidFill>
                  <a:schemeClr val="bg1"/>
                </a:solidFill>
                <a:latin typeface="Calibri" panose="020F0502020204030204" pitchFamily="34" charset="0"/>
                <a:cs typeface="Calibri" panose="020F0502020204030204" pitchFamily="34" charset="0"/>
              </a:rPr>
              <a:t>HPDF Project guided by the IPT, by design &amp; intention</a:t>
            </a:r>
          </a:p>
          <a:p>
            <a:pPr lvl="1">
              <a:buClr>
                <a:schemeClr val="bg1"/>
              </a:buClr>
            </a:pPr>
            <a:r>
              <a:rPr lang="en-US" sz="2000" dirty="0">
                <a:solidFill>
                  <a:schemeClr val="bg1"/>
                </a:solidFill>
                <a:latin typeface="Calibri" panose="020F0502020204030204" pitchFamily="34" charset="0"/>
                <a:cs typeface="Calibri" panose="020F0502020204030204" pitchFamily="34" charset="0"/>
              </a:rPr>
              <a:t>"Studies indicate a positive correlation between the level of performance of an IPT and the degree of success in project execution. This is especially true for large, complex, and technically challenging projects that involve multiple stakeholders, tight budgets and schedules. In all cases, DOE capital asset projects have a much better chance of succeeding when an FPD works together with a competent and committed IPT."*</a:t>
            </a:r>
          </a:p>
          <a:p>
            <a:pPr>
              <a:buClr>
                <a:schemeClr val="bg1"/>
              </a:buClr>
            </a:pPr>
            <a:r>
              <a:rPr lang="en-US" sz="2400" dirty="0">
                <a:solidFill>
                  <a:schemeClr val="bg1"/>
                </a:solidFill>
                <a:latin typeface="Calibri" panose="020F0502020204030204" pitchFamily="34" charset="0"/>
                <a:cs typeface="Calibri" panose="020F0502020204030204" pitchFamily="34" charset="0"/>
              </a:rPr>
              <a:t>Quantified asks of </a:t>
            </a:r>
            <a:r>
              <a:rPr lang="en-US" sz="2400" dirty="0" err="1">
                <a:solidFill>
                  <a:schemeClr val="bg1"/>
                </a:solidFill>
                <a:latin typeface="Calibri" panose="020F0502020204030204" pitchFamily="34" charset="0"/>
                <a:cs typeface="Calibri" panose="020F0502020204030204" pitchFamily="34" charset="0"/>
              </a:rPr>
              <a:t>JLab</a:t>
            </a:r>
            <a:r>
              <a:rPr lang="en-US" sz="2400" dirty="0">
                <a:solidFill>
                  <a:schemeClr val="bg1"/>
                </a:solidFill>
                <a:latin typeface="Calibri" panose="020F0502020204030204" pitchFamily="34" charset="0"/>
                <a:cs typeface="Calibri" panose="020F0502020204030204" pitchFamily="34" charset="0"/>
              </a:rPr>
              <a:t> to support the success of the HPDF Project in progress</a:t>
            </a:r>
          </a:p>
          <a:p>
            <a:pPr lvl="1">
              <a:buClr>
                <a:schemeClr val="bg1"/>
              </a:buClr>
              <a:buFont typeface="PingFangSC-Regular" panose="020B0604020202020204" pitchFamily="34" charset="0"/>
            </a:pPr>
            <a:r>
              <a:rPr lang="en-US" sz="2000" dirty="0">
                <a:solidFill>
                  <a:schemeClr val="bg1"/>
                </a:solidFill>
                <a:latin typeface="Calibri" panose="020F0502020204030204" pitchFamily="34" charset="0"/>
                <a:cs typeface="Calibri" panose="020F0502020204030204" pitchFamily="34" charset="0"/>
              </a:rPr>
              <a:t>Plan resources needed to achieve: Conceptual Design, JLDC Design reviews, HPDF CD-1</a:t>
            </a:r>
          </a:p>
          <a:p>
            <a:pPr lvl="1">
              <a:buClr>
                <a:schemeClr val="bg1"/>
              </a:buClr>
              <a:buFont typeface="PingFangSC-Regular" panose="020B0604020202020204" pitchFamily="34" charset="0"/>
            </a:pPr>
            <a:r>
              <a:rPr lang="en-US" sz="2000" dirty="0">
                <a:solidFill>
                  <a:schemeClr val="bg1"/>
                </a:solidFill>
                <a:latin typeface="Calibri" panose="020F0502020204030204" pitchFamily="34" charset="0"/>
                <a:cs typeface="Calibri" panose="020F0502020204030204" pitchFamily="34" charset="0"/>
              </a:rPr>
              <a:t>Staffing plan post-CD-1 in progress</a:t>
            </a:r>
          </a:p>
          <a:p>
            <a:pPr lvl="1">
              <a:buClr>
                <a:schemeClr val="bg1"/>
              </a:buClr>
              <a:buFont typeface="PingFangSC-Regular" panose="020B0604020202020204" pitchFamily="34" charset="0"/>
            </a:pPr>
            <a:r>
              <a:rPr lang="en-US" sz="2000" dirty="0">
                <a:solidFill>
                  <a:schemeClr val="bg1"/>
                </a:solidFill>
                <a:latin typeface="Calibri" panose="020F0502020204030204" pitchFamily="34" charset="0"/>
                <a:cs typeface="Calibri" panose="020F0502020204030204" pitchFamily="34" charset="0"/>
              </a:rPr>
              <a:t>Forward looking plans for HPDF Facility (in parallel)</a:t>
            </a:r>
          </a:p>
        </p:txBody>
      </p:sp>
      <p:sp>
        <p:nvSpPr>
          <p:cNvPr id="2" name="TextBox 1">
            <a:extLst>
              <a:ext uri="{FF2B5EF4-FFF2-40B4-BE49-F238E27FC236}">
                <a16:creationId xmlns:a16="http://schemas.microsoft.com/office/drawing/2014/main" id="{EA32366C-AA49-13DE-7F62-8CFA43E0ABFC}"/>
              </a:ext>
            </a:extLst>
          </p:cNvPr>
          <p:cNvSpPr txBox="1"/>
          <p:nvPr/>
        </p:nvSpPr>
        <p:spPr>
          <a:xfrm>
            <a:off x="437583" y="6290846"/>
            <a:ext cx="101542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Calibri" panose="020F0502020204030204" pitchFamily="34" charset="0"/>
                <a:cs typeface="Calibri" panose="020F0502020204030204" pitchFamily="34" charset="0"/>
              </a:rPr>
              <a:t>*= </a:t>
            </a:r>
            <a:r>
              <a:rPr lang="en-US" sz="1600" dirty="0">
                <a:solidFill>
                  <a:schemeClr val="bg1"/>
                </a:solidFill>
                <a:latin typeface="Calibri" panose="020F0502020204030204" pitchFamily="34" charset="0"/>
                <a:ea typeface="+mn-lt"/>
                <a:cs typeface="Calibri" panose="020F0502020204030204" pitchFamily="34" charset="0"/>
                <a:hlinkClick r:id="rId4">
                  <a:extLst>
                    <a:ext uri="{A12FA001-AC4F-418D-AE19-62706E023703}">
                      <ahyp:hlinkClr xmlns:ahyp="http://schemas.microsoft.com/office/drawing/2018/hyperlinkcolor" val="tx"/>
                    </a:ext>
                  </a:extLst>
                </a:hlinkClick>
              </a:rPr>
              <a:t>https://www.directives.doe.gov/directives-documents/400-series/0413.3-EGuide-18A-admchg1/@@images/file</a:t>
            </a:r>
            <a:endParaRPr lang="en-US" sz="1600" dirty="0">
              <a:solidFill>
                <a:schemeClr val="bg1"/>
              </a:solidFill>
              <a:latin typeface="Calibri" panose="020F0502020204030204" pitchFamily="34" charset="0"/>
              <a:ea typeface="+mn-lt"/>
              <a:cs typeface="Calibri" panose="020F0502020204030204" pitchFamily="34" charset="0"/>
            </a:endParaRPr>
          </a:p>
        </p:txBody>
      </p:sp>
    </p:spTree>
    <p:extLst>
      <p:ext uri="{BB962C8B-B14F-4D97-AF65-F5344CB8AC3E}">
        <p14:creationId xmlns:p14="http://schemas.microsoft.com/office/powerpoint/2010/main" val="372728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13878-9EDE-BFF1-2AA1-67741295CED7}"/>
              </a:ext>
            </a:extLst>
          </p:cNvPr>
          <p:cNvPicPr>
            <a:picLocks noChangeAspect="1"/>
          </p:cNvPicPr>
          <p:nvPr/>
        </p:nvPicPr>
        <p:blipFill>
          <a:blip r:embed="rId3"/>
          <a:stretch>
            <a:fillRect/>
          </a:stretch>
        </p:blipFill>
        <p:spPr>
          <a:xfrm>
            <a:off x="0" y="0"/>
            <a:ext cx="12214302" cy="7019927"/>
          </a:xfrm>
          <a:prstGeom prst="rect">
            <a:avLst/>
          </a:prstGeom>
        </p:spPr>
      </p:pic>
      <p:sp>
        <p:nvSpPr>
          <p:cNvPr id="2" name="Title 1">
            <a:extLst>
              <a:ext uri="{FF2B5EF4-FFF2-40B4-BE49-F238E27FC236}">
                <a16:creationId xmlns:a16="http://schemas.microsoft.com/office/drawing/2014/main" id="{74E4A207-FC79-E1B5-69A8-805D3E2E33ED}"/>
              </a:ext>
            </a:extLst>
          </p:cNvPr>
          <p:cNvSpPr>
            <a:spLocks noGrp="1"/>
          </p:cNvSpPr>
          <p:nvPr>
            <p:ph type="title"/>
          </p:nvPr>
        </p:nvSpPr>
        <p:spPr>
          <a:xfrm>
            <a:off x="347563" y="423265"/>
            <a:ext cx="11425236" cy="567335"/>
          </a:xfrm>
        </p:spPr>
        <p:txBody>
          <a:bodyPr/>
          <a:lstStyle/>
          <a:p>
            <a:r>
              <a:rPr lang="en-US" sz="3600" dirty="0">
                <a:solidFill>
                  <a:schemeClr val="bg1"/>
                </a:solidFill>
                <a:latin typeface="Calibri" panose="020F0502020204030204" pitchFamily="34" charset="0"/>
                <a:cs typeface="Calibri" panose="020F0502020204030204" pitchFamily="34" charset="0"/>
              </a:rPr>
              <a:t>Outline</a:t>
            </a:r>
          </a:p>
        </p:txBody>
      </p:sp>
      <p:sp>
        <p:nvSpPr>
          <p:cNvPr id="6" name="Content Placeholder 5">
            <a:extLst>
              <a:ext uri="{FF2B5EF4-FFF2-40B4-BE49-F238E27FC236}">
                <a16:creationId xmlns:a16="http://schemas.microsoft.com/office/drawing/2014/main" id="{2652F502-67BF-4C37-B173-16E4F227B6D1}"/>
              </a:ext>
            </a:extLst>
          </p:cNvPr>
          <p:cNvSpPr>
            <a:spLocks noGrp="1"/>
          </p:cNvSpPr>
          <p:nvPr>
            <p:ph idx="1"/>
          </p:nvPr>
        </p:nvSpPr>
        <p:spPr>
          <a:xfrm>
            <a:off x="347563" y="1508760"/>
            <a:ext cx="11372771" cy="4739640"/>
          </a:xfrm>
        </p:spPr>
        <p:txBody>
          <a:bodyPr/>
          <a:lstStyle/>
          <a:p>
            <a:pPr>
              <a:buClr>
                <a:schemeClr val="bg1"/>
              </a:buClr>
            </a:pPr>
            <a:r>
              <a:rPr lang="en-US" dirty="0">
                <a:solidFill>
                  <a:schemeClr val="bg1"/>
                </a:solidFill>
                <a:latin typeface="Calibri" panose="020F0502020204030204" pitchFamily="34" charset="0"/>
                <a:cs typeface="Calibri" panose="020F0502020204030204" pitchFamily="34" charset="0"/>
              </a:rPr>
              <a:t>HPDF Project: Brief overview</a:t>
            </a:r>
          </a:p>
          <a:p>
            <a:pPr>
              <a:buClr>
                <a:schemeClr val="bg1"/>
              </a:buClr>
            </a:pPr>
            <a:r>
              <a:rPr lang="en-US" dirty="0">
                <a:solidFill>
                  <a:schemeClr val="bg1"/>
                </a:solidFill>
                <a:latin typeface="Calibri" panose="020F0502020204030204" pitchFamily="34" charset="0"/>
                <a:cs typeface="Calibri" panose="020F0502020204030204" pitchFamily="34" charset="0"/>
              </a:rPr>
              <a:t>Timeline to DOE Order 413 Critical Decision 1 (CD-1)</a:t>
            </a:r>
          </a:p>
          <a:p>
            <a:pPr>
              <a:buClr>
                <a:schemeClr val="bg1"/>
              </a:buClr>
            </a:pPr>
            <a:r>
              <a:rPr lang="en-US" dirty="0">
                <a:solidFill>
                  <a:schemeClr val="bg1"/>
                </a:solidFill>
                <a:latin typeface="Calibri" panose="020F0502020204030204" pitchFamily="34" charset="0"/>
                <a:cs typeface="Calibri" panose="020F0502020204030204" pitchFamily="34" charset="0"/>
              </a:rPr>
              <a:t>Current HPDF Project staff (FTEs)</a:t>
            </a:r>
          </a:p>
          <a:p>
            <a:pPr>
              <a:buClr>
                <a:schemeClr val="bg1"/>
              </a:buClr>
            </a:pPr>
            <a:r>
              <a:rPr lang="en-US" dirty="0">
                <a:solidFill>
                  <a:schemeClr val="bg1"/>
                </a:solidFill>
                <a:latin typeface="Calibri" panose="020F0502020204030204" pitchFamily="34" charset="0"/>
                <a:cs typeface="Calibri" panose="020F0502020204030204" pitchFamily="34" charset="0"/>
              </a:rPr>
              <a:t>Performance/Current Activities: HPDF</a:t>
            </a:r>
          </a:p>
          <a:p>
            <a:pPr>
              <a:buClr>
                <a:schemeClr val="bg1"/>
              </a:buClr>
            </a:pPr>
            <a:r>
              <a:rPr lang="en-US" dirty="0">
                <a:solidFill>
                  <a:schemeClr val="bg1"/>
                </a:solidFill>
                <a:latin typeface="Calibri" panose="020F0502020204030204" pitchFamily="34" charset="0"/>
                <a:cs typeface="Calibri" panose="020F0502020204030204" pitchFamily="34" charset="0"/>
              </a:rPr>
              <a:t>HPDF Risks</a:t>
            </a:r>
          </a:p>
          <a:p>
            <a:pPr>
              <a:buClr>
                <a:schemeClr val="bg1"/>
              </a:buClr>
            </a:pPr>
            <a:r>
              <a:rPr lang="en-US" dirty="0">
                <a:solidFill>
                  <a:schemeClr val="bg1"/>
                </a:solidFill>
                <a:latin typeface="Calibri" panose="020F0502020204030204" pitchFamily="34" charset="0"/>
                <a:cs typeface="Calibri" panose="020F0502020204030204" pitchFamily="34" charset="0"/>
              </a:rPr>
              <a:t>Current Funding + Preliminary Forecast</a:t>
            </a:r>
          </a:p>
          <a:p>
            <a:pPr>
              <a:buClr>
                <a:schemeClr val="bg1"/>
              </a:buClr>
            </a:pPr>
            <a:r>
              <a:rPr lang="en-US" dirty="0">
                <a:solidFill>
                  <a:schemeClr val="bg1"/>
                </a:solidFill>
                <a:latin typeface="Calibri" panose="020F0502020204030204" pitchFamily="34" charset="0"/>
                <a:cs typeface="Calibri" panose="020F0502020204030204" pitchFamily="34" charset="0"/>
              </a:rPr>
              <a:t>Performance/Current Activities: JLDC</a:t>
            </a:r>
          </a:p>
          <a:p>
            <a:pPr>
              <a:buClr>
                <a:schemeClr val="bg1"/>
              </a:buClr>
            </a:pPr>
            <a:r>
              <a:rPr lang="en-US" dirty="0">
                <a:solidFill>
                  <a:schemeClr val="bg1"/>
                </a:solidFill>
                <a:latin typeface="Calibri" panose="020F0502020204030204" pitchFamily="34" charset="0"/>
                <a:cs typeface="Calibri" panose="020F0502020204030204" pitchFamily="34" charset="0"/>
              </a:rPr>
              <a:t>Summary and Outlook</a:t>
            </a:r>
          </a:p>
        </p:txBody>
      </p:sp>
    </p:spTree>
    <p:extLst>
      <p:ext uri="{BB962C8B-B14F-4D97-AF65-F5344CB8AC3E}">
        <p14:creationId xmlns:p14="http://schemas.microsoft.com/office/powerpoint/2010/main" val="282889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67"/>
          <p:cNvSpPr txBox="1">
            <a:spLocks noGrp="1"/>
          </p:cNvSpPr>
          <p:nvPr>
            <p:ph type="title"/>
          </p:nvPr>
        </p:nvSpPr>
        <p:spPr>
          <a:xfrm>
            <a:off x="609600" y="291733"/>
            <a:ext cx="10058400" cy="501600"/>
          </a:xfrm>
          <a:prstGeom prst="rect">
            <a:avLst/>
          </a:prstGeom>
          <a:noFill/>
          <a:ln>
            <a:noFill/>
          </a:ln>
        </p:spPr>
        <p:txBody>
          <a:bodyPr spcFirstLastPara="1" vert="horz" wrap="square" lIns="91433" tIns="45700" rIns="91433" bIns="45700" numCol="1" anchor="b" anchorCtr="0" compatLnSpc="1">
            <a:prstTxWarp prst="textNoShape">
              <a:avLst/>
            </a:prstTxWarp>
            <a:noAutofit/>
          </a:bodyPr>
          <a:lstStyle/>
          <a:p>
            <a:pPr>
              <a:lnSpc>
                <a:spcPct val="90000"/>
              </a:lnSpc>
              <a:spcBef>
                <a:spcPts val="0"/>
              </a:spcBef>
              <a:spcAft>
                <a:spcPts val="0"/>
              </a:spcAft>
              <a:buClr>
                <a:schemeClr val="dk1"/>
              </a:buClr>
              <a:buSzPts val="2100"/>
            </a:pPr>
            <a:r>
              <a:rPr lang="en" dirty="0">
                <a:latin typeface="Calibri"/>
                <a:ea typeface="Calibri"/>
                <a:cs typeface="Calibri"/>
                <a:sym typeface="Calibri"/>
              </a:rPr>
              <a:t>Innovation Through Partnership</a:t>
            </a:r>
            <a:endParaRPr dirty="0"/>
          </a:p>
        </p:txBody>
      </p:sp>
      <p:pic>
        <p:nvPicPr>
          <p:cNvPr id="876" name="Google Shape;876;p67"/>
          <p:cNvPicPr preferRelativeResize="0"/>
          <p:nvPr/>
        </p:nvPicPr>
        <p:blipFill rotWithShape="1">
          <a:blip r:embed="rId3">
            <a:alphaModFix/>
          </a:blip>
          <a:srcRect l="10553" r="4593"/>
          <a:stretch/>
        </p:blipFill>
        <p:spPr>
          <a:xfrm>
            <a:off x="6629399" y="1839808"/>
            <a:ext cx="5562601" cy="4179992"/>
          </a:xfrm>
          <a:prstGeom prst="rect">
            <a:avLst/>
          </a:prstGeom>
          <a:noFill/>
          <a:ln>
            <a:noFill/>
          </a:ln>
        </p:spPr>
      </p:pic>
      <p:sp>
        <p:nvSpPr>
          <p:cNvPr id="877" name="Google Shape;877;p67"/>
          <p:cNvSpPr txBox="1"/>
          <p:nvPr/>
        </p:nvSpPr>
        <p:spPr>
          <a:xfrm>
            <a:off x="611131" y="914400"/>
            <a:ext cx="6223200" cy="5200400"/>
          </a:xfrm>
          <a:prstGeom prst="rect">
            <a:avLst/>
          </a:prstGeom>
          <a:noFill/>
          <a:ln>
            <a:noFill/>
          </a:ln>
        </p:spPr>
        <p:txBody>
          <a:bodyPr spcFirstLastPara="1" wrap="square" lIns="91433" tIns="45700" rIns="91433" bIns="45700" anchor="t" anchorCtr="0">
            <a:noAutofit/>
          </a:bodyPr>
          <a:lstStyle/>
          <a:p>
            <a:pPr algn="l" rtl="0">
              <a:lnSpc>
                <a:spcPct val="90000"/>
              </a:lnSpc>
              <a:buClr>
                <a:schemeClr val="dk1"/>
              </a:buClr>
              <a:buSzPts val="1500"/>
            </a:pPr>
            <a:r>
              <a:rPr lang="en-US" sz="2000" b="1" dirty="0">
                <a:solidFill>
                  <a:schemeClr val="dk1"/>
                </a:solidFill>
                <a:latin typeface="Calibri"/>
                <a:ea typeface="Calibri"/>
                <a:cs typeface="Calibri"/>
                <a:sym typeface="Calibri"/>
              </a:rPr>
              <a:t>HPDF is a DOE 413 Project announced in Oct. 2023</a:t>
            </a:r>
          </a:p>
          <a:p>
            <a:pPr algn="l" rtl="0">
              <a:lnSpc>
                <a:spcPct val="90000"/>
              </a:lnSpc>
              <a:spcBef>
                <a:spcPts val="1867"/>
              </a:spcBef>
              <a:buClr>
                <a:schemeClr val="dk1"/>
              </a:buClr>
              <a:buSzPts val="1500"/>
            </a:pPr>
            <a:r>
              <a:rPr lang="en-US" sz="2000" b="1" dirty="0">
                <a:solidFill>
                  <a:schemeClr val="dk1"/>
                </a:solidFill>
                <a:latin typeface="Calibri"/>
                <a:ea typeface="Calibri"/>
                <a:cs typeface="Calibri"/>
                <a:sym typeface="Calibri"/>
              </a:rPr>
              <a:t>The HPDF will be a first-of-its-kind SC user facility: </a:t>
            </a:r>
          </a:p>
          <a:p>
            <a:pPr marL="287859" indent="-279393" algn="l" rtl="0">
              <a:lnSpc>
                <a:spcPct val="90000"/>
              </a:lnSpc>
              <a:spcBef>
                <a:spcPts val="1200"/>
              </a:spcBef>
              <a:buClr>
                <a:schemeClr val="dk1"/>
              </a:buClr>
              <a:buSzPts val="1500"/>
              <a:buFont typeface="Arial"/>
              <a:buChar char="•"/>
            </a:pPr>
            <a:r>
              <a:rPr lang="en-US" dirty="0">
                <a:solidFill>
                  <a:schemeClr val="dk1"/>
                </a:solidFill>
                <a:latin typeface="Calibri"/>
                <a:ea typeface="Calibri"/>
                <a:cs typeface="Calibri"/>
                <a:sym typeface="Calibri"/>
              </a:rPr>
              <a:t>A data-centric facility with a distributed operations model, essential to long-term success and required performance levels</a:t>
            </a:r>
            <a:endParaRPr lang="en-US" sz="1400" dirty="0"/>
          </a:p>
          <a:p>
            <a:pPr marL="287859" indent="-279393" algn="l" rtl="0">
              <a:lnSpc>
                <a:spcPct val="90000"/>
              </a:lnSpc>
              <a:spcBef>
                <a:spcPts val="1200"/>
              </a:spcBef>
              <a:buClr>
                <a:schemeClr val="dk1"/>
              </a:buClr>
              <a:buSzPts val="1500"/>
              <a:buFont typeface="Arial"/>
              <a:buChar char="•"/>
            </a:pPr>
            <a:r>
              <a:rPr lang="en-US" dirty="0">
                <a:solidFill>
                  <a:schemeClr val="dk1"/>
                </a:solidFill>
                <a:latin typeface="Calibri"/>
                <a:ea typeface="Calibri"/>
                <a:cs typeface="Calibri"/>
                <a:sym typeface="Calibri"/>
              </a:rPr>
              <a:t>Project structure is integrated with </a:t>
            </a:r>
            <a:r>
              <a:rPr lang="en-US" dirty="0" err="1">
                <a:solidFill>
                  <a:schemeClr val="dk1"/>
                </a:solidFill>
                <a:latin typeface="Calibri"/>
                <a:ea typeface="Calibri"/>
                <a:cs typeface="Calibri"/>
                <a:sym typeface="Calibri"/>
              </a:rPr>
              <a:t>JLab</a:t>
            </a:r>
            <a:r>
              <a:rPr lang="en-US" dirty="0">
                <a:solidFill>
                  <a:schemeClr val="dk1"/>
                </a:solidFill>
                <a:latin typeface="Calibri"/>
                <a:ea typeface="Calibri"/>
                <a:cs typeface="Calibri"/>
                <a:sym typeface="Calibri"/>
              </a:rPr>
              <a:t> and LBNL staff</a:t>
            </a:r>
            <a:endParaRPr lang="en-US" sz="1400" dirty="0"/>
          </a:p>
          <a:p>
            <a:pPr algn="l" rtl="0">
              <a:lnSpc>
                <a:spcPct val="90000"/>
              </a:lnSpc>
              <a:buClr>
                <a:schemeClr val="dk1"/>
              </a:buClr>
              <a:buSzPts val="1500"/>
            </a:pPr>
            <a:endParaRPr lang="en" sz="2000" b="1" dirty="0">
              <a:solidFill>
                <a:schemeClr val="dk1"/>
              </a:solidFill>
              <a:latin typeface="Calibri"/>
              <a:ea typeface="Calibri"/>
              <a:cs typeface="Calibri"/>
              <a:sym typeface="Calibri"/>
            </a:endParaRPr>
          </a:p>
          <a:p>
            <a:pPr algn="l" rtl="0">
              <a:lnSpc>
                <a:spcPct val="90000"/>
              </a:lnSpc>
              <a:buClr>
                <a:schemeClr val="dk1"/>
              </a:buClr>
              <a:buSzPts val="1500"/>
            </a:pPr>
            <a:r>
              <a:rPr lang="en" sz="2000" b="1" dirty="0">
                <a:solidFill>
                  <a:schemeClr val="dk1"/>
                </a:solidFill>
                <a:latin typeface="Calibri"/>
                <a:ea typeface="Calibri"/>
                <a:cs typeface="Calibri"/>
                <a:sym typeface="Calibri"/>
              </a:rPr>
              <a:t>The HPDF Project team leverages the strengths </a:t>
            </a:r>
            <a:br>
              <a:rPr lang="en" sz="2000" b="1" dirty="0">
                <a:solidFill>
                  <a:schemeClr val="dk1"/>
                </a:solidFill>
                <a:latin typeface="Calibri"/>
                <a:ea typeface="Calibri"/>
                <a:cs typeface="Calibri"/>
                <a:sym typeface="Calibri"/>
              </a:rPr>
            </a:br>
            <a:r>
              <a:rPr lang="en" sz="2000" b="1" dirty="0">
                <a:solidFill>
                  <a:schemeClr val="dk1"/>
                </a:solidFill>
                <a:latin typeface="Calibri"/>
                <a:ea typeface="Calibri"/>
                <a:cs typeface="Calibri"/>
                <a:sym typeface="Calibri"/>
              </a:rPr>
              <a:t>and complementarity of both labs:</a:t>
            </a:r>
            <a:endParaRPr sz="1467" dirty="0"/>
          </a:p>
          <a:p>
            <a:pPr marL="338658" indent="-330192" algn="l" rtl="0">
              <a:lnSpc>
                <a:spcPct val="90000"/>
              </a:lnSpc>
              <a:spcBef>
                <a:spcPts val="1067"/>
              </a:spcBef>
              <a:buClr>
                <a:schemeClr val="dk1"/>
              </a:buClr>
              <a:buSzPts val="1500"/>
              <a:buFont typeface="Arial"/>
              <a:buChar char="•"/>
            </a:pPr>
            <a:r>
              <a:rPr lang="en" dirty="0">
                <a:solidFill>
                  <a:schemeClr val="dk1"/>
                </a:solidFill>
                <a:latin typeface="Calibri"/>
                <a:ea typeface="Calibri"/>
                <a:cs typeface="Calibri"/>
                <a:sym typeface="Calibri"/>
              </a:rPr>
              <a:t>Decades of experience with scientific missions </a:t>
            </a:r>
            <a:br>
              <a:rPr lang="en" dirty="0">
                <a:solidFill>
                  <a:schemeClr val="dk1"/>
                </a:solidFill>
                <a:latin typeface="Calibri"/>
                <a:ea typeface="Calibri"/>
                <a:cs typeface="Calibri"/>
                <a:sym typeface="Calibri"/>
              </a:rPr>
            </a:br>
            <a:r>
              <a:rPr lang="en" dirty="0">
                <a:solidFill>
                  <a:schemeClr val="dk1"/>
                </a:solidFill>
                <a:latin typeface="Calibri"/>
                <a:ea typeface="Calibri"/>
                <a:cs typeface="Calibri"/>
                <a:sym typeface="Calibri"/>
              </a:rPr>
              <a:t>and user communities</a:t>
            </a:r>
            <a:endParaRPr dirty="0">
              <a:solidFill>
                <a:schemeClr val="dk1"/>
              </a:solidFill>
              <a:latin typeface="Calibri"/>
              <a:ea typeface="Calibri"/>
              <a:cs typeface="Calibri"/>
              <a:sym typeface="Calibri"/>
            </a:endParaRPr>
          </a:p>
          <a:p>
            <a:pPr marL="338658" indent="-330192" algn="l" rtl="0">
              <a:lnSpc>
                <a:spcPct val="90000"/>
              </a:lnSpc>
              <a:spcBef>
                <a:spcPts val="1067"/>
              </a:spcBef>
              <a:buClr>
                <a:schemeClr val="dk1"/>
              </a:buClr>
              <a:buSzPts val="1500"/>
              <a:buFont typeface="Arial"/>
              <a:buChar char="•"/>
            </a:pPr>
            <a:r>
              <a:rPr lang="en" dirty="0">
                <a:solidFill>
                  <a:schemeClr val="dk1"/>
                </a:solidFill>
                <a:latin typeface="Calibri"/>
                <a:ea typeface="Calibri"/>
                <a:cs typeface="Calibri"/>
                <a:sym typeface="Calibri"/>
              </a:rPr>
              <a:t>A shared understanding of resilient, distributed infrastructure that supports the data life cycle</a:t>
            </a:r>
          </a:p>
          <a:p>
            <a:pPr marL="338658" indent="-330192" algn="l" rtl="0">
              <a:lnSpc>
                <a:spcPct val="90000"/>
              </a:lnSpc>
              <a:spcBef>
                <a:spcPts val="1067"/>
              </a:spcBef>
              <a:buClr>
                <a:schemeClr val="dk1"/>
              </a:buClr>
              <a:buSzPts val="1500"/>
              <a:buFont typeface="Arial"/>
              <a:buChar char="•"/>
            </a:pPr>
            <a:r>
              <a:rPr lang="en" dirty="0">
                <a:solidFill>
                  <a:schemeClr val="dk1"/>
                </a:solidFill>
                <a:latin typeface="Calibri"/>
                <a:ea typeface="Calibri"/>
                <a:cs typeface="Calibri"/>
                <a:sym typeface="Calibri"/>
              </a:rPr>
              <a:t>A shared commitment to the Integrated Research Infrastructure (IRI) initiative and ASCR ecosystem</a:t>
            </a:r>
            <a:endParaRPr dirty="0">
              <a:solidFill>
                <a:schemeClr val="dk1"/>
              </a:solidFill>
              <a:latin typeface="Calibri"/>
              <a:ea typeface="Calibri"/>
              <a:cs typeface="Calibri"/>
              <a:sym typeface="Calibri"/>
            </a:endParaRPr>
          </a:p>
          <a:p>
            <a:pPr algn="l" rtl="0">
              <a:lnSpc>
                <a:spcPct val="90000"/>
              </a:lnSpc>
              <a:spcBef>
                <a:spcPts val="1067"/>
              </a:spcBef>
              <a:buClr>
                <a:schemeClr val="dk1"/>
              </a:buClr>
              <a:buSzPts val="1500"/>
            </a:pPr>
            <a:endParaRPr sz="2000" dirty="0">
              <a:solidFill>
                <a:schemeClr val="dk1"/>
              </a:solidFill>
              <a:latin typeface="Calibri"/>
              <a:ea typeface="Calibri"/>
              <a:cs typeface="Calibri"/>
              <a:sym typeface="Calibri"/>
            </a:endParaRPr>
          </a:p>
        </p:txBody>
      </p:sp>
      <p:sp>
        <p:nvSpPr>
          <p:cNvPr id="879" name="Google Shape;879;p67"/>
          <p:cNvSpPr/>
          <p:nvPr/>
        </p:nvSpPr>
        <p:spPr>
          <a:xfrm>
            <a:off x="6547579" y="457200"/>
            <a:ext cx="5255200" cy="1066400"/>
          </a:xfrm>
          <a:prstGeom prst="rect">
            <a:avLst/>
          </a:prstGeom>
          <a:gradFill>
            <a:gsLst>
              <a:gs pos="0">
                <a:srgbClr val="539FC4"/>
              </a:gs>
              <a:gs pos="50000">
                <a:srgbClr val="2C96C0"/>
              </a:gs>
              <a:gs pos="100000">
                <a:srgbClr val="2186AF"/>
              </a:gs>
            </a:gsLst>
            <a:lin ang="5400012" scaled="0"/>
          </a:gradFill>
          <a:ln>
            <a:noFill/>
          </a:ln>
          <a:effectLst>
            <a:outerShdw blurRad="57150" dist="19050" dir="5400000" algn="ctr" rotWithShape="0">
              <a:srgbClr val="000000">
                <a:alpha val="62750"/>
              </a:srgbClr>
            </a:outerShdw>
          </a:effectLst>
        </p:spPr>
        <p:txBody>
          <a:bodyPr spcFirstLastPara="1" wrap="square" lIns="91433" tIns="45700" rIns="91433" bIns="45700" anchor="ctr" anchorCtr="0">
            <a:noAutofit/>
          </a:bodyPr>
          <a:lstStyle/>
          <a:p>
            <a:pPr algn="ctr" rtl="0"/>
            <a:r>
              <a:rPr lang="en" b="1" dirty="0">
                <a:solidFill>
                  <a:schemeClr val="lt1"/>
                </a:solidFill>
                <a:latin typeface="Calibri" panose="020F0502020204030204" pitchFamily="34" charset="0"/>
                <a:ea typeface="Avenir"/>
                <a:cs typeface="Calibri" panose="020F0502020204030204" pitchFamily="34" charset="0"/>
                <a:sym typeface="Avenir"/>
              </a:rPr>
              <a:t>Our mission: </a:t>
            </a:r>
            <a:r>
              <a:rPr lang="en" dirty="0">
                <a:solidFill>
                  <a:schemeClr val="lt1"/>
                </a:solidFill>
                <a:latin typeface="Calibri" panose="020F0502020204030204" pitchFamily="34" charset="0"/>
                <a:ea typeface="Avenir"/>
                <a:cs typeface="Calibri" panose="020F0502020204030204" pitchFamily="34" charset="0"/>
                <a:sym typeface="Avenir"/>
              </a:rPr>
              <a:t>To enable and accelerate scientific discovery by delivering state-of-the-art data management infrastructure, capabilities, and tools </a:t>
            </a:r>
            <a:endParaRPr sz="16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9437CB7-7E3B-96F4-C556-9466A592F3D4}"/>
              </a:ext>
            </a:extLst>
          </p:cNvPr>
          <p:cNvSpPr txBox="1"/>
          <p:nvPr/>
        </p:nvSpPr>
        <p:spPr>
          <a:xfrm>
            <a:off x="685800" y="6248400"/>
            <a:ext cx="6477000" cy="341632"/>
          </a:xfrm>
          <a:prstGeom prst="rect">
            <a:avLst/>
          </a:prstGeom>
          <a:noFill/>
        </p:spPr>
        <p:txBody>
          <a:bodyPr wrap="square" rtlCol="0">
            <a:spAutoFit/>
          </a:bodyPr>
          <a:lstStyle/>
          <a:p>
            <a:pPr algn="l">
              <a:lnSpc>
                <a:spcPct val="90000"/>
              </a:lnSpc>
            </a:pPr>
            <a:r>
              <a:rPr lang="en-US" dirty="0">
                <a:latin typeface="Calibri" panose="020F0502020204030204" pitchFamily="34" charset="0"/>
                <a:cs typeface="Calibri" panose="020F0502020204030204" pitchFamily="34" charset="0"/>
              </a:rPr>
              <a:t>IRI = Integrated Research Infrastructure (https://</a:t>
            </a:r>
            <a:r>
              <a:rPr lang="en-US" dirty="0" err="1">
                <a:latin typeface="Calibri" panose="020F0502020204030204" pitchFamily="34" charset="0"/>
                <a:cs typeface="Calibri" panose="020F0502020204030204" pitchFamily="34" charset="0"/>
              </a:rPr>
              <a:t>iri.science</a:t>
            </a:r>
            <a:r>
              <a:rPr lang="en-US" dirty="0">
                <a:latin typeface="Calibri" panose="020F0502020204030204" pitchFamily="34" charset="0"/>
                <a:cs typeface="Calibri" panose="020F0502020204030204" pitchFamily="34"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69"/>
          <p:cNvPicPr preferRelativeResize="0"/>
          <p:nvPr/>
        </p:nvPicPr>
        <p:blipFill rotWithShape="1">
          <a:blip r:embed="rId3">
            <a:alphaModFix/>
          </a:blip>
          <a:srcRect/>
          <a:stretch/>
        </p:blipFill>
        <p:spPr>
          <a:xfrm rot="-839594">
            <a:off x="8944870" y="738000"/>
            <a:ext cx="1596656" cy="2103123"/>
          </a:xfrm>
          <a:prstGeom prst="rect">
            <a:avLst/>
          </a:prstGeom>
          <a:noFill/>
          <a:ln w="9525" cap="flat" cmpd="sng">
            <a:solidFill>
              <a:srgbClr val="445369"/>
            </a:solidFill>
            <a:prstDash val="solid"/>
            <a:round/>
            <a:headEnd type="none" w="sm" len="sm"/>
            <a:tailEnd type="none" w="sm" len="sm"/>
          </a:ln>
        </p:spPr>
      </p:pic>
      <p:pic>
        <p:nvPicPr>
          <p:cNvPr id="898" name="Google Shape;898;p69"/>
          <p:cNvPicPr preferRelativeResize="0"/>
          <p:nvPr/>
        </p:nvPicPr>
        <p:blipFill rotWithShape="1">
          <a:blip r:embed="rId4">
            <a:alphaModFix/>
          </a:blip>
          <a:srcRect/>
          <a:stretch/>
        </p:blipFill>
        <p:spPr>
          <a:xfrm rot="700541">
            <a:off x="10220803" y="1022380"/>
            <a:ext cx="1622779" cy="2103120"/>
          </a:xfrm>
          <a:prstGeom prst="rect">
            <a:avLst/>
          </a:prstGeom>
          <a:noFill/>
          <a:ln w="9525" cap="flat" cmpd="sng">
            <a:solidFill>
              <a:srgbClr val="445369"/>
            </a:solidFill>
            <a:prstDash val="solid"/>
            <a:round/>
            <a:headEnd type="none" w="sm" len="sm"/>
            <a:tailEnd type="none" w="sm" len="sm"/>
          </a:ln>
        </p:spPr>
      </p:pic>
      <p:pic>
        <p:nvPicPr>
          <p:cNvPr id="899" name="Google Shape;899;p69"/>
          <p:cNvPicPr preferRelativeResize="0"/>
          <p:nvPr/>
        </p:nvPicPr>
        <p:blipFill rotWithShape="1">
          <a:blip r:embed="rId5">
            <a:alphaModFix/>
          </a:blip>
          <a:srcRect/>
          <a:stretch/>
        </p:blipFill>
        <p:spPr>
          <a:xfrm rot="-851664">
            <a:off x="8713503" y="1773434"/>
            <a:ext cx="1618091" cy="2103120"/>
          </a:xfrm>
          <a:prstGeom prst="rect">
            <a:avLst/>
          </a:prstGeom>
          <a:noFill/>
          <a:ln w="9525" cap="flat" cmpd="sng">
            <a:solidFill>
              <a:srgbClr val="445369"/>
            </a:solidFill>
            <a:prstDash val="solid"/>
            <a:round/>
            <a:headEnd type="none" w="sm" len="sm"/>
            <a:tailEnd type="none" w="sm" len="sm"/>
          </a:ln>
        </p:spPr>
      </p:pic>
      <p:pic>
        <p:nvPicPr>
          <p:cNvPr id="900" name="Google Shape;900;p69"/>
          <p:cNvPicPr preferRelativeResize="0"/>
          <p:nvPr/>
        </p:nvPicPr>
        <p:blipFill rotWithShape="1">
          <a:blip r:embed="rId6">
            <a:alphaModFix/>
          </a:blip>
          <a:srcRect/>
          <a:stretch/>
        </p:blipFill>
        <p:spPr>
          <a:xfrm rot="824657">
            <a:off x="10067580" y="2711002"/>
            <a:ext cx="1585671" cy="2103120"/>
          </a:xfrm>
          <a:prstGeom prst="rect">
            <a:avLst/>
          </a:prstGeom>
          <a:noFill/>
          <a:ln>
            <a:noFill/>
          </a:ln>
        </p:spPr>
      </p:pic>
      <p:pic>
        <p:nvPicPr>
          <p:cNvPr id="901" name="Google Shape;901;p69"/>
          <p:cNvPicPr preferRelativeResize="0"/>
          <p:nvPr/>
        </p:nvPicPr>
        <p:blipFill rotWithShape="1">
          <a:blip r:embed="rId7">
            <a:alphaModFix/>
          </a:blip>
          <a:srcRect/>
          <a:stretch/>
        </p:blipFill>
        <p:spPr>
          <a:xfrm rot="-1067592">
            <a:off x="8903302" y="3273692"/>
            <a:ext cx="1625408" cy="2103119"/>
          </a:xfrm>
          <a:prstGeom prst="rect">
            <a:avLst/>
          </a:prstGeom>
          <a:noFill/>
          <a:ln w="9525" cap="flat" cmpd="sng">
            <a:solidFill>
              <a:srgbClr val="445369"/>
            </a:solidFill>
            <a:prstDash val="solid"/>
            <a:round/>
            <a:headEnd type="none" w="sm" len="sm"/>
            <a:tailEnd type="none" w="sm" len="sm"/>
          </a:ln>
        </p:spPr>
      </p:pic>
      <p:pic>
        <p:nvPicPr>
          <p:cNvPr id="902" name="Google Shape;902;p69"/>
          <p:cNvPicPr preferRelativeResize="0"/>
          <p:nvPr/>
        </p:nvPicPr>
        <p:blipFill rotWithShape="1">
          <a:blip r:embed="rId8">
            <a:alphaModFix/>
          </a:blip>
          <a:srcRect/>
          <a:stretch/>
        </p:blipFill>
        <p:spPr>
          <a:xfrm rot="829615">
            <a:off x="10182693" y="3905597"/>
            <a:ext cx="1623148" cy="2103117"/>
          </a:xfrm>
          <a:prstGeom prst="rect">
            <a:avLst/>
          </a:prstGeom>
          <a:noFill/>
          <a:ln w="9525" cap="flat" cmpd="sng">
            <a:solidFill>
              <a:srgbClr val="445369"/>
            </a:solidFill>
            <a:prstDash val="solid"/>
            <a:round/>
            <a:headEnd type="none" w="sm" len="sm"/>
            <a:tailEnd type="none" w="sm" len="sm"/>
          </a:ln>
        </p:spPr>
      </p:pic>
      <p:sp>
        <p:nvSpPr>
          <p:cNvPr id="903" name="Google Shape;903;p69"/>
          <p:cNvSpPr txBox="1">
            <a:spLocks noGrp="1"/>
          </p:cNvSpPr>
          <p:nvPr>
            <p:ph type="title"/>
          </p:nvPr>
        </p:nvSpPr>
        <p:spPr>
          <a:xfrm>
            <a:off x="457200" y="260371"/>
            <a:ext cx="10058400" cy="476000"/>
          </a:xfrm>
          <a:prstGeom prst="rect">
            <a:avLst/>
          </a:prstGeom>
          <a:noFill/>
          <a:ln>
            <a:noFill/>
          </a:ln>
        </p:spPr>
        <p:txBody>
          <a:bodyPr spcFirstLastPara="1" vert="horz" wrap="square" lIns="91433" tIns="45700" rIns="91433" bIns="45700" numCol="1" anchor="b" anchorCtr="0" compatLnSpc="1">
            <a:prstTxWarp prst="textNoShape">
              <a:avLst/>
            </a:prstTxWarp>
            <a:noAutofit/>
          </a:bodyPr>
          <a:lstStyle/>
          <a:p>
            <a:pPr>
              <a:lnSpc>
                <a:spcPct val="90000"/>
              </a:lnSpc>
              <a:spcBef>
                <a:spcPts val="0"/>
              </a:spcBef>
              <a:spcAft>
                <a:spcPts val="0"/>
              </a:spcAft>
              <a:buClr>
                <a:schemeClr val="dk1"/>
              </a:buClr>
              <a:buSzPts val="2100"/>
            </a:pPr>
            <a:r>
              <a:rPr lang="en" dirty="0">
                <a:latin typeface="Calibri" panose="020F0502020204030204" pitchFamily="34" charset="0"/>
                <a:cs typeface="Calibri" panose="020F0502020204030204" pitchFamily="34" charset="0"/>
              </a:rPr>
              <a:t>HPDF Will Address SC Priority IRI Science Patterns</a:t>
            </a:r>
            <a:endParaRPr dirty="0">
              <a:latin typeface="Calibri" panose="020F0502020204030204" pitchFamily="34" charset="0"/>
              <a:cs typeface="Calibri" panose="020F0502020204030204" pitchFamily="34" charset="0"/>
            </a:endParaRPr>
          </a:p>
        </p:txBody>
      </p:sp>
      <p:graphicFrame>
        <p:nvGraphicFramePr>
          <p:cNvPr id="905" name="Google Shape;905;p69"/>
          <p:cNvGraphicFramePr/>
          <p:nvPr>
            <p:extLst>
              <p:ext uri="{D42A27DB-BD31-4B8C-83A1-F6EECF244321}">
                <p14:modId xmlns:p14="http://schemas.microsoft.com/office/powerpoint/2010/main" val="4133517582"/>
              </p:ext>
            </p:extLst>
          </p:nvPr>
        </p:nvGraphicFramePr>
        <p:xfrm>
          <a:off x="647942" y="1295400"/>
          <a:ext cx="7177434" cy="3529958"/>
        </p:xfrm>
        <a:graphic>
          <a:graphicData uri="http://schemas.openxmlformats.org/drawingml/2006/table">
            <a:tbl>
              <a:tblPr>
                <a:noFill/>
              </a:tblPr>
              <a:tblGrid>
                <a:gridCol w="5626967">
                  <a:extLst>
                    <a:ext uri="{9D8B030D-6E8A-4147-A177-3AD203B41FA5}">
                      <a16:colId xmlns:a16="http://schemas.microsoft.com/office/drawing/2014/main" val="20000"/>
                    </a:ext>
                  </a:extLst>
                </a:gridCol>
                <a:gridCol w="1550467">
                  <a:extLst>
                    <a:ext uri="{9D8B030D-6E8A-4147-A177-3AD203B41FA5}">
                      <a16:colId xmlns:a16="http://schemas.microsoft.com/office/drawing/2014/main" val="20001"/>
                    </a:ext>
                  </a:extLst>
                </a:gridCol>
              </a:tblGrid>
              <a:tr h="375947">
                <a:tc>
                  <a:txBody>
                    <a:bodyPr/>
                    <a:lstStyle/>
                    <a:p>
                      <a:pPr marL="0" marR="0" lvl="0" indent="0" algn="ctr" rtl="0">
                        <a:spcBef>
                          <a:spcPts val="0"/>
                        </a:spcBef>
                        <a:spcAft>
                          <a:spcPts val="0"/>
                        </a:spcAft>
                        <a:buNone/>
                      </a:pPr>
                      <a:r>
                        <a:rPr lang="en" sz="1900" b="1" u="none" strike="noStrike" cap="none">
                          <a:latin typeface="Calibri" panose="020F0502020204030204" pitchFamily="34" charset="0"/>
                          <a:ea typeface="Avenir"/>
                          <a:cs typeface="Calibri" panose="020F0502020204030204" pitchFamily="34" charset="0"/>
                          <a:sym typeface="Avenir"/>
                        </a:rPr>
                        <a:t>Drivers</a:t>
                      </a:r>
                      <a:endParaRPr sz="1500">
                        <a:latin typeface="Calibri" panose="020F0502020204030204" pitchFamily="34" charset="0"/>
                        <a:cs typeface="Calibri" panose="020F0502020204030204" pitchFamily="34" charset="0"/>
                      </a:endParaRPr>
                    </a:p>
                  </a:txBody>
                  <a:tcPr marL="91467" marR="91467" marT="45733" marB="4573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3494BA"/>
                    </a:solidFill>
                  </a:tcPr>
                </a:tc>
                <a:tc>
                  <a:txBody>
                    <a:bodyPr/>
                    <a:lstStyle/>
                    <a:p>
                      <a:pPr marL="0" marR="0" lvl="0" indent="0" algn="ctr" rtl="0">
                        <a:spcBef>
                          <a:spcPts val="0"/>
                        </a:spcBef>
                        <a:spcAft>
                          <a:spcPts val="0"/>
                        </a:spcAft>
                        <a:buClr>
                          <a:schemeClr val="dk1"/>
                        </a:buClr>
                        <a:buSzPts val="1400"/>
                        <a:buFont typeface="Avenir"/>
                        <a:buNone/>
                      </a:pPr>
                      <a:r>
                        <a:rPr lang="en" sz="1900" b="1" u="none" strike="noStrike" cap="none" dirty="0">
                          <a:latin typeface="Calibri" panose="020F0502020204030204" pitchFamily="34" charset="0"/>
                          <a:ea typeface="Avenir"/>
                          <a:cs typeface="Calibri" panose="020F0502020204030204" pitchFamily="34" charset="0"/>
                          <a:sym typeface="Avenir"/>
                        </a:rPr>
                        <a:t>IRI Patterns</a:t>
                      </a:r>
                      <a:endParaRPr sz="1500" dirty="0">
                        <a:latin typeface="Calibri" panose="020F0502020204030204" pitchFamily="34" charset="0"/>
                        <a:cs typeface="Calibri" panose="020F0502020204030204" pitchFamily="34" charset="0"/>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3494BA"/>
                    </a:solidFill>
                  </a:tcPr>
                </a:tc>
                <a:extLst>
                  <a:ext uri="{0D108BD9-81ED-4DB2-BD59-A6C34878D82A}">
                    <a16:rowId xmlns:a16="http://schemas.microsoft.com/office/drawing/2014/main" val="10000"/>
                  </a:ext>
                </a:extLst>
              </a:tr>
              <a:tr h="787233">
                <a:tc>
                  <a:txBody>
                    <a:bodyPr/>
                    <a:lstStyle/>
                    <a:p>
                      <a:pPr marL="0" marR="0" lvl="0" indent="0" algn="l" rtl="0">
                        <a:spcBef>
                          <a:spcPts val="0"/>
                        </a:spcBef>
                        <a:spcAft>
                          <a:spcPts val="0"/>
                        </a:spcAft>
                        <a:buClr>
                          <a:srgbClr val="000000"/>
                        </a:buClr>
                        <a:buSzPts val="1400"/>
                        <a:buFont typeface="Avenir"/>
                        <a:buNone/>
                      </a:pPr>
                      <a:r>
                        <a:rPr lang="en" sz="1900" b="0" i="0" u="none" strike="noStrike" cap="none">
                          <a:solidFill>
                            <a:srgbClr val="000000"/>
                          </a:solidFill>
                          <a:latin typeface="Calibri" panose="020F0502020204030204" pitchFamily="34" charset="0"/>
                          <a:ea typeface="Avenir"/>
                          <a:cs typeface="Calibri" panose="020F0502020204030204" pitchFamily="34" charset="0"/>
                          <a:sym typeface="Avenir"/>
                        </a:rPr>
                        <a:t>Supporting data curation, repositories, and archives </a:t>
                      </a:r>
                      <a:endParaRPr sz="1900" b="0" u="none" strike="noStrike" cap="none">
                        <a:latin typeface="Calibri" panose="020F0502020204030204" pitchFamily="34" charset="0"/>
                        <a:ea typeface="Avenir"/>
                        <a:cs typeface="Calibri" panose="020F0502020204030204" pitchFamily="34" charset="0"/>
                        <a:sym typeface="Avenir"/>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CE6"/>
                    </a:solidFill>
                  </a:tcPr>
                </a:tc>
                <a:tc>
                  <a:txBody>
                    <a:bodyPr/>
                    <a:lstStyle/>
                    <a:p>
                      <a:pPr marL="0" marR="0" lvl="0" indent="0" algn="ctr" rtl="0">
                        <a:spcBef>
                          <a:spcPts val="0"/>
                        </a:spcBef>
                        <a:spcAft>
                          <a:spcPts val="0"/>
                        </a:spcAft>
                        <a:buClr>
                          <a:schemeClr val="dk1"/>
                        </a:buClr>
                        <a:buSzPts val="1400"/>
                        <a:buFont typeface="Calibri"/>
                        <a:buNone/>
                      </a:pPr>
                      <a:endParaRPr sz="1900" b="0" u="none" strike="noStrike" cap="none">
                        <a:latin typeface="Avenir"/>
                        <a:ea typeface="Avenir"/>
                        <a:cs typeface="Avenir"/>
                        <a:sym typeface="Avenir"/>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CE6"/>
                    </a:solidFill>
                  </a:tcPr>
                </a:tc>
                <a:extLst>
                  <a:ext uri="{0D108BD9-81ED-4DB2-BD59-A6C34878D82A}">
                    <a16:rowId xmlns:a16="http://schemas.microsoft.com/office/drawing/2014/main" val="10001"/>
                  </a:ext>
                </a:extLst>
              </a:tr>
              <a:tr h="787233">
                <a:tc>
                  <a:txBody>
                    <a:bodyPr/>
                    <a:lstStyle/>
                    <a:p>
                      <a:pPr marL="0" marR="0" lvl="0" indent="0" algn="l" rtl="0">
                        <a:spcBef>
                          <a:spcPts val="0"/>
                        </a:spcBef>
                        <a:spcAft>
                          <a:spcPts val="0"/>
                        </a:spcAft>
                        <a:buClr>
                          <a:srgbClr val="000000"/>
                        </a:buClr>
                        <a:buSzPts val="1400"/>
                        <a:buFont typeface="Avenir"/>
                        <a:buNone/>
                      </a:pPr>
                      <a:r>
                        <a:rPr lang="en" sz="1900" b="0" i="0" u="none" strike="noStrike" cap="none">
                          <a:solidFill>
                            <a:srgbClr val="000000"/>
                          </a:solidFill>
                          <a:latin typeface="Calibri" panose="020F0502020204030204" pitchFamily="34" charset="0"/>
                          <a:ea typeface="Avenir"/>
                          <a:cs typeface="Calibri" panose="020F0502020204030204" pitchFamily="34" charset="0"/>
                          <a:sym typeface="Avenir"/>
                        </a:rPr>
                        <a:t>Supporting data processing and analysis pipelines </a:t>
                      </a:r>
                      <a:endParaRPr sz="1500">
                        <a:latin typeface="Calibri" panose="020F0502020204030204" pitchFamily="34" charset="0"/>
                        <a:cs typeface="Calibri" panose="020F0502020204030204" pitchFamily="34" charset="0"/>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EF3"/>
                    </a:solidFill>
                  </a:tcPr>
                </a:tc>
                <a:tc>
                  <a:txBody>
                    <a:bodyPr/>
                    <a:lstStyle/>
                    <a:p>
                      <a:pPr marL="0" marR="0" lvl="0" indent="0" algn="ctr" rtl="0">
                        <a:spcBef>
                          <a:spcPts val="0"/>
                        </a:spcBef>
                        <a:spcAft>
                          <a:spcPts val="0"/>
                        </a:spcAft>
                        <a:buClr>
                          <a:schemeClr val="dk1"/>
                        </a:buClr>
                        <a:buSzPts val="1400"/>
                        <a:buFont typeface="Calibri"/>
                        <a:buNone/>
                      </a:pPr>
                      <a:endParaRPr sz="1900" b="0" u="none" strike="noStrike" cap="none">
                        <a:latin typeface="Avenir"/>
                        <a:ea typeface="Avenir"/>
                        <a:cs typeface="Avenir"/>
                        <a:sym typeface="Avenir"/>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EF3"/>
                    </a:solidFill>
                  </a:tcPr>
                </a:tc>
                <a:extLst>
                  <a:ext uri="{0D108BD9-81ED-4DB2-BD59-A6C34878D82A}">
                    <a16:rowId xmlns:a16="http://schemas.microsoft.com/office/drawing/2014/main" val="10002"/>
                  </a:ext>
                </a:extLst>
              </a:tr>
              <a:tr h="787233">
                <a:tc>
                  <a:txBody>
                    <a:bodyPr/>
                    <a:lstStyle/>
                    <a:p>
                      <a:pPr marL="0" marR="0" lvl="0" indent="0" algn="l" rtl="0">
                        <a:spcBef>
                          <a:spcPts val="0"/>
                        </a:spcBef>
                        <a:spcAft>
                          <a:spcPts val="0"/>
                        </a:spcAft>
                        <a:buClr>
                          <a:srgbClr val="000000"/>
                        </a:buClr>
                        <a:buSzPts val="1400"/>
                        <a:buFont typeface="Avenir"/>
                        <a:buNone/>
                      </a:pPr>
                      <a:r>
                        <a:rPr lang="en" sz="1900" b="0" i="0" u="none" strike="noStrike" cap="none">
                          <a:solidFill>
                            <a:srgbClr val="000000"/>
                          </a:solidFill>
                          <a:latin typeface="Calibri" panose="020F0502020204030204" pitchFamily="34" charset="0"/>
                          <a:ea typeface="Avenir"/>
                          <a:cs typeface="Calibri" panose="020F0502020204030204" pitchFamily="34" charset="0"/>
                          <a:sym typeface="Avenir"/>
                        </a:rPr>
                        <a:t>Data federation, sharing, and collaboration</a:t>
                      </a:r>
                      <a:endParaRPr sz="1500">
                        <a:latin typeface="Calibri" panose="020F0502020204030204" pitchFamily="34" charset="0"/>
                        <a:cs typeface="Calibri" panose="020F0502020204030204" pitchFamily="34" charset="0"/>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CE6"/>
                    </a:solidFill>
                  </a:tcPr>
                </a:tc>
                <a:tc>
                  <a:txBody>
                    <a:bodyPr/>
                    <a:lstStyle/>
                    <a:p>
                      <a:pPr marL="0" marR="0" lvl="0" indent="0" algn="ctr" rtl="0">
                        <a:spcBef>
                          <a:spcPts val="0"/>
                        </a:spcBef>
                        <a:spcAft>
                          <a:spcPts val="0"/>
                        </a:spcAft>
                        <a:buClr>
                          <a:schemeClr val="dk1"/>
                        </a:buClr>
                        <a:buSzPts val="1400"/>
                        <a:buFont typeface="Calibri"/>
                        <a:buNone/>
                      </a:pPr>
                      <a:endParaRPr sz="1900" b="0" u="none" strike="noStrike" cap="none">
                        <a:latin typeface="Avenir"/>
                        <a:ea typeface="Avenir"/>
                        <a:cs typeface="Avenir"/>
                        <a:sym typeface="Avenir"/>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CE6"/>
                    </a:solidFill>
                  </a:tcPr>
                </a:tc>
                <a:extLst>
                  <a:ext uri="{0D108BD9-81ED-4DB2-BD59-A6C34878D82A}">
                    <a16:rowId xmlns:a16="http://schemas.microsoft.com/office/drawing/2014/main" val="10003"/>
                  </a:ext>
                </a:extLst>
              </a:tr>
              <a:tr h="787233">
                <a:tc>
                  <a:txBody>
                    <a:bodyPr/>
                    <a:lstStyle/>
                    <a:p>
                      <a:pPr marL="0" marR="0" lvl="0" indent="0" algn="l" rtl="0">
                        <a:spcBef>
                          <a:spcPts val="0"/>
                        </a:spcBef>
                        <a:spcAft>
                          <a:spcPts val="0"/>
                        </a:spcAft>
                        <a:buClr>
                          <a:srgbClr val="000000"/>
                        </a:buClr>
                        <a:buSzPts val="1400"/>
                        <a:buFont typeface="Avenir"/>
                        <a:buNone/>
                      </a:pPr>
                      <a:r>
                        <a:rPr lang="en" sz="1900" b="0" i="0" u="none" strike="noStrike" cap="none" dirty="0">
                          <a:solidFill>
                            <a:srgbClr val="000000"/>
                          </a:solidFill>
                          <a:latin typeface="Calibri" panose="020F0502020204030204" pitchFamily="34" charset="0"/>
                          <a:ea typeface="Avenir"/>
                          <a:cs typeface="Calibri" panose="020F0502020204030204" pitchFamily="34" charset="0"/>
                          <a:sym typeface="Avenir"/>
                        </a:rPr>
                        <a:t>Real-time streaming and processing </a:t>
                      </a:r>
                      <a:endParaRPr sz="1500" dirty="0">
                        <a:latin typeface="Calibri" panose="020F0502020204030204" pitchFamily="34" charset="0"/>
                        <a:cs typeface="Calibri" panose="020F0502020204030204" pitchFamily="34" charset="0"/>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EF3"/>
                    </a:solidFill>
                  </a:tcPr>
                </a:tc>
                <a:tc>
                  <a:txBody>
                    <a:bodyPr/>
                    <a:lstStyle/>
                    <a:p>
                      <a:pPr marL="0" marR="0" lvl="0" indent="0" algn="ctr" rtl="0">
                        <a:spcBef>
                          <a:spcPts val="0"/>
                        </a:spcBef>
                        <a:spcAft>
                          <a:spcPts val="0"/>
                        </a:spcAft>
                        <a:buClr>
                          <a:schemeClr val="dk1"/>
                        </a:buClr>
                        <a:buSzPts val="1400"/>
                        <a:buFont typeface="Calibri"/>
                        <a:buNone/>
                      </a:pPr>
                      <a:endParaRPr sz="1900" b="0" i="0" u="none" strike="noStrike" cap="none" dirty="0">
                        <a:solidFill>
                          <a:srgbClr val="083E5B"/>
                        </a:solidFill>
                        <a:latin typeface="Avenir"/>
                        <a:ea typeface="Avenir"/>
                        <a:cs typeface="Avenir"/>
                        <a:sym typeface="Avenir"/>
                      </a:endParaRPr>
                    </a:p>
                  </a:txBody>
                  <a:tcPr marL="91467" marR="91467" marT="45733" marB="45733"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EF3"/>
                    </a:solidFill>
                  </a:tcPr>
                </a:tc>
                <a:extLst>
                  <a:ext uri="{0D108BD9-81ED-4DB2-BD59-A6C34878D82A}">
                    <a16:rowId xmlns:a16="http://schemas.microsoft.com/office/drawing/2014/main" val="10004"/>
                  </a:ext>
                </a:extLst>
              </a:tr>
            </a:tbl>
          </a:graphicData>
        </a:graphic>
      </p:graphicFrame>
      <p:pic>
        <p:nvPicPr>
          <p:cNvPr id="906" name="Google Shape;906;p69" descr="Daily calendar with solid fill"/>
          <p:cNvPicPr preferRelativeResize="0"/>
          <p:nvPr/>
        </p:nvPicPr>
        <p:blipFill rotWithShape="1">
          <a:blip r:embed="rId9">
            <a:alphaModFix/>
          </a:blip>
          <a:srcRect/>
          <a:stretch/>
        </p:blipFill>
        <p:spPr>
          <a:xfrm flipH="1">
            <a:off x="7353242" y="1917711"/>
            <a:ext cx="347663" cy="342901"/>
          </a:xfrm>
          <a:prstGeom prst="rect">
            <a:avLst/>
          </a:prstGeom>
          <a:noFill/>
          <a:ln>
            <a:noFill/>
          </a:ln>
        </p:spPr>
      </p:pic>
      <p:pic>
        <p:nvPicPr>
          <p:cNvPr id="907" name="Google Shape;907;p69" descr="Network with solid fill"/>
          <p:cNvPicPr preferRelativeResize="0"/>
          <p:nvPr/>
        </p:nvPicPr>
        <p:blipFill rotWithShape="1">
          <a:blip r:embed="rId10">
            <a:alphaModFix/>
          </a:blip>
          <a:srcRect/>
          <a:stretch/>
        </p:blipFill>
        <p:spPr>
          <a:xfrm flipH="1">
            <a:off x="6881143" y="1917711"/>
            <a:ext cx="347663" cy="342901"/>
          </a:xfrm>
          <a:prstGeom prst="rect">
            <a:avLst/>
          </a:prstGeom>
          <a:noFill/>
          <a:ln>
            <a:noFill/>
          </a:ln>
        </p:spPr>
      </p:pic>
      <p:pic>
        <p:nvPicPr>
          <p:cNvPr id="908" name="Google Shape;908;p69" descr="Stopwatch with solid fill"/>
          <p:cNvPicPr preferRelativeResize="0"/>
          <p:nvPr/>
        </p:nvPicPr>
        <p:blipFill rotWithShape="1">
          <a:blip r:embed="rId11">
            <a:alphaModFix/>
          </a:blip>
          <a:srcRect/>
          <a:stretch/>
        </p:blipFill>
        <p:spPr>
          <a:xfrm flipH="1">
            <a:off x="6440770" y="2712487"/>
            <a:ext cx="347663" cy="342901"/>
          </a:xfrm>
          <a:prstGeom prst="rect">
            <a:avLst/>
          </a:prstGeom>
          <a:noFill/>
          <a:ln>
            <a:noFill/>
          </a:ln>
        </p:spPr>
      </p:pic>
      <p:pic>
        <p:nvPicPr>
          <p:cNvPr id="909" name="Google Shape;909;p69" descr="Daily calendar with solid fill"/>
          <p:cNvPicPr preferRelativeResize="0"/>
          <p:nvPr/>
        </p:nvPicPr>
        <p:blipFill rotWithShape="1">
          <a:blip r:embed="rId9">
            <a:alphaModFix/>
          </a:blip>
          <a:srcRect/>
          <a:stretch/>
        </p:blipFill>
        <p:spPr>
          <a:xfrm flipH="1">
            <a:off x="7353242" y="2712487"/>
            <a:ext cx="347663" cy="342901"/>
          </a:xfrm>
          <a:prstGeom prst="rect">
            <a:avLst/>
          </a:prstGeom>
          <a:noFill/>
          <a:ln>
            <a:noFill/>
          </a:ln>
        </p:spPr>
      </p:pic>
      <p:pic>
        <p:nvPicPr>
          <p:cNvPr id="910" name="Google Shape;910;p69" descr="Network with solid fill"/>
          <p:cNvPicPr preferRelativeResize="0"/>
          <p:nvPr/>
        </p:nvPicPr>
        <p:blipFill rotWithShape="1">
          <a:blip r:embed="rId10">
            <a:alphaModFix/>
          </a:blip>
          <a:srcRect/>
          <a:stretch/>
        </p:blipFill>
        <p:spPr>
          <a:xfrm flipH="1">
            <a:off x="6867513" y="2712487"/>
            <a:ext cx="347663" cy="342901"/>
          </a:xfrm>
          <a:prstGeom prst="rect">
            <a:avLst/>
          </a:prstGeom>
          <a:noFill/>
          <a:ln>
            <a:noFill/>
          </a:ln>
        </p:spPr>
      </p:pic>
      <p:pic>
        <p:nvPicPr>
          <p:cNvPr id="911" name="Google Shape;911;p69" descr="Daily calendar with solid fill"/>
          <p:cNvPicPr preferRelativeResize="0"/>
          <p:nvPr/>
        </p:nvPicPr>
        <p:blipFill rotWithShape="1">
          <a:blip r:embed="rId9">
            <a:alphaModFix/>
          </a:blip>
          <a:srcRect/>
          <a:stretch/>
        </p:blipFill>
        <p:spPr>
          <a:xfrm flipH="1">
            <a:off x="7353242" y="3507262"/>
            <a:ext cx="347663" cy="342901"/>
          </a:xfrm>
          <a:prstGeom prst="rect">
            <a:avLst/>
          </a:prstGeom>
          <a:noFill/>
          <a:ln>
            <a:noFill/>
          </a:ln>
        </p:spPr>
      </p:pic>
      <p:pic>
        <p:nvPicPr>
          <p:cNvPr id="912" name="Google Shape;912;p69" descr="Network with solid fill"/>
          <p:cNvPicPr preferRelativeResize="0"/>
          <p:nvPr/>
        </p:nvPicPr>
        <p:blipFill rotWithShape="1">
          <a:blip r:embed="rId10">
            <a:alphaModFix/>
          </a:blip>
          <a:srcRect/>
          <a:stretch/>
        </p:blipFill>
        <p:spPr>
          <a:xfrm flipH="1">
            <a:off x="6869237" y="3507263"/>
            <a:ext cx="347663" cy="342901"/>
          </a:xfrm>
          <a:prstGeom prst="rect">
            <a:avLst/>
          </a:prstGeom>
          <a:noFill/>
          <a:ln>
            <a:noFill/>
          </a:ln>
        </p:spPr>
      </p:pic>
      <p:pic>
        <p:nvPicPr>
          <p:cNvPr id="913" name="Google Shape;913;p69" descr="Stopwatch with solid fill"/>
          <p:cNvPicPr preferRelativeResize="0"/>
          <p:nvPr/>
        </p:nvPicPr>
        <p:blipFill rotWithShape="1">
          <a:blip r:embed="rId11">
            <a:alphaModFix/>
          </a:blip>
          <a:srcRect/>
          <a:stretch/>
        </p:blipFill>
        <p:spPr>
          <a:xfrm flipH="1">
            <a:off x="6440770" y="4382715"/>
            <a:ext cx="347663" cy="342901"/>
          </a:xfrm>
          <a:prstGeom prst="rect">
            <a:avLst/>
          </a:prstGeom>
          <a:noFill/>
          <a:ln>
            <a:noFill/>
          </a:ln>
        </p:spPr>
      </p:pic>
      <p:grpSp>
        <p:nvGrpSpPr>
          <p:cNvPr id="914" name="Google Shape;914;p69"/>
          <p:cNvGrpSpPr/>
          <p:nvPr/>
        </p:nvGrpSpPr>
        <p:grpSpPr>
          <a:xfrm>
            <a:off x="884033" y="4916280"/>
            <a:ext cx="6705275" cy="342901"/>
            <a:chOff x="2625246" y="5311123"/>
            <a:chExt cx="7031538" cy="342901"/>
          </a:xfrm>
        </p:grpSpPr>
        <p:pic>
          <p:nvPicPr>
            <p:cNvPr id="915" name="Google Shape;915;p69" descr="Stopwatch with solid fill"/>
            <p:cNvPicPr preferRelativeResize="0"/>
            <p:nvPr/>
          </p:nvPicPr>
          <p:blipFill rotWithShape="1">
            <a:blip r:embed="rId11">
              <a:alphaModFix/>
            </a:blip>
            <a:srcRect/>
            <a:stretch/>
          </p:blipFill>
          <p:spPr>
            <a:xfrm flipH="1">
              <a:off x="2625246" y="5311123"/>
              <a:ext cx="347662" cy="342901"/>
            </a:xfrm>
            <a:prstGeom prst="rect">
              <a:avLst/>
            </a:prstGeom>
            <a:noFill/>
            <a:ln>
              <a:noFill/>
            </a:ln>
          </p:spPr>
        </p:pic>
        <p:pic>
          <p:nvPicPr>
            <p:cNvPr id="916" name="Google Shape;916;p69" descr="Daily calendar with solid fill"/>
            <p:cNvPicPr preferRelativeResize="0"/>
            <p:nvPr/>
          </p:nvPicPr>
          <p:blipFill rotWithShape="1">
            <a:blip r:embed="rId9">
              <a:alphaModFix/>
            </a:blip>
            <a:srcRect/>
            <a:stretch/>
          </p:blipFill>
          <p:spPr>
            <a:xfrm flipH="1">
              <a:off x="7500255" y="5311123"/>
              <a:ext cx="347662" cy="342901"/>
            </a:xfrm>
            <a:prstGeom prst="rect">
              <a:avLst/>
            </a:prstGeom>
            <a:noFill/>
            <a:ln>
              <a:noFill/>
            </a:ln>
          </p:spPr>
        </p:pic>
        <p:pic>
          <p:nvPicPr>
            <p:cNvPr id="917" name="Google Shape;917;p69" descr="Network with solid fill"/>
            <p:cNvPicPr preferRelativeResize="0"/>
            <p:nvPr/>
          </p:nvPicPr>
          <p:blipFill rotWithShape="1">
            <a:blip r:embed="rId10">
              <a:alphaModFix/>
            </a:blip>
            <a:srcRect/>
            <a:stretch/>
          </p:blipFill>
          <p:spPr>
            <a:xfrm flipH="1">
              <a:off x="4714936" y="5311123"/>
              <a:ext cx="347662" cy="342901"/>
            </a:xfrm>
            <a:prstGeom prst="rect">
              <a:avLst/>
            </a:prstGeom>
            <a:noFill/>
            <a:ln>
              <a:noFill/>
            </a:ln>
          </p:spPr>
        </p:pic>
        <p:sp>
          <p:nvSpPr>
            <p:cNvPr id="918" name="Google Shape;918;p69"/>
            <p:cNvSpPr txBox="1"/>
            <p:nvPr/>
          </p:nvSpPr>
          <p:spPr>
            <a:xfrm>
              <a:off x="2913235" y="5330174"/>
              <a:ext cx="1428600" cy="276959"/>
            </a:xfrm>
            <a:prstGeom prst="rect">
              <a:avLst/>
            </a:prstGeom>
            <a:noFill/>
            <a:ln>
              <a:noFill/>
            </a:ln>
          </p:spPr>
          <p:txBody>
            <a:bodyPr spcFirstLastPara="1" wrap="square" lIns="91433" tIns="45700" rIns="91433" bIns="45700" anchor="t" anchorCtr="0">
              <a:spAutoFit/>
            </a:bodyPr>
            <a:lstStyle/>
            <a:p>
              <a:pPr algn="l" rtl="0"/>
              <a:r>
                <a:rPr lang="en" sz="1200" dirty="0">
                  <a:solidFill>
                    <a:srgbClr val="000000"/>
                  </a:solidFill>
                  <a:latin typeface="Calibri" panose="020F0502020204030204" pitchFamily="34" charset="0"/>
                  <a:ea typeface="Avenir"/>
                  <a:cs typeface="Calibri" panose="020F0502020204030204" pitchFamily="34" charset="0"/>
                  <a:sym typeface="Avenir"/>
                </a:rPr>
                <a:t>Time-Sensitive</a:t>
              </a:r>
              <a:endParaRPr sz="1467" dirty="0">
                <a:latin typeface="Calibri" panose="020F0502020204030204" pitchFamily="34" charset="0"/>
                <a:cs typeface="Calibri" panose="020F0502020204030204" pitchFamily="34" charset="0"/>
              </a:endParaRPr>
            </a:p>
          </p:txBody>
        </p:sp>
        <p:sp>
          <p:nvSpPr>
            <p:cNvPr id="919" name="Google Shape;919;p69"/>
            <p:cNvSpPr txBox="1"/>
            <p:nvPr/>
          </p:nvSpPr>
          <p:spPr>
            <a:xfrm>
              <a:off x="5023023" y="5327791"/>
              <a:ext cx="2343001" cy="276959"/>
            </a:xfrm>
            <a:prstGeom prst="rect">
              <a:avLst/>
            </a:prstGeom>
            <a:noFill/>
            <a:ln>
              <a:noFill/>
            </a:ln>
          </p:spPr>
          <p:txBody>
            <a:bodyPr spcFirstLastPara="1" wrap="square" lIns="91433" tIns="45700" rIns="91433" bIns="45700" anchor="t" anchorCtr="0">
              <a:spAutoFit/>
            </a:bodyPr>
            <a:lstStyle/>
            <a:p>
              <a:pPr algn="l" rtl="0"/>
              <a:r>
                <a:rPr lang="en" sz="1200" dirty="0">
                  <a:solidFill>
                    <a:srgbClr val="000000"/>
                  </a:solidFill>
                  <a:latin typeface="Avenir"/>
                  <a:ea typeface="Avenir"/>
                  <a:cs typeface="Avenir"/>
                  <a:sym typeface="Avenir"/>
                </a:rPr>
                <a:t>Data </a:t>
              </a:r>
              <a:r>
                <a:rPr lang="en" sz="1200" dirty="0">
                  <a:solidFill>
                    <a:srgbClr val="000000"/>
                  </a:solidFill>
                  <a:latin typeface="Calibri" panose="020F0502020204030204" pitchFamily="34" charset="0"/>
                  <a:ea typeface="Avenir"/>
                  <a:cs typeface="Calibri" panose="020F0502020204030204" pitchFamily="34" charset="0"/>
                  <a:sym typeface="Avenir"/>
                </a:rPr>
                <a:t>Integration-intensive</a:t>
              </a:r>
              <a:r>
                <a:rPr lang="en" sz="1200" dirty="0">
                  <a:solidFill>
                    <a:srgbClr val="000000"/>
                  </a:solidFill>
                  <a:latin typeface="Avenir"/>
                  <a:ea typeface="Avenir"/>
                  <a:cs typeface="Avenir"/>
                  <a:sym typeface="Avenir"/>
                </a:rPr>
                <a:t> </a:t>
              </a:r>
              <a:endParaRPr sz="1600" dirty="0">
                <a:solidFill>
                  <a:srgbClr val="000000"/>
                </a:solidFill>
                <a:latin typeface="Avenir"/>
                <a:ea typeface="Avenir"/>
                <a:cs typeface="Avenir"/>
                <a:sym typeface="Avenir"/>
              </a:endParaRPr>
            </a:p>
          </p:txBody>
        </p:sp>
        <p:sp>
          <p:nvSpPr>
            <p:cNvPr id="920" name="Google Shape;920;p69"/>
            <p:cNvSpPr txBox="1"/>
            <p:nvPr/>
          </p:nvSpPr>
          <p:spPr>
            <a:xfrm>
              <a:off x="7809084" y="5327791"/>
              <a:ext cx="1847700" cy="276959"/>
            </a:xfrm>
            <a:prstGeom prst="rect">
              <a:avLst/>
            </a:prstGeom>
            <a:noFill/>
            <a:ln>
              <a:noFill/>
            </a:ln>
          </p:spPr>
          <p:txBody>
            <a:bodyPr spcFirstLastPara="1" wrap="square" lIns="91433" tIns="45700" rIns="91433" bIns="45700" anchor="t" anchorCtr="0">
              <a:spAutoFit/>
            </a:bodyPr>
            <a:lstStyle/>
            <a:p>
              <a:pPr algn="l" rtl="0"/>
              <a:r>
                <a:rPr lang="en" sz="1200" dirty="0">
                  <a:solidFill>
                    <a:srgbClr val="000000"/>
                  </a:solidFill>
                  <a:latin typeface="Avenir"/>
                  <a:ea typeface="Avenir"/>
                  <a:cs typeface="Avenir"/>
                  <a:sym typeface="Avenir"/>
                </a:rPr>
                <a:t>Long-Term Campaign</a:t>
              </a:r>
              <a:endParaRPr sz="1600" dirty="0">
                <a:solidFill>
                  <a:srgbClr val="000000"/>
                </a:solidFill>
                <a:latin typeface="Avenir"/>
                <a:ea typeface="Avenir"/>
                <a:cs typeface="Avenir"/>
                <a:sym typeface="Avenir"/>
              </a:endParaRPr>
            </a:p>
          </p:txBody>
        </p:sp>
      </p:grpSp>
      <p:sp>
        <p:nvSpPr>
          <p:cNvPr id="921" name="Google Shape;921;p69"/>
          <p:cNvSpPr txBox="1"/>
          <p:nvPr/>
        </p:nvSpPr>
        <p:spPr>
          <a:xfrm>
            <a:off x="609600" y="5943600"/>
            <a:ext cx="10058400" cy="379615"/>
          </a:xfrm>
          <a:prstGeom prst="rect">
            <a:avLst/>
          </a:prstGeom>
          <a:noFill/>
          <a:ln>
            <a:noFill/>
          </a:ln>
        </p:spPr>
        <p:txBody>
          <a:bodyPr spcFirstLastPara="1" wrap="square" lIns="91433" tIns="45700" rIns="91433" bIns="45700" anchor="t" anchorCtr="0">
            <a:spAutoFit/>
          </a:bodyPr>
          <a:lstStyle/>
          <a:p>
            <a:pPr algn="ctr" rtl="0"/>
            <a:r>
              <a:rPr lang="en" sz="1867" b="1" dirty="0">
                <a:solidFill>
                  <a:schemeClr val="accent1"/>
                </a:solidFill>
                <a:latin typeface="Calibri" panose="020F0502020204030204" pitchFamily="34" charset="0"/>
                <a:ea typeface="Avenir"/>
                <a:cs typeface="Calibri" panose="020F0502020204030204" pitchFamily="34" charset="0"/>
                <a:sym typeface="Avenir"/>
              </a:rPr>
              <a:t>These patterns are seen widely in the larger community, in other parts of DOE, and outside</a:t>
            </a:r>
            <a:endParaRPr sz="1467"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8927-8808-C2F8-C003-103C53A22016}"/>
              </a:ext>
            </a:extLst>
          </p:cNvPr>
          <p:cNvSpPr>
            <a:spLocks noGrp="1"/>
          </p:cNvSpPr>
          <p:nvPr>
            <p:ph type="title"/>
          </p:nvPr>
        </p:nvSpPr>
        <p:spPr>
          <a:xfrm>
            <a:off x="461964" y="161927"/>
            <a:ext cx="11425236" cy="484748"/>
          </a:xfrm>
        </p:spPr>
        <p:txBody>
          <a:bodyPr/>
          <a:lstStyle/>
          <a:p>
            <a:r>
              <a:rPr lang="en-US" b="1" dirty="0">
                <a:solidFill>
                  <a:schemeClr val="accent5"/>
                </a:solidFill>
                <a:latin typeface="Calibri"/>
                <a:cs typeface="Calibri Light"/>
              </a:rPr>
              <a:t>Timeline to DOE Order 413 Critical Decision 1 (CD-1)</a:t>
            </a:r>
            <a:endParaRPr lang="en-US" b="1" dirty="0">
              <a:solidFill>
                <a:schemeClr val="accent5"/>
              </a:solidFill>
            </a:endParaRPr>
          </a:p>
        </p:txBody>
      </p:sp>
      <p:sp>
        <p:nvSpPr>
          <p:cNvPr id="3" name="Content Placeholder 2">
            <a:extLst>
              <a:ext uri="{FF2B5EF4-FFF2-40B4-BE49-F238E27FC236}">
                <a16:creationId xmlns:a16="http://schemas.microsoft.com/office/drawing/2014/main" id="{FB8F1E54-B59B-1EB7-9C4E-A74576F85C64}"/>
              </a:ext>
            </a:extLst>
          </p:cNvPr>
          <p:cNvSpPr>
            <a:spLocks noGrp="1"/>
          </p:cNvSpPr>
          <p:nvPr>
            <p:ph idx="1"/>
          </p:nvPr>
        </p:nvSpPr>
        <p:spPr>
          <a:xfrm>
            <a:off x="609600" y="914400"/>
            <a:ext cx="10972800" cy="5943600"/>
          </a:xfrm>
        </p:spPr>
        <p:txBody>
          <a:bodyPr vert="horz" lIns="91440" tIns="45720" rIns="91440" bIns="45720" rtlCol="0" anchor="t">
            <a:noAutofit/>
          </a:bodyPr>
          <a:lstStyle/>
          <a:p>
            <a:r>
              <a:rPr lang="en-US" sz="2000" b="1" dirty="0">
                <a:latin typeface="Calibri" panose="020F0502020204030204" pitchFamily="34" charset="0"/>
                <a:cs typeface="Calibri" panose="020F0502020204030204" pitchFamily="34" charset="0"/>
              </a:rPr>
              <a:t>Summary: Preparing for CD-1 Energy System Acquisition Advisory Board (ESAAB) Approval at the end of CY2025</a:t>
            </a:r>
          </a:p>
          <a:p>
            <a:r>
              <a:rPr lang="en-US" sz="2000" b="1" dirty="0">
                <a:latin typeface="Calibri" panose="020F0502020204030204" pitchFamily="34" charset="0"/>
                <a:cs typeface="Calibri" panose="020F0502020204030204" pitchFamily="34" charset="0"/>
              </a:rPr>
              <a:t>Next steps: Conceptual Design, refine Project Cost range &amp; preliminary Schedule, required CD-1 documentation</a:t>
            </a:r>
            <a:endParaRPr lang="en-US" sz="1600" b="1" dirty="0">
              <a:latin typeface="Calibri" panose="020F0502020204030204" pitchFamily="34" charset="0"/>
              <a:cs typeface="Calibri" panose="020F0502020204030204" pitchFamily="34" charset="0"/>
            </a:endParaRPr>
          </a:p>
          <a:p>
            <a:r>
              <a:rPr lang="en-US" sz="2000" u="sng" dirty="0">
                <a:latin typeface="Calibri" panose="020F0502020204030204" pitchFamily="34" charset="0"/>
                <a:cs typeface="Calibri" panose="020F0502020204030204" pitchFamily="34" charset="0"/>
              </a:rPr>
              <a:t>HPDF</a:t>
            </a:r>
          </a:p>
          <a:p>
            <a:pPr lvl="1"/>
            <a:r>
              <a:rPr lang="en-US" sz="1800" dirty="0">
                <a:latin typeface="Calibri" panose="020F0502020204030204" pitchFamily="34" charset="0"/>
                <a:cs typeface="Calibri" panose="020F0502020204030204" pitchFamily="34" charset="0"/>
              </a:rPr>
              <a:t>Analysis of Alternatives complete: January 2025</a:t>
            </a:r>
          </a:p>
          <a:p>
            <a:pPr lvl="1"/>
            <a:r>
              <a:rPr lang="en-US" sz="1800" dirty="0">
                <a:latin typeface="Calibri" panose="020F0502020204030204" pitchFamily="34" charset="0"/>
                <a:cs typeface="Calibri" panose="020F0502020204030204" pitchFamily="34" charset="0"/>
              </a:rPr>
              <a:t>Conceptual Design Review (peer review): June 2025</a:t>
            </a:r>
          </a:p>
          <a:p>
            <a:pPr lvl="1"/>
            <a:r>
              <a:rPr lang="en-US" sz="1800" dirty="0">
                <a:latin typeface="Calibri" panose="020F0502020204030204" pitchFamily="34" charset="0"/>
                <a:cs typeface="Calibri" panose="020F0502020204030204" pitchFamily="34" charset="0"/>
              </a:rPr>
              <a:t>Required documentation (Master Schedule, Funding profile, Cost range, Risk Register, Preliminary Project Execution Plan, Project Management Plan, etc.): Ongoing</a:t>
            </a:r>
          </a:p>
          <a:p>
            <a:pPr lvl="1"/>
            <a:r>
              <a:rPr lang="en-US" sz="1800" dirty="0">
                <a:latin typeface="Calibri" panose="020F0502020204030204" pitchFamily="34" charset="0"/>
                <a:cs typeface="Calibri" panose="020F0502020204030204" pitchFamily="34" charset="0"/>
              </a:rPr>
              <a:t>CD-1 Director’s Review: July/Aug 2025</a:t>
            </a:r>
          </a:p>
          <a:p>
            <a:pPr lvl="1"/>
            <a:r>
              <a:rPr lang="en-US" sz="1800" dirty="0">
                <a:latin typeface="Calibri" panose="020F0502020204030204" pitchFamily="34" charset="0"/>
                <a:cs typeface="Calibri" panose="020F0502020204030204" pitchFamily="34" charset="0"/>
              </a:rPr>
              <a:t>CD-1 IPR: September 2025</a:t>
            </a:r>
          </a:p>
          <a:p>
            <a:pPr lvl="1"/>
            <a:r>
              <a:rPr lang="en-US" sz="1800" dirty="0">
                <a:latin typeface="Calibri" panose="020F0502020204030204" pitchFamily="34" charset="0"/>
                <a:cs typeface="Calibri" panose="020F0502020204030204" pitchFamily="34" charset="0"/>
              </a:rPr>
              <a:t>CD-1 ESAAB: December 2025</a:t>
            </a:r>
            <a:endParaRPr lang="en-US" sz="2000" dirty="0">
              <a:latin typeface="Calibri" panose="020F0502020204030204" pitchFamily="34" charset="0"/>
              <a:cs typeface="Calibri" panose="020F0502020204030204" pitchFamily="34" charset="0"/>
            </a:endParaRPr>
          </a:p>
          <a:p>
            <a:r>
              <a:rPr lang="en-US" sz="2000" u="sng" dirty="0">
                <a:latin typeface="Calibri" panose="020F0502020204030204" pitchFamily="34" charset="0"/>
                <a:cs typeface="Calibri" panose="020F0502020204030204" pitchFamily="34" charset="0"/>
              </a:rPr>
              <a:t>JLDC</a:t>
            </a:r>
          </a:p>
          <a:p>
            <a:pPr lvl="1"/>
            <a:r>
              <a:rPr lang="en-US" sz="1800" dirty="0">
                <a:latin typeface="Calibri" panose="020F0502020204030204" pitchFamily="34" charset="0"/>
                <a:cs typeface="Calibri" panose="020F0502020204030204" pitchFamily="34" charset="0"/>
              </a:rPr>
              <a:t>A&amp;E/CM Firms are refining the design and costs (more info follows)</a:t>
            </a:r>
          </a:p>
          <a:p>
            <a:pPr lvl="1"/>
            <a:r>
              <a:rPr lang="en-US" sz="1800" dirty="0">
                <a:latin typeface="Calibri" panose="020F0502020204030204" pitchFamily="34" charset="0"/>
                <a:cs typeface="Calibri" panose="020F0502020204030204" pitchFamily="34" charset="0"/>
              </a:rPr>
              <a:t>Integrating P6 schedules (JLDC + HPDF) </a:t>
            </a:r>
          </a:p>
          <a:p>
            <a:pPr lvl="1"/>
            <a:r>
              <a:rPr lang="en-US" sz="1800" dirty="0">
                <a:latin typeface="Calibri" panose="020F0502020204030204" pitchFamily="34" charset="0"/>
                <a:cs typeface="Calibri" panose="020F0502020204030204" pitchFamily="34" charset="0"/>
              </a:rPr>
              <a:t>JLDC delivery date is currently 2029 due to long approval cycles</a:t>
            </a:r>
          </a:p>
        </p:txBody>
      </p:sp>
      <p:sp>
        <p:nvSpPr>
          <p:cNvPr id="4" name="Slide Number Placeholder 3">
            <a:extLst>
              <a:ext uri="{FF2B5EF4-FFF2-40B4-BE49-F238E27FC236}">
                <a16:creationId xmlns:a16="http://schemas.microsoft.com/office/drawing/2014/main" id="{9312BCEE-F7A6-5DAE-46B6-6DDC7B2F775B}"/>
              </a:ext>
            </a:extLst>
          </p:cNvPr>
          <p:cNvSpPr>
            <a:spLocks noGrp="1"/>
          </p:cNvSpPr>
          <p:nvPr>
            <p:ph type="sldNum" sz="quarter" idx="12"/>
          </p:nvPr>
        </p:nvSpPr>
        <p:spPr>
          <a:xfrm>
            <a:off x="11201400" y="6356350"/>
            <a:ext cx="381000" cy="365125"/>
          </a:xfrm>
          <a:prstGeom prst="rect">
            <a:avLst/>
          </a:prstGeom>
        </p:spPr>
        <p:txBody>
          <a:bodyPr vert="horz" lIns="0" tIns="45720" rIns="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7B5887-CFB9-4246-8825-1B185D5D0EDC}" type="slidenum">
              <a:rPr lang="en-US" smtClean="0"/>
              <a:pPr/>
              <a:t>5</a:t>
            </a:fld>
            <a:endParaRPr lang="en-US"/>
          </a:p>
        </p:txBody>
      </p:sp>
    </p:spTree>
    <p:extLst>
      <p:ext uri="{BB962C8B-B14F-4D97-AF65-F5344CB8AC3E}">
        <p14:creationId xmlns:p14="http://schemas.microsoft.com/office/powerpoint/2010/main" val="962736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28B7-CEC8-8852-8B7F-DDF98C6FBB83}"/>
              </a:ext>
            </a:extLst>
          </p:cNvPr>
          <p:cNvSpPr>
            <a:spLocks noGrp="1"/>
          </p:cNvSpPr>
          <p:nvPr>
            <p:ph type="title"/>
          </p:nvPr>
        </p:nvSpPr>
        <p:spPr>
          <a:xfrm>
            <a:off x="318434" y="384522"/>
            <a:ext cx="9576707" cy="636659"/>
          </a:xfrm>
        </p:spPr>
        <p:txBody>
          <a:bodyPr>
            <a:normAutofit/>
          </a:bodyPr>
          <a:lstStyle/>
          <a:p>
            <a:r>
              <a:rPr lang="en-US" dirty="0">
                <a:solidFill>
                  <a:srgbClr val="C00000"/>
                </a:solidFill>
                <a:latin typeface="Calibri" panose="020F0502020204030204" pitchFamily="34" charset="0"/>
                <a:cs typeface="Calibri" panose="020F0502020204030204" pitchFamily="34" charset="0"/>
              </a:rPr>
              <a:t>DRAFT WBS: </a:t>
            </a:r>
            <a:r>
              <a:rPr lang="en-US" dirty="0">
                <a:solidFill>
                  <a:schemeClr val="tx1"/>
                </a:solidFill>
                <a:latin typeface="Calibri" panose="020F0502020204030204" pitchFamily="34" charset="0"/>
                <a:cs typeface="Calibri" panose="020F0502020204030204" pitchFamily="34" charset="0"/>
              </a:rPr>
              <a:t>HPDF (FTE)</a:t>
            </a:r>
          </a:p>
        </p:txBody>
      </p:sp>
      <p:sp>
        <p:nvSpPr>
          <p:cNvPr id="3" name="Rectangle 2">
            <a:extLst>
              <a:ext uri="{FF2B5EF4-FFF2-40B4-BE49-F238E27FC236}">
                <a16:creationId xmlns:a16="http://schemas.microsoft.com/office/drawing/2014/main" id="{E0DC10C8-3C29-D7E7-E90D-1095673245AA}"/>
              </a:ext>
            </a:extLst>
          </p:cNvPr>
          <p:cNvSpPr/>
          <p:nvPr/>
        </p:nvSpPr>
        <p:spPr>
          <a:xfrm>
            <a:off x="6214077" y="1264560"/>
            <a:ext cx="674969" cy="489857"/>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lIns="65314" tIns="32657" rIns="65314" bIns="32657" rtlCol="0" anchor="ctr"/>
          <a:lstStyle/>
          <a:p>
            <a:pPr algn="ctr"/>
            <a:r>
              <a:rPr lang="en-US" sz="1100" b="1" dirty="0">
                <a:solidFill>
                  <a:schemeClr val="tx1"/>
                </a:solidFill>
                <a:latin typeface="Calibri" panose="020F0502020204030204" pitchFamily="34" charset="0"/>
                <a:cs typeface="Calibri" panose="020F0502020204030204" pitchFamily="34" charset="0"/>
              </a:rPr>
              <a:t>HPDF 1.0</a:t>
            </a:r>
          </a:p>
        </p:txBody>
      </p:sp>
      <p:sp>
        <p:nvSpPr>
          <p:cNvPr id="4" name="Rectangle 3">
            <a:extLst>
              <a:ext uri="{FF2B5EF4-FFF2-40B4-BE49-F238E27FC236}">
                <a16:creationId xmlns:a16="http://schemas.microsoft.com/office/drawing/2014/main" id="{E7EDB329-4C5D-9A0E-0717-5D11A8B982BF}"/>
              </a:ext>
            </a:extLst>
          </p:cNvPr>
          <p:cNvSpPr/>
          <p:nvPr/>
        </p:nvSpPr>
        <p:spPr>
          <a:xfrm>
            <a:off x="1646185" y="2447702"/>
            <a:ext cx="875572" cy="613616"/>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lIns="65314" tIns="32657" rIns="65314" bIns="32657" rtlCol="0" anchor="ctr"/>
          <a:lstStyle/>
          <a:p>
            <a:pPr algn="ctr"/>
            <a:r>
              <a:rPr lang="en-US" sz="1000" b="1">
                <a:solidFill>
                  <a:schemeClr val="tx1"/>
                </a:solidFill>
                <a:latin typeface="Calibri" panose="020F0502020204030204" pitchFamily="34" charset="0"/>
                <a:cs typeface="Calibri" panose="020F0502020204030204" pitchFamily="34" charset="0"/>
              </a:rPr>
              <a:t>Project Management </a:t>
            </a:r>
            <a:r>
              <a:rPr lang="en-US" sz="1000">
                <a:solidFill>
                  <a:schemeClr val="tx1"/>
                </a:solidFill>
                <a:latin typeface="Calibri" panose="020F0502020204030204" pitchFamily="34" charset="0"/>
                <a:cs typeface="Calibri" panose="020F0502020204030204" pitchFamily="34" charset="0"/>
              </a:rPr>
              <a:t>1.01</a:t>
            </a:r>
          </a:p>
        </p:txBody>
      </p:sp>
      <p:cxnSp>
        <p:nvCxnSpPr>
          <p:cNvPr id="5" name="Connector: Elbow 183">
            <a:extLst>
              <a:ext uri="{FF2B5EF4-FFF2-40B4-BE49-F238E27FC236}">
                <a16:creationId xmlns:a16="http://schemas.microsoft.com/office/drawing/2014/main" id="{3003BFAE-5245-AE35-EF31-B55C687BB9DA}"/>
              </a:ext>
            </a:extLst>
          </p:cNvPr>
          <p:cNvCxnSpPr>
            <a:cxnSpLocks/>
            <a:stCxn id="3" idx="2"/>
            <a:endCxn id="4" idx="0"/>
          </p:cNvCxnSpPr>
          <p:nvPr/>
        </p:nvCxnSpPr>
        <p:spPr>
          <a:xfrm rot="5400000">
            <a:off x="3971125" y="-132736"/>
            <a:ext cx="693285" cy="4467591"/>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6980D5A-CE48-3F54-B09A-BF895970E20D}"/>
              </a:ext>
            </a:extLst>
          </p:cNvPr>
          <p:cNvSpPr/>
          <p:nvPr/>
        </p:nvSpPr>
        <p:spPr>
          <a:xfrm>
            <a:off x="6830101" y="2447283"/>
            <a:ext cx="825854" cy="612321"/>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b="1">
                <a:solidFill>
                  <a:schemeClr val="tx1"/>
                </a:solidFill>
                <a:latin typeface="Calibri" panose="020F0502020204030204" pitchFamily="34" charset="0"/>
                <a:cs typeface="Calibri" panose="020F0502020204030204" pitchFamily="34" charset="0"/>
              </a:rPr>
              <a:t>Integration &amp; Testing 1.06</a:t>
            </a:r>
          </a:p>
        </p:txBody>
      </p:sp>
      <p:sp>
        <p:nvSpPr>
          <p:cNvPr id="7" name="Rectangle 6">
            <a:extLst>
              <a:ext uri="{FF2B5EF4-FFF2-40B4-BE49-F238E27FC236}">
                <a16:creationId xmlns:a16="http://schemas.microsoft.com/office/drawing/2014/main" id="{A68578B4-6BAF-11CD-D895-539D333D52AE}"/>
              </a:ext>
            </a:extLst>
          </p:cNvPr>
          <p:cNvSpPr/>
          <p:nvPr/>
        </p:nvSpPr>
        <p:spPr>
          <a:xfrm>
            <a:off x="7803875" y="2447283"/>
            <a:ext cx="698863" cy="612321"/>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b="1">
                <a:solidFill>
                  <a:schemeClr val="tx1"/>
                </a:solidFill>
                <a:latin typeface="Calibri" panose="020F0502020204030204" pitchFamily="34" charset="0"/>
                <a:cs typeface="Calibri" panose="020F0502020204030204" pitchFamily="34" charset="0"/>
              </a:rPr>
              <a:t>JLDC 1.07</a:t>
            </a:r>
          </a:p>
        </p:txBody>
      </p:sp>
      <p:cxnSp>
        <p:nvCxnSpPr>
          <p:cNvPr id="9" name="Connector: Elbow 103">
            <a:extLst>
              <a:ext uri="{FF2B5EF4-FFF2-40B4-BE49-F238E27FC236}">
                <a16:creationId xmlns:a16="http://schemas.microsoft.com/office/drawing/2014/main" id="{67BE1612-426D-83CA-DE4F-D6A2A8F50707}"/>
              </a:ext>
            </a:extLst>
          </p:cNvPr>
          <p:cNvCxnSpPr>
            <a:cxnSpLocks/>
            <a:stCxn id="3" idx="2"/>
            <a:endCxn id="10" idx="0"/>
          </p:cNvCxnSpPr>
          <p:nvPr/>
        </p:nvCxnSpPr>
        <p:spPr>
          <a:xfrm rot="16200000" flipH="1">
            <a:off x="7850242" y="455737"/>
            <a:ext cx="695736" cy="3293096"/>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E904691-DA24-E806-8EB9-51317A1753FE}"/>
              </a:ext>
            </a:extLst>
          </p:cNvPr>
          <p:cNvSpPr/>
          <p:nvPr/>
        </p:nvSpPr>
        <p:spPr>
          <a:xfrm>
            <a:off x="9496627" y="2450153"/>
            <a:ext cx="696061" cy="612321"/>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1000" b="1">
                <a:solidFill>
                  <a:schemeClr val="tx1"/>
                </a:solidFill>
                <a:latin typeface="Calibri" panose="020F0502020204030204" pitchFamily="34" charset="0"/>
                <a:cs typeface="Calibri" panose="020F0502020204030204" pitchFamily="34" charset="0"/>
              </a:rPr>
              <a:t>Spokes (1.09)</a:t>
            </a:r>
          </a:p>
        </p:txBody>
      </p:sp>
      <p:cxnSp>
        <p:nvCxnSpPr>
          <p:cNvPr id="29" name="Elbow Connector 28">
            <a:extLst>
              <a:ext uri="{FF2B5EF4-FFF2-40B4-BE49-F238E27FC236}">
                <a16:creationId xmlns:a16="http://schemas.microsoft.com/office/drawing/2014/main" id="{ED58AEFC-5EF4-08C5-1C53-92FD90146B9D}"/>
              </a:ext>
            </a:extLst>
          </p:cNvPr>
          <p:cNvCxnSpPr>
            <a:cxnSpLocks/>
            <a:stCxn id="3" idx="2"/>
            <a:endCxn id="8" idx="0"/>
          </p:cNvCxnSpPr>
          <p:nvPr/>
        </p:nvCxnSpPr>
        <p:spPr>
          <a:xfrm rot="5400000">
            <a:off x="6046727" y="1932486"/>
            <a:ext cx="682904" cy="326766"/>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44AB79F7-E3BF-0400-C248-88DCDD397331}"/>
              </a:ext>
            </a:extLst>
          </p:cNvPr>
          <p:cNvCxnSpPr>
            <a:cxnSpLocks/>
            <a:stCxn id="3" idx="2"/>
            <a:endCxn id="49" idx="0"/>
          </p:cNvCxnSpPr>
          <p:nvPr/>
        </p:nvCxnSpPr>
        <p:spPr>
          <a:xfrm rot="5400000">
            <a:off x="5030787" y="919392"/>
            <a:ext cx="685750" cy="235580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91A636A1-2C95-AEE0-FF82-C17C2D1A036A}"/>
              </a:ext>
            </a:extLst>
          </p:cNvPr>
          <p:cNvCxnSpPr>
            <a:cxnSpLocks/>
            <a:stCxn id="3" idx="2"/>
            <a:endCxn id="56" idx="0"/>
          </p:cNvCxnSpPr>
          <p:nvPr/>
        </p:nvCxnSpPr>
        <p:spPr>
          <a:xfrm rot="5400000">
            <a:off x="5544799" y="1421890"/>
            <a:ext cx="674237" cy="133929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077A348C-8B27-5306-9593-2E4F0D984819}"/>
              </a:ext>
            </a:extLst>
          </p:cNvPr>
          <p:cNvCxnSpPr>
            <a:cxnSpLocks/>
            <a:stCxn id="3" idx="2"/>
            <a:endCxn id="42" idx="0"/>
          </p:cNvCxnSpPr>
          <p:nvPr/>
        </p:nvCxnSpPr>
        <p:spPr>
          <a:xfrm rot="5400000">
            <a:off x="4492795" y="388934"/>
            <a:ext cx="693285" cy="3424250"/>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670B492-30EB-1A47-ED1C-9379B2E0A964}"/>
              </a:ext>
            </a:extLst>
          </p:cNvPr>
          <p:cNvSpPr/>
          <p:nvPr/>
        </p:nvSpPr>
        <p:spPr>
          <a:xfrm>
            <a:off x="2658710" y="2447702"/>
            <a:ext cx="937203" cy="613616"/>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lIns="65314" tIns="32657" rIns="65314" bIns="32657" rtlCol="0" anchor="ctr"/>
          <a:lstStyle/>
          <a:p>
            <a:pPr algn="ctr"/>
            <a:r>
              <a:rPr lang="en-US" sz="1000" b="1">
                <a:solidFill>
                  <a:schemeClr val="tx1"/>
                </a:solidFill>
                <a:latin typeface="Calibri" panose="020F0502020204030204" pitchFamily="34" charset="0"/>
                <a:cs typeface="Calibri" panose="020F0502020204030204" pitchFamily="34" charset="0"/>
              </a:rPr>
              <a:t>User Experience, Workflows, &amp; Policy 1.02</a:t>
            </a:r>
          </a:p>
        </p:txBody>
      </p:sp>
      <p:sp>
        <p:nvSpPr>
          <p:cNvPr id="49" name="Rectangle 48">
            <a:extLst>
              <a:ext uri="{FF2B5EF4-FFF2-40B4-BE49-F238E27FC236}">
                <a16:creationId xmlns:a16="http://schemas.microsoft.com/office/drawing/2014/main" id="{78DCD3CC-C442-E018-01C7-5C30AEDAB106}"/>
              </a:ext>
            </a:extLst>
          </p:cNvPr>
          <p:cNvSpPr/>
          <p:nvPr/>
        </p:nvSpPr>
        <p:spPr>
          <a:xfrm>
            <a:off x="3783084" y="2440167"/>
            <a:ext cx="825354" cy="613616"/>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lIns="65314" tIns="32657" rIns="65314" bIns="32657" rtlCol="0" anchor="ctr"/>
          <a:lstStyle/>
          <a:p>
            <a:pPr algn="ctr"/>
            <a:r>
              <a:rPr lang="en-US" sz="1000" b="1">
                <a:solidFill>
                  <a:schemeClr val="tx1"/>
                </a:solidFill>
                <a:latin typeface="Calibri" panose="020F0502020204030204" pitchFamily="34" charset="0"/>
                <a:cs typeface="Calibri" panose="020F0502020204030204" pitchFamily="34" charset="0"/>
              </a:rPr>
              <a:t>Hardware </a:t>
            </a:r>
            <a:r>
              <a:rPr lang="en-US" sz="1000">
                <a:solidFill>
                  <a:schemeClr val="tx1"/>
                </a:solidFill>
                <a:latin typeface="Calibri" panose="020F0502020204030204" pitchFamily="34" charset="0"/>
                <a:cs typeface="Calibri" panose="020F0502020204030204" pitchFamily="34" charset="0"/>
              </a:rPr>
              <a:t>1.03</a:t>
            </a:r>
          </a:p>
        </p:txBody>
      </p:sp>
      <p:sp>
        <p:nvSpPr>
          <p:cNvPr id="56" name="Rectangle 55">
            <a:extLst>
              <a:ext uri="{FF2B5EF4-FFF2-40B4-BE49-F238E27FC236}">
                <a16:creationId xmlns:a16="http://schemas.microsoft.com/office/drawing/2014/main" id="{2BC1D9A3-6561-CECF-CF65-5848C025A776}"/>
              </a:ext>
            </a:extLst>
          </p:cNvPr>
          <p:cNvSpPr/>
          <p:nvPr/>
        </p:nvSpPr>
        <p:spPr>
          <a:xfrm>
            <a:off x="4799594" y="2428654"/>
            <a:ext cx="825354" cy="613616"/>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lIns="65314" tIns="32657" rIns="65314" bIns="32657" rtlCol="0" anchor="ctr"/>
          <a:lstStyle/>
          <a:p>
            <a:pPr algn="ctr"/>
            <a:r>
              <a:rPr lang="en-US" sz="1000" b="1">
                <a:solidFill>
                  <a:schemeClr val="tx1"/>
                </a:solidFill>
                <a:latin typeface="Calibri" panose="020F0502020204030204" pitchFamily="34" charset="0"/>
                <a:cs typeface="Calibri" panose="020F0502020204030204" pitchFamily="34" charset="0"/>
              </a:rPr>
              <a:t>Software 1.04</a:t>
            </a:r>
          </a:p>
        </p:txBody>
      </p:sp>
      <p:sp>
        <p:nvSpPr>
          <p:cNvPr id="8" name="Rectangle 7">
            <a:extLst>
              <a:ext uri="{FF2B5EF4-FFF2-40B4-BE49-F238E27FC236}">
                <a16:creationId xmlns:a16="http://schemas.microsoft.com/office/drawing/2014/main" id="{CE446558-3DC1-D7F1-38D4-FCE2EE81DBEB}"/>
              </a:ext>
            </a:extLst>
          </p:cNvPr>
          <p:cNvSpPr/>
          <p:nvPr/>
        </p:nvSpPr>
        <p:spPr>
          <a:xfrm>
            <a:off x="5812119" y="2437321"/>
            <a:ext cx="825354" cy="613616"/>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lIns="65314" tIns="32657" rIns="65314" bIns="32657" rtlCol="0" anchor="ctr"/>
          <a:lstStyle/>
          <a:p>
            <a:pPr algn="ctr"/>
            <a:r>
              <a:rPr lang="en-US" sz="1000" b="1">
                <a:solidFill>
                  <a:schemeClr val="tx1"/>
                </a:solidFill>
                <a:latin typeface="Calibri" panose="020F0502020204030204" pitchFamily="34" charset="0"/>
                <a:cs typeface="Calibri" panose="020F0502020204030204" pitchFamily="34" charset="0"/>
              </a:rPr>
              <a:t>Data Management</a:t>
            </a:r>
            <a:r>
              <a:rPr lang="en-US" sz="1000" b="1">
                <a:solidFill>
                  <a:srgbClr val="FF0000"/>
                </a:solidFill>
                <a:latin typeface="Calibri" panose="020F0502020204030204" pitchFamily="34" charset="0"/>
                <a:cs typeface="Calibri" panose="020F0502020204030204" pitchFamily="34" charset="0"/>
              </a:rPr>
              <a:t> </a:t>
            </a:r>
            <a:r>
              <a:rPr lang="en-US" sz="1000" b="1">
                <a:solidFill>
                  <a:schemeClr val="tx1"/>
                </a:solidFill>
                <a:latin typeface="Calibri" panose="020F0502020204030204" pitchFamily="34" charset="0"/>
                <a:cs typeface="Calibri" panose="020F0502020204030204" pitchFamily="34" charset="0"/>
              </a:rPr>
              <a:t>1.05</a:t>
            </a:r>
          </a:p>
        </p:txBody>
      </p:sp>
      <p:sp>
        <p:nvSpPr>
          <p:cNvPr id="50" name="Rectangle 49">
            <a:extLst>
              <a:ext uri="{FF2B5EF4-FFF2-40B4-BE49-F238E27FC236}">
                <a16:creationId xmlns:a16="http://schemas.microsoft.com/office/drawing/2014/main" id="{F1E9375A-22B1-4471-B256-9D872BF98328}"/>
              </a:ext>
            </a:extLst>
          </p:cNvPr>
          <p:cNvSpPr/>
          <p:nvPr/>
        </p:nvSpPr>
        <p:spPr>
          <a:xfrm>
            <a:off x="8650251" y="2447283"/>
            <a:ext cx="698863" cy="612321"/>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b="1">
                <a:solidFill>
                  <a:schemeClr val="tx1"/>
                </a:solidFill>
                <a:latin typeface="Calibri" panose="020F0502020204030204" pitchFamily="34" charset="0"/>
                <a:cs typeface="Calibri" panose="020F0502020204030204" pitchFamily="34" charset="0"/>
              </a:rPr>
              <a:t>B59 LBNL 1.08</a:t>
            </a:r>
          </a:p>
        </p:txBody>
      </p:sp>
      <p:cxnSp>
        <p:nvCxnSpPr>
          <p:cNvPr id="53" name="Straight Connector 52">
            <a:extLst>
              <a:ext uri="{FF2B5EF4-FFF2-40B4-BE49-F238E27FC236}">
                <a16:creationId xmlns:a16="http://schemas.microsoft.com/office/drawing/2014/main" id="{A45A35A8-546C-4BAC-87FE-99B1D5B6AE15}"/>
              </a:ext>
            </a:extLst>
          </p:cNvPr>
          <p:cNvCxnSpPr>
            <a:stCxn id="6" idx="0"/>
          </p:cNvCxnSpPr>
          <p:nvPr/>
        </p:nvCxnSpPr>
        <p:spPr>
          <a:xfrm flipV="1">
            <a:off x="7243028" y="2101059"/>
            <a:ext cx="0" cy="346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277719B-E6CB-4E6F-B65C-A51691D90751}"/>
              </a:ext>
            </a:extLst>
          </p:cNvPr>
          <p:cNvCxnSpPr>
            <a:stCxn id="7" idx="0"/>
          </p:cNvCxnSpPr>
          <p:nvPr/>
        </p:nvCxnSpPr>
        <p:spPr>
          <a:xfrm flipH="1" flipV="1">
            <a:off x="8153306" y="2101059"/>
            <a:ext cx="1" cy="346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09D4AB1-2399-45A9-87BD-9203EC05ED4E}"/>
              </a:ext>
            </a:extLst>
          </p:cNvPr>
          <p:cNvCxnSpPr>
            <a:stCxn id="50" idx="0"/>
          </p:cNvCxnSpPr>
          <p:nvPr/>
        </p:nvCxnSpPr>
        <p:spPr>
          <a:xfrm flipH="1" flipV="1">
            <a:off x="8999682" y="2090995"/>
            <a:ext cx="1" cy="356288"/>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721D0B29-1C21-42AE-8F04-23C66D73F427}"/>
              </a:ext>
            </a:extLst>
          </p:cNvPr>
          <p:cNvSpPr/>
          <p:nvPr/>
        </p:nvSpPr>
        <p:spPr>
          <a:xfrm>
            <a:off x="496094" y="3340355"/>
            <a:ext cx="970844" cy="3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Calibri" panose="020F0502020204030204" pitchFamily="34" charset="0"/>
                <a:cs typeface="Calibri" panose="020F0502020204030204" pitchFamily="34" charset="0"/>
              </a:rPr>
              <a:t> JLab on Project</a:t>
            </a:r>
          </a:p>
        </p:txBody>
      </p:sp>
      <p:sp>
        <p:nvSpPr>
          <p:cNvPr id="66" name="Rectangle 65">
            <a:extLst>
              <a:ext uri="{FF2B5EF4-FFF2-40B4-BE49-F238E27FC236}">
                <a16:creationId xmlns:a16="http://schemas.microsoft.com/office/drawing/2014/main" id="{9115EC67-01BB-4860-ADDC-746CC0A0FD16}"/>
              </a:ext>
            </a:extLst>
          </p:cNvPr>
          <p:cNvSpPr/>
          <p:nvPr/>
        </p:nvSpPr>
        <p:spPr>
          <a:xfrm>
            <a:off x="496094" y="3869943"/>
            <a:ext cx="970844" cy="3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Calibri" panose="020F0502020204030204" pitchFamily="34" charset="0"/>
                <a:cs typeface="Calibri" panose="020F0502020204030204" pitchFamily="34" charset="0"/>
              </a:rPr>
              <a:t> LBNL on Project</a:t>
            </a:r>
          </a:p>
        </p:txBody>
      </p:sp>
      <p:graphicFrame>
        <p:nvGraphicFramePr>
          <p:cNvPr id="74" name="Table 73">
            <a:extLst>
              <a:ext uri="{FF2B5EF4-FFF2-40B4-BE49-F238E27FC236}">
                <a16:creationId xmlns:a16="http://schemas.microsoft.com/office/drawing/2014/main" id="{2A2CCE2E-5767-4E97-8926-B0215876FD90}"/>
              </a:ext>
            </a:extLst>
          </p:cNvPr>
          <p:cNvGraphicFramePr>
            <a:graphicFrameLocks noGrp="1"/>
          </p:cNvGraphicFramePr>
          <p:nvPr>
            <p:extLst>
              <p:ext uri="{D42A27DB-BD31-4B8C-83A1-F6EECF244321}">
                <p14:modId xmlns:p14="http://schemas.microsoft.com/office/powerpoint/2010/main" val="1108403798"/>
              </p:ext>
            </p:extLst>
          </p:nvPr>
        </p:nvGraphicFramePr>
        <p:xfrm>
          <a:off x="1646183" y="3340355"/>
          <a:ext cx="8598295" cy="958974"/>
        </p:xfrm>
        <a:graphic>
          <a:graphicData uri="http://schemas.openxmlformats.org/drawingml/2006/table">
            <a:tbl>
              <a:tblPr firstRow="1" bandRow="1">
                <a:tableStyleId>{22838BEF-8BB2-4498-84A7-C5851F593DF1}</a:tableStyleId>
              </a:tblPr>
              <a:tblGrid>
                <a:gridCol w="909968">
                  <a:extLst>
                    <a:ext uri="{9D8B030D-6E8A-4147-A177-3AD203B41FA5}">
                      <a16:colId xmlns:a16="http://schemas.microsoft.com/office/drawing/2014/main" val="3217916476"/>
                    </a:ext>
                  </a:extLst>
                </a:gridCol>
                <a:gridCol w="1158444">
                  <a:extLst>
                    <a:ext uri="{9D8B030D-6E8A-4147-A177-3AD203B41FA5}">
                      <a16:colId xmlns:a16="http://schemas.microsoft.com/office/drawing/2014/main" val="3895899317"/>
                    </a:ext>
                  </a:extLst>
                </a:gridCol>
                <a:gridCol w="1010800">
                  <a:extLst>
                    <a:ext uri="{9D8B030D-6E8A-4147-A177-3AD203B41FA5}">
                      <a16:colId xmlns:a16="http://schemas.microsoft.com/office/drawing/2014/main" val="3503756533"/>
                    </a:ext>
                  </a:extLst>
                </a:gridCol>
                <a:gridCol w="976728">
                  <a:extLst>
                    <a:ext uri="{9D8B030D-6E8A-4147-A177-3AD203B41FA5}">
                      <a16:colId xmlns:a16="http://schemas.microsoft.com/office/drawing/2014/main" val="1264443715"/>
                    </a:ext>
                  </a:extLst>
                </a:gridCol>
                <a:gridCol w="1033514">
                  <a:extLst>
                    <a:ext uri="{9D8B030D-6E8A-4147-A177-3AD203B41FA5}">
                      <a16:colId xmlns:a16="http://schemas.microsoft.com/office/drawing/2014/main" val="2810904434"/>
                    </a:ext>
                  </a:extLst>
                </a:gridCol>
                <a:gridCol w="1022157">
                  <a:extLst>
                    <a:ext uri="{9D8B030D-6E8A-4147-A177-3AD203B41FA5}">
                      <a16:colId xmlns:a16="http://schemas.microsoft.com/office/drawing/2014/main" val="1099782851"/>
                    </a:ext>
                  </a:extLst>
                </a:gridCol>
                <a:gridCol w="736923">
                  <a:extLst>
                    <a:ext uri="{9D8B030D-6E8A-4147-A177-3AD203B41FA5}">
                      <a16:colId xmlns:a16="http://schemas.microsoft.com/office/drawing/2014/main" val="2389258046"/>
                    </a:ext>
                  </a:extLst>
                </a:gridCol>
                <a:gridCol w="854242">
                  <a:extLst>
                    <a:ext uri="{9D8B030D-6E8A-4147-A177-3AD203B41FA5}">
                      <a16:colId xmlns:a16="http://schemas.microsoft.com/office/drawing/2014/main" val="4061311197"/>
                    </a:ext>
                  </a:extLst>
                </a:gridCol>
                <a:gridCol w="895519">
                  <a:extLst>
                    <a:ext uri="{9D8B030D-6E8A-4147-A177-3AD203B41FA5}">
                      <a16:colId xmlns:a16="http://schemas.microsoft.com/office/drawing/2014/main" val="1518573871"/>
                    </a:ext>
                  </a:extLst>
                </a:gridCol>
              </a:tblGrid>
              <a:tr h="479487">
                <a:tc>
                  <a:txBody>
                    <a:bodyPr/>
                    <a:lstStyle/>
                    <a:p>
                      <a:pPr algn="ctr"/>
                      <a:r>
                        <a:rPr lang="en-US" sz="1800" b="1" dirty="0">
                          <a:latin typeface="Calibri" panose="020F0502020204030204" pitchFamily="34" charset="0"/>
                          <a:cs typeface="Calibri" panose="020F0502020204030204" pitchFamily="34" charset="0"/>
                        </a:rPr>
                        <a:t>4.4</a:t>
                      </a:r>
                    </a:p>
                  </a:txBody>
                  <a:tcPr/>
                </a:tc>
                <a:tc>
                  <a:txBody>
                    <a:bodyPr/>
                    <a:lstStyle/>
                    <a:p>
                      <a:pPr algn="ctr"/>
                      <a:r>
                        <a:rPr lang="en-US" sz="1800" b="1" dirty="0">
                          <a:latin typeface="Calibri" panose="020F0502020204030204" pitchFamily="34" charset="0"/>
                          <a:cs typeface="Calibri" panose="020F0502020204030204" pitchFamily="34" charset="0"/>
                        </a:rPr>
                        <a:t>.4</a:t>
                      </a:r>
                    </a:p>
                  </a:txBody>
                  <a:tcPr/>
                </a:tc>
                <a:tc>
                  <a:txBody>
                    <a:bodyPr/>
                    <a:lstStyle/>
                    <a:p>
                      <a:pPr algn="ctr"/>
                      <a:r>
                        <a:rPr lang="en-US" sz="1800" b="1" dirty="0">
                          <a:latin typeface="Calibri" panose="020F0502020204030204" pitchFamily="34" charset="0"/>
                          <a:cs typeface="Calibri" panose="020F0502020204030204" pitchFamily="34" charset="0"/>
                        </a:rPr>
                        <a:t>2.15</a:t>
                      </a:r>
                    </a:p>
                  </a:txBody>
                  <a:tcPr/>
                </a:tc>
                <a:tc>
                  <a:txBody>
                    <a:bodyPr/>
                    <a:lstStyle/>
                    <a:p>
                      <a:pPr algn="ctr"/>
                      <a:r>
                        <a:rPr lang="en-US" sz="1800" b="1" dirty="0">
                          <a:latin typeface="Calibri" panose="020F0502020204030204" pitchFamily="34" charset="0"/>
                          <a:cs typeface="Calibri" panose="020F0502020204030204" pitchFamily="34" charset="0"/>
                        </a:rPr>
                        <a:t>3.25</a:t>
                      </a:r>
                    </a:p>
                  </a:txBody>
                  <a:tcPr/>
                </a:tc>
                <a:tc>
                  <a:txBody>
                    <a:bodyPr/>
                    <a:lstStyle/>
                    <a:p>
                      <a:pPr algn="ctr"/>
                      <a:r>
                        <a:rPr lang="en-US" sz="1800" b="1" dirty="0">
                          <a:latin typeface="Calibri" panose="020F0502020204030204" pitchFamily="34" charset="0"/>
                          <a:cs typeface="Calibri" panose="020F0502020204030204" pitchFamily="34" charset="0"/>
                        </a:rPr>
                        <a:t>.4</a:t>
                      </a:r>
                    </a:p>
                  </a:txBody>
                  <a:tcPr/>
                </a:tc>
                <a:tc>
                  <a:txBody>
                    <a:bodyPr/>
                    <a:lstStyle/>
                    <a:p>
                      <a:pPr algn="ctr"/>
                      <a:r>
                        <a:rPr lang="en-US" sz="1800" b="1" dirty="0">
                          <a:latin typeface="Calibri" panose="020F0502020204030204" pitchFamily="34" charset="0"/>
                          <a:cs typeface="Calibri" panose="020F0502020204030204" pitchFamily="34" charset="0"/>
                        </a:rPr>
                        <a:t>1.15</a:t>
                      </a:r>
                    </a:p>
                  </a:txBody>
                  <a:tcPr/>
                </a:tc>
                <a:tc>
                  <a:txBody>
                    <a:bodyPr/>
                    <a:lstStyle/>
                    <a:p>
                      <a:pPr algn="ctr"/>
                      <a:r>
                        <a:rPr lang="en-US" sz="1800" b="1" dirty="0">
                          <a:latin typeface="Calibri" panose="020F0502020204030204" pitchFamily="34" charset="0"/>
                          <a:cs typeface="Calibri" panose="020F0502020204030204" pitchFamily="34" charset="0"/>
                        </a:rPr>
                        <a:t>1.0</a:t>
                      </a:r>
                    </a:p>
                  </a:txBody>
                  <a:tcPr/>
                </a:tc>
                <a:tc>
                  <a:txBody>
                    <a:bodyPr/>
                    <a:lstStyle/>
                    <a:p>
                      <a:pPr algn="ctr"/>
                      <a:endParaRPr lang="en-US" sz="1800" b="1" dirty="0">
                        <a:latin typeface="Calibri" panose="020F0502020204030204" pitchFamily="34" charset="0"/>
                        <a:cs typeface="Calibri" panose="020F0502020204030204" pitchFamily="34" charset="0"/>
                      </a:endParaRPr>
                    </a:p>
                  </a:txBody>
                  <a:tcPr/>
                </a:tc>
                <a:tc>
                  <a:txBody>
                    <a:bodyPr/>
                    <a:lstStyle/>
                    <a:p>
                      <a:pPr algn="ctr"/>
                      <a:r>
                        <a:rPr lang="en-US" sz="1800" b="1" dirty="0">
                          <a:latin typeface="Calibri" panose="020F0502020204030204" pitchFamily="34" charset="0"/>
                          <a:cs typeface="Calibri" panose="020F0502020204030204" pitchFamily="34" charset="0"/>
                        </a:rPr>
                        <a:t>.65</a:t>
                      </a:r>
                    </a:p>
                  </a:txBody>
                  <a:tcPr/>
                </a:tc>
                <a:extLst>
                  <a:ext uri="{0D108BD9-81ED-4DB2-BD59-A6C34878D82A}">
                    <a16:rowId xmlns:a16="http://schemas.microsoft.com/office/drawing/2014/main" val="1755495868"/>
                  </a:ext>
                </a:extLst>
              </a:tr>
              <a:tr h="479487">
                <a:tc>
                  <a:txBody>
                    <a:bodyPr/>
                    <a:lstStyle/>
                    <a:p>
                      <a:pPr algn="ctr"/>
                      <a:r>
                        <a:rPr lang="en-US" sz="1800" b="1" dirty="0">
                          <a:latin typeface="Calibri" panose="020F0502020204030204" pitchFamily="34" charset="0"/>
                          <a:cs typeface="Calibri" panose="020F0502020204030204" pitchFamily="34" charset="0"/>
                        </a:rPr>
                        <a:t>1.85</a:t>
                      </a:r>
                    </a:p>
                  </a:txBody>
                  <a:tcPr/>
                </a:tc>
                <a:tc>
                  <a:txBody>
                    <a:bodyPr/>
                    <a:lstStyle/>
                    <a:p>
                      <a:pPr algn="ctr"/>
                      <a:r>
                        <a:rPr lang="en-US" sz="1800" b="1" dirty="0">
                          <a:latin typeface="Calibri" panose="020F0502020204030204" pitchFamily="34" charset="0"/>
                          <a:cs typeface="Calibri" panose="020F0502020204030204" pitchFamily="34" charset="0"/>
                        </a:rPr>
                        <a:t>1.5</a:t>
                      </a:r>
                    </a:p>
                  </a:txBody>
                  <a:tcPr/>
                </a:tc>
                <a:tc>
                  <a:txBody>
                    <a:bodyPr/>
                    <a:lstStyle/>
                    <a:p>
                      <a:pPr algn="ctr"/>
                      <a:r>
                        <a:rPr lang="en-US" sz="1800" b="1" dirty="0">
                          <a:latin typeface="Calibri" panose="020F0502020204030204" pitchFamily="34" charset="0"/>
                          <a:cs typeface="Calibri" panose="020F0502020204030204" pitchFamily="34" charset="0"/>
                        </a:rPr>
                        <a:t>1.2</a:t>
                      </a:r>
                    </a:p>
                  </a:txBody>
                  <a:tcPr/>
                </a:tc>
                <a:tc>
                  <a:txBody>
                    <a:bodyPr/>
                    <a:lstStyle/>
                    <a:p>
                      <a:pPr algn="ctr"/>
                      <a:r>
                        <a:rPr lang="en-US" sz="1800" b="1" dirty="0">
                          <a:latin typeface="Calibri" panose="020F0502020204030204" pitchFamily="34" charset="0"/>
                          <a:cs typeface="Calibri" panose="020F0502020204030204" pitchFamily="34" charset="0"/>
                        </a:rPr>
                        <a:t>.5</a:t>
                      </a:r>
                    </a:p>
                  </a:txBody>
                  <a:tcPr/>
                </a:tc>
                <a:tc>
                  <a:txBody>
                    <a:bodyPr/>
                    <a:lstStyle/>
                    <a:p>
                      <a:pPr algn="ctr"/>
                      <a:endParaRPr lang="en-US" sz="1800" b="1" dirty="0">
                        <a:latin typeface="Calibri" panose="020F0502020204030204" pitchFamily="34" charset="0"/>
                        <a:cs typeface="Calibri" panose="020F0502020204030204" pitchFamily="34" charset="0"/>
                      </a:endParaRPr>
                    </a:p>
                  </a:txBody>
                  <a:tcPr/>
                </a:tc>
                <a:tc>
                  <a:txBody>
                    <a:bodyPr/>
                    <a:lstStyle/>
                    <a:p>
                      <a:pPr algn="ctr"/>
                      <a:endParaRPr lang="en-US" sz="1800" b="1" dirty="0">
                        <a:latin typeface="Calibri" panose="020F0502020204030204" pitchFamily="34" charset="0"/>
                        <a:cs typeface="Calibri" panose="020F0502020204030204" pitchFamily="34" charset="0"/>
                      </a:endParaRPr>
                    </a:p>
                  </a:txBody>
                  <a:tcPr/>
                </a:tc>
                <a:tc>
                  <a:txBody>
                    <a:bodyPr/>
                    <a:lstStyle/>
                    <a:p>
                      <a:pPr algn="ctr"/>
                      <a:endParaRPr lang="en-US" sz="1800" b="1" dirty="0">
                        <a:latin typeface="Calibri" panose="020F0502020204030204" pitchFamily="34" charset="0"/>
                        <a:cs typeface="Calibri" panose="020F0502020204030204" pitchFamily="34" charset="0"/>
                      </a:endParaRPr>
                    </a:p>
                  </a:txBody>
                  <a:tcPr/>
                </a:tc>
                <a:tc>
                  <a:txBody>
                    <a:bodyPr/>
                    <a:lstStyle/>
                    <a:p>
                      <a:pPr algn="ctr"/>
                      <a:endParaRPr lang="en-US" sz="1800" b="1" dirty="0">
                        <a:latin typeface="Calibri" panose="020F0502020204030204" pitchFamily="34" charset="0"/>
                        <a:cs typeface="Calibri" panose="020F0502020204030204" pitchFamily="34" charset="0"/>
                      </a:endParaRPr>
                    </a:p>
                  </a:txBody>
                  <a:tcPr/>
                </a:tc>
                <a:tc>
                  <a:txBody>
                    <a:bodyPr/>
                    <a:lstStyle/>
                    <a:p>
                      <a:pPr algn="ctr"/>
                      <a:endParaRPr lang="en-US" sz="18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17011929"/>
                  </a:ext>
                </a:extLst>
              </a:tr>
            </a:tbl>
          </a:graphicData>
        </a:graphic>
      </p:graphicFrame>
      <p:graphicFrame>
        <p:nvGraphicFramePr>
          <p:cNvPr id="12" name="Table 11">
            <a:extLst>
              <a:ext uri="{FF2B5EF4-FFF2-40B4-BE49-F238E27FC236}">
                <a16:creationId xmlns:a16="http://schemas.microsoft.com/office/drawing/2014/main" id="{9F1A0707-415D-E488-EB23-A1BD282E6AE9}"/>
              </a:ext>
            </a:extLst>
          </p:cNvPr>
          <p:cNvGraphicFramePr>
            <a:graphicFrameLocks noGrp="1"/>
          </p:cNvGraphicFramePr>
          <p:nvPr>
            <p:extLst>
              <p:ext uri="{D42A27DB-BD31-4B8C-83A1-F6EECF244321}">
                <p14:modId xmlns:p14="http://schemas.microsoft.com/office/powerpoint/2010/main" val="201984110"/>
              </p:ext>
            </p:extLst>
          </p:nvPr>
        </p:nvGraphicFramePr>
        <p:xfrm>
          <a:off x="10596232" y="3349212"/>
          <a:ext cx="909968" cy="958974"/>
        </p:xfrm>
        <a:graphic>
          <a:graphicData uri="http://schemas.openxmlformats.org/drawingml/2006/table">
            <a:tbl>
              <a:tblPr firstRow="1" bandRow="1">
                <a:tableStyleId>{22838BEF-8BB2-4498-84A7-C5851F593DF1}</a:tableStyleId>
              </a:tblPr>
              <a:tblGrid>
                <a:gridCol w="909968">
                  <a:extLst>
                    <a:ext uri="{9D8B030D-6E8A-4147-A177-3AD203B41FA5}">
                      <a16:colId xmlns:a16="http://schemas.microsoft.com/office/drawing/2014/main" val="3603005091"/>
                    </a:ext>
                  </a:extLst>
                </a:gridCol>
              </a:tblGrid>
              <a:tr h="479487">
                <a:tc>
                  <a:txBody>
                    <a:bodyPr/>
                    <a:lstStyle/>
                    <a:p>
                      <a:pPr algn="ctr"/>
                      <a:r>
                        <a:rPr lang="en-US" sz="1800" b="1" dirty="0">
                          <a:latin typeface="Calibri" panose="020F0502020204030204" pitchFamily="34" charset="0"/>
                          <a:cs typeface="Calibri" panose="020F0502020204030204" pitchFamily="34" charset="0"/>
                        </a:rPr>
                        <a:t>13.4*</a:t>
                      </a:r>
                    </a:p>
                  </a:txBody>
                  <a:tcPr/>
                </a:tc>
                <a:extLst>
                  <a:ext uri="{0D108BD9-81ED-4DB2-BD59-A6C34878D82A}">
                    <a16:rowId xmlns:a16="http://schemas.microsoft.com/office/drawing/2014/main" val="2724661677"/>
                  </a:ext>
                </a:extLst>
              </a:tr>
              <a:tr h="479487">
                <a:tc>
                  <a:txBody>
                    <a:bodyPr/>
                    <a:lstStyle/>
                    <a:p>
                      <a:pPr algn="ctr"/>
                      <a:r>
                        <a:rPr lang="en-US" sz="1800" b="1" dirty="0">
                          <a:latin typeface="Calibri" panose="020F0502020204030204" pitchFamily="34" charset="0"/>
                          <a:cs typeface="Calibri" panose="020F0502020204030204" pitchFamily="34" charset="0"/>
                        </a:rPr>
                        <a:t>5.05</a:t>
                      </a:r>
                    </a:p>
                  </a:txBody>
                  <a:tcPr/>
                </a:tc>
                <a:extLst>
                  <a:ext uri="{0D108BD9-81ED-4DB2-BD59-A6C34878D82A}">
                    <a16:rowId xmlns:a16="http://schemas.microsoft.com/office/drawing/2014/main" val="92567420"/>
                  </a:ext>
                </a:extLst>
              </a:tr>
            </a:tbl>
          </a:graphicData>
        </a:graphic>
      </p:graphicFrame>
      <p:sp>
        <p:nvSpPr>
          <p:cNvPr id="11" name="TextBox 10">
            <a:extLst>
              <a:ext uri="{FF2B5EF4-FFF2-40B4-BE49-F238E27FC236}">
                <a16:creationId xmlns:a16="http://schemas.microsoft.com/office/drawing/2014/main" id="{07C2E934-E35B-78EB-DC61-C7BD384136DB}"/>
              </a:ext>
            </a:extLst>
          </p:cNvPr>
          <p:cNvSpPr txBox="1"/>
          <p:nvPr/>
        </p:nvSpPr>
        <p:spPr>
          <a:xfrm>
            <a:off x="10715554" y="3040454"/>
            <a:ext cx="701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alibri" panose="020F0502020204030204" pitchFamily="34" charset="0"/>
                <a:ea typeface="Calibri"/>
                <a:cs typeface="Calibri" panose="020F0502020204030204" pitchFamily="34" charset="0"/>
              </a:rPr>
              <a:t>Total</a:t>
            </a:r>
            <a:endParaRPr lang="en-US"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A6A1D2B-D12C-1752-2971-F7E2D63D9A56}"/>
              </a:ext>
            </a:extLst>
          </p:cNvPr>
          <p:cNvSpPr txBox="1"/>
          <p:nvPr/>
        </p:nvSpPr>
        <p:spPr>
          <a:xfrm>
            <a:off x="419894" y="5029200"/>
            <a:ext cx="11010106" cy="923330"/>
          </a:xfrm>
          <a:prstGeom prst="rect">
            <a:avLst/>
          </a:prstGeom>
          <a:noFill/>
        </p:spPr>
        <p:txBody>
          <a:bodyPr wrap="square" rtlCol="0">
            <a:spAutoFit/>
          </a:bodyPr>
          <a:lstStyle/>
          <a:p>
            <a:pPr algn="ctr">
              <a:lnSpc>
                <a:spcPct val="90000"/>
              </a:lnSpc>
            </a:pPr>
            <a:r>
              <a:rPr lang="en-US" sz="2400" dirty="0"/>
              <a:t>*</a:t>
            </a:r>
            <a:r>
              <a:rPr lang="en-US" dirty="0"/>
              <a:t>= Note: Majority of Project Team members are matrixed from other Lab Divisions</a:t>
            </a:r>
          </a:p>
          <a:p>
            <a:pPr algn="ctr">
              <a:lnSpc>
                <a:spcPct val="90000"/>
              </a:lnSpc>
            </a:pPr>
            <a:endParaRPr lang="en-US" dirty="0"/>
          </a:p>
          <a:p>
            <a:pPr algn="ctr">
              <a:lnSpc>
                <a:spcPct val="90000"/>
              </a:lnSpc>
            </a:pPr>
            <a:r>
              <a:rPr lang="en-US" dirty="0"/>
              <a:t>Planning for future Facility staff will begin in earnest later, during Project execution</a:t>
            </a:r>
          </a:p>
        </p:txBody>
      </p:sp>
    </p:spTree>
    <p:extLst>
      <p:ext uri="{BB962C8B-B14F-4D97-AF65-F5344CB8AC3E}">
        <p14:creationId xmlns:p14="http://schemas.microsoft.com/office/powerpoint/2010/main" val="42428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F77C9-901A-C0B6-6A15-7341DCAADF50}"/>
              </a:ext>
            </a:extLst>
          </p:cNvPr>
          <p:cNvSpPr>
            <a:spLocks noGrp="1"/>
          </p:cNvSpPr>
          <p:nvPr>
            <p:ph type="title"/>
          </p:nvPr>
        </p:nvSpPr>
        <p:spPr/>
        <p:txBody>
          <a:bodyPr/>
          <a:lstStyle/>
          <a:p>
            <a:r>
              <a:rPr lang="en-US" b="1" dirty="0">
                <a:solidFill>
                  <a:schemeClr val="accent5"/>
                </a:solidFill>
                <a:latin typeface="Calibri" panose="020F0502020204030204" pitchFamily="34" charset="0"/>
                <a:cs typeface="Calibri" panose="020F0502020204030204" pitchFamily="34" charset="0"/>
              </a:rPr>
              <a:t>Performance/Current Activities: HPDF</a:t>
            </a:r>
          </a:p>
        </p:txBody>
      </p:sp>
      <p:sp>
        <p:nvSpPr>
          <p:cNvPr id="3" name="Content Placeholder 2">
            <a:extLst>
              <a:ext uri="{FF2B5EF4-FFF2-40B4-BE49-F238E27FC236}">
                <a16:creationId xmlns:a16="http://schemas.microsoft.com/office/drawing/2014/main" id="{5754F346-3810-DDD2-8A16-6239E69C36A7}"/>
              </a:ext>
            </a:extLst>
          </p:cNvPr>
          <p:cNvSpPr>
            <a:spLocks noGrp="1"/>
          </p:cNvSpPr>
          <p:nvPr>
            <p:ph idx="1"/>
          </p:nvPr>
        </p:nvSpPr>
        <p:spPr>
          <a:xfrm>
            <a:off x="347563" y="838200"/>
            <a:ext cx="11372771" cy="5638800"/>
          </a:xfrm>
        </p:spPr>
        <p:txBody>
          <a:bodyPr vert="horz" lIns="91440" tIns="45720" rIns="91440" bIns="45720" rtlCol="0" anchor="t">
            <a:noAutofit/>
          </a:bodyPr>
          <a:lstStyle/>
          <a:p>
            <a:r>
              <a:rPr lang="en-US" sz="2000" b="1" dirty="0">
                <a:latin typeface="Calibri" panose="020F0502020204030204" pitchFamily="34" charset="0"/>
                <a:cs typeface="Calibri" panose="020F0502020204030204" pitchFamily="34" charset="0"/>
              </a:rPr>
              <a:t>Current activities: </a:t>
            </a:r>
            <a:r>
              <a:rPr lang="en-US" sz="2000" dirty="0">
                <a:latin typeface="Calibri" panose="020F0502020204030204" pitchFamily="34" charset="0"/>
                <a:cs typeface="Calibri" panose="020F0502020204030204" pitchFamily="34" charset="0"/>
              </a:rPr>
              <a:t>Significant work &amp; progress in the technical &amp; project management realms</a:t>
            </a:r>
          </a:p>
          <a:p>
            <a:r>
              <a:rPr lang="en-US" sz="2000" b="1" dirty="0">
                <a:latin typeface="Calibri" panose="020F0502020204030204" pitchFamily="34" charset="0"/>
                <a:cs typeface="Calibri" panose="020F0502020204030204" pitchFamily="34" charset="0"/>
              </a:rPr>
              <a:t>Next steps: </a:t>
            </a:r>
            <a:r>
              <a:rPr lang="en-US" sz="2000" dirty="0">
                <a:latin typeface="Calibri" panose="020F0502020204030204" pitchFamily="34" charset="0"/>
                <a:cs typeface="Calibri" panose="020F0502020204030204" pitchFamily="34" charset="0"/>
              </a:rPr>
              <a:t>Conceptual Design, Preparation for CD-1</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(Approve Alternative Selection &amp; Cost Range)</a:t>
            </a:r>
          </a:p>
          <a:p>
            <a:pPr marL="0" indent="0">
              <a:buNone/>
            </a:pPr>
            <a:r>
              <a:rPr lang="en-US" sz="2000" u="sng" dirty="0">
                <a:latin typeface="Calibri" panose="020F0502020204030204" pitchFamily="34" charset="0"/>
                <a:cs typeface="Calibri" panose="020F0502020204030204" pitchFamily="34" charset="0"/>
              </a:rPr>
              <a:t>Technical</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Requirements gathering from the scientific user community</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Integration into the existing DOE-SC ecosystem</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Define models for partnerships &amp; interfaces between HPDF Hubs &amp; Spokes</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Development of a phased project execution approach to address urgent needs of the science community</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Formal Analysis of Alternatives</a:t>
            </a:r>
          </a:p>
          <a:p>
            <a:pPr marL="0" indent="0">
              <a:buNone/>
            </a:pPr>
            <a:r>
              <a:rPr lang="en-US" sz="2000" u="sng" dirty="0">
                <a:latin typeface="Calibri" panose="020F0502020204030204" pitchFamily="34" charset="0"/>
                <a:cs typeface="Calibri" panose="020F0502020204030204" pitchFamily="34" charset="0"/>
              </a:rPr>
              <a:t>Project Management</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Funding, Cost range development, schedule development  = strong collaborative effort between Labs + ASCR</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Staffing plans</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Risk Register, Project Management Plan, Preliminary Project Execution Plan, and other required documentation</a:t>
            </a:r>
          </a:p>
        </p:txBody>
      </p:sp>
      <p:sp>
        <p:nvSpPr>
          <p:cNvPr id="4" name="Slide Number Placeholder 3">
            <a:extLst>
              <a:ext uri="{FF2B5EF4-FFF2-40B4-BE49-F238E27FC236}">
                <a16:creationId xmlns:a16="http://schemas.microsoft.com/office/drawing/2014/main" id="{578CB12F-1A57-D7F7-2236-8E1C54125B06}"/>
              </a:ext>
            </a:extLst>
          </p:cNvPr>
          <p:cNvSpPr>
            <a:spLocks noGrp="1"/>
          </p:cNvSpPr>
          <p:nvPr>
            <p:ph type="sldNum" sz="quarter" idx="12"/>
          </p:nvPr>
        </p:nvSpPr>
        <p:spPr>
          <a:xfrm>
            <a:off x="11201400" y="6356350"/>
            <a:ext cx="381000" cy="365125"/>
          </a:xfrm>
          <a:prstGeom prst="rect">
            <a:avLst/>
          </a:prstGeom>
        </p:spPr>
        <p:txBody>
          <a:bodyPr vert="horz" lIns="0" tIns="45720" rIns="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7B5887-CFB9-4246-8825-1B185D5D0EDC}" type="slidenum">
              <a:rPr lang="en-US" smtClean="0"/>
              <a:pPr/>
              <a:t>7</a:t>
            </a:fld>
            <a:endParaRPr lang="en-US"/>
          </a:p>
        </p:txBody>
      </p:sp>
    </p:spTree>
    <p:extLst>
      <p:ext uri="{BB962C8B-B14F-4D97-AF65-F5344CB8AC3E}">
        <p14:creationId xmlns:p14="http://schemas.microsoft.com/office/powerpoint/2010/main" val="238522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B1438-713F-7B46-9722-94CE69E060F3}"/>
              </a:ext>
            </a:extLst>
          </p:cNvPr>
          <p:cNvSpPr>
            <a:spLocks noGrp="1"/>
          </p:cNvSpPr>
          <p:nvPr>
            <p:ph type="title"/>
          </p:nvPr>
        </p:nvSpPr>
        <p:spPr>
          <a:xfrm>
            <a:off x="347563" y="277252"/>
            <a:ext cx="11425236" cy="484748"/>
          </a:xfrm>
        </p:spPr>
        <p:txBody>
          <a:bodyPr/>
          <a:lstStyle/>
          <a:p>
            <a:r>
              <a:rPr lang="en-US" dirty="0"/>
              <a:t>HPDF Risks</a:t>
            </a:r>
          </a:p>
        </p:txBody>
      </p:sp>
      <p:sp>
        <p:nvSpPr>
          <p:cNvPr id="3" name="Content Placeholder 2">
            <a:extLst>
              <a:ext uri="{FF2B5EF4-FFF2-40B4-BE49-F238E27FC236}">
                <a16:creationId xmlns:a16="http://schemas.microsoft.com/office/drawing/2014/main" id="{3BFAB883-381C-5272-3673-80921FC46A12}"/>
              </a:ext>
            </a:extLst>
          </p:cNvPr>
          <p:cNvSpPr>
            <a:spLocks noGrp="1"/>
          </p:cNvSpPr>
          <p:nvPr>
            <p:ph idx="1"/>
          </p:nvPr>
        </p:nvSpPr>
        <p:spPr>
          <a:xfrm>
            <a:off x="347563" y="914400"/>
            <a:ext cx="11372771" cy="5666348"/>
          </a:xfrm>
        </p:spPr>
        <p:txBody>
          <a:bodyPr/>
          <a:lstStyle/>
          <a:p>
            <a:r>
              <a:rPr lang="en-US" sz="2400" dirty="0"/>
              <a:t>Risk Register nearing “finalization”</a:t>
            </a:r>
          </a:p>
          <a:p>
            <a:pPr lvl="1"/>
            <a:r>
              <a:rPr lang="en-US" sz="2000" dirty="0"/>
              <a:t>Risk Workshop: January 13-14, 2025</a:t>
            </a:r>
          </a:p>
          <a:p>
            <a:pPr lvl="1"/>
            <a:r>
              <a:rPr lang="en-US" sz="2000" dirty="0"/>
              <a:t>In draft form now; will finalize the living Risk Register following the Workshop</a:t>
            </a:r>
          </a:p>
          <a:p>
            <a:r>
              <a:rPr lang="en-US" sz="2400" dirty="0"/>
              <a:t>JLDC project integration with HPDF Project</a:t>
            </a:r>
          </a:p>
          <a:p>
            <a:pPr lvl="1"/>
            <a:r>
              <a:rPr lang="en-US" sz="2000" dirty="0"/>
              <a:t>Timeline, Milestones</a:t>
            </a:r>
          </a:p>
          <a:p>
            <a:pPr lvl="1"/>
            <a:r>
              <a:rPr lang="en-US" sz="2000" dirty="0"/>
              <a:t>Mitigation: JLDC/HPDF Liaison role, </a:t>
            </a:r>
            <a:r>
              <a:rPr lang="en-US" sz="2000" dirty="0" err="1"/>
              <a:t>JLab</a:t>
            </a:r>
            <a:r>
              <a:rPr lang="en-US" sz="2000" dirty="0"/>
              <a:t> hiring a Manager of Conventional Facilities Project Management</a:t>
            </a:r>
          </a:p>
          <a:p>
            <a:r>
              <a:rPr lang="en-US" sz="2400" dirty="0"/>
              <a:t>Staffing</a:t>
            </a:r>
          </a:p>
          <a:p>
            <a:pPr lvl="1"/>
            <a:r>
              <a:rPr lang="en-US" sz="2000" dirty="0"/>
              <a:t>Lean team, based on current funding</a:t>
            </a:r>
          </a:p>
          <a:p>
            <a:pPr lvl="1"/>
            <a:r>
              <a:rPr lang="en-US" sz="2000" dirty="0"/>
              <a:t>Serious risk of oversubscription (need to “protect” Project team to meet CD-1 deadlines)</a:t>
            </a:r>
          </a:p>
          <a:p>
            <a:pPr lvl="1"/>
            <a:r>
              <a:rPr lang="en-US" sz="2000" dirty="0"/>
              <a:t>Evaluating the use of contractors to fill immediate needs for CD-1</a:t>
            </a:r>
          </a:p>
          <a:p>
            <a:r>
              <a:rPr lang="en-US" sz="2400" dirty="0"/>
              <a:t>Funding (DOE-SC)</a:t>
            </a:r>
          </a:p>
          <a:p>
            <a:pPr lvl="1"/>
            <a:r>
              <a:rPr lang="en-US" sz="2000" dirty="0"/>
              <a:t>Awaiting FY25 funding (ASCR Program Office is aware/working)</a:t>
            </a:r>
          </a:p>
          <a:p>
            <a:pPr lvl="1"/>
            <a:r>
              <a:rPr lang="en-US" sz="2000" dirty="0"/>
              <a:t>Scope development and funding profile in progress with ASCR Program Manager</a:t>
            </a:r>
            <a:endParaRPr lang="en-US" dirty="0"/>
          </a:p>
          <a:p>
            <a:endParaRPr lang="en-US" dirty="0"/>
          </a:p>
        </p:txBody>
      </p:sp>
    </p:spTree>
    <p:extLst>
      <p:ext uri="{BB962C8B-B14F-4D97-AF65-F5344CB8AC3E}">
        <p14:creationId xmlns:p14="http://schemas.microsoft.com/office/powerpoint/2010/main" val="41072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ADA464-3BCB-6C07-785D-A9AAEE64AE6A}"/>
              </a:ext>
            </a:extLst>
          </p:cNvPr>
          <p:cNvSpPr>
            <a:spLocks noGrp="1"/>
          </p:cNvSpPr>
          <p:nvPr>
            <p:ph type="title"/>
          </p:nvPr>
        </p:nvSpPr>
        <p:spPr/>
        <p:txBody>
          <a:bodyPr/>
          <a:lstStyle/>
          <a:p>
            <a:r>
              <a:rPr lang="en-US" b="1" dirty="0">
                <a:solidFill>
                  <a:schemeClr val="accent5"/>
                </a:solidFill>
                <a:latin typeface="Calibri" panose="020F0502020204030204" pitchFamily="34" charset="0"/>
                <a:cs typeface="Calibri" panose="020F0502020204030204" pitchFamily="34" charset="0"/>
              </a:rPr>
              <a:t>Current Funding + </a:t>
            </a:r>
            <a:r>
              <a:rPr lang="en-US" b="1" i="1" dirty="0">
                <a:solidFill>
                  <a:schemeClr val="accent1"/>
                </a:solidFill>
                <a:latin typeface="Calibri" panose="020F0502020204030204" pitchFamily="34" charset="0"/>
                <a:cs typeface="Calibri" panose="020F0502020204030204" pitchFamily="34" charset="0"/>
              </a:rPr>
              <a:t>Preliminary Forecast</a:t>
            </a:r>
          </a:p>
        </p:txBody>
      </p:sp>
      <p:sp>
        <p:nvSpPr>
          <p:cNvPr id="3" name="Slide Number Placeholder 2">
            <a:extLst>
              <a:ext uri="{FF2B5EF4-FFF2-40B4-BE49-F238E27FC236}">
                <a16:creationId xmlns:a16="http://schemas.microsoft.com/office/drawing/2014/main" id="{3B3DD105-5137-EEB3-4E99-C66879B4E981}"/>
              </a:ext>
            </a:extLst>
          </p:cNvPr>
          <p:cNvSpPr>
            <a:spLocks noGrp="1"/>
          </p:cNvSpPr>
          <p:nvPr>
            <p:ph type="sldNum" sz="quarter" idx="12"/>
          </p:nvPr>
        </p:nvSpPr>
        <p:spPr>
          <a:xfrm>
            <a:off x="11201400" y="6356350"/>
            <a:ext cx="381000" cy="365125"/>
          </a:xfrm>
          <a:prstGeom prst="rect">
            <a:avLst/>
          </a:prstGeom>
        </p:spPr>
        <p:txBody>
          <a:bodyPr vert="horz" lIns="0" tIns="45720" rIns="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75DBD4-8F99-4BFC-B64A-3B61B0FF9330}" type="slidenum">
              <a:rPr lang="en-US" smtClean="0">
                <a:latin typeface="Calibri" panose="020F0502020204030204" pitchFamily="34" charset="0"/>
                <a:cs typeface="Calibri" panose="020F0502020204030204" pitchFamily="34" charset="0"/>
              </a:rPr>
              <a:pPr/>
              <a:t>9</a:t>
            </a:fld>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A8E1CD2-8B90-BA08-9A52-80E855C26332}"/>
              </a:ext>
            </a:extLst>
          </p:cNvPr>
          <p:cNvSpPr txBox="1"/>
          <p:nvPr/>
        </p:nvSpPr>
        <p:spPr>
          <a:xfrm>
            <a:off x="3047036" y="3247227"/>
            <a:ext cx="6094070" cy="369332"/>
          </a:xfrm>
          <a:prstGeom prst="rect">
            <a:avLst/>
          </a:prstGeom>
          <a:noFill/>
        </p:spPr>
        <p:txBody>
          <a:bodyPr wrap="square">
            <a:spAutoFit/>
          </a:bodyPr>
          <a:lstStyle/>
          <a:p>
            <a:r>
              <a:rPr lang="en-US" b="0" i="0" u="none" strike="noStrike">
                <a:solidFill>
                  <a:srgbClr val="445369"/>
                </a:solidFill>
                <a:effectLst/>
                <a:latin typeface="Calibri" panose="020F0502020204030204" pitchFamily="34" charset="0"/>
                <a:cs typeface="Calibri" panose="020F0502020204030204" pitchFamily="34" charset="0"/>
              </a:rPr>
              <a:t>​</a:t>
            </a:r>
            <a:endParaRPr lang="en-US">
              <a:latin typeface="Calibri" panose="020F0502020204030204" pitchFamily="34" charset="0"/>
              <a:cs typeface="Calibri" panose="020F0502020204030204" pitchFamily="34" charset="0"/>
            </a:endParaRPr>
          </a:p>
        </p:txBody>
      </p:sp>
      <p:graphicFrame>
        <p:nvGraphicFramePr>
          <p:cNvPr id="9" name="Table 8">
            <a:extLst>
              <a:ext uri="{FF2B5EF4-FFF2-40B4-BE49-F238E27FC236}">
                <a16:creationId xmlns:a16="http://schemas.microsoft.com/office/drawing/2014/main" id="{90860CAF-EBD5-F207-3936-F1BE4F4E8AEA}"/>
              </a:ext>
            </a:extLst>
          </p:cNvPr>
          <p:cNvGraphicFramePr>
            <a:graphicFrameLocks noGrp="1"/>
          </p:cNvGraphicFramePr>
          <p:nvPr>
            <p:extLst>
              <p:ext uri="{D42A27DB-BD31-4B8C-83A1-F6EECF244321}">
                <p14:modId xmlns:p14="http://schemas.microsoft.com/office/powerpoint/2010/main" val="3912525314"/>
              </p:ext>
            </p:extLst>
          </p:nvPr>
        </p:nvGraphicFramePr>
        <p:xfrm>
          <a:off x="681292" y="5181600"/>
          <a:ext cx="10756739" cy="1010920"/>
        </p:xfrm>
        <a:graphic>
          <a:graphicData uri="http://schemas.openxmlformats.org/drawingml/2006/table">
            <a:tbl>
              <a:tblPr firstRow="1" bandRow="1">
                <a:tableStyleId>{22838BEF-8BB2-4498-84A7-C5851F593DF1}</a:tableStyleId>
              </a:tblPr>
              <a:tblGrid>
                <a:gridCol w="2098876">
                  <a:extLst>
                    <a:ext uri="{9D8B030D-6E8A-4147-A177-3AD203B41FA5}">
                      <a16:colId xmlns:a16="http://schemas.microsoft.com/office/drawing/2014/main" val="323901682"/>
                    </a:ext>
                  </a:extLst>
                </a:gridCol>
                <a:gridCol w="1527858">
                  <a:extLst>
                    <a:ext uri="{9D8B030D-6E8A-4147-A177-3AD203B41FA5}">
                      <a16:colId xmlns:a16="http://schemas.microsoft.com/office/drawing/2014/main" val="24917188"/>
                    </a:ext>
                  </a:extLst>
                </a:gridCol>
                <a:gridCol w="1469985">
                  <a:extLst>
                    <a:ext uri="{9D8B030D-6E8A-4147-A177-3AD203B41FA5}">
                      <a16:colId xmlns:a16="http://schemas.microsoft.com/office/drawing/2014/main" val="2075649249"/>
                    </a:ext>
                  </a:extLst>
                </a:gridCol>
                <a:gridCol w="1423686">
                  <a:extLst>
                    <a:ext uri="{9D8B030D-6E8A-4147-A177-3AD203B41FA5}">
                      <a16:colId xmlns:a16="http://schemas.microsoft.com/office/drawing/2014/main" val="108045707"/>
                    </a:ext>
                  </a:extLst>
                </a:gridCol>
                <a:gridCol w="1423686">
                  <a:extLst>
                    <a:ext uri="{9D8B030D-6E8A-4147-A177-3AD203B41FA5}">
                      <a16:colId xmlns:a16="http://schemas.microsoft.com/office/drawing/2014/main" val="4254213010"/>
                    </a:ext>
                  </a:extLst>
                </a:gridCol>
                <a:gridCol w="1423686">
                  <a:extLst>
                    <a:ext uri="{9D8B030D-6E8A-4147-A177-3AD203B41FA5}">
                      <a16:colId xmlns:a16="http://schemas.microsoft.com/office/drawing/2014/main" val="623276591"/>
                    </a:ext>
                  </a:extLst>
                </a:gridCol>
                <a:gridCol w="1388962">
                  <a:extLst>
                    <a:ext uri="{9D8B030D-6E8A-4147-A177-3AD203B41FA5}">
                      <a16:colId xmlns:a16="http://schemas.microsoft.com/office/drawing/2014/main" val="3947647288"/>
                    </a:ext>
                  </a:extLst>
                </a:gridCol>
              </a:tblGrid>
              <a:tr h="370840">
                <a:tc>
                  <a:txBody>
                    <a:bodyPr/>
                    <a:lstStyle/>
                    <a:p>
                      <a:r>
                        <a:rPr lang="en-US" dirty="0">
                          <a:latin typeface="Calibri" panose="020F0502020204030204" pitchFamily="34" charset="0"/>
                          <a:cs typeface="Calibri" panose="020F0502020204030204" pitchFamily="34" charset="0"/>
                        </a:rPr>
                        <a:t>Funding source</a:t>
                      </a:r>
                    </a:p>
                  </a:txBody>
                  <a:tcPr/>
                </a:tc>
                <a:tc>
                  <a:txBody>
                    <a:bodyPr/>
                    <a:lstStyle/>
                    <a:p>
                      <a:r>
                        <a:rPr lang="en-US" dirty="0">
                          <a:latin typeface="Calibri" panose="020F0502020204030204" pitchFamily="34" charset="0"/>
                          <a:cs typeface="Calibri" panose="020F0502020204030204" pitchFamily="34" charset="0"/>
                        </a:rPr>
                        <a:t>FY2023</a:t>
                      </a:r>
                    </a:p>
                  </a:txBody>
                  <a:tcPr/>
                </a:tc>
                <a:tc>
                  <a:txBody>
                    <a:bodyPr/>
                    <a:lstStyle/>
                    <a:p>
                      <a:r>
                        <a:rPr lang="en-US" dirty="0">
                          <a:latin typeface="Calibri" panose="020F0502020204030204" pitchFamily="34" charset="0"/>
                          <a:cs typeface="Calibri" panose="020F0502020204030204" pitchFamily="34" charset="0"/>
                        </a:rPr>
                        <a:t>FY2024</a:t>
                      </a:r>
                    </a:p>
                  </a:txBody>
                  <a:tcPr/>
                </a:tc>
                <a:tc>
                  <a:txBody>
                    <a:bodyPr/>
                    <a:lstStyle/>
                    <a:p>
                      <a:r>
                        <a:rPr lang="en-US" dirty="0">
                          <a:solidFill>
                            <a:schemeClr val="accent1"/>
                          </a:solidFill>
                          <a:latin typeface="Calibri" panose="020F0502020204030204" pitchFamily="34" charset="0"/>
                          <a:cs typeface="Calibri" panose="020F0502020204030204" pitchFamily="34" charset="0"/>
                        </a:rPr>
                        <a:t>FY2025</a:t>
                      </a:r>
                      <a:endParaRPr lang="en-US" i="1" dirty="0">
                        <a:solidFill>
                          <a:schemeClr val="accent1"/>
                        </a:solidFill>
                        <a:latin typeface="Calibri" panose="020F0502020204030204" pitchFamily="34" charset="0"/>
                        <a:cs typeface="Calibri" panose="020F0502020204030204" pitchFamily="34" charset="0"/>
                      </a:endParaRPr>
                    </a:p>
                  </a:txBody>
                  <a:tcPr/>
                </a:tc>
                <a:tc>
                  <a:txBody>
                    <a:bodyPr/>
                    <a:lstStyle/>
                    <a:p>
                      <a:r>
                        <a:rPr lang="en-US" dirty="0">
                          <a:solidFill>
                            <a:schemeClr val="accent1"/>
                          </a:solidFill>
                          <a:latin typeface="Calibri" panose="020F0502020204030204" pitchFamily="34" charset="0"/>
                          <a:cs typeface="Calibri" panose="020F0502020204030204" pitchFamily="34" charset="0"/>
                        </a:rPr>
                        <a:t>FY2026</a:t>
                      </a:r>
                      <a:endParaRPr lang="en-US" i="1" dirty="0">
                        <a:solidFill>
                          <a:schemeClr val="accent1"/>
                        </a:solidFill>
                        <a:latin typeface="Calibri" panose="020F0502020204030204" pitchFamily="34" charset="0"/>
                        <a:cs typeface="Calibri" panose="020F0502020204030204" pitchFamily="34" charset="0"/>
                      </a:endParaRPr>
                    </a:p>
                  </a:txBody>
                  <a:tcPr/>
                </a:tc>
                <a:tc>
                  <a:txBody>
                    <a:bodyPr/>
                    <a:lstStyle/>
                    <a:p>
                      <a:r>
                        <a:rPr lang="en-US" dirty="0">
                          <a:solidFill>
                            <a:schemeClr val="accent1"/>
                          </a:solidFill>
                          <a:latin typeface="Calibri" panose="020F0502020204030204" pitchFamily="34" charset="0"/>
                          <a:cs typeface="Calibri" panose="020F0502020204030204" pitchFamily="34" charset="0"/>
                        </a:rPr>
                        <a:t>FY2027</a:t>
                      </a:r>
                      <a:endParaRPr lang="en-US" i="1" dirty="0">
                        <a:solidFill>
                          <a:schemeClr val="accent1"/>
                        </a:solidFill>
                        <a:latin typeface="Calibri" panose="020F0502020204030204" pitchFamily="34" charset="0"/>
                        <a:cs typeface="Calibri" panose="020F0502020204030204" pitchFamily="34" charset="0"/>
                      </a:endParaRPr>
                    </a:p>
                  </a:txBody>
                  <a:tcPr/>
                </a:tc>
                <a:tc>
                  <a:txBody>
                    <a:bodyPr/>
                    <a:lstStyle/>
                    <a:p>
                      <a:r>
                        <a:rPr lang="en-US" dirty="0">
                          <a:solidFill>
                            <a:schemeClr val="accent1"/>
                          </a:solidFill>
                          <a:latin typeface="Calibri" panose="020F0502020204030204" pitchFamily="34" charset="0"/>
                          <a:cs typeface="Calibri" panose="020F0502020204030204" pitchFamily="34" charset="0"/>
                        </a:rPr>
                        <a:t>FY2028</a:t>
                      </a:r>
                      <a:endParaRPr lang="en-US" i="1" dirty="0">
                        <a:solidFill>
                          <a:schemeClr val="accent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35295653"/>
                  </a:ext>
                </a:extLst>
              </a:tr>
              <a:tr h="370840">
                <a:tc>
                  <a:txBody>
                    <a:bodyPr/>
                    <a:lstStyle/>
                    <a:p>
                      <a:r>
                        <a:rPr lang="en-US" dirty="0">
                          <a:latin typeface="Calibri" panose="020F0502020204030204" pitchFamily="34" charset="0"/>
                          <a:cs typeface="Calibri" panose="020F0502020204030204" pitchFamily="34" charset="0"/>
                        </a:rPr>
                        <a:t>Commonwealth of Virginia</a:t>
                      </a:r>
                    </a:p>
                  </a:txBody>
                  <a:tcPr/>
                </a:tc>
                <a:tc>
                  <a:txBody>
                    <a:bodyPr/>
                    <a:lstStyle/>
                    <a:p>
                      <a:r>
                        <a:rPr lang="en-US" dirty="0">
                          <a:latin typeface="Calibri" panose="020F0502020204030204" pitchFamily="34" charset="0"/>
                          <a:cs typeface="Calibri" panose="020F0502020204030204" pitchFamily="34" charset="0"/>
                        </a:rPr>
                        <a:t>$3.0M</a:t>
                      </a:r>
                    </a:p>
                  </a:txBody>
                  <a:tcPr/>
                </a:tc>
                <a:tc>
                  <a:txBody>
                    <a:bodyPr/>
                    <a:lstStyle/>
                    <a:p>
                      <a:r>
                        <a:rPr lang="en-US" dirty="0">
                          <a:latin typeface="Calibri" panose="020F0502020204030204" pitchFamily="34" charset="0"/>
                          <a:cs typeface="Calibri" panose="020F0502020204030204" pitchFamily="34" charset="0"/>
                        </a:rPr>
                        <a:t>$0.0M</a:t>
                      </a:r>
                    </a:p>
                  </a:txBody>
                  <a:tcPr/>
                </a:tc>
                <a:tc>
                  <a:txBody>
                    <a:bodyPr/>
                    <a:lstStyle/>
                    <a:p>
                      <a:r>
                        <a:rPr lang="en-US" dirty="0">
                          <a:solidFill>
                            <a:schemeClr val="accent1"/>
                          </a:solidFill>
                          <a:latin typeface="Calibri" panose="020F0502020204030204" pitchFamily="34" charset="0"/>
                          <a:cs typeface="Calibri" panose="020F0502020204030204" pitchFamily="34" charset="0"/>
                        </a:rPr>
                        <a:t>$33.0M</a:t>
                      </a:r>
                      <a:endParaRPr lang="en-US" i="1" dirty="0">
                        <a:solidFill>
                          <a:schemeClr val="accent1"/>
                        </a:solidFill>
                        <a:latin typeface="Calibri" panose="020F0502020204030204" pitchFamily="34" charset="0"/>
                        <a:cs typeface="Calibri" panose="020F0502020204030204" pitchFamily="34" charset="0"/>
                      </a:endParaRPr>
                    </a:p>
                  </a:txBody>
                  <a:tcPr/>
                </a:tc>
                <a:tc>
                  <a:txBody>
                    <a:bodyPr/>
                    <a:lstStyle/>
                    <a:p>
                      <a:r>
                        <a:rPr lang="en-US" dirty="0">
                          <a:solidFill>
                            <a:schemeClr val="accent1"/>
                          </a:solidFill>
                          <a:latin typeface="Calibri" panose="020F0502020204030204" pitchFamily="34" charset="0"/>
                          <a:cs typeface="Calibri" panose="020F0502020204030204" pitchFamily="34" charset="0"/>
                        </a:rPr>
                        <a:t>$10.3M</a:t>
                      </a:r>
                      <a:endParaRPr lang="en-US" i="1" dirty="0">
                        <a:solidFill>
                          <a:schemeClr val="accent1"/>
                        </a:solidFill>
                        <a:latin typeface="Calibri" panose="020F0502020204030204" pitchFamily="34" charset="0"/>
                        <a:cs typeface="Calibri" panose="020F0502020204030204" pitchFamily="34" charset="0"/>
                      </a:endParaRPr>
                    </a:p>
                  </a:txBody>
                  <a:tcPr/>
                </a:tc>
                <a:tc>
                  <a:txBody>
                    <a:bodyPr/>
                    <a:lstStyle/>
                    <a:p>
                      <a:r>
                        <a:rPr lang="en-US" dirty="0">
                          <a:solidFill>
                            <a:schemeClr val="accent1"/>
                          </a:solidFill>
                          <a:latin typeface="Calibri" panose="020F0502020204030204" pitchFamily="34" charset="0"/>
                          <a:cs typeface="Calibri" panose="020F0502020204030204" pitchFamily="34" charset="0"/>
                        </a:rPr>
                        <a:t>$0.0M</a:t>
                      </a:r>
                      <a:endParaRPr lang="en-US" i="1" dirty="0">
                        <a:solidFill>
                          <a:schemeClr val="accent1"/>
                        </a:solidFill>
                        <a:latin typeface="Calibri" panose="020F0502020204030204" pitchFamily="34" charset="0"/>
                        <a:cs typeface="Calibri" panose="020F0502020204030204" pitchFamily="34" charset="0"/>
                      </a:endParaRPr>
                    </a:p>
                  </a:txBody>
                  <a:tcPr/>
                </a:tc>
                <a:tc>
                  <a:txBody>
                    <a:bodyPr/>
                    <a:lstStyle/>
                    <a:p>
                      <a:r>
                        <a:rPr lang="en-US" dirty="0">
                          <a:solidFill>
                            <a:schemeClr val="accent1"/>
                          </a:solidFill>
                          <a:latin typeface="Calibri" panose="020F0502020204030204" pitchFamily="34" charset="0"/>
                          <a:cs typeface="Calibri" panose="020F0502020204030204" pitchFamily="34" charset="0"/>
                        </a:rPr>
                        <a:t>$0.0M</a:t>
                      </a:r>
                      <a:endParaRPr lang="en-US" i="1" dirty="0">
                        <a:solidFill>
                          <a:schemeClr val="accent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26665145"/>
                  </a:ext>
                </a:extLst>
              </a:tr>
            </a:tbl>
          </a:graphicData>
        </a:graphic>
      </p:graphicFrame>
      <p:sp>
        <p:nvSpPr>
          <p:cNvPr id="12" name="TextBox 11">
            <a:extLst>
              <a:ext uri="{FF2B5EF4-FFF2-40B4-BE49-F238E27FC236}">
                <a16:creationId xmlns:a16="http://schemas.microsoft.com/office/drawing/2014/main" id="{D0044D36-E20B-8088-9860-D5C2EC34B7C9}"/>
              </a:ext>
            </a:extLst>
          </p:cNvPr>
          <p:cNvSpPr txBox="1"/>
          <p:nvPr/>
        </p:nvSpPr>
        <p:spPr>
          <a:xfrm>
            <a:off x="609600" y="4724400"/>
            <a:ext cx="6393084"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Jefferson Lab Data Center (JLDC)</a:t>
            </a:r>
          </a:p>
        </p:txBody>
      </p:sp>
      <p:sp>
        <p:nvSpPr>
          <p:cNvPr id="14" name="TextBox 13">
            <a:extLst>
              <a:ext uri="{FF2B5EF4-FFF2-40B4-BE49-F238E27FC236}">
                <a16:creationId xmlns:a16="http://schemas.microsoft.com/office/drawing/2014/main" id="{F4587729-E402-4187-FED7-F4253AEB8C99}"/>
              </a:ext>
            </a:extLst>
          </p:cNvPr>
          <p:cNvSpPr txBox="1"/>
          <p:nvPr/>
        </p:nvSpPr>
        <p:spPr>
          <a:xfrm>
            <a:off x="681292" y="2514600"/>
            <a:ext cx="8536014"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DOE-SC ASCR HPDF Funding to date (Jefferson Lab + Berkeley Lab)</a:t>
            </a:r>
            <a:endParaRPr lang="en-US" b="1" dirty="0">
              <a:solidFill>
                <a:srgbClr val="C0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685FD75-AFDB-1590-F4DF-50C949A23888}"/>
              </a:ext>
            </a:extLst>
          </p:cNvPr>
          <p:cNvSpPr txBox="1"/>
          <p:nvPr/>
        </p:nvSpPr>
        <p:spPr>
          <a:xfrm>
            <a:off x="681292" y="2972749"/>
            <a:ext cx="10901108"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HPDF Funding profile is under development with DOE SC, as planned/expected as this phase.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To date, the Project has received the following funding to support effort required to reach CD-1:</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FY2023: $1.9M</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FY2024: $7.0M</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FY2025: In progress</a:t>
            </a:r>
          </a:p>
        </p:txBody>
      </p:sp>
      <p:sp>
        <p:nvSpPr>
          <p:cNvPr id="5" name="TextBox 4">
            <a:extLst>
              <a:ext uri="{FF2B5EF4-FFF2-40B4-BE49-F238E27FC236}">
                <a16:creationId xmlns:a16="http://schemas.microsoft.com/office/drawing/2014/main" id="{AD419C64-DA66-30E3-8D8A-85261A5FF9BD}"/>
              </a:ext>
            </a:extLst>
          </p:cNvPr>
          <p:cNvSpPr txBox="1"/>
          <p:nvPr/>
        </p:nvSpPr>
        <p:spPr>
          <a:xfrm>
            <a:off x="685800" y="838200"/>
            <a:ext cx="8127999" cy="40011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DOE-SC ASCR </a:t>
            </a:r>
            <a:r>
              <a:rPr lang="en-US" sz="2000" b="1" dirty="0">
                <a:latin typeface="Calibri" panose="020F0502020204030204" pitchFamily="34" charset="0"/>
                <a:cs typeface="Calibri" panose="020F0502020204030204" pitchFamily="34" charset="0"/>
              </a:rPr>
              <a:t>HPDF</a:t>
            </a:r>
            <a:r>
              <a:rPr lang="en-US" b="1" dirty="0">
                <a:latin typeface="Calibri" panose="020F0502020204030204" pitchFamily="34" charset="0"/>
                <a:cs typeface="Calibri" panose="020F0502020204030204" pitchFamily="34" charset="0"/>
              </a:rPr>
              <a:t> Costs to date (October 2024)</a:t>
            </a:r>
            <a:endParaRPr lang="en-US" b="1" dirty="0">
              <a:solidFill>
                <a:srgbClr val="C00000"/>
              </a:solidFill>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293116D2-124B-C1CF-0E68-1FA8F1CA3A05}"/>
              </a:ext>
            </a:extLst>
          </p:cNvPr>
          <p:cNvGraphicFramePr>
            <a:graphicFrameLocks noGrp="1"/>
          </p:cNvGraphicFramePr>
          <p:nvPr>
            <p:extLst>
              <p:ext uri="{D42A27DB-BD31-4B8C-83A1-F6EECF244321}">
                <p14:modId xmlns:p14="http://schemas.microsoft.com/office/powerpoint/2010/main" val="860092410"/>
              </p:ext>
            </p:extLst>
          </p:nvPr>
        </p:nvGraphicFramePr>
        <p:xfrm>
          <a:off x="762000" y="1223817"/>
          <a:ext cx="8127999" cy="1112520"/>
        </p:xfrm>
        <a:graphic>
          <a:graphicData uri="http://schemas.openxmlformats.org/drawingml/2006/table">
            <a:tbl>
              <a:tblPr firstRow="1" bandRow="1">
                <a:tableStyleId>{22838BEF-8BB2-4498-84A7-C5851F593DF1}</a:tableStyleId>
              </a:tblPr>
              <a:tblGrid>
                <a:gridCol w="2709333">
                  <a:extLst>
                    <a:ext uri="{9D8B030D-6E8A-4147-A177-3AD203B41FA5}">
                      <a16:colId xmlns:a16="http://schemas.microsoft.com/office/drawing/2014/main" val="3811901270"/>
                    </a:ext>
                  </a:extLst>
                </a:gridCol>
                <a:gridCol w="2709333">
                  <a:extLst>
                    <a:ext uri="{9D8B030D-6E8A-4147-A177-3AD203B41FA5}">
                      <a16:colId xmlns:a16="http://schemas.microsoft.com/office/drawing/2014/main" val="2393442560"/>
                    </a:ext>
                  </a:extLst>
                </a:gridCol>
                <a:gridCol w="2709333">
                  <a:extLst>
                    <a:ext uri="{9D8B030D-6E8A-4147-A177-3AD203B41FA5}">
                      <a16:colId xmlns:a16="http://schemas.microsoft.com/office/drawing/2014/main" val="2078876129"/>
                    </a:ext>
                  </a:extLst>
                </a:gridCol>
              </a:tblGrid>
              <a:tr h="370840">
                <a:tc>
                  <a:txBody>
                    <a:bodyPr/>
                    <a:lstStyle/>
                    <a:p>
                      <a:r>
                        <a:rPr lang="en-US" dirty="0">
                          <a:latin typeface="Calibri" panose="020F0502020204030204" pitchFamily="34" charset="0"/>
                          <a:cs typeface="Calibri" panose="020F0502020204030204" pitchFamily="34" charset="0"/>
                        </a:rPr>
                        <a:t>Laboratory</a:t>
                      </a:r>
                    </a:p>
                  </a:txBody>
                  <a:tcPr/>
                </a:tc>
                <a:tc>
                  <a:txBody>
                    <a:bodyPr/>
                    <a:lstStyle/>
                    <a:p>
                      <a:r>
                        <a:rPr lang="en-US" dirty="0">
                          <a:latin typeface="Calibri" panose="020F0502020204030204" pitchFamily="34" charset="0"/>
                          <a:cs typeface="Calibri" panose="020F0502020204030204" pitchFamily="34" charset="0"/>
                        </a:rPr>
                        <a:t>Funded ($K)</a:t>
                      </a:r>
                    </a:p>
                  </a:txBody>
                  <a:tcPr/>
                </a:tc>
                <a:tc>
                  <a:txBody>
                    <a:bodyPr/>
                    <a:lstStyle/>
                    <a:p>
                      <a:r>
                        <a:rPr lang="en-US" dirty="0">
                          <a:latin typeface="Calibri" panose="020F0502020204030204" pitchFamily="34" charset="0"/>
                          <a:cs typeface="Calibri" panose="020F0502020204030204" pitchFamily="34" charset="0"/>
                        </a:rPr>
                        <a:t>% Spent</a:t>
                      </a:r>
                    </a:p>
                  </a:txBody>
                  <a:tcPr/>
                </a:tc>
                <a:extLst>
                  <a:ext uri="{0D108BD9-81ED-4DB2-BD59-A6C34878D82A}">
                    <a16:rowId xmlns:a16="http://schemas.microsoft.com/office/drawing/2014/main" val="3246629340"/>
                  </a:ext>
                </a:extLst>
              </a:tr>
              <a:tr h="370840">
                <a:tc>
                  <a:txBody>
                    <a:bodyPr/>
                    <a:lstStyle/>
                    <a:p>
                      <a:r>
                        <a:rPr lang="en-US" dirty="0">
                          <a:latin typeface="Calibri" panose="020F0502020204030204" pitchFamily="34" charset="0"/>
                          <a:cs typeface="Calibri" panose="020F0502020204030204" pitchFamily="34" charset="0"/>
                        </a:rPr>
                        <a:t>JLAB</a:t>
                      </a:r>
                    </a:p>
                  </a:txBody>
                  <a:tcPr/>
                </a:tc>
                <a:tc>
                  <a:txBody>
                    <a:bodyPr/>
                    <a:lstStyle/>
                    <a:p>
                      <a:r>
                        <a:rPr lang="en-US" dirty="0">
                          <a:latin typeface="Calibri" panose="020F0502020204030204" pitchFamily="34" charset="0"/>
                          <a:cs typeface="Calibri" panose="020F0502020204030204" pitchFamily="34" charset="0"/>
                        </a:rPr>
                        <a:t>$6400</a:t>
                      </a:r>
                    </a:p>
                  </a:txBody>
                  <a:tcPr/>
                </a:tc>
                <a:tc>
                  <a:txBody>
                    <a:bodyPr/>
                    <a:lstStyle/>
                    <a:p>
                      <a:r>
                        <a:rPr lang="en-US" dirty="0">
                          <a:latin typeface="Calibri" panose="020F0502020204030204" pitchFamily="34" charset="0"/>
                          <a:cs typeface="Calibri" panose="020F0502020204030204" pitchFamily="34" charset="0"/>
                        </a:rPr>
                        <a:t>36.4%</a:t>
                      </a:r>
                    </a:p>
                  </a:txBody>
                  <a:tcPr/>
                </a:tc>
                <a:extLst>
                  <a:ext uri="{0D108BD9-81ED-4DB2-BD59-A6C34878D82A}">
                    <a16:rowId xmlns:a16="http://schemas.microsoft.com/office/drawing/2014/main" val="1250922432"/>
                  </a:ext>
                </a:extLst>
              </a:tr>
              <a:tr h="370840">
                <a:tc>
                  <a:txBody>
                    <a:bodyPr/>
                    <a:lstStyle/>
                    <a:p>
                      <a:r>
                        <a:rPr lang="en-US" dirty="0">
                          <a:latin typeface="Calibri" panose="020F0502020204030204" pitchFamily="34" charset="0"/>
                          <a:cs typeface="Calibri" panose="020F0502020204030204" pitchFamily="34" charset="0"/>
                        </a:rPr>
                        <a:t>LBNL</a:t>
                      </a:r>
                    </a:p>
                  </a:txBody>
                  <a:tcPr/>
                </a:tc>
                <a:tc>
                  <a:txBody>
                    <a:bodyPr/>
                    <a:lstStyle/>
                    <a:p>
                      <a:r>
                        <a:rPr lang="en-US" dirty="0">
                          <a:latin typeface="Calibri" panose="020F0502020204030204" pitchFamily="34" charset="0"/>
                          <a:cs typeface="Calibri" panose="020F0502020204030204" pitchFamily="34" charset="0"/>
                        </a:rPr>
                        <a:t>$2530</a:t>
                      </a:r>
                    </a:p>
                  </a:txBody>
                  <a:tcPr/>
                </a:tc>
                <a:tc>
                  <a:txBody>
                    <a:bodyPr/>
                    <a:lstStyle/>
                    <a:p>
                      <a:r>
                        <a:rPr lang="en-US" dirty="0">
                          <a:latin typeface="Calibri" panose="020F0502020204030204" pitchFamily="34" charset="0"/>
                          <a:cs typeface="Calibri" panose="020F0502020204030204" pitchFamily="34" charset="0"/>
                        </a:rPr>
                        <a:t>22.5%</a:t>
                      </a:r>
                    </a:p>
                  </a:txBody>
                  <a:tcPr/>
                </a:tc>
                <a:extLst>
                  <a:ext uri="{0D108BD9-81ED-4DB2-BD59-A6C34878D82A}">
                    <a16:rowId xmlns:a16="http://schemas.microsoft.com/office/drawing/2014/main" val="3882906557"/>
                  </a:ext>
                </a:extLst>
              </a:tr>
            </a:tbl>
          </a:graphicData>
        </a:graphic>
      </p:graphicFrame>
    </p:spTree>
    <p:extLst>
      <p:ext uri="{BB962C8B-B14F-4D97-AF65-F5344CB8AC3E}">
        <p14:creationId xmlns:p14="http://schemas.microsoft.com/office/powerpoint/2010/main" val="1602960515"/>
      </p:ext>
    </p:extLst>
  </p:cSld>
  <p:clrMapOvr>
    <a:masterClrMapping/>
  </p:clrMapOvr>
</p:sld>
</file>

<file path=ppt/theme/theme1.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626a30e-e30c-49d2-b28e-4b15466de7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CCE15F5A724E4995E449CDD4BB4BEB" ma:contentTypeVersion="14" ma:contentTypeDescription="Create a new document." ma:contentTypeScope="" ma:versionID="3742517f4d8ea0c0f7fa2c848517d3c9">
  <xsd:schema xmlns:xsd="http://www.w3.org/2001/XMLSchema" xmlns:xs="http://www.w3.org/2001/XMLSchema" xmlns:p="http://schemas.microsoft.com/office/2006/metadata/properties" xmlns:ns3="2626a30e-e30c-49d2-b28e-4b15466de7c6" xmlns:ns4="77586f14-e94f-440a-8709-25c562d20f3f" targetNamespace="http://schemas.microsoft.com/office/2006/metadata/properties" ma:root="true" ma:fieldsID="c6aed80b5cb2f7b947f8555b754936a2" ns3:_="" ns4:_="">
    <xsd:import namespace="2626a30e-e30c-49d2-b28e-4b15466de7c6"/>
    <xsd:import namespace="77586f14-e94f-440a-8709-25c562d20f3f"/>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6a30e-e30c-49d2-b28e-4b15466de7c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586f14-e94f-440a-8709-25c562d20f3f"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7509B9-0484-4569-B3D1-479BFC4DBC43}">
  <ds:schemaRefs>
    <ds:schemaRef ds:uri="http://schemas.microsoft.com/sharepoint/v3/contenttype/forms"/>
  </ds:schemaRefs>
</ds:datastoreItem>
</file>

<file path=customXml/itemProps2.xml><?xml version="1.0" encoding="utf-8"?>
<ds:datastoreItem xmlns:ds="http://schemas.openxmlformats.org/officeDocument/2006/customXml" ds:itemID="{A94D2349-8184-49BB-A0BD-7E401EF228B3}">
  <ds:schemaRef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terms/"/>
    <ds:schemaRef ds:uri="77586f14-e94f-440a-8709-25c562d20f3f"/>
    <ds:schemaRef ds:uri="2626a30e-e30c-49d2-b28e-4b15466de7c6"/>
    <ds:schemaRef ds:uri="http://www.w3.org/XML/1998/namespace"/>
  </ds:schemaRefs>
</ds:datastoreItem>
</file>

<file path=customXml/itemProps3.xml><?xml version="1.0" encoding="utf-8"?>
<ds:datastoreItem xmlns:ds="http://schemas.openxmlformats.org/officeDocument/2006/customXml" ds:itemID="{E691C467-1BC9-44DC-9C86-118B9A7C47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26a30e-e30c-49d2-b28e-4b15466de7c6"/>
    <ds:schemaRef ds:uri="77586f14-e94f-440a-8709-25c562d20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4858</TotalTime>
  <Words>1304</Words>
  <Application>Microsoft Macintosh PowerPoint</Application>
  <PresentationFormat>Widescreen</PresentationFormat>
  <Paragraphs>196</Paragraphs>
  <Slides>13</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.PingFangSC-Regular</vt:lpstr>
      <vt:lpstr>Arial</vt:lpstr>
      <vt:lpstr>Arial Black</vt:lpstr>
      <vt:lpstr>Avenir</vt:lpstr>
      <vt:lpstr>Avenir Black</vt:lpstr>
      <vt:lpstr>Calibri</vt:lpstr>
      <vt:lpstr>PingFangSC-Regular</vt:lpstr>
      <vt:lpstr>2_Presentations (Wide Screen)</vt:lpstr>
      <vt:lpstr>Presentations (Wide Screen)</vt:lpstr>
      <vt:lpstr>High Performance Data Facility (HPDF) Project update</vt:lpstr>
      <vt:lpstr>Outline</vt:lpstr>
      <vt:lpstr>Innovation Through Partnership</vt:lpstr>
      <vt:lpstr>HPDF Will Address SC Priority IRI Science Patterns</vt:lpstr>
      <vt:lpstr>Timeline to DOE Order 413 Critical Decision 1 (CD-1)</vt:lpstr>
      <vt:lpstr>DRAFT WBS: HPDF (FTE)</vt:lpstr>
      <vt:lpstr>Performance/Current Activities: HPDF</vt:lpstr>
      <vt:lpstr>HPDF Risks</vt:lpstr>
      <vt:lpstr>Current Funding + Preliminary Forecast</vt:lpstr>
      <vt:lpstr>Performance/Current Activities: Jefferson Lab Data Center (JLDC)</vt:lpstr>
      <vt:lpstr>PowerPoint Presentation</vt:lpstr>
      <vt:lpstr>JLDC Site Location</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HPDF Capabilities and Impacts on VA and Virginia Universities</dc:title>
  <dc:creator>Deborah Dowd</dc:creator>
  <cp:lastModifiedBy>Kate Mace</cp:lastModifiedBy>
  <cp:revision>107</cp:revision>
  <dcterms:created xsi:type="dcterms:W3CDTF">2022-09-08T14:58:30Z</dcterms:created>
  <dcterms:modified xsi:type="dcterms:W3CDTF">2024-12-09T15:47:41Z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2022-08-25T00:00:00Z</vt:filetime>
  </property>
  <property fmtid="{D5CDD505-2E9C-101B-9397-08002B2CF9AE}" pid="3" name="Creator">
    <vt:lpwstr>Acrobat PDFMaker 22 for PowerPoint</vt:lpwstr>
  </property>
  <property fmtid="{D5CDD505-2E9C-101B-9397-08002B2CF9AE}" pid="4" name="LastSaved">
    <vt:filetime>2022-09-08T00:00:00Z</vt:filetime>
  </property>
  <property fmtid="{D5CDD505-2E9C-101B-9397-08002B2CF9AE}" pid="5" name="Producer">
    <vt:lpwstr>Adobe PDF Library 22.2.223</vt:lpwstr>
  </property>
  <property fmtid="{D5CDD505-2E9C-101B-9397-08002B2CF9AE}" pid="6" name="ContentTypeId">
    <vt:lpwstr>0x0101008FCCE15F5A724E4995E449CDD4BB4BEB</vt:lpwstr>
  </property>
</Properties>
</file>