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5" r:id="rId4"/>
    <p:sldMasterId id="2147483701" r:id="rId5"/>
  </p:sldMasterIdLst>
  <p:notesMasterIdLst>
    <p:notesMasterId r:id="rId36"/>
  </p:notesMasterIdLst>
  <p:handoutMasterIdLst>
    <p:handoutMasterId r:id="rId37"/>
  </p:handoutMasterIdLst>
  <p:sldIdLst>
    <p:sldId id="5408" r:id="rId6"/>
    <p:sldId id="5870" r:id="rId7"/>
    <p:sldId id="5926" r:id="rId8"/>
    <p:sldId id="5949" r:id="rId9"/>
    <p:sldId id="5950" r:id="rId10"/>
    <p:sldId id="5943" r:id="rId11"/>
    <p:sldId id="5952" r:id="rId12"/>
    <p:sldId id="5953" r:id="rId13"/>
    <p:sldId id="5954" r:id="rId14"/>
    <p:sldId id="5955" r:id="rId15"/>
    <p:sldId id="5956" r:id="rId16"/>
    <p:sldId id="5957" r:id="rId17"/>
    <p:sldId id="5933" r:id="rId18"/>
    <p:sldId id="5934" r:id="rId19"/>
    <p:sldId id="5963" r:id="rId20"/>
    <p:sldId id="5935" r:id="rId21"/>
    <p:sldId id="5959" r:id="rId22"/>
    <p:sldId id="5944" r:id="rId23"/>
    <p:sldId id="5964" r:id="rId24"/>
    <p:sldId id="5965" r:id="rId25"/>
    <p:sldId id="5961" r:id="rId26"/>
    <p:sldId id="5946" r:id="rId27"/>
    <p:sldId id="5936" r:id="rId28"/>
    <p:sldId id="5937" r:id="rId29"/>
    <p:sldId id="5951" r:id="rId30"/>
    <p:sldId id="5925" r:id="rId31"/>
    <p:sldId id="5948" r:id="rId32"/>
    <p:sldId id="5947" r:id="rId33"/>
    <p:sldId id="5938" r:id="rId34"/>
    <p:sldId id="5932" r:id="rId3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A9BA12-75F3-999B-6336-4F962A2E6D06}" name="Matthew Cahill" initials="MC" userId="S::cahill@jlab.org::45bf416e-bc26-4c6a-b4ed-5d6267bd8ebc" providerId="AD"/>
  <p188:author id="{68731784-5840-F617-78C0-5362B2CCDEE0}" name="Jianwei Qiu" initials="JQ" userId="S::jqiu@JLAB.ORG::801aee4f-01be-445a-9d95-e46e4ef9bf4b" providerId="AD"/>
  <p188:author id="{5D57699C-63BE-E7E2-5E97-1E29C8038EAB}" name="Amber Boehnlein" initials="AB" userId="S::amber@jlab.org::9ee83fe6-ab0c-4884-84a0-de44469ed02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3" autoAdjust="0"/>
    <p:restoredTop sz="88138"/>
  </p:normalViewPr>
  <p:slideViewPr>
    <p:cSldViewPr>
      <p:cViewPr varScale="1">
        <p:scale>
          <a:sx n="69" d="100"/>
          <a:sy n="69" d="100"/>
        </p:scale>
        <p:origin x="508" y="52"/>
      </p:cViewPr>
      <p:guideLst>
        <p:guide orient="horz" pos="2880"/>
        <p:guide pos="2160"/>
      </p:guideLst>
    </p:cSldViewPr>
  </p:slideViewPr>
  <p:notesTextViewPr>
    <p:cViewPr>
      <p:scale>
        <a:sx n="100" d="100"/>
        <a:sy n="100" d="100"/>
      </p:scale>
      <p:origin x="0" y="0"/>
    </p:cViewPr>
  </p:notesTextViewPr>
  <p:notesViewPr>
    <p:cSldViewPr>
      <p:cViewPr varScale="1">
        <p:scale>
          <a:sx n="131" d="100"/>
          <a:sy n="131" d="100"/>
        </p:scale>
        <p:origin x="708" y="12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6739EF-DE78-4BD6-8C9F-F201D8ACEAC0}"/>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FC33AD-92BB-44BB-BA05-02A7C3F2124B}"/>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3645D0D0-0137-4454-BC41-5693ABE6EB37}" type="datetimeFigureOut">
              <a:rPr lang="en-US" smtClean="0"/>
              <a:t>12/6/2024</a:t>
            </a:fld>
            <a:endParaRPr lang="en-US"/>
          </a:p>
        </p:txBody>
      </p:sp>
      <p:sp>
        <p:nvSpPr>
          <p:cNvPr id="4" name="Footer Placeholder 3">
            <a:extLst>
              <a:ext uri="{FF2B5EF4-FFF2-40B4-BE49-F238E27FC236}">
                <a16:creationId xmlns:a16="http://schemas.microsoft.com/office/drawing/2014/main" id="{BE8B6196-9405-4755-9223-248295672DC0}"/>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ED36A6E-BEC1-44F1-A3BD-E9C2CC433E4D}"/>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6366D98E-0F18-4F0C-8B8D-ADBD80845C3B}" type="slidenum">
              <a:rPr lang="en-US" smtClean="0"/>
              <a:t>‹#›</a:t>
            </a:fld>
            <a:endParaRPr lang="en-US"/>
          </a:p>
        </p:txBody>
      </p:sp>
    </p:spTree>
    <p:extLst>
      <p:ext uri="{BB962C8B-B14F-4D97-AF65-F5344CB8AC3E}">
        <p14:creationId xmlns:p14="http://schemas.microsoft.com/office/powerpoint/2010/main" val="2262167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2931459-2223-604B-9133-6BCC57EA3391}" type="datetimeFigureOut">
              <a:rPr lang="en-US" smtClean="0"/>
              <a:t>12/6/2024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EC6B486-E18D-8C49-8AB8-D9329548D07C}" type="slidenum">
              <a:rPr lang="en-US" smtClean="0"/>
              <a:t>‹#›</a:t>
            </a:fld>
            <a:endParaRPr lang="en-US"/>
          </a:p>
        </p:txBody>
      </p:sp>
    </p:spTree>
    <p:extLst>
      <p:ext uri="{BB962C8B-B14F-4D97-AF65-F5344CB8AC3E}">
        <p14:creationId xmlns:p14="http://schemas.microsoft.com/office/powerpoint/2010/main" val="1236537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a:t>
            </a:fld>
            <a:endParaRPr lang="en-US"/>
          </a:p>
        </p:txBody>
      </p:sp>
    </p:spTree>
    <p:extLst>
      <p:ext uri="{BB962C8B-B14F-4D97-AF65-F5344CB8AC3E}">
        <p14:creationId xmlns:p14="http://schemas.microsoft.com/office/powerpoint/2010/main" val="3397685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11</a:t>
            </a:fld>
            <a:endParaRPr lang="en-US"/>
          </a:p>
        </p:txBody>
      </p:sp>
    </p:spTree>
    <p:extLst>
      <p:ext uri="{BB962C8B-B14F-4D97-AF65-F5344CB8AC3E}">
        <p14:creationId xmlns:p14="http://schemas.microsoft.com/office/powerpoint/2010/main" val="2172862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12</a:t>
            </a:fld>
            <a:endParaRPr lang="en-US"/>
          </a:p>
        </p:txBody>
      </p:sp>
    </p:spTree>
    <p:extLst>
      <p:ext uri="{BB962C8B-B14F-4D97-AF65-F5344CB8AC3E}">
        <p14:creationId xmlns:p14="http://schemas.microsoft.com/office/powerpoint/2010/main" val="2818513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13</a:t>
            </a:fld>
            <a:endParaRPr lang="en-US"/>
          </a:p>
        </p:txBody>
      </p:sp>
    </p:spTree>
    <p:extLst>
      <p:ext uri="{BB962C8B-B14F-4D97-AF65-F5344CB8AC3E}">
        <p14:creationId xmlns:p14="http://schemas.microsoft.com/office/powerpoint/2010/main" val="4290315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14</a:t>
            </a:fld>
            <a:endParaRPr lang="en-US"/>
          </a:p>
        </p:txBody>
      </p:sp>
    </p:spTree>
    <p:extLst>
      <p:ext uri="{BB962C8B-B14F-4D97-AF65-F5344CB8AC3E}">
        <p14:creationId xmlns:p14="http://schemas.microsoft.com/office/powerpoint/2010/main" val="2120705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15</a:t>
            </a:fld>
            <a:endParaRPr lang="en-US"/>
          </a:p>
        </p:txBody>
      </p:sp>
    </p:spTree>
    <p:extLst>
      <p:ext uri="{BB962C8B-B14F-4D97-AF65-F5344CB8AC3E}">
        <p14:creationId xmlns:p14="http://schemas.microsoft.com/office/powerpoint/2010/main" val="520380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16</a:t>
            </a:fld>
            <a:endParaRPr lang="en-US"/>
          </a:p>
        </p:txBody>
      </p:sp>
    </p:spTree>
    <p:extLst>
      <p:ext uri="{BB962C8B-B14F-4D97-AF65-F5344CB8AC3E}">
        <p14:creationId xmlns:p14="http://schemas.microsoft.com/office/powerpoint/2010/main" val="2792390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17</a:t>
            </a:fld>
            <a:endParaRPr lang="en-US"/>
          </a:p>
        </p:txBody>
      </p:sp>
    </p:spTree>
    <p:extLst>
      <p:ext uri="{BB962C8B-B14F-4D97-AF65-F5344CB8AC3E}">
        <p14:creationId xmlns:p14="http://schemas.microsoft.com/office/powerpoint/2010/main" val="279201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18</a:t>
            </a:fld>
            <a:endParaRPr lang="en-US"/>
          </a:p>
        </p:txBody>
      </p:sp>
    </p:spTree>
    <p:extLst>
      <p:ext uri="{BB962C8B-B14F-4D97-AF65-F5344CB8AC3E}">
        <p14:creationId xmlns:p14="http://schemas.microsoft.com/office/powerpoint/2010/main" val="4271170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19</a:t>
            </a:fld>
            <a:endParaRPr lang="en-US"/>
          </a:p>
        </p:txBody>
      </p:sp>
    </p:spTree>
    <p:extLst>
      <p:ext uri="{BB962C8B-B14F-4D97-AF65-F5344CB8AC3E}">
        <p14:creationId xmlns:p14="http://schemas.microsoft.com/office/powerpoint/2010/main" val="3985160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20</a:t>
            </a:fld>
            <a:endParaRPr lang="en-US"/>
          </a:p>
        </p:txBody>
      </p:sp>
    </p:spTree>
    <p:extLst>
      <p:ext uri="{BB962C8B-B14F-4D97-AF65-F5344CB8AC3E}">
        <p14:creationId xmlns:p14="http://schemas.microsoft.com/office/powerpoint/2010/main" val="2684246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3</a:t>
            </a:fld>
            <a:endParaRPr lang="en-US"/>
          </a:p>
        </p:txBody>
      </p:sp>
    </p:spTree>
    <p:extLst>
      <p:ext uri="{BB962C8B-B14F-4D97-AF65-F5344CB8AC3E}">
        <p14:creationId xmlns:p14="http://schemas.microsoft.com/office/powerpoint/2010/main" val="245691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21</a:t>
            </a:fld>
            <a:endParaRPr lang="en-US"/>
          </a:p>
        </p:txBody>
      </p:sp>
    </p:spTree>
    <p:extLst>
      <p:ext uri="{BB962C8B-B14F-4D97-AF65-F5344CB8AC3E}">
        <p14:creationId xmlns:p14="http://schemas.microsoft.com/office/powerpoint/2010/main" val="1744160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22</a:t>
            </a:fld>
            <a:endParaRPr lang="en-US"/>
          </a:p>
        </p:txBody>
      </p:sp>
    </p:spTree>
    <p:extLst>
      <p:ext uri="{BB962C8B-B14F-4D97-AF65-F5344CB8AC3E}">
        <p14:creationId xmlns:p14="http://schemas.microsoft.com/office/powerpoint/2010/main" val="3572309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23</a:t>
            </a:fld>
            <a:endParaRPr lang="en-US"/>
          </a:p>
        </p:txBody>
      </p:sp>
    </p:spTree>
    <p:extLst>
      <p:ext uri="{BB962C8B-B14F-4D97-AF65-F5344CB8AC3E}">
        <p14:creationId xmlns:p14="http://schemas.microsoft.com/office/powerpoint/2010/main" val="30863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24</a:t>
            </a:fld>
            <a:endParaRPr lang="en-US"/>
          </a:p>
        </p:txBody>
      </p:sp>
    </p:spTree>
    <p:extLst>
      <p:ext uri="{BB962C8B-B14F-4D97-AF65-F5344CB8AC3E}">
        <p14:creationId xmlns:p14="http://schemas.microsoft.com/office/powerpoint/2010/main" val="3655634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25</a:t>
            </a:fld>
            <a:endParaRPr lang="en-US"/>
          </a:p>
        </p:txBody>
      </p:sp>
    </p:spTree>
    <p:extLst>
      <p:ext uri="{BB962C8B-B14F-4D97-AF65-F5344CB8AC3E}">
        <p14:creationId xmlns:p14="http://schemas.microsoft.com/office/powerpoint/2010/main" val="2235751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26</a:t>
            </a:fld>
            <a:endParaRPr lang="en-US"/>
          </a:p>
        </p:txBody>
      </p:sp>
    </p:spTree>
    <p:extLst>
      <p:ext uri="{BB962C8B-B14F-4D97-AF65-F5344CB8AC3E}">
        <p14:creationId xmlns:p14="http://schemas.microsoft.com/office/powerpoint/2010/main" val="2974396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27</a:t>
            </a:fld>
            <a:endParaRPr lang="en-US"/>
          </a:p>
        </p:txBody>
      </p:sp>
    </p:spTree>
    <p:extLst>
      <p:ext uri="{BB962C8B-B14F-4D97-AF65-F5344CB8AC3E}">
        <p14:creationId xmlns:p14="http://schemas.microsoft.com/office/powerpoint/2010/main" val="1623127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28</a:t>
            </a:fld>
            <a:endParaRPr lang="en-US"/>
          </a:p>
        </p:txBody>
      </p:sp>
    </p:spTree>
    <p:extLst>
      <p:ext uri="{BB962C8B-B14F-4D97-AF65-F5344CB8AC3E}">
        <p14:creationId xmlns:p14="http://schemas.microsoft.com/office/powerpoint/2010/main" val="1142906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29</a:t>
            </a:fld>
            <a:endParaRPr lang="en-US"/>
          </a:p>
        </p:txBody>
      </p:sp>
    </p:spTree>
    <p:extLst>
      <p:ext uri="{BB962C8B-B14F-4D97-AF65-F5344CB8AC3E}">
        <p14:creationId xmlns:p14="http://schemas.microsoft.com/office/powerpoint/2010/main" val="296743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30</a:t>
            </a:fld>
            <a:endParaRPr lang="en-US"/>
          </a:p>
        </p:txBody>
      </p:sp>
    </p:spTree>
    <p:extLst>
      <p:ext uri="{BB962C8B-B14F-4D97-AF65-F5344CB8AC3E}">
        <p14:creationId xmlns:p14="http://schemas.microsoft.com/office/powerpoint/2010/main" val="253849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C6B486-E18D-8C49-8AB8-D9329548D07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65139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C6B486-E18D-8C49-8AB8-D9329548D07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72517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6</a:t>
            </a:fld>
            <a:endParaRPr lang="en-US"/>
          </a:p>
        </p:txBody>
      </p:sp>
    </p:spTree>
    <p:extLst>
      <p:ext uri="{BB962C8B-B14F-4D97-AF65-F5344CB8AC3E}">
        <p14:creationId xmlns:p14="http://schemas.microsoft.com/office/powerpoint/2010/main" val="1433551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7</a:t>
            </a:fld>
            <a:endParaRPr lang="en-US"/>
          </a:p>
        </p:txBody>
      </p:sp>
    </p:spTree>
    <p:extLst>
      <p:ext uri="{BB962C8B-B14F-4D97-AF65-F5344CB8AC3E}">
        <p14:creationId xmlns:p14="http://schemas.microsoft.com/office/powerpoint/2010/main" val="3069444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8</a:t>
            </a:fld>
            <a:endParaRPr lang="en-US"/>
          </a:p>
        </p:txBody>
      </p:sp>
    </p:spTree>
    <p:extLst>
      <p:ext uri="{BB962C8B-B14F-4D97-AF65-F5344CB8AC3E}">
        <p14:creationId xmlns:p14="http://schemas.microsoft.com/office/powerpoint/2010/main" val="1054493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9</a:t>
            </a:fld>
            <a:endParaRPr lang="en-US"/>
          </a:p>
        </p:txBody>
      </p:sp>
    </p:spTree>
    <p:extLst>
      <p:ext uri="{BB962C8B-B14F-4D97-AF65-F5344CB8AC3E}">
        <p14:creationId xmlns:p14="http://schemas.microsoft.com/office/powerpoint/2010/main" val="2237363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10</a:t>
            </a:fld>
            <a:endParaRPr lang="en-US"/>
          </a:p>
        </p:txBody>
      </p:sp>
    </p:spTree>
    <p:extLst>
      <p:ext uri="{BB962C8B-B14F-4D97-AF65-F5344CB8AC3E}">
        <p14:creationId xmlns:p14="http://schemas.microsoft.com/office/powerpoint/2010/main" val="2525282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pic>
        <p:nvPicPr>
          <p:cNvPr id="4" name="Picture 3" descr="A red circle in the middle of a black background&#10;&#10;Description automatically generated">
            <a:extLst>
              <a:ext uri="{FF2B5EF4-FFF2-40B4-BE49-F238E27FC236}">
                <a16:creationId xmlns:a16="http://schemas.microsoft.com/office/drawing/2014/main" id="{0E6BE28D-32FC-851D-CD9E-A40C3971663D}"/>
              </a:ext>
            </a:extLst>
          </p:cNvPr>
          <p:cNvPicPr>
            <a:picLocks noChangeAspect="1"/>
          </p:cNvPicPr>
          <p:nvPr userDrawn="1"/>
        </p:nvPicPr>
        <p:blipFill>
          <a:blip r:embed="rId2"/>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1278813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3A72E877-54EF-3AC0-E7D3-14415E9DB3C2}"/>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67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F7382-5E1C-4B4F-A2BE-730A0DABBEE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94DCB94-70F6-43B1-8C3E-93DF33027743}"/>
              </a:ext>
            </a:extLst>
          </p:cNvPr>
          <p:cNvSpPr>
            <a:spLocks noGrp="1"/>
          </p:cNvSpPr>
          <p:nvPr>
            <p:ph type="ftr" sz="quarter" idx="11"/>
          </p:nvPr>
        </p:nvSpPr>
        <p:spPr>
          <a:xfrm>
            <a:off x="4038600" y="6356350"/>
            <a:ext cx="4114800" cy="365125"/>
          </a:xfrm>
          <a:prstGeom prst="rect">
            <a:avLst/>
          </a:prstGeom>
        </p:spPr>
        <p:txBody>
          <a:bodyPr/>
          <a:lstStyle/>
          <a:p>
            <a:r>
              <a:rPr lang="en-US"/>
              <a:t>CLAS Collaboration Meeting</a:t>
            </a:r>
          </a:p>
        </p:txBody>
      </p:sp>
      <p:sp>
        <p:nvSpPr>
          <p:cNvPr id="4" name="Slide Number Placeholder 3">
            <a:extLst>
              <a:ext uri="{FF2B5EF4-FFF2-40B4-BE49-F238E27FC236}">
                <a16:creationId xmlns:a16="http://schemas.microsoft.com/office/drawing/2014/main" id="{BF19AB88-57ED-48FA-ADF8-90F697909B3A}"/>
              </a:ext>
            </a:extLst>
          </p:cNvPr>
          <p:cNvSpPr>
            <a:spLocks noGrp="1"/>
          </p:cNvSpPr>
          <p:nvPr>
            <p:ph type="sldNum" sz="quarter" idx="12"/>
          </p:nvPr>
        </p:nvSpPr>
        <p:spPr/>
        <p:txBody>
          <a:bodyPr/>
          <a:lstStyle/>
          <a:p>
            <a:fld id="{7A4BB82A-85AA-4495-AB6C-1CAA31F5EE0C}" type="slidenum">
              <a:rPr lang="en-US" smtClean="0"/>
              <a:t>‹#›</a:t>
            </a:fld>
            <a:endParaRPr lang="en-US"/>
          </a:p>
        </p:txBody>
      </p:sp>
    </p:spTree>
    <p:extLst>
      <p:ext uri="{BB962C8B-B14F-4D97-AF65-F5344CB8AC3E}">
        <p14:creationId xmlns:p14="http://schemas.microsoft.com/office/powerpoint/2010/main" val="396068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4771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dirty="0"/>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0453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dirty="0"/>
              <a:t>Click to edit Master title style</a:t>
            </a:r>
          </a:p>
        </p:txBody>
      </p:sp>
    </p:spTree>
    <p:extLst>
      <p:ext uri="{BB962C8B-B14F-4D97-AF65-F5344CB8AC3E}">
        <p14:creationId xmlns:p14="http://schemas.microsoft.com/office/powerpoint/2010/main" val="2376674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dirty="0"/>
              <a:t>Click to edit Master title style</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581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midd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15141" y="258931"/>
            <a:ext cx="11338560" cy="623416"/>
          </a:xfrm>
        </p:spPr>
        <p:txBody>
          <a:bodyPr/>
          <a:lstStyle/>
          <a:p>
            <a:r>
              <a:rPr lang="en-US" dirty="0"/>
              <a:t>Click to edit Master title style</a:t>
            </a:r>
          </a:p>
        </p:txBody>
      </p:sp>
      <p:grpSp>
        <p:nvGrpSpPr>
          <p:cNvPr id="19" name="Group 18"/>
          <p:cNvGrpSpPr/>
          <p:nvPr userDrawn="1"/>
        </p:nvGrpSpPr>
        <p:grpSpPr>
          <a:xfrm>
            <a:off x="9398612" y="6303387"/>
            <a:ext cx="2423899" cy="487083"/>
            <a:chOff x="6293670" y="6370917"/>
            <a:chExt cx="2423899" cy="487083"/>
          </a:xfrm>
        </p:grpSpPr>
        <p:sp>
          <p:nvSpPr>
            <p:cNvPr id="20" name="Rectangle 19"/>
            <p:cNvSpPr/>
            <p:nvPr/>
          </p:nvSpPr>
          <p:spPr>
            <a:xfrm>
              <a:off x="6293670" y="6372406"/>
              <a:ext cx="2423899" cy="44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D7FAD72-2B0A-3DD9-AB74-6283FB880B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6362" y="6370917"/>
              <a:ext cx="1558663" cy="487083"/>
            </a:xfrm>
            <a:prstGeom prst="rect">
              <a:avLst/>
            </a:prstGeom>
            <a:ln>
              <a:noFill/>
            </a:ln>
          </p:spPr>
        </p:pic>
      </p:grpSp>
    </p:spTree>
    <p:extLst>
      <p:ext uri="{BB962C8B-B14F-4D97-AF65-F5344CB8AC3E}">
        <p14:creationId xmlns:p14="http://schemas.microsoft.com/office/powerpoint/2010/main" val="4276046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1" y="1"/>
            <a:ext cx="12192000" cy="6076045"/>
          </a:xfrm>
          <a:prstGeom prst="rect">
            <a:avLst/>
          </a:prstGeom>
        </p:spPr>
      </p:pic>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406358" y="6476356"/>
            <a:ext cx="1759328"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8823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D9CE46E7-6323-DC6D-B5A9-2715ED47195A}"/>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044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dirty="0"/>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62C4858A-275D-2E7B-F3E0-4127DCDF3EE9}"/>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871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5915507" y="6583362"/>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pic>
        <p:nvPicPr>
          <p:cNvPr id="2" name="Picture 1" descr="A red circle in the middle of a black background&#10;&#10;Description automatically generated">
            <a:extLst>
              <a:ext uri="{FF2B5EF4-FFF2-40B4-BE49-F238E27FC236}">
                <a16:creationId xmlns:a16="http://schemas.microsoft.com/office/drawing/2014/main" id="{3869421E-355C-B3CE-94D8-A85B03599230}"/>
              </a:ext>
            </a:extLst>
          </p:cNvPr>
          <p:cNvPicPr>
            <a:picLocks noChangeAspect="1"/>
          </p:cNvPicPr>
          <p:nvPr userDrawn="1"/>
        </p:nvPicPr>
        <p:blipFill>
          <a:blip r:embed="rId9"/>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195331250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9" r:id="rId6"/>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6296147" y="6616535"/>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364612" y="6468740"/>
            <a:ext cx="1759328"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172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8" r:id="rId5"/>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A3F64-61F1-2087-8E80-D1D1F9D9FA57}"/>
              </a:ext>
            </a:extLst>
          </p:cNvPr>
          <p:cNvSpPr>
            <a:spLocks noGrp="1"/>
          </p:cNvSpPr>
          <p:nvPr>
            <p:ph type="ctrTitle"/>
          </p:nvPr>
        </p:nvSpPr>
        <p:spPr>
          <a:xfrm>
            <a:off x="339094" y="610558"/>
            <a:ext cx="11561038" cy="511358"/>
          </a:xfrm>
        </p:spPr>
        <p:txBody>
          <a:bodyPr>
            <a:noAutofit/>
          </a:bodyPr>
          <a:lstStyle/>
          <a:p>
            <a:r>
              <a:rPr lang="en-US" sz="3600" dirty="0">
                <a:latin typeface="Calibri" panose="020F0502020204030204" pitchFamily="34" charset="0"/>
                <a:cs typeface="Times New Roman" panose="02020603050405020304" pitchFamily="18" charset="0"/>
              </a:rPr>
              <a:t>Measurement of Lepton-Lepton Electroweak Reactions (MOLLER)</a:t>
            </a:r>
            <a:endParaRPr lang="en-US" sz="3600" dirty="0"/>
          </a:p>
        </p:txBody>
      </p:sp>
      <p:sp>
        <p:nvSpPr>
          <p:cNvPr id="3" name="Subtitle 2">
            <a:extLst>
              <a:ext uri="{FF2B5EF4-FFF2-40B4-BE49-F238E27FC236}">
                <a16:creationId xmlns:a16="http://schemas.microsoft.com/office/drawing/2014/main" id="{EECA0EDF-94CE-2AF9-7B53-6BB60DC6222F}"/>
              </a:ext>
            </a:extLst>
          </p:cNvPr>
          <p:cNvSpPr>
            <a:spLocks noGrp="1"/>
          </p:cNvSpPr>
          <p:nvPr>
            <p:ph type="subTitle" idx="1"/>
          </p:nvPr>
        </p:nvSpPr>
        <p:spPr>
          <a:xfrm>
            <a:off x="326394" y="2286000"/>
            <a:ext cx="11154058" cy="2585323"/>
          </a:xfrm>
        </p:spPr>
        <p:txBody>
          <a:bodyPr>
            <a:normAutofit fontScale="92500" lnSpcReduction="20000"/>
          </a:bodyPr>
          <a:lstStyle/>
          <a:p>
            <a:r>
              <a:rPr lang="en-US" b="1" dirty="0"/>
              <a:t>Name of Presenter</a:t>
            </a:r>
          </a:p>
          <a:p>
            <a:r>
              <a:rPr lang="en-US" sz="2200" i="1" dirty="0"/>
              <a:t>Mark Jones (Hall A Leader)</a:t>
            </a:r>
          </a:p>
          <a:p>
            <a:r>
              <a:rPr lang="en-US" sz="2200" i="1" dirty="0"/>
              <a:t>Ruben Fair (MOLLER Project Manager)</a:t>
            </a:r>
          </a:p>
          <a:p>
            <a:endParaRPr lang="en-US" dirty="0"/>
          </a:p>
          <a:p>
            <a:r>
              <a:rPr lang="en-US" b="1" dirty="0"/>
              <a:t>Presented To: </a:t>
            </a:r>
          </a:p>
          <a:p>
            <a:r>
              <a:rPr lang="en-US" sz="2200" dirty="0"/>
              <a:t>JSA S &amp; T Mission Committee</a:t>
            </a:r>
          </a:p>
          <a:p>
            <a:endParaRPr lang="en-US" dirty="0"/>
          </a:p>
          <a:p>
            <a:r>
              <a:rPr lang="en-US" b="1" dirty="0"/>
              <a:t>Date of presentation</a:t>
            </a:r>
          </a:p>
          <a:p>
            <a:r>
              <a:rPr lang="en-US" sz="2200" dirty="0"/>
              <a:t>Dec 10</a:t>
            </a:r>
            <a:r>
              <a:rPr lang="en-US" sz="2200" baseline="30000" dirty="0"/>
              <a:t>th</a:t>
            </a:r>
            <a:r>
              <a:rPr lang="en-US" sz="2200" dirty="0"/>
              <a:t> 2024</a:t>
            </a:r>
          </a:p>
        </p:txBody>
      </p:sp>
      <p:pic>
        <p:nvPicPr>
          <p:cNvPr id="5" name="Picture 4">
            <a:extLst>
              <a:ext uri="{FF2B5EF4-FFF2-40B4-BE49-F238E27FC236}">
                <a16:creationId xmlns:a16="http://schemas.microsoft.com/office/drawing/2014/main" id="{9FCDC64F-0C6F-413F-9A8A-31E83497060C}"/>
              </a:ext>
            </a:extLst>
          </p:cNvPr>
          <p:cNvPicPr>
            <a:picLocks noChangeAspect="1"/>
          </p:cNvPicPr>
          <p:nvPr/>
        </p:nvPicPr>
        <p:blipFill rotWithShape="1">
          <a:blip r:embed="rId2"/>
          <a:srcRect t="16746"/>
          <a:stretch/>
        </p:blipFill>
        <p:spPr>
          <a:xfrm>
            <a:off x="5105400" y="1752600"/>
            <a:ext cx="6920834" cy="3276600"/>
          </a:xfrm>
          <a:prstGeom prst="rect">
            <a:avLst/>
          </a:prstGeom>
          <a:ln w="34925">
            <a:noFill/>
          </a:ln>
          <a:effectLst>
            <a:outerShdw blurRad="355600" dist="38100" dir="2700000" sx="76000" sy="76000" algn="tl" rotWithShape="0">
              <a:prstClr val="black">
                <a:alpha val="40000"/>
              </a:prstClr>
            </a:outerShdw>
          </a:effectLst>
        </p:spPr>
      </p:pic>
    </p:spTree>
    <p:extLst>
      <p:ext uri="{BB962C8B-B14F-4D97-AF65-F5344CB8AC3E}">
        <p14:creationId xmlns:p14="http://schemas.microsoft.com/office/powerpoint/2010/main" val="1563369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MOLLER Program Scope (</a:t>
            </a:r>
            <a:r>
              <a:rPr lang="en-US" dirty="0">
                <a:solidFill>
                  <a:schemeClr val="tx1"/>
                </a:solidFill>
              </a:rPr>
              <a:t>DOE</a:t>
            </a:r>
            <a:r>
              <a:rPr lang="en-US" dirty="0"/>
              <a:t>, </a:t>
            </a:r>
            <a:r>
              <a:rPr lang="en-US" dirty="0">
                <a:solidFill>
                  <a:srgbClr val="0432FF"/>
                </a:solidFill>
              </a:rPr>
              <a:t>NSF</a:t>
            </a:r>
            <a:r>
              <a:rPr lang="en-US" dirty="0"/>
              <a:t> and </a:t>
            </a:r>
            <a:r>
              <a:rPr lang="en-US" dirty="0">
                <a:solidFill>
                  <a:srgbClr val="4E8F00"/>
                </a:solidFill>
              </a:rPr>
              <a:t>CFI/RM</a:t>
            </a:r>
            <a:r>
              <a:rPr lang="en-US" dirty="0"/>
              <a:t>)</a:t>
            </a:r>
          </a:p>
        </p:txBody>
      </p:sp>
      <p:sp>
        <p:nvSpPr>
          <p:cNvPr id="6" name="Content Placeholder 2">
            <a:extLst>
              <a:ext uri="{FF2B5EF4-FFF2-40B4-BE49-F238E27FC236}">
                <a16:creationId xmlns:a16="http://schemas.microsoft.com/office/drawing/2014/main" id="{442AA893-CC99-452F-8B42-84ED1EE9F2FD}"/>
              </a:ext>
            </a:extLst>
          </p:cNvPr>
          <p:cNvSpPr txBox="1">
            <a:spLocks/>
          </p:cNvSpPr>
          <p:nvPr/>
        </p:nvSpPr>
        <p:spPr>
          <a:xfrm>
            <a:off x="375274" y="914400"/>
            <a:ext cx="5564365" cy="538169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Targets</a:t>
            </a:r>
          </a:p>
          <a:p>
            <a:pPr marL="685800" marR="0" lvl="1" indent="-228600" algn="l" defTabSz="914400" rtl="0" eaLnBrk="1" fontAlgn="auto" latinLnBrk="0" hangingPunct="1">
              <a:lnSpc>
                <a:spcPct val="90000"/>
              </a:lnSpc>
              <a:spcBef>
                <a:spcPts val="500"/>
              </a:spcBef>
              <a:spcAft>
                <a:spcPts val="0"/>
              </a:spcAft>
              <a:buClrTx/>
              <a:buSzTx/>
              <a:buFont typeface="PingFangSC-Regular" charset="-122"/>
              <a:buChar char="－"/>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LH</a:t>
            </a:r>
            <a:r>
              <a:rPr kumimoji="0" lang="en-US" sz="1500" b="0" i="0" u="none" strike="noStrike" kern="1200" cap="none" spc="0" normalizeH="0" baseline="-25000" noProof="0" dirty="0">
                <a:ln>
                  <a:noFill/>
                </a:ln>
                <a:solidFill>
                  <a:srgbClr val="000000"/>
                </a:solidFill>
                <a:effectLst/>
                <a:uLnTx/>
                <a:uFillTx/>
                <a:latin typeface="Arial" charset="0"/>
                <a:ea typeface="+mn-ea"/>
                <a:cs typeface="Arial" panose="020B0604020202020204" pitchFamily="34" charset="0"/>
              </a:rPr>
              <a:t>2</a:t>
            </a: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target (1.25m length, 3.7KW)</a:t>
            </a:r>
          </a:p>
          <a:p>
            <a:pPr marL="685800" marR="0" lvl="1" indent="-228600" algn="l" defTabSz="914400" rtl="0" eaLnBrk="1" fontAlgn="auto" latinLnBrk="0" hangingPunct="1">
              <a:lnSpc>
                <a:spcPct val="90000"/>
              </a:lnSpc>
              <a:spcBef>
                <a:spcPts val="500"/>
              </a:spcBef>
              <a:spcAft>
                <a:spcPts val="0"/>
              </a:spcAft>
              <a:buClrTx/>
              <a:buSzTx/>
              <a:buFont typeface="PingFangSC-Regular" charset="-122"/>
              <a:buChar char="－"/>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Solid (C, Al) targets and motion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Spectrometer</a:t>
            </a:r>
          </a:p>
          <a:p>
            <a:pPr marL="685800" marR="0" lvl="1" indent="-228600" algn="l" defTabSz="914400" rtl="0" eaLnBrk="1" fontAlgn="auto" latinLnBrk="0" hangingPunct="1">
              <a:lnSpc>
                <a:spcPct val="90000"/>
              </a:lnSpc>
              <a:spcBef>
                <a:spcPts val="500"/>
              </a:spcBef>
              <a:spcAft>
                <a:spcPts val="0"/>
              </a:spcAft>
              <a:buClrTx/>
              <a:buSzTx/>
              <a:buFont typeface="PingFangSC-Regular" charset="-122"/>
              <a:buChar char="－"/>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7-fold symmetry upstream &amp; downstream </a:t>
            </a:r>
            <a:r>
              <a:rPr kumimoji="0" lang="en-US" sz="1500" b="0" i="0" u="none" strike="noStrike" kern="1200" cap="none" spc="0" normalizeH="0" baseline="0" noProof="0" dirty="0" err="1">
                <a:ln>
                  <a:noFill/>
                </a:ln>
                <a:solidFill>
                  <a:srgbClr val="000000"/>
                </a:solidFill>
                <a:effectLst/>
                <a:uLnTx/>
                <a:uFillTx/>
                <a:latin typeface="Arial" charset="0"/>
                <a:ea typeface="+mn-ea"/>
                <a:cs typeface="Arial" panose="020B0604020202020204" pitchFamily="34" charset="0"/>
              </a:rPr>
              <a:t>toroids</a:t>
            </a: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in vacuum enclosures</a:t>
            </a:r>
          </a:p>
          <a:p>
            <a:pPr marL="685800" marR="0" lvl="1" indent="-228600" algn="l" defTabSz="914400" rtl="0" eaLnBrk="1" fontAlgn="auto" latinLnBrk="0" hangingPunct="1">
              <a:lnSpc>
                <a:spcPct val="90000"/>
              </a:lnSpc>
              <a:spcBef>
                <a:spcPts val="500"/>
              </a:spcBef>
              <a:spcAft>
                <a:spcPts val="0"/>
              </a:spcAft>
              <a:buClrTx/>
              <a:buSzTx/>
              <a:buFont typeface="PingFangSC-Regular" charset="-122"/>
              <a:buChar char="－"/>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Tungsten/copper beam collimators and lintels to sculpt spectrometer acceptance</a:t>
            </a:r>
          </a:p>
          <a:p>
            <a:pPr marL="685800" marR="0" lvl="1" indent="-228600" algn="l" defTabSz="914400" rtl="0" eaLnBrk="1" fontAlgn="auto" latinLnBrk="0" hangingPunct="1">
              <a:lnSpc>
                <a:spcPct val="90000"/>
              </a:lnSpc>
              <a:spcBef>
                <a:spcPts val="500"/>
              </a:spcBef>
              <a:spcAft>
                <a:spcPts val="0"/>
              </a:spcAft>
              <a:buClrTx/>
              <a:buSzTx/>
              <a:buFont typeface="PingFangSC-Regular" charset="-122"/>
              <a:buChar char="－"/>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Beam pipes, windows and bellows from the target vessel to the beam dump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Integrating Detectors</a:t>
            </a:r>
          </a:p>
          <a:p>
            <a:pPr marL="685800" marR="0" lvl="1" indent="-228600" algn="l" defTabSz="914400" rtl="0" eaLnBrk="1" fontAlgn="auto" latinLnBrk="0" hangingPunct="1">
              <a:lnSpc>
                <a:spcPct val="90000"/>
              </a:lnSpc>
              <a:spcBef>
                <a:spcPts val="500"/>
              </a:spcBef>
              <a:spcAft>
                <a:spcPts val="0"/>
              </a:spcAft>
              <a:buClrTx/>
              <a:buSzTx/>
              <a:buFont typeface="PingFangSC-Regular" charset="-122"/>
              <a:buChar char="－"/>
              <a:tabLst/>
              <a:defRPr/>
            </a:pPr>
            <a:r>
              <a:rPr kumimoji="0" lang="en-US" sz="1500" b="0" i="0" u="none" strike="noStrike" kern="1200" cap="none" spc="0" normalizeH="0" baseline="0" noProof="0" dirty="0">
                <a:ln>
                  <a:noFill/>
                </a:ln>
                <a:solidFill>
                  <a:srgbClr val="4E8F00"/>
                </a:solidFill>
                <a:effectLst/>
                <a:uLnTx/>
                <a:uFillTx/>
                <a:latin typeface="Arial" charset="0"/>
                <a:ea typeface="+mn-ea"/>
                <a:cs typeface="Arial" panose="020B0604020202020204" pitchFamily="34" charset="0"/>
              </a:rPr>
              <a:t>Quartz integrating detector modules and readout electronics (224</a:t>
            </a: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+28</a:t>
            </a:r>
            <a:r>
              <a:rPr kumimoji="0" lang="en-US" sz="15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 </a:t>
            </a:r>
            <a:r>
              <a:rPr kumimoji="0" lang="en-US" sz="1500" b="0" i="0" u="none" strike="noStrike" kern="1200" cap="none" spc="0" normalizeH="0" baseline="0" noProof="0" dirty="0">
                <a:ln>
                  <a:noFill/>
                </a:ln>
                <a:solidFill>
                  <a:srgbClr val="4E8F00"/>
                </a:solidFill>
                <a:effectLst/>
                <a:uLnTx/>
                <a:uFillTx/>
                <a:latin typeface="Arial" charset="0"/>
                <a:ea typeface="+mn-ea"/>
                <a:cs typeface="Arial" panose="020B0604020202020204" pitchFamily="34" charset="0"/>
              </a:rPr>
              <a:t>thin quartz </a:t>
            </a: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and</a:t>
            </a:r>
            <a:r>
              <a:rPr kumimoji="0" lang="en-US" sz="15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 28</a:t>
            </a: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+7</a:t>
            </a:r>
            <a:r>
              <a:rPr kumimoji="0" lang="en-US" sz="15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 </a:t>
            </a:r>
            <a:r>
              <a:rPr kumimoji="0" lang="en-US" sz="1500" b="0" i="0" u="none" strike="noStrike" kern="1200" cap="none" spc="0" normalizeH="0" baseline="0" noProof="0" dirty="0" err="1">
                <a:ln>
                  <a:noFill/>
                </a:ln>
                <a:solidFill>
                  <a:srgbClr val="0432FF"/>
                </a:solidFill>
                <a:effectLst/>
                <a:uLnTx/>
                <a:uFillTx/>
                <a:latin typeface="Arial" charset="0"/>
                <a:ea typeface="+mn-ea"/>
                <a:cs typeface="Arial" panose="020B0604020202020204" pitchFamily="34" charset="0"/>
              </a:rPr>
              <a:t>ShowerMax</a:t>
            </a:r>
            <a:r>
              <a:rPr kumimoji="0" lang="en-US" sz="15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a:t>
            </a:r>
          </a:p>
          <a:p>
            <a:pPr marL="685800" marR="0" lvl="1" indent="-228600" algn="l" defTabSz="914400" rtl="0" eaLnBrk="1" fontAlgn="auto" latinLnBrk="0" hangingPunct="1">
              <a:lnSpc>
                <a:spcPct val="90000"/>
              </a:lnSpc>
              <a:spcBef>
                <a:spcPts val="500"/>
              </a:spcBef>
              <a:spcAft>
                <a:spcPts val="0"/>
              </a:spcAft>
              <a:buClrTx/>
              <a:buSzTx/>
              <a:buFont typeface="PingFangSC-Regular" charset="-122"/>
              <a:buChar char="－"/>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Lead donut and </a:t>
            </a:r>
            <a:r>
              <a:rPr kumimoji="0" lang="en-US" sz="15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pion detectors (28)</a:t>
            </a:r>
          </a:p>
          <a:p>
            <a:pPr marL="685800" marR="0" lvl="1" indent="-228600" algn="l" defTabSz="914400" rtl="0" eaLnBrk="1" fontAlgn="auto" latinLnBrk="0" hangingPunct="1">
              <a:lnSpc>
                <a:spcPct val="90000"/>
              </a:lnSpc>
              <a:spcBef>
                <a:spcPts val="500"/>
              </a:spcBef>
              <a:spcAft>
                <a:spcPts val="0"/>
              </a:spcAft>
              <a:buClrTx/>
              <a:buSzTx/>
              <a:buFont typeface="PingFangSC-Regular" charset="-122"/>
              <a:buChar char="－"/>
              <a:tabLst/>
              <a:defRPr/>
            </a:pPr>
            <a:r>
              <a:rPr kumimoji="0" lang="en-US" sz="15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Scattered beam monitors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Tracking Detectors (GEMs)</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6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Four tracking stations upstream of integrating detectors (16</a:t>
            </a: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+12</a:t>
            </a:r>
            <a:r>
              <a:rPr kumimoji="0" lang="en-US" sz="16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 modules)</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6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One layer integrated with pion detectors</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6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Moller polarimeter electron detectors</a:t>
            </a:r>
          </a:p>
        </p:txBody>
      </p:sp>
      <p:sp>
        <p:nvSpPr>
          <p:cNvPr id="7" name="Content Placeholder 5">
            <a:extLst>
              <a:ext uri="{FF2B5EF4-FFF2-40B4-BE49-F238E27FC236}">
                <a16:creationId xmlns:a16="http://schemas.microsoft.com/office/drawing/2014/main" id="{CA9D26EB-6A25-4BB3-931C-CA9CAF173D7D}"/>
              </a:ext>
            </a:extLst>
          </p:cNvPr>
          <p:cNvSpPr txBox="1">
            <a:spLocks/>
          </p:cNvSpPr>
          <p:nvPr/>
        </p:nvSpPr>
        <p:spPr>
          <a:xfrm>
            <a:off x="6323853" y="838200"/>
            <a:ext cx="5492873" cy="53816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Infrastructure</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Reconfiguration of incoming beam line to accommodate target moved 4.5m upstream from normal location</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Shielding bunkers around target, first beam collimators, electronics &amp; DAQ</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600" b="0" i="0" u="none" strike="noStrike" kern="1200" cap="none" spc="0" normalizeH="0" baseline="0" noProof="0" dirty="0">
                <a:ln>
                  <a:noFill/>
                </a:ln>
                <a:solidFill>
                  <a:srgbClr val="008F00"/>
                </a:solidFill>
                <a:effectLst/>
                <a:uLnTx/>
                <a:uFillTx/>
                <a:latin typeface="Arial" charset="0"/>
                <a:ea typeface="+mn-ea"/>
                <a:cs typeface="Arial" panose="020B0604020202020204" pitchFamily="34" charset="0"/>
              </a:rPr>
              <a:t>HV and LV power supplies</a:t>
            </a:r>
            <a:r>
              <a:rPr kumimoji="0" lang="en-US" sz="1600" b="0" i="0" u="none" strike="noStrike" kern="1200" cap="none" spc="0" normalizeH="0" baseline="0" noProof="0" dirty="0">
                <a:ln>
                  <a:noFill/>
                </a:ln>
                <a:solidFill>
                  <a:srgbClr val="009051"/>
                </a:solidFill>
                <a:effectLst/>
                <a:uLnTx/>
                <a:uFillTx/>
                <a:latin typeface="Arial"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and cables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DAQ and Trigger</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Co-design between DOE</a:t>
            </a:r>
            <a:r>
              <a:rPr kumimoji="0" lang="en-US" sz="15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/NSF</a:t>
            </a:r>
            <a:r>
              <a:rPr kumimoji="0" lang="en-US" sz="1500" b="0" i="0" u="none" strike="noStrike" kern="1200" cap="none" spc="0" normalizeH="0" baseline="0" noProof="0" dirty="0">
                <a:ln>
                  <a:noFill/>
                </a:ln>
                <a:solidFill>
                  <a:srgbClr val="009051"/>
                </a:solidFill>
                <a:effectLst/>
                <a:uLnTx/>
                <a:uFillTx/>
                <a:latin typeface="Arial" charset="0"/>
                <a:ea typeface="+mn-ea"/>
                <a:cs typeface="Arial" panose="020B0604020202020204" pitchFamily="34" charset="0"/>
              </a:rPr>
              <a:t>/CFI</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500" b="0" i="0" u="none" strike="noStrike" kern="1200" cap="none" spc="0" normalizeH="0" baseline="0" noProof="0" dirty="0">
                <a:ln>
                  <a:noFill/>
                </a:ln>
                <a:solidFill>
                  <a:srgbClr val="009051"/>
                </a:solidFill>
                <a:effectLst/>
                <a:uLnTx/>
                <a:uFillTx/>
                <a:latin typeface="Arial" charset="0"/>
                <a:ea typeface="+mn-ea"/>
                <a:cs typeface="Arial" panose="020B0604020202020204" pitchFamily="34" charset="0"/>
              </a:rPr>
              <a:t>Integrating mode preamplifiers and ADC boards</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5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Flash ADCs, VETROC, and trigger decision modules for both integrating and counting mode operations</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500" b="0" i="0" u="none" strike="noStrike" kern="1200" cap="none" spc="0" normalizeH="0" baseline="0" noProof="0" dirty="0">
                <a:ln>
                  <a:noFill/>
                </a:ln>
                <a:solidFill>
                  <a:srgbClr val="0432FF"/>
                </a:solidFill>
                <a:effectLst/>
                <a:uLnTx/>
                <a:uFillTx/>
                <a:latin typeface="Arial" charset="0"/>
                <a:ea typeface="+mn-ea"/>
                <a:cs typeface="Arial" panose="020B0604020202020204" pitchFamily="34" charset="0"/>
              </a:rPr>
              <a:t>Online computing and networking</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Assembly in Hall A</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Assembly of all sub-systems</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Survey and Alignment</a:t>
            </a:r>
          </a:p>
          <a:p>
            <a:pPr marL="685800" marR="0" lvl="1" indent="-228600" algn="l" defTabSz="914400" rtl="0" eaLnBrk="1" fontAlgn="auto" latinLnBrk="0" hangingPunct="1">
              <a:lnSpc>
                <a:spcPct val="110000"/>
              </a:lnSpc>
              <a:spcBef>
                <a:spcPts val="500"/>
              </a:spcBef>
              <a:spcAft>
                <a:spcPts val="0"/>
              </a:spcAft>
              <a:buClrTx/>
              <a:buSzTx/>
              <a:buFont typeface="PingFangSC-Regular" charset="-122"/>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Validation of KPPs</a:t>
            </a:r>
          </a:p>
        </p:txBody>
      </p:sp>
    </p:spTree>
    <p:extLst>
      <p:ext uri="{BB962C8B-B14F-4D97-AF65-F5344CB8AC3E}">
        <p14:creationId xmlns:p14="http://schemas.microsoft.com/office/powerpoint/2010/main" val="1774411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Project Dependencies</a:t>
            </a:r>
          </a:p>
        </p:txBody>
      </p:sp>
      <p:sp>
        <p:nvSpPr>
          <p:cNvPr id="5" name="Content Placeholder 2">
            <a:extLst>
              <a:ext uri="{FF2B5EF4-FFF2-40B4-BE49-F238E27FC236}">
                <a16:creationId xmlns:a16="http://schemas.microsoft.com/office/drawing/2014/main" id="{EF6E99A8-7836-4EF8-B9C3-72A44EA79968}"/>
              </a:ext>
            </a:extLst>
          </p:cNvPr>
          <p:cNvSpPr txBox="1">
            <a:spLocks/>
          </p:cNvSpPr>
          <p:nvPr/>
        </p:nvSpPr>
        <p:spPr>
          <a:xfrm>
            <a:off x="310241" y="821749"/>
            <a:ext cx="11387488" cy="555186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600"/>
              </a:spcAft>
              <a:buClrTx/>
              <a:buSzTx/>
              <a:buFont typeface="Arial" panose="020B0604020202020204" pitchFamily="34" charset="0"/>
              <a:buNone/>
              <a:tabLst/>
              <a:defRPr/>
            </a:pPr>
            <a:r>
              <a:rPr kumimoji="0" lang="en-US" sz="23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The MOLLER experiment will require the completion of several enhancements of JLab facilities, currently being developed for general use, but that are outside the scope included in the MIE. </a:t>
            </a:r>
            <a:r>
              <a:rPr kumimoji="0" lang="en-US" sz="2300" b="1" i="0" u="none" strike="noStrike" kern="1200" cap="none" spc="0" normalizeH="0" baseline="0" noProof="0">
                <a:ln>
                  <a:noFill/>
                </a:ln>
                <a:solidFill>
                  <a:srgbClr val="7030A0"/>
                </a:solidFill>
                <a:effectLst/>
                <a:uLnTx/>
                <a:uFillTx/>
                <a:latin typeface="Arial" charset="0"/>
                <a:ea typeface="+mn-ea"/>
                <a:cs typeface="Arial" panose="020B0604020202020204" pitchFamily="34" charset="0"/>
              </a:rPr>
              <a:t>Note that the MOLLER KPPs only rely on completion of two of these dependencies.</a:t>
            </a:r>
          </a:p>
          <a:p>
            <a:pPr marL="22860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7030A0"/>
                </a:solidFill>
                <a:effectLst/>
                <a:uLnTx/>
                <a:uFillTx/>
                <a:latin typeface="Arial" charset="0"/>
                <a:ea typeface="+mn-ea"/>
                <a:cs typeface="Arial" panose="020B0604020202020204" pitchFamily="34" charset="0"/>
              </a:rPr>
              <a:t>Hall A Power/Water Upgrade</a:t>
            </a:r>
            <a:r>
              <a:rPr kumimoji="0" lang="en-US" sz="2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 An upgrade of the Hall A power and Low Conductivity Water (LCW) capabilities has been completed as of FY22. </a:t>
            </a:r>
            <a:r>
              <a:rPr kumimoji="0" lang="en-US" sz="2200" b="1" i="0" u="none" strike="noStrike" kern="1200" cap="none" spc="0" normalizeH="0" baseline="0" noProof="0">
                <a:ln>
                  <a:noFill/>
                </a:ln>
                <a:solidFill>
                  <a:srgbClr val="00B050"/>
                </a:solidFill>
                <a:effectLst/>
                <a:uLnTx/>
                <a:uFillTx/>
                <a:latin typeface="Arial" charset="0"/>
                <a:ea typeface="+mn-ea"/>
                <a:cs typeface="Arial" panose="020B0604020202020204" pitchFamily="34" charset="0"/>
                <a:sym typeface="Wingdings" panose="05000000000000000000" pitchFamily="2" charset="2"/>
              </a:rPr>
              <a:t> COMPLETED in FY22. Required to demonstrate Spectrometer KPPs </a:t>
            </a:r>
            <a:r>
              <a:rPr kumimoji="0" lang="en-US" sz="2200" b="0" i="1" u="none" strike="noStrike" kern="1200" cap="none" spc="0" normalizeH="0" baseline="0" noProof="0">
                <a:ln>
                  <a:noFill/>
                </a:ln>
                <a:solidFill>
                  <a:srgbClr val="00B050"/>
                </a:solidFill>
                <a:effectLst/>
                <a:uLnTx/>
                <a:uFillTx/>
                <a:latin typeface="Arial" charset="0"/>
                <a:ea typeface="+mn-ea"/>
                <a:cs typeface="Arial" panose="020B0604020202020204" pitchFamily="34" charset="0"/>
                <a:sym typeface="Wingdings" panose="05000000000000000000" pitchFamily="2" charset="2"/>
              </a:rPr>
              <a:t>(Required for CD-4)</a:t>
            </a:r>
            <a:endParaRPr kumimoji="0" lang="en-US" sz="2200" b="0" i="1" u="none" strike="noStrike" kern="1200" cap="none" spc="0" normalizeH="0" baseline="0" noProof="0">
              <a:ln>
                <a:noFill/>
              </a:ln>
              <a:solidFill>
                <a:srgbClr val="7030A0"/>
              </a:solidFill>
              <a:effectLst/>
              <a:uLnTx/>
              <a:uFillTx/>
              <a:latin typeface="Arial" charset="0"/>
              <a:ea typeface="+mn-ea"/>
              <a:cs typeface="Arial" panose="020B0604020202020204" pitchFamily="34" charset="0"/>
            </a:endParaRPr>
          </a:p>
          <a:p>
            <a:pPr marL="22860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7030A0"/>
                </a:solidFill>
                <a:effectLst/>
                <a:uLnTx/>
                <a:uFillTx/>
                <a:latin typeface="Arial" charset="0"/>
                <a:ea typeface="+mn-ea"/>
                <a:cs typeface="Arial" panose="020B0604020202020204" pitchFamily="34" charset="0"/>
              </a:rPr>
              <a:t>End Station Refrigerator Upgrade</a:t>
            </a:r>
            <a:r>
              <a:rPr kumimoji="0" lang="en-US" sz="22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 </a:t>
            </a:r>
            <a:r>
              <a:rPr kumimoji="0" lang="en-US" sz="2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The JLab End Station Refrigerator (ESR-2) project will replace the aging End Station Refrigerator for efficient four-hall operations. </a:t>
            </a:r>
            <a:r>
              <a:rPr kumimoji="0" lang="en-US" sz="2200" b="1" i="0" u="none" strike="noStrike" kern="1200" cap="none" spc="0" normalizeH="0" baseline="0" noProof="0">
                <a:ln>
                  <a:noFill/>
                </a:ln>
                <a:solidFill>
                  <a:srgbClr val="00B050"/>
                </a:solidFill>
                <a:effectLst/>
                <a:uLnTx/>
                <a:uFillTx/>
                <a:latin typeface="Arial" charset="0"/>
                <a:ea typeface="+mn-ea"/>
                <a:cs typeface="Arial" panose="020B0604020202020204" pitchFamily="34" charset="0"/>
                <a:sym typeface="Wingdings" panose="05000000000000000000" pitchFamily="2" charset="2"/>
              </a:rPr>
              <a:t> COMPLETED in FY24/Q3 (required to demonstrate Objective KPP for target performance </a:t>
            </a:r>
            <a:r>
              <a:rPr kumimoji="0" lang="en-US" sz="2200" b="0" i="1" u="none" strike="noStrike" kern="1200" cap="none" spc="0" normalizeH="0" baseline="0" noProof="0">
                <a:ln>
                  <a:noFill/>
                </a:ln>
                <a:solidFill>
                  <a:srgbClr val="00B050"/>
                </a:solidFill>
                <a:effectLst/>
                <a:uLnTx/>
                <a:uFillTx/>
                <a:latin typeface="Arial" charset="0"/>
                <a:ea typeface="+mn-ea"/>
                <a:cs typeface="Arial" panose="020B0604020202020204" pitchFamily="34" charset="0"/>
                <a:sym typeface="Wingdings" panose="05000000000000000000" pitchFamily="2" charset="2"/>
              </a:rPr>
              <a:t>(Not required for CD-4)</a:t>
            </a:r>
            <a:endParaRPr kumimoji="0" lang="en-US" sz="2200" b="0" i="1" u="none" strike="noStrike" kern="1200" cap="none" spc="0" normalizeH="0" baseline="0" noProof="0">
              <a:ln>
                <a:noFill/>
              </a:ln>
              <a:solidFill>
                <a:srgbClr val="00B050"/>
              </a:solidFill>
              <a:effectLst/>
              <a:uLnTx/>
              <a:uFillTx/>
              <a:latin typeface="Arial" charset="0"/>
              <a:ea typeface="+mn-ea"/>
              <a:cs typeface="Arial" panose="020B0604020202020204" pitchFamily="34" charset="0"/>
            </a:endParaRPr>
          </a:p>
          <a:p>
            <a:pPr marL="22860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Polarimetry:</a:t>
            </a:r>
            <a:r>
              <a:rPr kumimoji="0" lang="en-US" sz="2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 A common approach to high-precision polarimetry in Halls A and C is being implemented. </a:t>
            </a:r>
            <a:r>
              <a:rPr kumimoji="0" lang="en-US" sz="2200" b="0" i="1" u="none" strike="noStrike" kern="1200" cap="none" spc="0" normalizeH="0" baseline="0" noProof="0">
                <a:ln>
                  <a:noFill/>
                </a:ln>
                <a:solidFill>
                  <a:srgbClr val="000000"/>
                </a:solidFill>
                <a:effectLst/>
                <a:uLnTx/>
                <a:uFillTx/>
                <a:latin typeface="Arial" charset="0"/>
                <a:ea typeface="+mn-ea"/>
                <a:cs typeface="Arial" panose="020B0604020202020204" pitchFamily="34" charset="0"/>
                <a:sym typeface="Wingdings" panose="05000000000000000000" pitchFamily="2" charset="2"/>
              </a:rPr>
              <a:t> </a:t>
            </a:r>
            <a:r>
              <a:rPr kumimoji="0" lang="en-US" sz="2200" b="0" i="1"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This includes the ongoing operations upgrades to the Halls A and C high-field MOLLER polarimeters towards improved consistency, and the work to make the Halls A and C Compton polarimeters near-equivalent.</a:t>
            </a:r>
          </a:p>
          <a:p>
            <a:pPr marL="22860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MOLLER Quality Beam</a:t>
            </a:r>
            <a:r>
              <a:rPr kumimoji="0" lang="en-US" sz="2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 JLab injector, accelerator, and beam delivery diagnostics are being developed and implemented. </a:t>
            </a:r>
            <a:r>
              <a:rPr kumimoji="0" lang="en-US" sz="2200" b="0" i="1" u="none" strike="noStrike" kern="1200" cap="none" spc="0" normalizeH="0" baseline="0" noProof="0">
                <a:ln>
                  <a:noFill/>
                </a:ln>
                <a:solidFill>
                  <a:srgbClr val="000000"/>
                </a:solidFill>
                <a:effectLst/>
                <a:uLnTx/>
                <a:uFillTx/>
                <a:latin typeface="Arial" charset="0"/>
                <a:ea typeface="+mn-ea"/>
                <a:cs typeface="Arial" panose="020B0604020202020204" pitchFamily="34" charset="0"/>
                <a:sym typeface="Wingdings" panose="05000000000000000000" pitchFamily="2" charset="2"/>
              </a:rPr>
              <a:t> </a:t>
            </a:r>
            <a:r>
              <a:rPr kumimoji="0" lang="en-US" sz="2200" b="0" i="1"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The injector upgrade is proceeding, with the collaboration verifying that beam quality meets expectation at each stage</a:t>
            </a:r>
          </a:p>
          <a:p>
            <a:pPr marL="22860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Hall A Beam Line</a:t>
            </a:r>
            <a:r>
              <a:rPr kumimoji="0" lang="en-US" sz="2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 Hall A beam line diagnostic cavities and instrumentation will be installed and operational, capable of ensuring the needed helicity-dependent beam position measurements and helicity-dependent beam charge measurements. </a:t>
            </a:r>
            <a:r>
              <a:rPr kumimoji="0" lang="en-US" sz="2200" b="0" i="1" u="none" strike="noStrike" kern="1200" cap="none" spc="0" normalizeH="0" baseline="0" noProof="0">
                <a:ln>
                  <a:noFill/>
                </a:ln>
                <a:solidFill>
                  <a:srgbClr val="000000"/>
                </a:solidFill>
                <a:effectLst/>
                <a:uLnTx/>
                <a:uFillTx/>
                <a:latin typeface="Arial" charset="0"/>
                <a:ea typeface="+mn-ea"/>
                <a:cs typeface="Arial" panose="020B0604020202020204" pitchFamily="34" charset="0"/>
                <a:sym typeface="Wingdings" panose="05000000000000000000" pitchFamily="2" charset="2"/>
              </a:rPr>
              <a:t> </a:t>
            </a:r>
            <a:r>
              <a:rPr kumimoji="0" lang="en-US" sz="2200" b="0" i="1"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The beam current calibration instrumentation for the Hall A beamline has been purchased and is ready for assembly into the MOLLER beamline, which is otherwise part of the project under WBS 1.06 Hall A Infrastructure</a:t>
            </a:r>
          </a:p>
          <a:p>
            <a:pPr marL="22860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Offline Software and Computing</a:t>
            </a:r>
            <a:r>
              <a:rPr kumimoji="0" lang="en-US" sz="2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 </a:t>
            </a:r>
            <a:r>
              <a:rPr kumimoji="0" lang="en-US" sz="2200" b="0" i="1" u="none" strike="noStrike" kern="1200" cap="none" spc="0" normalizeH="0" baseline="0" noProof="0">
                <a:ln>
                  <a:noFill/>
                </a:ln>
                <a:solidFill>
                  <a:srgbClr val="000000"/>
                </a:solidFill>
                <a:effectLst/>
                <a:uLnTx/>
                <a:uFillTx/>
                <a:latin typeface="Arial" charset="0"/>
                <a:ea typeface="+mn-ea"/>
                <a:cs typeface="Arial" panose="020B0604020202020204" pitchFamily="34" charset="0"/>
                <a:sym typeface="Wingdings" panose="05000000000000000000" pitchFamily="2" charset="2"/>
              </a:rPr>
              <a:t> </a:t>
            </a:r>
            <a:r>
              <a:rPr kumimoji="0" lang="en-US" sz="2200" b="0" i="1"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Physics analysis software is a research contribution from the user community.</a:t>
            </a:r>
            <a:endParaRPr kumimoji="0" lang="en-US" sz="1800" b="0" i="1"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908736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MOLLER Program Integration</a:t>
            </a:r>
          </a:p>
        </p:txBody>
      </p:sp>
      <p:pic>
        <p:nvPicPr>
          <p:cNvPr id="3" name="Picture 2">
            <a:extLst>
              <a:ext uri="{FF2B5EF4-FFF2-40B4-BE49-F238E27FC236}">
                <a16:creationId xmlns:a16="http://schemas.microsoft.com/office/drawing/2014/main" id="{C302A430-FDE7-4C1A-B3B1-611A49C097D4}"/>
              </a:ext>
            </a:extLst>
          </p:cNvPr>
          <p:cNvPicPr>
            <a:picLocks noChangeAspect="1"/>
          </p:cNvPicPr>
          <p:nvPr/>
        </p:nvPicPr>
        <p:blipFill>
          <a:blip r:embed="rId3"/>
          <a:stretch>
            <a:fillRect/>
          </a:stretch>
        </p:blipFill>
        <p:spPr>
          <a:xfrm>
            <a:off x="200142" y="777010"/>
            <a:ext cx="11839458" cy="5303980"/>
          </a:xfrm>
          <a:prstGeom prst="rect">
            <a:avLst/>
          </a:prstGeom>
        </p:spPr>
      </p:pic>
    </p:spTree>
    <p:extLst>
      <p:ext uri="{BB962C8B-B14F-4D97-AF65-F5344CB8AC3E}">
        <p14:creationId xmlns:p14="http://schemas.microsoft.com/office/powerpoint/2010/main" val="1962690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Status Table [Oct 2024]</a:t>
            </a:r>
          </a:p>
        </p:txBody>
      </p:sp>
      <p:pic>
        <p:nvPicPr>
          <p:cNvPr id="5" name="Picture 4">
            <a:extLst>
              <a:ext uri="{FF2B5EF4-FFF2-40B4-BE49-F238E27FC236}">
                <a16:creationId xmlns:a16="http://schemas.microsoft.com/office/drawing/2014/main" id="{BAF89D9C-FB3D-454D-B71A-3E291C30A527}"/>
              </a:ext>
            </a:extLst>
          </p:cNvPr>
          <p:cNvPicPr>
            <a:picLocks noChangeAspect="1"/>
          </p:cNvPicPr>
          <p:nvPr/>
        </p:nvPicPr>
        <p:blipFill>
          <a:blip r:embed="rId3"/>
          <a:stretch>
            <a:fillRect/>
          </a:stretch>
        </p:blipFill>
        <p:spPr>
          <a:xfrm>
            <a:off x="173952" y="1505596"/>
            <a:ext cx="11815097" cy="4133204"/>
          </a:xfrm>
          <a:prstGeom prst="rect">
            <a:avLst/>
          </a:prstGeom>
        </p:spPr>
      </p:pic>
    </p:spTree>
    <p:extLst>
      <p:ext uri="{BB962C8B-B14F-4D97-AF65-F5344CB8AC3E}">
        <p14:creationId xmlns:p14="http://schemas.microsoft.com/office/powerpoint/2010/main" val="4127069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FY2024 Highlights</a:t>
            </a:r>
          </a:p>
        </p:txBody>
      </p:sp>
      <p:sp>
        <p:nvSpPr>
          <p:cNvPr id="4" name="Content Placeholder 3">
            <a:extLst>
              <a:ext uri="{FF2B5EF4-FFF2-40B4-BE49-F238E27FC236}">
                <a16:creationId xmlns:a16="http://schemas.microsoft.com/office/drawing/2014/main" id="{20282345-9851-476B-B0E7-236A0715C5BE}"/>
              </a:ext>
            </a:extLst>
          </p:cNvPr>
          <p:cNvSpPr>
            <a:spLocks noGrp="1"/>
          </p:cNvSpPr>
          <p:nvPr>
            <p:ph idx="1"/>
          </p:nvPr>
        </p:nvSpPr>
        <p:spPr>
          <a:xfrm>
            <a:off x="399949" y="646675"/>
            <a:ext cx="11372850" cy="5644622"/>
          </a:xfrm>
          <a:prstGeom prst="rect">
            <a:avLst/>
          </a:prstGeom>
        </p:spPr>
        <p:txBody>
          <a:bodyPr wrap="square">
            <a:spAutoFit/>
          </a:bodyPr>
          <a:lstStyle/>
          <a:p>
            <a:pPr marL="285750" indent="-285750">
              <a:spcBef>
                <a:spcPts val="400"/>
              </a:spcBef>
              <a:spcAft>
                <a:spcPts val="400"/>
              </a:spcAft>
              <a:buFont typeface="Wingdings" panose="05000000000000000000" pitchFamily="2" charset="2"/>
              <a:buChar char="§"/>
            </a:pPr>
            <a:r>
              <a:rPr lang="en-US" sz="2400" b="1" dirty="0">
                <a:ea typeface="Calibri"/>
                <a:cs typeface="Calibri"/>
              </a:rPr>
              <a:t>Independent Project Review (IPR) in Oct 2023</a:t>
            </a:r>
          </a:p>
          <a:p>
            <a:pPr marL="681037" lvl="1" indent="-285750">
              <a:spcBef>
                <a:spcPts val="400"/>
              </a:spcBef>
              <a:spcAft>
                <a:spcPts val="400"/>
              </a:spcAft>
              <a:buFont typeface="Wingdings" panose="05000000000000000000" pitchFamily="2" charset="2"/>
              <a:buChar char="§"/>
            </a:pPr>
            <a:r>
              <a:rPr lang="en-US" sz="2000" dirty="0">
                <a:solidFill>
                  <a:srgbClr val="0070C0"/>
                </a:solidFill>
                <a:ea typeface="Calibri"/>
                <a:cs typeface="Calibri"/>
              </a:rPr>
              <a:t>All recommendations closed.</a:t>
            </a:r>
          </a:p>
          <a:p>
            <a:pPr marL="285750" indent="-285750">
              <a:spcBef>
                <a:spcPts val="400"/>
              </a:spcBef>
              <a:spcAft>
                <a:spcPts val="400"/>
              </a:spcAft>
              <a:buFont typeface="Wingdings" panose="05000000000000000000" pitchFamily="2" charset="2"/>
              <a:buChar char="§"/>
            </a:pPr>
            <a:r>
              <a:rPr lang="en-US" sz="2400" b="1" dirty="0">
                <a:ea typeface="Calibri"/>
                <a:cs typeface="Calibri"/>
              </a:rPr>
              <a:t>Received CD-2 / CD-3 Approval in May 2024</a:t>
            </a:r>
          </a:p>
          <a:p>
            <a:pPr marL="681037" lvl="1" indent="-285750">
              <a:spcBef>
                <a:spcPts val="400"/>
              </a:spcBef>
              <a:spcAft>
                <a:spcPts val="400"/>
              </a:spcAft>
              <a:buFont typeface="Wingdings" panose="05000000000000000000" pitchFamily="2" charset="2"/>
              <a:buChar char="§"/>
            </a:pPr>
            <a:r>
              <a:rPr lang="en-US" sz="2000" dirty="0">
                <a:solidFill>
                  <a:srgbClr val="0070C0"/>
                </a:solidFill>
              </a:rPr>
              <a:t>Approve Performance Baseline/Start of Construction</a:t>
            </a:r>
          </a:p>
          <a:p>
            <a:pPr marL="285750" indent="-285750">
              <a:spcBef>
                <a:spcPts val="400"/>
              </a:spcBef>
              <a:spcAft>
                <a:spcPts val="400"/>
              </a:spcAft>
              <a:buFont typeface="Wingdings" panose="05000000000000000000" pitchFamily="2" charset="2"/>
              <a:buChar char="§"/>
            </a:pPr>
            <a:r>
              <a:rPr lang="en-US" sz="2400" b="1" dirty="0">
                <a:ea typeface="Calibri"/>
                <a:cs typeface="Calibri"/>
              </a:rPr>
              <a:t>Completed DOE Surveillance Review of JSA’s EVMS in Sep 2024</a:t>
            </a:r>
          </a:p>
          <a:p>
            <a:pPr marL="681037" lvl="1" indent="-285750">
              <a:spcBef>
                <a:spcPts val="400"/>
              </a:spcBef>
              <a:spcAft>
                <a:spcPts val="400"/>
              </a:spcAft>
              <a:buFont typeface="Wingdings" panose="05000000000000000000" pitchFamily="2" charset="2"/>
              <a:buChar char="§"/>
            </a:pPr>
            <a:r>
              <a:rPr lang="en-US" sz="2000" dirty="0">
                <a:solidFill>
                  <a:schemeClr val="accent1"/>
                </a:solidFill>
                <a:ea typeface="Calibri"/>
                <a:cs typeface="Calibri"/>
              </a:rPr>
              <a:t>Corrective Action Plan in place</a:t>
            </a:r>
          </a:p>
          <a:p>
            <a:pPr marL="285750" indent="-285750">
              <a:spcBef>
                <a:spcPts val="400"/>
              </a:spcBef>
              <a:spcAft>
                <a:spcPts val="400"/>
              </a:spcAft>
              <a:buFont typeface="Wingdings" panose="05000000000000000000" pitchFamily="2" charset="2"/>
              <a:buChar char="§"/>
            </a:pPr>
            <a:r>
              <a:rPr lang="en-US" sz="2400" b="1" dirty="0">
                <a:ea typeface="Calibri"/>
                <a:cs typeface="Calibri"/>
              </a:rPr>
              <a:t>88% ($6.3M) of CD-3A procurements have been awarded</a:t>
            </a:r>
          </a:p>
          <a:p>
            <a:pPr marL="681037" lvl="1" indent="-285750">
              <a:spcBef>
                <a:spcPts val="400"/>
              </a:spcBef>
              <a:spcAft>
                <a:spcPts val="400"/>
              </a:spcAft>
              <a:buFont typeface="Wingdings" panose="05000000000000000000" pitchFamily="2" charset="2"/>
              <a:buChar char="§"/>
            </a:pPr>
            <a:r>
              <a:rPr lang="en-US" sz="2000" dirty="0">
                <a:solidFill>
                  <a:schemeClr val="accent1"/>
                </a:solidFill>
                <a:ea typeface="Calibri"/>
                <a:cs typeface="Calibri"/>
              </a:rPr>
              <a:t>Remainder ($726K) still to be awarded</a:t>
            </a:r>
          </a:p>
          <a:p>
            <a:pPr marL="285750" indent="-285750">
              <a:spcBef>
                <a:spcPts val="400"/>
              </a:spcBef>
              <a:spcAft>
                <a:spcPts val="400"/>
              </a:spcAft>
              <a:buFont typeface="Wingdings" panose="05000000000000000000" pitchFamily="2" charset="2"/>
              <a:buChar char="§"/>
            </a:pPr>
            <a:r>
              <a:rPr lang="en-US" sz="2400" b="1" dirty="0">
                <a:ea typeface="Calibri"/>
                <a:cs typeface="Calibri"/>
              </a:rPr>
              <a:t>To date we have taken delivery of $7M worth of procurements</a:t>
            </a:r>
          </a:p>
          <a:p>
            <a:pPr marL="681037" lvl="1" indent="-285750">
              <a:spcBef>
                <a:spcPts val="400"/>
              </a:spcBef>
              <a:spcAft>
                <a:spcPts val="400"/>
              </a:spcAft>
              <a:buFont typeface="Wingdings" panose="05000000000000000000" pitchFamily="2" charset="2"/>
              <a:buChar char="§"/>
            </a:pPr>
            <a:r>
              <a:rPr lang="en-US" sz="2000" dirty="0">
                <a:solidFill>
                  <a:schemeClr val="accent1"/>
                </a:solidFill>
                <a:ea typeface="Calibri"/>
                <a:cs typeface="Calibri"/>
              </a:rPr>
              <a:t>We have another $6M of procurements to go</a:t>
            </a:r>
          </a:p>
          <a:p>
            <a:pPr marL="285750" indent="-285750">
              <a:spcBef>
                <a:spcPts val="400"/>
              </a:spcBef>
              <a:spcAft>
                <a:spcPts val="400"/>
              </a:spcAft>
              <a:buFont typeface="Wingdings" panose="05000000000000000000" pitchFamily="2" charset="2"/>
              <a:buChar char="§"/>
            </a:pPr>
            <a:r>
              <a:rPr lang="en-US" sz="2400" b="1" dirty="0">
                <a:ea typeface="Calibri"/>
                <a:cs typeface="Calibri"/>
              </a:rPr>
              <a:t>Technician team of 3 FTEs assigned to Spectrometer build in Test Lab</a:t>
            </a:r>
          </a:p>
          <a:p>
            <a:pPr marL="285750" indent="-285750">
              <a:spcBef>
                <a:spcPts val="400"/>
              </a:spcBef>
              <a:spcAft>
                <a:spcPts val="400"/>
              </a:spcAft>
              <a:buFont typeface="Wingdings" panose="05000000000000000000" pitchFamily="2" charset="2"/>
              <a:buChar char="§"/>
            </a:pPr>
            <a:r>
              <a:rPr lang="en-US" sz="2400" b="1" dirty="0">
                <a:ea typeface="Calibri"/>
                <a:cs typeface="Calibri"/>
              </a:rPr>
              <a:t>11</a:t>
            </a:r>
            <a:r>
              <a:rPr lang="en-US" sz="2400" b="1" dirty="0">
                <a:solidFill>
                  <a:schemeClr val="accent1"/>
                </a:solidFill>
                <a:ea typeface="Calibri"/>
                <a:cs typeface="Calibri"/>
              </a:rPr>
              <a:t> </a:t>
            </a:r>
            <a:r>
              <a:rPr lang="en-US" sz="2400" b="1" dirty="0">
                <a:ea typeface="Calibri"/>
                <a:cs typeface="Calibri"/>
              </a:rPr>
              <a:t>of the 13 technicians needed for assembly in the hall in FY25/26/27 have been identified</a:t>
            </a:r>
          </a:p>
          <a:p>
            <a:pPr marL="681037" lvl="1" indent="-285750">
              <a:spcBef>
                <a:spcPts val="400"/>
              </a:spcBef>
              <a:spcAft>
                <a:spcPts val="400"/>
              </a:spcAft>
              <a:buFont typeface="Wingdings" panose="05000000000000000000" pitchFamily="2" charset="2"/>
              <a:buChar char="§"/>
            </a:pPr>
            <a:r>
              <a:rPr lang="en-US" sz="2000" dirty="0">
                <a:solidFill>
                  <a:schemeClr val="accent1"/>
                </a:solidFill>
                <a:ea typeface="Calibri"/>
                <a:cs typeface="Calibri"/>
              </a:rPr>
              <a:t>Any shortfalls to be addressed via hiring strategy in conjunction with the EIC project</a:t>
            </a:r>
          </a:p>
        </p:txBody>
      </p:sp>
    </p:spTree>
    <p:extLst>
      <p:ext uri="{BB962C8B-B14F-4D97-AF65-F5344CB8AC3E}">
        <p14:creationId xmlns:p14="http://schemas.microsoft.com/office/powerpoint/2010/main" val="1923870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FY2024 Highlights</a:t>
            </a:r>
          </a:p>
        </p:txBody>
      </p:sp>
      <p:pic>
        <p:nvPicPr>
          <p:cNvPr id="5" name="Picture 4">
            <a:extLst>
              <a:ext uri="{FF2B5EF4-FFF2-40B4-BE49-F238E27FC236}">
                <a16:creationId xmlns:a16="http://schemas.microsoft.com/office/drawing/2014/main" id="{C31558E7-41AD-4A8F-ADFB-7DB5A921D405}"/>
              </a:ext>
            </a:extLst>
          </p:cNvPr>
          <p:cNvPicPr>
            <a:picLocks noChangeAspect="1"/>
          </p:cNvPicPr>
          <p:nvPr/>
        </p:nvPicPr>
        <p:blipFill>
          <a:blip r:embed="rId3"/>
          <a:stretch>
            <a:fillRect/>
          </a:stretch>
        </p:blipFill>
        <p:spPr>
          <a:xfrm>
            <a:off x="19050" y="852711"/>
            <a:ext cx="12192000" cy="5843362"/>
          </a:xfrm>
          <a:prstGeom prst="rect">
            <a:avLst/>
          </a:prstGeom>
        </p:spPr>
      </p:pic>
    </p:spTree>
    <p:extLst>
      <p:ext uri="{BB962C8B-B14F-4D97-AF65-F5344CB8AC3E}">
        <p14:creationId xmlns:p14="http://schemas.microsoft.com/office/powerpoint/2010/main" val="3917075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a:xfrm>
            <a:off x="347563" y="161927"/>
            <a:ext cx="11425236" cy="484748"/>
          </a:xfrm>
        </p:spPr>
        <p:txBody>
          <a:bodyPr/>
          <a:lstStyle/>
          <a:p>
            <a:r>
              <a:rPr lang="en-US" dirty="0"/>
              <a:t>FY2024 Highlights – WBS 1.02 Target</a:t>
            </a:r>
          </a:p>
        </p:txBody>
      </p:sp>
      <p:grpSp>
        <p:nvGrpSpPr>
          <p:cNvPr id="9" name="Group 8">
            <a:extLst>
              <a:ext uri="{FF2B5EF4-FFF2-40B4-BE49-F238E27FC236}">
                <a16:creationId xmlns:a16="http://schemas.microsoft.com/office/drawing/2014/main" id="{0CCB04FC-09D3-4644-B015-215E488D3ED3}"/>
              </a:ext>
            </a:extLst>
          </p:cNvPr>
          <p:cNvGrpSpPr/>
          <p:nvPr/>
        </p:nvGrpSpPr>
        <p:grpSpPr>
          <a:xfrm>
            <a:off x="152400" y="762000"/>
            <a:ext cx="11823315" cy="6044670"/>
            <a:chOff x="152400" y="762000"/>
            <a:chExt cx="11823315" cy="6044670"/>
          </a:xfrm>
        </p:grpSpPr>
        <p:pic>
          <p:nvPicPr>
            <p:cNvPr id="3" name="Picture 2">
              <a:extLst>
                <a:ext uri="{FF2B5EF4-FFF2-40B4-BE49-F238E27FC236}">
                  <a16:creationId xmlns:a16="http://schemas.microsoft.com/office/drawing/2014/main" id="{7CD75CB6-27EB-4EFF-83C7-9BB6390A5A32}"/>
                </a:ext>
              </a:extLst>
            </p:cNvPr>
            <p:cNvPicPr>
              <a:picLocks noChangeAspect="1"/>
            </p:cNvPicPr>
            <p:nvPr/>
          </p:nvPicPr>
          <p:blipFill>
            <a:blip r:embed="rId3"/>
            <a:stretch>
              <a:fillRect/>
            </a:stretch>
          </p:blipFill>
          <p:spPr>
            <a:xfrm>
              <a:off x="496339" y="762000"/>
              <a:ext cx="3295650" cy="2106267"/>
            </a:xfrm>
            <a:prstGeom prst="rect">
              <a:avLst/>
            </a:prstGeom>
          </p:spPr>
        </p:pic>
        <p:pic>
          <p:nvPicPr>
            <p:cNvPr id="4" name="Picture 3">
              <a:extLst>
                <a:ext uri="{FF2B5EF4-FFF2-40B4-BE49-F238E27FC236}">
                  <a16:creationId xmlns:a16="http://schemas.microsoft.com/office/drawing/2014/main" id="{C7328B07-2EDE-40CD-9E54-31DD4612ADA4}"/>
                </a:ext>
              </a:extLst>
            </p:cNvPr>
            <p:cNvPicPr>
              <a:picLocks noChangeAspect="1"/>
            </p:cNvPicPr>
            <p:nvPr/>
          </p:nvPicPr>
          <p:blipFill>
            <a:blip r:embed="rId4"/>
            <a:stretch>
              <a:fillRect/>
            </a:stretch>
          </p:blipFill>
          <p:spPr>
            <a:xfrm>
              <a:off x="4012826" y="766762"/>
              <a:ext cx="3232264" cy="2101505"/>
            </a:xfrm>
            <a:prstGeom prst="rect">
              <a:avLst/>
            </a:prstGeom>
          </p:spPr>
        </p:pic>
        <p:pic>
          <p:nvPicPr>
            <p:cNvPr id="5" name="Picture 4">
              <a:extLst>
                <a:ext uri="{FF2B5EF4-FFF2-40B4-BE49-F238E27FC236}">
                  <a16:creationId xmlns:a16="http://schemas.microsoft.com/office/drawing/2014/main" id="{899D4641-3425-4194-A0FF-01C7A8DFFDFD}"/>
                </a:ext>
              </a:extLst>
            </p:cNvPr>
            <p:cNvPicPr>
              <a:picLocks noChangeAspect="1"/>
            </p:cNvPicPr>
            <p:nvPr/>
          </p:nvPicPr>
          <p:blipFill>
            <a:blip r:embed="rId5"/>
            <a:stretch>
              <a:fillRect/>
            </a:stretch>
          </p:blipFill>
          <p:spPr>
            <a:xfrm>
              <a:off x="496339" y="3124200"/>
              <a:ext cx="4070381" cy="3031711"/>
            </a:xfrm>
            <a:prstGeom prst="rect">
              <a:avLst/>
            </a:prstGeom>
          </p:spPr>
        </p:pic>
        <p:pic>
          <p:nvPicPr>
            <p:cNvPr id="6" name="Picture 5">
              <a:extLst>
                <a:ext uri="{FF2B5EF4-FFF2-40B4-BE49-F238E27FC236}">
                  <a16:creationId xmlns:a16="http://schemas.microsoft.com/office/drawing/2014/main" id="{F4F62A0A-BA54-42B9-8E53-85324D574B4C}"/>
                </a:ext>
              </a:extLst>
            </p:cNvPr>
            <p:cNvPicPr>
              <a:picLocks noChangeAspect="1"/>
            </p:cNvPicPr>
            <p:nvPr/>
          </p:nvPicPr>
          <p:blipFill>
            <a:blip r:embed="rId6"/>
            <a:stretch>
              <a:fillRect/>
            </a:stretch>
          </p:blipFill>
          <p:spPr>
            <a:xfrm>
              <a:off x="5562600" y="3031711"/>
              <a:ext cx="2878051" cy="3124200"/>
            </a:xfrm>
            <a:prstGeom prst="rect">
              <a:avLst/>
            </a:prstGeom>
          </p:spPr>
        </p:pic>
        <p:pic>
          <p:nvPicPr>
            <p:cNvPr id="7" name="Picture 6">
              <a:extLst>
                <a:ext uri="{FF2B5EF4-FFF2-40B4-BE49-F238E27FC236}">
                  <a16:creationId xmlns:a16="http://schemas.microsoft.com/office/drawing/2014/main" id="{7D929FD6-0BF2-4094-A769-31BD5401E359}"/>
                </a:ext>
              </a:extLst>
            </p:cNvPr>
            <p:cNvPicPr>
              <a:picLocks noChangeAspect="1"/>
            </p:cNvPicPr>
            <p:nvPr/>
          </p:nvPicPr>
          <p:blipFill>
            <a:blip r:embed="rId7"/>
            <a:stretch>
              <a:fillRect/>
            </a:stretch>
          </p:blipFill>
          <p:spPr>
            <a:xfrm>
              <a:off x="8610600" y="3020591"/>
              <a:ext cx="3365115" cy="3165339"/>
            </a:xfrm>
            <a:prstGeom prst="rect">
              <a:avLst/>
            </a:prstGeom>
          </p:spPr>
        </p:pic>
        <p:sp>
          <p:nvSpPr>
            <p:cNvPr id="8" name="TextBox 7">
              <a:extLst>
                <a:ext uri="{FF2B5EF4-FFF2-40B4-BE49-F238E27FC236}">
                  <a16:creationId xmlns:a16="http://schemas.microsoft.com/office/drawing/2014/main" id="{C5F0A4F2-F0E3-4C17-9626-D43B702531A5}"/>
                </a:ext>
              </a:extLst>
            </p:cNvPr>
            <p:cNvSpPr txBox="1"/>
            <p:nvPr/>
          </p:nvSpPr>
          <p:spPr>
            <a:xfrm>
              <a:off x="7198573" y="801008"/>
              <a:ext cx="4237350" cy="590931"/>
            </a:xfrm>
            <a:prstGeom prst="rect">
              <a:avLst/>
            </a:prstGeom>
            <a:noFill/>
          </p:spPr>
          <p:txBody>
            <a:bodyPr wrap="square" rtlCol="0">
              <a:spAutoFit/>
            </a:bodyPr>
            <a:lstStyle/>
            <a:p>
              <a:pPr algn="ctr">
                <a:lnSpc>
                  <a:spcPct val="90000"/>
                </a:lnSpc>
              </a:pPr>
              <a:r>
                <a:rPr lang="en-US" dirty="0"/>
                <a:t>Jan 2024 – Chamber shell endplates received</a:t>
              </a:r>
            </a:p>
          </p:txBody>
        </p:sp>
        <p:sp>
          <p:nvSpPr>
            <p:cNvPr id="10" name="TextBox 9">
              <a:extLst>
                <a:ext uri="{FF2B5EF4-FFF2-40B4-BE49-F238E27FC236}">
                  <a16:creationId xmlns:a16="http://schemas.microsoft.com/office/drawing/2014/main" id="{2D13A032-1A64-477F-B3D9-84A1CF6803A6}"/>
                </a:ext>
              </a:extLst>
            </p:cNvPr>
            <p:cNvSpPr txBox="1"/>
            <p:nvPr/>
          </p:nvSpPr>
          <p:spPr>
            <a:xfrm>
              <a:off x="6096000" y="6178558"/>
              <a:ext cx="5339923" cy="341632"/>
            </a:xfrm>
            <a:prstGeom prst="rect">
              <a:avLst/>
            </a:prstGeom>
            <a:noFill/>
          </p:spPr>
          <p:txBody>
            <a:bodyPr wrap="none" rtlCol="0">
              <a:spAutoFit/>
            </a:bodyPr>
            <a:lstStyle/>
            <a:p>
              <a:pPr algn="ctr">
                <a:lnSpc>
                  <a:spcPct val="90000"/>
                </a:lnSpc>
              </a:pPr>
              <a:r>
                <a:rPr lang="en-US" dirty="0"/>
                <a:t>Nov 2024 – Chamber shells – machining complete</a:t>
              </a:r>
            </a:p>
          </p:txBody>
        </p:sp>
        <p:sp>
          <p:nvSpPr>
            <p:cNvPr id="12" name="TextBox 11">
              <a:extLst>
                <a:ext uri="{FF2B5EF4-FFF2-40B4-BE49-F238E27FC236}">
                  <a16:creationId xmlns:a16="http://schemas.microsoft.com/office/drawing/2014/main" id="{58A93A89-C11F-408D-B677-0A211815B7CC}"/>
                </a:ext>
              </a:extLst>
            </p:cNvPr>
            <p:cNvSpPr txBox="1"/>
            <p:nvPr/>
          </p:nvSpPr>
          <p:spPr>
            <a:xfrm>
              <a:off x="152400" y="6215739"/>
              <a:ext cx="4474210" cy="590931"/>
            </a:xfrm>
            <a:prstGeom prst="rect">
              <a:avLst/>
            </a:prstGeom>
            <a:noFill/>
          </p:spPr>
          <p:txBody>
            <a:bodyPr wrap="square" rtlCol="0">
              <a:spAutoFit/>
            </a:bodyPr>
            <a:lstStyle/>
            <a:p>
              <a:pPr algn="ctr">
                <a:lnSpc>
                  <a:spcPct val="90000"/>
                </a:lnSpc>
              </a:pPr>
              <a:r>
                <a:rPr lang="en-US" dirty="0"/>
                <a:t>June 2024 – Concrete pad being poured (for hydrogen tanks)</a:t>
              </a:r>
            </a:p>
          </p:txBody>
        </p:sp>
      </p:grpSp>
    </p:spTree>
    <p:extLst>
      <p:ext uri="{BB962C8B-B14F-4D97-AF65-F5344CB8AC3E}">
        <p14:creationId xmlns:p14="http://schemas.microsoft.com/office/powerpoint/2010/main" val="3119624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FB7D154-D4AB-43E0-8FE0-0C1122BD06C0}"/>
              </a:ext>
            </a:extLst>
          </p:cNvPr>
          <p:cNvGrpSpPr/>
          <p:nvPr/>
        </p:nvGrpSpPr>
        <p:grpSpPr>
          <a:xfrm>
            <a:off x="5354712" y="4191000"/>
            <a:ext cx="3699164" cy="2581963"/>
            <a:chOff x="437535" y="1031351"/>
            <a:chExt cx="5565439" cy="3852198"/>
          </a:xfrm>
          <a:effectLst>
            <a:outerShdw blurRad="50800" dist="38100" dir="2700000" algn="tl" rotWithShape="0">
              <a:prstClr val="black">
                <a:alpha val="40000"/>
              </a:prstClr>
            </a:outerShdw>
          </a:effectLst>
        </p:grpSpPr>
        <p:pic>
          <p:nvPicPr>
            <p:cNvPr id="24" name="Picture 23">
              <a:extLst>
                <a:ext uri="{FF2B5EF4-FFF2-40B4-BE49-F238E27FC236}">
                  <a16:creationId xmlns:a16="http://schemas.microsoft.com/office/drawing/2014/main" id="{9E6B9583-AE0B-4E3F-8090-0D8CACDCCE07}"/>
                </a:ext>
              </a:extLst>
            </p:cNvPr>
            <p:cNvPicPr>
              <a:picLocks noChangeAspect="1"/>
            </p:cNvPicPr>
            <p:nvPr/>
          </p:nvPicPr>
          <p:blipFill>
            <a:blip r:embed="rId3"/>
            <a:stretch>
              <a:fillRect/>
            </a:stretch>
          </p:blipFill>
          <p:spPr>
            <a:xfrm>
              <a:off x="1589087" y="1031351"/>
              <a:ext cx="4413887" cy="3353091"/>
            </a:xfrm>
            <a:prstGeom prst="rect">
              <a:avLst/>
            </a:prstGeom>
          </p:spPr>
        </p:pic>
        <p:sp>
          <p:nvSpPr>
            <p:cNvPr id="25" name="Rectangle 24">
              <a:extLst>
                <a:ext uri="{FF2B5EF4-FFF2-40B4-BE49-F238E27FC236}">
                  <a16:creationId xmlns:a16="http://schemas.microsoft.com/office/drawing/2014/main" id="{AFED4114-ED2B-45E8-8392-4FC8D000B45F}"/>
                </a:ext>
              </a:extLst>
            </p:cNvPr>
            <p:cNvSpPr/>
            <p:nvPr/>
          </p:nvSpPr>
          <p:spPr>
            <a:xfrm>
              <a:off x="437535" y="4449874"/>
              <a:ext cx="5565439" cy="433675"/>
            </a:xfrm>
            <a:prstGeom prst="rect">
              <a:avLst/>
            </a:prstGeom>
          </p:spPr>
          <p:txBody>
            <a:bodyPr wrap="none">
              <a:spAutoFit/>
            </a:bodyPr>
            <a:lstStyle/>
            <a:p>
              <a:pPr algn="ctr">
                <a:lnSpc>
                  <a:spcPct val="107000"/>
                </a:lnSpc>
                <a:spcAft>
                  <a:spcPts val="800"/>
                </a:spcAft>
              </a:pPr>
              <a:r>
                <a:rPr lang="en-US" sz="1600" dirty="0">
                  <a:latin typeface="+mn-lt"/>
                  <a:ea typeface="Times New Roman" panose="02020603050405020304" pitchFamily="18" charset="0"/>
                  <a:cs typeface="Times New Roman" panose="02020603050405020304" pitchFamily="18" charset="0"/>
                </a:rPr>
                <a:t>DS enclosure fabrication complete – to be tested</a:t>
              </a:r>
              <a:endParaRPr lang="en-US" sz="1600" dirty="0">
                <a:latin typeface="+mn-lt"/>
                <a:ea typeface="Calibri" panose="020F0502020204030204" pitchFamily="34" charset="0"/>
                <a:cs typeface="Times New Roman" panose="02020603050405020304" pitchFamily="18" charset="0"/>
              </a:endParaRPr>
            </a:p>
          </p:txBody>
        </p:sp>
      </p:grpSp>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a:xfrm>
            <a:off x="347563" y="161927"/>
            <a:ext cx="11425236" cy="484748"/>
          </a:xfrm>
        </p:spPr>
        <p:txBody>
          <a:bodyPr/>
          <a:lstStyle/>
          <a:p>
            <a:r>
              <a:rPr lang="en-US" dirty="0"/>
              <a:t>FY2024 Highlights – WBS 1.03 Spectrometer</a:t>
            </a:r>
          </a:p>
        </p:txBody>
      </p:sp>
      <p:grpSp>
        <p:nvGrpSpPr>
          <p:cNvPr id="28" name="Group 27">
            <a:extLst>
              <a:ext uri="{FF2B5EF4-FFF2-40B4-BE49-F238E27FC236}">
                <a16:creationId xmlns:a16="http://schemas.microsoft.com/office/drawing/2014/main" id="{3167CDC2-2C83-4DD8-8BCE-168AC30C9FD6}"/>
              </a:ext>
            </a:extLst>
          </p:cNvPr>
          <p:cNvGrpSpPr/>
          <p:nvPr/>
        </p:nvGrpSpPr>
        <p:grpSpPr>
          <a:xfrm>
            <a:off x="-20782" y="829378"/>
            <a:ext cx="3130057" cy="3790453"/>
            <a:chOff x="-20782" y="829378"/>
            <a:chExt cx="3130057" cy="3790453"/>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99874FF0-0150-4C35-AB43-070A4CAB61B0}"/>
                </a:ext>
              </a:extLst>
            </p:cNvPr>
            <p:cNvPicPr>
              <a:picLocks noChangeAspect="1"/>
            </p:cNvPicPr>
            <p:nvPr/>
          </p:nvPicPr>
          <p:blipFill>
            <a:blip r:embed="rId4"/>
            <a:stretch>
              <a:fillRect/>
            </a:stretch>
          </p:blipFill>
          <p:spPr>
            <a:xfrm>
              <a:off x="183519" y="829378"/>
              <a:ext cx="2546038" cy="3146487"/>
            </a:xfrm>
            <a:prstGeom prst="rect">
              <a:avLst/>
            </a:prstGeom>
          </p:spPr>
        </p:pic>
        <p:sp>
          <p:nvSpPr>
            <p:cNvPr id="14" name="TextBox 13">
              <a:extLst>
                <a:ext uri="{FF2B5EF4-FFF2-40B4-BE49-F238E27FC236}">
                  <a16:creationId xmlns:a16="http://schemas.microsoft.com/office/drawing/2014/main" id="{8D455B37-1578-4EE3-8065-EB343918CB0A}"/>
                </a:ext>
              </a:extLst>
            </p:cNvPr>
            <p:cNvSpPr txBox="1"/>
            <p:nvPr/>
          </p:nvSpPr>
          <p:spPr>
            <a:xfrm>
              <a:off x="-20782" y="4028900"/>
              <a:ext cx="3130057" cy="590931"/>
            </a:xfrm>
            <a:prstGeom prst="rect">
              <a:avLst/>
            </a:prstGeom>
            <a:noFill/>
          </p:spPr>
          <p:txBody>
            <a:bodyPr wrap="square" rtlCol="0">
              <a:spAutoFit/>
            </a:bodyPr>
            <a:lstStyle/>
            <a:p>
              <a:pPr algn="ctr">
                <a:lnSpc>
                  <a:spcPct val="90000"/>
                </a:lnSpc>
              </a:pPr>
              <a:r>
                <a:rPr lang="en-US" dirty="0"/>
                <a:t>All downstream toroid coils received</a:t>
              </a:r>
            </a:p>
          </p:txBody>
        </p:sp>
      </p:grpSp>
      <p:grpSp>
        <p:nvGrpSpPr>
          <p:cNvPr id="22" name="Group 21">
            <a:extLst>
              <a:ext uri="{FF2B5EF4-FFF2-40B4-BE49-F238E27FC236}">
                <a16:creationId xmlns:a16="http://schemas.microsoft.com/office/drawing/2014/main" id="{54E5EAC2-A24C-40D6-81A0-D56613DC2ECD}"/>
              </a:ext>
            </a:extLst>
          </p:cNvPr>
          <p:cNvGrpSpPr/>
          <p:nvPr/>
        </p:nvGrpSpPr>
        <p:grpSpPr>
          <a:xfrm>
            <a:off x="2971799" y="821323"/>
            <a:ext cx="3656583" cy="3293478"/>
            <a:chOff x="6601525" y="838200"/>
            <a:chExt cx="4237350" cy="3781632"/>
          </a:xfrm>
          <a:effectLst>
            <a:outerShdw blurRad="50800" dist="38100" dir="2700000" algn="tl" rotWithShape="0">
              <a:prstClr val="black">
                <a:alpha val="40000"/>
              </a:prstClr>
            </a:outerShdw>
          </a:effectLst>
        </p:grpSpPr>
        <p:pic>
          <p:nvPicPr>
            <p:cNvPr id="15" name="Picture 14">
              <a:extLst>
                <a:ext uri="{FF2B5EF4-FFF2-40B4-BE49-F238E27FC236}">
                  <a16:creationId xmlns:a16="http://schemas.microsoft.com/office/drawing/2014/main" id="{5156C85A-A580-4AC5-8780-A24F9605FE11}"/>
                </a:ext>
              </a:extLst>
            </p:cNvPr>
            <p:cNvPicPr>
              <a:picLocks noChangeAspect="1"/>
            </p:cNvPicPr>
            <p:nvPr/>
          </p:nvPicPr>
          <p:blipFill>
            <a:blip r:embed="rId5"/>
            <a:stretch>
              <a:fillRect/>
            </a:stretch>
          </p:blipFill>
          <p:spPr>
            <a:xfrm>
              <a:off x="6781800" y="838200"/>
              <a:ext cx="4041015" cy="3146487"/>
            </a:xfrm>
            <a:prstGeom prst="rect">
              <a:avLst/>
            </a:prstGeom>
          </p:spPr>
        </p:pic>
        <p:sp>
          <p:nvSpPr>
            <p:cNvPr id="16" name="TextBox 15">
              <a:extLst>
                <a:ext uri="{FF2B5EF4-FFF2-40B4-BE49-F238E27FC236}">
                  <a16:creationId xmlns:a16="http://schemas.microsoft.com/office/drawing/2014/main" id="{0F4FA554-C11A-4A27-998D-37EA63CDB3F8}"/>
                </a:ext>
              </a:extLst>
            </p:cNvPr>
            <p:cNvSpPr txBox="1"/>
            <p:nvPr/>
          </p:nvSpPr>
          <p:spPr>
            <a:xfrm>
              <a:off x="6601525" y="4028901"/>
              <a:ext cx="4237350" cy="590931"/>
            </a:xfrm>
            <a:prstGeom prst="rect">
              <a:avLst/>
            </a:prstGeom>
            <a:noFill/>
          </p:spPr>
          <p:txBody>
            <a:bodyPr wrap="square" rtlCol="0">
              <a:spAutoFit/>
            </a:bodyPr>
            <a:lstStyle/>
            <a:p>
              <a:pPr algn="ctr">
                <a:lnSpc>
                  <a:spcPct val="90000"/>
                </a:lnSpc>
              </a:pPr>
              <a:r>
                <a:rPr lang="en-US" dirty="0"/>
                <a:t>Successful Site Acceptance Test of prototype power supply at </a:t>
              </a:r>
              <a:r>
                <a:rPr lang="en-US" dirty="0" err="1"/>
                <a:t>JLab</a:t>
              </a:r>
              <a:endParaRPr lang="en-US" dirty="0"/>
            </a:p>
          </p:txBody>
        </p:sp>
      </p:grpSp>
      <p:grpSp>
        <p:nvGrpSpPr>
          <p:cNvPr id="27" name="Group 26">
            <a:extLst>
              <a:ext uri="{FF2B5EF4-FFF2-40B4-BE49-F238E27FC236}">
                <a16:creationId xmlns:a16="http://schemas.microsoft.com/office/drawing/2014/main" id="{1A3771DD-F3AA-4D16-B67D-B4F9632922D6}"/>
              </a:ext>
            </a:extLst>
          </p:cNvPr>
          <p:cNvGrpSpPr/>
          <p:nvPr/>
        </p:nvGrpSpPr>
        <p:grpSpPr>
          <a:xfrm>
            <a:off x="195064" y="4756728"/>
            <a:ext cx="3699164" cy="1939345"/>
            <a:chOff x="18473" y="4763655"/>
            <a:chExt cx="3699164" cy="1939345"/>
          </a:xfrm>
          <a:effectLst>
            <a:outerShdw blurRad="50800" dist="38100" dir="2700000" algn="tl" rotWithShape="0">
              <a:prstClr val="black">
                <a:alpha val="40000"/>
              </a:prstClr>
            </a:outerShdw>
          </a:effectLst>
        </p:grpSpPr>
        <p:grpSp>
          <p:nvGrpSpPr>
            <p:cNvPr id="21" name="Group 20">
              <a:extLst>
                <a:ext uri="{FF2B5EF4-FFF2-40B4-BE49-F238E27FC236}">
                  <a16:creationId xmlns:a16="http://schemas.microsoft.com/office/drawing/2014/main" id="{A3C2893F-0BC3-4632-AED6-467E688E2B7B}"/>
                </a:ext>
              </a:extLst>
            </p:cNvPr>
            <p:cNvGrpSpPr/>
            <p:nvPr/>
          </p:nvGrpSpPr>
          <p:grpSpPr>
            <a:xfrm>
              <a:off x="179838" y="4763655"/>
              <a:ext cx="3376434" cy="1504611"/>
              <a:chOff x="267315" y="4563773"/>
              <a:chExt cx="3376434" cy="1504611"/>
            </a:xfrm>
          </p:grpSpPr>
          <p:pic>
            <p:nvPicPr>
              <p:cNvPr id="17" name="Picture 16">
                <a:extLst>
                  <a:ext uri="{FF2B5EF4-FFF2-40B4-BE49-F238E27FC236}">
                    <a16:creationId xmlns:a16="http://schemas.microsoft.com/office/drawing/2014/main" id="{FC5953A1-6556-4823-8645-197BA723B6D8}"/>
                  </a:ext>
                </a:extLst>
              </p:cNvPr>
              <p:cNvPicPr>
                <a:picLocks noChangeAspect="1"/>
              </p:cNvPicPr>
              <p:nvPr/>
            </p:nvPicPr>
            <p:blipFill>
              <a:blip r:embed="rId6"/>
              <a:stretch>
                <a:fillRect/>
              </a:stretch>
            </p:blipFill>
            <p:spPr>
              <a:xfrm>
                <a:off x="267315" y="4563773"/>
                <a:ext cx="1462904" cy="1490663"/>
              </a:xfrm>
              <a:prstGeom prst="rect">
                <a:avLst/>
              </a:prstGeom>
            </p:spPr>
          </p:pic>
          <p:pic>
            <p:nvPicPr>
              <p:cNvPr id="18" name="Picture 17">
                <a:extLst>
                  <a:ext uri="{FF2B5EF4-FFF2-40B4-BE49-F238E27FC236}">
                    <a16:creationId xmlns:a16="http://schemas.microsoft.com/office/drawing/2014/main" id="{4D146BE3-3E75-4EEF-99C8-71AFC7CCC472}"/>
                  </a:ext>
                </a:extLst>
              </p:cNvPr>
              <p:cNvPicPr>
                <a:picLocks noChangeAspect="1"/>
              </p:cNvPicPr>
              <p:nvPr/>
            </p:nvPicPr>
            <p:blipFill>
              <a:blip r:embed="rId7"/>
              <a:stretch>
                <a:fillRect/>
              </a:stretch>
            </p:blipFill>
            <p:spPr>
              <a:xfrm>
                <a:off x="1801838" y="4577721"/>
                <a:ext cx="1841911" cy="1490663"/>
              </a:xfrm>
              <a:prstGeom prst="rect">
                <a:avLst/>
              </a:prstGeom>
            </p:spPr>
          </p:pic>
        </p:grpSp>
        <p:sp>
          <p:nvSpPr>
            <p:cNvPr id="19" name="TextBox 18">
              <a:extLst>
                <a:ext uri="{FF2B5EF4-FFF2-40B4-BE49-F238E27FC236}">
                  <a16:creationId xmlns:a16="http://schemas.microsoft.com/office/drawing/2014/main" id="{814C2475-9258-4118-B00D-F4F5746373B3}"/>
                </a:ext>
              </a:extLst>
            </p:cNvPr>
            <p:cNvSpPr txBox="1"/>
            <p:nvPr/>
          </p:nvSpPr>
          <p:spPr>
            <a:xfrm>
              <a:off x="18473" y="6361368"/>
              <a:ext cx="3699164" cy="341632"/>
            </a:xfrm>
            <a:prstGeom prst="rect">
              <a:avLst/>
            </a:prstGeom>
            <a:noFill/>
          </p:spPr>
          <p:txBody>
            <a:bodyPr wrap="square" rtlCol="0">
              <a:spAutoFit/>
            </a:bodyPr>
            <a:lstStyle/>
            <a:p>
              <a:pPr algn="ctr">
                <a:lnSpc>
                  <a:spcPct val="90000"/>
                </a:lnSpc>
              </a:pPr>
              <a:r>
                <a:rPr lang="en-US" dirty="0"/>
                <a:t>Collimators for coils received</a:t>
              </a:r>
            </a:p>
          </p:txBody>
        </p:sp>
      </p:grpSp>
      <p:grpSp>
        <p:nvGrpSpPr>
          <p:cNvPr id="29" name="Group 28">
            <a:extLst>
              <a:ext uri="{FF2B5EF4-FFF2-40B4-BE49-F238E27FC236}">
                <a16:creationId xmlns:a16="http://schemas.microsoft.com/office/drawing/2014/main" id="{4B0E705B-9AC7-483C-AB57-8872AD212710}"/>
              </a:ext>
            </a:extLst>
          </p:cNvPr>
          <p:cNvGrpSpPr/>
          <p:nvPr/>
        </p:nvGrpSpPr>
        <p:grpSpPr>
          <a:xfrm>
            <a:off x="9220201" y="3886200"/>
            <a:ext cx="2964872" cy="2454386"/>
            <a:chOff x="7209150" y="1581479"/>
            <a:chExt cx="3337875" cy="2921519"/>
          </a:xfrm>
          <a:effectLst>
            <a:outerShdw blurRad="50800" dist="38100" dir="2700000" algn="tl" rotWithShape="0">
              <a:prstClr val="black">
                <a:alpha val="40000"/>
              </a:prstClr>
            </a:outerShdw>
          </a:effectLst>
        </p:grpSpPr>
        <p:pic>
          <p:nvPicPr>
            <p:cNvPr id="20" name="Picture 19">
              <a:extLst>
                <a:ext uri="{FF2B5EF4-FFF2-40B4-BE49-F238E27FC236}">
                  <a16:creationId xmlns:a16="http://schemas.microsoft.com/office/drawing/2014/main" id="{FC25C852-7795-48A8-99A4-A04954BE2BD4}"/>
                </a:ext>
              </a:extLst>
            </p:cNvPr>
            <p:cNvPicPr>
              <a:picLocks noChangeAspect="1"/>
            </p:cNvPicPr>
            <p:nvPr/>
          </p:nvPicPr>
          <p:blipFill>
            <a:blip r:embed="rId8"/>
            <a:stretch>
              <a:fillRect/>
            </a:stretch>
          </p:blipFill>
          <p:spPr>
            <a:xfrm>
              <a:off x="7543800" y="1581479"/>
              <a:ext cx="2765557" cy="2501183"/>
            </a:xfrm>
            <a:prstGeom prst="rect">
              <a:avLst/>
            </a:prstGeom>
          </p:spPr>
        </p:pic>
        <p:sp>
          <p:nvSpPr>
            <p:cNvPr id="26" name="TextBox 25">
              <a:extLst>
                <a:ext uri="{FF2B5EF4-FFF2-40B4-BE49-F238E27FC236}">
                  <a16:creationId xmlns:a16="http://schemas.microsoft.com/office/drawing/2014/main" id="{D1DC311D-A772-4FDA-8F4C-BC9717A88424}"/>
                </a:ext>
              </a:extLst>
            </p:cNvPr>
            <p:cNvSpPr txBox="1"/>
            <p:nvPr/>
          </p:nvSpPr>
          <p:spPr>
            <a:xfrm>
              <a:off x="7209150" y="4161366"/>
              <a:ext cx="3337875" cy="341632"/>
            </a:xfrm>
            <a:prstGeom prst="rect">
              <a:avLst/>
            </a:prstGeom>
            <a:noFill/>
          </p:spPr>
          <p:txBody>
            <a:bodyPr wrap="square" rtlCol="0">
              <a:spAutoFit/>
            </a:bodyPr>
            <a:lstStyle/>
            <a:p>
              <a:pPr algn="ctr">
                <a:lnSpc>
                  <a:spcPct val="90000"/>
                </a:lnSpc>
              </a:pPr>
              <a:r>
                <a:rPr lang="en-US" dirty="0"/>
                <a:t>Drift pipe passed leak test</a:t>
              </a:r>
            </a:p>
          </p:txBody>
        </p:sp>
      </p:grpSp>
      <p:pic>
        <p:nvPicPr>
          <p:cNvPr id="33" name="Picture 32">
            <a:extLst>
              <a:ext uri="{FF2B5EF4-FFF2-40B4-BE49-F238E27FC236}">
                <a16:creationId xmlns:a16="http://schemas.microsoft.com/office/drawing/2014/main" id="{BFFD99C3-B274-4B5F-AED3-89F324480C69}"/>
              </a:ext>
            </a:extLst>
          </p:cNvPr>
          <p:cNvPicPr>
            <a:picLocks noChangeAspect="1"/>
          </p:cNvPicPr>
          <p:nvPr/>
        </p:nvPicPr>
        <p:blipFill>
          <a:blip r:embed="rId9"/>
          <a:stretch>
            <a:fillRect/>
          </a:stretch>
        </p:blipFill>
        <p:spPr>
          <a:xfrm>
            <a:off x="7239000" y="781485"/>
            <a:ext cx="5029636" cy="2828789"/>
          </a:xfrm>
          <a:prstGeom prst="rect">
            <a:avLst/>
          </a:prstGeom>
        </p:spPr>
      </p:pic>
    </p:spTree>
    <p:extLst>
      <p:ext uri="{BB962C8B-B14F-4D97-AF65-F5344CB8AC3E}">
        <p14:creationId xmlns:p14="http://schemas.microsoft.com/office/powerpoint/2010/main" val="2630416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a:xfrm>
            <a:off x="347563" y="161927"/>
            <a:ext cx="11425236" cy="484748"/>
          </a:xfrm>
        </p:spPr>
        <p:txBody>
          <a:bodyPr/>
          <a:lstStyle/>
          <a:p>
            <a:r>
              <a:rPr lang="en-US" dirty="0"/>
              <a:t>FY2024 Highlights – WBS 1.04 / 1.05 Detectors</a:t>
            </a:r>
          </a:p>
        </p:txBody>
      </p:sp>
      <p:pic>
        <p:nvPicPr>
          <p:cNvPr id="11" name="Picture 10">
            <a:extLst>
              <a:ext uri="{FF2B5EF4-FFF2-40B4-BE49-F238E27FC236}">
                <a16:creationId xmlns:a16="http://schemas.microsoft.com/office/drawing/2014/main" id="{64C68F57-699A-469C-BA91-EEC43E8C1325}"/>
              </a:ext>
            </a:extLst>
          </p:cNvPr>
          <p:cNvPicPr>
            <a:picLocks noChangeAspect="1"/>
          </p:cNvPicPr>
          <p:nvPr/>
        </p:nvPicPr>
        <p:blipFill>
          <a:blip r:embed="rId3"/>
          <a:stretch>
            <a:fillRect/>
          </a:stretch>
        </p:blipFill>
        <p:spPr>
          <a:xfrm>
            <a:off x="228600" y="838200"/>
            <a:ext cx="6657242" cy="3200400"/>
          </a:xfrm>
          <a:prstGeom prst="rect">
            <a:avLst/>
          </a:prstGeom>
        </p:spPr>
      </p:pic>
      <p:pic>
        <p:nvPicPr>
          <p:cNvPr id="3" name="Picture 2">
            <a:extLst>
              <a:ext uri="{FF2B5EF4-FFF2-40B4-BE49-F238E27FC236}">
                <a16:creationId xmlns:a16="http://schemas.microsoft.com/office/drawing/2014/main" id="{5052CD21-FB74-4344-A51C-C65F90A9758D}"/>
              </a:ext>
            </a:extLst>
          </p:cNvPr>
          <p:cNvPicPr>
            <a:picLocks noChangeAspect="1"/>
          </p:cNvPicPr>
          <p:nvPr/>
        </p:nvPicPr>
        <p:blipFill>
          <a:blip r:embed="rId4"/>
          <a:stretch>
            <a:fillRect/>
          </a:stretch>
        </p:blipFill>
        <p:spPr>
          <a:xfrm>
            <a:off x="7079764" y="914400"/>
            <a:ext cx="4566997" cy="4191000"/>
          </a:xfrm>
          <a:prstGeom prst="rect">
            <a:avLst/>
          </a:prstGeom>
        </p:spPr>
      </p:pic>
      <p:sp>
        <p:nvSpPr>
          <p:cNvPr id="5" name="Rectangle 4">
            <a:extLst>
              <a:ext uri="{FF2B5EF4-FFF2-40B4-BE49-F238E27FC236}">
                <a16:creationId xmlns:a16="http://schemas.microsoft.com/office/drawing/2014/main" id="{E8C2EFC6-0D47-4CE1-9551-362777C086B6}"/>
              </a:ext>
            </a:extLst>
          </p:cNvPr>
          <p:cNvSpPr/>
          <p:nvPr/>
        </p:nvSpPr>
        <p:spPr>
          <a:xfrm>
            <a:off x="7543799" y="5138270"/>
            <a:ext cx="4102961" cy="1200329"/>
          </a:xfrm>
          <a:prstGeom prst="rect">
            <a:avLst/>
          </a:prstGeom>
        </p:spPr>
        <p:txBody>
          <a:bodyPr wrap="square">
            <a:spAutoFit/>
          </a:bodyPr>
          <a:lstStyle/>
          <a:p>
            <a:pPr marL="0" marR="0" algn="ctr">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MOLLER Federal Project Director visiting the high bay at William and Mary.</a:t>
            </a:r>
          </a:p>
          <a:p>
            <a:pPr marL="0" marR="0" algn="ctr">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Assembly and Test stand for main detector components</a:t>
            </a:r>
          </a:p>
        </p:txBody>
      </p:sp>
      <p:pic>
        <p:nvPicPr>
          <p:cNvPr id="4" name="Picture 3">
            <a:extLst>
              <a:ext uri="{FF2B5EF4-FFF2-40B4-BE49-F238E27FC236}">
                <a16:creationId xmlns:a16="http://schemas.microsoft.com/office/drawing/2014/main" id="{D7F62319-E977-414A-9ADE-E2B63D87F910}"/>
              </a:ext>
            </a:extLst>
          </p:cNvPr>
          <p:cNvPicPr>
            <a:picLocks noChangeAspect="1"/>
          </p:cNvPicPr>
          <p:nvPr/>
        </p:nvPicPr>
        <p:blipFill>
          <a:blip r:embed="rId5"/>
          <a:stretch>
            <a:fillRect/>
          </a:stretch>
        </p:blipFill>
        <p:spPr>
          <a:xfrm>
            <a:off x="347563" y="4038600"/>
            <a:ext cx="4786782" cy="2641652"/>
          </a:xfrm>
          <a:prstGeom prst="rect">
            <a:avLst/>
          </a:prstGeom>
          <a:ln>
            <a:solidFill>
              <a:schemeClr val="accent1"/>
            </a:solidFill>
          </a:ln>
        </p:spPr>
      </p:pic>
      <p:sp>
        <p:nvSpPr>
          <p:cNvPr id="7" name="Rectangle 6">
            <a:extLst>
              <a:ext uri="{FF2B5EF4-FFF2-40B4-BE49-F238E27FC236}">
                <a16:creationId xmlns:a16="http://schemas.microsoft.com/office/drawing/2014/main" id="{1196F9D2-4B35-4170-B98F-4144DC741656}"/>
              </a:ext>
            </a:extLst>
          </p:cNvPr>
          <p:cNvSpPr/>
          <p:nvPr/>
        </p:nvSpPr>
        <p:spPr>
          <a:xfrm>
            <a:off x="5034440" y="5359426"/>
            <a:ext cx="2051481" cy="923330"/>
          </a:xfrm>
          <a:prstGeom prst="rect">
            <a:avLst/>
          </a:prstGeom>
        </p:spPr>
        <p:txBody>
          <a:bodyPr wrap="square">
            <a:spAutoFit/>
          </a:bodyPr>
          <a:lstStyle/>
          <a:p>
            <a:pPr marL="0" marR="0" algn="ctr">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Draft installation instructions being developed</a:t>
            </a:r>
          </a:p>
        </p:txBody>
      </p:sp>
    </p:spTree>
    <p:extLst>
      <p:ext uri="{BB962C8B-B14F-4D97-AF65-F5344CB8AC3E}">
        <p14:creationId xmlns:p14="http://schemas.microsoft.com/office/powerpoint/2010/main" val="4037624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a:xfrm>
            <a:off x="347563" y="161927"/>
            <a:ext cx="11425236" cy="484748"/>
          </a:xfrm>
        </p:spPr>
        <p:txBody>
          <a:bodyPr/>
          <a:lstStyle/>
          <a:p>
            <a:r>
              <a:rPr lang="en-US" dirty="0"/>
              <a:t>FY2024 Highlights – WBS 1.06 Infrastructure</a:t>
            </a:r>
          </a:p>
        </p:txBody>
      </p:sp>
      <p:pic>
        <p:nvPicPr>
          <p:cNvPr id="6" name="Picture 5">
            <a:extLst>
              <a:ext uri="{FF2B5EF4-FFF2-40B4-BE49-F238E27FC236}">
                <a16:creationId xmlns:a16="http://schemas.microsoft.com/office/drawing/2014/main" id="{2BA2EF5C-094C-4B83-BE16-C7FC2D36E5E6}"/>
              </a:ext>
            </a:extLst>
          </p:cNvPr>
          <p:cNvPicPr>
            <a:picLocks noChangeAspect="1"/>
          </p:cNvPicPr>
          <p:nvPr/>
        </p:nvPicPr>
        <p:blipFill>
          <a:blip r:embed="rId3"/>
          <a:stretch>
            <a:fillRect/>
          </a:stretch>
        </p:blipFill>
        <p:spPr>
          <a:xfrm>
            <a:off x="6707951" y="622511"/>
            <a:ext cx="5308560" cy="3764567"/>
          </a:xfrm>
          <a:prstGeom prst="rect">
            <a:avLst/>
          </a:prstGeom>
        </p:spPr>
      </p:pic>
      <p:grpSp>
        <p:nvGrpSpPr>
          <p:cNvPr id="8" name="Group 7">
            <a:extLst>
              <a:ext uri="{FF2B5EF4-FFF2-40B4-BE49-F238E27FC236}">
                <a16:creationId xmlns:a16="http://schemas.microsoft.com/office/drawing/2014/main" id="{8B47F4FD-51AA-4E3A-B4AD-80E76B63B193}"/>
              </a:ext>
            </a:extLst>
          </p:cNvPr>
          <p:cNvGrpSpPr/>
          <p:nvPr/>
        </p:nvGrpSpPr>
        <p:grpSpPr>
          <a:xfrm>
            <a:off x="357088" y="646675"/>
            <a:ext cx="8101112" cy="3347342"/>
            <a:chOff x="347563" y="793065"/>
            <a:chExt cx="8101112" cy="3347342"/>
          </a:xfrm>
        </p:grpSpPr>
        <p:pic>
          <p:nvPicPr>
            <p:cNvPr id="3" name="Picture 2">
              <a:extLst>
                <a:ext uri="{FF2B5EF4-FFF2-40B4-BE49-F238E27FC236}">
                  <a16:creationId xmlns:a16="http://schemas.microsoft.com/office/drawing/2014/main" id="{8BF3C22D-F155-4F1C-BD7E-2EAEAD0C6AE2}"/>
                </a:ext>
              </a:extLst>
            </p:cNvPr>
            <p:cNvPicPr>
              <a:picLocks noChangeAspect="1"/>
            </p:cNvPicPr>
            <p:nvPr/>
          </p:nvPicPr>
          <p:blipFill>
            <a:blip r:embed="rId4"/>
            <a:stretch>
              <a:fillRect/>
            </a:stretch>
          </p:blipFill>
          <p:spPr>
            <a:xfrm>
              <a:off x="347563" y="793065"/>
              <a:ext cx="1908213" cy="2865368"/>
            </a:xfrm>
            <a:prstGeom prst="rect">
              <a:avLst/>
            </a:prstGeom>
          </p:spPr>
        </p:pic>
        <p:pic>
          <p:nvPicPr>
            <p:cNvPr id="4" name="Picture 3">
              <a:extLst>
                <a:ext uri="{FF2B5EF4-FFF2-40B4-BE49-F238E27FC236}">
                  <a16:creationId xmlns:a16="http://schemas.microsoft.com/office/drawing/2014/main" id="{8675BAA5-43A3-41ED-A11C-96131D081F22}"/>
                </a:ext>
              </a:extLst>
            </p:cNvPr>
            <p:cNvPicPr>
              <a:picLocks noChangeAspect="1"/>
            </p:cNvPicPr>
            <p:nvPr/>
          </p:nvPicPr>
          <p:blipFill>
            <a:blip r:embed="rId5"/>
            <a:stretch>
              <a:fillRect/>
            </a:stretch>
          </p:blipFill>
          <p:spPr>
            <a:xfrm>
              <a:off x="2743200" y="941212"/>
              <a:ext cx="4191713" cy="2381808"/>
            </a:xfrm>
            <a:prstGeom prst="rect">
              <a:avLst/>
            </a:prstGeom>
          </p:spPr>
        </p:pic>
        <p:sp>
          <p:nvSpPr>
            <p:cNvPr id="5" name="Rectangle 4">
              <a:extLst>
                <a:ext uri="{FF2B5EF4-FFF2-40B4-BE49-F238E27FC236}">
                  <a16:creationId xmlns:a16="http://schemas.microsoft.com/office/drawing/2014/main" id="{AE414421-C976-4EB5-A588-3907D36939F9}"/>
                </a:ext>
              </a:extLst>
            </p:cNvPr>
            <p:cNvSpPr/>
            <p:nvPr/>
          </p:nvSpPr>
          <p:spPr>
            <a:xfrm>
              <a:off x="347563" y="3494076"/>
              <a:ext cx="8101112" cy="646331"/>
            </a:xfrm>
            <a:prstGeom prst="rect">
              <a:avLst/>
            </a:prstGeom>
          </p:spPr>
          <p:txBody>
            <a:bodyPr wrap="square">
              <a:spAutoFit/>
            </a:bodyPr>
            <a:lstStyle/>
            <a:p>
              <a:pPr marL="0" marR="0" algn="ctr">
                <a:spcBef>
                  <a:spcPts val="0"/>
                </a:spcBef>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Shielding Blocks</a:t>
              </a:r>
            </a:p>
            <a:p>
              <a:pPr marL="0" marR="0" algn="ctr">
                <a:spcBef>
                  <a:spcPts val="0"/>
                </a:spcBef>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Left</a:t>
              </a:r>
              <a:r>
                <a:rPr lang="en-US" sz="1800" dirty="0">
                  <a:effectLst/>
                  <a:latin typeface="Calibri" panose="020F0502020204030204" pitchFamily="34" charset="0"/>
                  <a:ea typeface="Calibri" panose="020F0502020204030204" pitchFamily="34" charset="0"/>
                  <a:cs typeface="Times New Roman" panose="02020603050405020304" pitchFamily="18" charset="0"/>
                </a:rPr>
                <a:t>: High density concrete sample;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Right</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Prototype standard concrete blocks</a:t>
              </a:r>
            </a:p>
          </p:txBody>
        </p:sp>
      </p:grpSp>
      <p:pic>
        <p:nvPicPr>
          <p:cNvPr id="9" name="Picture 8">
            <a:extLst>
              <a:ext uri="{FF2B5EF4-FFF2-40B4-BE49-F238E27FC236}">
                <a16:creationId xmlns:a16="http://schemas.microsoft.com/office/drawing/2014/main" id="{7D6B8BF7-E7F5-4FB8-B21C-CAFB210118F5}"/>
              </a:ext>
            </a:extLst>
          </p:cNvPr>
          <p:cNvPicPr>
            <a:picLocks noChangeAspect="1"/>
          </p:cNvPicPr>
          <p:nvPr/>
        </p:nvPicPr>
        <p:blipFill>
          <a:blip r:embed="rId6"/>
          <a:stretch>
            <a:fillRect/>
          </a:stretch>
        </p:blipFill>
        <p:spPr>
          <a:xfrm>
            <a:off x="2131549" y="4111999"/>
            <a:ext cx="5921938" cy="2717426"/>
          </a:xfrm>
          <a:prstGeom prst="rect">
            <a:avLst/>
          </a:prstGeom>
        </p:spPr>
      </p:pic>
      <p:sp>
        <p:nvSpPr>
          <p:cNvPr id="10" name="Rectangle 9">
            <a:extLst>
              <a:ext uri="{FF2B5EF4-FFF2-40B4-BE49-F238E27FC236}">
                <a16:creationId xmlns:a16="http://schemas.microsoft.com/office/drawing/2014/main" id="{DE25239A-5E77-447F-A1AA-BC8F3E7A07F2}"/>
              </a:ext>
            </a:extLst>
          </p:cNvPr>
          <p:cNvSpPr/>
          <p:nvPr/>
        </p:nvSpPr>
        <p:spPr>
          <a:xfrm>
            <a:off x="8072537" y="5410200"/>
            <a:ext cx="3733800" cy="369332"/>
          </a:xfrm>
          <a:prstGeom prst="rect">
            <a:avLst/>
          </a:prstGeom>
        </p:spPr>
        <p:txBody>
          <a:bodyPr wrap="square">
            <a:spAutoFit/>
          </a:bodyPr>
          <a:lstStyle/>
          <a:p>
            <a:pPr marL="0" marR="0" algn="ctr">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Upstream beamline modifications</a:t>
            </a:r>
          </a:p>
        </p:txBody>
      </p:sp>
    </p:spTree>
    <p:extLst>
      <p:ext uri="{BB962C8B-B14F-4D97-AF65-F5344CB8AC3E}">
        <p14:creationId xmlns:p14="http://schemas.microsoft.com/office/powerpoint/2010/main" val="358253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13878-9EDE-BFF1-2AA1-67741295CED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E4A207-FC79-E1B5-69A8-805D3E2E33ED}"/>
              </a:ext>
            </a:extLst>
          </p:cNvPr>
          <p:cNvSpPr>
            <a:spLocks noGrp="1"/>
          </p:cNvSpPr>
          <p:nvPr>
            <p:ph type="title"/>
          </p:nvPr>
        </p:nvSpPr>
        <p:spPr/>
        <p:txBody>
          <a:bodyPr/>
          <a:lstStyle/>
          <a:p>
            <a:r>
              <a:rPr lang="en-US" dirty="0">
                <a:solidFill>
                  <a:schemeClr val="bg1"/>
                </a:solidFill>
              </a:rPr>
              <a:t>Outline…</a:t>
            </a:r>
          </a:p>
        </p:txBody>
      </p:sp>
      <p:sp>
        <p:nvSpPr>
          <p:cNvPr id="6" name="Content Placeholder 5">
            <a:extLst>
              <a:ext uri="{FF2B5EF4-FFF2-40B4-BE49-F238E27FC236}">
                <a16:creationId xmlns:a16="http://schemas.microsoft.com/office/drawing/2014/main" id="{2652F502-67BF-4C37-B173-16E4F227B6D1}"/>
              </a:ext>
            </a:extLst>
          </p:cNvPr>
          <p:cNvSpPr>
            <a:spLocks noGrp="1"/>
          </p:cNvSpPr>
          <p:nvPr>
            <p:ph idx="1"/>
          </p:nvPr>
        </p:nvSpPr>
        <p:spPr>
          <a:xfrm>
            <a:off x="347563" y="1143000"/>
            <a:ext cx="11372771" cy="4047778"/>
          </a:xfrm>
        </p:spPr>
        <p:txBody>
          <a:bodyPr/>
          <a:lstStyle/>
          <a:p>
            <a:pPr marL="0" indent="0">
              <a:buNone/>
            </a:pPr>
            <a:r>
              <a:rPr lang="en-US" b="1" dirty="0">
                <a:solidFill>
                  <a:schemeClr val="bg1"/>
                </a:solidFill>
              </a:rPr>
              <a:t>Measurement of Lepton-Lepton Electroweak Reactions (MOLLER)</a:t>
            </a:r>
            <a:endParaRPr lang="en-US" dirty="0">
              <a:solidFill>
                <a:schemeClr val="bg1"/>
              </a:solidFill>
            </a:endParaRPr>
          </a:p>
          <a:p>
            <a:pPr marL="0" indent="0" algn="ctr">
              <a:buNone/>
            </a:pPr>
            <a:r>
              <a:rPr lang="en-US" dirty="0">
                <a:solidFill>
                  <a:schemeClr val="bg1"/>
                </a:solidFill>
              </a:rPr>
              <a:t>The MOLLER MIE, in conjunction with the NSF and CFI/RM grants, will provide </a:t>
            </a:r>
            <a:r>
              <a:rPr lang="en-US" dirty="0" err="1">
                <a:solidFill>
                  <a:schemeClr val="bg1"/>
                </a:solidFill>
              </a:rPr>
              <a:t>JLab</a:t>
            </a:r>
            <a:r>
              <a:rPr lang="en-US" dirty="0">
                <a:solidFill>
                  <a:schemeClr val="bg1"/>
                </a:solidFill>
              </a:rPr>
              <a:t> with the equipment and systems needed to perform the most precise measurement to date of the parity violating asymmetry, APV, in electron-electron scattering, and thus the weak charge of the electron, </a:t>
            </a:r>
            <a:r>
              <a:rPr lang="en-US" dirty="0" err="1">
                <a:solidFill>
                  <a:schemeClr val="bg1"/>
                </a:solidFill>
              </a:rPr>
              <a:t>Q</a:t>
            </a:r>
            <a:r>
              <a:rPr lang="en-US" baseline="30000" dirty="0" err="1">
                <a:solidFill>
                  <a:schemeClr val="bg1"/>
                </a:solidFill>
              </a:rPr>
              <a:t>e</a:t>
            </a:r>
            <a:r>
              <a:rPr lang="en-US" baseline="-25000" dirty="0" err="1">
                <a:solidFill>
                  <a:schemeClr val="bg1"/>
                </a:solidFill>
              </a:rPr>
              <a:t>W</a:t>
            </a:r>
            <a:r>
              <a:rPr lang="en-US" dirty="0">
                <a:solidFill>
                  <a:schemeClr val="bg1"/>
                </a:solidFill>
              </a:rPr>
              <a:t>.</a:t>
            </a:r>
            <a:endParaRPr lang="en-US" b="1" dirty="0">
              <a:solidFill>
                <a:schemeClr val="bg1"/>
              </a:solidFill>
            </a:endParaRPr>
          </a:p>
          <a:p>
            <a:pPr marL="0" indent="0" algn="ctr">
              <a:buNone/>
            </a:pPr>
            <a:r>
              <a:rPr lang="en-US" dirty="0">
                <a:solidFill>
                  <a:schemeClr val="bg1"/>
                </a:solidFill>
              </a:rPr>
              <a:t>Such a measurement would constitute more than a factor of five improvement in fractional precision.</a:t>
            </a:r>
          </a:p>
          <a:p>
            <a:pPr marL="0" indent="0" algn="ctr">
              <a:buNone/>
            </a:pPr>
            <a:r>
              <a:rPr lang="en-US" dirty="0">
                <a:solidFill>
                  <a:schemeClr val="bg1"/>
                </a:solidFill>
              </a:rPr>
              <a:t>The experiment will essentially utilize electron-electron interactions as a very sensitive test for physics beyond the standard model , including possible electron-structure</a:t>
            </a:r>
          </a:p>
          <a:p>
            <a:pPr marL="0" indent="0" algn="ctr">
              <a:buNone/>
            </a:pPr>
            <a:endParaRPr lang="en-US" b="1" dirty="0">
              <a:solidFill>
                <a:schemeClr val="bg1"/>
              </a:solidFill>
            </a:endParaRPr>
          </a:p>
        </p:txBody>
      </p:sp>
    </p:spTree>
    <p:extLst>
      <p:ext uri="{BB962C8B-B14F-4D97-AF65-F5344CB8AC3E}">
        <p14:creationId xmlns:p14="http://schemas.microsoft.com/office/powerpoint/2010/main" val="2828891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a:xfrm>
            <a:off x="347563" y="161927"/>
            <a:ext cx="11425236" cy="484748"/>
          </a:xfrm>
        </p:spPr>
        <p:txBody>
          <a:bodyPr/>
          <a:lstStyle/>
          <a:p>
            <a:r>
              <a:rPr lang="en-US" dirty="0"/>
              <a:t>FY2024 Highlights – WBS 1.07 DAQ and Trigger</a:t>
            </a:r>
          </a:p>
        </p:txBody>
      </p:sp>
      <p:sp>
        <p:nvSpPr>
          <p:cNvPr id="4" name="Rectangle 3">
            <a:extLst>
              <a:ext uri="{FF2B5EF4-FFF2-40B4-BE49-F238E27FC236}">
                <a16:creationId xmlns:a16="http://schemas.microsoft.com/office/drawing/2014/main" id="{D05A1C4D-E6FF-4984-8224-18E6BC28D957}"/>
              </a:ext>
            </a:extLst>
          </p:cNvPr>
          <p:cNvSpPr/>
          <p:nvPr/>
        </p:nvSpPr>
        <p:spPr>
          <a:xfrm>
            <a:off x="3674455" y="646675"/>
            <a:ext cx="2437020" cy="4924425"/>
          </a:xfrm>
          <a:prstGeom prst="rect">
            <a:avLst/>
          </a:prstGeom>
        </p:spPr>
        <p:txBody>
          <a:bodyPr wrap="square">
            <a:spAutoFit/>
          </a:bodyPr>
          <a:lstStyle/>
          <a:p>
            <a:pPr marL="285750" indent="-285750" algn="l">
              <a:spcBef>
                <a:spcPts val="600"/>
              </a:spcBef>
              <a:spcAft>
                <a:spcPts val="600"/>
              </a:spcAft>
              <a:buFont typeface="Wingdings" panose="05000000000000000000" pitchFamily="2" charset="2"/>
              <a:buChar char="§"/>
            </a:pPr>
            <a:r>
              <a:rPr lang="en-US" sz="1600" dirty="0">
                <a:latin typeface="+mn-lt"/>
              </a:rPr>
              <a:t>DAQ VXS crate (center of the rack) at William and Mary with a NIM-based trigger (top of the rack) for detector checkout.</a:t>
            </a:r>
          </a:p>
          <a:p>
            <a:pPr marL="285750" indent="-285750" algn="l">
              <a:spcBef>
                <a:spcPts val="600"/>
              </a:spcBef>
              <a:spcAft>
                <a:spcPts val="600"/>
              </a:spcAft>
              <a:buFont typeface="Wingdings" panose="05000000000000000000" pitchFamily="2" charset="2"/>
              <a:buChar char="§"/>
            </a:pPr>
            <a:r>
              <a:rPr lang="en-US" sz="1600" dirty="0">
                <a:latin typeface="+mn-lt"/>
              </a:rPr>
              <a:t>The VXS instrumentation includes 32 channels of FADC readout (2 modules) for 8 scintillators and 16 thin quartz detectors, as well as the CODA Trigger Interface, Signal Distribution, and VXS Trigger Processor cards.</a:t>
            </a:r>
          </a:p>
        </p:txBody>
      </p:sp>
      <p:pic>
        <p:nvPicPr>
          <p:cNvPr id="6" name="Picture 5">
            <a:extLst>
              <a:ext uri="{FF2B5EF4-FFF2-40B4-BE49-F238E27FC236}">
                <a16:creationId xmlns:a16="http://schemas.microsoft.com/office/drawing/2014/main" id="{5C4D9FF1-3A74-44B7-A36A-61EB5F00EFCB}"/>
              </a:ext>
            </a:extLst>
          </p:cNvPr>
          <p:cNvPicPr>
            <a:picLocks noChangeAspect="1"/>
          </p:cNvPicPr>
          <p:nvPr/>
        </p:nvPicPr>
        <p:blipFill>
          <a:blip r:embed="rId3"/>
          <a:stretch>
            <a:fillRect/>
          </a:stretch>
        </p:blipFill>
        <p:spPr>
          <a:xfrm>
            <a:off x="161925" y="723900"/>
            <a:ext cx="3512530" cy="4724400"/>
          </a:xfrm>
          <a:prstGeom prst="rect">
            <a:avLst/>
          </a:prstGeom>
        </p:spPr>
      </p:pic>
      <p:pic>
        <p:nvPicPr>
          <p:cNvPr id="10" name="Picture 9">
            <a:extLst>
              <a:ext uri="{FF2B5EF4-FFF2-40B4-BE49-F238E27FC236}">
                <a16:creationId xmlns:a16="http://schemas.microsoft.com/office/drawing/2014/main" id="{7AF4E9AA-ADFD-45A5-9A20-16187B7892BB}"/>
              </a:ext>
            </a:extLst>
          </p:cNvPr>
          <p:cNvPicPr>
            <a:picLocks noChangeAspect="1"/>
          </p:cNvPicPr>
          <p:nvPr/>
        </p:nvPicPr>
        <p:blipFill>
          <a:blip r:embed="rId4"/>
          <a:stretch>
            <a:fillRect/>
          </a:stretch>
        </p:blipFill>
        <p:spPr>
          <a:xfrm>
            <a:off x="6629400" y="695325"/>
            <a:ext cx="3215910" cy="4343400"/>
          </a:xfrm>
          <a:prstGeom prst="rect">
            <a:avLst/>
          </a:prstGeom>
        </p:spPr>
      </p:pic>
      <p:sp>
        <p:nvSpPr>
          <p:cNvPr id="11" name="Rectangle 10">
            <a:extLst>
              <a:ext uri="{FF2B5EF4-FFF2-40B4-BE49-F238E27FC236}">
                <a16:creationId xmlns:a16="http://schemas.microsoft.com/office/drawing/2014/main" id="{C7863552-EAB9-4E14-BC3E-2C40B38EE98E}"/>
              </a:ext>
            </a:extLst>
          </p:cNvPr>
          <p:cNvSpPr/>
          <p:nvPr/>
        </p:nvSpPr>
        <p:spPr>
          <a:xfrm>
            <a:off x="9881281" y="646675"/>
            <a:ext cx="2148794" cy="3062377"/>
          </a:xfrm>
          <a:prstGeom prst="rect">
            <a:avLst/>
          </a:prstGeom>
        </p:spPr>
        <p:txBody>
          <a:bodyPr wrap="square">
            <a:spAutoFit/>
          </a:bodyPr>
          <a:lstStyle/>
          <a:p>
            <a:pPr marL="285750" marR="0" indent="-285750">
              <a:spcBef>
                <a:spcPts val="600"/>
              </a:spcBef>
              <a:spcAft>
                <a:spcPts val="600"/>
              </a:spcAft>
              <a:buFont typeface="Wingdings" panose="05000000000000000000" pitchFamily="2" charset="2"/>
              <a:buChar char="§"/>
            </a:pPr>
            <a:r>
              <a:rPr lang="en-US" sz="1600" dirty="0">
                <a:effectLst/>
                <a:latin typeface="+mn-lt"/>
                <a:ea typeface="Times New Roman" panose="02020603050405020304" pitchFamily="18" charset="0"/>
              </a:rPr>
              <a:t>VXS crate with a CPU, VTP, SD, FADC and TI at </a:t>
            </a:r>
            <a:r>
              <a:rPr lang="en-US" sz="1600" dirty="0" err="1">
                <a:effectLst/>
                <a:latin typeface="+mn-lt"/>
                <a:ea typeface="Times New Roman" panose="02020603050405020304" pitchFamily="18" charset="0"/>
              </a:rPr>
              <a:t>JLab</a:t>
            </a:r>
            <a:r>
              <a:rPr lang="en-US" sz="1600" dirty="0">
                <a:effectLst/>
                <a:latin typeface="+mn-lt"/>
                <a:ea typeface="Times New Roman" panose="02020603050405020304" pitchFamily="18" charset="0"/>
              </a:rPr>
              <a:t>.</a:t>
            </a:r>
          </a:p>
          <a:p>
            <a:pPr marL="285750" marR="0" indent="-285750">
              <a:spcBef>
                <a:spcPts val="600"/>
              </a:spcBef>
              <a:spcAft>
                <a:spcPts val="600"/>
              </a:spcAft>
              <a:buFont typeface="Wingdings" panose="05000000000000000000" pitchFamily="2" charset="2"/>
              <a:buChar char="§"/>
            </a:pPr>
            <a:r>
              <a:rPr lang="en-US" sz="1600" dirty="0">
                <a:effectLst/>
                <a:latin typeface="+mn-lt"/>
                <a:ea typeface="Times New Roman" panose="02020603050405020304" pitchFamily="18" charset="0"/>
              </a:rPr>
              <a:t>This setup will be used to develop the MOLLER experiment counting DAQ trigger.</a:t>
            </a:r>
            <a:endParaRPr lang="en-US" sz="1600" dirty="0">
              <a:effectLst/>
              <a:latin typeface="+mn-lt"/>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p:txBody>
      </p:sp>
      <p:sp>
        <p:nvSpPr>
          <p:cNvPr id="12" name="Rectangle 11">
            <a:extLst>
              <a:ext uri="{FF2B5EF4-FFF2-40B4-BE49-F238E27FC236}">
                <a16:creationId xmlns:a16="http://schemas.microsoft.com/office/drawing/2014/main" id="{EE13FD33-1694-44D5-A865-54D73E7ABDAA}"/>
              </a:ext>
            </a:extLst>
          </p:cNvPr>
          <p:cNvSpPr/>
          <p:nvPr/>
        </p:nvSpPr>
        <p:spPr>
          <a:xfrm>
            <a:off x="-9525" y="5680410"/>
            <a:ext cx="12125325" cy="830997"/>
          </a:xfrm>
          <a:prstGeom prst="rect">
            <a:avLst/>
          </a:prstGeom>
        </p:spPr>
        <p:txBody>
          <a:bodyPr wrap="square">
            <a:spAutoFit/>
          </a:bodyPr>
          <a:lstStyle/>
          <a:p>
            <a:pPr marL="171450" marR="0" indent="-171450">
              <a:spcBef>
                <a:spcPts val="0"/>
              </a:spcBef>
              <a:spcAft>
                <a:spcPts val="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TI:  Trigger Interface --- Interfaces between crates and coordinates the entire data acquisition system</a:t>
            </a:r>
          </a:p>
          <a:p>
            <a:pPr marL="171450" marR="0" indent="-171450">
              <a:spcBef>
                <a:spcPts val="0"/>
              </a:spcBef>
              <a:spcAft>
                <a:spcPts val="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SD:  Signal Distribution --- Communicates with the TI over the crate backplane, and sends the trigger and clock from it to the front-end modules</a:t>
            </a:r>
          </a:p>
          <a:p>
            <a:pPr marL="171450" marR="0" indent="-171450">
              <a:spcBef>
                <a:spcPts val="0"/>
              </a:spcBef>
              <a:spcAft>
                <a:spcPts val="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VTP:  VXS Trigger Processor ---  FPGA module which receives data from the  front-end modules to be able to form a trigger decision.  The front-end modules are streaming data to the VTP, which generates a potential trigger; this trigger goes to a master-TI which ensures the DAQ is ready  to process an event then issues a trigger to all of the client TI modules in all the crates.</a:t>
            </a:r>
          </a:p>
        </p:txBody>
      </p:sp>
    </p:spTree>
    <p:extLst>
      <p:ext uri="{BB962C8B-B14F-4D97-AF65-F5344CB8AC3E}">
        <p14:creationId xmlns:p14="http://schemas.microsoft.com/office/powerpoint/2010/main" val="1359687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a:xfrm>
            <a:off x="347563" y="161927"/>
            <a:ext cx="11425236" cy="484748"/>
          </a:xfrm>
        </p:spPr>
        <p:txBody>
          <a:bodyPr/>
          <a:lstStyle/>
          <a:p>
            <a:r>
              <a:rPr lang="en-US" dirty="0"/>
              <a:t>FY2024 Highlights – WBS 1.08 Assembly in the Hall</a:t>
            </a:r>
          </a:p>
        </p:txBody>
      </p:sp>
      <p:grpSp>
        <p:nvGrpSpPr>
          <p:cNvPr id="4" name="Group 3">
            <a:extLst>
              <a:ext uri="{FF2B5EF4-FFF2-40B4-BE49-F238E27FC236}">
                <a16:creationId xmlns:a16="http://schemas.microsoft.com/office/drawing/2014/main" id="{B789C3D5-8181-4BBD-9BA5-70D25797CB6D}"/>
              </a:ext>
            </a:extLst>
          </p:cNvPr>
          <p:cNvGrpSpPr/>
          <p:nvPr/>
        </p:nvGrpSpPr>
        <p:grpSpPr>
          <a:xfrm>
            <a:off x="331399" y="762000"/>
            <a:ext cx="6510437" cy="5857873"/>
            <a:chOff x="6937711" y="1428750"/>
            <a:chExt cx="4145402" cy="3728905"/>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D3278A27-6D21-4A07-BC2B-F03733E5F3EF}"/>
                </a:ext>
              </a:extLst>
            </p:cNvPr>
            <p:cNvPicPr>
              <a:picLocks noChangeAspect="1"/>
            </p:cNvPicPr>
            <p:nvPr/>
          </p:nvPicPr>
          <p:blipFill>
            <a:blip r:embed="rId3"/>
            <a:stretch>
              <a:fillRect/>
            </a:stretch>
          </p:blipFill>
          <p:spPr>
            <a:xfrm>
              <a:off x="7005526" y="1428750"/>
              <a:ext cx="4077587" cy="2960241"/>
            </a:xfrm>
            <a:prstGeom prst="rect">
              <a:avLst/>
            </a:prstGeom>
          </p:spPr>
        </p:pic>
        <p:sp>
          <p:nvSpPr>
            <p:cNvPr id="6" name="Rectangle 5">
              <a:extLst>
                <a:ext uri="{FF2B5EF4-FFF2-40B4-BE49-F238E27FC236}">
                  <a16:creationId xmlns:a16="http://schemas.microsoft.com/office/drawing/2014/main" id="{4992B246-E85E-4F2C-A897-4A14B6FCC180}"/>
                </a:ext>
              </a:extLst>
            </p:cNvPr>
            <p:cNvSpPr/>
            <p:nvPr/>
          </p:nvSpPr>
          <p:spPr>
            <a:xfrm>
              <a:off x="6937711" y="4512318"/>
              <a:ext cx="4077587" cy="645337"/>
            </a:xfrm>
            <a:prstGeom prst="rect">
              <a:avLst/>
            </a:prstGeom>
          </p:spPr>
          <p:txBody>
            <a:bodyPr wrap="square">
              <a:spAutoFit/>
            </a:bodyPr>
            <a:lstStyle/>
            <a:p>
              <a:pPr algn="ctr">
                <a:lnSpc>
                  <a:spcPct val="107000"/>
                </a:lnSpc>
                <a:spcAft>
                  <a:spcPts val="800"/>
                </a:spcAft>
              </a:pPr>
              <a:r>
                <a:rPr lang="en-US" dirty="0">
                  <a:latin typeface="+mn-lt"/>
                  <a:ea typeface="Times New Roman" panose="02020603050405020304" pitchFamily="18" charset="0"/>
                  <a:cs typeface="Times New Roman" panose="02020603050405020304" pitchFamily="18" charset="0"/>
                </a:rPr>
                <a:t>Electrical switchgear and conduit work completed in the hall (for Spectrometer toroid magnets power supplies) – completed one year early</a:t>
              </a:r>
              <a:endParaRPr lang="en-US" dirty="0">
                <a:latin typeface="+mn-lt"/>
                <a:ea typeface="Calibri" panose="020F0502020204030204" pitchFamily="34" charset="0"/>
                <a:cs typeface="Times New Roman" panose="02020603050405020304" pitchFamily="18" charset="0"/>
              </a:endParaRPr>
            </a:p>
          </p:txBody>
        </p:sp>
      </p:grpSp>
      <p:sp>
        <p:nvSpPr>
          <p:cNvPr id="3" name="TextBox 2">
            <a:extLst>
              <a:ext uri="{FF2B5EF4-FFF2-40B4-BE49-F238E27FC236}">
                <a16:creationId xmlns:a16="http://schemas.microsoft.com/office/drawing/2014/main" id="{8E0FE542-8997-4D9D-B561-5FAAD8146D2A}"/>
              </a:ext>
            </a:extLst>
          </p:cNvPr>
          <p:cNvSpPr txBox="1"/>
          <p:nvPr/>
        </p:nvSpPr>
        <p:spPr>
          <a:xfrm>
            <a:off x="7238999" y="875145"/>
            <a:ext cx="4533799" cy="3074688"/>
          </a:xfrm>
          <a:prstGeom prst="rect">
            <a:avLst/>
          </a:prstGeom>
          <a:noFill/>
        </p:spPr>
        <p:txBody>
          <a:bodyPr wrap="square" rtlCol="0">
            <a:spAutoFit/>
          </a:bodyPr>
          <a:lstStyle/>
          <a:p>
            <a:pPr algn="l">
              <a:lnSpc>
                <a:spcPct val="90000"/>
              </a:lnSpc>
            </a:pPr>
            <a:r>
              <a:rPr lang="en-US" sz="2400" b="1" dirty="0"/>
              <a:t>Other work completed in the hall early</a:t>
            </a:r>
          </a:p>
          <a:p>
            <a:pPr algn="l">
              <a:lnSpc>
                <a:spcPct val="90000"/>
              </a:lnSpc>
            </a:pPr>
            <a:endParaRPr lang="en-US" sz="2400" b="1" dirty="0"/>
          </a:p>
          <a:p>
            <a:pPr marL="285750" lvl="1" indent="-285750" algn="l">
              <a:spcBef>
                <a:spcPts val="600"/>
              </a:spcBef>
              <a:spcAft>
                <a:spcPts val="600"/>
              </a:spcAft>
              <a:buFont typeface="Wingdings" panose="05000000000000000000" pitchFamily="2" charset="2"/>
              <a:buChar char="§"/>
            </a:pPr>
            <a:r>
              <a:rPr lang="en-US" sz="2000" dirty="0"/>
              <a:t>Jib crane installation (75% complete)</a:t>
            </a:r>
          </a:p>
          <a:p>
            <a:pPr marL="285750" lvl="1" indent="-285750" algn="l">
              <a:spcBef>
                <a:spcPts val="600"/>
              </a:spcBef>
              <a:spcAft>
                <a:spcPts val="600"/>
              </a:spcAft>
              <a:buFont typeface="Wingdings" panose="05000000000000000000" pitchFamily="2" charset="2"/>
              <a:buChar char="§"/>
            </a:pPr>
            <a:r>
              <a:rPr lang="en-US" sz="2000" dirty="0"/>
              <a:t>Dump pipe support installation (75% complete)</a:t>
            </a:r>
          </a:p>
          <a:p>
            <a:pPr lvl="1" algn="l">
              <a:spcBef>
                <a:spcPts val="600"/>
              </a:spcBef>
              <a:spcAft>
                <a:spcPts val="600"/>
              </a:spcAft>
            </a:pPr>
            <a:r>
              <a:rPr lang="en-US" sz="2400" dirty="0">
                <a:sym typeface="Wingdings" panose="05000000000000000000" pitchFamily="2" charset="2"/>
              </a:rPr>
              <a:t> will be completed in CY2025</a:t>
            </a:r>
            <a:endParaRPr lang="en-US" sz="2400" dirty="0"/>
          </a:p>
        </p:txBody>
      </p:sp>
    </p:spTree>
    <p:extLst>
      <p:ext uri="{BB962C8B-B14F-4D97-AF65-F5344CB8AC3E}">
        <p14:creationId xmlns:p14="http://schemas.microsoft.com/office/powerpoint/2010/main" val="3535325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a:xfrm>
            <a:off x="347563" y="161927"/>
            <a:ext cx="11425236" cy="484748"/>
          </a:xfrm>
        </p:spPr>
        <p:txBody>
          <a:bodyPr/>
          <a:lstStyle/>
          <a:p>
            <a:r>
              <a:rPr lang="en-US" dirty="0" err="1"/>
              <a:t>JLab</a:t>
            </a:r>
            <a:r>
              <a:rPr lang="en-US" dirty="0"/>
              <a:t> Test Lab – </a:t>
            </a:r>
            <a:r>
              <a:rPr lang="en-US" sz="2800" dirty="0"/>
              <a:t>Spectrometer Assembly Area / Space Planning</a:t>
            </a:r>
            <a:endParaRPr lang="en-US" dirty="0"/>
          </a:p>
        </p:txBody>
      </p:sp>
      <p:pic>
        <p:nvPicPr>
          <p:cNvPr id="4" name="Picture 3">
            <a:extLst>
              <a:ext uri="{FF2B5EF4-FFF2-40B4-BE49-F238E27FC236}">
                <a16:creationId xmlns:a16="http://schemas.microsoft.com/office/drawing/2014/main" id="{105C5628-54CD-4B97-BAA4-56940CBA0739}"/>
              </a:ext>
            </a:extLst>
          </p:cNvPr>
          <p:cNvPicPr>
            <a:picLocks noChangeAspect="1"/>
          </p:cNvPicPr>
          <p:nvPr/>
        </p:nvPicPr>
        <p:blipFill>
          <a:blip r:embed="rId3"/>
          <a:stretch>
            <a:fillRect/>
          </a:stretch>
        </p:blipFill>
        <p:spPr>
          <a:xfrm>
            <a:off x="152400" y="800100"/>
            <a:ext cx="7010400" cy="5257800"/>
          </a:xfrm>
          <a:prstGeom prst="rect">
            <a:avLst/>
          </a:prstGeom>
        </p:spPr>
      </p:pic>
      <p:pic>
        <p:nvPicPr>
          <p:cNvPr id="3" name="Picture 2">
            <a:extLst>
              <a:ext uri="{FF2B5EF4-FFF2-40B4-BE49-F238E27FC236}">
                <a16:creationId xmlns:a16="http://schemas.microsoft.com/office/drawing/2014/main" id="{E0DDF4BE-A9D4-451B-94C8-4CABB8D5C2DE}"/>
              </a:ext>
            </a:extLst>
          </p:cNvPr>
          <p:cNvPicPr>
            <a:picLocks noChangeAspect="1"/>
          </p:cNvPicPr>
          <p:nvPr/>
        </p:nvPicPr>
        <p:blipFill>
          <a:blip r:embed="rId4"/>
          <a:stretch>
            <a:fillRect/>
          </a:stretch>
        </p:blipFill>
        <p:spPr>
          <a:xfrm>
            <a:off x="7238999" y="719092"/>
            <a:ext cx="4533799" cy="5637129"/>
          </a:xfrm>
          <a:prstGeom prst="rect">
            <a:avLst/>
          </a:prstGeom>
        </p:spPr>
      </p:pic>
    </p:spTree>
    <p:extLst>
      <p:ext uri="{BB962C8B-B14F-4D97-AF65-F5344CB8AC3E}">
        <p14:creationId xmlns:p14="http://schemas.microsoft.com/office/powerpoint/2010/main" val="3903875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Project Performance [Oct</a:t>
            </a:r>
            <a:r>
              <a:rPr lang="en-US" dirty="0">
                <a:solidFill>
                  <a:srgbClr val="FF0000"/>
                </a:solidFill>
              </a:rPr>
              <a:t> </a:t>
            </a:r>
            <a:r>
              <a:rPr lang="en-US" dirty="0"/>
              <a:t>2024]</a:t>
            </a:r>
          </a:p>
        </p:txBody>
      </p:sp>
      <p:sp>
        <p:nvSpPr>
          <p:cNvPr id="11" name="Content Placeholder 10">
            <a:extLst>
              <a:ext uri="{FF2B5EF4-FFF2-40B4-BE49-F238E27FC236}">
                <a16:creationId xmlns:a16="http://schemas.microsoft.com/office/drawing/2014/main" id="{39FC7012-DFC5-4213-803D-AF2ABC687BA7}"/>
              </a:ext>
            </a:extLst>
          </p:cNvPr>
          <p:cNvSpPr>
            <a:spLocks noGrp="1"/>
          </p:cNvSpPr>
          <p:nvPr>
            <p:ph idx="1"/>
          </p:nvPr>
        </p:nvSpPr>
        <p:spPr>
          <a:xfrm>
            <a:off x="363727" y="650960"/>
            <a:ext cx="11372771" cy="1338089"/>
          </a:xfrm>
        </p:spPr>
        <p:txBody>
          <a:bodyPr/>
          <a:lstStyle/>
          <a:p>
            <a:pPr marL="342900" indent="-342900">
              <a:lnSpc>
                <a:spcPct val="100000"/>
              </a:lnSpc>
              <a:spcBef>
                <a:spcPts val="400"/>
              </a:spcBef>
              <a:spcAft>
                <a:spcPts val="400"/>
              </a:spcAft>
              <a:buFont typeface="Wingdings"/>
              <a:buChar char="§"/>
            </a:pPr>
            <a:r>
              <a:rPr lang="en-US" sz="1800" b="1" dirty="0">
                <a:cs typeface="Calibri"/>
              </a:rPr>
              <a:t>Budget at Completion (BAC) = $42.5M</a:t>
            </a:r>
            <a:endParaRPr lang="en-US" sz="1800" dirty="0">
              <a:cs typeface="Calibri"/>
            </a:endParaRPr>
          </a:p>
          <a:p>
            <a:pPr marL="342900" indent="-342900">
              <a:lnSpc>
                <a:spcPct val="100000"/>
              </a:lnSpc>
              <a:spcBef>
                <a:spcPts val="400"/>
              </a:spcBef>
              <a:spcAft>
                <a:spcPts val="400"/>
              </a:spcAft>
              <a:buFont typeface="Wingdings"/>
              <a:buChar char="§"/>
            </a:pPr>
            <a:r>
              <a:rPr lang="en-US" sz="1800" b="1" dirty="0">
                <a:cs typeface="Calibri"/>
              </a:rPr>
              <a:t>Project is approx. 53.9% complete</a:t>
            </a:r>
            <a:endParaRPr lang="en-US" sz="1800" dirty="0">
              <a:cs typeface="Calibri"/>
            </a:endParaRPr>
          </a:p>
          <a:p>
            <a:pPr marL="342900" indent="-342900">
              <a:lnSpc>
                <a:spcPct val="100000"/>
              </a:lnSpc>
              <a:spcBef>
                <a:spcPts val="400"/>
              </a:spcBef>
              <a:spcAft>
                <a:spcPts val="400"/>
              </a:spcAft>
              <a:buFont typeface="Wingdings"/>
              <a:buChar char="§"/>
            </a:pPr>
            <a:r>
              <a:rPr lang="en-US" sz="1800" b="1" dirty="0">
                <a:cs typeface="Calibri"/>
              </a:rPr>
              <a:t>Performance - </a:t>
            </a:r>
            <a:r>
              <a:rPr lang="en-US" sz="1600" dirty="0">
                <a:cs typeface="Calibri"/>
              </a:rPr>
              <a:t>Overall Project: SPI = 0.9, CPI = 1.00 ; CD-3A Procurements: SPI = 0.79, CPI = 1.06</a:t>
            </a:r>
            <a:endParaRPr lang="en-US" sz="1800" dirty="0"/>
          </a:p>
        </p:txBody>
      </p:sp>
      <p:grpSp>
        <p:nvGrpSpPr>
          <p:cNvPr id="6" name="Group 5">
            <a:extLst>
              <a:ext uri="{FF2B5EF4-FFF2-40B4-BE49-F238E27FC236}">
                <a16:creationId xmlns:a16="http://schemas.microsoft.com/office/drawing/2014/main" id="{8BDBB2A8-EB8B-4061-A62A-76EBE1865218}"/>
              </a:ext>
            </a:extLst>
          </p:cNvPr>
          <p:cNvGrpSpPr/>
          <p:nvPr/>
        </p:nvGrpSpPr>
        <p:grpSpPr>
          <a:xfrm>
            <a:off x="298350" y="1898425"/>
            <a:ext cx="11474449" cy="4654775"/>
            <a:chOff x="482600" y="1706725"/>
            <a:chExt cx="11474449" cy="4654775"/>
          </a:xfrm>
        </p:grpSpPr>
        <p:pic>
          <p:nvPicPr>
            <p:cNvPr id="7" name="Picture 6">
              <a:extLst>
                <a:ext uri="{FF2B5EF4-FFF2-40B4-BE49-F238E27FC236}">
                  <a16:creationId xmlns:a16="http://schemas.microsoft.com/office/drawing/2014/main" id="{8A268F64-ECCA-45E2-BC0B-DC8A214CA67E}"/>
                </a:ext>
              </a:extLst>
            </p:cNvPr>
            <p:cNvPicPr>
              <a:picLocks noChangeAspect="1"/>
            </p:cNvPicPr>
            <p:nvPr/>
          </p:nvPicPr>
          <p:blipFill>
            <a:blip r:embed="rId3"/>
            <a:stretch>
              <a:fillRect/>
            </a:stretch>
          </p:blipFill>
          <p:spPr>
            <a:xfrm>
              <a:off x="482600" y="1706725"/>
              <a:ext cx="7015892" cy="4654775"/>
            </a:xfrm>
            <a:prstGeom prst="rect">
              <a:avLst/>
            </a:prstGeom>
          </p:spPr>
        </p:pic>
        <p:sp>
          <p:nvSpPr>
            <p:cNvPr id="8" name="TextBox 7">
              <a:extLst>
                <a:ext uri="{FF2B5EF4-FFF2-40B4-BE49-F238E27FC236}">
                  <a16:creationId xmlns:a16="http://schemas.microsoft.com/office/drawing/2014/main" id="{3761EAE9-D4C8-4744-9716-F805786A7E53}"/>
                </a:ext>
              </a:extLst>
            </p:cNvPr>
            <p:cNvSpPr txBox="1"/>
            <p:nvPr/>
          </p:nvSpPr>
          <p:spPr>
            <a:xfrm>
              <a:off x="8113082" y="2106932"/>
              <a:ext cx="3843967" cy="923330"/>
            </a:xfrm>
            <a:prstGeom prst="rect">
              <a:avLst/>
            </a:prstGeom>
            <a:noFill/>
            <a:ln w="19050">
              <a:solidFill>
                <a:srgbClr val="FF9300"/>
              </a:solidFill>
            </a:ln>
          </p:spPr>
          <p:txBody>
            <a:bodyPr wrap="square" rtlCol="0">
              <a:spAutoFit/>
            </a:bodyPr>
            <a:lstStyle/>
            <a:p>
              <a:pPr marL="285750" indent="-285750">
                <a:spcBef>
                  <a:spcPts val="600"/>
                </a:spcBef>
                <a:spcAft>
                  <a:spcPts val="600"/>
                </a:spcAft>
                <a:buFont typeface="Arial" panose="020B0604020202020204" pitchFamily="34" charset="0"/>
                <a:buChar char="•"/>
              </a:pPr>
              <a:r>
                <a:rPr lang="en-US" dirty="0"/>
                <a:t>See later slide for contributory factors and mitigations to improve schedule performance</a:t>
              </a:r>
            </a:p>
          </p:txBody>
        </p:sp>
        <p:cxnSp>
          <p:nvCxnSpPr>
            <p:cNvPr id="9" name="Straight Arrow Connector 8">
              <a:extLst>
                <a:ext uri="{FF2B5EF4-FFF2-40B4-BE49-F238E27FC236}">
                  <a16:creationId xmlns:a16="http://schemas.microsoft.com/office/drawing/2014/main" id="{0D567D20-3F95-472C-90C1-66CA95424333}"/>
                </a:ext>
              </a:extLst>
            </p:cNvPr>
            <p:cNvCxnSpPr>
              <a:cxnSpLocks/>
              <a:stCxn id="8" idx="1"/>
            </p:cNvCxnSpPr>
            <p:nvPr/>
          </p:nvCxnSpPr>
          <p:spPr>
            <a:xfrm flipH="1">
              <a:off x="5689600" y="2568597"/>
              <a:ext cx="2423482" cy="1465518"/>
            </a:xfrm>
            <a:prstGeom prst="straightConnector1">
              <a:avLst/>
            </a:prstGeom>
            <a:ln w="19050">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F666949-B7A3-421D-AAFA-298F735FF124}"/>
                </a:ext>
              </a:extLst>
            </p:cNvPr>
            <p:cNvSpPr/>
            <p:nvPr/>
          </p:nvSpPr>
          <p:spPr>
            <a:xfrm>
              <a:off x="5299193" y="3899615"/>
              <a:ext cx="390407" cy="368300"/>
            </a:xfrm>
            <a:prstGeom prst="ellipse">
              <a:avLst/>
            </a:prstGeom>
            <a:noFill/>
            <a:ln w="254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393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Project Performance [Oct 2024]</a:t>
            </a:r>
          </a:p>
        </p:txBody>
      </p:sp>
      <p:pic>
        <p:nvPicPr>
          <p:cNvPr id="4" name="Picture 3">
            <a:extLst>
              <a:ext uri="{FF2B5EF4-FFF2-40B4-BE49-F238E27FC236}">
                <a16:creationId xmlns:a16="http://schemas.microsoft.com/office/drawing/2014/main" id="{84838CAD-3578-4BBB-8BD8-2AFD7EAF2F22}"/>
              </a:ext>
            </a:extLst>
          </p:cNvPr>
          <p:cNvPicPr>
            <a:picLocks noChangeAspect="1"/>
          </p:cNvPicPr>
          <p:nvPr/>
        </p:nvPicPr>
        <p:blipFill>
          <a:blip r:embed="rId3"/>
          <a:stretch>
            <a:fillRect/>
          </a:stretch>
        </p:blipFill>
        <p:spPr>
          <a:xfrm>
            <a:off x="91151" y="1066800"/>
            <a:ext cx="6004849" cy="5067105"/>
          </a:xfrm>
          <a:prstGeom prst="rect">
            <a:avLst/>
          </a:prstGeom>
        </p:spPr>
      </p:pic>
      <p:pic>
        <p:nvPicPr>
          <p:cNvPr id="5" name="Picture 4">
            <a:extLst>
              <a:ext uri="{FF2B5EF4-FFF2-40B4-BE49-F238E27FC236}">
                <a16:creationId xmlns:a16="http://schemas.microsoft.com/office/drawing/2014/main" id="{C322B2B9-638B-408C-BB54-96E8C67FD2E6}"/>
              </a:ext>
            </a:extLst>
          </p:cNvPr>
          <p:cNvPicPr>
            <a:picLocks noChangeAspect="1"/>
          </p:cNvPicPr>
          <p:nvPr/>
        </p:nvPicPr>
        <p:blipFill>
          <a:blip r:embed="rId4"/>
          <a:stretch>
            <a:fillRect/>
          </a:stretch>
        </p:blipFill>
        <p:spPr>
          <a:xfrm>
            <a:off x="5943600" y="1147618"/>
            <a:ext cx="6202895" cy="4110182"/>
          </a:xfrm>
          <a:prstGeom prst="rect">
            <a:avLst/>
          </a:prstGeom>
        </p:spPr>
      </p:pic>
    </p:spTree>
    <p:extLst>
      <p:ext uri="{BB962C8B-B14F-4D97-AF65-F5344CB8AC3E}">
        <p14:creationId xmlns:p14="http://schemas.microsoft.com/office/powerpoint/2010/main" val="3817588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Project Performance [Oct</a:t>
            </a:r>
            <a:r>
              <a:rPr lang="en-US" dirty="0">
                <a:solidFill>
                  <a:srgbClr val="FF0000"/>
                </a:solidFill>
              </a:rPr>
              <a:t> </a:t>
            </a:r>
            <a:r>
              <a:rPr lang="en-US" dirty="0"/>
              <a:t>2024]</a:t>
            </a:r>
          </a:p>
        </p:txBody>
      </p:sp>
      <p:sp>
        <p:nvSpPr>
          <p:cNvPr id="7" name="Content Placeholder 2">
            <a:extLst>
              <a:ext uri="{FF2B5EF4-FFF2-40B4-BE49-F238E27FC236}">
                <a16:creationId xmlns:a16="http://schemas.microsoft.com/office/drawing/2014/main" id="{9ED53D99-0E7A-4B11-AE6D-A23EC95C07B4}"/>
              </a:ext>
            </a:extLst>
          </p:cNvPr>
          <p:cNvSpPr>
            <a:spLocks noGrp="1"/>
          </p:cNvSpPr>
          <p:nvPr>
            <p:ph idx="1"/>
          </p:nvPr>
        </p:nvSpPr>
        <p:spPr>
          <a:xfrm>
            <a:off x="347563" y="533400"/>
            <a:ext cx="11658600" cy="4047778"/>
          </a:xfrm>
        </p:spPr>
        <p:txBody>
          <a:bodyPr/>
          <a:lstStyle/>
          <a:p>
            <a:pPr>
              <a:lnSpc>
                <a:spcPct val="100000"/>
              </a:lnSpc>
              <a:spcBef>
                <a:spcPts val="400"/>
              </a:spcBef>
              <a:spcAft>
                <a:spcPts val="400"/>
              </a:spcAft>
              <a:buFont typeface="Wingdings" panose="05000000000000000000" pitchFamily="2" charset="2"/>
              <a:buChar char="§"/>
            </a:pPr>
            <a:r>
              <a:rPr lang="en-US" sz="1800" dirty="0"/>
              <a:t>There are 5 contributory factors that have led to the deteriorating schedule performance between the months of June (when the project was baselined) and November 2024.</a:t>
            </a:r>
            <a:endParaRPr lang="en-US" sz="1800" dirty="0">
              <a:solidFill>
                <a:srgbClr val="0033CC"/>
              </a:solidFill>
            </a:endParaRPr>
          </a:p>
          <a:p>
            <a:pPr marL="688975" lvl="1" indent="-342900">
              <a:lnSpc>
                <a:spcPct val="100000"/>
              </a:lnSpc>
              <a:spcBef>
                <a:spcPts val="400"/>
              </a:spcBef>
              <a:spcAft>
                <a:spcPts val="400"/>
              </a:spcAft>
              <a:buFont typeface="+mj-lt"/>
              <a:buAutoNum type="arabicPeriod"/>
            </a:pPr>
            <a:r>
              <a:rPr lang="en-US" sz="1600" dirty="0"/>
              <a:t>Continuing poor CD-3A performance in particular for the upstream torus (Baselined in March 2023)</a:t>
            </a:r>
          </a:p>
          <a:p>
            <a:pPr lvl="2">
              <a:lnSpc>
                <a:spcPct val="100000"/>
              </a:lnSpc>
              <a:spcBef>
                <a:spcPts val="400"/>
              </a:spcBef>
              <a:spcAft>
                <a:spcPts val="400"/>
              </a:spcAft>
              <a:buFont typeface="Wingdings" panose="05000000000000000000" pitchFamily="2" charset="2"/>
              <a:buChar char="§"/>
            </a:pPr>
            <a:r>
              <a:rPr lang="en-US" sz="1400" i="1" dirty="0"/>
              <a:t>Decision was made in Feb 2024 to use another organization (not MIT BATES) to complete upstream torus CD-3A and CD-2/3 work.</a:t>
            </a:r>
          </a:p>
          <a:p>
            <a:pPr lvl="2">
              <a:lnSpc>
                <a:spcPct val="100000"/>
              </a:lnSpc>
              <a:spcBef>
                <a:spcPts val="400"/>
              </a:spcBef>
              <a:spcAft>
                <a:spcPts val="400"/>
              </a:spcAft>
              <a:buFont typeface="Wingdings" panose="05000000000000000000" pitchFamily="2" charset="2"/>
              <a:buChar char="§"/>
            </a:pPr>
            <a:r>
              <a:rPr lang="en-US" sz="1400" i="1" dirty="0"/>
              <a:t>Main delay between June and Oct was the lengthy University of Wisconsin (Physical Sciences Laboratory) contract negotiation which was eventually stopped, and contract switched to an independent engineering company who are proving to be more agile and responsive</a:t>
            </a:r>
          </a:p>
          <a:p>
            <a:pPr marL="688975" lvl="1" indent="-342900">
              <a:lnSpc>
                <a:spcPct val="100000"/>
              </a:lnSpc>
              <a:spcBef>
                <a:spcPts val="400"/>
              </a:spcBef>
              <a:spcAft>
                <a:spcPts val="400"/>
              </a:spcAft>
              <a:buFont typeface="+mj-lt"/>
              <a:buAutoNum type="arabicPeriod"/>
            </a:pPr>
            <a:r>
              <a:rPr lang="en-US" sz="1600" dirty="0"/>
              <a:t>Access to stable resources: 60% impact </a:t>
            </a:r>
            <a:r>
              <a:rPr lang="en-US" sz="1400" i="1" dirty="0"/>
              <a:t>(see back-up slide)</a:t>
            </a:r>
          </a:p>
          <a:p>
            <a:pPr marL="688975" lvl="1" indent="-342900">
              <a:lnSpc>
                <a:spcPct val="100000"/>
              </a:lnSpc>
              <a:spcBef>
                <a:spcPts val="400"/>
              </a:spcBef>
              <a:spcAft>
                <a:spcPts val="400"/>
              </a:spcAft>
              <a:buFont typeface="+mj-lt"/>
              <a:buAutoNum type="arabicPeriod"/>
            </a:pPr>
            <a:r>
              <a:rPr lang="en-US" sz="1600" dirty="0"/>
              <a:t>Safety pause and notable event: 20% impact </a:t>
            </a:r>
            <a:r>
              <a:rPr lang="en-US" sz="1400" i="1" dirty="0"/>
              <a:t>(see back-up slide)</a:t>
            </a:r>
            <a:endParaRPr lang="en-US" sz="1400" dirty="0"/>
          </a:p>
          <a:p>
            <a:pPr marL="688975" lvl="1" indent="-342900">
              <a:lnSpc>
                <a:spcPct val="100000"/>
              </a:lnSpc>
              <a:spcBef>
                <a:spcPts val="400"/>
              </a:spcBef>
              <a:spcAft>
                <a:spcPts val="400"/>
              </a:spcAft>
              <a:buFont typeface="+mj-lt"/>
              <a:buAutoNum type="arabicPeriod"/>
            </a:pPr>
            <a:r>
              <a:rPr lang="en-US" sz="1600" dirty="0"/>
              <a:t>Supply Chain: 15% impact </a:t>
            </a:r>
            <a:r>
              <a:rPr lang="en-US" sz="1400" i="1" dirty="0"/>
              <a:t>(see back-up</a:t>
            </a:r>
            <a:r>
              <a:rPr lang="en-US" sz="1400" i="1" dirty="0">
                <a:solidFill>
                  <a:srgbClr val="0033CC"/>
                </a:solidFill>
              </a:rPr>
              <a:t> </a:t>
            </a:r>
            <a:r>
              <a:rPr lang="en-US" sz="1400" i="1" dirty="0"/>
              <a:t>slide)</a:t>
            </a:r>
            <a:endParaRPr lang="en-US" sz="1400" dirty="0"/>
          </a:p>
          <a:p>
            <a:pPr marL="688975" lvl="1" indent="-342900">
              <a:lnSpc>
                <a:spcPct val="100000"/>
              </a:lnSpc>
              <a:spcBef>
                <a:spcPts val="400"/>
              </a:spcBef>
              <a:spcAft>
                <a:spcPts val="400"/>
              </a:spcAft>
              <a:buFont typeface="+mj-lt"/>
              <a:buAutoNum type="arabicPeriod"/>
            </a:pPr>
            <a:r>
              <a:rPr lang="en-US" sz="1600" dirty="0"/>
              <a:t>Purchasing Changes: 5% impact </a:t>
            </a:r>
            <a:r>
              <a:rPr lang="en-US" sz="1400" i="1" dirty="0"/>
              <a:t>(see back-up</a:t>
            </a:r>
            <a:r>
              <a:rPr lang="en-US" sz="1400" i="1" dirty="0">
                <a:solidFill>
                  <a:srgbClr val="0033CC"/>
                </a:solidFill>
              </a:rPr>
              <a:t> </a:t>
            </a:r>
            <a:r>
              <a:rPr lang="en-US" sz="1400" i="1" dirty="0"/>
              <a:t>slide)</a:t>
            </a:r>
          </a:p>
          <a:p>
            <a:pPr marL="346075" lvl="1" indent="0">
              <a:lnSpc>
                <a:spcPct val="100000"/>
              </a:lnSpc>
              <a:spcBef>
                <a:spcPts val="400"/>
              </a:spcBef>
              <a:spcAft>
                <a:spcPts val="400"/>
              </a:spcAft>
              <a:buNone/>
            </a:pPr>
            <a:endParaRPr lang="en-US" sz="400" b="1" dirty="0"/>
          </a:p>
          <a:p>
            <a:pPr lvl="1">
              <a:lnSpc>
                <a:spcPct val="100000"/>
              </a:lnSpc>
              <a:spcBef>
                <a:spcPts val="400"/>
              </a:spcBef>
              <a:spcAft>
                <a:spcPts val="400"/>
              </a:spcAft>
              <a:buFont typeface="Wingdings" panose="05000000000000000000" pitchFamily="2" charset="2"/>
              <a:buChar char="à"/>
            </a:pPr>
            <a:r>
              <a:rPr lang="en-US" sz="1600" b="1" dirty="0"/>
              <a:t>Mitigation efforts being actively pursued to improve schedule performance</a:t>
            </a:r>
            <a:r>
              <a:rPr lang="en-US" sz="1600" dirty="0"/>
              <a:t>:</a:t>
            </a:r>
            <a:endParaRPr lang="en-US" sz="1600" dirty="0">
              <a:solidFill>
                <a:srgbClr val="0033CC"/>
              </a:solidFill>
            </a:endParaRPr>
          </a:p>
          <a:p>
            <a:pPr lvl="2">
              <a:lnSpc>
                <a:spcPct val="100000"/>
              </a:lnSpc>
              <a:spcBef>
                <a:spcPts val="400"/>
              </a:spcBef>
              <a:spcAft>
                <a:spcPts val="400"/>
              </a:spcAft>
              <a:buFont typeface="Arial" panose="020B0604020202020204" pitchFamily="34" charset="0"/>
              <a:buChar char="•"/>
            </a:pPr>
            <a:r>
              <a:rPr lang="en-US" sz="1400" dirty="0"/>
              <a:t>Efforts are focused on awarding remaining CD-3A procurements by end of CY2024, but this is dependent on receiving bids from capable vendors.</a:t>
            </a:r>
            <a:endParaRPr lang="en-US" sz="1400" dirty="0">
              <a:solidFill>
                <a:srgbClr val="0033CC"/>
              </a:solidFill>
            </a:endParaRPr>
          </a:p>
          <a:p>
            <a:pPr lvl="2">
              <a:lnSpc>
                <a:spcPct val="100000"/>
              </a:lnSpc>
              <a:spcBef>
                <a:spcPts val="400"/>
              </a:spcBef>
              <a:spcAft>
                <a:spcPts val="400"/>
              </a:spcAft>
              <a:buFont typeface="Arial" panose="020B0604020202020204" pitchFamily="34" charset="0"/>
              <a:buChar char="•"/>
            </a:pPr>
            <a:r>
              <a:rPr lang="en-US" sz="1400" dirty="0"/>
              <a:t>Job postings prioritized for Target and Magnet Groups</a:t>
            </a:r>
          </a:p>
          <a:p>
            <a:pPr lvl="2">
              <a:lnSpc>
                <a:spcPct val="100000"/>
              </a:lnSpc>
              <a:spcBef>
                <a:spcPts val="400"/>
              </a:spcBef>
              <a:spcAft>
                <a:spcPts val="400"/>
              </a:spcAft>
              <a:buFont typeface="Arial" panose="020B0604020202020204" pitchFamily="34" charset="0"/>
              <a:buChar char="•"/>
            </a:pPr>
            <a:r>
              <a:rPr lang="en-US" sz="1400" dirty="0"/>
              <a:t>Employing dedicated (non-matrixed) technician resources for Spectrometer Test Lab work </a:t>
            </a:r>
            <a:r>
              <a:rPr lang="en-US" sz="1400" i="1" dirty="0"/>
              <a:t>(in place as of Nov 2024)</a:t>
            </a:r>
          </a:p>
          <a:p>
            <a:pPr lvl="2">
              <a:lnSpc>
                <a:spcPct val="100000"/>
              </a:lnSpc>
              <a:spcBef>
                <a:spcPts val="400"/>
              </a:spcBef>
              <a:spcAft>
                <a:spcPts val="400"/>
              </a:spcAft>
              <a:buFont typeface="Arial" panose="020B0604020202020204" pitchFamily="34" charset="0"/>
              <a:buChar char="•"/>
            </a:pPr>
            <a:r>
              <a:rPr lang="en-US" sz="1400" dirty="0"/>
              <a:t>Streamlining purchasing procedures e.g. the use of Blanket Order Arrangements to speed up purchasing using P-Cards.</a:t>
            </a:r>
          </a:p>
          <a:p>
            <a:pPr lvl="2">
              <a:lnSpc>
                <a:spcPct val="100000"/>
              </a:lnSpc>
              <a:spcBef>
                <a:spcPts val="400"/>
              </a:spcBef>
              <a:spcAft>
                <a:spcPts val="400"/>
              </a:spcAft>
              <a:buFont typeface="Arial" panose="020B0604020202020204" pitchFamily="34" charset="0"/>
              <a:buChar char="•"/>
            </a:pPr>
            <a:r>
              <a:rPr lang="en-US" sz="1400" dirty="0"/>
              <a:t>Lab Director and Deputy Director engagement in prioritizing resource needs in support of MOLLER</a:t>
            </a:r>
          </a:p>
          <a:p>
            <a:pPr lvl="2">
              <a:lnSpc>
                <a:spcPct val="100000"/>
              </a:lnSpc>
              <a:spcBef>
                <a:spcPts val="400"/>
              </a:spcBef>
              <a:spcAft>
                <a:spcPts val="400"/>
              </a:spcAft>
              <a:buFont typeface="Arial" panose="020B0604020202020204" pitchFamily="34" charset="0"/>
              <a:buChar char="•"/>
            </a:pPr>
            <a:r>
              <a:rPr lang="en-US" sz="1400" dirty="0">
                <a:latin typeface="+mn-lt"/>
                <a:ea typeface="Calibri"/>
                <a:cs typeface="Calibri"/>
              </a:rPr>
              <a:t>PM is developing a recovery plan - which primarily includes obtaining additional resources and resequencing of activities</a:t>
            </a:r>
            <a:endParaRPr lang="en-US" sz="1400" dirty="0">
              <a:latin typeface="+mn-lt"/>
            </a:endParaRPr>
          </a:p>
        </p:txBody>
      </p:sp>
    </p:spTree>
    <p:extLst>
      <p:ext uri="{BB962C8B-B14F-4D97-AF65-F5344CB8AC3E}">
        <p14:creationId xmlns:p14="http://schemas.microsoft.com/office/powerpoint/2010/main" val="2455089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9EA5-1174-0C73-C9AA-6A2A9C2181E2}"/>
              </a:ext>
            </a:extLst>
          </p:cNvPr>
          <p:cNvSpPr>
            <a:spLocks noGrp="1"/>
          </p:cNvSpPr>
          <p:nvPr>
            <p:ph type="title"/>
          </p:nvPr>
        </p:nvSpPr>
        <p:spPr/>
        <p:txBody>
          <a:bodyPr/>
          <a:lstStyle/>
          <a:p>
            <a:r>
              <a:rPr lang="en-US" dirty="0"/>
              <a:t>MOLLER Quality Assurance</a:t>
            </a:r>
          </a:p>
        </p:txBody>
      </p:sp>
      <p:sp>
        <p:nvSpPr>
          <p:cNvPr id="6" name="TextBox 5">
            <a:extLst>
              <a:ext uri="{FF2B5EF4-FFF2-40B4-BE49-F238E27FC236}">
                <a16:creationId xmlns:a16="http://schemas.microsoft.com/office/drawing/2014/main" id="{01B7180C-0886-8A4B-20FE-A26006C3AABA}"/>
              </a:ext>
            </a:extLst>
          </p:cNvPr>
          <p:cNvSpPr txBox="1"/>
          <p:nvPr/>
        </p:nvSpPr>
        <p:spPr>
          <a:xfrm>
            <a:off x="1226047" y="5956712"/>
            <a:ext cx="1492716" cy="341632"/>
          </a:xfrm>
          <a:prstGeom prst="rect">
            <a:avLst/>
          </a:prstGeom>
          <a:noFill/>
        </p:spPr>
        <p:txBody>
          <a:bodyPr wrap="none" rtlCol="0">
            <a:spAutoFit/>
          </a:bodyPr>
          <a:lstStyle/>
          <a:p>
            <a:pPr algn="ctr">
              <a:lnSpc>
                <a:spcPct val="90000"/>
              </a:lnSpc>
            </a:pPr>
            <a:r>
              <a:rPr lang="en-US" dirty="0">
                <a:solidFill>
                  <a:schemeClr val="bg2">
                    <a:lumMod val="95000"/>
                  </a:schemeClr>
                </a:solidFill>
              </a:rPr>
              <a:t>HUGS, 2024</a:t>
            </a:r>
          </a:p>
        </p:txBody>
      </p:sp>
      <p:pic>
        <p:nvPicPr>
          <p:cNvPr id="5" name="Picture 4">
            <a:extLst>
              <a:ext uri="{FF2B5EF4-FFF2-40B4-BE49-F238E27FC236}">
                <a16:creationId xmlns:a16="http://schemas.microsoft.com/office/drawing/2014/main" id="{32896E51-C14B-4B94-A816-825456C2027D}"/>
              </a:ext>
            </a:extLst>
          </p:cNvPr>
          <p:cNvPicPr>
            <a:picLocks noChangeAspect="1"/>
          </p:cNvPicPr>
          <p:nvPr/>
        </p:nvPicPr>
        <p:blipFill>
          <a:blip r:embed="rId3"/>
          <a:stretch>
            <a:fillRect/>
          </a:stretch>
        </p:blipFill>
        <p:spPr>
          <a:xfrm>
            <a:off x="4800600" y="1259762"/>
            <a:ext cx="7050653" cy="4040321"/>
          </a:xfrm>
          <a:prstGeom prst="rect">
            <a:avLst/>
          </a:prstGeom>
        </p:spPr>
      </p:pic>
      <p:sp>
        <p:nvSpPr>
          <p:cNvPr id="8" name="Content Placeholder 6">
            <a:extLst>
              <a:ext uri="{FF2B5EF4-FFF2-40B4-BE49-F238E27FC236}">
                <a16:creationId xmlns:a16="http://schemas.microsoft.com/office/drawing/2014/main" id="{17808D2F-D718-4436-880D-D5C625009F3C}"/>
              </a:ext>
            </a:extLst>
          </p:cNvPr>
          <p:cNvSpPr>
            <a:spLocks noGrp="1"/>
          </p:cNvSpPr>
          <p:nvPr>
            <p:ph idx="1"/>
          </p:nvPr>
        </p:nvSpPr>
        <p:spPr>
          <a:xfrm>
            <a:off x="347563" y="1066800"/>
            <a:ext cx="4376837" cy="4047778"/>
          </a:xfrm>
        </p:spPr>
        <p:txBody>
          <a:bodyPr/>
          <a:lstStyle/>
          <a:p>
            <a:pPr marL="285750" indent="-285750">
              <a:spcBef>
                <a:spcPts val="600"/>
              </a:spcBef>
              <a:spcAft>
                <a:spcPts val="600"/>
              </a:spcAft>
              <a:buFont typeface="Wingdings"/>
              <a:buChar char="§"/>
            </a:pPr>
            <a:r>
              <a:rPr lang="en-US" sz="2000" dirty="0">
                <a:ea typeface="Calibri" panose="020F0502020204030204"/>
              </a:rPr>
              <a:t>We have a Quality Engineer matrixed to the project </a:t>
            </a:r>
          </a:p>
          <a:p>
            <a:r>
              <a:rPr lang="en-US" sz="2000" dirty="0"/>
              <a:t>We have developed Quality Assurance procedures and processes for the project</a:t>
            </a:r>
          </a:p>
          <a:p>
            <a:pPr lvl="1"/>
            <a:r>
              <a:rPr lang="en-US" sz="1600" dirty="0"/>
              <a:t>CARs – Corrective Action Requests</a:t>
            </a:r>
          </a:p>
          <a:p>
            <a:pPr lvl="1"/>
            <a:r>
              <a:rPr lang="en-US" sz="1600" dirty="0"/>
              <a:t>RIRs – Receipt Inspection Reports</a:t>
            </a:r>
          </a:p>
          <a:p>
            <a:pPr lvl="1"/>
            <a:r>
              <a:rPr lang="en-US" sz="1600" dirty="0"/>
              <a:t>Travelers</a:t>
            </a:r>
          </a:p>
          <a:p>
            <a:pPr lvl="1"/>
            <a:r>
              <a:rPr lang="en-US" sz="1600" dirty="0"/>
              <a:t>NCRs – Non-Conformance Reports</a:t>
            </a:r>
          </a:p>
          <a:p>
            <a:pPr lvl="1"/>
            <a:r>
              <a:rPr lang="en-US" sz="1600" dirty="0"/>
              <a:t>VSRs – Vendor Surveillance Reports</a:t>
            </a:r>
          </a:p>
        </p:txBody>
      </p:sp>
      <p:sp>
        <p:nvSpPr>
          <p:cNvPr id="3" name="TextBox 2">
            <a:extLst>
              <a:ext uri="{FF2B5EF4-FFF2-40B4-BE49-F238E27FC236}">
                <a16:creationId xmlns:a16="http://schemas.microsoft.com/office/drawing/2014/main" id="{1E1F5AE2-F572-41BE-A888-9EEF3E33FEDF}"/>
              </a:ext>
            </a:extLst>
          </p:cNvPr>
          <p:cNvSpPr txBox="1"/>
          <p:nvPr/>
        </p:nvSpPr>
        <p:spPr>
          <a:xfrm>
            <a:off x="4797337" y="895984"/>
            <a:ext cx="3308919" cy="313932"/>
          </a:xfrm>
          <a:prstGeom prst="rect">
            <a:avLst/>
          </a:prstGeom>
          <a:noFill/>
        </p:spPr>
        <p:txBody>
          <a:bodyPr wrap="none" rtlCol="0">
            <a:spAutoFit/>
          </a:bodyPr>
          <a:lstStyle/>
          <a:p>
            <a:pPr algn="ctr">
              <a:lnSpc>
                <a:spcPct val="90000"/>
              </a:lnSpc>
            </a:pPr>
            <a:r>
              <a:rPr lang="en-US" sz="1600" b="1" dirty="0"/>
              <a:t>Record of QA documents in use</a:t>
            </a:r>
          </a:p>
        </p:txBody>
      </p:sp>
    </p:spTree>
    <p:extLst>
      <p:ext uri="{BB962C8B-B14F-4D97-AF65-F5344CB8AC3E}">
        <p14:creationId xmlns:p14="http://schemas.microsoft.com/office/powerpoint/2010/main" val="996587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9EA5-1174-0C73-C9AA-6A2A9C2181E2}"/>
              </a:ext>
            </a:extLst>
          </p:cNvPr>
          <p:cNvSpPr>
            <a:spLocks noGrp="1"/>
          </p:cNvSpPr>
          <p:nvPr>
            <p:ph type="title"/>
          </p:nvPr>
        </p:nvSpPr>
        <p:spPr/>
        <p:txBody>
          <a:bodyPr/>
          <a:lstStyle/>
          <a:p>
            <a:r>
              <a:rPr lang="en-US" dirty="0"/>
              <a:t>MOLLER Environment, Safety and Health</a:t>
            </a:r>
          </a:p>
        </p:txBody>
      </p:sp>
      <p:sp>
        <p:nvSpPr>
          <p:cNvPr id="6" name="TextBox 5">
            <a:extLst>
              <a:ext uri="{FF2B5EF4-FFF2-40B4-BE49-F238E27FC236}">
                <a16:creationId xmlns:a16="http://schemas.microsoft.com/office/drawing/2014/main" id="{01B7180C-0886-8A4B-20FE-A26006C3AABA}"/>
              </a:ext>
            </a:extLst>
          </p:cNvPr>
          <p:cNvSpPr txBox="1"/>
          <p:nvPr/>
        </p:nvSpPr>
        <p:spPr>
          <a:xfrm>
            <a:off x="1226047" y="5956712"/>
            <a:ext cx="1492716" cy="341632"/>
          </a:xfrm>
          <a:prstGeom prst="rect">
            <a:avLst/>
          </a:prstGeom>
          <a:noFill/>
        </p:spPr>
        <p:txBody>
          <a:bodyPr wrap="none" rtlCol="0">
            <a:spAutoFit/>
          </a:bodyPr>
          <a:lstStyle/>
          <a:p>
            <a:pPr algn="ctr">
              <a:lnSpc>
                <a:spcPct val="90000"/>
              </a:lnSpc>
            </a:pPr>
            <a:r>
              <a:rPr lang="en-US" dirty="0">
                <a:solidFill>
                  <a:schemeClr val="bg2">
                    <a:lumMod val="95000"/>
                  </a:schemeClr>
                </a:solidFill>
              </a:rPr>
              <a:t>HUGS, 2024</a:t>
            </a:r>
          </a:p>
        </p:txBody>
      </p:sp>
      <p:sp>
        <p:nvSpPr>
          <p:cNvPr id="4" name="Content Placeholder 6">
            <a:extLst>
              <a:ext uri="{FF2B5EF4-FFF2-40B4-BE49-F238E27FC236}">
                <a16:creationId xmlns:a16="http://schemas.microsoft.com/office/drawing/2014/main" id="{84744336-5197-44AC-B77F-FB18FAE9539E}"/>
              </a:ext>
            </a:extLst>
          </p:cNvPr>
          <p:cNvSpPr>
            <a:spLocks noGrp="1"/>
          </p:cNvSpPr>
          <p:nvPr>
            <p:ph idx="1"/>
          </p:nvPr>
        </p:nvSpPr>
        <p:spPr>
          <a:xfrm>
            <a:off x="118963" y="762000"/>
            <a:ext cx="6281837" cy="4047778"/>
          </a:xfrm>
        </p:spPr>
        <p:txBody>
          <a:bodyPr/>
          <a:lstStyle/>
          <a:p>
            <a:pPr marL="285750" indent="-285750">
              <a:spcBef>
                <a:spcPts val="600"/>
              </a:spcBef>
              <a:spcAft>
                <a:spcPts val="600"/>
              </a:spcAft>
              <a:buFont typeface="Wingdings"/>
              <a:buChar char="§"/>
            </a:pPr>
            <a:r>
              <a:rPr lang="en-US" sz="2000" dirty="0">
                <a:ea typeface="Calibri" panose="020F0502020204030204"/>
              </a:rPr>
              <a:t>We have a ES&amp;H Engineer matrixed to the project</a:t>
            </a:r>
          </a:p>
          <a:p>
            <a:r>
              <a:rPr lang="en-US" sz="2000" dirty="0"/>
              <a:t>We have had one notable event on the project (August 2024)</a:t>
            </a:r>
          </a:p>
          <a:p>
            <a:pPr lvl="1"/>
            <a:r>
              <a:rPr lang="en-US" sz="1800" dirty="0"/>
              <a:t>Bellows vacuum incident during pump down</a:t>
            </a:r>
          </a:p>
          <a:p>
            <a:pPr lvl="2"/>
            <a:r>
              <a:rPr lang="en-US" sz="1400" dirty="0"/>
              <a:t>Broken installation rods</a:t>
            </a:r>
          </a:p>
          <a:p>
            <a:pPr lvl="1"/>
            <a:r>
              <a:rPr lang="en-US" sz="1800" dirty="0"/>
              <a:t>Work was stopped and ES&amp;H and management informed</a:t>
            </a:r>
          </a:p>
          <a:p>
            <a:pPr lvl="1"/>
            <a:r>
              <a:rPr lang="en-US" sz="1800" dirty="0"/>
              <a:t>No one was injured</a:t>
            </a:r>
          </a:p>
          <a:p>
            <a:pPr lvl="1"/>
            <a:r>
              <a:rPr lang="en-US" sz="1800" dirty="0"/>
              <a:t>Causal analysis investigation was carried out and completed in October</a:t>
            </a:r>
          </a:p>
          <a:p>
            <a:pPr lvl="2"/>
            <a:r>
              <a:rPr lang="en-US" sz="1400" dirty="0"/>
              <a:t>5 corrective actions: 3 completed, 2 to start (due for completion in Mar 2025)</a:t>
            </a:r>
          </a:p>
          <a:p>
            <a:pPr lvl="1">
              <a:buFont typeface="Wingdings" panose="05000000000000000000" pitchFamily="2" charset="2"/>
              <a:buChar char="à"/>
            </a:pPr>
            <a:r>
              <a:rPr lang="en-US" sz="1800" dirty="0"/>
              <a:t>Bellows was retested and found to be undamaged, therefore suitable for use on the project</a:t>
            </a:r>
          </a:p>
          <a:p>
            <a:pPr lvl="1">
              <a:buFont typeface="Wingdings" panose="05000000000000000000" pitchFamily="2" charset="2"/>
              <a:buChar char="à"/>
            </a:pPr>
            <a:r>
              <a:rPr lang="en-US" sz="1800" dirty="0"/>
              <a:t>The team reacted correctly when the incident occurred.</a:t>
            </a:r>
          </a:p>
          <a:p>
            <a:pPr lvl="1">
              <a:buFont typeface="Wingdings" panose="05000000000000000000" pitchFamily="2" charset="2"/>
              <a:buChar char="à"/>
            </a:pPr>
            <a:r>
              <a:rPr lang="en-US" sz="1800" dirty="0"/>
              <a:t>Lessons learned have been disseminated to the rest of the team, other projects and the lab</a:t>
            </a:r>
          </a:p>
          <a:p>
            <a:pPr lvl="1"/>
            <a:endParaRPr lang="en-US" sz="1800" dirty="0"/>
          </a:p>
        </p:txBody>
      </p:sp>
      <p:pic>
        <p:nvPicPr>
          <p:cNvPr id="3" name="Picture 2">
            <a:extLst>
              <a:ext uri="{FF2B5EF4-FFF2-40B4-BE49-F238E27FC236}">
                <a16:creationId xmlns:a16="http://schemas.microsoft.com/office/drawing/2014/main" id="{CF8C7541-F00D-4599-BC22-D1F1D1AFEB1E}"/>
              </a:ext>
            </a:extLst>
          </p:cNvPr>
          <p:cNvPicPr>
            <a:picLocks noChangeAspect="1"/>
          </p:cNvPicPr>
          <p:nvPr/>
        </p:nvPicPr>
        <p:blipFill>
          <a:blip r:embed="rId3"/>
          <a:stretch>
            <a:fillRect/>
          </a:stretch>
        </p:blipFill>
        <p:spPr>
          <a:xfrm>
            <a:off x="6400800" y="906262"/>
            <a:ext cx="4933847" cy="1828800"/>
          </a:xfrm>
          <a:prstGeom prst="rect">
            <a:avLst/>
          </a:prstGeom>
        </p:spPr>
      </p:pic>
      <p:pic>
        <p:nvPicPr>
          <p:cNvPr id="5" name="Picture 4">
            <a:extLst>
              <a:ext uri="{FF2B5EF4-FFF2-40B4-BE49-F238E27FC236}">
                <a16:creationId xmlns:a16="http://schemas.microsoft.com/office/drawing/2014/main" id="{AF69526F-E198-41D4-A214-22B2AFF2A062}"/>
              </a:ext>
            </a:extLst>
          </p:cNvPr>
          <p:cNvPicPr>
            <a:picLocks noChangeAspect="1"/>
          </p:cNvPicPr>
          <p:nvPr/>
        </p:nvPicPr>
        <p:blipFill>
          <a:blip r:embed="rId4"/>
          <a:stretch>
            <a:fillRect/>
          </a:stretch>
        </p:blipFill>
        <p:spPr>
          <a:xfrm>
            <a:off x="7086600" y="2735062"/>
            <a:ext cx="4885681" cy="3563282"/>
          </a:xfrm>
          <a:prstGeom prst="rect">
            <a:avLst/>
          </a:prstGeom>
        </p:spPr>
      </p:pic>
    </p:spTree>
    <p:extLst>
      <p:ext uri="{BB962C8B-B14F-4D97-AF65-F5344CB8AC3E}">
        <p14:creationId xmlns:p14="http://schemas.microsoft.com/office/powerpoint/2010/main" val="1719175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9EA5-1174-0C73-C9AA-6A2A9C2181E2}"/>
              </a:ext>
            </a:extLst>
          </p:cNvPr>
          <p:cNvSpPr>
            <a:spLocks noGrp="1"/>
          </p:cNvSpPr>
          <p:nvPr>
            <p:ph type="title"/>
          </p:nvPr>
        </p:nvSpPr>
        <p:spPr/>
        <p:txBody>
          <a:bodyPr/>
          <a:lstStyle/>
          <a:p>
            <a:r>
              <a:rPr lang="en-US" dirty="0"/>
              <a:t>MOLLER Staffing [Nov 2024]</a:t>
            </a:r>
          </a:p>
        </p:txBody>
      </p:sp>
      <p:sp>
        <p:nvSpPr>
          <p:cNvPr id="6" name="TextBox 5">
            <a:extLst>
              <a:ext uri="{FF2B5EF4-FFF2-40B4-BE49-F238E27FC236}">
                <a16:creationId xmlns:a16="http://schemas.microsoft.com/office/drawing/2014/main" id="{01B7180C-0886-8A4B-20FE-A26006C3AABA}"/>
              </a:ext>
            </a:extLst>
          </p:cNvPr>
          <p:cNvSpPr txBox="1"/>
          <p:nvPr/>
        </p:nvSpPr>
        <p:spPr>
          <a:xfrm>
            <a:off x="1226047" y="5956712"/>
            <a:ext cx="1492716" cy="341632"/>
          </a:xfrm>
          <a:prstGeom prst="rect">
            <a:avLst/>
          </a:prstGeom>
          <a:noFill/>
        </p:spPr>
        <p:txBody>
          <a:bodyPr wrap="none" rtlCol="0">
            <a:spAutoFit/>
          </a:bodyPr>
          <a:lstStyle/>
          <a:p>
            <a:pPr algn="ctr">
              <a:lnSpc>
                <a:spcPct val="90000"/>
              </a:lnSpc>
            </a:pPr>
            <a:r>
              <a:rPr lang="en-US" dirty="0">
                <a:solidFill>
                  <a:schemeClr val="bg2">
                    <a:lumMod val="95000"/>
                  </a:schemeClr>
                </a:solidFill>
              </a:rPr>
              <a:t>HUGS, 2024</a:t>
            </a:r>
          </a:p>
        </p:txBody>
      </p:sp>
      <p:sp>
        <p:nvSpPr>
          <p:cNvPr id="8" name="Rectangle 7">
            <a:extLst>
              <a:ext uri="{FF2B5EF4-FFF2-40B4-BE49-F238E27FC236}">
                <a16:creationId xmlns:a16="http://schemas.microsoft.com/office/drawing/2014/main" id="{159B97BB-61CC-41DB-B2FA-7B9A6FA271DB}"/>
              </a:ext>
            </a:extLst>
          </p:cNvPr>
          <p:cNvSpPr/>
          <p:nvPr/>
        </p:nvSpPr>
        <p:spPr>
          <a:xfrm>
            <a:off x="152400" y="674225"/>
            <a:ext cx="11887200" cy="5909310"/>
          </a:xfrm>
          <a:prstGeom prst="rect">
            <a:avLst/>
          </a:prstGeom>
        </p:spPr>
        <p:txBody>
          <a:bodyPr wrap="square">
            <a:spAutoFit/>
          </a:bodyPr>
          <a:lstStyle/>
          <a:p>
            <a:pPr marL="285750" indent="-285750" algn="l" rtl="0" fontAlgn="base">
              <a:spcBef>
                <a:spcPts val="600"/>
              </a:spcBef>
              <a:spcAft>
                <a:spcPts val="600"/>
              </a:spcAft>
              <a:buFont typeface="Wingdings" panose="05000000000000000000" pitchFamily="2" charset="2"/>
              <a:buChar char="§"/>
            </a:pPr>
            <a:r>
              <a:rPr lang="en-US" sz="2000" b="1" i="0" u="none" strike="noStrike" dirty="0">
                <a:solidFill>
                  <a:srgbClr val="000000"/>
                </a:solidFill>
                <a:effectLst/>
                <a:latin typeface="Arial" panose="020B0604020202020204" pitchFamily="34" charset="0"/>
              </a:rPr>
              <a:t>Project Controls Analyst</a:t>
            </a:r>
            <a:r>
              <a:rPr lang="en-US" sz="2000" b="0" i="0" dirty="0">
                <a:solidFill>
                  <a:srgbClr val="000000"/>
                </a:solidFill>
                <a:effectLst/>
                <a:latin typeface="Arial" panose="020B0604020202020204" pitchFamily="34" charset="0"/>
              </a:rPr>
              <a:t>​</a:t>
            </a:r>
          </a:p>
          <a:p>
            <a:pPr marL="285750" lvl="2" indent="-285750" algn="l" rtl="0" fontAlgn="base">
              <a:spcBef>
                <a:spcPts val="600"/>
              </a:spcBef>
              <a:spcAft>
                <a:spcPts val="600"/>
              </a:spcAft>
              <a:buFont typeface="Arial" panose="020B0604020202020204" pitchFamily="34" charset="0"/>
              <a:buChar char="•"/>
            </a:pPr>
            <a:r>
              <a:rPr lang="en-US" b="0" i="0" u="none" strike="noStrike" dirty="0">
                <a:solidFill>
                  <a:srgbClr val="000000"/>
                </a:solidFill>
                <a:effectLst/>
                <a:latin typeface="Arial" panose="020B0604020202020204" pitchFamily="34" charset="0"/>
              </a:rPr>
              <a:t>1.25 FTE on the project</a:t>
            </a:r>
            <a:endParaRPr lang="en-US" b="0" i="0" dirty="0">
              <a:solidFill>
                <a:srgbClr val="000000"/>
              </a:solidFill>
              <a:effectLst/>
              <a:latin typeface="Arial" panose="020B0604020202020204" pitchFamily="34" charset="0"/>
            </a:endParaRPr>
          </a:p>
          <a:p>
            <a:pPr marL="285750" lvl="2" indent="-285750" algn="l" rtl="0" fontAlgn="base">
              <a:spcBef>
                <a:spcPts val="600"/>
              </a:spcBef>
              <a:spcAft>
                <a:spcPts val="600"/>
              </a:spcAft>
              <a:buFont typeface="Arial" panose="020B0604020202020204" pitchFamily="34" charset="0"/>
              <a:buChar char="•"/>
            </a:pPr>
            <a:r>
              <a:rPr lang="en-US" b="0" i="0" u="none" strike="noStrike" dirty="0">
                <a:solidFill>
                  <a:srgbClr val="000000"/>
                </a:solidFill>
                <a:effectLst/>
                <a:latin typeface="Arial" panose="020B0604020202020204" pitchFamily="34" charset="0"/>
              </a:rPr>
              <a:t>Additional support from two other PCAs – as required</a:t>
            </a:r>
            <a:r>
              <a:rPr lang="en-US" b="0" i="0" dirty="0">
                <a:solidFill>
                  <a:srgbClr val="000000"/>
                </a:solidFill>
                <a:effectLst/>
                <a:latin typeface="Arial" panose="020B0604020202020204" pitchFamily="34" charset="0"/>
              </a:rPr>
              <a:t>​</a:t>
            </a:r>
          </a:p>
          <a:p>
            <a:pPr marL="285750" indent="-285750" algn="l" rtl="0" fontAlgn="base">
              <a:spcBef>
                <a:spcPts val="600"/>
              </a:spcBef>
              <a:spcAft>
                <a:spcPts val="600"/>
              </a:spcAft>
              <a:buFont typeface="Wingdings" panose="05000000000000000000" pitchFamily="2" charset="2"/>
              <a:buChar char="§"/>
            </a:pPr>
            <a:r>
              <a:rPr lang="en-US" sz="2000" b="1" i="0" u="none" strike="noStrike" dirty="0">
                <a:solidFill>
                  <a:srgbClr val="000000"/>
                </a:solidFill>
                <a:effectLst/>
                <a:latin typeface="Arial" panose="020B0604020202020204" pitchFamily="34" charset="0"/>
              </a:rPr>
              <a:t>Technicians</a:t>
            </a:r>
            <a:r>
              <a:rPr lang="en-US" sz="2000" b="0" i="0" dirty="0">
                <a:solidFill>
                  <a:srgbClr val="000000"/>
                </a:solidFill>
                <a:effectLst/>
                <a:latin typeface="Arial" panose="020B0604020202020204" pitchFamily="34" charset="0"/>
              </a:rPr>
              <a:t>​</a:t>
            </a:r>
          </a:p>
          <a:p>
            <a:pPr marL="285750" indent="-285750" algn="l" rtl="0" fontAlgn="base">
              <a:spcBef>
                <a:spcPts val="600"/>
              </a:spcBef>
              <a:spcAft>
                <a:spcPts val="600"/>
              </a:spcAft>
              <a:buFont typeface="Arial" panose="020B0604020202020204" pitchFamily="34" charset="0"/>
              <a:buChar char="•"/>
            </a:pPr>
            <a:r>
              <a:rPr lang="en-US" b="0" i="0" u="none" strike="noStrike" dirty="0">
                <a:solidFill>
                  <a:srgbClr val="000000"/>
                </a:solidFill>
                <a:effectLst/>
                <a:latin typeface="Arial" panose="020B0604020202020204" pitchFamily="34" charset="0"/>
              </a:rPr>
              <a:t>Spectrometer Assembly in Test Lab (FY25) – 3 FTEs assigned (1 FTE already on-board, 1 FTE started on Nov 18th, 1 lead FTE to join team in Dec 2024)</a:t>
            </a:r>
            <a:r>
              <a:rPr lang="en-US" b="0" i="0" dirty="0">
                <a:solidFill>
                  <a:srgbClr val="000000"/>
                </a:solidFill>
                <a:effectLst/>
                <a:latin typeface="Arial" panose="020B0604020202020204" pitchFamily="34" charset="0"/>
              </a:rPr>
              <a:t>​</a:t>
            </a:r>
          </a:p>
          <a:p>
            <a:pPr marL="285750" indent="-285750" algn="l" rtl="0" fontAlgn="base">
              <a:spcBef>
                <a:spcPts val="600"/>
              </a:spcBef>
              <a:spcAft>
                <a:spcPts val="600"/>
              </a:spcAft>
              <a:buFont typeface="Arial" panose="020B0604020202020204" pitchFamily="34" charset="0"/>
              <a:buChar char="•"/>
            </a:pPr>
            <a:r>
              <a:rPr lang="en-US" b="0" i="0" u="none" strike="noStrike" dirty="0">
                <a:solidFill>
                  <a:srgbClr val="000000"/>
                </a:solidFill>
                <a:effectLst/>
                <a:latin typeface="Arial" panose="020B0604020202020204" pitchFamily="34" charset="0"/>
              </a:rPr>
              <a:t>Assembly in Hall A (FY25/26/27) – 11 out of 13 mech techs identified. Remainder to be identified internally by end Dec 2024 or a decision will be made to hire.</a:t>
            </a:r>
            <a:r>
              <a:rPr lang="en-US" b="0" i="0" dirty="0">
                <a:solidFill>
                  <a:srgbClr val="000000"/>
                </a:solidFill>
                <a:effectLst/>
                <a:latin typeface="Arial" panose="020B0604020202020204" pitchFamily="34" charset="0"/>
              </a:rPr>
              <a:t>​</a:t>
            </a:r>
          </a:p>
          <a:p>
            <a:pPr marL="285750" indent="-285750" algn="l" rtl="0" fontAlgn="base">
              <a:spcBef>
                <a:spcPts val="600"/>
              </a:spcBef>
              <a:spcAft>
                <a:spcPts val="600"/>
              </a:spcAft>
              <a:buFont typeface="Arial" panose="020B0604020202020204" pitchFamily="34" charset="0"/>
              <a:buChar char="•"/>
            </a:pPr>
            <a:r>
              <a:rPr lang="en-US" b="0" i="0" u="none" strike="noStrike" dirty="0">
                <a:solidFill>
                  <a:srgbClr val="000000"/>
                </a:solidFill>
                <a:effectLst/>
                <a:latin typeface="Arial" panose="020B0604020202020204" pitchFamily="34" charset="0"/>
              </a:rPr>
              <a:t>All resources will be secured via the laboratory’s Annual Work Planning (AWP) system.</a:t>
            </a:r>
            <a:r>
              <a:rPr lang="en-US" b="0" i="0" dirty="0">
                <a:solidFill>
                  <a:srgbClr val="000000"/>
                </a:solidFill>
                <a:effectLst/>
                <a:latin typeface="Arial" panose="020B0604020202020204" pitchFamily="34" charset="0"/>
              </a:rPr>
              <a:t>​</a:t>
            </a:r>
          </a:p>
          <a:p>
            <a:pPr marL="285750" indent="-285750" algn="l" rtl="0" fontAlgn="base">
              <a:spcBef>
                <a:spcPts val="600"/>
              </a:spcBef>
              <a:spcAft>
                <a:spcPts val="600"/>
              </a:spcAft>
              <a:buFont typeface="Wingdings" panose="05000000000000000000" pitchFamily="2" charset="2"/>
              <a:buChar char="§"/>
            </a:pPr>
            <a:r>
              <a:rPr lang="en-US" sz="2000" b="1" i="0" u="none" strike="noStrike" dirty="0">
                <a:solidFill>
                  <a:srgbClr val="000000"/>
                </a:solidFill>
                <a:effectLst/>
                <a:latin typeface="Arial" panose="020B0604020202020204" pitchFamily="34" charset="0"/>
              </a:rPr>
              <a:t>Risk Analyst</a:t>
            </a:r>
            <a:r>
              <a:rPr lang="en-US" sz="2000" b="0" i="0" dirty="0">
                <a:solidFill>
                  <a:srgbClr val="000000"/>
                </a:solidFill>
                <a:effectLst/>
                <a:latin typeface="Arial" panose="020B0604020202020204" pitchFamily="34" charset="0"/>
              </a:rPr>
              <a:t>​</a:t>
            </a:r>
          </a:p>
          <a:p>
            <a:pPr marL="285750" indent="-285750" algn="l" rtl="0" fontAlgn="base">
              <a:spcBef>
                <a:spcPts val="600"/>
              </a:spcBef>
              <a:spcAft>
                <a:spcPts val="600"/>
              </a:spcAft>
              <a:buFont typeface="Arial" panose="020B0604020202020204" pitchFamily="34" charset="0"/>
              <a:buChar char="•"/>
            </a:pPr>
            <a:r>
              <a:rPr lang="en-US" b="0" i="0" u="none" strike="noStrike" dirty="0">
                <a:solidFill>
                  <a:srgbClr val="000000"/>
                </a:solidFill>
                <a:effectLst/>
                <a:latin typeface="Arial" panose="020B0604020202020204" pitchFamily="34" charset="0"/>
              </a:rPr>
              <a:t>Contract to be set up with the Data Science group at PNNL to provide quantitative risk analyses for projects like MOLLER with a mature P6 file, as well as qualitative risk analyses for less mature projects - </a:t>
            </a:r>
            <a:r>
              <a:rPr lang="en-US" b="0" i="0" u="none" strike="noStrike" dirty="0">
                <a:solidFill>
                  <a:srgbClr val="00B050"/>
                </a:solidFill>
                <a:effectLst/>
                <a:latin typeface="Arial" panose="020B0604020202020204" pitchFamily="34" charset="0"/>
              </a:rPr>
              <a:t>Quotation received and reviewed, contact being finalized</a:t>
            </a:r>
            <a:r>
              <a:rPr lang="en-US" b="0" i="0" dirty="0">
                <a:solidFill>
                  <a:srgbClr val="000000"/>
                </a:solidFill>
                <a:effectLst/>
                <a:latin typeface="Arial" panose="020B0604020202020204" pitchFamily="34" charset="0"/>
              </a:rPr>
              <a:t>​</a:t>
            </a:r>
          </a:p>
          <a:p>
            <a:pPr marL="285750" indent="-285750" algn="l" rtl="0" fontAlgn="base">
              <a:spcBef>
                <a:spcPts val="600"/>
              </a:spcBef>
              <a:spcAft>
                <a:spcPts val="600"/>
              </a:spcAft>
              <a:buFont typeface="Wingdings" panose="05000000000000000000" pitchFamily="2" charset="2"/>
              <a:buChar char="§"/>
            </a:pPr>
            <a:r>
              <a:rPr lang="en-US" sz="2000" b="1" i="0" u="none" strike="noStrike" dirty="0">
                <a:solidFill>
                  <a:srgbClr val="000000"/>
                </a:solidFill>
                <a:effectLst/>
                <a:latin typeface="Arial" panose="020B0604020202020204" pitchFamily="34" charset="0"/>
              </a:rPr>
              <a:t>Engineers and Designers</a:t>
            </a:r>
            <a:r>
              <a:rPr lang="en-US" sz="2000" b="0" i="0" dirty="0">
                <a:solidFill>
                  <a:srgbClr val="000000"/>
                </a:solidFill>
                <a:effectLst/>
                <a:latin typeface="Arial" panose="020B0604020202020204" pitchFamily="34" charset="0"/>
              </a:rPr>
              <a:t>​</a:t>
            </a:r>
          </a:p>
          <a:p>
            <a:pPr marL="285750" indent="-285750" algn="l" rtl="0" fontAlgn="base">
              <a:spcBef>
                <a:spcPts val="600"/>
              </a:spcBef>
              <a:spcAft>
                <a:spcPts val="600"/>
              </a:spcAft>
              <a:buFont typeface="Arial" panose="020B0604020202020204" pitchFamily="34" charset="0"/>
              <a:buChar char="•"/>
            </a:pPr>
            <a:r>
              <a:rPr lang="en-US" b="0" i="0" u="none" strike="noStrike" dirty="0">
                <a:solidFill>
                  <a:srgbClr val="000000"/>
                </a:solidFill>
                <a:effectLst/>
                <a:latin typeface="Arial" panose="020B0604020202020204" pitchFamily="34" charset="0"/>
              </a:rPr>
              <a:t>Job postings out, recruitment underway</a:t>
            </a: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032243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9EA5-1174-0C73-C9AA-6A2A9C2181E2}"/>
              </a:ext>
            </a:extLst>
          </p:cNvPr>
          <p:cNvSpPr>
            <a:spLocks noGrp="1"/>
          </p:cNvSpPr>
          <p:nvPr>
            <p:ph type="title"/>
          </p:nvPr>
        </p:nvSpPr>
        <p:spPr/>
        <p:txBody>
          <a:bodyPr/>
          <a:lstStyle/>
          <a:p>
            <a:r>
              <a:rPr lang="en-US" dirty="0"/>
              <a:t>3 High Risks</a:t>
            </a:r>
          </a:p>
        </p:txBody>
      </p:sp>
      <p:sp>
        <p:nvSpPr>
          <p:cNvPr id="6" name="TextBox 5">
            <a:extLst>
              <a:ext uri="{FF2B5EF4-FFF2-40B4-BE49-F238E27FC236}">
                <a16:creationId xmlns:a16="http://schemas.microsoft.com/office/drawing/2014/main" id="{01B7180C-0886-8A4B-20FE-A26006C3AABA}"/>
              </a:ext>
            </a:extLst>
          </p:cNvPr>
          <p:cNvSpPr txBox="1"/>
          <p:nvPr/>
        </p:nvSpPr>
        <p:spPr>
          <a:xfrm>
            <a:off x="1226047" y="5956712"/>
            <a:ext cx="1492716" cy="341632"/>
          </a:xfrm>
          <a:prstGeom prst="rect">
            <a:avLst/>
          </a:prstGeom>
          <a:noFill/>
        </p:spPr>
        <p:txBody>
          <a:bodyPr wrap="none" rtlCol="0">
            <a:spAutoFit/>
          </a:bodyPr>
          <a:lstStyle/>
          <a:p>
            <a:pPr algn="ctr">
              <a:lnSpc>
                <a:spcPct val="90000"/>
              </a:lnSpc>
            </a:pPr>
            <a:r>
              <a:rPr lang="en-US" dirty="0">
                <a:solidFill>
                  <a:schemeClr val="bg2">
                    <a:lumMod val="95000"/>
                  </a:schemeClr>
                </a:solidFill>
              </a:rPr>
              <a:t>HUGS, 2024</a:t>
            </a:r>
          </a:p>
        </p:txBody>
      </p:sp>
      <p:sp>
        <p:nvSpPr>
          <p:cNvPr id="7" name="Content Placeholder 6">
            <a:extLst>
              <a:ext uri="{FF2B5EF4-FFF2-40B4-BE49-F238E27FC236}">
                <a16:creationId xmlns:a16="http://schemas.microsoft.com/office/drawing/2014/main" id="{DADB9476-F4E9-419F-8131-E16126BD2E48}"/>
              </a:ext>
            </a:extLst>
          </p:cNvPr>
          <p:cNvSpPr>
            <a:spLocks noGrp="1"/>
          </p:cNvSpPr>
          <p:nvPr>
            <p:ph idx="1"/>
          </p:nvPr>
        </p:nvSpPr>
        <p:spPr>
          <a:xfrm>
            <a:off x="409614" y="762000"/>
            <a:ext cx="11553786" cy="5536344"/>
          </a:xfrm>
        </p:spPr>
        <p:txBody>
          <a:bodyPr/>
          <a:lstStyle/>
          <a:p>
            <a:r>
              <a:rPr lang="en-US" sz="1800" b="1" dirty="0">
                <a:latin typeface="Arial"/>
                <a:ea typeface="+mn-lt"/>
                <a:cs typeface="Arial"/>
              </a:rPr>
              <a:t>LATE DELIVERY OF MAGNET POWER SUPPLIES - R3.12 </a:t>
            </a:r>
            <a:r>
              <a:rPr lang="en-US" sz="2000" dirty="0">
                <a:ea typeface="+mn-lt"/>
                <a:cs typeface="Calibri"/>
              </a:rPr>
              <a:t>T</a:t>
            </a:r>
            <a:r>
              <a:rPr lang="en-US" sz="1800" dirty="0">
                <a:latin typeface="Arial"/>
                <a:ea typeface="+mn-lt"/>
                <a:cs typeface="Calibri"/>
              </a:rPr>
              <a:t>he vendor has received 95% of all critical items and 98% of all long lead items for the remaining power supplies.</a:t>
            </a:r>
          </a:p>
          <a:p>
            <a:pPr marL="395287" lvl="1" indent="0">
              <a:lnSpc>
                <a:spcPct val="100000"/>
              </a:lnSpc>
              <a:spcBef>
                <a:spcPts val="400"/>
              </a:spcBef>
              <a:spcAft>
                <a:spcPts val="400"/>
              </a:spcAft>
              <a:buNone/>
            </a:pPr>
            <a:r>
              <a:rPr lang="en-US" sz="1800" dirty="0">
                <a:solidFill>
                  <a:srgbClr val="0070C0"/>
                </a:solidFill>
                <a:latin typeface="Arial"/>
                <a:ea typeface="+mn-lt"/>
                <a:cs typeface="Calibri"/>
                <a:sym typeface="Wingdings" panose="05000000000000000000" pitchFamily="2" charset="2"/>
              </a:rPr>
              <a:t> </a:t>
            </a:r>
            <a:r>
              <a:rPr lang="en-US" sz="1800" dirty="0">
                <a:solidFill>
                  <a:srgbClr val="0070C0"/>
                </a:solidFill>
                <a:latin typeface="Arial"/>
                <a:ea typeface="+mn-lt"/>
                <a:cs typeface="Calibri"/>
              </a:rPr>
              <a:t>They are still on schedule to deliver to </a:t>
            </a:r>
            <a:r>
              <a:rPr lang="en-US" sz="1800" dirty="0" err="1">
                <a:solidFill>
                  <a:srgbClr val="0070C0"/>
                </a:solidFill>
                <a:latin typeface="Arial"/>
                <a:ea typeface="+mn-lt"/>
                <a:cs typeface="Calibri"/>
              </a:rPr>
              <a:t>JLab</a:t>
            </a:r>
            <a:r>
              <a:rPr lang="en-US" sz="1800" dirty="0">
                <a:solidFill>
                  <a:srgbClr val="0070C0"/>
                </a:solidFill>
                <a:latin typeface="Arial"/>
                <a:ea typeface="+mn-lt"/>
                <a:cs typeface="Calibri"/>
              </a:rPr>
              <a:t> by May 2025</a:t>
            </a:r>
          </a:p>
          <a:p>
            <a:pPr marL="395287" lvl="1" indent="0">
              <a:lnSpc>
                <a:spcPct val="100000"/>
              </a:lnSpc>
              <a:spcBef>
                <a:spcPts val="400"/>
              </a:spcBef>
              <a:spcAft>
                <a:spcPts val="400"/>
              </a:spcAft>
              <a:buNone/>
            </a:pPr>
            <a:r>
              <a:rPr lang="en-US" sz="1800" i="1" dirty="0">
                <a:solidFill>
                  <a:srgbClr val="0070C0"/>
                </a:solidFill>
                <a:latin typeface="Arial"/>
                <a:ea typeface="+mn-lt"/>
                <a:cs typeface="Calibri"/>
                <a:sym typeface="Wingdings" panose="05000000000000000000" pitchFamily="2" charset="2"/>
              </a:rPr>
              <a:t> On target to reduce risk to MEDIUM once fabrication is complete in Dec 2024.</a:t>
            </a:r>
            <a:endParaRPr lang="en-US" sz="1800" i="1" dirty="0">
              <a:solidFill>
                <a:srgbClr val="000000"/>
              </a:solidFill>
              <a:ea typeface="+mn-lt"/>
            </a:endParaRPr>
          </a:p>
          <a:p>
            <a:r>
              <a:rPr lang="en-US" sz="1800" b="1" dirty="0">
                <a:latin typeface="Arial"/>
                <a:ea typeface="+mn-lt"/>
                <a:cs typeface="Arial"/>
              </a:rPr>
              <a:t>UNAVAILABILITY OF BARITE SHIELDING - R6.05a</a:t>
            </a:r>
            <a:r>
              <a:rPr lang="en-US" sz="1800" dirty="0">
                <a:latin typeface="Arial"/>
                <a:ea typeface="+mn-lt"/>
                <a:cs typeface="Arial"/>
              </a:rPr>
              <a:t> The team has partially mitigated this by reducing the number of barite shielding blocks needed and are also working with a local vendor to develop the manufacturing process for these blocks</a:t>
            </a:r>
            <a:r>
              <a:rPr lang="en-US" sz="1800" dirty="0">
                <a:solidFill>
                  <a:srgbClr val="000000"/>
                </a:solidFill>
                <a:latin typeface="Arial"/>
                <a:ea typeface="+mn-lt"/>
                <a:cs typeface="Arial"/>
              </a:rPr>
              <a:t>.</a:t>
            </a:r>
          </a:p>
          <a:p>
            <a:pPr marL="346075" lvl="1" indent="0">
              <a:buNone/>
            </a:pPr>
            <a:r>
              <a:rPr lang="en-US" sz="1800" dirty="0">
                <a:solidFill>
                  <a:srgbClr val="0070C0"/>
                </a:solidFill>
                <a:latin typeface="Arial"/>
                <a:ea typeface="+mn-lt"/>
                <a:cs typeface="Arial"/>
                <a:sym typeface="Wingdings" panose="05000000000000000000" pitchFamily="2" charset="2"/>
              </a:rPr>
              <a:t> </a:t>
            </a:r>
            <a:r>
              <a:rPr lang="en-US" sz="1800" dirty="0">
                <a:solidFill>
                  <a:srgbClr val="0070C0"/>
                </a:solidFill>
                <a:latin typeface="Arial"/>
                <a:ea typeface="+mn-lt"/>
                <a:cs typeface="Arial"/>
              </a:rPr>
              <a:t>The team now has a path forward – local vendor (ideal option) + backup vendor (potentially higher cost option)</a:t>
            </a:r>
          </a:p>
          <a:p>
            <a:pPr marL="346075" lvl="1" indent="0">
              <a:buNone/>
            </a:pPr>
            <a:r>
              <a:rPr lang="en-US" sz="1800" dirty="0">
                <a:solidFill>
                  <a:srgbClr val="0070C0"/>
                </a:solidFill>
                <a:latin typeface="Arial"/>
                <a:ea typeface="+mn-lt"/>
                <a:cs typeface="Calibri"/>
                <a:sym typeface="Wingdings" panose="05000000000000000000" pitchFamily="2" charset="2"/>
              </a:rPr>
              <a:t></a:t>
            </a:r>
            <a:r>
              <a:rPr lang="en-US" sz="1800" i="1" dirty="0">
                <a:solidFill>
                  <a:srgbClr val="0070C0"/>
                </a:solidFill>
                <a:latin typeface="Arial"/>
                <a:ea typeface="+mn-lt"/>
                <a:cs typeface="Calibri"/>
                <a:sym typeface="Wingdings" panose="05000000000000000000" pitchFamily="2" charset="2"/>
              </a:rPr>
              <a:t> </a:t>
            </a:r>
            <a:r>
              <a:rPr lang="en-US" sz="1800" dirty="0">
                <a:solidFill>
                  <a:srgbClr val="0070C0"/>
                </a:solidFill>
                <a:latin typeface="Arial"/>
                <a:ea typeface="+mn-lt"/>
                <a:cs typeface="Calibri"/>
                <a:sym typeface="Wingdings" panose="05000000000000000000" pitchFamily="2" charset="2"/>
              </a:rPr>
              <a:t>On target to reduce risk to MEDIUM by end Jan 2025 – alternative ilmenite mix option may be acceptable.</a:t>
            </a:r>
            <a:endParaRPr lang="en-US" sz="1800" dirty="0"/>
          </a:p>
          <a:p>
            <a:r>
              <a:rPr lang="en-US" sz="1800" b="1" dirty="0">
                <a:latin typeface="Arial"/>
                <a:ea typeface="+mn-lt"/>
                <a:cs typeface="Arial"/>
              </a:rPr>
              <a:t>INSUFFICIENT TECHNICIAN RESOURCE - R8.02</a:t>
            </a:r>
            <a:r>
              <a:rPr lang="en-US" sz="1800" dirty="0">
                <a:latin typeface="Arial"/>
                <a:ea typeface="+mn-lt"/>
                <a:cs typeface="Arial"/>
              </a:rPr>
              <a:t> Sufficient workforce might not be available for the installation in Hall A. This risk will be mitigated by setting up a formal written agreement with the laboratory to secure this resource.</a:t>
            </a:r>
          </a:p>
          <a:p>
            <a:pPr marL="346075" lvl="1" indent="0">
              <a:buNone/>
            </a:pPr>
            <a:r>
              <a:rPr lang="en-US" sz="1800" dirty="0">
                <a:solidFill>
                  <a:srgbClr val="0070C0"/>
                </a:solidFill>
                <a:latin typeface="Arial"/>
                <a:ea typeface="+mn-lt"/>
                <a:cs typeface="Calibri"/>
                <a:sym typeface="Wingdings" panose="05000000000000000000" pitchFamily="2" charset="2"/>
              </a:rPr>
              <a:t> </a:t>
            </a:r>
            <a:r>
              <a:rPr lang="en-US" sz="1800" dirty="0">
                <a:solidFill>
                  <a:srgbClr val="0070C0"/>
                </a:solidFill>
                <a:latin typeface="Arial"/>
                <a:ea typeface="+mn-lt"/>
                <a:cs typeface="Calibri"/>
              </a:rPr>
              <a:t>Project management is finalizing the agreement with resource providers throughout the laboratory and aiming to secure this resource by end December 2024; 11 out of the 13 required staff members have already been identified. MOLLER will work the EIC project team to ensure resources can be identified and shared</a:t>
            </a:r>
          </a:p>
          <a:p>
            <a:pPr marL="346075" lvl="1" indent="0">
              <a:buNone/>
            </a:pPr>
            <a:r>
              <a:rPr lang="en-US" sz="1800" dirty="0">
                <a:solidFill>
                  <a:srgbClr val="0070C0"/>
                </a:solidFill>
                <a:latin typeface="Arial"/>
                <a:ea typeface="+mn-lt"/>
                <a:cs typeface="Calibri"/>
                <a:sym typeface="Wingdings" panose="05000000000000000000" pitchFamily="2" charset="2"/>
              </a:rPr>
              <a:t> On target to reduce risk to MEDIUM by end Dec 2024.</a:t>
            </a:r>
            <a:endParaRPr lang="en-US" sz="1800" dirty="0">
              <a:solidFill>
                <a:srgbClr val="0070C0"/>
              </a:solidFill>
              <a:latin typeface="Arial"/>
              <a:cs typeface="Calibri"/>
            </a:endParaRPr>
          </a:p>
          <a:p>
            <a:endParaRPr lang="en-US" dirty="0"/>
          </a:p>
        </p:txBody>
      </p:sp>
    </p:spTree>
    <p:extLst>
      <p:ext uri="{BB962C8B-B14F-4D97-AF65-F5344CB8AC3E}">
        <p14:creationId xmlns:p14="http://schemas.microsoft.com/office/powerpoint/2010/main" val="2214136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Contents</a:t>
            </a:r>
          </a:p>
        </p:txBody>
      </p:sp>
      <p:sp>
        <p:nvSpPr>
          <p:cNvPr id="11" name="Content Placeholder 10">
            <a:extLst>
              <a:ext uri="{FF2B5EF4-FFF2-40B4-BE49-F238E27FC236}">
                <a16:creationId xmlns:a16="http://schemas.microsoft.com/office/drawing/2014/main" id="{39FC7012-DFC5-4213-803D-AF2ABC687BA7}"/>
              </a:ext>
            </a:extLst>
          </p:cNvPr>
          <p:cNvSpPr>
            <a:spLocks noGrp="1"/>
          </p:cNvSpPr>
          <p:nvPr>
            <p:ph idx="1"/>
          </p:nvPr>
        </p:nvSpPr>
        <p:spPr>
          <a:xfrm>
            <a:off x="533400" y="762000"/>
            <a:ext cx="11372771" cy="4047778"/>
          </a:xfrm>
        </p:spPr>
        <p:txBody>
          <a:bodyPr/>
          <a:lstStyle/>
          <a:p>
            <a:pPr>
              <a:lnSpc>
                <a:spcPct val="100000"/>
              </a:lnSpc>
            </a:pPr>
            <a:r>
              <a:rPr lang="en-US" dirty="0"/>
              <a:t>Physics – </a:t>
            </a:r>
            <a:r>
              <a:rPr lang="en-US" sz="2400" i="1" dirty="0"/>
              <a:t>Mark Jones</a:t>
            </a:r>
            <a:endParaRPr lang="en-US" i="1" dirty="0"/>
          </a:p>
          <a:p>
            <a:pPr>
              <a:lnSpc>
                <a:spcPct val="100000"/>
              </a:lnSpc>
            </a:pPr>
            <a:r>
              <a:rPr lang="en-US" dirty="0"/>
              <a:t>DOE MIE Updates – </a:t>
            </a:r>
            <a:r>
              <a:rPr lang="en-US" sz="2400" i="1" dirty="0"/>
              <a:t>Ruben Fair</a:t>
            </a:r>
            <a:endParaRPr lang="en-US" i="1" dirty="0"/>
          </a:p>
          <a:p>
            <a:pPr lvl="1">
              <a:lnSpc>
                <a:spcPct val="100000"/>
              </a:lnSpc>
            </a:pPr>
            <a:r>
              <a:rPr lang="en-US" dirty="0"/>
              <a:t>Status Table</a:t>
            </a:r>
          </a:p>
          <a:p>
            <a:pPr lvl="1">
              <a:lnSpc>
                <a:spcPct val="100000"/>
              </a:lnSpc>
            </a:pPr>
            <a:r>
              <a:rPr lang="en-US" dirty="0"/>
              <a:t>Installation in Hall A</a:t>
            </a:r>
          </a:p>
          <a:p>
            <a:pPr lvl="2">
              <a:lnSpc>
                <a:spcPct val="100000"/>
              </a:lnSpc>
            </a:pPr>
            <a:r>
              <a:rPr lang="en-US" dirty="0"/>
              <a:t>Project Approach, KPPs, Scope, Program Integration</a:t>
            </a:r>
          </a:p>
          <a:p>
            <a:pPr lvl="1">
              <a:lnSpc>
                <a:spcPct val="100000"/>
              </a:lnSpc>
            </a:pPr>
            <a:r>
              <a:rPr lang="en-US" dirty="0"/>
              <a:t>FY2024 Highlights</a:t>
            </a:r>
          </a:p>
          <a:p>
            <a:pPr lvl="1">
              <a:lnSpc>
                <a:spcPct val="100000"/>
              </a:lnSpc>
            </a:pPr>
            <a:r>
              <a:rPr lang="en-US" dirty="0"/>
              <a:t>Project Performance</a:t>
            </a:r>
          </a:p>
          <a:p>
            <a:pPr lvl="1">
              <a:lnSpc>
                <a:spcPct val="100000"/>
              </a:lnSpc>
            </a:pPr>
            <a:r>
              <a:rPr lang="en-US" dirty="0"/>
              <a:t>Quality Assurance</a:t>
            </a:r>
          </a:p>
          <a:p>
            <a:pPr lvl="1">
              <a:lnSpc>
                <a:spcPct val="100000"/>
              </a:lnSpc>
            </a:pPr>
            <a:r>
              <a:rPr lang="en-US" dirty="0"/>
              <a:t>Environment, Safety and Health</a:t>
            </a:r>
          </a:p>
          <a:p>
            <a:pPr lvl="1">
              <a:lnSpc>
                <a:spcPct val="100000"/>
              </a:lnSpc>
            </a:pPr>
            <a:r>
              <a:rPr lang="en-US" dirty="0"/>
              <a:t>Staffing</a:t>
            </a:r>
          </a:p>
          <a:p>
            <a:pPr lvl="1">
              <a:lnSpc>
                <a:spcPct val="100000"/>
              </a:lnSpc>
            </a:pPr>
            <a:r>
              <a:rPr lang="en-US" dirty="0"/>
              <a:t>Risks</a:t>
            </a:r>
          </a:p>
          <a:p>
            <a:pPr lvl="1">
              <a:lnSpc>
                <a:spcPct val="100000"/>
              </a:lnSpc>
            </a:pPr>
            <a:r>
              <a:rPr lang="en-US" dirty="0"/>
              <a:t>Summary and Outlook</a:t>
            </a:r>
          </a:p>
        </p:txBody>
      </p:sp>
    </p:spTree>
    <p:extLst>
      <p:ext uri="{BB962C8B-B14F-4D97-AF65-F5344CB8AC3E}">
        <p14:creationId xmlns:p14="http://schemas.microsoft.com/office/powerpoint/2010/main" val="2251408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13878-9EDE-BFF1-2AA1-67741295CED7}"/>
              </a:ext>
            </a:extLst>
          </p:cNvPr>
          <p:cNvPicPr>
            <a:picLocks noChangeAspect="1"/>
          </p:cNvPicPr>
          <p:nvPr/>
        </p:nvPicPr>
        <p:blipFill>
          <a:blip r:embed="rId3"/>
          <a:stretch>
            <a:fillRect/>
          </a:stretch>
        </p:blipFill>
        <p:spPr>
          <a:xfrm>
            <a:off x="12700" y="0"/>
            <a:ext cx="12192000" cy="6858000"/>
          </a:xfrm>
          <a:prstGeom prst="rect">
            <a:avLst/>
          </a:prstGeom>
        </p:spPr>
      </p:pic>
      <p:sp>
        <p:nvSpPr>
          <p:cNvPr id="5" name="TextBox 4">
            <a:extLst>
              <a:ext uri="{FF2B5EF4-FFF2-40B4-BE49-F238E27FC236}">
                <a16:creationId xmlns:a16="http://schemas.microsoft.com/office/drawing/2014/main" id="{26495CBE-5821-67DC-6793-9268831BF5A2}"/>
              </a:ext>
            </a:extLst>
          </p:cNvPr>
          <p:cNvSpPr txBox="1"/>
          <p:nvPr/>
        </p:nvSpPr>
        <p:spPr>
          <a:xfrm>
            <a:off x="2971800" y="685800"/>
            <a:ext cx="6102350" cy="424732"/>
          </a:xfrm>
          <a:prstGeom prst="rect">
            <a:avLst/>
          </a:prstGeom>
          <a:noFill/>
        </p:spPr>
        <p:txBody>
          <a:bodyPr wrap="square">
            <a:spAutoFit/>
          </a:bodyPr>
          <a:lstStyle/>
          <a:p>
            <a:pPr algn="ctr">
              <a:lnSpc>
                <a:spcPct val="90000"/>
              </a:lnSpc>
            </a:pPr>
            <a:r>
              <a:rPr lang="en-US" sz="2400" b="1" dirty="0">
                <a:solidFill>
                  <a:schemeClr val="bg1"/>
                </a:solidFill>
              </a:rPr>
              <a:t>Summary and Outlook</a:t>
            </a:r>
          </a:p>
        </p:txBody>
      </p:sp>
      <p:sp>
        <p:nvSpPr>
          <p:cNvPr id="6" name="Content Placeholder 5">
            <a:extLst>
              <a:ext uri="{FF2B5EF4-FFF2-40B4-BE49-F238E27FC236}">
                <a16:creationId xmlns:a16="http://schemas.microsoft.com/office/drawing/2014/main" id="{6C22DDC2-30B6-455D-9E1F-DD9AFB329036}"/>
              </a:ext>
            </a:extLst>
          </p:cNvPr>
          <p:cNvSpPr>
            <a:spLocks noGrp="1"/>
          </p:cNvSpPr>
          <p:nvPr>
            <p:ph idx="1"/>
          </p:nvPr>
        </p:nvSpPr>
        <p:spPr>
          <a:xfrm>
            <a:off x="347563" y="1508760"/>
            <a:ext cx="11615837" cy="4047778"/>
          </a:xfrm>
        </p:spPr>
        <p:txBody>
          <a:bodyPr/>
          <a:lstStyle/>
          <a:p>
            <a:pPr>
              <a:buClr>
                <a:schemeClr val="bg1"/>
              </a:buClr>
            </a:pPr>
            <a:r>
              <a:rPr lang="en-US" dirty="0">
                <a:solidFill>
                  <a:schemeClr val="bg1"/>
                </a:solidFill>
              </a:rPr>
              <a:t>Project received CD-2/3 in May 2024 – Approval of Performance Baseline and Start of Construction  </a:t>
            </a:r>
          </a:p>
          <a:p>
            <a:pPr>
              <a:buClr>
                <a:schemeClr val="bg1"/>
              </a:buClr>
            </a:pPr>
            <a:r>
              <a:rPr lang="en-US" dirty="0">
                <a:solidFill>
                  <a:schemeClr val="bg1"/>
                </a:solidFill>
              </a:rPr>
              <a:t>Project is 54% complete</a:t>
            </a:r>
          </a:p>
          <a:p>
            <a:pPr>
              <a:buClr>
                <a:schemeClr val="bg1"/>
              </a:buClr>
            </a:pPr>
            <a:r>
              <a:rPr lang="en-US" dirty="0">
                <a:solidFill>
                  <a:schemeClr val="bg1"/>
                </a:solidFill>
              </a:rPr>
              <a:t>The three remaining high risks are on target to be downgraded over the next few months</a:t>
            </a:r>
          </a:p>
          <a:p>
            <a:pPr>
              <a:buClr>
                <a:schemeClr val="bg1"/>
              </a:buClr>
            </a:pPr>
            <a:r>
              <a:rPr lang="en-US" dirty="0">
                <a:solidFill>
                  <a:schemeClr val="bg1"/>
                </a:solidFill>
              </a:rPr>
              <a:t>Contingency at 30% of ‘To-Go’ work is adequate for this stage of the project</a:t>
            </a:r>
          </a:p>
          <a:p>
            <a:pPr>
              <a:buClr>
                <a:schemeClr val="bg1"/>
              </a:buClr>
            </a:pPr>
            <a:r>
              <a:rPr lang="en-US" dirty="0">
                <a:solidFill>
                  <a:schemeClr val="bg1"/>
                </a:solidFill>
              </a:rPr>
              <a:t>Mitigation efforts are actively being pursued to improve project schedule performance</a:t>
            </a:r>
          </a:p>
          <a:p>
            <a:endParaRPr lang="en-US" dirty="0">
              <a:solidFill>
                <a:schemeClr val="bg1"/>
              </a:solidFill>
            </a:endParaRPr>
          </a:p>
        </p:txBody>
      </p:sp>
    </p:spTree>
    <p:extLst>
      <p:ext uri="{BB962C8B-B14F-4D97-AF65-F5344CB8AC3E}">
        <p14:creationId xmlns:p14="http://schemas.microsoft.com/office/powerpoint/2010/main" val="3727287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9EA5-1174-0C73-C9AA-6A2A9C2181E2}"/>
              </a:ext>
            </a:extLst>
          </p:cNvPr>
          <p:cNvSpPr>
            <a:spLocks noGrp="1"/>
          </p:cNvSpPr>
          <p:nvPr>
            <p:ph type="title"/>
          </p:nvPr>
        </p:nvSpPr>
        <p:spPr>
          <a:xfrm>
            <a:off x="535782" y="117977"/>
            <a:ext cx="11425236" cy="484748"/>
          </a:xfrm>
        </p:spPr>
        <p:txBody>
          <a:bodyPr/>
          <a:lstStyle/>
          <a:p>
            <a:r>
              <a:rPr lang="en-US" dirty="0"/>
              <a:t>Physics: Ultra-precise Measurement of Weak Mixing Angle</a:t>
            </a:r>
          </a:p>
        </p:txBody>
      </p:sp>
      <p:sp>
        <p:nvSpPr>
          <p:cNvPr id="6" name="TextBox 5">
            <a:extLst>
              <a:ext uri="{FF2B5EF4-FFF2-40B4-BE49-F238E27FC236}">
                <a16:creationId xmlns:a16="http://schemas.microsoft.com/office/drawing/2014/main" id="{01B7180C-0886-8A4B-20FE-A26006C3AABA}"/>
              </a:ext>
            </a:extLst>
          </p:cNvPr>
          <p:cNvSpPr txBox="1"/>
          <p:nvPr/>
        </p:nvSpPr>
        <p:spPr>
          <a:xfrm>
            <a:off x="1226047" y="5956712"/>
            <a:ext cx="1492716" cy="341632"/>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lumMod val="95000"/>
                  </a:srgbClr>
                </a:solidFill>
                <a:effectLst/>
                <a:uLnTx/>
                <a:uFillTx/>
              </a:rPr>
              <a:t>HUGS, 2024</a:t>
            </a:r>
          </a:p>
        </p:txBody>
      </p:sp>
      <p:pic>
        <p:nvPicPr>
          <p:cNvPr id="14" name="Picture 13">
            <a:extLst>
              <a:ext uri="{FF2B5EF4-FFF2-40B4-BE49-F238E27FC236}">
                <a16:creationId xmlns:a16="http://schemas.microsoft.com/office/drawing/2014/main" id="{61A3DC7F-EB51-7654-DE80-D096D4159EB8}"/>
              </a:ext>
            </a:extLst>
          </p:cNvPr>
          <p:cNvPicPr>
            <a:picLocks noChangeAspect="1"/>
          </p:cNvPicPr>
          <p:nvPr/>
        </p:nvPicPr>
        <p:blipFill>
          <a:blip r:embed="rId3"/>
          <a:stretch>
            <a:fillRect/>
          </a:stretch>
        </p:blipFill>
        <p:spPr>
          <a:xfrm>
            <a:off x="5420986" y="1470448"/>
            <a:ext cx="3212729" cy="1035128"/>
          </a:xfrm>
          <a:prstGeom prst="rect">
            <a:avLst/>
          </a:prstGeom>
        </p:spPr>
      </p:pic>
      <p:pic>
        <p:nvPicPr>
          <p:cNvPr id="16" name="Picture 15">
            <a:extLst>
              <a:ext uri="{FF2B5EF4-FFF2-40B4-BE49-F238E27FC236}">
                <a16:creationId xmlns:a16="http://schemas.microsoft.com/office/drawing/2014/main" id="{AA6A96A4-B406-5961-2DC0-0841E8E57B59}"/>
              </a:ext>
            </a:extLst>
          </p:cNvPr>
          <p:cNvPicPr>
            <a:picLocks noChangeAspect="1"/>
          </p:cNvPicPr>
          <p:nvPr/>
        </p:nvPicPr>
        <p:blipFill>
          <a:blip r:embed="rId4"/>
          <a:stretch>
            <a:fillRect/>
          </a:stretch>
        </p:blipFill>
        <p:spPr>
          <a:xfrm>
            <a:off x="8857738" y="1443830"/>
            <a:ext cx="2998829" cy="1035128"/>
          </a:xfrm>
          <a:prstGeom prst="rect">
            <a:avLst/>
          </a:prstGeom>
        </p:spPr>
      </p:pic>
      <p:grpSp>
        <p:nvGrpSpPr>
          <p:cNvPr id="23" name="Group 22">
            <a:extLst>
              <a:ext uri="{FF2B5EF4-FFF2-40B4-BE49-F238E27FC236}">
                <a16:creationId xmlns:a16="http://schemas.microsoft.com/office/drawing/2014/main" id="{8143CCBE-54C0-0FCB-B79B-CEAEB5BDF31F}"/>
              </a:ext>
            </a:extLst>
          </p:cNvPr>
          <p:cNvGrpSpPr/>
          <p:nvPr/>
        </p:nvGrpSpPr>
        <p:grpSpPr>
          <a:xfrm>
            <a:off x="589767" y="1083997"/>
            <a:ext cx="4570507" cy="1447800"/>
            <a:chOff x="6248400" y="1105259"/>
            <a:chExt cx="4570507" cy="1447800"/>
          </a:xfrm>
        </p:grpSpPr>
        <p:pic>
          <p:nvPicPr>
            <p:cNvPr id="5" name="Picture 4">
              <a:extLst>
                <a:ext uri="{FF2B5EF4-FFF2-40B4-BE49-F238E27FC236}">
                  <a16:creationId xmlns:a16="http://schemas.microsoft.com/office/drawing/2014/main" id="{59DFA7DD-1EC5-0D1A-4385-0B80BAE3D95E}"/>
                </a:ext>
              </a:extLst>
            </p:cNvPr>
            <p:cNvPicPr>
              <a:picLocks noChangeAspect="1"/>
            </p:cNvPicPr>
            <p:nvPr/>
          </p:nvPicPr>
          <p:blipFill>
            <a:blip r:embed="rId5"/>
            <a:stretch>
              <a:fillRect/>
            </a:stretch>
          </p:blipFill>
          <p:spPr>
            <a:xfrm>
              <a:off x="6248400" y="1105259"/>
              <a:ext cx="4570507" cy="1447800"/>
            </a:xfrm>
            <a:prstGeom prst="rect">
              <a:avLst/>
            </a:prstGeom>
          </p:spPr>
        </p:pic>
        <p:sp>
          <p:nvSpPr>
            <p:cNvPr id="21" name="TextBox 20">
              <a:extLst>
                <a:ext uri="{FF2B5EF4-FFF2-40B4-BE49-F238E27FC236}">
                  <a16:creationId xmlns:a16="http://schemas.microsoft.com/office/drawing/2014/main" id="{372ADDD6-157A-1C04-C97B-6C3DDD4F99B3}"/>
                </a:ext>
              </a:extLst>
            </p:cNvPr>
            <p:cNvSpPr txBox="1"/>
            <p:nvPr/>
          </p:nvSpPr>
          <p:spPr>
            <a:xfrm>
              <a:off x="6781800" y="1543338"/>
              <a:ext cx="533400" cy="424732"/>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Symbol" panose="05050102010706020507" pitchFamily="18" charset="2"/>
                </a:rPr>
                <a:t>g,</a:t>
              </a:r>
            </a:p>
          </p:txBody>
        </p:sp>
        <p:sp>
          <p:nvSpPr>
            <p:cNvPr id="22" name="TextBox 21">
              <a:extLst>
                <a:ext uri="{FF2B5EF4-FFF2-40B4-BE49-F238E27FC236}">
                  <a16:creationId xmlns:a16="http://schemas.microsoft.com/office/drawing/2014/main" id="{5029B2B1-1137-D160-2BBF-8D43C29103DA}"/>
                </a:ext>
              </a:extLst>
            </p:cNvPr>
            <p:cNvSpPr txBox="1"/>
            <p:nvPr/>
          </p:nvSpPr>
          <p:spPr>
            <a:xfrm>
              <a:off x="9067800" y="1584542"/>
              <a:ext cx="533400" cy="424732"/>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Symbol" panose="05050102010706020507" pitchFamily="18" charset="2"/>
                </a:rPr>
                <a:t>g,</a:t>
              </a:r>
            </a:p>
          </p:txBody>
        </p:sp>
      </p:grpSp>
      <p:sp>
        <p:nvSpPr>
          <p:cNvPr id="24" name="TextBox 23">
            <a:extLst>
              <a:ext uri="{FF2B5EF4-FFF2-40B4-BE49-F238E27FC236}">
                <a16:creationId xmlns:a16="http://schemas.microsoft.com/office/drawing/2014/main" id="{82E17D73-7F75-919C-41DE-3E2B7D9E591E}"/>
              </a:ext>
            </a:extLst>
          </p:cNvPr>
          <p:cNvSpPr txBox="1"/>
          <p:nvPr/>
        </p:nvSpPr>
        <p:spPr>
          <a:xfrm>
            <a:off x="230982" y="4541860"/>
            <a:ext cx="5484018" cy="2086725"/>
          </a:xfrm>
          <a:prstGeom prst="rect">
            <a:avLst/>
          </a:prstGeom>
          <a:noFill/>
          <a:ln>
            <a:solidFill>
              <a:schemeClr val="accent1"/>
            </a:solidFill>
          </a:ln>
        </p:spPr>
        <p:txBody>
          <a:bodyPr wrap="square" rtlCol="0">
            <a:spAutoFit/>
          </a:body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2400" b="1" i="0" u="sng" strike="noStrike" kern="0" cap="none" spc="0" normalizeH="0" baseline="0" noProof="0" dirty="0">
                <a:ln>
                  <a:noFill/>
                </a:ln>
                <a:solidFill>
                  <a:sysClr val="windowText" lastClr="000000"/>
                </a:solidFill>
                <a:effectLst/>
                <a:uLnTx/>
                <a:uFillTx/>
              </a:rPr>
              <a:t>Experiment conditions</a:t>
            </a:r>
          </a:p>
          <a:p>
            <a:pPr marL="112713" marR="0" lvl="3" indent="-112713"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a:ln>
                  <a:noFill/>
                </a:ln>
                <a:solidFill>
                  <a:sysClr val="windowText" lastClr="000000"/>
                </a:solidFill>
                <a:effectLst/>
                <a:uLnTx/>
                <a:uFillTx/>
              </a:rPr>
              <a:t>Beam: Energy ~11 GeV, I= 65uA, Pol = 90%</a:t>
            </a:r>
          </a:p>
          <a:p>
            <a:pPr marL="114300" marR="0" lvl="0" indent="-11430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 Beam helicity flipped at 2kHz</a:t>
            </a:r>
          </a:p>
          <a:p>
            <a:pPr marL="114300" marR="0" lvl="0" indent="-11430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125cm liquid hydrogen target </a:t>
            </a:r>
          </a:p>
          <a:p>
            <a:pPr marL="114300" marR="0" lvl="0" indent="-11430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Moller scattering angles 60-120 COM</a:t>
            </a:r>
          </a:p>
          <a:p>
            <a:pPr marL="114300" marR="0" lvl="8" indent="-11430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Scattered electron energy = 2 - 8 GeV</a:t>
            </a:r>
          </a:p>
          <a:p>
            <a:pPr marL="114300" marR="0" lvl="8" indent="-11430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Q</a:t>
            </a:r>
            <a:r>
              <a:rPr kumimoji="0" lang="en-US" sz="2000" b="0" i="0" u="none" strike="noStrike" kern="0" cap="none" spc="0" normalizeH="0" baseline="30000" noProof="0" dirty="0">
                <a:ln>
                  <a:noFill/>
                </a:ln>
                <a:solidFill>
                  <a:sysClr val="windowText" lastClr="000000"/>
                </a:solidFill>
                <a:effectLst/>
                <a:uLnTx/>
                <a:uFillTx/>
              </a:rPr>
              <a:t>2</a:t>
            </a:r>
            <a:r>
              <a:rPr kumimoji="0" lang="en-US" sz="2000" b="0" i="0" u="none" strike="noStrike" kern="0" cap="none" spc="0" normalizeH="0" baseline="0" noProof="0" dirty="0">
                <a:ln>
                  <a:noFill/>
                </a:ln>
                <a:solidFill>
                  <a:sysClr val="windowText" lastClr="000000"/>
                </a:solidFill>
                <a:effectLst/>
                <a:uLnTx/>
                <a:uFillTx/>
              </a:rPr>
              <a:t> = 0.0056 GeV</a:t>
            </a:r>
            <a:r>
              <a:rPr kumimoji="0" lang="en-US" sz="2000" b="0" i="0" u="none" strike="noStrike" kern="0" cap="none" spc="0" normalizeH="0" baseline="30000" noProof="0" dirty="0">
                <a:ln>
                  <a:noFill/>
                </a:ln>
                <a:solidFill>
                  <a:sysClr val="windowText" lastClr="000000"/>
                </a:solidFill>
                <a:effectLst/>
                <a:uLnTx/>
                <a:uFillTx/>
              </a:rPr>
              <a:t>2</a:t>
            </a:r>
          </a:p>
        </p:txBody>
      </p:sp>
      <p:sp>
        <p:nvSpPr>
          <p:cNvPr id="26" name="TextBox 25">
            <a:extLst>
              <a:ext uri="{FF2B5EF4-FFF2-40B4-BE49-F238E27FC236}">
                <a16:creationId xmlns:a16="http://schemas.microsoft.com/office/drawing/2014/main" id="{8E9D5C01-B415-418D-1EC1-505997B84774}"/>
              </a:ext>
            </a:extLst>
          </p:cNvPr>
          <p:cNvSpPr txBox="1"/>
          <p:nvPr/>
        </p:nvSpPr>
        <p:spPr>
          <a:xfrm>
            <a:off x="230982" y="559656"/>
            <a:ext cx="8989218" cy="341632"/>
          </a:xfrm>
          <a:prstGeom prst="rect">
            <a:avLst/>
          </a:prstGeom>
          <a:noFill/>
        </p:spPr>
        <p:txBody>
          <a:bodyPr wrap="square" rtlCol="0">
            <a:spAutoFit/>
          </a:body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1800" b="1" i="0" u="sng" strike="noStrike" kern="0" cap="none" spc="0" normalizeH="0" baseline="0" noProof="0" dirty="0">
                <a:ln>
                  <a:noFill/>
                </a:ln>
                <a:solidFill>
                  <a:sysClr val="windowText" lastClr="000000"/>
                </a:solidFill>
                <a:effectLst/>
                <a:uLnTx/>
                <a:uFillTx/>
              </a:rPr>
              <a:t>Measure Parity Violating Asymmetry in Moller scattering with polarized beam</a:t>
            </a:r>
          </a:p>
        </p:txBody>
      </p:sp>
      <p:pic>
        <p:nvPicPr>
          <p:cNvPr id="28" name="Picture 27">
            <a:extLst>
              <a:ext uri="{FF2B5EF4-FFF2-40B4-BE49-F238E27FC236}">
                <a16:creationId xmlns:a16="http://schemas.microsoft.com/office/drawing/2014/main" id="{B1C0B6CA-09AD-E39B-7996-22FD8C8018A1}"/>
              </a:ext>
            </a:extLst>
          </p:cNvPr>
          <p:cNvPicPr>
            <a:picLocks noChangeAspect="1"/>
          </p:cNvPicPr>
          <p:nvPr/>
        </p:nvPicPr>
        <p:blipFill>
          <a:blip r:embed="rId6"/>
          <a:stretch>
            <a:fillRect/>
          </a:stretch>
        </p:blipFill>
        <p:spPr>
          <a:xfrm>
            <a:off x="7480810" y="906130"/>
            <a:ext cx="2392081" cy="537700"/>
          </a:xfrm>
          <a:prstGeom prst="rect">
            <a:avLst/>
          </a:prstGeom>
        </p:spPr>
      </p:pic>
      <p:grpSp>
        <p:nvGrpSpPr>
          <p:cNvPr id="33" name="Group 32">
            <a:extLst>
              <a:ext uri="{FF2B5EF4-FFF2-40B4-BE49-F238E27FC236}">
                <a16:creationId xmlns:a16="http://schemas.microsoft.com/office/drawing/2014/main" id="{B5A0DDAC-C2AE-BB58-CB89-E3A6A7C43863}"/>
              </a:ext>
            </a:extLst>
          </p:cNvPr>
          <p:cNvGrpSpPr/>
          <p:nvPr/>
        </p:nvGrpSpPr>
        <p:grpSpPr>
          <a:xfrm>
            <a:off x="6253164" y="3139562"/>
            <a:ext cx="4503699" cy="768547"/>
            <a:chOff x="6012490" y="2895600"/>
            <a:chExt cx="4503699" cy="768547"/>
          </a:xfrm>
        </p:grpSpPr>
        <p:pic>
          <p:nvPicPr>
            <p:cNvPr id="30" name="Picture 29">
              <a:extLst>
                <a:ext uri="{FF2B5EF4-FFF2-40B4-BE49-F238E27FC236}">
                  <a16:creationId xmlns:a16="http://schemas.microsoft.com/office/drawing/2014/main" id="{D913D56F-2AED-9B5C-A015-B66E529C34FF}"/>
                </a:ext>
              </a:extLst>
            </p:cNvPr>
            <p:cNvPicPr>
              <a:picLocks noChangeAspect="1"/>
            </p:cNvPicPr>
            <p:nvPr/>
          </p:nvPicPr>
          <p:blipFill>
            <a:blip r:embed="rId7"/>
            <a:stretch>
              <a:fillRect/>
            </a:stretch>
          </p:blipFill>
          <p:spPr>
            <a:xfrm>
              <a:off x="6012490" y="2895600"/>
              <a:ext cx="1014860" cy="637239"/>
            </a:xfrm>
            <a:prstGeom prst="rect">
              <a:avLst/>
            </a:prstGeom>
          </p:spPr>
        </p:pic>
        <p:pic>
          <p:nvPicPr>
            <p:cNvPr id="32" name="Picture 31">
              <a:extLst>
                <a:ext uri="{FF2B5EF4-FFF2-40B4-BE49-F238E27FC236}">
                  <a16:creationId xmlns:a16="http://schemas.microsoft.com/office/drawing/2014/main" id="{40C9EB66-551F-BF41-A3F0-76F62073B789}"/>
                </a:ext>
              </a:extLst>
            </p:cNvPr>
            <p:cNvPicPr>
              <a:picLocks noChangeAspect="1"/>
            </p:cNvPicPr>
            <p:nvPr/>
          </p:nvPicPr>
          <p:blipFill>
            <a:blip r:embed="rId8"/>
            <a:stretch>
              <a:fillRect/>
            </a:stretch>
          </p:blipFill>
          <p:spPr>
            <a:xfrm>
              <a:off x="6996306" y="2928883"/>
              <a:ext cx="3519883" cy="735264"/>
            </a:xfrm>
            <a:prstGeom prst="rect">
              <a:avLst/>
            </a:prstGeom>
          </p:spPr>
        </p:pic>
      </p:grpSp>
      <p:pic>
        <p:nvPicPr>
          <p:cNvPr id="34" name="Picture 33">
            <a:extLst>
              <a:ext uri="{FF2B5EF4-FFF2-40B4-BE49-F238E27FC236}">
                <a16:creationId xmlns:a16="http://schemas.microsoft.com/office/drawing/2014/main" id="{F2FCE2A7-E68C-881E-449A-4440EA4A3E7E}"/>
              </a:ext>
            </a:extLst>
          </p:cNvPr>
          <p:cNvPicPr>
            <a:picLocks noChangeAspect="1"/>
          </p:cNvPicPr>
          <p:nvPr/>
        </p:nvPicPr>
        <p:blipFill>
          <a:blip r:embed="rId9"/>
          <a:stretch>
            <a:fillRect/>
          </a:stretch>
        </p:blipFill>
        <p:spPr>
          <a:xfrm>
            <a:off x="279335" y="3046871"/>
            <a:ext cx="5191369" cy="1192504"/>
          </a:xfrm>
          <a:prstGeom prst="rect">
            <a:avLst/>
          </a:prstGeom>
        </p:spPr>
      </p:pic>
      <p:sp>
        <p:nvSpPr>
          <p:cNvPr id="35" name="TextBox 34">
            <a:extLst>
              <a:ext uri="{FF2B5EF4-FFF2-40B4-BE49-F238E27FC236}">
                <a16:creationId xmlns:a16="http://schemas.microsoft.com/office/drawing/2014/main" id="{526AAB54-17FE-BBAE-2CCE-4F3D0E0B5BB8}"/>
              </a:ext>
            </a:extLst>
          </p:cNvPr>
          <p:cNvSpPr txBox="1"/>
          <p:nvPr/>
        </p:nvSpPr>
        <p:spPr>
          <a:xfrm>
            <a:off x="230982" y="2595940"/>
            <a:ext cx="8989218" cy="341632"/>
          </a:xfrm>
          <a:prstGeom prst="rect">
            <a:avLst/>
          </a:prstGeom>
          <a:noFill/>
        </p:spPr>
        <p:txBody>
          <a:bodyPr wrap="square" rtlCol="0">
            <a:spAutoFit/>
          </a:body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1800" b="1" i="0" u="sng" strike="noStrike" kern="0" cap="none" spc="0" normalizeH="0" baseline="0" noProof="0" dirty="0">
                <a:ln>
                  <a:noFill/>
                </a:ln>
                <a:solidFill>
                  <a:sysClr val="windowText" lastClr="000000"/>
                </a:solidFill>
                <a:effectLst/>
                <a:uLnTx/>
                <a:uFillTx/>
              </a:rPr>
              <a:t>Parity Violating Asymmetry gives access to the weak charge of the electron </a:t>
            </a:r>
          </a:p>
        </p:txBody>
      </p:sp>
      <p:sp>
        <p:nvSpPr>
          <p:cNvPr id="36" name="TextBox 35">
            <a:extLst>
              <a:ext uri="{FF2B5EF4-FFF2-40B4-BE49-F238E27FC236}">
                <a16:creationId xmlns:a16="http://schemas.microsoft.com/office/drawing/2014/main" id="{E658F54A-1A16-9AC6-F025-04DEB49F8FE8}"/>
              </a:ext>
            </a:extLst>
          </p:cNvPr>
          <p:cNvSpPr txBox="1"/>
          <p:nvPr/>
        </p:nvSpPr>
        <p:spPr>
          <a:xfrm>
            <a:off x="6493935" y="4439029"/>
            <a:ext cx="5534773" cy="142192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Theoretical prediction accurately calculable with negligible hadronic uncertainty</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Text" lastClr="000000"/>
                </a:solidFill>
                <a:effectLst/>
                <a:uLnTx/>
                <a:uFillTx/>
              </a:rPr>
              <a:t> </a:t>
            </a:r>
            <a:r>
              <a:rPr kumimoji="0" lang="en-US" sz="2800" b="0" i="0" u="none" strike="noStrike" kern="0" cap="none" spc="0" normalizeH="0" baseline="0" noProof="0" dirty="0">
                <a:ln>
                  <a:noFill/>
                </a:ln>
                <a:solidFill>
                  <a:sysClr val="windowText" lastClr="000000"/>
                </a:solidFill>
                <a:effectLst/>
                <a:uLnTx/>
                <a:uFillTx/>
              </a:rPr>
              <a:t>A</a:t>
            </a:r>
            <a:r>
              <a:rPr kumimoji="0" lang="en-US" sz="2800" b="0" i="0" u="none" strike="noStrike" kern="0" cap="none" spc="0" normalizeH="0" baseline="-25000" noProof="0" dirty="0">
                <a:ln>
                  <a:noFill/>
                </a:ln>
                <a:solidFill>
                  <a:sysClr val="windowText" lastClr="000000"/>
                </a:solidFill>
                <a:effectLst/>
                <a:uLnTx/>
                <a:uFillTx/>
              </a:rPr>
              <a:t>PV</a:t>
            </a:r>
            <a:r>
              <a:rPr kumimoji="0" lang="en-US" sz="2800" b="0" i="0" u="none" strike="noStrike" kern="0" cap="none" spc="0" normalizeH="0" baseline="0" noProof="0" dirty="0">
                <a:ln>
                  <a:noFill/>
                </a:ln>
                <a:solidFill>
                  <a:sysClr val="windowText" lastClr="000000"/>
                </a:solidFill>
                <a:effectLst/>
                <a:uLnTx/>
                <a:uFillTx/>
              </a:rPr>
              <a:t> ~ 32 +/- 0.8 ppb</a:t>
            </a:r>
            <a:endParaRPr kumimoji="0" lang="es-ES" sz="2800" b="0" i="0" u="none" strike="noStrike" kern="0" cap="none" spc="0" normalizeH="0" baseline="0" noProof="0" dirty="0">
              <a:ln>
                <a:noFill/>
              </a:ln>
              <a:solidFill>
                <a:sysClr val="windowText" lastClr="000000"/>
              </a:solidFill>
              <a:effectLst/>
              <a:uLnTx/>
              <a:uFillTx/>
            </a:endParaRPr>
          </a:p>
        </p:txBody>
      </p:sp>
      <p:sp>
        <p:nvSpPr>
          <p:cNvPr id="37" name="Arrow: Right 36">
            <a:extLst>
              <a:ext uri="{FF2B5EF4-FFF2-40B4-BE49-F238E27FC236}">
                <a16:creationId xmlns:a16="http://schemas.microsoft.com/office/drawing/2014/main" id="{EA68ACD1-550D-B0C5-BD38-F8D6DFEE4FC7}"/>
              </a:ext>
            </a:extLst>
          </p:cNvPr>
          <p:cNvSpPr/>
          <p:nvPr/>
        </p:nvSpPr>
        <p:spPr>
          <a:xfrm>
            <a:off x="5111832" y="5200780"/>
            <a:ext cx="2050721" cy="637239"/>
          </a:xfrm>
          <a:prstGeom prst="rightArrow">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6424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9EA5-1174-0C73-C9AA-6A2A9C2181E2}"/>
              </a:ext>
            </a:extLst>
          </p:cNvPr>
          <p:cNvSpPr>
            <a:spLocks noGrp="1"/>
          </p:cNvSpPr>
          <p:nvPr>
            <p:ph type="title"/>
          </p:nvPr>
        </p:nvSpPr>
        <p:spPr/>
        <p:txBody>
          <a:bodyPr/>
          <a:lstStyle/>
          <a:p>
            <a:r>
              <a:rPr lang="en-US" dirty="0"/>
              <a:t>Physics: Sensitive to Physics Beyond the Standard Model</a:t>
            </a:r>
          </a:p>
        </p:txBody>
      </p:sp>
      <p:pic>
        <p:nvPicPr>
          <p:cNvPr id="4" name="Picture 3">
            <a:extLst>
              <a:ext uri="{FF2B5EF4-FFF2-40B4-BE49-F238E27FC236}">
                <a16:creationId xmlns:a16="http://schemas.microsoft.com/office/drawing/2014/main" id="{FF9512D0-6F67-846D-CF90-CD0CF05436FD}"/>
              </a:ext>
            </a:extLst>
          </p:cNvPr>
          <p:cNvPicPr>
            <a:picLocks noChangeAspect="1"/>
          </p:cNvPicPr>
          <p:nvPr/>
        </p:nvPicPr>
        <p:blipFill>
          <a:blip r:embed="rId3"/>
          <a:stretch>
            <a:fillRect/>
          </a:stretch>
        </p:blipFill>
        <p:spPr>
          <a:xfrm>
            <a:off x="751319" y="1061291"/>
            <a:ext cx="4170025" cy="676715"/>
          </a:xfrm>
          <a:prstGeom prst="rect">
            <a:avLst/>
          </a:prstGeom>
        </p:spPr>
      </p:pic>
      <p:pic>
        <p:nvPicPr>
          <p:cNvPr id="8" name="Picture 7">
            <a:extLst>
              <a:ext uri="{FF2B5EF4-FFF2-40B4-BE49-F238E27FC236}">
                <a16:creationId xmlns:a16="http://schemas.microsoft.com/office/drawing/2014/main" id="{27257340-1E4E-3341-683E-030A3070ABA0}"/>
              </a:ext>
            </a:extLst>
          </p:cNvPr>
          <p:cNvPicPr>
            <a:picLocks noChangeAspect="1"/>
          </p:cNvPicPr>
          <p:nvPr/>
        </p:nvPicPr>
        <p:blipFill>
          <a:blip r:embed="rId4"/>
          <a:stretch>
            <a:fillRect/>
          </a:stretch>
        </p:blipFill>
        <p:spPr>
          <a:xfrm>
            <a:off x="5426091" y="762000"/>
            <a:ext cx="6418346" cy="5390254"/>
          </a:xfrm>
          <a:prstGeom prst="rect">
            <a:avLst/>
          </a:prstGeom>
        </p:spPr>
      </p:pic>
      <p:sp>
        <p:nvSpPr>
          <p:cNvPr id="9" name="TextBox 8">
            <a:extLst>
              <a:ext uri="{FF2B5EF4-FFF2-40B4-BE49-F238E27FC236}">
                <a16:creationId xmlns:a16="http://schemas.microsoft.com/office/drawing/2014/main" id="{93956AFC-8808-F7A8-BC8E-6A2B4992A477}"/>
              </a:ext>
            </a:extLst>
          </p:cNvPr>
          <p:cNvSpPr txBox="1"/>
          <p:nvPr/>
        </p:nvSpPr>
        <p:spPr>
          <a:xfrm>
            <a:off x="16933" y="1881722"/>
            <a:ext cx="5638799" cy="424732"/>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err="1">
                <a:ln>
                  <a:noFill/>
                </a:ln>
                <a:solidFill>
                  <a:sysClr val="windowText" lastClr="000000"/>
                </a:solidFill>
                <a:effectLst/>
                <a:uLnTx/>
                <a:uFillTx/>
                <a:latin typeface="Symbol" panose="05050102010706020507" pitchFamily="18" charset="2"/>
              </a:rPr>
              <a:t>D</a:t>
            </a:r>
            <a:r>
              <a:rPr kumimoji="0" lang="en-US" sz="2400" b="0" i="0" u="none" strike="noStrike" kern="0" cap="none" spc="0" normalizeH="0" baseline="0" noProof="0" dirty="0" err="1">
                <a:ln>
                  <a:noFill/>
                </a:ln>
                <a:solidFill>
                  <a:sysClr val="windowText" lastClr="000000"/>
                </a:solidFill>
                <a:effectLst/>
                <a:uLnTx/>
                <a:uFillTx/>
              </a:rPr>
              <a:t>Q</a:t>
            </a:r>
            <a:r>
              <a:rPr kumimoji="0" lang="en-US" sz="2400" b="0" i="0" u="none" strike="noStrike" kern="0" cap="none" spc="0" normalizeH="0" baseline="30000" noProof="0" dirty="0" err="1">
                <a:ln>
                  <a:noFill/>
                </a:ln>
                <a:solidFill>
                  <a:sysClr val="windowText" lastClr="000000"/>
                </a:solidFill>
                <a:effectLst/>
                <a:uLnTx/>
                <a:uFillTx/>
              </a:rPr>
              <a:t>e</a:t>
            </a:r>
            <a:r>
              <a:rPr kumimoji="0" lang="en-US" sz="2400" b="0" i="0" u="none" strike="noStrike" kern="0" cap="none" spc="0" normalizeH="0" baseline="-25000" noProof="0" dirty="0" err="1">
                <a:ln>
                  <a:noFill/>
                </a:ln>
                <a:solidFill>
                  <a:sysClr val="windowText" lastClr="000000"/>
                </a:solidFill>
                <a:effectLst/>
                <a:uLnTx/>
                <a:uFillTx/>
              </a:rPr>
              <a:t>W</a:t>
            </a:r>
            <a:r>
              <a:rPr kumimoji="0" lang="en-US" sz="2400" b="0" i="0" u="none" strike="noStrike" kern="0" cap="none" spc="0" normalizeH="0" baseline="0" noProof="0" dirty="0">
                <a:ln>
                  <a:noFill/>
                </a:ln>
                <a:solidFill>
                  <a:sysClr val="windowText" lastClr="000000"/>
                </a:solidFill>
                <a:effectLst/>
                <a:uLnTx/>
                <a:uFillTx/>
              </a:rPr>
              <a:t> = +/- 2.1% (stat) +/- 1.1% (syst)</a:t>
            </a:r>
          </a:p>
        </p:txBody>
      </p:sp>
      <p:pic>
        <p:nvPicPr>
          <p:cNvPr id="11" name="Picture 10">
            <a:extLst>
              <a:ext uri="{FF2B5EF4-FFF2-40B4-BE49-F238E27FC236}">
                <a16:creationId xmlns:a16="http://schemas.microsoft.com/office/drawing/2014/main" id="{ADE86871-69D0-F067-8C83-B64F4E01C8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85089" y="4343400"/>
            <a:ext cx="1993821" cy="817762"/>
          </a:xfrm>
          <a:prstGeom prst="rect">
            <a:avLst/>
          </a:prstGeom>
        </p:spPr>
      </p:pic>
      <p:sp>
        <p:nvSpPr>
          <p:cNvPr id="12" name="TextBox 11">
            <a:extLst>
              <a:ext uri="{FF2B5EF4-FFF2-40B4-BE49-F238E27FC236}">
                <a16:creationId xmlns:a16="http://schemas.microsoft.com/office/drawing/2014/main" id="{153AC469-0D7C-1C81-BBE5-DEA297277835}"/>
              </a:ext>
            </a:extLst>
          </p:cNvPr>
          <p:cNvSpPr txBox="1"/>
          <p:nvPr/>
        </p:nvSpPr>
        <p:spPr>
          <a:xfrm>
            <a:off x="-31045" y="2544414"/>
            <a:ext cx="5426091" cy="757130"/>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Symbol" panose="05050102010706020507" pitchFamily="18" charset="2"/>
              </a:rPr>
              <a:t>D</a:t>
            </a:r>
            <a:r>
              <a:rPr kumimoji="0" lang="en-US" sz="2400" b="0" i="0" u="none" strike="noStrike" kern="0" cap="none" spc="0" normalizeH="0" baseline="0" noProof="0" dirty="0">
                <a:ln>
                  <a:noFill/>
                </a:ln>
                <a:solidFill>
                  <a:sysClr val="windowText" lastClr="000000"/>
                </a:solidFill>
                <a:effectLst/>
                <a:uLnTx/>
                <a:uFillTx/>
              </a:rPr>
              <a:t>(sin</a:t>
            </a:r>
            <a:r>
              <a:rPr kumimoji="0" lang="en-US" sz="2400" b="0" i="0" u="none" strike="noStrike" kern="0" cap="none" spc="0" normalizeH="0" baseline="30000" noProof="0" dirty="0">
                <a:ln>
                  <a:noFill/>
                </a:ln>
                <a:solidFill>
                  <a:sysClr val="windowText" lastClr="000000"/>
                </a:solidFill>
                <a:effectLst/>
                <a:uLnTx/>
                <a:uFillTx/>
              </a:rPr>
              <a:t>2</a:t>
            </a:r>
            <a:r>
              <a:rPr kumimoji="0" lang="en-US" sz="2400" b="0" i="0" u="none" strike="noStrike" kern="0" cap="none" spc="0" normalizeH="0" baseline="0" noProof="0" dirty="0">
                <a:ln>
                  <a:noFill/>
                </a:ln>
                <a:solidFill>
                  <a:sysClr val="windowText" lastClr="000000"/>
                </a:solidFill>
                <a:effectLst/>
                <a:uLnTx/>
                <a:uFillTx/>
                <a:latin typeface="Symbol" panose="05050102010706020507" pitchFamily="18" charset="2"/>
              </a:rPr>
              <a:t>Q</a:t>
            </a:r>
            <a:r>
              <a:rPr kumimoji="0" lang="en-US" sz="2400" b="0" i="0" u="none" strike="noStrike" kern="0" cap="none" spc="0" normalizeH="0" baseline="-25000" noProof="0" dirty="0">
                <a:ln>
                  <a:noFill/>
                </a:ln>
                <a:solidFill>
                  <a:sysClr val="windowText" lastClr="000000"/>
                </a:solidFill>
                <a:effectLst/>
                <a:uLnTx/>
                <a:uFillTx/>
              </a:rPr>
              <a:t>W</a:t>
            </a:r>
            <a:r>
              <a:rPr kumimoji="0" lang="en-US" sz="2400" b="0" i="0" u="none" strike="noStrike" kern="0" cap="none" spc="0" normalizeH="0" baseline="0" noProof="0" dirty="0">
                <a:ln>
                  <a:noFill/>
                </a:ln>
                <a:solidFill>
                  <a:sysClr val="windowText" lastClr="000000"/>
                </a:solidFill>
                <a:effectLst/>
                <a:uLnTx/>
                <a:uFillTx/>
              </a:rPr>
              <a:t>) = +/- 0.00023 (stat)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+/- 0.00012 (syst)</a:t>
            </a:r>
          </a:p>
        </p:txBody>
      </p:sp>
      <p:grpSp>
        <p:nvGrpSpPr>
          <p:cNvPr id="19" name="Group 18">
            <a:extLst>
              <a:ext uri="{FF2B5EF4-FFF2-40B4-BE49-F238E27FC236}">
                <a16:creationId xmlns:a16="http://schemas.microsoft.com/office/drawing/2014/main" id="{9AEADC89-E9A9-DF0C-7F5F-477E898B9F61}"/>
              </a:ext>
            </a:extLst>
          </p:cNvPr>
          <p:cNvGrpSpPr/>
          <p:nvPr/>
        </p:nvGrpSpPr>
        <p:grpSpPr>
          <a:xfrm>
            <a:off x="751319" y="5334000"/>
            <a:ext cx="3734924" cy="1171334"/>
            <a:chOff x="609600" y="5127010"/>
            <a:chExt cx="3734924" cy="1171334"/>
          </a:xfrm>
        </p:grpSpPr>
        <p:sp>
          <p:nvSpPr>
            <p:cNvPr id="6" name="TextBox 5">
              <a:extLst>
                <a:ext uri="{FF2B5EF4-FFF2-40B4-BE49-F238E27FC236}">
                  <a16:creationId xmlns:a16="http://schemas.microsoft.com/office/drawing/2014/main" id="{01B7180C-0886-8A4B-20FE-A26006C3AABA}"/>
                </a:ext>
              </a:extLst>
            </p:cNvPr>
            <p:cNvSpPr txBox="1"/>
            <p:nvPr/>
          </p:nvSpPr>
          <p:spPr>
            <a:xfrm>
              <a:off x="1226047" y="5956712"/>
              <a:ext cx="1492716" cy="341632"/>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lumMod val="95000"/>
                    </a:srgbClr>
                  </a:solidFill>
                  <a:effectLst/>
                  <a:uLnTx/>
                  <a:uFillTx/>
                </a:rPr>
                <a:t>HUGS, 2024</a:t>
              </a:r>
            </a:p>
          </p:txBody>
        </p:sp>
        <p:pic>
          <p:nvPicPr>
            <p:cNvPr id="16" name="Picture 15">
              <a:extLst>
                <a:ext uri="{FF2B5EF4-FFF2-40B4-BE49-F238E27FC236}">
                  <a16:creationId xmlns:a16="http://schemas.microsoft.com/office/drawing/2014/main" id="{A9A146A0-C86F-8BD4-46F3-C3EFFAFB4B46}"/>
                </a:ext>
              </a:extLst>
            </p:cNvPr>
            <p:cNvPicPr>
              <a:picLocks noChangeAspect="1"/>
            </p:cNvPicPr>
            <p:nvPr/>
          </p:nvPicPr>
          <p:blipFill>
            <a:blip r:embed="rId6"/>
            <a:stretch>
              <a:fillRect/>
            </a:stretch>
          </p:blipFill>
          <p:spPr>
            <a:xfrm>
              <a:off x="609600" y="5127010"/>
              <a:ext cx="2198060" cy="1025244"/>
            </a:xfrm>
            <a:prstGeom prst="rect">
              <a:avLst/>
            </a:prstGeom>
          </p:spPr>
        </p:pic>
        <p:pic>
          <p:nvPicPr>
            <p:cNvPr id="18" name="Picture 17">
              <a:extLst>
                <a:ext uri="{FF2B5EF4-FFF2-40B4-BE49-F238E27FC236}">
                  <a16:creationId xmlns:a16="http://schemas.microsoft.com/office/drawing/2014/main" id="{678624E5-222D-9D5A-9E1E-08C277845D1B}"/>
                </a:ext>
              </a:extLst>
            </p:cNvPr>
            <p:cNvPicPr>
              <a:picLocks noChangeAspect="1"/>
            </p:cNvPicPr>
            <p:nvPr/>
          </p:nvPicPr>
          <p:blipFill>
            <a:blip r:embed="rId7"/>
            <a:stretch>
              <a:fillRect/>
            </a:stretch>
          </p:blipFill>
          <p:spPr>
            <a:xfrm>
              <a:off x="2807660" y="5414726"/>
              <a:ext cx="1536864" cy="449812"/>
            </a:xfrm>
            <a:prstGeom prst="rect">
              <a:avLst/>
            </a:prstGeom>
          </p:spPr>
        </p:pic>
      </p:grpSp>
      <p:sp>
        <p:nvSpPr>
          <p:cNvPr id="21" name="TextBox 20">
            <a:extLst>
              <a:ext uri="{FF2B5EF4-FFF2-40B4-BE49-F238E27FC236}">
                <a16:creationId xmlns:a16="http://schemas.microsoft.com/office/drawing/2014/main" id="{40EB4F21-911D-4B8E-ABFC-517A477FC875}"/>
              </a:ext>
            </a:extLst>
          </p:cNvPr>
          <p:cNvSpPr txBox="1"/>
          <p:nvPr/>
        </p:nvSpPr>
        <p:spPr>
          <a:xfrm>
            <a:off x="205500" y="3646794"/>
            <a:ext cx="4953000" cy="590931"/>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Unique sensitivity to TeV scale  physics coupling more to leptons than to quarks</a:t>
            </a:r>
          </a:p>
        </p:txBody>
      </p:sp>
    </p:spTree>
    <p:extLst>
      <p:ext uri="{BB962C8B-B14F-4D97-AF65-F5344CB8AC3E}">
        <p14:creationId xmlns:p14="http://schemas.microsoft.com/office/powerpoint/2010/main" val="40960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MOLLER Installation in Hall A</a:t>
            </a:r>
          </a:p>
        </p:txBody>
      </p:sp>
      <p:pic>
        <p:nvPicPr>
          <p:cNvPr id="3" name="Picture 2">
            <a:extLst>
              <a:ext uri="{FF2B5EF4-FFF2-40B4-BE49-F238E27FC236}">
                <a16:creationId xmlns:a16="http://schemas.microsoft.com/office/drawing/2014/main" id="{2AD21DE4-D67C-49B0-AA5F-C2A9006439DC}"/>
              </a:ext>
            </a:extLst>
          </p:cNvPr>
          <p:cNvPicPr>
            <a:picLocks noChangeAspect="1"/>
          </p:cNvPicPr>
          <p:nvPr/>
        </p:nvPicPr>
        <p:blipFill>
          <a:blip r:embed="rId3"/>
          <a:stretch>
            <a:fillRect/>
          </a:stretch>
        </p:blipFill>
        <p:spPr>
          <a:xfrm>
            <a:off x="194560" y="838200"/>
            <a:ext cx="11802879" cy="5547841"/>
          </a:xfrm>
          <a:prstGeom prst="rect">
            <a:avLst/>
          </a:prstGeom>
        </p:spPr>
      </p:pic>
    </p:spTree>
    <p:extLst>
      <p:ext uri="{BB962C8B-B14F-4D97-AF65-F5344CB8AC3E}">
        <p14:creationId xmlns:p14="http://schemas.microsoft.com/office/powerpoint/2010/main" val="1861122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MOLLER Project Approach</a:t>
            </a:r>
          </a:p>
        </p:txBody>
      </p:sp>
      <p:sp>
        <p:nvSpPr>
          <p:cNvPr id="3" name="Rectangle 2">
            <a:extLst>
              <a:ext uri="{FF2B5EF4-FFF2-40B4-BE49-F238E27FC236}">
                <a16:creationId xmlns:a16="http://schemas.microsoft.com/office/drawing/2014/main" id="{20FD2D85-3713-41ED-8369-2B95BA638ECB}"/>
              </a:ext>
            </a:extLst>
          </p:cNvPr>
          <p:cNvSpPr/>
          <p:nvPr/>
        </p:nvSpPr>
        <p:spPr>
          <a:xfrm>
            <a:off x="552501" y="838200"/>
            <a:ext cx="11086998" cy="5705408"/>
          </a:xfrm>
          <a:prstGeom prst="rect">
            <a:avLst/>
          </a:prstGeom>
        </p:spPr>
        <p:txBody>
          <a:bodyPr wrap="square">
            <a:spAutoFit/>
          </a:bodyPr>
          <a:lstStyle/>
          <a:p>
            <a:pPr>
              <a:lnSpc>
                <a:spcPct val="110000"/>
              </a:lnSpc>
              <a:spcBef>
                <a:spcPts val="600"/>
              </a:spcBef>
              <a:spcAft>
                <a:spcPts val="600"/>
              </a:spcAft>
            </a:pPr>
            <a:r>
              <a:rPr lang="en-US" sz="2400" dirty="0"/>
              <a:t>MOLLER has a Project Execution Plan (PEP) and Program Management Plan (PMP) which,</a:t>
            </a:r>
          </a:p>
          <a:p>
            <a:pPr marL="342900" lvl="1" indent="-342900">
              <a:lnSpc>
                <a:spcPct val="110000"/>
              </a:lnSpc>
              <a:spcBef>
                <a:spcPts val="600"/>
              </a:spcBef>
              <a:spcAft>
                <a:spcPts val="600"/>
              </a:spcAft>
              <a:buFont typeface="Wingdings" panose="05000000000000000000" pitchFamily="2" charset="2"/>
              <a:buChar char="§"/>
            </a:pPr>
            <a:r>
              <a:rPr lang="en-US" sz="2400" dirty="0"/>
              <a:t>Establish policies and procedures to manage and control project planning, initiation, definition, execution, and transition/closeout</a:t>
            </a:r>
          </a:p>
          <a:p>
            <a:pPr marL="342900" lvl="1" indent="-342900">
              <a:lnSpc>
                <a:spcPct val="110000"/>
              </a:lnSpc>
              <a:spcBef>
                <a:spcPts val="600"/>
              </a:spcBef>
              <a:spcAft>
                <a:spcPts val="600"/>
              </a:spcAft>
              <a:buFont typeface="Wingdings" panose="05000000000000000000" pitchFamily="2" charset="2"/>
              <a:buChar char="§"/>
            </a:pPr>
            <a:r>
              <a:rPr lang="en-US" sz="2400" dirty="0"/>
              <a:t>Use the outcomes and outputs from all project planning processes, integrating them into a formally approved document</a:t>
            </a:r>
          </a:p>
          <a:p>
            <a:pPr marL="342900" lvl="1" indent="-342900">
              <a:lnSpc>
                <a:spcPct val="110000"/>
              </a:lnSpc>
              <a:spcBef>
                <a:spcPts val="600"/>
              </a:spcBef>
              <a:spcAft>
                <a:spcPts val="600"/>
              </a:spcAft>
              <a:buFont typeface="Wingdings" panose="05000000000000000000" pitchFamily="2" charset="2"/>
              <a:buChar char="§"/>
            </a:pPr>
            <a:r>
              <a:rPr lang="en-US" sz="2400" dirty="0"/>
              <a:t>Includes an accurate reflection of how the project is to be accomplished, resource requirements, technical considerations, risk management, configuration management, and roles and responsibilities</a:t>
            </a:r>
          </a:p>
          <a:p>
            <a:pPr marL="342900" lvl="1" indent="-342900">
              <a:lnSpc>
                <a:spcPct val="110000"/>
              </a:lnSpc>
              <a:spcBef>
                <a:spcPts val="600"/>
              </a:spcBef>
              <a:spcAft>
                <a:spcPts val="600"/>
              </a:spcAft>
              <a:buFont typeface="Wingdings" panose="05000000000000000000" pitchFamily="2" charset="2"/>
              <a:buChar char="§"/>
            </a:pPr>
            <a:endParaRPr lang="en-US" sz="2400" dirty="0"/>
          </a:p>
          <a:p>
            <a:pPr marL="342900" lvl="1" indent="-342900">
              <a:lnSpc>
                <a:spcPct val="110000"/>
              </a:lnSpc>
              <a:spcBef>
                <a:spcPts val="600"/>
              </a:spcBef>
              <a:spcAft>
                <a:spcPts val="600"/>
              </a:spcAft>
              <a:buFont typeface="Wingdings" panose="05000000000000000000" pitchFamily="2" charset="2"/>
              <a:buChar char="§"/>
            </a:pPr>
            <a:r>
              <a:rPr lang="en-US" sz="2400" dirty="0">
                <a:sym typeface="Wingdings" panose="05000000000000000000" pitchFamily="2" charset="2"/>
              </a:rPr>
              <a:t> MOLLER is a DOE O413.3b MIE project which is baselined (CD-2/3 Approval obtained in May 2024))</a:t>
            </a:r>
            <a:endParaRPr lang="en-US" sz="2400" dirty="0"/>
          </a:p>
        </p:txBody>
      </p:sp>
    </p:spTree>
    <p:extLst>
      <p:ext uri="{BB962C8B-B14F-4D97-AF65-F5344CB8AC3E}">
        <p14:creationId xmlns:p14="http://schemas.microsoft.com/office/powerpoint/2010/main" val="4244611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Key Performance Parameters</a:t>
            </a:r>
          </a:p>
        </p:txBody>
      </p:sp>
      <p:sp>
        <p:nvSpPr>
          <p:cNvPr id="4" name="Rectangle 3">
            <a:extLst>
              <a:ext uri="{FF2B5EF4-FFF2-40B4-BE49-F238E27FC236}">
                <a16:creationId xmlns:a16="http://schemas.microsoft.com/office/drawing/2014/main" id="{C69C2790-E88D-41E3-92DD-BFA2BC781903}"/>
              </a:ext>
            </a:extLst>
          </p:cNvPr>
          <p:cNvSpPr/>
          <p:nvPr/>
        </p:nvSpPr>
        <p:spPr>
          <a:xfrm>
            <a:off x="609600" y="835839"/>
            <a:ext cx="11353800" cy="5791329"/>
          </a:xfrm>
          <a:prstGeom prst="rect">
            <a:avLst/>
          </a:prstGeom>
        </p:spPr>
        <p:txBody>
          <a:bodyPr wrap="square">
            <a:spAutoFit/>
          </a:bodyPr>
          <a:lstStyle/>
          <a:p>
            <a:pPr marL="457200" marR="0" lvl="0" indent="-457200" defTabSz="91440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US" sz="2800" dirty="0"/>
              <a:t>The KPPs remain unchanged since CD-1</a:t>
            </a:r>
          </a:p>
          <a:p>
            <a:pPr marR="0" lvl="0" defTabSz="914400" eaLnBrk="1" fontAlgn="auto" latinLnBrk="0" hangingPunct="1">
              <a:lnSpc>
                <a:spcPct val="100000"/>
              </a:lnSpc>
              <a:spcBef>
                <a:spcPts val="600"/>
              </a:spcBef>
              <a:spcAft>
                <a:spcPts val="600"/>
              </a:spcAft>
              <a:buClrTx/>
              <a:buSzTx/>
              <a:tabLst/>
              <a:defRPr/>
            </a:pPr>
            <a:endParaRPr lang="en-US" sz="1000" dirty="0"/>
          </a:p>
          <a:p>
            <a:pPr marL="457200" marR="0" lvl="0" indent="-457200" defTabSz="91440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US" sz="2800" dirty="0"/>
              <a:t>CD-4 Approval requires demonstration of </a:t>
            </a:r>
            <a:r>
              <a:rPr lang="en-US" sz="2800" b="1" dirty="0"/>
              <a:t>Threshold KPPs</a:t>
            </a:r>
            <a:r>
              <a:rPr lang="en-US" sz="2800" dirty="0"/>
              <a:t>.</a:t>
            </a:r>
          </a:p>
          <a:p>
            <a:pPr marR="0" lvl="0" defTabSz="914400" eaLnBrk="1" fontAlgn="auto" latinLnBrk="0" hangingPunct="1">
              <a:lnSpc>
                <a:spcPct val="100000"/>
              </a:lnSpc>
              <a:spcBef>
                <a:spcPts val="100"/>
              </a:spcBef>
              <a:spcAft>
                <a:spcPts val="100"/>
              </a:spcAft>
              <a:buClrTx/>
              <a:buSzTx/>
              <a:tabLst/>
              <a:defRPr/>
            </a:pPr>
            <a:r>
              <a:rPr lang="en-US" sz="2800" dirty="0"/>
              <a:t>         </a:t>
            </a:r>
            <a:r>
              <a:rPr lang="en-US" sz="2400" dirty="0"/>
              <a:t>The KPPs are defined in such a way that they can be demonstrated with     </a:t>
            </a:r>
          </a:p>
          <a:p>
            <a:pPr marR="0" lvl="0" defTabSz="914400" eaLnBrk="1" fontAlgn="auto" latinLnBrk="0" hangingPunct="1">
              <a:lnSpc>
                <a:spcPct val="100000"/>
              </a:lnSpc>
              <a:spcBef>
                <a:spcPts val="100"/>
              </a:spcBef>
              <a:spcAft>
                <a:spcPts val="100"/>
              </a:spcAft>
              <a:buClrTx/>
              <a:buSzTx/>
              <a:tabLst/>
              <a:defRPr/>
            </a:pPr>
            <a:r>
              <a:rPr lang="en-US" sz="2400" dirty="0"/>
              <a:t>           cosmic rays and/or low current beam prior to the transition to operations.</a:t>
            </a:r>
          </a:p>
          <a:p>
            <a:pPr marR="0" lvl="0" defTabSz="914400" eaLnBrk="1" fontAlgn="auto" latinLnBrk="0" hangingPunct="1">
              <a:lnSpc>
                <a:spcPct val="100000"/>
              </a:lnSpc>
              <a:spcBef>
                <a:spcPts val="600"/>
              </a:spcBef>
              <a:spcAft>
                <a:spcPts val="600"/>
              </a:spcAft>
              <a:buClrTx/>
              <a:buSzTx/>
              <a:tabLst/>
              <a:defRPr/>
            </a:pPr>
            <a:endParaRPr lang="en-US" sz="1000" dirty="0"/>
          </a:p>
          <a:p>
            <a:pPr marL="457200" marR="0" lvl="0" indent="-457200" defTabSz="91440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US" sz="2800" dirty="0"/>
              <a:t>The </a:t>
            </a:r>
            <a:r>
              <a:rPr lang="en-US" sz="2800" b="1" dirty="0"/>
              <a:t>Objective KPP </a:t>
            </a:r>
            <a:r>
              <a:rPr lang="en-US" sz="2800" dirty="0"/>
              <a:t>criteria represent performance stretch goals and the basis for the baseline scope, schedule and budget.</a:t>
            </a:r>
          </a:p>
          <a:p>
            <a:pPr marR="0" lvl="0" defTabSz="914400" eaLnBrk="1" fontAlgn="auto" latinLnBrk="0" hangingPunct="1">
              <a:lnSpc>
                <a:spcPct val="100000"/>
              </a:lnSpc>
              <a:spcBef>
                <a:spcPts val="600"/>
              </a:spcBef>
              <a:spcAft>
                <a:spcPts val="600"/>
              </a:spcAft>
              <a:buClrTx/>
              <a:buSzTx/>
              <a:tabLst/>
              <a:defRPr/>
            </a:pPr>
            <a:endParaRPr lang="en-US" sz="1000" dirty="0"/>
          </a:p>
          <a:p>
            <a:pPr marL="457200" marR="0" lvl="0" indent="-457200" defTabSz="91440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US" sz="2800" dirty="0"/>
              <a:t>The </a:t>
            </a:r>
            <a:r>
              <a:rPr lang="en-US" sz="2800" b="1" dirty="0"/>
              <a:t>Ultimate Performance Parameters </a:t>
            </a:r>
            <a:r>
              <a:rPr lang="en-US" sz="2800" dirty="0"/>
              <a:t>(UPPs) describe the performance required to achieve the science outcome upon which the mission need was based. The UPPs will be able to be verified after several months of operations. </a:t>
            </a:r>
          </a:p>
        </p:txBody>
      </p:sp>
    </p:spTree>
    <p:extLst>
      <p:ext uri="{BB962C8B-B14F-4D97-AF65-F5344CB8AC3E}">
        <p14:creationId xmlns:p14="http://schemas.microsoft.com/office/powerpoint/2010/main" val="2710956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7AB0-BDCA-3E81-6F5B-21F2FE22ADFF}"/>
              </a:ext>
            </a:extLst>
          </p:cNvPr>
          <p:cNvSpPr>
            <a:spLocks noGrp="1"/>
          </p:cNvSpPr>
          <p:nvPr>
            <p:ph type="title"/>
          </p:nvPr>
        </p:nvSpPr>
        <p:spPr/>
        <p:txBody>
          <a:bodyPr/>
          <a:lstStyle/>
          <a:p>
            <a:r>
              <a:rPr lang="en-US" dirty="0"/>
              <a:t>DOE MIE Project Scope</a:t>
            </a:r>
          </a:p>
        </p:txBody>
      </p:sp>
      <p:pic>
        <p:nvPicPr>
          <p:cNvPr id="3" name="Picture 2">
            <a:extLst>
              <a:ext uri="{FF2B5EF4-FFF2-40B4-BE49-F238E27FC236}">
                <a16:creationId xmlns:a16="http://schemas.microsoft.com/office/drawing/2014/main" id="{EB2AB3C6-6FE2-4989-8002-7EF6F5DD98CE}"/>
              </a:ext>
            </a:extLst>
          </p:cNvPr>
          <p:cNvPicPr>
            <a:picLocks noChangeAspect="1"/>
          </p:cNvPicPr>
          <p:nvPr/>
        </p:nvPicPr>
        <p:blipFill>
          <a:blip r:embed="rId3"/>
          <a:stretch>
            <a:fillRect/>
          </a:stretch>
        </p:blipFill>
        <p:spPr>
          <a:xfrm>
            <a:off x="152400" y="762000"/>
            <a:ext cx="8425402" cy="5675868"/>
          </a:xfrm>
          <a:prstGeom prst="rect">
            <a:avLst/>
          </a:prstGeom>
        </p:spPr>
      </p:pic>
      <p:pic>
        <p:nvPicPr>
          <p:cNvPr id="5" name="Picture 4">
            <a:extLst>
              <a:ext uri="{FF2B5EF4-FFF2-40B4-BE49-F238E27FC236}">
                <a16:creationId xmlns:a16="http://schemas.microsoft.com/office/drawing/2014/main" id="{4360F54E-6EBA-4C0B-A087-751F48F0BCC2}"/>
              </a:ext>
            </a:extLst>
          </p:cNvPr>
          <p:cNvPicPr>
            <a:picLocks noChangeAspect="1"/>
          </p:cNvPicPr>
          <p:nvPr/>
        </p:nvPicPr>
        <p:blipFill>
          <a:blip r:embed="rId4"/>
          <a:stretch>
            <a:fillRect/>
          </a:stretch>
        </p:blipFill>
        <p:spPr>
          <a:xfrm>
            <a:off x="8813509" y="655079"/>
            <a:ext cx="3353091" cy="5547841"/>
          </a:xfrm>
          <a:prstGeom prst="rect">
            <a:avLst/>
          </a:prstGeom>
        </p:spPr>
      </p:pic>
    </p:spTree>
    <p:extLst>
      <p:ext uri="{BB962C8B-B14F-4D97-AF65-F5344CB8AC3E}">
        <p14:creationId xmlns:p14="http://schemas.microsoft.com/office/powerpoint/2010/main" val="3646352619"/>
      </p:ext>
    </p:extLst>
  </p:cSld>
  <p:clrMapOvr>
    <a:masterClrMapping/>
  </p:clrMapOvr>
</p:sld>
</file>

<file path=ppt/theme/theme1.xml><?xml version="1.0" encoding="utf-8"?>
<a:theme xmlns:a="http://schemas.openxmlformats.org/drawingml/2006/main" name="2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2.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626a30e-e30c-49d2-b28e-4b15466de7c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CCE15F5A724E4995E449CDD4BB4BEB" ma:contentTypeVersion="13" ma:contentTypeDescription="Create a new document." ma:contentTypeScope="" ma:versionID="e24bb56cda9bf34c347a86290e096eaf">
  <xsd:schema xmlns:xsd="http://www.w3.org/2001/XMLSchema" xmlns:xs="http://www.w3.org/2001/XMLSchema" xmlns:p="http://schemas.microsoft.com/office/2006/metadata/properties" xmlns:ns3="2626a30e-e30c-49d2-b28e-4b15466de7c6" xmlns:ns4="77586f14-e94f-440a-8709-25c562d20f3f" targetNamespace="http://schemas.microsoft.com/office/2006/metadata/properties" ma:root="true" ma:fieldsID="93bc4f14009b4b5e2ff639f66b223ed0" ns3:_="" ns4:_="">
    <xsd:import namespace="2626a30e-e30c-49d2-b28e-4b15466de7c6"/>
    <xsd:import namespace="77586f14-e94f-440a-8709-25c562d20f3f"/>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26a30e-e30c-49d2-b28e-4b15466de7c6"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86f14-e94f-440a-8709-25c562d20f3f"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7509B9-0484-4569-B3D1-479BFC4DBC43}">
  <ds:schemaRefs>
    <ds:schemaRef ds:uri="http://schemas.microsoft.com/sharepoint/v3/contenttype/forms"/>
  </ds:schemaRefs>
</ds:datastoreItem>
</file>

<file path=customXml/itemProps2.xml><?xml version="1.0" encoding="utf-8"?>
<ds:datastoreItem xmlns:ds="http://schemas.openxmlformats.org/officeDocument/2006/customXml" ds:itemID="{A94D2349-8184-49BB-A0BD-7E401EF228B3}">
  <ds:schemaRefs>
    <ds:schemaRef ds:uri="2626a30e-e30c-49d2-b28e-4b15466de7c6"/>
    <ds:schemaRef ds:uri="http://schemas.openxmlformats.org/package/2006/metadata/core-properties"/>
    <ds:schemaRef ds:uri="77586f14-e94f-440a-8709-25c562d20f3f"/>
    <ds:schemaRef ds:uri="http://purl.org/dc/dcmitype/"/>
    <ds:schemaRef ds:uri="http://schemas.microsoft.com/office/infopath/2007/PartnerControls"/>
    <ds:schemaRef ds:uri="http://purl.org/dc/elements/1.1/"/>
    <ds:schemaRef ds:uri="http://purl.org/dc/terms/"/>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EA74E48-907F-4FA3-96C6-5BDD154C56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26a30e-e30c-49d2-b28e-4b15466de7c6"/>
    <ds:schemaRef ds:uri="77586f14-e94f-440a-8709-25c562d20f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5207</TotalTime>
  <Words>2697</Words>
  <Application>Microsoft Office PowerPoint</Application>
  <PresentationFormat>Widescreen</PresentationFormat>
  <Paragraphs>263</Paragraphs>
  <Slides>30</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Arial Black</vt:lpstr>
      <vt:lpstr>Calibri</vt:lpstr>
      <vt:lpstr>PingFangSC-Regular</vt:lpstr>
      <vt:lpstr>Symbol</vt:lpstr>
      <vt:lpstr>Times New Roman</vt:lpstr>
      <vt:lpstr>Wingdings</vt:lpstr>
      <vt:lpstr>2_Presentations (Wide Screen)</vt:lpstr>
      <vt:lpstr>Presentations (Wide Screen)</vt:lpstr>
      <vt:lpstr>Measurement of Lepton-Lepton Electroweak Reactions (MOLLER)</vt:lpstr>
      <vt:lpstr>Outline…</vt:lpstr>
      <vt:lpstr>Contents</vt:lpstr>
      <vt:lpstr>Physics: Ultra-precise Measurement of Weak Mixing Angle</vt:lpstr>
      <vt:lpstr>Physics: Sensitive to Physics Beyond the Standard Model</vt:lpstr>
      <vt:lpstr>MOLLER Installation in Hall A</vt:lpstr>
      <vt:lpstr>MOLLER Project Approach</vt:lpstr>
      <vt:lpstr>Key Performance Parameters</vt:lpstr>
      <vt:lpstr>DOE MIE Project Scope</vt:lpstr>
      <vt:lpstr>MOLLER Program Scope (DOE, NSF and CFI/RM)</vt:lpstr>
      <vt:lpstr>Project Dependencies</vt:lpstr>
      <vt:lpstr>MOLLER Program Integration</vt:lpstr>
      <vt:lpstr>Status Table [Oct 2024]</vt:lpstr>
      <vt:lpstr>FY2024 Highlights</vt:lpstr>
      <vt:lpstr>FY2024 Highlights</vt:lpstr>
      <vt:lpstr>FY2024 Highlights – WBS 1.02 Target</vt:lpstr>
      <vt:lpstr>FY2024 Highlights – WBS 1.03 Spectrometer</vt:lpstr>
      <vt:lpstr>FY2024 Highlights – WBS 1.04 / 1.05 Detectors</vt:lpstr>
      <vt:lpstr>FY2024 Highlights – WBS 1.06 Infrastructure</vt:lpstr>
      <vt:lpstr>FY2024 Highlights – WBS 1.07 DAQ and Trigger</vt:lpstr>
      <vt:lpstr>FY2024 Highlights – WBS 1.08 Assembly in the Hall</vt:lpstr>
      <vt:lpstr>JLab Test Lab – Spectrometer Assembly Area / Space Planning</vt:lpstr>
      <vt:lpstr>Project Performance [Oct 2024]</vt:lpstr>
      <vt:lpstr>Project Performance [Oct 2024]</vt:lpstr>
      <vt:lpstr>Project Performance [Oct 2024]</vt:lpstr>
      <vt:lpstr>MOLLER Quality Assurance</vt:lpstr>
      <vt:lpstr>MOLLER Environment, Safety and Health</vt:lpstr>
      <vt:lpstr>MOLLER Staffing [Nov 2024]</vt:lpstr>
      <vt:lpstr>3 High Risks</vt:lpstr>
      <vt:lpstr>PowerPoint Presentation</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HPDF Capabilities and Impacts on VA and Virginia Universities</dc:title>
  <dc:creator>Deborah Dowd</dc:creator>
  <cp:lastModifiedBy>Ruben Fair</cp:lastModifiedBy>
  <cp:revision>293</cp:revision>
  <dcterms:created xsi:type="dcterms:W3CDTF">2022-09-08T14:58:30Z</dcterms:created>
  <dcterms:modified xsi:type="dcterms:W3CDTF">2024-12-06T21:41:57Z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2022-08-25T00:00:00Z</vt:filetime>
  </property>
  <property fmtid="{D5CDD505-2E9C-101B-9397-08002B2CF9AE}" pid="3" name="Creator">
    <vt:lpwstr>Acrobat PDFMaker 22 for PowerPoint</vt:lpwstr>
  </property>
  <property fmtid="{D5CDD505-2E9C-101B-9397-08002B2CF9AE}" pid="4" name="LastSaved">
    <vt:filetime>2022-09-08T00:00:00Z</vt:filetime>
  </property>
  <property fmtid="{D5CDD505-2E9C-101B-9397-08002B2CF9AE}" pid="5" name="Producer">
    <vt:lpwstr>Adobe PDF Library 22.2.223</vt:lpwstr>
  </property>
  <property fmtid="{D5CDD505-2E9C-101B-9397-08002B2CF9AE}" pid="6" name="ContentTypeId">
    <vt:lpwstr>0x0101008FCCE15F5A724E4995E449CDD4BB4BEB</vt:lpwstr>
  </property>
</Properties>
</file>