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5" r:id="rId4"/>
    <p:sldMasterId id="2147483701" r:id="rId5"/>
  </p:sldMasterIdLst>
  <p:notesMasterIdLst>
    <p:notesMasterId r:id="rId24"/>
  </p:notesMasterIdLst>
  <p:handoutMasterIdLst>
    <p:handoutMasterId r:id="rId25"/>
  </p:handoutMasterIdLst>
  <p:sldIdLst>
    <p:sldId id="5408" r:id="rId6"/>
    <p:sldId id="257" r:id="rId7"/>
    <p:sldId id="259" r:id="rId8"/>
    <p:sldId id="261" r:id="rId9"/>
    <p:sldId id="262" r:id="rId10"/>
    <p:sldId id="1616" r:id="rId11"/>
    <p:sldId id="1617" r:id="rId12"/>
    <p:sldId id="266" r:id="rId13"/>
    <p:sldId id="267" r:id="rId14"/>
    <p:sldId id="3803" r:id="rId15"/>
    <p:sldId id="268" r:id="rId16"/>
    <p:sldId id="269" r:id="rId17"/>
    <p:sldId id="1618" r:id="rId18"/>
    <p:sldId id="1619" r:id="rId19"/>
    <p:sldId id="260" r:id="rId20"/>
    <p:sldId id="367" r:id="rId21"/>
    <p:sldId id="5940" r:id="rId22"/>
    <p:sldId id="258" r:id="rId23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CA9BA12-75F3-999B-6336-4F962A2E6D06}" name="Matthew Cahill" initials="MC" userId="S::cahill@jlab.org::45bf416e-bc26-4c6a-b4ed-5d6267bd8ebc" providerId="AD"/>
  <p188:author id="{68731784-5840-F617-78C0-5362B2CCDEE0}" name="Jianwei Qiu" initials="JQ" userId="S::jqiu@JLAB.ORG::801aee4f-01be-445a-9d95-e46e4ef9bf4b" providerId="AD"/>
  <p188:author id="{5D57699C-63BE-E7E2-5E97-1E29C8038EAB}" name="Amber Boehnlein" initials="AB" userId="S::amber@jlab.org::9ee83fe6-ab0c-4884-84a0-de44469ed02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79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711"/>
    <p:restoredTop sz="88120"/>
  </p:normalViewPr>
  <p:slideViewPr>
    <p:cSldViewPr>
      <p:cViewPr varScale="1">
        <p:scale>
          <a:sx n="101" d="100"/>
          <a:sy n="101" d="100"/>
        </p:scale>
        <p:origin x="248" y="1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31" d="100"/>
          <a:sy n="131" d="100"/>
        </p:scale>
        <p:origin x="708" y="12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26739EF-DE78-4BD6-8C9F-F201D8ACEAC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FC33AD-92BB-44BB-BA05-02A7C3F2124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45D0D0-0137-4454-BC41-5693ABE6EB37}" type="datetimeFigureOut">
              <a:rPr lang="en-US" smtClean="0"/>
              <a:t>12/10/24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8B6196-9405-4755-9223-248295672DC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D36A6E-BEC1-44F1-A3BD-E9C2CC433E4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66D98E-0F18-4F0C-8B8D-ADBD80845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1679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931459-2223-604B-9133-6BCC57EA3391}" type="datetimeFigureOut">
              <a:rPr lang="en-US" smtClean="0"/>
              <a:t>12/10/24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C6B486-E18D-8C49-8AB8-D9329548D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537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25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PlaceHolder 3"/>
          <p:cNvSpPr>
            <a:spLocks noGrp="1"/>
          </p:cNvSpPr>
          <p:nvPr>
            <p:ph type="sldNum" idx="25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en-US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65DF5C7E-48BD-4450-A112-A6AFB1AC972E}" type="slidenum">
              <a:rPr lang="en-US" sz="1200" b="0" strike="noStrike" spc="-1">
                <a:solidFill>
                  <a:srgbClr val="000000"/>
                </a:solidFill>
                <a:latin typeface="Times New Roman"/>
              </a:rPr>
              <a:t>2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70252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25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5" name="PlaceHolder 3"/>
          <p:cNvSpPr>
            <a:spLocks noGrp="1"/>
          </p:cNvSpPr>
          <p:nvPr>
            <p:ph type="sldNum" idx="26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en-US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52BBB524-2A5F-4E0F-8C2C-B15DB66572AC}" type="slidenum">
              <a:rPr lang="en-US" sz="1200" b="0" strike="noStrike" spc="-1">
                <a:solidFill>
                  <a:srgbClr val="000000"/>
                </a:solidFill>
                <a:latin typeface="Times New Roman"/>
              </a:rPr>
              <a:t>3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2375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763588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25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8" name="PlaceHolder 3"/>
          <p:cNvSpPr>
            <a:spLocks noGrp="1"/>
          </p:cNvSpPr>
          <p:nvPr>
            <p:ph type="sldNum" idx="2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en-US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E4204EF9-9151-4CF4-A351-D7650704E9EA}" type="slidenum">
              <a:rPr lang="en-US" sz="1200" b="0" strike="noStrike" spc="-1">
                <a:solidFill>
                  <a:srgbClr val="000000"/>
                </a:solidFill>
                <a:latin typeface="Times New Roman"/>
              </a:rPr>
              <a:t>4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29044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2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PlaceHolder 3"/>
          <p:cNvSpPr>
            <a:spLocks noGrp="1"/>
          </p:cNvSpPr>
          <p:nvPr>
            <p:ph type="sldNum" idx="28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en-US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00AD2C1D-2C7A-4F81-A8DB-0973C8A0F0C0}" type="slidenum">
              <a:rPr lang="en-US" sz="1200" b="0" strike="noStrike" spc="-1">
                <a:solidFill>
                  <a:srgbClr val="000000"/>
                </a:solidFill>
                <a:latin typeface="Times New Roman"/>
              </a:rPr>
              <a:t>5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13307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27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3" name="PlaceHolder 3"/>
          <p:cNvSpPr>
            <a:spLocks noGrp="1"/>
          </p:cNvSpPr>
          <p:nvPr>
            <p:ph type="sldNum" idx="32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en-US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9FCE9FA6-AF5E-46DC-899C-9CEB949A0EDE}" type="slidenum">
              <a:rPr lang="en-US" sz="1200" b="0" strike="noStrike" spc="-1">
                <a:solidFill>
                  <a:srgbClr val="000000"/>
                </a:solidFill>
                <a:latin typeface="Times New Roman"/>
              </a:rPr>
              <a:t>11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534663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27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6" name="PlaceHolder 3"/>
          <p:cNvSpPr>
            <a:spLocks noGrp="1"/>
          </p:cNvSpPr>
          <p:nvPr>
            <p:ph type="sldNum" idx="33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en-US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F43D6EF3-3A4B-423C-82BA-4D4920BA1BB1}" type="slidenum">
              <a:rPr lang="en-US" sz="1200" b="0" strike="noStrike" spc="-1">
                <a:solidFill>
                  <a:srgbClr val="000000"/>
                </a:solidFill>
                <a:latin typeface="Times New Roman"/>
              </a:rPr>
              <a:t>12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27666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Wish list. </a:t>
            </a:r>
            <a:r>
              <a:rPr lang="en-US" dirty="0" err="1"/>
              <a:t>Jlab</a:t>
            </a:r>
            <a:r>
              <a:rPr lang="en-US" dirty="0"/>
              <a:t> is supposed to collaborate with BNL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53114-0D40-384A-9E11-76EB88F8D7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06554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6B486-E18D-8C49-8AB8-D9329548D07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139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339094" y="6343229"/>
            <a:ext cx="2693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rgbClr val="A91B1B"/>
                </a:solidFill>
              </a:rPr>
              <a:t>TJNAF is managed by Jefferson Science Associates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94" y="610558"/>
            <a:ext cx="11561038" cy="484748"/>
          </a:xfrm>
        </p:spPr>
        <p:txBody>
          <a:bodyPr/>
          <a:lstStyle>
            <a:lvl1pPr algn="l">
              <a:defRPr sz="3000" b="1" baseline="0">
                <a:solidFill>
                  <a:srgbClr val="A91B1B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39094" y="4070981"/>
            <a:ext cx="11154058" cy="124697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Presenter Name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DOE Science and Technology Review of Jefferson Lab July 19-21, 2022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187600A-EF28-8598-7119-16CFCE73073A}"/>
              </a:ext>
            </a:extLst>
          </p:cNvPr>
          <p:cNvCxnSpPr/>
          <p:nvPr userDrawn="1"/>
        </p:nvCxnSpPr>
        <p:spPr>
          <a:xfrm>
            <a:off x="0" y="6076045"/>
            <a:ext cx="12165686" cy="0"/>
          </a:xfrm>
          <a:prstGeom prst="line">
            <a:avLst/>
          </a:prstGeom>
          <a:ln w="635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EDE0BA-7F27-4138-812D-2F936ACA9383}"/>
              </a:ext>
            </a:extLst>
          </p:cNvPr>
          <p:cNvCxnSpPr/>
          <p:nvPr userDrawn="1"/>
        </p:nvCxnSpPr>
        <p:spPr>
          <a:xfrm>
            <a:off x="1" y="6063449"/>
            <a:ext cx="12192000" cy="0"/>
          </a:xfrm>
          <a:prstGeom prst="line">
            <a:avLst/>
          </a:prstGeom>
          <a:ln w="76200">
            <a:solidFill>
              <a:srgbClr val="BE1D1D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4" name="Picture 3" descr="A red circle in the middle of a black background&#10;&#10;Description automatically generated">
            <a:extLst>
              <a:ext uri="{FF2B5EF4-FFF2-40B4-BE49-F238E27FC236}">
                <a16:creationId xmlns:a16="http://schemas.microsoft.com/office/drawing/2014/main" id="{0E6BE28D-32FC-851D-CD9E-A40C397166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12997" y="6323586"/>
            <a:ext cx="1725109" cy="54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813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ECE706-4B35-C75F-F853-8250E8C71D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12192000" cy="60760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339094" y="6343229"/>
            <a:ext cx="2693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rgbClr val="A91B1B"/>
                </a:solidFill>
              </a:rPr>
              <a:t>TJNAF is managed by Jefferson Science Associates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94" y="610558"/>
            <a:ext cx="11561038" cy="484748"/>
          </a:xfrm>
        </p:spPr>
        <p:txBody>
          <a:bodyPr/>
          <a:lstStyle>
            <a:lvl1pPr algn="l">
              <a:defRPr sz="3000" b="1" baseline="0">
                <a:solidFill>
                  <a:srgbClr val="A91B1B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39094" y="4070981"/>
            <a:ext cx="11154058" cy="124697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Presenter Name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DOE Science and Technology Review of Jefferson Lab July 19-21, 2022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BE4473CD-026D-1725-068D-08E702E0F6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06358" y="6476356"/>
            <a:ext cx="1759328" cy="38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187600A-EF28-8598-7119-16CFCE73073A}"/>
              </a:ext>
            </a:extLst>
          </p:cNvPr>
          <p:cNvCxnSpPr/>
          <p:nvPr userDrawn="1"/>
        </p:nvCxnSpPr>
        <p:spPr>
          <a:xfrm>
            <a:off x="0" y="6076045"/>
            <a:ext cx="12165686" cy="0"/>
          </a:xfrm>
          <a:prstGeom prst="line">
            <a:avLst/>
          </a:prstGeom>
          <a:ln w="635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EDE0BA-7F27-4138-812D-2F936ACA9383}"/>
              </a:ext>
            </a:extLst>
          </p:cNvPr>
          <p:cNvCxnSpPr/>
          <p:nvPr userDrawn="1"/>
        </p:nvCxnSpPr>
        <p:spPr>
          <a:xfrm>
            <a:off x="1" y="6063449"/>
            <a:ext cx="12192000" cy="0"/>
          </a:xfrm>
          <a:prstGeom prst="line">
            <a:avLst/>
          </a:prstGeom>
          <a:ln w="76200">
            <a:solidFill>
              <a:srgbClr val="BE1D1D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8231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563" y="161927"/>
            <a:ext cx="11425236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63" y="1508760"/>
            <a:ext cx="11372771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9CE46E7-6323-DC6D-B5A9-2715ED47195A}"/>
              </a:ext>
            </a:extLst>
          </p:cNvPr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4044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562" y="223423"/>
            <a:ext cx="11504904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562" y="1444752"/>
            <a:ext cx="5590038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91B1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562" y="2270334"/>
            <a:ext cx="5590038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44752"/>
            <a:ext cx="5533375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91B1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70334"/>
            <a:ext cx="5533375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2C4858A-275D-2E7B-F3E0-4127DCDF3EE9}"/>
              </a:ext>
            </a:extLst>
          </p:cNvPr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28716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548" y="251239"/>
            <a:ext cx="11504904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A72E877-54EF-3AC0-E7D3-14415E9DB3C2}"/>
              </a:ext>
            </a:extLst>
          </p:cNvPr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06789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9F7382-5E1C-4B4F-A2BE-730A0DABBE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4DCB94-70F6-43B1-8C3E-93DF33027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CLAS Collaboration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19AB88-57ED-48FA-ADF8-90F697909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BB82A-85AA-4495-AB6C-1CAA31F5E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687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563" y="161927"/>
            <a:ext cx="11425236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63" y="1508760"/>
            <a:ext cx="11372771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771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562" y="223423"/>
            <a:ext cx="11504904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562" y="1444752"/>
            <a:ext cx="5590038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91B1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562" y="2270334"/>
            <a:ext cx="5590038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44752"/>
            <a:ext cx="5533375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91B1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70334"/>
            <a:ext cx="5533375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453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548" y="251239"/>
            <a:ext cx="11504904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76674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1581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middl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1894A-23D8-DD48-BEBC-5D1CBF393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141" y="258931"/>
            <a:ext cx="11338560" cy="62341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9398612" y="6303387"/>
            <a:ext cx="2423899" cy="487083"/>
            <a:chOff x="6293670" y="6370917"/>
            <a:chExt cx="2423899" cy="487083"/>
          </a:xfrm>
        </p:grpSpPr>
        <p:sp>
          <p:nvSpPr>
            <p:cNvPr id="20" name="Rectangle 19"/>
            <p:cNvSpPr/>
            <p:nvPr/>
          </p:nvSpPr>
          <p:spPr>
            <a:xfrm>
              <a:off x="6293670" y="6372406"/>
              <a:ext cx="2423899" cy="4470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D7FAD72-2B0A-3DD9-AB74-6283FB880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66362" y="6370917"/>
              <a:ext cx="1558663" cy="48708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276046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3200" cap="small" baseline="0" dirty="0">
                <a:latin typeface="Arial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June 15,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40912900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309FBEA-B634-46C7-9680-BA03652935C3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2108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HPD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>
            <a:noAutofit/>
          </a:bodyPr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730323" y="6445951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6" y="728029"/>
            <a:ext cx="12208476" cy="0"/>
          </a:xfrm>
          <a:prstGeom prst="line">
            <a:avLst/>
          </a:prstGeom>
          <a:ln w="57150">
            <a:solidFill>
              <a:srgbClr val="44A1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8338655-305F-4E1F-9D56-51645D3FE19D}"/>
              </a:ext>
            </a:extLst>
          </p:cNvPr>
          <p:cNvGrpSpPr/>
          <p:nvPr userDrawn="1"/>
        </p:nvGrpSpPr>
        <p:grpSpPr>
          <a:xfrm>
            <a:off x="9958402" y="6490412"/>
            <a:ext cx="778223" cy="236892"/>
            <a:chOff x="9868346" y="6499015"/>
            <a:chExt cx="778223" cy="23689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2382081-D093-461F-98E9-0A9CC0C2D1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68346" y="6499015"/>
              <a:ext cx="731520" cy="236892"/>
            </a:xfrm>
            <a:prstGeom prst="rect">
              <a:avLst/>
            </a:prstGeom>
          </p:spPr>
        </p:pic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E4ACE98-460D-4BAE-B42B-54B880A53EF8}"/>
                </a:ext>
              </a:extLst>
            </p:cNvPr>
            <p:cNvCxnSpPr/>
            <p:nvPr userDrawn="1"/>
          </p:nvCxnSpPr>
          <p:spPr>
            <a:xfrm>
              <a:off x="10646569" y="6504118"/>
              <a:ext cx="0" cy="191955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31741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66659" y="289937"/>
            <a:ext cx="11378099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47563" y="1508761"/>
            <a:ext cx="11523520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5915507" y="658336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366659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endParaRPr lang="en-US" sz="100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256"/>
          <p:cNvSpPr txBox="1">
            <a:spLocks noChangeArrowheads="1"/>
          </p:cNvSpPr>
          <p:nvPr userDrawn="1"/>
        </p:nvSpPr>
        <p:spPr>
          <a:xfrm>
            <a:off x="376310" y="6510173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endParaRPr lang="en-US" sz="100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 descr="A red circle in the middle of a black background&#10;&#10;Description automatically generated">
            <a:extLst>
              <a:ext uri="{FF2B5EF4-FFF2-40B4-BE49-F238E27FC236}">
                <a16:creationId xmlns:a16="http://schemas.microsoft.com/office/drawing/2014/main" id="{3869421E-355C-B3CE-94D8-A85B03599230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312997" y="6323586"/>
            <a:ext cx="1725109" cy="54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312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9" r:id="rId6"/>
    <p:sldLayoutId id="2147483710" r:id="rId7"/>
    <p:sldLayoutId id="2147483711" r:id="rId8"/>
    <p:sldLayoutId id="2147483712" r:id="rId9"/>
  </p:sldLayoutIdLst>
  <p:hf hd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 kern="1200">
          <a:solidFill>
            <a:srgbClr val="A91B1B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66659" y="289937"/>
            <a:ext cx="11378099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47563" y="1508761"/>
            <a:ext cx="11523520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6296147" y="6616535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366659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endParaRPr lang="en-US" sz="100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EEEE5F2E-7E8F-2854-69EA-9AF07A7E36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64612" y="6468740"/>
            <a:ext cx="1759328" cy="38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217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8" r:id="rId5"/>
  </p:sldLayoutIdLst>
  <p:hf hd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 kern="1200">
          <a:solidFill>
            <a:srgbClr val="A91B1B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hyperlink" Target="https://hamptonproton.org/wp-content/uploads/photo-gallery/PROTON-1114.jpg?bwg=1681327438" TargetMode="External"/><Relationship Id="rId7" Type="http://schemas.openxmlformats.org/officeDocument/2006/relationships/hyperlink" Target="https://www.google.com/imgres?q=leo%20cancer%20care&amp;imgurl=https%3A%2F%2Fcdn.dca-design.com%2Fuploads%2Fimages%2FROBMARTIN-IMAGES-TO-BE-RESIZED%2F_listing_small%2F170889%2FWork-Leo-Cancer-Care.webp%3Fv%3D1726129073&amp;imgrefurl=https%3A%2F%2Fwww.dca-design.com%2Fnews%2Fleo-cancer-care-reveals-marie-system-at-estro-2022&amp;docid=35Uqv9eq9KfXJM&amp;tbnid=ZZVhgQXbVBVU2M&amp;vet=12ahUKEwiR3oz7_ZuKAxWhzgIHHcWKMeIQM3oECBsQAA..i&amp;w=990&amp;h=660&amp;hcb=2&amp;ved=2ahUKEwiR3oz7_ZuKAxWhzgIHHcWKMeIQM3oECBsQAA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png"/><Relationship Id="rId5" Type="http://schemas.openxmlformats.org/officeDocument/2006/relationships/hyperlink" Target="https://www.leocancercare.com/" TargetMode="External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q=gamma%20knife%20radiosurgery&amp;imgurl=https%3A%2F%2Fwww.mhsi.com%2Fblog%2Fwp-content%2Fuploads%2F2022%2F10%2FGamma-Knife_blog.jpg&amp;imgrefurl=https%3A%2F%2Fwww.mhsi.com%2Fblog%2Fgamma-knife-radiosurgery-is-it-right-for-you%2F&amp;docid=lOhJ7bxNwHugMM&amp;tbnid=gDToeuP4WezTWM&amp;vet=12ahUKEwjUnbj09JuKAxVhwQIHHRKtNjgQM3oECBkQAA..i&amp;w=1200&amp;h=683&amp;hcb=2&amp;ved=2ahUKEwjUnbj09JuKAxVhwQIHHRKtNjgQM3oECBkQAA" TargetMode="Externa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s://www.google.com/imgres?q=raystation&amp;imgurl=https%3A%2F%2Fwww.researchgate.net%2Fpublication%2F335507518%2Ffigure%2Ffig5%2FAS%3A797765672132626%401567213566492%2FPatient-2-Raystation-Treatment-Planning-Software-Anisotropic-CTV-Based-on-WMPL-Map.png&amp;imgrefurl=https%3A%2F%2Fwww.researchgate.net%2Ffigure%2FPatient-2-Raystation-Treatment-Planning-Software-Anisotropic-CTV-Based-on-WMPL-Map_fig5_335507518&amp;docid=93BnGjmVgawpUM&amp;tbnid=CaSR3sxcYzk2HM&amp;vet=12ahUKEwjy4riV9puKAxUbxQIHHcNAJVsQM3oECG8QAA..i&amp;w=850&amp;h=810&amp;hcb=2&amp;ved=2ahUKEwjy4riV9puKAxUbxQIHHcNAJVsQM3oECG8QAA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microsoft.com/office/2007/relationships/hdphoto" Target="../media/hdphoto2.wdp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/imgres?q=lunchtime&amp;imgurl=https%3A%2F%2Fst3.depositphotos.com%2F11904330%2F17079%2Fv%2F450%2Fdepositphotos_170793996-stock-illustration-lunch-time-with-a-fork.jpg&amp;imgrefurl=https%3A%2F%2Fdepositphotos.com%2Fvectors%2Flunchtime.html&amp;docid=2yhUpAjh039VEM&amp;tbnid=pwEROz3z1U1fhM&amp;vet=12ahUKEwjXkPqf_ZuKAxWP2QIHHacnLP8QM3oECG4QAA..i&amp;w=600&amp;h=600&amp;hcb=2&amp;ved=2ahUKEwjXkPqf_ZuKAxWP2QIHHacnLP8QM3oECG4QAA" TargetMode="External"/><Relationship Id="rId5" Type="http://schemas.openxmlformats.org/officeDocument/2006/relationships/image" Target="../media/image62.jpeg"/><Relationship Id="rId4" Type="http://schemas.openxmlformats.org/officeDocument/2006/relationships/hyperlink" Target="https://www.google.com/imgres?imgurl=http%3A%2F%2Fnebula.wsimg.com%2F60468fb1ef738b35670d4d1c99d9ab6d%3FAccessKeyId%3D6FDD8C824D470AD0DF3A%26disposition%3D0%26alloworigin%3D1&amp;tbnid=QQzznntfp4NvTM&amp;vet=12ahUKEwiz5N3EjcuEAxWlKtAFHdk4BvgQMygCegQIARBY..i&amp;imgrefurl=http%3A%2F%2Fwww.silodemo.com%2F&amp;docid=2HPhhZZZq_0FUM&amp;w=1000&amp;h=580&amp;q=remove%20silos&amp;client=firefox-b-1-d&amp;ved=2ahUKEwiz5N3EjcuEAxWlKtAFHdk4BvgQMygCegQIARBY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gi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gif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A3F64-61F1-2087-8E80-D1D1F9D9FA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9094" y="610558"/>
            <a:ext cx="11561038" cy="511358"/>
          </a:xfrm>
        </p:spPr>
        <p:txBody>
          <a:bodyPr>
            <a:noAutofit/>
          </a:bodyPr>
          <a:lstStyle/>
          <a:p>
            <a:r>
              <a:rPr lang="en-US" sz="36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BioMedical</a:t>
            </a:r>
            <a:r>
              <a:rPr lang="en-US" sz="3600" dirty="0">
                <a:latin typeface="Calibri" panose="020F0502020204030204" pitchFamily="34" charset="0"/>
                <a:cs typeface="Times New Roman" panose="02020603050405020304" pitchFamily="18" charset="0"/>
              </a:rPr>
              <a:t> Research and Innovation Center (BRIC)</a:t>
            </a: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CA0EDF-94CE-2AF9-7B53-6BB60DC622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6393" y="2819400"/>
            <a:ext cx="11154058" cy="2585323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Cynthia Keppel</a:t>
            </a:r>
          </a:p>
          <a:p>
            <a:r>
              <a:rPr lang="en-US" i="1" dirty="0"/>
              <a:t>Associate Director for Physics</a:t>
            </a:r>
          </a:p>
          <a:p>
            <a:endParaRPr lang="en-US" dirty="0"/>
          </a:p>
          <a:p>
            <a:r>
              <a:rPr lang="en-US" b="1" dirty="0"/>
              <a:t>Presented To: </a:t>
            </a:r>
          </a:p>
          <a:p>
            <a:r>
              <a:rPr lang="en-US" dirty="0"/>
              <a:t>JSA S&amp;T Mission Committee</a:t>
            </a:r>
          </a:p>
          <a:p>
            <a:endParaRPr lang="en-US" dirty="0"/>
          </a:p>
          <a:p>
            <a:r>
              <a:rPr lang="en-US" b="1" dirty="0"/>
              <a:t>December 11, 2024</a:t>
            </a:r>
          </a:p>
        </p:txBody>
      </p:sp>
    </p:spTree>
    <p:extLst>
      <p:ext uri="{BB962C8B-B14F-4D97-AF65-F5344CB8AC3E}">
        <p14:creationId xmlns:p14="http://schemas.microsoft.com/office/powerpoint/2010/main" val="1563369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8D544-C0B7-E948-8CDB-5CE79C567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3" y="240539"/>
            <a:ext cx="6423806" cy="487490"/>
          </a:xfrm>
        </p:spPr>
        <p:txBody>
          <a:bodyPr>
            <a:normAutofit/>
          </a:bodyPr>
          <a:lstStyle/>
          <a:p>
            <a:r>
              <a:rPr lang="en-US" dirty="0"/>
              <a:t>Industry Partnerships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65E889-3B47-754B-BB7B-C81B19C25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6DCC57A-CE20-0F4D-AD44-A9FB366FC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079" y="2578091"/>
            <a:ext cx="6167121" cy="4036802"/>
          </a:xfrm>
          <a:prstGeom prst="rect">
            <a:avLst/>
          </a:prstGeom>
        </p:spPr>
      </p:pic>
      <p:pic>
        <p:nvPicPr>
          <p:cNvPr id="12306" name="Picture 18" descr="PROTON-1114">
            <a:hlinkClick r:id="rId3"/>
            <a:extLst>
              <a:ext uri="{FF2B5EF4-FFF2-40B4-BE49-F238E27FC236}">
                <a16:creationId xmlns:a16="http://schemas.microsoft.com/office/drawing/2014/main" id="{78F18DBC-E4D7-1A43-B2E0-70BEF460D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79" y="970158"/>
            <a:ext cx="3647150" cy="274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0" name="Picture 22" descr="Leo Cancer Care">
            <a:hlinkClick r:id="rId5"/>
            <a:extLst>
              <a:ext uri="{FF2B5EF4-FFF2-40B4-BE49-F238E27FC236}">
                <a16:creationId xmlns:a16="http://schemas.microsoft.com/office/drawing/2014/main" id="{79ACAA1D-94BE-2147-87E6-4CDB60373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049" y="1411006"/>
            <a:ext cx="3313251" cy="132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CC5F138-99BB-1748-BD64-CDB1B7768A3E}"/>
              </a:ext>
            </a:extLst>
          </p:cNvPr>
          <p:cNvSpPr txBox="1"/>
          <p:nvPr/>
        </p:nvSpPr>
        <p:spPr>
          <a:xfrm>
            <a:off x="4038614" y="896962"/>
            <a:ext cx="55941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Leo Cancer Care, Hampton University Proton Cancer Institute, Jefferson Lab partnership to install upright patient positioning and advanced  imaging in an existing fixed proton beam treatment room.</a:t>
            </a:r>
          </a:p>
          <a:p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EC061A0-3FBF-944B-9B0F-01B95388BF77}"/>
              </a:ext>
            </a:extLst>
          </p:cNvPr>
          <p:cNvSpPr txBox="1"/>
          <p:nvPr/>
        </p:nvSpPr>
        <p:spPr>
          <a:xfrm>
            <a:off x="6558584" y="2239503"/>
            <a:ext cx="26528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accent1"/>
                </a:solidFill>
              </a:rPr>
              <a:t>JLab</a:t>
            </a:r>
            <a:r>
              <a:rPr lang="en-US" b="1" dirty="0">
                <a:solidFill>
                  <a:schemeClr val="accent1"/>
                </a:solidFill>
              </a:rPr>
              <a:t>: Gas Electron Multiplier-based proton radiography </a:t>
            </a:r>
          </a:p>
        </p:txBody>
      </p:sp>
      <p:pic>
        <p:nvPicPr>
          <p:cNvPr id="2052" name="Picture 4" descr="Leo Cancer Care reveals Marie system at ...">
            <a:hlinkClick r:id="rId7"/>
            <a:extLst>
              <a:ext uri="{FF2B5EF4-FFF2-40B4-BE49-F238E27FC236}">
                <a16:creationId xmlns:a16="http://schemas.microsoft.com/office/drawing/2014/main" id="{4EBEDC15-6A4D-CA47-9D62-701D20016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599" y="3281422"/>
            <a:ext cx="4344065" cy="289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8665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411840" y="240480"/>
            <a:ext cx="11285640" cy="487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200" b="1" strike="noStrike" cap="small" spc="-1" dirty="0">
                <a:solidFill>
                  <a:schemeClr val="dk1"/>
                </a:solidFill>
                <a:latin typeface="Arial"/>
              </a:rPr>
              <a:t>Beam Tests</a:t>
            </a:r>
            <a:endParaRPr lang="en-US" sz="3200" b="0" strike="noStrike" spc="-1" dirty="0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41" name="PlaceHolder 2"/>
          <p:cNvSpPr>
            <a:spLocks noGrp="1"/>
          </p:cNvSpPr>
          <p:nvPr>
            <p:ph/>
          </p:nvPr>
        </p:nvSpPr>
        <p:spPr>
          <a:xfrm>
            <a:off x="219240" y="884520"/>
            <a:ext cx="11285640" cy="538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400" b="1" strike="noStrike" spc="-1">
                <a:solidFill>
                  <a:schemeClr val="dk1"/>
                </a:solidFill>
                <a:latin typeface="Arial"/>
              </a:rPr>
              <a:t>Integrated Sensors LLC</a:t>
            </a:r>
            <a:endParaRPr lang="en-US" sz="2400" b="0" strike="noStrike" spc="-1">
              <a:solidFill>
                <a:schemeClr val="dk1"/>
              </a:solidFill>
              <a:latin typeface="Arial"/>
            </a:endParaRPr>
          </a:p>
        </p:txBody>
      </p:sp>
      <p:pic>
        <p:nvPicPr>
          <p:cNvPr id="242" name="Picture 3"/>
          <p:cNvPicPr/>
          <p:nvPr/>
        </p:nvPicPr>
        <p:blipFill>
          <a:blip r:embed="rId3"/>
          <a:stretch/>
        </p:blipFill>
        <p:spPr>
          <a:xfrm>
            <a:off x="347400" y="1282680"/>
            <a:ext cx="6357600" cy="771120"/>
          </a:xfrm>
          <a:prstGeom prst="rect">
            <a:avLst/>
          </a:prstGeom>
          <a:ln w="0">
            <a:noFill/>
          </a:ln>
        </p:spPr>
      </p:pic>
      <p:sp>
        <p:nvSpPr>
          <p:cNvPr id="243" name="TextBox 4"/>
          <p:cNvSpPr/>
          <p:nvPr/>
        </p:nvSpPr>
        <p:spPr>
          <a:xfrm>
            <a:off x="346500" y="2127123"/>
            <a:ext cx="11031120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strike="noStrike" spc="-1" dirty="0">
                <a:solidFill>
                  <a:schemeClr val="dk1"/>
                </a:solidFill>
                <a:latin typeface="Arial"/>
              </a:rPr>
              <a:t>Assisting small business with possible use of </a:t>
            </a:r>
            <a:r>
              <a:rPr lang="en-US" sz="1800" b="0" strike="noStrike" spc="-1" dirty="0" err="1">
                <a:solidFill>
                  <a:schemeClr val="dk1"/>
                </a:solidFill>
                <a:latin typeface="Arial"/>
              </a:rPr>
              <a:t>JLab</a:t>
            </a:r>
            <a:r>
              <a:rPr lang="en-US" sz="1800" b="0" strike="noStrike" spc="-1" dirty="0">
                <a:solidFill>
                  <a:schemeClr val="dk1"/>
                </a:solidFill>
                <a:latin typeface="Arial"/>
              </a:rPr>
              <a:t> test beams for proposed work with National Institute of Health potentially supporting FLASH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4" name="Picture 5"/>
          <p:cNvPicPr/>
          <p:nvPr/>
        </p:nvPicPr>
        <p:blipFill>
          <a:blip r:embed="rId4"/>
          <a:stretch/>
        </p:blipFill>
        <p:spPr>
          <a:xfrm>
            <a:off x="139320" y="2928960"/>
            <a:ext cx="3832920" cy="3768120"/>
          </a:xfrm>
          <a:prstGeom prst="rect">
            <a:avLst/>
          </a:prstGeom>
          <a:ln w="0">
            <a:noFill/>
          </a:ln>
        </p:spPr>
      </p:pic>
      <p:sp>
        <p:nvSpPr>
          <p:cNvPr id="245" name="TextBox 6"/>
          <p:cNvSpPr/>
          <p:nvPr/>
        </p:nvSpPr>
        <p:spPr>
          <a:xfrm>
            <a:off x="4731300" y="2530539"/>
            <a:ext cx="6014520" cy="91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1" strike="noStrike" spc="-1" dirty="0">
                <a:solidFill>
                  <a:schemeClr val="dk1"/>
                </a:solidFill>
                <a:latin typeface="Calibri"/>
              </a:rPr>
              <a:t>A High-Performance Multifunction Scintillator Beam Monitor 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0C84F8-0841-9A88-629B-351F3B6945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2160" y="2851686"/>
            <a:ext cx="7772400" cy="32399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116971-8196-E21D-C24B-763E9EF917C0}"/>
              </a:ext>
            </a:extLst>
          </p:cNvPr>
          <p:cNvSpPr txBox="1"/>
          <p:nvPr/>
        </p:nvSpPr>
        <p:spPr>
          <a:xfrm>
            <a:off x="4731300" y="5896206"/>
            <a:ext cx="67735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  <a:effectLst/>
                <a:latin typeface="ArialMT"/>
              </a:rPr>
              <a:t>Background subtracted images of a 3 mm collimated </a:t>
            </a:r>
            <a:r>
              <a:rPr lang="el-GR" sz="1600" i="1" dirty="0">
                <a:solidFill>
                  <a:schemeClr val="accent1">
                    <a:lumMod val="75000"/>
                  </a:schemeClr>
                </a:solidFill>
                <a:effectLst/>
                <a:latin typeface="STIXTwoText"/>
              </a:rPr>
              <a:t>β</a:t>
            </a:r>
            <a:r>
              <a:rPr lang="el-GR" sz="1600" dirty="0">
                <a:solidFill>
                  <a:schemeClr val="accent1">
                    <a:lumMod val="75000"/>
                  </a:schemeClr>
                </a:solidFill>
                <a:effectLst/>
                <a:latin typeface="STIXTwoMath"/>
              </a:rPr>
              <a:t>−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effectLst/>
                <a:latin typeface="ArialMT"/>
              </a:rPr>
              <a:t>particles on 1.25 mm thick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  <a:effectLst/>
                <a:latin typeface="ArialMT"/>
              </a:rPr>
              <a:t>CsI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effectLst/>
                <a:latin typeface="ArialMT"/>
              </a:rPr>
              <a:t>(Tl) crystal (left) and 0.43 mm thick HM scintillator (right) 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152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411840" y="240480"/>
            <a:ext cx="11285640" cy="487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200" b="1" strike="noStrike" cap="small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3200" b="1" strike="noStrike" cap="small" spc="-1" dirty="0">
                <a:solidFill>
                  <a:schemeClr val="accent5"/>
                </a:solidFill>
                <a:latin typeface="Arial"/>
              </a:rPr>
              <a:t>Other</a:t>
            </a:r>
            <a:endParaRPr lang="en-US" sz="3200" b="0" strike="noStrike" spc="-1" dirty="0">
              <a:solidFill>
                <a:schemeClr val="accent5"/>
              </a:solidFill>
              <a:latin typeface="Calibri"/>
            </a:endParaRPr>
          </a:p>
        </p:txBody>
      </p:sp>
      <p:sp>
        <p:nvSpPr>
          <p:cNvPr id="247" name="PlaceHolder 2"/>
          <p:cNvSpPr>
            <a:spLocks noGrp="1"/>
          </p:cNvSpPr>
          <p:nvPr>
            <p:ph/>
          </p:nvPr>
        </p:nvSpPr>
        <p:spPr>
          <a:xfrm>
            <a:off x="128400" y="1066800"/>
            <a:ext cx="4900800" cy="5638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marL="230040" indent="-23004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b="0" strike="noStrike" spc="-1" dirty="0">
                <a:solidFill>
                  <a:schemeClr val="dk1"/>
                </a:solidFill>
                <a:latin typeface="Arial"/>
              </a:rPr>
              <a:t>APS Joint March/April Meeting GMED Focus Sessions</a:t>
            </a:r>
          </a:p>
          <a:p>
            <a:pPr marL="230040" indent="-23004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endParaRPr lang="en-US" b="0" strike="noStrike" spc="-1" dirty="0">
              <a:solidFill>
                <a:schemeClr val="dk1"/>
              </a:solidFill>
              <a:latin typeface="Arial"/>
            </a:endParaRPr>
          </a:p>
          <a:p>
            <a:pPr marL="230040" indent="-23004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b="0" strike="noStrike" spc="-1" dirty="0">
                <a:solidFill>
                  <a:schemeClr val="dk1"/>
                </a:solidFill>
                <a:latin typeface="Arial"/>
              </a:rPr>
              <a:t>Fortnightly meeting for </a:t>
            </a:r>
            <a:r>
              <a:rPr lang="en-US" b="0" strike="noStrike" spc="-1" dirty="0" err="1">
                <a:solidFill>
                  <a:schemeClr val="dk1"/>
                </a:solidFill>
                <a:latin typeface="Arial"/>
              </a:rPr>
              <a:t>JLab</a:t>
            </a:r>
            <a:r>
              <a:rPr lang="en-US" b="0" strike="noStrike" spc="-1" dirty="0">
                <a:solidFill>
                  <a:schemeClr val="dk1"/>
                </a:solidFill>
                <a:latin typeface="Arial"/>
              </a:rPr>
              <a:t> BRIC and Joint Institute on Advanced Computing for Environmental Studies (ACES) collaborations</a:t>
            </a:r>
          </a:p>
          <a:p>
            <a:pPr marL="0" indent="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None/>
            </a:pPr>
            <a:endParaRPr lang="en-US" b="0" strike="noStrike" spc="-1" dirty="0">
              <a:solidFill>
                <a:schemeClr val="dk1"/>
              </a:solidFill>
              <a:latin typeface="Arial"/>
            </a:endParaRPr>
          </a:p>
          <a:p>
            <a:pPr marL="230040" indent="-23004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b="0" strike="noStrike" spc="-1" dirty="0">
                <a:solidFill>
                  <a:schemeClr val="dk1"/>
                </a:solidFill>
                <a:latin typeface="Arial"/>
              </a:rPr>
              <a:t>NIH-DOE Workshop Planning</a:t>
            </a: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</a:pPr>
            <a:endParaRPr lang="en-US" sz="1800" b="0" strike="noStrike" spc="-1" dirty="0">
              <a:solidFill>
                <a:schemeClr val="dk1"/>
              </a:solid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D38CED-27C1-53B5-ED50-D82EDB705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1009488"/>
            <a:ext cx="3168552" cy="933779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C39926-F954-0206-9F97-D2FC321003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7585" y="5583744"/>
            <a:ext cx="4305926" cy="8781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7C76E3-2433-47E5-A627-70802F41B9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5760" y="5208033"/>
            <a:ext cx="1284688" cy="13430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37AAC0-CDE0-8844-8D21-42B7721BCBF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31" t="4620" r="5336" b="4260"/>
          <a:stretch/>
        </p:blipFill>
        <p:spPr>
          <a:xfrm>
            <a:off x="8180788" y="1493157"/>
            <a:ext cx="3753475" cy="2806762"/>
          </a:xfrm>
          <a:prstGeom prst="rect">
            <a:avLst/>
          </a:prstGeom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2F4CE567-667D-A749-BFD0-1E3FB9247442}"/>
              </a:ext>
            </a:extLst>
          </p:cNvPr>
          <p:cNvSpPr/>
          <p:nvPr/>
        </p:nvSpPr>
        <p:spPr>
          <a:xfrm>
            <a:off x="8293510" y="4167297"/>
            <a:ext cx="3740496" cy="92333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numCol="1" spcCol="0" anchor="t">
            <a:spAutoFit/>
          </a:bodyPr>
          <a:lstStyle/>
          <a:p>
            <a:pPr algn="l" defTabSz="914400">
              <a:lnSpc>
                <a:spcPct val="100000"/>
              </a:lnSpc>
            </a:pPr>
            <a:r>
              <a:rPr lang="en-US" b="0" strike="noStrike" spc="-1" dirty="0">
                <a:solidFill>
                  <a:schemeClr val="dk1"/>
                </a:solidFill>
                <a:latin typeface="Calibri"/>
              </a:rPr>
              <a:t>Adaptive proton therapy: Dynamic motion phantom- 3 degrees of insert motion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3EE75D-5E0F-264A-A4AB-FFC10FA0BC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7315" y="2736794"/>
            <a:ext cx="3108080" cy="209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989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8" y="240539"/>
            <a:ext cx="12188322" cy="487490"/>
          </a:xfrm>
        </p:spPr>
        <p:txBody>
          <a:bodyPr>
            <a:no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NNSA ORS Radiosurgery Landscape Survey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954775-9CEA-A07F-156D-F1FFE3AAA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93D73F-F6E0-FD61-D9AF-9640351790BF}"/>
              </a:ext>
            </a:extLst>
          </p:cNvPr>
          <p:cNvSpPr txBox="1"/>
          <p:nvPr/>
        </p:nvSpPr>
        <p:spPr>
          <a:xfrm>
            <a:off x="234317" y="788276"/>
            <a:ext cx="9534840" cy="39421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500"/>
              </a:spcAft>
            </a:pPr>
            <a:r>
              <a:rPr lang="en-US" sz="2400" dirty="0">
                <a:ea typeface="+mn-lt"/>
                <a:cs typeface="+mn-lt"/>
              </a:rPr>
              <a:t>Office of Radiological Security:</a:t>
            </a:r>
          </a:p>
          <a:p>
            <a:pPr marL="342900" indent="-342900">
              <a:buFont typeface="Wingdings,Sans-Serif"/>
              <a:buChar char="§"/>
            </a:pPr>
            <a:r>
              <a:rPr lang="en-US" sz="2000" dirty="0"/>
              <a:t>Seeks to understand avenues for reducing reliance on radioisotopes for cancer treatment</a:t>
            </a:r>
          </a:p>
          <a:p>
            <a:pPr marL="342900" indent="-342900">
              <a:buFont typeface="Wingdings,Sans-Serif"/>
              <a:buChar char="§"/>
            </a:pPr>
            <a:r>
              <a:rPr lang="en-US" sz="2000" dirty="0"/>
              <a:t>Accelerator-based alternatives, like Proton Therapy (PT)?</a:t>
            </a:r>
          </a:p>
          <a:p>
            <a:pPr marL="342900" indent="-342900">
              <a:buFont typeface="Wingdings,Sans-Serif"/>
              <a:buChar char="§"/>
            </a:pPr>
            <a:r>
              <a:rPr lang="en-US" sz="2000" dirty="0"/>
              <a:t>PT pros: localized dose deposition</a:t>
            </a:r>
          </a:p>
          <a:p>
            <a:pPr marL="342900" indent="-342900">
              <a:buFont typeface="Wingdings,Sans-Serif"/>
              <a:buChar char="§"/>
            </a:pPr>
            <a:r>
              <a:rPr lang="en-US" sz="2000" dirty="0"/>
              <a:t>PT cons: uncertainties in delivery may have much worse impact</a:t>
            </a:r>
          </a:p>
          <a:p>
            <a:pPr marL="342900" indent="-342900">
              <a:buFont typeface="Wingdings,Sans-Serif"/>
              <a:buChar char="§"/>
            </a:pPr>
            <a:endParaRPr lang="en-US" sz="2000" dirty="0"/>
          </a:p>
          <a:p>
            <a:r>
              <a:rPr lang="en-US" sz="2400" dirty="0"/>
              <a:t>Goals of the study: </a:t>
            </a:r>
          </a:p>
          <a:p>
            <a:pPr marL="342900" indent="-342900">
              <a:buFont typeface="Wingdings,Sans-Serif"/>
              <a:buChar char="§"/>
            </a:pPr>
            <a:r>
              <a:rPr lang="en-US" sz="2000" dirty="0"/>
              <a:t>Evaluate the landscape of radiosurgery</a:t>
            </a:r>
          </a:p>
          <a:p>
            <a:pPr marL="342900" indent="-342900">
              <a:buFont typeface="Wingdings,Sans-Serif"/>
              <a:buChar char="§"/>
            </a:pPr>
            <a:r>
              <a:rPr lang="en-US" sz="2000" dirty="0"/>
              <a:t>Compare treatment plans from beam and fixed source treatments</a:t>
            </a:r>
          </a:p>
          <a:p>
            <a:pPr marL="342900" indent="-342900">
              <a:buFont typeface="Wingdings,Sans-Serif"/>
              <a:buChar char="§"/>
            </a:pPr>
            <a:r>
              <a:rPr lang="en-US" sz="2000" dirty="0"/>
              <a:t>Identify options, pros and cons, to radioisotopes</a:t>
            </a:r>
            <a:endParaRPr lang="en-US" dirty="0"/>
          </a:p>
          <a:p>
            <a:pPr marL="342900" indent="-342900">
              <a:buFont typeface="Wingdings,Sans-Serif"/>
              <a:buChar char="§"/>
            </a:pPr>
            <a:endParaRPr lang="en-US" sz="2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A1A17CF-6599-010B-A3E3-4686FDEBE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1" y="4548419"/>
            <a:ext cx="3657600" cy="2150065"/>
          </a:xfrm>
          <a:prstGeom prst="rect">
            <a:avLst/>
          </a:prstGeom>
        </p:spPr>
      </p:pic>
      <p:sp>
        <p:nvSpPr>
          <p:cNvPr id="15" name="TextBox 4">
            <a:extLst>
              <a:ext uri="{FF2B5EF4-FFF2-40B4-BE49-F238E27FC236}">
                <a16:creationId xmlns:a16="http://schemas.microsoft.com/office/drawing/2014/main" id="{A6F1CB37-FA6A-AC11-E202-D19485840277}"/>
              </a:ext>
            </a:extLst>
          </p:cNvPr>
          <p:cNvSpPr/>
          <p:nvPr/>
        </p:nvSpPr>
        <p:spPr>
          <a:xfrm>
            <a:off x="4630140" y="5084842"/>
            <a:ext cx="2935398" cy="107721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1440" tIns="45720" rIns="91440" bIns="45720" numCol="1" spc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spc="-1" dirty="0">
                <a:solidFill>
                  <a:schemeClr val="dk1"/>
                </a:solidFill>
                <a:latin typeface="Calibri"/>
              </a:rPr>
              <a:t>Photo of a treatment room at the Hampton University Proton Cancer Institute (HUPCI) down the road from </a:t>
            </a:r>
            <a:r>
              <a:rPr lang="en-US" sz="1600" spc="-1" dirty="0" err="1">
                <a:solidFill>
                  <a:schemeClr val="dk1"/>
                </a:solidFill>
                <a:latin typeface="Calibri"/>
              </a:rPr>
              <a:t>JLab</a:t>
            </a:r>
            <a:endParaRPr lang="en-US" dirty="0">
              <a:solidFill>
                <a:schemeClr val="dk1"/>
              </a:solidFill>
            </a:endParaRPr>
          </a:p>
        </p:txBody>
      </p:sp>
      <p:pic>
        <p:nvPicPr>
          <p:cNvPr id="1026" name="Picture 2" descr="Gamma Knife Radiosurgery: Is It Right ...">
            <a:hlinkClick r:id="rId3"/>
            <a:extLst>
              <a:ext uri="{FF2B5EF4-FFF2-40B4-BE49-F238E27FC236}">
                <a16:creationId xmlns:a16="http://schemas.microsoft.com/office/drawing/2014/main" id="{B20F80A5-60A4-904A-9774-6DD91E464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687" y="1981200"/>
            <a:ext cx="3784600" cy="214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5415A964-075D-4347-A6A4-DA439C8E568D}"/>
              </a:ext>
            </a:extLst>
          </p:cNvPr>
          <p:cNvSpPr/>
          <p:nvPr/>
        </p:nvSpPr>
        <p:spPr>
          <a:xfrm>
            <a:off x="8382000" y="4308901"/>
            <a:ext cx="3685687" cy="206210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1440" tIns="45720" rIns="91440" bIns="45720" numCol="1" spc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spc="-1" dirty="0">
                <a:solidFill>
                  <a:schemeClr val="dk1"/>
                </a:solidFill>
                <a:latin typeface="Calibri"/>
              </a:rPr>
              <a:t>Photo of Gamma Knife Radiosurgery at Michigan Head and Spine Institute </a:t>
            </a:r>
          </a:p>
          <a:p>
            <a:endParaRPr lang="en-US" sz="1600" spc="-1" dirty="0">
              <a:solidFill>
                <a:schemeClr val="dk1"/>
              </a:solidFill>
              <a:latin typeface="Calibri"/>
            </a:endParaRPr>
          </a:p>
          <a:p>
            <a:r>
              <a:rPr lang="en-US" sz="1600" spc="-1" dirty="0">
                <a:solidFill>
                  <a:schemeClr val="dk1"/>
                </a:solidFill>
                <a:latin typeface="Calibri"/>
              </a:rPr>
              <a:t>– </a:t>
            </a:r>
            <a:r>
              <a:rPr lang="en-US" sz="1600" dirty="0"/>
              <a:t>Gamma Knife is a technology that </a:t>
            </a:r>
            <a:r>
              <a:rPr lang="en-US" sz="1600" b="1" dirty="0"/>
              <a:t>uses radiation from 192 cobalt-60 radiation sources</a:t>
            </a:r>
            <a:r>
              <a:rPr lang="en-US" sz="1600" dirty="0"/>
              <a:t> to stop tumor growth or repair lesions inside the brain.</a:t>
            </a:r>
            <a:endParaRPr lang="en-US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5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8" y="240539"/>
            <a:ext cx="12188322" cy="487490"/>
          </a:xfrm>
        </p:spPr>
        <p:txBody>
          <a:bodyPr>
            <a:no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NNSA ORS Radiosurgery Landscape Survey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954775-9CEA-A07F-156D-F1FFE3AAA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848FCD-DD7B-5539-736F-CFED9B3C805E}"/>
              </a:ext>
            </a:extLst>
          </p:cNvPr>
          <p:cNvSpPr txBox="1"/>
          <p:nvPr/>
        </p:nvSpPr>
        <p:spPr>
          <a:xfrm>
            <a:off x="228600" y="1066800"/>
            <a:ext cx="7924800" cy="3603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500"/>
              </a:spcAft>
            </a:pPr>
            <a:r>
              <a:rPr lang="en-US" sz="2400" dirty="0">
                <a:ea typeface="+mn-lt"/>
                <a:cs typeface="+mn-lt"/>
              </a:rPr>
              <a:t>Work plan for 2025:</a:t>
            </a:r>
          </a:p>
          <a:p>
            <a:pPr marL="342900" indent="-342900">
              <a:buFont typeface="Wingdings,Sans-Serif"/>
              <a:buChar char="§"/>
            </a:pPr>
            <a:r>
              <a:rPr lang="en-US" sz="2000" dirty="0"/>
              <a:t>Survey the state of the art</a:t>
            </a:r>
          </a:p>
          <a:p>
            <a:pPr marL="342900" indent="-342900">
              <a:buFont typeface="Wingdings,Sans-Serif"/>
              <a:buChar char="§"/>
            </a:pPr>
            <a:r>
              <a:rPr lang="en-US" sz="2000" dirty="0"/>
              <a:t>Visit multiple sites with accelerator or radioisotope-based treatment modalities</a:t>
            </a:r>
            <a:endParaRPr lang="en-US" dirty="0"/>
          </a:p>
          <a:p>
            <a:pPr marL="342900" indent="-342900">
              <a:buFont typeface="Wingdings,Sans-Serif"/>
              <a:buChar char="§"/>
            </a:pPr>
            <a:r>
              <a:rPr lang="en-US" sz="2000" dirty="0"/>
              <a:t>Learn from experts in the research and clinical fields</a:t>
            </a:r>
          </a:p>
          <a:p>
            <a:pPr marL="342900" indent="-342900">
              <a:buFont typeface="Wingdings,Sans-Serif"/>
              <a:buChar char="§"/>
            </a:pPr>
            <a:r>
              <a:rPr lang="en-US" sz="2000" dirty="0"/>
              <a:t>Purchase a treatment planning system to get hands on experience</a:t>
            </a:r>
          </a:p>
          <a:p>
            <a:pPr marL="800100" lvl="1" indent="-342900">
              <a:buFont typeface="Wingdings,Sans-Serif"/>
              <a:buChar char="§"/>
            </a:pPr>
            <a:r>
              <a:rPr lang="en-US" sz="2000" dirty="0" err="1"/>
              <a:t>RayStation</a:t>
            </a:r>
            <a:r>
              <a:rPr lang="en-US" sz="2000" dirty="0"/>
              <a:t>: clinical calculation framework for reading CT scans, planning dose, and controlling dose delivery</a:t>
            </a:r>
          </a:p>
          <a:p>
            <a:pPr marL="342900" indent="-342900">
              <a:buFont typeface="Wingdings,Sans-Serif"/>
              <a:buChar char="§"/>
            </a:pPr>
            <a:r>
              <a:rPr lang="en-US" sz="2000" i="1" dirty="0"/>
              <a:t>Report to NNSA ORS with actionable recommendations for reducing reliance on isotopes</a:t>
            </a:r>
          </a:p>
        </p:txBody>
      </p:sp>
      <p:pic>
        <p:nvPicPr>
          <p:cNvPr id="2050" name="Picture 2" descr="Patient 2 Raystation Treatment Planning ...">
            <a:hlinkClick r:id="rId2"/>
            <a:extLst>
              <a:ext uri="{FF2B5EF4-FFF2-40B4-BE49-F238E27FC236}">
                <a16:creationId xmlns:a16="http://schemas.microsoft.com/office/drawing/2014/main" id="{48361A60-8280-5245-91E2-3E87F4B1D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370" y="845379"/>
            <a:ext cx="3432430" cy="326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8">
            <a:extLst>
              <a:ext uri="{FF2B5EF4-FFF2-40B4-BE49-F238E27FC236}">
                <a16:creationId xmlns:a16="http://schemas.microsoft.com/office/drawing/2014/main" id="{D2138485-E07B-574D-AD45-77F88BEF2FAE}"/>
              </a:ext>
            </a:extLst>
          </p:cNvPr>
          <p:cNvGrpSpPr/>
          <p:nvPr/>
        </p:nvGrpSpPr>
        <p:grpSpPr>
          <a:xfrm>
            <a:off x="5279753" y="4231000"/>
            <a:ext cx="6759847" cy="2639951"/>
            <a:chOff x="2853540" y="3012120"/>
            <a:chExt cx="6871140" cy="2812680"/>
          </a:xfrm>
        </p:grpSpPr>
        <p:grpSp>
          <p:nvGrpSpPr>
            <p:cNvPr id="11" name="Group 36">
              <a:extLst>
                <a:ext uri="{FF2B5EF4-FFF2-40B4-BE49-F238E27FC236}">
                  <a16:creationId xmlns:a16="http://schemas.microsoft.com/office/drawing/2014/main" id="{A764C275-973F-CC4D-A067-785BC90090D3}"/>
                </a:ext>
              </a:extLst>
            </p:cNvPr>
            <p:cNvGrpSpPr/>
            <p:nvPr/>
          </p:nvGrpSpPr>
          <p:grpSpPr>
            <a:xfrm>
              <a:off x="5602680" y="3012120"/>
              <a:ext cx="4122000" cy="2812680"/>
              <a:chOff x="5602680" y="3012120"/>
              <a:chExt cx="4122000" cy="2812680"/>
            </a:xfrm>
          </p:grpSpPr>
          <p:pic>
            <p:nvPicPr>
              <p:cNvPr id="13" name="Picture 38" descr="A screen shot of a graph&#10;&#10;Description automatically generated">
                <a:extLst>
                  <a:ext uri="{FF2B5EF4-FFF2-40B4-BE49-F238E27FC236}">
                    <a16:creationId xmlns:a16="http://schemas.microsoft.com/office/drawing/2014/main" id="{B6198123-0F92-104F-9875-E2CCBEE46DCD}"/>
                  </a:ext>
                </a:extLst>
              </p:cNvPr>
              <p:cNvPicPr/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rcRect l="30615" t="15338" r="18850" b="-1911"/>
              <a:stretch/>
            </p:blipFill>
            <p:spPr>
              <a:xfrm>
                <a:off x="6116760" y="3031200"/>
                <a:ext cx="3601440" cy="279360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14" name="Content Placeholder 9" descr="A screen shot of a graph&#10;&#10;Description automatically generated">
                <a:extLst>
                  <a:ext uri="{FF2B5EF4-FFF2-40B4-BE49-F238E27FC236}">
                    <a16:creationId xmlns:a16="http://schemas.microsoft.com/office/drawing/2014/main" id="{30D3F914-26E6-7B44-9542-05582122C719}"/>
                  </a:ext>
                </a:extLst>
              </p:cNvPr>
              <p:cNvPicPr/>
              <p:nvPr/>
            </p:nvPicPr>
            <p:blipFill>
              <a:blip r:embed="rId6"/>
              <a:srcRect l="25413" t="7244" r="12884" b="1615"/>
              <a:stretch/>
            </p:blipFill>
            <p:spPr>
              <a:xfrm>
                <a:off x="6129360" y="3252960"/>
                <a:ext cx="3595320" cy="2401200"/>
              </a:xfrm>
              <a:prstGeom prst="rect">
                <a:avLst/>
              </a:prstGeom>
              <a:ln w="0">
                <a:noFill/>
              </a:ln>
              <a:effectLst>
                <a:outerShdw blurRad="25560">
                  <a:srgbClr val="000000">
                    <a:alpha val="46000"/>
                  </a:srgbClr>
                </a:outerShdw>
              </a:effectLst>
            </p:spPr>
          </p:pic>
          <p:pic>
            <p:nvPicPr>
              <p:cNvPr id="15" name="Picture 40" descr="A screen shot of a graph&#10;&#10;Description automatically generated">
                <a:extLst>
                  <a:ext uri="{FF2B5EF4-FFF2-40B4-BE49-F238E27FC236}">
                    <a16:creationId xmlns:a16="http://schemas.microsoft.com/office/drawing/2014/main" id="{5B8C5D10-8934-2A4F-9109-BDC17ED0D75C}"/>
                  </a:ext>
                </a:extLst>
              </p:cNvPr>
              <p:cNvPicPr/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rcRect l="11231" t="15042" r="81550" b="7963"/>
              <a:stretch/>
            </p:blipFill>
            <p:spPr>
              <a:xfrm>
                <a:off x="5602680" y="3012120"/>
                <a:ext cx="514080" cy="2484360"/>
              </a:xfrm>
              <a:prstGeom prst="rect">
                <a:avLst/>
              </a:prstGeom>
              <a:ln w="0">
                <a:noFill/>
              </a:ln>
            </p:spPr>
          </p:pic>
        </p:grpSp>
        <p:sp>
          <p:nvSpPr>
            <p:cNvPr id="12" name="TextBox 4">
              <a:extLst>
                <a:ext uri="{FF2B5EF4-FFF2-40B4-BE49-F238E27FC236}">
                  <a16:creationId xmlns:a16="http://schemas.microsoft.com/office/drawing/2014/main" id="{383A1343-D884-2D4F-AB9C-0922A55F11BB}"/>
                </a:ext>
              </a:extLst>
            </p:cNvPr>
            <p:cNvSpPr/>
            <p:nvPr/>
          </p:nvSpPr>
          <p:spPr>
            <a:xfrm>
              <a:off x="2853540" y="4254300"/>
              <a:ext cx="2742840" cy="822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numCol="1" spcCol="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en-US" sz="1600" b="0" strike="noStrike" spc="-1" dirty="0">
                  <a:solidFill>
                    <a:schemeClr val="dk1"/>
                  </a:solidFill>
                  <a:latin typeface="Calibri"/>
                </a:rPr>
                <a:t>Radio-therapy treatment from protons (color) vs. 60-Co gamma rays (grey)</a:t>
              </a:r>
              <a:endParaRPr lang="en-US" sz="1600" b="0" strike="noStrike" spc="-1" dirty="0">
                <a:solidFill>
                  <a:srgbClr val="00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65203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Box 9"/>
          <p:cNvSpPr/>
          <p:nvPr/>
        </p:nvSpPr>
        <p:spPr>
          <a:xfrm>
            <a:off x="527400" y="1222200"/>
            <a:ext cx="9962640" cy="75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2200" b="0" strike="noStrike" spc="-1">
                <a:solidFill>
                  <a:srgbClr val="C00000"/>
                </a:solidFill>
                <a:latin typeface="Arial"/>
              </a:rPr>
              <a:t>Electron Beam Studies for the Removal of 1,4-dioxane and Polyfluoroalkyl Substances in Water</a:t>
            </a:r>
            <a:endParaRPr lang="en-US" sz="2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6" name="Picture 11"/>
          <p:cNvPicPr/>
          <p:nvPr/>
        </p:nvPicPr>
        <p:blipFill>
          <a:blip r:embed="rId2"/>
          <a:stretch/>
        </p:blipFill>
        <p:spPr>
          <a:xfrm>
            <a:off x="7757280" y="3794400"/>
            <a:ext cx="4391640" cy="1797120"/>
          </a:xfrm>
          <a:prstGeom prst="rect">
            <a:avLst/>
          </a:prstGeom>
          <a:ln w="0">
            <a:noFill/>
          </a:ln>
        </p:spPr>
      </p:pic>
      <p:pic>
        <p:nvPicPr>
          <p:cNvPr id="127" name="Picture 2" descr="1,4-dioxane"/>
          <p:cNvPicPr/>
          <p:nvPr/>
        </p:nvPicPr>
        <p:blipFill>
          <a:blip r:embed="rId3"/>
          <a:stretch/>
        </p:blipFill>
        <p:spPr>
          <a:xfrm>
            <a:off x="10083240" y="1822680"/>
            <a:ext cx="1270080" cy="1096920"/>
          </a:xfrm>
          <a:prstGeom prst="rect">
            <a:avLst/>
          </a:prstGeom>
          <a:ln w="0">
            <a:noFill/>
          </a:ln>
        </p:spPr>
      </p:pic>
      <p:pic>
        <p:nvPicPr>
          <p:cNvPr id="128" name="Picture 2"/>
          <p:cNvPicPr/>
          <p:nvPr/>
        </p:nvPicPr>
        <p:blipFill>
          <a:blip r:embed="rId4"/>
          <a:srcRect r="-885" b="58092"/>
          <a:stretch/>
        </p:blipFill>
        <p:spPr>
          <a:xfrm rot="2068200">
            <a:off x="7568640" y="2220480"/>
            <a:ext cx="2676240" cy="844560"/>
          </a:xfrm>
          <a:prstGeom prst="rect">
            <a:avLst/>
          </a:prstGeom>
          <a:ln w="0">
            <a:noFill/>
          </a:ln>
        </p:spPr>
      </p:pic>
      <p:pic>
        <p:nvPicPr>
          <p:cNvPr id="129" name="Picture 2"/>
          <p:cNvPicPr/>
          <p:nvPr/>
        </p:nvPicPr>
        <p:blipFill>
          <a:blip r:embed="rId5"/>
          <a:stretch/>
        </p:blipFill>
        <p:spPr>
          <a:xfrm>
            <a:off x="2580120" y="2381760"/>
            <a:ext cx="4911120" cy="3105360"/>
          </a:xfrm>
          <a:prstGeom prst="rect">
            <a:avLst/>
          </a:prstGeom>
          <a:ln w="0">
            <a:noFill/>
          </a:ln>
        </p:spPr>
      </p:pic>
      <p:pic>
        <p:nvPicPr>
          <p:cNvPr id="130" name="Picture 4"/>
          <p:cNvPicPr/>
          <p:nvPr/>
        </p:nvPicPr>
        <p:blipFill>
          <a:blip r:embed="rId6"/>
          <a:stretch/>
        </p:blipFill>
        <p:spPr>
          <a:xfrm>
            <a:off x="177480" y="3790080"/>
            <a:ext cx="2305080" cy="1721160"/>
          </a:xfrm>
          <a:prstGeom prst="rect">
            <a:avLst/>
          </a:prstGeom>
          <a:ln w="0">
            <a:noFill/>
          </a:ln>
        </p:spPr>
      </p:pic>
      <p:sp>
        <p:nvSpPr>
          <p:cNvPr id="131" name="Right Arrow 5"/>
          <p:cNvSpPr/>
          <p:nvPr/>
        </p:nvSpPr>
        <p:spPr>
          <a:xfrm rot="20439000">
            <a:off x="1750320" y="4216320"/>
            <a:ext cx="2587320" cy="889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360" rIns="90000" bIns="-36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32" name="TextBox 6"/>
          <p:cNvSpPr/>
          <p:nvPr/>
        </p:nvSpPr>
        <p:spPr>
          <a:xfrm>
            <a:off x="71280" y="2251080"/>
            <a:ext cx="2555640" cy="1551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600" b="0" strike="noStrike" spc="-1">
                <a:solidFill>
                  <a:schemeClr val="dk1"/>
                </a:solidFill>
                <a:latin typeface="Arial"/>
              </a:rPr>
              <a:t>Dioxane contaminated water samples to treat with electron beam obtained from Hampton Roads Sanitation District. </a:t>
            </a: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411840" y="240480"/>
            <a:ext cx="11284920" cy="486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200" b="1" strike="noStrike" cap="small" spc="-1" dirty="0">
                <a:solidFill>
                  <a:schemeClr val="dk1"/>
                </a:solidFill>
                <a:latin typeface="Arial"/>
              </a:rPr>
              <a:t>Wastewater Treatment</a:t>
            </a:r>
            <a:endParaRPr lang="en-US" sz="3200" b="0" strike="noStrike" spc="-1" dirty="0">
              <a:solidFill>
                <a:schemeClr val="dk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21639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F48A6-A3E1-4848-9AC3-B43F560BE4FE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856384" y="169995"/>
            <a:ext cx="8679810" cy="617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j-ea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25887" y="963297"/>
            <a:ext cx="11371742" cy="2816968"/>
          </a:xfrm>
        </p:spPr>
        <p:txBody>
          <a:bodyPr>
            <a:noAutofit/>
          </a:bodyPr>
          <a:lstStyle/>
          <a:p>
            <a:pPr>
              <a:spcBef>
                <a:spcPts val="900"/>
              </a:spcBef>
            </a:pPr>
            <a:r>
              <a:rPr lang="en-US" sz="2400" dirty="0"/>
              <a:t>Jefferson Lab has multiple facilities spanning a broad range of expertise – </a:t>
            </a:r>
            <a:r>
              <a:rPr lang="en-US" sz="2400" i="1" dirty="0"/>
              <a:t>user resources to be leveraged</a:t>
            </a:r>
          </a:p>
          <a:p>
            <a:pPr>
              <a:spcBef>
                <a:spcPts val="900"/>
              </a:spcBef>
            </a:pPr>
            <a:r>
              <a:rPr lang="en-US" sz="2400" dirty="0"/>
              <a:t>There is increased recognition that technology overlap with the biomedical community may be mutually beneficial</a:t>
            </a:r>
          </a:p>
          <a:p>
            <a:pPr>
              <a:spcBef>
                <a:spcPts val="900"/>
              </a:spcBef>
            </a:pPr>
            <a:r>
              <a:rPr lang="en-US" sz="2400" dirty="0"/>
              <a:t>There are MANY exciting opportunities!</a:t>
            </a:r>
          </a:p>
          <a:p>
            <a:pPr>
              <a:spcBef>
                <a:spcPts val="900"/>
              </a:spcBef>
            </a:pPr>
            <a:r>
              <a:rPr lang="en-US" sz="2400" b="1" dirty="0">
                <a:solidFill>
                  <a:srgbClr val="0070C0"/>
                </a:solidFill>
              </a:rPr>
              <a:t>Attempting to remove barriers, increase partnerships</a:t>
            </a:r>
          </a:p>
          <a:p>
            <a:pPr lvl="1">
              <a:spcBef>
                <a:spcPts val="900"/>
              </a:spcBef>
            </a:pPr>
            <a:r>
              <a:rPr lang="en-US" sz="2200" dirty="0"/>
              <a:t>Agency to agency (direct collaboration and academic grant partnerships)</a:t>
            </a:r>
          </a:p>
          <a:p>
            <a:pPr lvl="1">
              <a:spcBef>
                <a:spcPts val="900"/>
              </a:spcBef>
            </a:pPr>
            <a:r>
              <a:rPr lang="en-US" sz="2200" dirty="0"/>
              <a:t>Lab to industry (technology transfer)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762D76-4189-7044-98F6-867779921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084" y="4244186"/>
            <a:ext cx="3137971" cy="2145818"/>
          </a:xfrm>
          <a:prstGeom prst="rect">
            <a:avLst/>
          </a:prstGeom>
        </p:spPr>
      </p:pic>
      <p:pic>
        <p:nvPicPr>
          <p:cNvPr id="11266" name="Picture 2" descr="SiloDemo.com | We safely remove all types of old or unused silos">
            <a:hlinkClick r:id="rId4"/>
            <a:extLst>
              <a:ext uri="{FF2B5EF4-FFF2-40B4-BE49-F238E27FC236}">
                <a16:creationId xmlns:a16="http://schemas.microsoft.com/office/drawing/2014/main" id="{5E0704A5-7CA0-F741-8662-DAA422D86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741" y="4244186"/>
            <a:ext cx="3680327" cy="214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E81A023-4B7C-7A40-B2ED-EA10BE5921F4}"/>
              </a:ext>
            </a:extLst>
          </p:cNvPr>
          <p:cNvSpPr txBox="1"/>
          <p:nvPr/>
        </p:nvSpPr>
        <p:spPr>
          <a:xfrm rot="21142990">
            <a:off x="10498756" y="4513681"/>
            <a:ext cx="14831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Bradley Hand" pitchFamily="2" charset="77"/>
                <a:cs typeface="Apple Chancery" panose="03020702040506060504" pitchFamily="66" charset="-79"/>
              </a:rPr>
              <a:t>Thank You!</a:t>
            </a:r>
          </a:p>
        </p:txBody>
      </p:sp>
      <p:pic>
        <p:nvPicPr>
          <p:cNvPr id="1026" name="Picture 2" descr="Lunchtime Vector Images | Depositphotos">
            <a:hlinkClick r:id="rId6"/>
            <a:extLst>
              <a:ext uri="{FF2B5EF4-FFF2-40B4-BE49-F238E27FC236}">
                <a16:creationId xmlns:a16="http://schemas.microsoft.com/office/drawing/2014/main" id="{9F2394F1-1442-164A-B81B-E2181AC1D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754" y="4269586"/>
            <a:ext cx="2179727" cy="2179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3378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09EA5-1174-0C73-C9AA-6A2A9C218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563" y="161927"/>
            <a:ext cx="11425236" cy="510909"/>
          </a:xfrm>
        </p:spPr>
        <p:txBody>
          <a:bodyPr/>
          <a:lstStyle/>
          <a:p>
            <a:r>
              <a:rPr lang="en-US" sz="3200" b="0" i="1" dirty="0"/>
              <a:t>Thank you!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B7180C-0886-8A4B-20FE-A26006C3AABA}"/>
              </a:ext>
            </a:extLst>
          </p:cNvPr>
          <p:cNvSpPr txBox="1"/>
          <p:nvPr/>
        </p:nvSpPr>
        <p:spPr>
          <a:xfrm>
            <a:off x="1226047" y="5956712"/>
            <a:ext cx="149271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2">
                    <a:lumMod val="95000"/>
                  </a:schemeClr>
                </a:solidFill>
              </a:rPr>
              <a:t>HUGS, 2024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ADB9476-F4E9-419F-8131-E16126BD2E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770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11840" y="240480"/>
            <a:ext cx="11285640" cy="487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200" b="1" strike="noStrike" cap="small" spc="-1">
                <a:solidFill>
                  <a:schemeClr val="dk1">
                    <a:lumMod val="65000"/>
                    <a:lumOff val="35000"/>
                  </a:schemeClr>
                </a:solidFill>
                <a:latin typeface="Arial"/>
              </a:rPr>
              <a:t>Biomedical Research and Innovation Center</a:t>
            </a:r>
            <a:endParaRPr lang="en-US" sz="32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109" name="Picture 7"/>
          <p:cNvPicPr/>
          <p:nvPr/>
        </p:nvPicPr>
        <p:blipFill>
          <a:blip r:embed="rId2"/>
          <a:stretch/>
        </p:blipFill>
        <p:spPr>
          <a:xfrm>
            <a:off x="1709640" y="782640"/>
            <a:ext cx="8487000" cy="6042240"/>
          </a:xfrm>
          <a:prstGeom prst="rect">
            <a:avLst/>
          </a:prstGeom>
          <a:ln w="0">
            <a:noFill/>
          </a:ln>
        </p:spPr>
      </p:pic>
      <p:sp>
        <p:nvSpPr>
          <p:cNvPr id="110" name="Freeform 11"/>
          <p:cNvSpPr/>
          <p:nvPr/>
        </p:nvSpPr>
        <p:spPr>
          <a:xfrm>
            <a:off x="8931960" y="2928600"/>
            <a:ext cx="1305000" cy="3890160"/>
          </a:xfrm>
          <a:custGeom>
            <a:avLst/>
            <a:gdLst>
              <a:gd name="textAreaLeft" fmla="*/ 0 w 1305000"/>
              <a:gd name="textAreaRight" fmla="*/ 1305360 w 1305000"/>
              <a:gd name="textAreaTop" fmla="*/ 0 h 3890160"/>
              <a:gd name="textAreaBottom" fmla="*/ 3890520 h 3890160"/>
            </a:gdLst>
            <a:ahLst/>
            <a:cxnLst/>
            <a:rect l="textAreaLeft" t="textAreaTop" r="textAreaRight" b="textAreaBottom"/>
            <a:pathLst>
              <a:path w="1305195" h="3890516">
                <a:moveTo>
                  <a:pt x="220465" y="5645"/>
                </a:moveTo>
                <a:lnTo>
                  <a:pt x="1286103" y="49472"/>
                </a:lnTo>
                <a:cubicBezTo>
                  <a:pt x="1290585" y="1344872"/>
                  <a:pt x="1300713" y="2595116"/>
                  <a:pt x="1305195" y="3890516"/>
                </a:cubicBezTo>
                <a:lnTo>
                  <a:pt x="228600" y="3886200"/>
                </a:lnTo>
                <a:lnTo>
                  <a:pt x="0" y="497541"/>
                </a:lnTo>
                <a:lnTo>
                  <a:pt x="242047" y="0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11" name="Freeform 12"/>
          <p:cNvSpPr/>
          <p:nvPr/>
        </p:nvSpPr>
        <p:spPr>
          <a:xfrm>
            <a:off x="7422840" y="4334400"/>
            <a:ext cx="1370520" cy="2507040"/>
          </a:xfrm>
          <a:custGeom>
            <a:avLst/>
            <a:gdLst>
              <a:gd name="textAreaLeft" fmla="*/ 0 w 1370520"/>
              <a:gd name="textAreaRight" fmla="*/ 1370880 w 1370520"/>
              <a:gd name="textAreaTop" fmla="*/ 0 h 2507040"/>
              <a:gd name="textAreaBottom" fmla="*/ 2507400 h 2507040"/>
            </a:gdLst>
            <a:ahLst/>
            <a:cxnLst/>
            <a:rect l="textAreaLeft" t="textAreaTop" r="textAreaRight" b="textAreaBottom"/>
            <a:pathLst>
              <a:path w="1357898" h="2558763">
                <a:moveTo>
                  <a:pt x="107576" y="0"/>
                </a:moveTo>
                <a:lnTo>
                  <a:pt x="1331259" y="26894"/>
                </a:lnTo>
                <a:cubicBezTo>
                  <a:pt x="1335741" y="1322294"/>
                  <a:pt x="1353416" y="972747"/>
                  <a:pt x="1357898" y="2268147"/>
                </a:cubicBezTo>
                <a:cubicBezTo>
                  <a:pt x="1238136" y="2672290"/>
                  <a:pt x="896682" y="2545017"/>
                  <a:pt x="679288" y="2520364"/>
                </a:cubicBezTo>
                <a:cubicBezTo>
                  <a:pt x="461894" y="2495711"/>
                  <a:pt x="129009" y="2665489"/>
                  <a:pt x="26894" y="2339788"/>
                </a:cubicBezTo>
                <a:lnTo>
                  <a:pt x="0" y="497541"/>
                </a:lnTo>
                <a:lnTo>
                  <a:pt x="242047" y="0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12" name="Freeform 13"/>
          <p:cNvSpPr/>
          <p:nvPr/>
        </p:nvSpPr>
        <p:spPr>
          <a:xfrm>
            <a:off x="4733280" y="4020840"/>
            <a:ext cx="2550600" cy="2823480"/>
          </a:xfrm>
          <a:custGeom>
            <a:avLst/>
            <a:gdLst>
              <a:gd name="textAreaLeft" fmla="*/ 0 w 2550600"/>
              <a:gd name="textAreaRight" fmla="*/ 2550960 w 2550600"/>
              <a:gd name="textAreaTop" fmla="*/ 0 h 2823480"/>
              <a:gd name="textAreaBottom" fmla="*/ 2823840 h 2823480"/>
            </a:gdLst>
            <a:ahLst/>
            <a:cxnLst/>
            <a:rect l="textAreaLeft" t="textAreaTop" r="textAreaRight" b="textAreaBottom"/>
            <a:pathLst>
              <a:path w="2447761" h="2823882">
                <a:moveTo>
                  <a:pt x="403411" y="0"/>
                </a:moveTo>
                <a:lnTo>
                  <a:pt x="403411" y="53788"/>
                </a:lnTo>
                <a:lnTo>
                  <a:pt x="0" y="981635"/>
                </a:lnTo>
                <a:lnTo>
                  <a:pt x="26894" y="2823882"/>
                </a:lnTo>
                <a:lnTo>
                  <a:pt x="1102659" y="2810435"/>
                </a:lnTo>
                <a:lnTo>
                  <a:pt x="1223682" y="2151529"/>
                </a:lnTo>
                <a:lnTo>
                  <a:pt x="1492623" y="2823882"/>
                </a:lnTo>
                <a:lnTo>
                  <a:pt x="2447364" y="2796988"/>
                </a:lnTo>
                <a:cubicBezTo>
                  <a:pt x="2451846" y="1963270"/>
                  <a:pt x="2416818" y="1152130"/>
                  <a:pt x="2421300" y="318412"/>
                </a:cubicBezTo>
                <a:lnTo>
                  <a:pt x="1694329" y="201705"/>
                </a:lnTo>
                <a:lnTo>
                  <a:pt x="1288759" y="368216"/>
                </a:lnTo>
                <a:lnTo>
                  <a:pt x="779929" y="174811"/>
                </a:lnTo>
                <a:lnTo>
                  <a:pt x="403411" y="40341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13" name="Freeform 15"/>
          <p:cNvSpPr/>
          <p:nvPr/>
        </p:nvSpPr>
        <p:spPr>
          <a:xfrm>
            <a:off x="1826280" y="3007080"/>
            <a:ext cx="2611080" cy="2593440"/>
          </a:xfrm>
          <a:custGeom>
            <a:avLst/>
            <a:gdLst>
              <a:gd name="textAreaLeft" fmla="*/ 0 w 2611080"/>
              <a:gd name="textAreaRight" fmla="*/ 2611440 w 2611080"/>
              <a:gd name="textAreaTop" fmla="*/ 0 h 2593440"/>
              <a:gd name="textAreaBottom" fmla="*/ 2593800 h 2593440"/>
            </a:gdLst>
            <a:ahLst/>
            <a:cxnLst/>
            <a:rect l="textAreaLeft" t="textAreaTop" r="textAreaRight" b="textAreaBottom"/>
            <a:pathLst>
              <a:path w="2611316" h="2593730">
                <a:moveTo>
                  <a:pt x="1399170" y="463061"/>
                </a:moveTo>
                <a:lnTo>
                  <a:pt x="896815" y="0"/>
                </a:lnTo>
                <a:lnTo>
                  <a:pt x="219807" y="26377"/>
                </a:lnTo>
                <a:lnTo>
                  <a:pt x="0" y="650631"/>
                </a:lnTo>
                <a:lnTo>
                  <a:pt x="167054" y="2593730"/>
                </a:lnTo>
                <a:lnTo>
                  <a:pt x="2611316" y="2558562"/>
                </a:lnTo>
                <a:lnTo>
                  <a:pt x="2558561" y="1292469"/>
                </a:lnTo>
                <a:lnTo>
                  <a:pt x="1863969" y="1283677"/>
                </a:lnTo>
                <a:lnTo>
                  <a:pt x="1512277" y="1055077"/>
                </a:lnTo>
                <a:lnTo>
                  <a:pt x="1390378" y="462953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14" name="Freeform 19"/>
          <p:cNvSpPr/>
          <p:nvPr/>
        </p:nvSpPr>
        <p:spPr>
          <a:xfrm>
            <a:off x="6915960" y="851400"/>
            <a:ext cx="3131640" cy="1571040"/>
          </a:xfrm>
          <a:custGeom>
            <a:avLst/>
            <a:gdLst>
              <a:gd name="textAreaLeft" fmla="*/ 0 w 3131640"/>
              <a:gd name="textAreaRight" fmla="*/ 3132000 w 3131640"/>
              <a:gd name="textAreaTop" fmla="*/ 0 h 1571040"/>
              <a:gd name="textAreaBottom" fmla="*/ 1571400 h 1571040"/>
            </a:gdLst>
            <a:ahLst/>
            <a:cxnLst/>
            <a:rect l="textAreaLeft" t="textAreaTop" r="textAreaRight" b="textAreaBottom"/>
            <a:pathLst>
              <a:path w="3132083" h="1571296">
                <a:moveTo>
                  <a:pt x="0" y="157655"/>
                </a:moveTo>
                <a:lnTo>
                  <a:pt x="21021" y="972207"/>
                </a:lnTo>
                <a:lnTo>
                  <a:pt x="3132083" y="1571296"/>
                </a:lnTo>
                <a:lnTo>
                  <a:pt x="2837793" y="0"/>
                </a:lnTo>
                <a:lnTo>
                  <a:pt x="0" y="15765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115" name="Picture 20"/>
          <p:cNvPicPr/>
          <p:nvPr/>
        </p:nvPicPr>
        <p:blipFill>
          <a:blip r:embed="rId3"/>
          <a:stretch/>
        </p:blipFill>
        <p:spPr>
          <a:xfrm>
            <a:off x="1200960" y="2140200"/>
            <a:ext cx="2074320" cy="75960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4ABDEB59-9AE9-4576-B0A0-E5E78F27CCF0}" type="slidenum">
              <a:rPr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172556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Box 5"/>
          <p:cNvSpPr/>
          <p:nvPr/>
        </p:nvSpPr>
        <p:spPr>
          <a:xfrm>
            <a:off x="129385" y="1047968"/>
            <a:ext cx="8557415" cy="415353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2400" b="1" strike="noStrike" spc="-1" dirty="0">
                <a:solidFill>
                  <a:srgbClr val="202124"/>
                </a:solidFill>
                <a:latin typeface="Arial"/>
              </a:rPr>
              <a:t>The </a:t>
            </a:r>
            <a:r>
              <a:rPr lang="en-US" sz="2400" b="1" strike="noStrike" spc="-1" dirty="0" err="1">
                <a:solidFill>
                  <a:srgbClr val="202124"/>
                </a:solidFill>
                <a:latin typeface="Arial"/>
              </a:rPr>
              <a:t>JLab</a:t>
            </a:r>
            <a:r>
              <a:rPr lang="en-US" sz="2400" b="1" strike="noStrike" spc="-1" dirty="0">
                <a:solidFill>
                  <a:srgbClr val="202124"/>
                </a:solidFill>
                <a:latin typeface="Arial"/>
              </a:rPr>
              <a:t> Biomedical Research and Innovation Center (BRIC) is established: 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buClr>
                <a:srgbClr val="040C28"/>
              </a:buClr>
              <a:buFont typeface="Arial"/>
              <a:buChar char="•"/>
            </a:pPr>
            <a:r>
              <a:rPr lang="en-US" sz="2400" b="0" i="1" strike="noStrike" spc="-1" dirty="0">
                <a:solidFill>
                  <a:srgbClr val="040C28"/>
                </a:solidFill>
                <a:latin typeface="Arial"/>
              </a:rPr>
              <a:t>to be a central hub to highlight to both internal and external stakeholders the health, biological and medical related applications of Jefferson Lab’s technical expertise and 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buClr>
                <a:srgbClr val="202124"/>
              </a:buClr>
              <a:buFont typeface="Arial"/>
              <a:buChar char="•"/>
            </a:pPr>
            <a:r>
              <a:rPr lang="en-US" sz="2400" b="0" i="1" strike="noStrike" spc="-1" dirty="0">
                <a:solidFill>
                  <a:srgbClr val="202124"/>
                </a:solidFill>
                <a:latin typeface="Arial"/>
              </a:rPr>
              <a:t>to provide a supportive, collaborative environment in which existing and future biomedical efforts can thrive and expand.</a:t>
            </a:r>
          </a:p>
          <a:p>
            <a:pPr lvl="2">
              <a:buClr>
                <a:srgbClr val="202124"/>
              </a:buClr>
            </a:pPr>
            <a:r>
              <a:rPr lang="en-US" sz="2400" b="0" i="1" strike="noStrike" spc="-1" dirty="0">
                <a:solidFill>
                  <a:srgbClr val="202124"/>
                </a:solidFill>
                <a:latin typeface="Arial"/>
              </a:rPr>
              <a:t>	</a:t>
            </a:r>
          </a:p>
        </p:txBody>
      </p:sp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411840" y="240480"/>
            <a:ext cx="11285640" cy="487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200" b="1" strike="noStrike" cap="small" spc="-1" dirty="0">
                <a:latin typeface="Arial"/>
              </a:rPr>
              <a:t>Biomedical Research and Innovation Center</a:t>
            </a:r>
            <a:endParaRPr lang="en-US" sz="3200" b="0" strike="noStrike" spc="-1" dirty="0">
              <a:latin typeface="Calibri"/>
            </a:endParaRPr>
          </a:p>
        </p:txBody>
      </p:sp>
      <p:pic>
        <p:nvPicPr>
          <p:cNvPr id="4" name="Content Placeholder 6" descr="A picture containing text, font, screenshot&#10;&#10;Description automatically generated">
            <a:extLst>
              <a:ext uri="{FF2B5EF4-FFF2-40B4-BE49-F238E27FC236}">
                <a16:creationId xmlns:a16="http://schemas.microsoft.com/office/drawing/2014/main" id="{D687825E-3AAD-9548-AE58-20AD5E8C0976}"/>
              </a:ext>
            </a:extLst>
          </p:cNvPr>
          <p:cNvPicPr/>
          <p:nvPr/>
        </p:nvPicPr>
        <p:blipFill>
          <a:blip r:embed="rId3"/>
          <a:srcRect t="34815" b="35636"/>
          <a:stretch/>
        </p:blipFill>
        <p:spPr>
          <a:xfrm>
            <a:off x="142085" y="5201498"/>
            <a:ext cx="11897514" cy="1116037"/>
          </a:xfrm>
          <a:prstGeom prst="rect">
            <a:avLst/>
          </a:prstGeom>
          <a:ln w="0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458586-AD18-874A-82EC-04D3D2C6BA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05800" y="1260960"/>
            <a:ext cx="4267198" cy="32003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5286BC-5C24-F947-B43C-451BBEA19F90}"/>
              </a:ext>
            </a:extLst>
          </p:cNvPr>
          <p:cNvSpPr txBox="1"/>
          <p:nvPr/>
        </p:nvSpPr>
        <p:spPr>
          <a:xfrm>
            <a:off x="7391399" y="4590669"/>
            <a:ext cx="19812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dirty="0">
                <a:solidFill>
                  <a:schemeClr val="accent1"/>
                </a:solidFill>
              </a:rPr>
              <a:t>BRIC Poster at RSNA 2024</a:t>
            </a:r>
          </a:p>
        </p:txBody>
      </p:sp>
    </p:spTree>
    <p:extLst>
      <p:ext uri="{BB962C8B-B14F-4D97-AF65-F5344CB8AC3E}">
        <p14:creationId xmlns:p14="http://schemas.microsoft.com/office/powerpoint/2010/main" val="1382798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Picture 21"/>
          <p:cNvPicPr/>
          <p:nvPr/>
        </p:nvPicPr>
        <p:blipFill>
          <a:blip r:embed="rId3"/>
          <a:srcRect b="42842"/>
          <a:stretch/>
        </p:blipFill>
        <p:spPr>
          <a:xfrm>
            <a:off x="7584840" y="3292920"/>
            <a:ext cx="4133880" cy="3116160"/>
          </a:xfrm>
          <a:prstGeom prst="rect">
            <a:avLst/>
          </a:prstGeom>
          <a:ln w="88900" cap="sq">
            <a:solidFill>
              <a:srgbClr val="FFFFFF"/>
            </a:solidFill>
            <a:miter/>
          </a:ln>
          <a:effectLst>
            <a:outerShdw blurRad="5508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411840" y="240480"/>
            <a:ext cx="11285640" cy="487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200" b="1" strike="noStrike" cap="small" spc="-1">
                <a:solidFill>
                  <a:schemeClr val="dk1"/>
                </a:solidFill>
                <a:latin typeface="Calibri"/>
              </a:rPr>
              <a:t>BRIC Affiliated Jefferson Lab Technical Organizations</a:t>
            </a:r>
            <a:br>
              <a:rPr sz="3200"/>
            </a:br>
            <a:endParaRPr lang="en-US" sz="32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/>
          </p:nvPr>
        </p:nvSpPr>
        <p:spPr>
          <a:xfrm>
            <a:off x="411840" y="830317"/>
            <a:ext cx="11285640" cy="5516843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marL="685800" lvl="1" indent="-228600" defTabSz="914400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buClr>
                <a:srgbClr val="0070C0"/>
              </a:buClr>
              <a:buFont typeface="PingFangSC-Regular"/>
              <a:buChar char="－"/>
            </a:pPr>
            <a:r>
              <a:rPr lang="en-US" sz="2200" b="1" strike="noStrike" spc="-1" dirty="0">
                <a:solidFill>
                  <a:srgbClr val="0070C0"/>
                </a:solidFill>
                <a:latin typeface="Arial"/>
              </a:rPr>
              <a:t>Center for Advanced Studies of Accelerators </a:t>
            </a:r>
            <a:r>
              <a:rPr lang="en-US" sz="2200" strike="noStrike" spc="-1" dirty="0">
                <a:solidFill>
                  <a:srgbClr val="5B6065"/>
                </a:solidFill>
                <a:latin typeface="Arial"/>
              </a:rPr>
              <a:t>(Accelerator Division)</a:t>
            </a:r>
            <a:endParaRPr lang="en-US" sz="2200" strike="noStrike" spc="-1" dirty="0">
              <a:solidFill>
                <a:schemeClr val="dk1"/>
              </a:solidFill>
              <a:latin typeface="Arial"/>
            </a:endParaRPr>
          </a:p>
          <a:p>
            <a:pPr marL="685800" lvl="1" indent="-228600" defTabSz="914400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buClr>
                <a:srgbClr val="0070C0"/>
              </a:buClr>
              <a:buFont typeface="PingFangSC-Regular"/>
              <a:buChar char="－"/>
            </a:pPr>
            <a:r>
              <a:rPr lang="en-US" sz="2200" b="1" strike="noStrike" spc="-1" dirty="0">
                <a:solidFill>
                  <a:srgbClr val="0070C0"/>
                </a:solidFill>
                <a:latin typeface="Arial"/>
              </a:rPr>
              <a:t>Data Science Department </a:t>
            </a:r>
            <a:r>
              <a:rPr lang="en-US" sz="2200" strike="noStrike" spc="-1" dirty="0">
                <a:solidFill>
                  <a:srgbClr val="5B6065"/>
                </a:solidFill>
                <a:latin typeface="Arial"/>
              </a:rPr>
              <a:t>(Computational Sciences and Technology  Division)</a:t>
            </a:r>
            <a:endParaRPr lang="en-US" sz="2200" strike="noStrike" spc="-1" dirty="0">
              <a:solidFill>
                <a:schemeClr val="dk1"/>
              </a:solidFill>
              <a:latin typeface="Arial"/>
            </a:endParaRPr>
          </a:p>
          <a:p>
            <a:pPr marL="685800" lvl="1" indent="-228600" defTabSz="914400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buClr>
                <a:srgbClr val="0070C0"/>
              </a:buClr>
              <a:buFont typeface="PingFangSC-Regular"/>
              <a:buChar char="－"/>
            </a:pPr>
            <a:r>
              <a:rPr lang="en-US" sz="2200" b="1" strike="noStrike" spc="-1" dirty="0">
                <a:solidFill>
                  <a:srgbClr val="0070C0"/>
                </a:solidFill>
                <a:latin typeface="Arial"/>
              </a:rPr>
              <a:t>Radiation Detector and Imaging Group </a:t>
            </a:r>
            <a:r>
              <a:rPr lang="en-US" sz="2200" strike="noStrike" spc="-1" dirty="0">
                <a:solidFill>
                  <a:srgbClr val="5B6065"/>
                </a:solidFill>
                <a:latin typeface="Arial"/>
              </a:rPr>
              <a:t>(Experimental Nuclear Physics Division)</a:t>
            </a:r>
            <a:endParaRPr lang="en-US" sz="2200" strike="noStrike" spc="-1" dirty="0">
              <a:solidFill>
                <a:schemeClr val="dk1"/>
              </a:solidFill>
              <a:latin typeface="Arial"/>
            </a:endParaRPr>
          </a:p>
          <a:p>
            <a:pPr marL="685800" lvl="1" indent="-228600" defTabSz="914400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buClr>
                <a:srgbClr val="0070C0"/>
              </a:buClr>
              <a:buFont typeface="PingFangSC-Regular"/>
              <a:buChar char="－"/>
            </a:pPr>
            <a:r>
              <a:rPr lang="en-US" sz="2200" b="1" strike="noStrike" spc="-1" dirty="0">
                <a:solidFill>
                  <a:srgbClr val="0070C0"/>
                </a:solidFill>
                <a:latin typeface="Arial"/>
              </a:rPr>
              <a:t>Radiation Control Group </a:t>
            </a:r>
            <a:r>
              <a:rPr lang="en-US" sz="2200" strike="noStrike" spc="-1" dirty="0">
                <a:solidFill>
                  <a:srgbClr val="5B6065"/>
                </a:solidFill>
                <a:latin typeface="Arial"/>
              </a:rPr>
              <a:t>(Environmental Health and Safety)</a:t>
            </a:r>
            <a:endParaRPr lang="en-US" sz="2200" strike="noStrike" spc="-1" dirty="0">
              <a:solidFill>
                <a:schemeClr val="dk1"/>
              </a:solidFill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buClr>
                <a:srgbClr val="000000"/>
              </a:buClr>
              <a:buFont typeface="Wingdings" charset="2"/>
              <a:buChar char=""/>
            </a:pPr>
            <a:endParaRPr lang="en-US" sz="1800" b="0" strike="noStrike" spc="-1" dirty="0">
              <a:solidFill>
                <a:schemeClr val="dk1"/>
              </a:solidFill>
              <a:latin typeface="Arial"/>
              <a:ea typeface="Calibri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buClr>
                <a:srgbClr val="000000"/>
              </a:buClr>
              <a:buFont typeface="Wingdings" charset="2"/>
              <a:buChar char=""/>
            </a:pPr>
            <a:r>
              <a:rPr lang="en-US" sz="1800" b="0" strike="noStrike" spc="-1" dirty="0">
                <a:solidFill>
                  <a:schemeClr val="dk1"/>
                </a:solidFill>
                <a:latin typeface="Arial"/>
                <a:ea typeface="Calibri"/>
              </a:rPr>
              <a:t>Highlights &amp; promotes bio-medical applications of </a:t>
            </a:r>
            <a:r>
              <a:rPr lang="en-US" sz="1800" b="0" strike="noStrike" spc="-1" dirty="0" err="1">
                <a:solidFill>
                  <a:schemeClr val="dk1"/>
                </a:solidFill>
                <a:latin typeface="Arial"/>
                <a:ea typeface="Calibri"/>
              </a:rPr>
              <a:t>JLab</a:t>
            </a:r>
            <a:r>
              <a:rPr lang="en-US" sz="1800" b="0" strike="noStrike" spc="-1" dirty="0">
                <a:solidFill>
                  <a:schemeClr val="dk1"/>
                </a:solidFill>
                <a:latin typeface="Arial"/>
                <a:ea typeface="Calibri"/>
              </a:rPr>
              <a:t> technical expertise</a:t>
            </a:r>
            <a:endParaRPr lang="en-US" sz="1800" b="0" strike="noStrike" spc="-1" dirty="0">
              <a:solidFill>
                <a:schemeClr val="dk1"/>
              </a:solidFill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buClr>
                <a:srgbClr val="000000"/>
              </a:buClr>
              <a:buFont typeface="Wingdings" charset="2"/>
              <a:buChar char=""/>
            </a:pPr>
            <a:r>
              <a:rPr lang="en-US" sz="1800" b="0" strike="noStrike" spc="-1" dirty="0">
                <a:solidFill>
                  <a:schemeClr val="dk1"/>
                </a:solidFill>
                <a:latin typeface="Arial"/>
                <a:ea typeface="Calibri"/>
              </a:rPr>
              <a:t>Provides a collaborative internal &amp; external facing environment</a:t>
            </a:r>
            <a:endParaRPr lang="en-US" sz="1800" b="0" strike="noStrike" spc="-1" dirty="0">
              <a:solidFill>
                <a:schemeClr val="dk1"/>
              </a:solidFill>
              <a:latin typeface="Arial"/>
            </a:endParaRPr>
          </a:p>
        </p:txBody>
      </p:sp>
      <p:pic>
        <p:nvPicPr>
          <p:cNvPr id="119" name="Picture 4"/>
          <p:cNvPicPr/>
          <p:nvPr/>
        </p:nvPicPr>
        <p:blipFill>
          <a:blip r:embed="rId4"/>
          <a:srcRect b="40094"/>
          <a:stretch/>
        </p:blipFill>
        <p:spPr>
          <a:xfrm>
            <a:off x="8447400" y="3962520"/>
            <a:ext cx="3614400" cy="2840400"/>
          </a:xfrm>
          <a:prstGeom prst="rect">
            <a:avLst/>
          </a:prstGeom>
          <a:ln w="88900" cap="sq">
            <a:solidFill>
              <a:srgbClr val="FFFFFF"/>
            </a:solidFill>
            <a:miter/>
          </a:ln>
          <a:effectLst>
            <a:outerShdw blurRad="5508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0" name="TextBox 11"/>
          <p:cNvSpPr/>
          <p:nvPr/>
        </p:nvSpPr>
        <p:spPr>
          <a:xfrm>
            <a:off x="8537600" y="2545286"/>
            <a:ext cx="2970360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2000" b="0" strike="noStrike" spc="-1" dirty="0">
                <a:solidFill>
                  <a:srgbClr val="FF0000"/>
                </a:solidFill>
                <a:latin typeface="Calibri"/>
              </a:rPr>
              <a:t>Sponsored NIH-DOE Workshops</a:t>
            </a: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TextBox 12"/>
          <p:cNvSpPr/>
          <p:nvPr/>
        </p:nvSpPr>
        <p:spPr>
          <a:xfrm>
            <a:off x="3482280" y="3333600"/>
            <a:ext cx="2248920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2000" b="0" strike="noStrike" spc="-1" dirty="0">
                <a:solidFill>
                  <a:srgbClr val="FF0000"/>
                </a:solidFill>
                <a:latin typeface="Calibri"/>
              </a:rPr>
              <a:t>Facilitates Collaborations</a:t>
            </a: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2" name="Picture 16" descr="A person looking at a light&#10;&#10;Description automatically generated"/>
          <p:cNvPicPr/>
          <p:nvPr/>
        </p:nvPicPr>
        <p:blipFill>
          <a:blip r:embed="rId5"/>
          <a:stretch/>
        </p:blipFill>
        <p:spPr>
          <a:xfrm>
            <a:off x="34200" y="3493080"/>
            <a:ext cx="3614400" cy="2409480"/>
          </a:xfrm>
          <a:prstGeom prst="rect">
            <a:avLst/>
          </a:prstGeom>
          <a:ln w="0">
            <a:noFill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3" name="Picture 20" descr="A collage of medical equipment&#10;&#10;Description automatically generated"/>
          <p:cNvPicPr/>
          <p:nvPr/>
        </p:nvPicPr>
        <p:blipFill>
          <a:blip r:embed="rId6"/>
          <a:stretch/>
        </p:blipFill>
        <p:spPr>
          <a:xfrm>
            <a:off x="2134800" y="4006800"/>
            <a:ext cx="3614400" cy="2409480"/>
          </a:xfrm>
          <a:prstGeom prst="rect">
            <a:avLst/>
          </a:prstGeom>
          <a:ln w="0">
            <a:noFill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4" name="Picture 18" descr="A close-up of a diagram&#10;&#10;Description automatically generated"/>
          <p:cNvPicPr/>
          <p:nvPr/>
        </p:nvPicPr>
        <p:blipFill>
          <a:blip r:embed="rId7"/>
          <a:stretch/>
        </p:blipFill>
        <p:spPr>
          <a:xfrm>
            <a:off x="3744360" y="4471560"/>
            <a:ext cx="3614400" cy="2409480"/>
          </a:xfrm>
          <a:prstGeom prst="rect">
            <a:avLst/>
          </a:prstGeom>
          <a:ln w="0">
            <a:noFill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7516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411840" y="240480"/>
            <a:ext cx="11285640" cy="487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200" b="1" strike="noStrike" cap="small" spc="-1">
                <a:solidFill>
                  <a:schemeClr val="dk1"/>
                </a:solidFill>
                <a:latin typeface="Arial"/>
              </a:rPr>
              <a:t>Environmental Research</a:t>
            </a:r>
            <a:endParaRPr lang="en-US" sz="32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/>
          </p:nvPr>
        </p:nvSpPr>
        <p:spPr>
          <a:xfrm>
            <a:off x="411840" y="965880"/>
            <a:ext cx="11285640" cy="538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000" b="0" strike="noStrike" spc="-1">
                <a:solidFill>
                  <a:schemeClr val="dk1"/>
                </a:solidFill>
                <a:latin typeface="Arial"/>
              </a:rPr>
              <a:t>PhytoPET: PSPMT based positron emission tomography (PET) imaging system for [carbon-11] CO</a:t>
            </a:r>
            <a:r>
              <a:rPr lang="en-US" sz="2000" b="0" strike="noStrike" spc="-1" baseline="-25000">
                <a:solidFill>
                  <a:schemeClr val="dk1"/>
                </a:solidFill>
                <a:latin typeface="Arial"/>
              </a:rPr>
              <a:t>2</a:t>
            </a:r>
            <a:r>
              <a:rPr lang="en-US" sz="2000" b="0" strike="noStrike" spc="-1">
                <a:solidFill>
                  <a:schemeClr val="dk1"/>
                </a:solidFill>
                <a:latin typeface="Arial"/>
              </a:rPr>
              <a:t> plant physiology research exploring </a:t>
            </a:r>
            <a:r>
              <a:rPr lang="en-US" sz="2000" b="0" i="1" strike="noStrike" spc="-1">
                <a:solidFill>
                  <a:schemeClr val="dk1"/>
                </a:solidFill>
                <a:latin typeface="Arial"/>
              </a:rPr>
              <a:t>in vivo </a:t>
            </a:r>
            <a:r>
              <a:rPr lang="en-US" sz="2000" b="0" strike="noStrike" spc="-1">
                <a:solidFill>
                  <a:schemeClr val="dk1"/>
                </a:solidFill>
                <a:latin typeface="Arial"/>
              </a:rPr>
              <a:t>carbon transport for carbon sequestering</a:t>
            </a:r>
          </a:p>
        </p:txBody>
      </p:sp>
      <p:sp>
        <p:nvSpPr>
          <p:cNvPr id="136" name="TextBox 4"/>
          <p:cNvSpPr/>
          <p:nvPr/>
        </p:nvSpPr>
        <p:spPr>
          <a:xfrm>
            <a:off x="178560" y="5169960"/>
            <a:ext cx="4593135" cy="9218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DOE-BER had designated the </a:t>
            </a:r>
            <a:r>
              <a:rPr lang="en-US" sz="1800" b="0" strike="noStrike" spc="-1" dirty="0" err="1">
                <a:solidFill>
                  <a:schemeClr val="dk1"/>
                </a:solidFill>
                <a:latin typeface="Calibri"/>
                <a:ea typeface="Calibri"/>
              </a:rPr>
              <a:t>JLab</a:t>
            </a:r>
            <a:r>
              <a: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 Detector Group a Radiochemistry and Instrumentation Science Focus Area (SFA). 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TextBox 6"/>
          <p:cNvSpPr/>
          <p:nvPr/>
        </p:nvSpPr>
        <p:spPr>
          <a:xfrm>
            <a:off x="8043480" y="1888200"/>
            <a:ext cx="4148280" cy="91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1" strike="noStrike" spc="-1">
                <a:solidFill>
                  <a:srgbClr val="4F7FBC"/>
                </a:solidFill>
                <a:latin typeface="Arial"/>
              </a:rPr>
              <a:t>2023- present collaboration with UC Santa Cruz &amp; Stanford University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TextBox 7"/>
          <p:cNvSpPr/>
          <p:nvPr/>
        </p:nvSpPr>
        <p:spPr>
          <a:xfrm>
            <a:off x="240840" y="1888200"/>
            <a:ext cx="4255920" cy="91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800" b="1" strike="noStrike" spc="-1">
                <a:solidFill>
                  <a:srgbClr val="4F7FBC"/>
                </a:solidFill>
                <a:latin typeface="Arial"/>
              </a:rPr>
              <a:t>2010-2022 collaboration with Duke University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TextBox 8"/>
          <p:cNvSpPr/>
          <p:nvPr/>
        </p:nvSpPr>
        <p:spPr>
          <a:xfrm>
            <a:off x="5080680" y="1857960"/>
            <a:ext cx="3358800" cy="91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1" strike="noStrike" spc="-1">
                <a:solidFill>
                  <a:srgbClr val="4F7FBC"/>
                </a:solidFill>
                <a:latin typeface="Arial"/>
              </a:rPr>
              <a:t>2015-2021 CRADA with University of Regina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0" name="Picture 9" descr="A blurry image of a person&#10;&#10;Description automatically generated"/>
          <p:cNvPicPr/>
          <p:nvPr/>
        </p:nvPicPr>
        <p:blipFill>
          <a:blip r:embed="rId3"/>
          <a:srcRect l="15437" r="13445"/>
          <a:stretch/>
        </p:blipFill>
        <p:spPr>
          <a:xfrm>
            <a:off x="9287653" y="4813200"/>
            <a:ext cx="2892227" cy="1373548"/>
          </a:xfrm>
          <a:prstGeom prst="rect">
            <a:avLst/>
          </a:prstGeom>
          <a:ln w="0">
            <a:noFill/>
          </a:ln>
        </p:spPr>
      </p:pic>
      <p:pic>
        <p:nvPicPr>
          <p:cNvPr id="141" name="Picture 10"/>
          <p:cNvPicPr/>
          <p:nvPr/>
        </p:nvPicPr>
        <p:blipFill>
          <a:blip r:embed="rId4"/>
          <a:stretch/>
        </p:blipFill>
        <p:spPr>
          <a:xfrm>
            <a:off x="5002920" y="2547000"/>
            <a:ext cx="2574000" cy="3438720"/>
          </a:xfrm>
          <a:prstGeom prst="rect">
            <a:avLst/>
          </a:prstGeom>
          <a:ln w="0">
            <a:noFill/>
          </a:ln>
        </p:spPr>
      </p:pic>
      <p:pic>
        <p:nvPicPr>
          <p:cNvPr id="142" name="Picture 3"/>
          <p:cNvPicPr/>
          <p:nvPr/>
        </p:nvPicPr>
        <p:blipFill>
          <a:blip r:embed="rId5"/>
          <a:stretch/>
        </p:blipFill>
        <p:spPr>
          <a:xfrm>
            <a:off x="281880" y="2725920"/>
            <a:ext cx="3026880" cy="2308320"/>
          </a:xfrm>
          <a:prstGeom prst="rect">
            <a:avLst/>
          </a:prstGeom>
          <a:ln w="9525">
            <a:noFill/>
          </a:ln>
        </p:spPr>
      </p:pic>
      <p:pic>
        <p:nvPicPr>
          <p:cNvPr id="143" name="Picture 4" descr="D:\matlab\Duke\April_2013\04122013\fusion2\RGB.gif"/>
          <p:cNvPicPr/>
          <p:nvPr/>
        </p:nvPicPr>
        <p:blipFill>
          <a:blip r:embed="rId6"/>
          <a:stretch/>
        </p:blipFill>
        <p:spPr>
          <a:xfrm>
            <a:off x="3378960" y="2742120"/>
            <a:ext cx="1205640" cy="2308320"/>
          </a:xfrm>
          <a:prstGeom prst="rect">
            <a:avLst/>
          </a:prstGeom>
          <a:ln w="9525">
            <a:noFill/>
          </a:ln>
        </p:spPr>
      </p:pic>
      <p:pic>
        <p:nvPicPr>
          <p:cNvPr id="144" name="Picture 15" descr="A machine with many wires&#10;&#10;Description automatically generated"/>
          <p:cNvPicPr/>
          <p:nvPr/>
        </p:nvPicPr>
        <p:blipFill>
          <a:blip r:embed="rId7"/>
          <a:srcRect t="3347" b="12733"/>
          <a:stretch/>
        </p:blipFill>
        <p:spPr>
          <a:xfrm>
            <a:off x="7884360" y="2543760"/>
            <a:ext cx="4066560" cy="2138760"/>
          </a:xfrm>
          <a:prstGeom prst="rect">
            <a:avLst/>
          </a:prstGeom>
          <a:ln w="0">
            <a:noFill/>
          </a:ln>
        </p:spPr>
      </p:pic>
      <p:grpSp>
        <p:nvGrpSpPr>
          <p:cNvPr id="145" name="Group 16"/>
          <p:cNvGrpSpPr/>
          <p:nvPr/>
        </p:nvGrpSpPr>
        <p:grpSpPr>
          <a:xfrm>
            <a:off x="7855436" y="4756033"/>
            <a:ext cx="1645519" cy="2138759"/>
            <a:chOff x="8413200" y="4660200"/>
            <a:chExt cx="1080000" cy="1487880"/>
          </a:xfrm>
        </p:grpSpPr>
        <p:pic>
          <p:nvPicPr>
            <p:cNvPr id="146" name="Picture 17"/>
            <p:cNvPicPr/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1000"/>
                      </a14:imgEffect>
                    </a14:imgLayer>
                  </a14:imgProps>
                </a:ext>
              </a:extLst>
            </a:blip>
            <a:srcRect l="18285" t="29345" r="47609" b="3523"/>
            <a:stretch/>
          </p:blipFill>
          <p:spPr>
            <a:xfrm rot="11126400">
              <a:off x="8531640" y="4759200"/>
              <a:ext cx="852120" cy="13060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47" name="Freeform: Shape 4"/>
            <p:cNvSpPr/>
            <p:nvPr/>
          </p:nvSpPr>
          <p:spPr>
            <a:xfrm rot="326400">
              <a:off x="8477640" y="4701960"/>
              <a:ext cx="951120" cy="1404000"/>
            </a:xfrm>
            <a:custGeom>
              <a:avLst/>
              <a:gdLst>
                <a:gd name="textAreaLeft" fmla="*/ 0 w 951120"/>
                <a:gd name="textAreaRight" fmla="*/ 951480 w 951120"/>
                <a:gd name="textAreaTop" fmla="*/ 0 h 1404000"/>
                <a:gd name="textAreaBottom" fmla="*/ 1404360 h 1404000"/>
              </a:gdLst>
              <a:ahLst/>
              <a:cxnLst/>
              <a:rect l="textAreaLeft" t="textAreaTop" r="textAreaRight" b="textAreaBottom"/>
              <a:pathLst>
                <a:path w="4180114" h="5943600">
                  <a:moveTo>
                    <a:pt x="1502228" y="0"/>
                  </a:moveTo>
                  <a:lnTo>
                    <a:pt x="4153988" y="26126"/>
                  </a:lnTo>
                  <a:lnTo>
                    <a:pt x="4180114" y="5917474"/>
                  </a:lnTo>
                  <a:lnTo>
                    <a:pt x="0" y="5943600"/>
                  </a:lnTo>
                  <a:lnTo>
                    <a:pt x="13063" y="5264331"/>
                  </a:lnTo>
                  <a:lnTo>
                    <a:pt x="1293223" y="5381897"/>
                  </a:lnTo>
                  <a:lnTo>
                    <a:pt x="2194560" y="5473337"/>
                  </a:lnTo>
                  <a:lnTo>
                    <a:pt x="3304903" y="5212080"/>
                  </a:lnTo>
                  <a:lnTo>
                    <a:pt x="3796070" y="4854992"/>
                  </a:lnTo>
                  <a:lnTo>
                    <a:pt x="3771183" y="4655438"/>
                  </a:lnTo>
                  <a:lnTo>
                    <a:pt x="3615181" y="4480173"/>
                  </a:lnTo>
                  <a:lnTo>
                    <a:pt x="3251336" y="4365904"/>
                  </a:lnTo>
                  <a:lnTo>
                    <a:pt x="3292045" y="4268032"/>
                  </a:lnTo>
                  <a:lnTo>
                    <a:pt x="3414238" y="4079959"/>
                  </a:lnTo>
                  <a:lnTo>
                    <a:pt x="3376492" y="3608192"/>
                  </a:lnTo>
                  <a:lnTo>
                    <a:pt x="3181796" y="3485536"/>
                  </a:lnTo>
                  <a:lnTo>
                    <a:pt x="3009068" y="2738422"/>
                  </a:lnTo>
                  <a:lnTo>
                    <a:pt x="2325188" y="2664823"/>
                  </a:lnTo>
                  <a:lnTo>
                    <a:pt x="2207623" y="2612571"/>
                  </a:lnTo>
                  <a:lnTo>
                    <a:pt x="2416628" y="2416628"/>
                  </a:lnTo>
                  <a:lnTo>
                    <a:pt x="2495006" y="2233748"/>
                  </a:lnTo>
                  <a:lnTo>
                    <a:pt x="2612571" y="1894114"/>
                  </a:lnTo>
                  <a:lnTo>
                    <a:pt x="2664823" y="1645920"/>
                  </a:lnTo>
                  <a:lnTo>
                    <a:pt x="2743200" y="1463040"/>
                  </a:lnTo>
                  <a:lnTo>
                    <a:pt x="2847703" y="1423851"/>
                  </a:lnTo>
                  <a:lnTo>
                    <a:pt x="2808514" y="1254034"/>
                  </a:lnTo>
                  <a:lnTo>
                    <a:pt x="2834640" y="1084217"/>
                  </a:lnTo>
                  <a:lnTo>
                    <a:pt x="2756263" y="809897"/>
                  </a:lnTo>
                  <a:lnTo>
                    <a:pt x="2521131" y="666206"/>
                  </a:lnTo>
                  <a:lnTo>
                    <a:pt x="2259874" y="627017"/>
                  </a:lnTo>
                  <a:lnTo>
                    <a:pt x="2129246" y="770708"/>
                  </a:lnTo>
                  <a:lnTo>
                    <a:pt x="1985554" y="888274"/>
                  </a:lnTo>
                  <a:lnTo>
                    <a:pt x="1894114" y="914400"/>
                  </a:lnTo>
                  <a:lnTo>
                    <a:pt x="1802674" y="940526"/>
                  </a:lnTo>
                  <a:lnTo>
                    <a:pt x="1619794" y="744583"/>
                  </a:lnTo>
                  <a:lnTo>
                    <a:pt x="1463040" y="548640"/>
                  </a:lnTo>
                  <a:lnTo>
                    <a:pt x="1371600" y="457200"/>
                  </a:lnTo>
                  <a:lnTo>
                    <a:pt x="1162594" y="156754"/>
                  </a:lnTo>
                  <a:lnTo>
                    <a:pt x="150222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en-US" sz="1800" b="0" strike="noStrike" spc="-1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148" name="Freeform: Shape 5"/>
            <p:cNvSpPr/>
            <p:nvPr/>
          </p:nvSpPr>
          <p:spPr>
            <a:xfrm rot="326400">
              <a:off x="8498160" y="4698360"/>
              <a:ext cx="386280" cy="1258920"/>
            </a:xfrm>
            <a:custGeom>
              <a:avLst/>
              <a:gdLst>
                <a:gd name="textAreaLeft" fmla="*/ 0 w 386280"/>
                <a:gd name="textAreaRight" fmla="*/ 386640 w 386280"/>
                <a:gd name="textAreaTop" fmla="*/ 0 h 1258920"/>
                <a:gd name="textAreaBottom" fmla="*/ 1259280 h 1258920"/>
              </a:gdLst>
              <a:ahLst/>
              <a:cxnLst/>
              <a:rect l="textAreaLeft" t="textAreaTop" r="textAreaRight" b="textAreaBottom"/>
              <a:pathLst>
                <a:path w="1698172" h="5329646">
                  <a:moveTo>
                    <a:pt x="26126" y="65314"/>
                  </a:moveTo>
                  <a:lnTo>
                    <a:pt x="104503" y="5329646"/>
                  </a:lnTo>
                  <a:lnTo>
                    <a:pt x="1319349" y="5329646"/>
                  </a:lnTo>
                  <a:lnTo>
                    <a:pt x="1094862" y="5236033"/>
                  </a:lnTo>
                  <a:lnTo>
                    <a:pt x="966652" y="5107577"/>
                  </a:lnTo>
                  <a:lnTo>
                    <a:pt x="878282" y="4958813"/>
                  </a:lnTo>
                  <a:lnTo>
                    <a:pt x="944348" y="4731295"/>
                  </a:lnTo>
                  <a:lnTo>
                    <a:pt x="974394" y="4578876"/>
                  </a:lnTo>
                  <a:lnTo>
                    <a:pt x="1225723" y="4486032"/>
                  </a:lnTo>
                  <a:lnTo>
                    <a:pt x="1068046" y="4282320"/>
                  </a:lnTo>
                  <a:lnTo>
                    <a:pt x="1005840" y="3749040"/>
                  </a:lnTo>
                  <a:lnTo>
                    <a:pt x="1005840" y="3749040"/>
                  </a:lnTo>
                  <a:lnTo>
                    <a:pt x="1106689" y="3593724"/>
                  </a:lnTo>
                  <a:lnTo>
                    <a:pt x="1065180" y="3201461"/>
                  </a:lnTo>
                  <a:lnTo>
                    <a:pt x="1051304" y="2941990"/>
                  </a:lnTo>
                  <a:lnTo>
                    <a:pt x="1358537" y="2743200"/>
                  </a:lnTo>
                  <a:lnTo>
                    <a:pt x="1632857" y="2651760"/>
                  </a:lnTo>
                  <a:lnTo>
                    <a:pt x="1698172" y="2612571"/>
                  </a:lnTo>
                  <a:lnTo>
                    <a:pt x="1397726" y="2599508"/>
                  </a:lnTo>
                  <a:lnTo>
                    <a:pt x="1214846" y="2508068"/>
                  </a:lnTo>
                  <a:lnTo>
                    <a:pt x="1084217" y="2508068"/>
                  </a:lnTo>
                  <a:lnTo>
                    <a:pt x="862149" y="2468880"/>
                  </a:lnTo>
                  <a:lnTo>
                    <a:pt x="561703" y="2338251"/>
                  </a:lnTo>
                  <a:lnTo>
                    <a:pt x="535577" y="2259874"/>
                  </a:lnTo>
                  <a:lnTo>
                    <a:pt x="783772" y="2129246"/>
                  </a:lnTo>
                  <a:lnTo>
                    <a:pt x="862149" y="2090057"/>
                  </a:lnTo>
                  <a:lnTo>
                    <a:pt x="901337" y="2024743"/>
                  </a:lnTo>
                  <a:lnTo>
                    <a:pt x="744583" y="2037806"/>
                  </a:lnTo>
                  <a:lnTo>
                    <a:pt x="561703" y="1959428"/>
                  </a:lnTo>
                  <a:lnTo>
                    <a:pt x="640080" y="1881051"/>
                  </a:lnTo>
                  <a:lnTo>
                    <a:pt x="757646" y="1802674"/>
                  </a:lnTo>
                  <a:lnTo>
                    <a:pt x="731520" y="1541417"/>
                  </a:lnTo>
                  <a:lnTo>
                    <a:pt x="731520" y="1515291"/>
                  </a:lnTo>
                  <a:lnTo>
                    <a:pt x="574766" y="1384663"/>
                  </a:lnTo>
                  <a:lnTo>
                    <a:pt x="535577" y="1188720"/>
                  </a:lnTo>
                  <a:lnTo>
                    <a:pt x="731520" y="1123406"/>
                  </a:lnTo>
                  <a:lnTo>
                    <a:pt x="822960" y="1084217"/>
                  </a:lnTo>
                  <a:lnTo>
                    <a:pt x="849086" y="966651"/>
                  </a:lnTo>
                  <a:lnTo>
                    <a:pt x="822960" y="705394"/>
                  </a:lnTo>
                  <a:lnTo>
                    <a:pt x="679269" y="679268"/>
                  </a:lnTo>
                  <a:lnTo>
                    <a:pt x="600892" y="744583"/>
                  </a:lnTo>
                  <a:lnTo>
                    <a:pt x="600892" y="901337"/>
                  </a:lnTo>
                  <a:lnTo>
                    <a:pt x="522514" y="822960"/>
                  </a:lnTo>
                  <a:lnTo>
                    <a:pt x="548640" y="431074"/>
                  </a:lnTo>
                  <a:lnTo>
                    <a:pt x="548640" y="326571"/>
                  </a:lnTo>
                  <a:lnTo>
                    <a:pt x="757646" y="391886"/>
                  </a:lnTo>
                  <a:lnTo>
                    <a:pt x="836023" y="418011"/>
                  </a:lnTo>
                  <a:lnTo>
                    <a:pt x="836023" y="418011"/>
                  </a:lnTo>
                  <a:lnTo>
                    <a:pt x="1058092" y="222068"/>
                  </a:lnTo>
                  <a:lnTo>
                    <a:pt x="1254034" y="0"/>
                  </a:lnTo>
                  <a:lnTo>
                    <a:pt x="0" y="0"/>
                  </a:lnTo>
                  <a:lnTo>
                    <a:pt x="26126" y="653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en-US" sz="1800" b="0" strike="noStrike" spc="-1">
                <a:solidFill>
                  <a:schemeClr val="lt1"/>
                </a:solidFill>
                <a:latin typeface="Calibri"/>
              </a:endParaRPr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5F21F23-BD47-A3DD-874C-C86835BCF74F}"/>
              </a:ext>
            </a:extLst>
          </p:cNvPr>
          <p:cNvCxnSpPr>
            <a:cxnSpLocks/>
          </p:cNvCxnSpPr>
          <p:nvPr/>
        </p:nvCxnSpPr>
        <p:spPr>
          <a:xfrm flipV="1">
            <a:off x="4726693" y="1857960"/>
            <a:ext cx="0" cy="462011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0607895-DE49-0080-AC7F-709320471500}"/>
              </a:ext>
            </a:extLst>
          </p:cNvPr>
          <p:cNvCxnSpPr>
            <a:cxnSpLocks/>
          </p:cNvCxnSpPr>
          <p:nvPr/>
        </p:nvCxnSpPr>
        <p:spPr>
          <a:xfrm flipV="1">
            <a:off x="7738203" y="1770322"/>
            <a:ext cx="0" cy="462011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92778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0FABF6-06D8-894D-8A41-C4CA32232B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19229" y="1957040"/>
            <a:ext cx="4605593" cy="39303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7A4962-7E89-0442-A50D-EA55BF838C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0020" y="2472159"/>
            <a:ext cx="3225800" cy="2419350"/>
          </a:xfrm>
          <a:prstGeom prst="rect">
            <a:avLst/>
          </a:prstGeom>
        </p:spPr>
      </p:pic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411840" y="240480"/>
            <a:ext cx="11285640" cy="487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200" b="1" strike="noStrike" cap="small" spc="-1" dirty="0">
                <a:solidFill>
                  <a:schemeClr val="accent5"/>
                </a:solidFill>
                <a:latin typeface="Arial"/>
              </a:rPr>
              <a:t>Nuclear Medicine Imaging</a:t>
            </a:r>
            <a:endParaRPr lang="en-US" sz="3200" b="0" strike="noStrike" spc="-1" dirty="0">
              <a:solidFill>
                <a:schemeClr val="accent5"/>
              </a:solidFill>
              <a:latin typeface="Calibri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/>
          </p:nvPr>
        </p:nvSpPr>
        <p:spPr>
          <a:xfrm>
            <a:off x="228600" y="743920"/>
            <a:ext cx="11285640" cy="538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400" b="0" strike="noStrike" spc="-1" dirty="0">
                <a:solidFill>
                  <a:schemeClr val="dk1"/>
                </a:solidFill>
                <a:latin typeface="Arial"/>
              </a:rPr>
              <a:t>CRADA with </a:t>
            </a:r>
            <a:r>
              <a:rPr lang="en-US" sz="2400" b="0" strike="noStrike" spc="-1" dirty="0" err="1">
                <a:solidFill>
                  <a:schemeClr val="dk1"/>
                </a:solidFill>
                <a:latin typeface="Arial"/>
              </a:rPr>
              <a:t>SmartBreast</a:t>
            </a:r>
            <a:r>
              <a:rPr lang="en-US" sz="2400" b="0" strike="noStrike" spc="-1" dirty="0">
                <a:solidFill>
                  <a:schemeClr val="dk1"/>
                </a:solidFill>
                <a:latin typeface="Arial"/>
              </a:rPr>
              <a:t> LLC to adapt variable angle slant hole (VASH) collimator to a two headed breast cancer diagnostic imaging system</a:t>
            </a: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400" spc="-1" dirty="0">
                <a:solidFill>
                  <a:schemeClr val="dk1"/>
                </a:solidFill>
                <a:latin typeface="Arial"/>
              </a:rPr>
              <a:t>- Builds on previous </a:t>
            </a:r>
            <a:r>
              <a:rPr lang="en-US" sz="2400" spc="-1" dirty="0" err="1">
                <a:solidFill>
                  <a:schemeClr val="dk1"/>
                </a:solidFill>
                <a:latin typeface="Arial"/>
              </a:rPr>
              <a:t>JLab</a:t>
            </a:r>
            <a:r>
              <a:rPr lang="en-US" sz="2400" spc="-1" dirty="0">
                <a:solidFill>
                  <a:schemeClr val="dk1"/>
                </a:solidFill>
                <a:latin typeface="Arial"/>
              </a:rPr>
              <a:t> technology and partnerships</a:t>
            </a:r>
            <a:r>
              <a:rPr lang="en-US" sz="2400" b="0" strike="noStrike" spc="-1" dirty="0">
                <a:solidFill>
                  <a:schemeClr val="dk1"/>
                </a:solidFill>
                <a:latin typeface="Arial"/>
              </a:rPr>
              <a:t> </a:t>
            </a:r>
          </a:p>
        </p:txBody>
      </p:sp>
      <p:pic>
        <p:nvPicPr>
          <p:cNvPr id="151" name="Picture 3"/>
          <p:cNvPicPr/>
          <p:nvPr/>
        </p:nvPicPr>
        <p:blipFill>
          <a:blip r:embed="rId5"/>
          <a:stretch/>
        </p:blipFill>
        <p:spPr>
          <a:xfrm>
            <a:off x="411840" y="2068934"/>
            <a:ext cx="4424400" cy="3706560"/>
          </a:xfrm>
          <a:prstGeom prst="rect">
            <a:avLst/>
          </a:prstGeom>
          <a:ln w="0">
            <a:noFill/>
          </a:ln>
        </p:spPr>
      </p:pic>
      <p:cxnSp>
        <p:nvCxnSpPr>
          <p:cNvPr id="153" name="Curved Connector 6"/>
          <p:cNvCxnSpPr>
            <a:cxnSpLocks/>
          </p:cNvCxnSpPr>
          <p:nvPr/>
        </p:nvCxnSpPr>
        <p:spPr>
          <a:xfrm>
            <a:off x="4371260" y="4382539"/>
            <a:ext cx="1038940" cy="3099"/>
          </a:xfrm>
          <a:prstGeom prst="curvedConnector3">
            <a:avLst>
              <a:gd name="adj1" fmla="val 50000"/>
            </a:avLst>
          </a:prstGeom>
          <a:ln w="76200">
            <a:solidFill>
              <a:srgbClr val="BE1D1D"/>
            </a:solidFill>
            <a:tailEnd type="triangle" w="med" len="med"/>
          </a:ln>
        </p:spPr>
      </p:cxnSp>
      <p:pic>
        <p:nvPicPr>
          <p:cNvPr id="7" name="Picture 2">
            <a:extLst>
              <a:ext uri="{FF2B5EF4-FFF2-40B4-BE49-F238E27FC236}">
                <a16:creationId xmlns:a16="http://schemas.microsoft.com/office/drawing/2014/main" id="{E0BB1FE8-F87E-8E40-B860-B03FE277D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340" y="5056325"/>
            <a:ext cx="4532516" cy="1751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4501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8" y="240539"/>
            <a:ext cx="12188322" cy="487490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Streaming Read Out (SRO) PET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954775-9CEA-A07F-156D-F1FFE3AAA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170454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TextBox 11">
            <a:extLst>
              <a:ext uri="{FF2B5EF4-FFF2-40B4-BE49-F238E27FC236}">
                <a16:creationId xmlns:a16="http://schemas.microsoft.com/office/drawing/2014/main" id="{22383DAF-18A6-EE42-99C4-5930097C31B0}"/>
              </a:ext>
            </a:extLst>
          </p:cNvPr>
          <p:cNvSpPr txBox="1"/>
          <p:nvPr/>
        </p:nvSpPr>
        <p:spPr>
          <a:xfrm>
            <a:off x="242012" y="706121"/>
            <a:ext cx="11707976" cy="634276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500"/>
              </a:spcAft>
            </a:pPr>
            <a:r>
              <a:rPr lang="en-US" sz="2400" i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Foundation:</a:t>
            </a: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/>
              <a:buChar char="§"/>
            </a:pPr>
            <a:r>
              <a:rPr lang="en-US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Positron Emission Tomography (PET) utilizes scintillators to measure coincident e</a:t>
            </a:r>
            <a:r>
              <a:rPr lang="en-US" sz="2000" baseline="30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+</a:t>
            </a:r>
            <a:r>
              <a:rPr lang="en-US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annihilation  511keV photons</a:t>
            </a:r>
          </a:p>
          <a:p>
            <a:pPr marL="342900" indent="-342900">
              <a:buFont typeface="Wingdings"/>
              <a:buChar char="§"/>
            </a:pPr>
            <a:r>
              <a:rPr lang="en-US" sz="2000" u="sng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Project Goal: Streaming Readout (SRO) DAQ and parallelized PET analysis implementation, scaling performance metrics</a:t>
            </a:r>
          </a:p>
          <a:p>
            <a:pPr marL="342900" indent="-342900">
              <a:buFont typeface="Wingdings"/>
              <a:buChar char="§"/>
            </a:pPr>
            <a:r>
              <a:rPr lang="en-US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Facilitate total body PET, reduced patient radiation and imaging time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/>
              <a:buChar char="§"/>
            </a:pPr>
            <a:endParaRPr lang="en-US" sz="20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800100" lvl="1" indent="-342900">
              <a:buFont typeface="Wingdings"/>
              <a:buChar char="§"/>
            </a:pPr>
            <a:endParaRPr lang="en-US" sz="20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800100" lvl="1" indent="-342900">
              <a:buFont typeface="Wingdings"/>
              <a:buChar char="§"/>
            </a:pPr>
            <a:endParaRPr lang="en-US" sz="20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800100" lvl="1" indent="-342900">
              <a:buFont typeface="Wingdings"/>
              <a:buChar char="§"/>
            </a:pPr>
            <a:endParaRPr lang="en-US" sz="20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800100" lvl="1" indent="-342900">
              <a:buFont typeface="Wingdings"/>
              <a:buChar char="§"/>
            </a:pPr>
            <a:endParaRPr lang="en-US" sz="20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800100" lvl="1" indent="-342900">
              <a:buFont typeface="Wingdings"/>
              <a:buChar char="§"/>
            </a:pPr>
            <a:endParaRPr lang="en-US" sz="20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800100" lvl="1" indent="-342900">
              <a:buFont typeface="Wingdings"/>
              <a:buChar char="§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/>
              <a:buChar char="§"/>
            </a:pPr>
            <a:endParaRPr lang="en-US" sz="20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800100" lvl="1" indent="-342900">
              <a:buFont typeface="Wingdings"/>
              <a:buChar char="§"/>
            </a:pPr>
            <a:endParaRPr lang="en-US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342900" indent="-342900">
              <a:buFont typeface="Wingdings"/>
              <a:buChar char="§"/>
            </a:pPr>
            <a:endParaRPr lang="en-US" sz="20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endParaRPr lang="en-US" sz="2000" u="sng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342900" indent="-342900">
              <a:buFont typeface="Wingdings"/>
              <a:buChar char="§"/>
            </a:pPr>
            <a:r>
              <a:rPr lang="en-US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June 2024 –deployed with a new prototype PET detector system </a:t>
            </a:r>
            <a:endParaRPr lang="en-US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800100" lvl="1" indent="-342900">
              <a:buFont typeface="Wingdings"/>
              <a:buChar char="§"/>
            </a:pPr>
            <a:r>
              <a:rPr lang="en-US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Based on ALERT TOF detector from Hall B, designed by Ben </a:t>
            </a:r>
            <a:r>
              <a:rPr lang="en-US" sz="2000" dirty="0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Raydo</a:t>
            </a:r>
            <a:r>
              <a:rPr lang="en-US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and Wenze Xi</a:t>
            </a:r>
            <a:endParaRPr lang="en-US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342900" indent="-342900">
              <a:buFont typeface="Wingdings"/>
              <a:buChar char="§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E0BA0E3-25AA-8467-1B21-8F500BCCF89E}"/>
              </a:ext>
            </a:extLst>
          </p:cNvPr>
          <p:cNvGrpSpPr/>
          <p:nvPr/>
        </p:nvGrpSpPr>
        <p:grpSpPr>
          <a:xfrm>
            <a:off x="363753" y="2494489"/>
            <a:ext cx="11471246" cy="3476705"/>
            <a:chOff x="293684" y="1640603"/>
            <a:chExt cx="11471246" cy="347670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7F78554-DEAF-0527-3172-4DE0630A7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48148" y="1640603"/>
              <a:ext cx="2651018" cy="2900334"/>
            </a:xfrm>
            <a:prstGeom prst="rect">
              <a:avLst/>
            </a:prstGeom>
          </p:spPr>
        </p:pic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C34DD57E-369F-468F-E09E-4A09870964A6}"/>
                </a:ext>
              </a:extLst>
            </p:cNvPr>
            <p:cNvSpPr txBox="1"/>
            <p:nvPr/>
          </p:nvSpPr>
          <p:spPr>
            <a:xfrm>
              <a:off x="8192674" y="4540227"/>
              <a:ext cx="3572256" cy="577081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dirty="0"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LYSO, </a:t>
              </a:r>
              <a:r>
                <a:rPr lang="en-US" sz="1050" dirty="0" err="1"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SiPM</a:t>
              </a:r>
              <a:r>
                <a:rPr lang="en-US" sz="1050" dirty="0"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, PETIROC ASIC, and FPGA based PET detector prototype developed for RD&amp;I group's SRO PET prototype system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2034E28-304A-0A06-F26B-4F088158EB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14907" y="1888835"/>
              <a:ext cx="4686304" cy="2297627"/>
            </a:xfrm>
            <a:prstGeom prst="rect">
              <a:avLst/>
            </a:prstGeom>
          </p:spPr>
        </p:pic>
        <p:sp>
          <p:nvSpPr>
            <p:cNvPr id="8" name="TextBox 16">
              <a:extLst>
                <a:ext uri="{FF2B5EF4-FFF2-40B4-BE49-F238E27FC236}">
                  <a16:creationId xmlns:a16="http://schemas.microsoft.com/office/drawing/2014/main" id="{4A2813DB-D684-47CA-01FD-9EED40241781}"/>
                </a:ext>
              </a:extLst>
            </p:cNvPr>
            <p:cNvSpPr txBox="1"/>
            <p:nvPr/>
          </p:nvSpPr>
          <p:spPr>
            <a:xfrm>
              <a:off x="3776437" y="4170430"/>
              <a:ext cx="3724656" cy="415498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Rendering of UC Davis EXPLORER system (left) and a representative total-body PET scan (right)</a:t>
              </a: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901CF91-1182-00F5-3709-158D6790405F}"/>
                </a:ext>
              </a:extLst>
            </p:cNvPr>
            <p:cNvGrpSpPr/>
            <p:nvPr/>
          </p:nvGrpSpPr>
          <p:grpSpPr>
            <a:xfrm>
              <a:off x="780507" y="2042421"/>
              <a:ext cx="1591056" cy="1950719"/>
              <a:chOff x="780507" y="2042421"/>
              <a:chExt cx="1591056" cy="1950719"/>
            </a:xfrm>
          </p:grpSpPr>
          <p:sp>
            <p:nvSpPr>
              <p:cNvPr id="11" name="Explosion: 14 Points 10">
                <a:extLst>
                  <a:ext uri="{FF2B5EF4-FFF2-40B4-BE49-F238E27FC236}">
                    <a16:creationId xmlns:a16="http://schemas.microsoft.com/office/drawing/2014/main" id="{9B8EB46C-2433-8E23-4797-0FB5C4B6D801}"/>
                  </a:ext>
                </a:extLst>
              </p:cNvPr>
              <p:cNvSpPr/>
              <p:nvPr/>
            </p:nvSpPr>
            <p:spPr>
              <a:xfrm>
                <a:off x="1085088" y="2676144"/>
                <a:ext cx="1024128" cy="694944"/>
              </a:xfrm>
              <a:prstGeom prst="irregularSeal2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F-18</a:t>
                </a:r>
              </a:p>
            </p:txBody>
          </p: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17421BAF-8CA7-5098-FAE4-A61E8D30192B}"/>
                  </a:ext>
                </a:extLst>
              </p:cNvPr>
              <p:cNvCxnSpPr/>
              <p:nvPr/>
            </p:nvCxnSpPr>
            <p:spPr>
              <a:xfrm>
                <a:off x="1639824" y="3130296"/>
                <a:ext cx="292608" cy="44500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94217069-8FC9-3383-7C5F-B7AA50F7EF1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213104" y="2453640"/>
                <a:ext cx="298704" cy="4572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Cube 14">
                <a:extLst>
                  <a:ext uri="{FF2B5EF4-FFF2-40B4-BE49-F238E27FC236}">
                    <a16:creationId xmlns:a16="http://schemas.microsoft.com/office/drawing/2014/main" id="{FAD1A215-44C6-CE7C-DEA0-E24FDD4C2F51}"/>
                  </a:ext>
                </a:extLst>
              </p:cNvPr>
              <p:cNvSpPr/>
              <p:nvPr/>
            </p:nvSpPr>
            <p:spPr>
              <a:xfrm rot="19800000">
                <a:off x="780507" y="2042421"/>
                <a:ext cx="646176" cy="426720"/>
              </a:xfrm>
              <a:prstGeom prst="cube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LYSO Pixel</a:t>
                </a:r>
              </a:p>
            </p:txBody>
          </p:sp>
          <p:sp>
            <p:nvSpPr>
              <p:cNvPr id="16" name="Cube 15">
                <a:extLst>
                  <a:ext uri="{FF2B5EF4-FFF2-40B4-BE49-F238E27FC236}">
                    <a16:creationId xmlns:a16="http://schemas.microsoft.com/office/drawing/2014/main" id="{6F42127F-F3BB-0ABC-A74F-37E08A113F24}"/>
                  </a:ext>
                </a:extLst>
              </p:cNvPr>
              <p:cNvSpPr/>
              <p:nvPr/>
            </p:nvSpPr>
            <p:spPr>
              <a:xfrm rot="19800000">
                <a:off x="1725387" y="3566420"/>
                <a:ext cx="646176" cy="426720"/>
              </a:xfrm>
              <a:prstGeom prst="cube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LYSO Pixel</a:t>
                </a:r>
              </a:p>
            </p:txBody>
          </p:sp>
        </p:grpSp>
        <p:sp>
          <p:nvSpPr>
            <p:cNvPr id="10" name="TextBox 8">
              <a:extLst>
                <a:ext uri="{FF2B5EF4-FFF2-40B4-BE49-F238E27FC236}">
                  <a16:creationId xmlns:a16="http://schemas.microsoft.com/office/drawing/2014/main" id="{AA434E4F-3838-5D80-A797-F8EB31138653}"/>
                </a:ext>
              </a:extLst>
            </p:cNvPr>
            <p:cNvSpPr txBox="1"/>
            <p:nvPr/>
          </p:nvSpPr>
          <p:spPr>
            <a:xfrm>
              <a:off x="293684" y="4238673"/>
              <a:ext cx="2648712" cy="577081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dirty="0"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Cartoon of positron annihilation and two 511 keV gammas coincident in crystal scintillator measurements for tomography</a:t>
              </a:r>
              <a:endParaRPr lang="en-US" sz="2400" dirty="0">
                <a:latin typeface="Arial" panose="020B0604020202020204" pitchFamily="34" charset="0"/>
                <a:ea typeface="+mn-lt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89776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8" y="240539"/>
            <a:ext cx="12188322" cy="487490"/>
          </a:xfrm>
        </p:spPr>
        <p:txBody>
          <a:bodyPr>
            <a:no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SRO PET LDRD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383DAF-18A6-EE42-99C4-5930097C31B0}"/>
              </a:ext>
            </a:extLst>
          </p:cNvPr>
          <p:cNvSpPr txBox="1"/>
          <p:nvPr/>
        </p:nvSpPr>
        <p:spPr>
          <a:xfrm>
            <a:off x="164953" y="914400"/>
            <a:ext cx="8648700" cy="65582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500"/>
              </a:spcAft>
            </a:pPr>
            <a:r>
              <a:rPr lang="en-US" sz="2400" dirty="0">
                <a:ea typeface="+mn-lt"/>
                <a:cs typeface="+mn-lt"/>
              </a:rPr>
              <a:t>FY 2025 LDRD Project funding awarded:</a:t>
            </a:r>
          </a:p>
          <a:p>
            <a:pPr marL="342900" indent="-342900">
              <a:buFont typeface="Wingdings,Sans-Serif"/>
              <a:buChar char="§"/>
            </a:pPr>
            <a:r>
              <a:rPr lang="en-US" sz="2000" dirty="0"/>
              <a:t>To develop an improved prototype detector and pre-clinical array</a:t>
            </a:r>
          </a:p>
          <a:p>
            <a:pPr marL="342900" indent="-342900">
              <a:buFont typeface="Wingdings,Sans-Serif"/>
              <a:buChar char="§"/>
            </a:pPr>
            <a:r>
              <a:rPr lang="en-US" sz="2000" dirty="0"/>
              <a:t>To utilize EPSCI group's ERSAP SRO analysis platform for high performance computing</a:t>
            </a:r>
          </a:p>
          <a:p>
            <a:pPr marL="342900" indent="-342900">
              <a:buFont typeface="Wingdings,Sans-Serif"/>
              <a:buChar char="§"/>
            </a:pPr>
            <a:r>
              <a:rPr lang="en-US" sz="2000" dirty="0"/>
              <a:t>FY26 goal: Constructed array, imaging tests, performance scalability study -&gt; Total Body PET</a:t>
            </a:r>
          </a:p>
          <a:p>
            <a:pPr marL="342900" indent="-342900">
              <a:buFont typeface="Wingdings,Sans-Serif"/>
              <a:buChar char="§"/>
            </a:pPr>
            <a:endParaRPr lang="en-US" sz="2000" dirty="0"/>
          </a:p>
          <a:p>
            <a:pPr marL="342900" indent="-342900">
              <a:buFont typeface="Wingdings,Sans-Serif"/>
              <a:buChar char="§"/>
            </a:pPr>
            <a:endParaRPr lang="en-US" sz="2000" dirty="0"/>
          </a:p>
          <a:p>
            <a:pPr marL="342900" indent="-342900">
              <a:buFont typeface="Wingdings,Sans-Serif"/>
              <a:buChar char="§"/>
            </a:pPr>
            <a:endParaRPr lang="en-US" sz="2000" dirty="0"/>
          </a:p>
          <a:p>
            <a:pPr marL="342900" indent="-342900">
              <a:buFont typeface="Wingdings,Sans-Serif"/>
              <a:buChar char="§"/>
            </a:pPr>
            <a:endParaRPr lang="en-US" sz="2000" dirty="0"/>
          </a:p>
          <a:p>
            <a:pPr marL="342900" indent="-342900">
              <a:buFont typeface="Wingdings,Sans-Serif"/>
              <a:buChar char="§"/>
            </a:pPr>
            <a:endParaRPr lang="en-US" sz="2000" dirty="0"/>
          </a:p>
          <a:p>
            <a:pPr marL="342900" indent="-342900">
              <a:buFont typeface="Wingdings,Sans-Serif"/>
              <a:buChar char="§"/>
            </a:pP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Current progress:</a:t>
            </a:r>
          </a:p>
          <a:p>
            <a:pPr marL="342900" indent="-342900">
              <a:buFont typeface="Wingdings,Sans-Serif"/>
              <a:buChar char="§"/>
            </a:pPr>
            <a:r>
              <a:rPr lang="en-US" sz="2000" dirty="0"/>
              <a:t>New modular detector prototype printed circuit board design with FEDAQ, purchasing parts</a:t>
            </a:r>
          </a:p>
          <a:p>
            <a:pPr marL="342900" indent="-342900">
              <a:buFont typeface="Wingdings,Sans-Serif"/>
              <a:buChar char="§"/>
            </a:pPr>
            <a:r>
              <a:rPr lang="en-US" sz="2000" dirty="0"/>
              <a:t>Designing ERSAP implementation architecture with EPSCI, improving existing software &amp; firmware</a:t>
            </a:r>
          </a:p>
          <a:p>
            <a:pPr marL="342900" indent="-342900">
              <a:buFont typeface="Wingdings,Sans-Serif"/>
              <a:buChar char="§"/>
            </a:pPr>
            <a:endParaRPr lang="en-US" sz="2400" dirty="0"/>
          </a:p>
          <a:p>
            <a:pPr>
              <a:spcAft>
                <a:spcPts val="500"/>
              </a:spcAft>
            </a:pPr>
            <a:endParaRPr lang="en-US" sz="2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954775-9CEA-A07F-156D-F1FFE3AAA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8A6A07-709F-A8E0-5805-85890BF0E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930" y="3085182"/>
            <a:ext cx="4276913" cy="17994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A1ED82-32CA-0FDA-25C1-6402A530A237}"/>
              </a:ext>
            </a:extLst>
          </p:cNvPr>
          <p:cNvSpPr txBox="1"/>
          <p:nvPr/>
        </p:nvSpPr>
        <p:spPr>
          <a:xfrm>
            <a:off x="5791200" y="3832801"/>
            <a:ext cx="1920757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New PCB concept – USB-C, FPGA, ASICs, Flex connector,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SiPM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11" name="Group 7">
            <a:extLst>
              <a:ext uri="{FF2B5EF4-FFF2-40B4-BE49-F238E27FC236}">
                <a16:creationId xmlns:a16="http://schemas.microsoft.com/office/drawing/2014/main" id="{FBC0D930-64F6-9E4A-BBDE-A56C5FA01540}"/>
              </a:ext>
            </a:extLst>
          </p:cNvPr>
          <p:cNvGrpSpPr/>
          <p:nvPr/>
        </p:nvGrpSpPr>
        <p:grpSpPr>
          <a:xfrm>
            <a:off x="8501278" y="1600200"/>
            <a:ext cx="3713760" cy="3919328"/>
            <a:chOff x="571785" y="2696400"/>
            <a:chExt cx="3713760" cy="3919328"/>
          </a:xfrm>
        </p:grpSpPr>
        <p:pic>
          <p:nvPicPr>
            <p:cNvPr id="13" name="Picture 41">
              <a:extLst>
                <a:ext uri="{FF2B5EF4-FFF2-40B4-BE49-F238E27FC236}">
                  <a16:creationId xmlns:a16="http://schemas.microsoft.com/office/drawing/2014/main" id="{A3913ECD-B518-2B4D-86B0-49AB92FE839C}"/>
                </a:ext>
              </a:extLst>
            </p:cNvPr>
            <p:cNvPicPr/>
            <p:nvPr/>
          </p:nvPicPr>
          <p:blipFill>
            <a:blip r:embed="rId3"/>
            <a:stretch/>
          </p:blipFill>
          <p:spPr>
            <a:xfrm>
              <a:off x="884160" y="2696400"/>
              <a:ext cx="3153240" cy="29019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CF050FA-3BC9-214A-B33B-DEA1870ED0D4}"/>
                </a:ext>
              </a:extLst>
            </p:cNvPr>
            <p:cNvSpPr/>
            <p:nvPr/>
          </p:nvSpPr>
          <p:spPr>
            <a:xfrm>
              <a:off x="571785" y="5784731"/>
              <a:ext cx="3713760" cy="830997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numCol="1" spcCol="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en-US" sz="1600" b="0" strike="noStrike" spc="-1" dirty="0">
                  <a:solidFill>
                    <a:schemeClr val="accent1">
                      <a:lumMod val="75000"/>
                    </a:schemeClr>
                  </a:solidFill>
                  <a:latin typeface="Calibri"/>
                </a:rPr>
                <a:t>Two </a:t>
              </a:r>
              <a:r>
                <a:rPr lang="en-US" sz="1600" b="0" strike="noStrike" spc="-1" dirty="0" err="1">
                  <a:solidFill>
                    <a:schemeClr val="accent1">
                      <a:lumMod val="75000"/>
                    </a:schemeClr>
                  </a:solidFill>
                  <a:latin typeface="Calibri"/>
                </a:rPr>
                <a:t>SiPM</a:t>
              </a:r>
              <a:r>
                <a:rPr lang="en-US" sz="1600" b="0" strike="noStrike" spc="-1" dirty="0">
                  <a:solidFill>
                    <a:schemeClr val="accent1">
                      <a:lumMod val="75000"/>
                    </a:schemeClr>
                  </a:solidFill>
                  <a:latin typeface="Calibri"/>
                </a:rPr>
                <a:t> based detectors for PET coincidence measurements at University of Maryland Medical Center</a:t>
              </a:r>
              <a:endParaRPr lang="en-US" sz="1600" b="0" strike="noStrike" spc="-1" dirty="0">
                <a:solidFill>
                  <a:schemeClr val="accent1">
                    <a:lumMod val="75000"/>
                  </a:schemeClr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564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roup 84"/>
          <p:cNvGrpSpPr/>
          <p:nvPr/>
        </p:nvGrpSpPr>
        <p:grpSpPr>
          <a:xfrm>
            <a:off x="3917520" y="3793680"/>
            <a:ext cx="5842440" cy="2662200"/>
            <a:chOff x="3917520" y="3793680"/>
            <a:chExt cx="5842440" cy="2662200"/>
          </a:xfrm>
        </p:grpSpPr>
        <p:pic>
          <p:nvPicPr>
            <p:cNvPr id="177" name="Picture 1"/>
            <p:cNvPicPr/>
            <p:nvPr/>
          </p:nvPicPr>
          <p:blipFill>
            <a:blip r:embed="rId2"/>
            <a:stretch/>
          </p:blipFill>
          <p:spPr>
            <a:xfrm>
              <a:off x="3917520" y="4106880"/>
              <a:ext cx="2516040" cy="20487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78" name="Picture 8"/>
            <p:cNvPicPr/>
            <p:nvPr/>
          </p:nvPicPr>
          <p:blipFill>
            <a:blip r:embed="rId3"/>
            <a:stretch/>
          </p:blipFill>
          <p:spPr>
            <a:xfrm>
              <a:off x="6660720" y="3793680"/>
              <a:ext cx="3099240" cy="266220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79" name="Title 2"/>
          <p:cNvSpPr/>
          <p:nvPr/>
        </p:nvSpPr>
        <p:spPr>
          <a:xfrm>
            <a:off x="3657600" y="3456000"/>
            <a:ext cx="6857640" cy="658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90000"/>
              </a:lnSpc>
            </a:pPr>
            <a:r>
              <a:rPr lang="en-US" sz="1400" b="1" strike="noStrike" spc="-1">
                <a:solidFill>
                  <a:schemeClr val="dk1"/>
                </a:solidFill>
                <a:latin typeface="Arial"/>
              </a:rPr>
              <a:t>Imaging of Solid Water Phantom with dense bone insert (9.5 cm DoP beam)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TextBox 2"/>
          <p:cNvSpPr/>
          <p:nvPr/>
        </p:nvSpPr>
        <p:spPr>
          <a:xfrm>
            <a:off x="228600" y="6192360"/>
            <a:ext cx="6255000" cy="460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2400" b="1" strike="noStrike" spc="-1" dirty="0">
                <a:solidFill>
                  <a:srgbClr val="BE1D1D"/>
                </a:solidFill>
                <a:latin typeface="Arial"/>
                <a:ea typeface="DejaVu Sans"/>
              </a:rPr>
              <a:t>Testing of Beam QA Device at HUPCI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81" name="Group 89"/>
          <p:cNvGrpSpPr/>
          <p:nvPr/>
        </p:nvGrpSpPr>
        <p:grpSpPr>
          <a:xfrm>
            <a:off x="8058600" y="1073160"/>
            <a:ext cx="3885840" cy="2285640"/>
            <a:chOff x="8058600" y="1073160"/>
            <a:chExt cx="3885840" cy="2285640"/>
          </a:xfrm>
        </p:grpSpPr>
        <p:pic>
          <p:nvPicPr>
            <p:cNvPr id="182" name="Picture 90"/>
            <p:cNvPicPr/>
            <p:nvPr/>
          </p:nvPicPr>
          <p:blipFill>
            <a:blip r:embed="rId4"/>
            <a:stretch/>
          </p:blipFill>
          <p:spPr>
            <a:xfrm>
              <a:off x="8058600" y="1073160"/>
              <a:ext cx="3885840" cy="22856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83" name="Rectangle 91"/>
            <p:cNvSpPr/>
            <p:nvPr/>
          </p:nvSpPr>
          <p:spPr>
            <a:xfrm>
              <a:off x="8949600" y="3064680"/>
              <a:ext cx="2158920" cy="225360"/>
            </a:xfrm>
            <a:prstGeom prst="rect">
              <a:avLst/>
            </a:prstGeom>
            <a:solidFill>
              <a:srgbClr val="E8A202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en-U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84" name="Rectangle 92"/>
            <p:cNvSpPr/>
            <p:nvPr/>
          </p:nvSpPr>
          <p:spPr>
            <a:xfrm>
              <a:off x="9131400" y="3022200"/>
              <a:ext cx="2387880" cy="272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n-US" sz="1400" b="0" strike="noStrike" spc="-1">
                  <a:solidFill>
                    <a:srgbClr val="000000"/>
                  </a:solidFill>
                  <a:latin typeface="Arial"/>
                </a:rPr>
                <a:t>Time bin  (8 ns / bin)</a:t>
              </a:r>
            </a:p>
          </p:txBody>
        </p:sp>
      </p:grpSp>
      <p:sp>
        <p:nvSpPr>
          <p:cNvPr id="185" name="Rectangle 93"/>
          <p:cNvSpPr/>
          <p:nvPr/>
        </p:nvSpPr>
        <p:spPr>
          <a:xfrm>
            <a:off x="3601080" y="1041840"/>
            <a:ext cx="4209840" cy="2158200"/>
          </a:xfrm>
          <a:prstGeom prst="rect">
            <a:avLst/>
          </a:prstGeom>
          <a:solidFill>
            <a:srgbClr val="EEEEEE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TextBox 94"/>
          <p:cNvSpPr/>
          <p:nvPr/>
        </p:nvSpPr>
        <p:spPr>
          <a:xfrm>
            <a:off x="3601080" y="1081440"/>
            <a:ext cx="4813200" cy="2212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→ X-Y Strip readout (0.4 mm pitch) </a:t>
            </a:r>
          </a:p>
          <a:p>
            <a:pPr defTabSz="914400"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→ Sort proton signals based on peak time.</a:t>
            </a:r>
          </a:p>
          <a:p>
            <a:pPr defTabSz="914400"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→  Demonstrated ability to separate proton hits                  within at least 4 time bins (32 ns).</a:t>
            </a:r>
          </a:p>
          <a:p>
            <a:pPr defTabSz="914400"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→  Record peak amplitude and time.</a:t>
            </a:r>
          </a:p>
          <a:p>
            <a:pPr defTabSz="914400"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→  Tested up to 40 kHz event rate (pulser trigger)</a:t>
            </a:r>
          </a:p>
          <a:p>
            <a:pPr defTabSz="914400"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      with nearly 100% live time.</a:t>
            </a:r>
          </a:p>
          <a:p>
            <a:pPr defTabSz="914400"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→  Test to higher data rates in future.</a:t>
            </a:r>
          </a:p>
          <a:p>
            <a:pPr defTabSz="914400"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→  Plans to improve detector for higher beam flux </a:t>
            </a:r>
          </a:p>
          <a:p>
            <a:pPr defTabSz="914400"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latin typeface="Arial"/>
              </a:rPr>
              <a:t> </a:t>
            </a:r>
          </a:p>
          <a:p>
            <a:pPr defTabSz="914400">
              <a:lnSpc>
                <a:spcPct val="100000"/>
              </a:lnSpc>
            </a:pPr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7" name="Picture 95"/>
          <p:cNvPicPr/>
          <p:nvPr/>
        </p:nvPicPr>
        <p:blipFill>
          <a:blip r:embed="rId5"/>
          <a:stretch/>
        </p:blipFill>
        <p:spPr>
          <a:xfrm>
            <a:off x="228600" y="3457440"/>
            <a:ext cx="3250800" cy="2485800"/>
          </a:xfrm>
          <a:prstGeom prst="rect">
            <a:avLst/>
          </a:prstGeom>
          <a:ln w="0">
            <a:noFill/>
          </a:ln>
        </p:spPr>
      </p:pic>
      <p:pic>
        <p:nvPicPr>
          <p:cNvPr id="188" name="Picture 96"/>
          <p:cNvPicPr/>
          <p:nvPr/>
        </p:nvPicPr>
        <p:blipFill>
          <a:blip r:embed="rId6"/>
          <a:stretch/>
        </p:blipFill>
        <p:spPr>
          <a:xfrm>
            <a:off x="928800" y="840240"/>
            <a:ext cx="2331000" cy="2359800"/>
          </a:xfrm>
          <a:prstGeom prst="rect">
            <a:avLst/>
          </a:prstGeom>
          <a:ln w="0">
            <a:noFill/>
          </a:ln>
        </p:spPr>
      </p:pic>
      <p:sp>
        <p:nvSpPr>
          <p:cNvPr id="189" name="Straight Connector 97"/>
          <p:cNvSpPr/>
          <p:nvPr/>
        </p:nvSpPr>
        <p:spPr>
          <a:xfrm flipH="1">
            <a:off x="3200400" y="1371600"/>
            <a:ext cx="776520" cy="685800"/>
          </a:xfrm>
          <a:prstGeom prst="line">
            <a:avLst/>
          </a:prstGeom>
          <a:ln w="0">
            <a:solidFill>
              <a:srgbClr val="3465A4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Straight Connector 98"/>
          <p:cNvSpPr/>
          <p:nvPr/>
        </p:nvSpPr>
        <p:spPr>
          <a:xfrm>
            <a:off x="7315200" y="1564200"/>
            <a:ext cx="685800" cy="360"/>
          </a:xfrm>
          <a:prstGeom prst="line">
            <a:avLst/>
          </a:prstGeom>
          <a:ln w="0">
            <a:solidFill>
              <a:srgbClr val="3465A4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5000" rIns="90000" bIns="-4500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TextBox 99"/>
          <p:cNvSpPr/>
          <p:nvPr/>
        </p:nvSpPr>
        <p:spPr>
          <a:xfrm>
            <a:off x="8001000" y="820440"/>
            <a:ext cx="4190760" cy="57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400" b="1" strike="noStrike" spc="-1">
                <a:solidFill>
                  <a:schemeClr val="dk1"/>
                </a:solidFill>
                <a:latin typeface="Arial"/>
              </a:rPr>
              <a:t>20 nA double scattered  beam (~10</a:t>
            </a:r>
            <a:r>
              <a:rPr lang="en-US" sz="1400" b="1" strike="noStrike" spc="-1" baseline="33000">
                <a:solidFill>
                  <a:schemeClr val="dk1"/>
                </a:solidFill>
                <a:latin typeface="Arial"/>
              </a:rPr>
              <a:t>7</a:t>
            </a:r>
            <a:r>
              <a:rPr lang="en-US" sz="1400" b="1" strike="noStrike" spc="-1">
                <a:solidFill>
                  <a:schemeClr val="dk1"/>
                </a:solidFill>
                <a:latin typeface="Arial"/>
              </a:rPr>
              <a:t> cm</a:t>
            </a:r>
            <a:r>
              <a:rPr lang="en-US" sz="1400" b="1" strike="noStrike" spc="-1" baseline="33000">
                <a:solidFill>
                  <a:schemeClr val="dk1"/>
                </a:solidFill>
                <a:latin typeface="Arial"/>
              </a:rPr>
              <a:t>-2</a:t>
            </a:r>
            <a:r>
              <a:rPr lang="en-US" sz="1400" b="1" strike="noStrike" spc="-1">
                <a:solidFill>
                  <a:schemeClr val="dk1"/>
                </a:solidFill>
                <a:latin typeface="Arial"/>
              </a:rPr>
              <a:t> s</a:t>
            </a:r>
            <a:r>
              <a:rPr lang="en-US" sz="1400" b="1" strike="noStrike" spc="-1" baseline="33000">
                <a:solidFill>
                  <a:schemeClr val="dk1"/>
                </a:solidFill>
                <a:latin typeface="Arial"/>
              </a:rPr>
              <a:t>-1</a:t>
            </a:r>
            <a:r>
              <a:rPr lang="en-US" sz="1400" b="1" strike="noStrike" spc="-1">
                <a:solidFill>
                  <a:schemeClr val="dk1"/>
                </a:solidFill>
                <a:latin typeface="Arial"/>
              </a:rPr>
              <a:t>)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TextBox 100"/>
          <p:cNvSpPr/>
          <p:nvPr/>
        </p:nvSpPr>
        <p:spPr>
          <a:xfrm>
            <a:off x="9829800" y="4284720"/>
            <a:ext cx="2311560" cy="1284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→  Only rough correction using uniform illumination map.</a:t>
            </a:r>
          </a:p>
          <a:p>
            <a:pPr defTabSz="914400">
              <a:lnSpc>
                <a:spcPct val="100000"/>
              </a:lnSpc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→  Expect to improve noise  reduction and strip-strip gain calibrations in future.</a:t>
            </a:r>
          </a:p>
        </p:txBody>
      </p:sp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411840" y="240480"/>
            <a:ext cx="11285640" cy="487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200" b="1" strike="noStrike" cap="small" spc="-1" dirty="0">
                <a:solidFill>
                  <a:schemeClr val="accent5"/>
                </a:solidFill>
                <a:latin typeface="Arial"/>
              </a:rPr>
              <a:t>Cancer Treatment</a:t>
            </a:r>
            <a:endParaRPr lang="en-US" sz="3200" b="0" strike="noStrike" spc="-1" dirty="0">
              <a:solidFill>
                <a:schemeClr val="accent5"/>
              </a:solidFill>
              <a:latin typeface="Calibri"/>
            </a:endParaRPr>
          </a:p>
        </p:txBody>
      </p:sp>
      <p:sp>
        <p:nvSpPr>
          <p:cNvPr id="194" name="Title 1"/>
          <p:cNvSpPr/>
          <p:nvPr/>
        </p:nvSpPr>
        <p:spPr>
          <a:xfrm>
            <a:off x="347400" y="162000"/>
            <a:ext cx="11424960" cy="48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90000"/>
              </a:lnSpc>
            </a:pPr>
            <a:endParaRPr lang="en-US" sz="3200" b="1" strike="noStrike" cap="small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4337C71D-6255-4020-900A-97F33AEE9175}" type="slidenum">
              <a:rPr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8630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Rectangle 101"/>
          <p:cNvSpPr/>
          <p:nvPr/>
        </p:nvSpPr>
        <p:spPr>
          <a:xfrm>
            <a:off x="228600" y="3657600"/>
            <a:ext cx="7086240" cy="2971440"/>
          </a:xfrm>
          <a:prstGeom prst="rect">
            <a:avLst/>
          </a:prstGeom>
          <a:solidFill>
            <a:srgbClr val="EEEEEE"/>
          </a:solidFill>
          <a:ln w="0">
            <a:solidFill>
              <a:srgbClr val="3465A4"/>
            </a:solidFill>
          </a:ln>
          <a:effectLst>
            <a:outerShdw dist="101823" dir="2700000" rotWithShape="0">
              <a:srgbClr val="80808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96" name="Group 102"/>
          <p:cNvGrpSpPr/>
          <p:nvPr/>
        </p:nvGrpSpPr>
        <p:grpSpPr>
          <a:xfrm>
            <a:off x="457200" y="883080"/>
            <a:ext cx="6171840" cy="2433600"/>
            <a:chOff x="457200" y="883080"/>
            <a:chExt cx="6171840" cy="2433600"/>
          </a:xfrm>
        </p:grpSpPr>
        <p:sp>
          <p:nvSpPr>
            <p:cNvPr id="197" name="Rectangle 103"/>
            <p:cNvSpPr/>
            <p:nvPr/>
          </p:nvSpPr>
          <p:spPr>
            <a:xfrm>
              <a:off x="1046520" y="1531440"/>
              <a:ext cx="146520" cy="944640"/>
            </a:xfrm>
            <a:prstGeom prst="rect">
              <a:avLst/>
            </a:prstGeom>
            <a:solidFill>
              <a:srgbClr val="729FCF"/>
            </a:solidFill>
            <a:ln w="9360">
              <a:solidFill>
                <a:srgbClr val="3465A4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6800" rIns="90000" bIns="46800" anchor="ctr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en-U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98" name="Oval 104"/>
            <p:cNvSpPr/>
            <p:nvPr/>
          </p:nvSpPr>
          <p:spPr>
            <a:xfrm>
              <a:off x="1545480" y="1732320"/>
              <a:ext cx="588960" cy="419400"/>
            </a:xfrm>
            <a:prstGeom prst="ellipse">
              <a:avLst/>
            </a:prstGeom>
            <a:solidFill>
              <a:srgbClr val="729FCF"/>
            </a:solidFill>
            <a:ln w="9360">
              <a:solidFill>
                <a:srgbClr val="3465A4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6800" rIns="90000" bIns="46800" anchor="ctr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en-U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99" name="Rectangle 105"/>
            <p:cNvSpPr/>
            <p:nvPr/>
          </p:nvSpPr>
          <p:spPr>
            <a:xfrm>
              <a:off x="750960" y="1531440"/>
              <a:ext cx="146880" cy="944640"/>
            </a:xfrm>
            <a:prstGeom prst="rect">
              <a:avLst/>
            </a:prstGeom>
            <a:solidFill>
              <a:srgbClr val="729FCF"/>
            </a:solidFill>
            <a:ln w="9360">
              <a:solidFill>
                <a:srgbClr val="3465A4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6800" rIns="90000" bIns="46800" anchor="ctr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en-U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0" name="Rectangle 106"/>
            <p:cNvSpPr/>
            <p:nvPr/>
          </p:nvSpPr>
          <p:spPr>
            <a:xfrm>
              <a:off x="2814480" y="1531440"/>
              <a:ext cx="146520" cy="944640"/>
            </a:xfrm>
            <a:prstGeom prst="rect">
              <a:avLst/>
            </a:prstGeom>
            <a:solidFill>
              <a:srgbClr val="729FCF"/>
            </a:solidFill>
            <a:ln w="9360">
              <a:solidFill>
                <a:srgbClr val="3465A4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6800" rIns="90000" bIns="46800" anchor="ctr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en-U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1" name="Rectangle 107"/>
            <p:cNvSpPr/>
            <p:nvPr/>
          </p:nvSpPr>
          <p:spPr>
            <a:xfrm>
              <a:off x="2520720" y="1531440"/>
              <a:ext cx="146520" cy="944640"/>
            </a:xfrm>
            <a:prstGeom prst="rect">
              <a:avLst/>
            </a:prstGeom>
            <a:solidFill>
              <a:srgbClr val="729FCF"/>
            </a:solidFill>
            <a:ln w="9360">
              <a:solidFill>
                <a:srgbClr val="3465A4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6800" rIns="90000" bIns="46800" anchor="ctr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en-U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2" name="Straight Connector 108"/>
            <p:cNvSpPr/>
            <p:nvPr/>
          </p:nvSpPr>
          <p:spPr>
            <a:xfrm>
              <a:off x="515160" y="1950480"/>
              <a:ext cx="1267920" cy="1080"/>
            </a:xfrm>
            <a:prstGeom prst="line">
              <a:avLst/>
            </a:prstGeom>
            <a:ln w="1836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5720" rIns="90000" bIns="-45720" anchor="t">
              <a:noAutofit/>
            </a:bodyPr>
            <a:lstStyle/>
            <a:p>
              <a:endParaRPr lang="en-U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3" name="Straight Connector 109"/>
            <p:cNvSpPr/>
            <p:nvPr/>
          </p:nvSpPr>
          <p:spPr>
            <a:xfrm flipV="1">
              <a:off x="2590920" y="1741320"/>
              <a:ext cx="3243960" cy="212400"/>
            </a:xfrm>
            <a:prstGeom prst="line">
              <a:avLst/>
            </a:prstGeom>
            <a:ln w="1836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6800" rIns="90000" bIns="46800" anchor="t">
              <a:noAutofit/>
            </a:bodyPr>
            <a:lstStyle/>
            <a:p>
              <a:endParaRPr lang="en-U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204" name="Picture 110"/>
            <p:cNvPicPr/>
            <p:nvPr/>
          </p:nvPicPr>
          <p:blipFill>
            <a:blip r:embed="rId2"/>
            <a:stretch/>
          </p:blipFill>
          <p:spPr>
            <a:xfrm>
              <a:off x="4270320" y="1468800"/>
              <a:ext cx="2358720" cy="11556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05" name="Freeform 111"/>
            <p:cNvSpPr/>
            <p:nvPr/>
          </p:nvSpPr>
          <p:spPr>
            <a:xfrm>
              <a:off x="1675800" y="1869480"/>
              <a:ext cx="291960" cy="240120"/>
            </a:xfrm>
            <a:custGeom>
              <a:avLst/>
              <a:gdLst>
                <a:gd name="textAreaLeft" fmla="*/ 0 w 291960"/>
                <a:gd name="textAreaRight" fmla="*/ 292320 w 291960"/>
                <a:gd name="textAreaTop" fmla="*/ 0 h 240120"/>
                <a:gd name="textAreaBottom" fmla="*/ 240480 h 240120"/>
              </a:gdLst>
              <a:ahLst/>
              <a:cxnLst/>
              <a:rect l="textAreaLeft" t="textAreaTop" r="textAreaRight" b="textAreaBottom"/>
              <a:pathLst>
                <a:path w="844" h="916">
                  <a:moveTo>
                    <a:pt x="406" y="125"/>
                  </a:moveTo>
                  <a:cubicBezTo>
                    <a:pt x="0" y="137"/>
                    <a:pt x="387" y="425"/>
                    <a:pt x="424" y="550"/>
                  </a:cubicBezTo>
                  <a:cubicBezTo>
                    <a:pt x="529" y="915"/>
                    <a:pt x="599" y="567"/>
                    <a:pt x="695" y="346"/>
                  </a:cubicBezTo>
                  <a:cubicBezTo>
                    <a:pt x="843" y="6"/>
                    <a:pt x="560" y="0"/>
                    <a:pt x="442" y="142"/>
                  </a:cubicBezTo>
                  <a:lnTo>
                    <a:pt x="424" y="124"/>
                  </a:lnTo>
                  <a:lnTo>
                    <a:pt x="406" y="125"/>
                  </a:lnTo>
                </a:path>
              </a:pathLst>
            </a:custGeom>
            <a:gradFill rotWithShape="0">
              <a:gsLst>
                <a:gs pos="0">
                  <a:srgbClr val="CCCCCC"/>
                </a:gs>
                <a:gs pos="100000">
                  <a:srgbClr val="666666"/>
                </a:gs>
              </a:gsLst>
              <a:lin ang="3600000"/>
            </a:gradFill>
            <a:ln w="9360">
              <a:solidFill>
                <a:srgbClr val="3465A4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6800" rIns="90000" bIns="46800" anchor="ctr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en-U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6" name="Rectangle 112"/>
            <p:cNvSpPr/>
            <p:nvPr/>
          </p:nvSpPr>
          <p:spPr>
            <a:xfrm>
              <a:off x="4214160" y="1215720"/>
              <a:ext cx="2414880" cy="313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55800" rIns="90000" bIns="45000" anchor="t">
              <a:noAutofit/>
            </a:bodyPr>
            <a:lstStyle/>
            <a:p>
              <a:pPr defTabSz="914400">
                <a:lnSpc>
                  <a:spcPct val="93000"/>
                </a:lnSpc>
                <a:spcBef>
                  <a:spcPts val="26"/>
                </a:spcBef>
                <a:spcAft>
                  <a:spcPts val="26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</a:pPr>
              <a:r>
                <a:rPr lang="en-US" sz="1200" b="1" strike="noStrike" spc="-1">
                  <a:solidFill>
                    <a:srgbClr val="355269"/>
                  </a:solidFill>
                  <a:latin typeface="Arial"/>
                </a:rPr>
                <a:t>Energy measurement device</a:t>
              </a:r>
              <a:endParaRPr lang="en-US" sz="12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7" name="Rectangle 113"/>
            <p:cNvSpPr/>
            <p:nvPr/>
          </p:nvSpPr>
          <p:spPr>
            <a:xfrm>
              <a:off x="457200" y="1293120"/>
              <a:ext cx="1360440" cy="189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55800" rIns="90000" bIns="45000" anchor="t">
              <a:noAutofit/>
            </a:bodyPr>
            <a:lstStyle/>
            <a:p>
              <a:pPr defTabSz="914400">
                <a:lnSpc>
                  <a:spcPct val="93000"/>
                </a:lnSpc>
                <a:spcBef>
                  <a:spcPts val="26"/>
                </a:spcBef>
                <a:spcAft>
                  <a:spcPts val="26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</a:pPr>
              <a:r>
                <a:rPr lang="en-US" sz="1200" b="1" strike="noStrike" spc="-1">
                  <a:solidFill>
                    <a:srgbClr val="355269"/>
                  </a:solidFill>
                  <a:latin typeface="Arial"/>
                </a:rPr>
                <a:t>Pre -Tracker</a:t>
              </a:r>
              <a:endParaRPr lang="en-US" sz="12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8" name="Rectangle 114"/>
            <p:cNvSpPr/>
            <p:nvPr/>
          </p:nvSpPr>
          <p:spPr>
            <a:xfrm>
              <a:off x="2225160" y="1321200"/>
              <a:ext cx="1178280" cy="209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55800" rIns="90000" bIns="45000" anchor="t">
              <a:noAutofit/>
            </a:bodyPr>
            <a:lstStyle/>
            <a:p>
              <a:pPr defTabSz="914400">
                <a:lnSpc>
                  <a:spcPct val="93000"/>
                </a:lnSpc>
                <a:spcBef>
                  <a:spcPts val="26"/>
                </a:spcBef>
                <a:spcAft>
                  <a:spcPts val="26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</a:pPr>
              <a:r>
                <a:rPr lang="en-US" sz="1200" b="1" strike="noStrike" spc="-1">
                  <a:solidFill>
                    <a:srgbClr val="355269"/>
                  </a:solidFill>
                  <a:latin typeface="Arial"/>
                </a:rPr>
                <a:t>Post -Tracker</a:t>
              </a:r>
              <a:endParaRPr lang="en-US" sz="12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9" name="Rectangle 115"/>
            <p:cNvSpPr/>
            <p:nvPr/>
          </p:nvSpPr>
          <p:spPr>
            <a:xfrm>
              <a:off x="898200" y="2712600"/>
              <a:ext cx="2203920" cy="354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57600" rIns="90000" bIns="45000" anchor="t">
              <a:noAutofit/>
            </a:bodyPr>
            <a:lstStyle/>
            <a:p>
              <a:pPr defTabSz="914400">
                <a:lnSpc>
                  <a:spcPct val="93000"/>
                </a:lnSpc>
                <a:spcBef>
                  <a:spcPts val="26"/>
                </a:spcBef>
                <a:spcAft>
                  <a:spcPts val="26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</a:pPr>
              <a:r>
                <a:rPr lang="en-US" sz="1400" b="0" strike="noStrike" spc="-1">
                  <a:solidFill>
                    <a:srgbClr val="000000"/>
                  </a:solidFill>
                  <a:latin typeface="Arial"/>
                </a:rPr>
                <a:t>Standard GEM chambers</a:t>
              </a:r>
            </a:p>
          </p:txBody>
        </p:sp>
        <p:sp>
          <p:nvSpPr>
            <p:cNvPr id="210" name="Straight Connector 116"/>
            <p:cNvSpPr/>
            <p:nvPr/>
          </p:nvSpPr>
          <p:spPr>
            <a:xfrm flipH="1" flipV="1">
              <a:off x="899280" y="2547720"/>
              <a:ext cx="443880" cy="168840"/>
            </a:xfrm>
            <a:prstGeom prst="line">
              <a:avLst/>
            </a:prstGeom>
            <a:ln w="936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6800" rIns="90000" bIns="46800" anchor="t">
              <a:noAutofit/>
            </a:bodyPr>
            <a:lstStyle/>
            <a:p>
              <a:endParaRPr lang="en-U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1" name="Straight Connector 117"/>
            <p:cNvSpPr/>
            <p:nvPr/>
          </p:nvSpPr>
          <p:spPr>
            <a:xfrm flipV="1">
              <a:off x="2220840" y="2547720"/>
              <a:ext cx="440640" cy="168840"/>
            </a:xfrm>
            <a:prstGeom prst="line">
              <a:avLst/>
            </a:prstGeom>
            <a:ln w="936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6800" rIns="90000" bIns="46800" anchor="t">
              <a:noAutofit/>
            </a:bodyPr>
            <a:lstStyle/>
            <a:p>
              <a:endParaRPr lang="en-U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2" name="Rectangle 118"/>
            <p:cNvSpPr/>
            <p:nvPr/>
          </p:nvSpPr>
          <p:spPr>
            <a:xfrm>
              <a:off x="4425120" y="2712600"/>
              <a:ext cx="2203920" cy="498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57600" rIns="90000" bIns="45000" anchor="t">
              <a:noAutofit/>
            </a:bodyPr>
            <a:lstStyle/>
            <a:p>
              <a:pPr defTabSz="914400">
                <a:lnSpc>
                  <a:spcPct val="93000"/>
                </a:lnSpc>
                <a:spcBef>
                  <a:spcPts val="26"/>
                </a:spcBef>
                <a:spcAft>
                  <a:spcPts val="26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</a:pPr>
              <a:r>
                <a:rPr lang="en-US" sz="1400" b="0" strike="noStrike" spc="-1">
                  <a:solidFill>
                    <a:srgbClr val="000000"/>
                  </a:solidFill>
                  <a:latin typeface="Arial"/>
                </a:rPr>
                <a:t>GEM based vertical TPC with thin film aborbers for </a:t>
              </a:r>
            </a:p>
            <a:p>
              <a:pPr defTabSz="914400">
                <a:lnSpc>
                  <a:spcPct val="93000"/>
                </a:lnSpc>
                <a:spcBef>
                  <a:spcPts val="26"/>
                </a:spcBef>
                <a:spcAft>
                  <a:spcPts val="26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</a:pPr>
              <a:r>
                <a:rPr lang="en-US" sz="1400" b="0" strike="noStrike" spc="-1">
                  <a:solidFill>
                    <a:srgbClr val="000000"/>
                  </a:solidFill>
                  <a:latin typeface="Arial"/>
                </a:rPr>
                <a:t>Range / dE/dx fitting </a:t>
              </a:r>
            </a:p>
          </p:txBody>
        </p:sp>
        <p:sp>
          <p:nvSpPr>
            <p:cNvPr id="213" name="Rectangle 119"/>
            <p:cNvSpPr/>
            <p:nvPr/>
          </p:nvSpPr>
          <p:spPr>
            <a:xfrm>
              <a:off x="3331800" y="883080"/>
              <a:ext cx="660960" cy="1641240"/>
            </a:xfrm>
            <a:prstGeom prst="rect">
              <a:avLst/>
            </a:prstGeom>
            <a:noFill/>
            <a:ln w="36720">
              <a:solidFill>
                <a:srgbClr val="3465A4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6800" rIns="90000" bIns="46800" anchor="ctr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en-U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4" name="Rectangle 120"/>
            <p:cNvSpPr/>
            <p:nvPr/>
          </p:nvSpPr>
          <p:spPr>
            <a:xfrm>
              <a:off x="3402360" y="1015920"/>
              <a:ext cx="140760" cy="532080"/>
            </a:xfrm>
            <a:prstGeom prst="rect">
              <a:avLst/>
            </a:prstGeom>
            <a:solidFill>
              <a:srgbClr val="808080"/>
            </a:solidFill>
            <a:ln w="9360">
              <a:solidFill>
                <a:srgbClr val="3465A4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6800" rIns="90000" bIns="46800" anchor="ctr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en-U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5" name="Rectangle 121"/>
            <p:cNvSpPr/>
            <p:nvPr/>
          </p:nvSpPr>
          <p:spPr>
            <a:xfrm>
              <a:off x="2882520" y="2878920"/>
              <a:ext cx="1542240" cy="437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55800" rIns="90000" bIns="45000" anchor="t">
              <a:noAutofit/>
            </a:bodyPr>
            <a:lstStyle/>
            <a:p>
              <a:pPr defTabSz="914400">
                <a:lnSpc>
                  <a:spcPct val="93000"/>
                </a:lnSpc>
                <a:spcBef>
                  <a:spcPts val="26"/>
                </a:spcBef>
                <a:spcAft>
                  <a:spcPts val="26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</a:pPr>
              <a:r>
                <a:rPr lang="en-US" sz="1200" b="0" strike="noStrike" spc="-1">
                  <a:solidFill>
                    <a:srgbClr val="000000"/>
                  </a:solidFill>
                  <a:latin typeface="Arial"/>
                </a:rPr>
                <a:t>Energy degrader</a:t>
              </a:r>
            </a:p>
            <a:p>
              <a:pPr defTabSz="914400">
                <a:lnSpc>
                  <a:spcPct val="93000"/>
                </a:lnSpc>
                <a:spcBef>
                  <a:spcPts val="26"/>
                </a:spcBef>
                <a:spcAft>
                  <a:spcPts val="26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</a:pPr>
              <a:r>
                <a:rPr lang="en-US" sz="1200" b="0" strike="noStrike" spc="-1">
                  <a:solidFill>
                    <a:srgbClr val="000000"/>
                  </a:solidFill>
                  <a:latin typeface="Arial"/>
                </a:rPr>
                <a:t>Shutter box </a:t>
              </a:r>
            </a:p>
            <a:p>
              <a:pPr defTabSz="914400">
                <a:lnSpc>
                  <a:spcPct val="93000"/>
                </a:lnSpc>
                <a:spcBef>
                  <a:spcPts val="26"/>
                </a:spcBef>
                <a:spcAft>
                  <a:spcPts val="26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</a:pPr>
              <a:r>
                <a:rPr lang="en-US" sz="1200" b="0" strike="noStrike" spc="-1">
                  <a:solidFill>
                    <a:srgbClr val="000000"/>
                  </a:solidFill>
                  <a:latin typeface="Arial"/>
                </a:rPr>
                <a:t>(multiple degraders)</a:t>
              </a:r>
            </a:p>
          </p:txBody>
        </p:sp>
        <p:sp>
          <p:nvSpPr>
            <p:cNvPr id="216" name="Straight Connector 122"/>
            <p:cNvSpPr/>
            <p:nvPr/>
          </p:nvSpPr>
          <p:spPr>
            <a:xfrm flipV="1">
              <a:off x="3543480" y="2547360"/>
              <a:ext cx="1080" cy="335160"/>
            </a:xfrm>
            <a:prstGeom prst="line">
              <a:avLst/>
            </a:prstGeom>
            <a:ln w="936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6800" rIns="90000" bIns="46800" anchor="t">
              <a:noAutofit/>
            </a:bodyPr>
            <a:lstStyle/>
            <a:p>
              <a:endParaRPr lang="en-U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7" name="Rectangle 123"/>
            <p:cNvSpPr/>
            <p:nvPr/>
          </p:nvSpPr>
          <p:spPr>
            <a:xfrm>
              <a:off x="3763800" y="1015920"/>
              <a:ext cx="70200" cy="532080"/>
            </a:xfrm>
            <a:prstGeom prst="rect">
              <a:avLst/>
            </a:prstGeom>
            <a:solidFill>
              <a:srgbClr val="808080"/>
            </a:solidFill>
            <a:ln w="9360">
              <a:solidFill>
                <a:srgbClr val="3465A4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6800" rIns="90000" bIns="46800" anchor="ctr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en-U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8" name="Straight Connector 124"/>
            <p:cNvSpPr/>
            <p:nvPr/>
          </p:nvSpPr>
          <p:spPr>
            <a:xfrm>
              <a:off x="3485160" y="1563480"/>
              <a:ext cx="1440" cy="166320"/>
            </a:xfrm>
            <a:prstGeom prst="line">
              <a:avLst/>
            </a:prstGeom>
            <a:ln w="936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6800" rIns="90000" bIns="46800" anchor="t">
              <a:noAutofit/>
            </a:bodyPr>
            <a:lstStyle/>
            <a:p>
              <a:endParaRPr lang="en-U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" name="Rectangle 125"/>
            <p:cNvSpPr/>
            <p:nvPr/>
          </p:nvSpPr>
          <p:spPr>
            <a:xfrm>
              <a:off x="1415160" y="1531440"/>
              <a:ext cx="843480" cy="20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  <a:spcBef>
                  <a:spcPts val="26"/>
                </a:spcBef>
                <a:spcAft>
                  <a:spcPts val="26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</a:pPr>
              <a:r>
                <a:rPr lang="en-US" sz="1400" b="0" strike="noStrike" spc="-1">
                  <a:solidFill>
                    <a:srgbClr val="000000"/>
                  </a:solidFill>
                  <a:latin typeface="Arial"/>
                </a:rPr>
                <a:t>phantom</a:t>
              </a:r>
            </a:p>
          </p:txBody>
        </p:sp>
      </p:grpSp>
      <p:sp>
        <p:nvSpPr>
          <p:cNvPr id="220" name="TextBox 127"/>
          <p:cNvSpPr/>
          <p:nvPr/>
        </p:nvSpPr>
        <p:spPr>
          <a:xfrm>
            <a:off x="149400" y="849960"/>
            <a:ext cx="4091040" cy="315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400" b="1" i="1" strike="noStrike" spc="-1">
                <a:solidFill>
                  <a:srgbClr val="BF0041"/>
                </a:solidFill>
                <a:latin typeface="Arial"/>
              </a:rPr>
              <a:t>Patent pending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1" name="Picture 128"/>
          <p:cNvPicPr/>
          <p:nvPr/>
        </p:nvPicPr>
        <p:blipFill>
          <a:blip r:embed="rId3"/>
          <a:stretch/>
        </p:blipFill>
        <p:spPr>
          <a:xfrm>
            <a:off x="773640" y="4427280"/>
            <a:ext cx="2742480" cy="1980360"/>
          </a:xfrm>
          <a:prstGeom prst="rect">
            <a:avLst/>
          </a:prstGeom>
          <a:ln w="0">
            <a:noFill/>
          </a:ln>
        </p:spPr>
      </p:pic>
      <p:sp>
        <p:nvSpPr>
          <p:cNvPr id="222" name="TextBox 129"/>
          <p:cNvSpPr/>
          <p:nvPr/>
        </p:nvSpPr>
        <p:spPr>
          <a:xfrm>
            <a:off x="377640" y="3748320"/>
            <a:ext cx="3138480" cy="830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u="sng" strike="noStrike" spc="-1">
                <a:solidFill>
                  <a:srgbClr val="000000"/>
                </a:solidFill>
                <a:uFillTx/>
                <a:latin typeface="Arial"/>
              </a:rPr>
              <a:t>Simulated results for energy 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800" b="0" u="sng" strike="noStrike" spc="-1">
                <a:solidFill>
                  <a:srgbClr val="000000"/>
                </a:solidFill>
                <a:uFillTx/>
                <a:latin typeface="Arial"/>
              </a:rPr>
              <a:t>reconstruction from dE/dx fits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23" name="Group 130"/>
          <p:cNvGrpSpPr/>
          <p:nvPr/>
        </p:nvGrpSpPr>
        <p:grpSpPr>
          <a:xfrm>
            <a:off x="3673080" y="4357800"/>
            <a:ext cx="3428640" cy="2285640"/>
            <a:chOff x="3673080" y="4357800"/>
            <a:chExt cx="3428640" cy="2285640"/>
          </a:xfrm>
        </p:grpSpPr>
        <p:grpSp>
          <p:nvGrpSpPr>
            <p:cNvPr id="224" name="Group 131"/>
            <p:cNvGrpSpPr/>
            <p:nvPr/>
          </p:nvGrpSpPr>
          <p:grpSpPr>
            <a:xfrm>
              <a:off x="3673080" y="4357800"/>
              <a:ext cx="3428640" cy="2285640"/>
              <a:chOff x="3673080" y="4357800"/>
              <a:chExt cx="3428640" cy="2285640"/>
            </a:xfrm>
          </p:grpSpPr>
          <p:grpSp>
            <p:nvGrpSpPr>
              <p:cNvPr id="225" name="Group 132"/>
              <p:cNvGrpSpPr/>
              <p:nvPr/>
            </p:nvGrpSpPr>
            <p:grpSpPr>
              <a:xfrm>
                <a:off x="3673080" y="4357800"/>
                <a:ext cx="3428640" cy="2285640"/>
                <a:chOff x="3673080" y="4357800"/>
                <a:chExt cx="3428640" cy="2285640"/>
              </a:xfrm>
            </p:grpSpPr>
            <p:pic>
              <p:nvPicPr>
                <p:cNvPr id="226" name="Picture 133"/>
                <p:cNvPicPr/>
                <p:nvPr/>
              </p:nvPicPr>
              <p:blipFill>
                <a:blip r:embed="rId4"/>
                <a:stretch/>
              </p:blipFill>
              <p:spPr>
                <a:xfrm>
                  <a:off x="3673080" y="4357800"/>
                  <a:ext cx="3428640" cy="2026440"/>
                </a:xfrm>
                <a:prstGeom prst="rect">
                  <a:avLst/>
                </a:prstGeom>
                <a:ln w="0">
                  <a:noFill/>
                </a:ln>
              </p:spPr>
            </p:pic>
            <p:grpSp>
              <p:nvGrpSpPr>
                <p:cNvPr id="227" name="Group 134"/>
                <p:cNvGrpSpPr/>
                <p:nvPr/>
              </p:nvGrpSpPr>
              <p:grpSpPr>
                <a:xfrm>
                  <a:off x="4358880" y="6242760"/>
                  <a:ext cx="2514240" cy="400680"/>
                  <a:chOff x="4358880" y="6242760"/>
                  <a:chExt cx="2514240" cy="400680"/>
                </a:xfrm>
              </p:grpSpPr>
              <p:grpSp>
                <p:nvGrpSpPr>
                  <p:cNvPr id="228" name="Group 135"/>
                  <p:cNvGrpSpPr/>
                  <p:nvPr/>
                </p:nvGrpSpPr>
                <p:grpSpPr>
                  <a:xfrm>
                    <a:off x="4358880" y="6242760"/>
                    <a:ext cx="2514240" cy="400680"/>
                    <a:chOff x="4358880" y="6242760"/>
                    <a:chExt cx="2514240" cy="400680"/>
                  </a:xfrm>
                </p:grpSpPr>
                <p:sp>
                  <p:nvSpPr>
                    <p:cNvPr id="229" name="Rectangle 136"/>
                    <p:cNvSpPr/>
                    <p:nvPr/>
                  </p:nvSpPr>
                  <p:spPr>
                    <a:xfrm>
                      <a:off x="4358880" y="6242760"/>
                      <a:ext cx="2285280" cy="24732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0">
                      <a:solidFill>
                        <a:srgbClr val="3465A4"/>
                      </a:solidFill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 lIns="90000" tIns="45000" rIns="90000" bIns="45000" anchor="t">
                      <a:noAutofit/>
                    </a:bodyPr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p:txBody>
                </p:sp>
                <p:sp>
                  <p:nvSpPr>
                    <p:cNvPr id="230" name="Rectangle 137"/>
                    <p:cNvSpPr/>
                    <p:nvPr/>
                  </p:nvSpPr>
                  <p:spPr>
                    <a:xfrm>
                      <a:off x="4358880" y="6242760"/>
                      <a:ext cx="2514240" cy="400680"/>
                    </a:xfrm>
                    <a:prstGeom prst="rect">
                      <a:avLst/>
                    </a:pr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 lIns="90000" tIns="45000" rIns="90000" bIns="45000" anchor="t">
                      <a:noAutofit/>
                    </a:bodyPr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KE</a:t>
                      </a:r>
                      <a:r>
                        <a:rPr lang="en-US" sz="1400" b="0" strike="noStrike" spc="-1" baseline="-800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fit</a:t>
                      </a: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 – KE</a:t>
                      </a:r>
                      <a:r>
                        <a:rPr lang="en-US" sz="1400" b="0" strike="noStrike" spc="-1" baseline="-800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true </a:t>
                      </a: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 (MeV)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p:txBody>
                </p:sp>
              </p:grpSp>
            </p:grpSp>
          </p:grpSp>
          <p:sp>
            <p:nvSpPr>
              <p:cNvPr id="231" name="Rectangle 138"/>
              <p:cNvSpPr/>
              <p:nvPr/>
            </p:nvSpPr>
            <p:spPr>
              <a:xfrm>
                <a:off x="4250520" y="4496760"/>
                <a:ext cx="1643400" cy="843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defTabSz="914400">
                  <a:lnSpc>
                    <a:spcPct val="100000"/>
                  </a:lnSpc>
                </a:pPr>
                <a:r>
                  <a:rPr lang="en-US" sz="1200" b="0" strike="noStrike" spc="-1">
                    <a:solidFill>
                      <a:srgbClr val="000000"/>
                    </a:solidFill>
                    <a:latin typeface="Arial"/>
                    <a:ea typeface="DejaVu Sans"/>
                  </a:rPr>
                  <a:t>dE Fit residuals</a:t>
                </a:r>
                <a:endParaRPr lang="en-US" sz="1200" b="0" strike="noStrike" spc="-1">
                  <a:solidFill>
                    <a:srgbClr val="000000"/>
                  </a:solidFill>
                  <a:latin typeface="Arial"/>
                </a:endParaRPr>
              </a:p>
              <a:p>
                <a:pPr defTabSz="914400">
                  <a:lnSpc>
                    <a:spcPct val="100000"/>
                  </a:lnSpc>
                </a:pPr>
                <a:r>
                  <a:rPr lang="en-US" sz="1200" b="0" strike="noStrike" spc="-1">
                    <a:solidFill>
                      <a:srgbClr val="000000"/>
                    </a:solidFill>
                    <a:latin typeface="Arial"/>
                    <a:ea typeface="DejaVu Sans"/>
                  </a:rPr>
                  <a:t>10 &lt; KE &lt; 45 MeV</a:t>
                </a:r>
                <a:endParaRPr lang="en-US" sz="1200" b="0" strike="noStrike" spc="-1">
                  <a:solidFill>
                    <a:srgbClr val="000000"/>
                  </a:solidFill>
                  <a:latin typeface="Arial"/>
                </a:endParaRPr>
              </a:p>
              <a:p>
                <a:pPr defTabSz="914400">
                  <a:lnSpc>
                    <a:spcPct val="100000"/>
                  </a:lnSpc>
                </a:pPr>
                <a:endParaRPr lang="en-US" sz="1200" b="0" strike="noStrike" spc="-1">
                  <a:solidFill>
                    <a:srgbClr val="000000"/>
                  </a:solidFill>
                  <a:latin typeface="Arial"/>
                </a:endParaRPr>
              </a:p>
              <a:p>
                <a:pPr defTabSz="914400">
                  <a:lnSpc>
                    <a:spcPct val="100000"/>
                  </a:lnSpc>
                </a:pPr>
                <a:r>
                  <a:rPr lang="en-US" sz="1400" b="0" strike="noStrike" spc="-1">
                    <a:solidFill>
                      <a:srgbClr val="FF0000"/>
                    </a:solidFill>
                    <a:latin typeface="Standard Symbols PS"/>
                    <a:ea typeface="DejaVu Sans"/>
                  </a:rPr>
                  <a:t>s   </a:t>
                </a:r>
                <a:r>
                  <a:rPr lang="en-US" sz="1400" b="0" strike="noStrike" spc="-1">
                    <a:solidFill>
                      <a:srgbClr val="FF0000"/>
                    </a:solidFill>
                    <a:latin typeface="Arial"/>
                    <a:ea typeface="DejaVu Sans"/>
                  </a:rPr>
                  <a:t>&lt; 300 keV</a:t>
                </a:r>
                <a:r>
                  <a:rPr lang="en-US" sz="1400" b="0" strike="noStrike" spc="-1">
                    <a:solidFill>
                      <a:srgbClr val="000000"/>
                    </a:solidFill>
                    <a:latin typeface="Arial"/>
                    <a:ea typeface="DejaVu Sans"/>
                  </a:rPr>
                  <a:t> </a:t>
                </a:r>
                <a:endParaRPr lang="en-US" sz="14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232" name="Rectangle 139"/>
            <p:cNvSpPr/>
            <p:nvPr/>
          </p:nvSpPr>
          <p:spPr>
            <a:xfrm>
              <a:off x="4250520" y="4997160"/>
              <a:ext cx="1169280" cy="343080"/>
            </a:xfrm>
            <a:prstGeom prst="rect">
              <a:avLst/>
            </a:prstGeom>
            <a:noFill/>
            <a:ln w="18360">
              <a:solidFill>
                <a:srgbClr val="FF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9000" tIns="54000" rIns="99000" bIns="54000" anchor="ctr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en-U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33" name="TextBox 140"/>
          <p:cNvSpPr/>
          <p:nvPr/>
        </p:nvSpPr>
        <p:spPr>
          <a:xfrm>
            <a:off x="7315200" y="755280"/>
            <a:ext cx="3604680" cy="689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400" b="1" strike="noStrike" spc="-1">
                <a:solidFill>
                  <a:srgbClr val="2A6099"/>
                </a:solidFill>
                <a:latin typeface="Arial"/>
                <a:ea typeface="DejaVu Sans"/>
              </a:rPr>
              <a:t>Current focus on ETPC development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4" name="Picture 141"/>
          <p:cNvPicPr/>
          <p:nvPr/>
        </p:nvPicPr>
        <p:blipFill>
          <a:blip r:embed="rId5"/>
          <a:stretch/>
        </p:blipFill>
        <p:spPr>
          <a:xfrm>
            <a:off x="7377480" y="1015920"/>
            <a:ext cx="4576680" cy="2641320"/>
          </a:xfrm>
          <a:prstGeom prst="rect">
            <a:avLst/>
          </a:prstGeom>
          <a:ln w="0">
            <a:noFill/>
          </a:ln>
        </p:spPr>
      </p:pic>
      <p:pic>
        <p:nvPicPr>
          <p:cNvPr id="235" name="Picture 142"/>
          <p:cNvPicPr/>
          <p:nvPr/>
        </p:nvPicPr>
        <p:blipFill>
          <a:blip r:embed="rId6"/>
          <a:stretch/>
        </p:blipFill>
        <p:spPr>
          <a:xfrm rot="5400000">
            <a:off x="8786880" y="3314880"/>
            <a:ext cx="2409120" cy="3200040"/>
          </a:xfrm>
          <a:prstGeom prst="rect">
            <a:avLst/>
          </a:prstGeom>
          <a:ln w="0">
            <a:noFill/>
          </a:ln>
        </p:spPr>
      </p:pic>
      <p:sp>
        <p:nvSpPr>
          <p:cNvPr id="236" name="TextBox 143"/>
          <p:cNvSpPr/>
          <p:nvPr/>
        </p:nvSpPr>
        <p:spPr>
          <a:xfrm>
            <a:off x="8577000" y="6237720"/>
            <a:ext cx="2971440" cy="431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200" b="1" strike="noStrike" spc="-1">
                <a:solidFill>
                  <a:srgbClr val="355269"/>
                </a:solidFill>
                <a:latin typeface="Arial"/>
              </a:rPr>
              <a:t>GEM layer                  Readout board             </a:t>
            </a:r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Straight Connector 144"/>
          <p:cNvSpPr/>
          <p:nvPr/>
        </p:nvSpPr>
        <p:spPr>
          <a:xfrm flipV="1">
            <a:off x="9033840" y="5156280"/>
            <a:ext cx="228600" cy="1081080"/>
          </a:xfrm>
          <a:prstGeom prst="line">
            <a:avLst/>
          </a:prstGeom>
          <a:ln w="0">
            <a:solidFill>
              <a:srgbClr val="FF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Straight Connector 145"/>
          <p:cNvSpPr/>
          <p:nvPr/>
        </p:nvSpPr>
        <p:spPr>
          <a:xfrm flipV="1">
            <a:off x="10634040" y="5842080"/>
            <a:ext cx="360" cy="457200"/>
          </a:xfrm>
          <a:prstGeom prst="line">
            <a:avLst/>
          </a:prstGeom>
          <a:ln w="0">
            <a:solidFill>
              <a:srgbClr val="FF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411840" y="240480"/>
            <a:ext cx="11285640" cy="487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200" b="1" strike="noStrike" cap="small" spc="-1" dirty="0">
                <a:solidFill>
                  <a:schemeClr val="dk1"/>
                </a:solidFill>
                <a:latin typeface="Arial"/>
              </a:rPr>
              <a:t>Proton Radiography/Computed Tomography</a:t>
            </a:r>
            <a:endParaRPr lang="en-US" sz="3200" b="0" strike="noStrike" spc="-1" dirty="0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334A5191-80F5-40D5-9036-A4726D6F82E0}" type="slidenum">
              <a:rPr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7546468"/>
      </p:ext>
    </p:extLst>
  </p:cSld>
  <p:clrMapOvr>
    <a:masterClrMapping/>
  </p:clrMapOvr>
</p:sld>
</file>

<file path=ppt/theme/theme1.xml><?xml version="1.0" encoding="utf-8"?>
<a:theme xmlns:a="http://schemas.openxmlformats.org/drawingml/2006/main" name="2_Presentations (Wide Screen)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RNL template 16x9" id="{C0EB04B0-D86C-9243-8720-2D2052F85E0F}" vid="{A3F60B28-C595-C340-94C0-76EB0CED3D7C}"/>
    </a:ext>
  </a:extLst>
</a:theme>
</file>

<file path=ppt/theme/theme2.xml><?xml version="1.0" encoding="utf-8"?>
<a:theme xmlns:a="http://schemas.openxmlformats.org/drawingml/2006/main" name="Presentations (Wide Screen)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RNL template 16x9" id="{C0EB04B0-D86C-9243-8720-2D2052F85E0F}" vid="{A3F60B28-C595-C340-94C0-76EB0CED3D7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FCCE15F5A724E4995E449CDD4BB4BEB" ma:contentTypeVersion="13" ma:contentTypeDescription="Create a new document." ma:contentTypeScope="" ma:versionID="e24bb56cda9bf34c347a86290e096eaf">
  <xsd:schema xmlns:xsd="http://www.w3.org/2001/XMLSchema" xmlns:xs="http://www.w3.org/2001/XMLSchema" xmlns:p="http://schemas.microsoft.com/office/2006/metadata/properties" xmlns:ns3="2626a30e-e30c-49d2-b28e-4b15466de7c6" xmlns:ns4="77586f14-e94f-440a-8709-25c562d20f3f" targetNamespace="http://schemas.microsoft.com/office/2006/metadata/properties" ma:root="true" ma:fieldsID="93bc4f14009b4b5e2ff639f66b223ed0" ns3:_="" ns4:_="">
    <xsd:import namespace="2626a30e-e30c-49d2-b28e-4b15466de7c6"/>
    <xsd:import namespace="77586f14-e94f-440a-8709-25c562d20f3f"/>
    <xsd:element name="properties">
      <xsd:complexType>
        <xsd:sequence>
          <xsd:element name="documentManagement">
            <xsd:complexType>
              <xsd:all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26a30e-e30c-49d2-b28e-4b15466de7c6" elementFormDefault="qualified">
    <xsd:import namespace="http://schemas.microsoft.com/office/2006/documentManagement/types"/>
    <xsd:import namespace="http://schemas.microsoft.com/office/infopath/2007/PartnerControls"/>
    <xsd:element name="_activity" ma:index="8" nillable="true" ma:displayName="_activity" ma:hidden="true" ma:internalName="_activity">
      <xsd:simpleType>
        <xsd:restriction base="dms:Note"/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6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586f14-e94f-440a-8709-25c562d20f3f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626a30e-e30c-49d2-b28e-4b15466de7c6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EA74E48-907F-4FA3-96C6-5BDD154C564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626a30e-e30c-49d2-b28e-4b15466de7c6"/>
    <ds:schemaRef ds:uri="77586f14-e94f-440a-8709-25c562d20f3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94D2349-8184-49BB-A0BD-7E401EF228B3}">
  <ds:schemaRefs>
    <ds:schemaRef ds:uri="http://schemas.openxmlformats.org/package/2006/metadata/core-properties"/>
    <ds:schemaRef ds:uri="http://schemas.microsoft.com/office/2006/documentManagement/types"/>
    <ds:schemaRef ds:uri="2626a30e-e30c-49d2-b28e-4b15466de7c6"/>
    <ds:schemaRef ds:uri="http://www.w3.org/XML/1998/namespace"/>
    <ds:schemaRef ds:uri="http://purl.org/dc/elements/1.1/"/>
    <ds:schemaRef ds:uri="http://purl.org/dc/terms/"/>
    <ds:schemaRef ds:uri="http://schemas.microsoft.com/office/2006/metadata/properties"/>
    <ds:schemaRef ds:uri="77586f14-e94f-440a-8709-25c562d20f3f"/>
    <ds:schemaRef ds:uri="http://schemas.microsoft.com/office/infopath/2007/PartnerControl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37509B9-0484-4569-B3D1-479BFC4DBC4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4636</TotalTime>
  <Words>1249</Words>
  <Application>Microsoft Macintosh PowerPoint</Application>
  <PresentationFormat>Widescreen</PresentationFormat>
  <Paragraphs>185</Paragraphs>
  <Slides>18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PingFangSC-Regular</vt:lpstr>
      <vt:lpstr>Apple Chancery</vt:lpstr>
      <vt:lpstr>Arial</vt:lpstr>
      <vt:lpstr>Arial Black</vt:lpstr>
      <vt:lpstr>ArialMT</vt:lpstr>
      <vt:lpstr>Bradley Hand</vt:lpstr>
      <vt:lpstr>Calibri</vt:lpstr>
      <vt:lpstr>DejaVu Sans</vt:lpstr>
      <vt:lpstr>Standard Symbols PS</vt:lpstr>
      <vt:lpstr>STIXTwoMath</vt:lpstr>
      <vt:lpstr>STIXTwoText</vt:lpstr>
      <vt:lpstr>Times New Roman</vt:lpstr>
      <vt:lpstr>Wingdings</vt:lpstr>
      <vt:lpstr>Wingdings,Sans-Serif</vt:lpstr>
      <vt:lpstr>2_Presentations (Wide Screen)</vt:lpstr>
      <vt:lpstr>Presentations (Wide Screen)</vt:lpstr>
      <vt:lpstr>BioMedical Research and Innovation Center (BRIC)</vt:lpstr>
      <vt:lpstr>Biomedical Research and Innovation Center</vt:lpstr>
      <vt:lpstr>BRIC Affiliated Jefferson Lab Technical Organizations </vt:lpstr>
      <vt:lpstr>Environmental Research</vt:lpstr>
      <vt:lpstr>Nuclear Medicine Imaging</vt:lpstr>
      <vt:lpstr>Streaming Read Out (SRO) PET</vt:lpstr>
      <vt:lpstr>SRO PET LDRD</vt:lpstr>
      <vt:lpstr>Cancer Treatment</vt:lpstr>
      <vt:lpstr>Proton Radiography/Computed Tomography</vt:lpstr>
      <vt:lpstr>Industry Partnerships</vt:lpstr>
      <vt:lpstr>Beam Tests</vt:lpstr>
      <vt:lpstr> Other</vt:lpstr>
      <vt:lpstr>NNSA ORS Radiosurgery Landscape Survey</vt:lpstr>
      <vt:lpstr>NNSA ORS Radiosurgery Landscape Survey</vt:lpstr>
      <vt:lpstr>Wastewater Treatment</vt:lpstr>
      <vt:lpstr>PowerPoint Presentation</vt:lpstr>
      <vt:lpstr>Thank you!</vt:lpstr>
      <vt:lpstr>Biomedical Research and Innovation Center</vt:lpstr>
    </vt:vector>
  </TitlesOfParts>
  <Company>JLAB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HPDF Capabilities and Impacts on VA and Virginia Universities</dc:title>
  <dc:creator>Deborah Dowd</dc:creator>
  <cp:lastModifiedBy>Cynthia (Thia) Keppel</cp:lastModifiedBy>
  <cp:revision>121</cp:revision>
  <dcterms:created xsi:type="dcterms:W3CDTF">2022-09-08T14:58:30Z</dcterms:created>
  <dcterms:modified xsi:type="dcterms:W3CDTF">2024-12-10T09:19:32Z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2022-08-25T00:00:00Z</vt:filetime>
  </property>
  <property fmtid="{D5CDD505-2E9C-101B-9397-08002B2CF9AE}" pid="3" name="Creator">
    <vt:lpwstr>Acrobat PDFMaker 22 for PowerPoint</vt:lpwstr>
  </property>
  <property fmtid="{D5CDD505-2E9C-101B-9397-08002B2CF9AE}" pid="4" name="LastSaved">
    <vt:filetime>2022-09-08T00:00:00Z</vt:filetime>
  </property>
  <property fmtid="{D5CDD505-2E9C-101B-9397-08002B2CF9AE}" pid="5" name="Producer">
    <vt:lpwstr>Adobe PDF Library 22.2.223</vt:lpwstr>
  </property>
  <property fmtid="{D5CDD505-2E9C-101B-9397-08002B2CF9AE}" pid="6" name="ContentTypeId">
    <vt:lpwstr>0x0101008FCCE15F5A724E4995E449CDD4BB4BEB</vt:lpwstr>
  </property>
</Properties>
</file>