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6.jpg" ContentType="image/jpg"/>
  <Override PartName="/ppt/media/image18.jpg" ContentType="image/jpg"/>
  <Override PartName="/ppt/media/image20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3.jpg" ContentType="image/jpg"/>
  <Override PartName="/ppt/notesSlides/notesSlide6.xml" ContentType="application/vnd.openxmlformats-officedocument.presentationml.notesSlide+xml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5" r:id="rId4"/>
    <p:sldMasterId id="2147483701" r:id="rId5"/>
  </p:sldMasterIdLst>
  <p:notesMasterIdLst>
    <p:notesMasterId r:id="rId21"/>
  </p:notesMasterIdLst>
  <p:handoutMasterIdLst>
    <p:handoutMasterId r:id="rId22"/>
  </p:handoutMasterIdLst>
  <p:sldIdLst>
    <p:sldId id="5943" r:id="rId6"/>
    <p:sldId id="5944" r:id="rId7"/>
    <p:sldId id="260" r:id="rId8"/>
    <p:sldId id="259" r:id="rId9"/>
    <p:sldId id="261" r:id="rId10"/>
    <p:sldId id="5945" r:id="rId11"/>
    <p:sldId id="5946" r:id="rId12"/>
    <p:sldId id="5947" r:id="rId13"/>
    <p:sldId id="5948" r:id="rId14"/>
    <p:sldId id="5949" r:id="rId15"/>
    <p:sldId id="262" r:id="rId16"/>
    <p:sldId id="5950" r:id="rId17"/>
    <p:sldId id="5951" r:id="rId18"/>
    <p:sldId id="5952" r:id="rId19"/>
    <p:sldId id="5953" r:id="rId2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A9BA12-75F3-999B-6336-4F962A2E6D06}" name="Matthew Cahill" initials="MC" userId="S::cahill@jlab.org::45bf416e-bc26-4c6a-b4ed-5d6267bd8ebc" providerId="AD"/>
  <p188:author id="{68731784-5840-F617-78C0-5362B2CCDEE0}" name="Jianwei Qiu" initials="JQ" userId="S::jqiu@JLAB.ORG::801aee4f-01be-445a-9d95-e46e4ef9bf4b" providerId="AD"/>
  <p188:author id="{5D57699C-63BE-E7E2-5E97-1E29C8038EAB}" name="Amber Boehnlein" initials="AB" userId="S::amber@jlab.org::9ee83fe6-ab0c-4884-84a0-de44469ed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52"/>
    <p:restoredTop sz="88163"/>
  </p:normalViewPr>
  <p:slideViewPr>
    <p:cSldViewPr>
      <p:cViewPr varScale="1">
        <p:scale>
          <a:sx n="112" d="100"/>
          <a:sy n="112" d="100"/>
        </p:scale>
        <p:origin x="288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31" d="100"/>
          <a:sy n="131" d="100"/>
        </p:scale>
        <p:origin x="708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6739EF-DE78-4BD6-8C9F-F201D8ACEA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C33AD-92BB-44BB-BA05-02A7C3F212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5D0D0-0137-4454-BC41-5693ABE6EB37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B6196-9405-4755-9223-248295672D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36A6E-BEC1-44F1-A3BD-E9C2CC433E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6D98E-0F18-4F0C-8B8D-ADBD80845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67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31459-2223-604B-9133-6BCC57EA3391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6B486-E18D-8C49-8AB8-D9329548D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3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10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43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1661E-3890-F3F5-61F6-BC46D05CB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C72ADB-47D8-5588-91BD-F15193EBB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42C3B1-7A1E-8408-6541-8BC3DCCFEF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7DEE5-4728-8E7E-9790-975733AB44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31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85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64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66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3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0E6BE28D-32FC-851D-CD9E-A40C397166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1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72E877-54EF-3AC0-E7D3-14415E9DB3C2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67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F7382-5E1C-4B4F-A2BE-730A0DABB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DCB94-70F6-43B1-8C3E-93DF33027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9AB88-57ED-48FA-ADF8-90F69790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82A-85AA-4495-AB6C-1CAA31F5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8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7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5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667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58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midd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1" y="258931"/>
            <a:ext cx="11338560" cy="6234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398612" y="6303387"/>
            <a:ext cx="2423899" cy="487083"/>
            <a:chOff x="6293670" y="6370917"/>
            <a:chExt cx="2423899" cy="487083"/>
          </a:xfrm>
        </p:grpSpPr>
        <p:sp>
          <p:nvSpPr>
            <p:cNvPr id="20" name="Rectangle 19"/>
            <p:cNvSpPr/>
            <p:nvPr/>
          </p:nvSpPr>
          <p:spPr>
            <a:xfrm>
              <a:off x="6293670" y="6372406"/>
              <a:ext cx="2423899" cy="447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7FAD72-2B0A-3DD9-AB74-6283FB880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6362" y="6370917"/>
              <a:ext cx="1558663" cy="48708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76046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23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044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4858A-275D-2E7B-F3E0-4127DCDF3EE9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87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915507" y="658336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3869421E-355C-B3CE-94D8-A85B0359923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1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9" r:id="rId6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6296147" y="6616535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4612" y="646874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21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8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hyperlink" Target="https://science.osti.gov/-" TargetMode="External"/><Relationship Id="rId7" Type="http://schemas.openxmlformats.org/officeDocument/2006/relationships/image" Target="../media/image40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hyperlink" Target="https://arxiv.org/abs/2303.02579" TargetMode="External"/><Relationship Id="rId4" Type="http://schemas.openxmlformats.org/officeDocument/2006/relationships/hyperlink" Target="https://science.osti.gov/-/media/np/nsac/pdf/202310/NSAC-LRP-2023-v12.pdf" TargetMode="External"/><Relationship Id="rId9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jpg"/><Relationship Id="rId7" Type="http://schemas.openxmlformats.org/officeDocument/2006/relationships/image" Target="../media/image1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hyperlink" Target="http://www.youtube.com/watch?v=Dt8FZ4ksWi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tiff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A3F64-61F1-2087-8E80-D1D1F9D9F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094" y="610558"/>
            <a:ext cx="11561038" cy="51135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 Overview of </a:t>
            </a:r>
            <a:r>
              <a:rPr lang="en-US" sz="3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SoLID</a:t>
            </a:r>
            <a:r>
              <a:rPr lang="en-US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 and Strategy Update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A0EDF-94CE-2AF9-7B53-6BB60DC62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394" y="2286000"/>
            <a:ext cx="11154058" cy="258532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Haiyan Gao</a:t>
            </a:r>
          </a:p>
          <a:p>
            <a:r>
              <a:rPr lang="en-US" i="1" dirty="0"/>
              <a:t>Duke University</a:t>
            </a:r>
          </a:p>
          <a:p>
            <a:r>
              <a:rPr lang="en-US" i="1" dirty="0"/>
              <a:t>(For the </a:t>
            </a:r>
            <a:r>
              <a:rPr lang="en-US" i="1" dirty="0" err="1"/>
              <a:t>SoLID</a:t>
            </a:r>
            <a:r>
              <a:rPr lang="en-US" i="1" dirty="0"/>
              <a:t> Collaboration)</a:t>
            </a:r>
          </a:p>
          <a:p>
            <a:endParaRPr lang="en-US" i="1" dirty="0"/>
          </a:p>
          <a:p>
            <a:endParaRPr lang="en-US" dirty="0"/>
          </a:p>
          <a:p>
            <a:r>
              <a:rPr lang="en-US" b="1" dirty="0"/>
              <a:t>Presented To: </a:t>
            </a:r>
          </a:p>
          <a:p>
            <a:r>
              <a:rPr lang="en-US" dirty="0"/>
              <a:t>JSA S&amp;T Mission Committee</a:t>
            </a:r>
          </a:p>
          <a:p>
            <a:endParaRPr lang="en-US" dirty="0"/>
          </a:p>
          <a:p>
            <a:r>
              <a:rPr lang="en-US" dirty="0"/>
              <a:t>December 10, 2024</a:t>
            </a:r>
          </a:p>
        </p:txBody>
      </p: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88C6C86-9EA8-3346-130D-D8B4A690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064" y="1219200"/>
            <a:ext cx="7124732" cy="38458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FA262D-2D94-48C7-1070-ED375F9DE232}"/>
              </a:ext>
            </a:extLst>
          </p:cNvPr>
          <p:cNvSpPr txBox="1"/>
          <p:nvPr/>
        </p:nvSpPr>
        <p:spPr>
          <a:xfrm>
            <a:off x="4771354" y="5175376"/>
            <a:ext cx="685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www.innovationnewsnetwork.com</a:t>
            </a:r>
            <a:r>
              <a:rPr lang="en-US" sz="1600" dirty="0"/>
              <a:t>/quantum-chromodynamics-at-the-intensity-frontier-with-a-precision-microscope/52920/</a:t>
            </a:r>
          </a:p>
        </p:txBody>
      </p:sp>
    </p:spTree>
    <p:extLst>
      <p:ext uri="{BB962C8B-B14F-4D97-AF65-F5344CB8AC3E}">
        <p14:creationId xmlns:p14="http://schemas.microsoft.com/office/powerpoint/2010/main" val="4212332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7AB0-BDCA-3E81-6F5B-21F2FE22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SoLID</a:t>
            </a:r>
            <a:r>
              <a:rPr lang="en-US" dirty="0"/>
              <a:t> Collaboration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CFA1AA1B-E515-D506-FCCB-D3974B0F3AF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646675"/>
            <a:ext cx="9191281" cy="576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9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3119" y="762000"/>
            <a:ext cx="8915399" cy="5067532"/>
          </a:xfrm>
          <a:prstGeom prst="rect">
            <a:avLst/>
          </a:prstGeom>
        </p:spPr>
        <p:txBody>
          <a:bodyPr vert="horz" wrap="square" lIns="0" tIns="108830" rIns="0" bIns="0" rtlCol="0">
            <a:spAutoFit/>
          </a:bodyPr>
          <a:lstStyle/>
          <a:p>
            <a:pPr marL="218235" indent="-206719" algn="just">
              <a:spcBef>
                <a:spcPts val="857"/>
              </a:spcBef>
              <a:buFont typeface="Arial"/>
              <a:buChar char="•"/>
              <a:tabLst>
                <a:tab pos="218235" algn="l"/>
              </a:tabLst>
            </a:pPr>
            <a:r>
              <a:rPr sz="2176" b="1" dirty="0">
                <a:latin typeface="Arial"/>
                <a:cs typeface="Arial"/>
              </a:rPr>
              <a:t>Rich</a:t>
            </a:r>
            <a:r>
              <a:rPr sz="2176" b="1" spc="18" dirty="0">
                <a:latin typeface="Arial"/>
                <a:cs typeface="Arial"/>
              </a:rPr>
              <a:t> </a:t>
            </a:r>
            <a:r>
              <a:rPr sz="2176" b="1" dirty="0">
                <a:latin typeface="Arial"/>
                <a:cs typeface="Arial"/>
              </a:rPr>
              <a:t>physics</a:t>
            </a:r>
            <a:r>
              <a:rPr sz="2176" b="1" spc="50" dirty="0">
                <a:latin typeface="Arial"/>
                <a:cs typeface="Arial"/>
              </a:rPr>
              <a:t> </a:t>
            </a:r>
            <a:r>
              <a:rPr sz="2176" b="1" dirty="0">
                <a:latin typeface="Arial"/>
                <a:cs typeface="Arial"/>
              </a:rPr>
              <a:t>program:</a:t>
            </a:r>
            <a:r>
              <a:rPr sz="2176" b="1" spc="68" dirty="0"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(2010-</a:t>
            </a:r>
            <a:r>
              <a:rPr sz="2176" spc="-18" dirty="0">
                <a:latin typeface="Arial"/>
                <a:cs typeface="Arial"/>
              </a:rPr>
              <a:t>now)</a:t>
            </a:r>
            <a:endParaRPr sz="2176" dirty="0">
              <a:latin typeface="Arial"/>
              <a:cs typeface="Arial"/>
            </a:endParaRPr>
          </a:p>
          <a:p>
            <a:pPr marL="1567377" marR="719773" indent="-726682" algn="just">
              <a:lnSpc>
                <a:spcPts val="2521"/>
              </a:lnSpc>
              <a:spcBef>
                <a:spcPts val="177"/>
              </a:spcBef>
            </a:pPr>
            <a:r>
              <a:rPr dirty="0">
                <a:latin typeface="Arial"/>
                <a:cs typeface="Arial"/>
              </a:rPr>
              <a:t>6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SoLID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experiments</a:t>
            </a:r>
            <a:r>
              <a:rPr spc="-27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approved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by</a:t>
            </a:r>
            <a:r>
              <a:rPr spc="-32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PAC</a:t>
            </a:r>
            <a:r>
              <a:rPr spc="-23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with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high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rating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5</a:t>
            </a:r>
            <a:r>
              <a:rPr spc="-103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A,</a:t>
            </a:r>
            <a:r>
              <a:rPr spc="-36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1</a:t>
            </a:r>
            <a:r>
              <a:rPr spc="-103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A-</a:t>
            </a:r>
            <a:r>
              <a:rPr spc="-45" dirty="0">
                <a:latin typeface="Arial"/>
                <a:cs typeface="Arial"/>
              </a:rPr>
              <a:t>) </a:t>
            </a:r>
            <a:endParaRPr lang="en-US" spc="-45" dirty="0">
              <a:latin typeface="Arial"/>
              <a:cs typeface="Arial"/>
            </a:endParaRPr>
          </a:p>
          <a:p>
            <a:pPr marL="1567377" marR="719773" lvl="2" indent="-726682" algn="just">
              <a:lnSpc>
                <a:spcPts val="2521"/>
              </a:lnSpc>
              <a:spcBef>
                <a:spcPts val="177"/>
              </a:spcBef>
            </a:pPr>
            <a:r>
              <a:rPr dirty="0">
                <a:latin typeface="Arial"/>
                <a:cs typeface="Arial"/>
              </a:rPr>
              <a:t>3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SIDIS</a:t>
            </a:r>
            <a:r>
              <a:rPr spc="-18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(3d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structure),</a:t>
            </a:r>
            <a:r>
              <a:rPr spc="-41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1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PVDIS</a:t>
            </a:r>
            <a:r>
              <a:rPr spc="-82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(search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for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new</a:t>
            </a:r>
            <a:r>
              <a:rPr spc="-95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physics), </a:t>
            </a:r>
            <a:endParaRPr lang="en-US" spc="-9" dirty="0">
              <a:latin typeface="Arial"/>
              <a:cs typeface="Arial"/>
            </a:endParaRPr>
          </a:p>
          <a:p>
            <a:pPr marL="1567377" marR="719773" lvl="2" indent="-726682" algn="just">
              <a:lnSpc>
                <a:spcPts val="2521"/>
              </a:lnSpc>
              <a:spcBef>
                <a:spcPts val="177"/>
              </a:spcBef>
            </a:pPr>
            <a:r>
              <a:rPr dirty="0">
                <a:latin typeface="Arial"/>
                <a:cs typeface="Arial"/>
              </a:rPr>
              <a:t>1</a:t>
            </a:r>
            <a:r>
              <a:rPr spc="-41" dirty="0">
                <a:latin typeface="Arial"/>
                <a:cs typeface="Arial"/>
              </a:rPr>
              <a:t> </a:t>
            </a:r>
            <a:r>
              <a:rPr lang="en-US" spc="-41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threshold</a:t>
            </a:r>
            <a:r>
              <a:rPr spc="-27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J/</a:t>
            </a:r>
            <a:r>
              <a:rPr dirty="0">
                <a:latin typeface="STIX Two Math"/>
                <a:cs typeface="STIX Two Math"/>
              </a:rPr>
              <a:t>𝜓</a:t>
            </a:r>
            <a:r>
              <a:rPr spc="-14" dirty="0">
                <a:latin typeface="STIX Two Math"/>
                <a:cs typeface="STIX Two Math"/>
              </a:rPr>
              <a:t> </a:t>
            </a:r>
            <a:r>
              <a:rPr dirty="0">
                <a:latin typeface="Arial"/>
                <a:cs typeface="Arial"/>
              </a:rPr>
              <a:t>(gluon</a:t>
            </a:r>
            <a:r>
              <a:rPr spc="-32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force),</a:t>
            </a:r>
            <a:r>
              <a:rPr spc="-18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1</a:t>
            </a:r>
            <a:r>
              <a:rPr spc="-91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A-</a:t>
            </a:r>
            <a:r>
              <a:rPr dirty="0">
                <a:latin typeface="Arial"/>
                <a:cs typeface="Arial"/>
              </a:rPr>
              <a:t>n</a:t>
            </a:r>
            <a:r>
              <a:rPr spc="-27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(new</a:t>
            </a:r>
            <a:r>
              <a:rPr spc="-73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phenomena)</a:t>
            </a:r>
            <a:r>
              <a:rPr lang="en-US" spc="-9" dirty="0">
                <a:latin typeface="Arial"/>
                <a:cs typeface="Arial"/>
              </a:rPr>
              <a:t>, +</a:t>
            </a:r>
            <a:endParaRPr dirty="0">
              <a:latin typeface="Arial"/>
              <a:cs typeface="Arial"/>
            </a:endParaRPr>
          </a:p>
          <a:p>
            <a:pPr marL="840694" algn="just">
              <a:spcBef>
                <a:spcPts val="517"/>
              </a:spcBef>
            </a:pPr>
            <a:r>
              <a:rPr dirty="0">
                <a:latin typeface="Arial"/>
                <a:cs typeface="Arial"/>
              </a:rPr>
              <a:t>1</a:t>
            </a:r>
            <a:r>
              <a:rPr spc="-36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conditional</a:t>
            </a:r>
            <a:r>
              <a:rPr spc="-14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approval</a:t>
            </a:r>
            <a:r>
              <a:rPr spc="-14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+</a:t>
            </a:r>
            <a:r>
              <a:rPr spc="-14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6</a:t>
            </a:r>
            <a:r>
              <a:rPr spc="-36" dirty="0">
                <a:latin typeface="Arial"/>
                <a:cs typeface="Arial"/>
              </a:rPr>
              <a:t> </a:t>
            </a:r>
            <a:r>
              <a:rPr spc="-32" dirty="0">
                <a:latin typeface="Arial"/>
                <a:cs typeface="Arial"/>
              </a:rPr>
              <a:t>run-</a:t>
            </a:r>
            <a:r>
              <a:rPr dirty="0">
                <a:latin typeface="Arial"/>
                <a:cs typeface="Arial"/>
              </a:rPr>
              <a:t>group</a:t>
            </a:r>
            <a:r>
              <a:rPr spc="-36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experiments</a:t>
            </a:r>
            <a:r>
              <a:rPr spc="-18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(3d/spin</a:t>
            </a:r>
            <a:r>
              <a:rPr spc="-36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structure)</a:t>
            </a:r>
            <a:endParaRPr lang="en-US" spc="-9" dirty="0">
              <a:latin typeface="Arial"/>
              <a:cs typeface="Arial"/>
            </a:endParaRPr>
          </a:p>
          <a:p>
            <a:pPr marL="840694" algn="just">
              <a:spcBef>
                <a:spcPts val="517"/>
              </a:spcBef>
            </a:pPr>
            <a:endParaRPr sz="1814" dirty="0">
              <a:latin typeface="Arial"/>
              <a:cs typeface="Arial"/>
            </a:endParaRPr>
          </a:p>
          <a:p>
            <a:pPr marL="218235" indent="-206719" algn="just">
              <a:spcBef>
                <a:spcPts val="721"/>
              </a:spcBef>
              <a:buFont typeface="Arial"/>
              <a:buChar char="•"/>
              <a:tabLst>
                <a:tab pos="218235" algn="l"/>
              </a:tabLst>
            </a:pPr>
            <a:r>
              <a:rPr sz="2176" b="1" dirty="0">
                <a:latin typeface="Arial"/>
                <a:cs typeface="Arial"/>
              </a:rPr>
              <a:t>Pre-conceptual</a:t>
            </a:r>
            <a:r>
              <a:rPr sz="2176" b="1" spc="45" dirty="0">
                <a:latin typeface="Arial"/>
                <a:cs typeface="Arial"/>
              </a:rPr>
              <a:t> </a:t>
            </a:r>
            <a:r>
              <a:rPr sz="2176" b="1" dirty="0">
                <a:latin typeface="Arial"/>
                <a:cs typeface="Arial"/>
              </a:rPr>
              <a:t>design,</a:t>
            </a:r>
            <a:r>
              <a:rPr sz="2176" b="1" spc="36" dirty="0">
                <a:latin typeface="Arial"/>
                <a:cs typeface="Arial"/>
              </a:rPr>
              <a:t> </a:t>
            </a:r>
            <a:r>
              <a:rPr sz="2176" b="1" dirty="0">
                <a:latin typeface="Arial"/>
                <a:cs typeface="Arial"/>
              </a:rPr>
              <a:t>Pre-R&amp;D,</a:t>
            </a:r>
            <a:r>
              <a:rPr sz="2176" b="1" spc="-9" dirty="0">
                <a:latin typeface="Arial"/>
                <a:cs typeface="Arial"/>
              </a:rPr>
              <a:t> </a:t>
            </a:r>
            <a:r>
              <a:rPr sz="2176" b="1" dirty="0">
                <a:latin typeface="Arial"/>
                <a:cs typeface="Arial"/>
              </a:rPr>
              <a:t>reviews</a:t>
            </a:r>
            <a:r>
              <a:rPr sz="2176" b="1" spc="54" dirty="0">
                <a:latin typeface="Arial"/>
                <a:cs typeface="Arial"/>
              </a:rPr>
              <a:t> </a:t>
            </a:r>
            <a:r>
              <a:rPr sz="2176" b="1" dirty="0">
                <a:latin typeface="Arial"/>
                <a:cs typeface="Arial"/>
              </a:rPr>
              <a:t>and</a:t>
            </a:r>
            <a:r>
              <a:rPr sz="2176" b="1" spc="63" dirty="0">
                <a:latin typeface="Arial"/>
                <a:cs typeface="Arial"/>
              </a:rPr>
              <a:t> </a:t>
            </a:r>
            <a:r>
              <a:rPr sz="2176" b="1" dirty="0">
                <a:latin typeface="Arial"/>
                <a:cs typeface="Arial"/>
              </a:rPr>
              <a:t>current</a:t>
            </a:r>
            <a:r>
              <a:rPr sz="2176" b="1" spc="41" dirty="0">
                <a:latin typeface="Arial"/>
                <a:cs typeface="Arial"/>
              </a:rPr>
              <a:t> </a:t>
            </a:r>
            <a:r>
              <a:rPr sz="2176" b="1" spc="-9" dirty="0">
                <a:latin typeface="Arial"/>
                <a:cs typeface="Arial"/>
              </a:rPr>
              <a:t>status</a:t>
            </a:r>
            <a:endParaRPr sz="2176" dirty="0">
              <a:latin typeface="Arial"/>
              <a:cs typeface="Arial"/>
            </a:endParaRPr>
          </a:p>
          <a:p>
            <a:pPr marL="840694">
              <a:spcBef>
                <a:spcPts val="698"/>
              </a:spcBef>
            </a:pPr>
            <a:r>
              <a:rPr dirty="0">
                <a:latin typeface="Arial"/>
                <a:cs typeface="Arial"/>
              </a:rPr>
              <a:t>2014:</a:t>
            </a:r>
            <a:r>
              <a:rPr spc="-68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pCDR</a:t>
            </a:r>
            <a:r>
              <a:rPr spc="-82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submitted</a:t>
            </a:r>
            <a:r>
              <a:rPr spc="14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to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JLab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with</a:t>
            </a:r>
            <a:r>
              <a:rPr spc="-54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cost</a:t>
            </a:r>
            <a:r>
              <a:rPr spc="-41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estimation,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updated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in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2017,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-18" dirty="0">
                <a:latin typeface="Arial"/>
                <a:cs typeface="Arial"/>
              </a:rPr>
              <a:t>2019</a:t>
            </a:r>
            <a:endParaRPr dirty="0">
              <a:latin typeface="Arial"/>
              <a:cs typeface="Arial"/>
            </a:endParaRPr>
          </a:p>
          <a:p>
            <a:pPr marL="840694">
              <a:spcBef>
                <a:spcPts val="725"/>
              </a:spcBef>
            </a:pPr>
            <a:r>
              <a:rPr dirty="0">
                <a:latin typeface="Arial"/>
                <a:cs typeface="Arial"/>
              </a:rPr>
              <a:t>Director’s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Reviews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in</a:t>
            </a:r>
            <a:r>
              <a:rPr spc="-63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2015,</a:t>
            </a:r>
            <a:r>
              <a:rPr spc="-54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2019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and</a:t>
            </a:r>
            <a:r>
              <a:rPr spc="-63" dirty="0">
                <a:latin typeface="Arial"/>
                <a:cs typeface="Arial"/>
              </a:rPr>
              <a:t> </a:t>
            </a:r>
            <a:r>
              <a:rPr spc="-18" dirty="0">
                <a:latin typeface="Arial"/>
                <a:cs typeface="Arial"/>
              </a:rPr>
              <a:t>2021</a:t>
            </a:r>
            <a:endParaRPr dirty="0">
              <a:latin typeface="Arial"/>
              <a:cs typeface="Arial"/>
            </a:endParaRPr>
          </a:p>
          <a:p>
            <a:pPr marL="840694" marR="203840">
              <a:lnSpc>
                <a:spcPts val="2521"/>
              </a:lnSpc>
              <a:spcBef>
                <a:spcPts val="199"/>
              </a:spcBef>
            </a:pPr>
            <a:r>
              <a:rPr dirty="0">
                <a:latin typeface="Arial"/>
                <a:cs typeface="Arial"/>
              </a:rPr>
              <a:t>2020:</a:t>
            </a:r>
            <a:r>
              <a:rPr spc="-9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SoLID</a:t>
            </a:r>
            <a:r>
              <a:rPr spc="-82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MIE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(with</a:t>
            </a:r>
            <a:r>
              <a:rPr spc="-18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updated</a:t>
            </a:r>
            <a:r>
              <a:rPr spc="-41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pCDR/estimated</a:t>
            </a:r>
            <a:r>
              <a:rPr spc="-18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cost)</a:t>
            </a:r>
            <a:r>
              <a:rPr spc="-23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submitted</a:t>
            </a:r>
            <a:r>
              <a:rPr spc="-77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to</a:t>
            </a:r>
            <a:r>
              <a:rPr spc="-77" dirty="0">
                <a:latin typeface="Arial"/>
                <a:cs typeface="Arial"/>
              </a:rPr>
              <a:t> </a:t>
            </a:r>
            <a:r>
              <a:rPr spc="-23" dirty="0">
                <a:latin typeface="Arial"/>
                <a:cs typeface="Arial"/>
              </a:rPr>
              <a:t>DOE </a:t>
            </a:r>
            <a:r>
              <a:rPr spc="-9" dirty="0">
                <a:latin typeface="Arial"/>
                <a:cs typeface="Arial"/>
              </a:rPr>
              <a:t>2020-</a:t>
            </a:r>
            <a:r>
              <a:rPr dirty="0">
                <a:latin typeface="Arial"/>
                <a:cs typeface="Arial"/>
              </a:rPr>
              <a:t>now: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DOE</a:t>
            </a:r>
            <a:r>
              <a:rPr spc="-86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funded</a:t>
            </a:r>
            <a:r>
              <a:rPr spc="-54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pre-</a:t>
            </a:r>
            <a:r>
              <a:rPr dirty="0">
                <a:latin typeface="Arial"/>
                <a:cs typeface="Arial"/>
              </a:rPr>
              <a:t>R&amp;D</a:t>
            </a:r>
            <a:r>
              <a:rPr spc="-32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activities</a:t>
            </a:r>
            <a:endParaRPr dirty="0">
              <a:latin typeface="Arial"/>
              <a:cs typeface="Arial"/>
            </a:endParaRPr>
          </a:p>
          <a:p>
            <a:pPr marL="840694">
              <a:spcBef>
                <a:spcPts val="453"/>
              </a:spcBef>
            </a:pPr>
            <a:r>
              <a:rPr dirty="0">
                <a:latin typeface="Arial"/>
                <a:cs typeface="Arial"/>
              </a:rPr>
              <a:t>2021:</a:t>
            </a:r>
            <a:r>
              <a:rPr spc="-77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DOE</a:t>
            </a:r>
            <a:r>
              <a:rPr spc="-73" dirty="0">
                <a:latin typeface="Arial"/>
                <a:cs typeface="Arial"/>
              </a:rPr>
              <a:t> </a:t>
            </a:r>
            <a:r>
              <a:rPr b="1" dirty="0">
                <a:solidFill>
                  <a:srgbClr val="C0504D"/>
                </a:solidFill>
                <a:latin typeface="Arial"/>
                <a:cs typeface="Arial"/>
              </a:rPr>
              <a:t>Science</a:t>
            </a:r>
            <a:r>
              <a:rPr b="1" spc="-27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504D"/>
                </a:solidFill>
                <a:latin typeface="Arial"/>
                <a:cs typeface="Arial"/>
              </a:rPr>
              <a:t>Review</a:t>
            </a:r>
            <a:r>
              <a:rPr b="1" spc="-77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504D"/>
                </a:solidFill>
                <a:latin typeface="Arial"/>
                <a:cs typeface="Arial"/>
              </a:rPr>
              <a:t>for</a:t>
            </a:r>
            <a:r>
              <a:rPr b="1" spc="-54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504D"/>
                </a:solidFill>
                <a:latin typeface="Arial"/>
                <a:cs typeface="Arial"/>
              </a:rPr>
              <a:t>SoLID,</a:t>
            </a:r>
            <a:r>
              <a:rPr b="1" spc="-73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b="1" spc="-9" dirty="0">
                <a:solidFill>
                  <a:srgbClr val="C0504D"/>
                </a:solidFill>
                <a:latin typeface="Arial"/>
                <a:cs typeface="Arial"/>
              </a:rPr>
              <a:t>positive</a:t>
            </a:r>
            <a:r>
              <a:rPr b="1" spc="-82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b="1" spc="-9" dirty="0">
                <a:solidFill>
                  <a:srgbClr val="C0504D"/>
                </a:solidFill>
                <a:latin typeface="Arial"/>
                <a:cs typeface="Arial"/>
              </a:rPr>
              <a:t>feedback</a:t>
            </a:r>
            <a:endParaRPr dirty="0">
              <a:latin typeface="Arial"/>
              <a:cs typeface="Arial"/>
            </a:endParaRPr>
          </a:p>
          <a:p>
            <a:pPr marL="840694">
              <a:spcBef>
                <a:spcPts val="725"/>
              </a:spcBef>
            </a:pPr>
            <a:r>
              <a:rPr dirty="0">
                <a:latin typeface="Arial"/>
                <a:cs typeface="Arial"/>
              </a:rPr>
              <a:t>2023:</a:t>
            </a:r>
            <a:r>
              <a:rPr spc="-41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Long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Range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Plan,</a:t>
            </a:r>
            <a:r>
              <a:rPr spc="-41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SoLID</a:t>
            </a:r>
            <a:r>
              <a:rPr spc="-63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highlighted,</a:t>
            </a:r>
            <a:r>
              <a:rPr spc="-41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one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of</a:t>
            </a:r>
            <a:r>
              <a:rPr spc="-41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recommendations</a:t>
            </a:r>
            <a:endParaRPr dirty="0">
              <a:latin typeface="Arial"/>
              <a:cs typeface="Arial"/>
            </a:endParaRPr>
          </a:p>
          <a:p>
            <a:pPr marL="840694">
              <a:spcBef>
                <a:spcPts val="721"/>
              </a:spcBef>
            </a:pPr>
            <a:r>
              <a:rPr dirty="0">
                <a:latin typeface="Arial"/>
                <a:cs typeface="Arial"/>
              </a:rPr>
              <a:t>2024:</a:t>
            </a:r>
            <a:r>
              <a:rPr spc="-32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Facility</a:t>
            </a:r>
            <a:r>
              <a:rPr spc="-91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Review:</a:t>
            </a:r>
            <a:r>
              <a:rPr spc="-32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Ready</a:t>
            </a:r>
            <a:r>
              <a:rPr spc="-23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to</a:t>
            </a:r>
            <a:r>
              <a:rPr spc="-41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Launch</a:t>
            </a:r>
            <a:endParaRPr sz="1451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9512934" y="7285275"/>
            <a:ext cx="235584" cy="2070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50"/>
              </a:lnSpc>
            </a:pPr>
            <a:fld id="{81D60167-4931-47E6-BA6A-407CBD079E47}" type="slidenum">
              <a:rPr lang="en-US" spc="-25" smtClean="0"/>
              <a:pPr marL="12700">
                <a:lnSpc>
                  <a:spcPts val="1450"/>
                </a:lnSpc>
              </a:pPr>
              <a:t>11</a:t>
            </a:fld>
            <a:endParaRPr spc="-23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52400" y="129621"/>
            <a:ext cx="10360416" cy="476200"/>
          </a:xfrm>
          <a:prstGeom prst="rect">
            <a:avLst/>
          </a:prstGeom>
        </p:spPr>
        <p:txBody>
          <a:bodyPr vert="horz" wrap="square" lIns="0" tIns="1439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488490">
              <a:lnSpc>
                <a:spcPct val="100000"/>
              </a:lnSpc>
              <a:spcBef>
                <a:spcPts val="113"/>
              </a:spcBef>
            </a:pPr>
            <a:r>
              <a:rPr dirty="0">
                <a:solidFill>
                  <a:srgbClr val="C00000"/>
                </a:solidFill>
                <a:latin typeface="Arial"/>
                <a:cs typeface="Arial"/>
              </a:rPr>
              <a:t>SoLID</a:t>
            </a:r>
            <a:r>
              <a:rPr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C00000"/>
                </a:solidFill>
                <a:latin typeface="Arial"/>
                <a:cs typeface="Arial"/>
              </a:rPr>
              <a:t>Physics</a:t>
            </a:r>
            <a:r>
              <a:rPr spc="-59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C00000"/>
                </a:solidFill>
                <a:latin typeface="Arial"/>
                <a:cs typeface="Arial"/>
              </a:rPr>
              <a:t>and</a:t>
            </a:r>
            <a:r>
              <a:rPr spc="-77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C00000"/>
                </a:solidFill>
                <a:latin typeface="Arial"/>
                <a:cs typeface="Arial"/>
              </a:rPr>
              <a:t>Project</a:t>
            </a:r>
            <a:r>
              <a:rPr spc="-82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pc="-9" dirty="0">
                <a:solidFill>
                  <a:srgbClr val="C00000"/>
                </a:solidFill>
                <a:latin typeface="Arial"/>
                <a:cs typeface="Arial"/>
              </a:rPr>
              <a:t>Development</a:t>
            </a:r>
            <a:endParaRPr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9154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9E99A-7E8D-A1B4-8603-3A1A09FE0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F30231C9-A04D-ED95-9085-6FAE37DB4BC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580" y="1155545"/>
            <a:ext cx="3066234" cy="3878139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156FBE0-9FB7-0B44-01A2-E18DD1300613}"/>
              </a:ext>
            </a:extLst>
          </p:cNvPr>
          <p:cNvSpPr txBox="1"/>
          <p:nvPr/>
        </p:nvSpPr>
        <p:spPr>
          <a:xfrm>
            <a:off x="247254" y="5127081"/>
            <a:ext cx="3289651" cy="906639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1406" u="sng" spc="-9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https://science.osti.gov/-</a:t>
            </a:r>
            <a:endParaRPr sz="1406" dirty="0">
              <a:latin typeface="Arial"/>
              <a:cs typeface="Arial"/>
            </a:endParaRPr>
          </a:p>
          <a:p>
            <a:pPr marL="11516" marR="4607">
              <a:lnSpc>
                <a:spcPts val="1768"/>
              </a:lnSpc>
              <a:spcBef>
                <a:spcPts val="9"/>
              </a:spcBef>
            </a:pPr>
            <a:r>
              <a:rPr sz="1406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/media/np/nsac/pdf/202310/NSAC-</a:t>
            </a:r>
            <a:r>
              <a:rPr sz="1406" u="sng" spc="-18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LRP-</a:t>
            </a:r>
            <a:r>
              <a:rPr sz="1406" spc="-18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6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2023-</a:t>
            </a:r>
            <a:r>
              <a:rPr sz="1406" u="sng" spc="-9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v12.pdf</a:t>
            </a:r>
            <a:r>
              <a:rPr sz="1406" spc="-9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6" u="sng" spc="-9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https://arxiv.org/abs/2303.02579</a:t>
            </a:r>
            <a:endParaRPr sz="1406" dirty="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CC9BD1A-E40B-C8F9-BA46-A2A0183C1E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580" y="157772"/>
            <a:ext cx="13925229" cy="505485"/>
          </a:xfrm>
          <a:prstGeom prst="rect">
            <a:avLst/>
          </a:prstGeom>
        </p:spPr>
        <p:txBody>
          <a:bodyPr vert="horz" wrap="square" lIns="0" tIns="7387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3436">
              <a:lnSpc>
                <a:spcPct val="100000"/>
              </a:lnSpc>
              <a:spcBef>
                <a:spcPts val="91"/>
              </a:spcBef>
            </a:pPr>
            <a:r>
              <a:rPr sz="2800" dirty="0" err="1">
                <a:solidFill>
                  <a:srgbClr val="C00000"/>
                </a:solidFill>
              </a:rPr>
              <a:t>SoLID</a:t>
            </a:r>
            <a:r>
              <a:rPr sz="2800" spc="-45" dirty="0">
                <a:solidFill>
                  <a:srgbClr val="C00000"/>
                </a:solidFill>
              </a:rPr>
              <a:t> </a:t>
            </a:r>
            <a:r>
              <a:rPr lang="en-US" sz="2800" spc="-45" dirty="0">
                <a:solidFill>
                  <a:srgbClr val="C00000"/>
                </a:solidFill>
              </a:rPr>
              <a:t>in</a:t>
            </a:r>
            <a:r>
              <a:rPr sz="2800" spc="-59" dirty="0">
                <a:solidFill>
                  <a:srgbClr val="C00000"/>
                </a:solidFill>
              </a:rPr>
              <a:t> </a:t>
            </a:r>
            <a:r>
              <a:rPr lang="en-US" sz="2800" spc="-59" dirty="0">
                <a:solidFill>
                  <a:srgbClr val="C00000"/>
                </a:solidFill>
              </a:rPr>
              <a:t>2023 </a:t>
            </a:r>
            <a:r>
              <a:rPr sz="2800" dirty="0">
                <a:solidFill>
                  <a:srgbClr val="C00000"/>
                </a:solidFill>
              </a:rPr>
              <a:t>NSAC</a:t>
            </a:r>
            <a:r>
              <a:rPr sz="2800" spc="-41" dirty="0">
                <a:solidFill>
                  <a:srgbClr val="C00000"/>
                </a:solidFill>
              </a:rPr>
              <a:t> </a:t>
            </a:r>
            <a:r>
              <a:rPr sz="2800" dirty="0">
                <a:solidFill>
                  <a:srgbClr val="C00000"/>
                </a:solidFill>
              </a:rPr>
              <a:t>Long</a:t>
            </a:r>
            <a:r>
              <a:rPr sz="2800" spc="-9" dirty="0">
                <a:solidFill>
                  <a:srgbClr val="C00000"/>
                </a:solidFill>
              </a:rPr>
              <a:t> </a:t>
            </a:r>
            <a:r>
              <a:rPr sz="2800" dirty="0">
                <a:solidFill>
                  <a:srgbClr val="C00000"/>
                </a:solidFill>
              </a:rPr>
              <a:t>Range</a:t>
            </a:r>
            <a:r>
              <a:rPr sz="2800" spc="-59" dirty="0">
                <a:solidFill>
                  <a:srgbClr val="C00000"/>
                </a:solidFill>
              </a:rPr>
              <a:t> </a:t>
            </a:r>
            <a:r>
              <a:rPr sz="2800" spc="-18" dirty="0">
                <a:solidFill>
                  <a:srgbClr val="C00000"/>
                </a:solidFill>
              </a:rPr>
              <a:t>Plan</a:t>
            </a:r>
            <a:r>
              <a:rPr lang="en-US" sz="2800" spc="-18" dirty="0">
                <a:solidFill>
                  <a:srgbClr val="C00000"/>
                </a:solidFill>
              </a:rPr>
              <a:t> &amp; strong community support</a:t>
            </a:r>
            <a:endParaRPr sz="2800" dirty="0">
              <a:solidFill>
                <a:srgbClr val="C00000"/>
              </a:solidFill>
            </a:endParaRP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DDB5200A-DB54-4886-5470-D0AE4AAF2D51}"/>
              </a:ext>
            </a:extLst>
          </p:cNvPr>
          <p:cNvPicPr/>
          <p:nvPr/>
        </p:nvPicPr>
        <p:blipFill>
          <a:blip r:embed="rId6" cstate="print"/>
          <a:srcRect l="1" r="-4466" b="55688"/>
          <a:stretch/>
        </p:blipFill>
        <p:spPr>
          <a:xfrm>
            <a:off x="3382444" y="990748"/>
            <a:ext cx="3726506" cy="2514600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C5BA02FD-8904-1B71-CF9D-42C4015942A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9512934" y="7285275"/>
            <a:ext cx="235584" cy="2070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50"/>
              </a:lnSpc>
            </a:pPr>
            <a:fld id="{81D60167-4931-47E6-BA6A-407CBD079E47}" type="slidenum">
              <a:rPr lang="en-US" spc="-25" smtClean="0"/>
              <a:pPr marL="12700">
                <a:lnSpc>
                  <a:spcPts val="1450"/>
                </a:lnSpc>
              </a:pPr>
              <a:t>12</a:t>
            </a:fld>
            <a:endParaRPr spc="-2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2FDFD7-662B-005F-0B8C-B8A53A419D75}"/>
              </a:ext>
            </a:extLst>
          </p:cNvPr>
          <p:cNvSpPr txBox="1"/>
          <p:nvPr/>
        </p:nvSpPr>
        <p:spPr>
          <a:xfrm>
            <a:off x="7202614" y="912287"/>
            <a:ext cx="6097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000000"/>
                </a:solidFill>
                <a:latin typeface="Arial"/>
                <a:cs typeface="Arial"/>
              </a:rPr>
              <a:t>NSAC</a:t>
            </a:r>
            <a:r>
              <a:rPr lang="en-US" i="0" spc="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i="0" dirty="0">
                <a:solidFill>
                  <a:srgbClr val="000000"/>
                </a:solidFill>
                <a:latin typeface="Arial"/>
                <a:cs typeface="Arial"/>
              </a:rPr>
              <a:t>2023</a:t>
            </a:r>
            <a:r>
              <a:rPr lang="en-US" i="0" spc="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i="0" dirty="0">
                <a:solidFill>
                  <a:srgbClr val="000000"/>
                </a:solidFill>
                <a:latin typeface="Arial"/>
                <a:cs typeface="Arial"/>
              </a:rPr>
              <a:t>LRP</a:t>
            </a:r>
            <a:r>
              <a:rPr lang="en-US" i="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i="0" dirty="0">
                <a:solidFill>
                  <a:srgbClr val="000000"/>
                </a:solidFill>
                <a:latin typeface="Arial"/>
                <a:cs typeface="Arial"/>
              </a:rPr>
              <a:t>Town</a:t>
            </a:r>
            <a:r>
              <a:rPr lang="en-US" i="0" spc="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pc="7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i="0" dirty="0">
                <a:solidFill>
                  <a:srgbClr val="000000"/>
                </a:solidFill>
                <a:latin typeface="Arial"/>
                <a:cs typeface="Arial"/>
              </a:rPr>
              <a:t>Meetings</a:t>
            </a:r>
            <a:r>
              <a:rPr lang="en-US" i="0" spc="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i="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i="0" spc="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i="0" spc="-25" dirty="0">
                <a:solidFill>
                  <a:srgbClr val="000000"/>
                </a:solidFill>
                <a:latin typeface="Arial"/>
                <a:cs typeface="Arial"/>
              </a:rPr>
              <a:t>QCD</a:t>
            </a:r>
            <a:endParaRPr lang="en-US" dirty="0"/>
          </a:p>
        </p:txBody>
      </p:sp>
      <p:pic>
        <p:nvPicPr>
          <p:cNvPr id="11" name="object 3">
            <a:extLst>
              <a:ext uri="{FF2B5EF4-FFF2-40B4-BE49-F238E27FC236}">
                <a16:creationId xmlns:a16="http://schemas.microsoft.com/office/drawing/2014/main" id="{F54E21E9-2A1D-F679-1FE9-D4841BA4725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47194" y="2447006"/>
            <a:ext cx="4867085" cy="1722689"/>
          </a:xfrm>
          <a:prstGeom prst="rect">
            <a:avLst/>
          </a:prstGeom>
        </p:spPr>
      </p:pic>
      <p:pic>
        <p:nvPicPr>
          <p:cNvPr id="13" name="object 7">
            <a:extLst>
              <a:ext uri="{FF2B5EF4-FFF2-40B4-BE49-F238E27FC236}">
                <a16:creationId xmlns:a16="http://schemas.microsoft.com/office/drawing/2014/main" id="{20752E4C-38DC-06D4-4081-C41A3F9390E8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47020" y="838348"/>
            <a:ext cx="1362075" cy="1409700"/>
          </a:xfrm>
          <a:prstGeom prst="rect">
            <a:avLst/>
          </a:prstGeom>
        </p:spPr>
      </p:pic>
      <p:pic>
        <p:nvPicPr>
          <p:cNvPr id="9" name="object 6">
            <a:extLst>
              <a:ext uri="{FF2B5EF4-FFF2-40B4-BE49-F238E27FC236}">
                <a16:creationId xmlns:a16="http://schemas.microsoft.com/office/drawing/2014/main" id="{27A13F5F-4B95-8A97-57AA-DBCDF4E7D064}"/>
              </a:ext>
            </a:extLst>
          </p:cNvPr>
          <p:cNvPicPr/>
          <p:nvPr/>
        </p:nvPicPr>
        <p:blipFill>
          <a:blip r:embed="rId9" cstate="print"/>
          <a:srcRect l="-1" r="-5337" b="61782"/>
          <a:stretch/>
        </p:blipFill>
        <p:spPr>
          <a:xfrm>
            <a:off x="6813588" y="4334426"/>
            <a:ext cx="5534295" cy="1190304"/>
          </a:xfrm>
          <a:prstGeom prst="rect">
            <a:avLst/>
          </a:prstGeom>
        </p:spPr>
      </p:pic>
      <p:grpSp>
        <p:nvGrpSpPr>
          <p:cNvPr id="14" name="object 5">
            <a:extLst>
              <a:ext uri="{FF2B5EF4-FFF2-40B4-BE49-F238E27FC236}">
                <a16:creationId xmlns:a16="http://schemas.microsoft.com/office/drawing/2014/main" id="{3B7D2F08-DCCD-2354-6403-30FA6D8227B1}"/>
              </a:ext>
            </a:extLst>
          </p:cNvPr>
          <p:cNvGrpSpPr/>
          <p:nvPr/>
        </p:nvGrpSpPr>
        <p:grpSpPr>
          <a:xfrm>
            <a:off x="3320767" y="3832839"/>
            <a:ext cx="3779727" cy="1720206"/>
            <a:chOff x="4571999" y="5113395"/>
            <a:chExt cx="4168199" cy="1897005"/>
          </a:xfrm>
        </p:grpSpPr>
        <p:pic>
          <p:nvPicPr>
            <p:cNvPr id="16" name="object 6">
              <a:extLst>
                <a:ext uri="{FF2B5EF4-FFF2-40B4-BE49-F238E27FC236}">
                  <a16:creationId xmlns:a16="http://schemas.microsoft.com/office/drawing/2014/main" id="{9C46DC71-C2C0-58F0-FE2A-BED938DA57B5}"/>
                </a:ext>
              </a:extLst>
            </p:cNvPr>
            <p:cNvPicPr/>
            <p:nvPr/>
          </p:nvPicPr>
          <p:blipFill>
            <a:blip r:embed="rId6" cstate="print"/>
            <a:srcRect l="-1" t="69686" r="-5957"/>
            <a:stretch/>
          </p:blipFill>
          <p:spPr>
            <a:xfrm>
              <a:off x="4571999" y="5113395"/>
              <a:ext cx="4168199" cy="1897005"/>
            </a:xfrm>
            <a:prstGeom prst="rect">
              <a:avLst/>
            </a:prstGeom>
          </p:spPr>
        </p:pic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5CBE61C2-888C-9431-57DE-542263554DB9}"/>
                </a:ext>
              </a:extLst>
            </p:cNvPr>
            <p:cNvSpPr/>
            <p:nvPr/>
          </p:nvSpPr>
          <p:spPr>
            <a:xfrm>
              <a:off x="5038725" y="6010275"/>
              <a:ext cx="2619375" cy="171450"/>
            </a:xfrm>
            <a:custGeom>
              <a:avLst/>
              <a:gdLst/>
              <a:ahLst/>
              <a:cxnLst/>
              <a:rect l="l" t="t" r="r" b="b"/>
              <a:pathLst>
                <a:path w="2619375" h="171450">
                  <a:moveTo>
                    <a:pt x="0" y="171450"/>
                  </a:moveTo>
                  <a:lnTo>
                    <a:pt x="2619375" y="171450"/>
                  </a:lnTo>
                  <a:lnTo>
                    <a:pt x="2619375" y="0"/>
                  </a:lnTo>
                  <a:lnTo>
                    <a:pt x="0" y="0"/>
                  </a:lnTo>
                  <a:lnTo>
                    <a:pt x="0" y="171450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3125D23-C3C8-83B4-64D1-D2BC1EFA670B}"/>
              </a:ext>
            </a:extLst>
          </p:cNvPr>
          <p:cNvSpPr txBox="1"/>
          <p:nvPr/>
        </p:nvSpPr>
        <p:spPr>
          <a:xfrm>
            <a:off x="7255506" y="5700964"/>
            <a:ext cx="70530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</a:rPr>
              <a:t>https://</a:t>
            </a:r>
            <a:r>
              <a:rPr lang="en-US" sz="1600" dirty="0" err="1">
                <a:latin typeface="+mn-lt"/>
              </a:rPr>
              <a:t>inspirehep.net</a:t>
            </a:r>
            <a:r>
              <a:rPr lang="en-US" sz="1600" dirty="0">
                <a:latin typeface="+mn-lt"/>
              </a:rPr>
              <a:t>/literature/2638645</a:t>
            </a:r>
          </a:p>
        </p:txBody>
      </p:sp>
    </p:spTree>
    <p:extLst>
      <p:ext uri="{BB962C8B-B14F-4D97-AF65-F5344CB8AC3E}">
        <p14:creationId xmlns:p14="http://schemas.microsoft.com/office/powerpoint/2010/main" val="2211587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D351F-0436-2665-DA60-B1AC6588B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 Impact of </a:t>
            </a:r>
            <a:r>
              <a:rPr lang="en-US" dirty="0" err="1"/>
              <a:t>SoLID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099F0-5160-1699-B98B-7CE33D48A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Science Impact: valence- (</a:t>
            </a:r>
            <a:r>
              <a:rPr lang="en-US" dirty="0" err="1"/>
              <a:t>SoLID</a:t>
            </a:r>
            <a:r>
              <a:rPr lang="en-US" dirty="0"/>
              <a:t>) and sea-quark/gluon (EIC) regions required to fully unravel the structure of the nucleon and search for new physics   </a:t>
            </a:r>
          </a:p>
          <a:p>
            <a:r>
              <a:rPr lang="en-US" dirty="0"/>
              <a:t>Technologies: testing grounds for advanced detector, DAQ and computing technologies including AI/ML, e.g., HPDF</a:t>
            </a:r>
          </a:p>
          <a:p>
            <a:r>
              <a:rPr lang="en-US" dirty="0"/>
              <a:t>Workforce development critical for future success of the EIC science </a:t>
            </a:r>
          </a:p>
          <a:p>
            <a:r>
              <a:rPr lang="en-US" dirty="0"/>
              <a:t>STEM Workforce development for energy, medicine, data science, and more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950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B7480-EFE4-6592-C86B-E1766A76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to move </a:t>
            </a:r>
            <a:r>
              <a:rPr lang="en-US" dirty="0" err="1"/>
              <a:t>SoLID</a:t>
            </a:r>
            <a:r>
              <a:rPr lang="en-US" dirty="0"/>
              <a:t> forward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E7BC3-DF37-E7D5-41CF-F71704F13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8011"/>
            <a:ext cx="11372771" cy="4047778"/>
          </a:xfrm>
        </p:spPr>
        <p:txBody>
          <a:bodyPr/>
          <a:lstStyle/>
          <a:p>
            <a:r>
              <a:rPr lang="en-US" dirty="0" err="1"/>
              <a:t>SoLID</a:t>
            </a:r>
            <a:r>
              <a:rPr lang="en-US" dirty="0"/>
              <a:t> science more compelling in the era of the EIC as demonstrated in the 2015 and 2023 NSAC LRPs; both valence and sea/gluon regions required </a:t>
            </a:r>
          </a:p>
          <a:p>
            <a:r>
              <a:rPr lang="en-US" dirty="0"/>
              <a:t>Robust and growing interest of international and theory communities</a:t>
            </a:r>
          </a:p>
          <a:p>
            <a:r>
              <a:rPr lang="en-US" dirty="0"/>
              <a:t>Successful Pre-R&amp;D activities reduce cost and scheduling risks; robust and consistent cost estimates over the years</a:t>
            </a:r>
          </a:p>
          <a:p>
            <a:r>
              <a:rPr lang="en-US" dirty="0"/>
              <a:t> Broad impact, e.g., testing grounds for advanced and new technologies, HPDF, essential workforce for the EIC and more</a:t>
            </a:r>
          </a:p>
          <a:p>
            <a:r>
              <a:rPr lang="en-US" dirty="0"/>
              <a:t>Funding </a:t>
            </a:r>
          </a:p>
          <a:p>
            <a:pPr lvl="1"/>
            <a:r>
              <a:rPr lang="en-US" dirty="0"/>
              <a:t>DOE/NP; </a:t>
            </a:r>
            <a:r>
              <a:rPr lang="en-US" dirty="0" err="1"/>
              <a:t>JLab</a:t>
            </a:r>
            <a:r>
              <a:rPr lang="en-US" dirty="0"/>
              <a:t> capital and repurpose possibilities</a:t>
            </a:r>
          </a:p>
          <a:p>
            <a:pPr lvl="1"/>
            <a:r>
              <a:rPr lang="en-US" dirty="0"/>
              <a:t>NSF Mid-scale program </a:t>
            </a:r>
          </a:p>
          <a:p>
            <a:pPr lvl="1"/>
            <a:r>
              <a:rPr lang="en-US" dirty="0"/>
              <a:t>International funding  </a:t>
            </a:r>
          </a:p>
        </p:txBody>
      </p:sp>
    </p:spTree>
    <p:extLst>
      <p:ext uri="{BB962C8B-B14F-4D97-AF65-F5344CB8AC3E}">
        <p14:creationId xmlns:p14="http://schemas.microsoft.com/office/powerpoint/2010/main" val="894878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313878-9EDE-BFF1-2AA1-67741295C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495CBE-5821-67DC-6793-9268831BF5A2}"/>
              </a:ext>
            </a:extLst>
          </p:cNvPr>
          <p:cNvSpPr txBox="1"/>
          <p:nvPr/>
        </p:nvSpPr>
        <p:spPr>
          <a:xfrm>
            <a:off x="2971800" y="685800"/>
            <a:ext cx="610235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Summary and Outlook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ABDDF1-BBBE-4F21-8F62-564FA5C99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89" y="1257907"/>
            <a:ext cx="11372771" cy="404777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+mn-lt"/>
              </a:rPr>
              <a:t>SoLID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: A 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large acceptance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device which can handle 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very high luminosity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to allow full exploitation of JLab12 potential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+mn-lt"/>
              </a:rPr>
              <a:t>SoLID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has rich and vibrant science programs complementary and synergistic to the proposed EIC science program, workforce development for the EIC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After a decade of hard work, we have a mature pre-conceptual design with expected performance meeting requirements for the three major science programs (DOE 2021 Science review and 2024 facilities review)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+mn-lt"/>
              </a:rPr>
              <a:t>SoLID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is a core part of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JLab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12-GeV program, highlighted in 2023 NSAC LRP Recommendations; strong support of the lab to move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SoLID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forward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The collaboration formed more than 15 years ago, ready and eager to move onto the next stage</a:t>
            </a:r>
          </a:p>
          <a:p>
            <a:pPr>
              <a:buFont typeface="Wingdings" pitchFamily="2" charset="2"/>
              <a:buChar char="Ø"/>
            </a:pP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>
              <a:buFont typeface="Wingdings" pitchFamily="2" charset="2"/>
              <a:buChar char="Ø"/>
            </a:pP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>
              <a:buFont typeface="Wingdings" pitchFamily="2" charset="2"/>
              <a:buChar char="Ø"/>
            </a:pP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96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7AB0-BDCA-3E81-6F5B-21F2FE22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3DAA7C5-F2B9-4052-BC08-AE5FC9CB5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Brief introduction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three science pillars of the </a:t>
            </a:r>
            <a:r>
              <a:rPr lang="en-US" dirty="0" err="1">
                <a:solidFill>
                  <a:schemeClr val="bg1"/>
                </a:solidFill>
              </a:rPr>
              <a:t>SoLID</a:t>
            </a:r>
            <a:r>
              <a:rPr lang="en-US" dirty="0">
                <a:solidFill>
                  <a:schemeClr val="bg1"/>
                </a:solidFill>
              </a:rPr>
              <a:t> program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proposed </a:t>
            </a:r>
            <a:r>
              <a:rPr lang="en-US" dirty="0" err="1">
                <a:solidFill>
                  <a:schemeClr val="bg1"/>
                </a:solidFill>
              </a:rPr>
              <a:t>SoLID</a:t>
            </a:r>
            <a:r>
              <a:rPr lang="en-US" dirty="0">
                <a:solidFill>
                  <a:schemeClr val="bg1"/>
                </a:solidFill>
              </a:rPr>
              <a:t> apparatus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err="1">
                <a:solidFill>
                  <a:schemeClr val="bg1"/>
                </a:solidFill>
              </a:rPr>
              <a:t>SoLID</a:t>
            </a:r>
            <a:r>
              <a:rPr lang="en-US" dirty="0">
                <a:solidFill>
                  <a:schemeClr val="bg1"/>
                </a:solidFill>
              </a:rPr>
              <a:t> Collaboration, Timeline, LRP and Broad Impact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Strategy to move </a:t>
            </a:r>
            <a:r>
              <a:rPr lang="en-US" dirty="0" err="1">
                <a:solidFill>
                  <a:schemeClr val="bg1"/>
                </a:solidFill>
              </a:rPr>
              <a:t>SoLID</a:t>
            </a:r>
            <a:r>
              <a:rPr lang="en-US" dirty="0">
                <a:solidFill>
                  <a:schemeClr val="bg1"/>
                </a:solidFill>
              </a:rPr>
              <a:t> forward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Summary and Outlook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58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426" y="36530"/>
            <a:ext cx="11661574" cy="622957"/>
          </a:xfrm>
          <a:prstGeom prst="rect">
            <a:avLst/>
          </a:prstGeom>
        </p:spPr>
        <p:txBody>
          <a:bodyPr vert="horz" wrap="square" lIns="0" tIns="159732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38581">
              <a:lnSpc>
                <a:spcPct val="100000"/>
              </a:lnSpc>
              <a:spcBef>
                <a:spcPts val="118"/>
              </a:spcBef>
            </a:pPr>
            <a:r>
              <a:rPr dirty="0">
                <a:solidFill>
                  <a:srgbClr val="C00000"/>
                </a:solidFill>
                <a:latin typeface="Arial"/>
                <a:cs typeface="Arial"/>
              </a:rPr>
              <a:t>Experimental</a:t>
            </a:r>
            <a:r>
              <a:rPr spc="122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C00000"/>
                </a:solidFill>
                <a:latin typeface="Arial"/>
                <a:cs typeface="Arial"/>
              </a:rPr>
              <a:t>Frontier</a:t>
            </a:r>
            <a:r>
              <a:rPr spc="11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spc="127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C00000"/>
                </a:solidFill>
                <a:latin typeface="Arial"/>
                <a:cs typeface="Arial"/>
              </a:rPr>
              <a:t>QCD</a:t>
            </a:r>
            <a:r>
              <a:rPr spc="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pc="-9" dirty="0">
                <a:solidFill>
                  <a:srgbClr val="C00000"/>
                </a:solidFill>
                <a:latin typeface="Arial"/>
                <a:cs typeface="Arial"/>
              </a:rPr>
              <a:t>Studies</a:t>
            </a:r>
            <a:r>
              <a:rPr lang="en-US" spc="-9" dirty="0">
                <a:solidFill>
                  <a:srgbClr val="C00000"/>
                </a:solidFill>
                <a:latin typeface="Arial"/>
                <a:cs typeface="Arial"/>
              </a:rPr>
              <a:t> of Nucleons &amp; Nuclei</a:t>
            </a:r>
            <a:endParaRPr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477000" y="768718"/>
            <a:ext cx="4569121" cy="4254148"/>
            <a:chOff x="4605635" y="900410"/>
            <a:chExt cx="5038725" cy="46913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05635" y="900410"/>
              <a:ext cx="5038129" cy="32387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1000" y="4133850"/>
              <a:ext cx="1457325" cy="145732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231155" y="5371201"/>
            <a:ext cx="4578910" cy="88449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4914" indent="4305391">
              <a:lnSpc>
                <a:spcPct val="111300"/>
              </a:lnSpc>
              <a:spcBef>
                <a:spcPts val="91"/>
              </a:spcBef>
            </a:pPr>
            <a:r>
              <a:rPr sz="1632" spc="-45" dirty="0">
                <a:latin typeface="Arial"/>
                <a:cs typeface="Arial"/>
              </a:rPr>
              <a:t>x </a:t>
            </a:r>
            <a:r>
              <a:rPr sz="1632" spc="-9" dirty="0">
                <a:latin typeface="Arial"/>
                <a:cs typeface="Arial"/>
              </a:rPr>
              <a:t>https://</a:t>
            </a:r>
            <a:r>
              <a:rPr sz="1632" spc="-9" dirty="0">
                <a:latin typeface="Arial"/>
                <a:cs typeface="Arial"/>
                <a:hlinkClick r:id="rId4"/>
              </a:rPr>
              <a:t>www.youtube.com/watch?v=Dt8FZ4ksWiY</a:t>
            </a:r>
            <a:endParaRPr sz="1632" dirty="0">
              <a:latin typeface="Arial"/>
              <a:cs typeface="Arial"/>
            </a:endParaRPr>
          </a:p>
          <a:p>
            <a:pPr marL="779082">
              <a:spcBef>
                <a:spcPts val="485"/>
              </a:spcBef>
            </a:pPr>
            <a:r>
              <a:rPr sz="1632" spc="-9" dirty="0">
                <a:latin typeface="Arial"/>
                <a:cs typeface="Arial"/>
              </a:rPr>
              <a:t>https://arts.mit.edu/visualizing-the-proton/</a:t>
            </a:r>
            <a:endParaRPr sz="1632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03752" y="735486"/>
            <a:ext cx="3599442" cy="5879684"/>
            <a:chOff x="191876" y="811077"/>
            <a:chExt cx="3969385" cy="648398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599" y="847724"/>
              <a:ext cx="3886200" cy="212407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0235" y="829436"/>
              <a:ext cx="3923029" cy="2160905"/>
            </a:xfrm>
            <a:custGeom>
              <a:avLst/>
              <a:gdLst/>
              <a:ahLst/>
              <a:cxnLst/>
              <a:rect l="l" t="t" r="r" b="b"/>
              <a:pathLst>
                <a:path w="3923029" h="2160905">
                  <a:moveTo>
                    <a:pt x="0" y="2160778"/>
                  </a:moveTo>
                  <a:lnTo>
                    <a:pt x="3922903" y="2160778"/>
                  </a:lnTo>
                  <a:lnTo>
                    <a:pt x="3922903" y="0"/>
                  </a:lnTo>
                  <a:lnTo>
                    <a:pt x="0" y="0"/>
                  </a:lnTo>
                  <a:lnTo>
                    <a:pt x="0" y="2160778"/>
                  </a:lnTo>
                  <a:close/>
                </a:path>
              </a:pathLst>
            </a:custGeom>
            <a:ln w="36719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599" y="2990850"/>
              <a:ext cx="3886200" cy="21336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10235" y="2972561"/>
              <a:ext cx="3923029" cy="2170430"/>
            </a:xfrm>
            <a:custGeom>
              <a:avLst/>
              <a:gdLst/>
              <a:ahLst/>
              <a:cxnLst/>
              <a:rect l="l" t="t" r="r" b="b"/>
              <a:pathLst>
                <a:path w="3923029" h="2170429">
                  <a:moveTo>
                    <a:pt x="0" y="2170303"/>
                  </a:moveTo>
                  <a:lnTo>
                    <a:pt x="3922903" y="2170303"/>
                  </a:lnTo>
                  <a:lnTo>
                    <a:pt x="3922903" y="0"/>
                  </a:lnTo>
                  <a:lnTo>
                    <a:pt x="0" y="0"/>
                  </a:lnTo>
                  <a:lnTo>
                    <a:pt x="0" y="2170303"/>
                  </a:lnTo>
                  <a:close/>
                </a:path>
              </a:pathLst>
            </a:custGeom>
            <a:ln w="36719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8599" y="5124450"/>
              <a:ext cx="3895725" cy="21336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0235" y="5106111"/>
              <a:ext cx="3932554" cy="2170430"/>
            </a:xfrm>
            <a:custGeom>
              <a:avLst/>
              <a:gdLst/>
              <a:ahLst/>
              <a:cxnLst/>
              <a:rect l="l" t="t" r="r" b="b"/>
              <a:pathLst>
                <a:path w="3932554" h="2170429">
                  <a:moveTo>
                    <a:pt x="0" y="2170302"/>
                  </a:moveTo>
                  <a:lnTo>
                    <a:pt x="3932428" y="2170302"/>
                  </a:lnTo>
                  <a:lnTo>
                    <a:pt x="3932428" y="0"/>
                  </a:lnTo>
                  <a:lnTo>
                    <a:pt x="0" y="0"/>
                  </a:lnTo>
                  <a:lnTo>
                    <a:pt x="0" y="2170302"/>
                  </a:lnTo>
                  <a:close/>
                </a:path>
              </a:pathLst>
            </a:custGeom>
            <a:ln w="36719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79325" y="3717103"/>
            <a:ext cx="1381965" cy="1381965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692392" y="5244178"/>
            <a:ext cx="4353189" cy="100192"/>
          </a:xfrm>
          <a:custGeom>
            <a:avLst/>
            <a:gdLst/>
            <a:ahLst/>
            <a:cxnLst/>
            <a:rect l="l" t="t" r="r" b="b"/>
            <a:pathLst>
              <a:path w="4800600" h="110489">
                <a:moveTo>
                  <a:pt x="4690491" y="0"/>
                </a:moveTo>
                <a:lnTo>
                  <a:pt x="4690491" y="110236"/>
                </a:lnTo>
                <a:lnTo>
                  <a:pt x="4763812" y="73533"/>
                </a:lnTo>
                <a:lnTo>
                  <a:pt x="4708779" y="73533"/>
                </a:lnTo>
                <a:lnTo>
                  <a:pt x="4708779" y="36703"/>
                </a:lnTo>
                <a:lnTo>
                  <a:pt x="4763812" y="36703"/>
                </a:lnTo>
                <a:lnTo>
                  <a:pt x="4690491" y="0"/>
                </a:lnTo>
                <a:close/>
              </a:path>
              <a:path w="4800600" h="110489">
                <a:moveTo>
                  <a:pt x="4690491" y="36703"/>
                </a:moveTo>
                <a:lnTo>
                  <a:pt x="0" y="36703"/>
                </a:lnTo>
                <a:lnTo>
                  <a:pt x="0" y="73533"/>
                </a:lnTo>
                <a:lnTo>
                  <a:pt x="4690491" y="73533"/>
                </a:lnTo>
                <a:lnTo>
                  <a:pt x="4690491" y="36703"/>
                </a:lnTo>
                <a:close/>
              </a:path>
              <a:path w="4800600" h="110489">
                <a:moveTo>
                  <a:pt x="4763812" y="36703"/>
                </a:moveTo>
                <a:lnTo>
                  <a:pt x="4708779" y="36703"/>
                </a:lnTo>
                <a:lnTo>
                  <a:pt x="4708779" y="73533"/>
                </a:lnTo>
                <a:lnTo>
                  <a:pt x="4763812" y="73533"/>
                </a:lnTo>
                <a:lnTo>
                  <a:pt x="4800600" y="55118"/>
                </a:lnTo>
                <a:lnTo>
                  <a:pt x="4763812" y="36703"/>
                </a:lnTo>
                <a:close/>
              </a:path>
            </a:pathLst>
          </a:custGeom>
          <a:solidFill>
            <a:srgbClr val="3464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9512934" y="7285275"/>
            <a:ext cx="235584" cy="2070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50"/>
              </a:lnSpc>
            </a:pPr>
            <a:fld id="{81D60167-4931-47E6-BA6A-407CBD079E47}" type="slidenum">
              <a:rPr lang="en-US" spc="-25" smtClean="0"/>
              <a:pPr marL="12700">
                <a:lnSpc>
                  <a:spcPts val="1450"/>
                </a:lnSpc>
              </a:pPr>
              <a:t>3</a:t>
            </a:fld>
            <a:endParaRPr spc="-23" dirty="0"/>
          </a:p>
        </p:txBody>
      </p:sp>
    </p:spTree>
    <p:extLst>
      <p:ext uri="{BB962C8B-B14F-4D97-AF65-F5344CB8AC3E}">
        <p14:creationId xmlns:p14="http://schemas.microsoft.com/office/powerpoint/2010/main" val="1272335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5148" y="830932"/>
            <a:ext cx="7681421" cy="335521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2086" b="1" i="1" dirty="0">
                <a:latin typeface="Arial"/>
                <a:cs typeface="Arial"/>
              </a:rPr>
              <a:t>Structure</a:t>
            </a:r>
            <a:r>
              <a:rPr sz="2086" b="1" i="1" spc="27" dirty="0">
                <a:latin typeface="Arial"/>
                <a:cs typeface="Arial"/>
              </a:rPr>
              <a:t> </a:t>
            </a:r>
            <a:r>
              <a:rPr sz="2086" b="1" i="1" dirty="0">
                <a:latin typeface="Arial"/>
                <a:cs typeface="Arial"/>
              </a:rPr>
              <a:t>of</a:t>
            </a:r>
            <a:r>
              <a:rPr sz="2086" b="1" i="1" spc="-45" dirty="0">
                <a:latin typeface="Arial"/>
                <a:cs typeface="Arial"/>
              </a:rPr>
              <a:t> </a:t>
            </a:r>
            <a:r>
              <a:rPr sz="2086" b="1" i="1" dirty="0">
                <a:latin typeface="Arial"/>
                <a:cs typeface="Arial"/>
              </a:rPr>
              <a:t>visible</a:t>
            </a:r>
            <a:r>
              <a:rPr sz="2086" b="1" i="1" spc="32" dirty="0">
                <a:latin typeface="Arial"/>
                <a:cs typeface="Arial"/>
              </a:rPr>
              <a:t> </a:t>
            </a:r>
            <a:r>
              <a:rPr sz="2086" b="1" i="1" dirty="0">
                <a:latin typeface="Arial"/>
                <a:cs typeface="Arial"/>
              </a:rPr>
              <a:t>matter</a:t>
            </a:r>
            <a:r>
              <a:rPr sz="2086" b="1" i="1" spc="41" dirty="0">
                <a:latin typeface="Arial"/>
                <a:cs typeface="Arial"/>
              </a:rPr>
              <a:t> </a:t>
            </a:r>
            <a:r>
              <a:rPr sz="2086" b="1" i="1" dirty="0">
                <a:latin typeface="Arial"/>
                <a:cs typeface="Arial"/>
              </a:rPr>
              <a:t>probed</a:t>
            </a:r>
            <a:r>
              <a:rPr sz="2086" b="1" i="1" spc="50" dirty="0">
                <a:latin typeface="Arial"/>
                <a:cs typeface="Arial"/>
              </a:rPr>
              <a:t> </a:t>
            </a:r>
            <a:r>
              <a:rPr sz="2086" b="1" i="1" dirty="0">
                <a:latin typeface="Arial"/>
                <a:cs typeface="Arial"/>
              </a:rPr>
              <a:t>at</a:t>
            </a:r>
            <a:r>
              <a:rPr sz="2086" b="1" i="1" spc="54" dirty="0">
                <a:latin typeface="Arial"/>
                <a:cs typeface="Arial"/>
              </a:rPr>
              <a:t> </a:t>
            </a:r>
            <a:r>
              <a:rPr sz="2086" b="1" i="1" dirty="0">
                <a:latin typeface="Arial"/>
                <a:cs typeface="Arial"/>
              </a:rPr>
              <a:t>JLab</a:t>
            </a:r>
            <a:r>
              <a:rPr sz="2086" b="1" i="1" spc="18" dirty="0">
                <a:latin typeface="Arial"/>
                <a:cs typeface="Arial"/>
              </a:rPr>
              <a:t> </a:t>
            </a:r>
            <a:r>
              <a:rPr sz="2086" b="1" i="1" dirty="0">
                <a:latin typeface="Arial"/>
                <a:cs typeface="Arial"/>
              </a:rPr>
              <a:t>and</a:t>
            </a:r>
            <a:r>
              <a:rPr sz="2086" b="1" i="1" spc="-14" dirty="0">
                <a:latin typeface="Arial"/>
                <a:cs typeface="Arial"/>
              </a:rPr>
              <a:t> </a:t>
            </a:r>
            <a:r>
              <a:rPr sz="2086" b="1" i="1" dirty="0">
                <a:latin typeface="Arial"/>
                <a:cs typeface="Arial"/>
              </a:rPr>
              <a:t>the</a:t>
            </a:r>
            <a:r>
              <a:rPr sz="2086" b="1" i="1" spc="-27" dirty="0">
                <a:latin typeface="Arial"/>
                <a:cs typeface="Arial"/>
              </a:rPr>
              <a:t> </a:t>
            </a:r>
            <a:r>
              <a:rPr sz="2086" b="1" i="1" dirty="0">
                <a:latin typeface="Arial"/>
                <a:cs typeface="Arial"/>
              </a:rPr>
              <a:t>future</a:t>
            </a:r>
            <a:r>
              <a:rPr sz="2086" b="1" i="1" spc="-32" dirty="0">
                <a:latin typeface="Arial"/>
                <a:cs typeface="Arial"/>
              </a:rPr>
              <a:t> </a:t>
            </a:r>
            <a:r>
              <a:rPr sz="2086" b="1" i="1" spc="-23" dirty="0">
                <a:latin typeface="Arial"/>
                <a:cs typeface="Arial"/>
              </a:rPr>
              <a:t>EIC</a:t>
            </a:r>
            <a:endParaRPr sz="2086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6833" y="2454034"/>
            <a:ext cx="3395919" cy="33716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78472" y="3826323"/>
            <a:ext cx="353553" cy="276031"/>
          </a:xfrm>
          <a:prstGeom prst="rect">
            <a:avLst/>
          </a:prstGeom>
        </p:spPr>
        <p:txBody>
          <a:bodyPr vert="horz" wrap="square" lIns="0" tIns="7486" rIns="0" bIns="0" rtlCol="0">
            <a:spAutoFit/>
          </a:bodyPr>
          <a:lstStyle/>
          <a:p>
            <a:pPr marL="97312" marR="4607" indent="-85797">
              <a:lnSpc>
                <a:spcPct val="105400"/>
              </a:lnSpc>
              <a:spcBef>
                <a:spcPts val="59"/>
              </a:spcBef>
            </a:pPr>
            <a:r>
              <a:rPr sz="861" spc="-9" dirty="0">
                <a:latin typeface="Arial"/>
                <a:cs typeface="Arial"/>
              </a:rPr>
              <a:t>Added </a:t>
            </a:r>
            <a:r>
              <a:rPr sz="861" spc="-23" dirty="0">
                <a:latin typeface="Arial"/>
                <a:cs typeface="Arial"/>
              </a:rPr>
              <a:t>arc</a:t>
            </a:r>
            <a:endParaRPr sz="861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69874" y="5915096"/>
            <a:ext cx="1562197" cy="320389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algn="ctr">
              <a:spcBef>
                <a:spcPts val="113"/>
              </a:spcBef>
            </a:pPr>
            <a:r>
              <a:rPr sz="952" dirty="0">
                <a:latin typeface="Arial"/>
                <a:cs typeface="Arial"/>
              </a:rPr>
              <a:t>Enhanced</a:t>
            </a:r>
            <a:r>
              <a:rPr sz="952" spc="145" dirty="0">
                <a:latin typeface="Arial"/>
                <a:cs typeface="Arial"/>
              </a:rPr>
              <a:t> </a:t>
            </a:r>
            <a:r>
              <a:rPr sz="952" spc="-9" dirty="0">
                <a:latin typeface="Arial"/>
                <a:cs typeface="Arial"/>
              </a:rPr>
              <a:t>capabilities</a:t>
            </a:r>
            <a:endParaRPr sz="952" dirty="0">
              <a:latin typeface="Arial"/>
              <a:cs typeface="Arial"/>
            </a:endParaRPr>
          </a:p>
          <a:p>
            <a:pPr marL="6910" algn="ctr">
              <a:spcBef>
                <a:spcPts val="54"/>
              </a:spcBef>
            </a:pPr>
            <a:r>
              <a:rPr sz="952" dirty="0">
                <a:latin typeface="Arial"/>
                <a:cs typeface="Arial"/>
              </a:rPr>
              <a:t>in</a:t>
            </a:r>
            <a:r>
              <a:rPr sz="952" spc="91" dirty="0">
                <a:latin typeface="Arial"/>
                <a:cs typeface="Arial"/>
              </a:rPr>
              <a:t> </a:t>
            </a:r>
            <a:r>
              <a:rPr sz="952" dirty="0">
                <a:latin typeface="Arial"/>
                <a:cs typeface="Arial"/>
              </a:rPr>
              <a:t>existing</a:t>
            </a:r>
            <a:r>
              <a:rPr sz="952" spc="91" dirty="0">
                <a:latin typeface="Arial"/>
                <a:cs typeface="Arial"/>
              </a:rPr>
              <a:t> </a:t>
            </a:r>
            <a:r>
              <a:rPr sz="952" spc="-9" dirty="0">
                <a:latin typeface="Arial"/>
                <a:cs typeface="Arial"/>
              </a:rPr>
              <a:t>Halls</a:t>
            </a:r>
            <a:endParaRPr sz="952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24739" y="3020456"/>
            <a:ext cx="665646" cy="292304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5182" algn="ctr">
              <a:spcBef>
                <a:spcPts val="113"/>
              </a:spcBef>
            </a:pPr>
            <a:r>
              <a:rPr sz="861" dirty="0">
                <a:latin typeface="Arial"/>
                <a:cs typeface="Arial"/>
              </a:rPr>
              <a:t>Added</a:t>
            </a:r>
            <a:r>
              <a:rPr sz="861" spc="113" dirty="0">
                <a:latin typeface="Arial"/>
                <a:cs typeface="Arial"/>
              </a:rPr>
              <a:t> </a:t>
            </a:r>
            <a:r>
              <a:rPr sz="861" spc="-45" dirty="0">
                <a:latin typeface="Arial"/>
                <a:cs typeface="Arial"/>
              </a:rPr>
              <a:t>5</a:t>
            </a:r>
            <a:endParaRPr sz="861">
              <a:latin typeface="Arial"/>
              <a:cs typeface="Arial"/>
            </a:endParaRPr>
          </a:p>
          <a:p>
            <a:pPr algn="ctr">
              <a:spcBef>
                <a:spcPts val="59"/>
              </a:spcBef>
            </a:pPr>
            <a:r>
              <a:rPr sz="861" spc="-9" dirty="0">
                <a:latin typeface="Arial"/>
                <a:cs typeface="Arial"/>
              </a:rPr>
              <a:t>cryomodules</a:t>
            </a:r>
            <a:endParaRPr sz="861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94264" y="4325262"/>
            <a:ext cx="666222" cy="276031"/>
          </a:xfrm>
          <a:prstGeom prst="rect">
            <a:avLst/>
          </a:prstGeom>
        </p:spPr>
        <p:txBody>
          <a:bodyPr vert="horz" wrap="square" lIns="0" tIns="7486" rIns="0" bIns="0" rtlCol="0">
            <a:spAutoFit/>
          </a:bodyPr>
          <a:lstStyle/>
          <a:p>
            <a:pPr marL="11516" marR="4607" indent="111133">
              <a:lnSpc>
                <a:spcPct val="105400"/>
              </a:lnSpc>
              <a:spcBef>
                <a:spcPts val="59"/>
              </a:spcBef>
            </a:pPr>
            <a:r>
              <a:rPr sz="861" dirty="0">
                <a:latin typeface="Arial"/>
                <a:cs typeface="Arial"/>
              </a:rPr>
              <a:t>Added</a:t>
            </a:r>
            <a:r>
              <a:rPr sz="861" spc="113" dirty="0">
                <a:latin typeface="Arial"/>
                <a:cs typeface="Arial"/>
              </a:rPr>
              <a:t> </a:t>
            </a:r>
            <a:r>
              <a:rPr sz="861" spc="-45" dirty="0">
                <a:latin typeface="Arial"/>
                <a:cs typeface="Arial"/>
              </a:rPr>
              <a:t>5 </a:t>
            </a:r>
            <a:r>
              <a:rPr sz="861" spc="-9" dirty="0">
                <a:latin typeface="Arial"/>
                <a:cs typeface="Arial"/>
              </a:rPr>
              <a:t>cryomodules</a:t>
            </a:r>
            <a:endParaRPr sz="861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65859" y="4002803"/>
            <a:ext cx="833785" cy="147008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861" dirty="0">
                <a:latin typeface="Arial"/>
                <a:cs typeface="Arial"/>
              </a:rPr>
              <a:t>20</a:t>
            </a:r>
            <a:r>
              <a:rPr sz="861" spc="23" dirty="0">
                <a:latin typeface="Arial"/>
                <a:cs typeface="Arial"/>
              </a:rPr>
              <a:t> </a:t>
            </a:r>
            <a:r>
              <a:rPr sz="861" spc="-9" dirty="0">
                <a:latin typeface="Arial"/>
                <a:cs typeface="Arial"/>
              </a:rPr>
              <a:t>cryomodules</a:t>
            </a:r>
            <a:endParaRPr sz="861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28996" y="3516236"/>
            <a:ext cx="834361" cy="147008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861" dirty="0">
                <a:latin typeface="Arial"/>
                <a:cs typeface="Arial"/>
              </a:rPr>
              <a:t>20</a:t>
            </a:r>
            <a:r>
              <a:rPr sz="861" spc="27" dirty="0">
                <a:latin typeface="Arial"/>
                <a:cs typeface="Arial"/>
              </a:rPr>
              <a:t> </a:t>
            </a:r>
            <a:r>
              <a:rPr sz="861" spc="-9" dirty="0">
                <a:latin typeface="Arial"/>
                <a:cs typeface="Arial"/>
              </a:rPr>
              <a:t>cryomodules</a:t>
            </a:r>
            <a:endParaRPr sz="861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87396" y="2552856"/>
            <a:ext cx="1189641" cy="578472"/>
          </a:xfrm>
          <a:prstGeom prst="rect">
            <a:avLst/>
          </a:prstGeom>
        </p:spPr>
        <p:txBody>
          <a:bodyPr vert="horz" wrap="square" lIns="0" tIns="90404" rIns="0" bIns="0" rtlCol="0">
            <a:spAutoFit/>
          </a:bodyPr>
          <a:lstStyle/>
          <a:p>
            <a:pPr marL="262573">
              <a:spcBef>
                <a:spcPts val="712"/>
              </a:spcBef>
            </a:pPr>
            <a:r>
              <a:rPr sz="861" dirty="0">
                <a:latin typeface="Arial"/>
                <a:cs typeface="Arial"/>
              </a:rPr>
              <a:t>New</a:t>
            </a:r>
            <a:r>
              <a:rPr sz="861" spc="63" dirty="0">
                <a:latin typeface="Arial"/>
                <a:cs typeface="Arial"/>
              </a:rPr>
              <a:t> </a:t>
            </a:r>
            <a:r>
              <a:rPr sz="861" spc="-18" dirty="0">
                <a:latin typeface="Arial"/>
                <a:cs typeface="Arial"/>
              </a:rPr>
              <a:t>Hall</a:t>
            </a:r>
            <a:endParaRPr sz="861">
              <a:latin typeface="Arial"/>
              <a:cs typeface="Arial"/>
            </a:endParaRPr>
          </a:p>
          <a:p>
            <a:pPr algn="ctr">
              <a:spcBef>
                <a:spcPts val="635"/>
              </a:spcBef>
            </a:pPr>
            <a:r>
              <a:rPr sz="861" dirty="0">
                <a:latin typeface="Arial"/>
                <a:cs typeface="Arial"/>
              </a:rPr>
              <a:t>Upgraded</a:t>
            </a:r>
            <a:r>
              <a:rPr sz="861" spc="91" dirty="0">
                <a:latin typeface="Arial"/>
                <a:cs typeface="Arial"/>
              </a:rPr>
              <a:t> </a:t>
            </a:r>
            <a:r>
              <a:rPr sz="861" dirty="0">
                <a:latin typeface="Arial"/>
                <a:cs typeface="Arial"/>
              </a:rPr>
              <a:t>arc</a:t>
            </a:r>
            <a:r>
              <a:rPr sz="861" spc="159" dirty="0">
                <a:latin typeface="Arial"/>
                <a:cs typeface="Arial"/>
              </a:rPr>
              <a:t> </a:t>
            </a:r>
            <a:r>
              <a:rPr sz="861" spc="-9" dirty="0">
                <a:latin typeface="Arial"/>
                <a:cs typeface="Arial"/>
              </a:rPr>
              <a:t>magnets</a:t>
            </a:r>
            <a:endParaRPr sz="861">
              <a:latin typeface="Arial"/>
              <a:cs typeface="Arial"/>
            </a:endParaRPr>
          </a:p>
          <a:p>
            <a:pPr algn="ctr">
              <a:spcBef>
                <a:spcPts val="54"/>
              </a:spcBef>
            </a:pPr>
            <a:r>
              <a:rPr sz="861" dirty="0">
                <a:latin typeface="Arial"/>
                <a:cs typeface="Arial"/>
              </a:rPr>
              <a:t>and</a:t>
            </a:r>
            <a:r>
              <a:rPr sz="861" spc="86" dirty="0">
                <a:latin typeface="Arial"/>
                <a:cs typeface="Arial"/>
              </a:rPr>
              <a:t> </a:t>
            </a:r>
            <a:r>
              <a:rPr sz="861" spc="-9" dirty="0">
                <a:latin typeface="Arial"/>
                <a:cs typeface="Arial"/>
              </a:rPr>
              <a:t>supplies</a:t>
            </a:r>
            <a:endParaRPr sz="861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06701" y="3501552"/>
            <a:ext cx="439925" cy="292304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algn="ctr">
              <a:spcBef>
                <a:spcPts val="113"/>
              </a:spcBef>
            </a:pPr>
            <a:r>
              <a:rPr sz="861" spc="-23" dirty="0">
                <a:latin typeface="Arial"/>
                <a:cs typeface="Arial"/>
              </a:rPr>
              <a:t>CHL</a:t>
            </a:r>
            <a:endParaRPr sz="861" dirty="0">
              <a:latin typeface="Arial"/>
              <a:cs typeface="Arial"/>
            </a:endParaRPr>
          </a:p>
          <a:p>
            <a:pPr algn="ctr">
              <a:spcBef>
                <a:spcPts val="54"/>
              </a:spcBef>
            </a:pPr>
            <a:r>
              <a:rPr sz="861" spc="-9" dirty="0">
                <a:latin typeface="Arial"/>
                <a:cs typeface="Arial"/>
              </a:rPr>
              <a:t>upgrade</a:t>
            </a:r>
            <a:endParaRPr sz="861" dirty="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12104" y="2202506"/>
            <a:ext cx="1476975" cy="43186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71069" y="2273931"/>
            <a:ext cx="4378324" cy="345774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524000" y="1368131"/>
            <a:ext cx="9906000" cy="58281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algn="ctr">
              <a:spcBef>
                <a:spcPts val="91"/>
              </a:spcBef>
            </a:pPr>
            <a:r>
              <a:rPr sz="1814" b="1" spc="-9" dirty="0">
                <a:solidFill>
                  <a:srgbClr val="C00000"/>
                </a:solidFill>
                <a:latin typeface="Arial"/>
                <a:cs typeface="Arial"/>
              </a:rPr>
              <a:t>Discoveries</a:t>
            </a:r>
            <a:r>
              <a:rPr sz="1814" b="1" spc="-27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srgbClr val="C00000"/>
                </a:solidFill>
                <a:latin typeface="Arial"/>
                <a:cs typeface="Arial"/>
              </a:rPr>
              <a:t>in</a:t>
            </a:r>
            <a:r>
              <a:rPr sz="1814" b="1" spc="-32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14" b="1" spc="-9" dirty="0">
                <a:solidFill>
                  <a:srgbClr val="C00000"/>
                </a:solidFill>
                <a:latin typeface="Arial"/>
                <a:cs typeface="Arial"/>
              </a:rPr>
              <a:t>Physics</a:t>
            </a:r>
            <a:r>
              <a:rPr sz="1814" b="1" spc="-86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srgbClr val="C00000"/>
                </a:solidFill>
                <a:latin typeface="Arial"/>
                <a:cs typeface="Arial"/>
              </a:rPr>
              <a:t>are</a:t>
            </a:r>
            <a:r>
              <a:rPr sz="1814" b="1" spc="-86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srgbClr val="C00000"/>
                </a:solidFill>
                <a:latin typeface="Arial"/>
                <a:cs typeface="Arial"/>
              </a:rPr>
              <a:t>often</a:t>
            </a:r>
            <a:r>
              <a:rPr sz="1814" b="1" spc="-32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14" b="1" spc="-9" dirty="0">
                <a:solidFill>
                  <a:srgbClr val="C00000"/>
                </a:solidFill>
                <a:latin typeface="Arial"/>
                <a:cs typeface="Arial"/>
              </a:rPr>
              <a:t>enabled</a:t>
            </a:r>
            <a:r>
              <a:rPr sz="1814" b="1" spc="-32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srgbClr val="C00000"/>
                </a:solidFill>
                <a:latin typeface="Arial"/>
                <a:cs typeface="Arial"/>
              </a:rPr>
              <a:t>by</a:t>
            </a:r>
            <a:r>
              <a:rPr sz="1814" b="1" spc="-27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14" b="1" spc="-9" dirty="0">
                <a:solidFill>
                  <a:srgbClr val="C00000"/>
                </a:solidFill>
                <a:latin typeface="Arial"/>
                <a:cs typeface="Arial"/>
              </a:rPr>
              <a:t>high-</a:t>
            </a:r>
            <a:r>
              <a:rPr sz="1814" b="1" dirty="0">
                <a:solidFill>
                  <a:srgbClr val="C00000"/>
                </a:solidFill>
                <a:latin typeface="Arial"/>
                <a:cs typeface="Arial"/>
              </a:rPr>
              <a:t>precision</a:t>
            </a:r>
            <a:r>
              <a:rPr sz="1814" b="1" spc="-32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14" b="1" spc="-9" dirty="0">
                <a:solidFill>
                  <a:srgbClr val="C00000"/>
                </a:solidFill>
                <a:latin typeface="Arial"/>
                <a:cs typeface="Arial"/>
              </a:rPr>
              <a:t>measurements </a:t>
            </a:r>
            <a:endParaRPr lang="en-US" sz="1814" b="1" spc="-9" dirty="0">
              <a:solidFill>
                <a:srgbClr val="C00000"/>
              </a:solidFill>
              <a:latin typeface="Arial"/>
              <a:cs typeface="Arial"/>
            </a:endParaRPr>
          </a:p>
          <a:p>
            <a:pPr marL="11516" marR="4607" algn="ctr">
              <a:spcBef>
                <a:spcPts val="91"/>
              </a:spcBef>
            </a:pPr>
            <a:r>
              <a:rPr sz="1814" b="1" dirty="0">
                <a:solidFill>
                  <a:srgbClr val="C00000"/>
                </a:solidFill>
                <a:latin typeface="Arial"/>
                <a:cs typeface="Arial"/>
              </a:rPr>
              <a:t>and</a:t>
            </a:r>
            <a:r>
              <a:rPr sz="1814" b="1" spc="-4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srgbClr val="C00000"/>
                </a:solidFill>
                <a:latin typeface="Arial"/>
                <a:cs typeface="Arial"/>
              </a:rPr>
              <a:t>that</a:t>
            </a:r>
            <a:r>
              <a:rPr sz="1814" b="1" spc="-59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srgbClr val="C00000"/>
                </a:solidFill>
                <a:latin typeface="Arial"/>
                <a:cs typeface="Arial"/>
              </a:rPr>
              <a:t>is</a:t>
            </a:r>
            <a:r>
              <a:rPr sz="1814" b="1" spc="-27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srgbClr val="C00000"/>
                </a:solidFill>
                <a:latin typeface="Arial"/>
                <a:cs typeface="Arial"/>
              </a:rPr>
              <a:t>where</a:t>
            </a:r>
            <a:r>
              <a:rPr sz="1814" b="1" spc="-36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srgbClr val="00B050"/>
                </a:solidFill>
                <a:latin typeface="Arial"/>
                <a:cs typeface="Arial"/>
              </a:rPr>
              <a:t>SoLID</a:t>
            </a:r>
            <a:r>
              <a:rPr sz="1814" b="1" spc="-6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14" b="1" spc="-9" dirty="0">
                <a:solidFill>
                  <a:srgbClr val="C00000"/>
                </a:solidFill>
                <a:latin typeface="Arial"/>
                <a:cs typeface="Arial"/>
              </a:rPr>
              <a:t>comes!</a:t>
            </a:r>
            <a:endParaRPr sz="1814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9512934" y="7285275"/>
            <a:ext cx="235584" cy="2070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50"/>
              </a:lnSpc>
            </a:pPr>
            <a:fld id="{81D60167-4931-47E6-BA6A-407CBD079E47}" type="slidenum">
              <a:rPr lang="en-US" spc="-25" smtClean="0"/>
              <a:pPr marL="12700">
                <a:lnSpc>
                  <a:spcPts val="1450"/>
                </a:lnSpc>
              </a:pPr>
              <a:t>4</a:t>
            </a:fld>
            <a:endParaRPr spc="-23" dirty="0"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62000" y="159561"/>
            <a:ext cx="10360416" cy="536262"/>
          </a:xfrm>
          <a:prstGeom prst="rect">
            <a:avLst/>
          </a:prstGeom>
        </p:spPr>
        <p:txBody>
          <a:bodyPr vert="horz" wrap="square" lIns="0" tIns="7387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3436">
              <a:lnSpc>
                <a:spcPct val="100000"/>
              </a:lnSpc>
              <a:spcBef>
                <a:spcPts val="91"/>
              </a:spcBef>
            </a:pPr>
            <a:r>
              <a:rPr dirty="0">
                <a:solidFill>
                  <a:srgbClr val="C00000"/>
                </a:solidFill>
              </a:rPr>
              <a:t>Interplay</a:t>
            </a:r>
            <a:r>
              <a:rPr spc="-32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of</a:t>
            </a:r>
            <a:r>
              <a:rPr spc="-32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Energy</a:t>
            </a:r>
            <a:r>
              <a:rPr spc="-91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and</a:t>
            </a:r>
            <a:r>
              <a:rPr spc="-41" dirty="0">
                <a:solidFill>
                  <a:srgbClr val="C00000"/>
                </a:solidFill>
              </a:rPr>
              <a:t> </a:t>
            </a:r>
            <a:r>
              <a:rPr spc="-9" dirty="0">
                <a:solidFill>
                  <a:srgbClr val="C00000"/>
                </a:solidFill>
              </a:rPr>
              <a:t>Intensity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80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87746" y="1394037"/>
            <a:ext cx="2838786" cy="2173715"/>
            <a:chOff x="6916801" y="2249423"/>
            <a:chExt cx="3130550" cy="2397125"/>
          </a:xfrm>
        </p:grpSpPr>
        <p:sp>
          <p:nvSpPr>
            <p:cNvPr id="3" name="object 3"/>
            <p:cNvSpPr/>
            <p:nvPr/>
          </p:nvSpPr>
          <p:spPr>
            <a:xfrm>
              <a:off x="6929501" y="2262123"/>
              <a:ext cx="3105150" cy="2371725"/>
            </a:xfrm>
            <a:custGeom>
              <a:avLst/>
              <a:gdLst/>
              <a:ahLst/>
              <a:cxnLst/>
              <a:rect l="l" t="t" r="r" b="b"/>
              <a:pathLst>
                <a:path w="3105150" h="2371725">
                  <a:moveTo>
                    <a:pt x="3105150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3105150" y="2371725"/>
                  </a:lnTo>
                  <a:lnTo>
                    <a:pt x="3105150" y="0"/>
                  </a:lnTo>
                  <a:close/>
                </a:path>
              </a:pathLst>
            </a:custGeom>
            <a:solidFill>
              <a:srgbClr val="8989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929501" y="2262123"/>
              <a:ext cx="3105150" cy="2371725"/>
            </a:xfrm>
            <a:custGeom>
              <a:avLst/>
              <a:gdLst/>
              <a:ahLst/>
              <a:cxnLst/>
              <a:rect l="l" t="t" r="r" b="b"/>
              <a:pathLst>
                <a:path w="3105150" h="2371725">
                  <a:moveTo>
                    <a:pt x="0" y="2371725"/>
                  </a:moveTo>
                  <a:lnTo>
                    <a:pt x="3105150" y="2371725"/>
                  </a:lnTo>
                  <a:lnTo>
                    <a:pt x="3105150" y="0"/>
                  </a:lnTo>
                  <a:lnTo>
                    <a:pt x="0" y="0"/>
                  </a:lnTo>
                  <a:lnTo>
                    <a:pt x="0" y="237172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4675" y="2266949"/>
              <a:ext cx="3105150" cy="17907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12864" y="797205"/>
            <a:ext cx="9831336" cy="253633"/>
          </a:xfrm>
          <a:prstGeom prst="rect">
            <a:avLst/>
          </a:prstGeom>
        </p:spPr>
        <p:txBody>
          <a:bodyPr vert="horz" wrap="square" lIns="0" tIns="21881" rIns="0" bIns="0" rtlCol="0">
            <a:spAutoFit/>
          </a:bodyPr>
          <a:lstStyle/>
          <a:p>
            <a:pPr marL="2304424" marR="4607" indent="-2293483">
              <a:lnSpc>
                <a:spcPts val="1768"/>
              </a:lnSpc>
              <a:spcBef>
                <a:spcPts val="172"/>
              </a:spcBef>
            </a:pPr>
            <a:r>
              <a:rPr sz="2000" b="1" dirty="0">
                <a:latin typeface="Arial"/>
                <a:cs typeface="Arial"/>
              </a:rPr>
              <a:t>SoLID</a:t>
            </a:r>
            <a:r>
              <a:rPr sz="2000" b="1" spc="-63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-27" dirty="0">
                <a:latin typeface="Arial"/>
                <a:cs typeface="Arial"/>
              </a:rPr>
              <a:t> </a:t>
            </a:r>
            <a:r>
              <a:rPr sz="2000" b="1" i="1" spc="-9" dirty="0">
                <a:solidFill>
                  <a:srgbClr val="6F2F9F"/>
                </a:solidFill>
                <a:latin typeface="Arial"/>
                <a:cs typeface="Arial"/>
              </a:rPr>
              <a:t>maximize</a:t>
            </a:r>
            <a:r>
              <a:rPr sz="2000" b="1" i="1" spc="-63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63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science</a:t>
            </a:r>
            <a:r>
              <a:rPr sz="2000" spc="-63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return</a:t>
            </a:r>
            <a:r>
              <a:rPr sz="2000" spc="-63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5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63" dirty="0">
                <a:latin typeface="Arial"/>
                <a:cs typeface="Arial"/>
              </a:rPr>
              <a:t> </a:t>
            </a:r>
            <a:r>
              <a:rPr sz="2000" spc="-9" dirty="0">
                <a:latin typeface="Arial"/>
                <a:cs typeface="Arial"/>
              </a:rPr>
              <a:t>12-</a:t>
            </a:r>
            <a:r>
              <a:rPr sz="2000" dirty="0">
                <a:latin typeface="Arial"/>
                <a:cs typeface="Arial"/>
              </a:rPr>
              <a:t>GeV</a:t>
            </a:r>
            <a:r>
              <a:rPr sz="2000" spc="-27" dirty="0">
                <a:latin typeface="Arial"/>
                <a:cs typeface="Arial"/>
              </a:rPr>
              <a:t> </a:t>
            </a:r>
            <a:r>
              <a:rPr sz="2000" spc="-9" dirty="0">
                <a:latin typeface="Arial"/>
                <a:cs typeface="Arial"/>
              </a:rPr>
              <a:t>CEBAF</a:t>
            </a:r>
            <a:r>
              <a:rPr sz="2000" spc="-68" dirty="0">
                <a:latin typeface="Arial"/>
                <a:cs typeface="Arial"/>
              </a:rPr>
              <a:t> </a:t>
            </a:r>
            <a:r>
              <a:rPr sz="2000" spc="-9" dirty="0">
                <a:latin typeface="Arial"/>
                <a:cs typeface="Arial"/>
              </a:rPr>
              <a:t>upgrade </a:t>
            </a:r>
            <a:r>
              <a:rPr sz="2000" dirty="0">
                <a:latin typeface="Arial"/>
                <a:cs typeface="Arial"/>
              </a:rPr>
              <a:t>by</a:t>
            </a:r>
            <a:r>
              <a:rPr sz="2000" spc="-41" dirty="0">
                <a:latin typeface="Arial"/>
                <a:cs typeface="Arial"/>
              </a:rPr>
              <a:t> </a:t>
            </a:r>
            <a:r>
              <a:rPr sz="2000" b="1" spc="-9" dirty="0">
                <a:latin typeface="Arial"/>
                <a:cs typeface="Arial"/>
              </a:rPr>
              <a:t>combining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16790" y="1461563"/>
            <a:ext cx="3453253" cy="1008903"/>
            <a:chOff x="28642" y="1257430"/>
            <a:chExt cx="3267075" cy="866775"/>
          </a:xfrm>
        </p:grpSpPr>
        <p:sp>
          <p:nvSpPr>
            <p:cNvPr id="8" name="object 8"/>
            <p:cNvSpPr/>
            <p:nvPr/>
          </p:nvSpPr>
          <p:spPr>
            <a:xfrm>
              <a:off x="42862" y="1271650"/>
              <a:ext cx="3239135" cy="838200"/>
            </a:xfrm>
            <a:custGeom>
              <a:avLst/>
              <a:gdLst/>
              <a:ahLst/>
              <a:cxnLst/>
              <a:rect l="l" t="t" r="r" b="b"/>
              <a:pathLst>
                <a:path w="3239135" h="838200">
                  <a:moveTo>
                    <a:pt x="3098736" y="0"/>
                  </a:moveTo>
                  <a:lnTo>
                    <a:pt x="139700" y="0"/>
                  </a:lnTo>
                  <a:lnTo>
                    <a:pt x="95544" y="7116"/>
                  </a:lnTo>
                  <a:lnTo>
                    <a:pt x="57195" y="26936"/>
                  </a:lnTo>
                  <a:lnTo>
                    <a:pt x="26954" y="57168"/>
                  </a:lnTo>
                  <a:lnTo>
                    <a:pt x="7122" y="95520"/>
                  </a:lnTo>
                  <a:lnTo>
                    <a:pt x="0" y="139700"/>
                  </a:lnTo>
                  <a:lnTo>
                    <a:pt x="0" y="698373"/>
                  </a:lnTo>
                  <a:lnTo>
                    <a:pt x="7122" y="742565"/>
                  </a:lnTo>
                  <a:lnTo>
                    <a:pt x="26954" y="780949"/>
                  </a:lnTo>
                  <a:lnTo>
                    <a:pt x="57195" y="811219"/>
                  </a:lnTo>
                  <a:lnTo>
                    <a:pt x="95544" y="831070"/>
                  </a:lnTo>
                  <a:lnTo>
                    <a:pt x="139700" y="838200"/>
                  </a:lnTo>
                  <a:lnTo>
                    <a:pt x="3098736" y="838200"/>
                  </a:lnTo>
                  <a:lnTo>
                    <a:pt x="3142929" y="831070"/>
                  </a:lnTo>
                  <a:lnTo>
                    <a:pt x="3181312" y="811219"/>
                  </a:lnTo>
                  <a:lnTo>
                    <a:pt x="3211582" y="780949"/>
                  </a:lnTo>
                  <a:lnTo>
                    <a:pt x="3231434" y="742565"/>
                  </a:lnTo>
                  <a:lnTo>
                    <a:pt x="3238563" y="698373"/>
                  </a:lnTo>
                  <a:lnTo>
                    <a:pt x="3238563" y="139700"/>
                  </a:lnTo>
                  <a:lnTo>
                    <a:pt x="3231434" y="95520"/>
                  </a:lnTo>
                  <a:lnTo>
                    <a:pt x="3211582" y="57168"/>
                  </a:lnTo>
                  <a:lnTo>
                    <a:pt x="3181312" y="26936"/>
                  </a:lnTo>
                  <a:lnTo>
                    <a:pt x="3142929" y="7116"/>
                  </a:lnTo>
                  <a:lnTo>
                    <a:pt x="309873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862" y="1271650"/>
              <a:ext cx="3239135" cy="838200"/>
            </a:xfrm>
            <a:custGeom>
              <a:avLst/>
              <a:gdLst/>
              <a:ahLst/>
              <a:cxnLst/>
              <a:rect l="l" t="t" r="r" b="b"/>
              <a:pathLst>
                <a:path w="3239135" h="838200">
                  <a:moveTo>
                    <a:pt x="0" y="139700"/>
                  </a:moveTo>
                  <a:lnTo>
                    <a:pt x="7122" y="95520"/>
                  </a:lnTo>
                  <a:lnTo>
                    <a:pt x="26954" y="57168"/>
                  </a:lnTo>
                  <a:lnTo>
                    <a:pt x="57195" y="26936"/>
                  </a:lnTo>
                  <a:lnTo>
                    <a:pt x="95544" y="7116"/>
                  </a:lnTo>
                  <a:lnTo>
                    <a:pt x="139700" y="0"/>
                  </a:lnTo>
                  <a:lnTo>
                    <a:pt x="3098736" y="0"/>
                  </a:lnTo>
                  <a:lnTo>
                    <a:pt x="3142929" y="7116"/>
                  </a:lnTo>
                  <a:lnTo>
                    <a:pt x="3181312" y="26936"/>
                  </a:lnTo>
                  <a:lnTo>
                    <a:pt x="3211582" y="57168"/>
                  </a:lnTo>
                  <a:lnTo>
                    <a:pt x="3231434" y="95520"/>
                  </a:lnTo>
                  <a:lnTo>
                    <a:pt x="3238563" y="139700"/>
                  </a:lnTo>
                  <a:lnTo>
                    <a:pt x="3238563" y="698373"/>
                  </a:lnTo>
                  <a:lnTo>
                    <a:pt x="3231434" y="742565"/>
                  </a:lnTo>
                  <a:lnTo>
                    <a:pt x="3211582" y="780949"/>
                  </a:lnTo>
                  <a:lnTo>
                    <a:pt x="3181312" y="811219"/>
                  </a:lnTo>
                  <a:lnTo>
                    <a:pt x="3142929" y="831070"/>
                  </a:lnTo>
                  <a:lnTo>
                    <a:pt x="3098736" y="838200"/>
                  </a:lnTo>
                  <a:lnTo>
                    <a:pt x="139700" y="838200"/>
                  </a:lnTo>
                  <a:lnTo>
                    <a:pt x="95544" y="831070"/>
                  </a:lnTo>
                  <a:lnTo>
                    <a:pt x="57195" y="811219"/>
                  </a:lnTo>
                  <a:lnTo>
                    <a:pt x="26954" y="780949"/>
                  </a:lnTo>
                  <a:lnTo>
                    <a:pt x="7122" y="742565"/>
                  </a:lnTo>
                  <a:lnTo>
                    <a:pt x="0" y="698373"/>
                  </a:lnTo>
                  <a:lnTo>
                    <a:pt x="0" y="139700"/>
                  </a:lnTo>
                  <a:close/>
                </a:path>
              </a:pathLst>
            </a:custGeom>
            <a:ln w="2844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72886" y="1593096"/>
            <a:ext cx="2738593" cy="69008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R="39156" algn="ctr">
              <a:lnSpc>
                <a:spcPts val="1781"/>
              </a:lnSpc>
              <a:spcBef>
                <a:spcPts val="91"/>
              </a:spcBef>
            </a:pPr>
            <a:r>
              <a:rPr sz="2000" b="1" dirty="0">
                <a:solidFill>
                  <a:srgbClr val="6F2F9F"/>
                </a:solidFill>
                <a:latin typeface="Arial"/>
                <a:cs typeface="Arial"/>
              </a:rPr>
              <a:t>High</a:t>
            </a:r>
            <a:r>
              <a:rPr sz="2000" b="1" spc="-77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000" b="1" spc="-9" dirty="0">
                <a:solidFill>
                  <a:srgbClr val="6F2F9F"/>
                </a:solidFill>
                <a:latin typeface="Arial"/>
                <a:cs typeface="Arial"/>
              </a:rPr>
              <a:t>Luminosity</a:t>
            </a:r>
            <a:endParaRPr sz="2000" dirty="0">
              <a:latin typeface="Arial"/>
              <a:cs typeface="Arial"/>
            </a:endParaRPr>
          </a:p>
          <a:p>
            <a:pPr marL="3455" algn="ctr">
              <a:lnSpc>
                <a:spcPts val="1773"/>
              </a:lnSpc>
            </a:pPr>
            <a:r>
              <a:rPr sz="1496" spc="-18" dirty="0">
                <a:latin typeface="Arial"/>
                <a:cs typeface="Arial"/>
              </a:rPr>
              <a:t>10</a:t>
            </a:r>
            <a:r>
              <a:rPr sz="1496" spc="-27" baseline="25252" dirty="0">
                <a:latin typeface="Arial"/>
                <a:cs typeface="Arial"/>
              </a:rPr>
              <a:t>37-</a:t>
            </a:r>
            <a:r>
              <a:rPr sz="1496" baseline="25252" dirty="0">
                <a:latin typeface="Arial"/>
                <a:cs typeface="Arial"/>
              </a:rPr>
              <a:t>39 </a:t>
            </a:r>
            <a:r>
              <a:rPr sz="1496" spc="-9" dirty="0">
                <a:latin typeface="Arial"/>
                <a:cs typeface="Arial"/>
              </a:rPr>
              <a:t>/cm</a:t>
            </a:r>
            <a:r>
              <a:rPr sz="1496" spc="-14" baseline="25252" dirty="0">
                <a:latin typeface="Arial"/>
                <a:cs typeface="Arial"/>
              </a:rPr>
              <a:t>2</a:t>
            </a:r>
            <a:r>
              <a:rPr sz="1496" spc="-9" dirty="0">
                <a:latin typeface="Arial"/>
                <a:cs typeface="Arial"/>
              </a:rPr>
              <a:t>/s</a:t>
            </a:r>
            <a:endParaRPr sz="1496" dirty="0">
              <a:latin typeface="Arial"/>
              <a:cs typeface="Arial"/>
            </a:endParaRPr>
          </a:p>
          <a:p>
            <a:pPr algn="ctr">
              <a:lnSpc>
                <a:spcPts val="1781"/>
              </a:lnSpc>
            </a:pPr>
            <a:r>
              <a:rPr sz="1496" dirty="0">
                <a:latin typeface="Arial"/>
                <a:cs typeface="Arial"/>
              </a:rPr>
              <a:t>[</a:t>
            </a:r>
            <a:r>
              <a:rPr sz="1496" spc="-63" dirty="0">
                <a:latin typeface="Arial"/>
                <a:cs typeface="Arial"/>
              </a:rPr>
              <a:t> </a:t>
            </a:r>
            <a:r>
              <a:rPr sz="1496" dirty="0">
                <a:latin typeface="Arial"/>
                <a:cs typeface="Arial"/>
              </a:rPr>
              <a:t>&gt;100x</a:t>
            </a:r>
            <a:r>
              <a:rPr sz="1496" spc="-54" dirty="0">
                <a:latin typeface="Arial"/>
                <a:cs typeface="Arial"/>
              </a:rPr>
              <a:t> </a:t>
            </a:r>
            <a:r>
              <a:rPr sz="1496" dirty="0">
                <a:latin typeface="Arial"/>
                <a:cs typeface="Arial"/>
              </a:rPr>
              <a:t>CLAS12</a:t>
            </a:r>
            <a:r>
              <a:rPr sz="1496" spc="-73" dirty="0">
                <a:latin typeface="Arial"/>
                <a:cs typeface="Arial"/>
              </a:rPr>
              <a:t> </a:t>
            </a:r>
            <a:r>
              <a:rPr sz="1496" dirty="0">
                <a:latin typeface="Arial"/>
                <a:cs typeface="Arial"/>
              </a:rPr>
              <a:t>][</a:t>
            </a:r>
            <a:r>
              <a:rPr sz="1496" spc="-59" dirty="0">
                <a:latin typeface="Arial"/>
                <a:cs typeface="Arial"/>
              </a:rPr>
              <a:t> </a:t>
            </a:r>
            <a:r>
              <a:rPr sz="1496" dirty="0">
                <a:latin typeface="Arial"/>
                <a:cs typeface="Arial"/>
              </a:rPr>
              <a:t>&gt;1000x</a:t>
            </a:r>
            <a:r>
              <a:rPr sz="1496" spc="-54" dirty="0">
                <a:latin typeface="Arial"/>
                <a:cs typeface="Arial"/>
              </a:rPr>
              <a:t> </a:t>
            </a:r>
            <a:r>
              <a:rPr sz="1496" dirty="0">
                <a:latin typeface="Arial"/>
                <a:cs typeface="Arial"/>
              </a:rPr>
              <a:t>EIC</a:t>
            </a:r>
            <a:r>
              <a:rPr sz="1496" spc="-50" dirty="0">
                <a:latin typeface="Arial"/>
                <a:cs typeface="Arial"/>
              </a:rPr>
              <a:t> </a:t>
            </a:r>
            <a:r>
              <a:rPr sz="1496" spc="-45" dirty="0">
                <a:latin typeface="Arial"/>
                <a:cs typeface="Arial"/>
              </a:rPr>
              <a:t>]</a:t>
            </a:r>
            <a:endParaRPr sz="1496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132982" y="1455390"/>
            <a:ext cx="3131123" cy="962381"/>
            <a:chOff x="4143505" y="1219330"/>
            <a:chExt cx="3267075" cy="866775"/>
          </a:xfrm>
        </p:grpSpPr>
        <p:sp>
          <p:nvSpPr>
            <p:cNvPr id="12" name="object 12"/>
            <p:cNvSpPr/>
            <p:nvPr/>
          </p:nvSpPr>
          <p:spPr>
            <a:xfrm>
              <a:off x="4157726" y="1233550"/>
              <a:ext cx="3238500" cy="838200"/>
            </a:xfrm>
            <a:custGeom>
              <a:avLst/>
              <a:gdLst/>
              <a:ahLst/>
              <a:cxnLst/>
              <a:rect l="l" t="t" r="r" b="b"/>
              <a:pathLst>
                <a:path w="3238500" h="838200">
                  <a:moveTo>
                    <a:pt x="3098673" y="0"/>
                  </a:moveTo>
                  <a:lnTo>
                    <a:pt x="139700" y="0"/>
                  </a:lnTo>
                  <a:lnTo>
                    <a:pt x="95520" y="7116"/>
                  </a:lnTo>
                  <a:lnTo>
                    <a:pt x="57168" y="26936"/>
                  </a:lnTo>
                  <a:lnTo>
                    <a:pt x="26936" y="57168"/>
                  </a:lnTo>
                  <a:lnTo>
                    <a:pt x="7116" y="95520"/>
                  </a:lnTo>
                  <a:lnTo>
                    <a:pt x="0" y="139700"/>
                  </a:lnTo>
                  <a:lnTo>
                    <a:pt x="0" y="698373"/>
                  </a:lnTo>
                  <a:lnTo>
                    <a:pt x="7116" y="742565"/>
                  </a:lnTo>
                  <a:lnTo>
                    <a:pt x="26936" y="780949"/>
                  </a:lnTo>
                  <a:lnTo>
                    <a:pt x="57168" y="811219"/>
                  </a:lnTo>
                  <a:lnTo>
                    <a:pt x="95520" y="831070"/>
                  </a:lnTo>
                  <a:lnTo>
                    <a:pt x="139700" y="838200"/>
                  </a:lnTo>
                  <a:lnTo>
                    <a:pt x="3098673" y="838200"/>
                  </a:lnTo>
                  <a:lnTo>
                    <a:pt x="3142865" y="831070"/>
                  </a:lnTo>
                  <a:lnTo>
                    <a:pt x="3181249" y="811219"/>
                  </a:lnTo>
                  <a:lnTo>
                    <a:pt x="3211519" y="780949"/>
                  </a:lnTo>
                  <a:lnTo>
                    <a:pt x="3231370" y="742565"/>
                  </a:lnTo>
                  <a:lnTo>
                    <a:pt x="3238500" y="698373"/>
                  </a:lnTo>
                  <a:lnTo>
                    <a:pt x="3238500" y="139700"/>
                  </a:lnTo>
                  <a:lnTo>
                    <a:pt x="3231370" y="95520"/>
                  </a:lnTo>
                  <a:lnTo>
                    <a:pt x="3211519" y="57168"/>
                  </a:lnTo>
                  <a:lnTo>
                    <a:pt x="3181249" y="26936"/>
                  </a:lnTo>
                  <a:lnTo>
                    <a:pt x="3142865" y="7116"/>
                  </a:lnTo>
                  <a:lnTo>
                    <a:pt x="309867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157726" y="1233550"/>
              <a:ext cx="3238500" cy="838200"/>
            </a:xfrm>
            <a:custGeom>
              <a:avLst/>
              <a:gdLst/>
              <a:ahLst/>
              <a:cxnLst/>
              <a:rect l="l" t="t" r="r" b="b"/>
              <a:pathLst>
                <a:path w="3238500" h="838200">
                  <a:moveTo>
                    <a:pt x="0" y="139700"/>
                  </a:moveTo>
                  <a:lnTo>
                    <a:pt x="7116" y="95520"/>
                  </a:lnTo>
                  <a:lnTo>
                    <a:pt x="26936" y="57168"/>
                  </a:lnTo>
                  <a:lnTo>
                    <a:pt x="57168" y="26936"/>
                  </a:lnTo>
                  <a:lnTo>
                    <a:pt x="95520" y="7116"/>
                  </a:lnTo>
                  <a:lnTo>
                    <a:pt x="139700" y="0"/>
                  </a:lnTo>
                  <a:lnTo>
                    <a:pt x="3098673" y="0"/>
                  </a:lnTo>
                  <a:lnTo>
                    <a:pt x="3142865" y="7116"/>
                  </a:lnTo>
                  <a:lnTo>
                    <a:pt x="3181249" y="26936"/>
                  </a:lnTo>
                  <a:lnTo>
                    <a:pt x="3211519" y="57168"/>
                  </a:lnTo>
                  <a:lnTo>
                    <a:pt x="3231370" y="95520"/>
                  </a:lnTo>
                  <a:lnTo>
                    <a:pt x="3238500" y="139700"/>
                  </a:lnTo>
                  <a:lnTo>
                    <a:pt x="3238500" y="698373"/>
                  </a:lnTo>
                  <a:lnTo>
                    <a:pt x="3231370" y="742565"/>
                  </a:lnTo>
                  <a:lnTo>
                    <a:pt x="3211519" y="780949"/>
                  </a:lnTo>
                  <a:lnTo>
                    <a:pt x="3181249" y="811219"/>
                  </a:lnTo>
                  <a:lnTo>
                    <a:pt x="3142865" y="831070"/>
                  </a:lnTo>
                  <a:lnTo>
                    <a:pt x="3098673" y="838200"/>
                  </a:lnTo>
                  <a:lnTo>
                    <a:pt x="139700" y="838200"/>
                  </a:lnTo>
                  <a:lnTo>
                    <a:pt x="95520" y="831070"/>
                  </a:lnTo>
                  <a:lnTo>
                    <a:pt x="57168" y="811219"/>
                  </a:lnTo>
                  <a:lnTo>
                    <a:pt x="26936" y="780949"/>
                  </a:lnTo>
                  <a:lnTo>
                    <a:pt x="7116" y="742565"/>
                  </a:lnTo>
                  <a:lnTo>
                    <a:pt x="0" y="698373"/>
                  </a:lnTo>
                  <a:lnTo>
                    <a:pt x="0" y="139700"/>
                  </a:lnTo>
                  <a:close/>
                </a:path>
              </a:pathLst>
            </a:custGeom>
            <a:ln w="2844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297849" y="1681198"/>
            <a:ext cx="2801260" cy="46508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727" algn="ctr">
              <a:lnSpc>
                <a:spcPts val="1781"/>
              </a:lnSpc>
              <a:spcBef>
                <a:spcPts val="91"/>
              </a:spcBef>
            </a:pPr>
            <a:r>
              <a:rPr sz="2000" b="1" dirty="0">
                <a:solidFill>
                  <a:srgbClr val="6F2F9F"/>
                </a:solidFill>
                <a:latin typeface="+mn-lt"/>
                <a:cs typeface="Arial"/>
              </a:rPr>
              <a:t>Large</a:t>
            </a:r>
            <a:r>
              <a:rPr sz="2000" b="1" spc="-109" dirty="0">
                <a:solidFill>
                  <a:srgbClr val="6F2F9F"/>
                </a:solidFill>
                <a:latin typeface="+mn-lt"/>
                <a:cs typeface="Arial"/>
              </a:rPr>
              <a:t> </a:t>
            </a:r>
            <a:r>
              <a:rPr sz="2000" b="1" spc="-9" dirty="0">
                <a:solidFill>
                  <a:srgbClr val="6F2F9F"/>
                </a:solidFill>
                <a:latin typeface="+mn-lt"/>
                <a:cs typeface="Arial"/>
              </a:rPr>
              <a:t>Acceptance</a:t>
            </a:r>
            <a:endParaRPr sz="2000" dirty="0">
              <a:latin typeface="+mn-lt"/>
              <a:cs typeface="Arial"/>
            </a:endParaRPr>
          </a:p>
          <a:p>
            <a:pPr algn="ctr">
              <a:lnSpc>
                <a:spcPts val="1781"/>
              </a:lnSpc>
            </a:pPr>
            <a:r>
              <a:rPr sz="1496" dirty="0">
                <a:latin typeface="+mn-lt"/>
                <a:cs typeface="Arial"/>
              </a:rPr>
              <a:t>Full</a:t>
            </a:r>
            <a:r>
              <a:rPr sz="1496" spc="-59" dirty="0">
                <a:latin typeface="+mn-lt"/>
                <a:cs typeface="Arial"/>
              </a:rPr>
              <a:t> </a:t>
            </a:r>
            <a:r>
              <a:rPr sz="1496" dirty="0">
                <a:latin typeface="+mn-lt"/>
                <a:cs typeface="Arial"/>
              </a:rPr>
              <a:t>azimuthal</a:t>
            </a:r>
            <a:r>
              <a:rPr sz="1496" spc="-32" dirty="0">
                <a:latin typeface="+mn-lt"/>
                <a:cs typeface="Arial"/>
              </a:rPr>
              <a:t> </a:t>
            </a:r>
            <a:r>
              <a:rPr sz="1496" spc="145" dirty="0">
                <a:latin typeface="+mn-lt"/>
                <a:cs typeface="STIX Two Math"/>
              </a:rPr>
              <a:t>𝜙</a:t>
            </a:r>
            <a:r>
              <a:rPr sz="1496" spc="-14" dirty="0">
                <a:latin typeface="+mn-lt"/>
                <a:cs typeface="STIX Two Math"/>
              </a:rPr>
              <a:t> </a:t>
            </a:r>
            <a:r>
              <a:rPr sz="1496" spc="-9" dirty="0">
                <a:latin typeface="+mn-lt"/>
                <a:cs typeface="Arial"/>
              </a:rPr>
              <a:t>coverage</a:t>
            </a:r>
            <a:endParaRPr sz="1496" dirty="0">
              <a:latin typeface="+mn-lt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8200" y="1663882"/>
            <a:ext cx="362766" cy="469718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827767" y="2903785"/>
            <a:ext cx="6880226" cy="1008903"/>
          </a:xfrm>
          <a:prstGeom prst="rect">
            <a:avLst/>
          </a:prstGeom>
        </p:spPr>
        <p:txBody>
          <a:bodyPr vert="horz" wrap="square" lIns="0" tIns="21881" rIns="0" bIns="0" rtlCol="0">
            <a:spAutoFit/>
          </a:bodyPr>
          <a:lstStyle/>
          <a:p>
            <a:pPr marL="156622" marR="4607" algn="ctr">
              <a:lnSpc>
                <a:spcPts val="1768"/>
              </a:lnSpc>
              <a:spcBef>
                <a:spcPts val="172"/>
              </a:spcBef>
            </a:pPr>
            <a:r>
              <a:rPr sz="2176" dirty="0">
                <a:latin typeface="Arial"/>
                <a:cs typeface="Arial"/>
              </a:rPr>
              <a:t>Research</a:t>
            </a:r>
            <a:r>
              <a:rPr sz="2176" spc="-68" dirty="0"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at</a:t>
            </a:r>
            <a:r>
              <a:rPr sz="2176" spc="-59" dirty="0">
                <a:latin typeface="Arial"/>
                <a:cs typeface="Arial"/>
              </a:rPr>
              <a:t> </a:t>
            </a:r>
            <a:r>
              <a:rPr sz="2176" b="1" dirty="0">
                <a:latin typeface="Arial"/>
                <a:cs typeface="Arial"/>
              </a:rPr>
              <a:t>SoLID</a:t>
            </a:r>
            <a:r>
              <a:rPr sz="2176" b="1" spc="-63" dirty="0"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will</a:t>
            </a:r>
            <a:r>
              <a:rPr sz="2176" spc="-54" dirty="0"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have</a:t>
            </a:r>
            <a:r>
              <a:rPr sz="2176" spc="-50" dirty="0"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the</a:t>
            </a:r>
            <a:r>
              <a:rPr sz="2176" spc="-59" dirty="0">
                <a:latin typeface="Arial"/>
                <a:cs typeface="Arial"/>
              </a:rPr>
              <a:t> </a:t>
            </a:r>
            <a:r>
              <a:rPr sz="2176" b="1" i="1" spc="-9" dirty="0">
                <a:solidFill>
                  <a:srgbClr val="6F2F9F"/>
                </a:solidFill>
                <a:latin typeface="Arial"/>
                <a:cs typeface="Arial"/>
              </a:rPr>
              <a:t>unique</a:t>
            </a:r>
            <a:r>
              <a:rPr sz="2176" b="1" i="1" spc="-5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capability</a:t>
            </a:r>
            <a:r>
              <a:rPr sz="2176" spc="-59" dirty="0"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to</a:t>
            </a:r>
            <a:r>
              <a:rPr sz="2176" spc="-77" dirty="0">
                <a:latin typeface="Arial"/>
                <a:cs typeface="Arial"/>
              </a:rPr>
              <a:t> </a:t>
            </a:r>
            <a:r>
              <a:rPr sz="2176" b="1" spc="-9" dirty="0">
                <a:solidFill>
                  <a:srgbClr val="6F2F9F"/>
                </a:solidFill>
                <a:latin typeface="Arial"/>
                <a:cs typeface="Arial"/>
              </a:rPr>
              <a:t>explore </a:t>
            </a:r>
            <a:r>
              <a:rPr sz="2176" dirty="0">
                <a:latin typeface="Arial"/>
                <a:cs typeface="Arial"/>
              </a:rPr>
              <a:t>the</a:t>
            </a:r>
            <a:r>
              <a:rPr sz="2176" spc="-63" dirty="0"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QCD</a:t>
            </a:r>
            <a:r>
              <a:rPr sz="2176" spc="-41" dirty="0">
                <a:latin typeface="Arial"/>
                <a:cs typeface="Arial"/>
              </a:rPr>
              <a:t> </a:t>
            </a:r>
            <a:r>
              <a:rPr sz="2176" spc="-9" dirty="0">
                <a:latin typeface="Arial"/>
                <a:cs typeface="Arial"/>
              </a:rPr>
              <a:t>landscape</a:t>
            </a:r>
            <a:r>
              <a:rPr sz="2176" spc="-63" dirty="0"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while</a:t>
            </a:r>
            <a:r>
              <a:rPr sz="2176" spc="-36" dirty="0">
                <a:latin typeface="Arial"/>
                <a:cs typeface="Arial"/>
              </a:rPr>
              <a:t> </a:t>
            </a:r>
            <a:r>
              <a:rPr sz="2176" b="1" spc="-9" dirty="0">
                <a:solidFill>
                  <a:srgbClr val="6F2F9F"/>
                </a:solidFill>
                <a:latin typeface="Arial"/>
                <a:cs typeface="Arial"/>
              </a:rPr>
              <a:t>complementing</a:t>
            </a:r>
            <a:r>
              <a:rPr sz="2176" b="1" spc="-73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the</a:t>
            </a:r>
            <a:r>
              <a:rPr sz="2176" spc="-63" dirty="0"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research</a:t>
            </a:r>
            <a:r>
              <a:rPr sz="2176" spc="-63" dirty="0">
                <a:latin typeface="Arial"/>
                <a:cs typeface="Arial"/>
              </a:rPr>
              <a:t> </a:t>
            </a:r>
            <a:r>
              <a:rPr sz="2176" spc="-23" dirty="0">
                <a:latin typeface="Arial"/>
                <a:cs typeface="Arial"/>
              </a:rPr>
              <a:t>of </a:t>
            </a:r>
            <a:r>
              <a:rPr sz="2176" dirty="0">
                <a:latin typeface="Arial"/>
                <a:cs typeface="Arial"/>
              </a:rPr>
              <a:t>other</a:t>
            </a:r>
            <a:r>
              <a:rPr sz="2176" spc="-36" dirty="0"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key</a:t>
            </a:r>
            <a:r>
              <a:rPr sz="2176" spc="-103" dirty="0">
                <a:latin typeface="Arial"/>
                <a:cs typeface="Arial"/>
              </a:rPr>
              <a:t> </a:t>
            </a:r>
            <a:r>
              <a:rPr sz="2176" spc="-9" dirty="0">
                <a:latin typeface="Arial"/>
                <a:cs typeface="Arial"/>
              </a:rPr>
              <a:t>facilities</a:t>
            </a:r>
            <a:endParaRPr sz="2176" dirty="0">
              <a:latin typeface="Arial"/>
              <a:cs typeface="Arial"/>
            </a:endParaRPr>
          </a:p>
          <a:p>
            <a:pPr>
              <a:spcBef>
                <a:spcPts val="517"/>
              </a:spcBef>
            </a:pPr>
            <a:endParaRPr sz="1496" dirty="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54108" y="4362716"/>
            <a:ext cx="5989592" cy="1646154"/>
            <a:chOff x="523875" y="6038913"/>
            <a:chExt cx="4382135" cy="1123950"/>
          </a:xfrm>
        </p:grpSpPr>
        <p:sp>
          <p:nvSpPr>
            <p:cNvPr id="18" name="object 18"/>
            <p:cNvSpPr/>
            <p:nvPr/>
          </p:nvSpPr>
          <p:spPr>
            <a:xfrm>
              <a:off x="538162" y="6053201"/>
              <a:ext cx="4353560" cy="1095375"/>
            </a:xfrm>
            <a:custGeom>
              <a:avLst/>
              <a:gdLst/>
              <a:ahLst/>
              <a:cxnLst/>
              <a:rect l="l" t="t" r="r" b="b"/>
              <a:pathLst>
                <a:path w="4353560" h="1095375">
                  <a:moveTo>
                    <a:pt x="4170362" y="0"/>
                  </a:moveTo>
                  <a:lnTo>
                    <a:pt x="182562" y="0"/>
                  </a:lnTo>
                  <a:lnTo>
                    <a:pt x="134030" y="6515"/>
                  </a:lnTo>
                  <a:lnTo>
                    <a:pt x="90420" y="24906"/>
                  </a:lnTo>
                  <a:lnTo>
                    <a:pt x="53471" y="53435"/>
                  </a:lnTo>
                  <a:lnTo>
                    <a:pt x="24925" y="90367"/>
                  </a:lnTo>
                  <a:lnTo>
                    <a:pt x="6521" y="133967"/>
                  </a:lnTo>
                  <a:lnTo>
                    <a:pt x="0" y="182499"/>
                  </a:lnTo>
                  <a:lnTo>
                    <a:pt x="0" y="912749"/>
                  </a:lnTo>
                  <a:lnTo>
                    <a:pt x="6521" y="961280"/>
                  </a:lnTo>
                  <a:lnTo>
                    <a:pt x="24925" y="1004891"/>
                  </a:lnTo>
                  <a:lnTo>
                    <a:pt x="53471" y="1041839"/>
                  </a:lnTo>
                  <a:lnTo>
                    <a:pt x="90420" y="1070386"/>
                  </a:lnTo>
                  <a:lnTo>
                    <a:pt x="134030" y="1088790"/>
                  </a:lnTo>
                  <a:lnTo>
                    <a:pt x="182562" y="1095311"/>
                  </a:lnTo>
                  <a:lnTo>
                    <a:pt x="4170362" y="1095311"/>
                  </a:lnTo>
                  <a:lnTo>
                    <a:pt x="4218903" y="1088790"/>
                  </a:lnTo>
                  <a:lnTo>
                    <a:pt x="4262526" y="1070386"/>
                  </a:lnTo>
                  <a:lnTo>
                    <a:pt x="4299489" y="1041839"/>
                  </a:lnTo>
                  <a:lnTo>
                    <a:pt x="4328049" y="1004891"/>
                  </a:lnTo>
                  <a:lnTo>
                    <a:pt x="4346463" y="961280"/>
                  </a:lnTo>
                  <a:lnTo>
                    <a:pt x="4352988" y="912749"/>
                  </a:lnTo>
                  <a:lnTo>
                    <a:pt x="4352988" y="182499"/>
                  </a:lnTo>
                  <a:lnTo>
                    <a:pt x="4346463" y="133967"/>
                  </a:lnTo>
                  <a:lnTo>
                    <a:pt x="4328049" y="90367"/>
                  </a:lnTo>
                  <a:lnTo>
                    <a:pt x="4299489" y="53435"/>
                  </a:lnTo>
                  <a:lnTo>
                    <a:pt x="4262526" y="24906"/>
                  </a:lnTo>
                  <a:lnTo>
                    <a:pt x="4218903" y="6515"/>
                  </a:lnTo>
                  <a:lnTo>
                    <a:pt x="417036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38162" y="6053201"/>
              <a:ext cx="4353560" cy="1095375"/>
            </a:xfrm>
            <a:custGeom>
              <a:avLst/>
              <a:gdLst/>
              <a:ahLst/>
              <a:cxnLst/>
              <a:rect l="l" t="t" r="r" b="b"/>
              <a:pathLst>
                <a:path w="4353560" h="1095375">
                  <a:moveTo>
                    <a:pt x="0" y="182499"/>
                  </a:moveTo>
                  <a:lnTo>
                    <a:pt x="6521" y="133967"/>
                  </a:lnTo>
                  <a:lnTo>
                    <a:pt x="24925" y="90367"/>
                  </a:lnTo>
                  <a:lnTo>
                    <a:pt x="53471" y="53435"/>
                  </a:lnTo>
                  <a:lnTo>
                    <a:pt x="90420" y="24906"/>
                  </a:lnTo>
                  <a:lnTo>
                    <a:pt x="134030" y="6515"/>
                  </a:lnTo>
                  <a:lnTo>
                    <a:pt x="182562" y="0"/>
                  </a:lnTo>
                  <a:lnTo>
                    <a:pt x="4170362" y="0"/>
                  </a:lnTo>
                  <a:lnTo>
                    <a:pt x="4218903" y="6515"/>
                  </a:lnTo>
                  <a:lnTo>
                    <a:pt x="4262526" y="24906"/>
                  </a:lnTo>
                  <a:lnTo>
                    <a:pt x="4299489" y="53435"/>
                  </a:lnTo>
                  <a:lnTo>
                    <a:pt x="4328049" y="90367"/>
                  </a:lnTo>
                  <a:lnTo>
                    <a:pt x="4346463" y="133967"/>
                  </a:lnTo>
                  <a:lnTo>
                    <a:pt x="4352988" y="182499"/>
                  </a:lnTo>
                  <a:lnTo>
                    <a:pt x="4352988" y="912749"/>
                  </a:lnTo>
                  <a:lnTo>
                    <a:pt x="4346463" y="961280"/>
                  </a:lnTo>
                  <a:lnTo>
                    <a:pt x="4328049" y="1004891"/>
                  </a:lnTo>
                  <a:lnTo>
                    <a:pt x="4299489" y="1041839"/>
                  </a:lnTo>
                  <a:lnTo>
                    <a:pt x="4262526" y="1070386"/>
                  </a:lnTo>
                  <a:lnTo>
                    <a:pt x="4218903" y="1088790"/>
                  </a:lnTo>
                  <a:lnTo>
                    <a:pt x="4170362" y="1095311"/>
                  </a:lnTo>
                  <a:lnTo>
                    <a:pt x="182562" y="1095311"/>
                  </a:lnTo>
                  <a:lnTo>
                    <a:pt x="134030" y="1088790"/>
                  </a:lnTo>
                  <a:lnTo>
                    <a:pt x="90420" y="1070386"/>
                  </a:lnTo>
                  <a:lnTo>
                    <a:pt x="53471" y="1041839"/>
                  </a:lnTo>
                  <a:lnTo>
                    <a:pt x="24925" y="1004891"/>
                  </a:lnTo>
                  <a:lnTo>
                    <a:pt x="6521" y="961280"/>
                  </a:lnTo>
                  <a:lnTo>
                    <a:pt x="0" y="912749"/>
                  </a:lnTo>
                  <a:lnTo>
                    <a:pt x="0" y="182499"/>
                  </a:lnTo>
                  <a:close/>
                </a:path>
              </a:pathLst>
            </a:custGeom>
            <a:ln w="2844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12864" y="4574581"/>
            <a:ext cx="5703619" cy="1222423"/>
          </a:xfrm>
          <a:prstGeom prst="rect">
            <a:avLst/>
          </a:prstGeom>
        </p:spPr>
        <p:txBody>
          <a:bodyPr vert="horz" wrap="square" lIns="0" tIns="21881" rIns="0" bIns="0" rtlCol="0">
            <a:spAutoFit/>
          </a:bodyPr>
          <a:lstStyle/>
          <a:p>
            <a:pPr marL="453745" marR="82918" indent="-309790">
              <a:lnSpc>
                <a:spcPts val="1768"/>
              </a:lnSpc>
              <a:spcBef>
                <a:spcPts val="172"/>
              </a:spcBef>
            </a:pPr>
            <a:r>
              <a:rPr lang="en-US" spc="-9" dirty="0">
                <a:latin typeface="+mn-lt"/>
                <a:cs typeface="Arial"/>
              </a:rPr>
              <a:t>Two</a:t>
            </a:r>
            <a:r>
              <a:rPr spc="-63" dirty="0">
                <a:latin typeface="+mn-lt"/>
                <a:cs typeface="Arial"/>
              </a:rPr>
              <a:t> </a:t>
            </a:r>
            <a:r>
              <a:rPr lang="en-US" spc="-63" dirty="0">
                <a:latin typeface="+mn-lt"/>
                <a:cs typeface="Arial"/>
              </a:rPr>
              <a:t>science </a:t>
            </a:r>
            <a:r>
              <a:rPr dirty="0">
                <a:latin typeface="+mn-lt"/>
                <a:cs typeface="Arial"/>
              </a:rPr>
              <a:t>pillars</a:t>
            </a:r>
            <a:r>
              <a:rPr spc="-41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of</a:t>
            </a:r>
            <a:r>
              <a:rPr spc="-54" dirty="0">
                <a:latin typeface="+mn-lt"/>
                <a:cs typeface="Arial"/>
              </a:rPr>
              <a:t> </a:t>
            </a:r>
            <a:r>
              <a:rPr lang="en-US" spc="-54" dirty="0">
                <a:latin typeface="+mn-lt"/>
                <a:cs typeface="Arial"/>
              </a:rPr>
              <a:t>the </a:t>
            </a:r>
            <a:r>
              <a:rPr lang="en-US" spc="-54" dirty="0" err="1">
                <a:latin typeface="+mn-lt"/>
                <a:cs typeface="Arial"/>
              </a:rPr>
              <a:t>SoLID</a:t>
            </a:r>
            <a:r>
              <a:rPr lang="en-US" spc="-54" dirty="0">
                <a:latin typeface="+mn-lt"/>
                <a:cs typeface="Arial"/>
              </a:rPr>
              <a:t> </a:t>
            </a:r>
            <a:r>
              <a:rPr spc="-9" dirty="0">
                <a:latin typeface="+mn-lt"/>
                <a:cs typeface="Arial"/>
              </a:rPr>
              <a:t>(</a:t>
            </a:r>
            <a:r>
              <a:rPr b="1" u="heavy" spc="-9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+mn-lt"/>
                <a:cs typeface="Arial"/>
              </a:rPr>
              <a:t>proton</a:t>
            </a:r>
            <a:r>
              <a:rPr b="1" u="heavy" spc="-91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+mn-lt"/>
                <a:cs typeface="Arial"/>
              </a:rPr>
              <a:t> </a:t>
            </a:r>
            <a:r>
              <a:rPr b="1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+mn-lt"/>
                <a:cs typeface="Arial"/>
              </a:rPr>
              <a:t>spin</a:t>
            </a:r>
            <a:r>
              <a:rPr b="1" spc="-36" dirty="0">
                <a:solidFill>
                  <a:srgbClr val="6F2F9F"/>
                </a:solidFill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and</a:t>
            </a:r>
            <a:r>
              <a:rPr spc="-41" dirty="0">
                <a:latin typeface="+mn-lt"/>
                <a:cs typeface="Arial"/>
              </a:rPr>
              <a:t> </a:t>
            </a:r>
            <a:r>
              <a:rPr b="1" u="heavy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+mn-lt"/>
                <a:cs typeface="Arial"/>
              </a:rPr>
              <a:t>mass</a:t>
            </a:r>
            <a:r>
              <a:rPr dirty="0">
                <a:latin typeface="+mn-lt"/>
                <a:cs typeface="Arial"/>
              </a:rPr>
              <a:t>)</a:t>
            </a:r>
            <a:r>
              <a:rPr lang="en-US" dirty="0">
                <a:latin typeface="+mn-lt"/>
                <a:cs typeface="Arial"/>
              </a:rPr>
              <a:t>:</a:t>
            </a:r>
            <a:r>
              <a:rPr spc="-68" dirty="0">
                <a:latin typeface="+mn-lt"/>
                <a:cs typeface="Arial"/>
              </a:rPr>
              <a:t> </a:t>
            </a:r>
            <a:r>
              <a:rPr spc="-9" dirty="0">
                <a:latin typeface="+mn-lt"/>
                <a:cs typeface="Arial"/>
              </a:rPr>
              <a:t>high-</a:t>
            </a:r>
            <a:r>
              <a:rPr dirty="0">
                <a:latin typeface="+mn-lt"/>
                <a:cs typeface="Arial"/>
              </a:rPr>
              <a:t>luminosity</a:t>
            </a:r>
            <a:r>
              <a:rPr spc="-86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valence</a:t>
            </a:r>
            <a:r>
              <a:rPr spc="-86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quark</a:t>
            </a:r>
            <a:r>
              <a:rPr spc="-109" dirty="0">
                <a:latin typeface="+mn-lt"/>
                <a:cs typeface="Arial"/>
              </a:rPr>
              <a:t> </a:t>
            </a:r>
            <a:r>
              <a:rPr spc="-9" dirty="0">
                <a:latin typeface="+mn-lt"/>
                <a:cs typeface="Arial"/>
              </a:rPr>
              <a:t>tomography</a:t>
            </a:r>
            <a:r>
              <a:rPr lang="en-US" spc="-9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and</a:t>
            </a:r>
            <a:r>
              <a:rPr spc="-14" dirty="0">
                <a:latin typeface="+mn-lt"/>
                <a:cs typeface="Arial"/>
              </a:rPr>
              <a:t> </a:t>
            </a:r>
            <a:r>
              <a:rPr spc="-9" dirty="0">
                <a:latin typeface="+mn-lt"/>
                <a:cs typeface="Arial"/>
              </a:rPr>
              <a:t>precision</a:t>
            </a:r>
            <a:r>
              <a:rPr spc="-41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J/</a:t>
            </a:r>
            <a:r>
              <a:rPr dirty="0">
                <a:latin typeface="+mn-lt"/>
                <a:cs typeface="STIX Two Math"/>
              </a:rPr>
              <a:t>𝜓</a:t>
            </a:r>
            <a:r>
              <a:rPr spc="27" dirty="0">
                <a:latin typeface="+mn-lt"/>
                <a:cs typeface="STIX Two Math"/>
              </a:rPr>
              <a:t> </a:t>
            </a:r>
            <a:r>
              <a:rPr dirty="0">
                <a:latin typeface="+mn-lt"/>
                <a:cs typeface="Arial"/>
              </a:rPr>
              <a:t>production</a:t>
            </a:r>
            <a:r>
              <a:rPr spc="-45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near</a:t>
            </a:r>
            <a:r>
              <a:rPr spc="-18" dirty="0">
                <a:latin typeface="+mn-lt"/>
                <a:cs typeface="Arial"/>
              </a:rPr>
              <a:t> </a:t>
            </a:r>
            <a:r>
              <a:rPr spc="-9" dirty="0">
                <a:latin typeface="+mn-lt"/>
                <a:cs typeface="Arial"/>
              </a:rPr>
              <a:t>threshold</a:t>
            </a:r>
            <a:r>
              <a:rPr lang="en-US" spc="-9" dirty="0">
                <a:latin typeface="+mn-lt"/>
                <a:cs typeface="Arial"/>
              </a:rPr>
              <a:t> (EIC in the sea/gluon region, </a:t>
            </a:r>
            <a:r>
              <a:rPr lang="en-US" b="1" spc="-9" dirty="0">
                <a:solidFill>
                  <a:srgbClr val="7030A0"/>
                </a:solidFill>
                <a:latin typeface="+mn-lt"/>
                <a:cs typeface="Arial"/>
              </a:rPr>
              <a:t>both needed!)</a:t>
            </a:r>
          </a:p>
          <a:p>
            <a:pPr marL="11516">
              <a:spcBef>
                <a:spcPts val="45"/>
              </a:spcBef>
            </a:pPr>
            <a:r>
              <a:rPr lang="en-US" spc="-9" dirty="0">
                <a:latin typeface="+mn-lt"/>
                <a:cs typeface="Arial"/>
              </a:rPr>
              <a:t>PVDIS: test of Standard Model &amp; search for new physics </a:t>
            </a:r>
            <a:endParaRPr dirty="0">
              <a:latin typeface="+mn-lt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52684" y="3597619"/>
            <a:ext cx="190716" cy="709085"/>
          </a:xfrm>
          <a:custGeom>
            <a:avLst/>
            <a:gdLst/>
            <a:ahLst/>
            <a:cxnLst/>
            <a:rect l="l" t="t" r="r" b="b"/>
            <a:pathLst>
              <a:path w="223520" h="758189">
                <a:moveTo>
                  <a:pt x="0" y="573023"/>
                </a:moveTo>
                <a:lnTo>
                  <a:pt x="52324" y="757808"/>
                </a:lnTo>
                <a:lnTo>
                  <a:pt x="155396" y="622553"/>
                </a:lnTo>
                <a:lnTo>
                  <a:pt x="107187" y="622553"/>
                </a:lnTo>
                <a:lnTo>
                  <a:pt x="50926" y="611885"/>
                </a:lnTo>
                <a:lnTo>
                  <a:pt x="56271" y="583744"/>
                </a:lnTo>
                <a:lnTo>
                  <a:pt x="0" y="573023"/>
                </a:lnTo>
                <a:close/>
              </a:path>
              <a:path w="223520" h="758189">
                <a:moveTo>
                  <a:pt x="56271" y="583744"/>
                </a:moveTo>
                <a:lnTo>
                  <a:pt x="50926" y="611885"/>
                </a:lnTo>
                <a:lnTo>
                  <a:pt x="107187" y="622553"/>
                </a:lnTo>
                <a:lnTo>
                  <a:pt x="112517" y="594459"/>
                </a:lnTo>
                <a:lnTo>
                  <a:pt x="56271" y="583744"/>
                </a:lnTo>
                <a:close/>
              </a:path>
              <a:path w="223520" h="758189">
                <a:moveTo>
                  <a:pt x="112517" y="594459"/>
                </a:moveTo>
                <a:lnTo>
                  <a:pt x="107187" y="622553"/>
                </a:lnTo>
                <a:lnTo>
                  <a:pt x="155396" y="622553"/>
                </a:lnTo>
                <a:lnTo>
                  <a:pt x="168656" y="605154"/>
                </a:lnTo>
                <a:lnTo>
                  <a:pt x="112517" y="594459"/>
                </a:lnTo>
                <a:close/>
              </a:path>
              <a:path w="223520" h="758189">
                <a:moveTo>
                  <a:pt x="167132" y="0"/>
                </a:moveTo>
                <a:lnTo>
                  <a:pt x="56271" y="583744"/>
                </a:lnTo>
                <a:lnTo>
                  <a:pt x="112517" y="594459"/>
                </a:lnTo>
                <a:lnTo>
                  <a:pt x="223265" y="10667"/>
                </a:lnTo>
                <a:lnTo>
                  <a:pt x="1671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1400" y="4020469"/>
            <a:ext cx="3352800" cy="2247520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600007" y="20499"/>
            <a:ext cx="8915399" cy="529577"/>
          </a:xfrm>
          <a:prstGeom prst="rect">
            <a:avLst/>
          </a:prstGeom>
        </p:spPr>
        <p:txBody>
          <a:bodyPr vert="horz" wrap="square" lIns="0" tIns="6725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10558">
              <a:lnSpc>
                <a:spcPct val="100000"/>
              </a:lnSpc>
              <a:spcBef>
                <a:spcPts val="118"/>
              </a:spcBef>
            </a:pPr>
            <a:r>
              <a:rPr dirty="0">
                <a:solidFill>
                  <a:srgbClr val="C00000"/>
                </a:solidFill>
              </a:rPr>
              <a:t>SoLID:</a:t>
            </a:r>
            <a:r>
              <a:rPr spc="-54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How</a:t>
            </a:r>
            <a:r>
              <a:rPr spc="-63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and</a:t>
            </a:r>
            <a:r>
              <a:rPr spc="-50" dirty="0">
                <a:solidFill>
                  <a:srgbClr val="C00000"/>
                </a:solidFill>
              </a:rPr>
              <a:t> </a:t>
            </a:r>
            <a:r>
              <a:rPr spc="-23" dirty="0">
                <a:solidFill>
                  <a:srgbClr val="C00000"/>
                </a:solidFill>
              </a:rPr>
              <a:t>Why</a:t>
            </a:r>
            <a:r>
              <a:rPr lang="en-US" spc="-23" dirty="0">
                <a:solidFill>
                  <a:srgbClr val="C00000"/>
                </a:solidFill>
              </a:rPr>
              <a:t>?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xfrm>
            <a:off x="9512934" y="7285275"/>
            <a:ext cx="235584" cy="2070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50"/>
              </a:lnSpc>
            </a:pPr>
            <a:fld id="{81D60167-4931-47E6-BA6A-407CBD079E47}" type="slidenum">
              <a:rPr lang="en-US" spc="-25" smtClean="0"/>
              <a:pPr marL="12700">
                <a:lnSpc>
                  <a:spcPts val="1450"/>
                </a:lnSpc>
              </a:pPr>
              <a:t>5</a:t>
            </a:fld>
            <a:endParaRPr spc="-23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D018D5F-BF00-3319-CC44-5D09A4AC409E}"/>
              </a:ext>
            </a:extLst>
          </p:cNvPr>
          <p:cNvSpPr/>
          <p:nvPr/>
        </p:nvSpPr>
        <p:spPr>
          <a:xfrm rot="19812708">
            <a:off x="7968856" y="5168518"/>
            <a:ext cx="1228928" cy="646644"/>
          </a:xfrm>
          <a:prstGeom prst="ellipse">
            <a:avLst/>
          </a:prstGeom>
          <a:solidFill>
            <a:schemeClr val="accent1">
              <a:alpha val="38528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03B4878-6CEB-7D66-7305-B8B1AC02A66E}"/>
              </a:ext>
            </a:extLst>
          </p:cNvPr>
          <p:cNvCxnSpPr>
            <a:cxnSpLocks/>
          </p:cNvCxnSpPr>
          <p:nvPr/>
        </p:nvCxnSpPr>
        <p:spPr>
          <a:xfrm flipH="1">
            <a:off x="8686800" y="2837531"/>
            <a:ext cx="943926" cy="217977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068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7AB0-BDCA-3E81-6F5B-21F2FE22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SoLID</a:t>
            </a:r>
            <a:r>
              <a:rPr lang="en-US" dirty="0"/>
              <a:t>-SIDIS: precision tomography in 3D momentum space </a:t>
            </a:r>
          </a:p>
        </p:txBody>
      </p:sp>
      <p:pic>
        <p:nvPicPr>
          <p:cNvPr id="3" name="Picture 2" descr="SoLID_setup_20160804_SIDIS_He3_coil_baseline.pdf">
            <a:extLst>
              <a:ext uri="{FF2B5EF4-FFF2-40B4-BE49-F238E27FC236}">
                <a16:creationId xmlns:a16="http://schemas.microsoft.com/office/drawing/2014/main" id="{DA93CF01-7C7B-DEF1-48A5-C231C776310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04999" y="838200"/>
            <a:ext cx="3505201" cy="2286000"/>
          </a:xfrm>
          <a:prstGeom prst="rect">
            <a:avLst/>
          </a:prstGeom>
          <a:ln>
            <a:noFill/>
          </a:ln>
        </p:spPr>
      </p:pic>
      <p:pic>
        <p:nvPicPr>
          <p:cNvPr id="4" name="Picture 8" descr="angle.png">
            <a:extLst>
              <a:ext uri="{FF2B5EF4-FFF2-40B4-BE49-F238E27FC236}">
                <a16:creationId xmlns:a16="http://schemas.microsoft.com/office/drawing/2014/main" id="{FE61B195-714F-B1C7-8E56-22EEFB67958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060181" y="931182"/>
            <a:ext cx="3773740" cy="1949695"/>
          </a:xfrm>
          <a:prstGeom prst="rect">
            <a:avLst/>
          </a:prstGeom>
          <a:ln w="936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4145F1-E6B8-7F97-2137-90F8B5EB5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81" y="3198566"/>
            <a:ext cx="4226819" cy="3232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401B2F-A2DD-B2CA-E58A-7BCB559B5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3303683"/>
            <a:ext cx="3810000" cy="319923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96313B-E33B-E503-6880-7CEE84F7FFDF}"/>
              </a:ext>
            </a:extLst>
          </p:cNvPr>
          <p:cNvCxnSpPr>
            <a:cxnSpLocks/>
          </p:cNvCxnSpPr>
          <p:nvPr/>
        </p:nvCxnSpPr>
        <p:spPr>
          <a:xfrm flipH="1" flipV="1">
            <a:off x="3886200" y="5432550"/>
            <a:ext cx="304800" cy="4079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DCCE5B5-142B-35A9-3809-ABC7751B3BF0}"/>
              </a:ext>
            </a:extLst>
          </p:cNvPr>
          <p:cNvSpPr txBox="1"/>
          <p:nvPr/>
        </p:nvSpPr>
        <p:spPr>
          <a:xfrm>
            <a:off x="3561546" y="5848984"/>
            <a:ext cx="95410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d quark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9252353-14BE-F7B2-6732-82EB79ECB33A}"/>
              </a:ext>
            </a:extLst>
          </p:cNvPr>
          <p:cNvCxnSpPr>
            <a:cxnSpLocks/>
          </p:cNvCxnSpPr>
          <p:nvPr/>
        </p:nvCxnSpPr>
        <p:spPr>
          <a:xfrm flipV="1">
            <a:off x="3200400" y="4435106"/>
            <a:ext cx="319108" cy="4746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818399E-4DE2-9CE4-A3AE-BC0FF00C146D}"/>
              </a:ext>
            </a:extLst>
          </p:cNvPr>
          <p:cNvSpPr txBox="1"/>
          <p:nvPr/>
        </p:nvSpPr>
        <p:spPr>
          <a:xfrm>
            <a:off x="-35819" y="4244762"/>
            <a:ext cx="6096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u quark</a:t>
            </a:r>
          </a:p>
        </p:txBody>
      </p:sp>
    </p:spTree>
    <p:extLst>
      <p:ext uri="{BB962C8B-B14F-4D97-AF65-F5344CB8AC3E}">
        <p14:creationId xmlns:p14="http://schemas.microsoft.com/office/powerpoint/2010/main" val="1468130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C8743-8D38-F8DA-4A8F-9A175AC18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0C906-00D3-868C-F420-5AE4C11E4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mass, mass radius and gravitational form factor</a:t>
            </a:r>
          </a:p>
        </p:txBody>
      </p:sp>
      <p:pic>
        <p:nvPicPr>
          <p:cNvPr id="4" name="Jpsi-t-channel-diag.pdf">
            <a:extLst>
              <a:ext uri="{FF2B5EF4-FFF2-40B4-BE49-F238E27FC236}">
                <a16:creationId xmlns:a16="http://schemas.microsoft.com/office/drawing/2014/main" id="{1A6AF29B-25E4-AA40-2CC5-DDC0E0FDF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19600" y="1066800"/>
            <a:ext cx="3075769" cy="204593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11F38-B6FC-EA85-4D4D-4D764AE29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3532859"/>
            <a:ext cx="5751047" cy="2958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8EF2F2-ED7F-4E0B-8390-0074A45CE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32" y="656668"/>
            <a:ext cx="3609168" cy="2706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CFB760-3346-E4D7-CE1E-EC5BC69D1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566651" y="129903"/>
            <a:ext cx="268353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07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7AB0-BDCA-3E81-6F5B-21F2FE22A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58587"/>
          </a:xfrm>
        </p:spPr>
        <p:txBody>
          <a:bodyPr/>
          <a:lstStyle/>
          <a:p>
            <a:r>
              <a:rPr lang="en-US" sz="2800" dirty="0"/>
              <a:t>Standard Model test, New Physics, QCD via parity-violating DIS</a:t>
            </a:r>
          </a:p>
        </p:txBody>
      </p:sp>
      <p:pic>
        <p:nvPicPr>
          <p:cNvPr id="3" name="Picture 2" descr="SoLID_setup_20160804_PVDIS.pdf">
            <a:extLst>
              <a:ext uri="{FF2B5EF4-FFF2-40B4-BE49-F238E27FC236}">
                <a16:creationId xmlns:a16="http://schemas.microsoft.com/office/drawing/2014/main" id="{F0DE2EE2-F6DD-02D5-D3B6-86FB14AC4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91" y="1528070"/>
            <a:ext cx="3348721" cy="2511541"/>
          </a:xfrm>
          <a:prstGeom prst="rect">
            <a:avLst/>
          </a:prstGeom>
        </p:spPr>
      </p:pic>
      <p:grpSp>
        <p:nvGrpSpPr>
          <p:cNvPr id="4" name="Group 1137">
            <a:extLst>
              <a:ext uri="{FF2B5EF4-FFF2-40B4-BE49-F238E27FC236}">
                <a16:creationId xmlns:a16="http://schemas.microsoft.com/office/drawing/2014/main" id="{088A2864-CBC4-85A3-692A-BBF44AA6BF34}"/>
              </a:ext>
            </a:extLst>
          </p:cNvPr>
          <p:cNvGrpSpPr>
            <a:grpSpLocks/>
          </p:cNvGrpSpPr>
          <p:nvPr/>
        </p:nvGrpSpPr>
        <p:grpSpPr bwMode="auto">
          <a:xfrm>
            <a:off x="4025171" y="873669"/>
            <a:ext cx="3020825" cy="1874988"/>
            <a:chOff x="0" y="0"/>
            <a:chExt cx="3454400" cy="2095500"/>
          </a:xfrm>
        </p:grpSpPr>
        <p:sp>
          <p:nvSpPr>
            <p:cNvPr id="5" name="Shape 1128">
              <a:extLst>
                <a:ext uri="{FF2B5EF4-FFF2-40B4-BE49-F238E27FC236}">
                  <a16:creationId xmlns:a16="http://schemas.microsoft.com/office/drawing/2014/main" id="{540DAF1B-E727-63DF-D69B-B8F5A3866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454400" cy="209550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39688" defTabSz="909638"/>
              <a:endParaRPr lang="en-US" sz="2400">
                <a:latin typeface="Arial" charset="0"/>
                <a:cs typeface="Arial" charset="0"/>
                <a:sym typeface="Arial" charset="0"/>
              </a:endParaRPr>
            </a:p>
          </p:txBody>
        </p:sp>
        <p:grpSp>
          <p:nvGrpSpPr>
            <p:cNvPr id="6" name="Group 1136">
              <a:extLst>
                <a:ext uri="{FF2B5EF4-FFF2-40B4-BE49-F238E27FC236}">
                  <a16:creationId xmlns:a16="http://schemas.microsoft.com/office/drawing/2014/main" id="{9222AC6F-E9FA-887C-59E0-63A7E8ABFA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47" y="38100"/>
              <a:ext cx="3415454" cy="2044700"/>
              <a:chOff x="848" y="0"/>
              <a:chExt cx="3415452" cy="2044700"/>
            </a:xfrm>
          </p:grpSpPr>
          <p:pic>
            <p:nvPicPr>
              <p:cNvPr id="7" name="image.jpg">
                <a:extLst>
                  <a:ext uri="{FF2B5EF4-FFF2-40B4-BE49-F238E27FC236}">
                    <a16:creationId xmlns:a16="http://schemas.microsoft.com/office/drawing/2014/main" id="{69E91A9D-C8EA-E129-E99D-5DC92AA7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0" y="0"/>
                <a:ext cx="3302000" cy="2044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sp>
            <p:nvSpPr>
              <p:cNvPr id="8" name="Shape 1130">
                <a:extLst>
                  <a:ext uri="{FF2B5EF4-FFF2-40B4-BE49-F238E27FC236}">
                    <a16:creationId xmlns:a16="http://schemas.microsoft.com/office/drawing/2014/main" id="{43D0C023-FFED-2F8A-1A2A-95D7F452C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8" y="288"/>
                <a:ext cx="198347" cy="357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39688" defTabSz="909638">
                  <a:buClr>
                    <a:srgbClr val="000000"/>
                  </a:buClr>
                  <a:buFont typeface="Times Roman" charset="0"/>
                  <a:buNone/>
                </a:pPr>
                <a:r>
                  <a:rPr lang="en-US" sz="1800">
                    <a:latin typeface="Times Roman" charset="0"/>
                    <a:cs typeface="Times Roman" charset="0"/>
                    <a:sym typeface="Times Roman" charset="0"/>
                  </a:rPr>
                  <a:t>e</a:t>
                </a:r>
                <a:r>
                  <a:rPr lang="en-US" sz="1800" baseline="31000">
                    <a:latin typeface="Times Roman" charset="0"/>
                    <a:cs typeface="Times Roman" charset="0"/>
                    <a:sym typeface="Times Roman" charset="0"/>
                  </a:rPr>
                  <a:t>-</a:t>
                </a:r>
              </a:p>
            </p:txBody>
          </p:sp>
          <p:sp>
            <p:nvSpPr>
              <p:cNvPr id="9" name="Shape 1131">
                <a:extLst>
                  <a:ext uri="{FF2B5EF4-FFF2-40B4-BE49-F238E27FC236}">
                    <a16:creationId xmlns:a16="http://schemas.microsoft.com/office/drawing/2014/main" id="{DA147353-6F72-7992-4A34-D366C36F8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01" y="1282700"/>
                <a:ext cx="215139" cy="357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57150" defTabSz="1295400">
                  <a:buClr>
                    <a:srgbClr val="000000"/>
                  </a:buClr>
                  <a:buFont typeface="Times Roman" charset="0"/>
                  <a:buNone/>
                </a:pPr>
                <a:r>
                  <a:rPr lang="en-US">
                    <a:latin typeface="Times Roman" charset="0"/>
                    <a:cs typeface="Times Roman" charset="0"/>
                    <a:sym typeface="Times Roman" charset="0"/>
                  </a:rPr>
                  <a:t>N</a:t>
                </a:r>
              </a:p>
            </p:txBody>
          </p:sp>
          <p:sp>
            <p:nvSpPr>
              <p:cNvPr id="10" name="Shape 1132">
                <a:extLst>
                  <a:ext uri="{FF2B5EF4-FFF2-40B4-BE49-F238E27FC236}">
                    <a16:creationId xmlns:a16="http://schemas.microsoft.com/office/drawing/2014/main" id="{3DBFA407-4AF5-A6D7-F93F-213DE1127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0" y="1168401"/>
                <a:ext cx="215124" cy="357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57150" defTabSz="1295400">
                  <a:buClr>
                    <a:srgbClr val="000000"/>
                  </a:buClr>
                  <a:buFont typeface="Times Roman" charset="0"/>
                  <a:buNone/>
                </a:pPr>
                <a:r>
                  <a:rPr lang="en-US">
                    <a:latin typeface="Times Roman" charset="0"/>
                    <a:cs typeface="Times Roman" charset="0"/>
                    <a:sym typeface="Times Roman" charset="0"/>
                  </a:rPr>
                  <a:t>X</a:t>
                </a:r>
              </a:p>
            </p:txBody>
          </p:sp>
          <p:sp>
            <p:nvSpPr>
              <p:cNvPr id="12" name="Shape 1133">
                <a:extLst>
                  <a:ext uri="{FF2B5EF4-FFF2-40B4-BE49-F238E27FC236}">
                    <a16:creationId xmlns:a16="http://schemas.microsoft.com/office/drawing/2014/main" id="{9776BF26-58E8-4A83-221A-09BA6D2E6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7246" y="77062"/>
                <a:ext cx="198347" cy="357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39688" defTabSz="909638">
                  <a:buClr>
                    <a:srgbClr val="000000"/>
                  </a:buClr>
                  <a:buFont typeface="Times Roman" charset="0"/>
                  <a:buNone/>
                </a:pPr>
                <a:r>
                  <a:rPr lang="en-US" sz="1800">
                    <a:latin typeface="Times Roman" charset="0"/>
                    <a:cs typeface="Times Roman" charset="0"/>
                    <a:sym typeface="Times Roman" charset="0"/>
                  </a:rPr>
                  <a:t>e</a:t>
                </a:r>
                <a:r>
                  <a:rPr lang="en-US" sz="1800" baseline="31000">
                    <a:latin typeface="Times Roman" charset="0"/>
                    <a:cs typeface="Times Roman" charset="0"/>
                    <a:sym typeface="Times Roman" charset="0"/>
                  </a:rPr>
                  <a:t>-</a:t>
                </a:r>
              </a:p>
            </p:txBody>
          </p:sp>
          <p:sp>
            <p:nvSpPr>
              <p:cNvPr id="13" name="Shape 1134">
                <a:extLst>
                  <a:ext uri="{FF2B5EF4-FFF2-40B4-BE49-F238E27FC236}">
                    <a16:creationId xmlns:a16="http://schemas.microsoft.com/office/drawing/2014/main" id="{3A02E335-64D9-AD1E-80EE-74CC8BA0C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5213" y="609969"/>
                <a:ext cx="331341" cy="357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39688" defTabSz="909638">
                  <a:buClr>
                    <a:srgbClr val="009700"/>
                  </a:buClr>
                  <a:buFont typeface="Times Roman" charset="0"/>
                  <a:buNone/>
                </a:pPr>
                <a:r>
                  <a:rPr lang="en-US" sz="1800" b="1" i="1" dirty="0">
                    <a:solidFill>
                      <a:srgbClr val="009700"/>
                    </a:solidFill>
                    <a:latin typeface="Times Roman" charset="0"/>
                    <a:cs typeface="Times Roman" charset="0"/>
                    <a:sym typeface="Times Roman" charset="0"/>
                  </a:rPr>
                  <a:t>Z</a:t>
                </a:r>
                <a:r>
                  <a:rPr lang="en-US" sz="1800" b="1" i="1" baseline="31000" dirty="0">
                    <a:solidFill>
                      <a:srgbClr val="009700"/>
                    </a:solidFill>
                    <a:latin typeface="Times Roman" charset="0"/>
                    <a:cs typeface="Times Roman" charset="0"/>
                    <a:sym typeface="Times Roman" charset="0"/>
                  </a:rPr>
                  <a:t>*</a:t>
                </a:r>
              </a:p>
            </p:txBody>
          </p:sp>
          <p:sp>
            <p:nvSpPr>
              <p:cNvPr id="14" name="Shape 1135">
                <a:extLst>
                  <a:ext uri="{FF2B5EF4-FFF2-40B4-BE49-F238E27FC236}">
                    <a16:creationId xmlns:a16="http://schemas.microsoft.com/office/drawing/2014/main" id="{AC46ADE4-2729-97FC-7420-F858B35BF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465" y="598680"/>
                <a:ext cx="254107" cy="357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39688" defTabSz="909638">
                  <a:buClr>
                    <a:srgbClr val="009700"/>
                  </a:buClr>
                  <a:buFont typeface="Times Roman" charset="0"/>
                  <a:buNone/>
                </a:pPr>
                <a:r>
                  <a:rPr lang="en-US" sz="1800" dirty="0" err="1">
                    <a:solidFill>
                      <a:srgbClr val="009700"/>
                    </a:solidFill>
                    <a:latin typeface="Symbol" charset="0"/>
                    <a:cs typeface="Symbol" charset="0"/>
                    <a:sym typeface="Symbol" charset="0"/>
                  </a:rPr>
                  <a:t>γ</a:t>
                </a:r>
                <a:r>
                  <a:rPr lang="en-US" sz="1800" b="1" i="1" baseline="31000" dirty="0">
                    <a:solidFill>
                      <a:srgbClr val="009700"/>
                    </a:solidFill>
                    <a:latin typeface="Times Roman" charset="0"/>
                    <a:cs typeface="Times Roman" charset="0"/>
                    <a:sym typeface="Times Roman" charset="0"/>
                  </a:rPr>
                  <a:t>*</a:t>
                </a: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E6BDEED-966C-CFBD-9740-8964F76ED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5087" y="1136557"/>
            <a:ext cx="3650805" cy="325278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35EAA0C-FD8A-F9C8-86CB-982B6E40E69B}"/>
              </a:ext>
            </a:extLst>
          </p:cNvPr>
          <p:cNvSpPr/>
          <p:nvPr/>
        </p:nvSpPr>
        <p:spPr>
          <a:xfrm>
            <a:off x="8077200" y="4785066"/>
            <a:ext cx="400833" cy="1679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C5F871-BF76-6917-741C-78F171660311}"/>
              </a:ext>
            </a:extLst>
          </p:cNvPr>
          <p:cNvSpPr txBox="1"/>
          <p:nvPr/>
        </p:nvSpPr>
        <p:spPr>
          <a:xfrm>
            <a:off x="8593240" y="4705548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Published data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784E68-D35B-8183-381D-3C42A6F28AA3}"/>
              </a:ext>
            </a:extLst>
          </p:cNvPr>
          <p:cNvSpPr txBox="1"/>
          <p:nvPr/>
        </p:nvSpPr>
        <p:spPr>
          <a:xfrm>
            <a:off x="8593240" y="5133800"/>
            <a:ext cx="7926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Published data + P2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64DA60-24DB-6162-7D12-58CE665FC27F}"/>
              </a:ext>
            </a:extLst>
          </p:cNvPr>
          <p:cNvSpPr txBox="1"/>
          <p:nvPr/>
        </p:nvSpPr>
        <p:spPr>
          <a:xfrm>
            <a:off x="8535407" y="5560086"/>
            <a:ext cx="884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2"/>
                </a:solidFill>
              </a:rPr>
              <a:t>Published data + P2 + </a:t>
            </a:r>
            <a:r>
              <a:rPr lang="en-US" dirty="0" err="1">
                <a:solidFill>
                  <a:srgbClr val="FFFF02"/>
                </a:solidFill>
              </a:rPr>
              <a:t>SoLID</a:t>
            </a:r>
            <a:endParaRPr lang="en-US" dirty="0">
              <a:solidFill>
                <a:srgbClr val="FFFF02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DF7ECB-008B-8D87-4B81-72031CF1D1ED}"/>
              </a:ext>
            </a:extLst>
          </p:cNvPr>
          <p:cNvSpPr/>
          <p:nvPr/>
        </p:nvSpPr>
        <p:spPr>
          <a:xfrm>
            <a:off x="8077200" y="5242266"/>
            <a:ext cx="400833" cy="1679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120B669-1D7C-14B7-FFE9-67FE0A32DF7C}"/>
              </a:ext>
            </a:extLst>
          </p:cNvPr>
          <p:cNvSpPr/>
          <p:nvPr/>
        </p:nvSpPr>
        <p:spPr>
          <a:xfrm>
            <a:off x="8077200" y="5623266"/>
            <a:ext cx="400833" cy="16793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E59A4B-7682-C7D1-515F-7C736777B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2470" y="2829159"/>
            <a:ext cx="4195814" cy="37527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A0D2F2-E03C-5296-A106-4EA0F9CCDBFE}"/>
              </a:ext>
            </a:extLst>
          </p:cNvPr>
          <p:cNvSpPr txBox="1"/>
          <p:nvPr/>
        </p:nvSpPr>
        <p:spPr>
          <a:xfrm>
            <a:off x="68365" y="4835272"/>
            <a:ext cx="3345513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Complementary to MOLLER for SM test;  might be a better (unique) handle for BSM search by looking into quarks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 </a:t>
            </a:r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138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7AB0-BDCA-3E81-6F5B-21F2FE22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proposed </a:t>
            </a:r>
            <a:r>
              <a:rPr lang="en-US" dirty="0" err="1"/>
              <a:t>SoLID</a:t>
            </a:r>
            <a:r>
              <a:rPr lang="en-US" dirty="0"/>
              <a:t> apparatus</a:t>
            </a:r>
          </a:p>
        </p:txBody>
      </p:sp>
      <p:pic>
        <p:nvPicPr>
          <p:cNvPr id="3" name="object 36">
            <a:extLst>
              <a:ext uri="{FF2B5EF4-FFF2-40B4-BE49-F238E27FC236}">
                <a16:creationId xmlns:a16="http://schemas.microsoft.com/office/drawing/2014/main" id="{BDCDCBC4-43FD-3222-4A3A-B1B85C10BCB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86600" y="747765"/>
            <a:ext cx="4047982" cy="2417214"/>
          </a:xfrm>
          <a:prstGeom prst="rect">
            <a:avLst/>
          </a:prstGeom>
        </p:spPr>
      </p:pic>
      <p:grpSp>
        <p:nvGrpSpPr>
          <p:cNvPr id="4" name="object 6">
            <a:extLst>
              <a:ext uri="{FF2B5EF4-FFF2-40B4-BE49-F238E27FC236}">
                <a16:creationId xmlns:a16="http://schemas.microsoft.com/office/drawing/2014/main" id="{4518571E-219A-538B-8C97-2BBB92B10785}"/>
              </a:ext>
            </a:extLst>
          </p:cNvPr>
          <p:cNvGrpSpPr/>
          <p:nvPr/>
        </p:nvGrpSpPr>
        <p:grpSpPr>
          <a:xfrm>
            <a:off x="7339856" y="3429000"/>
            <a:ext cx="3741738" cy="2451881"/>
            <a:chOff x="5444318" y="4615027"/>
            <a:chExt cx="4047982" cy="2734244"/>
          </a:xfrm>
        </p:grpSpPr>
        <p:pic>
          <p:nvPicPr>
            <p:cNvPr id="5" name="object 7">
              <a:extLst>
                <a:ext uri="{FF2B5EF4-FFF2-40B4-BE49-F238E27FC236}">
                  <a16:creationId xmlns:a16="http://schemas.microsoft.com/office/drawing/2014/main" id="{C7EEA3F3-3A7E-2D12-5C08-8402EAFED1B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44318" y="4716117"/>
              <a:ext cx="4047982" cy="2633154"/>
            </a:xfrm>
            <a:prstGeom prst="rect">
              <a:avLst/>
            </a:prstGeom>
          </p:spPr>
        </p:pic>
        <p:pic>
          <p:nvPicPr>
            <p:cNvPr id="6" name="object 8">
              <a:extLst>
                <a:ext uri="{FF2B5EF4-FFF2-40B4-BE49-F238E27FC236}">
                  <a16:creationId xmlns:a16="http://schemas.microsoft.com/office/drawing/2014/main" id="{2EA4EF02-58D3-0537-5F11-5FFF0F8E4CB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75121" y="4615027"/>
              <a:ext cx="699217" cy="176026"/>
            </a:xfrm>
            <a:prstGeom prst="rect">
              <a:avLst/>
            </a:prstGeom>
          </p:spPr>
        </p:pic>
        <p:pic>
          <p:nvPicPr>
            <p:cNvPr id="7" name="object 9">
              <a:extLst>
                <a:ext uri="{FF2B5EF4-FFF2-40B4-BE49-F238E27FC236}">
                  <a16:creationId xmlns:a16="http://schemas.microsoft.com/office/drawing/2014/main" id="{C65D1FF0-CE8C-B021-84A0-30BCD0092DB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79395" y="4716117"/>
              <a:ext cx="691513" cy="17602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41C82A-4AFE-F970-4E2A-330A38B67B40}"/>
              </a:ext>
            </a:extLst>
          </p:cNvPr>
          <p:cNvSpPr txBox="1"/>
          <p:nvPr/>
        </p:nvSpPr>
        <p:spPr>
          <a:xfrm>
            <a:off x="6173833" y="277771"/>
            <a:ext cx="6761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lang="en-US" sz="1800" b="1" dirty="0">
                <a:solidFill>
                  <a:srgbClr val="6F2F9F"/>
                </a:solidFill>
                <a:latin typeface="Arial"/>
                <a:cs typeface="Arial"/>
              </a:rPr>
              <a:t>Polarized</a:t>
            </a:r>
            <a:r>
              <a:rPr lang="en-US" sz="1800" b="1" spc="13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lang="en-US" sz="1800" b="1" baseline="23809" dirty="0">
                <a:solidFill>
                  <a:srgbClr val="6F2F9F"/>
                </a:solidFill>
                <a:latin typeface="Arial"/>
                <a:cs typeface="Arial"/>
              </a:rPr>
              <a:t>3</a:t>
            </a:r>
            <a:r>
              <a:rPr lang="en-US" sz="1800" b="1" dirty="0">
                <a:solidFill>
                  <a:srgbClr val="6F2F9F"/>
                </a:solidFill>
                <a:latin typeface="Arial"/>
                <a:cs typeface="Arial"/>
              </a:rPr>
              <a:t>He</a:t>
            </a:r>
            <a:r>
              <a:rPr lang="en-US" sz="1800" b="1" spc="15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6F2F9F"/>
                </a:solidFill>
                <a:latin typeface="Arial"/>
                <a:cs typeface="Arial"/>
              </a:rPr>
              <a:t>(``neutron”) &amp; J/psi </a:t>
            </a:r>
            <a:r>
              <a:rPr lang="en-US" sz="1800" b="1" dirty="0" err="1">
                <a:solidFill>
                  <a:srgbClr val="6F2F9F"/>
                </a:solidFill>
                <a:latin typeface="Arial"/>
                <a:cs typeface="Arial"/>
              </a:rPr>
              <a:t>SoLID</a:t>
            </a:r>
            <a:r>
              <a:rPr lang="en-US" sz="1800" b="1" dirty="0">
                <a:solidFill>
                  <a:srgbClr val="6F2F9F"/>
                </a:solidFill>
                <a:latin typeface="Arial"/>
                <a:cs typeface="Arial"/>
              </a:rPr>
              <a:t> configuration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0D3CA5-C3BA-577A-12E2-2827CAA292C5}"/>
              </a:ext>
            </a:extLst>
          </p:cNvPr>
          <p:cNvSpPr txBox="1"/>
          <p:nvPr/>
        </p:nvSpPr>
        <p:spPr>
          <a:xfrm>
            <a:off x="7620000" y="3228298"/>
            <a:ext cx="6638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lang="en-US" sz="1800" b="1" dirty="0">
                <a:solidFill>
                  <a:srgbClr val="6F2F9F"/>
                </a:solidFill>
                <a:latin typeface="Arial"/>
                <a:cs typeface="Arial"/>
              </a:rPr>
              <a:t>PVDIS </a:t>
            </a:r>
            <a:r>
              <a:rPr lang="en-US" sz="1800" b="1" dirty="0" err="1">
                <a:solidFill>
                  <a:srgbClr val="6F2F9F"/>
                </a:solidFill>
                <a:latin typeface="Arial"/>
                <a:cs typeface="Arial"/>
              </a:rPr>
              <a:t>SoLID</a:t>
            </a:r>
            <a:r>
              <a:rPr lang="en-US" sz="1800" b="1" dirty="0">
                <a:solidFill>
                  <a:srgbClr val="6F2F9F"/>
                </a:solidFill>
                <a:latin typeface="Arial"/>
                <a:cs typeface="Arial"/>
              </a:rPr>
              <a:t> configuration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77ADF9-7177-4230-DB49-CEAC19A836FB}"/>
              </a:ext>
            </a:extLst>
          </p:cNvPr>
          <p:cNvSpPr txBox="1"/>
          <p:nvPr/>
        </p:nvSpPr>
        <p:spPr>
          <a:xfrm>
            <a:off x="199657" y="568927"/>
            <a:ext cx="7012378" cy="2911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2770" algn="ctr">
              <a:lnSpc>
                <a:spcPct val="100000"/>
              </a:lnSpc>
              <a:spcBef>
                <a:spcPts val="105"/>
              </a:spcBef>
            </a:pPr>
            <a:r>
              <a:rPr lang="en-US" sz="1800" dirty="0">
                <a:solidFill>
                  <a:srgbClr val="97182B"/>
                </a:solidFill>
                <a:latin typeface="Arial"/>
                <a:cs typeface="Arial"/>
              </a:rPr>
              <a:t>Challenging requirements</a:t>
            </a:r>
            <a:r>
              <a:rPr lang="en-US" sz="1800" spc="-110" dirty="0">
                <a:solidFill>
                  <a:srgbClr val="97182B"/>
                </a:solidFill>
                <a:latin typeface="Arial"/>
                <a:cs typeface="Arial"/>
              </a:rPr>
              <a:t> </a:t>
            </a:r>
            <a:endParaRPr lang="en-US" sz="1800" dirty="0">
              <a:latin typeface="Arial"/>
              <a:cs typeface="Arial"/>
            </a:endParaRPr>
          </a:p>
          <a:p>
            <a:pPr marL="381000" indent="-342900">
              <a:lnSpc>
                <a:spcPct val="100000"/>
              </a:lnSpc>
              <a:spcBef>
                <a:spcPts val="740"/>
              </a:spcBef>
              <a:buChar char="•"/>
              <a:tabLst>
                <a:tab pos="381000" algn="l"/>
              </a:tabLst>
            </a:pPr>
            <a:r>
              <a:rPr lang="en-US" sz="1800" dirty="0">
                <a:latin typeface="Arial"/>
                <a:cs typeface="Arial"/>
              </a:rPr>
              <a:t>High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Luminosity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(10</a:t>
            </a:r>
            <a:r>
              <a:rPr lang="en-US" sz="1800" spc="-15" baseline="26881" dirty="0">
                <a:latin typeface="Arial"/>
                <a:cs typeface="Arial"/>
              </a:rPr>
              <a:t>37</a:t>
            </a:r>
            <a:r>
              <a:rPr lang="en-US" sz="1800" spc="-10" dirty="0">
                <a:latin typeface="Arial"/>
                <a:cs typeface="Arial"/>
              </a:rPr>
              <a:t>-10</a:t>
            </a:r>
            <a:r>
              <a:rPr lang="en-US" sz="1800" spc="-15" baseline="26881" dirty="0">
                <a:latin typeface="Arial"/>
                <a:cs typeface="Arial"/>
              </a:rPr>
              <a:t>39</a:t>
            </a:r>
            <a:r>
              <a:rPr lang="en-US" sz="1800" spc="-10" dirty="0">
                <a:latin typeface="Arial"/>
                <a:cs typeface="Arial"/>
              </a:rPr>
              <a:t>)</a:t>
            </a:r>
            <a:endParaRPr lang="en-US" sz="1800" dirty="0">
              <a:latin typeface="Arial"/>
              <a:cs typeface="Arial"/>
            </a:endParaRPr>
          </a:p>
          <a:p>
            <a:pPr marL="381000" indent="-342900">
              <a:lnSpc>
                <a:spcPts val="2870"/>
              </a:lnSpc>
              <a:spcBef>
                <a:spcPts val="50"/>
              </a:spcBef>
              <a:buChar char="•"/>
              <a:tabLst>
                <a:tab pos="381000" algn="l"/>
              </a:tabLst>
            </a:pPr>
            <a:r>
              <a:rPr lang="en-US" sz="1800" dirty="0">
                <a:latin typeface="Arial"/>
                <a:cs typeface="Arial"/>
              </a:rPr>
              <a:t>High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data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spc="-20" dirty="0">
                <a:latin typeface="Arial"/>
                <a:cs typeface="Arial"/>
              </a:rPr>
              <a:t>rate</a:t>
            </a:r>
            <a:endParaRPr lang="en-US" sz="1800" dirty="0">
              <a:latin typeface="Arial"/>
              <a:cs typeface="Arial"/>
            </a:endParaRPr>
          </a:p>
          <a:p>
            <a:pPr marL="381000" indent="-342900">
              <a:lnSpc>
                <a:spcPts val="2855"/>
              </a:lnSpc>
              <a:buChar char="•"/>
              <a:tabLst>
                <a:tab pos="381000" algn="l"/>
              </a:tabLst>
            </a:pPr>
            <a:r>
              <a:rPr lang="en-US" sz="1800" dirty="0">
                <a:latin typeface="Arial"/>
                <a:cs typeface="Arial"/>
              </a:rPr>
              <a:t>High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background</a:t>
            </a:r>
            <a:endParaRPr lang="en-US" sz="1800" dirty="0">
              <a:latin typeface="Arial"/>
              <a:cs typeface="Arial"/>
            </a:endParaRPr>
          </a:p>
          <a:p>
            <a:pPr marL="381000" indent="-342900">
              <a:lnSpc>
                <a:spcPts val="2865"/>
              </a:lnSpc>
              <a:buChar char="•"/>
              <a:tabLst>
                <a:tab pos="381000" algn="l"/>
              </a:tabLst>
            </a:pPr>
            <a:r>
              <a:rPr lang="en-US" sz="1800" dirty="0">
                <a:latin typeface="Arial"/>
                <a:cs typeface="Arial"/>
              </a:rPr>
              <a:t>Low</a:t>
            </a:r>
            <a:r>
              <a:rPr lang="en-US" sz="1800" spc="-20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systematics</a:t>
            </a:r>
            <a:endParaRPr lang="en-US" sz="1800" dirty="0">
              <a:latin typeface="Arial"/>
              <a:cs typeface="Arial"/>
            </a:endParaRPr>
          </a:p>
          <a:p>
            <a:pPr marL="381000" indent="-342900">
              <a:lnSpc>
                <a:spcPts val="2865"/>
              </a:lnSpc>
              <a:spcBef>
                <a:spcPts val="50"/>
              </a:spcBef>
              <a:buChar char="•"/>
              <a:tabLst>
                <a:tab pos="381000" algn="l"/>
              </a:tabLst>
            </a:pPr>
            <a:r>
              <a:rPr lang="en-US" sz="1800" dirty="0">
                <a:latin typeface="Arial"/>
                <a:cs typeface="Arial"/>
              </a:rPr>
              <a:t>High</a:t>
            </a:r>
            <a:r>
              <a:rPr lang="en-US" sz="1800" spc="-40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Radiation</a:t>
            </a:r>
            <a:endParaRPr lang="en-US" sz="1800" dirty="0">
              <a:latin typeface="Arial"/>
              <a:cs typeface="Arial"/>
            </a:endParaRPr>
          </a:p>
          <a:p>
            <a:pPr marL="381000" indent="-342900">
              <a:lnSpc>
                <a:spcPts val="2865"/>
              </a:lnSpc>
              <a:buChar char="•"/>
              <a:tabLst>
                <a:tab pos="381000" algn="l"/>
              </a:tabLst>
            </a:pPr>
            <a:r>
              <a:rPr lang="en-US" sz="1800" dirty="0">
                <a:latin typeface="Arial"/>
                <a:cs typeface="Arial"/>
              </a:rPr>
              <a:t>Large</a:t>
            </a:r>
            <a:r>
              <a:rPr lang="en-US" sz="1800" spc="-55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scale</a:t>
            </a:r>
            <a:endParaRPr lang="en-US" sz="1800" dirty="0">
              <a:latin typeface="Arial"/>
              <a:cs typeface="Arial"/>
            </a:endParaRPr>
          </a:p>
          <a:p>
            <a:pPr marL="381000" indent="-342900">
              <a:lnSpc>
                <a:spcPct val="100000"/>
              </a:lnSpc>
              <a:spcBef>
                <a:spcPts val="50"/>
              </a:spcBef>
              <a:buChar char="•"/>
              <a:tabLst>
                <a:tab pos="381000" algn="l"/>
              </a:tabLst>
            </a:pP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Modern</a:t>
            </a:r>
            <a:r>
              <a:rPr lang="en-US" sz="18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FF0000"/>
                </a:solidFill>
                <a:latin typeface="Arial"/>
                <a:cs typeface="Arial"/>
              </a:rPr>
              <a:t>Technologies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B73802-8E29-0745-0B05-790990972DCB}"/>
              </a:ext>
            </a:extLst>
          </p:cNvPr>
          <p:cNvSpPr txBox="1"/>
          <p:nvPr/>
        </p:nvSpPr>
        <p:spPr>
          <a:xfrm>
            <a:off x="816587" y="3327907"/>
            <a:ext cx="7012378" cy="3078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42900">
              <a:lnSpc>
                <a:spcPts val="2870"/>
              </a:lnSpc>
              <a:spcBef>
                <a:spcPts val="100"/>
              </a:spcBef>
              <a:buChar char="•"/>
              <a:tabLst>
                <a:tab pos="355600" algn="l"/>
              </a:tabLst>
            </a:pPr>
            <a:r>
              <a:rPr lang="en-US" spc="-10" dirty="0">
                <a:solidFill>
                  <a:srgbClr val="006FC0"/>
                </a:solidFill>
                <a:latin typeface="Arial"/>
                <a:cs typeface="Arial"/>
              </a:rPr>
              <a:t>Micro-pattern Gaseous tracking detectors</a:t>
            </a:r>
            <a:endParaRPr lang="en-US" sz="1800" dirty="0">
              <a:latin typeface="Arial"/>
              <a:cs typeface="Arial"/>
            </a:endParaRPr>
          </a:p>
          <a:p>
            <a:pPr marL="355600" indent="-342900">
              <a:lnSpc>
                <a:spcPts val="2870"/>
              </a:lnSpc>
              <a:buChar char="•"/>
              <a:tabLst>
                <a:tab pos="355600" algn="l"/>
              </a:tabLst>
            </a:pPr>
            <a:r>
              <a:rPr lang="en-US" sz="1800" dirty="0">
                <a:solidFill>
                  <a:srgbClr val="006FC0"/>
                </a:solidFill>
                <a:latin typeface="Arial"/>
                <a:cs typeface="Arial"/>
              </a:rPr>
              <a:t>Shashlik</a:t>
            </a:r>
            <a:r>
              <a:rPr lang="en-US" sz="1800" spc="-8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lang="en-US" spc="-20" dirty="0">
                <a:solidFill>
                  <a:srgbClr val="006FC0"/>
                </a:solidFill>
                <a:latin typeface="Arial"/>
                <a:cs typeface="Arial"/>
              </a:rPr>
              <a:t>electromagnetic calorimeter</a:t>
            </a:r>
            <a:endParaRPr lang="en-US" sz="1800" spc="-20" dirty="0">
              <a:solidFill>
                <a:srgbClr val="006FC0"/>
              </a:solidFill>
              <a:latin typeface="Arial"/>
              <a:cs typeface="Arial"/>
            </a:endParaRPr>
          </a:p>
          <a:p>
            <a:pPr marL="355600" indent="-342900">
              <a:lnSpc>
                <a:spcPts val="2870"/>
              </a:lnSpc>
              <a:buFontTx/>
              <a:buChar char="•"/>
              <a:tabLst>
                <a:tab pos="355600" algn="l"/>
              </a:tabLst>
            </a:pPr>
            <a:r>
              <a:rPr lang="en-US" sz="1800" dirty="0">
                <a:solidFill>
                  <a:srgbClr val="006FC0"/>
                </a:solidFill>
                <a:latin typeface="Arial"/>
                <a:cs typeface="Arial"/>
              </a:rPr>
              <a:t>High</a:t>
            </a:r>
            <a:r>
              <a:rPr lang="en-US" sz="1800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6FC0"/>
                </a:solidFill>
                <a:latin typeface="Arial"/>
                <a:cs typeface="Arial"/>
              </a:rPr>
              <a:t>Performance</a:t>
            </a:r>
            <a:r>
              <a:rPr lang="en-US" sz="1800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006FC0"/>
                </a:solidFill>
                <a:latin typeface="Arial"/>
                <a:cs typeface="Arial"/>
              </a:rPr>
              <a:t>Cherenkov detectors</a:t>
            </a:r>
            <a:endParaRPr lang="en-US" sz="1800" dirty="0">
              <a:latin typeface="Arial"/>
              <a:cs typeface="Arial"/>
            </a:endParaRPr>
          </a:p>
          <a:p>
            <a:pPr marL="355600" indent="-342900">
              <a:lnSpc>
                <a:spcPts val="2865"/>
              </a:lnSpc>
              <a:spcBef>
                <a:spcPts val="50"/>
              </a:spcBef>
              <a:buChar char="•"/>
              <a:tabLst>
                <a:tab pos="355600" algn="l"/>
              </a:tabLst>
            </a:pPr>
            <a:r>
              <a:rPr lang="en-US" sz="1800" dirty="0">
                <a:solidFill>
                  <a:srgbClr val="006FC0"/>
                </a:solidFill>
                <a:latin typeface="Arial"/>
                <a:cs typeface="Arial"/>
              </a:rPr>
              <a:t>Pipeline</a:t>
            </a:r>
            <a:r>
              <a:rPr lang="en-US" sz="1800" spc="-10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lang="en-US" sz="1800" spc="-25" dirty="0">
                <a:solidFill>
                  <a:srgbClr val="006FC0"/>
                </a:solidFill>
                <a:latin typeface="Arial"/>
                <a:cs typeface="Arial"/>
              </a:rPr>
              <a:t>DAQ, </a:t>
            </a:r>
            <a:r>
              <a:rPr lang="en-US" spc="-25" dirty="0">
                <a:solidFill>
                  <a:srgbClr val="006FC0"/>
                </a:solidFill>
                <a:latin typeface="Arial"/>
                <a:cs typeface="Arial"/>
              </a:rPr>
              <a:t>s</a:t>
            </a:r>
            <a:r>
              <a:rPr lang="en-US" sz="1800" spc="-25" dirty="0">
                <a:solidFill>
                  <a:srgbClr val="006FC0"/>
                </a:solidFill>
                <a:latin typeface="Arial"/>
                <a:cs typeface="Arial"/>
              </a:rPr>
              <a:t>treaming readout</a:t>
            </a:r>
          </a:p>
          <a:p>
            <a:pPr marL="355600" indent="-342900">
              <a:lnSpc>
                <a:spcPts val="2865"/>
              </a:lnSpc>
              <a:buChar char="•"/>
              <a:tabLst>
                <a:tab pos="355600" algn="l"/>
              </a:tabLst>
            </a:pPr>
            <a:r>
              <a:rPr lang="en-US" sz="1800" spc="-10" dirty="0">
                <a:solidFill>
                  <a:srgbClr val="006FC0"/>
                </a:solidFill>
                <a:latin typeface="Arial"/>
                <a:cs typeface="Arial"/>
              </a:rPr>
              <a:t>Rapidly</a:t>
            </a:r>
            <a:r>
              <a:rPr lang="en-US" sz="1800" spc="-1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lang="en-US" spc="-10" dirty="0">
                <a:solidFill>
                  <a:srgbClr val="006FC0"/>
                </a:solidFill>
                <a:latin typeface="Arial"/>
                <a:cs typeface="Arial"/>
              </a:rPr>
              <a:t>a</a:t>
            </a:r>
            <a:r>
              <a:rPr lang="en-US" sz="1800" spc="-10" dirty="0">
                <a:solidFill>
                  <a:srgbClr val="006FC0"/>
                </a:solidFill>
                <a:latin typeface="Arial"/>
                <a:cs typeface="Arial"/>
              </a:rPr>
              <a:t>dvancing</a:t>
            </a:r>
            <a:r>
              <a:rPr lang="en-US" spc="-10" dirty="0">
                <a:latin typeface="Arial"/>
                <a:cs typeface="Arial"/>
              </a:rPr>
              <a:t> </a:t>
            </a:r>
            <a:r>
              <a:rPr lang="en-US" spc="-10" dirty="0">
                <a:solidFill>
                  <a:srgbClr val="006FC0"/>
                </a:solidFill>
                <a:latin typeface="Arial"/>
                <a:cs typeface="Arial"/>
              </a:rPr>
              <a:t>c</a:t>
            </a:r>
            <a:r>
              <a:rPr lang="en-US" sz="1800" dirty="0">
                <a:solidFill>
                  <a:srgbClr val="006FC0"/>
                </a:solidFill>
                <a:latin typeface="Arial"/>
                <a:cs typeface="Arial"/>
              </a:rPr>
              <a:t>omputational</a:t>
            </a:r>
            <a:r>
              <a:rPr lang="en-US" sz="1800" spc="-1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lang="en-US" spc="-10" dirty="0">
                <a:solidFill>
                  <a:srgbClr val="006FC0"/>
                </a:solidFill>
                <a:latin typeface="Arial"/>
                <a:cs typeface="Arial"/>
              </a:rPr>
              <a:t>c</a:t>
            </a:r>
            <a:r>
              <a:rPr lang="en-US" sz="1800" spc="-10" dirty="0">
                <a:solidFill>
                  <a:srgbClr val="006FC0"/>
                </a:solidFill>
                <a:latin typeface="Arial"/>
                <a:cs typeface="Arial"/>
              </a:rPr>
              <a:t>apabilities</a:t>
            </a:r>
            <a:endParaRPr lang="en-US" sz="1800" dirty="0">
              <a:latin typeface="Arial"/>
              <a:cs typeface="Arial"/>
            </a:endParaRPr>
          </a:p>
          <a:p>
            <a:pPr marL="355600" indent="-342900">
              <a:lnSpc>
                <a:spcPts val="2865"/>
              </a:lnSpc>
              <a:spcBef>
                <a:spcPts val="50"/>
              </a:spcBef>
              <a:buChar char="•"/>
              <a:tabLst>
                <a:tab pos="355600" algn="l"/>
              </a:tabLst>
            </a:pPr>
            <a:r>
              <a:rPr lang="en-US" spc="-25" dirty="0">
                <a:solidFill>
                  <a:srgbClr val="006FC0"/>
                </a:solidFill>
                <a:latin typeface="Arial"/>
                <a:cs typeface="Arial"/>
              </a:rPr>
              <a:t>First test of a self-driving detector</a:t>
            </a:r>
          </a:p>
          <a:p>
            <a:pPr marL="355600" indent="-342900">
              <a:lnSpc>
                <a:spcPts val="2865"/>
              </a:lnSpc>
              <a:spcBef>
                <a:spcPts val="50"/>
              </a:spcBef>
              <a:buChar char="•"/>
              <a:tabLst>
                <a:tab pos="355600" algn="l"/>
              </a:tabLst>
            </a:pPr>
            <a:r>
              <a:rPr lang="en-US" sz="1800" spc="-25" dirty="0">
                <a:solidFill>
                  <a:srgbClr val="006FC0"/>
                </a:solidFill>
                <a:latin typeface="Arial"/>
                <a:cs typeface="Arial"/>
              </a:rPr>
              <a:t>Large scale deployment of AI/ML from the design up</a:t>
            </a:r>
          </a:p>
          <a:p>
            <a:pPr marL="355600" indent="-342900">
              <a:lnSpc>
                <a:spcPts val="2865"/>
              </a:lnSpc>
              <a:spcBef>
                <a:spcPts val="50"/>
              </a:spcBef>
              <a:buChar char="•"/>
              <a:tabLst>
                <a:tab pos="355600" algn="l"/>
              </a:tabLst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342B86-217F-B91F-D1A4-C9E7D3AEB2AD}"/>
              </a:ext>
            </a:extLst>
          </p:cNvPr>
          <p:cNvSpPr txBox="1"/>
          <p:nvPr/>
        </p:nvSpPr>
        <p:spPr>
          <a:xfrm>
            <a:off x="2497069" y="6093768"/>
            <a:ext cx="7126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u="none" strike="noStrike" dirty="0" err="1">
                <a:solidFill>
                  <a:srgbClr val="000000"/>
                </a:solidFill>
                <a:effectLst/>
                <a:latin typeface="+mn-lt"/>
              </a:rPr>
              <a:t>SoLID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+mn-lt"/>
              </a:rPr>
              <a:t> is the training, testing, proving ground for the EIC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6039363"/>
      </p:ext>
    </p:extLst>
  </p:cSld>
  <p:clrMapOvr>
    <a:masterClrMapping/>
  </p:clrMapOvr>
</p:sld>
</file>

<file path=ppt/theme/theme1.xml><?xml version="1.0" encoding="utf-8"?>
<a:theme xmlns:a="http://schemas.openxmlformats.org/drawingml/2006/main" name="2_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CCE15F5A724E4995E449CDD4BB4BEB" ma:contentTypeVersion="13" ma:contentTypeDescription="Create a new document." ma:contentTypeScope="" ma:versionID="e24bb56cda9bf34c347a86290e096eaf">
  <xsd:schema xmlns:xsd="http://www.w3.org/2001/XMLSchema" xmlns:xs="http://www.w3.org/2001/XMLSchema" xmlns:p="http://schemas.microsoft.com/office/2006/metadata/properties" xmlns:ns3="2626a30e-e30c-49d2-b28e-4b15466de7c6" xmlns:ns4="77586f14-e94f-440a-8709-25c562d20f3f" targetNamespace="http://schemas.microsoft.com/office/2006/metadata/properties" ma:root="true" ma:fieldsID="93bc4f14009b4b5e2ff639f66b223ed0" ns3:_="" ns4:_="">
    <xsd:import namespace="2626a30e-e30c-49d2-b28e-4b15466de7c6"/>
    <xsd:import namespace="77586f14-e94f-440a-8709-25c562d20f3f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6a30e-e30c-49d2-b28e-4b15466de7c6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86f14-e94f-440a-8709-25c562d20f3f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626a30e-e30c-49d2-b28e-4b15466de7c6" xsi:nil="true"/>
  </documentManagement>
</p:properties>
</file>

<file path=customXml/itemProps1.xml><?xml version="1.0" encoding="utf-8"?>
<ds:datastoreItem xmlns:ds="http://schemas.openxmlformats.org/officeDocument/2006/customXml" ds:itemID="{237509B9-0484-4569-B3D1-479BFC4DBC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A74E48-907F-4FA3-96C6-5BDD154C56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26a30e-e30c-49d2-b28e-4b15466de7c6"/>
    <ds:schemaRef ds:uri="77586f14-e94f-440a-8709-25c562d20f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4D2349-8184-49BB-A0BD-7E401EF228B3}">
  <ds:schemaRefs>
    <ds:schemaRef ds:uri="http://schemas.openxmlformats.org/package/2006/metadata/core-properties"/>
    <ds:schemaRef ds:uri="http://schemas.microsoft.com/office/2006/documentManagement/types"/>
    <ds:schemaRef ds:uri="2626a30e-e30c-49d2-b28e-4b15466de7c6"/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77586f14-e94f-440a-8709-25c562d20f3f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10256</TotalTime>
  <Words>973</Words>
  <Application>Microsoft Macintosh PowerPoint</Application>
  <PresentationFormat>Widescreen</PresentationFormat>
  <Paragraphs>138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Times Roman</vt:lpstr>
      <vt:lpstr>Arial</vt:lpstr>
      <vt:lpstr>Arial Black</vt:lpstr>
      <vt:lpstr>Calibri</vt:lpstr>
      <vt:lpstr>STIX Two Math</vt:lpstr>
      <vt:lpstr>Symbol</vt:lpstr>
      <vt:lpstr>Wingdings</vt:lpstr>
      <vt:lpstr>2_Presentations (Wide Screen)</vt:lpstr>
      <vt:lpstr>Presentations (Wide Screen)</vt:lpstr>
      <vt:lpstr> Overview of SoLID and Strategy Update</vt:lpstr>
      <vt:lpstr>Outline</vt:lpstr>
      <vt:lpstr>Experimental Frontier of QCD Studies of Nucleons &amp; Nuclei</vt:lpstr>
      <vt:lpstr>Interplay of Energy and Intensity</vt:lpstr>
      <vt:lpstr>SoLID: How and Why?</vt:lpstr>
      <vt:lpstr>SoLID-SIDIS: precision tomography in 3D momentum space </vt:lpstr>
      <vt:lpstr>Proton mass, mass radius and gravitational form factor</vt:lpstr>
      <vt:lpstr>Standard Model test, New Physics, QCD via parity-violating DIS</vt:lpstr>
      <vt:lpstr>The proposed SoLID apparatus</vt:lpstr>
      <vt:lpstr>The SoLID Collaboration</vt:lpstr>
      <vt:lpstr>SoLID Physics and Project Development</vt:lpstr>
      <vt:lpstr>SoLID in 2023 NSAC Long Range Plan &amp; strong community support</vt:lpstr>
      <vt:lpstr>Broad Impact of SoLID</vt:lpstr>
      <vt:lpstr>Strategy to move SoLID forward  </vt:lpstr>
      <vt:lpstr>PowerPoint Presentation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HPDF Capabilities and Impacts on VA and Virginia Universities</dc:title>
  <dc:creator>Deborah Dowd</dc:creator>
  <cp:lastModifiedBy>Gao, Haiyan</cp:lastModifiedBy>
  <cp:revision>104</cp:revision>
  <dcterms:created xsi:type="dcterms:W3CDTF">2022-09-08T14:58:30Z</dcterms:created>
  <dcterms:modified xsi:type="dcterms:W3CDTF">2024-12-10T14:17:03Z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2022-08-25T00:00:00Z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2022-09-08T00:00:00Z</vt:filetime>
  </property>
  <property fmtid="{D5CDD505-2E9C-101B-9397-08002B2CF9AE}" pid="5" name="Producer">
    <vt:lpwstr>Adobe PDF Library 22.2.223</vt:lpwstr>
  </property>
  <property fmtid="{D5CDD505-2E9C-101B-9397-08002B2CF9AE}" pid="6" name="ContentTypeId">
    <vt:lpwstr>0x0101008FCCE15F5A724E4995E449CDD4BB4BEB</vt:lpwstr>
  </property>
</Properties>
</file>