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Lst>
  <p:notesMasterIdLst>
    <p:notesMasterId r:id="rId32"/>
  </p:notesMasterIdLst>
  <p:handoutMasterIdLst>
    <p:handoutMasterId r:id="rId33"/>
  </p:handoutMasterIdLst>
  <p:sldIdLst>
    <p:sldId id="282" r:id="rId5"/>
    <p:sldId id="316" r:id="rId6"/>
    <p:sldId id="294" r:id="rId7"/>
    <p:sldId id="5915" r:id="rId8"/>
    <p:sldId id="5918" r:id="rId9"/>
    <p:sldId id="5850" r:id="rId10"/>
    <p:sldId id="5852" r:id="rId11"/>
    <p:sldId id="5853" r:id="rId12"/>
    <p:sldId id="5851" r:id="rId13"/>
    <p:sldId id="300" r:id="rId14"/>
    <p:sldId id="540" r:id="rId15"/>
    <p:sldId id="5873" r:id="rId16"/>
    <p:sldId id="5884" r:id="rId17"/>
    <p:sldId id="5914" r:id="rId18"/>
    <p:sldId id="5913" r:id="rId19"/>
    <p:sldId id="5892" r:id="rId20"/>
    <p:sldId id="5916" r:id="rId21"/>
    <p:sldId id="38875" r:id="rId22"/>
    <p:sldId id="5945" r:id="rId23"/>
    <p:sldId id="5948" r:id="rId24"/>
    <p:sldId id="5949" r:id="rId25"/>
    <p:sldId id="5950" r:id="rId26"/>
    <p:sldId id="5951" r:id="rId27"/>
    <p:sldId id="5952" r:id="rId28"/>
    <p:sldId id="5932" r:id="rId29"/>
    <p:sldId id="38874" r:id="rId30"/>
    <p:sldId id="283" r:id="rId31"/>
  </p:sldIdLst>
  <p:sldSz cx="12188825"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176" userDrawn="1">
          <p15:clr>
            <a:srgbClr val="A4A3A4"/>
          </p15:clr>
        </p15:guide>
        <p15:guide id="2" pos="7412">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616"/>
    <a:srgbClr val="A91B1B"/>
    <a:srgbClr val="B91D1D"/>
    <a:srgbClr val="BE1D1D"/>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50000" autoAdjust="0"/>
  </p:normalViewPr>
  <p:slideViewPr>
    <p:cSldViewPr snapToGrid="0" showGuides="1">
      <p:cViewPr varScale="1">
        <p:scale>
          <a:sx n="85" d="100"/>
          <a:sy n="85" d="100"/>
        </p:scale>
        <p:origin x="619" y="67"/>
      </p:cViewPr>
      <p:guideLst>
        <p:guide orient="horz" pos="4176"/>
        <p:guide pos="7412"/>
      </p:guideLst>
    </p:cSldViewPr>
  </p:slideViewPr>
  <p:notesTextViewPr>
    <p:cViewPr>
      <p:scale>
        <a:sx n="1" d="1"/>
        <a:sy n="1" d="1"/>
      </p:scale>
      <p:origin x="0" y="0"/>
    </p:cViewPr>
  </p:notesTextViewPr>
  <p:sorterViewPr>
    <p:cViewPr>
      <p:scale>
        <a:sx n="90" d="100"/>
        <a:sy n="90" d="100"/>
      </p:scale>
      <p:origin x="0" y="-2794"/>
    </p:cViewPr>
  </p:sorterViewPr>
  <p:notesViewPr>
    <p:cSldViewPr snapToGrid="0" showGuides="1">
      <p:cViewPr varScale="1">
        <p:scale>
          <a:sx n="98" d="100"/>
          <a:sy n="98" d="100"/>
        </p:scale>
        <p:origin x="3546"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3"/>
          </a:xfrm>
          <a:prstGeom prst="rect">
            <a:avLst/>
          </a:prstGeom>
        </p:spPr>
        <p:txBody>
          <a:bodyPr vert="horz" lIns="91579" tIns="45789" rIns="91579" bIns="45789" rtlCol="0"/>
          <a:lstStyle>
            <a:lvl1pPr algn="l">
              <a:defRPr sz="1200"/>
            </a:lvl1pPr>
          </a:lstStyle>
          <a:p>
            <a:endParaRPr lang="en-US"/>
          </a:p>
        </p:txBody>
      </p:sp>
      <p:sp>
        <p:nvSpPr>
          <p:cNvPr id="3" name="Date Placeholder 2"/>
          <p:cNvSpPr>
            <a:spLocks noGrp="1"/>
          </p:cNvSpPr>
          <p:nvPr>
            <p:ph type="dt" sz="quarter" idx="1"/>
          </p:nvPr>
        </p:nvSpPr>
        <p:spPr>
          <a:xfrm>
            <a:off x="3977531" y="1"/>
            <a:ext cx="3043980" cy="465773"/>
          </a:xfrm>
          <a:prstGeom prst="rect">
            <a:avLst/>
          </a:prstGeom>
        </p:spPr>
        <p:txBody>
          <a:bodyPr vert="horz" lIns="91579" tIns="45789" rIns="91579" bIns="45789" rtlCol="0"/>
          <a:lstStyle>
            <a:lvl1pPr algn="r">
              <a:defRPr sz="1200"/>
            </a:lvl1pPr>
          </a:lstStyle>
          <a:p>
            <a:fld id="{0B842F42-2CE9-4E35-95C1-410DC08A50B1}" type="datetimeFigureOut">
              <a:rPr lang="en-US" smtClean="0"/>
              <a:t>12/10/2024</a:t>
            </a:fld>
            <a:endParaRPr lang="en-US"/>
          </a:p>
        </p:txBody>
      </p:sp>
      <p:sp>
        <p:nvSpPr>
          <p:cNvPr id="4" name="Footer Placeholder 3"/>
          <p:cNvSpPr>
            <a:spLocks noGrp="1"/>
          </p:cNvSpPr>
          <p:nvPr>
            <p:ph type="ftr" sz="quarter" idx="2"/>
          </p:nvPr>
        </p:nvSpPr>
        <p:spPr>
          <a:xfrm>
            <a:off x="0" y="8841738"/>
            <a:ext cx="3043980" cy="465773"/>
          </a:xfrm>
          <a:prstGeom prst="rect">
            <a:avLst/>
          </a:prstGeom>
        </p:spPr>
        <p:txBody>
          <a:bodyPr vert="horz" lIns="91579" tIns="45789" rIns="91579"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80" cy="465773"/>
          </a:xfrm>
          <a:prstGeom prst="rect">
            <a:avLst/>
          </a:prstGeom>
        </p:spPr>
        <p:txBody>
          <a:bodyPr vert="horz" lIns="91579" tIns="45789" rIns="91579" bIns="45789"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980" cy="465773"/>
          </a:xfrm>
          <a:prstGeom prst="rect">
            <a:avLst/>
          </a:prstGeom>
        </p:spPr>
        <p:txBody>
          <a:bodyPr vert="horz" lIns="91579" tIns="45789" rIns="91579" bIns="45789" rtlCol="0"/>
          <a:lstStyle>
            <a:lvl1pPr algn="l">
              <a:defRPr sz="1200"/>
            </a:lvl1pPr>
          </a:lstStyle>
          <a:p>
            <a:endParaRPr lang="en-US"/>
          </a:p>
        </p:txBody>
      </p:sp>
      <p:sp>
        <p:nvSpPr>
          <p:cNvPr id="3" name="Date Placeholder 2"/>
          <p:cNvSpPr>
            <a:spLocks noGrp="1"/>
          </p:cNvSpPr>
          <p:nvPr>
            <p:ph type="dt" idx="1"/>
          </p:nvPr>
        </p:nvSpPr>
        <p:spPr>
          <a:xfrm>
            <a:off x="3977531" y="1"/>
            <a:ext cx="3043980" cy="465773"/>
          </a:xfrm>
          <a:prstGeom prst="rect">
            <a:avLst/>
          </a:prstGeom>
        </p:spPr>
        <p:txBody>
          <a:bodyPr vert="horz" lIns="91579" tIns="45789" rIns="91579" bIns="45789" rtlCol="0"/>
          <a:lstStyle>
            <a:lvl1pPr algn="r">
              <a:defRPr sz="1200"/>
            </a:lvl1pPr>
          </a:lstStyle>
          <a:p>
            <a:fld id="{6F282904-F315-4730-8D91-37D99E141A6F}" type="datetimeFigureOut">
              <a:rPr lang="en-US" smtClean="0"/>
              <a:t>12/10/2024</a:t>
            </a:fld>
            <a:endParaRPr lang="en-US"/>
          </a:p>
        </p:txBody>
      </p:sp>
      <p:sp>
        <p:nvSpPr>
          <p:cNvPr id="4" name="Slide Image Placeholder 3"/>
          <p:cNvSpPr>
            <a:spLocks noGrp="1" noRot="1" noChangeAspect="1"/>
          </p:cNvSpPr>
          <p:nvPr>
            <p:ph type="sldImg" idx="2"/>
          </p:nvPr>
        </p:nvSpPr>
        <p:spPr>
          <a:xfrm>
            <a:off x="409575" y="696913"/>
            <a:ext cx="6203950" cy="3490912"/>
          </a:xfrm>
          <a:prstGeom prst="rect">
            <a:avLst/>
          </a:prstGeom>
          <a:noFill/>
          <a:ln w="12700">
            <a:solidFill>
              <a:prstClr val="black"/>
            </a:solidFill>
          </a:ln>
        </p:spPr>
        <p:txBody>
          <a:bodyPr vert="horz" lIns="91579" tIns="45789" rIns="91579" bIns="45789" rtlCol="0" anchor="ctr"/>
          <a:lstStyle/>
          <a:p>
            <a:endParaRPr lang="en-US"/>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1579" tIns="45789" rIns="91579"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738"/>
            <a:ext cx="3043980" cy="465773"/>
          </a:xfrm>
          <a:prstGeom prst="rect">
            <a:avLst/>
          </a:prstGeom>
        </p:spPr>
        <p:txBody>
          <a:bodyPr vert="horz" lIns="91579" tIns="45789" rIns="91579" bIns="45789"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1738"/>
            <a:ext cx="3043980" cy="465773"/>
          </a:xfrm>
          <a:prstGeom prst="rect">
            <a:avLst/>
          </a:prstGeom>
        </p:spPr>
        <p:txBody>
          <a:bodyPr vert="horz" lIns="91579" tIns="45789" rIns="91579" bIns="45789"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dirty="0"/>
          </a:p>
        </p:txBody>
      </p:sp>
    </p:spTree>
    <p:extLst>
      <p:ext uri="{BB962C8B-B14F-4D97-AF65-F5344CB8AC3E}">
        <p14:creationId xmlns:p14="http://schemas.microsoft.com/office/powerpoint/2010/main" val="82249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C6B486-E18D-8C49-8AB8-D9329548D07C}" type="slidenum">
              <a:rPr lang="en-US" smtClean="0"/>
              <a:t>25</a:t>
            </a:fld>
            <a:endParaRPr lang="en-US"/>
          </a:p>
        </p:txBody>
      </p:sp>
    </p:spTree>
    <p:extLst>
      <p:ext uri="{BB962C8B-B14F-4D97-AF65-F5344CB8AC3E}">
        <p14:creationId xmlns:p14="http://schemas.microsoft.com/office/powerpoint/2010/main" val="2538494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ECE706-4B35-C75F-F853-8250E8C71D61}"/>
              </a:ext>
            </a:extLst>
          </p:cNvPr>
          <p:cNvPicPr>
            <a:picLocks noChangeAspect="1"/>
          </p:cNvPicPr>
          <p:nvPr userDrawn="1"/>
        </p:nvPicPr>
        <p:blipFill rotWithShape="1">
          <a:blip r:embed="rId2" cstate="hqprint">
            <a:alphaModFix amt="43000"/>
            <a:extLst>
              <a:ext uri="{28A0092B-C50C-407E-A947-70E740481C1C}">
                <a14:useLocalDpi xmlns:a14="http://schemas.microsoft.com/office/drawing/2010/main"/>
              </a:ext>
            </a:extLst>
          </a:blip>
          <a:srcRect/>
          <a:stretch/>
        </p:blipFill>
        <p:spPr>
          <a:xfrm>
            <a:off x="-1" y="0"/>
            <a:ext cx="12188825" cy="6076045"/>
          </a:xfrm>
          <a:prstGeom prst="rect">
            <a:avLst/>
          </a:prstGeom>
        </p:spPr>
      </p:pic>
      <p:sp>
        <p:nvSpPr>
          <p:cNvPr id="10" name="TextBox 9"/>
          <p:cNvSpPr txBox="1"/>
          <p:nvPr userDrawn="1"/>
        </p:nvSpPr>
        <p:spPr>
          <a:xfrm>
            <a:off x="339005" y="6343229"/>
            <a:ext cx="2692927" cy="400110"/>
          </a:xfrm>
          <a:prstGeom prst="rect">
            <a:avLst/>
          </a:prstGeom>
          <a:noFill/>
        </p:spPr>
        <p:txBody>
          <a:bodyPr wrap="square" rtlCol="0">
            <a:spAutoFit/>
          </a:bodyPr>
          <a:lstStyle/>
          <a:p>
            <a:r>
              <a:rPr lang="en-US" sz="1000" b="0" dirty="0">
                <a:solidFill>
                  <a:srgbClr val="A91B1B"/>
                </a:solidFill>
              </a:rPr>
              <a:t>TJNAF is managed by Jefferson Science Associates for the US Department of Energy</a:t>
            </a:r>
          </a:p>
        </p:txBody>
      </p:sp>
      <p:sp>
        <p:nvSpPr>
          <p:cNvPr id="2" name="Title 1"/>
          <p:cNvSpPr>
            <a:spLocks noGrp="1"/>
          </p:cNvSpPr>
          <p:nvPr userDrawn="1">
            <p:ph type="ctrTitle"/>
          </p:nvPr>
        </p:nvSpPr>
        <p:spPr>
          <a:xfrm>
            <a:off x="339005" y="610558"/>
            <a:ext cx="11558027" cy="484748"/>
          </a:xfrm>
        </p:spPr>
        <p:txBody>
          <a:bodyPr/>
          <a:lstStyle>
            <a:lvl1pPr algn="l">
              <a:defRPr sz="3000" b="1" baseline="0">
                <a:solidFill>
                  <a:srgbClr val="A91B1B"/>
                </a:solidFill>
                <a:latin typeface="+mn-lt"/>
              </a:defRPr>
            </a:lvl1pPr>
          </a:lstStyle>
          <a:p>
            <a:r>
              <a:rPr lang="en-US" dirty="0"/>
              <a:t>Click to edit Master title style</a:t>
            </a:r>
          </a:p>
        </p:txBody>
      </p:sp>
      <p:pic>
        <p:nvPicPr>
          <p:cNvPr id="18" name="Picture 2">
            <a:extLst>
              <a:ext uri="{FF2B5EF4-FFF2-40B4-BE49-F238E27FC236}">
                <a16:creationId xmlns:a16="http://schemas.microsoft.com/office/drawing/2014/main" id="{BE4473CD-026D-1725-068D-08E702E0F62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403648" y="6476355"/>
            <a:ext cx="1758870" cy="38164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187600A-EF28-8598-7119-16CFCE73073A}"/>
              </a:ext>
            </a:extLst>
          </p:cNvPr>
          <p:cNvCxnSpPr/>
          <p:nvPr userDrawn="1"/>
        </p:nvCxnSpPr>
        <p:spPr>
          <a:xfrm>
            <a:off x="0" y="6076045"/>
            <a:ext cx="12162518" cy="0"/>
          </a:xfrm>
          <a:prstGeom prst="line">
            <a:avLst/>
          </a:prstGeom>
          <a:ln w="635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3EDE0BA-7F27-4138-812D-2F936ACA9383}"/>
              </a:ext>
            </a:extLst>
          </p:cNvPr>
          <p:cNvCxnSpPr/>
          <p:nvPr userDrawn="1"/>
        </p:nvCxnSpPr>
        <p:spPr>
          <a:xfrm>
            <a:off x="0" y="6063449"/>
            <a:ext cx="12188825" cy="0"/>
          </a:xfrm>
          <a:prstGeom prst="line">
            <a:avLst/>
          </a:prstGeom>
          <a:ln w="76200">
            <a:solidFill>
              <a:srgbClr val="BE1D1D"/>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311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27016"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459" y="0"/>
            <a:ext cx="11496930"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843" y="981076"/>
            <a:ext cx="11496855"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276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27016"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459" y="0"/>
            <a:ext cx="11496930"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843" y="981076"/>
            <a:ext cx="11496855"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0650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27016"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459" y="0"/>
            <a:ext cx="11496930"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843" y="981076"/>
            <a:ext cx="11496855"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6860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DF06110-C640-A894-14E8-BD25EAE9208F}"/>
              </a:ext>
            </a:extLst>
          </p:cNvPr>
          <p:cNvSpPr>
            <a:spLocks noGrp="1"/>
          </p:cNvSpPr>
          <p:nvPr>
            <p:ph type="title"/>
          </p:nvPr>
        </p:nvSpPr>
        <p:spPr>
          <a:xfrm>
            <a:off x="614931" y="0"/>
            <a:ext cx="11344458" cy="825178"/>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EBFD237C-9841-DB8A-1F2D-8184DAFB479B}"/>
              </a:ext>
            </a:extLst>
          </p:cNvPr>
          <p:cNvSpPr>
            <a:spLocks noGrp="1"/>
          </p:cNvSpPr>
          <p:nvPr>
            <p:ph type="body" sz="quarter" idx="10" hasCustomPrompt="1"/>
          </p:nvPr>
        </p:nvSpPr>
        <p:spPr>
          <a:xfrm>
            <a:off x="615792" y="930274"/>
            <a:ext cx="11343598" cy="5212080"/>
          </a:xfrm>
        </p:spPr>
        <p:txBody>
          <a:bodyPr/>
          <a:lstStyle>
            <a:lvl1pPr>
              <a:defRPr/>
            </a:lvl1pPr>
            <a:lvl2pPr marL="399930" indent="-169812">
              <a:defRPr/>
            </a:lvl2pPr>
            <a:lvl3pPr marL="630049" indent="-172986">
              <a:defRPr/>
            </a:lvl3pPr>
            <a:lvl4pPr marL="856993" indent="-169812">
              <a:defRPr/>
            </a:lvl4pPr>
            <a:lvl5pPr marL="1087112" indent="-172986">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4" name="Slide Number Placeholder 5">
            <a:extLst>
              <a:ext uri="{FF2B5EF4-FFF2-40B4-BE49-F238E27FC236}">
                <a16:creationId xmlns:a16="http://schemas.microsoft.com/office/drawing/2014/main" id="{F3A344A4-52E5-440E-A989-AC1966200310}"/>
              </a:ext>
            </a:extLst>
          </p:cNvPr>
          <p:cNvSpPr>
            <a:spLocks noGrp="1"/>
          </p:cNvSpPr>
          <p:nvPr>
            <p:ph type="sldNum" sz="quarter" idx="4"/>
          </p:nvPr>
        </p:nvSpPr>
        <p:spPr>
          <a:xfrm>
            <a:off x="11524520"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dirty="0"/>
          </a:p>
        </p:txBody>
      </p:sp>
    </p:spTree>
    <p:extLst>
      <p:ext uri="{BB962C8B-B14F-4D97-AF65-F5344CB8AC3E}">
        <p14:creationId xmlns:p14="http://schemas.microsoft.com/office/powerpoint/2010/main" val="548289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785" y="240539"/>
            <a:ext cx="11282898" cy="487490"/>
          </a:xfrm>
        </p:spPr>
        <p:txBody>
          <a:bodyPr>
            <a:normAutofit/>
          </a:bodyPr>
          <a:lstStyle>
            <a:lvl1pPr>
              <a:defRPr sz="2399" b="1" cap="none" baseline="0">
                <a:latin typeface="Arial" charset="0"/>
              </a:defRPr>
            </a:lvl1pPr>
          </a:lstStyle>
          <a:p>
            <a:r>
              <a:rPr lang="en-US"/>
              <a:t>Click to edit Master title style</a:t>
            </a:r>
          </a:p>
        </p:txBody>
      </p:sp>
      <p:sp>
        <p:nvSpPr>
          <p:cNvPr id="3" name="Content Placeholder 2"/>
          <p:cNvSpPr>
            <a:spLocks noGrp="1"/>
          </p:cNvSpPr>
          <p:nvPr>
            <p:ph idx="1"/>
          </p:nvPr>
        </p:nvSpPr>
        <p:spPr>
          <a:xfrm>
            <a:off x="411785" y="966055"/>
            <a:ext cx="11282898" cy="5381694"/>
          </a:xfrm>
        </p:spPr>
        <p:txBody>
          <a:bodyPr>
            <a:noAutofit/>
          </a:bodyPr>
          <a:lstStyle>
            <a:lvl1pPr>
              <a:defRPr sz="2199" baseline="0">
                <a:solidFill>
                  <a:schemeClr val="tx1"/>
                </a:solidFill>
                <a:latin typeface="Arial" charset="0"/>
              </a:defRPr>
            </a:lvl1pPr>
            <a:lvl2pPr marL="685594" indent="-228531">
              <a:buFont typeface="PingFangSC-Regular" charset="-122"/>
              <a:buChar char="－"/>
              <a:defRPr sz="1999" baseline="0">
                <a:solidFill>
                  <a:schemeClr val="tx1"/>
                </a:solidFill>
                <a:latin typeface="Arial" charset="0"/>
              </a:defRPr>
            </a:lvl2pPr>
            <a:lvl3pPr marL="1142657" indent="-228531">
              <a:buFont typeface="Arial" charset="0"/>
              <a:buChar char="•"/>
              <a:defRPr sz="1799" baseline="0">
                <a:solidFill>
                  <a:schemeClr val="tx1"/>
                </a:solidFill>
                <a:latin typeface="Arial" charset="0"/>
              </a:defRPr>
            </a:lvl3pPr>
            <a:lvl4pPr marL="1656853" indent="-285664">
              <a:buFont typeface="PingFangSC-Regular" charset="-122"/>
              <a:buChar char="－"/>
              <a:defRPr sz="1600" baseline="0">
                <a:solidFill>
                  <a:schemeClr val="tx1"/>
                </a:solidFill>
                <a:latin typeface="Arial" charset="0"/>
              </a:defRPr>
            </a:lvl4pPr>
            <a:lvl5pPr marL="2056783" indent="-228531">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5634276" y="6467336"/>
            <a:ext cx="714691"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a:p>
        </p:txBody>
      </p:sp>
      <p:cxnSp>
        <p:nvCxnSpPr>
          <p:cNvPr id="9" name="Straight Connector 8"/>
          <p:cNvCxnSpPr/>
          <p:nvPr userDrawn="1"/>
        </p:nvCxnSpPr>
        <p:spPr>
          <a:xfrm>
            <a:off x="-16471" y="735987"/>
            <a:ext cx="12205297"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49615" y="6387402"/>
            <a:ext cx="1427629" cy="462435"/>
          </a:xfrm>
          <a:prstGeom prst="rect">
            <a:avLst/>
          </a:prstGeom>
        </p:spPr>
      </p:pic>
      <p:pic>
        <p:nvPicPr>
          <p:cNvPr id="10" name="Picture 9">
            <a:extLst>
              <a:ext uri="{FF2B5EF4-FFF2-40B4-BE49-F238E27FC236}">
                <a16:creationId xmlns:a16="http://schemas.microsoft.com/office/drawing/2014/main" id="{455B4E5A-46BB-47A2-A8E6-78B26CF66377}"/>
              </a:ext>
            </a:extLst>
          </p:cNvPr>
          <p:cNvPicPr>
            <a:picLocks noChangeAspect="1"/>
          </p:cNvPicPr>
          <p:nvPr userDrawn="1"/>
        </p:nvPicPr>
        <p:blipFill>
          <a:blip r:embed="rId3"/>
          <a:stretch>
            <a:fillRect/>
          </a:stretch>
        </p:blipFill>
        <p:spPr>
          <a:xfrm>
            <a:off x="411784" y="6438703"/>
            <a:ext cx="1426093" cy="357516"/>
          </a:xfrm>
          <a:prstGeom prst="rect">
            <a:avLst/>
          </a:prstGeom>
        </p:spPr>
      </p:pic>
    </p:spTree>
    <p:extLst>
      <p:ext uri="{BB962C8B-B14F-4D97-AF65-F5344CB8AC3E}">
        <p14:creationId xmlns:p14="http://schemas.microsoft.com/office/powerpoint/2010/main" val="212260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422261"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472" y="1123122"/>
            <a:ext cx="11369809" cy="518822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9220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422261" cy="484748"/>
          </a:xfrm>
        </p:spPr>
        <p:txBody>
          <a:bodyPr/>
          <a:lstStyle>
            <a:lvl1pPr>
              <a:defRPr>
                <a:solidFill>
                  <a:srgbClr val="A91B1B"/>
                </a:solidFill>
              </a:defRPr>
            </a:lvl1p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867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472" y="310208"/>
            <a:ext cx="11501908" cy="484748"/>
          </a:xfrm>
        </p:spPr>
        <p:txBody>
          <a:bodyPr/>
          <a:lstStyle>
            <a:lvl1pPr>
              <a:defRPr>
                <a:solidFill>
                  <a:srgbClr val="A91B1B"/>
                </a:solidFill>
              </a:defRPr>
            </a:lvl1pPr>
          </a:lstStyle>
          <a:p>
            <a:r>
              <a:rPr lang="en-US" dirty="0"/>
              <a:t>Click to edit Master title style</a:t>
            </a:r>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rgbClr val="A91B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458" y="310207"/>
            <a:ext cx="11501908" cy="484748"/>
          </a:xfrm>
        </p:spPr>
        <p:txBody>
          <a:bodyPr/>
          <a:lstStyle>
            <a:lvl1pPr>
              <a:defRPr>
                <a:solidFill>
                  <a:srgbClr val="A91B1B"/>
                </a:solidFill>
              </a:defRPr>
            </a:lvl1p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12188825" cy="6858000"/>
          </a:xfrm>
          <a:prstGeom prst="rect">
            <a:avLst/>
          </a:prstGeom>
        </p:spPr>
      </p:pic>
      <p:sp>
        <p:nvSpPr>
          <p:cNvPr id="2" name="Title 1"/>
          <p:cNvSpPr>
            <a:spLocks noGrp="1"/>
          </p:cNvSpPr>
          <p:nvPr>
            <p:ph type="ctrTitle"/>
          </p:nvPr>
        </p:nvSpPr>
        <p:spPr>
          <a:xfrm>
            <a:off x="5406838" y="2790092"/>
            <a:ext cx="6320999"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5406838" y="4642339"/>
            <a:ext cx="6320999"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512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27016"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459" y="0"/>
            <a:ext cx="11496930"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843" y="981076"/>
            <a:ext cx="11496855"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349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27016"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459" y="0"/>
            <a:ext cx="11496930"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843" y="981076"/>
            <a:ext cx="11496855"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8595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27016" y="6316596"/>
            <a:ext cx="432373" cy="365125"/>
          </a:xfrm>
          <a:prstGeom prst="rect">
            <a:avLst/>
          </a:prstGeom>
        </p:spPr>
        <p:txBody>
          <a:bodyPr lIns="0" tIns="0" rIns="0" bIns="0" anchor="ctr"/>
          <a:lstStyle>
            <a:lvl1pPr algn="ctr">
              <a:defRPr sz="1000"/>
            </a:lvl1pPr>
          </a:lstStyle>
          <a:p>
            <a:pPr algn="ctr"/>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459" y="0"/>
            <a:ext cx="11496930"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843" y="981076"/>
            <a:ext cx="11496855"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019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66563" y="289937"/>
            <a:ext cx="11375136" cy="4847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6294507" y="6616535"/>
            <a:ext cx="280328" cy="152400"/>
          </a:xfrm>
          <a:prstGeom prst="rect">
            <a:avLst/>
          </a:prstGeom>
          <a:noFill/>
          <a:ln w="9525">
            <a:noFill/>
            <a:miter lim="800000"/>
            <a:headEnd/>
            <a:tailEnd/>
          </a:ln>
          <a:effectLst/>
        </p:spPr>
        <p:txBody>
          <a:bodyPr lIns="0" tIns="0" rIns="0" bIns="0"/>
          <a:lstStyle/>
          <a:p>
            <a:pPr algn="r" defTabSz="173038">
              <a:lnSpc>
                <a:spcPct val="90000"/>
              </a:lnSpc>
              <a:tabLst>
                <a:tab pos="230188" algn="l"/>
              </a:tabLst>
              <a:defRPr/>
            </a:pPr>
            <a:fld id="{040BB257-551A-4736-B50F-DCF1BA034C06}" type="slidenum">
              <a:rPr lang="en-US" sz="1000" smtClean="0">
                <a:solidFill>
                  <a:schemeClr val="bg1">
                    <a:lumMod val="75000"/>
                  </a:schemeClr>
                </a:solidFill>
                <a:latin typeface="Arial" pitchFamily="34" charset="0"/>
                <a:cs typeface="Arial" pitchFamily="34" charset="0"/>
              </a:rPr>
              <a:pPr algn="r" defTabSz="173038">
                <a:lnSpc>
                  <a:spcPct val="90000"/>
                </a:lnSpc>
                <a:tabLst>
                  <a:tab pos="230188" algn="l"/>
                </a:tabLst>
                <a:defRPr/>
              </a:pPr>
              <a:t>‹#›</a:t>
            </a:fld>
            <a:endParaRPr lang="en-US" sz="1000" dirty="0">
              <a:solidFill>
                <a:schemeClr val="bg1">
                  <a:lumMod val="75000"/>
                </a:schemeClr>
              </a:solidFill>
              <a:latin typeface="Arial" pitchFamily="34" charset="0"/>
              <a:cs typeface="Arial" pitchFamily="34" charset="0"/>
            </a:endParaRPr>
          </a:p>
        </p:txBody>
      </p:sp>
      <p:sp>
        <p:nvSpPr>
          <p:cNvPr id="14" name="Rectangle 256"/>
          <p:cNvSpPr txBox="1">
            <a:spLocks noChangeArrowheads="1"/>
          </p:cNvSpPr>
          <p:nvPr/>
        </p:nvSpPr>
        <p:spPr>
          <a:xfrm>
            <a:off x="366563" y="6477000"/>
            <a:ext cx="3859795" cy="182562"/>
          </a:xfrm>
          <a:prstGeom prst="rect">
            <a:avLst/>
          </a:prstGeom>
          <a:ln/>
        </p:spPr>
        <p:txBody>
          <a:bodyPr anchor="ctr"/>
          <a:lstStyle/>
          <a:p>
            <a:pPr algn="l"/>
            <a:endParaRPr lang="en-US" sz="1000" dirty="0">
              <a:solidFill>
                <a:srgbClr val="BFBFBF"/>
              </a:solidFill>
              <a:latin typeface="Arial" pitchFamily="34" charset="0"/>
              <a:cs typeface="Arial" pitchFamily="34" charset="0"/>
            </a:endParaRPr>
          </a:p>
        </p:txBody>
      </p:sp>
      <p:sp>
        <p:nvSpPr>
          <p:cNvPr id="12" name="Rectangle 256"/>
          <p:cNvSpPr txBox="1">
            <a:spLocks noChangeArrowheads="1"/>
          </p:cNvSpPr>
          <p:nvPr userDrawn="1"/>
        </p:nvSpPr>
        <p:spPr>
          <a:xfrm>
            <a:off x="376211" y="6510173"/>
            <a:ext cx="3859795" cy="182562"/>
          </a:xfrm>
          <a:prstGeom prst="rect">
            <a:avLst/>
          </a:prstGeom>
          <a:ln/>
        </p:spPr>
        <p:txBody>
          <a:bodyPr anchor="ctr"/>
          <a:lstStyle/>
          <a:p>
            <a:pPr algn="l"/>
            <a:r>
              <a:rPr lang="en-US" sz="1000" dirty="0">
                <a:solidFill>
                  <a:srgbClr val="BFBFBF"/>
                </a:solidFill>
                <a:latin typeface="Arial" pitchFamily="34" charset="0"/>
                <a:cs typeface="Arial" pitchFamily="34" charset="0"/>
              </a:rPr>
              <a:t>S&amp;T Mission Committee Meeting | December 10, 2024</a:t>
            </a:r>
          </a:p>
        </p:txBody>
      </p:sp>
      <p:pic>
        <p:nvPicPr>
          <p:cNvPr id="10242" name="Picture 2">
            <a:extLst>
              <a:ext uri="{FF2B5EF4-FFF2-40B4-BE49-F238E27FC236}">
                <a16:creationId xmlns:a16="http://schemas.microsoft.com/office/drawing/2014/main" id="{EEEE5F2E-7E8F-2854-69EA-9AF07A7E3613}"/>
              </a:ext>
            </a:extLst>
          </p:cNvPr>
          <p:cNvPicPr>
            <a:picLocks noChangeAspect="1" noChangeArrowheads="1"/>
          </p:cNvPicPr>
          <p:nvPr userDrawn="1"/>
        </p:nvPicPr>
        <p:blipFill>
          <a:blip r:embed="rId16" cstate="print">
            <a:extLst>
              <a:ext uri="{28A0092B-C50C-407E-A947-70E740481C1C}">
                <a14:useLocalDpi xmlns:a14="http://schemas.microsoft.com/office/drawing/2010/main"/>
              </a:ext>
            </a:extLst>
          </a:blip>
          <a:srcRect/>
          <a:stretch>
            <a:fillRect/>
          </a:stretch>
        </p:blipFill>
        <p:spPr bwMode="auto">
          <a:xfrm>
            <a:off x="10361913" y="6468739"/>
            <a:ext cx="1758870" cy="38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46" r:id="rId3"/>
    <p:sldLayoutId id="2147483939" r:id="rId4"/>
    <p:sldLayoutId id="2147483941" r:id="rId5"/>
    <p:sldLayoutId id="2147483947" r:id="rId6"/>
    <p:sldLayoutId id="2147483948" r:id="rId7"/>
    <p:sldLayoutId id="2147483949" r:id="rId8"/>
    <p:sldLayoutId id="2147483950" r:id="rId9"/>
    <p:sldLayoutId id="2147483951" r:id="rId10"/>
    <p:sldLayoutId id="2147483952" r:id="rId11"/>
    <p:sldLayoutId id="2147483953" r:id="rId12"/>
    <p:sldLayoutId id="2147483955" r:id="rId13"/>
    <p:sldLayoutId id="2147483956" r:id="rId14"/>
  </p:sldLayoutIdLst>
  <p:hf hdr="0" dt="0"/>
  <p:txStyles>
    <p:titleStyle>
      <a:lvl1pPr algn="l" rtl="0" eaLnBrk="1" fontAlgn="base" hangingPunct="1">
        <a:lnSpc>
          <a:spcPct val="85000"/>
        </a:lnSpc>
        <a:spcBef>
          <a:spcPct val="0"/>
        </a:spcBef>
        <a:spcAft>
          <a:spcPct val="0"/>
        </a:spcAft>
        <a:defRPr sz="3000" b="1" kern="120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wmf"/><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630B91-0AF7-4D11-80C7-59198F93B912}"/>
              </a:ext>
            </a:extLst>
          </p:cNvPr>
          <p:cNvSpPr txBox="1"/>
          <p:nvPr/>
        </p:nvSpPr>
        <p:spPr>
          <a:xfrm>
            <a:off x="339005" y="2671870"/>
            <a:ext cx="9607428" cy="757130"/>
          </a:xfrm>
          <a:prstGeom prst="rect">
            <a:avLst/>
          </a:prstGeom>
          <a:noFill/>
        </p:spPr>
        <p:txBody>
          <a:bodyPr wrap="square" rtlCol="0">
            <a:spAutoFit/>
          </a:bodyPr>
          <a:lstStyle/>
          <a:p>
            <a:pPr algn="l">
              <a:lnSpc>
                <a:spcPct val="90000"/>
              </a:lnSpc>
            </a:pPr>
            <a:r>
              <a:rPr lang="en-US" sz="2400" dirty="0"/>
              <a:t>Jim Fast, </a:t>
            </a:r>
            <a:r>
              <a:rPr lang="en-US" sz="2400" i="1" dirty="0"/>
              <a:t>EIC Associate Project Manager/Deputy Project Director</a:t>
            </a:r>
          </a:p>
          <a:p>
            <a:pPr algn="l">
              <a:lnSpc>
                <a:spcPct val="90000"/>
              </a:lnSpc>
            </a:pPr>
            <a:r>
              <a:rPr lang="en-US" sz="2400" dirty="0"/>
              <a:t>Rolf Ent, </a:t>
            </a:r>
            <a:r>
              <a:rPr lang="en-US" sz="2400" i="1" dirty="0"/>
              <a:t>EIC Co-Associate Director – Experimental Program</a:t>
            </a:r>
          </a:p>
        </p:txBody>
      </p:sp>
      <p:sp>
        <p:nvSpPr>
          <p:cNvPr id="4" name="Subtitle 2">
            <a:extLst>
              <a:ext uri="{FF2B5EF4-FFF2-40B4-BE49-F238E27FC236}">
                <a16:creationId xmlns:a16="http://schemas.microsoft.com/office/drawing/2014/main" id="{A85F359E-A30D-4427-AC58-BA0CCD47184B}"/>
              </a:ext>
            </a:extLst>
          </p:cNvPr>
          <p:cNvSpPr txBox="1">
            <a:spLocks/>
          </p:cNvSpPr>
          <p:nvPr/>
        </p:nvSpPr>
        <p:spPr bwMode="auto">
          <a:xfrm>
            <a:off x="339005" y="3948262"/>
            <a:ext cx="11151153" cy="25280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marR="0" indent="0" algn="l" defTabSz="914400" rtl="0" eaLnBrk="1" fontAlgn="auto" latinLnBrk="0" hangingPunct="1">
              <a:lnSpc>
                <a:spcPct val="100000"/>
              </a:lnSpc>
              <a:spcBef>
                <a:spcPts val="0"/>
              </a:spcBef>
              <a:spcAft>
                <a:spcPts val="0"/>
              </a:spcAft>
              <a:buClrTx/>
              <a:buSzTx/>
              <a:buFontTx/>
              <a:buNone/>
              <a:tabLst/>
              <a:defRPr sz="2400" b="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b="1" dirty="0">
                <a:solidFill>
                  <a:srgbClr val="000000"/>
                </a:solidFill>
              </a:rPr>
              <a:t>Presented to:</a:t>
            </a:r>
          </a:p>
          <a:p>
            <a:pPr>
              <a:defRPr/>
            </a:pPr>
            <a:r>
              <a:rPr lang="en-US" b="0" dirty="0">
                <a:solidFill>
                  <a:srgbClr val="000000"/>
                </a:solidFill>
              </a:rPr>
              <a:t>JSA S&amp;T Mission Committee</a:t>
            </a:r>
          </a:p>
          <a:p>
            <a:pPr>
              <a:defRPr/>
            </a:pPr>
            <a:endParaRPr lang="en-US" dirty="0">
              <a:solidFill>
                <a:srgbClr val="000000"/>
              </a:solidFill>
            </a:endParaRPr>
          </a:p>
          <a:p>
            <a:pPr>
              <a:defRPr/>
            </a:pPr>
            <a:r>
              <a:rPr lang="en-US" dirty="0">
                <a:solidFill>
                  <a:srgbClr val="000000"/>
                </a:solidFill>
              </a:rPr>
              <a:t>December 10, 2024</a:t>
            </a:r>
          </a:p>
        </p:txBody>
      </p:sp>
      <p:sp>
        <p:nvSpPr>
          <p:cNvPr id="5" name="Title 7">
            <a:extLst>
              <a:ext uri="{FF2B5EF4-FFF2-40B4-BE49-F238E27FC236}">
                <a16:creationId xmlns:a16="http://schemas.microsoft.com/office/drawing/2014/main" id="{A7EC89B4-047A-420F-9212-802F828B67B1}"/>
              </a:ext>
            </a:extLst>
          </p:cNvPr>
          <p:cNvSpPr txBox="1">
            <a:spLocks/>
          </p:cNvSpPr>
          <p:nvPr/>
        </p:nvSpPr>
        <p:spPr bwMode="auto">
          <a:xfrm>
            <a:off x="339094" y="610558"/>
            <a:ext cx="1134490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85000"/>
              </a:lnSpc>
              <a:spcBef>
                <a:spcPct val="0"/>
              </a:spcBef>
              <a:spcAft>
                <a:spcPct val="0"/>
              </a:spcAft>
              <a:defRPr sz="3000" b="1" kern="1200" baseline="0">
                <a:solidFill>
                  <a:srgbClr val="A91B1B"/>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EIC </a:t>
            </a:r>
            <a:r>
              <a:rPr lang="en-US" sz="3200" dirty="0"/>
              <a:t>and </a:t>
            </a:r>
            <a:r>
              <a:rPr lang="en-US" sz="3200" dirty="0" err="1"/>
              <a:t>JLab’s</a:t>
            </a:r>
            <a:r>
              <a:rPr lang="en-US" sz="3200" dirty="0"/>
              <a:t> Continuing Role</a:t>
            </a:r>
            <a:endParaRPr lang="en-US" dirty="0"/>
          </a:p>
        </p:txBody>
      </p:sp>
    </p:spTree>
    <p:extLst>
      <p:ext uri="{BB962C8B-B14F-4D97-AF65-F5344CB8AC3E}">
        <p14:creationId xmlns:p14="http://schemas.microsoft.com/office/powerpoint/2010/main" val="100198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24314-CBE6-40D5-ADA2-D6536D74E8AC}"/>
              </a:ext>
            </a:extLst>
          </p:cNvPr>
          <p:cNvSpPr>
            <a:spLocks noGrp="1"/>
          </p:cNvSpPr>
          <p:nvPr>
            <p:ph type="title"/>
          </p:nvPr>
        </p:nvSpPr>
        <p:spPr/>
        <p:txBody>
          <a:bodyPr>
            <a:normAutofit/>
          </a:bodyPr>
          <a:lstStyle/>
          <a:p>
            <a:r>
              <a:rPr lang="en-US" dirty="0"/>
              <a:t>EIC Detector – Synergy with CEBAF Operations</a:t>
            </a:r>
          </a:p>
        </p:txBody>
      </p:sp>
      <p:sp>
        <p:nvSpPr>
          <p:cNvPr id="5" name="Text Placeholder 4">
            <a:extLst>
              <a:ext uri="{FF2B5EF4-FFF2-40B4-BE49-F238E27FC236}">
                <a16:creationId xmlns:a16="http://schemas.microsoft.com/office/drawing/2014/main" id="{BBDC851B-0C07-115B-57CA-F9DEBC2EBF04}"/>
              </a:ext>
            </a:extLst>
          </p:cNvPr>
          <p:cNvSpPr>
            <a:spLocks noGrp="1"/>
          </p:cNvSpPr>
          <p:nvPr>
            <p:ph type="body" sz="quarter" idx="10"/>
          </p:nvPr>
        </p:nvSpPr>
        <p:spPr/>
        <p:txBody>
          <a:bodyPr>
            <a:normAutofit/>
          </a:bodyPr>
          <a:lstStyle/>
          <a:p>
            <a:pPr>
              <a:lnSpc>
                <a:spcPct val="100000"/>
              </a:lnSpc>
              <a:spcBef>
                <a:spcPts val="400"/>
              </a:spcBef>
            </a:pPr>
            <a:r>
              <a:rPr lang="en-US" sz="1999" b="1" dirty="0">
                <a:latin typeface="Arial" panose="020B0604020202020204" pitchFamily="34" charset="0"/>
                <a:cs typeface="Arial" panose="020B0604020202020204" pitchFamily="34" charset="0"/>
              </a:rPr>
              <a:t>JLab has known responsibility in:</a:t>
            </a:r>
          </a:p>
          <a:p>
            <a:pPr marL="285664" indent="-285664">
              <a:lnSpc>
                <a:spcPct val="100000"/>
              </a:lnSpc>
              <a:spcBef>
                <a:spcPts val="400"/>
              </a:spcBef>
            </a:pPr>
            <a:r>
              <a:rPr lang="en-US" sz="1999" dirty="0">
                <a:latin typeface="Arial" panose="020B0604020202020204" pitchFamily="34" charset="0"/>
                <a:cs typeface="Arial" panose="020B0604020202020204" pitchFamily="34" charset="0"/>
              </a:rPr>
              <a:t>CAMs for R&amp;D, tracking, particle id, far-forward/-backward, magnet, electronics, DAQ/computing</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Detector Solenoid Magnet</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Computing and Software – synergy with streaming/advanced computing grand challenge</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Electronics and DAQ/Computing coordination – synergy with streaming/advanced computing</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Electron Polarimetry – synergy with high-precision polarimetry for MOLLER</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E&amp;D for </a:t>
            </a:r>
            <a:r>
              <a:rPr lang="en-US" sz="1999" dirty="0" err="1">
                <a:latin typeface="Arial" panose="020B0604020202020204" pitchFamily="34" charset="0"/>
                <a:cs typeface="Arial" panose="020B0604020202020204" pitchFamily="34" charset="0"/>
              </a:rPr>
              <a:t>pfRICH</a:t>
            </a:r>
            <a:r>
              <a:rPr lang="en-US" sz="1999" dirty="0">
                <a:latin typeface="Arial" panose="020B0604020202020204" pitchFamily="34" charset="0"/>
                <a:cs typeface="Arial" panose="020B0604020202020204" pitchFamily="34" charset="0"/>
              </a:rPr>
              <a:t>, </a:t>
            </a:r>
            <a:r>
              <a:rPr lang="en-US" sz="1999" dirty="0" err="1">
                <a:latin typeface="Arial" panose="020B0604020202020204" pitchFamily="34" charset="0"/>
                <a:cs typeface="Arial" panose="020B0604020202020204" pitchFamily="34" charset="0"/>
              </a:rPr>
              <a:t>dRICH</a:t>
            </a:r>
            <a:r>
              <a:rPr lang="en-US" sz="1999" dirty="0">
                <a:latin typeface="Arial" panose="020B0604020202020204" pitchFamily="34" charset="0"/>
                <a:cs typeface="Arial" panose="020B0604020202020204" pitchFamily="34" charset="0"/>
              </a:rPr>
              <a:t> and  far-forward/far-backward as part of EIC Project work</a:t>
            </a:r>
          </a:p>
          <a:p>
            <a:pPr marL="285664" indent="-285664">
              <a:lnSpc>
                <a:spcPct val="100000"/>
              </a:lnSpc>
              <a:spcBef>
                <a:spcPts val="400"/>
              </a:spcBef>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a:lnSpc>
                <a:spcPct val="100000"/>
              </a:lnSpc>
              <a:spcBef>
                <a:spcPts val="400"/>
              </a:spcBef>
            </a:pPr>
            <a:r>
              <a:rPr lang="en-US" sz="1999" b="1" dirty="0">
                <a:latin typeface="Arial" panose="020B0604020202020204" pitchFamily="34" charset="0"/>
                <a:cs typeface="Arial" panose="020B0604020202020204" pitchFamily="34" charset="0"/>
              </a:rPr>
              <a:t>Ongoing JLab interest areas – together with Jefferson Lab/EIC users:</a:t>
            </a:r>
          </a:p>
          <a:p>
            <a:pPr marL="285664" indent="-285664">
              <a:lnSpc>
                <a:spcPct val="100000"/>
              </a:lnSpc>
              <a:spcBef>
                <a:spcPts val="400"/>
              </a:spcBef>
              <a:buFont typeface="Arial" panose="020B0604020202020204" pitchFamily="34" charset="0"/>
              <a:buChar char="•"/>
            </a:pPr>
            <a:r>
              <a:rPr lang="en-US" sz="1999" dirty="0" err="1">
                <a:latin typeface="Arial" panose="020B0604020202020204" pitchFamily="34" charset="0"/>
                <a:cs typeface="Arial" panose="020B0604020202020204" pitchFamily="34" charset="0"/>
              </a:rPr>
              <a:t>muRWell</a:t>
            </a:r>
            <a:r>
              <a:rPr lang="en-US" sz="1999" dirty="0">
                <a:latin typeface="Arial" panose="020B0604020202020204" pitchFamily="34" charset="0"/>
                <a:cs typeface="Arial" panose="020B0604020202020204" pitchFamily="34" charset="0"/>
              </a:rPr>
              <a:t> and E&amp;D for GEM-based trackers (outer MPGD, Disks) – synergy with MPGD Center</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High-performance DIRC – E&amp;D, assembly, synergy with </a:t>
            </a:r>
            <a:r>
              <a:rPr lang="en-US" sz="1999" dirty="0" err="1">
                <a:latin typeface="Arial" panose="020B0604020202020204" pitchFamily="34" charset="0"/>
                <a:cs typeface="Arial" panose="020B0604020202020204" pitchFamily="34" charset="0"/>
              </a:rPr>
              <a:t>GlueX</a:t>
            </a:r>
            <a:r>
              <a:rPr lang="en-US" sz="1999" dirty="0">
                <a:latin typeface="Arial" panose="020B0604020202020204" pitchFamily="34" charset="0"/>
                <a:cs typeface="Arial" panose="020B0604020202020204" pitchFamily="34" charset="0"/>
              </a:rPr>
              <a:t>/DIRC work and infrastructure</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Backward EM Calorimeter (backup for </a:t>
            </a:r>
            <a:r>
              <a:rPr lang="en-US" sz="1999" dirty="0" err="1">
                <a:latin typeface="Arial" panose="020B0604020202020204" pitchFamily="34" charset="0"/>
                <a:cs typeface="Arial" panose="020B0604020202020204" pitchFamily="34" charset="0"/>
              </a:rPr>
              <a:t>EEEmCAL</a:t>
            </a:r>
            <a:r>
              <a:rPr lang="en-US" sz="1999" dirty="0">
                <a:latin typeface="Arial" panose="020B0604020202020204" pitchFamily="34" charset="0"/>
                <a:cs typeface="Arial" panose="020B0604020202020204" pitchFamily="34" charset="0"/>
              </a:rPr>
              <a:t> group) – synergy with earlier NPS, FCAL-II</a:t>
            </a:r>
          </a:p>
          <a:p>
            <a:pPr marL="285664" indent="-285664">
              <a:lnSpc>
                <a:spcPct val="100000"/>
              </a:lnSpc>
              <a:spcBef>
                <a:spcPts val="400"/>
              </a:spcBef>
              <a:buFont typeface="Arial" panose="020B0604020202020204" pitchFamily="34" charset="0"/>
              <a:buChar char="•"/>
            </a:pPr>
            <a:r>
              <a:rPr lang="en-US" sz="1999" dirty="0" err="1">
                <a:latin typeface="Arial" panose="020B0604020202020204" pitchFamily="34" charset="0"/>
                <a:cs typeface="Arial" panose="020B0604020202020204" pitchFamily="34" charset="0"/>
              </a:rPr>
              <a:t>dRICH</a:t>
            </a:r>
            <a:r>
              <a:rPr lang="en-US" sz="1999" dirty="0">
                <a:latin typeface="Arial" panose="020B0604020202020204" pitchFamily="34" charset="0"/>
                <a:cs typeface="Arial" panose="020B0604020202020204" pitchFamily="34" charset="0"/>
              </a:rPr>
              <a:t> (backup for INFN-led project) – synergy with earlier CLAS12 RICH work</a:t>
            </a:r>
          </a:p>
          <a:p>
            <a:pPr marL="285664" indent="-285664">
              <a:lnSpc>
                <a:spcPct val="100000"/>
              </a:lnSpc>
              <a:spcBef>
                <a:spcPts val="400"/>
              </a:spcBef>
              <a:buFont typeface="Arial" panose="020B0604020202020204" pitchFamily="34" charset="0"/>
              <a:buChar char="•"/>
            </a:pPr>
            <a:r>
              <a:rPr lang="en-US" sz="1999" dirty="0">
                <a:latin typeface="Arial" panose="020B0604020202020204" pitchFamily="34" charset="0"/>
                <a:cs typeface="Arial" panose="020B0604020202020204" pitchFamily="34" charset="0"/>
              </a:rPr>
              <a:t>HRPPD evaluation – synergy with ongoing work with/interest in LAPPDs for PID detectors</a:t>
            </a:r>
          </a:p>
        </p:txBody>
      </p:sp>
    </p:spTree>
    <p:extLst>
      <p:ext uri="{BB962C8B-B14F-4D97-AF65-F5344CB8AC3E}">
        <p14:creationId xmlns:p14="http://schemas.microsoft.com/office/powerpoint/2010/main" val="669865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28844" y="89545"/>
            <a:ext cx="11098171" cy="795321"/>
          </a:xfrm>
        </p:spPr>
        <p:txBody>
          <a:bodyPr>
            <a:noAutofit/>
          </a:bodyPr>
          <a:lstStyle/>
          <a:p>
            <a:r>
              <a:rPr lang="en-US" dirty="0"/>
              <a:t>EIC Scientific Case Built Over Decades</a:t>
            </a:r>
          </a:p>
        </p:txBody>
      </p:sp>
      <p:grpSp>
        <p:nvGrpSpPr>
          <p:cNvPr id="11" name="Group 10">
            <a:extLst>
              <a:ext uri="{FF2B5EF4-FFF2-40B4-BE49-F238E27FC236}">
                <a16:creationId xmlns:a16="http://schemas.microsoft.com/office/drawing/2014/main" id="{0051DC41-88CB-3BE9-7ECF-42EBE0CC6E63}"/>
              </a:ext>
            </a:extLst>
          </p:cNvPr>
          <p:cNvGrpSpPr/>
          <p:nvPr/>
        </p:nvGrpSpPr>
        <p:grpSpPr>
          <a:xfrm>
            <a:off x="1390255" y="1014869"/>
            <a:ext cx="1387727" cy="1951353"/>
            <a:chOff x="5715000" y="3251721"/>
            <a:chExt cx="2003425" cy="2920479"/>
          </a:xfrm>
        </p:grpSpPr>
        <p:sp>
          <p:nvSpPr>
            <p:cNvPr id="12" name="Text Box 33">
              <a:extLst>
                <a:ext uri="{FF2B5EF4-FFF2-40B4-BE49-F238E27FC236}">
                  <a16:creationId xmlns:a16="http://schemas.microsoft.com/office/drawing/2014/main" id="{3AD9754C-7BEE-0653-00E4-11DDE8A4C684}"/>
                </a:ext>
              </a:extLst>
            </p:cNvPr>
            <p:cNvSpPr txBox="1">
              <a:spLocks noChangeArrowheads="1"/>
            </p:cNvSpPr>
            <p:nvPr/>
          </p:nvSpPr>
          <p:spPr bwMode="auto">
            <a:xfrm>
              <a:off x="6165970" y="3251721"/>
              <a:ext cx="669874" cy="369292"/>
            </a:xfrm>
            <a:prstGeom prst="rect">
              <a:avLst/>
            </a:prstGeom>
            <a:noFill/>
            <a:ln w="9525">
              <a:noFill/>
              <a:miter lim="800000"/>
              <a:headEnd/>
              <a:tailEnd/>
            </a:ln>
            <a:effectLst/>
          </p:spPr>
          <p:txBody>
            <a:bodyPr wrap="none" lIns="61528" tIns="30764" rIns="61528" bIns="30764">
              <a:spAutoFit/>
            </a:bodyPr>
            <a:lstStyle/>
            <a:p>
              <a:pPr defTabSz="615369">
                <a:defRPr/>
              </a:pPr>
              <a:r>
                <a:rPr lang="en-US" sz="1200" b="1" dirty="0">
                  <a:effectLst>
                    <a:outerShdw blurRad="38100" dist="38100" dir="2700000" algn="tl">
                      <a:srgbClr val="C0C0C0"/>
                    </a:outerShdw>
                  </a:effectLst>
                  <a:cs typeface="Arial" panose="020B0604020202020204" pitchFamily="34" charset="0"/>
                </a:rPr>
                <a:t>2002</a:t>
              </a:r>
            </a:p>
          </p:txBody>
        </p:sp>
        <p:pic>
          <p:nvPicPr>
            <p:cNvPr id="13" name="Picture 35" descr="LRP2002_Cover">
              <a:extLst>
                <a:ext uri="{FF2B5EF4-FFF2-40B4-BE49-F238E27FC236}">
                  <a16:creationId xmlns:a16="http://schemas.microsoft.com/office/drawing/2014/main" id="{969F2F09-5F56-DB5D-7ED7-48738FFB62E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00" y="3581400"/>
              <a:ext cx="2003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3">
            <a:extLst>
              <a:ext uri="{FF2B5EF4-FFF2-40B4-BE49-F238E27FC236}">
                <a16:creationId xmlns:a16="http://schemas.microsoft.com/office/drawing/2014/main" id="{F544F29E-446B-2D34-FA7F-C1F1F3E97A54}"/>
              </a:ext>
            </a:extLst>
          </p:cNvPr>
          <p:cNvGrpSpPr/>
          <p:nvPr/>
        </p:nvGrpSpPr>
        <p:grpSpPr>
          <a:xfrm>
            <a:off x="2316613" y="1293851"/>
            <a:ext cx="1413992" cy="1892730"/>
            <a:chOff x="6796088" y="3969766"/>
            <a:chExt cx="2066925" cy="2888234"/>
          </a:xfrm>
        </p:grpSpPr>
        <p:sp>
          <p:nvSpPr>
            <p:cNvPr id="15" name="Text Box 38">
              <a:extLst>
                <a:ext uri="{FF2B5EF4-FFF2-40B4-BE49-F238E27FC236}">
                  <a16:creationId xmlns:a16="http://schemas.microsoft.com/office/drawing/2014/main" id="{55890C62-83F5-5B65-890D-2D3B7BC94F70}"/>
                </a:ext>
              </a:extLst>
            </p:cNvPr>
            <p:cNvSpPr txBox="1">
              <a:spLocks noChangeArrowheads="1"/>
            </p:cNvSpPr>
            <p:nvPr/>
          </p:nvSpPr>
          <p:spPr bwMode="auto">
            <a:xfrm>
              <a:off x="7726426" y="3969766"/>
              <a:ext cx="736415" cy="376526"/>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2007</a:t>
              </a:r>
            </a:p>
          </p:txBody>
        </p:sp>
        <p:pic>
          <p:nvPicPr>
            <p:cNvPr id="16" name="Picture 39">
              <a:extLst>
                <a:ext uri="{FF2B5EF4-FFF2-40B4-BE49-F238E27FC236}">
                  <a16:creationId xmlns:a16="http://schemas.microsoft.com/office/drawing/2014/main" id="{EC1489B2-9A2A-6FA9-2566-3BACCF585C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6088" y="4281488"/>
              <a:ext cx="20669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3">
            <a:extLst>
              <a:ext uri="{FF2B5EF4-FFF2-40B4-BE49-F238E27FC236}">
                <a16:creationId xmlns:a16="http://schemas.microsoft.com/office/drawing/2014/main" id="{7CB1C770-3A90-A9DE-9A4E-FE3021B0A6C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043459" y="1672769"/>
            <a:ext cx="1329310" cy="165167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 Box 38">
            <a:extLst>
              <a:ext uri="{FF2B5EF4-FFF2-40B4-BE49-F238E27FC236}">
                <a16:creationId xmlns:a16="http://schemas.microsoft.com/office/drawing/2014/main" id="{FF374C6F-9B0E-CCE9-C4D3-652A776F799B}"/>
              </a:ext>
            </a:extLst>
          </p:cNvPr>
          <p:cNvSpPr txBox="1">
            <a:spLocks noChangeArrowheads="1"/>
          </p:cNvSpPr>
          <p:nvPr/>
        </p:nvSpPr>
        <p:spPr bwMode="auto">
          <a:xfrm>
            <a:off x="3668789" y="1430370"/>
            <a:ext cx="583085"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2009</a:t>
            </a:r>
          </a:p>
        </p:txBody>
      </p:sp>
      <p:sp>
        <p:nvSpPr>
          <p:cNvPr id="19" name="Text Box 38">
            <a:extLst>
              <a:ext uri="{FF2B5EF4-FFF2-40B4-BE49-F238E27FC236}">
                <a16:creationId xmlns:a16="http://schemas.microsoft.com/office/drawing/2014/main" id="{0E49FEB6-DC61-6A0F-3A1C-283B11BE5FA4}"/>
              </a:ext>
            </a:extLst>
          </p:cNvPr>
          <p:cNvSpPr txBox="1">
            <a:spLocks noChangeArrowheads="1"/>
          </p:cNvSpPr>
          <p:nvPr/>
        </p:nvSpPr>
        <p:spPr bwMode="auto">
          <a:xfrm>
            <a:off x="5675605" y="2123461"/>
            <a:ext cx="561611"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2013</a:t>
            </a:r>
          </a:p>
        </p:txBody>
      </p:sp>
      <p:sp>
        <p:nvSpPr>
          <p:cNvPr id="20" name="Text Box 38">
            <a:extLst>
              <a:ext uri="{FF2B5EF4-FFF2-40B4-BE49-F238E27FC236}">
                <a16:creationId xmlns:a16="http://schemas.microsoft.com/office/drawing/2014/main" id="{5DB4EB5E-DC17-3534-BC95-6100F33242E7}"/>
              </a:ext>
            </a:extLst>
          </p:cNvPr>
          <p:cNvSpPr txBox="1">
            <a:spLocks noChangeArrowheads="1"/>
          </p:cNvSpPr>
          <p:nvPr/>
        </p:nvSpPr>
        <p:spPr bwMode="auto">
          <a:xfrm>
            <a:off x="6248325" y="2396641"/>
            <a:ext cx="513516"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2015</a:t>
            </a:r>
          </a:p>
        </p:txBody>
      </p:sp>
      <p:sp>
        <p:nvSpPr>
          <p:cNvPr id="21" name="Text Box 38">
            <a:extLst>
              <a:ext uri="{FF2B5EF4-FFF2-40B4-BE49-F238E27FC236}">
                <a16:creationId xmlns:a16="http://schemas.microsoft.com/office/drawing/2014/main" id="{530DC20C-08EE-AC15-19B7-89CA8B20C83A}"/>
              </a:ext>
            </a:extLst>
          </p:cNvPr>
          <p:cNvSpPr txBox="1">
            <a:spLocks noChangeArrowheads="1"/>
          </p:cNvSpPr>
          <p:nvPr/>
        </p:nvSpPr>
        <p:spPr bwMode="auto">
          <a:xfrm>
            <a:off x="6935330" y="2649178"/>
            <a:ext cx="552156"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2018</a:t>
            </a:r>
          </a:p>
        </p:txBody>
      </p:sp>
      <p:grpSp>
        <p:nvGrpSpPr>
          <p:cNvPr id="22" name="Group 21">
            <a:extLst>
              <a:ext uri="{FF2B5EF4-FFF2-40B4-BE49-F238E27FC236}">
                <a16:creationId xmlns:a16="http://schemas.microsoft.com/office/drawing/2014/main" id="{C15262A3-71FE-C9B9-3E52-B78E0AE75B8B}"/>
              </a:ext>
            </a:extLst>
          </p:cNvPr>
          <p:cNvGrpSpPr/>
          <p:nvPr/>
        </p:nvGrpSpPr>
        <p:grpSpPr>
          <a:xfrm>
            <a:off x="3490771" y="1793546"/>
            <a:ext cx="1545185" cy="1811309"/>
            <a:chOff x="3231954" y="1902260"/>
            <a:chExt cx="2060784" cy="2415709"/>
          </a:xfrm>
        </p:grpSpPr>
        <p:pic>
          <p:nvPicPr>
            <p:cNvPr id="23" name="Picture 22">
              <a:extLst>
                <a:ext uri="{FF2B5EF4-FFF2-40B4-BE49-F238E27FC236}">
                  <a16:creationId xmlns:a16="http://schemas.microsoft.com/office/drawing/2014/main" id="{CD56D1E6-E44A-D816-E9A7-1A475B3494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31954" y="2215053"/>
              <a:ext cx="1628839" cy="2102916"/>
            </a:xfrm>
            <a:prstGeom prst="rect">
              <a:avLst/>
            </a:prstGeom>
            <a:ln>
              <a:solidFill>
                <a:schemeClr val="tx1"/>
              </a:solidFill>
            </a:ln>
          </p:spPr>
        </p:pic>
        <p:sp>
          <p:nvSpPr>
            <p:cNvPr id="24" name="Text Box 38">
              <a:extLst>
                <a:ext uri="{FF2B5EF4-FFF2-40B4-BE49-F238E27FC236}">
                  <a16:creationId xmlns:a16="http://schemas.microsoft.com/office/drawing/2014/main" id="{6B332EE3-6C0D-0174-D96E-69A44F36ED44}"/>
                </a:ext>
              </a:extLst>
            </p:cNvPr>
            <p:cNvSpPr txBox="1">
              <a:spLocks noChangeArrowheads="1"/>
            </p:cNvSpPr>
            <p:nvPr/>
          </p:nvSpPr>
          <p:spPr bwMode="auto">
            <a:xfrm>
              <a:off x="4490016" y="1902260"/>
              <a:ext cx="802722" cy="329081"/>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rPr>
                <a:t>2010</a:t>
              </a:r>
            </a:p>
          </p:txBody>
        </p:sp>
        <p:sp>
          <p:nvSpPr>
            <p:cNvPr id="25" name="TextBox 24">
              <a:extLst>
                <a:ext uri="{FF2B5EF4-FFF2-40B4-BE49-F238E27FC236}">
                  <a16:creationId xmlns:a16="http://schemas.microsoft.com/office/drawing/2014/main" id="{E4152FA6-FEB4-CCC5-F3C4-92169FBA8AD2}"/>
                </a:ext>
              </a:extLst>
            </p:cNvPr>
            <p:cNvSpPr txBox="1"/>
            <p:nvPr/>
          </p:nvSpPr>
          <p:spPr>
            <a:xfrm>
              <a:off x="3357006" y="2215875"/>
              <a:ext cx="1542250" cy="738664"/>
            </a:xfrm>
            <a:prstGeom prst="rect">
              <a:avLst/>
            </a:prstGeom>
            <a:solidFill>
              <a:schemeClr val="bg1"/>
            </a:solidFill>
          </p:spPr>
          <p:txBody>
            <a:bodyPr wrap="square" rtlCol="0">
              <a:spAutoFit/>
            </a:bodyPr>
            <a:lstStyle/>
            <a:p>
              <a:r>
                <a:rPr lang="en-US" sz="1000" b="1" dirty="0">
                  <a:solidFill>
                    <a:prstClr val="black"/>
                  </a:solidFill>
                </a:rPr>
                <a:t>Gluons and the Quark Sea at High Energies</a:t>
              </a:r>
            </a:p>
          </p:txBody>
        </p:sp>
      </p:grpSp>
      <p:sp>
        <p:nvSpPr>
          <p:cNvPr id="26" name="Text Box 38">
            <a:extLst>
              <a:ext uri="{FF2B5EF4-FFF2-40B4-BE49-F238E27FC236}">
                <a16:creationId xmlns:a16="http://schemas.microsoft.com/office/drawing/2014/main" id="{72EA7164-D289-A853-6F4E-6AA729426D6D}"/>
              </a:ext>
            </a:extLst>
          </p:cNvPr>
          <p:cNvSpPr txBox="1">
            <a:spLocks noChangeArrowheads="1"/>
          </p:cNvSpPr>
          <p:nvPr/>
        </p:nvSpPr>
        <p:spPr bwMode="auto">
          <a:xfrm>
            <a:off x="5007115" y="1922859"/>
            <a:ext cx="571918"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2012</a:t>
            </a:r>
          </a:p>
        </p:txBody>
      </p:sp>
      <p:sp>
        <p:nvSpPr>
          <p:cNvPr id="30" name="Rectangle 4">
            <a:extLst>
              <a:ext uri="{FF2B5EF4-FFF2-40B4-BE49-F238E27FC236}">
                <a16:creationId xmlns:a16="http://schemas.microsoft.com/office/drawing/2014/main" id="{0D0D0AD7-A23E-CA4F-C3A1-56EA2C139D96}"/>
              </a:ext>
            </a:extLst>
          </p:cNvPr>
          <p:cNvSpPr>
            <a:spLocks noChangeArrowheads="1"/>
          </p:cNvSpPr>
          <p:nvPr/>
        </p:nvSpPr>
        <p:spPr bwMode="auto">
          <a:xfrm>
            <a:off x="2909505" y="4339356"/>
            <a:ext cx="138528" cy="34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62" tIns="34281" rIns="68562" bIns="34281" numCol="1" anchor="ctr" anchorCtr="0" compatLnSpc="1">
            <a:prstTxWarp prst="textNoShape">
              <a:avLst/>
            </a:prstTxWarp>
            <a:spAutoFit/>
          </a:bodyPr>
          <a:lstStyle/>
          <a:p>
            <a:endParaRPr lang="en-US" b="1" dirty="0">
              <a:cs typeface="Arial" panose="020B0604020202020204" pitchFamily="34" charset="0"/>
            </a:endParaRPr>
          </a:p>
        </p:txBody>
      </p:sp>
      <p:sp>
        <p:nvSpPr>
          <p:cNvPr id="32" name="TextBox 31">
            <a:extLst>
              <a:ext uri="{FF2B5EF4-FFF2-40B4-BE49-F238E27FC236}">
                <a16:creationId xmlns:a16="http://schemas.microsoft.com/office/drawing/2014/main" id="{B6EB4B53-B4D8-0F31-6046-1DE10E4120D6}"/>
              </a:ext>
            </a:extLst>
          </p:cNvPr>
          <p:cNvSpPr txBox="1"/>
          <p:nvPr/>
        </p:nvSpPr>
        <p:spPr>
          <a:xfrm>
            <a:off x="1004575" y="4306668"/>
            <a:ext cx="4971235" cy="1476943"/>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416" tIns="45708" rIns="91416" bIns="45708" rtlCol="0" anchor="t">
            <a:spAutoFit/>
          </a:bodyPr>
          <a:lstStyle/>
          <a:p>
            <a:r>
              <a:rPr lang="en-US" b="1" dirty="0">
                <a:uFill>
                  <a:solidFill>
                    <a:srgbClr val="413E40"/>
                  </a:solidFill>
                </a:uFill>
                <a:ea typeface="ＭＳ Ｐゴシック"/>
                <a:cs typeface="Arial"/>
              </a:rPr>
              <a:t>“The science questions that an EIC will answer are central to completing an understanding of atoms as well as being integral to the agenda of nuclear physics today.” (2018)</a:t>
            </a:r>
            <a:endParaRPr lang="en-US" b="1" dirty="0">
              <a:cs typeface="Arial" panose="020B0604020202020204" pitchFamily="34" charset="0"/>
            </a:endParaRPr>
          </a:p>
        </p:txBody>
      </p:sp>
      <p:pic>
        <p:nvPicPr>
          <p:cNvPr id="35" name="Picture 2">
            <a:extLst>
              <a:ext uri="{FF2B5EF4-FFF2-40B4-BE49-F238E27FC236}">
                <a16:creationId xmlns:a16="http://schemas.microsoft.com/office/drawing/2014/main" id="{F40D6D1A-DE01-B328-35F0-BB61598514F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413107" y="2175666"/>
            <a:ext cx="1206489" cy="1600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744B3E41-B281-E97F-A041-3673CEB9DA8B}"/>
              </a:ext>
            </a:extLst>
          </p:cNvPr>
          <p:cNvGrpSpPr/>
          <p:nvPr/>
        </p:nvGrpSpPr>
        <p:grpSpPr>
          <a:xfrm>
            <a:off x="5071291" y="2387922"/>
            <a:ext cx="1239162" cy="1534987"/>
            <a:chOff x="5134513" y="2818820"/>
            <a:chExt cx="1652649" cy="2047183"/>
          </a:xfrm>
        </p:grpSpPr>
        <p:pic>
          <p:nvPicPr>
            <p:cNvPr id="37" name="Picture 36">
              <a:extLst>
                <a:ext uri="{FF2B5EF4-FFF2-40B4-BE49-F238E27FC236}">
                  <a16:creationId xmlns:a16="http://schemas.microsoft.com/office/drawing/2014/main" id="{910FCFBC-658B-AC85-D905-81FAE38885E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34513" y="2818820"/>
              <a:ext cx="1525844" cy="1971852"/>
            </a:xfrm>
            <a:prstGeom prst="rect">
              <a:avLst/>
            </a:prstGeom>
            <a:solidFill>
              <a:schemeClr val="bg1"/>
            </a:solidFill>
            <a:ln>
              <a:solidFill>
                <a:schemeClr val="tx1"/>
              </a:solidFill>
            </a:ln>
          </p:spPr>
        </p:pic>
        <p:sp>
          <p:nvSpPr>
            <p:cNvPr id="38" name="TextBox 37">
              <a:extLst>
                <a:ext uri="{FF2B5EF4-FFF2-40B4-BE49-F238E27FC236}">
                  <a16:creationId xmlns:a16="http://schemas.microsoft.com/office/drawing/2014/main" id="{B894197C-D237-5F27-2EBF-B997622AB948}"/>
                </a:ext>
              </a:extLst>
            </p:cNvPr>
            <p:cNvSpPr txBox="1"/>
            <p:nvPr/>
          </p:nvSpPr>
          <p:spPr>
            <a:xfrm>
              <a:off x="5279018" y="3067799"/>
              <a:ext cx="1206502" cy="1631216"/>
            </a:xfrm>
            <a:prstGeom prst="rect">
              <a:avLst/>
            </a:prstGeom>
            <a:solidFill>
              <a:schemeClr val="bg1"/>
            </a:solidFill>
          </p:spPr>
          <p:txBody>
            <a:bodyPr wrap="square" rtlCol="0">
              <a:spAutoFit/>
            </a:bodyPr>
            <a:lstStyle/>
            <a:p>
              <a:r>
                <a:rPr lang="en-US" sz="1050" b="1" dirty="0">
                  <a:solidFill>
                    <a:prstClr val="black"/>
                  </a:solidFill>
                </a:rPr>
                <a:t>Major Nuclear Physics Facilities for the Next Decade</a:t>
              </a:r>
            </a:p>
          </p:txBody>
        </p:sp>
        <p:sp>
          <p:nvSpPr>
            <p:cNvPr id="39" name="TextBox 38">
              <a:extLst>
                <a:ext uri="{FF2B5EF4-FFF2-40B4-BE49-F238E27FC236}">
                  <a16:creationId xmlns:a16="http://schemas.microsoft.com/office/drawing/2014/main" id="{FA76D339-604B-F9CF-05EC-9DFECB95C3DB}"/>
                </a:ext>
              </a:extLst>
            </p:cNvPr>
            <p:cNvSpPr txBox="1"/>
            <p:nvPr/>
          </p:nvSpPr>
          <p:spPr>
            <a:xfrm>
              <a:off x="5226485" y="2834671"/>
              <a:ext cx="883149" cy="369332"/>
            </a:xfrm>
            <a:prstGeom prst="rect">
              <a:avLst/>
            </a:prstGeom>
            <a:solidFill>
              <a:schemeClr val="bg1"/>
            </a:solidFill>
          </p:spPr>
          <p:txBody>
            <a:bodyPr wrap="none" rtlCol="0">
              <a:spAutoFit/>
            </a:bodyPr>
            <a:lstStyle/>
            <a:p>
              <a:r>
                <a:rPr lang="en-US" sz="1200" b="1" dirty="0">
                  <a:solidFill>
                    <a:prstClr val="black"/>
                  </a:solidFill>
                </a:rPr>
                <a:t>NSAC </a:t>
              </a:r>
            </a:p>
          </p:txBody>
        </p:sp>
        <p:sp>
          <p:nvSpPr>
            <p:cNvPr id="40" name="TextBox 39">
              <a:extLst>
                <a:ext uri="{FF2B5EF4-FFF2-40B4-BE49-F238E27FC236}">
                  <a16:creationId xmlns:a16="http://schemas.microsoft.com/office/drawing/2014/main" id="{EDA01534-6E5D-D66F-B644-77C269B62061}"/>
                </a:ext>
              </a:extLst>
            </p:cNvPr>
            <p:cNvSpPr txBox="1"/>
            <p:nvPr/>
          </p:nvSpPr>
          <p:spPr>
            <a:xfrm>
              <a:off x="5260674" y="4527448"/>
              <a:ext cx="1526488" cy="338555"/>
            </a:xfrm>
            <a:prstGeom prst="rect">
              <a:avLst/>
            </a:prstGeom>
            <a:noFill/>
          </p:spPr>
          <p:txBody>
            <a:bodyPr wrap="none" rtlCol="0">
              <a:spAutoFit/>
            </a:bodyPr>
            <a:lstStyle/>
            <a:p>
              <a:r>
                <a:rPr lang="en-US" sz="1050" b="1" dirty="0">
                  <a:solidFill>
                    <a:prstClr val="black"/>
                  </a:solidFill>
                </a:rPr>
                <a:t>March 14, 2013</a:t>
              </a:r>
            </a:p>
          </p:txBody>
        </p:sp>
      </p:grpSp>
      <p:pic>
        <p:nvPicPr>
          <p:cNvPr id="41" name="Picture 2">
            <a:extLst>
              <a:ext uri="{FF2B5EF4-FFF2-40B4-BE49-F238E27FC236}">
                <a16:creationId xmlns:a16="http://schemas.microsoft.com/office/drawing/2014/main" id="{300A28D8-05FD-8B60-E130-2728B63C3CE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48850" y="2608160"/>
            <a:ext cx="1186481" cy="15316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2" name="Picture 41">
            <a:extLst>
              <a:ext uri="{FF2B5EF4-FFF2-40B4-BE49-F238E27FC236}">
                <a16:creationId xmlns:a16="http://schemas.microsoft.com/office/drawing/2014/main" id="{1611EB44-8260-C075-57EB-619CCA8BF0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10455" y="2855101"/>
            <a:ext cx="1221023" cy="1744318"/>
          </a:xfrm>
          <a:prstGeom prst="rect">
            <a:avLst/>
          </a:prstGeom>
        </p:spPr>
      </p:pic>
      <p:sp>
        <p:nvSpPr>
          <p:cNvPr id="43" name="Text Box 38">
            <a:extLst>
              <a:ext uri="{FF2B5EF4-FFF2-40B4-BE49-F238E27FC236}">
                <a16:creationId xmlns:a16="http://schemas.microsoft.com/office/drawing/2014/main" id="{9E116AD3-27B3-F0B4-2D49-379A5895A7EF}"/>
              </a:ext>
            </a:extLst>
          </p:cNvPr>
          <p:cNvSpPr txBox="1">
            <a:spLocks noChangeArrowheads="1"/>
          </p:cNvSpPr>
          <p:nvPr/>
        </p:nvSpPr>
        <p:spPr bwMode="auto">
          <a:xfrm>
            <a:off x="7596911" y="2962012"/>
            <a:ext cx="494019"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cs typeface="Arial" panose="020B0604020202020204" pitchFamily="34" charset="0"/>
              </a:rPr>
              <a:t>2021</a:t>
            </a:r>
          </a:p>
        </p:txBody>
      </p:sp>
      <p:pic>
        <p:nvPicPr>
          <p:cNvPr id="44" name="Picture 43">
            <a:extLst>
              <a:ext uri="{FF2B5EF4-FFF2-40B4-BE49-F238E27FC236}">
                <a16:creationId xmlns:a16="http://schemas.microsoft.com/office/drawing/2014/main" id="{5E6BD3E6-60BC-E0F3-D216-AE578E890961}"/>
              </a:ext>
            </a:extLst>
          </p:cNvPr>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73195" y="3162603"/>
            <a:ext cx="1240785" cy="1604068"/>
          </a:xfrm>
          <a:prstGeom prst="rect">
            <a:avLst/>
          </a:prstGeom>
          <a:noFill/>
          <a:ln>
            <a:noFill/>
          </a:ln>
        </p:spPr>
      </p:pic>
      <p:sp>
        <p:nvSpPr>
          <p:cNvPr id="46" name="TextBox 45">
            <a:extLst>
              <a:ext uri="{FF2B5EF4-FFF2-40B4-BE49-F238E27FC236}">
                <a16:creationId xmlns:a16="http://schemas.microsoft.com/office/drawing/2014/main" id="{28F4ABFD-9AB2-B8D6-154A-234EF31BF583}"/>
              </a:ext>
            </a:extLst>
          </p:cNvPr>
          <p:cNvSpPr txBox="1"/>
          <p:nvPr/>
        </p:nvSpPr>
        <p:spPr>
          <a:xfrm>
            <a:off x="7220266" y="4547069"/>
            <a:ext cx="1208670" cy="246157"/>
          </a:xfrm>
          <a:prstGeom prst="rect">
            <a:avLst/>
          </a:prstGeom>
          <a:noFill/>
        </p:spPr>
        <p:txBody>
          <a:bodyPr wrap="none" rtlCol="0">
            <a:spAutoFit/>
          </a:bodyPr>
          <a:lstStyle/>
          <a:p>
            <a:r>
              <a:rPr lang="en-US" sz="1000" b="1" dirty="0">
                <a:cs typeface="Arial" panose="020B0604020202020204" pitchFamily="34" charset="0"/>
              </a:rPr>
              <a:t>arXiv:2103.05419</a:t>
            </a:r>
          </a:p>
        </p:txBody>
      </p:sp>
      <p:sp>
        <p:nvSpPr>
          <p:cNvPr id="47" name="Text Box 38">
            <a:extLst>
              <a:ext uri="{FF2B5EF4-FFF2-40B4-BE49-F238E27FC236}">
                <a16:creationId xmlns:a16="http://schemas.microsoft.com/office/drawing/2014/main" id="{DADF2C76-EF5C-9364-15EB-79031495DFDD}"/>
              </a:ext>
            </a:extLst>
          </p:cNvPr>
          <p:cNvSpPr txBox="1">
            <a:spLocks noChangeArrowheads="1"/>
          </p:cNvSpPr>
          <p:nvPr/>
        </p:nvSpPr>
        <p:spPr bwMode="auto">
          <a:xfrm>
            <a:off x="8256890" y="3204277"/>
            <a:ext cx="511598" cy="246747"/>
          </a:xfrm>
          <a:prstGeom prst="rect">
            <a:avLst/>
          </a:prstGeom>
          <a:noFill/>
          <a:ln w="9525">
            <a:noFill/>
            <a:miter lim="800000"/>
            <a:headEnd/>
            <a:tailEnd/>
          </a:ln>
          <a:effectLst/>
        </p:spPr>
        <p:txBody>
          <a:bodyPr wrap="square" lIns="61528" tIns="30764" rIns="61528" bIns="30764">
            <a:spAutoFit/>
          </a:bodyPr>
          <a:lstStyle/>
          <a:p>
            <a:pPr defTabSz="615369">
              <a:defRPr/>
            </a:pPr>
            <a:r>
              <a:rPr lang="en-US" sz="1200" b="1"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2023</a:t>
            </a:r>
          </a:p>
        </p:txBody>
      </p:sp>
      <p:sp>
        <p:nvSpPr>
          <p:cNvPr id="48" name="TextBox 47">
            <a:extLst>
              <a:ext uri="{FF2B5EF4-FFF2-40B4-BE49-F238E27FC236}">
                <a16:creationId xmlns:a16="http://schemas.microsoft.com/office/drawing/2014/main" id="{D5E32C38-C905-5FDB-BA25-97C6F8CF5B5A}"/>
              </a:ext>
            </a:extLst>
          </p:cNvPr>
          <p:cNvSpPr txBox="1"/>
          <p:nvPr/>
        </p:nvSpPr>
        <p:spPr>
          <a:xfrm>
            <a:off x="8876720" y="1428387"/>
            <a:ext cx="3003352" cy="1476943"/>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416" tIns="45708" rIns="91416" bIns="45708" rtlCol="0" anchor="t">
            <a:spAutoFit/>
          </a:bodyPr>
          <a:lstStyle/>
          <a:p>
            <a:r>
              <a:rPr lang="en-US" b="1" dirty="0">
                <a:latin typeface="Arial"/>
                <a:cs typeface="Arial"/>
              </a:rPr>
              <a:t>“We recommend the expeditious completion of the EIC as the highest priority for facility construction.” (2023)</a:t>
            </a:r>
            <a:endParaRPr lang="en-US" b="1" dirty="0">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5534255E-2F59-122C-9875-BADFABB7050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637062" y="3401862"/>
            <a:ext cx="1376085" cy="1809499"/>
          </a:xfrm>
          <a:prstGeom prst="rect">
            <a:avLst/>
          </a:prstGeom>
        </p:spPr>
      </p:pic>
      <p:sp>
        <p:nvSpPr>
          <p:cNvPr id="45" name="Slide Number Placeholder 1">
            <a:extLst>
              <a:ext uri="{FF2B5EF4-FFF2-40B4-BE49-F238E27FC236}">
                <a16:creationId xmlns:a16="http://schemas.microsoft.com/office/drawing/2014/main" id="{DFA3572C-BEC8-46B0-A6FC-76774B4E9E9F}"/>
              </a:ext>
            </a:extLst>
          </p:cNvPr>
          <p:cNvSpPr txBox="1">
            <a:spLocks/>
          </p:cNvSpPr>
          <p:nvPr/>
        </p:nvSpPr>
        <p:spPr>
          <a:xfrm>
            <a:off x="11448666" y="6532916"/>
            <a:ext cx="432373" cy="293964"/>
          </a:xfrm>
          <a:prstGeom prst="rect">
            <a:avLst/>
          </a:prstGeom>
        </p:spPr>
        <p:txBody>
          <a:bodyPr lIns="0" tIns="0" rIns="0" bIns="0" anchor="ctr"/>
          <a:lstStyle>
            <a:defPPr>
              <a:defRPr lang="en-US"/>
            </a:defPPr>
            <a:lvl1pPr marL="0" algn="ctr" defTabSz="914400" rtl="0" eaLnBrk="1" latinLnBrk="0" hangingPunct="1">
              <a:defRPr sz="82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a:pPr/>
              <a:t>11</a:t>
            </a:fld>
            <a:endParaRPr lang="en-US" dirty="0"/>
          </a:p>
        </p:txBody>
      </p:sp>
      <p:sp>
        <p:nvSpPr>
          <p:cNvPr id="4" name="TextBox 3">
            <a:extLst>
              <a:ext uri="{FF2B5EF4-FFF2-40B4-BE49-F238E27FC236}">
                <a16:creationId xmlns:a16="http://schemas.microsoft.com/office/drawing/2014/main" id="{B9A6E931-D5D6-2AC1-FE25-977293A17E42}"/>
              </a:ext>
            </a:extLst>
          </p:cNvPr>
          <p:cNvSpPr txBox="1"/>
          <p:nvPr/>
        </p:nvSpPr>
        <p:spPr>
          <a:xfrm>
            <a:off x="4254220" y="802095"/>
            <a:ext cx="5052311" cy="369236"/>
          </a:xfrm>
          <a:prstGeom prst="rect">
            <a:avLst/>
          </a:prstGeom>
          <a:solidFill>
            <a:schemeClr val="accent2">
              <a:lumMod val="20000"/>
              <a:lumOff val="80000"/>
            </a:schemeClr>
          </a:solidFill>
        </p:spPr>
        <p:txBody>
          <a:bodyPr wrap="none" rtlCol="0">
            <a:spAutoFit/>
          </a:bodyPr>
          <a:lstStyle/>
          <a:p>
            <a:pPr algn="ctr"/>
            <a:r>
              <a:rPr lang="en-US" dirty="0"/>
              <a:t>More on EIC Science in Rolf Ent’s presentation </a:t>
            </a:r>
          </a:p>
        </p:txBody>
      </p:sp>
    </p:spTree>
    <p:extLst>
      <p:ext uri="{BB962C8B-B14F-4D97-AF65-F5344CB8AC3E}">
        <p14:creationId xmlns:p14="http://schemas.microsoft.com/office/powerpoint/2010/main" val="3170342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487D-7C00-4965-B9F6-DF4413481F57}"/>
              </a:ext>
            </a:extLst>
          </p:cNvPr>
          <p:cNvSpPr>
            <a:spLocks noGrp="1"/>
          </p:cNvSpPr>
          <p:nvPr>
            <p:ph type="title"/>
          </p:nvPr>
        </p:nvSpPr>
        <p:spPr/>
        <p:txBody>
          <a:bodyPr/>
          <a:lstStyle/>
          <a:p>
            <a:r>
              <a:rPr lang="en-US" dirty="0"/>
              <a:t>Facility Requirements </a:t>
            </a:r>
          </a:p>
        </p:txBody>
      </p:sp>
      <p:sp>
        <p:nvSpPr>
          <p:cNvPr id="3" name="Slide Number Placeholder 2">
            <a:extLst>
              <a:ext uri="{FF2B5EF4-FFF2-40B4-BE49-F238E27FC236}">
                <a16:creationId xmlns:a16="http://schemas.microsoft.com/office/drawing/2014/main" id="{3A9CE013-0016-4CCA-B555-49EDF1708E46}"/>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12</a:t>
            </a:fld>
            <a:endParaRPr lang="en-US" dirty="0"/>
          </a:p>
        </p:txBody>
      </p:sp>
      <p:sp>
        <p:nvSpPr>
          <p:cNvPr id="4" name="Text Placeholder 3">
            <a:extLst>
              <a:ext uri="{FF2B5EF4-FFF2-40B4-BE49-F238E27FC236}">
                <a16:creationId xmlns:a16="http://schemas.microsoft.com/office/drawing/2014/main" id="{52219660-8900-45DA-9409-D6C5645F0E16}"/>
              </a:ext>
            </a:extLst>
          </p:cNvPr>
          <p:cNvSpPr txBox="1">
            <a:spLocks/>
          </p:cNvSpPr>
          <p:nvPr/>
        </p:nvSpPr>
        <p:spPr>
          <a:xfrm>
            <a:off x="461842" y="3375703"/>
            <a:ext cx="7134094" cy="1089245"/>
          </a:xfrm>
          <a:prstGeom prst="rect">
            <a:avLst/>
          </a:prstGeom>
          <a:solidFill>
            <a:schemeClr val="tx2">
              <a:lumMod val="75000"/>
            </a:schemeClr>
          </a:solid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99" b="1" dirty="0">
                <a:solidFill>
                  <a:schemeClr val="bg1"/>
                </a:solidFill>
                <a:cs typeface="Arial"/>
              </a:rPr>
              <a:t>Conceptual design scope and expected performance satisfy the U.S. Nuclear Science Advisory Committee (NSAC) Long Range Plan (2015 &amp; 2023) and the requirements endorsed by the  U.S. National Academy of Sciences (2018).</a:t>
            </a:r>
          </a:p>
        </p:txBody>
      </p:sp>
      <p:sp>
        <p:nvSpPr>
          <p:cNvPr id="5" name="Text Placeholder 3">
            <a:extLst>
              <a:ext uri="{FF2B5EF4-FFF2-40B4-BE49-F238E27FC236}">
                <a16:creationId xmlns:a16="http://schemas.microsoft.com/office/drawing/2014/main" id="{CA9A1762-B27B-4AE0-9366-3FB924FA21FD}"/>
              </a:ext>
            </a:extLst>
          </p:cNvPr>
          <p:cNvSpPr txBox="1">
            <a:spLocks/>
          </p:cNvSpPr>
          <p:nvPr/>
        </p:nvSpPr>
        <p:spPr>
          <a:xfrm>
            <a:off x="461842" y="928304"/>
            <a:ext cx="7421147" cy="2371487"/>
          </a:xfrm>
          <a:prstGeom prst="rect">
            <a:avLst/>
          </a:prstGeom>
        </p:spPr>
        <p:txBody>
          <a:bodyPr vert="horz" lIns="91416" tIns="45708" rIns="91416" bIns="4570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400050" indent="-169863"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630238" indent="-173038"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857250" indent="-1698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087438" indent="-173038"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tabLst>
                <a:tab pos="6452839" algn="r"/>
              </a:tabLst>
            </a:pPr>
            <a:r>
              <a:rPr lang="en-US" sz="1999" dirty="0"/>
              <a:t>High Luminosity: L= 10</a:t>
            </a:r>
            <a:r>
              <a:rPr lang="en-US" sz="1999" baseline="30000" dirty="0"/>
              <a:t>33</a:t>
            </a:r>
            <a:r>
              <a:rPr lang="en-US" sz="1999" dirty="0"/>
              <a:t> – 10</a:t>
            </a:r>
            <a:r>
              <a:rPr lang="en-US" sz="1999" baseline="30000" dirty="0"/>
              <a:t>34</a:t>
            </a:r>
            <a:r>
              <a:rPr lang="en-US" sz="1999" dirty="0"/>
              <a:t>cm</a:t>
            </a:r>
            <a:r>
              <a:rPr lang="en-US" sz="1999" baseline="30000" dirty="0"/>
              <a:t>-2</a:t>
            </a:r>
            <a:r>
              <a:rPr lang="en-US" sz="1999" dirty="0"/>
              <a:t>sec</a:t>
            </a:r>
            <a:r>
              <a:rPr lang="en-US" sz="1999" baseline="30000" dirty="0"/>
              <a:t>-1</a:t>
            </a:r>
            <a:endParaRPr lang="en-US" sz="1999" dirty="0"/>
          </a:p>
          <a:p>
            <a:pPr>
              <a:tabLst>
                <a:tab pos="6452839" algn="r"/>
              </a:tabLst>
            </a:pPr>
            <a:r>
              <a:rPr lang="en-US" sz="1999" dirty="0"/>
              <a:t>Highly Polarized Beams:  70%</a:t>
            </a:r>
          </a:p>
          <a:p>
            <a:pPr>
              <a:tabLst>
                <a:tab pos="6452839" algn="r"/>
              </a:tabLst>
            </a:pPr>
            <a:r>
              <a:rPr lang="en-US" sz="1999" dirty="0"/>
              <a:t>Large Center of Mass Energy Range: E</a:t>
            </a:r>
            <a:r>
              <a:rPr lang="en-US" sz="1999" baseline="-25000" dirty="0"/>
              <a:t>cm</a:t>
            </a:r>
            <a:r>
              <a:rPr lang="en-US" sz="1999" dirty="0"/>
              <a:t> = 20 – 140 GeV</a:t>
            </a:r>
          </a:p>
          <a:p>
            <a:pPr>
              <a:tabLst>
                <a:tab pos="6452839" algn="r"/>
              </a:tabLst>
            </a:pPr>
            <a:r>
              <a:rPr lang="en-US" sz="1999" dirty="0"/>
              <a:t>Large Ion Species Range:  protons – Uranium</a:t>
            </a:r>
          </a:p>
          <a:p>
            <a:pPr>
              <a:tabLst>
                <a:tab pos="6452839" algn="r"/>
              </a:tabLst>
            </a:pPr>
            <a:r>
              <a:rPr lang="en-US" sz="1999" dirty="0"/>
              <a:t>Large Detector Acceptance and Good Background Conditions</a:t>
            </a:r>
          </a:p>
          <a:p>
            <a:pPr>
              <a:tabLst>
                <a:tab pos="6452839" algn="r"/>
              </a:tabLst>
            </a:pPr>
            <a:r>
              <a:rPr lang="en-US" sz="1999" dirty="0"/>
              <a:t>Possibility to implement a Second Interaction Region (IR)</a:t>
            </a:r>
          </a:p>
          <a:p>
            <a:pPr>
              <a:tabLst>
                <a:tab pos="6452839" algn="r"/>
              </a:tabLst>
            </a:pPr>
            <a:endParaRPr lang="en-US" sz="1799" dirty="0"/>
          </a:p>
          <a:p>
            <a:pPr marL="0" indent="0">
              <a:buNone/>
              <a:tabLst>
                <a:tab pos="6452839" algn="r"/>
              </a:tabLst>
            </a:pPr>
            <a:endParaRPr lang="en-US" sz="1999" dirty="0"/>
          </a:p>
          <a:p>
            <a:pPr marL="0" indent="0">
              <a:buNone/>
            </a:pPr>
            <a:endParaRPr lang="en-US" sz="1999" dirty="0"/>
          </a:p>
        </p:txBody>
      </p:sp>
      <p:pic>
        <p:nvPicPr>
          <p:cNvPr id="6" name="Picture 5">
            <a:extLst>
              <a:ext uri="{FF2B5EF4-FFF2-40B4-BE49-F238E27FC236}">
                <a16:creationId xmlns:a16="http://schemas.microsoft.com/office/drawing/2014/main" id="{E4E8C7AB-30F1-4500-BC39-EEBCF381A5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82990" y="398155"/>
            <a:ext cx="4179106" cy="5231951"/>
          </a:xfrm>
          <a:prstGeom prst="rect">
            <a:avLst/>
          </a:prstGeom>
        </p:spPr>
      </p:pic>
      <p:sp>
        <p:nvSpPr>
          <p:cNvPr id="7" name="Text Placeholder 3">
            <a:extLst>
              <a:ext uri="{FF2B5EF4-FFF2-40B4-BE49-F238E27FC236}">
                <a16:creationId xmlns:a16="http://schemas.microsoft.com/office/drawing/2014/main" id="{D75D231A-A6BB-D233-FE94-2CD693FC5E9B}"/>
              </a:ext>
            </a:extLst>
          </p:cNvPr>
          <p:cNvSpPr txBox="1">
            <a:spLocks/>
          </p:cNvSpPr>
          <p:nvPr/>
        </p:nvSpPr>
        <p:spPr>
          <a:xfrm>
            <a:off x="461841" y="4540860"/>
            <a:ext cx="7134095" cy="1824321"/>
          </a:xfrm>
          <a:prstGeom prst="rect">
            <a:avLst/>
          </a:prstGeom>
          <a:solidFill>
            <a:schemeClr val="accent5">
              <a:lumMod val="75000"/>
            </a:schemeClr>
          </a:solid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99" b="1" dirty="0">
                <a:solidFill>
                  <a:schemeClr val="bg1"/>
                </a:solidFill>
                <a:cs typeface="Arial"/>
              </a:rPr>
              <a:t>Full capabilities are not compatible with $3B TPC so trade studies are underway to reduce project scope with acceptable impacts on the physics reach of the accelerator complex:</a:t>
            </a:r>
          </a:p>
          <a:p>
            <a:pPr>
              <a:lnSpc>
                <a:spcPct val="100000"/>
              </a:lnSpc>
              <a:spcBef>
                <a:spcPts val="400"/>
              </a:spcBef>
            </a:pPr>
            <a:r>
              <a:rPr lang="en-US" sz="1799" b="1" dirty="0">
                <a:solidFill>
                  <a:schemeClr val="bg1"/>
                </a:solidFill>
                <a:cs typeface="Arial"/>
              </a:rPr>
              <a:t>No strong hadron cooling – replaced with low energy cooler</a:t>
            </a:r>
          </a:p>
          <a:p>
            <a:pPr>
              <a:lnSpc>
                <a:spcPct val="100000"/>
              </a:lnSpc>
              <a:spcBef>
                <a:spcPts val="400"/>
              </a:spcBef>
            </a:pPr>
            <a:r>
              <a:rPr lang="en-US" sz="1799" b="1" dirty="0">
                <a:solidFill>
                  <a:schemeClr val="bg1"/>
                </a:solidFill>
                <a:cs typeface="Arial"/>
              </a:rPr>
              <a:t>Alternative approach for electron injector complex</a:t>
            </a:r>
          </a:p>
          <a:p>
            <a:pPr>
              <a:lnSpc>
                <a:spcPct val="100000"/>
              </a:lnSpc>
              <a:spcBef>
                <a:spcPts val="400"/>
              </a:spcBef>
            </a:pPr>
            <a:r>
              <a:rPr lang="en-US" sz="1799" b="1" dirty="0">
                <a:solidFill>
                  <a:schemeClr val="bg1"/>
                </a:solidFill>
                <a:cs typeface="Arial"/>
              </a:rPr>
              <a:t>41 GeV hadrons and 18 GeV electrons after early science Ops</a:t>
            </a:r>
          </a:p>
        </p:txBody>
      </p:sp>
    </p:spTree>
    <p:extLst>
      <p:ext uri="{BB962C8B-B14F-4D97-AF65-F5344CB8AC3E}">
        <p14:creationId xmlns:p14="http://schemas.microsoft.com/office/powerpoint/2010/main" val="133849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9A1C-E5B9-47F6-9007-8EEE8C96A4A5}"/>
              </a:ext>
            </a:extLst>
          </p:cNvPr>
          <p:cNvSpPr>
            <a:spLocks noGrp="1"/>
          </p:cNvSpPr>
          <p:nvPr>
            <p:ph type="title"/>
          </p:nvPr>
        </p:nvSpPr>
        <p:spPr/>
        <p:txBody>
          <a:bodyPr/>
          <a:lstStyle/>
          <a:p>
            <a:r>
              <a:rPr lang="en-US" dirty="0"/>
              <a:t>EIC Project Critical Decisions and Plans </a:t>
            </a:r>
          </a:p>
        </p:txBody>
      </p:sp>
      <p:sp>
        <p:nvSpPr>
          <p:cNvPr id="3" name="Slide Number Placeholder 2">
            <a:extLst>
              <a:ext uri="{FF2B5EF4-FFF2-40B4-BE49-F238E27FC236}">
                <a16:creationId xmlns:a16="http://schemas.microsoft.com/office/drawing/2014/main" id="{AA71C32F-5CEA-4F09-B3C4-0F5255AB7A55}"/>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1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13</a:t>
            </a:fld>
            <a:endParaRPr lang="en-US" b="0" dirty="0">
              <a:solidFill>
                <a:schemeClr val="tx1"/>
              </a:solidFill>
            </a:endParaRPr>
          </a:p>
        </p:txBody>
      </p:sp>
      <p:pic>
        <p:nvPicPr>
          <p:cNvPr id="6" name="Picture 5">
            <a:extLst>
              <a:ext uri="{FF2B5EF4-FFF2-40B4-BE49-F238E27FC236}">
                <a16:creationId xmlns:a16="http://schemas.microsoft.com/office/drawing/2014/main" id="{F46B004B-BE8C-4208-A5A1-89701B7229C7}"/>
              </a:ext>
            </a:extLst>
          </p:cNvPr>
          <p:cNvPicPr>
            <a:picLocks noChangeAspect="1"/>
          </p:cNvPicPr>
          <p:nvPr/>
        </p:nvPicPr>
        <p:blipFill>
          <a:blip r:embed="rId2"/>
          <a:stretch>
            <a:fillRect/>
          </a:stretch>
        </p:blipFill>
        <p:spPr>
          <a:xfrm>
            <a:off x="586098" y="899163"/>
            <a:ext cx="11026646" cy="3902001"/>
          </a:xfrm>
          <a:prstGeom prst="rect">
            <a:avLst/>
          </a:prstGeom>
        </p:spPr>
      </p:pic>
      <p:sp>
        <p:nvSpPr>
          <p:cNvPr id="7" name="TextBox 6">
            <a:extLst>
              <a:ext uri="{FF2B5EF4-FFF2-40B4-BE49-F238E27FC236}">
                <a16:creationId xmlns:a16="http://schemas.microsoft.com/office/drawing/2014/main" id="{C2AAD5F2-23CC-4DEE-B246-EB60FA934835}"/>
              </a:ext>
            </a:extLst>
          </p:cNvPr>
          <p:cNvSpPr txBox="1"/>
          <p:nvPr/>
        </p:nvSpPr>
        <p:spPr>
          <a:xfrm>
            <a:off x="2417537" y="4666208"/>
            <a:ext cx="906177" cy="276927"/>
          </a:xfrm>
          <a:prstGeom prst="rect">
            <a:avLst/>
          </a:prstGeom>
          <a:solidFill>
            <a:schemeClr val="bg1"/>
          </a:solidFill>
          <a:ln>
            <a:solidFill>
              <a:schemeClr val="tx1"/>
            </a:solidFill>
          </a:ln>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1200" b="1" dirty="0">
                <a:cs typeface="Arial"/>
              </a:rPr>
              <a:t>2019</a:t>
            </a:r>
            <a:endParaRPr lang="en-US" sz="1200" b="1" dirty="0">
              <a:solidFill>
                <a:srgbClr val="FFFFFF"/>
              </a:solidFill>
              <a:cs typeface="Arial"/>
            </a:endParaRPr>
          </a:p>
        </p:txBody>
      </p:sp>
      <p:sp>
        <p:nvSpPr>
          <p:cNvPr id="8" name="TextBox 7">
            <a:extLst>
              <a:ext uri="{FF2B5EF4-FFF2-40B4-BE49-F238E27FC236}">
                <a16:creationId xmlns:a16="http://schemas.microsoft.com/office/drawing/2014/main" id="{11C6D871-3D90-4C71-BDD6-DEAF3C18BB55}"/>
              </a:ext>
            </a:extLst>
          </p:cNvPr>
          <p:cNvSpPr txBox="1"/>
          <p:nvPr/>
        </p:nvSpPr>
        <p:spPr>
          <a:xfrm>
            <a:off x="4002205" y="4666209"/>
            <a:ext cx="835341" cy="276927"/>
          </a:xfrm>
          <a:prstGeom prst="rect">
            <a:avLst/>
          </a:prstGeom>
          <a:solidFill>
            <a:schemeClr val="bg1"/>
          </a:solidFill>
          <a:ln>
            <a:solidFill>
              <a:schemeClr val="tx1"/>
            </a:solidFill>
          </a:ln>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1200" b="1" dirty="0">
                <a:cs typeface="Arial"/>
              </a:rPr>
              <a:t>2021</a:t>
            </a:r>
            <a:endParaRPr lang="en-US" sz="1600" b="1" dirty="0">
              <a:cs typeface="Arial"/>
            </a:endParaRPr>
          </a:p>
        </p:txBody>
      </p:sp>
      <p:sp>
        <p:nvSpPr>
          <p:cNvPr id="9" name="TextBox 8">
            <a:extLst>
              <a:ext uri="{FF2B5EF4-FFF2-40B4-BE49-F238E27FC236}">
                <a16:creationId xmlns:a16="http://schemas.microsoft.com/office/drawing/2014/main" id="{55772580-A649-43C5-9911-F1F818105885}"/>
              </a:ext>
            </a:extLst>
          </p:cNvPr>
          <p:cNvSpPr txBox="1"/>
          <p:nvPr/>
        </p:nvSpPr>
        <p:spPr>
          <a:xfrm>
            <a:off x="671548" y="5206629"/>
            <a:ext cx="9426641" cy="1077194"/>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marL="171399" indent="-171399">
              <a:buFont typeface="Arial"/>
              <a:buChar char="•"/>
            </a:pPr>
            <a:r>
              <a:rPr lang="en-US" sz="1600" b="1" dirty="0">
                <a:cs typeface="Arial"/>
              </a:rPr>
              <a:t>CD-3A, Long Lead Procurement, approved March 2024.  Excellent use of IRA funding.</a:t>
            </a:r>
            <a:endParaRPr lang="en-US" sz="1600" dirty="0">
              <a:cs typeface="Arial"/>
            </a:endParaRPr>
          </a:p>
          <a:p>
            <a:pPr marL="171399" indent="-171399">
              <a:buFont typeface="Arial"/>
              <a:buChar char="•"/>
            </a:pPr>
            <a:r>
              <a:rPr lang="en-US" sz="1600" b="1" dirty="0">
                <a:cs typeface="Arial"/>
              </a:rPr>
              <a:t>CD-3B, Long Lead Procurement, approval planned for March 2025.</a:t>
            </a:r>
            <a:endParaRPr lang="en-US" sz="1600" b="1" dirty="0">
              <a:solidFill>
                <a:srgbClr val="444444"/>
              </a:solidFill>
              <a:latin typeface="Arial"/>
              <a:cs typeface="Calibri"/>
            </a:endParaRPr>
          </a:p>
          <a:p>
            <a:pPr marL="171399" indent="-171399">
              <a:buFont typeface="Arial"/>
              <a:buChar char="•"/>
            </a:pPr>
            <a:r>
              <a:rPr lang="en-US" sz="1600" b="1" dirty="0">
                <a:latin typeface="Arial"/>
                <a:cs typeface="Calibri"/>
              </a:rPr>
              <a:t>CD-2 and CD-3 will be split into subprojects based on technical readiness and funding.</a:t>
            </a:r>
          </a:p>
          <a:p>
            <a:pPr marL="628599" lvl="1" indent="-171399">
              <a:buFont typeface="Arial"/>
              <a:buChar char="•"/>
            </a:pPr>
            <a:r>
              <a:rPr lang="en-US" sz="1600" b="1" dirty="0">
                <a:latin typeface="Arial"/>
                <a:cs typeface="Calibri"/>
              </a:rPr>
              <a:t>Earliest CD-2 or CD-2/3 anticipated in late 2026.</a:t>
            </a:r>
            <a:endParaRPr lang="en-US" sz="1600" b="1" dirty="0">
              <a:cs typeface="Arial"/>
            </a:endParaRPr>
          </a:p>
        </p:txBody>
      </p:sp>
      <p:sp>
        <p:nvSpPr>
          <p:cNvPr id="4" name="TextBox 3">
            <a:extLst>
              <a:ext uri="{FF2B5EF4-FFF2-40B4-BE49-F238E27FC236}">
                <a16:creationId xmlns:a16="http://schemas.microsoft.com/office/drawing/2014/main" id="{618BC379-3A05-4B09-338E-8E6834180C7A}"/>
              </a:ext>
            </a:extLst>
          </p:cNvPr>
          <p:cNvSpPr txBox="1"/>
          <p:nvPr/>
        </p:nvSpPr>
        <p:spPr>
          <a:xfrm>
            <a:off x="5240528" y="4670963"/>
            <a:ext cx="1014298" cy="276975"/>
          </a:xfrm>
          <a:prstGeom prst="rect">
            <a:avLst/>
          </a:prstGeom>
          <a:solidFill>
            <a:schemeClr val="bg1"/>
          </a:solidFill>
          <a:ln>
            <a:solidFill>
              <a:schemeClr val="tx1"/>
            </a:solidFill>
          </a:ln>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1200" b="1" dirty="0">
                <a:cs typeface="Arial"/>
              </a:rPr>
              <a:t>2026-2027</a:t>
            </a:r>
            <a:endParaRPr lang="en-US" sz="1600" b="1" dirty="0">
              <a:cs typeface="Arial"/>
            </a:endParaRPr>
          </a:p>
        </p:txBody>
      </p:sp>
      <p:sp>
        <p:nvSpPr>
          <p:cNvPr id="5" name="TextBox 4">
            <a:extLst>
              <a:ext uri="{FF2B5EF4-FFF2-40B4-BE49-F238E27FC236}">
                <a16:creationId xmlns:a16="http://schemas.microsoft.com/office/drawing/2014/main" id="{F1276A39-6394-AB31-E2F7-77E60BCA4C90}"/>
              </a:ext>
            </a:extLst>
          </p:cNvPr>
          <p:cNvSpPr txBox="1"/>
          <p:nvPr/>
        </p:nvSpPr>
        <p:spPr>
          <a:xfrm>
            <a:off x="8688574" y="4666208"/>
            <a:ext cx="835341" cy="276927"/>
          </a:xfrm>
          <a:prstGeom prst="rect">
            <a:avLst/>
          </a:prstGeom>
          <a:solidFill>
            <a:schemeClr val="bg1"/>
          </a:solidFill>
          <a:ln>
            <a:solidFill>
              <a:schemeClr val="tx1"/>
            </a:solidFill>
          </a:ln>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1200" b="1" dirty="0">
                <a:cs typeface="Arial"/>
              </a:rPr>
              <a:t>~2034</a:t>
            </a:r>
            <a:endParaRPr lang="en-US" sz="1600" b="1" dirty="0">
              <a:cs typeface="Arial"/>
            </a:endParaRPr>
          </a:p>
        </p:txBody>
      </p:sp>
      <p:sp>
        <p:nvSpPr>
          <p:cNvPr id="11" name="TextBox 10">
            <a:extLst>
              <a:ext uri="{FF2B5EF4-FFF2-40B4-BE49-F238E27FC236}">
                <a16:creationId xmlns:a16="http://schemas.microsoft.com/office/drawing/2014/main" id="{8F258CF8-05B3-698B-18D6-2EF4029A0874}"/>
              </a:ext>
            </a:extLst>
          </p:cNvPr>
          <p:cNvSpPr txBox="1"/>
          <p:nvPr/>
        </p:nvSpPr>
        <p:spPr>
          <a:xfrm>
            <a:off x="6667593" y="4670962"/>
            <a:ext cx="1014298" cy="276975"/>
          </a:xfrm>
          <a:prstGeom prst="rect">
            <a:avLst/>
          </a:prstGeom>
          <a:solidFill>
            <a:schemeClr val="bg1"/>
          </a:solidFill>
          <a:ln>
            <a:solidFill>
              <a:schemeClr val="tx1"/>
            </a:solidFill>
          </a:ln>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1200" b="1" dirty="0">
                <a:cs typeface="Arial"/>
              </a:rPr>
              <a:t>2027-2028</a:t>
            </a:r>
            <a:endParaRPr lang="en-US" sz="1600" b="1" dirty="0">
              <a:cs typeface="Arial"/>
            </a:endParaRPr>
          </a:p>
        </p:txBody>
      </p:sp>
    </p:spTree>
    <p:extLst>
      <p:ext uri="{BB962C8B-B14F-4D97-AF65-F5344CB8AC3E}">
        <p14:creationId xmlns:p14="http://schemas.microsoft.com/office/powerpoint/2010/main" val="307886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6E92F-835D-3BDC-70C4-2325546D6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A6599-419C-1795-FB9C-EA399CBAFEA8}"/>
              </a:ext>
            </a:extLst>
          </p:cNvPr>
          <p:cNvSpPr>
            <a:spLocks noGrp="1"/>
          </p:cNvSpPr>
          <p:nvPr>
            <p:ph type="title"/>
          </p:nvPr>
        </p:nvSpPr>
        <p:spPr>
          <a:xfrm>
            <a:off x="461842" y="893"/>
            <a:ext cx="11496239" cy="814654"/>
          </a:xfrm>
        </p:spPr>
        <p:txBody>
          <a:bodyPr/>
          <a:lstStyle/>
          <a:p>
            <a:r>
              <a:rPr lang="en-US" dirty="0"/>
              <a:t>CD-3B Request Overview</a:t>
            </a:r>
          </a:p>
        </p:txBody>
      </p:sp>
      <p:sp>
        <p:nvSpPr>
          <p:cNvPr id="6" name="TextBox 5">
            <a:extLst>
              <a:ext uri="{FF2B5EF4-FFF2-40B4-BE49-F238E27FC236}">
                <a16:creationId xmlns:a16="http://schemas.microsoft.com/office/drawing/2014/main" id="{8970A711-179F-BE06-A579-01FE9905D229}"/>
              </a:ext>
            </a:extLst>
          </p:cNvPr>
          <p:cNvSpPr txBox="1"/>
          <p:nvPr/>
        </p:nvSpPr>
        <p:spPr>
          <a:xfrm>
            <a:off x="461842" y="955704"/>
            <a:ext cx="11496239" cy="430775"/>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a:spcBef>
                <a:spcPts val="0"/>
              </a:spcBef>
              <a:spcAft>
                <a:spcPts val="0"/>
              </a:spcAft>
            </a:pPr>
            <a:r>
              <a:rPr lang="en-US" sz="2199" dirty="0">
                <a:solidFill>
                  <a:schemeClr val="tx2">
                    <a:lumMod val="50000"/>
                  </a:schemeClr>
                </a:solidFill>
                <a:ea typeface="Times New Roman" panose="02020603050405020304" pitchFamily="18" charset="0"/>
              </a:rPr>
              <a:t> The EIC Project requests authority to execute ~ </a:t>
            </a:r>
            <a:r>
              <a:rPr lang="en-US" sz="2199" b="1" dirty="0">
                <a:solidFill>
                  <a:schemeClr val="tx2">
                    <a:lumMod val="50000"/>
                  </a:schemeClr>
                </a:solidFill>
                <a:ea typeface="Times New Roman" panose="02020603050405020304" pitchFamily="18" charset="0"/>
              </a:rPr>
              <a:t>$50M </a:t>
            </a:r>
            <a:r>
              <a:rPr lang="en-US" sz="2199" dirty="0">
                <a:solidFill>
                  <a:schemeClr val="tx2">
                    <a:lumMod val="50000"/>
                  </a:schemeClr>
                </a:solidFill>
                <a:ea typeface="Times New Roman" panose="02020603050405020304" pitchFamily="18" charset="0"/>
              </a:rPr>
              <a:t>in LLPs, including 35% contingency.</a:t>
            </a:r>
          </a:p>
        </p:txBody>
      </p:sp>
      <p:sp>
        <p:nvSpPr>
          <p:cNvPr id="7" name="TextBox 6">
            <a:extLst>
              <a:ext uri="{FF2B5EF4-FFF2-40B4-BE49-F238E27FC236}">
                <a16:creationId xmlns:a16="http://schemas.microsoft.com/office/drawing/2014/main" id="{CE9AF23D-697E-BF96-3683-4F341F394C11}"/>
              </a:ext>
            </a:extLst>
          </p:cNvPr>
          <p:cNvSpPr txBox="1"/>
          <p:nvPr/>
        </p:nvSpPr>
        <p:spPr>
          <a:xfrm>
            <a:off x="4263071" y="1575105"/>
            <a:ext cx="7375565" cy="4537524"/>
          </a:xfrm>
          <a:prstGeom prst="rect">
            <a:avLst/>
          </a:prstGeom>
          <a:noFill/>
        </p:spPr>
        <p:txBody>
          <a:bodyPr wrap="square">
            <a:spAutoFit/>
          </a:bodyPr>
          <a:lstStyle/>
          <a:p>
            <a:pPr marL="342797" indent="-342797">
              <a:buFont typeface="+mj-lt"/>
              <a:buAutoNum type="arabicPeriod"/>
            </a:pPr>
            <a:r>
              <a:rPr lang="en-US" sz="1699" dirty="0"/>
              <a:t>Electron Storage Ring (ESR) Dipole Magnets</a:t>
            </a:r>
          </a:p>
          <a:p>
            <a:pPr marL="342797" indent="-342797">
              <a:buFont typeface="+mj-lt"/>
              <a:buAutoNum type="arabicPeriod"/>
            </a:pPr>
            <a:r>
              <a:rPr lang="en-US" sz="1699" dirty="0"/>
              <a:t>Advanced Photon Source (APS) </a:t>
            </a:r>
            <a:r>
              <a:rPr lang="en-US" sz="1699" dirty="0" err="1"/>
              <a:t>Sextupole</a:t>
            </a:r>
            <a:r>
              <a:rPr lang="en-US" sz="1699" dirty="0"/>
              <a:t> Magnet Refurbishment, Testing, and Measurement </a:t>
            </a:r>
          </a:p>
          <a:p>
            <a:pPr marL="342797" indent="-342797">
              <a:buFont typeface="+mj-lt"/>
              <a:buAutoNum type="arabicPeriod"/>
            </a:pPr>
            <a:r>
              <a:rPr lang="en-US" sz="1699" dirty="0"/>
              <a:t>ESR Magnetic Measurement Bench </a:t>
            </a:r>
          </a:p>
          <a:p>
            <a:pPr marL="342797" indent="-342797">
              <a:buFont typeface="+mj-lt"/>
              <a:buAutoNum type="arabicPeriod"/>
            </a:pPr>
            <a:r>
              <a:rPr lang="en-US" sz="1699" b="1" dirty="0">
                <a:solidFill>
                  <a:schemeClr val="accent1">
                    <a:lumMod val="75000"/>
                  </a:schemeClr>
                </a:solidFill>
              </a:rPr>
              <a:t>APS Quadrupole Magnet Refurbishment, Testing &amp; Measurement</a:t>
            </a:r>
          </a:p>
          <a:p>
            <a:pPr marL="342797" indent="-342797">
              <a:buFont typeface="+mj-lt"/>
              <a:buAutoNum type="arabicPeriod"/>
            </a:pPr>
            <a:r>
              <a:rPr lang="en-US" sz="1699" b="1" dirty="0">
                <a:solidFill>
                  <a:schemeClr val="accent1">
                    <a:lumMod val="75000"/>
                  </a:schemeClr>
                </a:solidFill>
              </a:rPr>
              <a:t>ESR APS Quadrupole Magnetic Measurement Stand</a:t>
            </a:r>
          </a:p>
          <a:p>
            <a:pPr marL="342797" indent="-342797">
              <a:buFont typeface="+mj-lt"/>
              <a:buAutoNum type="arabicPeriod"/>
            </a:pPr>
            <a:endParaRPr lang="en-US" sz="1699" b="1" dirty="0">
              <a:solidFill>
                <a:schemeClr val="accent1">
                  <a:lumMod val="75000"/>
                </a:schemeClr>
              </a:solidFill>
            </a:endParaRPr>
          </a:p>
          <a:p>
            <a:endParaRPr lang="en-US" sz="1699" dirty="0"/>
          </a:p>
          <a:p>
            <a:pPr marL="342797" indent="-342797">
              <a:buFont typeface="+mj-lt"/>
              <a:buAutoNum type="arabicPeriod" startAt="6"/>
            </a:pPr>
            <a:r>
              <a:rPr lang="en-US" sz="1699" dirty="0"/>
              <a:t>* Lead Tungstate Crystals for the Detector Backward Electro-Magnetic (EM) Calorimeter - Batch 3 and Batch 4</a:t>
            </a:r>
          </a:p>
          <a:p>
            <a:pPr marL="342797" indent="-342797">
              <a:buFont typeface="+mj-lt"/>
              <a:buAutoNum type="arabicPeriod" startAt="6"/>
            </a:pPr>
            <a:r>
              <a:rPr lang="en-US" sz="1699" dirty="0"/>
              <a:t>* Scintillating Fibers for the Detector Barrel - Bath 2 and Forward - Batch 2 EM Calorimeters  </a:t>
            </a:r>
          </a:p>
          <a:p>
            <a:pPr marL="342797" indent="-342797">
              <a:buFont typeface="+mj-lt"/>
              <a:buAutoNum type="arabicPeriod" startAt="6"/>
            </a:pPr>
            <a:r>
              <a:rPr lang="en-US" sz="1699" dirty="0"/>
              <a:t>* Steel for the Detector Forward Hadronic Calorimeter</a:t>
            </a:r>
          </a:p>
          <a:p>
            <a:pPr marL="342797" indent="-342797">
              <a:buFont typeface="+mj-lt"/>
              <a:buAutoNum type="arabicPeriod" startAt="6"/>
            </a:pPr>
            <a:r>
              <a:rPr lang="en-US" sz="1699" b="1" dirty="0">
                <a:solidFill>
                  <a:schemeClr val="accent1">
                    <a:lumMod val="75000"/>
                  </a:schemeClr>
                </a:solidFill>
              </a:rPr>
              <a:t>Detector Solenoid Magnet Power Supply</a:t>
            </a:r>
          </a:p>
          <a:p>
            <a:pPr marL="342797" indent="-342797">
              <a:buFont typeface="+mj-lt"/>
              <a:buAutoNum type="arabicPeriod" startAt="6"/>
            </a:pPr>
            <a:r>
              <a:rPr lang="en-US" sz="1699" b="1" dirty="0">
                <a:solidFill>
                  <a:schemeClr val="accent1">
                    <a:lumMod val="75000"/>
                  </a:schemeClr>
                </a:solidFill>
              </a:rPr>
              <a:t>Detector Electronics Versatile Link Plus Transceiver (VRTX+) and low Power Giga-bit transceiver (1pGBT)</a:t>
            </a:r>
          </a:p>
          <a:p>
            <a:pPr marL="342797" indent="-342797">
              <a:buFont typeface="+mj-lt"/>
              <a:buAutoNum type="arabicPeriod" startAt="6"/>
            </a:pPr>
            <a:r>
              <a:rPr lang="en-US" sz="1699" dirty="0"/>
              <a:t>Detector Endcap Structures – Flux Return Steel</a:t>
            </a:r>
            <a:endParaRPr lang="en-US" sz="1699"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366C0ED9-BE4E-E226-0E8C-5F10EB937EF6}"/>
              </a:ext>
            </a:extLst>
          </p:cNvPr>
          <p:cNvSpPr/>
          <p:nvPr/>
        </p:nvSpPr>
        <p:spPr>
          <a:xfrm>
            <a:off x="4140241" y="1517941"/>
            <a:ext cx="7642289" cy="203628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F7A059-B60C-97BC-E385-69EDB0FF6056}"/>
              </a:ext>
            </a:extLst>
          </p:cNvPr>
          <p:cNvSpPr/>
          <p:nvPr/>
        </p:nvSpPr>
        <p:spPr>
          <a:xfrm>
            <a:off x="4151983" y="3617996"/>
            <a:ext cx="7630547" cy="251868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AC87EB-3202-5A15-3134-023DB609121D}"/>
              </a:ext>
            </a:extLst>
          </p:cNvPr>
          <p:cNvSpPr/>
          <p:nvPr/>
        </p:nvSpPr>
        <p:spPr>
          <a:xfrm>
            <a:off x="10218534" y="3188349"/>
            <a:ext cx="1529421" cy="346603"/>
          </a:xfrm>
          <a:prstGeom prst="rect">
            <a:avLst/>
          </a:prstGeom>
          <a:solidFill>
            <a:schemeClr val="accent2"/>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Accelerator</a:t>
            </a:r>
          </a:p>
        </p:txBody>
      </p:sp>
      <p:sp>
        <p:nvSpPr>
          <p:cNvPr id="16" name="Rectangle 15">
            <a:extLst>
              <a:ext uri="{FF2B5EF4-FFF2-40B4-BE49-F238E27FC236}">
                <a16:creationId xmlns:a16="http://schemas.microsoft.com/office/drawing/2014/main" id="{855DFF77-657D-6A16-D302-AA14B452D8C8}"/>
              </a:ext>
            </a:extLst>
          </p:cNvPr>
          <p:cNvSpPr/>
          <p:nvPr/>
        </p:nvSpPr>
        <p:spPr>
          <a:xfrm>
            <a:off x="10218534" y="5775224"/>
            <a:ext cx="1529421" cy="346603"/>
          </a:xfrm>
          <a:prstGeom prst="rect">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Detector</a:t>
            </a:r>
          </a:p>
        </p:txBody>
      </p:sp>
      <p:pic>
        <p:nvPicPr>
          <p:cNvPr id="1028" name="Picture 4" descr="page24image1608197216">
            <a:extLst>
              <a:ext uri="{FF2B5EF4-FFF2-40B4-BE49-F238E27FC236}">
                <a16:creationId xmlns:a16="http://schemas.microsoft.com/office/drawing/2014/main" id="{591292D5-EC0E-A4C8-6F6B-B5E0A767A9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340" y="4172811"/>
            <a:ext cx="739082" cy="118067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24image1608197216">
            <a:extLst>
              <a:ext uri="{FF2B5EF4-FFF2-40B4-BE49-F238E27FC236}">
                <a16:creationId xmlns:a16="http://schemas.microsoft.com/office/drawing/2014/main" id="{8572E974-A653-55BD-872D-7BE7E0B2F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292" y="5454582"/>
            <a:ext cx="677107" cy="68209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5E32FF4-B6B7-DE44-13A1-DA34CABBE4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0285" y="4923648"/>
            <a:ext cx="707804" cy="1300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A570176-4318-6926-9C4A-BB3133C9DC56}"/>
              </a:ext>
            </a:extLst>
          </p:cNvPr>
          <p:cNvPicPr>
            <a:picLocks noChangeAspect="1"/>
          </p:cNvPicPr>
          <p:nvPr/>
        </p:nvPicPr>
        <p:blipFill>
          <a:blip r:embed="rId5"/>
          <a:stretch>
            <a:fillRect/>
          </a:stretch>
        </p:blipFill>
        <p:spPr>
          <a:xfrm>
            <a:off x="2973864" y="3200303"/>
            <a:ext cx="1043548" cy="1723345"/>
          </a:xfrm>
          <a:prstGeom prst="rect">
            <a:avLst/>
          </a:prstGeom>
        </p:spPr>
      </p:pic>
      <p:pic>
        <p:nvPicPr>
          <p:cNvPr id="8" name="Picture 7">
            <a:extLst>
              <a:ext uri="{FF2B5EF4-FFF2-40B4-BE49-F238E27FC236}">
                <a16:creationId xmlns:a16="http://schemas.microsoft.com/office/drawing/2014/main" id="{06C54FD1-7936-4775-9E0E-2217AD8F37E0}"/>
              </a:ext>
            </a:extLst>
          </p:cNvPr>
          <p:cNvPicPr>
            <a:picLocks noChangeAspect="1"/>
          </p:cNvPicPr>
          <p:nvPr/>
        </p:nvPicPr>
        <p:blipFill>
          <a:blip r:embed="rId6"/>
          <a:stretch>
            <a:fillRect/>
          </a:stretch>
        </p:blipFill>
        <p:spPr>
          <a:xfrm>
            <a:off x="1456456" y="3429000"/>
            <a:ext cx="1394579" cy="781714"/>
          </a:xfrm>
          <a:prstGeom prst="rect">
            <a:avLst/>
          </a:prstGeom>
        </p:spPr>
      </p:pic>
      <p:pic>
        <p:nvPicPr>
          <p:cNvPr id="9" name="Picture 8">
            <a:extLst>
              <a:ext uri="{FF2B5EF4-FFF2-40B4-BE49-F238E27FC236}">
                <a16:creationId xmlns:a16="http://schemas.microsoft.com/office/drawing/2014/main" id="{AC073458-2C9A-6931-BB03-315119454A3D}"/>
              </a:ext>
            </a:extLst>
          </p:cNvPr>
          <p:cNvPicPr>
            <a:picLocks noChangeAspect="1"/>
          </p:cNvPicPr>
          <p:nvPr/>
        </p:nvPicPr>
        <p:blipFill>
          <a:blip r:embed="rId7"/>
          <a:stretch>
            <a:fillRect/>
          </a:stretch>
        </p:blipFill>
        <p:spPr>
          <a:xfrm>
            <a:off x="483984" y="3200303"/>
            <a:ext cx="1094053" cy="1225340"/>
          </a:xfrm>
          <a:prstGeom prst="rect">
            <a:avLst/>
          </a:prstGeom>
        </p:spPr>
      </p:pic>
      <p:pic>
        <p:nvPicPr>
          <p:cNvPr id="1035" name="Picture 11" descr="A diagram of a power supply&#10;&#10;Description automatically generated">
            <a:extLst>
              <a:ext uri="{FF2B5EF4-FFF2-40B4-BE49-F238E27FC236}">
                <a16:creationId xmlns:a16="http://schemas.microsoft.com/office/drawing/2014/main" id="{418ABA17-DFD3-2F73-CDA8-2305FB0C08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62251" y="4553599"/>
            <a:ext cx="1388516" cy="1441228"/>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A picture containing LEGO, toy&#10;&#10;Description automatically generated">
            <a:extLst>
              <a:ext uri="{FF2B5EF4-FFF2-40B4-BE49-F238E27FC236}">
                <a16:creationId xmlns:a16="http://schemas.microsoft.com/office/drawing/2014/main" id="{0A761606-B779-8F80-18B6-A1D3B3A056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455" y="1487576"/>
            <a:ext cx="1794049" cy="114008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5">
            <a:extLst>
              <a:ext uri="{FF2B5EF4-FFF2-40B4-BE49-F238E27FC236}">
                <a16:creationId xmlns:a16="http://schemas.microsoft.com/office/drawing/2014/main" id="{19B42120-EDA9-6945-6E09-C6C71720EAB6}"/>
              </a:ext>
            </a:extLst>
          </p:cNvPr>
          <p:cNvSpPr>
            <a:spLocks noChangeAspect="1" noChangeArrowheads="1"/>
          </p:cNvSpPr>
          <p:nvPr/>
        </p:nvSpPr>
        <p:spPr bwMode="auto">
          <a:xfrm>
            <a:off x="5979159" y="3249506"/>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a:p>
        </p:txBody>
      </p:sp>
      <p:sp>
        <p:nvSpPr>
          <p:cNvPr id="11" name="AutoShape 17">
            <a:extLst>
              <a:ext uri="{FF2B5EF4-FFF2-40B4-BE49-F238E27FC236}">
                <a16:creationId xmlns:a16="http://schemas.microsoft.com/office/drawing/2014/main" id="{656E099B-2C4C-8E06-BA41-0FC391B99A33}"/>
              </a:ext>
            </a:extLst>
          </p:cNvPr>
          <p:cNvSpPr>
            <a:spLocks noChangeAspect="1" noChangeArrowheads="1"/>
          </p:cNvSpPr>
          <p:nvPr/>
        </p:nvSpPr>
        <p:spPr bwMode="auto">
          <a:xfrm>
            <a:off x="5942052"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C44306DB-EE22-4BAF-1959-69F3CDCE548D}"/>
              </a:ext>
            </a:extLst>
          </p:cNvPr>
          <p:cNvPicPr>
            <a:picLocks noChangeAspect="1"/>
          </p:cNvPicPr>
          <p:nvPr/>
        </p:nvPicPr>
        <p:blipFill>
          <a:blip r:embed="rId10"/>
          <a:stretch>
            <a:fillRect/>
          </a:stretch>
        </p:blipFill>
        <p:spPr>
          <a:xfrm>
            <a:off x="2948611" y="1504512"/>
            <a:ext cx="1094053" cy="1250346"/>
          </a:xfrm>
          <a:prstGeom prst="rect">
            <a:avLst/>
          </a:prstGeom>
        </p:spPr>
      </p:pic>
      <p:pic>
        <p:nvPicPr>
          <p:cNvPr id="17" name="Picture 16">
            <a:extLst>
              <a:ext uri="{FF2B5EF4-FFF2-40B4-BE49-F238E27FC236}">
                <a16:creationId xmlns:a16="http://schemas.microsoft.com/office/drawing/2014/main" id="{C0C4CB6D-6F9D-B8DF-FE8E-C22A8BB03565}"/>
              </a:ext>
            </a:extLst>
          </p:cNvPr>
          <p:cNvPicPr>
            <a:picLocks noChangeAspect="1"/>
          </p:cNvPicPr>
          <p:nvPr/>
        </p:nvPicPr>
        <p:blipFill>
          <a:blip r:embed="rId11"/>
          <a:stretch>
            <a:fillRect/>
          </a:stretch>
        </p:blipFill>
        <p:spPr>
          <a:xfrm>
            <a:off x="1266442" y="2420234"/>
            <a:ext cx="1794049" cy="851472"/>
          </a:xfrm>
          <a:prstGeom prst="rect">
            <a:avLst/>
          </a:prstGeom>
        </p:spPr>
      </p:pic>
      <p:sp>
        <p:nvSpPr>
          <p:cNvPr id="18" name="Content Placeholder 2">
            <a:extLst>
              <a:ext uri="{FF2B5EF4-FFF2-40B4-BE49-F238E27FC236}">
                <a16:creationId xmlns:a16="http://schemas.microsoft.com/office/drawing/2014/main" id="{D8C252B0-F38D-DDCA-7B21-65EE5FDAAE43}"/>
              </a:ext>
            </a:extLst>
          </p:cNvPr>
          <p:cNvSpPr txBox="1">
            <a:spLocks/>
          </p:cNvSpPr>
          <p:nvPr/>
        </p:nvSpPr>
        <p:spPr>
          <a:xfrm>
            <a:off x="4151983" y="5948526"/>
            <a:ext cx="2666260" cy="539757"/>
          </a:xfrm>
          <a:prstGeom prst="rect">
            <a:avLst/>
          </a:prstGeom>
        </p:spPr>
        <p:txBody>
          <a:bodyPr vert="horz" lIns="91416" tIns="45708" rIns="91416" bIns="4570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196" lvl="1" indent="-171399" defTabSz="685594" fontAlgn="auto">
              <a:spcAft>
                <a:spcPts val="0"/>
              </a:spcAft>
              <a:defRPr/>
            </a:pPr>
            <a:endParaRPr lang="en-US" sz="1200" dirty="0">
              <a:solidFill>
                <a:srgbClr val="000000"/>
              </a:solidFill>
              <a:latin typeface="Arial" panose="020B0604020202020204"/>
            </a:endParaRPr>
          </a:p>
          <a:p>
            <a:pPr marL="0" indent="0" defTabSz="685594" fontAlgn="auto">
              <a:spcAft>
                <a:spcPts val="0"/>
              </a:spcAft>
              <a:buNone/>
              <a:defRPr/>
            </a:pPr>
            <a:r>
              <a:rPr lang="en-US" sz="1200" dirty="0">
                <a:solidFill>
                  <a:srgbClr val="000000"/>
                </a:solidFill>
                <a:latin typeface="Arial" panose="020B0604020202020204"/>
              </a:rPr>
              <a:t>* Continuation of CD-3A contracts </a:t>
            </a:r>
          </a:p>
          <a:p>
            <a:pPr marL="171399" indent="-171399" defTabSz="685594" fontAlgn="auto">
              <a:spcAft>
                <a:spcPts val="0"/>
              </a:spcAft>
              <a:defRPr/>
            </a:pPr>
            <a:endParaRPr lang="en-US" sz="1200" dirty="0">
              <a:solidFill>
                <a:srgbClr val="000000"/>
              </a:solidFill>
              <a:latin typeface="Arial" panose="020B0604020202020204"/>
            </a:endParaRPr>
          </a:p>
          <a:p>
            <a:pPr marL="171399" indent="-171399" defTabSz="685594" fontAlgn="auto">
              <a:spcAft>
                <a:spcPts val="0"/>
              </a:spcAft>
              <a:defRPr/>
            </a:pPr>
            <a:endParaRPr lang="en-US" sz="1200" dirty="0">
              <a:solidFill>
                <a:srgbClr val="000000"/>
              </a:solidFill>
              <a:latin typeface="Arial" panose="020B0604020202020204"/>
            </a:endParaRPr>
          </a:p>
        </p:txBody>
      </p:sp>
    </p:spTree>
    <p:extLst>
      <p:ext uri="{BB962C8B-B14F-4D97-AF65-F5344CB8AC3E}">
        <p14:creationId xmlns:p14="http://schemas.microsoft.com/office/powerpoint/2010/main" val="130826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0E44-07BC-A6A9-9F81-26A0FD4850A1}"/>
              </a:ext>
            </a:extLst>
          </p:cNvPr>
          <p:cNvSpPr>
            <a:spLocks noGrp="1"/>
          </p:cNvSpPr>
          <p:nvPr>
            <p:ph type="title"/>
          </p:nvPr>
        </p:nvSpPr>
        <p:spPr/>
        <p:txBody>
          <a:bodyPr/>
          <a:lstStyle/>
          <a:p>
            <a:r>
              <a:rPr lang="en-US" dirty="0"/>
              <a:t>EIC Comprehensive Scope Identification</a:t>
            </a:r>
          </a:p>
        </p:txBody>
      </p:sp>
      <p:sp>
        <p:nvSpPr>
          <p:cNvPr id="4" name="Slide Number Placeholder 3">
            <a:extLst>
              <a:ext uri="{FF2B5EF4-FFF2-40B4-BE49-F238E27FC236}">
                <a16:creationId xmlns:a16="http://schemas.microsoft.com/office/drawing/2014/main" id="{52BC31D5-343F-C544-559F-04ABC7F234B2}"/>
              </a:ext>
            </a:extLst>
          </p:cNvPr>
          <p:cNvSpPr>
            <a:spLocks noGrp="1"/>
          </p:cNvSpPr>
          <p:nvPr>
            <p:ph type="sldNum" sz="quarter" idx="4294967295"/>
          </p:nvPr>
        </p:nvSpPr>
        <p:spPr>
          <a:xfrm>
            <a:off x="11757025" y="6316663"/>
            <a:ext cx="431800" cy="365125"/>
          </a:xfrm>
          <a:prstGeom prst="rect">
            <a:avLst/>
          </a:prstGeom>
        </p:spPr>
        <p:txBody>
          <a:bodyPr/>
          <a:lstStyle/>
          <a:p>
            <a:pPr algn="ctr"/>
            <a:fld id="{933A556B-7C63-244D-9B7C-B0EA8042B330}" type="slidenum">
              <a:rPr lang="en-US" sz="900" b="1"/>
              <a:pPr algn="ctr"/>
              <a:t>15</a:t>
            </a:fld>
            <a:endParaRPr lang="en-US" sz="900" b="1" dirty="0"/>
          </a:p>
        </p:txBody>
      </p:sp>
      <p:graphicFrame>
        <p:nvGraphicFramePr>
          <p:cNvPr id="5" name="Table 4">
            <a:extLst>
              <a:ext uri="{FF2B5EF4-FFF2-40B4-BE49-F238E27FC236}">
                <a16:creationId xmlns:a16="http://schemas.microsoft.com/office/drawing/2014/main" id="{218EEFE7-716C-30F8-26E9-3FA38FDE83D8}"/>
              </a:ext>
            </a:extLst>
          </p:cNvPr>
          <p:cNvGraphicFramePr>
            <a:graphicFrameLocks noGrp="1"/>
          </p:cNvGraphicFramePr>
          <p:nvPr>
            <p:extLst>
              <p:ext uri="{D42A27DB-BD31-4B8C-83A1-F6EECF244321}">
                <p14:modId xmlns:p14="http://schemas.microsoft.com/office/powerpoint/2010/main" val="1805763879"/>
              </p:ext>
            </p:extLst>
          </p:nvPr>
        </p:nvGraphicFramePr>
        <p:xfrm>
          <a:off x="1786174" y="1163562"/>
          <a:ext cx="9769415" cy="4530876"/>
        </p:xfrm>
        <a:graphic>
          <a:graphicData uri="http://schemas.openxmlformats.org/drawingml/2006/table">
            <a:tbl>
              <a:tblPr firstRow="1" bandRow="1">
                <a:tableStyleId>{5C22544A-7EE6-4342-B048-85BDC9FD1C3A}</a:tableStyleId>
              </a:tblPr>
              <a:tblGrid>
                <a:gridCol w="3658482">
                  <a:extLst>
                    <a:ext uri="{9D8B030D-6E8A-4147-A177-3AD203B41FA5}">
                      <a16:colId xmlns:a16="http://schemas.microsoft.com/office/drawing/2014/main" val="3028470753"/>
                    </a:ext>
                  </a:extLst>
                </a:gridCol>
                <a:gridCol w="407519">
                  <a:extLst>
                    <a:ext uri="{9D8B030D-6E8A-4147-A177-3AD203B41FA5}">
                      <a16:colId xmlns:a16="http://schemas.microsoft.com/office/drawing/2014/main" val="295407379"/>
                    </a:ext>
                  </a:extLst>
                </a:gridCol>
                <a:gridCol w="5703414">
                  <a:extLst>
                    <a:ext uri="{9D8B030D-6E8A-4147-A177-3AD203B41FA5}">
                      <a16:colId xmlns:a16="http://schemas.microsoft.com/office/drawing/2014/main" val="1730904804"/>
                    </a:ext>
                  </a:extLst>
                </a:gridCol>
              </a:tblGrid>
              <a:tr h="37074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On-Project Scope and Dependencies </a:t>
                      </a:r>
                    </a:p>
                  </a:txBody>
                  <a:tcPr marL="91416" marR="91416" marT="45708" marB="45708">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3391443"/>
                  </a:ext>
                </a:extLst>
              </a:tr>
              <a:tr h="1066522">
                <a:tc>
                  <a:txBody>
                    <a:bodyPr/>
                    <a:lstStyle/>
                    <a:p>
                      <a:pPr algn="ctr"/>
                      <a:r>
                        <a:rPr lang="en-US" sz="1600" dirty="0">
                          <a:solidFill>
                            <a:schemeClr val="tx1"/>
                          </a:solidFill>
                        </a:rPr>
                        <a:t>DOE EIC Line-Item Project</a:t>
                      </a:r>
                    </a:p>
                    <a:p>
                      <a:pPr algn="ctr"/>
                      <a:r>
                        <a:rPr lang="en-US" sz="1600" dirty="0">
                          <a:solidFill>
                            <a:schemeClr val="tx1"/>
                          </a:solidFill>
                        </a:rPr>
                        <a:t>~$3B</a:t>
                      </a:r>
                      <a:endParaRPr lang="en-US" sz="1600" dirty="0"/>
                    </a:p>
                  </a:txBody>
                  <a:tcPr marL="91416" marR="91416" marT="45708" marB="45708" anchor="ctr">
                    <a:solidFill>
                      <a:schemeClr val="bg1">
                        <a:lumMod val="85000"/>
                      </a:schemeClr>
                    </a:solidFill>
                  </a:tcPr>
                </a:tc>
                <a:tc>
                  <a:txBody>
                    <a:bodyPr/>
                    <a:lstStyle/>
                    <a:p>
                      <a:pPr algn="ctr"/>
                      <a:endParaRPr lang="en-US" sz="1600" dirty="0"/>
                    </a:p>
                  </a:txBody>
                  <a:tcPr marL="91416" marR="91416" marT="45708" marB="45708">
                    <a:solidFill>
                      <a:schemeClr val="bg1"/>
                    </a:solidFill>
                  </a:tcPr>
                </a:tc>
                <a:tc>
                  <a:txBody>
                    <a:bodyPr/>
                    <a:lstStyle/>
                    <a:p>
                      <a:pPr algn="l"/>
                      <a:r>
                        <a:rPr lang="en-US" sz="1600" dirty="0"/>
                        <a:t>DOE Order 413.3B, Resource Loaded Schedule (P6), Earned Value Management System (EVMS), Reporting, etc.  Contingency included to cover the risks associated with In-Kind Contributions and the NYS ESD Grant.</a:t>
                      </a:r>
                    </a:p>
                  </a:txBody>
                  <a:tcPr marL="91416" marR="91416" marT="45708" marB="45708">
                    <a:solidFill>
                      <a:schemeClr val="bg1">
                        <a:lumMod val="85000"/>
                      </a:schemeClr>
                    </a:solidFill>
                  </a:tcPr>
                </a:tc>
                <a:extLst>
                  <a:ext uri="{0D108BD9-81ED-4DB2-BD59-A6C34878D82A}">
                    <a16:rowId xmlns:a16="http://schemas.microsoft.com/office/drawing/2014/main" val="1914060301"/>
                  </a:ext>
                </a:extLst>
              </a:tr>
              <a:tr h="822746">
                <a:tc>
                  <a:txBody>
                    <a:bodyPr/>
                    <a:lstStyle/>
                    <a:p>
                      <a:pPr algn="ctr"/>
                      <a:r>
                        <a:rPr lang="en-US" sz="1600" dirty="0">
                          <a:solidFill>
                            <a:schemeClr val="tx1"/>
                          </a:solidFill>
                        </a:rPr>
                        <a:t>In-Kind Contributions</a:t>
                      </a:r>
                    </a:p>
                    <a:p>
                      <a:pPr algn="ctr"/>
                      <a:r>
                        <a:rPr lang="en-US" sz="1600" dirty="0">
                          <a:solidFill>
                            <a:schemeClr val="tx1"/>
                          </a:solidFill>
                        </a:rPr>
                        <a:t>Accelerator/Detector</a:t>
                      </a:r>
                    </a:p>
                    <a:p>
                      <a:pPr algn="ctr"/>
                      <a:r>
                        <a:rPr lang="en-US" sz="1600" dirty="0">
                          <a:solidFill>
                            <a:schemeClr val="tx1"/>
                          </a:solidFill>
                        </a:rPr>
                        <a:t>~$150M</a:t>
                      </a:r>
                    </a:p>
                  </a:txBody>
                  <a:tcPr marL="91416" marR="91416" marT="45708" marB="45708" anchor="ctr">
                    <a:solidFill>
                      <a:schemeClr val="bg1">
                        <a:lumMod val="85000"/>
                      </a:schemeClr>
                    </a:solidFill>
                  </a:tcPr>
                </a:tc>
                <a:tc>
                  <a:txBody>
                    <a:bodyPr/>
                    <a:lstStyle/>
                    <a:p>
                      <a:pPr algn="ctr"/>
                      <a:endParaRPr lang="en-US" sz="1600" dirty="0">
                        <a:solidFill>
                          <a:schemeClr val="tx1"/>
                        </a:solidFill>
                      </a:endParaRPr>
                    </a:p>
                  </a:txBody>
                  <a:tcPr marL="91416" marR="91416" marT="45708" marB="45708">
                    <a:solidFill>
                      <a:schemeClr val="bg1"/>
                    </a:solidFill>
                  </a:tcPr>
                </a:tc>
                <a:tc>
                  <a:txBody>
                    <a:bodyPr/>
                    <a:lstStyle/>
                    <a:p>
                      <a:pPr algn="l"/>
                      <a:r>
                        <a:rPr lang="en-US" sz="1600" dirty="0"/>
                        <a:t>Deliverables/specifications agreed with Partners and Partners secure funding.  Milestones in P6 with schedule tracking and technical integration.</a:t>
                      </a:r>
                      <a:endParaRPr lang="en-US" sz="1600" dirty="0">
                        <a:solidFill>
                          <a:schemeClr val="tx1"/>
                        </a:solidFill>
                      </a:endParaRPr>
                    </a:p>
                  </a:txBody>
                  <a:tcPr marL="91416" marR="91416" marT="45708" marB="45708">
                    <a:solidFill>
                      <a:schemeClr val="bg1">
                        <a:lumMod val="85000"/>
                      </a:schemeClr>
                    </a:solidFill>
                  </a:tcPr>
                </a:tc>
                <a:extLst>
                  <a:ext uri="{0D108BD9-81ED-4DB2-BD59-A6C34878D82A}">
                    <a16:rowId xmlns:a16="http://schemas.microsoft.com/office/drawing/2014/main" val="1399001003"/>
                  </a:ext>
                </a:extLst>
              </a:tr>
              <a:tr h="370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NYS $100M</a:t>
                      </a:r>
                    </a:p>
                  </a:txBody>
                  <a:tcPr marL="91416" marR="91416" marT="45708" marB="45708"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marL="91416" marR="91416" marT="45708" marB="45708">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P6, EVMS, NYS ESD Grant Compliance.</a:t>
                      </a:r>
                      <a:endParaRPr lang="en-US" sz="1600" dirty="0">
                        <a:solidFill>
                          <a:schemeClr val="tx1"/>
                        </a:solidFill>
                      </a:endParaRPr>
                    </a:p>
                  </a:txBody>
                  <a:tcPr marL="91416" marR="91416" marT="45708" marB="45708">
                    <a:solidFill>
                      <a:schemeClr val="bg1">
                        <a:lumMod val="85000"/>
                      </a:schemeClr>
                    </a:solidFill>
                  </a:tcPr>
                </a:tc>
                <a:extLst>
                  <a:ext uri="{0D108BD9-81ED-4DB2-BD59-A6C34878D82A}">
                    <a16:rowId xmlns:a16="http://schemas.microsoft.com/office/drawing/2014/main" val="4181827592"/>
                  </a:ext>
                </a:extLst>
              </a:tr>
              <a:tr h="37074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Off-Project Scope and Dependencies </a:t>
                      </a:r>
                    </a:p>
                  </a:txBody>
                  <a:tcPr marL="91416" marR="91416" marT="45708" marB="45708">
                    <a:solidFill>
                      <a:schemeClr val="tx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0371373"/>
                  </a:ext>
                </a:extLst>
              </a:tr>
              <a:tr h="578969">
                <a:tc>
                  <a:txBody>
                    <a:bodyPr/>
                    <a:lstStyle/>
                    <a:p>
                      <a:pPr algn="ctr"/>
                      <a:r>
                        <a:rPr lang="en-US" sz="1600" dirty="0"/>
                        <a:t>Accelerator &amp; Infrastructure</a:t>
                      </a:r>
                    </a:p>
                  </a:txBody>
                  <a:tcPr marL="91416" marR="91416" marT="45708" marB="45708" anchor="ctr">
                    <a:solidFill>
                      <a:schemeClr val="accent2">
                        <a:lumMod val="40000"/>
                        <a:lumOff val="60000"/>
                      </a:schemeClr>
                    </a:solidFill>
                  </a:tcPr>
                </a:tc>
                <a:tc>
                  <a:txBody>
                    <a:bodyPr/>
                    <a:lstStyle/>
                    <a:p>
                      <a:pPr algn="ctr"/>
                      <a:endParaRPr lang="en-US" sz="1600" dirty="0"/>
                    </a:p>
                  </a:txBody>
                  <a:tcPr marL="91416" marR="91416" marT="45708" marB="45708">
                    <a:solidFill>
                      <a:schemeClr val="bg1"/>
                    </a:solidFill>
                  </a:tcPr>
                </a:tc>
                <a:tc>
                  <a:txBody>
                    <a:bodyPr/>
                    <a:lstStyle/>
                    <a:p>
                      <a:pPr algn="l"/>
                      <a:r>
                        <a:rPr lang="en-US" sz="1600" dirty="0"/>
                        <a:t>BNL accelerators and infrastructure and lifetime extension needed for EIC.</a:t>
                      </a:r>
                    </a:p>
                  </a:txBody>
                  <a:tcPr marL="91416" marR="91416" marT="45708" marB="45708">
                    <a:solidFill>
                      <a:schemeClr val="accent2">
                        <a:lumMod val="40000"/>
                        <a:lumOff val="60000"/>
                      </a:schemeClr>
                    </a:solidFill>
                  </a:tcPr>
                </a:tc>
                <a:extLst>
                  <a:ext uri="{0D108BD9-81ED-4DB2-BD59-A6C34878D82A}">
                    <a16:rowId xmlns:a16="http://schemas.microsoft.com/office/drawing/2014/main" val="1826625729"/>
                  </a:ext>
                </a:extLst>
              </a:tr>
              <a:tr h="578969">
                <a:tc>
                  <a:txBody>
                    <a:bodyPr/>
                    <a:lstStyle/>
                    <a:p>
                      <a:pPr algn="ctr"/>
                      <a:r>
                        <a:rPr lang="en-US" sz="1600" dirty="0"/>
                        <a:t>Detector</a:t>
                      </a:r>
                    </a:p>
                  </a:txBody>
                  <a:tcPr marL="91416" marR="91416" marT="45708" marB="45708" anchor="ctr">
                    <a:solidFill>
                      <a:schemeClr val="accent6">
                        <a:lumMod val="40000"/>
                        <a:lumOff val="60000"/>
                      </a:schemeClr>
                    </a:solidFill>
                  </a:tcPr>
                </a:tc>
                <a:tc>
                  <a:txBody>
                    <a:bodyPr/>
                    <a:lstStyle/>
                    <a:p>
                      <a:pPr algn="ctr"/>
                      <a:endParaRPr lang="en-US" sz="1600" dirty="0"/>
                    </a:p>
                  </a:txBody>
                  <a:tcPr marL="91416" marR="91416" marT="45708" marB="45708">
                    <a:solidFill>
                      <a:schemeClr val="bg1"/>
                    </a:solidFill>
                  </a:tcPr>
                </a:tc>
                <a:tc>
                  <a:txBody>
                    <a:bodyPr/>
                    <a:lstStyle/>
                    <a:p>
                      <a:pPr algn="l"/>
                      <a:r>
                        <a:rPr lang="en-US" sz="1600" dirty="0"/>
                        <a:t>BNL and JLab facilities and resources required for the success of the EIC experimental program.</a:t>
                      </a:r>
                    </a:p>
                  </a:txBody>
                  <a:tcPr marL="91416" marR="91416" marT="45708" marB="45708">
                    <a:solidFill>
                      <a:schemeClr val="accent6">
                        <a:lumMod val="40000"/>
                        <a:lumOff val="60000"/>
                      </a:schemeClr>
                    </a:solidFill>
                  </a:tcPr>
                </a:tc>
                <a:extLst>
                  <a:ext uri="{0D108BD9-81ED-4DB2-BD59-A6C34878D82A}">
                    <a16:rowId xmlns:a16="http://schemas.microsoft.com/office/drawing/2014/main" val="3809239462"/>
                  </a:ext>
                </a:extLst>
              </a:tr>
              <a:tr h="370743">
                <a:tc>
                  <a:txBody>
                    <a:bodyPr/>
                    <a:lstStyle/>
                    <a:p>
                      <a:pPr algn="ctr"/>
                      <a:r>
                        <a:rPr lang="en-US" sz="1600" dirty="0"/>
                        <a:t>Host Laboratory</a:t>
                      </a:r>
                    </a:p>
                  </a:txBody>
                  <a:tcPr marL="91416" marR="91416" marT="45708" marB="45708" anchor="ctr">
                    <a:solidFill>
                      <a:schemeClr val="accent1">
                        <a:lumMod val="60000"/>
                        <a:lumOff val="40000"/>
                      </a:schemeClr>
                    </a:solidFill>
                  </a:tcPr>
                </a:tc>
                <a:tc>
                  <a:txBody>
                    <a:bodyPr/>
                    <a:lstStyle/>
                    <a:p>
                      <a:pPr algn="ctr"/>
                      <a:endParaRPr lang="en-US" sz="1600" dirty="0"/>
                    </a:p>
                  </a:txBody>
                  <a:tcPr marL="91416" marR="91416" marT="45708" marB="45708">
                    <a:solidFill>
                      <a:schemeClr val="bg1"/>
                    </a:solidFill>
                  </a:tcPr>
                </a:tc>
                <a:tc>
                  <a:txBody>
                    <a:bodyPr/>
                    <a:lstStyle/>
                    <a:p>
                      <a:pPr algn="l"/>
                      <a:r>
                        <a:rPr lang="en-US" sz="1600" dirty="0"/>
                        <a:t>BNL support for the EIC project, guests, and users.</a:t>
                      </a:r>
                    </a:p>
                  </a:txBody>
                  <a:tcPr marL="91416" marR="91416" marT="45708" marB="45708">
                    <a:solidFill>
                      <a:schemeClr val="accent1">
                        <a:lumMod val="60000"/>
                        <a:lumOff val="40000"/>
                      </a:schemeClr>
                    </a:solidFill>
                  </a:tcPr>
                </a:tc>
                <a:extLst>
                  <a:ext uri="{0D108BD9-81ED-4DB2-BD59-A6C34878D82A}">
                    <a16:rowId xmlns:a16="http://schemas.microsoft.com/office/drawing/2014/main" val="1690807488"/>
                  </a:ext>
                </a:extLst>
              </a:tr>
            </a:tbl>
          </a:graphicData>
        </a:graphic>
      </p:graphicFrame>
      <p:sp>
        <p:nvSpPr>
          <p:cNvPr id="6" name="TextBox 5">
            <a:extLst>
              <a:ext uri="{FF2B5EF4-FFF2-40B4-BE49-F238E27FC236}">
                <a16:creationId xmlns:a16="http://schemas.microsoft.com/office/drawing/2014/main" id="{C544FAE3-066F-8FB1-4AD1-13B99949B526}"/>
              </a:ext>
            </a:extLst>
          </p:cNvPr>
          <p:cNvSpPr txBox="1"/>
          <p:nvPr/>
        </p:nvSpPr>
        <p:spPr>
          <a:xfrm>
            <a:off x="554213" y="4171734"/>
            <a:ext cx="1231960" cy="1522703"/>
          </a:xfrm>
          <a:prstGeom prst="rect">
            <a:avLst/>
          </a:prstGeom>
          <a:solidFill>
            <a:schemeClr val="accent5">
              <a:lumMod val="40000"/>
              <a:lumOff val="60000"/>
            </a:schemeClr>
          </a:solidFill>
        </p:spPr>
        <p:txBody>
          <a:bodyPr wrap="square" rtlCol="0" anchor="ctr">
            <a:noAutofit/>
          </a:bodyPr>
          <a:lstStyle/>
          <a:p>
            <a:pPr algn="ctr">
              <a:lnSpc>
                <a:spcPct val="90000"/>
              </a:lnSpc>
            </a:pPr>
            <a:r>
              <a:rPr lang="en-US" sz="1600" dirty="0"/>
              <a:t>Several $100Ms at BNL</a:t>
            </a:r>
          </a:p>
          <a:p>
            <a:pPr algn="ctr">
              <a:lnSpc>
                <a:spcPct val="90000"/>
              </a:lnSpc>
            </a:pPr>
            <a:endParaRPr lang="en-US" sz="1600" dirty="0"/>
          </a:p>
          <a:p>
            <a:pPr algn="ctr">
              <a:lnSpc>
                <a:spcPct val="90000"/>
              </a:lnSpc>
            </a:pPr>
            <a:r>
              <a:rPr lang="en-US" sz="1600" dirty="0"/>
              <a:t>Few M$ at JLab</a:t>
            </a:r>
          </a:p>
        </p:txBody>
      </p:sp>
      <p:sp>
        <p:nvSpPr>
          <p:cNvPr id="7" name="TextBox 6">
            <a:extLst>
              <a:ext uri="{FF2B5EF4-FFF2-40B4-BE49-F238E27FC236}">
                <a16:creationId xmlns:a16="http://schemas.microsoft.com/office/drawing/2014/main" id="{AC4778FB-7E6D-85A3-D309-564D1368CE73}"/>
              </a:ext>
            </a:extLst>
          </p:cNvPr>
          <p:cNvSpPr txBox="1"/>
          <p:nvPr/>
        </p:nvSpPr>
        <p:spPr>
          <a:xfrm>
            <a:off x="576469" y="1539746"/>
            <a:ext cx="1209704" cy="1062680"/>
          </a:xfrm>
          <a:prstGeom prst="rect">
            <a:avLst/>
          </a:prstGeom>
          <a:solidFill>
            <a:schemeClr val="accent5">
              <a:lumMod val="40000"/>
              <a:lumOff val="60000"/>
            </a:schemeClr>
          </a:solidFill>
        </p:spPr>
        <p:txBody>
          <a:bodyPr wrap="square" rtlCol="0" anchor="ctr">
            <a:noAutofit/>
          </a:bodyPr>
          <a:lstStyle/>
          <a:p>
            <a:pPr algn="ctr">
              <a:lnSpc>
                <a:spcPct val="90000"/>
              </a:lnSpc>
            </a:pPr>
            <a:r>
              <a:rPr lang="en-US" sz="1600" dirty="0"/>
              <a:t>$3.5-3.7B is my guestimate</a:t>
            </a:r>
          </a:p>
        </p:txBody>
      </p:sp>
    </p:spTree>
    <p:extLst>
      <p:ext uri="{BB962C8B-B14F-4D97-AF65-F5344CB8AC3E}">
        <p14:creationId xmlns:p14="http://schemas.microsoft.com/office/powerpoint/2010/main" val="4084516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a:extLst>
              <a:ext uri="{FF2B5EF4-FFF2-40B4-BE49-F238E27FC236}">
                <a16:creationId xmlns:a16="http://schemas.microsoft.com/office/drawing/2014/main" id="{C6FF0D07-0DCA-4746-9EEB-D7071603E026}"/>
              </a:ext>
            </a:extLst>
          </p:cNvPr>
          <p:cNvSpPr txBox="1">
            <a:spLocks/>
          </p:cNvSpPr>
          <p:nvPr/>
        </p:nvSpPr>
        <p:spPr>
          <a:xfrm>
            <a:off x="11527016" y="6315845"/>
            <a:ext cx="432374" cy="365030"/>
          </a:xfrm>
          <a:prstGeom prst="rect">
            <a:avLst/>
          </a:prstGeom>
        </p:spPr>
        <p:txBody>
          <a:bodyPr lIns="0" tIns="0" rIns="0" bIns="0" anchor="ctr"/>
          <a:lstStyle>
            <a:defPPr>
              <a:defRPr lang="en-US"/>
            </a:defPPr>
            <a:lvl1pPr marL="0" algn="ctr" defTabSz="914400" rtl="0" eaLnBrk="1" latinLnBrk="0" hangingPunct="1">
              <a:defRPr sz="825"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a:pPr/>
              <a:t>16</a:t>
            </a:fld>
            <a:endParaRPr lang="en-US" dirty="0"/>
          </a:p>
        </p:txBody>
      </p:sp>
      <p:sp>
        <p:nvSpPr>
          <p:cNvPr id="4" name="Title 1">
            <a:extLst>
              <a:ext uri="{FF2B5EF4-FFF2-40B4-BE49-F238E27FC236}">
                <a16:creationId xmlns:a16="http://schemas.microsoft.com/office/drawing/2014/main" id="{D87CC52F-3D82-4617-8FF1-9B7F0B381F61}"/>
              </a:ext>
            </a:extLst>
          </p:cNvPr>
          <p:cNvSpPr txBox="1">
            <a:spLocks/>
          </p:cNvSpPr>
          <p:nvPr/>
        </p:nvSpPr>
        <p:spPr>
          <a:xfrm>
            <a:off x="462459" y="72873"/>
            <a:ext cx="11496930" cy="824963"/>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sz="3999" dirty="0"/>
              <a:t>Strong Support from Partners &amp; Collaborators</a:t>
            </a:r>
          </a:p>
        </p:txBody>
      </p:sp>
      <p:sp>
        <p:nvSpPr>
          <p:cNvPr id="5" name="Slide Number Placeholder 3">
            <a:extLst>
              <a:ext uri="{FF2B5EF4-FFF2-40B4-BE49-F238E27FC236}">
                <a16:creationId xmlns:a16="http://schemas.microsoft.com/office/drawing/2014/main" id="{338CF0B5-BA7E-4AA1-8567-5AEE793AF449}"/>
              </a:ext>
            </a:extLst>
          </p:cNvPr>
          <p:cNvSpPr txBox="1">
            <a:spLocks/>
          </p:cNvSpPr>
          <p:nvPr/>
        </p:nvSpPr>
        <p:spPr>
          <a:xfrm>
            <a:off x="11244521" y="6487871"/>
            <a:ext cx="369839" cy="344563"/>
          </a:xfrm>
          <a:prstGeom prst="rect">
            <a:avLst/>
          </a:prstGeom>
        </p:spPr>
        <p:txBody>
          <a:bodyPr lIns="0" tIns="0" rIns="0" bIns="0" anchor="ctr"/>
          <a:lstStyle>
            <a:defPPr>
              <a:defRPr lang="en-US"/>
            </a:defPPr>
            <a:lvl1pPr marL="0" algn="ctr"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a:pPr/>
              <a:t>16</a:t>
            </a:fld>
            <a:endParaRPr lang="en-US" dirty="0"/>
          </a:p>
        </p:txBody>
      </p:sp>
      <p:pic>
        <p:nvPicPr>
          <p:cNvPr id="13" name="Picture 2" descr="John Hill and Ruqaiyah Patel shaking hands in agreement">
            <a:extLst>
              <a:ext uri="{FF2B5EF4-FFF2-40B4-BE49-F238E27FC236}">
                <a16:creationId xmlns:a16="http://schemas.microsoft.com/office/drawing/2014/main" id="{C7071E8B-EFD2-41AA-8299-3D9FB8C4174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4463717" y="3641321"/>
            <a:ext cx="3340142" cy="22344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919CD45-5AB4-4862-B84B-4820A78B9E2C}"/>
              </a:ext>
            </a:extLst>
          </p:cNvPr>
          <p:cNvSpPr/>
          <p:nvPr/>
        </p:nvSpPr>
        <p:spPr>
          <a:xfrm>
            <a:off x="395820" y="1002164"/>
            <a:ext cx="4107273" cy="4769295"/>
          </a:xfrm>
          <a:prstGeom prst="rect">
            <a:avLst/>
          </a:prstGeom>
        </p:spPr>
        <p:txBody>
          <a:bodyPr wrap="square" lIns="91416" tIns="45708" rIns="91416" bIns="45708" anchor="t">
            <a:spAutoFit/>
          </a:bodyPr>
          <a:lstStyle/>
          <a:p>
            <a:pPr marL="285664" indent="-285664">
              <a:buFont typeface="Arial" panose="020B0604020202020204" pitchFamily="34" charset="0"/>
              <a:buChar char="•"/>
            </a:pPr>
            <a:endParaRPr lang="en-US" sz="1600" b="1" dirty="0">
              <a:ea typeface="MS Mincho"/>
            </a:endParaRPr>
          </a:p>
          <a:p>
            <a:pPr marL="285664" indent="-285664">
              <a:buFont typeface="Arial" panose="020B0604020202020204" pitchFamily="34" charset="0"/>
              <a:buChar char="•"/>
            </a:pPr>
            <a:r>
              <a:rPr lang="en-US" b="1" dirty="0">
                <a:ea typeface="MS Mincho"/>
              </a:rPr>
              <a:t>New York State </a:t>
            </a:r>
            <a:r>
              <a:rPr lang="en-US" dirty="0">
                <a:ea typeface="MS Mincho"/>
              </a:rPr>
              <a:t>committed </a:t>
            </a:r>
            <a:r>
              <a:rPr lang="en-US" b="1" dirty="0">
                <a:ea typeface="MS Mincho"/>
              </a:rPr>
              <a:t>$100M </a:t>
            </a:r>
            <a:r>
              <a:rPr lang="en-US" dirty="0">
                <a:ea typeface="MS Mincho"/>
              </a:rPr>
              <a:t>toward construction of EIC buildings and infrastructure. </a:t>
            </a:r>
            <a:br>
              <a:rPr lang="en-US" dirty="0">
                <a:ea typeface="MS Mincho"/>
              </a:rPr>
            </a:br>
            <a:endParaRPr lang="en-US" dirty="0">
              <a:ea typeface="MS Mincho"/>
              <a:cs typeface="Arial"/>
            </a:endParaRPr>
          </a:p>
          <a:p>
            <a:endParaRPr lang="en-US" b="1" dirty="0">
              <a:ea typeface="MS Mincho"/>
            </a:endParaRPr>
          </a:p>
          <a:p>
            <a:pPr marL="285664" indent="-285664">
              <a:buFont typeface="Arial" panose="020B0604020202020204" pitchFamily="34" charset="0"/>
              <a:buChar char="•"/>
            </a:pPr>
            <a:r>
              <a:rPr lang="en-US" b="1" dirty="0"/>
              <a:t>EIC Accelerator Collaboration Kick-Off </a:t>
            </a:r>
            <a:r>
              <a:rPr lang="en-US" dirty="0"/>
              <a:t>at the International Particle Accelerator Conference with over 150 participants expressing interest in contributing to the global EIC effort.</a:t>
            </a:r>
          </a:p>
          <a:p>
            <a:endParaRPr lang="en-US" b="1" dirty="0">
              <a:ea typeface="MS Mincho"/>
            </a:endParaRPr>
          </a:p>
          <a:p>
            <a:endParaRPr lang="en-US" b="1" dirty="0">
              <a:ea typeface="MS Mincho"/>
            </a:endParaRPr>
          </a:p>
          <a:p>
            <a:pPr marL="285664" indent="-285664">
              <a:buFont typeface="Arial" panose="020B0604020202020204" pitchFamily="34" charset="0"/>
              <a:buChar char="•"/>
            </a:pPr>
            <a:r>
              <a:rPr lang="en-US" b="1" dirty="0">
                <a:ea typeface="MS Mincho"/>
              </a:rPr>
              <a:t>UK</a:t>
            </a:r>
            <a:r>
              <a:rPr lang="en-US" dirty="0">
                <a:ea typeface="MS Mincho"/>
              </a:rPr>
              <a:t> announced £58 million (</a:t>
            </a:r>
            <a:r>
              <a:rPr lang="en-US" b="1" dirty="0">
                <a:ea typeface="MS Mincho"/>
              </a:rPr>
              <a:t>$75M</a:t>
            </a:r>
            <a:r>
              <a:rPr lang="en-US" dirty="0">
                <a:ea typeface="MS Mincho"/>
              </a:rPr>
              <a:t>) for the EIC.</a:t>
            </a:r>
            <a:br>
              <a:rPr lang="en-US" dirty="0">
                <a:ea typeface="MS Mincho"/>
              </a:rPr>
            </a:br>
            <a:r>
              <a:rPr lang="en-US" dirty="0">
                <a:ea typeface="MS Mincho"/>
              </a:rPr>
              <a:t> </a:t>
            </a:r>
            <a:endParaRPr lang="en-US" dirty="0">
              <a:ea typeface="TimesNewRomanPSMT"/>
              <a:cs typeface="Arial"/>
            </a:endParaRPr>
          </a:p>
        </p:txBody>
      </p:sp>
      <p:pic>
        <p:nvPicPr>
          <p:cNvPr id="15" name="Picture 14">
            <a:extLst>
              <a:ext uri="{FF2B5EF4-FFF2-40B4-BE49-F238E27FC236}">
                <a16:creationId xmlns:a16="http://schemas.microsoft.com/office/drawing/2014/main" id="{F9C9E7D5-A553-48A3-999B-3792C12B9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35066" y="1233534"/>
            <a:ext cx="3507386" cy="2153277"/>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BB2FBCC2-4B16-4A19-8DE1-90E9C4C725FC}"/>
              </a:ext>
            </a:extLst>
          </p:cNvPr>
          <p:cNvSpPr/>
          <p:nvPr/>
        </p:nvSpPr>
        <p:spPr>
          <a:xfrm>
            <a:off x="8135066" y="3701145"/>
            <a:ext cx="3824323" cy="2335416"/>
          </a:xfrm>
          <a:prstGeom prst="rect">
            <a:avLst/>
          </a:prstGeom>
        </p:spPr>
        <p:txBody>
          <a:bodyPr wrap="square" lIns="91416" tIns="45708" rIns="91416" bIns="45708" anchor="t">
            <a:spAutoFit/>
          </a:bodyPr>
          <a:lstStyle/>
          <a:p>
            <a:pPr marL="285664" indent="-285664">
              <a:lnSpc>
                <a:spcPct val="90000"/>
              </a:lnSpc>
              <a:buFont typeface="Arial" panose="020B0604020202020204" pitchFamily="34" charset="0"/>
              <a:buChar char="•"/>
            </a:pPr>
            <a:r>
              <a:rPr lang="en-US" b="1" dirty="0"/>
              <a:t>EIC Resource Review Board Meeting in Rome in May 2024. </a:t>
            </a:r>
            <a:r>
              <a:rPr lang="en-US" dirty="0"/>
              <a:t>Strong participation from </a:t>
            </a:r>
            <a:r>
              <a:rPr lang="en-US" b="1" dirty="0"/>
              <a:t>Canada, Czech Republic, France, India, Israel, Italy, Japan, South Korea, United Kingdom, </a:t>
            </a:r>
            <a:r>
              <a:rPr lang="en-US" dirty="0"/>
              <a:t>and</a:t>
            </a:r>
            <a:r>
              <a:rPr lang="en-US" b="1" dirty="0"/>
              <a:t> Taiwan. </a:t>
            </a:r>
            <a:r>
              <a:rPr lang="en-US" dirty="0">
                <a:cs typeface="Arial"/>
              </a:rPr>
              <a:t>Next meeting to held in Nov 2024 at BNL</a:t>
            </a:r>
            <a:r>
              <a:rPr lang="en-US" sz="1600" dirty="0">
                <a:cs typeface="Arial"/>
              </a:rPr>
              <a:t>. </a:t>
            </a:r>
          </a:p>
        </p:txBody>
      </p:sp>
      <p:pic>
        <p:nvPicPr>
          <p:cNvPr id="17" name="Picture 16" descr="A person signing a document&#10;&#10;Description automatically generated">
            <a:extLst>
              <a:ext uri="{FF2B5EF4-FFF2-40B4-BE49-F238E27FC236}">
                <a16:creationId xmlns:a16="http://schemas.microsoft.com/office/drawing/2014/main" id="{7C2D47DD-8891-48D7-934C-45F460E2CE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24341" y="1247538"/>
            <a:ext cx="3340142" cy="21532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3708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8282-30F7-0510-25A3-98A8B27D39BF}"/>
              </a:ext>
            </a:extLst>
          </p:cNvPr>
          <p:cNvSpPr>
            <a:spLocks noGrp="1"/>
          </p:cNvSpPr>
          <p:nvPr>
            <p:ph type="title"/>
          </p:nvPr>
        </p:nvSpPr>
        <p:spPr/>
        <p:txBody>
          <a:bodyPr/>
          <a:lstStyle/>
          <a:p>
            <a:r>
              <a:rPr lang="en-US" dirty="0"/>
              <a:t>Challenges facing EIC and </a:t>
            </a:r>
            <a:r>
              <a:rPr lang="en-US" dirty="0" err="1"/>
              <a:t>JLab’s</a:t>
            </a:r>
            <a:r>
              <a:rPr lang="en-US" dirty="0"/>
              <a:t> Role in EIC</a:t>
            </a:r>
          </a:p>
        </p:txBody>
      </p:sp>
      <p:sp>
        <p:nvSpPr>
          <p:cNvPr id="3" name="Content Placeholder 2">
            <a:extLst>
              <a:ext uri="{FF2B5EF4-FFF2-40B4-BE49-F238E27FC236}">
                <a16:creationId xmlns:a16="http://schemas.microsoft.com/office/drawing/2014/main" id="{2AD5264A-D5E5-228A-6552-C92B081FEB8D}"/>
              </a:ext>
            </a:extLst>
          </p:cNvPr>
          <p:cNvSpPr>
            <a:spLocks noGrp="1"/>
          </p:cNvSpPr>
          <p:nvPr>
            <p:ph idx="1"/>
          </p:nvPr>
        </p:nvSpPr>
        <p:spPr/>
        <p:txBody>
          <a:bodyPr/>
          <a:lstStyle/>
          <a:p>
            <a:r>
              <a:rPr lang="en-US" dirty="0"/>
              <a:t>The project is not making sufficient progress on </a:t>
            </a:r>
            <a:br>
              <a:rPr lang="en-US" dirty="0"/>
            </a:br>
            <a:r>
              <a:rPr lang="en-US" dirty="0"/>
              <a:t>developing a coherent scope/schedule/cost </a:t>
            </a:r>
            <a:br>
              <a:rPr lang="en-US" dirty="0"/>
            </a:br>
            <a:r>
              <a:rPr lang="en-US" dirty="0"/>
              <a:t>performance baseline.</a:t>
            </a:r>
          </a:p>
          <a:p>
            <a:r>
              <a:rPr lang="en-US" dirty="0"/>
              <a:t>It is clear ~$3B will not deliver all of the scope</a:t>
            </a:r>
          </a:p>
          <a:p>
            <a:pPr lvl="1"/>
            <a:r>
              <a:rPr lang="en-US" dirty="0"/>
              <a:t>Some features such as 41 GeV bypass, RF power could</a:t>
            </a:r>
          </a:p>
          <a:p>
            <a:pPr marL="346075" lvl="1" indent="0">
              <a:buNone/>
            </a:pPr>
            <a:r>
              <a:rPr lang="en-US" dirty="0"/>
              <a:t>potentially be funded on operations in parallel with the early science program</a:t>
            </a:r>
          </a:p>
          <a:p>
            <a:r>
              <a:rPr lang="en-US" dirty="0"/>
              <a:t>Leadership is not in synch on how to get to a resolution</a:t>
            </a:r>
          </a:p>
          <a:p>
            <a:pPr lvl="1"/>
            <a:r>
              <a:rPr lang="en-US" dirty="0"/>
              <a:t>This is driving my decision to step down from my role on EIC and retire</a:t>
            </a:r>
          </a:p>
          <a:p>
            <a:r>
              <a:rPr lang="en-US" dirty="0" err="1"/>
              <a:t>JLab’s</a:t>
            </a:r>
            <a:r>
              <a:rPr lang="en-US" dirty="0"/>
              <a:t> roles in the L1 management box have weakened over the past two years and are now being tangibly reduced in the Org Chart</a:t>
            </a:r>
          </a:p>
          <a:p>
            <a:pPr lvl="1"/>
            <a:r>
              <a:rPr lang="en-US" dirty="0"/>
              <a:t>This does not bode well for maintaining a “Special Partnership” status</a:t>
            </a:r>
          </a:p>
        </p:txBody>
      </p:sp>
      <p:pic>
        <p:nvPicPr>
          <p:cNvPr id="4" name="Picture 3">
            <a:extLst>
              <a:ext uri="{FF2B5EF4-FFF2-40B4-BE49-F238E27FC236}">
                <a16:creationId xmlns:a16="http://schemas.microsoft.com/office/drawing/2014/main" id="{8463B723-BC9D-7D2B-3F7C-8A3F5098E261}"/>
              </a:ext>
            </a:extLst>
          </p:cNvPr>
          <p:cNvPicPr>
            <a:picLocks noChangeAspect="1"/>
          </p:cNvPicPr>
          <p:nvPr/>
        </p:nvPicPr>
        <p:blipFill>
          <a:blip r:embed="rId2"/>
          <a:stretch>
            <a:fillRect/>
          </a:stretch>
        </p:blipFill>
        <p:spPr>
          <a:xfrm>
            <a:off x="8746434" y="0"/>
            <a:ext cx="3442391" cy="3150563"/>
          </a:xfrm>
          <a:prstGeom prst="rect">
            <a:avLst/>
          </a:prstGeom>
        </p:spPr>
      </p:pic>
    </p:spTree>
    <p:extLst>
      <p:ext uri="{BB962C8B-B14F-4D97-AF65-F5344CB8AC3E}">
        <p14:creationId xmlns:p14="http://schemas.microsoft.com/office/powerpoint/2010/main" val="972760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6749" y="2134490"/>
            <a:ext cx="7969802" cy="1774948"/>
          </a:xfrm>
        </p:spPr>
        <p:txBody>
          <a:bodyPr>
            <a:normAutofit/>
          </a:bodyPr>
          <a:lstStyle/>
          <a:p>
            <a:r>
              <a:rPr lang="en-US" sz="4000" dirty="0"/>
              <a:t>EIC Project </a:t>
            </a:r>
            <a:br>
              <a:rPr lang="en-US" sz="4000" dirty="0"/>
            </a:br>
            <a:r>
              <a:rPr lang="en-US" sz="4000" dirty="0" err="1"/>
              <a:t>JLab’s</a:t>
            </a:r>
            <a:r>
              <a:rPr lang="en-US" sz="4000" dirty="0"/>
              <a:t> Continuing Role</a:t>
            </a:r>
          </a:p>
        </p:txBody>
      </p:sp>
      <p:sp>
        <p:nvSpPr>
          <p:cNvPr id="3" name="Subtitle 2"/>
          <p:cNvSpPr>
            <a:spLocks noGrp="1"/>
          </p:cNvSpPr>
          <p:nvPr>
            <p:ph type="subTitle" idx="1"/>
          </p:nvPr>
        </p:nvSpPr>
        <p:spPr>
          <a:xfrm>
            <a:off x="5267739" y="4048813"/>
            <a:ext cx="6498811" cy="1431235"/>
          </a:xfrm>
        </p:spPr>
        <p:txBody>
          <a:bodyPr vert="horz" wrap="square" lIns="91440" tIns="45720" rIns="91440" bIns="45720" numCol="1" rtlCol="0" anchor="t" anchorCtr="0" compatLnSpc="1">
            <a:prstTxWarp prst="textNoShape">
              <a:avLst/>
            </a:prstTxWarp>
            <a:normAutofit fontScale="85000" lnSpcReduction="10000"/>
          </a:bodyPr>
          <a:lstStyle/>
          <a:p>
            <a:pPr>
              <a:lnSpc>
                <a:spcPct val="110000"/>
              </a:lnSpc>
            </a:pPr>
            <a:r>
              <a:rPr lang="en-US" dirty="0"/>
              <a:t>Rolf Ent</a:t>
            </a:r>
            <a:br>
              <a:rPr lang="en-US"/>
            </a:br>
            <a:r>
              <a:rPr lang="en-US"/>
              <a:t>EIC Co-Associate Director – Experimental Program</a:t>
            </a:r>
            <a:endParaRPr lang="en-US" dirty="0"/>
          </a:p>
          <a:p>
            <a:pPr>
              <a:lnSpc>
                <a:spcPct val="110000"/>
              </a:lnSpc>
            </a:pPr>
            <a:r>
              <a:rPr lang="en-US" dirty="0"/>
              <a:t>December 10, 2024</a:t>
            </a:r>
          </a:p>
        </p:txBody>
      </p:sp>
    </p:spTree>
    <p:extLst>
      <p:ext uri="{BB962C8B-B14F-4D97-AF65-F5344CB8AC3E}">
        <p14:creationId xmlns:p14="http://schemas.microsoft.com/office/powerpoint/2010/main" val="658315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338-51AF-6F48-8B91-73DFBA82A5A4}"/>
              </a:ext>
            </a:extLst>
          </p:cNvPr>
          <p:cNvSpPr>
            <a:spLocks noGrp="1"/>
          </p:cNvSpPr>
          <p:nvPr>
            <p:ph type="title"/>
          </p:nvPr>
        </p:nvSpPr>
        <p:spPr>
          <a:xfrm>
            <a:off x="347472" y="162778"/>
            <a:ext cx="11422261" cy="510776"/>
          </a:xfrm>
        </p:spPr>
        <p:txBody>
          <a:bodyPr/>
          <a:lstStyle/>
          <a:p>
            <a:r>
              <a:rPr lang="en-US" sz="3199">
                <a:solidFill>
                  <a:schemeClr val="accent5"/>
                </a:solidFill>
                <a:cs typeface="Arial"/>
              </a:rPr>
              <a:t>Jefferson Lab’s Science and Technology Vision</a:t>
            </a:r>
            <a:endParaRPr lang="en-US">
              <a:solidFill>
                <a:schemeClr val="accent5"/>
              </a:solidFill>
            </a:endParaRPr>
          </a:p>
        </p:txBody>
      </p:sp>
      <p:pic>
        <p:nvPicPr>
          <p:cNvPr id="17" name="Picture 16">
            <a:extLst>
              <a:ext uri="{FF2B5EF4-FFF2-40B4-BE49-F238E27FC236}">
                <a16:creationId xmlns:a16="http://schemas.microsoft.com/office/drawing/2014/main" id="{8DE3F619-E4F2-12C3-DB6F-A2947C2F0A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52" y="747999"/>
            <a:ext cx="12188825" cy="5539382"/>
          </a:xfrm>
          <a:prstGeom prst="rect">
            <a:avLst/>
          </a:prstGeom>
        </p:spPr>
      </p:pic>
      <p:sp>
        <p:nvSpPr>
          <p:cNvPr id="18" name="Content Placeholder 5">
            <a:extLst>
              <a:ext uri="{FF2B5EF4-FFF2-40B4-BE49-F238E27FC236}">
                <a16:creationId xmlns:a16="http://schemas.microsoft.com/office/drawing/2014/main" id="{D1C3CEEF-13E4-12E7-B0D0-189CB05C090D}"/>
              </a:ext>
            </a:extLst>
          </p:cNvPr>
          <p:cNvSpPr txBox="1">
            <a:spLocks/>
          </p:cNvSpPr>
          <p:nvPr/>
        </p:nvSpPr>
        <p:spPr>
          <a:xfrm>
            <a:off x="411785" y="923154"/>
            <a:ext cx="11282898" cy="5380293"/>
          </a:xfrm>
          <a:prstGeom prst="rect">
            <a:avLst/>
          </a:prstGeom>
        </p:spPr>
        <p:txBody>
          <a:bodyPr vert="horz" lIns="91416" tIns="45708" rIns="91416" bIns="4570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31" indent="-228531" defTabSz="914126" fontAlgn="auto">
              <a:spcAft>
                <a:spcPts val="0"/>
              </a:spcAft>
              <a:defRPr/>
            </a:pPr>
            <a:endParaRPr lang="en-US" sz="2199">
              <a:solidFill>
                <a:srgbClr val="000000"/>
              </a:solidFill>
              <a:latin typeface="Avenir" panose="020B0503020203020204" pitchFamily="34" charset="0"/>
            </a:endParaRPr>
          </a:p>
        </p:txBody>
      </p:sp>
      <p:sp>
        <p:nvSpPr>
          <p:cNvPr id="19" name="TextBox 18">
            <a:extLst>
              <a:ext uri="{FF2B5EF4-FFF2-40B4-BE49-F238E27FC236}">
                <a16:creationId xmlns:a16="http://schemas.microsoft.com/office/drawing/2014/main" id="{82C33FE9-3EFB-7C63-A9B2-9EE019575417}"/>
              </a:ext>
            </a:extLst>
          </p:cNvPr>
          <p:cNvSpPr txBox="1"/>
          <p:nvPr/>
        </p:nvSpPr>
        <p:spPr>
          <a:xfrm>
            <a:off x="160030" y="3046656"/>
            <a:ext cx="2653556" cy="307697"/>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Nuclear Physics at  CEBAF</a:t>
            </a:r>
          </a:p>
        </p:txBody>
      </p:sp>
      <p:sp>
        <p:nvSpPr>
          <p:cNvPr id="20" name="TextBox 19">
            <a:extLst>
              <a:ext uri="{FF2B5EF4-FFF2-40B4-BE49-F238E27FC236}">
                <a16:creationId xmlns:a16="http://schemas.microsoft.com/office/drawing/2014/main" id="{BBCB9A95-08AD-0DF4-E9B2-C12B182DD6F6}"/>
              </a:ext>
            </a:extLst>
          </p:cNvPr>
          <p:cNvSpPr txBox="1"/>
          <p:nvPr/>
        </p:nvSpPr>
        <p:spPr>
          <a:xfrm>
            <a:off x="3186922" y="3046656"/>
            <a:ext cx="2295130" cy="307697"/>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Electron-Ion Collider</a:t>
            </a:r>
          </a:p>
        </p:txBody>
      </p:sp>
      <p:sp>
        <p:nvSpPr>
          <p:cNvPr id="21" name="TextBox 20">
            <a:extLst>
              <a:ext uri="{FF2B5EF4-FFF2-40B4-BE49-F238E27FC236}">
                <a16:creationId xmlns:a16="http://schemas.microsoft.com/office/drawing/2014/main" id="{6FC38B17-F908-95A0-1B4F-86848F56AAD3}"/>
              </a:ext>
            </a:extLst>
          </p:cNvPr>
          <p:cNvSpPr txBox="1"/>
          <p:nvPr/>
        </p:nvSpPr>
        <p:spPr>
          <a:xfrm>
            <a:off x="9259184" y="2931522"/>
            <a:ext cx="2117053" cy="523084"/>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Accelerator Science &amp; Technology</a:t>
            </a:r>
          </a:p>
        </p:txBody>
      </p:sp>
      <p:sp>
        <p:nvSpPr>
          <p:cNvPr id="22" name="TextBox 21">
            <a:extLst>
              <a:ext uri="{FF2B5EF4-FFF2-40B4-BE49-F238E27FC236}">
                <a16:creationId xmlns:a16="http://schemas.microsoft.com/office/drawing/2014/main" id="{FED0EE58-1013-4928-5832-B3B67FD489CC}"/>
              </a:ext>
            </a:extLst>
          </p:cNvPr>
          <p:cNvSpPr txBox="1"/>
          <p:nvPr/>
        </p:nvSpPr>
        <p:spPr>
          <a:xfrm>
            <a:off x="6229826" y="2940380"/>
            <a:ext cx="2454713" cy="523084"/>
          </a:xfrm>
          <a:prstGeom prst="rect">
            <a:avLst/>
          </a:prstGeom>
          <a:noFill/>
        </p:spPr>
        <p:txBody>
          <a:bodyPr wrap="square" rtlCol="0">
            <a:spAutoFit/>
          </a:bodyPr>
          <a:lstStyle/>
          <a:p>
            <a:pPr>
              <a:defRPr/>
            </a:pPr>
            <a:r>
              <a:rPr lang="en-US" sz="1400" b="1">
                <a:solidFill>
                  <a:srgbClr val="000000"/>
                </a:solidFill>
                <a:latin typeface="Avenir" panose="020B0503020203020204" pitchFamily="34" charset="0"/>
              </a:rPr>
              <a:t>Computational Science &amp; </a:t>
            </a:r>
            <a:br>
              <a:rPr lang="en-US" sz="1400" b="1">
                <a:solidFill>
                  <a:srgbClr val="000000"/>
                </a:solidFill>
                <a:latin typeface="Avenir" panose="020B0503020203020204" pitchFamily="34" charset="0"/>
              </a:rPr>
            </a:br>
            <a:r>
              <a:rPr lang="en-US" sz="1400" b="1">
                <a:solidFill>
                  <a:srgbClr val="000000"/>
                </a:solidFill>
                <a:latin typeface="Avenir" panose="020B0503020203020204" pitchFamily="34" charset="0"/>
              </a:rPr>
              <a:t>Technology</a:t>
            </a:r>
          </a:p>
        </p:txBody>
      </p:sp>
      <p:sp>
        <p:nvSpPr>
          <p:cNvPr id="23" name="TextBox 22">
            <a:extLst>
              <a:ext uri="{FF2B5EF4-FFF2-40B4-BE49-F238E27FC236}">
                <a16:creationId xmlns:a16="http://schemas.microsoft.com/office/drawing/2014/main" id="{5489958B-829C-C964-B3DA-4098B52FDC9F}"/>
              </a:ext>
            </a:extLst>
          </p:cNvPr>
          <p:cNvSpPr txBox="1"/>
          <p:nvPr/>
        </p:nvSpPr>
        <p:spPr>
          <a:xfrm>
            <a:off x="3734929" y="5902542"/>
            <a:ext cx="5310986" cy="338466"/>
          </a:xfrm>
          <a:prstGeom prst="rect">
            <a:avLst/>
          </a:prstGeom>
          <a:noFill/>
        </p:spPr>
        <p:txBody>
          <a:bodyPr wrap="square" rtlCol="0">
            <a:spAutoFit/>
          </a:bodyPr>
          <a:lstStyle/>
          <a:p>
            <a:pPr>
              <a:defRPr/>
            </a:pPr>
            <a:r>
              <a:rPr lang="en-US" sz="1600" b="1" i="1">
                <a:solidFill>
                  <a:srgbClr val="000000"/>
                </a:solidFill>
                <a:latin typeface="Avenir" panose="020B0503020203020204" pitchFamily="34" charset="0"/>
                <a:cs typeface="Arial" panose="020B0604020202020204" pitchFamily="34" charset="0"/>
              </a:rPr>
              <a:t>S&amp;T thrusts are synergistic and mutually supportive</a:t>
            </a:r>
          </a:p>
        </p:txBody>
      </p:sp>
      <p:sp>
        <p:nvSpPr>
          <p:cNvPr id="25" name="TextBox 24">
            <a:extLst>
              <a:ext uri="{FF2B5EF4-FFF2-40B4-BE49-F238E27FC236}">
                <a16:creationId xmlns:a16="http://schemas.microsoft.com/office/drawing/2014/main" id="{DD8660EE-71B2-D5DB-B9E7-2DAFCC52D035}"/>
              </a:ext>
            </a:extLst>
          </p:cNvPr>
          <p:cNvSpPr txBox="1"/>
          <p:nvPr/>
        </p:nvSpPr>
        <p:spPr>
          <a:xfrm>
            <a:off x="160031" y="3517690"/>
            <a:ext cx="2462913" cy="2250537"/>
          </a:xfrm>
          <a:prstGeom prst="rect">
            <a:avLst/>
          </a:prstGeom>
          <a:noFill/>
        </p:spPr>
        <p:txBody>
          <a:bodyPr wrap="square" rtlCol="0">
            <a:spAutoFit/>
          </a:bodyPr>
          <a:lstStyle/>
          <a:p>
            <a:pPr defTabSz="914126" fontAlgn="auto">
              <a:spcBef>
                <a:spcPts val="0"/>
              </a:spcBef>
              <a:spcAft>
                <a:spcPts val="0"/>
              </a:spcAft>
              <a:defRPr/>
            </a:pPr>
            <a:r>
              <a:rPr lang="en-US" sz="1250">
                <a:solidFill>
                  <a:srgbClr val="000000"/>
                </a:solidFill>
                <a:latin typeface="Avenir" panose="020B0503020203020204" pitchFamily="34" charset="0"/>
                <a:cs typeface="+mn-cs"/>
              </a:rPr>
              <a:t>Vibrant nuclear physics research program at </a:t>
            </a:r>
            <a:r>
              <a:rPr lang="en-US" sz="1250" b="1">
                <a:solidFill>
                  <a:srgbClr val="000000"/>
                </a:solidFill>
                <a:latin typeface="Avenir" panose="020B0503020203020204" pitchFamily="34" charset="0"/>
                <a:cs typeface="+mn-cs"/>
              </a:rPr>
              <a:t>CEBAF </a:t>
            </a:r>
            <a:r>
              <a:rPr lang="en-US" sz="1250">
                <a:solidFill>
                  <a:srgbClr val="000000"/>
                </a:solidFill>
                <a:latin typeface="Avenir" panose="020B0503020203020204" pitchFamily="34" charset="0"/>
                <a:cs typeface="+mn-cs"/>
              </a:rPr>
              <a:t>supporting ~1,900 annual users</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b="1">
                <a:solidFill>
                  <a:srgbClr val="000000"/>
                </a:solidFill>
                <a:latin typeface="Avenir" panose="020B0503020203020204" pitchFamily="34" charset="0"/>
                <a:cs typeface="+mn-cs"/>
              </a:rPr>
              <a:t>MOLLER Project</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a:solidFill>
                  <a:srgbClr val="000000"/>
                </a:solidFill>
                <a:latin typeface="Avenir" panose="020B0503020203020204" pitchFamily="34" charset="0"/>
                <a:cs typeface="+mn-cs"/>
              </a:rPr>
              <a:t>Future opportunities complementary to EIC</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a:solidFill>
                  <a:srgbClr val="000000"/>
                </a:solidFill>
                <a:latin typeface="Avenir" panose="020B0503020203020204" pitchFamily="34" charset="0"/>
                <a:cs typeface="+mn-cs"/>
              </a:rPr>
              <a:t>Theory and computation supporting NP goals</a:t>
            </a:r>
          </a:p>
        </p:txBody>
      </p:sp>
      <p:sp>
        <p:nvSpPr>
          <p:cNvPr id="26" name="TextBox 25">
            <a:extLst>
              <a:ext uri="{FF2B5EF4-FFF2-40B4-BE49-F238E27FC236}">
                <a16:creationId xmlns:a16="http://schemas.microsoft.com/office/drawing/2014/main" id="{F8C02E09-FA8E-96E7-F0A0-2CF0910F433A}"/>
              </a:ext>
            </a:extLst>
          </p:cNvPr>
          <p:cNvSpPr txBox="1"/>
          <p:nvPr/>
        </p:nvSpPr>
        <p:spPr>
          <a:xfrm>
            <a:off x="3209573" y="3517690"/>
            <a:ext cx="2551849" cy="2015411"/>
          </a:xfrm>
          <a:prstGeom prst="rect">
            <a:avLst/>
          </a:prstGeom>
          <a:noFill/>
        </p:spPr>
        <p:txBody>
          <a:bodyPr wrap="square" rtlCol="0">
            <a:spAutoFit/>
          </a:bodyPr>
          <a:lstStyle/>
          <a:p>
            <a:pPr defTabSz="914126" fontAlgn="auto">
              <a:spcBef>
                <a:spcPts val="0"/>
              </a:spcBef>
              <a:spcAft>
                <a:spcPts val="0"/>
              </a:spcAft>
              <a:defRPr/>
            </a:pPr>
            <a:r>
              <a:rPr lang="en-US" sz="1250" b="1">
                <a:solidFill>
                  <a:srgbClr val="000000"/>
                </a:solidFill>
                <a:latin typeface="Avenir" panose="020B0503020203020204" pitchFamily="34" charset="0"/>
                <a:cs typeface="+mn-cs"/>
              </a:rPr>
              <a:t>Partnering </a:t>
            </a:r>
            <a:r>
              <a:rPr lang="en-US" sz="1250">
                <a:solidFill>
                  <a:srgbClr val="000000"/>
                </a:solidFill>
                <a:latin typeface="Avenir" panose="020B0503020203020204" pitchFamily="34" charset="0"/>
                <a:cs typeface="+mn-cs"/>
              </a:rPr>
              <a:t>with BNL in the management, design, and construction of the Electron-Ion Collider Project</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a:solidFill>
                  <a:srgbClr val="000000"/>
                </a:solidFill>
                <a:latin typeface="Avenir" panose="020B0503020203020204" pitchFamily="34" charset="0"/>
                <a:cs typeface="+mn-cs"/>
              </a:rPr>
              <a:t>Leadership in EIC scientific program</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a:defRPr/>
            </a:pPr>
            <a:r>
              <a:rPr lang="en-US" sz="1250">
                <a:solidFill>
                  <a:srgbClr val="000000"/>
                </a:solidFill>
                <a:latin typeface="Avenir" panose="020B0503020203020204" pitchFamily="34" charset="0"/>
              </a:rPr>
              <a:t>Leadership of the Generic EIC–related Detector R&amp;D Program</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p:txBody>
      </p:sp>
      <p:sp>
        <p:nvSpPr>
          <p:cNvPr id="27" name="TextBox 26">
            <a:extLst>
              <a:ext uri="{FF2B5EF4-FFF2-40B4-BE49-F238E27FC236}">
                <a16:creationId xmlns:a16="http://schemas.microsoft.com/office/drawing/2014/main" id="{B5BE25F4-81CF-6FE0-4CC2-964BA5337169}"/>
              </a:ext>
            </a:extLst>
          </p:cNvPr>
          <p:cNvSpPr txBox="1"/>
          <p:nvPr/>
        </p:nvSpPr>
        <p:spPr>
          <a:xfrm>
            <a:off x="6273670" y="3517690"/>
            <a:ext cx="2914591" cy="1630791"/>
          </a:xfrm>
          <a:prstGeom prst="rect">
            <a:avLst/>
          </a:prstGeom>
          <a:noFill/>
        </p:spPr>
        <p:txBody>
          <a:bodyPr wrap="square" rtlCol="0">
            <a:spAutoFit/>
          </a:bodyPr>
          <a:lstStyle/>
          <a:p>
            <a:pPr defTabSz="914126" fontAlgn="auto">
              <a:spcBef>
                <a:spcPts val="0"/>
              </a:spcBef>
              <a:spcAft>
                <a:spcPts val="0"/>
              </a:spcAft>
              <a:defRPr/>
            </a:pPr>
            <a:r>
              <a:rPr lang="en-US" sz="1250">
                <a:solidFill>
                  <a:srgbClr val="000000"/>
                </a:solidFill>
                <a:latin typeface="Avenir" panose="020B0503020203020204" pitchFamily="34" charset="0"/>
                <a:cs typeface="+mn-cs"/>
              </a:rPr>
              <a:t>Design, construction, operation of first-of-its-kind data-intensive computing facility: </a:t>
            </a:r>
            <a:r>
              <a:rPr lang="en-US" sz="1250" b="1">
                <a:solidFill>
                  <a:srgbClr val="000000"/>
                </a:solidFill>
                <a:latin typeface="Avenir" panose="020B0503020203020204" pitchFamily="34" charset="0"/>
                <a:cs typeface="+mn-cs"/>
              </a:rPr>
              <a:t>High Performance Data Facility</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a:solidFill>
                  <a:srgbClr val="000000"/>
                </a:solidFill>
                <a:latin typeface="Avenir" panose="020B0503020203020204" pitchFamily="34" charset="0"/>
                <a:cs typeface="+mn-cs"/>
              </a:rPr>
              <a:t>Building out data science, domain science capabilities in support of HPDF and to take advantage of HPDF</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p:txBody>
      </p:sp>
      <p:sp>
        <p:nvSpPr>
          <p:cNvPr id="28" name="TextBox 27">
            <a:extLst>
              <a:ext uri="{FF2B5EF4-FFF2-40B4-BE49-F238E27FC236}">
                <a16:creationId xmlns:a16="http://schemas.microsoft.com/office/drawing/2014/main" id="{D7EB5CFB-ED1F-FF21-2FAD-FC100A48A372}"/>
              </a:ext>
            </a:extLst>
          </p:cNvPr>
          <p:cNvSpPr txBox="1"/>
          <p:nvPr/>
        </p:nvSpPr>
        <p:spPr>
          <a:xfrm>
            <a:off x="9301456" y="3517690"/>
            <a:ext cx="2636121" cy="2015411"/>
          </a:xfrm>
          <a:prstGeom prst="rect">
            <a:avLst/>
          </a:prstGeom>
          <a:noFill/>
        </p:spPr>
        <p:txBody>
          <a:bodyPr wrap="square" rtlCol="0">
            <a:spAutoFit/>
          </a:bodyPr>
          <a:lstStyle/>
          <a:p>
            <a:pPr defTabSz="914126" fontAlgn="auto">
              <a:spcBef>
                <a:spcPts val="0"/>
              </a:spcBef>
              <a:spcAft>
                <a:spcPts val="0"/>
              </a:spcAft>
              <a:defRPr/>
            </a:pPr>
            <a:r>
              <a:rPr lang="en-US" sz="1250">
                <a:solidFill>
                  <a:srgbClr val="000000"/>
                </a:solidFill>
                <a:latin typeface="Avenir" panose="020B0503020203020204" pitchFamily="34" charset="0"/>
                <a:cs typeface="+mn-cs"/>
              </a:rPr>
              <a:t>Accelerator component production for DOE construction projects </a:t>
            </a:r>
            <a:r>
              <a:rPr lang="en-US" sz="1250" b="1">
                <a:solidFill>
                  <a:srgbClr val="000000"/>
                </a:solidFill>
                <a:latin typeface="Avenir" panose="020B0503020203020204" pitchFamily="34" charset="0"/>
                <a:cs typeface="+mn-cs"/>
              </a:rPr>
              <a:t>partnering</a:t>
            </a:r>
            <a:r>
              <a:rPr lang="en-US" sz="1250">
                <a:solidFill>
                  <a:srgbClr val="000000"/>
                </a:solidFill>
                <a:latin typeface="Avenir" panose="020B0503020203020204" pitchFamily="34" charset="0"/>
                <a:cs typeface="+mn-cs"/>
              </a:rPr>
              <a:t> across the National Lab complex.</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a:solidFill>
                  <a:srgbClr val="000000"/>
                </a:solidFill>
                <a:latin typeface="Avenir" panose="020B0503020203020204" pitchFamily="34" charset="0"/>
                <a:cs typeface="+mn-cs"/>
              </a:rPr>
              <a:t>Develop CEBAF upgrade concepts</a:t>
            </a:r>
          </a:p>
          <a:p>
            <a:pPr defTabSz="914126" fontAlgn="auto">
              <a:spcBef>
                <a:spcPts val="0"/>
              </a:spcBef>
              <a:spcAft>
                <a:spcPts val="0"/>
              </a:spcAft>
              <a:defRPr/>
            </a:pPr>
            <a:endParaRPr lang="en-US" sz="1250">
              <a:solidFill>
                <a:srgbClr val="000000"/>
              </a:solidFill>
              <a:latin typeface="Avenir" panose="020B0503020203020204" pitchFamily="34" charset="0"/>
              <a:cs typeface="+mn-cs"/>
            </a:endParaRPr>
          </a:p>
          <a:p>
            <a:pPr defTabSz="914126" fontAlgn="auto">
              <a:spcBef>
                <a:spcPts val="0"/>
              </a:spcBef>
              <a:spcAft>
                <a:spcPts val="0"/>
              </a:spcAft>
              <a:defRPr/>
            </a:pPr>
            <a:r>
              <a:rPr lang="en-US" sz="1250">
                <a:solidFill>
                  <a:srgbClr val="000000"/>
                </a:solidFill>
                <a:latin typeface="Avenir" panose="020B0503020203020204" pitchFamily="34" charset="0"/>
                <a:cs typeface="+mn-cs"/>
              </a:rPr>
              <a:t>R&amp;D in accelerator, detectors and applications in nuclear imaging and medicine</a:t>
            </a:r>
          </a:p>
        </p:txBody>
      </p:sp>
      <p:sp>
        <p:nvSpPr>
          <p:cNvPr id="29" name="TextBox 28">
            <a:extLst>
              <a:ext uri="{FF2B5EF4-FFF2-40B4-BE49-F238E27FC236}">
                <a16:creationId xmlns:a16="http://schemas.microsoft.com/office/drawing/2014/main" id="{76345860-2516-0CEA-8E52-3247A0145EF9}"/>
              </a:ext>
            </a:extLst>
          </p:cNvPr>
          <p:cNvSpPr txBox="1"/>
          <p:nvPr/>
        </p:nvSpPr>
        <p:spPr>
          <a:xfrm>
            <a:off x="3861017" y="6226712"/>
            <a:ext cx="4466790" cy="341543"/>
          </a:xfrm>
          <a:prstGeom prst="rect">
            <a:avLst/>
          </a:prstGeom>
          <a:solidFill>
            <a:srgbClr val="FFFF00"/>
          </a:solidFill>
        </p:spPr>
        <p:txBody>
          <a:bodyPr wrap="none" rtlCol="0">
            <a:spAutoFit/>
          </a:bodyPr>
          <a:lstStyle/>
          <a:p>
            <a:pPr algn="ctr">
              <a:lnSpc>
                <a:spcPct val="90000"/>
              </a:lnSpc>
            </a:pPr>
            <a:r>
              <a:rPr lang="en-US"/>
              <a:t>From: Annual Lab Plan Presentation 2024</a:t>
            </a:r>
          </a:p>
        </p:txBody>
      </p:sp>
      <p:sp>
        <p:nvSpPr>
          <p:cNvPr id="30" name="Oval 29">
            <a:extLst>
              <a:ext uri="{FF2B5EF4-FFF2-40B4-BE49-F238E27FC236}">
                <a16:creationId xmlns:a16="http://schemas.microsoft.com/office/drawing/2014/main" id="{FCADD3B1-2478-3A9F-3AD3-C28B70510607}"/>
              </a:ext>
            </a:extLst>
          </p:cNvPr>
          <p:cNvSpPr/>
          <p:nvPr/>
        </p:nvSpPr>
        <p:spPr>
          <a:xfrm>
            <a:off x="2957472" y="3484820"/>
            <a:ext cx="2732328" cy="944421"/>
          </a:xfrm>
          <a:prstGeom prst="ellipse">
            <a:avLst/>
          </a:prstGeom>
          <a:noFill/>
          <a:ln w="38100">
            <a:solidFill>
              <a:srgbClr val="FF9933"/>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1" name="Oval 30">
            <a:extLst>
              <a:ext uri="{FF2B5EF4-FFF2-40B4-BE49-F238E27FC236}">
                <a16:creationId xmlns:a16="http://schemas.microsoft.com/office/drawing/2014/main" id="{EB8FB99E-1050-2AAF-AAAC-216AD8E9BF50}"/>
              </a:ext>
            </a:extLst>
          </p:cNvPr>
          <p:cNvSpPr/>
          <p:nvPr/>
        </p:nvSpPr>
        <p:spPr>
          <a:xfrm>
            <a:off x="2957472" y="4397735"/>
            <a:ext cx="2732328" cy="448646"/>
          </a:xfrm>
          <a:prstGeom prst="ellipse">
            <a:avLst/>
          </a:prstGeom>
          <a:noFill/>
          <a:ln w="38100">
            <a:solidFill>
              <a:srgbClr val="0099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Tree>
    <p:extLst>
      <p:ext uri="{BB962C8B-B14F-4D97-AF65-F5344CB8AC3E}">
        <p14:creationId xmlns:p14="http://schemas.microsoft.com/office/powerpoint/2010/main" val="416467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6749" y="2134490"/>
            <a:ext cx="7969802" cy="1774948"/>
          </a:xfrm>
        </p:spPr>
        <p:txBody>
          <a:bodyPr>
            <a:normAutofit/>
          </a:bodyPr>
          <a:lstStyle/>
          <a:p>
            <a:r>
              <a:rPr lang="en-US" sz="4000" dirty="0"/>
              <a:t>EIC Project </a:t>
            </a:r>
            <a:br>
              <a:rPr lang="en-US" sz="4000" dirty="0"/>
            </a:br>
            <a:r>
              <a:rPr lang="en-US" sz="4000" dirty="0" err="1"/>
              <a:t>JLab’s</a:t>
            </a:r>
            <a:r>
              <a:rPr lang="en-US" sz="4000" dirty="0"/>
              <a:t> Continuing Role</a:t>
            </a:r>
          </a:p>
        </p:txBody>
      </p:sp>
      <p:sp>
        <p:nvSpPr>
          <p:cNvPr id="3" name="Subtitle 2"/>
          <p:cNvSpPr>
            <a:spLocks noGrp="1"/>
          </p:cNvSpPr>
          <p:nvPr>
            <p:ph type="subTitle" idx="1"/>
          </p:nvPr>
        </p:nvSpPr>
        <p:spPr>
          <a:xfrm>
            <a:off x="5267739" y="4048813"/>
            <a:ext cx="6498811" cy="1431235"/>
          </a:xfrm>
        </p:spPr>
        <p:txBody>
          <a:bodyPr vert="horz" wrap="square" lIns="91440" tIns="45720" rIns="91440" bIns="45720" numCol="1" rtlCol="0" anchor="t" anchorCtr="0" compatLnSpc="1">
            <a:prstTxWarp prst="textNoShape">
              <a:avLst/>
            </a:prstTxWarp>
            <a:normAutofit lnSpcReduction="10000"/>
          </a:bodyPr>
          <a:lstStyle/>
          <a:p>
            <a:pPr>
              <a:lnSpc>
                <a:spcPct val="110000"/>
              </a:lnSpc>
            </a:pPr>
            <a:r>
              <a:rPr lang="en-US" dirty="0"/>
              <a:t>Jim Fast</a:t>
            </a:r>
            <a:br>
              <a:rPr lang="en-US" dirty="0"/>
            </a:br>
            <a:r>
              <a:rPr lang="en-US" dirty="0"/>
              <a:t>EIC Associate Project Manager</a:t>
            </a:r>
          </a:p>
          <a:p>
            <a:pPr>
              <a:lnSpc>
                <a:spcPct val="110000"/>
              </a:lnSpc>
            </a:pPr>
            <a:r>
              <a:rPr lang="en-US" dirty="0"/>
              <a:t>December 10, 2024</a:t>
            </a:r>
          </a:p>
        </p:txBody>
      </p:sp>
    </p:spTree>
    <p:extLst>
      <p:ext uri="{BB962C8B-B14F-4D97-AF65-F5344CB8AC3E}">
        <p14:creationId xmlns:p14="http://schemas.microsoft.com/office/powerpoint/2010/main" val="70066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0663-2ABD-27F9-A241-F8A7F08025B2}"/>
              </a:ext>
            </a:extLst>
          </p:cNvPr>
          <p:cNvSpPr>
            <a:spLocks noGrp="1"/>
          </p:cNvSpPr>
          <p:nvPr>
            <p:ph type="title"/>
          </p:nvPr>
        </p:nvSpPr>
        <p:spPr>
          <a:xfrm>
            <a:off x="347472" y="162778"/>
            <a:ext cx="11422261" cy="458468"/>
          </a:xfrm>
        </p:spPr>
        <p:txBody>
          <a:bodyPr/>
          <a:lstStyle/>
          <a:p>
            <a:r>
              <a:rPr lang="en-US" sz="2799"/>
              <a:t>Ensure Excellence in Delivering on the EIC Partnership</a:t>
            </a:r>
            <a:endParaRPr lang="en-US"/>
          </a:p>
        </p:txBody>
      </p:sp>
      <p:sp>
        <p:nvSpPr>
          <p:cNvPr id="4" name="Freeform 5">
            <a:extLst>
              <a:ext uri="{FF2B5EF4-FFF2-40B4-BE49-F238E27FC236}">
                <a16:creationId xmlns:a16="http://schemas.microsoft.com/office/drawing/2014/main" id="{42B85E60-0920-7E92-5D58-4A94E20C3A81}"/>
              </a:ext>
            </a:extLst>
          </p:cNvPr>
          <p:cNvSpPr/>
          <p:nvPr/>
        </p:nvSpPr>
        <p:spPr>
          <a:xfrm>
            <a:off x="581250" y="1321594"/>
            <a:ext cx="2550917" cy="2738068"/>
          </a:xfrm>
          <a:custGeom>
            <a:avLst/>
            <a:gdLst>
              <a:gd name="connsiteX0" fmla="*/ 0 w 1971850"/>
              <a:gd name="connsiteY0" fmla="*/ 0 h 2694236"/>
              <a:gd name="connsiteX1" fmla="*/ 1971850 w 1971850"/>
              <a:gd name="connsiteY1" fmla="*/ 0 h 2694236"/>
              <a:gd name="connsiteX2" fmla="*/ 1971850 w 1971850"/>
              <a:gd name="connsiteY2" fmla="*/ 2694236 h 2694236"/>
              <a:gd name="connsiteX3" fmla="*/ 0 w 1971850"/>
              <a:gd name="connsiteY3" fmla="*/ 2694236 h 2694236"/>
              <a:gd name="connsiteX4" fmla="*/ 0 w 1971850"/>
              <a:gd name="connsiteY4" fmla="*/ 0 h 269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50" h="2694236">
                <a:moveTo>
                  <a:pt x="0" y="0"/>
                </a:moveTo>
                <a:lnTo>
                  <a:pt x="1971850" y="0"/>
                </a:lnTo>
                <a:lnTo>
                  <a:pt x="1971850" y="2694236"/>
                </a:lnTo>
                <a:lnTo>
                  <a:pt x="0" y="2694236"/>
                </a:lnTo>
                <a:lnTo>
                  <a:pt x="0" y="0"/>
                </a:lnTo>
                <a:close/>
              </a:path>
            </a:pathLst>
          </a:custGeom>
          <a:noFill/>
          <a:ln w="12700" cap="flat" cmpd="sng" algn="ctr">
            <a:gradFill>
              <a:gsLst>
                <a:gs pos="0">
                  <a:srgbClr val="BE1D1D"/>
                </a:gs>
                <a:gs pos="100000">
                  <a:srgbClr val="FFFFFF">
                    <a:alpha val="0"/>
                  </a:srgbClr>
                </a:gs>
              </a:gsLst>
              <a:lin ang="5400000" scaled="0"/>
            </a:gradFill>
            <a:prstDash val="solid"/>
            <a:miter lim="800000"/>
          </a:ln>
          <a:effectLst/>
        </p:spPr>
        <p:txBody>
          <a:bodyPr spcFirstLastPara="0" vert="horz" wrap="square" lIns="60944" tIns="60944" rIns="60944" bIns="60944" numCol="1" spcCol="1270" anchor="t" anchorCtr="0">
            <a:noAutofit/>
          </a:bodyPr>
          <a:lstStyle/>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solidFill>
                <a:latin typeface="Avenir" panose="020B0503020203020204" pitchFamily="34" charset="0"/>
                <a:cs typeface="Calibri" panose="020F0502020204030204" pitchFamily="34" charset="0"/>
              </a:rPr>
              <a:t>Apply our extensive decades-long expertise in electron scattering science and technology in partnership with BNL to ensure the success of both the EIC Project and its scientific program, in both experiment and theory </a:t>
            </a:r>
          </a:p>
        </p:txBody>
      </p:sp>
      <p:sp>
        <p:nvSpPr>
          <p:cNvPr id="5" name="Freeform 6">
            <a:extLst>
              <a:ext uri="{FF2B5EF4-FFF2-40B4-BE49-F238E27FC236}">
                <a16:creationId xmlns:a16="http://schemas.microsoft.com/office/drawing/2014/main" id="{3A3F5CE9-BCC9-BC99-4873-4A5ABF0E108B}"/>
              </a:ext>
            </a:extLst>
          </p:cNvPr>
          <p:cNvSpPr/>
          <p:nvPr/>
        </p:nvSpPr>
        <p:spPr>
          <a:xfrm>
            <a:off x="3150681" y="1517340"/>
            <a:ext cx="2517459" cy="2669213"/>
          </a:xfrm>
          <a:custGeom>
            <a:avLst/>
            <a:gdLst>
              <a:gd name="connsiteX0" fmla="*/ 0 w 1971850"/>
              <a:gd name="connsiteY0" fmla="*/ 0 h 2625564"/>
              <a:gd name="connsiteX1" fmla="*/ 1971850 w 1971850"/>
              <a:gd name="connsiteY1" fmla="*/ 0 h 2625564"/>
              <a:gd name="connsiteX2" fmla="*/ 1971850 w 1971850"/>
              <a:gd name="connsiteY2" fmla="*/ 2625564 h 2625564"/>
              <a:gd name="connsiteX3" fmla="*/ 0 w 1971850"/>
              <a:gd name="connsiteY3" fmla="*/ 2625564 h 2625564"/>
              <a:gd name="connsiteX4" fmla="*/ 0 w 1971850"/>
              <a:gd name="connsiteY4" fmla="*/ 0 h 26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50" h="2625564">
                <a:moveTo>
                  <a:pt x="0" y="0"/>
                </a:moveTo>
                <a:lnTo>
                  <a:pt x="1971850" y="0"/>
                </a:lnTo>
                <a:lnTo>
                  <a:pt x="1971850" y="2625564"/>
                </a:lnTo>
                <a:lnTo>
                  <a:pt x="0" y="2625564"/>
                </a:lnTo>
                <a:lnTo>
                  <a:pt x="0" y="0"/>
                </a:lnTo>
                <a:close/>
              </a:path>
            </a:pathLst>
          </a:custGeom>
          <a:noFill/>
          <a:ln w="12700" cap="flat" cmpd="sng" algn="ctr">
            <a:gradFill>
              <a:gsLst>
                <a:gs pos="0">
                  <a:srgbClr val="BE1D1D"/>
                </a:gs>
                <a:gs pos="100000">
                  <a:srgbClr val="FFFFFF">
                    <a:alpha val="0"/>
                  </a:srgbClr>
                </a:gs>
              </a:gsLst>
              <a:lin ang="5400000" scaled="0"/>
            </a:gradFill>
            <a:prstDash val="solid"/>
            <a:miter lim="800000"/>
          </a:ln>
          <a:effectLst/>
        </p:spPr>
        <p:txBody>
          <a:bodyPr spcFirstLastPara="0" vert="horz" wrap="square" lIns="60944" tIns="60944" rIns="60944" bIns="60944" numCol="1" spcCol="1270" anchor="t" anchorCtr="0">
            <a:noAutofit/>
          </a:bodyPr>
          <a:lstStyle/>
          <a:p>
            <a:pPr marL="171399" indent="-171399" defTabSz="914126" fontAlgn="auto">
              <a:spcBef>
                <a:spcPts val="0"/>
              </a:spcBef>
              <a:spcAft>
                <a:spcPts val="0"/>
              </a:spcAft>
              <a:buFont typeface="Arial" panose="020B0604020202020204" pitchFamily="34" charset="0"/>
              <a:buChar char="•"/>
              <a:defRPr/>
            </a:pPr>
            <a:r>
              <a:rPr lang="en-US" sz="1600" kern="0">
                <a:solidFill>
                  <a:srgbClr val="000000"/>
                </a:solidFill>
                <a:latin typeface="Avenir" panose="020B0503020203020204" pitchFamily="34" charset="0"/>
                <a:cs typeface="Calibri" panose="020F0502020204030204" pitchFamily="34" charset="0"/>
              </a:rPr>
              <a:t>Demonstrate leadership in the EIC scientific program and deliver on TJNAF Project Partnership responsibilities</a:t>
            </a:r>
          </a:p>
          <a:p>
            <a:pPr marL="171399" indent="-171399" defTabSz="914126" fontAlgn="auto">
              <a:spcBef>
                <a:spcPts val="0"/>
              </a:spcBef>
              <a:spcAft>
                <a:spcPts val="0"/>
              </a:spcAft>
              <a:buFont typeface="Arial" panose="020B0604020202020204" pitchFamily="34" charset="0"/>
              <a:buChar char="•"/>
              <a:defRPr/>
            </a:pPr>
            <a:r>
              <a:rPr lang="en-US" sz="1600" kern="0">
                <a:solidFill>
                  <a:srgbClr val="000000"/>
                </a:solidFill>
                <a:latin typeface="Avenir" panose="020B0503020203020204" pitchFamily="34" charset="0"/>
                <a:cs typeface="Calibri" panose="020F0502020204030204" pitchFamily="34" charset="0"/>
              </a:rPr>
              <a:t>Develop a strong R&amp;D effort that encompasses the physics covered by the EIC in both theory and experiment</a:t>
            </a:r>
          </a:p>
          <a:p>
            <a:pPr defTabSz="914126" fontAlgn="auto">
              <a:spcBef>
                <a:spcPts val="0"/>
              </a:spcBef>
              <a:spcAft>
                <a:spcPts val="0"/>
              </a:spcAft>
              <a:defRPr/>
            </a:pPr>
            <a:endParaRPr lang="en-US" sz="1699" kern="0">
              <a:solidFill>
                <a:srgbClr val="000000">
                  <a:hueOff val="0"/>
                  <a:satOff val="0"/>
                  <a:lumOff val="0"/>
                  <a:alphaOff val="0"/>
                </a:srgbClr>
              </a:solidFill>
              <a:latin typeface="Avenir" panose="020B0503020203020204" pitchFamily="34" charset="0"/>
              <a:cs typeface="Calibri" panose="020F0502020204030204" pitchFamily="34" charset="0"/>
            </a:endParaRPr>
          </a:p>
        </p:txBody>
      </p:sp>
      <p:sp>
        <p:nvSpPr>
          <p:cNvPr id="6" name="Freeform 7">
            <a:extLst>
              <a:ext uri="{FF2B5EF4-FFF2-40B4-BE49-F238E27FC236}">
                <a16:creationId xmlns:a16="http://schemas.microsoft.com/office/drawing/2014/main" id="{4E573DB2-D02C-0450-D0F4-94846D6842DF}"/>
              </a:ext>
            </a:extLst>
          </p:cNvPr>
          <p:cNvSpPr/>
          <p:nvPr/>
        </p:nvSpPr>
        <p:spPr>
          <a:xfrm>
            <a:off x="5686618" y="1722214"/>
            <a:ext cx="2683557" cy="4011652"/>
          </a:xfrm>
          <a:custGeom>
            <a:avLst/>
            <a:gdLst>
              <a:gd name="connsiteX0" fmla="*/ 0 w 1971850"/>
              <a:gd name="connsiteY0" fmla="*/ 0 h 2643119"/>
              <a:gd name="connsiteX1" fmla="*/ 1971850 w 1971850"/>
              <a:gd name="connsiteY1" fmla="*/ 0 h 2643119"/>
              <a:gd name="connsiteX2" fmla="*/ 1971850 w 1971850"/>
              <a:gd name="connsiteY2" fmla="*/ 2643119 h 2643119"/>
              <a:gd name="connsiteX3" fmla="*/ 0 w 1971850"/>
              <a:gd name="connsiteY3" fmla="*/ 2643119 h 2643119"/>
              <a:gd name="connsiteX4" fmla="*/ 0 w 1971850"/>
              <a:gd name="connsiteY4" fmla="*/ 0 h 2643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50" h="2643119">
                <a:moveTo>
                  <a:pt x="0" y="0"/>
                </a:moveTo>
                <a:lnTo>
                  <a:pt x="1971850" y="0"/>
                </a:lnTo>
                <a:lnTo>
                  <a:pt x="1971850" y="2643119"/>
                </a:lnTo>
                <a:lnTo>
                  <a:pt x="0" y="2643119"/>
                </a:lnTo>
                <a:lnTo>
                  <a:pt x="0" y="0"/>
                </a:lnTo>
                <a:close/>
              </a:path>
            </a:pathLst>
          </a:custGeom>
          <a:noFill/>
          <a:ln w="12700" cap="flat" cmpd="sng" algn="ctr">
            <a:gradFill>
              <a:gsLst>
                <a:gs pos="0">
                  <a:srgbClr val="BE1D1D"/>
                </a:gs>
                <a:gs pos="100000">
                  <a:srgbClr val="FFFFFF">
                    <a:alpha val="0"/>
                  </a:srgbClr>
                </a:gs>
              </a:gsLst>
              <a:lin ang="5400000" scaled="0"/>
            </a:gradFill>
            <a:prstDash val="solid"/>
            <a:miter lim="800000"/>
          </a:ln>
          <a:effectLst/>
        </p:spPr>
        <p:txBody>
          <a:bodyPr spcFirstLastPara="0" vert="horz" wrap="square" lIns="60944" tIns="60944" rIns="60944" bIns="60944" numCol="1" spcCol="1270" anchor="t" anchorCtr="0">
            <a:noAutofit/>
          </a:bodyPr>
          <a:lstStyle/>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hueOff val="0"/>
                    <a:satOff val="0"/>
                    <a:lumOff val="0"/>
                    <a:alphaOff val="0"/>
                  </a:srgbClr>
                </a:solidFill>
                <a:latin typeface="Avenir" panose="020B0503020203020204" pitchFamily="34" charset="0"/>
                <a:cs typeface="Calibri" panose="020F0502020204030204" pitchFamily="34" charset="0"/>
              </a:rPr>
              <a:t>Execute TJNAF CD-3A scope </a:t>
            </a:r>
          </a:p>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hueOff val="0"/>
                    <a:satOff val="0"/>
                    <a:lumOff val="0"/>
                    <a:alphaOff val="0"/>
                  </a:srgbClr>
                </a:solidFill>
                <a:latin typeface="Avenir" panose="020B0503020203020204" pitchFamily="34" charset="0"/>
                <a:cs typeface="Calibri" panose="020F0502020204030204" pitchFamily="34" charset="0"/>
              </a:rPr>
              <a:t>Develop with BNL project plans for CD-3B and CD-2</a:t>
            </a:r>
          </a:p>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hueOff val="0"/>
                    <a:satOff val="0"/>
                    <a:lumOff val="0"/>
                    <a:alphaOff val="0"/>
                  </a:srgbClr>
                </a:solidFill>
                <a:latin typeface="Avenir" panose="020B0503020203020204" pitchFamily="34" charset="0"/>
                <a:cs typeface="Calibri" panose="020F0502020204030204" pitchFamily="34" charset="0"/>
              </a:rPr>
              <a:t>Promote scientific community support for the EIC detector </a:t>
            </a:r>
          </a:p>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hueOff val="0"/>
                    <a:satOff val="0"/>
                    <a:lumOff val="0"/>
                    <a:alphaOff val="0"/>
                  </a:srgbClr>
                </a:solidFill>
                <a:latin typeface="Avenir" panose="020B0503020203020204" pitchFamily="34" charset="0"/>
                <a:cs typeface="Calibri" panose="020F0502020204030204" pitchFamily="34" charset="0"/>
              </a:rPr>
              <a:t>Establish key scientific roles in the EIC in computing and </a:t>
            </a:r>
            <a:r>
              <a:rPr lang="en-US" sz="1600" kern="0" err="1">
                <a:solidFill>
                  <a:srgbClr val="000000">
                    <a:hueOff val="0"/>
                    <a:satOff val="0"/>
                    <a:lumOff val="0"/>
                    <a:alphaOff val="0"/>
                  </a:srgbClr>
                </a:solidFill>
                <a:latin typeface="Avenir" panose="020B0503020203020204" pitchFamily="34" charset="0"/>
                <a:cs typeface="Calibri" panose="020F0502020204030204" pitchFamily="34" charset="0"/>
              </a:rPr>
              <a:t>femtography</a:t>
            </a:r>
            <a:endParaRPr lang="en-US" sz="1600" kern="0">
              <a:solidFill>
                <a:srgbClr val="000000">
                  <a:hueOff val="0"/>
                  <a:satOff val="0"/>
                  <a:lumOff val="0"/>
                  <a:alphaOff val="0"/>
                </a:srgbClr>
              </a:solidFill>
              <a:latin typeface="Avenir" panose="020B0503020203020204" pitchFamily="34" charset="0"/>
              <a:cs typeface="Calibri" panose="020F0502020204030204" pitchFamily="34" charset="0"/>
            </a:endParaRPr>
          </a:p>
        </p:txBody>
      </p:sp>
      <p:sp>
        <p:nvSpPr>
          <p:cNvPr id="7" name="Freeform 8">
            <a:extLst>
              <a:ext uri="{FF2B5EF4-FFF2-40B4-BE49-F238E27FC236}">
                <a16:creationId xmlns:a16="http://schemas.microsoft.com/office/drawing/2014/main" id="{AB5B5569-B803-5325-09F3-ECB26B7219A6}"/>
              </a:ext>
            </a:extLst>
          </p:cNvPr>
          <p:cNvSpPr/>
          <p:nvPr/>
        </p:nvSpPr>
        <p:spPr>
          <a:xfrm>
            <a:off x="8388654" y="1910279"/>
            <a:ext cx="2581289" cy="2806405"/>
          </a:xfrm>
          <a:custGeom>
            <a:avLst/>
            <a:gdLst>
              <a:gd name="connsiteX0" fmla="*/ 0 w 1989815"/>
              <a:gd name="connsiteY0" fmla="*/ 0 h 2674099"/>
              <a:gd name="connsiteX1" fmla="*/ 1989815 w 1989815"/>
              <a:gd name="connsiteY1" fmla="*/ 0 h 2674099"/>
              <a:gd name="connsiteX2" fmla="*/ 1989815 w 1989815"/>
              <a:gd name="connsiteY2" fmla="*/ 2674099 h 2674099"/>
              <a:gd name="connsiteX3" fmla="*/ 0 w 1989815"/>
              <a:gd name="connsiteY3" fmla="*/ 2674099 h 2674099"/>
              <a:gd name="connsiteX4" fmla="*/ 0 w 1989815"/>
              <a:gd name="connsiteY4" fmla="*/ 0 h 267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9815" h="2674099">
                <a:moveTo>
                  <a:pt x="0" y="0"/>
                </a:moveTo>
                <a:lnTo>
                  <a:pt x="1989815" y="0"/>
                </a:lnTo>
                <a:lnTo>
                  <a:pt x="1989815" y="2674099"/>
                </a:lnTo>
                <a:lnTo>
                  <a:pt x="0" y="2674099"/>
                </a:lnTo>
                <a:lnTo>
                  <a:pt x="0" y="0"/>
                </a:lnTo>
                <a:close/>
              </a:path>
            </a:pathLst>
          </a:custGeom>
          <a:noFill/>
          <a:ln w="12700" cap="flat" cmpd="sng" algn="ctr">
            <a:gradFill>
              <a:gsLst>
                <a:gs pos="0">
                  <a:srgbClr val="BE1D1D"/>
                </a:gs>
                <a:gs pos="100000">
                  <a:srgbClr val="FFFFFF">
                    <a:alpha val="0"/>
                  </a:srgbClr>
                </a:gs>
              </a:gsLst>
              <a:lin ang="5400000" scaled="0"/>
            </a:gradFill>
            <a:prstDash val="solid"/>
            <a:miter lim="800000"/>
          </a:ln>
          <a:effectLst/>
        </p:spPr>
        <p:txBody>
          <a:bodyPr spcFirstLastPara="0" vert="horz" wrap="square" lIns="60944" tIns="60944" rIns="60944" bIns="60944" numCol="1" spcCol="1270" anchor="t" anchorCtr="0">
            <a:noAutofit/>
          </a:bodyPr>
          <a:lstStyle/>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solidFill>
                <a:latin typeface="Avenir" panose="020B0503020203020204" pitchFamily="34" charset="0"/>
                <a:cs typeface="Calibri" panose="020F0502020204030204" pitchFamily="34" charset="0"/>
              </a:rPr>
              <a:t>Strong partnership with BNL</a:t>
            </a:r>
          </a:p>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solidFill>
                <a:latin typeface="Avenir" panose="020B0503020203020204" pitchFamily="34" charset="0"/>
                <a:cs typeface="Calibri" panose="020F0502020204030204" pitchFamily="34" charset="0"/>
              </a:rPr>
              <a:t>CD-3A approval in March, 2024</a:t>
            </a:r>
          </a:p>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solidFill>
                <a:latin typeface="Avenir" panose="020B0503020203020204" pitchFamily="34" charset="0"/>
                <a:cs typeface="Calibri" panose="020F0502020204030204" pitchFamily="34" charset="0"/>
              </a:rPr>
              <a:t>International Resource Review Board Established (3</a:t>
            </a:r>
            <a:r>
              <a:rPr lang="en-US" sz="1600" kern="0" baseline="30000">
                <a:solidFill>
                  <a:srgbClr val="000000"/>
                </a:solidFill>
                <a:latin typeface="Avenir" panose="020B0503020203020204" pitchFamily="34" charset="0"/>
                <a:cs typeface="Calibri" panose="020F0502020204030204" pitchFamily="34" charset="0"/>
              </a:rPr>
              <a:t>rd</a:t>
            </a:r>
            <a:r>
              <a:rPr lang="en-US" sz="1600" kern="0">
                <a:solidFill>
                  <a:srgbClr val="000000"/>
                </a:solidFill>
                <a:latin typeface="Avenir" panose="020B0503020203020204" pitchFamily="34" charset="0"/>
                <a:cs typeface="Calibri" panose="020F0502020204030204" pitchFamily="34" charset="0"/>
              </a:rPr>
              <a:t> meeting completed)</a:t>
            </a:r>
          </a:p>
          <a:p>
            <a:pPr marL="172986" indent="-172986" defTabSz="710987" fontAlgn="auto">
              <a:lnSpc>
                <a:spcPct val="90000"/>
              </a:lnSpc>
              <a:spcBef>
                <a:spcPts val="600"/>
              </a:spcBef>
              <a:spcAft>
                <a:spcPts val="0"/>
              </a:spcAft>
              <a:buFont typeface="Arial" pitchFamily="34" charset="0"/>
              <a:buChar char="•"/>
              <a:defRPr/>
            </a:pPr>
            <a:r>
              <a:rPr lang="en-US" sz="1600" kern="0">
                <a:solidFill>
                  <a:srgbClr val="000000"/>
                </a:solidFill>
                <a:latin typeface="Avenir" panose="020B0503020203020204" pitchFamily="34" charset="0"/>
                <a:cs typeface="Calibri" panose="020F0502020204030204" pitchFamily="34" charset="0"/>
              </a:rPr>
              <a:t>Completed many technical reviews for aspects of the detector and accelerator </a:t>
            </a:r>
          </a:p>
          <a:p>
            <a:pPr marL="172986" indent="-172986" defTabSz="710987" fontAlgn="auto">
              <a:lnSpc>
                <a:spcPct val="90000"/>
              </a:lnSpc>
              <a:spcBef>
                <a:spcPts val="600"/>
              </a:spcBef>
              <a:spcAft>
                <a:spcPts val="0"/>
              </a:spcAft>
              <a:buFont typeface="Arial" pitchFamily="34" charset="0"/>
              <a:buChar char="•"/>
              <a:defRPr/>
            </a:pPr>
            <a:endParaRPr lang="en-US" sz="1699" kern="0">
              <a:solidFill>
                <a:srgbClr val="000000"/>
              </a:solidFill>
              <a:latin typeface="Avenir" panose="020B0503020203020204" pitchFamily="34" charset="0"/>
              <a:cs typeface="Calibri" panose="020F0502020204030204" pitchFamily="34" charset="0"/>
            </a:endParaRPr>
          </a:p>
          <a:p>
            <a:pPr defTabSz="710987" fontAlgn="auto">
              <a:lnSpc>
                <a:spcPct val="90000"/>
              </a:lnSpc>
              <a:spcBef>
                <a:spcPts val="600"/>
              </a:spcBef>
              <a:spcAft>
                <a:spcPts val="0"/>
              </a:spcAft>
              <a:defRPr/>
            </a:pPr>
            <a:endParaRPr lang="en-US" sz="1699" kern="0">
              <a:solidFill>
                <a:srgbClr val="000000"/>
              </a:solidFill>
              <a:latin typeface="Avenir" panose="020B0503020203020204" pitchFamily="34" charset="0"/>
              <a:cs typeface="Calibri" panose="020F0502020204030204" pitchFamily="34" charset="0"/>
            </a:endParaRPr>
          </a:p>
          <a:p>
            <a:pPr marL="172986" indent="-172986" defTabSz="710987" fontAlgn="auto">
              <a:lnSpc>
                <a:spcPct val="90000"/>
              </a:lnSpc>
              <a:spcBef>
                <a:spcPts val="600"/>
              </a:spcBef>
              <a:spcAft>
                <a:spcPts val="0"/>
              </a:spcAft>
              <a:buFont typeface="Arial" pitchFamily="34" charset="0"/>
              <a:buChar char="•"/>
              <a:defRPr/>
            </a:pPr>
            <a:endParaRPr lang="en-US" sz="1699" kern="0">
              <a:solidFill>
                <a:srgbClr val="000000"/>
              </a:solidFill>
              <a:latin typeface="Avenir" panose="020B0503020203020204" pitchFamily="34" charset="0"/>
              <a:cs typeface="Calibri" panose="020F0502020204030204" pitchFamily="34" charset="0"/>
            </a:endParaRPr>
          </a:p>
          <a:p>
            <a:pPr marL="172986" indent="-172986" defTabSz="710987" fontAlgn="auto">
              <a:lnSpc>
                <a:spcPct val="90000"/>
              </a:lnSpc>
              <a:spcBef>
                <a:spcPts val="600"/>
              </a:spcBef>
              <a:spcAft>
                <a:spcPts val="0"/>
              </a:spcAft>
              <a:buFont typeface="Arial" pitchFamily="34" charset="0"/>
              <a:buChar char="•"/>
              <a:defRPr/>
            </a:pPr>
            <a:endParaRPr lang="en-US" sz="1699" kern="0">
              <a:solidFill>
                <a:srgbClr val="000000"/>
              </a:solidFill>
              <a:latin typeface="Avenir" panose="020B0503020203020204" pitchFamily="34" charset="0"/>
              <a:cs typeface="Calibri" panose="020F0502020204030204" pitchFamily="34" charset="0"/>
            </a:endParaRPr>
          </a:p>
          <a:p>
            <a:pPr defTabSz="710987" fontAlgn="auto">
              <a:lnSpc>
                <a:spcPct val="90000"/>
              </a:lnSpc>
              <a:spcBef>
                <a:spcPts val="600"/>
              </a:spcBef>
              <a:spcAft>
                <a:spcPts val="0"/>
              </a:spcAft>
              <a:defRPr/>
            </a:pPr>
            <a:endParaRPr lang="en-US" sz="1699" kern="0">
              <a:solidFill>
                <a:srgbClr val="000000"/>
              </a:solidFill>
              <a:latin typeface="Avenir" panose="020B0503020203020204" pitchFamily="34" charset="0"/>
              <a:cs typeface="Calibri" panose="020F0502020204030204" pitchFamily="34" charset="0"/>
            </a:endParaRPr>
          </a:p>
          <a:p>
            <a:pPr marL="172986" indent="-172986" defTabSz="710987" fontAlgn="auto">
              <a:lnSpc>
                <a:spcPct val="90000"/>
              </a:lnSpc>
              <a:spcBef>
                <a:spcPts val="600"/>
              </a:spcBef>
              <a:spcAft>
                <a:spcPts val="0"/>
              </a:spcAft>
              <a:buFont typeface="Arial" pitchFamily="34" charset="0"/>
              <a:buChar char="•"/>
              <a:defRPr/>
            </a:pPr>
            <a:endParaRPr lang="en-US" sz="1699" kern="0">
              <a:solidFill>
                <a:srgbClr val="000000"/>
              </a:solidFill>
              <a:latin typeface="Avenir" panose="020B0503020203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5FE5B05-C84E-EAB6-A3D4-0F191F0629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2998" y="4503743"/>
            <a:ext cx="2145120" cy="1503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F69C6B88-C61A-D6DA-21B3-750562B3EDF2}"/>
              </a:ext>
            </a:extLst>
          </p:cNvPr>
          <p:cNvSpPr txBox="1"/>
          <p:nvPr/>
        </p:nvSpPr>
        <p:spPr>
          <a:xfrm>
            <a:off x="831962" y="5483557"/>
            <a:ext cx="2487342" cy="461545"/>
          </a:xfrm>
          <a:prstGeom prst="rect">
            <a:avLst/>
          </a:prstGeom>
          <a:noFill/>
        </p:spPr>
        <p:txBody>
          <a:bodyPr wrap="square" rtlCol="0">
            <a:spAutoFit/>
          </a:bodyPr>
          <a:lstStyle/>
          <a:p>
            <a:pPr defTabSz="914126" fontAlgn="auto">
              <a:spcBef>
                <a:spcPts val="0"/>
              </a:spcBef>
              <a:spcAft>
                <a:spcPts val="0"/>
              </a:spcAft>
              <a:defRPr/>
            </a:pPr>
            <a:r>
              <a:rPr lang="en-US" sz="1200" b="1">
                <a:solidFill>
                  <a:srgbClr val="FFFFFF"/>
                </a:solidFill>
                <a:latin typeface="Avenir" panose="020B0503020203020204" pitchFamily="34" charset="0"/>
                <a:cs typeface="+mn-cs"/>
              </a:rPr>
              <a:t>EIC FPD Status Update Meeting @ BNL June 28-30, 2022</a:t>
            </a:r>
          </a:p>
        </p:txBody>
      </p:sp>
      <p:pic>
        <p:nvPicPr>
          <p:cNvPr id="10" name="Picture 9" descr="A group of people standing in a room&#10;&#10;Description automatically generated">
            <a:extLst>
              <a:ext uri="{FF2B5EF4-FFF2-40B4-BE49-F238E27FC236}">
                <a16:creationId xmlns:a16="http://schemas.microsoft.com/office/drawing/2014/main" id="{23AEE374-3118-6147-FFAD-4BC14AB46B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50752" y="4859493"/>
            <a:ext cx="2665925" cy="1294683"/>
          </a:xfrm>
          <a:prstGeom prst="rect">
            <a:avLst/>
          </a:prstGeom>
          <a:ln>
            <a:noFill/>
          </a:ln>
          <a:effectLst>
            <a:outerShdw blurRad="292100" dist="139700" dir="2700000" algn="tl" rotWithShape="0">
              <a:srgbClr val="333333">
                <a:alpha val="65000"/>
              </a:srgbClr>
            </a:outerShdw>
          </a:effectLst>
        </p:spPr>
      </p:pic>
      <p:sp>
        <p:nvSpPr>
          <p:cNvPr id="11" name="Right Arrow 9">
            <a:extLst>
              <a:ext uri="{FF2B5EF4-FFF2-40B4-BE49-F238E27FC236}">
                <a16:creationId xmlns:a16="http://schemas.microsoft.com/office/drawing/2014/main" id="{BDBF882F-D438-0E27-DE1F-604CE4ED40C2}"/>
              </a:ext>
            </a:extLst>
          </p:cNvPr>
          <p:cNvSpPr/>
          <p:nvPr/>
        </p:nvSpPr>
        <p:spPr>
          <a:xfrm>
            <a:off x="582287" y="888871"/>
            <a:ext cx="10121078" cy="559634"/>
          </a:xfrm>
          <a:prstGeom prst="rightArrow">
            <a:avLst/>
          </a:prstGeom>
          <a:gradFill flip="none" rotWithShape="1">
            <a:gsLst>
              <a:gs pos="0">
                <a:srgbClr val="BE1D1D"/>
              </a:gs>
              <a:gs pos="100000">
                <a:schemeClr val="accent2"/>
              </a:gs>
            </a:gsLst>
            <a:lin ang="0" scaled="1"/>
            <a:tileRect/>
          </a:gradFill>
          <a:ln w="12700">
            <a:solidFill>
              <a:srgbClr val="FFFFFF"/>
            </a:solidFill>
            <a:round/>
            <a:headEnd/>
            <a:tailEnd/>
          </a:ln>
          <a:effectLst/>
        </p:spPr>
        <p:txBody>
          <a:bodyPr lIns="91416" tIns="91416" bIns="91416" anchor="ctr"/>
          <a:lstStyle/>
          <a:p>
            <a:pPr defTabSz="914126" eaLnBrk="0" fontAlgn="auto" hangingPunct="0">
              <a:spcBef>
                <a:spcPts val="0"/>
              </a:spcBef>
              <a:spcAft>
                <a:spcPts val="0"/>
              </a:spcAft>
              <a:defRPr/>
            </a:pPr>
            <a:r>
              <a:rPr lang="en-US" sz="1600" kern="0">
                <a:solidFill>
                  <a:srgbClr val="FFFFFF"/>
                </a:solidFill>
                <a:latin typeface="Avenir" panose="020B0503020203020204" pitchFamily="34" charset="0"/>
              </a:rPr>
              <a:t>Vision</a:t>
            </a:r>
          </a:p>
        </p:txBody>
      </p:sp>
      <p:sp>
        <p:nvSpPr>
          <p:cNvPr id="12" name="Right Arrow 10">
            <a:extLst>
              <a:ext uri="{FF2B5EF4-FFF2-40B4-BE49-F238E27FC236}">
                <a16:creationId xmlns:a16="http://schemas.microsoft.com/office/drawing/2014/main" id="{3EC35B24-CCC7-0407-7CE7-F3F026EB1798}"/>
              </a:ext>
            </a:extLst>
          </p:cNvPr>
          <p:cNvSpPr/>
          <p:nvPr/>
        </p:nvSpPr>
        <p:spPr>
          <a:xfrm>
            <a:off x="3150646" y="1076604"/>
            <a:ext cx="7748611" cy="559634"/>
          </a:xfrm>
          <a:prstGeom prst="rightArrow">
            <a:avLst/>
          </a:prstGeom>
          <a:gradFill flip="none" rotWithShape="1">
            <a:gsLst>
              <a:gs pos="0">
                <a:srgbClr val="BE1D1D"/>
              </a:gs>
              <a:gs pos="100000">
                <a:schemeClr val="accent2"/>
              </a:gs>
            </a:gsLst>
            <a:lin ang="0" scaled="1"/>
            <a:tileRect/>
          </a:gradFill>
          <a:ln w="12700">
            <a:solidFill>
              <a:srgbClr val="FFFFFF"/>
            </a:solidFill>
            <a:round/>
            <a:headEnd/>
            <a:tailEnd/>
          </a:ln>
          <a:effectLst/>
        </p:spPr>
        <p:txBody>
          <a:bodyPr lIns="91416" tIns="91416" bIns="91416" anchor="ctr"/>
          <a:lstStyle/>
          <a:p>
            <a:pPr defTabSz="914126" eaLnBrk="0" fontAlgn="auto" hangingPunct="0">
              <a:spcBef>
                <a:spcPts val="0"/>
              </a:spcBef>
              <a:spcAft>
                <a:spcPts val="0"/>
              </a:spcAft>
              <a:defRPr/>
            </a:pPr>
            <a:r>
              <a:rPr lang="en-US" sz="1600" kern="0">
                <a:solidFill>
                  <a:srgbClr val="FFFFFF"/>
                </a:solidFill>
                <a:latin typeface="Avenir" panose="020B0503020203020204" pitchFamily="34" charset="0"/>
                <a:cs typeface="+mn-cs"/>
              </a:rPr>
              <a:t>Strategy</a:t>
            </a:r>
          </a:p>
        </p:txBody>
      </p:sp>
      <p:sp>
        <p:nvSpPr>
          <p:cNvPr id="13" name="Right Arrow 11">
            <a:extLst>
              <a:ext uri="{FF2B5EF4-FFF2-40B4-BE49-F238E27FC236}">
                <a16:creationId xmlns:a16="http://schemas.microsoft.com/office/drawing/2014/main" id="{F1C32478-87F4-BB03-C248-258C1B543A76}"/>
              </a:ext>
            </a:extLst>
          </p:cNvPr>
          <p:cNvSpPr/>
          <p:nvPr/>
        </p:nvSpPr>
        <p:spPr>
          <a:xfrm>
            <a:off x="5675631" y="1284653"/>
            <a:ext cx="5426047" cy="559634"/>
          </a:xfrm>
          <a:prstGeom prst="rightArrow">
            <a:avLst/>
          </a:prstGeom>
          <a:gradFill flip="none" rotWithShape="1">
            <a:gsLst>
              <a:gs pos="0">
                <a:srgbClr val="BE1D1D"/>
              </a:gs>
              <a:gs pos="100000">
                <a:schemeClr val="accent2"/>
              </a:gs>
            </a:gsLst>
            <a:lin ang="0" scaled="1"/>
            <a:tileRect/>
          </a:gradFill>
          <a:ln w="12700">
            <a:solidFill>
              <a:srgbClr val="FFFFFF"/>
            </a:solidFill>
            <a:round/>
            <a:headEnd/>
            <a:tailEnd/>
          </a:ln>
          <a:effectLst/>
        </p:spPr>
        <p:txBody>
          <a:bodyPr lIns="91416" tIns="91416" bIns="91416" anchor="ctr"/>
          <a:lstStyle/>
          <a:p>
            <a:pPr defTabSz="914126" eaLnBrk="0" fontAlgn="auto" hangingPunct="0">
              <a:spcBef>
                <a:spcPts val="0"/>
              </a:spcBef>
              <a:spcAft>
                <a:spcPts val="0"/>
              </a:spcAft>
              <a:defRPr/>
            </a:pPr>
            <a:r>
              <a:rPr lang="en-US" sz="1600" kern="0">
                <a:solidFill>
                  <a:srgbClr val="FFFFFF"/>
                </a:solidFill>
                <a:latin typeface="Avenir" panose="020B0503020203020204" pitchFamily="34" charset="0"/>
                <a:cs typeface="+mn-cs"/>
              </a:rPr>
              <a:t>Priority areas</a:t>
            </a:r>
          </a:p>
        </p:txBody>
      </p:sp>
      <p:sp>
        <p:nvSpPr>
          <p:cNvPr id="14" name="Right Arrow 12">
            <a:extLst>
              <a:ext uri="{FF2B5EF4-FFF2-40B4-BE49-F238E27FC236}">
                <a16:creationId xmlns:a16="http://schemas.microsoft.com/office/drawing/2014/main" id="{321875E1-B3F8-E6F0-CC93-E91F5BC9D1A7}"/>
              </a:ext>
            </a:extLst>
          </p:cNvPr>
          <p:cNvSpPr/>
          <p:nvPr/>
        </p:nvSpPr>
        <p:spPr>
          <a:xfrm>
            <a:off x="8368055" y="1482542"/>
            <a:ext cx="2944750" cy="559634"/>
          </a:xfrm>
          <a:prstGeom prst="rightArrow">
            <a:avLst/>
          </a:prstGeom>
          <a:gradFill flip="none" rotWithShape="1">
            <a:gsLst>
              <a:gs pos="0">
                <a:srgbClr val="BE1D1D"/>
              </a:gs>
              <a:gs pos="100000">
                <a:schemeClr val="accent2"/>
              </a:gs>
            </a:gsLst>
            <a:lin ang="0" scaled="1"/>
            <a:tileRect/>
          </a:gradFill>
          <a:ln w="12700">
            <a:solidFill>
              <a:srgbClr val="FFFFFF"/>
            </a:solidFill>
            <a:round/>
            <a:headEnd/>
            <a:tailEnd/>
          </a:ln>
          <a:effectLst/>
        </p:spPr>
        <p:txBody>
          <a:bodyPr lIns="91416" tIns="91416" bIns="91416" anchor="ctr"/>
          <a:lstStyle/>
          <a:p>
            <a:pPr defTabSz="914126" eaLnBrk="0" fontAlgn="auto" hangingPunct="0">
              <a:spcBef>
                <a:spcPts val="0"/>
              </a:spcBef>
              <a:spcAft>
                <a:spcPts val="0"/>
              </a:spcAft>
              <a:defRPr/>
            </a:pPr>
            <a:r>
              <a:rPr lang="en-US" sz="1600" kern="0">
                <a:solidFill>
                  <a:srgbClr val="FFFFFF"/>
                </a:solidFill>
                <a:latin typeface="Avenir" panose="020B0503020203020204" pitchFamily="34" charset="0"/>
                <a:cs typeface="+mn-cs"/>
              </a:rPr>
              <a:t>Recent achievements</a:t>
            </a:r>
          </a:p>
        </p:txBody>
      </p:sp>
      <p:sp>
        <p:nvSpPr>
          <p:cNvPr id="15" name="Rectangle 14">
            <a:extLst>
              <a:ext uri="{FF2B5EF4-FFF2-40B4-BE49-F238E27FC236}">
                <a16:creationId xmlns:a16="http://schemas.microsoft.com/office/drawing/2014/main" id="{58536F15-872F-1F65-E4A0-883168345993}"/>
              </a:ext>
            </a:extLst>
          </p:cNvPr>
          <p:cNvSpPr/>
          <p:nvPr/>
        </p:nvSpPr>
        <p:spPr>
          <a:xfrm>
            <a:off x="8332574" y="6000250"/>
            <a:ext cx="2702279" cy="184618"/>
          </a:xfrm>
          <a:prstGeom prst="rect">
            <a:avLst/>
          </a:prstGeom>
        </p:spPr>
        <p:txBody>
          <a:bodyPr wrap="none">
            <a:spAutoFit/>
          </a:bodyPr>
          <a:lstStyle/>
          <a:p>
            <a:pPr algn="ctr" defTabSz="914126" fontAlgn="auto">
              <a:spcBef>
                <a:spcPts val="0"/>
              </a:spcBef>
              <a:spcAft>
                <a:spcPts val="0"/>
              </a:spcAft>
              <a:defRPr/>
            </a:pPr>
            <a:r>
              <a:rPr lang="en-US" sz="600" b="1" i="1">
                <a:solidFill>
                  <a:srgbClr val="000000"/>
                </a:solidFill>
                <a:latin typeface="Arial" panose="020B0604020202020204" pitchFamily="34" charset="0"/>
                <a:cs typeface="Arial" panose="020B0604020202020204" pitchFamily="34" charset="0"/>
              </a:rPr>
              <a:t>DOE EIC CD-3A/Status Independent Project Review  Nov. 14-16, 2023</a:t>
            </a:r>
          </a:p>
        </p:txBody>
      </p:sp>
      <p:pic>
        <p:nvPicPr>
          <p:cNvPr id="16" name="Picture 15">
            <a:extLst>
              <a:ext uri="{FF2B5EF4-FFF2-40B4-BE49-F238E27FC236}">
                <a16:creationId xmlns:a16="http://schemas.microsoft.com/office/drawing/2014/main" id="{7D02AE72-D7F0-65D3-1B1E-C636AA76CC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7434" y="3782623"/>
            <a:ext cx="2636997" cy="2043008"/>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25B0878B-4E72-9A73-6072-1200559D0CA7}"/>
              </a:ext>
            </a:extLst>
          </p:cNvPr>
          <p:cNvSpPr/>
          <p:nvPr/>
        </p:nvSpPr>
        <p:spPr>
          <a:xfrm>
            <a:off x="650474" y="5832770"/>
            <a:ext cx="2412467" cy="276927"/>
          </a:xfrm>
          <a:prstGeom prst="rect">
            <a:avLst/>
          </a:prstGeom>
        </p:spPr>
        <p:txBody>
          <a:bodyPr wrap="square">
            <a:spAutoFit/>
          </a:bodyPr>
          <a:lstStyle/>
          <a:p>
            <a:pPr algn="ctr" defTabSz="914126" fontAlgn="auto">
              <a:spcBef>
                <a:spcPts val="0"/>
              </a:spcBef>
              <a:spcAft>
                <a:spcPts val="0"/>
              </a:spcAft>
              <a:defRPr/>
            </a:pPr>
            <a:r>
              <a:rPr lang="en-US" sz="600" b="1" i="1">
                <a:solidFill>
                  <a:srgbClr val="000000"/>
                </a:solidFill>
                <a:latin typeface="Arial" panose="020B0604020202020204" pitchFamily="34" charset="0"/>
                <a:cs typeface="Arial" panose="020B0604020202020204" pitchFamily="34" charset="0"/>
              </a:rPr>
              <a:t>EIC Collaboration Statement of Interest signing France CNRS and DOE Nov. 13, 2023</a:t>
            </a:r>
          </a:p>
        </p:txBody>
      </p:sp>
      <p:sp>
        <p:nvSpPr>
          <p:cNvPr id="18" name="TextBox 17">
            <a:extLst>
              <a:ext uri="{FF2B5EF4-FFF2-40B4-BE49-F238E27FC236}">
                <a16:creationId xmlns:a16="http://schemas.microsoft.com/office/drawing/2014/main" id="{A79C8F13-4A2E-B342-003F-32060BDD2B98}"/>
              </a:ext>
            </a:extLst>
          </p:cNvPr>
          <p:cNvSpPr txBox="1"/>
          <p:nvPr/>
        </p:nvSpPr>
        <p:spPr>
          <a:xfrm>
            <a:off x="3749466" y="5472434"/>
            <a:ext cx="4466790" cy="341543"/>
          </a:xfrm>
          <a:prstGeom prst="rect">
            <a:avLst/>
          </a:prstGeom>
          <a:solidFill>
            <a:srgbClr val="FFFF00"/>
          </a:solidFill>
        </p:spPr>
        <p:txBody>
          <a:bodyPr wrap="none" rtlCol="0">
            <a:spAutoFit/>
          </a:bodyPr>
          <a:lstStyle/>
          <a:p>
            <a:pPr algn="ctr">
              <a:lnSpc>
                <a:spcPct val="90000"/>
              </a:lnSpc>
            </a:pPr>
            <a:r>
              <a:rPr lang="en-US"/>
              <a:t>From: Annual Lab Plan Presentation 2024</a:t>
            </a:r>
          </a:p>
        </p:txBody>
      </p:sp>
      <p:sp>
        <p:nvSpPr>
          <p:cNvPr id="19" name="TextBox 18">
            <a:extLst>
              <a:ext uri="{FF2B5EF4-FFF2-40B4-BE49-F238E27FC236}">
                <a16:creationId xmlns:a16="http://schemas.microsoft.com/office/drawing/2014/main" id="{27EBEC1A-306E-84CD-97CF-D9D2EADC346F}"/>
              </a:ext>
            </a:extLst>
          </p:cNvPr>
          <p:cNvSpPr txBox="1"/>
          <p:nvPr/>
        </p:nvSpPr>
        <p:spPr>
          <a:xfrm>
            <a:off x="1723248" y="2983999"/>
            <a:ext cx="8490146" cy="1587713"/>
          </a:xfrm>
          <a:prstGeom prst="rect">
            <a:avLst/>
          </a:prstGeom>
          <a:solidFill>
            <a:srgbClr val="FFFF00"/>
          </a:solidFill>
        </p:spPr>
        <p:txBody>
          <a:bodyPr wrap="square" rtlCol="0">
            <a:spAutoFit/>
          </a:bodyPr>
          <a:lstStyle/>
          <a:p>
            <a:pPr algn="ctr">
              <a:lnSpc>
                <a:spcPct val="90000"/>
              </a:lnSpc>
            </a:pPr>
            <a:r>
              <a:rPr lang="en-US" err="1"/>
              <a:t>JLab</a:t>
            </a:r>
            <a:r>
              <a:rPr lang="en-US"/>
              <a:t> led (!): the formation of the EIC User Group, the science correlated with 3D imaging of protons and mesons and the origin of mass, the initiation of the streaming readout consortium, the initiation of the modern EIC computing &amp; software, the initiation and the steering of the Yellow Report activity, the formation of the EIC partnership, the development of the Resource Review Board meetings, etc., …</a:t>
            </a:r>
          </a:p>
        </p:txBody>
      </p:sp>
    </p:spTree>
    <p:extLst>
      <p:ext uri="{BB962C8B-B14F-4D97-AF65-F5344CB8AC3E}">
        <p14:creationId xmlns:p14="http://schemas.microsoft.com/office/powerpoint/2010/main" val="147252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8D0E9-7EC5-62F5-22D5-2DB1F4774697}"/>
              </a:ext>
            </a:extLst>
          </p:cNvPr>
          <p:cNvSpPr>
            <a:spLocks noGrp="1"/>
          </p:cNvSpPr>
          <p:nvPr>
            <p:ph type="title"/>
          </p:nvPr>
        </p:nvSpPr>
        <p:spPr/>
        <p:txBody>
          <a:bodyPr/>
          <a:lstStyle/>
          <a:p>
            <a:r>
              <a:rPr lang="en-US"/>
              <a:t>EIC Science – Context and EIC Group Mission</a:t>
            </a:r>
          </a:p>
        </p:txBody>
      </p:sp>
      <p:sp>
        <p:nvSpPr>
          <p:cNvPr id="4" name="TextBox 3">
            <a:extLst>
              <a:ext uri="{FF2B5EF4-FFF2-40B4-BE49-F238E27FC236}">
                <a16:creationId xmlns:a16="http://schemas.microsoft.com/office/drawing/2014/main" id="{D0CC5419-CAAE-714B-C8BB-28F777F70AB3}"/>
              </a:ext>
            </a:extLst>
          </p:cNvPr>
          <p:cNvSpPr txBox="1"/>
          <p:nvPr/>
        </p:nvSpPr>
        <p:spPr>
          <a:xfrm>
            <a:off x="508665" y="927737"/>
            <a:ext cx="10979303" cy="4981605"/>
          </a:xfrm>
          <a:prstGeom prst="rect">
            <a:avLst/>
          </a:prstGeom>
          <a:noFill/>
        </p:spPr>
        <p:txBody>
          <a:bodyPr wrap="square" rtlCol="0">
            <a:spAutoFit/>
          </a:bodyPr>
          <a:lstStyle/>
          <a:p>
            <a:pPr>
              <a:lnSpc>
                <a:spcPct val="90000"/>
              </a:lnSpc>
              <a:spcAft>
                <a:spcPts val="600"/>
              </a:spcAft>
            </a:pPr>
            <a:r>
              <a:rPr lang="en-US" b="1" u="sng"/>
              <a:t>Context:</a:t>
            </a:r>
            <a:r>
              <a:rPr lang="en-US"/>
              <a:t> The EIC is a natural outgrowth of the Jefferson Lab CEBAF science program.  At the same time, it would be an outgrowth of the BNL RHIC program.  Both lab’s have a vested interest in the science</a:t>
            </a:r>
          </a:p>
          <a:p>
            <a:pPr>
              <a:lnSpc>
                <a:spcPct val="90000"/>
              </a:lnSpc>
              <a:spcAft>
                <a:spcPts val="600"/>
              </a:spcAft>
            </a:pPr>
            <a:r>
              <a:rPr lang="en-US"/>
              <a:t>Both labs began developing EIC concepts and exploring the science case beginning in the early 2000s.</a:t>
            </a:r>
          </a:p>
          <a:p>
            <a:pPr>
              <a:lnSpc>
                <a:spcPct val="90000"/>
              </a:lnSpc>
              <a:spcAft>
                <a:spcPts val="600"/>
              </a:spcAft>
            </a:pPr>
            <a:r>
              <a:rPr lang="en-US" err="1"/>
              <a:t>JLab</a:t>
            </a:r>
            <a:r>
              <a:rPr lang="en-US"/>
              <a:t> and BNL are co-hosting the EIC experimental program.</a:t>
            </a:r>
          </a:p>
          <a:p>
            <a:pPr>
              <a:lnSpc>
                <a:spcPct val="90000"/>
              </a:lnSpc>
              <a:spcAft>
                <a:spcPts val="600"/>
              </a:spcAft>
            </a:pPr>
            <a:endParaRPr lang="en-US" sz="800"/>
          </a:p>
          <a:p>
            <a:pPr>
              <a:lnSpc>
                <a:spcPct val="90000"/>
              </a:lnSpc>
              <a:spcAft>
                <a:spcPts val="600"/>
              </a:spcAft>
            </a:pPr>
            <a:r>
              <a:rPr lang="en-US" sz="2399" b="1" u="sng"/>
              <a:t>EIC Group Mission:</a:t>
            </a:r>
            <a:r>
              <a:rPr lang="en-US" sz="2399"/>
              <a:t> </a:t>
            </a:r>
            <a:r>
              <a:rPr lang="en-US"/>
              <a:t>Advance the science capabilities of the EIC, support the EIC project, and provide a regional hub for analyzing future EIC data.</a:t>
            </a:r>
          </a:p>
          <a:p>
            <a:pPr marL="742727" lvl="1" indent="-285664">
              <a:lnSpc>
                <a:spcPct val="90000"/>
              </a:lnSpc>
              <a:spcAft>
                <a:spcPts val="600"/>
              </a:spcAft>
              <a:buFont typeface="Arial" panose="020B0604020202020204" pitchFamily="34" charset="0"/>
              <a:buChar char="•"/>
            </a:pPr>
            <a:r>
              <a:rPr lang="en-US"/>
              <a:t>Leverage the synergy between nuclear science at Jefferson Lab and the EIC.</a:t>
            </a:r>
          </a:p>
          <a:p>
            <a:pPr marL="742727" lvl="1" indent="-285664">
              <a:lnSpc>
                <a:spcPct val="90000"/>
              </a:lnSpc>
              <a:spcAft>
                <a:spcPts val="600"/>
              </a:spcAft>
              <a:buFont typeface="Arial" panose="020B0604020202020204" pitchFamily="34" charset="0"/>
              <a:buChar char="•"/>
            </a:pPr>
            <a:r>
              <a:rPr lang="en-US"/>
              <a:t>Develop novel or improved detector technologies to enhance opportunities for nuclear science and technology transfer.</a:t>
            </a:r>
          </a:p>
          <a:p>
            <a:pPr marL="742727" lvl="1" indent="-285664">
              <a:lnSpc>
                <a:spcPct val="90000"/>
              </a:lnSpc>
              <a:spcAft>
                <a:spcPts val="600"/>
              </a:spcAft>
              <a:buFont typeface="Arial" panose="020B0604020202020204" pitchFamily="34" charset="0"/>
              <a:buChar char="•"/>
            </a:pPr>
            <a:r>
              <a:rPr lang="en-US"/>
              <a:t>Facilitate detector R&amp;D in test setups and parasitic beam tests using Jefferson Lab’s facilities.</a:t>
            </a:r>
          </a:p>
          <a:p>
            <a:pPr marL="742727" lvl="1" indent="-285664">
              <a:lnSpc>
                <a:spcPct val="90000"/>
              </a:lnSpc>
              <a:spcAft>
                <a:spcPts val="600"/>
              </a:spcAft>
              <a:buFont typeface="Arial" panose="020B0604020202020204" pitchFamily="34" charset="0"/>
              <a:buChar char="•"/>
            </a:pPr>
            <a:r>
              <a:rPr lang="en-US"/>
              <a:t>Create a modular simulation, reconstruction and analysis toolkit for the fully integrated EIC detector and interaction region, which is fully compatible with the envisioned compute-detector integration using streaming readout, AI/ML, and heterogeneous computing.</a:t>
            </a:r>
          </a:p>
          <a:p>
            <a:pPr marL="742727" lvl="1" indent="-285664">
              <a:lnSpc>
                <a:spcPct val="90000"/>
              </a:lnSpc>
              <a:spcAft>
                <a:spcPts val="600"/>
              </a:spcAft>
              <a:buFont typeface="Arial" panose="020B0604020202020204" pitchFamily="34" charset="0"/>
              <a:buChar char="•"/>
            </a:pPr>
            <a:r>
              <a:rPr lang="en-US"/>
              <a:t>Mentor the future nuclear physics workforce towards the co-hosted EIC science program.</a:t>
            </a:r>
          </a:p>
          <a:p>
            <a:pPr marL="742727" lvl="1" indent="-285664">
              <a:lnSpc>
                <a:spcPct val="90000"/>
              </a:lnSpc>
              <a:spcAft>
                <a:spcPts val="600"/>
              </a:spcAft>
              <a:buFont typeface="Arial" panose="020B0604020202020204" pitchFamily="34" charset="0"/>
              <a:buChar char="•"/>
            </a:pPr>
            <a:r>
              <a:rPr lang="en-US"/>
              <a:t>Foster a collaborative and inclusive scientific community to advance cutting-edge research at EIC.</a:t>
            </a:r>
          </a:p>
        </p:txBody>
      </p:sp>
    </p:spTree>
    <p:extLst>
      <p:ext uri="{BB962C8B-B14F-4D97-AF65-F5344CB8AC3E}">
        <p14:creationId xmlns:p14="http://schemas.microsoft.com/office/powerpoint/2010/main" val="2463363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3D90-E6D2-4D6A-E4D8-901B6E98E523}"/>
              </a:ext>
            </a:extLst>
          </p:cNvPr>
          <p:cNvSpPr>
            <a:spLocks noGrp="1"/>
          </p:cNvSpPr>
          <p:nvPr>
            <p:ph type="title"/>
          </p:nvPr>
        </p:nvSpPr>
        <p:spPr/>
        <p:txBody>
          <a:bodyPr/>
          <a:lstStyle/>
          <a:p>
            <a:r>
              <a:rPr lang="en-US" dirty="0"/>
              <a:t>EIC Detector - Summary</a:t>
            </a:r>
          </a:p>
        </p:txBody>
      </p:sp>
      <p:sp>
        <p:nvSpPr>
          <p:cNvPr id="4" name="TextBox 3">
            <a:extLst>
              <a:ext uri="{FF2B5EF4-FFF2-40B4-BE49-F238E27FC236}">
                <a16:creationId xmlns:a16="http://schemas.microsoft.com/office/drawing/2014/main" id="{A58E2318-1016-4D63-A5CF-E6EFCB0FAF59}"/>
              </a:ext>
            </a:extLst>
          </p:cNvPr>
          <p:cNvSpPr txBox="1"/>
          <p:nvPr/>
        </p:nvSpPr>
        <p:spPr>
          <a:xfrm>
            <a:off x="347472" y="658827"/>
            <a:ext cx="11422261" cy="5169299"/>
          </a:xfrm>
          <a:prstGeom prst="rect">
            <a:avLst/>
          </a:prstGeom>
          <a:noFill/>
        </p:spPr>
        <p:txBody>
          <a:bodyPr wrap="square" rtlCol="0">
            <a:spAutoFit/>
          </a:bodyPr>
          <a:lstStyle/>
          <a:p>
            <a:pPr marL="342797" indent="-342797">
              <a:spcAft>
                <a:spcPts val="600"/>
              </a:spcAft>
              <a:buFont typeface="Arial" panose="020B0604020202020204" pitchFamily="34" charset="0"/>
              <a:buChar char="•"/>
            </a:pPr>
            <a:r>
              <a:rPr lang="en-US"/>
              <a:t>Vision: Be the place to go for AI-empowered near-real time analysis of EIC science with an emphasis on 3D imaging and understanding emergent mass and structure.</a:t>
            </a:r>
          </a:p>
          <a:p>
            <a:pPr marL="799860" lvl="1" indent="-342797">
              <a:spcAft>
                <a:spcPts val="600"/>
              </a:spcAft>
              <a:buFont typeface="Arial" panose="020B0604020202020204" pitchFamily="34" charset="0"/>
              <a:buChar char="•"/>
            </a:pPr>
            <a:r>
              <a:rPr lang="en-US" sz="1600"/>
              <a:t>The Jefferson Lab 12-GeV science is the place to start.</a:t>
            </a:r>
          </a:p>
          <a:p>
            <a:pPr marL="799860" lvl="1" indent="-342797">
              <a:spcAft>
                <a:spcPts val="600"/>
              </a:spcAft>
              <a:buFont typeface="Arial" panose="020B0604020202020204" pitchFamily="34" charset="0"/>
              <a:buChar char="•"/>
            </a:pPr>
            <a:r>
              <a:rPr lang="en-US" sz="1600"/>
              <a:t>Jefferson Lab leads the computing and software efforts in EIC.</a:t>
            </a:r>
          </a:p>
          <a:p>
            <a:pPr marL="799860" lvl="1" indent="-342797">
              <a:spcAft>
                <a:spcPts val="600"/>
              </a:spcAft>
              <a:buFont typeface="Arial" panose="020B0604020202020204" pitchFamily="34" charset="0"/>
              <a:buChar char="•"/>
            </a:pPr>
            <a:r>
              <a:rPr lang="en-US" sz="1600"/>
              <a:t>Natural synergy with streaming readout grand challenge, </a:t>
            </a:r>
            <a:r>
              <a:rPr lang="en-US" sz="1600" err="1"/>
              <a:t>SciDAC</a:t>
            </a:r>
            <a:r>
              <a:rPr lang="en-US" sz="1600"/>
              <a:t> project on 3D imaging, and HPDF.</a:t>
            </a:r>
          </a:p>
          <a:p>
            <a:pPr marL="342797" indent="-342797">
              <a:spcAft>
                <a:spcPts val="600"/>
              </a:spcAft>
              <a:buFont typeface="Arial" panose="020B0604020202020204" pitchFamily="34" charset="0"/>
              <a:buChar char="•"/>
            </a:pPr>
            <a:r>
              <a:rPr lang="en-US"/>
              <a:t>EIC Detector responsibilities and areas of Jefferson Lab interest provide natural synergy with the ongoing 12-GeV science program, </a:t>
            </a:r>
            <a:r>
              <a:rPr lang="en-US" err="1"/>
              <a:t>JLab</a:t>
            </a:r>
            <a:r>
              <a:rPr lang="en-US"/>
              <a:t> user expertise, and tech transfer opportunities.</a:t>
            </a:r>
          </a:p>
          <a:p>
            <a:pPr marL="799860" lvl="1" indent="-342797">
              <a:spcAft>
                <a:spcPts val="600"/>
              </a:spcAft>
              <a:buFont typeface="Arial" panose="020B0604020202020204" pitchFamily="34" charset="0"/>
              <a:buChar char="•"/>
            </a:pPr>
            <a:r>
              <a:rPr lang="en-US" sz="1600"/>
              <a:t>TJNAF has responsibilities for Detector SC magnet, Particle Identification (</a:t>
            </a:r>
            <a:r>
              <a:rPr lang="en-US" sz="1600" err="1"/>
              <a:t>hpDIRC</a:t>
            </a:r>
            <a:r>
              <a:rPr lang="en-US" sz="1600"/>
              <a:t>, </a:t>
            </a:r>
            <a:r>
              <a:rPr lang="en-US" sz="1600" err="1"/>
              <a:t>dRICH</a:t>
            </a:r>
            <a:r>
              <a:rPr lang="en-US" sz="1600"/>
              <a:t>), PbWO4 precision calorimetry, GEM-based MPGDs, large-area photosensors, electron polarimetry, (streaming readout) electronics and data acquisition, and computing and software.</a:t>
            </a:r>
          </a:p>
          <a:p>
            <a:pPr marL="342797" indent="-342797">
              <a:spcAft>
                <a:spcPts val="600"/>
              </a:spcAft>
              <a:buFont typeface="Arial" panose="020B0604020202020204" pitchFamily="34" charset="0"/>
              <a:buChar char="•"/>
            </a:pPr>
            <a:r>
              <a:rPr lang="en-US"/>
              <a:t>The EIC group is a hybrid of ~4 FTE scientists supported by NP OPS, matrixed staff that works as Control Account Managers, and direct EIC project hires.</a:t>
            </a:r>
          </a:p>
          <a:p>
            <a:pPr marL="799860" lvl="1" indent="-342797">
              <a:spcAft>
                <a:spcPts val="600"/>
              </a:spcAft>
              <a:buFont typeface="Arial" panose="020B0604020202020204" pitchFamily="34" charset="0"/>
              <a:buChar char="•"/>
            </a:pPr>
            <a:r>
              <a:rPr lang="en-US" sz="1600"/>
              <a:t>This also provides natural synergy, like the EIC tech work group is predominantly available for MOLLER fabrication and installation work in 2024 and 2025. </a:t>
            </a:r>
          </a:p>
          <a:p>
            <a:pPr marL="342797" indent="-342797">
              <a:spcAft>
                <a:spcPts val="600"/>
              </a:spcAft>
              <a:buFont typeface="Arial" panose="020B0604020202020204" pitchFamily="34" charset="0"/>
              <a:buChar char="•"/>
            </a:pPr>
            <a:r>
              <a:rPr lang="en-US"/>
              <a:t>EIC detector activities leverage TJNAF core capabilities; as such they pose risk for CEBAF operations by conflicting needs of skilled labor. We mitigated by adding dedicated new hires. EIC detector activities provide also synergy with Hall operations and user expertise; as such they provide opportunity.</a:t>
            </a:r>
          </a:p>
        </p:txBody>
      </p:sp>
      <p:sp>
        <p:nvSpPr>
          <p:cNvPr id="5" name="TextBox 4">
            <a:extLst>
              <a:ext uri="{FF2B5EF4-FFF2-40B4-BE49-F238E27FC236}">
                <a16:creationId xmlns:a16="http://schemas.microsoft.com/office/drawing/2014/main" id="{6D726B5F-4465-D2EE-E5F3-7466700DD3E5}"/>
              </a:ext>
            </a:extLst>
          </p:cNvPr>
          <p:cNvSpPr txBox="1"/>
          <p:nvPr/>
        </p:nvSpPr>
        <p:spPr>
          <a:xfrm>
            <a:off x="3162757" y="5863468"/>
            <a:ext cx="5774344" cy="341543"/>
          </a:xfrm>
          <a:prstGeom prst="rect">
            <a:avLst/>
          </a:prstGeom>
          <a:solidFill>
            <a:srgbClr val="FFFF00"/>
          </a:solidFill>
        </p:spPr>
        <p:txBody>
          <a:bodyPr wrap="square" rtlCol="0">
            <a:spAutoFit/>
          </a:bodyPr>
          <a:lstStyle/>
          <a:p>
            <a:pPr algn="ctr">
              <a:lnSpc>
                <a:spcPct val="90000"/>
              </a:lnSpc>
            </a:pPr>
            <a:r>
              <a:rPr lang="en-US"/>
              <a:t>From: CEBAF Operations Review Presentation 2024</a:t>
            </a:r>
          </a:p>
        </p:txBody>
      </p:sp>
    </p:spTree>
    <p:extLst>
      <p:ext uri="{BB962C8B-B14F-4D97-AF65-F5344CB8AC3E}">
        <p14:creationId xmlns:p14="http://schemas.microsoft.com/office/powerpoint/2010/main" val="3223614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465B-896E-6FE8-0BF3-1F59F4A41BE4}"/>
              </a:ext>
            </a:extLst>
          </p:cNvPr>
          <p:cNvSpPr>
            <a:spLocks noGrp="1"/>
          </p:cNvSpPr>
          <p:nvPr>
            <p:ph type="title"/>
          </p:nvPr>
        </p:nvSpPr>
        <p:spPr/>
        <p:txBody>
          <a:bodyPr/>
          <a:lstStyle/>
          <a:p>
            <a:r>
              <a:rPr lang="en-US"/>
              <a:t>EIC Group Staff – 12 GeV Program &amp; EIC Synergies</a:t>
            </a:r>
          </a:p>
        </p:txBody>
      </p:sp>
      <p:sp>
        <p:nvSpPr>
          <p:cNvPr id="6" name="TextBox 5">
            <a:extLst>
              <a:ext uri="{FF2B5EF4-FFF2-40B4-BE49-F238E27FC236}">
                <a16:creationId xmlns:a16="http://schemas.microsoft.com/office/drawing/2014/main" id="{DF06A758-EB9D-A31E-5C64-712FD33FDACE}"/>
              </a:ext>
            </a:extLst>
          </p:cNvPr>
          <p:cNvSpPr txBox="1"/>
          <p:nvPr/>
        </p:nvSpPr>
        <p:spPr>
          <a:xfrm>
            <a:off x="586076" y="709245"/>
            <a:ext cx="7976573" cy="6000080"/>
          </a:xfrm>
          <a:prstGeom prst="rect">
            <a:avLst/>
          </a:prstGeom>
          <a:noFill/>
        </p:spPr>
        <p:txBody>
          <a:bodyPr wrap="square" rtlCol="0">
            <a:spAutoFit/>
          </a:bodyPr>
          <a:lstStyle/>
          <a:p>
            <a:pPr marL="342797" indent="-342797">
              <a:spcAft>
                <a:spcPts val="600"/>
              </a:spcAft>
              <a:buFont typeface="Arial" panose="020B0604020202020204" pitchFamily="34" charset="0"/>
              <a:buChar char="•"/>
            </a:pPr>
            <a:r>
              <a:rPr lang="en-US" sz="1400" dirty="0"/>
              <a:t>Markus </a:t>
            </a:r>
            <a:r>
              <a:rPr lang="en-US" sz="1400" dirty="0" err="1"/>
              <a:t>Diefenthaler</a:t>
            </a:r>
            <a:r>
              <a:rPr lang="en-US" sz="1400" dirty="0"/>
              <a:t> (~0.15 RES, ~0.10 </a:t>
            </a:r>
            <a:r>
              <a:rPr lang="en-US" sz="1400" dirty="0" err="1"/>
              <a:t>SciDAC</a:t>
            </a:r>
            <a:r>
              <a:rPr lang="en-US" sz="1400" dirty="0"/>
              <a:t>, ~0.75 OPS)</a:t>
            </a:r>
          </a:p>
          <a:p>
            <a:pPr marL="799860" lvl="1" indent="-342797">
              <a:spcAft>
                <a:spcPts val="600"/>
              </a:spcAft>
              <a:buFont typeface="Courier New" panose="02070309020205020404" pitchFamily="49" charset="0"/>
              <a:buChar char="o"/>
            </a:pPr>
            <a:r>
              <a:rPr lang="en-US" sz="1400" dirty="0"/>
              <a:t>Transverse-Momentum Parton Distributions (EIC &amp; Hall C), </a:t>
            </a:r>
            <a:r>
              <a:rPr lang="en-US" sz="1400" dirty="0" err="1"/>
              <a:t>QuantOm</a:t>
            </a:r>
            <a:r>
              <a:rPr lang="en-US" sz="1400" dirty="0"/>
              <a:t> </a:t>
            </a:r>
            <a:r>
              <a:rPr lang="en-US" sz="1400" dirty="0" err="1"/>
              <a:t>JLab</a:t>
            </a:r>
            <a:r>
              <a:rPr lang="en-US" sz="1400" dirty="0"/>
              <a:t> contact.</a:t>
            </a:r>
          </a:p>
          <a:p>
            <a:pPr marL="799860" lvl="1" indent="-342797">
              <a:spcAft>
                <a:spcPts val="600"/>
              </a:spcAft>
              <a:buFont typeface="Courier New" panose="02070309020205020404" pitchFamily="49" charset="0"/>
              <a:buChar char="o"/>
            </a:pPr>
            <a:r>
              <a:rPr lang="en-US" sz="1400" dirty="0" err="1"/>
              <a:t>ePIC</a:t>
            </a:r>
            <a:r>
              <a:rPr lang="en-US" sz="1400" dirty="0"/>
              <a:t> Software &amp; Computing Coordinator; Streaming Readout and AI/ML applications</a:t>
            </a:r>
          </a:p>
          <a:p>
            <a:pPr marL="342797" indent="-342797">
              <a:spcAft>
                <a:spcPts val="600"/>
              </a:spcAft>
              <a:buFont typeface="Arial" panose="020B0604020202020204" pitchFamily="34" charset="0"/>
              <a:buChar char="•"/>
            </a:pPr>
            <a:r>
              <a:rPr lang="en-US" sz="1400" dirty="0"/>
              <a:t>Rolf Ent (~0.3 OPS, ~0.7 EIC)</a:t>
            </a:r>
          </a:p>
          <a:p>
            <a:pPr marL="799860" lvl="1" indent="-342797">
              <a:spcAft>
                <a:spcPts val="600"/>
              </a:spcAft>
              <a:buFont typeface="Courier New" panose="02070309020205020404" pitchFamily="49" charset="0"/>
              <a:buChar char="o"/>
            </a:pPr>
            <a:r>
              <a:rPr lang="en-US" sz="1400" dirty="0"/>
              <a:t>Strategic Lab Planning</a:t>
            </a:r>
          </a:p>
          <a:p>
            <a:pPr marL="799860" lvl="1" indent="-342797">
              <a:spcAft>
                <a:spcPts val="600"/>
              </a:spcAft>
              <a:buFont typeface="Courier New" panose="02070309020205020404" pitchFamily="49" charset="0"/>
              <a:buChar char="o"/>
            </a:pPr>
            <a:r>
              <a:rPr lang="en-US" sz="1400" dirty="0"/>
              <a:t>Streaming Readout Grand Challenge</a:t>
            </a:r>
          </a:p>
          <a:p>
            <a:pPr marL="342797" indent="-342797">
              <a:spcAft>
                <a:spcPts val="600"/>
              </a:spcAft>
              <a:buFont typeface="Arial" panose="020B0604020202020204" pitchFamily="34" charset="0"/>
              <a:buChar char="•"/>
            </a:pPr>
            <a:r>
              <a:rPr lang="en-US" sz="1400" dirty="0"/>
              <a:t>Yulia </a:t>
            </a:r>
            <a:r>
              <a:rPr lang="en-US" sz="1400" dirty="0" err="1"/>
              <a:t>Furletova</a:t>
            </a:r>
            <a:r>
              <a:rPr lang="en-US" sz="1400" dirty="0"/>
              <a:t> (~0.2 RES, ~0.3 OPS, ~0.5 EIC)</a:t>
            </a:r>
          </a:p>
          <a:p>
            <a:pPr marL="799860" lvl="1" indent="-342797">
              <a:spcAft>
                <a:spcPts val="600"/>
              </a:spcAft>
              <a:buFont typeface="Courier New" panose="02070309020205020404" pitchFamily="49" charset="0"/>
              <a:buChar char="o"/>
            </a:pPr>
            <a:r>
              <a:rPr lang="en-US" sz="1400" dirty="0"/>
              <a:t>Lepton Flavor Violation (EIC &amp; </a:t>
            </a:r>
            <a:r>
              <a:rPr lang="en-US" sz="1400" dirty="0" err="1"/>
              <a:t>SoLID</a:t>
            </a:r>
            <a:r>
              <a:rPr lang="en-US" sz="1400" dirty="0"/>
              <a:t>), Meson Structure (EIC &amp; 12 GeV)</a:t>
            </a:r>
          </a:p>
          <a:p>
            <a:pPr marL="799860" lvl="1" indent="-342797">
              <a:spcAft>
                <a:spcPts val="600"/>
              </a:spcAft>
              <a:buFont typeface="Courier New" panose="02070309020205020404" pitchFamily="49" charset="0"/>
              <a:buChar char="o"/>
            </a:pPr>
            <a:r>
              <a:rPr lang="en-US" sz="1400" dirty="0"/>
              <a:t>Detector R&amp;D, notably the idea and development of the GEM-TRD for </a:t>
            </a:r>
            <a:r>
              <a:rPr lang="en-US" sz="1400" dirty="0" err="1"/>
              <a:t>GlueX</a:t>
            </a:r>
            <a:r>
              <a:rPr lang="en-US" sz="1400" dirty="0"/>
              <a:t>-III</a:t>
            </a:r>
          </a:p>
          <a:p>
            <a:pPr marL="342797" indent="-342797">
              <a:spcAft>
                <a:spcPts val="600"/>
              </a:spcAft>
              <a:buFont typeface="Arial" panose="020B0604020202020204" pitchFamily="34" charset="0"/>
              <a:buChar char="•"/>
            </a:pPr>
            <a:r>
              <a:rPr lang="en-US" sz="1400" dirty="0"/>
              <a:t>Francois-Xavier </a:t>
            </a:r>
            <a:r>
              <a:rPr lang="en-US" sz="1400" dirty="0" err="1"/>
              <a:t>Girod</a:t>
            </a:r>
            <a:r>
              <a:rPr lang="en-US" sz="1400" dirty="0"/>
              <a:t> (~0.25 RES, ~0.75 OPS)</a:t>
            </a:r>
          </a:p>
          <a:p>
            <a:pPr marL="799860" lvl="1" indent="-342797">
              <a:spcAft>
                <a:spcPts val="600"/>
              </a:spcAft>
              <a:buFont typeface="Courier New" panose="02070309020205020404" pitchFamily="49" charset="0"/>
              <a:buChar char="o"/>
            </a:pPr>
            <a:r>
              <a:rPr lang="en-US" sz="1400" dirty="0"/>
              <a:t>GPDs &amp; Pressure Distribution (Nature article, 243 citations)</a:t>
            </a:r>
          </a:p>
          <a:p>
            <a:pPr marL="799860" lvl="1" indent="-342797">
              <a:spcAft>
                <a:spcPts val="600"/>
              </a:spcAft>
              <a:buFont typeface="Courier New" panose="02070309020205020404" pitchFamily="49" charset="0"/>
              <a:buChar char="o"/>
            </a:pPr>
            <a:r>
              <a:rPr lang="en-US" sz="1400" dirty="0"/>
              <a:t>Monte Carlo Development for Deep Exclusive Scattering Processes (EIC &amp; 12 GeV)</a:t>
            </a:r>
          </a:p>
          <a:p>
            <a:pPr marL="342797" indent="-342797">
              <a:spcAft>
                <a:spcPts val="600"/>
              </a:spcAft>
              <a:buFont typeface="Arial" panose="020B0604020202020204" pitchFamily="34" charset="0"/>
              <a:buChar char="•"/>
            </a:pPr>
            <a:r>
              <a:rPr lang="en-US" sz="1400" dirty="0"/>
              <a:t>Dmitry Romanov (~0.25 RES, ~0.75 OPS)</a:t>
            </a:r>
          </a:p>
          <a:p>
            <a:pPr marL="799860" lvl="1" indent="-342797">
              <a:spcAft>
                <a:spcPts val="600"/>
              </a:spcAft>
              <a:buFont typeface="Courier New" panose="02070309020205020404" pitchFamily="49" charset="0"/>
              <a:buChar char="o"/>
            </a:pPr>
            <a:r>
              <a:rPr lang="en-US" sz="1400" dirty="0"/>
              <a:t>Streaming readout development &amp; AI</a:t>
            </a:r>
          </a:p>
          <a:p>
            <a:pPr marL="799860" lvl="1" indent="-342797">
              <a:spcAft>
                <a:spcPts val="600"/>
              </a:spcAft>
              <a:buFont typeface="Courier New" panose="02070309020205020404" pitchFamily="49" charset="0"/>
              <a:buChar char="o"/>
            </a:pPr>
            <a:r>
              <a:rPr lang="en-US" sz="1400" dirty="0"/>
              <a:t>Modern software development, web-based one-event display compatible with streaming, phones, tablets; ACTS tracking (EIC &amp; Tagged DIS)</a:t>
            </a:r>
          </a:p>
          <a:p>
            <a:pPr>
              <a:spcAft>
                <a:spcPts val="600"/>
              </a:spcAft>
            </a:pPr>
            <a:endParaRPr lang="en-US" sz="400" dirty="0"/>
          </a:p>
          <a:p>
            <a:pPr>
              <a:spcAft>
                <a:spcPts val="600"/>
              </a:spcAft>
            </a:pPr>
            <a:r>
              <a:rPr lang="en-US" sz="1400" dirty="0"/>
              <a:t>Two detector scientists are hired for EIC project work, but have a small ops component through an MOU for lab demands, training, etc.</a:t>
            </a:r>
          </a:p>
          <a:p>
            <a:pPr marL="342797" indent="-342797">
              <a:spcAft>
                <a:spcPts val="600"/>
              </a:spcAft>
              <a:buFont typeface="Arial" panose="020B0604020202020204" pitchFamily="34" charset="0"/>
              <a:buChar char="•"/>
            </a:pPr>
            <a:r>
              <a:rPr lang="en-US" sz="1400" dirty="0" err="1"/>
              <a:t>Arshak</a:t>
            </a:r>
            <a:r>
              <a:rPr lang="en-US" sz="1400" dirty="0"/>
              <a:t> </a:t>
            </a:r>
            <a:r>
              <a:rPr lang="en-US" sz="1400" dirty="0" err="1"/>
              <a:t>Asaturyan</a:t>
            </a:r>
            <a:r>
              <a:rPr lang="en-US" sz="1400" dirty="0"/>
              <a:t> (~0.85 EIC, ~0.15 OPS)</a:t>
            </a:r>
          </a:p>
          <a:p>
            <a:pPr marL="342797" indent="-342797">
              <a:spcAft>
                <a:spcPts val="600"/>
              </a:spcAft>
              <a:buFont typeface="Arial" panose="020B0604020202020204" pitchFamily="34" charset="0"/>
              <a:buChar char="•"/>
            </a:pPr>
            <a:r>
              <a:rPr lang="en-US" sz="1400" dirty="0"/>
              <a:t>Sourav </a:t>
            </a:r>
            <a:r>
              <a:rPr lang="en-US" sz="1400" dirty="0" err="1"/>
              <a:t>Tarafdar</a:t>
            </a:r>
            <a:r>
              <a:rPr lang="en-US" sz="1400" dirty="0"/>
              <a:t> (~0.85 EIC, ~0.15 OPS)</a:t>
            </a:r>
          </a:p>
        </p:txBody>
      </p:sp>
      <p:sp>
        <p:nvSpPr>
          <p:cNvPr id="7" name="TextBox 6">
            <a:extLst>
              <a:ext uri="{FF2B5EF4-FFF2-40B4-BE49-F238E27FC236}">
                <a16:creationId xmlns:a16="http://schemas.microsoft.com/office/drawing/2014/main" id="{00FB6170-D92A-E110-F6C6-CE5CEE977FE2}"/>
              </a:ext>
            </a:extLst>
          </p:cNvPr>
          <p:cNvSpPr txBox="1"/>
          <p:nvPr/>
        </p:nvSpPr>
        <p:spPr>
          <a:xfrm>
            <a:off x="8641197" y="775375"/>
            <a:ext cx="3312865" cy="341543"/>
          </a:xfrm>
          <a:prstGeom prst="rect">
            <a:avLst/>
          </a:prstGeom>
          <a:solidFill>
            <a:srgbClr val="FFFF00"/>
          </a:solidFill>
        </p:spPr>
        <p:txBody>
          <a:bodyPr wrap="none" rtlCol="0">
            <a:spAutoFit/>
          </a:bodyPr>
          <a:lstStyle/>
          <a:p>
            <a:pPr algn="ctr">
              <a:lnSpc>
                <a:spcPct val="90000"/>
              </a:lnSpc>
            </a:pPr>
            <a:r>
              <a:rPr lang="en-US"/>
              <a:t>(numbers are FY25 projection)</a:t>
            </a:r>
          </a:p>
        </p:txBody>
      </p:sp>
      <p:pic>
        <p:nvPicPr>
          <p:cNvPr id="8" name="Picture 7">
            <a:extLst>
              <a:ext uri="{FF2B5EF4-FFF2-40B4-BE49-F238E27FC236}">
                <a16:creationId xmlns:a16="http://schemas.microsoft.com/office/drawing/2014/main" id="{849FE6AA-6A81-B98D-689F-F8A12130EB29}"/>
              </a:ext>
            </a:extLst>
          </p:cNvPr>
          <p:cNvPicPr>
            <a:picLocks noChangeAspect="1"/>
          </p:cNvPicPr>
          <p:nvPr/>
        </p:nvPicPr>
        <p:blipFill>
          <a:blip r:embed="rId2"/>
          <a:stretch>
            <a:fillRect/>
          </a:stretch>
        </p:blipFill>
        <p:spPr>
          <a:xfrm>
            <a:off x="8668945" y="4602861"/>
            <a:ext cx="3286680" cy="1796674"/>
          </a:xfrm>
          <a:prstGeom prst="rect">
            <a:avLst/>
          </a:prstGeom>
        </p:spPr>
      </p:pic>
      <p:pic>
        <p:nvPicPr>
          <p:cNvPr id="9" name="Picture 8" descr="Several rectangular green boxes with wires&#10;&#10;Description automatically generated">
            <a:extLst>
              <a:ext uri="{FF2B5EF4-FFF2-40B4-BE49-F238E27FC236}">
                <a16:creationId xmlns:a16="http://schemas.microsoft.com/office/drawing/2014/main" id="{8792D4F4-C083-2B74-B25C-48DA3C440971}"/>
              </a:ext>
            </a:extLst>
          </p:cNvPr>
          <p:cNvPicPr>
            <a:picLocks noChangeAspect="1"/>
          </p:cNvPicPr>
          <p:nvPr/>
        </p:nvPicPr>
        <p:blipFill>
          <a:blip r:embed="rId3">
            <a:extLst>
              <a:ext uri="{28A0092B-C50C-407E-A947-70E740481C1C}">
                <a14:useLocalDpi xmlns:a14="http://schemas.microsoft.com/office/drawing/2010/main" val="0"/>
              </a:ext>
            </a:extLst>
          </a:blip>
          <a:srcRect t="10401" b="8137"/>
          <a:stretch/>
        </p:blipFill>
        <p:spPr>
          <a:xfrm>
            <a:off x="8652138" y="1183667"/>
            <a:ext cx="3290983" cy="1972966"/>
          </a:xfrm>
          <a:prstGeom prst="rect">
            <a:avLst/>
          </a:prstGeom>
        </p:spPr>
      </p:pic>
      <p:pic>
        <p:nvPicPr>
          <p:cNvPr id="10" name="Picture 9">
            <a:extLst>
              <a:ext uri="{FF2B5EF4-FFF2-40B4-BE49-F238E27FC236}">
                <a16:creationId xmlns:a16="http://schemas.microsoft.com/office/drawing/2014/main" id="{9FE24D8C-7205-94FE-74A5-D9F8CAA4EC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2926" y="3200238"/>
            <a:ext cx="3539970" cy="1442776"/>
          </a:xfrm>
          <a:prstGeom prst="rect">
            <a:avLst/>
          </a:prstGeom>
          <a:noFill/>
          <a:ln>
            <a:noFill/>
          </a:ln>
        </p:spPr>
      </p:pic>
    </p:spTree>
    <p:extLst>
      <p:ext uri="{BB962C8B-B14F-4D97-AF65-F5344CB8AC3E}">
        <p14:creationId xmlns:p14="http://schemas.microsoft.com/office/powerpoint/2010/main" val="26673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24314-CBE6-40D5-ADA2-D6536D74E8AC}"/>
              </a:ext>
            </a:extLst>
          </p:cNvPr>
          <p:cNvSpPr>
            <a:spLocks noGrp="1"/>
          </p:cNvSpPr>
          <p:nvPr>
            <p:ph type="title"/>
          </p:nvPr>
        </p:nvSpPr>
        <p:spPr/>
        <p:txBody>
          <a:bodyPr/>
          <a:lstStyle/>
          <a:p>
            <a:r>
              <a:rPr lang="en-US" dirty="0"/>
              <a:t>EIC Detector – Computing Synergy</a:t>
            </a:r>
          </a:p>
        </p:txBody>
      </p:sp>
      <p:sp>
        <p:nvSpPr>
          <p:cNvPr id="3" name="TextBox 2">
            <a:extLst>
              <a:ext uri="{FF2B5EF4-FFF2-40B4-BE49-F238E27FC236}">
                <a16:creationId xmlns:a16="http://schemas.microsoft.com/office/drawing/2014/main" id="{5ACC1367-A9EA-4764-824B-CAA4CE1EA840}"/>
              </a:ext>
            </a:extLst>
          </p:cNvPr>
          <p:cNvSpPr txBox="1"/>
          <p:nvPr/>
        </p:nvSpPr>
        <p:spPr>
          <a:xfrm>
            <a:off x="550266" y="669269"/>
            <a:ext cx="11016673" cy="1615406"/>
          </a:xfrm>
          <a:prstGeom prst="rect">
            <a:avLst/>
          </a:prstGeom>
          <a:noFill/>
        </p:spPr>
        <p:txBody>
          <a:bodyPr wrap="square" rtlCol="0">
            <a:spAutoFit/>
          </a:bodyPr>
          <a:lstStyle/>
          <a:p>
            <a:pPr marL="342797" indent="-342797">
              <a:spcAft>
                <a:spcPts val="600"/>
              </a:spcAft>
              <a:buFont typeface="Arial" panose="020B0604020202020204" pitchFamily="34" charset="0"/>
              <a:buChar char="•"/>
            </a:pPr>
            <a:r>
              <a:rPr lang="en-US" dirty="0"/>
              <a:t>Vision: Be the place to go for AI-empowered near-real time analysis of EIC science with an emphasis on 3D imaging and understanding emergent mass and structure.</a:t>
            </a:r>
          </a:p>
          <a:p>
            <a:pPr marL="799860" lvl="1" indent="-342797">
              <a:spcAft>
                <a:spcPts val="600"/>
              </a:spcAft>
              <a:buFont typeface="Arial" panose="020B0604020202020204" pitchFamily="34" charset="0"/>
              <a:buChar char="•"/>
            </a:pPr>
            <a:r>
              <a:rPr lang="en-US" sz="1600" dirty="0"/>
              <a:t>The Jefferson Lab 12-GeV science is the place to start.</a:t>
            </a:r>
          </a:p>
          <a:p>
            <a:pPr marL="799860" lvl="1" indent="-342797">
              <a:spcAft>
                <a:spcPts val="600"/>
              </a:spcAft>
              <a:buFont typeface="Arial" panose="020B0604020202020204" pitchFamily="34" charset="0"/>
              <a:buChar char="•"/>
            </a:pPr>
            <a:r>
              <a:rPr lang="en-US" sz="1600" dirty="0"/>
              <a:t>Jefferson Lab leads the computing and software efforts in EIC.</a:t>
            </a:r>
          </a:p>
          <a:p>
            <a:pPr marL="799860" lvl="1" indent="-342797">
              <a:spcAft>
                <a:spcPts val="600"/>
              </a:spcAft>
              <a:buFont typeface="Arial" panose="020B0604020202020204" pitchFamily="34" charset="0"/>
              <a:buChar char="•"/>
            </a:pPr>
            <a:r>
              <a:rPr lang="en-US" sz="1600" dirty="0"/>
              <a:t>Natural synergy with streaming readout grand challenge, </a:t>
            </a:r>
            <a:r>
              <a:rPr lang="en-US" sz="1600" dirty="0" err="1"/>
              <a:t>SciDAC</a:t>
            </a:r>
            <a:r>
              <a:rPr lang="en-US" sz="1600" dirty="0"/>
              <a:t> project on 3D imaging, and HPDF.</a:t>
            </a:r>
          </a:p>
        </p:txBody>
      </p:sp>
      <p:pic>
        <p:nvPicPr>
          <p:cNvPr id="2" name="Picture 1">
            <a:extLst>
              <a:ext uri="{FF2B5EF4-FFF2-40B4-BE49-F238E27FC236}">
                <a16:creationId xmlns:a16="http://schemas.microsoft.com/office/drawing/2014/main" id="{FE886C42-3397-48FA-8635-ABCE0B594D6C}"/>
              </a:ext>
            </a:extLst>
          </p:cNvPr>
          <p:cNvPicPr>
            <a:picLocks noChangeAspect="1"/>
          </p:cNvPicPr>
          <p:nvPr/>
        </p:nvPicPr>
        <p:blipFill>
          <a:blip r:embed="rId2"/>
          <a:stretch>
            <a:fillRect/>
          </a:stretch>
        </p:blipFill>
        <p:spPr>
          <a:xfrm>
            <a:off x="8404108" y="3039157"/>
            <a:ext cx="3923826" cy="2904773"/>
          </a:xfrm>
          <a:prstGeom prst="rect">
            <a:avLst/>
          </a:prstGeom>
        </p:spPr>
      </p:pic>
      <p:sp>
        <p:nvSpPr>
          <p:cNvPr id="5" name="TextBox 4">
            <a:extLst>
              <a:ext uri="{FF2B5EF4-FFF2-40B4-BE49-F238E27FC236}">
                <a16:creationId xmlns:a16="http://schemas.microsoft.com/office/drawing/2014/main" id="{DE1B85A0-D6D8-47CD-AA12-C3A6762501FF}"/>
              </a:ext>
            </a:extLst>
          </p:cNvPr>
          <p:cNvSpPr txBox="1"/>
          <p:nvPr/>
        </p:nvSpPr>
        <p:spPr>
          <a:xfrm>
            <a:off x="8887317" y="2692495"/>
            <a:ext cx="2511726" cy="590777"/>
          </a:xfrm>
          <a:prstGeom prst="rect">
            <a:avLst/>
          </a:prstGeom>
          <a:noFill/>
        </p:spPr>
        <p:txBody>
          <a:bodyPr wrap="square" rtlCol="0">
            <a:spAutoFit/>
          </a:bodyPr>
          <a:lstStyle/>
          <a:p>
            <a:pPr algn="ctr">
              <a:lnSpc>
                <a:spcPct val="90000"/>
              </a:lnSpc>
            </a:pPr>
            <a:r>
              <a:rPr lang="en-US" sz="1200" i="1" dirty="0"/>
              <a:t>From Annual Lab Plan slide on “Deploy HPDF and Develop an Associated R&amp;D Program” </a:t>
            </a:r>
          </a:p>
        </p:txBody>
      </p:sp>
      <p:pic>
        <p:nvPicPr>
          <p:cNvPr id="7" name="Picture 6">
            <a:extLst>
              <a:ext uri="{FF2B5EF4-FFF2-40B4-BE49-F238E27FC236}">
                <a16:creationId xmlns:a16="http://schemas.microsoft.com/office/drawing/2014/main" id="{BE08D08A-54F5-4ABC-A5DC-51046B3791BA}"/>
              </a:ext>
            </a:extLst>
          </p:cNvPr>
          <p:cNvPicPr>
            <a:picLocks noChangeAspect="1"/>
          </p:cNvPicPr>
          <p:nvPr/>
        </p:nvPicPr>
        <p:blipFill>
          <a:blip r:embed="rId3"/>
          <a:stretch>
            <a:fillRect/>
          </a:stretch>
        </p:blipFill>
        <p:spPr>
          <a:xfrm>
            <a:off x="4282648" y="4098841"/>
            <a:ext cx="3897159" cy="1900008"/>
          </a:xfrm>
          <a:prstGeom prst="rect">
            <a:avLst/>
          </a:prstGeom>
        </p:spPr>
      </p:pic>
      <p:sp>
        <p:nvSpPr>
          <p:cNvPr id="9" name="TextBox 8">
            <a:extLst>
              <a:ext uri="{FF2B5EF4-FFF2-40B4-BE49-F238E27FC236}">
                <a16:creationId xmlns:a16="http://schemas.microsoft.com/office/drawing/2014/main" id="{42386A9F-5E3C-4832-A4C1-5761CCFB3389}"/>
              </a:ext>
            </a:extLst>
          </p:cNvPr>
          <p:cNvSpPr txBox="1"/>
          <p:nvPr/>
        </p:nvSpPr>
        <p:spPr>
          <a:xfrm>
            <a:off x="4878125" y="2913749"/>
            <a:ext cx="2511726" cy="590777"/>
          </a:xfrm>
          <a:prstGeom prst="rect">
            <a:avLst/>
          </a:prstGeom>
          <a:noFill/>
        </p:spPr>
        <p:txBody>
          <a:bodyPr wrap="square" rtlCol="0">
            <a:spAutoFit/>
          </a:bodyPr>
          <a:lstStyle/>
          <a:p>
            <a:pPr algn="ctr">
              <a:lnSpc>
                <a:spcPct val="90000"/>
              </a:lnSpc>
            </a:pPr>
            <a:r>
              <a:rPr lang="en-US" sz="1200" i="1" dirty="0"/>
              <a:t>From </a:t>
            </a:r>
            <a:r>
              <a:rPr lang="en-US" sz="1200" i="1" dirty="0" err="1"/>
              <a:t>QUAntum</a:t>
            </a:r>
            <a:r>
              <a:rPr lang="en-US" sz="1200" i="1" dirty="0"/>
              <a:t> chromodynamics Nuclear </a:t>
            </a:r>
            <a:r>
              <a:rPr lang="en-US" sz="1200" i="1" dirty="0" err="1"/>
              <a:t>TOMography</a:t>
            </a:r>
            <a:r>
              <a:rPr lang="en-US" sz="1200" i="1" dirty="0"/>
              <a:t> (</a:t>
            </a:r>
            <a:r>
              <a:rPr lang="en-US" sz="1200" i="1" dirty="0" err="1"/>
              <a:t>QuantOm</a:t>
            </a:r>
            <a:r>
              <a:rPr lang="en-US" sz="1200" i="1" dirty="0"/>
              <a:t>) Collaboration web pages at ANL</a:t>
            </a:r>
          </a:p>
        </p:txBody>
      </p:sp>
      <p:sp>
        <p:nvSpPr>
          <p:cNvPr id="10" name="TextBox 9">
            <a:extLst>
              <a:ext uri="{FF2B5EF4-FFF2-40B4-BE49-F238E27FC236}">
                <a16:creationId xmlns:a16="http://schemas.microsoft.com/office/drawing/2014/main" id="{8D87D5E0-E18A-4324-A4DB-84126F88807B}"/>
              </a:ext>
            </a:extLst>
          </p:cNvPr>
          <p:cNvSpPr txBox="1"/>
          <p:nvPr/>
        </p:nvSpPr>
        <p:spPr>
          <a:xfrm>
            <a:off x="998385" y="2913748"/>
            <a:ext cx="2786331" cy="590777"/>
          </a:xfrm>
          <a:prstGeom prst="rect">
            <a:avLst/>
          </a:prstGeom>
          <a:noFill/>
        </p:spPr>
        <p:txBody>
          <a:bodyPr wrap="square" rtlCol="0">
            <a:spAutoFit/>
          </a:bodyPr>
          <a:lstStyle/>
          <a:p>
            <a:pPr algn="ctr">
              <a:lnSpc>
                <a:spcPct val="90000"/>
              </a:lnSpc>
            </a:pPr>
            <a:r>
              <a:rPr lang="en-US" sz="1200" i="1" dirty="0"/>
              <a:t>Adapted from the “The </a:t>
            </a:r>
            <a:r>
              <a:rPr lang="en-US" sz="1200" i="1" dirty="0" err="1"/>
              <a:t>ePIC</a:t>
            </a:r>
            <a:r>
              <a:rPr lang="en-US" sz="1200" i="1" dirty="0"/>
              <a:t> Streaming Computing Model” and the 3</a:t>
            </a:r>
            <a:r>
              <a:rPr lang="en-US" sz="1200" i="1" baseline="30000" dirty="0"/>
              <a:t>rd</a:t>
            </a:r>
            <a:r>
              <a:rPr lang="en-US" sz="1200" i="1" dirty="0"/>
              <a:t> </a:t>
            </a:r>
            <a:r>
              <a:rPr lang="en-US" sz="1200" i="1" dirty="0" err="1"/>
              <a:t>ePIC</a:t>
            </a:r>
            <a:r>
              <a:rPr lang="en-US" sz="1200" i="1" dirty="0"/>
              <a:t> computing &amp; software review</a:t>
            </a:r>
          </a:p>
        </p:txBody>
      </p:sp>
      <p:pic>
        <p:nvPicPr>
          <p:cNvPr id="11" name="Picture 10">
            <a:extLst>
              <a:ext uri="{FF2B5EF4-FFF2-40B4-BE49-F238E27FC236}">
                <a16:creationId xmlns:a16="http://schemas.microsoft.com/office/drawing/2014/main" id="{636E3A20-6950-DA00-1769-646DD7263153}"/>
              </a:ext>
            </a:extLst>
          </p:cNvPr>
          <p:cNvPicPr>
            <a:picLocks noChangeAspect="1"/>
          </p:cNvPicPr>
          <p:nvPr/>
        </p:nvPicPr>
        <p:blipFill>
          <a:blip r:embed="rId4"/>
          <a:stretch>
            <a:fillRect/>
          </a:stretch>
        </p:blipFill>
        <p:spPr>
          <a:xfrm>
            <a:off x="87052" y="3584435"/>
            <a:ext cx="4083445" cy="2084580"/>
          </a:xfrm>
          <a:prstGeom prst="rect">
            <a:avLst/>
          </a:prstGeom>
        </p:spPr>
      </p:pic>
    </p:spTree>
    <p:extLst>
      <p:ext uri="{BB962C8B-B14F-4D97-AF65-F5344CB8AC3E}">
        <p14:creationId xmlns:p14="http://schemas.microsoft.com/office/powerpoint/2010/main" val="69866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13878-9EDE-BFF1-2AA1-67741295CED7}"/>
              </a:ext>
            </a:extLst>
          </p:cNvPr>
          <p:cNvPicPr>
            <a:picLocks noChangeAspect="1"/>
          </p:cNvPicPr>
          <p:nvPr/>
        </p:nvPicPr>
        <p:blipFill>
          <a:blip r:embed="rId3"/>
          <a:stretch>
            <a:fillRect/>
          </a:stretch>
        </p:blipFill>
        <p:spPr>
          <a:xfrm>
            <a:off x="12696" y="893"/>
            <a:ext cx="12188825" cy="6856214"/>
          </a:xfrm>
          <a:prstGeom prst="rect">
            <a:avLst/>
          </a:prstGeom>
        </p:spPr>
      </p:pic>
      <p:sp>
        <p:nvSpPr>
          <p:cNvPr id="5" name="TextBox 4">
            <a:extLst>
              <a:ext uri="{FF2B5EF4-FFF2-40B4-BE49-F238E27FC236}">
                <a16:creationId xmlns:a16="http://schemas.microsoft.com/office/drawing/2014/main" id="{26495CBE-5821-67DC-6793-9268831BF5A2}"/>
              </a:ext>
            </a:extLst>
          </p:cNvPr>
          <p:cNvSpPr txBox="1"/>
          <p:nvPr/>
        </p:nvSpPr>
        <p:spPr>
          <a:xfrm>
            <a:off x="2971026" y="686515"/>
            <a:ext cx="6100761" cy="424621"/>
          </a:xfrm>
          <a:prstGeom prst="rect">
            <a:avLst/>
          </a:prstGeom>
          <a:noFill/>
        </p:spPr>
        <p:txBody>
          <a:bodyPr wrap="square">
            <a:spAutoFit/>
          </a:bodyPr>
          <a:lstStyle/>
          <a:p>
            <a:pPr algn="ctr">
              <a:lnSpc>
                <a:spcPct val="90000"/>
              </a:lnSpc>
            </a:pPr>
            <a:r>
              <a:rPr lang="en-US" sz="2399" b="1" dirty="0">
                <a:solidFill>
                  <a:schemeClr val="bg1"/>
                </a:solidFill>
              </a:rPr>
              <a:t>Summary and Outlook</a:t>
            </a:r>
          </a:p>
        </p:txBody>
      </p:sp>
      <p:sp>
        <p:nvSpPr>
          <p:cNvPr id="6" name="Content Placeholder 5">
            <a:extLst>
              <a:ext uri="{FF2B5EF4-FFF2-40B4-BE49-F238E27FC236}">
                <a16:creationId xmlns:a16="http://schemas.microsoft.com/office/drawing/2014/main" id="{6C22DDC2-30B6-455D-9E1F-DD9AFB329036}"/>
              </a:ext>
            </a:extLst>
          </p:cNvPr>
          <p:cNvSpPr>
            <a:spLocks noGrp="1"/>
          </p:cNvSpPr>
          <p:nvPr>
            <p:ph idx="1"/>
          </p:nvPr>
        </p:nvSpPr>
        <p:spPr>
          <a:xfrm>
            <a:off x="347472" y="1509260"/>
            <a:ext cx="11536632" cy="4046724"/>
          </a:xfrm>
        </p:spPr>
        <p:txBody>
          <a:bodyPr/>
          <a:lstStyle/>
          <a:p>
            <a:pPr>
              <a:buFont typeface="Courier New" panose="02070309020205020404" pitchFamily="49" charset="0"/>
              <a:buChar char="o"/>
            </a:pPr>
            <a:r>
              <a:rPr lang="en-US" dirty="0">
                <a:solidFill>
                  <a:schemeClr val="bg1"/>
                </a:solidFill>
              </a:rPr>
              <a:t>The EIC is a natural outgrowth of the Jefferson Lab CEBAF science program and accelerator S&amp;T interests.</a:t>
            </a:r>
          </a:p>
          <a:p>
            <a:pPr>
              <a:buFont typeface="Courier New" panose="02070309020205020404" pitchFamily="49" charset="0"/>
              <a:buChar char="o"/>
            </a:pPr>
            <a:r>
              <a:rPr lang="en-US" dirty="0">
                <a:solidFill>
                  <a:schemeClr val="bg1"/>
                </a:solidFill>
              </a:rPr>
              <a:t>The EIC Partnership serves the Project and the Community well by leveraging skills and strengths at both Labs.</a:t>
            </a:r>
          </a:p>
          <a:p>
            <a:pPr>
              <a:buFont typeface="Courier New" panose="02070309020205020404" pitchFamily="49" charset="0"/>
              <a:buChar char="o"/>
            </a:pPr>
            <a:r>
              <a:rPr lang="en-US" dirty="0">
                <a:solidFill>
                  <a:schemeClr val="bg1"/>
                </a:solidFill>
              </a:rPr>
              <a:t>The EIC Computing and Software are unique in a number of important respects: globally distributed computing, streaming computing model, two host Labs are symmetric peers for post-echelon-0 processing.</a:t>
            </a:r>
          </a:p>
          <a:p>
            <a:pPr>
              <a:buFont typeface="Courier New" panose="02070309020205020404" pitchFamily="49" charset="0"/>
              <a:buChar char="o"/>
            </a:pPr>
            <a:r>
              <a:rPr lang="en-US" dirty="0">
                <a:solidFill>
                  <a:schemeClr val="bg1"/>
                </a:solidFill>
              </a:rPr>
              <a:t>Vision: Be the place to go for AI-empowered near-real time analysis of EIC science with an emphasis on 3D imaging and understanding emergent mass and structure.</a:t>
            </a:r>
          </a:p>
          <a:p>
            <a:pPr>
              <a:buFont typeface="Courier New" panose="02070309020205020404" pitchFamily="49" charset="0"/>
              <a:buChar char="o"/>
            </a:pPr>
            <a:endParaRPr lang="en-US" dirty="0">
              <a:solidFill>
                <a:schemeClr val="bg1"/>
              </a:solidFill>
            </a:endParaRPr>
          </a:p>
          <a:p>
            <a:pPr>
              <a:buFont typeface="Courier New" panose="02070309020205020404" pitchFamily="49" charset="0"/>
              <a:buChar char="o"/>
            </a:pP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27287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A2C5-F2BA-489F-690E-9D27DFF637B0}"/>
              </a:ext>
            </a:extLst>
          </p:cNvPr>
          <p:cNvSpPr>
            <a:spLocks noGrp="1"/>
          </p:cNvSpPr>
          <p:nvPr>
            <p:ph type="title"/>
          </p:nvPr>
        </p:nvSpPr>
        <p:spPr/>
        <p:txBody>
          <a:bodyPr>
            <a:normAutofit fontScale="90000"/>
          </a:bodyPr>
          <a:lstStyle/>
          <a:p>
            <a:r>
              <a:rPr lang="en-US" sz="3199" dirty="0"/>
              <a:t>EIC Computing Challenges</a:t>
            </a:r>
          </a:p>
        </p:txBody>
      </p:sp>
      <p:sp>
        <p:nvSpPr>
          <p:cNvPr id="3" name="Content Placeholder 2">
            <a:extLst>
              <a:ext uri="{FF2B5EF4-FFF2-40B4-BE49-F238E27FC236}">
                <a16:creationId xmlns:a16="http://schemas.microsoft.com/office/drawing/2014/main" id="{AD055728-45B3-0C81-C3EA-601EED6CD540}"/>
              </a:ext>
            </a:extLst>
          </p:cNvPr>
          <p:cNvSpPr>
            <a:spLocks noGrp="1"/>
          </p:cNvSpPr>
          <p:nvPr>
            <p:ph idx="1"/>
          </p:nvPr>
        </p:nvSpPr>
        <p:spPr>
          <a:xfrm>
            <a:off x="211611" y="718744"/>
            <a:ext cx="11468154" cy="5380293"/>
          </a:xfrm>
        </p:spPr>
        <p:txBody>
          <a:bodyPr/>
          <a:lstStyle/>
          <a:p>
            <a:pPr marL="0" indent="0">
              <a:buNone/>
            </a:pPr>
            <a:r>
              <a:rPr lang="en-US" sz="1799" i="1" dirty="0">
                <a:solidFill>
                  <a:srgbClr val="FF0000"/>
                </a:solidFill>
              </a:rPr>
              <a:t>The EIC Computing and Software are unique in a number of important respects* </a:t>
            </a:r>
          </a:p>
          <a:p>
            <a:pPr marL="0" indent="0">
              <a:buNone/>
            </a:pPr>
            <a:r>
              <a:rPr lang="en-US" sz="1400" i="1" dirty="0">
                <a:solidFill>
                  <a:srgbClr val="FF0000"/>
                </a:solidFill>
              </a:rPr>
              <a:t>globally distributed computing,  streaming computing model, two host Labs are symmetric peers for post-E0  processing, …</a:t>
            </a:r>
          </a:p>
          <a:p>
            <a:pPr marL="0" indent="0">
              <a:buNone/>
            </a:pPr>
            <a:r>
              <a:rPr lang="en-US" sz="1600" i="1" dirty="0">
                <a:solidFill>
                  <a:srgbClr val="FF0000"/>
                </a:solidFill>
              </a:rPr>
              <a:t>processing,…)</a:t>
            </a:r>
          </a:p>
        </p:txBody>
      </p:sp>
      <p:sp>
        <p:nvSpPr>
          <p:cNvPr id="4" name="Slide Number Placeholder 3">
            <a:extLst>
              <a:ext uri="{FF2B5EF4-FFF2-40B4-BE49-F238E27FC236}">
                <a16:creationId xmlns:a16="http://schemas.microsoft.com/office/drawing/2014/main" id="{F842AF46-7AD8-A670-39F3-F0AF29D1B7A6}"/>
              </a:ext>
            </a:extLst>
          </p:cNvPr>
          <p:cNvSpPr>
            <a:spLocks noGrp="1"/>
          </p:cNvSpPr>
          <p:nvPr>
            <p:ph type="sldNum" sz="quarter" idx="12"/>
          </p:nvPr>
        </p:nvSpPr>
        <p:spPr/>
        <p:txBody>
          <a:bodyPr/>
          <a:lstStyle/>
          <a:p>
            <a:pPr defTabSz="914126" fontAlgn="auto">
              <a:spcBef>
                <a:spcPts val="0"/>
              </a:spcBef>
              <a:spcAft>
                <a:spcPts val="0"/>
              </a:spcAft>
              <a:defRPr/>
            </a:pPr>
            <a:fld id="{07E1C93C-5050-FC42-8F10-D22D4F119D13}" type="slidenum">
              <a:rPr lang="en-US">
                <a:solidFill>
                  <a:prstClr val="black"/>
                </a:solidFill>
              </a:rPr>
              <a:pPr defTabSz="914126" fontAlgn="auto">
                <a:spcBef>
                  <a:spcPts val="0"/>
                </a:spcBef>
                <a:spcAft>
                  <a:spcPts val="0"/>
                </a:spcAft>
                <a:defRPr/>
              </a:pPr>
              <a:t>26</a:t>
            </a:fld>
            <a:endParaRPr lang="en-US">
              <a:solidFill>
                <a:prstClr val="black"/>
              </a:solidFill>
            </a:endParaRPr>
          </a:p>
        </p:txBody>
      </p:sp>
      <p:pic>
        <p:nvPicPr>
          <p:cNvPr id="8" name="Picture 7" descr="A picture containing brick, building material&#10;&#10;Description automatically generated">
            <a:extLst>
              <a:ext uri="{FF2B5EF4-FFF2-40B4-BE49-F238E27FC236}">
                <a16:creationId xmlns:a16="http://schemas.microsoft.com/office/drawing/2014/main" id="{6166F445-9656-AEC1-0902-46CBDC7F3C19}"/>
              </a:ext>
            </a:extLst>
          </p:cNvPr>
          <p:cNvPicPr>
            <a:picLocks noChangeAspect="1"/>
          </p:cNvPicPr>
          <p:nvPr/>
        </p:nvPicPr>
        <p:blipFill>
          <a:blip r:embed="rId2"/>
          <a:stretch>
            <a:fillRect/>
          </a:stretch>
        </p:blipFill>
        <p:spPr>
          <a:xfrm>
            <a:off x="226529" y="1457136"/>
            <a:ext cx="1777195" cy="3239341"/>
          </a:xfrm>
          <a:prstGeom prst="rect">
            <a:avLst/>
          </a:prstGeom>
        </p:spPr>
      </p:pic>
      <p:pic>
        <p:nvPicPr>
          <p:cNvPr id="12" name="Picture 11" descr="Icon&#10;&#10;Description automatically generated">
            <a:extLst>
              <a:ext uri="{FF2B5EF4-FFF2-40B4-BE49-F238E27FC236}">
                <a16:creationId xmlns:a16="http://schemas.microsoft.com/office/drawing/2014/main" id="{9C29818D-424C-EFFA-2A36-9BEC72F5053F}"/>
              </a:ext>
            </a:extLst>
          </p:cNvPr>
          <p:cNvPicPr>
            <a:picLocks noChangeAspect="1"/>
          </p:cNvPicPr>
          <p:nvPr/>
        </p:nvPicPr>
        <p:blipFill>
          <a:blip r:embed="rId3"/>
          <a:stretch>
            <a:fillRect/>
          </a:stretch>
        </p:blipFill>
        <p:spPr>
          <a:xfrm>
            <a:off x="10006511" y="893"/>
            <a:ext cx="2173876" cy="2104125"/>
          </a:xfrm>
          <a:prstGeom prst="rect">
            <a:avLst/>
          </a:prstGeom>
        </p:spPr>
      </p:pic>
      <p:sp>
        <p:nvSpPr>
          <p:cNvPr id="13" name="TextBox 12">
            <a:extLst>
              <a:ext uri="{FF2B5EF4-FFF2-40B4-BE49-F238E27FC236}">
                <a16:creationId xmlns:a16="http://schemas.microsoft.com/office/drawing/2014/main" id="{E93B5F86-424B-F2CC-A363-77D9505C2356}"/>
              </a:ext>
            </a:extLst>
          </p:cNvPr>
          <p:cNvSpPr txBox="1"/>
          <p:nvPr/>
        </p:nvSpPr>
        <p:spPr>
          <a:xfrm>
            <a:off x="1958973" y="3679041"/>
            <a:ext cx="1552650" cy="830781"/>
          </a:xfrm>
          <a:prstGeom prst="rect">
            <a:avLst/>
          </a:prstGeom>
          <a:noFill/>
        </p:spPr>
        <p:txBody>
          <a:bodyPr wrap="none" rtlCol="0">
            <a:spAutoFit/>
          </a:bodyPr>
          <a:lstStyle/>
          <a:p>
            <a:pPr defTabSz="914126" fontAlgn="auto">
              <a:spcBef>
                <a:spcPts val="0"/>
              </a:spcBef>
              <a:spcAft>
                <a:spcPts val="0"/>
              </a:spcAft>
              <a:defRPr/>
            </a:pPr>
            <a:r>
              <a:rPr lang="en-US" sz="2399" b="1" dirty="0">
                <a:solidFill>
                  <a:srgbClr val="FFC000"/>
                </a:solidFill>
                <a:latin typeface="Calibri" panose="020F0502020204030204"/>
                <a:cs typeface="+mn-cs"/>
              </a:rPr>
              <a:t>EIC Project</a:t>
            </a:r>
          </a:p>
          <a:p>
            <a:pPr defTabSz="914126" fontAlgn="auto">
              <a:spcBef>
                <a:spcPts val="0"/>
              </a:spcBef>
              <a:spcAft>
                <a:spcPts val="0"/>
              </a:spcAft>
              <a:defRPr/>
            </a:pPr>
            <a:endParaRPr lang="en-US" sz="2399" b="1" dirty="0">
              <a:solidFill>
                <a:srgbClr val="FFC000"/>
              </a:solidFill>
              <a:latin typeface="Calibri" panose="020F0502020204030204"/>
              <a:cs typeface="+mn-cs"/>
            </a:endParaRPr>
          </a:p>
        </p:txBody>
      </p:sp>
      <p:sp>
        <p:nvSpPr>
          <p:cNvPr id="14" name="TextBox 13">
            <a:extLst>
              <a:ext uri="{FF2B5EF4-FFF2-40B4-BE49-F238E27FC236}">
                <a16:creationId xmlns:a16="http://schemas.microsoft.com/office/drawing/2014/main" id="{E8EEC4F0-ACDA-F189-ECF1-1FC6C8E3CC4F}"/>
              </a:ext>
            </a:extLst>
          </p:cNvPr>
          <p:cNvSpPr txBox="1"/>
          <p:nvPr/>
        </p:nvSpPr>
        <p:spPr>
          <a:xfrm>
            <a:off x="1882605" y="1479344"/>
            <a:ext cx="2543623" cy="461545"/>
          </a:xfrm>
          <a:prstGeom prst="rect">
            <a:avLst/>
          </a:prstGeom>
          <a:noFill/>
        </p:spPr>
        <p:txBody>
          <a:bodyPr wrap="none" rtlCol="0">
            <a:spAutoFit/>
          </a:bodyPr>
          <a:lstStyle/>
          <a:p>
            <a:pPr defTabSz="914126" fontAlgn="auto">
              <a:spcBef>
                <a:spcPts val="0"/>
              </a:spcBef>
              <a:spcAft>
                <a:spcPts val="0"/>
              </a:spcAft>
              <a:defRPr/>
            </a:pPr>
            <a:r>
              <a:rPr lang="en-US" sz="2399" b="1" dirty="0" err="1">
                <a:solidFill>
                  <a:srgbClr val="7030A0"/>
                </a:solidFill>
                <a:latin typeface="Calibri" panose="020F0502020204030204"/>
                <a:cs typeface="+mn-cs"/>
              </a:rPr>
              <a:t>ePIC</a:t>
            </a:r>
            <a:r>
              <a:rPr lang="en-US" sz="2399" b="1" dirty="0">
                <a:solidFill>
                  <a:srgbClr val="7030A0"/>
                </a:solidFill>
                <a:latin typeface="Calibri" panose="020F0502020204030204"/>
                <a:cs typeface="+mn-cs"/>
              </a:rPr>
              <a:t> Collaboration</a:t>
            </a:r>
          </a:p>
        </p:txBody>
      </p:sp>
      <p:sp>
        <p:nvSpPr>
          <p:cNvPr id="15" name="TextBox 14">
            <a:extLst>
              <a:ext uri="{FF2B5EF4-FFF2-40B4-BE49-F238E27FC236}">
                <a16:creationId xmlns:a16="http://schemas.microsoft.com/office/drawing/2014/main" id="{BF494892-7A54-4470-E31C-F50452651D12}"/>
              </a:ext>
            </a:extLst>
          </p:cNvPr>
          <p:cNvSpPr txBox="1"/>
          <p:nvPr/>
        </p:nvSpPr>
        <p:spPr>
          <a:xfrm>
            <a:off x="1958973" y="2717416"/>
            <a:ext cx="2012656" cy="461545"/>
          </a:xfrm>
          <a:prstGeom prst="rect">
            <a:avLst/>
          </a:prstGeom>
          <a:noFill/>
        </p:spPr>
        <p:txBody>
          <a:bodyPr wrap="none" rtlCol="0">
            <a:spAutoFit/>
          </a:bodyPr>
          <a:lstStyle/>
          <a:p>
            <a:pPr defTabSz="914126" fontAlgn="auto">
              <a:spcBef>
                <a:spcPts val="0"/>
              </a:spcBef>
              <a:spcAft>
                <a:spcPts val="0"/>
              </a:spcAft>
              <a:defRPr/>
            </a:pPr>
            <a:r>
              <a:rPr lang="en-US" sz="2399" b="1" dirty="0">
                <a:solidFill>
                  <a:srgbClr val="009BA0"/>
                </a:solidFill>
                <a:latin typeface="Calibri" panose="020F0502020204030204"/>
                <a:cs typeface="+mn-cs"/>
              </a:rPr>
              <a:t>Two Host Labs</a:t>
            </a:r>
          </a:p>
        </p:txBody>
      </p:sp>
      <p:sp>
        <p:nvSpPr>
          <p:cNvPr id="16" name="Rectangle 15">
            <a:extLst>
              <a:ext uri="{FF2B5EF4-FFF2-40B4-BE49-F238E27FC236}">
                <a16:creationId xmlns:a16="http://schemas.microsoft.com/office/drawing/2014/main" id="{C1EF791C-F10B-2A07-448C-A2DB2C0E6CBF}"/>
              </a:ext>
            </a:extLst>
          </p:cNvPr>
          <p:cNvSpPr/>
          <p:nvPr/>
        </p:nvSpPr>
        <p:spPr>
          <a:xfrm>
            <a:off x="1905163" y="4071623"/>
            <a:ext cx="3305485" cy="861550"/>
          </a:xfrm>
          <a:prstGeom prst="rect">
            <a:avLst/>
          </a:prstGeom>
        </p:spPr>
        <p:txBody>
          <a:bodyPr wrap="square" lIns="0" tIns="0" rIns="0" bIns="0">
            <a:spAutoFit/>
          </a:bodyPr>
          <a:lstStyle/>
          <a:p>
            <a:pPr defTabSz="914126" fontAlgn="auto">
              <a:spcBef>
                <a:spcPts val="0"/>
              </a:spcBef>
              <a:spcAft>
                <a:spcPts val="0"/>
              </a:spcAft>
              <a:defRPr/>
            </a:pPr>
            <a: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t>Computing is not part of the EIC project.</a:t>
            </a:r>
            <a:b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br>
            <a: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t>But it needs simulations (e.g. , computing) for its detector (and accelerator) optimization.</a:t>
            </a:r>
          </a:p>
          <a:p>
            <a:pPr defTabSz="914126" fontAlgn="auto">
              <a:spcBef>
                <a:spcPts val="0"/>
              </a:spcBef>
              <a:spcAft>
                <a:spcPts val="0"/>
              </a:spcAft>
              <a:defRPr/>
            </a:pPr>
            <a: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t>It is needed today.</a:t>
            </a:r>
          </a:p>
        </p:txBody>
      </p:sp>
      <p:sp>
        <p:nvSpPr>
          <p:cNvPr id="17" name="Rectangle 16">
            <a:extLst>
              <a:ext uri="{FF2B5EF4-FFF2-40B4-BE49-F238E27FC236}">
                <a16:creationId xmlns:a16="http://schemas.microsoft.com/office/drawing/2014/main" id="{AE781525-CA4E-6AEB-B727-9D6E9FE612EF}"/>
              </a:ext>
            </a:extLst>
          </p:cNvPr>
          <p:cNvSpPr/>
          <p:nvPr/>
        </p:nvSpPr>
        <p:spPr>
          <a:xfrm>
            <a:off x="2007065" y="3137085"/>
            <a:ext cx="3023600" cy="430775"/>
          </a:xfrm>
          <a:prstGeom prst="rect">
            <a:avLst/>
          </a:prstGeom>
        </p:spPr>
        <p:txBody>
          <a:bodyPr wrap="square" lIns="0" tIns="0" rIns="0" bIns="0">
            <a:spAutoFit/>
          </a:bodyPr>
          <a:lstStyle/>
          <a:p>
            <a:pPr defTabSz="914126" fontAlgn="auto">
              <a:spcBef>
                <a:spcPts val="0"/>
              </a:spcBef>
              <a:spcAft>
                <a:spcPts val="0"/>
              </a:spcAft>
              <a:defRPr/>
            </a:pPr>
            <a: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t>Need to support Echelon0 &amp; Echelon1/2 </a:t>
            </a:r>
          </a:p>
          <a:p>
            <a:pPr defTabSz="914126" fontAlgn="auto">
              <a:spcBef>
                <a:spcPts val="0"/>
              </a:spcBef>
              <a:spcAft>
                <a:spcPts val="0"/>
              </a:spcAft>
              <a:defRPr/>
            </a:pPr>
            <a: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t>Computing and Users</a:t>
            </a:r>
          </a:p>
        </p:txBody>
      </p:sp>
      <p:sp>
        <p:nvSpPr>
          <p:cNvPr id="18" name="Rectangle 17">
            <a:extLst>
              <a:ext uri="{FF2B5EF4-FFF2-40B4-BE49-F238E27FC236}">
                <a16:creationId xmlns:a16="http://schemas.microsoft.com/office/drawing/2014/main" id="{27A0EBFA-5046-07ED-DE96-DC897D83B0B3}"/>
              </a:ext>
            </a:extLst>
          </p:cNvPr>
          <p:cNvSpPr/>
          <p:nvPr/>
        </p:nvSpPr>
        <p:spPr>
          <a:xfrm>
            <a:off x="2055523" y="1911928"/>
            <a:ext cx="2401204" cy="646163"/>
          </a:xfrm>
          <a:prstGeom prst="rect">
            <a:avLst/>
          </a:prstGeom>
        </p:spPr>
        <p:txBody>
          <a:bodyPr wrap="square" lIns="0" tIns="0" rIns="0" bIns="0">
            <a:spAutoFit/>
          </a:bodyPr>
          <a:lstStyle/>
          <a:p>
            <a:pPr defTabSz="914126" fontAlgn="auto">
              <a:spcBef>
                <a:spcPts val="0"/>
              </a:spcBef>
              <a:spcAft>
                <a:spcPts val="0"/>
              </a:spcAft>
              <a:defRPr/>
            </a:pPr>
            <a:r>
              <a:rPr lang="en-US" sz="1400" i="1" dirty="0">
                <a:solidFill>
                  <a:prstClr val="black">
                    <a:lumMod val="65000"/>
                    <a:lumOff val="35000"/>
                  </a:prstClr>
                </a:solidFill>
                <a:latin typeface="Calibri" panose="020F0502020204030204"/>
                <a:ea typeface="Cambria" panose="02040503050406030204" pitchFamily="18" charset="0"/>
                <a:cs typeface="Arial" panose="020B0604020202020204" pitchFamily="34" charset="0"/>
              </a:rPr>
              <a:t>Effectively elaborates streaming model. Needs computing for simulation and  services (today)</a:t>
            </a:r>
          </a:p>
        </p:txBody>
      </p:sp>
      <p:pic>
        <p:nvPicPr>
          <p:cNvPr id="22" name="Picture 21" descr="A picture containing container, box, bin&#10;&#10;Description automatically generated">
            <a:extLst>
              <a:ext uri="{FF2B5EF4-FFF2-40B4-BE49-F238E27FC236}">
                <a16:creationId xmlns:a16="http://schemas.microsoft.com/office/drawing/2014/main" id="{9E04BF67-F0D7-E212-88D6-1D99342B6C59}"/>
              </a:ext>
            </a:extLst>
          </p:cNvPr>
          <p:cNvPicPr>
            <a:picLocks noChangeAspect="1"/>
          </p:cNvPicPr>
          <p:nvPr/>
        </p:nvPicPr>
        <p:blipFill>
          <a:blip r:embed="rId4"/>
          <a:stretch>
            <a:fillRect/>
          </a:stretch>
        </p:blipFill>
        <p:spPr>
          <a:xfrm>
            <a:off x="6978178" y="4207763"/>
            <a:ext cx="1489973" cy="1384798"/>
          </a:xfrm>
          <a:prstGeom prst="rect">
            <a:avLst/>
          </a:prstGeom>
        </p:spPr>
      </p:pic>
      <p:pic>
        <p:nvPicPr>
          <p:cNvPr id="24" name="Picture 23" descr="A picture containing stationary, envelope, businesscard&#10;&#10;Description automatically generated">
            <a:extLst>
              <a:ext uri="{FF2B5EF4-FFF2-40B4-BE49-F238E27FC236}">
                <a16:creationId xmlns:a16="http://schemas.microsoft.com/office/drawing/2014/main" id="{CF9C4710-52AF-1DD6-B039-58CDB1D1A537}"/>
              </a:ext>
            </a:extLst>
          </p:cNvPr>
          <p:cNvPicPr>
            <a:picLocks noChangeAspect="1"/>
          </p:cNvPicPr>
          <p:nvPr/>
        </p:nvPicPr>
        <p:blipFill>
          <a:blip r:embed="rId5"/>
          <a:stretch>
            <a:fillRect/>
          </a:stretch>
        </p:blipFill>
        <p:spPr>
          <a:xfrm>
            <a:off x="5221650" y="1403336"/>
            <a:ext cx="1311168" cy="1613052"/>
          </a:xfrm>
          <a:prstGeom prst="rect">
            <a:avLst/>
          </a:prstGeom>
        </p:spPr>
      </p:pic>
      <p:pic>
        <p:nvPicPr>
          <p:cNvPr id="26" name="Picture 25" descr="Shape, square&#10;&#10;Description automatically generated">
            <a:extLst>
              <a:ext uri="{FF2B5EF4-FFF2-40B4-BE49-F238E27FC236}">
                <a16:creationId xmlns:a16="http://schemas.microsoft.com/office/drawing/2014/main" id="{6D1B5ABE-BA8C-E234-118E-EF0142CFE9DA}"/>
              </a:ext>
            </a:extLst>
          </p:cNvPr>
          <p:cNvPicPr>
            <a:picLocks noChangeAspect="1"/>
          </p:cNvPicPr>
          <p:nvPr/>
        </p:nvPicPr>
        <p:blipFill>
          <a:blip r:embed="rId6"/>
          <a:stretch>
            <a:fillRect/>
          </a:stretch>
        </p:blipFill>
        <p:spPr>
          <a:xfrm>
            <a:off x="5897882" y="2957485"/>
            <a:ext cx="1311168" cy="1250278"/>
          </a:xfrm>
          <a:prstGeom prst="rect">
            <a:avLst/>
          </a:prstGeom>
        </p:spPr>
      </p:pic>
      <p:sp>
        <p:nvSpPr>
          <p:cNvPr id="28" name="TextBox 27">
            <a:extLst>
              <a:ext uri="{FF2B5EF4-FFF2-40B4-BE49-F238E27FC236}">
                <a16:creationId xmlns:a16="http://schemas.microsoft.com/office/drawing/2014/main" id="{366C51E2-FF19-FA68-BE01-D5E8FF81F296}"/>
              </a:ext>
            </a:extLst>
          </p:cNvPr>
          <p:cNvSpPr txBox="1"/>
          <p:nvPr/>
        </p:nvSpPr>
        <p:spPr>
          <a:xfrm>
            <a:off x="195882" y="5019768"/>
            <a:ext cx="6692590" cy="646163"/>
          </a:xfrm>
          <a:prstGeom prst="rect">
            <a:avLst/>
          </a:prstGeom>
          <a:noFill/>
        </p:spPr>
        <p:txBody>
          <a:bodyPr wrap="none" rtlCol="0">
            <a:spAutoFit/>
          </a:bodyPr>
          <a:lstStyle/>
          <a:p>
            <a:pPr defTabSz="914126" fontAlgn="auto">
              <a:spcBef>
                <a:spcPts val="0"/>
              </a:spcBef>
              <a:spcAft>
                <a:spcPts val="0"/>
              </a:spcAft>
              <a:defRPr/>
            </a:pPr>
            <a:r>
              <a:rPr lang="en-US" sz="1799" dirty="0">
                <a:solidFill>
                  <a:srgbClr val="FFC000"/>
                </a:solidFill>
                <a:latin typeface="Calibri" panose="020F0502020204030204"/>
                <a:cs typeface="+mn-cs"/>
              </a:rPr>
              <a:t>The EIC Project: </a:t>
            </a:r>
            <a:r>
              <a:rPr lang="en-US" sz="1799" dirty="0">
                <a:solidFill>
                  <a:prstClr val="black"/>
                </a:solidFill>
                <a:latin typeface="Calibri" panose="020F0502020204030204"/>
                <a:cs typeface="+mn-cs"/>
              </a:rPr>
              <a:t> machine and the detector will be ready on time</a:t>
            </a:r>
          </a:p>
          <a:p>
            <a:pPr defTabSz="914126" fontAlgn="auto">
              <a:spcBef>
                <a:spcPts val="0"/>
              </a:spcBef>
              <a:spcAft>
                <a:spcPts val="0"/>
              </a:spcAft>
              <a:defRPr/>
            </a:pPr>
            <a:r>
              <a:rPr lang="en-US" sz="1799" dirty="0">
                <a:solidFill>
                  <a:prstClr val="black"/>
                </a:solidFill>
                <a:latin typeface="Calibri" panose="020F0502020204030204"/>
                <a:cs typeface="+mn-cs"/>
              </a:rPr>
              <a:t>DAQ is part of the project, Computing and Software (services) are not</a:t>
            </a:r>
          </a:p>
        </p:txBody>
      </p:sp>
      <p:sp>
        <p:nvSpPr>
          <p:cNvPr id="29" name="TextBox 28">
            <a:extLst>
              <a:ext uri="{FF2B5EF4-FFF2-40B4-BE49-F238E27FC236}">
                <a16:creationId xmlns:a16="http://schemas.microsoft.com/office/drawing/2014/main" id="{BD2F8861-4E7B-3A66-ABED-6AA5D4B76AA4}"/>
              </a:ext>
            </a:extLst>
          </p:cNvPr>
          <p:cNvSpPr txBox="1"/>
          <p:nvPr/>
        </p:nvSpPr>
        <p:spPr>
          <a:xfrm>
            <a:off x="886985" y="5628717"/>
            <a:ext cx="7596896" cy="646163"/>
          </a:xfrm>
          <a:prstGeom prst="rect">
            <a:avLst/>
          </a:prstGeom>
          <a:noFill/>
        </p:spPr>
        <p:txBody>
          <a:bodyPr wrap="none" rtlCol="0">
            <a:spAutoFit/>
          </a:bodyPr>
          <a:lstStyle/>
          <a:p>
            <a:pPr defTabSz="914126" fontAlgn="auto">
              <a:spcBef>
                <a:spcPts val="0"/>
              </a:spcBef>
              <a:spcAft>
                <a:spcPts val="0"/>
              </a:spcAft>
              <a:defRPr/>
            </a:pPr>
            <a:r>
              <a:rPr lang="en-US" sz="1799" dirty="0" err="1">
                <a:solidFill>
                  <a:srgbClr val="7030A0"/>
                </a:solidFill>
                <a:latin typeface="Calibri" panose="020F0502020204030204"/>
                <a:cs typeface="+mn-cs"/>
              </a:rPr>
              <a:t>ePIC</a:t>
            </a:r>
            <a:r>
              <a:rPr lang="en-US" sz="1799" dirty="0">
                <a:solidFill>
                  <a:srgbClr val="7030A0"/>
                </a:solidFill>
                <a:latin typeface="Calibri" panose="020F0502020204030204"/>
                <a:cs typeface="+mn-cs"/>
              </a:rPr>
              <a:t> Collaboration :</a:t>
            </a:r>
            <a:r>
              <a:rPr lang="en-US" sz="1799" dirty="0">
                <a:solidFill>
                  <a:srgbClr val="FFC000"/>
                </a:solidFill>
                <a:latin typeface="Calibri" panose="020F0502020204030204"/>
                <a:cs typeface="+mn-cs"/>
              </a:rPr>
              <a:t> </a:t>
            </a:r>
            <a:r>
              <a:rPr lang="en-US" sz="1799" dirty="0">
                <a:solidFill>
                  <a:prstClr val="black"/>
                </a:solidFill>
                <a:latin typeface="Calibri" panose="020F0502020204030204"/>
                <a:cs typeface="+mn-cs"/>
              </a:rPr>
              <a:t> Organize collaboration effort and requirements, define </a:t>
            </a:r>
          </a:p>
          <a:p>
            <a:pPr defTabSz="914126" fontAlgn="auto">
              <a:spcBef>
                <a:spcPts val="0"/>
              </a:spcBef>
              <a:spcAft>
                <a:spcPts val="0"/>
              </a:spcAft>
              <a:defRPr/>
            </a:pPr>
            <a:r>
              <a:rPr lang="en-US" sz="1799" dirty="0">
                <a:solidFill>
                  <a:prstClr val="black"/>
                </a:solidFill>
                <a:latin typeface="Calibri" panose="020F0502020204030204"/>
                <a:cs typeface="+mn-cs"/>
              </a:rPr>
              <a:t>a computing model, work in close contact with ECSJI and international partners</a:t>
            </a:r>
          </a:p>
        </p:txBody>
      </p:sp>
      <p:sp>
        <p:nvSpPr>
          <p:cNvPr id="31" name="TextBox 30">
            <a:extLst>
              <a:ext uri="{FF2B5EF4-FFF2-40B4-BE49-F238E27FC236}">
                <a16:creationId xmlns:a16="http://schemas.microsoft.com/office/drawing/2014/main" id="{63BED9D8-07A1-3ABC-85AF-81DD8A5D6D71}"/>
              </a:ext>
            </a:extLst>
          </p:cNvPr>
          <p:cNvSpPr txBox="1"/>
          <p:nvPr/>
        </p:nvSpPr>
        <p:spPr>
          <a:xfrm>
            <a:off x="6285791" y="1479345"/>
            <a:ext cx="2452163" cy="1200016"/>
          </a:xfrm>
          <a:prstGeom prst="rect">
            <a:avLst/>
          </a:prstGeom>
          <a:noFill/>
        </p:spPr>
        <p:txBody>
          <a:bodyPr wrap="square">
            <a:spAutoFit/>
          </a:bodyPr>
          <a:lstStyle/>
          <a:p>
            <a:pPr defTabSz="914126" fontAlgn="auto">
              <a:spcBef>
                <a:spcPts val="0"/>
              </a:spcBef>
              <a:spcAft>
                <a:spcPts val="0"/>
              </a:spcAft>
              <a:defRPr/>
            </a:pPr>
            <a:r>
              <a:rPr lang="en-US" sz="1799" dirty="0">
                <a:solidFill>
                  <a:prstClr val="black"/>
                </a:solidFill>
                <a:latin typeface="Calibri" panose="020F0502020204030204"/>
                <a:cs typeface="+mn-cs"/>
              </a:rPr>
              <a:t>   EIC computing components </a:t>
            </a:r>
          </a:p>
          <a:p>
            <a:pPr defTabSz="914126" fontAlgn="auto">
              <a:spcBef>
                <a:spcPts val="0"/>
              </a:spcBef>
              <a:spcAft>
                <a:spcPts val="0"/>
              </a:spcAft>
              <a:defRPr/>
            </a:pPr>
            <a:r>
              <a:rPr lang="en-US" sz="1799" dirty="0">
                <a:solidFill>
                  <a:prstClr val="black"/>
                </a:solidFill>
                <a:latin typeface="Calibri" panose="020F0502020204030204"/>
                <a:cs typeface="+mn-cs"/>
              </a:rPr>
              <a:t>are independent and</a:t>
            </a:r>
          </a:p>
          <a:p>
            <a:pPr defTabSz="914126" fontAlgn="auto">
              <a:spcBef>
                <a:spcPts val="0"/>
              </a:spcBef>
              <a:spcAft>
                <a:spcPts val="0"/>
              </a:spcAft>
              <a:defRPr/>
            </a:pPr>
            <a:r>
              <a:rPr lang="en-US" sz="1799" dirty="0">
                <a:solidFill>
                  <a:prstClr val="black"/>
                </a:solidFill>
                <a:latin typeface="Calibri" panose="020F0502020204030204"/>
                <a:cs typeface="+mn-cs"/>
              </a:rPr>
              <a:t> inconsistent</a:t>
            </a:r>
          </a:p>
        </p:txBody>
      </p:sp>
      <p:sp>
        <p:nvSpPr>
          <p:cNvPr id="33" name="TextBox 32">
            <a:extLst>
              <a:ext uri="{FF2B5EF4-FFF2-40B4-BE49-F238E27FC236}">
                <a16:creationId xmlns:a16="http://schemas.microsoft.com/office/drawing/2014/main" id="{8E883E38-4C2D-59C5-AB58-79CAC15D9294}"/>
              </a:ext>
            </a:extLst>
          </p:cNvPr>
          <p:cNvSpPr txBox="1"/>
          <p:nvPr/>
        </p:nvSpPr>
        <p:spPr>
          <a:xfrm>
            <a:off x="7103765" y="2941467"/>
            <a:ext cx="1739478" cy="1200016"/>
          </a:xfrm>
          <a:prstGeom prst="rect">
            <a:avLst/>
          </a:prstGeom>
          <a:noFill/>
        </p:spPr>
        <p:txBody>
          <a:bodyPr wrap="square">
            <a:spAutoFit/>
          </a:bodyPr>
          <a:lstStyle/>
          <a:p>
            <a:pPr defTabSz="914126" fontAlgn="auto">
              <a:spcBef>
                <a:spcPts val="0"/>
              </a:spcBef>
              <a:spcAft>
                <a:spcPts val="0"/>
              </a:spcAft>
              <a:defRPr/>
            </a:pPr>
            <a:r>
              <a:rPr lang="en-US" sz="1799" dirty="0">
                <a:solidFill>
                  <a:prstClr val="black"/>
                </a:solidFill>
                <a:latin typeface="Calibri" panose="020F0502020204030204"/>
                <a:cs typeface="+mn-cs"/>
              </a:rPr>
              <a:t> EIC computing components are coherent, but with grey areas</a:t>
            </a:r>
          </a:p>
        </p:txBody>
      </p:sp>
      <p:sp>
        <p:nvSpPr>
          <p:cNvPr id="34" name="TextBox 33">
            <a:extLst>
              <a:ext uri="{FF2B5EF4-FFF2-40B4-BE49-F238E27FC236}">
                <a16:creationId xmlns:a16="http://schemas.microsoft.com/office/drawing/2014/main" id="{B6072F1E-44CE-86B3-B47E-79535221531A}"/>
              </a:ext>
            </a:extLst>
          </p:cNvPr>
          <p:cNvSpPr txBox="1"/>
          <p:nvPr/>
        </p:nvSpPr>
        <p:spPr>
          <a:xfrm>
            <a:off x="8468151" y="5113031"/>
            <a:ext cx="2014835" cy="923090"/>
          </a:xfrm>
          <a:prstGeom prst="rect">
            <a:avLst/>
          </a:prstGeom>
          <a:noFill/>
        </p:spPr>
        <p:txBody>
          <a:bodyPr wrap="none" rtlCol="0">
            <a:spAutoFit/>
          </a:bodyPr>
          <a:lstStyle/>
          <a:p>
            <a:pPr defTabSz="914126" fontAlgn="auto">
              <a:spcBef>
                <a:spcPts val="0"/>
              </a:spcBef>
              <a:spcAft>
                <a:spcPts val="0"/>
              </a:spcAft>
              <a:defRPr/>
            </a:pPr>
            <a:r>
              <a:rPr lang="en-US" sz="1799" dirty="0">
                <a:solidFill>
                  <a:prstClr val="black"/>
                </a:solidFill>
                <a:latin typeface="Calibri" panose="020F0502020204030204"/>
                <a:cs typeface="+mn-cs"/>
              </a:rPr>
              <a:t>    EIC computing </a:t>
            </a:r>
          </a:p>
          <a:p>
            <a:pPr defTabSz="914126" fontAlgn="auto">
              <a:spcBef>
                <a:spcPts val="0"/>
              </a:spcBef>
              <a:spcAft>
                <a:spcPts val="0"/>
              </a:spcAft>
              <a:defRPr/>
            </a:pPr>
            <a:r>
              <a:rPr lang="en-US" sz="1799" dirty="0">
                <a:solidFill>
                  <a:prstClr val="black"/>
                </a:solidFill>
                <a:latin typeface="Calibri" panose="020F0502020204030204"/>
                <a:cs typeface="+mn-cs"/>
              </a:rPr>
              <a:t>components evolve</a:t>
            </a:r>
          </a:p>
          <a:p>
            <a:pPr defTabSz="914126" fontAlgn="auto">
              <a:spcBef>
                <a:spcPts val="0"/>
              </a:spcBef>
              <a:spcAft>
                <a:spcPts val="0"/>
              </a:spcAft>
              <a:defRPr/>
            </a:pPr>
            <a:r>
              <a:rPr lang="en-US" sz="1799" dirty="0">
                <a:solidFill>
                  <a:prstClr val="black"/>
                </a:solidFill>
                <a:latin typeface="Calibri" panose="020F0502020204030204"/>
                <a:cs typeface="+mn-cs"/>
              </a:rPr>
              <a:t> independently</a:t>
            </a:r>
          </a:p>
        </p:txBody>
      </p:sp>
      <p:pic>
        <p:nvPicPr>
          <p:cNvPr id="36" name="Picture 35" descr="Icon&#10;&#10;Description automatically generated">
            <a:extLst>
              <a:ext uri="{FF2B5EF4-FFF2-40B4-BE49-F238E27FC236}">
                <a16:creationId xmlns:a16="http://schemas.microsoft.com/office/drawing/2014/main" id="{AD55F1A2-4974-7029-B692-D8A7C2080E25}"/>
              </a:ext>
            </a:extLst>
          </p:cNvPr>
          <p:cNvPicPr>
            <a:picLocks noChangeAspect="1"/>
          </p:cNvPicPr>
          <p:nvPr/>
        </p:nvPicPr>
        <p:blipFill>
          <a:blip r:embed="rId7"/>
          <a:stretch>
            <a:fillRect/>
          </a:stretch>
        </p:blipFill>
        <p:spPr>
          <a:xfrm>
            <a:off x="6094412" y="1445274"/>
            <a:ext cx="325035" cy="359050"/>
          </a:xfrm>
          <a:prstGeom prst="rect">
            <a:avLst/>
          </a:prstGeom>
        </p:spPr>
      </p:pic>
      <p:pic>
        <p:nvPicPr>
          <p:cNvPr id="37" name="Picture 36" descr="Icon&#10;&#10;Description automatically generated">
            <a:extLst>
              <a:ext uri="{FF2B5EF4-FFF2-40B4-BE49-F238E27FC236}">
                <a16:creationId xmlns:a16="http://schemas.microsoft.com/office/drawing/2014/main" id="{B35CE604-547B-7F16-B72F-DF6FA094593C}"/>
              </a:ext>
            </a:extLst>
          </p:cNvPr>
          <p:cNvPicPr>
            <a:picLocks noChangeAspect="1"/>
          </p:cNvPicPr>
          <p:nvPr/>
        </p:nvPicPr>
        <p:blipFill>
          <a:blip r:embed="rId7"/>
          <a:stretch>
            <a:fillRect/>
          </a:stretch>
        </p:blipFill>
        <p:spPr>
          <a:xfrm>
            <a:off x="6910978" y="2885157"/>
            <a:ext cx="325035" cy="359050"/>
          </a:xfrm>
          <a:prstGeom prst="rect">
            <a:avLst/>
          </a:prstGeom>
        </p:spPr>
      </p:pic>
      <p:pic>
        <p:nvPicPr>
          <p:cNvPr id="38" name="Picture 37" descr="Icon&#10;&#10;Description automatically generated">
            <a:extLst>
              <a:ext uri="{FF2B5EF4-FFF2-40B4-BE49-F238E27FC236}">
                <a16:creationId xmlns:a16="http://schemas.microsoft.com/office/drawing/2014/main" id="{B1DA830C-E7EE-295D-F6B9-D1A2A0F7A0D7}"/>
              </a:ext>
            </a:extLst>
          </p:cNvPr>
          <p:cNvPicPr>
            <a:picLocks noChangeAspect="1"/>
          </p:cNvPicPr>
          <p:nvPr/>
        </p:nvPicPr>
        <p:blipFill>
          <a:blip r:embed="rId7"/>
          <a:stretch>
            <a:fillRect/>
          </a:stretch>
        </p:blipFill>
        <p:spPr>
          <a:xfrm>
            <a:off x="8381510" y="5077062"/>
            <a:ext cx="325035" cy="359050"/>
          </a:xfrm>
          <a:prstGeom prst="rect">
            <a:avLst/>
          </a:prstGeom>
        </p:spPr>
      </p:pic>
      <p:sp>
        <p:nvSpPr>
          <p:cNvPr id="39" name="TextBox 38">
            <a:extLst>
              <a:ext uri="{FF2B5EF4-FFF2-40B4-BE49-F238E27FC236}">
                <a16:creationId xmlns:a16="http://schemas.microsoft.com/office/drawing/2014/main" id="{64EDA0B7-5F0D-A050-F3AC-4AF1DB182E71}"/>
              </a:ext>
            </a:extLst>
          </p:cNvPr>
          <p:cNvSpPr txBox="1"/>
          <p:nvPr/>
        </p:nvSpPr>
        <p:spPr>
          <a:xfrm>
            <a:off x="8929334" y="1956543"/>
            <a:ext cx="3272031" cy="3138503"/>
          </a:xfrm>
          <a:prstGeom prst="rect">
            <a:avLst/>
          </a:prstGeom>
          <a:noFill/>
        </p:spPr>
        <p:txBody>
          <a:bodyPr wrap="square" rtlCol="0">
            <a:spAutoFit/>
          </a:bodyPr>
          <a:lstStyle/>
          <a:p>
            <a:pPr defTabSz="914126" fontAlgn="auto">
              <a:spcBef>
                <a:spcPts val="0"/>
              </a:spcBef>
              <a:spcAft>
                <a:spcPts val="0"/>
              </a:spcAft>
              <a:defRPr/>
            </a:pPr>
            <a:r>
              <a:rPr lang="en-US" sz="1799" b="1" dirty="0">
                <a:solidFill>
                  <a:srgbClr val="009BA0"/>
                </a:solidFill>
                <a:latin typeface="Calibri" panose="020F0502020204030204"/>
                <a:cs typeface="+mn-cs"/>
              </a:rPr>
              <a:t>EIC Computing &amp; Software Joint Institute (ECSJI) </a:t>
            </a:r>
            <a:r>
              <a:rPr lang="en-US" sz="1799" dirty="0">
                <a:solidFill>
                  <a:prstClr val="black"/>
                </a:solidFill>
                <a:latin typeface="Calibri" panose="020F0502020204030204"/>
                <a:cs typeface="+mn-cs"/>
              </a:rPr>
              <a:t>aims to provide efficient support for EIC computing and proposes an </a:t>
            </a:r>
            <a:r>
              <a:rPr lang="en-US" sz="1799" dirty="0" err="1">
                <a:solidFill>
                  <a:prstClr val="black"/>
                </a:solidFill>
                <a:latin typeface="Calibri" panose="020F0502020204030204"/>
                <a:cs typeface="+mn-cs"/>
              </a:rPr>
              <a:t>organisation</a:t>
            </a:r>
            <a:r>
              <a:rPr lang="en-US" sz="1799" dirty="0">
                <a:solidFill>
                  <a:prstClr val="black"/>
                </a:solidFill>
                <a:latin typeface="Calibri" panose="020F0502020204030204"/>
                <a:cs typeface="+mn-cs"/>
              </a:rPr>
              <a:t> that ensures robust support for EIC experiments, accelerator simulations and theorists in computing and software, while </a:t>
            </a:r>
            <a:r>
              <a:rPr lang="en-US" sz="1799" dirty="0" err="1">
                <a:solidFill>
                  <a:prstClr val="black"/>
                </a:solidFill>
                <a:latin typeface="Calibri" panose="020F0502020204030204"/>
                <a:cs typeface="+mn-cs"/>
              </a:rPr>
              <a:t>recognising</a:t>
            </a:r>
            <a:r>
              <a:rPr lang="en-US" sz="1799" dirty="0">
                <a:solidFill>
                  <a:prstClr val="black"/>
                </a:solidFill>
                <a:latin typeface="Calibri" panose="020F0502020204030204"/>
                <a:cs typeface="+mn-cs"/>
              </a:rPr>
              <a:t>  </a:t>
            </a:r>
            <a:r>
              <a:rPr lang="en-US" sz="1799" dirty="0" err="1">
                <a:solidFill>
                  <a:prstClr val="black"/>
                </a:solidFill>
                <a:latin typeface="Calibri" panose="020F0502020204030204"/>
                <a:cs typeface="+mn-cs"/>
              </a:rPr>
              <a:t>organisational</a:t>
            </a:r>
            <a:r>
              <a:rPr lang="en-US" sz="1799" dirty="0">
                <a:solidFill>
                  <a:prstClr val="black"/>
                </a:solidFill>
                <a:latin typeface="Calibri" panose="020F0502020204030204"/>
                <a:cs typeface="+mn-cs"/>
              </a:rPr>
              <a:t> differences at host laboratories.</a:t>
            </a:r>
          </a:p>
        </p:txBody>
      </p:sp>
      <p:sp>
        <p:nvSpPr>
          <p:cNvPr id="5" name="TextBox 4">
            <a:extLst>
              <a:ext uri="{FF2B5EF4-FFF2-40B4-BE49-F238E27FC236}">
                <a16:creationId xmlns:a16="http://schemas.microsoft.com/office/drawing/2014/main" id="{9E03E6DE-4650-5212-CA37-1897EF6D1FE7}"/>
              </a:ext>
            </a:extLst>
          </p:cNvPr>
          <p:cNvSpPr txBox="1"/>
          <p:nvPr/>
        </p:nvSpPr>
        <p:spPr>
          <a:xfrm>
            <a:off x="10837687" y="6036121"/>
            <a:ext cx="1178221" cy="307697"/>
          </a:xfrm>
          <a:prstGeom prst="rect">
            <a:avLst/>
          </a:prstGeom>
          <a:noFill/>
        </p:spPr>
        <p:txBody>
          <a:bodyPr wrap="none" rtlCol="0">
            <a:spAutoFit/>
          </a:bodyPr>
          <a:lstStyle/>
          <a:p>
            <a:pPr defTabSz="914126" fontAlgn="auto">
              <a:spcBef>
                <a:spcPts val="0"/>
              </a:spcBef>
              <a:spcAft>
                <a:spcPts val="0"/>
              </a:spcAft>
              <a:defRPr/>
            </a:pPr>
            <a:r>
              <a:rPr lang="en-US" sz="1400" i="1" dirty="0">
                <a:solidFill>
                  <a:prstClr val="black"/>
                </a:solidFill>
                <a:latin typeface="Calibri" panose="020F0502020204030204"/>
                <a:cs typeface="+mn-cs"/>
              </a:rPr>
              <a:t>* Markus talk</a:t>
            </a:r>
          </a:p>
        </p:txBody>
      </p:sp>
      <p:pic>
        <p:nvPicPr>
          <p:cNvPr id="19" name="Picture 18" descr="A blue sign with white arrow&#10;&#10;Description automatically generated">
            <a:extLst>
              <a:ext uri="{FF2B5EF4-FFF2-40B4-BE49-F238E27FC236}">
                <a16:creationId xmlns:a16="http://schemas.microsoft.com/office/drawing/2014/main" id="{B7DA467D-6295-D349-C713-DCD521F5CE2A}"/>
              </a:ext>
            </a:extLst>
          </p:cNvPr>
          <p:cNvPicPr>
            <a:picLocks noChangeAspect="1"/>
          </p:cNvPicPr>
          <p:nvPr/>
        </p:nvPicPr>
        <p:blipFill>
          <a:blip r:embed="rId8"/>
          <a:stretch>
            <a:fillRect/>
          </a:stretch>
        </p:blipFill>
        <p:spPr>
          <a:xfrm>
            <a:off x="9080441" y="1479344"/>
            <a:ext cx="516153" cy="538058"/>
          </a:xfrm>
          <a:prstGeom prst="rect">
            <a:avLst/>
          </a:prstGeom>
        </p:spPr>
      </p:pic>
    </p:spTree>
    <p:extLst>
      <p:ext uri="{BB962C8B-B14F-4D97-AF65-F5344CB8AC3E}">
        <p14:creationId xmlns:p14="http://schemas.microsoft.com/office/powerpoint/2010/main" val="1956913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34C0FC-3D51-4CBD-85A1-7EEBC752B847}"/>
              </a:ext>
            </a:extLst>
          </p:cNvPr>
          <p:cNvSpPr>
            <a:spLocks noGrp="1"/>
          </p:cNvSpPr>
          <p:nvPr>
            <p:ph type="title"/>
          </p:nvPr>
        </p:nvSpPr>
        <p:spPr/>
        <p:txBody>
          <a:bodyPr/>
          <a:lstStyle/>
          <a:p>
            <a:r>
              <a:rPr lang="en-US" dirty="0"/>
              <a:t>Questions?</a:t>
            </a:r>
          </a:p>
        </p:txBody>
      </p:sp>
      <p:pic>
        <p:nvPicPr>
          <p:cNvPr id="8" name="Picture 7">
            <a:extLst>
              <a:ext uri="{FF2B5EF4-FFF2-40B4-BE49-F238E27FC236}">
                <a16:creationId xmlns:a16="http://schemas.microsoft.com/office/drawing/2014/main" id="{F76A6691-8D6F-4394-82CC-7E070AD930E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4589"/>
          <a:stretch/>
        </p:blipFill>
        <p:spPr>
          <a:xfrm>
            <a:off x="3974214" y="1371600"/>
            <a:ext cx="4168776" cy="4828786"/>
          </a:xfrm>
          <a:prstGeom prst="rect">
            <a:avLst/>
          </a:prstGeom>
        </p:spPr>
      </p:pic>
    </p:spTree>
    <p:extLst>
      <p:ext uri="{BB962C8B-B14F-4D97-AF65-F5344CB8AC3E}">
        <p14:creationId xmlns:p14="http://schemas.microsoft.com/office/powerpoint/2010/main" val="378648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869BB8-831F-415E-A751-66742FF804DA}"/>
              </a:ext>
            </a:extLst>
          </p:cNvPr>
          <p:cNvSpPr>
            <a:spLocks noGrp="1"/>
          </p:cNvSpPr>
          <p:nvPr>
            <p:ph type="sldNum" sz="quarter" idx="4"/>
          </p:nvPr>
        </p:nvSpPr>
        <p:spPr/>
        <p:txBody>
          <a:bodyPr/>
          <a:lstStyle/>
          <a:p>
            <a:pPr algn="ctr"/>
            <a:fld id="{933A556B-7C63-244D-9B7C-B0EA8042B330}" type="slidenum">
              <a:rPr lang="en-US" smtClean="0"/>
              <a:pPr algn="ctr"/>
              <a:t>3</a:t>
            </a:fld>
            <a:endParaRPr lang="en-US" dirty="0"/>
          </a:p>
        </p:txBody>
      </p:sp>
      <p:sp>
        <p:nvSpPr>
          <p:cNvPr id="3" name="Title 2">
            <a:extLst>
              <a:ext uri="{FF2B5EF4-FFF2-40B4-BE49-F238E27FC236}">
                <a16:creationId xmlns:a16="http://schemas.microsoft.com/office/drawing/2014/main" id="{50434229-EB23-4452-A391-CB0857DF4770}"/>
              </a:ext>
            </a:extLst>
          </p:cNvPr>
          <p:cNvSpPr>
            <a:spLocks noGrp="1"/>
          </p:cNvSpPr>
          <p:nvPr>
            <p:ph type="title"/>
          </p:nvPr>
        </p:nvSpPr>
        <p:spPr/>
        <p:txBody>
          <a:bodyPr>
            <a:normAutofit/>
          </a:bodyPr>
          <a:lstStyle/>
          <a:p>
            <a:r>
              <a:rPr lang="en-US" dirty="0"/>
              <a:t>An Integrated BNL/JLab Leadership Team – FY2023</a:t>
            </a:r>
          </a:p>
        </p:txBody>
      </p:sp>
      <p:graphicFrame>
        <p:nvGraphicFramePr>
          <p:cNvPr id="6" name="Table 5">
            <a:extLst>
              <a:ext uri="{FF2B5EF4-FFF2-40B4-BE49-F238E27FC236}">
                <a16:creationId xmlns:a16="http://schemas.microsoft.com/office/drawing/2014/main" id="{F69CC08E-7B67-4349-9C41-2AA1D2099E20}"/>
              </a:ext>
            </a:extLst>
          </p:cNvPr>
          <p:cNvGraphicFramePr>
            <a:graphicFrameLocks noGrp="1"/>
          </p:cNvGraphicFramePr>
          <p:nvPr>
            <p:extLst>
              <p:ext uri="{D42A27DB-BD31-4B8C-83A1-F6EECF244321}">
                <p14:modId xmlns:p14="http://schemas.microsoft.com/office/powerpoint/2010/main" val="1003565169"/>
              </p:ext>
            </p:extLst>
          </p:nvPr>
        </p:nvGraphicFramePr>
        <p:xfrm>
          <a:off x="6203293" y="825178"/>
          <a:ext cx="5578234" cy="4763495"/>
        </p:xfrm>
        <a:graphic>
          <a:graphicData uri="http://schemas.openxmlformats.org/drawingml/2006/table">
            <a:tbl>
              <a:tblPr firstRow="1" bandRow="1">
                <a:tableStyleId>{5C22544A-7EE6-4342-B048-85BDC9FD1C3A}</a:tableStyleId>
              </a:tblPr>
              <a:tblGrid>
                <a:gridCol w="4308944">
                  <a:extLst>
                    <a:ext uri="{9D8B030D-6E8A-4147-A177-3AD203B41FA5}">
                      <a16:colId xmlns:a16="http://schemas.microsoft.com/office/drawing/2014/main" val="3299810281"/>
                    </a:ext>
                  </a:extLst>
                </a:gridCol>
                <a:gridCol w="1269290">
                  <a:extLst>
                    <a:ext uri="{9D8B030D-6E8A-4147-A177-3AD203B41FA5}">
                      <a16:colId xmlns:a16="http://schemas.microsoft.com/office/drawing/2014/main" val="1414649412"/>
                    </a:ext>
                  </a:extLst>
                </a:gridCol>
              </a:tblGrid>
              <a:tr h="1340771">
                <a:tc gridSpan="2">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ELECTRON-ION COLLIDER PROJECT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J. Yeck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PROJECT DIRECTOR</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 Petrone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CHIEF OF STAFF</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7546945"/>
                  </a:ext>
                </a:extLst>
              </a:tr>
              <a:tr h="304721">
                <a:tc>
                  <a:txBody>
                    <a:bodyPr/>
                    <a:lstStyle/>
                    <a:p>
                      <a:r>
                        <a:rPr lang="en-US" sz="1400" dirty="0">
                          <a:solidFill>
                            <a:sysClr val="windowText" lastClr="000000"/>
                          </a:solidFill>
                          <a:latin typeface="Calibri" panose="020F0502020204030204" pitchFamily="34" charset="0"/>
                          <a:cs typeface="Calibri" panose="020F0502020204030204" pitchFamily="34" charset="0"/>
                        </a:rPr>
                        <a:t>EIC PROJECT MANAGER</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L. Lari</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500271"/>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TECHNICAL DIRECTOR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S. Nagaitsev</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1836772"/>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ASSOCIATE PROJECT MANAGER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rgbClr val="0070C0"/>
                          </a:solidFill>
                          <a:latin typeface="Calibri" panose="020F0502020204030204" pitchFamily="34" charset="0"/>
                          <a:cs typeface="Calibri" panose="020F0502020204030204" pitchFamily="34" charset="0"/>
                        </a:rPr>
                        <a:t>J. Fast</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7008933"/>
                  </a:ext>
                </a:extLst>
              </a:tr>
              <a:tr h="304721">
                <a:tc>
                  <a: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CO-ASSOCIATE DIRECTOR EXPERIMENTAL PGM</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400" b="1" kern="1200" dirty="0">
                          <a:solidFill>
                            <a:srgbClr val="0070C0"/>
                          </a:solidFill>
                          <a:latin typeface="Calibri" panose="020F0502020204030204" pitchFamily="34" charset="0"/>
                          <a:ea typeface="+mn-ea"/>
                          <a:cs typeface="Calibri" panose="020F0502020204030204" pitchFamily="34" charset="0"/>
                        </a:rPr>
                        <a:t>R. Ent </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158497"/>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CO-ASSOCIATE DIRECTOR EXPERIMENTAL PGM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E. Aschenauer</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635927"/>
                  </a:ext>
                </a:extLst>
              </a:tr>
              <a:tr h="304721">
                <a:tc>
                  <a:txBody>
                    <a:bodyPr/>
                    <a:lstStyle/>
                    <a:p>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b="1"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525176"/>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SENIOR ADVISOR</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F. Willeke</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633539"/>
                  </a:ext>
                </a:extLst>
              </a:tr>
              <a:tr h="304721">
                <a:tc>
                  <a:txBody>
                    <a:bodyPr/>
                    <a:lstStyle/>
                    <a:p>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Associate Director for ACC. IntL. Partnerships</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rgbClr val="0070C0"/>
                          </a:solidFill>
                          <a:latin typeface="Calibri" panose="020F0502020204030204" pitchFamily="34" charset="0"/>
                          <a:cs typeface="Calibri" panose="020F0502020204030204" pitchFamily="34" charset="0"/>
                        </a:rPr>
                        <a:t>A. Seryi</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08526"/>
                  </a:ext>
                </a:extLst>
              </a:tr>
              <a:tr h="304721">
                <a:tc>
                  <a:txBody>
                    <a:bodyPr/>
                    <a:lstStyle/>
                    <a:p>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b="1"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791332"/>
                  </a:ext>
                </a:extLst>
              </a:tr>
              <a:tr h="304721">
                <a:tc>
                  <a:txBody>
                    <a:bodyPr/>
                    <a:lstStyle/>
                    <a:p>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Environmental, Safety and Health</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C. Schaefer</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4367569"/>
                  </a:ext>
                </a:extLst>
              </a:tr>
              <a:tr h="374639">
                <a:tc>
                  <a:txBody>
                    <a:bodyPr/>
                    <a:lstStyle/>
                    <a:p>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rgbClr val="0070C0"/>
                          </a:solidFill>
                          <a:latin typeface="Calibri" panose="020F0502020204030204" pitchFamily="34" charset="0"/>
                          <a:cs typeface="Calibri" panose="020F0502020204030204" pitchFamily="34" charset="0"/>
                        </a:rPr>
                        <a:t>W. Rainey</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8881657"/>
                  </a:ext>
                </a:extLst>
              </a:tr>
            </a:tbl>
          </a:graphicData>
        </a:graphic>
      </p:graphicFrame>
      <p:sp>
        <p:nvSpPr>
          <p:cNvPr id="7" name="TextBox 6">
            <a:extLst>
              <a:ext uri="{FF2B5EF4-FFF2-40B4-BE49-F238E27FC236}">
                <a16:creationId xmlns:a16="http://schemas.microsoft.com/office/drawing/2014/main" id="{AF0A54B8-FAD4-4013-ADD6-8FF58A4BF71B}"/>
              </a:ext>
            </a:extLst>
          </p:cNvPr>
          <p:cNvSpPr txBox="1"/>
          <p:nvPr/>
        </p:nvSpPr>
        <p:spPr>
          <a:xfrm>
            <a:off x="340595" y="4358135"/>
            <a:ext cx="5751994" cy="1815409"/>
          </a:xfrm>
          <a:prstGeom prst="rect">
            <a:avLst/>
          </a:prstGeom>
          <a:solidFill>
            <a:schemeClr val="tx2">
              <a:lumMod val="75000"/>
            </a:schemeClr>
          </a:solid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defPPr>
              <a:defRPr lang="en-US"/>
            </a:defPPr>
            <a:lvl1pPr marL="285750" indent="-285750">
              <a:buFont typeface="Arial" panose="020B0604020202020204" pitchFamily="34" charset="0"/>
              <a:buChar char="•"/>
              <a:defRPr sz="1200" b="1">
                <a:solidFill>
                  <a:schemeClr val="bg1"/>
                </a:solidFill>
                <a:cs typeface="Arial"/>
              </a:defRPr>
            </a:lvl1pPr>
          </a:lstStyle>
          <a:p>
            <a:r>
              <a:rPr lang="en-US" sz="1600" b="0" dirty="0"/>
              <a:t>Integrated BNL/JLab organization established in 2020</a:t>
            </a:r>
          </a:p>
          <a:p>
            <a:r>
              <a:rPr lang="en-US" sz="1600" b="0" dirty="0"/>
              <a:t>Continues to evolve and strengthen with the support of the host labs</a:t>
            </a:r>
          </a:p>
          <a:p>
            <a:r>
              <a:rPr lang="en-US" sz="1600" b="0" dirty="0"/>
              <a:t>An effective framework for developing execution strategies and identifying and resolving issues</a:t>
            </a:r>
          </a:p>
          <a:p>
            <a:r>
              <a:rPr lang="en-US" sz="1600" b="0" dirty="0"/>
              <a:t>Executive Management Team meetings include additional participants</a:t>
            </a:r>
          </a:p>
        </p:txBody>
      </p:sp>
      <p:sp>
        <p:nvSpPr>
          <p:cNvPr id="4" name="TextBox 3">
            <a:extLst>
              <a:ext uri="{FF2B5EF4-FFF2-40B4-BE49-F238E27FC236}">
                <a16:creationId xmlns:a16="http://schemas.microsoft.com/office/drawing/2014/main" id="{31D942CE-6832-3D4D-F6AC-E7A74F988040}"/>
              </a:ext>
            </a:extLst>
          </p:cNvPr>
          <p:cNvSpPr txBox="1"/>
          <p:nvPr/>
        </p:nvSpPr>
        <p:spPr>
          <a:xfrm>
            <a:off x="6398994" y="5587794"/>
            <a:ext cx="5186830" cy="646163"/>
          </a:xfrm>
          <a:prstGeom prst="rect">
            <a:avLst/>
          </a:prstGeom>
          <a:solidFill>
            <a:schemeClr val="accent1">
              <a:lumMod val="60000"/>
              <a:lumOff val="40000"/>
            </a:schemeClr>
          </a:solidFill>
        </p:spPr>
        <p:txBody>
          <a:bodyPr wrap="square" rtlCol="0">
            <a:spAutoFit/>
          </a:bodyPr>
          <a:lstStyle/>
          <a:p>
            <a:pPr algn="ctr"/>
            <a:r>
              <a:rPr lang="en-US" sz="1799" dirty="0"/>
              <a:t>Technical Director, Sergei </a:t>
            </a:r>
            <a:r>
              <a:rPr lang="en-US" sz="1799" dirty="0" err="1"/>
              <a:t>Nagaitsev</a:t>
            </a:r>
            <a:r>
              <a:rPr lang="en-US" dirty="0"/>
              <a:t>, </a:t>
            </a:r>
            <a:r>
              <a:rPr lang="en-US" sz="1799" dirty="0"/>
              <a:t>on leave from JLab to serve in that capacity at BNL </a:t>
            </a:r>
            <a:endParaRPr lang="en-US" sz="1200" dirty="0"/>
          </a:p>
        </p:txBody>
      </p:sp>
      <p:grpSp>
        <p:nvGrpSpPr>
          <p:cNvPr id="5" name="Group 4">
            <a:extLst>
              <a:ext uri="{FF2B5EF4-FFF2-40B4-BE49-F238E27FC236}">
                <a16:creationId xmlns:a16="http://schemas.microsoft.com/office/drawing/2014/main" id="{B80B6337-3D36-0A0C-1DAA-78A869E2A1D2}"/>
              </a:ext>
            </a:extLst>
          </p:cNvPr>
          <p:cNvGrpSpPr>
            <a:grpSpLocks noChangeAspect="1"/>
          </p:cNvGrpSpPr>
          <p:nvPr/>
        </p:nvGrpSpPr>
        <p:grpSpPr>
          <a:xfrm>
            <a:off x="1273363" y="955943"/>
            <a:ext cx="3439754" cy="3312147"/>
            <a:chOff x="488983" y="922673"/>
            <a:chExt cx="3859177" cy="3716010"/>
          </a:xfrm>
        </p:grpSpPr>
        <p:pic>
          <p:nvPicPr>
            <p:cNvPr id="8" name="Picture 7">
              <a:extLst>
                <a:ext uri="{FF2B5EF4-FFF2-40B4-BE49-F238E27FC236}">
                  <a16:creationId xmlns:a16="http://schemas.microsoft.com/office/drawing/2014/main" id="{C40BD681-57A8-5F90-43A8-A8AD92203079}"/>
                </a:ext>
              </a:extLst>
            </p:cNvPr>
            <p:cNvPicPr>
              <a:picLocks noChangeAspect="1"/>
            </p:cNvPicPr>
            <p:nvPr/>
          </p:nvPicPr>
          <p:blipFill>
            <a:blip r:embed="rId2"/>
            <a:stretch>
              <a:fillRect/>
            </a:stretch>
          </p:blipFill>
          <p:spPr>
            <a:xfrm>
              <a:off x="597505" y="922673"/>
              <a:ext cx="1282096" cy="1487231"/>
            </a:xfrm>
            <a:prstGeom prst="rect">
              <a:avLst/>
            </a:prstGeom>
          </p:spPr>
        </p:pic>
        <p:pic>
          <p:nvPicPr>
            <p:cNvPr id="9" name="Picture 8">
              <a:extLst>
                <a:ext uri="{FF2B5EF4-FFF2-40B4-BE49-F238E27FC236}">
                  <a16:creationId xmlns:a16="http://schemas.microsoft.com/office/drawing/2014/main" id="{1A8BC8D2-3734-70F9-DCE8-3607014083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79601" y="922673"/>
              <a:ext cx="1234280" cy="1487231"/>
            </a:xfrm>
            <a:prstGeom prst="rect">
              <a:avLst/>
            </a:prstGeom>
          </p:spPr>
        </p:pic>
        <p:pic>
          <p:nvPicPr>
            <p:cNvPr id="10" name="Picture 9">
              <a:extLst>
                <a:ext uri="{FF2B5EF4-FFF2-40B4-BE49-F238E27FC236}">
                  <a16:creationId xmlns:a16="http://schemas.microsoft.com/office/drawing/2014/main" id="{4796F074-F0CA-B1A1-AAFB-98C04B48947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13881" y="923881"/>
              <a:ext cx="1234279" cy="1486023"/>
            </a:xfrm>
            <a:prstGeom prst="rect">
              <a:avLst/>
            </a:prstGeom>
          </p:spPr>
        </p:pic>
        <p:pic>
          <p:nvPicPr>
            <p:cNvPr id="11" name="Picture 10">
              <a:extLst>
                <a:ext uri="{FF2B5EF4-FFF2-40B4-BE49-F238E27FC236}">
                  <a16:creationId xmlns:a16="http://schemas.microsoft.com/office/drawing/2014/main" id="{84C573BF-BE95-8146-CE42-5C21EF3DCCC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65540" y="2694226"/>
              <a:ext cx="1282096" cy="1529505"/>
            </a:xfrm>
            <a:prstGeom prst="rect">
              <a:avLst/>
            </a:prstGeom>
          </p:spPr>
        </p:pic>
        <p:pic>
          <p:nvPicPr>
            <p:cNvPr id="12" name="Picture 11">
              <a:extLst>
                <a:ext uri="{FF2B5EF4-FFF2-40B4-BE49-F238E27FC236}">
                  <a16:creationId xmlns:a16="http://schemas.microsoft.com/office/drawing/2014/main" id="{7CB44DC5-E6D4-AAF0-CA91-0055E868E3C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3702" y="2697779"/>
              <a:ext cx="1310457" cy="1521753"/>
            </a:xfrm>
            <a:prstGeom prst="rect">
              <a:avLst/>
            </a:prstGeom>
          </p:spPr>
        </p:pic>
        <p:pic>
          <p:nvPicPr>
            <p:cNvPr id="13" name="Picture 12">
              <a:extLst>
                <a:ext uri="{FF2B5EF4-FFF2-40B4-BE49-F238E27FC236}">
                  <a16:creationId xmlns:a16="http://schemas.microsoft.com/office/drawing/2014/main" id="{22D24926-696C-7022-D15B-D2860A06664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13882" y="2696896"/>
              <a:ext cx="1228836" cy="1521753"/>
            </a:xfrm>
            <a:prstGeom prst="rect">
              <a:avLst/>
            </a:prstGeom>
          </p:spPr>
        </p:pic>
        <p:sp>
          <p:nvSpPr>
            <p:cNvPr id="14" name="TextBox 13">
              <a:extLst>
                <a:ext uri="{FF2B5EF4-FFF2-40B4-BE49-F238E27FC236}">
                  <a16:creationId xmlns:a16="http://schemas.microsoft.com/office/drawing/2014/main" id="{963B012E-7799-B4E2-F3A4-7173291FA14E}"/>
                </a:ext>
              </a:extLst>
            </p:cNvPr>
            <p:cNvSpPr txBox="1"/>
            <p:nvPr/>
          </p:nvSpPr>
          <p:spPr>
            <a:xfrm>
              <a:off x="571500" y="2423625"/>
              <a:ext cx="1294040" cy="310694"/>
            </a:xfrm>
            <a:prstGeom prst="rect">
              <a:avLst/>
            </a:prstGeom>
            <a:noFill/>
          </p:spPr>
          <p:txBody>
            <a:bodyPr wrap="square" rtlCol="0">
              <a:spAutoFit/>
            </a:bodyPr>
            <a:lstStyle/>
            <a:p>
              <a:pPr algn="ctr"/>
              <a:r>
                <a:rPr lang="en-US" sz="600" dirty="0">
                  <a:latin typeface="+mj-lt"/>
                </a:rPr>
                <a:t>Jim Yeck </a:t>
              </a:r>
            </a:p>
            <a:p>
              <a:pPr algn="ctr"/>
              <a:r>
                <a:rPr lang="en-US" sz="600" dirty="0">
                  <a:latin typeface="+mj-lt"/>
                </a:rPr>
                <a:t>Project Director</a:t>
              </a:r>
            </a:p>
          </p:txBody>
        </p:sp>
        <p:sp>
          <p:nvSpPr>
            <p:cNvPr id="15" name="TextBox 14">
              <a:extLst>
                <a:ext uri="{FF2B5EF4-FFF2-40B4-BE49-F238E27FC236}">
                  <a16:creationId xmlns:a16="http://schemas.microsoft.com/office/drawing/2014/main" id="{6A4ECE80-7ECE-26C6-BD12-17323F84D417}"/>
                </a:ext>
              </a:extLst>
            </p:cNvPr>
            <p:cNvSpPr txBox="1"/>
            <p:nvPr/>
          </p:nvSpPr>
          <p:spPr>
            <a:xfrm>
              <a:off x="1789961" y="2413061"/>
              <a:ext cx="1294040" cy="310694"/>
            </a:xfrm>
            <a:prstGeom prst="rect">
              <a:avLst/>
            </a:prstGeom>
            <a:noFill/>
          </p:spPr>
          <p:txBody>
            <a:bodyPr wrap="square" rtlCol="0">
              <a:spAutoFit/>
            </a:bodyPr>
            <a:lstStyle/>
            <a:p>
              <a:pPr algn="ctr"/>
              <a:r>
                <a:rPr lang="en-US" sz="600" dirty="0">
                  <a:latin typeface="+mj-lt"/>
                </a:rPr>
                <a:t>Luisella Lari </a:t>
              </a:r>
            </a:p>
            <a:p>
              <a:pPr algn="ctr"/>
              <a:r>
                <a:rPr lang="en-US" sz="600" dirty="0">
                  <a:latin typeface="+mj-lt"/>
                </a:rPr>
                <a:t>Project Manager</a:t>
              </a:r>
            </a:p>
          </p:txBody>
        </p:sp>
        <p:sp>
          <p:nvSpPr>
            <p:cNvPr id="16" name="TextBox 15">
              <a:extLst>
                <a:ext uri="{FF2B5EF4-FFF2-40B4-BE49-F238E27FC236}">
                  <a16:creationId xmlns:a16="http://schemas.microsoft.com/office/drawing/2014/main" id="{8D27F167-84BE-D782-222D-3E126CFA03B7}"/>
                </a:ext>
              </a:extLst>
            </p:cNvPr>
            <p:cNvSpPr txBox="1"/>
            <p:nvPr/>
          </p:nvSpPr>
          <p:spPr>
            <a:xfrm>
              <a:off x="3044881" y="2406618"/>
              <a:ext cx="1294040" cy="310694"/>
            </a:xfrm>
            <a:prstGeom prst="rect">
              <a:avLst/>
            </a:prstGeom>
            <a:noFill/>
          </p:spPr>
          <p:txBody>
            <a:bodyPr wrap="square" rtlCol="0">
              <a:spAutoFit/>
            </a:bodyPr>
            <a:lstStyle/>
            <a:p>
              <a:pPr algn="ctr"/>
              <a:r>
                <a:rPr lang="en-US" sz="600" dirty="0">
                  <a:latin typeface="+mj-lt"/>
                </a:rPr>
                <a:t>Sergei Nagaitsev</a:t>
              </a:r>
            </a:p>
            <a:p>
              <a:pPr algn="ctr"/>
              <a:r>
                <a:rPr lang="en-US" sz="600" dirty="0">
                  <a:latin typeface="+mj-lt"/>
                </a:rPr>
                <a:t>Technical Director</a:t>
              </a:r>
            </a:p>
          </p:txBody>
        </p:sp>
        <p:sp>
          <p:nvSpPr>
            <p:cNvPr id="17" name="TextBox 16">
              <a:extLst>
                <a:ext uri="{FF2B5EF4-FFF2-40B4-BE49-F238E27FC236}">
                  <a16:creationId xmlns:a16="http://schemas.microsoft.com/office/drawing/2014/main" id="{C5A85454-CF3F-F647-EEE2-4C98B11A8921}"/>
                </a:ext>
              </a:extLst>
            </p:cNvPr>
            <p:cNvSpPr txBox="1"/>
            <p:nvPr/>
          </p:nvSpPr>
          <p:spPr>
            <a:xfrm>
              <a:off x="488983" y="4203812"/>
              <a:ext cx="1294040" cy="414258"/>
            </a:xfrm>
            <a:prstGeom prst="rect">
              <a:avLst/>
            </a:prstGeom>
            <a:noFill/>
          </p:spPr>
          <p:txBody>
            <a:bodyPr wrap="square" rtlCol="0">
              <a:spAutoFit/>
            </a:bodyPr>
            <a:lstStyle/>
            <a:p>
              <a:pPr algn="ctr"/>
              <a:r>
                <a:rPr lang="en-US" sz="600" dirty="0">
                  <a:latin typeface="+mj-lt"/>
                </a:rPr>
                <a:t>Elke Aschenauer</a:t>
              </a:r>
            </a:p>
            <a:p>
              <a:pPr algn="ctr"/>
              <a:r>
                <a:rPr lang="en-US" sz="600" dirty="0">
                  <a:latin typeface="+mj-lt"/>
                </a:rPr>
                <a:t>Co-Associate. Director of Experimental Program</a:t>
              </a:r>
            </a:p>
          </p:txBody>
        </p:sp>
        <p:sp>
          <p:nvSpPr>
            <p:cNvPr id="18" name="TextBox 17">
              <a:extLst>
                <a:ext uri="{FF2B5EF4-FFF2-40B4-BE49-F238E27FC236}">
                  <a16:creationId xmlns:a16="http://schemas.microsoft.com/office/drawing/2014/main" id="{871AB80B-8C18-CEF0-A07A-73D7A53FDFF0}"/>
                </a:ext>
              </a:extLst>
            </p:cNvPr>
            <p:cNvSpPr txBox="1"/>
            <p:nvPr/>
          </p:nvSpPr>
          <p:spPr>
            <a:xfrm>
              <a:off x="3044881" y="4221940"/>
              <a:ext cx="1294040" cy="310694"/>
            </a:xfrm>
            <a:prstGeom prst="rect">
              <a:avLst/>
            </a:prstGeom>
            <a:noFill/>
          </p:spPr>
          <p:txBody>
            <a:bodyPr wrap="square" rtlCol="0">
              <a:spAutoFit/>
            </a:bodyPr>
            <a:lstStyle/>
            <a:p>
              <a:pPr algn="ctr"/>
              <a:r>
                <a:rPr lang="en-US" sz="600" dirty="0">
                  <a:latin typeface="+mj-lt"/>
                </a:rPr>
                <a:t>Jim Fast, </a:t>
              </a:r>
              <a:r>
                <a:rPr lang="en-US" sz="600" dirty="0" err="1">
                  <a:latin typeface="+mj-lt"/>
                </a:rPr>
                <a:t>JLab</a:t>
              </a:r>
              <a:endParaRPr lang="en-US" sz="600" dirty="0">
                <a:latin typeface="+mj-lt"/>
              </a:endParaRPr>
            </a:p>
            <a:p>
              <a:pPr algn="ctr"/>
              <a:r>
                <a:rPr lang="en-US" sz="600" dirty="0">
                  <a:latin typeface="+mj-lt"/>
                </a:rPr>
                <a:t>Ass. Project Manager </a:t>
              </a:r>
            </a:p>
          </p:txBody>
        </p:sp>
        <p:sp>
          <p:nvSpPr>
            <p:cNvPr id="19" name="TextBox 18">
              <a:extLst>
                <a:ext uri="{FF2B5EF4-FFF2-40B4-BE49-F238E27FC236}">
                  <a16:creationId xmlns:a16="http://schemas.microsoft.com/office/drawing/2014/main" id="{44A5D324-87A5-EFB3-D326-0B4F02510CFF}"/>
                </a:ext>
              </a:extLst>
            </p:cNvPr>
            <p:cNvSpPr txBox="1"/>
            <p:nvPr/>
          </p:nvSpPr>
          <p:spPr>
            <a:xfrm>
              <a:off x="1889268" y="4224425"/>
              <a:ext cx="1294040" cy="414258"/>
            </a:xfrm>
            <a:prstGeom prst="rect">
              <a:avLst/>
            </a:prstGeom>
            <a:noFill/>
          </p:spPr>
          <p:txBody>
            <a:bodyPr wrap="square" rtlCol="0">
              <a:spAutoFit/>
            </a:bodyPr>
            <a:lstStyle/>
            <a:p>
              <a:pPr algn="ctr"/>
              <a:r>
                <a:rPr lang="en-US" sz="600" dirty="0">
                  <a:latin typeface="+mj-lt"/>
                </a:rPr>
                <a:t>Rolf Ent, </a:t>
              </a:r>
              <a:r>
                <a:rPr lang="en-US" sz="600" dirty="0" err="1">
                  <a:latin typeface="+mj-lt"/>
                </a:rPr>
                <a:t>JLab</a:t>
              </a:r>
              <a:endParaRPr lang="en-US" sz="600" dirty="0">
                <a:latin typeface="+mj-lt"/>
              </a:endParaRPr>
            </a:p>
            <a:p>
              <a:pPr algn="ctr"/>
              <a:r>
                <a:rPr lang="en-US" sz="600" dirty="0">
                  <a:latin typeface="+mj-lt"/>
                </a:rPr>
                <a:t>Co-Associate. Director of Experimental Program</a:t>
              </a:r>
            </a:p>
          </p:txBody>
        </p:sp>
      </p:grpSp>
    </p:spTree>
    <p:extLst>
      <p:ext uri="{BB962C8B-B14F-4D97-AF65-F5344CB8AC3E}">
        <p14:creationId xmlns:p14="http://schemas.microsoft.com/office/powerpoint/2010/main" val="113470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75556-B7A7-C124-390C-DA6A506FACE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4E82DF-8960-99B9-63EE-992E3FBAC4A3}"/>
              </a:ext>
            </a:extLst>
          </p:cNvPr>
          <p:cNvSpPr>
            <a:spLocks noGrp="1"/>
          </p:cNvSpPr>
          <p:nvPr>
            <p:ph type="sldNum" sz="quarter" idx="4"/>
          </p:nvPr>
        </p:nvSpPr>
        <p:spPr/>
        <p:txBody>
          <a:bodyPr/>
          <a:lstStyle/>
          <a:p>
            <a:pPr algn="ctr"/>
            <a:fld id="{933A556B-7C63-244D-9B7C-B0EA8042B330}" type="slidenum">
              <a:rPr lang="en-US" smtClean="0"/>
              <a:pPr algn="ctr"/>
              <a:t>4</a:t>
            </a:fld>
            <a:endParaRPr lang="en-US" dirty="0"/>
          </a:p>
        </p:txBody>
      </p:sp>
      <p:sp>
        <p:nvSpPr>
          <p:cNvPr id="3" name="Title 2">
            <a:extLst>
              <a:ext uri="{FF2B5EF4-FFF2-40B4-BE49-F238E27FC236}">
                <a16:creationId xmlns:a16="http://schemas.microsoft.com/office/drawing/2014/main" id="{8107FA03-56C6-FFFC-2E06-DFC4670F4A01}"/>
              </a:ext>
            </a:extLst>
          </p:cNvPr>
          <p:cNvSpPr>
            <a:spLocks noGrp="1"/>
          </p:cNvSpPr>
          <p:nvPr>
            <p:ph type="title"/>
          </p:nvPr>
        </p:nvSpPr>
        <p:spPr/>
        <p:txBody>
          <a:bodyPr>
            <a:normAutofit/>
          </a:bodyPr>
          <a:lstStyle/>
          <a:p>
            <a:r>
              <a:rPr lang="en-US" dirty="0"/>
              <a:t>EIC Leadership Team Now – JLab is losing equity</a:t>
            </a:r>
          </a:p>
        </p:txBody>
      </p:sp>
      <p:sp>
        <p:nvSpPr>
          <p:cNvPr id="7" name="TextBox 6">
            <a:extLst>
              <a:ext uri="{FF2B5EF4-FFF2-40B4-BE49-F238E27FC236}">
                <a16:creationId xmlns:a16="http://schemas.microsoft.com/office/drawing/2014/main" id="{0FCE1B58-A31C-9D76-A09F-BFB0589271E8}"/>
              </a:ext>
            </a:extLst>
          </p:cNvPr>
          <p:cNvSpPr txBox="1"/>
          <p:nvPr/>
        </p:nvSpPr>
        <p:spPr>
          <a:xfrm>
            <a:off x="340595" y="4358135"/>
            <a:ext cx="5751994" cy="1815409"/>
          </a:xfrm>
          <a:prstGeom prst="rect">
            <a:avLst/>
          </a:prstGeom>
          <a:solidFill>
            <a:schemeClr val="tx2">
              <a:lumMod val="75000"/>
            </a:schemeClr>
          </a:solid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defPPr>
              <a:defRPr lang="en-US"/>
            </a:defPPr>
            <a:lvl1pPr marL="285750" indent="-285750">
              <a:buFont typeface="Arial" panose="020B0604020202020204" pitchFamily="34" charset="0"/>
              <a:buChar char="•"/>
              <a:defRPr sz="1200" b="1">
                <a:solidFill>
                  <a:schemeClr val="bg1"/>
                </a:solidFill>
                <a:cs typeface="Arial"/>
              </a:defRPr>
            </a:lvl1pPr>
          </a:lstStyle>
          <a:p>
            <a:r>
              <a:rPr lang="en-US" sz="1600" b="0" dirty="0"/>
              <a:t>Integrated BNL/JLab organization established in 2020</a:t>
            </a:r>
          </a:p>
          <a:p>
            <a:r>
              <a:rPr lang="en-US" sz="1600" b="0" dirty="0"/>
              <a:t>Continues to evolve and strengthen with the support of the host labs</a:t>
            </a:r>
          </a:p>
          <a:p>
            <a:r>
              <a:rPr lang="en-US" sz="1600" b="0" dirty="0"/>
              <a:t>An effective framework for developing execution strategies and identifying and resolving issues</a:t>
            </a:r>
          </a:p>
          <a:p>
            <a:r>
              <a:rPr lang="en-US" sz="1600" b="0" dirty="0"/>
              <a:t>Executive Management Team meetings include additional participants</a:t>
            </a:r>
          </a:p>
        </p:txBody>
      </p:sp>
      <p:grpSp>
        <p:nvGrpSpPr>
          <p:cNvPr id="5" name="Group 4">
            <a:extLst>
              <a:ext uri="{FF2B5EF4-FFF2-40B4-BE49-F238E27FC236}">
                <a16:creationId xmlns:a16="http://schemas.microsoft.com/office/drawing/2014/main" id="{D4D80A21-7FDA-97D1-7383-8CD87FE4EAC2}"/>
              </a:ext>
            </a:extLst>
          </p:cNvPr>
          <p:cNvGrpSpPr>
            <a:grpSpLocks noChangeAspect="1"/>
          </p:cNvGrpSpPr>
          <p:nvPr/>
        </p:nvGrpSpPr>
        <p:grpSpPr>
          <a:xfrm>
            <a:off x="1273363" y="955943"/>
            <a:ext cx="3439754" cy="3312147"/>
            <a:chOff x="488983" y="922673"/>
            <a:chExt cx="3859177" cy="3716010"/>
          </a:xfrm>
        </p:grpSpPr>
        <p:pic>
          <p:nvPicPr>
            <p:cNvPr id="8" name="Picture 7">
              <a:extLst>
                <a:ext uri="{FF2B5EF4-FFF2-40B4-BE49-F238E27FC236}">
                  <a16:creationId xmlns:a16="http://schemas.microsoft.com/office/drawing/2014/main" id="{4E050DA3-AB2B-E0FE-56E8-BA5F7D246A4E}"/>
                </a:ext>
              </a:extLst>
            </p:cNvPr>
            <p:cNvPicPr>
              <a:picLocks noChangeAspect="1"/>
            </p:cNvPicPr>
            <p:nvPr/>
          </p:nvPicPr>
          <p:blipFill>
            <a:blip r:embed="rId2"/>
            <a:stretch>
              <a:fillRect/>
            </a:stretch>
          </p:blipFill>
          <p:spPr>
            <a:xfrm>
              <a:off x="597505" y="922673"/>
              <a:ext cx="1282096" cy="1487231"/>
            </a:xfrm>
            <a:prstGeom prst="rect">
              <a:avLst/>
            </a:prstGeom>
          </p:spPr>
        </p:pic>
        <p:pic>
          <p:nvPicPr>
            <p:cNvPr id="9" name="Picture 8">
              <a:extLst>
                <a:ext uri="{FF2B5EF4-FFF2-40B4-BE49-F238E27FC236}">
                  <a16:creationId xmlns:a16="http://schemas.microsoft.com/office/drawing/2014/main" id="{ED4F07DA-740E-5272-56A1-A413469DAF5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79601" y="922673"/>
              <a:ext cx="1234280" cy="1487231"/>
            </a:xfrm>
            <a:prstGeom prst="rect">
              <a:avLst/>
            </a:prstGeom>
          </p:spPr>
        </p:pic>
        <p:pic>
          <p:nvPicPr>
            <p:cNvPr id="10" name="Picture 9">
              <a:extLst>
                <a:ext uri="{FF2B5EF4-FFF2-40B4-BE49-F238E27FC236}">
                  <a16:creationId xmlns:a16="http://schemas.microsoft.com/office/drawing/2014/main" id="{6F299C57-FC28-9B47-C357-FF32AD534DE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13881" y="923881"/>
              <a:ext cx="1234279" cy="1486023"/>
            </a:xfrm>
            <a:prstGeom prst="rect">
              <a:avLst/>
            </a:prstGeom>
          </p:spPr>
        </p:pic>
        <p:pic>
          <p:nvPicPr>
            <p:cNvPr id="11" name="Picture 10">
              <a:extLst>
                <a:ext uri="{FF2B5EF4-FFF2-40B4-BE49-F238E27FC236}">
                  <a16:creationId xmlns:a16="http://schemas.microsoft.com/office/drawing/2014/main" id="{B48F4827-A974-41D4-F99C-FF6F64B3B4C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865540" y="2694226"/>
              <a:ext cx="1282096" cy="1529505"/>
            </a:xfrm>
            <a:prstGeom prst="rect">
              <a:avLst/>
            </a:prstGeom>
          </p:spPr>
        </p:pic>
        <p:pic>
          <p:nvPicPr>
            <p:cNvPr id="12" name="Picture 11">
              <a:extLst>
                <a:ext uri="{FF2B5EF4-FFF2-40B4-BE49-F238E27FC236}">
                  <a16:creationId xmlns:a16="http://schemas.microsoft.com/office/drawing/2014/main" id="{31E945EC-C705-9D77-7FB1-D45B8F6D28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3702" y="2697779"/>
              <a:ext cx="1310457" cy="1521753"/>
            </a:xfrm>
            <a:prstGeom prst="rect">
              <a:avLst/>
            </a:prstGeom>
          </p:spPr>
        </p:pic>
        <p:pic>
          <p:nvPicPr>
            <p:cNvPr id="13" name="Picture 12">
              <a:extLst>
                <a:ext uri="{FF2B5EF4-FFF2-40B4-BE49-F238E27FC236}">
                  <a16:creationId xmlns:a16="http://schemas.microsoft.com/office/drawing/2014/main" id="{4C63395B-6448-F1B0-71DF-C3D1AC0F00D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13882" y="2696896"/>
              <a:ext cx="1228836" cy="1521753"/>
            </a:xfrm>
            <a:prstGeom prst="rect">
              <a:avLst/>
            </a:prstGeom>
          </p:spPr>
        </p:pic>
        <p:sp>
          <p:nvSpPr>
            <p:cNvPr id="14" name="TextBox 13">
              <a:extLst>
                <a:ext uri="{FF2B5EF4-FFF2-40B4-BE49-F238E27FC236}">
                  <a16:creationId xmlns:a16="http://schemas.microsoft.com/office/drawing/2014/main" id="{8AF0FCDB-3D91-2101-9DE7-7146B0BB8813}"/>
                </a:ext>
              </a:extLst>
            </p:cNvPr>
            <p:cNvSpPr txBox="1"/>
            <p:nvPr/>
          </p:nvSpPr>
          <p:spPr>
            <a:xfrm>
              <a:off x="571500" y="2423625"/>
              <a:ext cx="1294040" cy="310694"/>
            </a:xfrm>
            <a:prstGeom prst="rect">
              <a:avLst/>
            </a:prstGeom>
            <a:noFill/>
          </p:spPr>
          <p:txBody>
            <a:bodyPr wrap="square" rtlCol="0">
              <a:spAutoFit/>
            </a:bodyPr>
            <a:lstStyle/>
            <a:p>
              <a:pPr algn="ctr"/>
              <a:r>
                <a:rPr lang="en-US" sz="600" dirty="0">
                  <a:latin typeface="+mj-lt"/>
                </a:rPr>
                <a:t>Jim Yeck </a:t>
              </a:r>
            </a:p>
            <a:p>
              <a:pPr algn="ctr"/>
              <a:r>
                <a:rPr lang="en-US" sz="600" dirty="0">
                  <a:latin typeface="+mj-lt"/>
                </a:rPr>
                <a:t>Project Director</a:t>
              </a:r>
            </a:p>
          </p:txBody>
        </p:sp>
        <p:sp>
          <p:nvSpPr>
            <p:cNvPr id="15" name="TextBox 14">
              <a:extLst>
                <a:ext uri="{FF2B5EF4-FFF2-40B4-BE49-F238E27FC236}">
                  <a16:creationId xmlns:a16="http://schemas.microsoft.com/office/drawing/2014/main" id="{D97444B5-A7CF-02D8-C764-C52E1E8AAC78}"/>
                </a:ext>
              </a:extLst>
            </p:cNvPr>
            <p:cNvSpPr txBox="1"/>
            <p:nvPr/>
          </p:nvSpPr>
          <p:spPr>
            <a:xfrm>
              <a:off x="1789961" y="2413061"/>
              <a:ext cx="1294040" cy="310694"/>
            </a:xfrm>
            <a:prstGeom prst="rect">
              <a:avLst/>
            </a:prstGeom>
            <a:noFill/>
          </p:spPr>
          <p:txBody>
            <a:bodyPr wrap="square" rtlCol="0">
              <a:spAutoFit/>
            </a:bodyPr>
            <a:lstStyle/>
            <a:p>
              <a:pPr algn="ctr"/>
              <a:r>
                <a:rPr lang="en-US" sz="600" dirty="0">
                  <a:latin typeface="+mj-lt"/>
                </a:rPr>
                <a:t>Luisella Lari </a:t>
              </a:r>
            </a:p>
            <a:p>
              <a:pPr algn="ctr"/>
              <a:r>
                <a:rPr lang="en-US" sz="600" dirty="0">
                  <a:latin typeface="+mj-lt"/>
                </a:rPr>
                <a:t>Project Manager</a:t>
              </a:r>
            </a:p>
          </p:txBody>
        </p:sp>
        <p:sp>
          <p:nvSpPr>
            <p:cNvPr id="16" name="TextBox 15">
              <a:extLst>
                <a:ext uri="{FF2B5EF4-FFF2-40B4-BE49-F238E27FC236}">
                  <a16:creationId xmlns:a16="http://schemas.microsoft.com/office/drawing/2014/main" id="{61F9C7C0-EB5E-E1E1-9093-1A7C5C7EF9F6}"/>
                </a:ext>
              </a:extLst>
            </p:cNvPr>
            <p:cNvSpPr txBox="1"/>
            <p:nvPr/>
          </p:nvSpPr>
          <p:spPr>
            <a:xfrm>
              <a:off x="3044881" y="2406618"/>
              <a:ext cx="1294040" cy="310694"/>
            </a:xfrm>
            <a:prstGeom prst="rect">
              <a:avLst/>
            </a:prstGeom>
            <a:noFill/>
          </p:spPr>
          <p:txBody>
            <a:bodyPr wrap="square" rtlCol="0">
              <a:spAutoFit/>
            </a:bodyPr>
            <a:lstStyle/>
            <a:p>
              <a:pPr algn="ctr"/>
              <a:r>
                <a:rPr lang="en-US" sz="600" dirty="0">
                  <a:latin typeface="+mj-lt"/>
                </a:rPr>
                <a:t>Sergei Nagaitsev</a:t>
              </a:r>
            </a:p>
            <a:p>
              <a:pPr algn="ctr"/>
              <a:r>
                <a:rPr lang="en-US" sz="600" dirty="0">
                  <a:latin typeface="+mj-lt"/>
                </a:rPr>
                <a:t>Technical Director</a:t>
              </a:r>
            </a:p>
          </p:txBody>
        </p:sp>
        <p:sp>
          <p:nvSpPr>
            <p:cNvPr id="17" name="TextBox 16">
              <a:extLst>
                <a:ext uri="{FF2B5EF4-FFF2-40B4-BE49-F238E27FC236}">
                  <a16:creationId xmlns:a16="http://schemas.microsoft.com/office/drawing/2014/main" id="{88069062-52C4-A550-995F-79553EAED37E}"/>
                </a:ext>
              </a:extLst>
            </p:cNvPr>
            <p:cNvSpPr txBox="1"/>
            <p:nvPr/>
          </p:nvSpPr>
          <p:spPr>
            <a:xfrm>
              <a:off x="488983" y="4203812"/>
              <a:ext cx="1294040" cy="414258"/>
            </a:xfrm>
            <a:prstGeom prst="rect">
              <a:avLst/>
            </a:prstGeom>
            <a:noFill/>
          </p:spPr>
          <p:txBody>
            <a:bodyPr wrap="square" rtlCol="0">
              <a:spAutoFit/>
            </a:bodyPr>
            <a:lstStyle/>
            <a:p>
              <a:pPr algn="ctr"/>
              <a:r>
                <a:rPr lang="en-US" sz="600" dirty="0">
                  <a:latin typeface="+mj-lt"/>
                </a:rPr>
                <a:t>Elke Aschenauer</a:t>
              </a:r>
            </a:p>
            <a:p>
              <a:pPr algn="ctr"/>
              <a:r>
                <a:rPr lang="en-US" sz="600" dirty="0">
                  <a:latin typeface="+mj-lt"/>
                </a:rPr>
                <a:t>Co-Associate. Director of Experimental Program</a:t>
              </a:r>
            </a:p>
          </p:txBody>
        </p:sp>
        <p:sp>
          <p:nvSpPr>
            <p:cNvPr id="18" name="TextBox 17">
              <a:extLst>
                <a:ext uri="{FF2B5EF4-FFF2-40B4-BE49-F238E27FC236}">
                  <a16:creationId xmlns:a16="http://schemas.microsoft.com/office/drawing/2014/main" id="{E00C2EED-FF53-2D43-89E8-082CD8C2C30E}"/>
                </a:ext>
              </a:extLst>
            </p:cNvPr>
            <p:cNvSpPr txBox="1"/>
            <p:nvPr/>
          </p:nvSpPr>
          <p:spPr>
            <a:xfrm>
              <a:off x="3044881" y="4221940"/>
              <a:ext cx="1294040" cy="310694"/>
            </a:xfrm>
            <a:prstGeom prst="rect">
              <a:avLst/>
            </a:prstGeom>
            <a:noFill/>
          </p:spPr>
          <p:txBody>
            <a:bodyPr wrap="square" rtlCol="0">
              <a:spAutoFit/>
            </a:bodyPr>
            <a:lstStyle/>
            <a:p>
              <a:pPr algn="ctr"/>
              <a:r>
                <a:rPr lang="en-US" sz="600" dirty="0">
                  <a:latin typeface="+mj-lt"/>
                </a:rPr>
                <a:t>Jim Fast, </a:t>
              </a:r>
              <a:r>
                <a:rPr lang="en-US" sz="600" dirty="0" err="1">
                  <a:latin typeface="+mj-lt"/>
                </a:rPr>
                <a:t>JLab</a:t>
              </a:r>
              <a:endParaRPr lang="en-US" sz="600" dirty="0">
                <a:latin typeface="+mj-lt"/>
              </a:endParaRPr>
            </a:p>
            <a:p>
              <a:pPr algn="ctr"/>
              <a:r>
                <a:rPr lang="en-US" sz="600" dirty="0">
                  <a:latin typeface="+mj-lt"/>
                </a:rPr>
                <a:t>Ass. Project Manager </a:t>
              </a:r>
            </a:p>
          </p:txBody>
        </p:sp>
        <p:sp>
          <p:nvSpPr>
            <p:cNvPr id="19" name="TextBox 18">
              <a:extLst>
                <a:ext uri="{FF2B5EF4-FFF2-40B4-BE49-F238E27FC236}">
                  <a16:creationId xmlns:a16="http://schemas.microsoft.com/office/drawing/2014/main" id="{D7C8C7FC-1ECD-517C-0834-74ACDAC73A3B}"/>
                </a:ext>
              </a:extLst>
            </p:cNvPr>
            <p:cNvSpPr txBox="1"/>
            <p:nvPr/>
          </p:nvSpPr>
          <p:spPr>
            <a:xfrm>
              <a:off x="1889268" y="4224425"/>
              <a:ext cx="1294040" cy="414258"/>
            </a:xfrm>
            <a:prstGeom prst="rect">
              <a:avLst/>
            </a:prstGeom>
            <a:noFill/>
          </p:spPr>
          <p:txBody>
            <a:bodyPr wrap="square" rtlCol="0">
              <a:spAutoFit/>
            </a:bodyPr>
            <a:lstStyle/>
            <a:p>
              <a:pPr algn="ctr"/>
              <a:r>
                <a:rPr lang="en-US" sz="600" dirty="0">
                  <a:latin typeface="+mj-lt"/>
                </a:rPr>
                <a:t>Rolf Ent, </a:t>
              </a:r>
              <a:r>
                <a:rPr lang="en-US" sz="600" dirty="0" err="1">
                  <a:latin typeface="+mj-lt"/>
                </a:rPr>
                <a:t>JLab</a:t>
              </a:r>
              <a:endParaRPr lang="en-US" sz="600" dirty="0">
                <a:latin typeface="+mj-lt"/>
              </a:endParaRPr>
            </a:p>
            <a:p>
              <a:pPr algn="ctr"/>
              <a:r>
                <a:rPr lang="en-US" sz="600" dirty="0">
                  <a:latin typeface="+mj-lt"/>
                </a:rPr>
                <a:t>Co-Associate. Director of Experimental Program</a:t>
              </a:r>
            </a:p>
          </p:txBody>
        </p:sp>
      </p:grpSp>
      <p:graphicFrame>
        <p:nvGraphicFramePr>
          <p:cNvPr id="21" name="Table 20">
            <a:extLst>
              <a:ext uri="{FF2B5EF4-FFF2-40B4-BE49-F238E27FC236}">
                <a16:creationId xmlns:a16="http://schemas.microsoft.com/office/drawing/2014/main" id="{E3F53FF6-04AE-9914-CE06-AA973E5AE2B4}"/>
              </a:ext>
            </a:extLst>
          </p:cNvPr>
          <p:cNvGraphicFramePr>
            <a:graphicFrameLocks noGrp="1"/>
          </p:cNvGraphicFramePr>
          <p:nvPr>
            <p:extLst>
              <p:ext uri="{D42A27DB-BD31-4B8C-83A1-F6EECF244321}">
                <p14:modId xmlns:p14="http://schemas.microsoft.com/office/powerpoint/2010/main" val="1210782146"/>
              </p:ext>
            </p:extLst>
          </p:nvPr>
        </p:nvGraphicFramePr>
        <p:xfrm>
          <a:off x="6203293" y="825178"/>
          <a:ext cx="5578234" cy="5586082"/>
        </p:xfrm>
        <a:graphic>
          <a:graphicData uri="http://schemas.openxmlformats.org/drawingml/2006/table">
            <a:tbl>
              <a:tblPr firstRow="1" bandRow="1">
                <a:tableStyleId>{5C22544A-7EE6-4342-B048-85BDC9FD1C3A}</a:tableStyleId>
              </a:tblPr>
              <a:tblGrid>
                <a:gridCol w="4308944">
                  <a:extLst>
                    <a:ext uri="{9D8B030D-6E8A-4147-A177-3AD203B41FA5}">
                      <a16:colId xmlns:a16="http://schemas.microsoft.com/office/drawing/2014/main" val="3299810281"/>
                    </a:ext>
                  </a:extLst>
                </a:gridCol>
                <a:gridCol w="1269290">
                  <a:extLst>
                    <a:ext uri="{9D8B030D-6E8A-4147-A177-3AD203B41FA5}">
                      <a16:colId xmlns:a16="http://schemas.microsoft.com/office/drawing/2014/main" val="1414649412"/>
                    </a:ext>
                  </a:extLst>
                </a:gridCol>
              </a:tblGrid>
              <a:tr h="1340771">
                <a:tc gridSpan="2">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ELECTRON-ION COLLIDER PROJECT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J. Yeck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PROJECT DIRECTOR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7546945"/>
                  </a:ext>
                </a:extLst>
              </a:tr>
              <a:tr h="304721">
                <a:tc>
                  <a:txBody>
                    <a:bodyPr/>
                    <a:lstStyle/>
                    <a:p>
                      <a:r>
                        <a:rPr lang="en-US" sz="1400" dirty="0">
                          <a:solidFill>
                            <a:sysClr val="windowText" lastClr="000000"/>
                          </a:solidFill>
                          <a:latin typeface="Calibri" panose="020F0502020204030204" pitchFamily="34" charset="0"/>
                          <a:cs typeface="Calibri" panose="020F0502020204030204" pitchFamily="34" charset="0"/>
                        </a:rPr>
                        <a:t>EIC PROJECT MANAGER</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L. Lari</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500271"/>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TECHNICAL DIRECTOR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S. Nagaitsev</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1836772"/>
                  </a:ext>
                </a:extLst>
              </a:tr>
              <a:tr h="304721">
                <a:tc>
                  <a:txBody>
                    <a:bodyPr/>
                    <a:lstStyle/>
                    <a:p>
                      <a:r>
                        <a:rPr lang="en-US" sz="1400" dirty="0">
                          <a:solidFill>
                            <a:sysClr val="windowText" lastClr="000000"/>
                          </a:solidFill>
                          <a:latin typeface="Calibri" panose="020F0502020204030204" pitchFamily="34" charset="0"/>
                          <a:cs typeface="Calibri" panose="020F0502020204030204" pitchFamily="34" charset="0"/>
                        </a:rPr>
                        <a:t>DEPUTY TECHNICAL DIRECTOR</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K. Smith</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719026"/>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ASSOCIATE PROJECT MANAGER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rgbClr val="0070C0"/>
                          </a:solidFill>
                          <a:latin typeface="Calibri" panose="020F0502020204030204" pitchFamily="34" charset="0"/>
                          <a:cs typeface="Calibri" panose="020F0502020204030204" pitchFamily="34" charset="0"/>
                        </a:rPr>
                        <a:t>J. Fast</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7008933"/>
                  </a:ext>
                </a:extLst>
              </a:tr>
              <a:tr h="304721">
                <a:tc>
                  <a:txBody>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CO-ASSOCIATE DIRECTOR EXPERIMENTAL PGM</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1400" b="1" kern="1200" dirty="0">
                          <a:solidFill>
                            <a:srgbClr val="0070C0"/>
                          </a:solidFill>
                          <a:latin typeface="Calibri" panose="020F0502020204030204" pitchFamily="34" charset="0"/>
                          <a:ea typeface="+mn-ea"/>
                          <a:cs typeface="Calibri" panose="020F0502020204030204" pitchFamily="34" charset="0"/>
                        </a:rPr>
                        <a:t>R. Ent </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158497"/>
                  </a:ext>
                </a:extLst>
              </a:tr>
              <a:tr h="304721">
                <a:tc>
                  <a:txBody>
                    <a:bodyPr/>
                    <a:lstStyle/>
                    <a:p>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CO-ASSOCIATE DIRECTOR EXPERIMENTAL PGM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E. Aschenauer</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635927"/>
                  </a:ext>
                </a:extLst>
              </a:tr>
              <a:tr h="304721">
                <a:tc>
                  <a:txBody>
                    <a:bodyPr/>
                    <a:lstStyle/>
                    <a:p>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b="1"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525176"/>
                  </a:ext>
                </a:extLst>
              </a:tr>
              <a:tr h="304721">
                <a:tc>
                  <a:txBody>
                    <a:bodyPr/>
                    <a:lstStyle/>
                    <a:p>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Associate Director for INFRASTRUCTURE</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C. Folz</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633539"/>
                  </a:ext>
                </a:extLst>
              </a:tr>
              <a:tr h="304721">
                <a:tc>
                  <a:txBody>
                    <a:bodyPr/>
                    <a:lstStyle/>
                    <a:p>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IR SC MAGNET PRODUCTION MANAGER</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chemeClr val="tx1"/>
                          </a:solidFill>
                          <a:latin typeface="Calibri" panose="020F0502020204030204" pitchFamily="34" charset="0"/>
                          <a:cs typeface="Calibri" panose="020F0502020204030204" pitchFamily="34" charset="0"/>
                        </a:rPr>
                        <a:t>B. Wahl</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08526"/>
                  </a:ext>
                </a:extLst>
              </a:tr>
              <a:tr h="304721">
                <a:tc>
                  <a:txBody>
                    <a:bodyPr/>
                    <a:lstStyle/>
                    <a:p>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b="1"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791332"/>
                  </a:ext>
                </a:extLst>
              </a:tr>
              <a:tr h="304721">
                <a:tc>
                  <a:txBody>
                    <a:bodyPr/>
                    <a:lstStyle/>
                    <a:p>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Environmental, Safety and Health</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1" dirty="0">
                          <a:solidFill>
                            <a:sysClr val="windowText" lastClr="000000"/>
                          </a:solidFill>
                          <a:latin typeface="Calibri" panose="020F0502020204030204" pitchFamily="34" charset="0"/>
                          <a:cs typeface="Calibri" panose="020F0502020204030204" pitchFamily="34" charset="0"/>
                        </a:rPr>
                        <a:t>C. Schaefer</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4367569"/>
                  </a:ext>
                </a:extLst>
              </a:tr>
              <a:tr h="374639">
                <a:tc>
                  <a:txBody>
                    <a:bodyPr/>
                    <a:lstStyle/>
                    <a:p>
                      <a:r>
                        <a:rPr lang="en-US" sz="1400" dirty="0">
                          <a:solidFill>
                            <a:sysClr val="windowText" lastClr="000000"/>
                          </a:solidFill>
                          <a:latin typeface="Calibri" panose="020F0502020204030204" pitchFamily="34" charset="0"/>
                          <a:cs typeface="Calibri" panose="020F0502020204030204" pitchFamily="34" charset="0"/>
                        </a:rPr>
                        <a:t>CHIEF OF STAFF</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en-US" sz="1400" b="1" dirty="0">
                          <a:solidFill>
                            <a:schemeClr val="tx1"/>
                          </a:solidFill>
                          <a:latin typeface="Calibri" panose="020F0502020204030204" pitchFamily="34" charset="0"/>
                          <a:cs typeface="Calibri" panose="020F0502020204030204" pitchFamily="34" charset="0"/>
                        </a:rPr>
                        <a:t>A. Petrone</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8881657"/>
                  </a:ext>
                </a:extLst>
              </a:tr>
              <a:tr h="3746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ysClr val="windowText" lastClr="000000"/>
                          </a:solidFill>
                          <a:latin typeface="Calibri" panose="020F0502020204030204" pitchFamily="34" charset="0"/>
                          <a:cs typeface="Calibri" panose="020F0502020204030204" pitchFamily="34" charset="0"/>
                        </a:rPr>
                        <a:t>EXECUTIVE ADMINISTRATION</a:t>
                      </a:r>
                    </a:p>
                    <a:p>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None/>
                      </a:pPr>
                      <a:r>
                        <a:rPr lang="en-US" sz="1400" b="1" dirty="0">
                          <a:solidFill>
                            <a:schemeClr val="tx1"/>
                          </a:solidFill>
                          <a:latin typeface="Calibri" panose="020F0502020204030204" pitchFamily="34" charset="0"/>
                          <a:cs typeface="Calibri" panose="020F0502020204030204" pitchFamily="34" charset="0"/>
                        </a:rPr>
                        <a:t>C. Hoffman</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979048"/>
                  </a:ext>
                </a:extLst>
              </a:tr>
            </a:tbl>
          </a:graphicData>
        </a:graphic>
      </p:graphicFrame>
    </p:spTree>
    <p:extLst>
      <p:ext uri="{BB962C8B-B14F-4D97-AF65-F5344CB8AC3E}">
        <p14:creationId xmlns:p14="http://schemas.microsoft.com/office/powerpoint/2010/main" val="3427672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9EF07-4546-575F-7702-5F5BB9E46C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3BEB60-21E3-CD44-C570-E95C1A5B7E63}"/>
              </a:ext>
            </a:extLst>
          </p:cNvPr>
          <p:cNvSpPr>
            <a:spLocks noGrp="1"/>
          </p:cNvSpPr>
          <p:nvPr>
            <p:ph type="title"/>
          </p:nvPr>
        </p:nvSpPr>
        <p:spPr/>
        <p:txBody>
          <a:bodyPr>
            <a:normAutofit/>
          </a:bodyPr>
          <a:lstStyle/>
          <a:p>
            <a:r>
              <a:rPr lang="en-US" dirty="0"/>
              <a:t>EIC Leadership Team Now – JLab is losing equity</a:t>
            </a:r>
          </a:p>
        </p:txBody>
      </p:sp>
      <p:sp>
        <p:nvSpPr>
          <p:cNvPr id="4" name="Content Placeholder 3">
            <a:extLst>
              <a:ext uri="{FF2B5EF4-FFF2-40B4-BE49-F238E27FC236}">
                <a16:creationId xmlns:a16="http://schemas.microsoft.com/office/drawing/2014/main" id="{207EBBED-9BF4-371F-632E-5C3166F63C5C}"/>
              </a:ext>
            </a:extLst>
          </p:cNvPr>
          <p:cNvSpPr>
            <a:spLocks noGrp="1"/>
          </p:cNvSpPr>
          <p:nvPr>
            <p:ph idx="1"/>
          </p:nvPr>
        </p:nvSpPr>
        <p:spPr>
          <a:xfrm>
            <a:off x="347472" y="1123122"/>
            <a:ext cx="5855821" cy="5188226"/>
          </a:xfrm>
        </p:spPr>
        <p:txBody>
          <a:bodyPr/>
          <a:lstStyle/>
          <a:p>
            <a:r>
              <a:rPr lang="en-US" sz="2400" dirty="0"/>
              <a:t>The project is headed in the direction of using subproject</a:t>
            </a:r>
          </a:p>
          <a:p>
            <a:r>
              <a:rPr lang="en-US" sz="2400" dirty="0"/>
              <a:t>At present there are 4 subprojects envisioned, each with their </a:t>
            </a:r>
            <a:r>
              <a:rPr lang="en-US" sz="2400"/>
              <a:t>own lead</a:t>
            </a:r>
            <a:endParaRPr lang="en-US" sz="2400" dirty="0"/>
          </a:p>
          <a:p>
            <a:pPr lvl="1"/>
            <a:r>
              <a:rPr lang="en-US" sz="2000" dirty="0"/>
              <a:t>SP1: HSR/ESR Rings</a:t>
            </a:r>
          </a:p>
          <a:p>
            <a:pPr lvl="1"/>
            <a:r>
              <a:rPr lang="en-US" sz="2000" dirty="0"/>
              <a:t>SP2: Detector and IR</a:t>
            </a:r>
          </a:p>
          <a:p>
            <a:pPr lvl="1"/>
            <a:r>
              <a:rPr lang="en-US" sz="2000" dirty="0"/>
              <a:t>SP3: Electron Injector</a:t>
            </a:r>
          </a:p>
          <a:p>
            <a:pPr lvl="1"/>
            <a:r>
              <a:rPr lang="en-US" sz="2000" dirty="0"/>
              <a:t>SP4: RF power upgrades and 41 GeV p/h</a:t>
            </a:r>
          </a:p>
          <a:p>
            <a:r>
              <a:rPr lang="en-US" sz="2400" dirty="0"/>
              <a:t>One mechanism to restore balance would be to have JLab staff lead one or two of these subprojects [SP2, SP4?]</a:t>
            </a:r>
          </a:p>
        </p:txBody>
      </p:sp>
      <p:sp>
        <p:nvSpPr>
          <p:cNvPr id="2" name="Slide Number Placeholder 1">
            <a:extLst>
              <a:ext uri="{FF2B5EF4-FFF2-40B4-BE49-F238E27FC236}">
                <a16:creationId xmlns:a16="http://schemas.microsoft.com/office/drawing/2014/main" id="{3189F356-CC81-D826-EBBF-3E31A832A872}"/>
              </a:ext>
            </a:extLst>
          </p:cNvPr>
          <p:cNvSpPr>
            <a:spLocks noGrp="1"/>
          </p:cNvSpPr>
          <p:nvPr>
            <p:ph type="sldNum" sz="quarter" idx="4294967295"/>
          </p:nvPr>
        </p:nvSpPr>
        <p:spPr>
          <a:xfrm>
            <a:off x="11757025" y="6316663"/>
            <a:ext cx="431800" cy="365125"/>
          </a:xfrm>
          <a:prstGeom prst="rect">
            <a:avLst/>
          </a:prstGeom>
        </p:spPr>
        <p:txBody>
          <a:bodyPr/>
          <a:lstStyle/>
          <a:p>
            <a:pPr algn="ctr"/>
            <a:fld id="{933A556B-7C63-244D-9B7C-B0EA8042B330}" type="slidenum">
              <a:rPr lang="en-US" smtClean="0"/>
              <a:pPr algn="ctr"/>
              <a:t>5</a:t>
            </a:fld>
            <a:endParaRPr lang="en-US" dirty="0"/>
          </a:p>
        </p:txBody>
      </p:sp>
      <p:graphicFrame>
        <p:nvGraphicFramePr>
          <p:cNvPr id="21" name="Table 20">
            <a:extLst>
              <a:ext uri="{FF2B5EF4-FFF2-40B4-BE49-F238E27FC236}">
                <a16:creationId xmlns:a16="http://schemas.microsoft.com/office/drawing/2014/main" id="{B99B3BA0-4498-09E7-78FC-021F77D98212}"/>
              </a:ext>
            </a:extLst>
          </p:cNvPr>
          <p:cNvGraphicFramePr>
            <a:graphicFrameLocks noGrp="1"/>
          </p:cNvGraphicFramePr>
          <p:nvPr>
            <p:extLst>
              <p:ext uri="{D42A27DB-BD31-4B8C-83A1-F6EECF244321}">
                <p14:modId xmlns:p14="http://schemas.microsoft.com/office/powerpoint/2010/main" val="155263374"/>
              </p:ext>
            </p:extLst>
          </p:nvPr>
        </p:nvGraphicFramePr>
        <p:xfrm>
          <a:off x="6203293" y="825180"/>
          <a:ext cx="5578234" cy="5436709"/>
        </p:xfrm>
        <a:graphic>
          <a:graphicData uri="http://schemas.openxmlformats.org/drawingml/2006/table">
            <a:tbl>
              <a:tblPr firstRow="1" bandRow="1">
                <a:tableStyleId>{5C22544A-7EE6-4342-B048-85BDC9FD1C3A}</a:tableStyleId>
              </a:tblPr>
              <a:tblGrid>
                <a:gridCol w="4308944">
                  <a:extLst>
                    <a:ext uri="{9D8B030D-6E8A-4147-A177-3AD203B41FA5}">
                      <a16:colId xmlns:a16="http://schemas.microsoft.com/office/drawing/2014/main" val="3299810281"/>
                    </a:ext>
                  </a:extLst>
                </a:gridCol>
                <a:gridCol w="1269290">
                  <a:extLst>
                    <a:ext uri="{9D8B030D-6E8A-4147-A177-3AD203B41FA5}">
                      <a16:colId xmlns:a16="http://schemas.microsoft.com/office/drawing/2014/main" val="1414649412"/>
                    </a:ext>
                  </a:extLst>
                </a:gridCol>
              </a:tblGrid>
              <a:tr h="926125">
                <a:tc gridSpan="2">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ELECTRON-ION COLLIDER PROJECT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J. Yeck </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PROJECT DIRECTOR</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7546945"/>
                  </a:ext>
                </a:extLst>
              </a:tr>
              <a:tr h="285640">
                <a:tc>
                  <a:txBody>
                    <a:bodyPr/>
                    <a:lstStyle/>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EIC PROJECT MANAGER</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L. Lari</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5500271"/>
                  </a:ext>
                </a:extLst>
              </a:tr>
              <a:tr h="285640">
                <a:tc>
                  <a:txBody>
                    <a:bodyPr/>
                    <a:lstStyle/>
                    <a:p>
                      <a:pPr>
                        <a:lnSpc>
                          <a:spcPct val="90000"/>
                        </a:lnSpc>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TECHNICAL DIRECTOR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S. Nagaitsev</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1836772"/>
                  </a:ext>
                </a:extLst>
              </a:tr>
              <a:tr h="285640">
                <a:tc>
                  <a:txBody>
                    <a:bodyPr/>
                    <a:lstStyle/>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DEPUTY TECHNICAL DIRECTOR</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K. Smith</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5719026"/>
                  </a:ext>
                </a:extLst>
              </a:tr>
              <a:tr h="285640">
                <a:tc>
                  <a:txBody>
                    <a:bodyPr/>
                    <a:lstStyle/>
                    <a:p>
                      <a:pPr>
                        <a:lnSpc>
                          <a:spcPct val="90000"/>
                        </a:lnSpc>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ASSOCIATE PROJECT MANAGER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rgbClr val="0070C0"/>
                          </a:solidFill>
                          <a:latin typeface="Calibri" panose="020F0502020204030204" pitchFamily="34" charset="0"/>
                          <a:cs typeface="Calibri" panose="020F0502020204030204" pitchFamily="34" charset="0"/>
                        </a:rPr>
                        <a:t>J. Fast</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7008933"/>
                  </a:ext>
                </a:extLst>
              </a:tr>
              <a:tr h="285640">
                <a:tc>
                  <a:txBody>
                    <a:bodyPr/>
                    <a:lstStyle/>
                    <a:p>
                      <a:pPr marL="0" marR="0" lvl="0" indent="0" defTabSz="4572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CO-ASSOCIATE DIRECTOR EXPERIMENTAL PGM</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lnSpc>
                          <a:spcPct val="90000"/>
                        </a:lnSpc>
                      </a:pPr>
                      <a:r>
                        <a:rPr lang="en-US" sz="1400" b="1" kern="1200" dirty="0">
                          <a:solidFill>
                            <a:srgbClr val="0070C0"/>
                          </a:solidFill>
                          <a:latin typeface="Calibri" panose="020F0502020204030204" pitchFamily="34" charset="0"/>
                          <a:ea typeface="+mn-ea"/>
                          <a:cs typeface="Calibri" panose="020F0502020204030204" pitchFamily="34" charset="0"/>
                        </a:rPr>
                        <a:t>R. Ent </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5158497"/>
                  </a:ext>
                </a:extLst>
              </a:tr>
              <a:tr h="285640">
                <a:tc>
                  <a:txBody>
                    <a:bodyPr/>
                    <a:lstStyle/>
                    <a:p>
                      <a:pPr>
                        <a:lnSpc>
                          <a:spcPct val="90000"/>
                        </a:lnSpc>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CO-ASSOCIATE DIRECTOR EXPERIMENTAL PGM </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E. Aschenauer</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9635927"/>
                  </a:ext>
                </a:extLst>
              </a:tr>
              <a:tr h="840550">
                <a:tc>
                  <a:txBody>
                    <a:bodyPr/>
                    <a:lstStyle/>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SP1 Lead</a:t>
                      </a:r>
                    </a:p>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SP2 Lead</a:t>
                      </a:r>
                    </a:p>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SP3 Lead</a:t>
                      </a:r>
                    </a:p>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SP4 Lead</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TBD (BNL)</a:t>
                      </a:r>
                    </a:p>
                    <a:p>
                      <a:pPr marL="0" algn="l" defTabSz="914400" rtl="0" eaLnBrk="1" latinLnBrk="0" hangingPunct="1">
                        <a:lnSpc>
                          <a:spcPct val="90000"/>
                        </a:lnSpc>
                      </a:pPr>
                      <a:r>
                        <a:rPr lang="en-US" sz="1400" b="1" kern="1200" dirty="0">
                          <a:solidFill>
                            <a:srgbClr val="0070C0"/>
                          </a:solidFill>
                          <a:latin typeface="Calibri" panose="020F0502020204030204" pitchFamily="34" charset="0"/>
                          <a:ea typeface="+mn-ea"/>
                          <a:cs typeface="Calibri" panose="020F0502020204030204" pitchFamily="34" charset="0"/>
                        </a:rPr>
                        <a:t>TBD (JLab)</a:t>
                      </a:r>
                    </a:p>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TBD (BNL)</a:t>
                      </a:r>
                    </a:p>
                    <a:p>
                      <a:pPr marL="0" algn="l" defTabSz="914400" rtl="0" eaLnBrk="1" latinLnBrk="0" hangingPunct="1">
                        <a:lnSpc>
                          <a:spcPct val="90000"/>
                        </a:lnSpc>
                      </a:pPr>
                      <a:r>
                        <a:rPr lang="en-US" sz="1400" b="1" kern="1200" dirty="0">
                          <a:solidFill>
                            <a:srgbClr val="0070C0"/>
                          </a:solidFill>
                          <a:latin typeface="Calibri" panose="020F0502020204030204" pitchFamily="34" charset="0"/>
                          <a:ea typeface="+mn-ea"/>
                          <a:cs typeface="Calibri" panose="020F0502020204030204" pitchFamily="34" charset="0"/>
                        </a:rPr>
                        <a:t>TBD (JLab)</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525176"/>
                  </a:ext>
                </a:extLst>
              </a:tr>
              <a:tr h="285640">
                <a:tc>
                  <a:txBody>
                    <a:bodyPr/>
                    <a:lstStyle/>
                    <a:p>
                      <a:pPr>
                        <a:lnSpc>
                          <a:spcPct val="90000"/>
                        </a:lnSpc>
                      </a:pPr>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Associate Director for INFRASTRUCTURE</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C. Folz</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633539"/>
                  </a:ext>
                </a:extLst>
              </a:tr>
              <a:tr h="285640">
                <a:tc>
                  <a:txBody>
                    <a:bodyPr/>
                    <a:lstStyle/>
                    <a:p>
                      <a:pPr>
                        <a:lnSpc>
                          <a:spcPct val="90000"/>
                        </a:lnSpc>
                      </a:pPr>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IR SC MAGNET PRODUCTION MANAGER</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chemeClr val="tx1"/>
                          </a:solidFill>
                          <a:latin typeface="Calibri" panose="020F0502020204030204" pitchFamily="34" charset="0"/>
                          <a:cs typeface="Calibri" panose="020F0502020204030204" pitchFamily="34" charset="0"/>
                        </a:rPr>
                        <a:t>B. Wahl</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308526"/>
                  </a:ext>
                </a:extLst>
              </a:tr>
              <a:tr h="277187">
                <a:tc>
                  <a:txBody>
                    <a:bodyPr/>
                    <a:lstStyle/>
                    <a:p>
                      <a:pPr>
                        <a:lnSpc>
                          <a:spcPct val="90000"/>
                        </a:lnSpc>
                      </a:pP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endParaRPr lang="en-US" sz="1400" b="1"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791332"/>
                  </a:ext>
                </a:extLst>
              </a:tr>
              <a:tr h="285640">
                <a:tc>
                  <a:txBody>
                    <a:bodyPr/>
                    <a:lstStyle/>
                    <a:p>
                      <a:pPr>
                        <a:lnSpc>
                          <a:spcPct val="90000"/>
                        </a:lnSpc>
                      </a:pPr>
                      <a:r>
                        <a:rPr kumimoji="0" lang="en-US" sz="1400" b="0" i="0" u="none" strike="noStrike" kern="0" cap="all"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Environmental, Safety and Health</a:t>
                      </a:r>
                      <a:endParaRPr lang="en-US" sz="1400" dirty="0">
                        <a:solidFill>
                          <a:sysClr val="windowText" lastClr="000000"/>
                        </a:solidFill>
                        <a:latin typeface="Calibri" panose="020F0502020204030204" pitchFamily="34" charset="0"/>
                        <a:cs typeface="Calibri" panose="020F0502020204030204" pitchFamily="34" charset="0"/>
                      </a:endParaRP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90000"/>
                        </a:lnSpc>
                      </a:pPr>
                      <a:r>
                        <a:rPr lang="en-US" sz="1400" b="1" dirty="0">
                          <a:solidFill>
                            <a:sysClr val="windowText" lastClr="000000"/>
                          </a:solidFill>
                          <a:latin typeface="Calibri" panose="020F0502020204030204" pitchFamily="34" charset="0"/>
                          <a:cs typeface="Calibri" panose="020F0502020204030204" pitchFamily="34" charset="0"/>
                        </a:rPr>
                        <a:t>C. Schaefer</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4367569"/>
                  </a:ext>
                </a:extLst>
              </a:tr>
              <a:tr h="351180">
                <a:tc>
                  <a:txBody>
                    <a:bodyPr/>
                    <a:lstStyle/>
                    <a:p>
                      <a:pPr>
                        <a:lnSpc>
                          <a:spcPct val="90000"/>
                        </a:lnSpc>
                      </a:pPr>
                      <a:r>
                        <a:rPr lang="en-US" sz="1400" dirty="0">
                          <a:solidFill>
                            <a:sysClr val="windowText" lastClr="000000"/>
                          </a:solidFill>
                          <a:latin typeface="Calibri" panose="020F0502020204030204" pitchFamily="34" charset="0"/>
                          <a:cs typeface="Calibri" panose="020F0502020204030204" pitchFamily="34" charset="0"/>
                        </a:rPr>
                        <a:t>CHIEF OF STAFF</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90000"/>
                        </a:lnSpc>
                        <a:buNone/>
                      </a:pPr>
                      <a:r>
                        <a:rPr lang="en-US" sz="1400" b="1" dirty="0">
                          <a:solidFill>
                            <a:schemeClr val="tx1"/>
                          </a:solidFill>
                          <a:latin typeface="Calibri" panose="020F0502020204030204" pitchFamily="34" charset="0"/>
                          <a:cs typeface="Calibri" panose="020F0502020204030204" pitchFamily="34" charset="0"/>
                        </a:rPr>
                        <a:t>A. Petrone</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8881657"/>
                  </a:ext>
                </a:extLst>
              </a:tr>
              <a:tr h="445692">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400" dirty="0">
                          <a:solidFill>
                            <a:sysClr val="windowText" lastClr="000000"/>
                          </a:solidFill>
                          <a:latin typeface="Calibri" panose="020F0502020204030204" pitchFamily="34" charset="0"/>
                          <a:cs typeface="Calibri" panose="020F0502020204030204" pitchFamily="34" charset="0"/>
                        </a:rPr>
                        <a:t>EXECUTIVE ADMINISTRATION</a:t>
                      </a:r>
                    </a:p>
                  </a:txBody>
                  <a:tcPr marL="91416" marR="91416" marT="45708" marB="457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lnSpc>
                          <a:spcPct val="90000"/>
                        </a:lnSpc>
                        <a:buNone/>
                      </a:pPr>
                      <a:r>
                        <a:rPr lang="en-US" sz="1400" b="1" dirty="0">
                          <a:solidFill>
                            <a:schemeClr val="tx1"/>
                          </a:solidFill>
                          <a:latin typeface="Calibri" panose="020F0502020204030204" pitchFamily="34" charset="0"/>
                          <a:cs typeface="Calibri" panose="020F0502020204030204" pitchFamily="34" charset="0"/>
                        </a:rPr>
                        <a:t>C. Hoffman</a:t>
                      </a:r>
                    </a:p>
                  </a:txBody>
                  <a:tcPr marL="91416" marR="91416" marT="45708" marB="457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8979048"/>
                  </a:ext>
                </a:extLst>
              </a:tr>
            </a:tbl>
          </a:graphicData>
        </a:graphic>
      </p:graphicFrame>
    </p:spTree>
    <p:extLst>
      <p:ext uri="{BB962C8B-B14F-4D97-AF65-F5344CB8AC3E}">
        <p14:creationId xmlns:p14="http://schemas.microsoft.com/office/powerpoint/2010/main" val="3193541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11FC1E-61A6-B865-D084-75C9BC59A4D1}"/>
              </a:ext>
            </a:extLst>
          </p:cNvPr>
          <p:cNvSpPr>
            <a:spLocks noGrp="1"/>
          </p:cNvSpPr>
          <p:nvPr>
            <p:ph type="sldNum" sz="quarter" idx="4"/>
          </p:nvPr>
        </p:nvSpPr>
        <p:spPr/>
        <p:txBody>
          <a:bodyPr/>
          <a:lstStyle/>
          <a:p>
            <a:pPr algn="ctr"/>
            <a:fld id="{933A556B-7C63-244D-9B7C-B0EA8042B330}" type="slidenum">
              <a:rPr lang="en-US" smtClean="0"/>
              <a:pPr algn="ctr"/>
              <a:t>6</a:t>
            </a:fld>
            <a:endParaRPr lang="en-US" dirty="0"/>
          </a:p>
        </p:txBody>
      </p:sp>
      <p:sp>
        <p:nvSpPr>
          <p:cNvPr id="3" name="Title 2">
            <a:extLst>
              <a:ext uri="{FF2B5EF4-FFF2-40B4-BE49-F238E27FC236}">
                <a16:creationId xmlns:a16="http://schemas.microsoft.com/office/drawing/2014/main" id="{DDC80F15-0D44-578B-1E81-3CEC540789E3}"/>
              </a:ext>
            </a:extLst>
          </p:cNvPr>
          <p:cNvSpPr>
            <a:spLocks noGrp="1"/>
          </p:cNvSpPr>
          <p:nvPr>
            <p:ph type="title"/>
          </p:nvPr>
        </p:nvSpPr>
        <p:spPr/>
        <p:txBody>
          <a:bodyPr/>
          <a:lstStyle/>
          <a:p>
            <a:r>
              <a:rPr lang="en-US" dirty="0" err="1"/>
              <a:t>JLab’s</a:t>
            </a:r>
            <a:r>
              <a:rPr lang="en-US" dirty="0"/>
              <a:t> Technical Roles on EIC</a:t>
            </a:r>
          </a:p>
        </p:txBody>
      </p:sp>
      <p:sp>
        <p:nvSpPr>
          <p:cNvPr id="4" name="Text Placeholder 3">
            <a:extLst>
              <a:ext uri="{FF2B5EF4-FFF2-40B4-BE49-F238E27FC236}">
                <a16:creationId xmlns:a16="http://schemas.microsoft.com/office/drawing/2014/main" id="{10C8FCE5-0B6F-1F62-749C-168F99DE0BE6}"/>
              </a:ext>
            </a:extLst>
          </p:cNvPr>
          <p:cNvSpPr>
            <a:spLocks noGrp="1"/>
          </p:cNvSpPr>
          <p:nvPr>
            <p:ph type="body" sz="quarter" idx="10"/>
          </p:nvPr>
        </p:nvSpPr>
        <p:spPr/>
        <p:txBody>
          <a:bodyPr>
            <a:normAutofit fontScale="77500" lnSpcReduction="20000"/>
          </a:bodyPr>
          <a:lstStyle/>
          <a:p>
            <a:r>
              <a:rPr lang="en-US" dirty="0"/>
              <a:t>JLab is committed to the success of the EIC Project and the Science Program</a:t>
            </a:r>
          </a:p>
          <a:p>
            <a:pPr lvl="1"/>
            <a:r>
              <a:rPr lang="en-US" dirty="0"/>
              <a:t>EIC is one of four pillars of the JLab S&amp;T Vision and is tightly linked to Accelerator S&amp;T thrust</a:t>
            </a:r>
          </a:p>
          <a:p>
            <a:pPr lvl="1"/>
            <a:endParaRPr lang="en-US" dirty="0"/>
          </a:p>
          <a:p>
            <a:pPr lvl="1"/>
            <a:endParaRPr lang="en-US" dirty="0"/>
          </a:p>
          <a:p>
            <a:pPr lvl="1"/>
            <a:endParaRPr lang="en-US" dirty="0"/>
          </a:p>
          <a:p>
            <a:pPr lvl="1"/>
            <a:endParaRPr lang="en-US" dirty="0"/>
          </a:p>
          <a:p>
            <a:pPr marL="457063" lvl="1" indent="0">
              <a:buNone/>
            </a:pPr>
            <a:endParaRPr lang="en-US" dirty="0"/>
          </a:p>
          <a:p>
            <a:pPr marL="457063" lvl="1" indent="0">
              <a:buNone/>
            </a:pPr>
            <a:endParaRPr lang="en-US" dirty="0"/>
          </a:p>
          <a:p>
            <a:pPr marL="457063" lvl="1" indent="0">
              <a:buNone/>
            </a:pPr>
            <a:endParaRPr lang="en-US" dirty="0"/>
          </a:p>
          <a:p>
            <a:pPr marL="457063" lvl="1" indent="0">
              <a:buNone/>
            </a:pPr>
            <a:endParaRPr lang="en-US" dirty="0"/>
          </a:p>
          <a:p>
            <a:pPr marL="457063" lvl="1" indent="0">
              <a:buNone/>
            </a:pPr>
            <a:endParaRPr lang="en-US" dirty="0"/>
          </a:p>
          <a:p>
            <a:r>
              <a:rPr lang="en-US" dirty="0"/>
              <a:t>JLab Project scope is aligned with lab technical expertise and strategic interests</a:t>
            </a:r>
          </a:p>
          <a:p>
            <a:pPr lvl="1"/>
            <a:r>
              <a:rPr lang="en-US" dirty="0"/>
              <a:t>Maintain worldwide leadership in SRF technology from RF design to manufacturing</a:t>
            </a:r>
          </a:p>
          <a:p>
            <a:pPr lvl="1"/>
            <a:r>
              <a:rPr lang="en-US" dirty="0"/>
              <a:t>Maintain excellence in cryogenic engineering, notably 2K helium systems</a:t>
            </a:r>
          </a:p>
          <a:p>
            <a:pPr lvl="1"/>
            <a:r>
              <a:rPr lang="en-US" dirty="0"/>
              <a:t>Rebuild waning normal conducting magnet expertise and test equipment</a:t>
            </a:r>
          </a:p>
          <a:p>
            <a:pPr lvl="1"/>
            <a:r>
              <a:rPr lang="en-US" dirty="0"/>
              <a:t>Build on expertise in detector systems</a:t>
            </a:r>
          </a:p>
          <a:p>
            <a:pPr lvl="1"/>
            <a:endParaRPr lang="en-US" dirty="0"/>
          </a:p>
          <a:p>
            <a:pPr lvl="1"/>
            <a:endParaRPr lang="en-US" dirty="0"/>
          </a:p>
        </p:txBody>
      </p:sp>
      <p:pic>
        <p:nvPicPr>
          <p:cNvPr id="5" name="Picture 4">
            <a:extLst>
              <a:ext uri="{FF2B5EF4-FFF2-40B4-BE49-F238E27FC236}">
                <a16:creationId xmlns:a16="http://schemas.microsoft.com/office/drawing/2014/main" id="{606A0BA8-5C74-2C58-784F-A84A0239F5E0}"/>
              </a:ext>
            </a:extLst>
          </p:cNvPr>
          <p:cNvPicPr>
            <a:picLocks noChangeAspect="1"/>
          </p:cNvPicPr>
          <p:nvPr/>
        </p:nvPicPr>
        <p:blipFill>
          <a:blip r:embed="rId2"/>
          <a:srcRect t="8570"/>
          <a:stretch/>
        </p:blipFill>
        <p:spPr>
          <a:xfrm>
            <a:off x="1317916" y="1727642"/>
            <a:ext cx="9552992" cy="2501644"/>
          </a:xfrm>
          <a:prstGeom prst="rect">
            <a:avLst/>
          </a:prstGeom>
          <a:ln w="38100">
            <a:solidFill>
              <a:schemeClr val="tx1"/>
            </a:solidFill>
          </a:ln>
        </p:spPr>
      </p:pic>
    </p:spTree>
    <p:extLst>
      <p:ext uri="{BB962C8B-B14F-4D97-AF65-F5344CB8AC3E}">
        <p14:creationId xmlns:p14="http://schemas.microsoft.com/office/powerpoint/2010/main" val="993156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CB0D6-E9B7-972A-8512-23FE2CC9D821}"/>
              </a:ext>
            </a:extLst>
          </p:cNvPr>
          <p:cNvSpPr>
            <a:spLocks noGrp="1"/>
          </p:cNvSpPr>
          <p:nvPr>
            <p:ph type="sldNum" sz="quarter" idx="4"/>
          </p:nvPr>
        </p:nvSpPr>
        <p:spPr/>
        <p:txBody>
          <a:bodyPr/>
          <a:lstStyle/>
          <a:p>
            <a:pPr algn="ctr"/>
            <a:fld id="{933A556B-7C63-244D-9B7C-B0EA8042B330}" type="slidenum">
              <a:rPr lang="en-US" smtClean="0"/>
              <a:pPr algn="ctr"/>
              <a:t>7</a:t>
            </a:fld>
            <a:endParaRPr lang="en-US" dirty="0"/>
          </a:p>
        </p:txBody>
      </p:sp>
      <p:sp>
        <p:nvSpPr>
          <p:cNvPr id="3" name="Title 2">
            <a:extLst>
              <a:ext uri="{FF2B5EF4-FFF2-40B4-BE49-F238E27FC236}">
                <a16:creationId xmlns:a16="http://schemas.microsoft.com/office/drawing/2014/main" id="{EF45372B-DA36-11BB-7E84-FEF71B79026A}"/>
              </a:ext>
            </a:extLst>
          </p:cNvPr>
          <p:cNvSpPr>
            <a:spLocks noGrp="1"/>
          </p:cNvSpPr>
          <p:nvPr>
            <p:ph type="title"/>
          </p:nvPr>
        </p:nvSpPr>
        <p:spPr/>
        <p:txBody>
          <a:bodyPr/>
          <a:lstStyle/>
          <a:p>
            <a:r>
              <a:rPr lang="en-US" dirty="0"/>
              <a:t>Superconducting Radiofrequency (SRF)</a:t>
            </a:r>
          </a:p>
        </p:txBody>
      </p:sp>
      <p:sp>
        <p:nvSpPr>
          <p:cNvPr id="4" name="Text Placeholder 3">
            <a:extLst>
              <a:ext uri="{FF2B5EF4-FFF2-40B4-BE49-F238E27FC236}">
                <a16:creationId xmlns:a16="http://schemas.microsoft.com/office/drawing/2014/main" id="{3A12F051-50EA-FFC0-F7DA-DE950BEC718C}"/>
              </a:ext>
            </a:extLst>
          </p:cNvPr>
          <p:cNvSpPr>
            <a:spLocks noGrp="1"/>
          </p:cNvSpPr>
          <p:nvPr>
            <p:ph type="body" sz="quarter" idx="10"/>
          </p:nvPr>
        </p:nvSpPr>
        <p:spPr>
          <a:xfrm>
            <a:off x="461842" y="981715"/>
            <a:ext cx="11496855" cy="2685824"/>
          </a:xfrm>
        </p:spPr>
        <p:txBody>
          <a:bodyPr/>
          <a:lstStyle/>
          <a:p>
            <a:r>
              <a:rPr lang="en-US" sz="2000" dirty="0"/>
              <a:t>Long-standing expertise at JLab – it’s what put CEBAF on the map</a:t>
            </a:r>
          </a:p>
          <a:p>
            <a:r>
              <a:rPr lang="en-US" sz="2000" dirty="0"/>
              <a:t>History of partner projects (LCLS-II, SNS PPU, LCLS-II-HE)</a:t>
            </a:r>
          </a:p>
          <a:p>
            <a:pPr lvl="1"/>
            <a:r>
              <a:rPr lang="en-US" sz="1800" dirty="0"/>
              <a:t>In addition to being a provider to host labs, partnered with other DOE labs to execute work</a:t>
            </a:r>
          </a:p>
          <a:p>
            <a:r>
              <a:rPr lang="en-US" sz="2000" dirty="0"/>
              <a:t>Three pillars of SRF technology at JLab</a:t>
            </a:r>
          </a:p>
          <a:p>
            <a:pPr lvl="1"/>
            <a:r>
              <a:rPr lang="en-US" sz="1800" dirty="0"/>
              <a:t>SRF R&amp;D – RF physics design through R&amp;D prototypes</a:t>
            </a:r>
          </a:p>
          <a:p>
            <a:pPr lvl="1"/>
            <a:r>
              <a:rPr lang="en-US" sz="1800" dirty="0"/>
              <a:t>SRF Engineering – Significant experience with engineering SRF cryomodule systems</a:t>
            </a:r>
          </a:p>
          <a:p>
            <a:pPr lvl="1"/>
            <a:r>
              <a:rPr lang="en-US" sz="1800" dirty="0"/>
              <a:t>SRF Operations – Manufacturing and testing of cryomodules</a:t>
            </a:r>
          </a:p>
        </p:txBody>
      </p:sp>
      <p:grpSp>
        <p:nvGrpSpPr>
          <p:cNvPr id="9" name="Group 8">
            <a:extLst>
              <a:ext uri="{FF2B5EF4-FFF2-40B4-BE49-F238E27FC236}">
                <a16:creationId xmlns:a16="http://schemas.microsoft.com/office/drawing/2014/main" id="{8D8C5E65-2637-224F-F41B-B7669C0C7CEC}"/>
              </a:ext>
            </a:extLst>
          </p:cNvPr>
          <p:cNvGrpSpPr/>
          <p:nvPr/>
        </p:nvGrpSpPr>
        <p:grpSpPr>
          <a:xfrm>
            <a:off x="8608650" y="3432316"/>
            <a:ext cx="3350047" cy="2883527"/>
            <a:chOff x="8224434" y="3556626"/>
            <a:chExt cx="3350920" cy="2884278"/>
          </a:xfrm>
        </p:grpSpPr>
        <p:pic>
          <p:nvPicPr>
            <p:cNvPr id="1026" name="Picture 2">
              <a:extLst>
                <a:ext uri="{FF2B5EF4-FFF2-40B4-BE49-F238E27FC236}">
                  <a16:creationId xmlns:a16="http://schemas.microsoft.com/office/drawing/2014/main" id="{0A38E56C-4FF9-AD6C-3F2C-571DE579472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24434" y="3925958"/>
              <a:ext cx="3350920" cy="25149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0341A2-06EC-0F83-CD99-5AF09E461AE5}"/>
                </a:ext>
              </a:extLst>
            </p:cNvPr>
            <p:cNvSpPr txBox="1"/>
            <p:nvPr/>
          </p:nvSpPr>
          <p:spPr>
            <a:xfrm>
              <a:off x="8224434" y="3556626"/>
              <a:ext cx="3350920" cy="369332"/>
            </a:xfrm>
            <a:prstGeom prst="rect">
              <a:avLst/>
            </a:prstGeom>
            <a:noFill/>
          </p:spPr>
          <p:txBody>
            <a:bodyPr wrap="square" rtlCol="0">
              <a:spAutoFit/>
            </a:bodyPr>
            <a:lstStyle/>
            <a:p>
              <a:pPr algn="ctr"/>
              <a:r>
                <a:rPr lang="en-US" dirty="0">
                  <a:solidFill>
                    <a:srgbClr val="0070C0"/>
                  </a:solidFill>
                </a:rPr>
                <a:t>LCLS-II Cryomodule Testing</a:t>
              </a:r>
            </a:p>
          </p:txBody>
        </p:sp>
      </p:grpSp>
      <p:grpSp>
        <p:nvGrpSpPr>
          <p:cNvPr id="11" name="Group 10">
            <a:extLst>
              <a:ext uri="{FF2B5EF4-FFF2-40B4-BE49-F238E27FC236}">
                <a16:creationId xmlns:a16="http://schemas.microsoft.com/office/drawing/2014/main" id="{4CE9632E-1F64-492A-84A3-E87ED769B1C4}"/>
              </a:ext>
            </a:extLst>
          </p:cNvPr>
          <p:cNvGrpSpPr/>
          <p:nvPr/>
        </p:nvGrpSpPr>
        <p:grpSpPr>
          <a:xfrm>
            <a:off x="681740" y="3801552"/>
            <a:ext cx="3769832" cy="2453277"/>
            <a:chOff x="1775222" y="3801649"/>
            <a:chExt cx="3770814" cy="2453916"/>
          </a:xfrm>
        </p:grpSpPr>
        <p:pic>
          <p:nvPicPr>
            <p:cNvPr id="1028" name="Picture 4">
              <a:extLst>
                <a:ext uri="{FF2B5EF4-FFF2-40B4-BE49-F238E27FC236}">
                  <a16:creationId xmlns:a16="http://schemas.microsoft.com/office/drawing/2014/main" id="{8A86607A-B1F8-A1E5-5322-8BA6E008F3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75222" y="4140203"/>
              <a:ext cx="3770121" cy="21153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38A6E7B-3B06-4460-B101-AB4AD8D0043C}"/>
                </a:ext>
              </a:extLst>
            </p:cNvPr>
            <p:cNvSpPr txBox="1"/>
            <p:nvPr/>
          </p:nvSpPr>
          <p:spPr>
            <a:xfrm>
              <a:off x="1775914" y="3801649"/>
              <a:ext cx="3770122" cy="338554"/>
            </a:xfrm>
            <a:prstGeom prst="rect">
              <a:avLst/>
            </a:prstGeom>
            <a:noFill/>
          </p:spPr>
          <p:txBody>
            <a:bodyPr wrap="square" rtlCol="0">
              <a:spAutoFit/>
            </a:bodyPr>
            <a:lstStyle/>
            <a:p>
              <a:pPr algn="ctr"/>
              <a:r>
                <a:rPr lang="en-US" sz="1600" dirty="0">
                  <a:solidFill>
                    <a:srgbClr val="0070C0"/>
                  </a:solidFill>
                </a:rPr>
                <a:t>EIC 591 MHz Design Verification Cavity</a:t>
              </a:r>
            </a:p>
          </p:txBody>
        </p:sp>
      </p:grpSp>
      <p:pic>
        <p:nvPicPr>
          <p:cNvPr id="1030" name="Picture 6">
            <a:extLst>
              <a:ext uri="{FF2B5EF4-FFF2-40B4-BE49-F238E27FC236}">
                <a16:creationId xmlns:a16="http://schemas.microsoft.com/office/drawing/2014/main" id="{3E1998B4-F85C-9ACA-2274-03ADE84473D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60818" y="4146361"/>
            <a:ext cx="3276575" cy="21021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DD796D7-871C-8442-DA0D-0384A69CDF3E}"/>
              </a:ext>
            </a:extLst>
          </p:cNvPr>
          <p:cNvSpPr txBox="1"/>
          <p:nvPr/>
        </p:nvSpPr>
        <p:spPr>
          <a:xfrm>
            <a:off x="4960818" y="3814833"/>
            <a:ext cx="3276575" cy="338466"/>
          </a:xfrm>
          <a:prstGeom prst="rect">
            <a:avLst/>
          </a:prstGeom>
          <a:noFill/>
        </p:spPr>
        <p:txBody>
          <a:bodyPr wrap="square" rtlCol="0">
            <a:spAutoFit/>
          </a:bodyPr>
          <a:lstStyle/>
          <a:p>
            <a:pPr algn="ctr"/>
            <a:r>
              <a:rPr lang="en-US" sz="1600" dirty="0">
                <a:solidFill>
                  <a:srgbClr val="0070C0"/>
                </a:solidFill>
              </a:rPr>
              <a:t>SRF Chemical Processing</a:t>
            </a:r>
          </a:p>
        </p:txBody>
      </p:sp>
    </p:spTree>
    <p:extLst>
      <p:ext uri="{BB962C8B-B14F-4D97-AF65-F5344CB8AC3E}">
        <p14:creationId xmlns:p14="http://schemas.microsoft.com/office/powerpoint/2010/main" val="1302521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0CF2C-8C90-07BC-E38E-2F686F5D0D5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E8D815-4C50-9E17-39DE-A61276B0302A}"/>
              </a:ext>
            </a:extLst>
          </p:cNvPr>
          <p:cNvSpPr>
            <a:spLocks noGrp="1"/>
          </p:cNvSpPr>
          <p:nvPr>
            <p:ph type="sldNum" sz="quarter" idx="4"/>
          </p:nvPr>
        </p:nvSpPr>
        <p:spPr/>
        <p:txBody>
          <a:bodyPr/>
          <a:lstStyle/>
          <a:p>
            <a:pPr algn="ctr"/>
            <a:fld id="{933A556B-7C63-244D-9B7C-B0EA8042B330}" type="slidenum">
              <a:rPr lang="en-US" smtClean="0"/>
              <a:pPr algn="ctr"/>
              <a:t>8</a:t>
            </a:fld>
            <a:endParaRPr lang="en-US" dirty="0"/>
          </a:p>
        </p:txBody>
      </p:sp>
      <p:sp>
        <p:nvSpPr>
          <p:cNvPr id="3" name="Title 2">
            <a:extLst>
              <a:ext uri="{FF2B5EF4-FFF2-40B4-BE49-F238E27FC236}">
                <a16:creationId xmlns:a16="http://schemas.microsoft.com/office/drawing/2014/main" id="{ECEE6460-0BD4-1FDA-6018-1E67602B16EE}"/>
              </a:ext>
            </a:extLst>
          </p:cNvPr>
          <p:cNvSpPr>
            <a:spLocks noGrp="1"/>
          </p:cNvSpPr>
          <p:nvPr>
            <p:ph type="title"/>
          </p:nvPr>
        </p:nvSpPr>
        <p:spPr/>
        <p:txBody>
          <a:bodyPr/>
          <a:lstStyle/>
          <a:p>
            <a:r>
              <a:rPr lang="en-US" dirty="0"/>
              <a:t>Cryogenic Engineering</a:t>
            </a:r>
          </a:p>
        </p:txBody>
      </p:sp>
      <p:sp>
        <p:nvSpPr>
          <p:cNvPr id="4" name="Text Placeholder 3">
            <a:extLst>
              <a:ext uri="{FF2B5EF4-FFF2-40B4-BE49-F238E27FC236}">
                <a16:creationId xmlns:a16="http://schemas.microsoft.com/office/drawing/2014/main" id="{6010E9F4-CBB5-EA73-A84D-9FE5FC2E1943}"/>
              </a:ext>
            </a:extLst>
          </p:cNvPr>
          <p:cNvSpPr>
            <a:spLocks noGrp="1"/>
          </p:cNvSpPr>
          <p:nvPr>
            <p:ph type="body" sz="quarter" idx="10"/>
          </p:nvPr>
        </p:nvSpPr>
        <p:spPr>
          <a:xfrm>
            <a:off x="461842" y="981714"/>
            <a:ext cx="11496855" cy="2944115"/>
          </a:xfrm>
        </p:spPr>
        <p:txBody>
          <a:bodyPr/>
          <a:lstStyle/>
          <a:p>
            <a:r>
              <a:rPr lang="en-US" sz="2000" dirty="0" err="1"/>
              <a:t>JLab’s</a:t>
            </a:r>
            <a:r>
              <a:rPr lang="en-US" sz="2000" dirty="0"/>
              <a:t> cryogenics expertise paralleled the SRF development for CEBAF</a:t>
            </a:r>
          </a:p>
          <a:p>
            <a:r>
              <a:rPr lang="en-US" sz="2000" dirty="0"/>
              <a:t>End Station Refrigerator-II recently completed at JLab (feeds Hall A for MOLLER)</a:t>
            </a:r>
          </a:p>
          <a:p>
            <a:pPr lvl="1"/>
            <a:r>
              <a:rPr lang="en-US" sz="1800" dirty="0"/>
              <a:t>Utilized cold box and compressors salvaged from the SSC 30 years ago!</a:t>
            </a:r>
          </a:p>
          <a:p>
            <a:r>
              <a:rPr lang="en-US" sz="2000" dirty="0"/>
              <a:t>JLab is designing the 2K Satellite Refrigerator Plants and 2K distribution systems for the EIC while BNL is handling the 4K systems</a:t>
            </a:r>
          </a:p>
        </p:txBody>
      </p:sp>
      <p:pic>
        <p:nvPicPr>
          <p:cNvPr id="5" name="Picture 4">
            <a:extLst>
              <a:ext uri="{FF2B5EF4-FFF2-40B4-BE49-F238E27FC236}">
                <a16:creationId xmlns:a16="http://schemas.microsoft.com/office/drawing/2014/main" id="{C2602C6B-218F-C7D9-E6F1-57FD695AF6C9}"/>
              </a:ext>
            </a:extLst>
          </p:cNvPr>
          <p:cNvPicPr>
            <a:picLocks noChangeAspect="1"/>
          </p:cNvPicPr>
          <p:nvPr/>
        </p:nvPicPr>
        <p:blipFill>
          <a:blip r:embed="rId2"/>
          <a:stretch>
            <a:fillRect/>
          </a:stretch>
        </p:blipFill>
        <p:spPr>
          <a:xfrm>
            <a:off x="649017" y="3429000"/>
            <a:ext cx="3799904" cy="2742486"/>
          </a:xfrm>
          <a:prstGeom prst="rect">
            <a:avLst/>
          </a:prstGeom>
          <a:solidFill>
            <a:srgbClr val="FFFFFF">
              <a:shade val="85000"/>
            </a:srgbClr>
          </a:solidFill>
          <a:ln w="38100" cap="sq">
            <a:solidFill>
              <a:srgbClr val="0070C0"/>
            </a:solidFill>
            <a:miter lim="800000"/>
          </a:ln>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C345A72-0B47-C720-37C7-9A5500F77389}"/>
              </a:ext>
            </a:extLst>
          </p:cNvPr>
          <p:cNvSpPr txBox="1"/>
          <p:nvPr/>
        </p:nvSpPr>
        <p:spPr>
          <a:xfrm>
            <a:off x="649018" y="3059764"/>
            <a:ext cx="3799904" cy="369236"/>
          </a:xfrm>
          <a:prstGeom prst="rect">
            <a:avLst/>
          </a:prstGeom>
          <a:noFill/>
        </p:spPr>
        <p:txBody>
          <a:bodyPr wrap="square" rtlCol="0">
            <a:spAutoFit/>
          </a:bodyPr>
          <a:lstStyle/>
          <a:p>
            <a:pPr algn="ctr"/>
            <a:r>
              <a:rPr lang="en-US" dirty="0">
                <a:solidFill>
                  <a:srgbClr val="0070C0"/>
                </a:solidFill>
              </a:rPr>
              <a:t>IR-10 Satellite plant (CD-3A)</a:t>
            </a:r>
          </a:p>
        </p:txBody>
      </p:sp>
      <p:pic>
        <p:nvPicPr>
          <p:cNvPr id="7" name="Picture 6">
            <a:extLst>
              <a:ext uri="{FF2B5EF4-FFF2-40B4-BE49-F238E27FC236}">
                <a16:creationId xmlns:a16="http://schemas.microsoft.com/office/drawing/2014/main" id="{D871C089-C447-817C-811F-2B388467F0B5}"/>
              </a:ext>
            </a:extLst>
          </p:cNvPr>
          <p:cNvPicPr>
            <a:picLocks noChangeAspect="1"/>
          </p:cNvPicPr>
          <p:nvPr/>
        </p:nvPicPr>
        <p:blipFill>
          <a:blip r:embed="rId3"/>
          <a:stretch>
            <a:fillRect/>
          </a:stretch>
        </p:blipFill>
        <p:spPr>
          <a:xfrm>
            <a:off x="5047249" y="3429000"/>
            <a:ext cx="6313119" cy="2742486"/>
          </a:xfrm>
          <a:prstGeom prst="rect">
            <a:avLst/>
          </a:prstGeom>
          <a:ln w="28575">
            <a:solidFill>
              <a:srgbClr val="0070C0"/>
            </a:solidFill>
          </a:ln>
        </p:spPr>
      </p:pic>
      <p:sp>
        <p:nvSpPr>
          <p:cNvPr id="13" name="TextBox 12">
            <a:extLst>
              <a:ext uri="{FF2B5EF4-FFF2-40B4-BE49-F238E27FC236}">
                <a16:creationId xmlns:a16="http://schemas.microsoft.com/office/drawing/2014/main" id="{E87BBDCD-C187-02FE-8555-12CBA82BE08B}"/>
              </a:ext>
            </a:extLst>
          </p:cNvPr>
          <p:cNvSpPr txBox="1"/>
          <p:nvPr/>
        </p:nvSpPr>
        <p:spPr>
          <a:xfrm>
            <a:off x="5039054" y="3059764"/>
            <a:ext cx="6321314" cy="369236"/>
          </a:xfrm>
          <a:prstGeom prst="rect">
            <a:avLst/>
          </a:prstGeom>
          <a:noFill/>
        </p:spPr>
        <p:txBody>
          <a:bodyPr wrap="square" rtlCol="0">
            <a:spAutoFit/>
          </a:bodyPr>
          <a:lstStyle/>
          <a:p>
            <a:pPr algn="ctr"/>
            <a:r>
              <a:rPr lang="en-US" dirty="0">
                <a:solidFill>
                  <a:srgbClr val="0070C0"/>
                </a:solidFill>
              </a:rPr>
              <a:t>IR-10 2K </a:t>
            </a:r>
            <a:r>
              <a:rPr lang="en-US" dirty="0" err="1">
                <a:solidFill>
                  <a:srgbClr val="0070C0"/>
                </a:solidFill>
              </a:rPr>
              <a:t>cryogeneic</a:t>
            </a:r>
            <a:r>
              <a:rPr lang="en-US" dirty="0">
                <a:solidFill>
                  <a:srgbClr val="0070C0"/>
                </a:solidFill>
              </a:rPr>
              <a:t> distribution system</a:t>
            </a:r>
          </a:p>
        </p:txBody>
      </p:sp>
      <p:pic>
        <p:nvPicPr>
          <p:cNvPr id="14" name="Picture 13">
            <a:extLst>
              <a:ext uri="{FF2B5EF4-FFF2-40B4-BE49-F238E27FC236}">
                <a16:creationId xmlns:a16="http://schemas.microsoft.com/office/drawing/2014/main" id="{6CB7B6BD-9D76-B410-C214-07C9F0378761}"/>
              </a:ext>
            </a:extLst>
          </p:cNvPr>
          <p:cNvPicPr>
            <a:picLocks noChangeAspect="1"/>
          </p:cNvPicPr>
          <p:nvPr/>
        </p:nvPicPr>
        <p:blipFill>
          <a:blip r:embed="rId4"/>
          <a:stretch>
            <a:fillRect/>
          </a:stretch>
        </p:blipFill>
        <p:spPr>
          <a:xfrm>
            <a:off x="8174342" y="5363533"/>
            <a:ext cx="2040627" cy="1419230"/>
          </a:xfrm>
          <a:prstGeom prst="rect">
            <a:avLst/>
          </a:prstGeom>
        </p:spPr>
      </p:pic>
    </p:spTree>
    <p:extLst>
      <p:ext uri="{BB962C8B-B14F-4D97-AF65-F5344CB8AC3E}">
        <p14:creationId xmlns:p14="http://schemas.microsoft.com/office/powerpoint/2010/main" val="297443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DDDCE-1EA6-2C19-2531-366996B204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60FDAE-2453-01EF-187E-B185A29C2E2F}"/>
              </a:ext>
            </a:extLst>
          </p:cNvPr>
          <p:cNvSpPr>
            <a:spLocks noGrp="1"/>
          </p:cNvSpPr>
          <p:nvPr>
            <p:ph type="sldNum" sz="quarter" idx="4"/>
          </p:nvPr>
        </p:nvSpPr>
        <p:spPr/>
        <p:txBody>
          <a:bodyPr/>
          <a:lstStyle/>
          <a:p>
            <a:pPr algn="ctr"/>
            <a:fld id="{933A556B-7C63-244D-9B7C-B0EA8042B330}" type="slidenum">
              <a:rPr lang="en-US" smtClean="0"/>
              <a:pPr algn="ctr"/>
              <a:t>9</a:t>
            </a:fld>
            <a:endParaRPr lang="en-US" dirty="0"/>
          </a:p>
        </p:txBody>
      </p:sp>
      <p:sp>
        <p:nvSpPr>
          <p:cNvPr id="3" name="Title 2">
            <a:extLst>
              <a:ext uri="{FF2B5EF4-FFF2-40B4-BE49-F238E27FC236}">
                <a16:creationId xmlns:a16="http://schemas.microsoft.com/office/drawing/2014/main" id="{D3A2B2A5-06B1-2AA0-3DDC-C764107189FD}"/>
              </a:ext>
            </a:extLst>
          </p:cNvPr>
          <p:cNvSpPr>
            <a:spLocks noGrp="1"/>
          </p:cNvSpPr>
          <p:nvPr>
            <p:ph type="title"/>
          </p:nvPr>
        </p:nvSpPr>
        <p:spPr/>
        <p:txBody>
          <a:bodyPr/>
          <a:lstStyle/>
          <a:p>
            <a:r>
              <a:rPr lang="en-US" dirty="0"/>
              <a:t>Normal Conducting Magnets</a:t>
            </a:r>
          </a:p>
        </p:txBody>
      </p:sp>
      <p:sp>
        <p:nvSpPr>
          <p:cNvPr id="4" name="Text Placeholder 3">
            <a:extLst>
              <a:ext uri="{FF2B5EF4-FFF2-40B4-BE49-F238E27FC236}">
                <a16:creationId xmlns:a16="http://schemas.microsoft.com/office/drawing/2014/main" id="{17845646-574E-D1A7-B5ED-9528FBD084A8}"/>
              </a:ext>
            </a:extLst>
          </p:cNvPr>
          <p:cNvSpPr>
            <a:spLocks noGrp="1"/>
          </p:cNvSpPr>
          <p:nvPr>
            <p:ph type="body" sz="quarter" idx="10"/>
          </p:nvPr>
        </p:nvSpPr>
        <p:spPr/>
        <p:txBody>
          <a:bodyPr/>
          <a:lstStyle/>
          <a:p>
            <a:r>
              <a:rPr lang="en-US" sz="2000" dirty="0" err="1"/>
              <a:t>JLab’s</a:t>
            </a:r>
            <a:r>
              <a:rPr lang="en-US" sz="2000" dirty="0"/>
              <a:t> interest is rebuilding expertise in magnet design and testing</a:t>
            </a:r>
          </a:p>
          <a:p>
            <a:pPr lvl="1"/>
            <a:r>
              <a:rPr lang="en-US" sz="1800" dirty="0"/>
              <a:t>EIC offers opportunities to refresh engineering talent and test stands</a:t>
            </a:r>
          </a:p>
          <a:p>
            <a:pPr lvl="1"/>
            <a:r>
              <a:rPr lang="en-US" sz="1800" dirty="0"/>
              <a:t>Leveraging JLab assets such as magnet power supplies for tests, granite tables etc.</a:t>
            </a:r>
          </a:p>
          <a:p>
            <a:r>
              <a:rPr lang="en-US" sz="2000" dirty="0"/>
              <a:t>Repurposing of APS magnets</a:t>
            </a:r>
          </a:p>
          <a:p>
            <a:pPr lvl="1"/>
            <a:r>
              <a:rPr lang="en-US" sz="1800" dirty="0"/>
              <a:t>122 magnet girders received at JLab from APS</a:t>
            </a:r>
          </a:p>
          <a:p>
            <a:pPr lvl="2"/>
            <a:r>
              <a:rPr lang="en-US" sz="1600" dirty="0"/>
              <a:t>All disassembled to recover quadrupoles (blue) and </a:t>
            </a:r>
            <a:r>
              <a:rPr lang="en-US" sz="1600" dirty="0" err="1"/>
              <a:t>sextupoles</a:t>
            </a:r>
            <a:r>
              <a:rPr lang="en-US" sz="1600" dirty="0"/>
              <a:t> (yellow)</a:t>
            </a:r>
          </a:p>
          <a:p>
            <a:pPr lvl="2"/>
            <a:r>
              <a:rPr lang="en-US" sz="1600" dirty="0"/>
              <a:t>Radioactive waste stream &lt;1000 </a:t>
            </a:r>
            <a:r>
              <a:rPr lang="en-US" sz="1600" dirty="0" err="1"/>
              <a:t>lbs</a:t>
            </a:r>
            <a:r>
              <a:rPr lang="en-US" sz="1600" dirty="0"/>
              <a:t> vs 60,000 </a:t>
            </a:r>
            <a:r>
              <a:rPr lang="en-US" sz="1600" dirty="0" err="1"/>
              <a:t>lbs</a:t>
            </a:r>
            <a:r>
              <a:rPr lang="en-US" sz="1600" dirty="0"/>
              <a:t> planned for</a:t>
            </a:r>
          </a:p>
          <a:p>
            <a:pPr lvl="1"/>
            <a:r>
              <a:rPr lang="en-US" sz="1800" dirty="0"/>
              <a:t>First set of 6 magnets have been refurbished/rebuilt (one of each flavor)</a:t>
            </a:r>
          </a:p>
          <a:p>
            <a:endParaRPr lang="en-US" sz="2000" dirty="0"/>
          </a:p>
          <a:p>
            <a:pPr lvl="1"/>
            <a:endParaRPr lang="en-US" sz="1800" dirty="0"/>
          </a:p>
          <a:p>
            <a:pPr lvl="1"/>
            <a:endParaRPr lang="en-US" sz="1800" dirty="0"/>
          </a:p>
          <a:p>
            <a:pPr lvl="1"/>
            <a:endParaRPr lang="en-US" sz="1800" dirty="0"/>
          </a:p>
        </p:txBody>
      </p:sp>
      <p:pic>
        <p:nvPicPr>
          <p:cNvPr id="5" name="Picture 4">
            <a:extLst>
              <a:ext uri="{FF2B5EF4-FFF2-40B4-BE49-F238E27FC236}">
                <a16:creationId xmlns:a16="http://schemas.microsoft.com/office/drawing/2014/main" id="{CB5E8F12-FE5E-FBBA-55BD-B40EFA611A39}"/>
              </a:ext>
            </a:extLst>
          </p:cNvPr>
          <p:cNvPicPr>
            <a:picLocks noChangeAspect="1"/>
          </p:cNvPicPr>
          <p:nvPr/>
        </p:nvPicPr>
        <p:blipFill>
          <a:blip r:embed="rId2"/>
          <a:stretch>
            <a:fillRect/>
          </a:stretch>
        </p:blipFill>
        <p:spPr>
          <a:xfrm>
            <a:off x="369240" y="4089054"/>
            <a:ext cx="3417539" cy="1957052"/>
          </a:xfrm>
          <a:prstGeom prst="rect">
            <a:avLst/>
          </a:prstGeom>
        </p:spPr>
      </p:pic>
      <p:pic>
        <p:nvPicPr>
          <p:cNvPr id="6" name="Picture 5">
            <a:extLst>
              <a:ext uri="{FF2B5EF4-FFF2-40B4-BE49-F238E27FC236}">
                <a16:creationId xmlns:a16="http://schemas.microsoft.com/office/drawing/2014/main" id="{20D4F775-73C5-9BA4-0D9D-506F6D56ECBD}"/>
              </a:ext>
            </a:extLst>
          </p:cNvPr>
          <p:cNvPicPr>
            <a:picLocks noChangeAspect="1"/>
          </p:cNvPicPr>
          <p:nvPr/>
        </p:nvPicPr>
        <p:blipFill>
          <a:blip r:embed="rId3"/>
          <a:stretch>
            <a:fillRect/>
          </a:stretch>
        </p:blipFill>
        <p:spPr>
          <a:xfrm>
            <a:off x="4832713" y="4089054"/>
            <a:ext cx="4191012" cy="1956518"/>
          </a:xfrm>
          <a:prstGeom prst="rect">
            <a:avLst/>
          </a:prstGeom>
        </p:spPr>
      </p:pic>
      <p:sp>
        <p:nvSpPr>
          <p:cNvPr id="7" name="Right Arrow 6">
            <a:extLst>
              <a:ext uri="{FF2B5EF4-FFF2-40B4-BE49-F238E27FC236}">
                <a16:creationId xmlns:a16="http://schemas.microsoft.com/office/drawing/2014/main" id="{83213A29-C279-188A-F6F2-68D47B0CB1E8}"/>
              </a:ext>
            </a:extLst>
          </p:cNvPr>
          <p:cNvSpPr/>
          <p:nvPr/>
        </p:nvSpPr>
        <p:spPr>
          <a:xfrm>
            <a:off x="3806081" y="4828836"/>
            <a:ext cx="1007329" cy="4769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553E645-10DD-C55D-F8DA-8BEED7E2BD2B}"/>
              </a:ext>
            </a:extLst>
          </p:cNvPr>
          <p:cNvPicPr>
            <a:picLocks noChangeAspect="1"/>
          </p:cNvPicPr>
          <p:nvPr/>
        </p:nvPicPr>
        <p:blipFill>
          <a:blip r:embed="rId4"/>
          <a:stretch>
            <a:fillRect/>
          </a:stretch>
        </p:blipFill>
        <p:spPr>
          <a:xfrm>
            <a:off x="9421099" y="3608557"/>
            <a:ext cx="2398486" cy="2437549"/>
          </a:xfrm>
          <a:prstGeom prst="rect">
            <a:avLst/>
          </a:prstGeom>
        </p:spPr>
      </p:pic>
    </p:spTree>
    <p:extLst>
      <p:ext uri="{BB962C8B-B14F-4D97-AF65-F5344CB8AC3E}">
        <p14:creationId xmlns:p14="http://schemas.microsoft.com/office/powerpoint/2010/main" val="1597911398"/>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ORNL template 16x9" id="{C0EB04B0-D86C-9243-8720-2D2052F85E0F}" vid="{A3F60B28-C595-C340-94C0-76EB0CED3D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626a30e-e30c-49d2-b28e-4b15466de7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FCCE15F5A724E4995E449CDD4BB4BEB" ma:contentTypeVersion="14" ma:contentTypeDescription="Create a new document." ma:contentTypeScope="" ma:versionID="3742517f4d8ea0c0f7fa2c848517d3c9">
  <xsd:schema xmlns:xsd="http://www.w3.org/2001/XMLSchema" xmlns:xs="http://www.w3.org/2001/XMLSchema" xmlns:p="http://schemas.microsoft.com/office/2006/metadata/properties" xmlns:ns3="2626a30e-e30c-49d2-b28e-4b15466de7c6" xmlns:ns4="77586f14-e94f-440a-8709-25c562d20f3f" targetNamespace="http://schemas.microsoft.com/office/2006/metadata/properties" ma:root="true" ma:fieldsID="c6aed80b5cb2f7b947f8555b754936a2" ns3:_="" ns4:_="">
    <xsd:import namespace="2626a30e-e30c-49d2-b28e-4b15466de7c6"/>
    <xsd:import namespace="77586f14-e94f-440a-8709-25c562d20f3f"/>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26a30e-e30c-49d2-b28e-4b15466de7c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586f14-e94f-440a-8709-25c562d20f3f"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2.xml><?xml version="1.0" encoding="utf-8"?>
<ds:datastoreItem xmlns:ds="http://schemas.openxmlformats.org/officeDocument/2006/customXml" ds:itemID="{A50EC660-24D0-43A0-AE5E-E274115E726B}">
  <ds:schemaRefs>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2626a30e-e30c-49d2-b28e-4b15466de7c6"/>
    <ds:schemaRef ds:uri="http://schemas.microsoft.com/office/infopath/2007/PartnerControls"/>
    <ds:schemaRef ds:uri="77586f14-e94f-440a-8709-25c562d20f3f"/>
  </ds:schemaRefs>
</ds:datastoreItem>
</file>

<file path=customXml/itemProps3.xml><?xml version="1.0" encoding="utf-8"?>
<ds:datastoreItem xmlns:ds="http://schemas.openxmlformats.org/officeDocument/2006/customXml" ds:itemID="{CC358CA5-7B10-4B01-8268-6312A2E94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26a30e-e30c-49d2-b28e-4b15466de7c6"/>
    <ds:schemaRef ds:uri="77586f14-e94f-440a-8709-25c562d20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12909</TotalTime>
  <Words>3599</Words>
  <Application>Microsoft Office PowerPoint</Application>
  <PresentationFormat>Custom</PresentationFormat>
  <Paragraphs>450</Paragraphs>
  <Slides>27</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MS Mincho</vt:lpstr>
      <vt:lpstr>ＭＳ Ｐゴシック</vt:lpstr>
      <vt:lpstr>Arial</vt:lpstr>
      <vt:lpstr>Arial Black</vt:lpstr>
      <vt:lpstr>Avenir</vt:lpstr>
      <vt:lpstr>Calibri</vt:lpstr>
      <vt:lpstr>Cambria</vt:lpstr>
      <vt:lpstr>Courier New</vt:lpstr>
      <vt:lpstr>PingFangSC-Regular</vt:lpstr>
      <vt:lpstr>Times New Roman</vt:lpstr>
      <vt:lpstr>TimesNewRomanPSMT</vt:lpstr>
      <vt:lpstr>Presentations (Wide Screen)</vt:lpstr>
      <vt:lpstr>PowerPoint Presentation</vt:lpstr>
      <vt:lpstr>EIC Project  JLab’s Continuing Role</vt:lpstr>
      <vt:lpstr>An Integrated BNL/JLab Leadership Team – FY2023</vt:lpstr>
      <vt:lpstr>EIC Leadership Team Now – JLab is losing equity</vt:lpstr>
      <vt:lpstr>EIC Leadership Team Now – JLab is losing equity</vt:lpstr>
      <vt:lpstr>JLab’s Technical Roles on EIC</vt:lpstr>
      <vt:lpstr>Superconducting Radiofrequency (SRF)</vt:lpstr>
      <vt:lpstr>Cryogenic Engineering</vt:lpstr>
      <vt:lpstr>Normal Conducting Magnets</vt:lpstr>
      <vt:lpstr>EIC Detector – Synergy with CEBAF Operations</vt:lpstr>
      <vt:lpstr>EIC Scientific Case Built Over Decades</vt:lpstr>
      <vt:lpstr>Facility Requirements </vt:lpstr>
      <vt:lpstr>EIC Project Critical Decisions and Plans </vt:lpstr>
      <vt:lpstr>CD-3B Request Overview</vt:lpstr>
      <vt:lpstr>EIC Comprehensive Scope Identification</vt:lpstr>
      <vt:lpstr>PowerPoint Presentation</vt:lpstr>
      <vt:lpstr>Challenges facing EIC and JLab’s Role in EIC</vt:lpstr>
      <vt:lpstr>EIC Project  JLab’s Continuing Role</vt:lpstr>
      <vt:lpstr>Jefferson Lab’s Science and Technology Vision</vt:lpstr>
      <vt:lpstr>Ensure Excellence in Delivering on the EIC Partnership</vt:lpstr>
      <vt:lpstr>EIC Science – Context and EIC Group Mission</vt:lpstr>
      <vt:lpstr>EIC Detector - Summary</vt:lpstr>
      <vt:lpstr>EIC Group Staff – 12 GeV Program &amp; EIC Synergies</vt:lpstr>
      <vt:lpstr>EIC Detector – Computing Synergy</vt:lpstr>
      <vt:lpstr>PowerPoint Presentation</vt:lpstr>
      <vt:lpstr>EIC Computing Challenges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 Lab Managers Budget Briefing  FY2019</dc:title>
  <dc:creator>Dean, David Jarvis</dc:creator>
  <cp:lastModifiedBy>Susan Drewery</cp:lastModifiedBy>
  <cp:revision>307</cp:revision>
  <cp:lastPrinted>2023-06-07T15:50:08Z</cp:lastPrinted>
  <dcterms:created xsi:type="dcterms:W3CDTF">2017-01-04T16:29:24Z</dcterms:created>
  <dcterms:modified xsi:type="dcterms:W3CDTF">2024-12-10T13:45:08Z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0x0101008FCCE15F5A724E4995E449CDD4BB4BEB</vt:lpwstr>
  </property>
</Properties>
</file>