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5"/>
  </p:notesMasterIdLst>
  <p:handoutMasterIdLst>
    <p:handoutMasterId r:id="rId16"/>
  </p:handoutMasterIdLst>
  <p:sldIdLst>
    <p:sldId id="282" r:id="rId5"/>
    <p:sldId id="263" r:id="rId6"/>
    <p:sldId id="6041" r:id="rId7"/>
    <p:sldId id="5860" r:id="rId8"/>
    <p:sldId id="6040" r:id="rId9"/>
    <p:sldId id="6038" r:id="rId10"/>
    <p:sldId id="6039" r:id="rId11"/>
    <p:sldId id="6036" r:id="rId12"/>
    <p:sldId id="5872" r:id="rId13"/>
    <p:sldId id="283" r:id="rId14"/>
  </p:sldIdLst>
  <p:sldSz cx="12192000" cy="6858000"/>
  <p:notesSz cx="6946900" cy="9220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9511BF26-355F-428B-A1D8-D74219E5793B}">
          <p14:sldIdLst>
            <p14:sldId id="282"/>
            <p14:sldId id="263"/>
            <p14:sldId id="6041"/>
            <p14:sldId id="5860"/>
            <p14:sldId id="6040"/>
            <p14:sldId id="6038"/>
            <p14:sldId id="6039"/>
            <p14:sldId id="6036"/>
            <p14:sldId id="5872"/>
            <p14:sldId id="28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6780D0-179B-4889-3B34-220435FC4C5C}" name="Deborah Dowd" initials="DD" userId="S::dowd@jlab.org::357397ed-9835-46c9-8525-62dfffee2e17" providerId="AD"/>
  <p188:author id="{59ED88F1-301C-7B5F-B318-7A15ED193814}" name="Jae Yun Cho" initials="JC" userId="S::jcho@jlab.org::2b5e541d-bee5-4d17-961d-e677747562f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9632"/>
    <a:srgbClr val="568AA7"/>
    <a:srgbClr val="667584"/>
    <a:srgbClr val="8497A8"/>
    <a:srgbClr val="C51230"/>
    <a:srgbClr val="3366FF"/>
    <a:srgbClr val="3D4C59"/>
    <a:srgbClr val="008000"/>
    <a:srgbClr val="000000"/>
    <a:srgbClr val="004D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A67DF4-B5B6-6604-A0B2-0CEA83276A31}" v="22" dt="2024-12-09T23:16:27.027"/>
    <p1510:client id="{17E41246-97D8-6267-277D-6000F3CCAF1A}" v="26" dt="2024-12-09T21:04:33.565"/>
    <p1510:client id="{2186036A-6CB3-F5C7-BB2B-F350C48EDA76}" v="4" dt="2024-12-09T21:31:01.465"/>
    <p1510:client id="{347096A6-8945-6F3B-BEDA-C42217E0B1CB}" v="91" dt="2024-12-10T03:32:40.760"/>
    <p1510:client id="{42EE1EB3-9E12-4975-C81B-F4A5D0873EEE}" v="6" dt="2024-12-09T23:08:31.163"/>
    <p1510:client id="{46DD1B6D-88DE-4EB7-7BA5-64BF760CBE59}" v="2" dt="2024-12-10T03:24:32.439"/>
    <p1510:client id="{6D5CA868-46CC-CE29-BAA1-F8558BEB415C}" v="180" dt="2024-12-09T17:11:35.882"/>
    <p1510:client id="{71DAE135-0C2C-41BC-86F6-06032C22AF87}" v="34" dt="2024-12-09T19:08:47.347"/>
    <p1510:client id="{73E0D491-C0A8-A852-22F4-D27079F7AFAE}" v="374" dt="2024-12-09T20:18:51.504"/>
    <p1510:client id="{9A6D8582-4F4D-49DF-A9A4-EDFA1764E982}" v="25" dt="2024-12-10T00:10:44.671"/>
    <p1510:client id="{B6326C8B-C8EB-AB57-48A8-BBAD4855E671}" v="111" dt="2024-12-09T23:09:19.782"/>
    <p1510:client id="{D9B2969E-8307-4A88-90CA-B496F5A93024}" v="1265" dt="2024-12-09T21:36:29.2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15EAD31-FAB7-48B8-ABE9-96868977A62A}"/>
              </a:ext>
            </a:extLst>
          </p:cNvPr>
          <p:cNvSpPr>
            <a:spLocks noGrp="1"/>
          </p:cNvSpPr>
          <p:nvPr>
            <p:ph type="hdr" sz="quarter"/>
          </p:nvPr>
        </p:nvSpPr>
        <p:spPr>
          <a:xfrm>
            <a:off x="0" y="0"/>
            <a:ext cx="3010323" cy="462611"/>
          </a:xfrm>
          <a:prstGeom prst="rect">
            <a:avLst/>
          </a:prstGeom>
        </p:spPr>
        <p:txBody>
          <a:bodyPr vert="horz" lIns="92376" tIns="46188" rIns="92376" bIns="46188" rtlCol="0"/>
          <a:lstStyle>
            <a:lvl1pPr algn="l">
              <a:defRPr sz="1200"/>
            </a:lvl1pPr>
          </a:lstStyle>
          <a:p>
            <a:endParaRPr lang="en-US"/>
          </a:p>
        </p:txBody>
      </p:sp>
      <p:sp>
        <p:nvSpPr>
          <p:cNvPr id="3" name="Date Placeholder 2">
            <a:extLst>
              <a:ext uri="{FF2B5EF4-FFF2-40B4-BE49-F238E27FC236}">
                <a16:creationId xmlns:a16="http://schemas.microsoft.com/office/drawing/2014/main" id="{F8184533-3B5B-44C3-A3FB-B0A8E4C9459B}"/>
              </a:ext>
            </a:extLst>
          </p:cNvPr>
          <p:cNvSpPr>
            <a:spLocks noGrp="1"/>
          </p:cNvSpPr>
          <p:nvPr>
            <p:ph type="dt" sz="quarter" idx="1"/>
          </p:nvPr>
        </p:nvSpPr>
        <p:spPr>
          <a:xfrm>
            <a:off x="3934970" y="0"/>
            <a:ext cx="3010323" cy="462611"/>
          </a:xfrm>
          <a:prstGeom prst="rect">
            <a:avLst/>
          </a:prstGeom>
        </p:spPr>
        <p:txBody>
          <a:bodyPr vert="horz" lIns="92376" tIns="46188" rIns="92376" bIns="46188" rtlCol="0"/>
          <a:lstStyle>
            <a:lvl1pPr algn="r">
              <a:defRPr sz="1200"/>
            </a:lvl1pPr>
          </a:lstStyle>
          <a:p>
            <a:fld id="{B72FA293-15AF-4FB0-9A5A-FFBD6309DA11}" type="datetimeFigureOut">
              <a:rPr lang="en-US" smtClean="0"/>
              <a:t>12/9/2024</a:t>
            </a:fld>
            <a:endParaRPr lang="en-US"/>
          </a:p>
        </p:txBody>
      </p:sp>
      <p:sp>
        <p:nvSpPr>
          <p:cNvPr id="4" name="Footer Placeholder 3">
            <a:extLst>
              <a:ext uri="{FF2B5EF4-FFF2-40B4-BE49-F238E27FC236}">
                <a16:creationId xmlns:a16="http://schemas.microsoft.com/office/drawing/2014/main" id="{A193CE74-B17D-4176-89AA-F3CC6A2DBACF}"/>
              </a:ext>
            </a:extLst>
          </p:cNvPr>
          <p:cNvSpPr>
            <a:spLocks noGrp="1"/>
          </p:cNvSpPr>
          <p:nvPr>
            <p:ph type="ftr" sz="quarter" idx="2"/>
          </p:nvPr>
        </p:nvSpPr>
        <p:spPr>
          <a:xfrm>
            <a:off x="0" y="8757591"/>
            <a:ext cx="3010323" cy="462610"/>
          </a:xfrm>
          <a:prstGeom prst="rect">
            <a:avLst/>
          </a:prstGeom>
        </p:spPr>
        <p:txBody>
          <a:bodyPr vert="horz" lIns="92376" tIns="46188" rIns="92376" bIns="46188"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D79A98A-00C8-4677-8E04-F2513128AE4E}"/>
              </a:ext>
            </a:extLst>
          </p:cNvPr>
          <p:cNvSpPr>
            <a:spLocks noGrp="1"/>
          </p:cNvSpPr>
          <p:nvPr>
            <p:ph type="sldNum" sz="quarter" idx="3"/>
          </p:nvPr>
        </p:nvSpPr>
        <p:spPr>
          <a:xfrm>
            <a:off x="3934970" y="8757591"/>
            <a:ext cx="3010323" cy="462610"/>
          </a:xfrm>
          <a:prstGeom prst="rect">
            <a:avLst/>
          </a:prstGeom>
        </p:spPr>
        <p:txBody>
          <a:bodyPr vert="horz" lIns="92376" tIns="46188" rIns="92376" bIns="46188" rtlCol="0" anchor="b"/>
          <a:lstStyle>
            <a:lvl1pPr algn="r">
              <a:defRPr sz="1200"/>
            </a:lvl1pPr>
          </a:lstStyle>
          <a:p>
            <a:fld id="{93B1E183-D644-465A-BC74-3A675E88F933}" type="slidenum">
              <a:rPr lang="en-US" smtClean="0"/>
              <a:t>‹#›</a:t>
            </a:fld>
            <a:endParaRPr lang="en-US"/>
          </a:p>
        </p:txBody>
      </p:sp>
    </p:spTree>
    <p:extLst>
      <p:ext uri="{BB962C8B-B14F-4D97-AF65-F5344CB8AC3E}">
        <p14:creationId xmlns:p14="http://schemas.microsoft.com/office/powerpoint/2010/main" val="826970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0323" cy="462611"/>
          </a:xfrm>
          <a:prstGeom prst="rect">
            <a:avLst/>
          </a:prstGeom>
        </p:spPr>
        <p:txBody>
          <a:bodyPr vert="horz" lIns="92376" tIns="46188" rIns="92376" bIns="46188" rtlCol="0"/>
          <a:lstStyle>
            <a:lvl1pPr algn="l">
              <a:defRPr sz="1200"/>
            </a:lvl1pPr>
          </a:lstStyle>
          <a:p>
            <a:endParaRPr lang="en-US"/>
          </a:p>
        </p:txBody>
      </p:sp>
      <p:sp>
        <p:nvSpPr>
          <p:cNvPr id="3" name="Date Placeholder 2"/>
          <p:cNvSpPr>
            <a:spLocks noGrp="1"/>
          </p:cNvSpPr>
          <p:nvPr>
            <p:ph type="dt" idx="1"/>
          </p:nvPr>
        </p:nvSpPr>
        <p:spPr>
          <a:xfrm>
            <a:off x="3934970" y="0"/>
            <a:ext cx="3010323" cy="462611"/>
          </a:xfrm>
          <a:prstGeom prst="rect">
            <a:avLst/>
          </a:prstGeom>
        </p:spPr>
        <p:txBody>
          <a:bodyPr vert="horz" lIns="92376" tIns="46188" rIns="92376" bIns="46188" rtlCol="0"/>
          <a:lstStyle>
            <a:lvl1pPr algn="r">
              <a:defRPr sz="1200"/>
            </a:lvl1pPr>
          </a:lstStyle>
          <a:p>
            <a:fld id="{AF8F3527-BB28-884B-A511-C22C3DCF5453}" type="datetimeFigureOut">
              <a:rPr lang="en-US" smtClean="0"/>
              <a:t>12/9/2024</a:t>
            </a:fld>
            <a:endParaRPr lang="en-US"/>
          </a:p>
        </p:txBody>
      </p:sp>
      <p:sp>
        <p:nvSpPr>
          <p:cNvPr id="4" name="Slide Image Placeholder 3"/>
          <p:cNvSpPr>
            <a:spLocks noGrp="1" noRot="1" noChangeAspect="1"/>
          </p:cNvSpPr>
          <p:nvPr>
            <p:ph type="sldImg" idx="2"/>
          </p:nvPr>
        </p:nvSpPr>
        <p:spPr>
          <a:xfrm>
            <a:off x="708025" y="1152525"/>
            <a:ext cx="5530850" cy="3111500"/>
          </a:xfrm>
          <a:prstGeom prst="rect">
            <a:avLst/>
          </a:prstGeom>
          <a:noFill/>
          <a:ln w="12700">
            <a:solidFill>
              <a:prstClr val="black"/>
            </a:solidFill>
          </a:ln>
        </p:spPr>
        <p:txBody>
          <a:bodyPr vert="horz" lIns="92376" tIns="46188" rIns="92376" bIns="46188" rtlCol="0" anchor="ctr"/>
          <a:lstStyle/>
          <a:p>
            <a:endParaRPr lang="en-US"/>
          </a:p>
        </p:txBody>
      </p:sp>
      <p:sp>
        <p:nvSpPr>
          <p:cNvPr id="5" name="Notes Placeholder 4"/>
          <p:cNvSpPr>
            <a:spLocks noGrp="1"/>
          </p:cNvSpPr>
          <p:nvPr>
            <p:ph type="body" sz="quarter" idx="3"/>
          </p:nvPr>
        </p:nvSpPr>
        <p:spPr>
          <a:xfrm>
            <a:off x="694690" y="4437221"/>
            <a:ext cx="5557520" cy="3630454"/>
          </a:xfrm>
          <a:prstGeom prst="rect">
            <a:avLst/>
          </a:prstGeom>
        </p:spPr>
        <p:txBody>
          <a:bodyPr vert="horz" lIns="92376" tIns="46188" rIns="92376" bIns="4618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57591"/>
            <a:ext cx="3010323" cy="462610"/>
          </a:xfrm>
          <a:prstGeom prst="rect">
            <a:avLst/>
          </a:prstGeom>
        </p:spPr>
        <p:txBody>
          <a:bodyPr vert="horz" lIns="92376" tIns="46188" rIns="92376" bIns="46188" rtlCol="0" anchor="b"/>
          <a:lstStyle>
            <a:lvl1pPr algn="l">
              <a:defRPr sz="1200"/>
            </a:lvl1pPr>
          </a:lstStyle>
          <a:p>
            <a:endParaRPr lang="en-US"/>
          </a:p>
        </p:txBody>
      </p:sp>
      <p:sp>
        <p:nvSpPr>
          <p:cNvPr id="7" name="Slide Number Placeholder 6"/>
          <p:cNvSpPr>
            <a:spLocks noGrp="1"/>
          </p:cNvSpPr>
          <p:nvPr>
            <p:ph type="sldNum" sz="quarter" idx="5"/>
          </p:nvPr>
        </p:nvSpPr>
        <p:spPr>
          <a:xfrm>
            <a:off x="3934970" y="8757591"/>
            <a:ext cx="3010323" cy="462610"/>
          </a:xfrm>
          <a:prstGeom prst="rect">
            <a:avLst/>
          </a:prstGeom>
        </p:spPr>
        <p:txBody>
          <a:bodyPr vert="horz" lIns="92376" tIns="46188" rIns="92376" bIns="46188"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urldefense.proofpoint.com/v2/url?u=https-3A__info.aps.org_e_640833_ail-2Dutm-2Dcampaign-2Dhonors2024-2D25_2rxw2v_1293024445_h_vdVAofXaqDm3jU2teWo5vv-2DC9CbgaySW3YosO67ZGYE&amp;d=DwMDaQ&amp;c=CJqEzB1piLOyyvZjb8YUQw&amp;r=sbzyxkeroY58e-CkP8hQtA&amp;m=1-7hPuLTOnZ1hxn_EZDqGqAXyNLvqsDI5CbQAQbiyUcWVptCWHOwO-qn5mcr8dA-&amp;s=oKnulgYMhFF6Xli8CD8ql6BYg-N9s04-c1yf3my9Dxw&amp;e="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urldefense.proofpoint.com/v2/url?u=https-3A__link.mediaoutreach.meltwater.com_ls_click-3Fupn-3Du001.414fvznh-2D2BxTDRq9GA4UFaosQatYSvY2tZ-2D2B4xU8qiovMzMQ4BYlSKXOky3FAl-2D2BrECmry4-5FiSM7kUFOUk-2D2BqWpdQGInmD61LzvbGC5-2D2BHqSOhuoGgfp3J9Syits3HAMgYESHpk1aZOnY2FGm425vxTsyJVsbUK8HhljDx-2D2FW15EeCJAlonrZUm4ThoUdiaXveFXRjPcrWuvBzYvjpDair54SQFizmgTQuy1EpZFo7PdXXij86xhoaTUcyh0TyF8Sai3rwmaGXPDPCtGF1ZOstAMIOm-2D2F1jf0eSLPgGupshLBXoG7sjXb-2D2BaqFJWRXNH5jJAN9yVM1NDe9GjtBEHOdrSCYbYxxdXeuezG6hmNinRzCM5uZJC-2D2BUDplB7CH-2D2Fv5nz96-2D2BevDEIC09shL28pzvbfPiypChMnBVEGqNowhuviSSdqwRGquADMIigcwAWm9hYxWfa2EnZXQt&amp;d=DwMFaQ&amp;c=CJqEzB1piLOyyvZjb8YUQw&amp;r=YFJs0FKB296UUSeoxALDqDSsop1Seda6d57uK1TBzKE&amp;m=Zfwg4IvY1AK2Zuo_AvSD3jYwXz3ToJG1VnzEDBd-9qM8_0F14Q8MAoV4UbI-QNpY&amp;s=LzFz1seHa4u01X7P0HQqt9a41XPf6ybwZxdQjta5ogg&amp;e=" TargetMode="External"/><Relationship Id="rId4" Type="http://schemas.openxmlformats.org/officeDocument/2006/relationships/hyperlink" Target="https://urldefense.proofpoint.com/v2/url?u=https-3A__link.mediaoutreach.meltwater.com_ls_click-3Fupn-3Du001.414fvznh-2D2BxTDRq9GA4UFakft7V49oL5x06EYWlUe3qf-2D2BGekonraqm8uDOdYINRYsDyurcT1epC-2D2B-2D2F28lzLkw3eQ-2D3D-2D3DIYJE-5FiSM7kUFOUk-2D2BqWpdQGInmD61LzvbGC5-2D2BHqSOhuoGgfp3J9Syits3HAMgYESHpk1aZOnY2FGm425vxTsyJVsbUK8HhljDx-2D2FW15EeCJAlonrZUm4ThoUdiaXveFXRjPcrWuvBzYvjpDair54SQFizmgTQuy1EpZFo7PdXXij86xhoaTUcyh0TyF8Sai3rwmaGXPDPCtGF1ZOstAMIOm-2D2F1jf0Tb6josORa3j1-2D2BRfvCC3MfRLNb0qBYQoQx6T3XZ6qS34lxYf-2D2Flgd4GKsB7dnWO-2D2BT1FWDs4ossUPVjBCrKSKLh3ERSg-2D2FJkt-2D2FOV7rIRgf-2D2BNM7RxYk4CMfpa1pFuDLVvi2XQ52K8mu9GLdeHB3-2D2BgRu6n6FDP8AtjvHQjsJgzBzEu5xF&amp;d=DwMFaQ&amp;c=CJqEzB1piLOyyvZjb8YUQw&amp;r=YFJs0FKB296UUSeoxALDqDSsop1Seda6d57uK1TBzKE&amp;m=Zfwg4IvY1AK2Zuo_AvSD3jYwXz3ToJG1VnzEDBd-9qM8_0F14Q8MAoV4UbI-QNpY&amp;s=pVl8UDXws0pGMWoB-9ekyZQJunpsiVI2BaRFJhjR0n8&amp;e="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Let me introduce myself, I am Kim Sawyer, the new Director of Jefferson Lab. I am excited to meet with you today. Ultimately, our user community is what Jefferson Lab is all about - collaboration, cooperation, and innovation across institutions, across state and national boundaries – to deliver the best science in our field in a safe and efficient way.</a:t>
            </a:r>
          </a:p>
        </p:txBody>
      </p:sp>
      <p:sp>
        <p:nvSpPr>
          <p:cNvPr id="4" name="Footer Placeholder 3"/>
          <p:cNvSpPr>
            <a:spLocks noGrp="1"/>
          </p:cNvSpPr>
          <p:nvPr>
            <p:ph type="ftr" sz="quarter" idx="4"/>
          </p:nvPr>
        </p:nvSpPr>
        <p:spPr/>
        <p:txBody>
          <a:bodyPr/>
          <a:lstStyle/>
          <a:p>
            <a:r>
              <a:rPr lang="en-US"/>
              <a:t>Director's All-Staff   |     October 2, 2024</a:t>
            </a:r>
          </a:p>
        </p:txBody>
      </p:sp>
      <p:sp>
        <p:nvSpPr>
          <p:cNvPr id="5" name="Slide Number Placeholder 4"/>
          <p:cNvSpPr>
            <a:spLocks noGrp="1"/>
          </p:cNvSpPr>
          <p:nvPr>
            <p:ph type="sldNum" sz="quarter" idx="5"/>
          </p:nvPr>
        </p:nvSpPr>
        <p:spPr/>
        <p:txBody>
          <a:bodyPr/>
          <a:lstStyle/>
          <a:p>
            <a:fld id="{B5CA9DF9-7AD4-4C6C-AC06-07FD8B2268EC}" type="slidenum">
              <a:rPr lang="en-US" smtClean="0"/>
              <a:t>1</a:t>
            </a:fld>
            <a:endParaRPr lang="en-US"/>
          </a:p>
        </p:txBody>
      </p:sp>
    </p:spTree>
    <p:extLst>
      <p:ext uri="{BB962C8B-B14F-4D97-AF65-F5344CB8AC3E}">
        <p14:creationId xmlns:p14="http://schemas.microsoft.com/office/powerpoint/2010/main" val="3997204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Director's All-Staff   |     October 2, 2024</a:t>
            </a:r>
          </a:p>
        </p:txBody>
      </p:sp>
      <p:sp>
        <p:nvSpPr>
          <p:cNvPr id="5" name="Slide Number Placeholder 4"/>
          <p:cNvSpPr>
            <a:spLocks noGrp="1"/>
          </p:cNvSpPr>
          <p:nvPr>
            <p:ph type="sldNum" sz="quarter" idx="5"/>
          </p:nvPr>
        </p:nvSpPr>
        <p:spPr/>
        <p:txBody>
          <a:bodyPr/>
          <a:lstStyle/>
          <a:p>
            <a:fld id="{B5CA9DF9-7AD4-4C6C-AC06-07FD8B2268EC}" type="slidenum">
              <a:rPr lang="en-US" smtClean="0"/>
              <a:t>10</a:t>
            </a:fld>
            <a:endParaRPr lang="en-US"/>
          </a:p>
        </p:txBody>
      </p:sp>
    </p:spTree>
    <p:extLst>
      <p:ext uri="{BB962C8B-B14F-4D97-AF65-F5344CB8AC3E}">
        <p14:creationId xmlns:p14="http://schemas.microsoft.com/office/powerpoint/2010/main" val="2144338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Jefferson lab has the largest community of nuclear physicist in the world. </a:t>
            </a:r>
          </a:p>
          <a:p>
            <a:r>
              <a:rPr lang="en-US"/>
              <a:t>We have a total of 1904 scientific users worldwide:  1238 domestic users and 666 international scientific users as of October 2024.</a:t>
            </a:r>
          </a:p>
        </p:txBody>
      </p:sp>
      <p:sp>
        <p:nvSpPr>
          <p:cNvPr id="4" name="Slide Number Placeholder 3"/>
          <p:cNvSpPr>
            <a:spLocks noGrp="1"/>
          </p:cNvSpPr>
          <p:nvPr>
            <p:ph type="sldNum" sz="quarter" idx="5"/>
          </p:nvPr>
        </p:nvSpPr>
        <p:spPr/>
        <p:txBody>
          <a:bodyPr/>
          <a:lstStyle/>
          <a:p>
            <a:fld id="{FBBF1341-3AFE-B447-A831-9671D6A7009B}" type="slidenum">
              <a:rPr lang="en-US" smtClean="0"/>
              <a:t>2</a:t>
            </a:fld>
            <a:endParaRPr lang="en-US"/>
          </a:p>
        </p:txBody>
      </p:sp>
    </p:spTree>
    <p:extLst>
      <p:ext uri="{BB962C8B-B14F-4D97-AF65-F5344CB8AC3E}">
        <p14:creationId xmlns:p14="http://schemas.microsoft.com/office/powerpoint/2010/main" val="1249616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a:p>
            <a:r>
              <a:rPr lang="en-US">
                <a:ea typeface="Calibri"/>
                <a:cs typeface="Calibri"/>
              </a:rPr>
              <a:t>Lab is growing, 166 new staff in FY24</a:t>
            </a:r>
          </a:p>
          <a:p>
            <a:r>
              <a:rPr lang="en-US">
                <a:ea typeface="Calibri"/>
                <a:cs typeface="Calibri"/>
              </a:rPr>
              <a:t>Demographic profile is also changing: Female and minority population are on the rise as you can see the increase in percentage in 2024 compared to 2018.</a:t>
            </a:r>
          </a:p>
          <a:p>
            <a:endParaRPr lang="en-US"/>
          </a:p>
        </p:txBody>
      </p:sp>
      <p:sp>
        <p:nvSpPr>
          <p:cNvPr id="4" name="Slide Number Placeholder 3"/>
          <p:cNvSpPr>
            <a:spLocks noGrp="1"/>
          </p:cNvSpPr>
          <p:nvPr>
            <p:ph type="sldNum" sz="quarter" idx="5"/>
          </p:nvPr>
        </p:nvSpPr>
        <p:spPr/>
        <p:txBody>
          <a:bodyPr/>
          <a:lstStyle/>
          <a:p>
            <a:fld id="{FBBF1341-3AFE-B447-A831-9671D6A7009B}" type="slidenum">
              <a:rPr lang="en-US" smtClean="0"/>
              <a:t>3</a:t>
            </a:fld>
            <a:endParaRPr lang="en-US"/>
          </a:p>
        </p:txBody>
      </p:sp>
    </p:spTree>
    <p:extLst>
      <p:ext uri="{BB962C8B-B14F-4D97-AF65-F5344CB8AC3E}">
        <p14:creationId xmlns:p14="http://schemas.microsoft.com/office/powerpoint/2010/main" val="2671828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000"/>
              <a:t>In our efforts to shift toward becoming a high-performing multi-purpose laboratory, we have set a goal to streamline operations and improve services across Jefferson Lab to deliver world-leading science. </a:t>
            </a:r>
          </a:p>
          <a:p>
            <a:pPr lvl="1">
              <a:lnSpc>
                <a:spcPct val="150000"/>
              </a:lnSpc>
              <a:buFont typeface="Arial" panose="020B0604020202020204" pitchFamily="34" charset="0"/>
              <a:buChar char="•"/>
            </a:pPr>
            <a:r>
              <a:rPr lang="en-US"/>
              <a:t>Aligning our budget and finance offices  </a:t>
            </a:r>
          </a:p>
          <a:p>
            <a:pPr lvl="1">
              <a:lnSpc>
                <a:spcPct val="150000"/>
              </a:lnSpc>
              <a:buFont typeface="Arial" panose="020B0604020202020204" pitchFamily="34" charset="0"/>
              <a:buChar char="•"/>
            </a:pPr>
            <a:r>
              <a:rPr lang="en-US"/>
              <a:t>Created a Project Assurance Office</a:t>
            </a:r>
          </a:p>
          <a:p>
            <a:pPr lvl="1">
              <a:lnSpc>
                <a:spcPct val="150000"/>
              </a:lnSpc>
              <a:buFont typeface="Arial" panose="020B0604020202020204" pitchFamily="34" charset="0"/>
              <a:buChar char="•"/>
            </a:pPr>
            <a:r>
              <a:rPr lang="en-US"/>
              <a:t>Created a Project Management Office </a:t>
            </a:r>
          </a:p>
          <a:p>
            <a:pPr lvl="1">
              <a:lnSpc>
                <a:spcPct val="150000"/>
              </a:lnSpc>
              <a:buFont typeface="Arial" panose="020B0604020202020204" pitchFamily="34" charset="0"/>
              <a:buChar char="•"/>
            </a:pPr>
            <a:r>
              <a:rPr lang="en-US"/>
              <a:t>CPO taking on a new role (CPO office functions re-assigned)</a:t>
            </a:r>
          </a:p>
          <a:p>
            <a:pPr lvl="1">
              <a:lnSpc>
                <a:spcPct val="150000"/>
              </a:lnSpc>
              <a:buFont typeface="Arial" panose="020B0604020202020204" pitchFamily="34" charset="0"/>
              <a:buChar char="•"/>
            </a:pPr>
            <a:r>
              <a:rPr lang="en-US"/>
              <a:t>ES&amp;H Director taking on a new role (Interim in place Oct. 16)</a:t>
            </a:r>
          </a:p>
          <a:p>
            <a:pPr lvl="1">
              <a:lnSpc>
                <a:spcPct val="150000"/>
              </a:lnSpc>
              <a:buFont typeface="Arial" panose="020B0604020202020204" pitchFamily="34" charset="0"/>
              <a:buChar char="•"/>
            </a:pPr>
            <a:r>
              <a:rPr lang="en-US"/>
              <a:t>Assessing centrally managed, field deployed model to provide safety professionals for divisions</a:t>
            </a:r>
          </a:p>
          <a:p>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EC6B486-E18D-8C49-8AB8-D9329548D07C}"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4</a:t>
            </a:fld>
            <a:endParaRPr kumimoji="0" lang="en-US" sz="1200" b="0" i="0" u="none" strike="noStrike" kern="0" cap="none" spc="0" normalizeH="0" baseline="0" noProof="0">
              <a:ln>
                <a:noFill/>
              </a:ln>
              <a:solidFill>
                <a:sysClr val="windowText" lastClr="000000"/>
              </a:solidFill>
              <a:effectLst/>
              <a:uLnTx/>
              <a:uFillTx/>
            </a:endParaRPr>
          </a:p>
        </p:txBody>
      </p:sp>
      <p:sp>
        <p:nvSpPr>
          <p:cNvPr id="5" name="Footer Placeholder 4">
            <a:extLst>
              <a:ext uri="{FF2B5EF4-FFF2-40B4-BE49-F238E27FC236}">
                <a16:creationId xmlns:a16="http://schemas.microsoft.com/office/drawing/2014/main" id="{6FD1CF25-830E-7A64-6662-1964B0B5F099}"/>
              </a:ext>
            </a:extLst>
          </p:cNvPr>
          <p:cNvSpPr>
            <a:spLocks noGrp="1"/>
          </p:cNvSpPr>
          <p:nvPr>
            <p:ph type="ftr" sz="quarter" idx="4"/>
          </p:nvPr>
        </p:nvSpPr>
        <p:spPr/>
        <p:txBody>
          <a:bodyPr/>
          <a:lstStyle/>
          <a:p>
            <a:r>
              <a:rPr lang="en-US"/>
              <a:t>Director's All-Staff   |     October 2, 2024</a:t>
            </a:r>
          </a:p>
        </p:txBody>
      </p:sp>
    </p:spTree>
    <p:extLst>
      <p:ext uri="{BB962C8B-B14F-4D97-AF65-F5344CB8AC3E}">
        <p14:creationId xmlns:p14="http://schemas.microsoft.com/office/powerpoint/2010/main" val="4181787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might all be aware that the 2024 APS fellows has been just announced: Jozef, Patrizia, Alex, and Mark are the JLab staff that has been selected. </a:t>
            </a:r>
            <a:r>
              <a:rPr lang="en-US" sz="1800">
                <a:effectLst/>
                <a:latin typeface="Arial" panose="020B0604020202020204" pitchFamily="34" charset="0"/>
                <a:ea typeface="Malgun Gothic" panose="020B0503020000020004" pitchFamily="34" charset="-127"/>
              </a:rPr>
              <a:t>I am very proud that the accomplishments and contributions of these four Jefferson Lab staff members to the field of physics are being recognized by their peers with this honor. </a:t>
            </a:r>
            <a:r>
              <a:rPr lang="en-US"/>
              <a:t> </a:t>
            </a:r>
          </a:p>
          <a:p>
            <a:endParaRPr lang="en-US"/>
          </a:p>
          <a:p>
            <a:pPr>
              <a:defRPr/>
            </a:pPr>
            <a:r>
              <a:rPr lang="en-US" u="sng">
                <a:solidFill>
                  <a:srgbClr val="000000"/>
                </a:solidFill>
                <a:cs typeface="Calibri"/>
              </a:rPr>
              <a:t>APS </a:t>
            </a:r>
            <a:r>
              <a:rPr lang="en-US" b="1" u="sng">
                <a:solidFill>
                  <a:srgbClr val="000000"/>
                </a:solidFill>
                <a:cs typeface="Calibri"/>
                <a:hlinkClick r:id="rId3"/>
              </a:rPr>
              <a:t>Stuart</a:t>
            </a:r>
            <a:r>
              <a:rPr lang="en-US" b="1" u="sng">
                <a:solidFill>
                  <a:srgbClr val="000000"/>
                </a:solidFill>
                <a:hlinkClick r:id="rId3">
                  <a:extLst>
                    <a:ext uri="{A12FA001-AC4F-418D-AE19-62706E023703}">
                      <ahyp:hlinkClr xmlns:ahyp="http://schemas.microsoft.com/office/drawing/2018/hyperlinkcolor" val="tx"/>
                    </a:ext>
                  </a:extLst>
                </a:hlinkClick>
              </a:rPr>
              <a:t> Jay Freedman Award in Experimental Nuclear Physics</a:t>
            </a:r>
            <a:endParaRPr lang="en-US" u="sng">
              <a:cs typeface="Calibri"/>
            </a:endParaRPr>
          </a:p>
          <a:p>
            <a:pPr marL="285750" indent="-285750">
              <a:buFont typeface="Arial"/>
              <a:buChar char="•"/>
              <a:defRPr/>
            </a:pPr>
            <a:r>
              <a:rPr lang="en-US" u="sng">
                <a:solidFill>
                  <a:srgbClr val="000000"/>
                </a:solidFill>
              </a:rPr>
              <a:t>Caryn A. </a:t>
            </a:r>
            <a:r>
              <a:rPr lang="en-US" u="sng" err="1">
                <a:solidFill>
                  <a:srgbClr val="000000"/>
                </a:solidFill>
              </a:rPr>
              <a:t>Palatchi</a:t>
            </a:r>
            <a:r>
              <a:rPr lang="en-US" u="sng">
                <a:solidFill>
                  <a:srgbClr val="000000"/>
                </a:solidFill>
              </a:rPr>
              <a:t>, Indiana University – </a:t>
            </a:r>
            <a:r>
              <a:rPr lang="en-US" u="sng" err="1">
                <a:solidFill>
                  <a:srgbClr val="000000"/>
                </a:solidFill>
              </a:rPr>
              <a:t>JLab</a:t>
            </a:r>
            <a:r>
              <a:rPr lang="en-US" u="sng">
                <a:solidFill>
                  <a:srgbClr val="000000"/>
                </a:solidFill>
              </a:rPr>
              <a:t> user</a:t>
            </a:r>
            <a:endParaRPr lang="en-US" u="sng">
              <a:cs typeface="Calibri"/>
            </a:endParaRPr>
          </a:p>
          <a:p>
            <a:pPr>
              <a:defRPr/>
            </a:pPr>
            <a:r>
              <a:rPr lang="en-US" u="sng">
                <a:solidFill>
                  <a:srgbClr val="000000"/>
                </a:solidFill>
              </a:rPr>
              <a:t>“For contributions to the measurement of the weak nuclear form factors, including the development of improved systems for controlling polarized electron beams.”</a:t>
            </a:r>
            <a:endParaRPr lang="en-US" u="sng">
              <a:cs typeface="Calibri"/>
            </a:endParaRPr>
          </a:p>
          <a:p>
            <a:pPr>
              <a:defRPr/>
            </a:pPr>
            <a:endParaRPr lang="en-US">
              <a:solidFill>
                <a:srgbClr val="000000"/>
              </a:solidFill>
              <a:latin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0000"/>
                </a:solidFill>
                <a:latin typeface="Aptos" panose="02110004020202020204"/>
              </a:rPr>
              <a:t>Congratulations to Holly, and Zhite on their prestigious awards in Experimental Physics and Theoretical Particle Physics and the Alexandre being named an American Physical Society Fellow.</a:t>
            </a:r>
          </a:p>
          <a:p>
            <a:endParaRPr lang="en-US"/>
          </a:p>
          <a:p>
            <a:r>
              <a:rPr lang="en-US"/>
              <a:t>I'm pleased to recognize three who won the DOE early career award in 2024.  Whitney our </a:t>
            </a:r>
            <a:r>
              <a:rPr lang="en-US" err="1"/>
              <a:t>JLab</a:t>
            </a:r>
            <a:r>
              <a:rPr lang="en-US"/>
              <a:t> User, Miguel and Marie who are our </a:t>
            </a:r>
            <a:r>
              <a:rPr lang="en-US" err="1"/>
              <a:t>JLab</a:t>
            </a:r>
            <a:r>
              <a:rPr lang="en-US"/>
              <a:t> bridge faculty as well as users.</a:t>
            </a:r>
            <a:endParaRPr lang="en-US">
              <a:ea typeface="Calibri"/>
              <a:cs typeface="Calibri"/>
            </a:endParaRPr>
          </a:p>
          <a:p>
            <a:endParaRPr lang="en-US"/>
          </a:p>
          <a:p>
            <a:r>
              <a:rPr lang="en-US">
                <a:solidFill>
                  <a:srgbClr val="000000"/>
                </a:solidFill>
                <a:latin typeface="Aptos" panose="02110004020202020204"/>
              </a:rPr>
              <a:t>DOE has been interested in developing leadership across the Lab Complex.  It's great to see Doug and Mike in the program this year.  They still have busy day jobs and have to do a lot of outside work in the program. Welcome to executive leadership!</a:t>
            </a:r>
          </a:p>
          <a:p>
            <a:endParaRPr lang="en-US">
              <a:solidFill>
                <a:srgbClr val="000000"/>
              </a:solidFill>
              <a:latin typeface="Aptos" panose="02110004020202020204"/>
            </a:endParaRPr>
          </a:p>
          <a:p>
            <a:r>
              <a:rPr lang="en-US">
                <a:solidFill>
                  <a:srgbClr val="000000"/>
                </a:solidFill>
                <a:latin typeface="Aptos" panose="02110004020202020204"/>
              </a:rPr>
              <a:t>I know there have been other recognition and awards that are not named here so congratulations to all of you as well.</a:t>
            </a:r>
          </a:p>
          <a:p>
            <a:endParaRPr lang="en-US">
              <a:solidFill>
                <a:srgbClr val="000000"/>
              </a:solidFill>
              <a:latin typeface="Aptos" panose="02110004020202020204"/>
            </a:endParaRPr>
          </a:p>
          <a:p>
            <a:r>
              <a:rPr lang="en-US">
                <a:solidFill>
                  <a:srgbClr val="000000"/>
                </a:solidFill>
              </a:rPr>
              <a:t> </a:t>
            </a:r>
          </a:p>
          <a:p>
            <a:r>
              <a:rPr lang="en-US">
                <a:solidFill>
                  <a:srgbClr val="000000"/>
                </a:solidFill>
              </a:rPr>
              <a:t>**The APS announced its 2024 Fellows on Oct. 4. These newly minted fellows join the ranks of an elite cadre of physicists employed in academia, national laboratories and industry worldwide. The APS has more than 50,000 members, and each year, no more than one half of one percent of APS membership may be elected to fellowship status. </a:t>
            </a:r>
            <a:r>
              <a:rPr lang="en-US">
                <a:solidFill>
                  <a:srgbClr val="000000"/>
                </a:solidFill>
                <a:hlinkClick r:id="rId4"/>
              </a:rPr>
              <a:t>Click here for the full list of APS Fellows</a:t>
            </a:r>
            <a:r>
              <a:rPr lang="en-US">
                <a:solidFill>
                  <a:srgbClr val="000000"/>
                </a:solidFill>
              </a:rPr>
              <a:t>.</a:t>
            </a:r>
          </a:p>
          <a:p>
            <a:endParaRPr lang="en-US">
              <a:solidFill>
                <a:srgbClr val="000000"/>
              </a:solidFill>
            </a:endParaRPr>
          </a:p>
          <a:p>
            <a:pPr marL="285750" indent="-285750">
              <a:buFont typeface="Arial,Sans-Serif"/>
              <a:buChar char="•"/>
            </a:pPr>
            <a:r>
              <a:rPr lang="en-US">
                <a:solidFill>
                  <a:srgbClr val="000000"/>
                </a:solidFill>
              </a:rPr>
              <a:t>Jozef J. Dudek, jointly appointed with William &amp; Mary</a:t>
            </a:r>
            <a:br>
              <a:rPr lang="en-US">
                <a:cs typeface="+mn-lt"/>
              </a:rPr>
            </a:br>
            <a:r>
              <a:rPr lang="en-US">
                <a:solidFill>
                  <a:srgbClr val="000000"/>
                </a:solidFill>
              </a:rPr>
              <a:t>For contributions to the spectroscopy of hadrons under the strong nuclear force and their impact on experimental programs worldwide.</a:t>
            </a:r>
          </a:p>
          <a:p>
            <a:pPr marL="285750" indent="-285750">
              <a:buFont typeface="Arial,Sans-Serif"/>
              <a:buChar char="•"/>
            </a:pPr>
            <a:r>
              <a:rPr lang="en-US">
                <a:solidFill>
                  <a:srgbClr val="000000"/>
                </a:solidFill>
              </a:rPr>
              <a:t>Patrizia Rossi </a:t>
            </a:r>
            <a:br>
              <a:rPr lang="en-US">
                <a:cs typeface="+mn-lt"/>
              </a:rPr>
            </a:br>
            <a:r>
              <a:rPr lang="en-US">
                <a:solidFill>
                  <a:srgbClr val="000000"/>
                </a:solidFill>
              </a:rPr>
              <a:t>For leading a scientific program to study the nucleon’s transverse momentum dependent </a:t>
            </a:r>
            <a:r>
              <a:rPr lang="en-US" err="1">
                <a:solidFill>
                  <a:srgbClr val="000000"/>
                </a:solidFill>
              </a:rPr>
              <a:t>parton</a:t>
            </a:r>
            <a:r>
              <a:rPr lang="en-US">
                <a:solidFill>
                  <a:srgbClr val="000000"/>
                </a:solidFill>
              </a:rPr>
              <a:t> distribution functions, including the development of a major particle detection system, and for </a:t>
            </a:r>
            <a:r>
              <a:rPr lang="en-US">
                <a:solidFill>
                  <a:srgbClr val="000000"/>
                </a:solidFill>
                <a:hlinkClick r:id="rId5"/>
              </a:rPr>
              <a:t>visionary leadership in promoting the science of an energy-upgraded CEBAF accelerator at 22 GeV beam energy</a:t>
            </a:r>
            <a:r>
              <a:rPr lang="en-US">
                <a:solidFill>
                  <a:srgbClr val="000000"/>
                </a:solidFill>
              </a:rPr>
              <a:t>.</a:t>
            </a:r>
          </a:p>
          <a:p>
            <a:pPr marL="285750" indent="-285750">
              <a:buFont typeface="Arial"/>
              <a:buChar char="•"/>
            </a:pPr>
            <a:r>
              <a:rPr lang="en-US">
                <a:solidFill>
                  <a:srgbClr val="000000"/>
                </a:solidFill>
              </a:rPr>
              <a:t>S. Alex Bogacz</a:t>
            </a:r>
            <a:br>
              <a:rPr lang="en-US">
                <a:cs typeface="+mn-lt"/>
              </a:rPr>
            </a:br>
            <a:r>
              <a:rPr lang="en-US">
                <a:solidFill>
                  <a:srgbClr val="000000"/>
                </a:solidFill>
              </a:rPr>
              <a:t> For the development of a broadly adopted novel coupling formalism for accelerators, its application to innovative recirculating </a:t>
            </a:r>
            <a:r>
              <a:rPr lang="en-US" err="1">
                <a:solidFill>
                  <a:srgbClr val="000000"/>
                </a:solidFill>
              </a:rPr>
              <a:t>linac</a:t>
            </a:r>
            <a:r>
              <a:rPr lang="en-US">
                <a:solidFill>
                  <a:srgbClr val="000000"/>
                </a:solidFill>
              </a:rPr>
              <a:t> designs, and leadership in high-energy recirculating </a:t>
            </a:r>
            <a:r>
              <a:rPr lang="en-US" err="1">
                <a:solidFill>
                  <a:srgbClr val="000000"/>
                </a:solidFill>
              </a:rPr>
              <a:t>linac</a:t>
            </a:r>
            <a:r>
              <a:rPr lang="en-US">
                <a:solidFill>
                  <a:srgbClr val="000000"/>
                </a:solidFill>
              </a:rPr>
              <a:t> design for ERLs, muon colliders, and CEBAF upgrades.</a:t>
            </a:r>
            <a:endParaRPr lang="en-US">
              <a:solidFill>
                <a:srgbClr val="000000"/>
              </a:solidFill>
              <a:cs typeface="Calibri"/>
            </a:endParaRPr>
          </a:p>
          <a:p>
            <a:pPr marL="285750" indent="-285750">
              <a:buFont typeface="Arial"/>
              <a:buChar char="•"/>
            </a:pPr>
            <a:r>
              <a:rPr lang="en-US">
                <a:solidFill>
                  <a:srgbClr val="000000"/>
                </a:solidFill>
              </a:rPr>
              <a:t>Mark Kevin Jones </a:t>
            </a:r>
            <a:br>
              <a:rPr lang="en-US">
                <a:cs typeface="+mn-lt"/>
              </a:rPr>
            </a:br>
            <a:r>
              <a:rPr lang="en-US">
                <a:solidFill>
                  <a:srgbClr val="000000"/>
                </a:solidFill>
              </a:rPr>
              <a:t> For scientific leadership in experimental studies of the fundamental nucleon electromagnetic form factors, including the surprising discovery of significant variation in the large momentum behavior of the proton electric form factor, and for developing new detection systems enabling the studies</a:t>
            </a:r>
            <a:endParaRPr lang="en-US"/>
          </a:p>
          <a:p>
            <a:r>
              <a:rPr lang="en-US">
                <a:solidFill>
                  <a:srgbClr val="000000"/>
                </a:solidFill>
              </a:rPr>
              <a:t> </a:t>
            </a:r>
            <a:endParaRPr lang="en-US"/>
          </a:p>
          <a:p>
            <a:endParaRPr lang="en-US">
              <a:solidFill>
                <a:srgbClr val="000000"/>
              </a:solidFill>
              <a:cs typeface="Calibri"/>
            </a:endParaRPr>
          </a:p>
          <a:p>
            <a:r>
              <a:rPr lang="en-US">
                <a:solidFill>
                  <a:srgbClr val="000000"/>
                </a:solidFill>
                <a:highlight>
                  <a:srgbClr val="FFFFFF"/>
                </a:highlight>
                <a:latin typeface="Times New Roman"/>
                <a:cs typeface="Times New Roman"/>
              </a:rPr>
              <a:t>*</a:t>
            </a:r>
            <a:r>
              <a:rPr lang="en-US" b="0" i="0">
                <a:solidFill>
                  <a:srgbClr val="000000"/>
                </a:solidFill>
                <a:effectLst/>
                <a:highlight>
                  <a:srgbClr val="FFFFFF"/>
                </a:highlight>
                <a:latin typeface="Times New Roman"/>
                <a:cs typeface="Times New Roman"/>
              </a:rPr>
              <a:t>The Guido </a:t>
            </a:r>
            <a:r>
              <a:rPr lang="en-US" b="0" i="0" err="1">
                <a:solidFill>
                  <a:srgbClr val="000000"/>
                </a:solidFill>
                <a:effectLst/>
                <a:highlight>
                  <a:srgbClr val="FFFFFF"/>
                </a:highlight>
                <a:latin typeface="Times New Roman"/>
                <a:cs typeface="Times New Roman"/>
              </a:rPr>
              <a:t>Altarelli</a:t>
            </a:r>
            <a:r>
              <a:rPr lang="en-US" b="0" i="0">
                <a:solidFill>
                  <a:srgbClr val="000000"/>
                </a:solidFill>
                <a:effectLst/>
                <a:highlight>
                  <a:srgbClr val="FFFFFF"/>
                </a:highlight>
                <a:latin typeface="Times New Roman"/>
                <a:cs typeface="Times New Roman"/>
              </a:rPr>
              <a:t> Award </a:t>
            </a:r>
            <a:r>
              <a:rPr lang="en-US" b="0" i="0" err="1">
                <a:solidFill>
                  <a:srgbClr val="000000"/>
                </a:solidFill>
                <a:effectLst/>
                <a:highlight>
                  <a:srgbClr val="FFFFFF"/>
                </a:highlight>
                <a:latin typeface="Times New Roman"/>
                <a:cs typeface="Times New Roman"/>
              </a:rPr>
              <a:t>honours</a:t>
            </a:r>
            <a:r>
              <a:rPr lang="en-US" b="0" i="0">
                <a:solidFill>
                  <a:srgbClr val="000000"/>
                </a:solidFill>
                <a:effectLst/>
                <a:highlight>
                  <a:srgbClr val="FFFFFF"/>
                </a:highlight>
                <a:latin typeface="Times New Roman"/>
                <a:cs typeface="Times New Roman"/>
              </a:rPr>
              <a:t> the memory of the late Guido </a:t>
            </a:r>
            <a:r>
              <a:rPr lang="en-US" b="0" i="0" err="1">
                <a:solidFill>
                  <a:srgbClr val="000000"/>
                </a:solidFill>
                <a:effectLst/>
                <a:highlight>
                  <a:srgbClr val="FFFFFF"/>
                </a:highlight>
                <a:latin typeface="Times New Roman"/>
                <a:cs typeface="Times New Roman"/>
              </a:rPr>
              <a:t>Altarelli</a:t>
            </a:r>
            <a:r>
              <a:rPr lang="en-US" b="0" i="0">
                <a:solidFill>
                  <a:srgbClr val="000000"/>
                </a:solidFill>
                <a:effectLst/>
                <a:highlight>
                  <a:srgbClr val="FFFFFF"/>
                </a:highlight>
                <a:latin typeface="Times New Roman"/>
                <a:cs typeface="Times New Roman"/>
              </a:rPr>
              <a:t>, one of the founding fathers of QCD, an outstanding communicator of particle physics, and a mentor and strong supporter of Junior Scientists. The Guido </a:t>
            </a:r>
            <a:r>
              <a:rPr lang="en-US" b="0" i="0" err="1">
                <a:solidFill>
                  <a:srgbClr val="000000"/>
                </a:solidFill>
                <a:effectLst/>
                <a:highlight>
                  <a:srgbClr val="FFFFFF"/>
                </a:highlight>
                <a:latin typeface="Times New Roman"/>
                <a:cs typeface="Times New Roman"/>
              </a:rPr>
              <a:t>Altarelli</a:t>
            </a:r>
            <a:r>
              <a:rPr lang="en-US" b="0" i="0">
                <a:solidFill>
                  <a:srgbClr val="000000"/>
                </a:solidFill>
                <a:effectLst/>
                <a:highlight>
                  <a:srgbClr val="FFFFFF"/>
                </a:highlight>
                <a:latin typeface="Times New Roman"/>
                <a:cs typeface="Times New Roman"/>
              </a:rPr>
              <a:t> Award consists of a certificate and prize money. It is awarded to Junior Scientists for outstanding scientific contributions to the fields covered by the DIS Conference series.</a:t>
            </a:r>
          </a:p>
          <a:p>
            <a:endParaRPr lang="en-US" b="0" i="0">
              <a:solidFill>
                <a:srgbClr val="000000"/>
              </a:solidFill>
              <a:effectLst/>
              <a:highlight>
                <a:srgbClr val="FFFFFF"/>
              </a:highlight>
              <a:latin typeface="Times New Roman" panose="02020603050405020304" pitchFamily="18" charset="0"/>
            </a:endParaRPr>
          </a:p>
          <a:p>
            <a:r>
              <a:rPr lang="en-US">
                <a:solidFill>
                  <a:srgbClr val="000000"/>
                </a:solidFill>
                <a:highlight>
                  <a:srgbClr val="FFFFFF"/>
                </a:highlight>
                <a:latin typeface="Jost"/>
              </a:rPr>
              <a:t>*J.J and Noriko </a:t>
            </a:r>
            <a:r>
              <a:rPr lang="en-US" err="1">
                <a:solidFill>
                  <a:srgbClr val="000000"/>
                </a:solidFill>
                <a:highlight>
                  <a:srgbClr val="FFFFFF"/>
                </a:highlight>
                <a:latin typeface="Jost"/>
              </a:rPr>
              <a:t>Skurai</a:t>
            </a:r>
            <a:r>
              <a:rPr lang="en-US">
                <a:solidFill>
                  <a:srgbClr val="000000"/>
                </a:solidFill>
                <a:highlight>
                  <a:srgbClr val="FFFFFF"/>
                </a:highlight>
                <a:latin typeface="Jost"/>
              </a:rPr>
              <a:t> Dissertation </a:t>
            </a:r>
            <a:r>
              <a:rPr lang="en-US" b="0" i="0">
                <a:solidFill>
                  <a:srgbClr val="000000"/>
                </a:solidFill>
                <a:effectLst/>
                <a:highlight>
                  <a:srgbClr val="FFFFFF"/>
                </a:highlight>
                <a:latin typeface="Jost"/>
              </a:rPr>
              <a:t>award recognizes exceptional early-career scientists who have performed original doctoral thesis work of outstanding scientific quality and achievement in the area of theoretical particle physics.</a:t>
            </a:r>
            <a:endParaRPr lang="en-US"/>
          </a:p>
        </p:txBody>
      </p:sp>
      <p:sp>
        <p:nvSpPr>
          <p:cNvPr id="4" name="Slide Number Placeholder 3"/>
          <p:cNvSpPr>
            <a:spLocks noGrp="1"/>
          </p:cNvSpPr>
          <p:nvPr>
            <p:ph type="sldNum" sz="quarter" idx="5"/>
          </p:nvPr>
        </p:nvSpPr>
        <p:spPr/>
        <p:txBody>
          <a:bodyPr/>
          <a:lstStyle/>
          <a:p>
            <a:fld id="{B5CA9DF9-7AD4-4C6C-AC06-07FD8B2268EC}" type="slidenum">
              <a:rPr lang="en-US" smtClean="0"/>
              <a:t>5</a:t>
            </a:fld>
            <a:endParaRPr lang="en-US"/>
          </a:p>
        </p:txBody>
      </p:sp>
      <p:sp>
        <p:nvSpPr>
          <p:cNvPr id="5" name="Footer Placeholder 4">
            <a:extLst>
              <a:ext uri="{FF2B5EF4-FFF2-40B4-BE49-F238E27FC236}">
                <a16:creationId xmlns:a16="http://schemas.microsoft.com/office/drawing/2014/main" id="{944788C3-F69F-6415-DCC2-5D37FDE21C61}"/>
              </a:ext>
            </a:extLst>
          </p:cNvPr>
          <p:cNvSpPr>
            <a:spLocks noGrp="1"/>
          </p:cNvSpPr>
          <p:nvPr>
            <p:ph type="ftr" sz="quarter" idx="4"/>
          </p:nvPr>
        </p:nvSpPr>
        <p:spPr/>
        <p:txBody>
          <a:bodyPr/>
          <a:lstStyle/>
          <a:p>
            <a:r>
              <a:rPr lang="en-US"/>
              <a:t>Director's All-Staff   |     October 2, 2024</a:t>
            </a:r>
          </a:p>
        </p:txBody>
      </p:sp>
    </p:spTree>
    <p:extLst>
      <p:ext uri="{BB962C8B-B14F-4D97-AF65-F5344CB8AC3E}">
        <p14:creationId xmlns:p14="http://schemas.microsoft.com/office/powerpoint/2010/main" val="3091771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a:solidFill>
                  <a:srgbClr val="444444"/>
                </a:solidFill>
                <a:effectLst/>
                <a:highlight>
                  <a:srgbClr val="F5F5F5"/>
                </a:highlight>
                <a:latin typeface="Aptos" panose="020B0004020202020204" pitchFamily="34" charset="0"/>
              </a:rPr>
              <a:t>​</a:t>
            </a:r>
            <a:endParaRPr lang="en-US" b="0" i="0">
              <a:solidFill>
                <a:srgbClr val="444444"/>
              </a:solidFill>
              <a:effectLst/>
              <a:highlight>
                <a:srgbClr val="F5F5F5"/>
              </a:highlight>
              <a:latin typeface="Calibri" panose="020F0502020204030204" pitchFamily="34" charset="0"/>
            </a:endParaRPr>
          </a:p>
          <a:p>
            <a:pPr algn="l"/>
            <a:r>
              <a:rPr lang="en-US" sz="1800" b="1" err="1">
                <a:solidFill>
                  <a:schemeClr val="accent4">
                    <a:lumMod val="50000"/>
                  </a:schemeClr>
                </a:solidFill>
                <a:latin typeface="Aptos" panose="020B0004020202020204" pitchFamily="34" charset="0"/>
                <a:cs typeface="Arial"/>
              </a:rPr>
              <a:t>Nobium</a:t>
            </a:r>
            <a:r>
              <a:rPr lang="en-US" sz="1800" b="1">
                <a:solidFill>
                  <a:schemeClr val="accent4">
                    <a:lumMod val="50000"/>
                  </a:schemeClr>
                </a:solidFill>
                <a:latin typeface="Aptos" panose="020B0004020202020204" pitchFamily="34" charset="0"/>
                <a:cs typeface="Arial"/>
              </a:rPr>
              <a:t>-tin (Nb3Sn) Cryomodule </a:t>
            </a:r>
            <a:r>
              <a:rPr lang="en-US" sz="1800" b="1" i="0" u="none" strike="noStrike" baseline="0">
                <a:solidFill>
                  <a:srgbClr val="000000"/>
                </a:solidFill>
                <a:latin typeface="Aptos" panose="020B0004020202020204" pitchFamily="34" charset="0"/>
              </a:rPr>
              <a:t>Background</a:t>
            </a:r>
            <a:r>
              <a:rPr lang="en-US" sz="1800" b="0" i="0" u="none" strike="noStrike" baseline="0">
                <a:solidFill>
                  <a:srgbClr val="000000"/>
                </a:solidFill>
                <a:latin typeface="Aptos" panose="020B0004020202020204" pitchFamily="34" charset="0"/>
              </a:rPr>
              <a:t>: With the investment of DOE Office of Science Nuclear Physics (DOE SC-NP) on Superconducting Radio-Frequency (SRF) R&amp;D and Early Career Award to an early career SRF investigator, Jefferson Lab has been committed to developing the next generation SRF accelerator technology based on the new material niobium-tin (Nb3Sn) since 2010 (see attached timeline and references). After decades of hard work, a milestone has finally been achieved: the first prototype niobium-tin cryomodule with two CEBAF-style SRF Nb3Sn cavities completed its qualification test in the CMTF facility at Jefferson Lab. The cryomodule is now ready for beam test at Jefferson Lab. This once-in-half-a-century milestone represents the beginning of a new era of SRF technology for particle accelerators and potentially many other scientific instruments. </a:t>
            </a:r>
          </a:p>
          <a:p>
            <a:r>
              <a:rPr lang="en-US" sz="1800" b="1" i="0" u="none" strike="noStrike" baseline="0">
                <a:solidFill>
                  <a:srgbClr val="000000"/>
                </a:solidFill>
                <a:latin typeface="Aptos" panose="020B0004020202020204" pitchFamily="34" charset="0"/>
              </a:rPr>
              <a:t>Proposal</a:t>
            </a:r>
            <a:r>
              <a:rPr lang="en-US" sz="1800" b="0" i="0" u="none" strike="noStrike" baseline="0">
                <a:solidFill>
                  <a:srgbClr val="000000"/>
                </a:solidFill>
                <a:latin typeface="Aptos" panose="020B0004020202020204" pitchFamily="34" charset="0"/>
              </a:rPr>
              <a:t>: Jefferson Lab to organize an event to dedicate the historic niobium-tin cryomodule for the beginning or a new era of SRF. Following the tradition of CEBAF, world’s first large-scale SRF linear accelerator, the niobium-tin cryomodule will be named (story to be told at the event). Lab leadership will invite DOE NP officials for this event. Representatives from partners and contributing institutions, Fermi National Accelerator Laboratory and College of William Mary will be also invited. SRF pioneers formerly worked at Jefferson Lab will be also invited. </a:t>
            </a:r>
            <a:endParaRPr lang="en-US"/>
          </a:p>
        </p:txBody>
      </p:sp>
      <p:sp>
        <p:nvSpPr>
          <p:cNvPr id="4" name="Footer Placeholder 3"/>
          <p:cNvSpPr>
            <a:spLocks noGrp="1"/>
          </p:cNvSpPr>
          <p:nvPr>
            <p:ph type="ftr" sz="quarter" idx="4"/>
          </p:nvPr>
        </p:nvSpPr>
        <p:spPr/>
        <p:txBody>
          <a:bodyPr/>
          <a:lstStyle/>
          <a:p>
            <a:r>
              <a:rPr lang="en-US"/>
              <a:t>Director's All-Staff   |     October 2, 2024</a:t>
            </a:r>
          </a:p>
        </p:txBody>
      </p:sp>
      <p:sp>
        <p:nvSpPr>
          <p:cNvPr id="5" name="Slide Number Placeholder 4"/>
          <p:cNvSpPr>
            <a:spLocks noGrp="1"/>
          </p:cNvSpPr>
          <p:nvPr>
            <p:ph type="sldNum" sz="quarter" idx="5"/>
          </p:nvPr>
        </p:nvSpPr>
        <p:spPr/>
        <p:txBody>
          <a:bodyPr/>
          <a:lstStyle/>
          <a:p>
            <a:fld id="{B5CA9DF9-7AD4-4C6C-AC06-07FD8B2268EC}" type="slidenum">
              <a:rPr lang="en-US" smtClean="0"/>
              <a:t>6</a:t>
            </a:fld>
            <a:endParaRPr lang="en-US"/>
          </a:p>
        </p:txBody>
      </p:sp>
    </p:spTree>
    <p:extLst>
      <p:ext uri="{BB962C8B-B14F-4D97-AF65-F5344CB8AC3E}">
        <p14:creationId xmlns:p14="http://schemas.microsoft.com/office/powerpoint/2010/main" val="3132239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a:solidFill>
                  <a:srgbClr val="444444"/>
                </a:solidFill>
                <a:effectLst/>
                <a:highlight>
                  <a:srgbClr val="F5F5F5"/>
                </a:highlight>
                <a:latin typeface="Aptos" panose="020B0004020202020204" pitchFamily="34" charset="0"/>
              </a:rPr>
              <a:t>​</a:t>
            </a:r>
            <a:endParaRPr lang="en-US" b="0" i="0">
              <a:solidFill>
                <a:srgbClr val="444444"/>
              </a:solidFill>
              <a:effectLst/>
              <a:highlight>
                <a:srgbClr val="F5F5F5"/>
              </a:highlight>
              <a:latin typeface="Calibri" panose="020F0502020204030204" pitchFamily="34" charset="0"/>
            </a:endParaRPr>
          </a:p>
          <a:p>
            <a:pPr algn="l"/>
            <a:r>
              <a:rPr lang="en-US" sz="1800" b="1" err="1">
                <a:solidFill>
                  <a:schemeClr val="accent4">
                    <a:lumMod val="50000"/>
                  </a:schemeClr>
                </a:solidFill>
                <a:latin typeface="Aptos" panose="020B0004020202020204" pitchFamily="34" charset="0"/>
                <a:cs typeface="Arial"/>
              </a:rPr>
              <a:t>Nobium</a:t>
            </a:r>
            <a:r>
              <a:rPr lang="en-US" sz="1800" b="1">
                <a:solidFill>
                  <a:schemeClr val="accent4">
                    <a:lumMod val="50000"/>
                  </a:schemeClr>
                </a:solidFill>
                <a:latin typeface="Aptos" panose="020B0004020202020204" pitchFamily="34" charset="0"/>
                <a:cs typeface="Arial"/>
              </a:rPr>
              <a:t>-tin (Nb3Sn) Cryomodule </a:t>
            </a:r>
            <a:r>
              <a:rPr lang="en-US" sz="1800" b="1" i="0" u="none" strike="noStrike" baseline="0">
                <a:solidFill>
                  <a:srgbClr val="000000"/>
                </a:solidFill>
                <a:latin typeface="Aptos" panose="020B0004020202020204" pitchFamily="34" charset="0"/>
              </a:rPr>
              <a:t>Background</a:t>
            </a:r>
            <a:r>
              <a:rPr lang="en-US" sz="1800" b="0" i="0" u="none" strike="noStrike" baseline="0">
                <a:solidFill>
                  <a:srgbClr val="000000"/>
                </a:solidFill>
                <a:latin typeface="Aptos" panose="020B0004020202020204" pitchFamily="34" charset="0"/>
              </a:rPr>
              <a:t>: With the investment of DOE Office of Science Nuclear Physics (DOE SC-NP) on Superconducting Radio-Frequency (SRF) R&amp;D and Early Career Award to an early career SRF investigator, Jefferson Lab has been committed to developing the next generation SRF accelerator technology based on the new material niobium-tin (Nb3Sn) since 2010 (see attached timeline and references). After decades of hard work, a milestone has finally been achieved: the first prototype niobium-tin cryomodule with two CEBAF-style SRF Nb3Sn cavities completed its qualification test in the CMTF facility at Jefferson Lab. The cryomodule is now ready for beam test at Jefferson Lab. This once-in-half-a-century milestone represents the beginning of a new era of SRF technology for particle accelerators and potentially many other scientific instruments. </a:t>
            </a:r>
          </a:p>
          <a:p>
            <a:r>
              <a:rPr lang="en-US" sz="1800" b="1" i="0" u="none" strike="noStrike" baseline="0">
                <a:solidFill>
                  <a:srgbClr val="000000"/>
                </a:solidFill>
                <a:latin typeface="Aptos" panose="020B0004020202020204" pitchFamily="34" charset="0"/>
              </a:rPr>
              <a:t>Proposal</a:t>
            </a:r>
            <a:r>
              <a:rPr lang="en-US" sz="1800" b="0" i="0" u="none" strike="noStrike" baseline="0">
                <a:solidFill>
                  <a:srgbClr val="000000"/>
                </a:solidFill>
                <a:latin typeface="Aptos" panose="020B0004020202020204" pitchFamily="34" charset="0"/>
              </a:rPr>
              <a:t>: Jefferson Lab to organize an event to dedicate the historic niobium-tin cryomodule for the beginning or a new era of SRF. Following the tradition of CEBAF, world’s first large-scale SRF linear accelerator, the niobium-tin cryomodule will be named (story to be told at the event). Lab leadership will invite DOE NP officials for this event. Representatives from partners and contributing institutions, Fermi National Accelerator Laboratory and College of William Mary will be also invited. SRF pioneers formerly worked at Jefferson Lab will be also invited. </a:t>
            </a:r>
            <a:endParaRPr lang="en-US"/>
          </a:p>
        </p:txBody>
      </p:sp>
      <p:sp>
        <p:nvSpPr>
          <p:cNvPr id="4" name="Footer Placeholder 3"/>
          <p:cNvSpPr>
            <a:spLocks noGrp="1"/>
          </p:cNvSpPr>
          <p:nvPr>
            <p:ph type="ftr" sz="quarter" idx="4"/>
          </p:nvPr>
        </p:nvSpPr>
        <p:spPr/>
        <p:txBody>
          <a:bodyPr/>
          <a:lstStyle/>
          <a:p>
            <a:r>
              <a:rPr lang="en-US"/>
              <a:t>Director's All-Staff   |     October 2, 2024</a:t>
            </a:r>
          </a:p>
        </p:txBody>
      </p:sp>
      <p:sp>
        <p:nvSpPr>
          <p:cNvPr id="5" name="Slide Number Placeholder 4"/>
          <p:cNvSpPr>
            <a:spLocks noGrp="1"/>
          </p:cNvSpPr>
          <p:nvPr>
            <p:ph type="sldNum" sz="quarter" idx="5"/>
          </p:nvPr>
        </p:nvSpPr>
        <p:spPr/>
        <p:txBody>
          <a:bodyPr/>
          <a:lstStyle/>
          <a:p>
            <a:fld id="{B5CA9DF9-7AD4-4C6C-AC06-07FD8B2268EC}" type="slidenum">
              <a:rPr lang="en-US" smtClean="0"/>
              <a:t>7</a:t>
            </a:fld>
            <a:endParaRPr lang="en-US"/>
          </a:p>
        </p:txBody>
      </p:sp>
    </p:spTree>
    <p:extLst>
      <p:ext uri="{BB962C8B-B14F-4D97-AF65-F5344CB8AC3E}">
        <p14:creationId xmlns:p14="http://schemas.microsoft.com/office/powerpoint/2010/main" val="355651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BF1341-3AFE-B447-A831-9671D6A7009B}" type="slidenum">
              <a:rPr lang="en-US" smtClean="0"/>
              <a:t>8</a:t>
            </a:fld>
            <a:endParaRPr lang="en-US"/>
          </a:p>
        </p:txBody>
      </p:sp>
    </p:spTree>
    <p:extLst>
      <p:ext uri="{BB962C8B-B14F-4D97-AF65-F5344CB8AC3E}">
        <p14:creationId xmlns:p14="http://schemas.microsoft.com/office/powerpoint/2010/main" val="2458726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Director's All-Staff   |     October 2, 2024</a:t>
            </a:r>
          </a:p>
        </p:txBody>
      </p:sp>
      <p:sp>
        <p:nvSpPr>
          <p:cNvPr id="5" name="Slide Number Placeholder 4"/>
          <p:cNvSpPr>
            <a:spLocks noGrp="1"/>
          </p:cNvSpPr>
          <p:nvPr>
            <p:ph type="sldNum" sz="quarter" idx="5"/>
          </p:nvPr>
        </p:nvSpPr>
        <p:spPr/>
        <p:txBody>
          <a:bodyPr/>
          <a:lstStyle/>
          <a:p>
            <a:fld id="{B5CA9DF9-7AD4-4C6C-AC06-07FD8B2268EC}" type="slidenum">
              <a:rPr lang="en-US" smtClean="0"/>
              <a:t>9</a:t>
            </a:fld>
            <a:endParaRPr lang="en-US"/>
          </a:p>
        </p:txBody>
      </p:sp>
    </p:spTree>
    <p:extLst>
      <p:ext uri="{BB962C8B-B14F-4D97-AF65-F5344CB8AC3E}">
        <p14:creationId xmlns:p14="http://schemas.microsoft.com/office/powerpoint/2010/main" val="68801208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emf"/><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emf"/><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a:t>Title Here</a:t>
            </a:r>
          </a:p>
        </p:txBody>
      </p:sp>
      <p:sp>
        <p:nvSpPr>
          <p:cNvPr id="3" name="Subtitle 2"/>
          <p:cNvSpPr>
            <a:spLocks noGrp="1"/>
          </p:cNvSpPr>
          <p:nvPr>
            <p:ph type="subTitle" idx="1" hasCustomPrompt="1"/>
          </p:nvPr>
        </p:nvSpPr>
        <p:spPr>
          <a:xfrm>
            <a:off x="443182" y="1720793"/>
            <a:ext cx="5875975" cy="3246670"/>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Here</a:t>
            </a:r>
          </a:p>
        </p:txBody>
      </p:sp>
      <p:sp>
        <p:nvSpPr>
          <p:cNvPr id="32" name="Date Placeholder 31"/>
          <p:cNvSpPr>
            <a:spLocks noGrp="1"/>
          </p:cNvSpPr>
          <p:nvPr>
            <p:ph type="dt" sz="half" idx="12"/>
          </p:nvPr>
        </p:nvSpPr>
        <p:spPr>
          <a:xfrm>
            <a:off x="443182" y="5560503"/>
            <a:ext cx="3208124" cy="365125"/>
          </a:xfrm>
        </p:spPr>
        <p:txBody>
          <a:bodyPr/>
          <a:lstStyle>
            <a:lvl1pPr algn="l">
              <a:defRPr baseline="0">
                <a:solidFill>
                  <a:schemeClr val="tx1"/>
                </a:solidFill>
                <a:latin typeface="Arial" charset="0"/>
              </a:defRPr>
            </a:lvl1pPr>
          </a:lstStyle>
          <a:p>
            <a:fld id="{E04367FD-0BF2-48EC-93EA-FAD3DA76063E}" type="datetime1">
              <a:rPr lang="en-US" smtClean="0"/>
              <a:t>12/9/2024</a:t>
            </a:fld>
            <a:endParaRPr lang="en-US"/>
          </a:p>
        </p:txBody>
      </p:sp>
      <p:sp>
        <p:nvSpPr>
          <p:cNvPr id="15" name="Text Placeholder 14"/>
          <p:cNvSpPr>
            <a:spLocks noGrp="1"/>
          </p:cNvSpPr>
          <p:nvPr>
            <p:ph type="body" sz="quarter" idx="14" hasCustomPrompt="1"/>
          </p:nvPr>
        </p:nvSpPr>
        <p:spPr>
          <a:xfrm>
            <a:off x="443182" y="5126730"/>
            <a:ext cx="5875975" cy="420862"/>
          </a:xfrm>
        </p:spPr>
        <p:txBody>
          <a:bodyPr>
            <a:normAutofit/>
          </a:bodyPr>
          <a:lstStyle>
            <a:lvl1pPr marL="0" indent="0">
              <a:buFontTx/>
              <a:buNone/>
              <a:defRPr sz="2200" baseline="0">
                <a:solidFill>
                  <a:schemeClr val="accent6"/>
                </a:solidFill>
              </a:defRPr>
            </a:lvl1pPr>
          </a:lstStyle>
          <a:p>
            <a:pPr lvl="0"/>
            <a:r>
              <a:rPr lang="en-US"/>
              <a:t>Author</a:t>
            </a:r>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pic>
        <p:nvPicPr>
          <p:cNvPr id="10" name="Picture 9">
            <a:extLst>
              <a:ext uri="{FF2B5EF4-FFF2-40B4-BE49-F238E27FC236}">
                <a16:creationId xmlns:a16="http://schemas.microsoft.com/office/drawing/2014/main" id="{BCE73E2C-4945-4C25-AAEE-F65A87F8B266}"/>
              </a:ext>
            </a:extLst>
          </p:cNvPr>
          <p:cNvPicPr>
            <a:picLocks noChangeAspect="1"/>
          </p:cNvPicPr>
          <p:nvPr userDrawn="1"/>
        </p:nvPicPr>
        <p:blipFill>
          <a:blip r:embed="rId7"/>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F988AC98-3719-4AF6-9982-EA62EAC3F89E}"/>
              </a:ext>
            </a:extLst>
          </p:cNvPr>
          <p:cNvPicPr>
            <a:picLocks noChangeAspect="1"/>
          </p:cNvPicPr>
          <p:nvPr userDrawn="1"/>
        </p:nvPicPr>
        <p:blipFill>
          <a:blip r:embed="rId8"/>
          <a:stretch>
            <a:fillRect/>
          </a:stretch>
        </p:blipFill>
        <p:spPr>
          <a:xfrm>
            <a:off x="0" y="0"/>
            <a:ext cx="12192000" cy="6858000"/>
          </a:xfrm>
          <a:prstGeom prst="rect">
            <a:avLst/>
          </a:prstGeom>
        </p:spPr>
      </p:pic>
    </p:spTree>
    <p:extLst>
      <p:ext uri="{BB962C8B-B14F-4D97-AF65-F5344CB8AC3E}">
        <p14:creationId xmlns:p14="http://schemas.microsoft.com/office/powerpoint/2010/main" val="507797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6125200" y="3445216"/>
            <a:ext cx="5572529" cy="278932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Picture Placeholder 6"/>
          <p:cNvSpPr>
            <a:spLocks noGrp="1"/>
          </p:cNvSpPr>
          <p:nvPr>
            <p:ph type="pic" sz="quarter" idx="14"/>
          </p:nvPr>
        </p:nvSpPr>
        <p:spPr>
          <a:xfrm>
            <a:off x="411892" y="966055"/>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966055"/>
            <a:ext cx="3639123" cy="2332315"/>
          </a:xfrm>
          <a:solidFill>
            <a:schemeClr val="accent2"/>
          </a:solidFill>
        </p:spPr>
        <p:txBody>
          <a:bodyPr/>
          <a:lstStyle/>
          <a:p>
            <a:r>
              <a:rPr lang="en-US"/>
              <a:t>Click icon to add picture</a:t>
            </a:r>
          </a:p>
        </p:txBody>
      </p:sp>
      <p:sp>
        <p:nvSpPr>
          <p:cNvPr id="10" name="Content Placeholder 2"/>
          <p:cNvSpPr>
            <a:spLocks noGrp="1"/>
          </p:cNvSpPr>
          <p:nvPr>
            <p:ph idx="16"/>
          </p:nvPr>
        </p:nvSpPr>
        <p:spPr>
          <a:xfrm>
            <a:off x="411892"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6"/>
          <p:cNvSpPr>
            <a:spLocks noGrp="1"/>
          </p:cNvSpPr>
          <p:nvPr>
            <p:ph type="pic" sz="quarter" idx="17"/>
          </p:nvPr>
        </p:nvSpPr>
        <p:spPr>
          <a:xfrm>
            <a:off x="8058606" y="966055"/>
            <a:ext cx="3639123" cy="2332315"/>
          </a:xfrm>
          <a:solidFill>
            <a:schemeClr val="accent2"/>
          </a:solidFill>
        </p:spPr>
        <p:txBody>
          <a:bodyPr/>
          <a:lstStyle/>
          <a:p>
            <a:r>
              <a:rPr lang="en-US"/>
              <a:t>Click icon to add picture</a:t>
            </a:r>
          </a:p>
        </p:txBody>
      </p:sp>
      <p:pic>
        <p:nvPicPr>
          <p:cNvPr id="15" name="Picture 14">
            <a:extLst>
              <a:ext uri="{FF2B5EF4-FFF2-40B4-BE49-F238E27FC236}">
                <a16:creationId xmlns:a16="http://schemas.microsoft.com/office/drawing/2014/main" id="{A3518FF4-6DC6-4536-B688-E476F44330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76507" y="6386243"/>
            <a:ext cx="1428001" cy="462435"/>
          </a:xfrm>
          <a:prstGeom prst="rect">
            <a:avLst/>
          </a:prstGeom>
        </p:spPr>
      </p:pic>
      <p:sp>
        <p:nvSpPr>
          <p:cNvPr id="16" name="Slide Number Placeholder 5">
            <a:extLst>
              <a:ext uri="{FF2B5EF4-FFF2-40B4-BE49-F238E27FC236}">
                <a16:creationId xmlns:a16="http://schemas.microsoft.com/office/drawing/2014/main" id="{5ED4B8FA-1EDE-465B-A6A7-47249B7EB172}"/>
              </a:ext>
            </a:extLst>
          </p:cNvPr>
          <p:cNvSpPr>
            <a:spLocks noGrp="1"/>
          </p:cNvSpPr>
          <p:nvPr>
            <p:ph type="sldNum" sz="quarter" idx="12"/>
          </p:nvPr>
        </p:nvSpPr>
        <p:spPr>
          <a:xfrm>
            <a:off x="9897757" y="6475294"/>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sp>
        <p:nvSpPr>
          <p:cNvPr id="17" name="Footer Placeholder 3">
            <a:extLst>
              <a:ext uri="{FF2B5EF4-FFF2-40B4-BE49-F238E27FC236}">
                <a16:creationId xmlns:a16="http://schemas.microsoft.com/office/drawing/2014/main" id="{F41113FA-6CF7-46AE-813B-8389B1A16708}"/>
              </a:ext>
            </a:extLst>
          </p:cNvPr>
          <p:cNvSpPr>
            <a:spLocks noGrp="1"/>
          </p:cNvSpPr>
          <p:nvPr>
            <p:ph type="ftr" sz="quarter" idx="11"/>
          </p:nvPr>
        </p:nvSpPr>
        <p:spPr>
          <a:xfrm>
            <a:off x="411893" y="6266576"/>
            <a:ext cx="2563249" cy="512082"/>
          </a:xfrm>
        </p:spPr>
        <p:txBody>
          <a:bodyPr anchor="t"/>
          <a:lstStyle>
            <a:lvl1pPr algn="l">
              <a:defRPr sz="900"/>
            </a:lvl1pPr>
          </a:lstStyle>
          <a:p>
            <a:r>
              <a:rPr lang="en-US"/>
              <a:t>S&amp;T Mission Committee Meeting | December 10, 2024</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6125200"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idx="16"/>
          </p:nvPr>
        </p:nvSpPr>
        <p:spPr>
          <a:xfrm>
            <a:off x="411892"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Picture Placeholder 6"/>
          <p:cNvSpPr>
            <a:spLocks noGrp="1"/>
          </p:cNvSpPr>
          <p:nvPr>
            <p:ph type="pic" sz="quarter" idx="14"/>
          </p:nvPr>
        </p:nvSpPr>
        <p:spPr>
          <a:xfrm>
            <a:off x="411892" y="3914031"/>
            <a:ext cx="3639123" cy="2312423"/>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3914032"/>
            <a:ext cx="3639123" cy="2312422"/>
          </a:xfrm>
          <a:solidFill>
            <a:schemeClr val="accent2"/>
          </a:solidFill>
        </p:spPr>
        <p:txBody>
          <a:bodyPr/>
          <a:lstStyle/>
          <a:p>
            <a:r>
              <a:rPr lang="en-US"/>
              <a:t>Click icon to add picture</a:t>
            </a:r>
          </a:p>
        </p:txBody>
      </p:sp>
      <p:sp>
        <p:nvSpPr>
          <p:cNvPr id="12" name="Picture Placeholder 6"/>
          <p:cNvSpPr>
            <a:spLocks noGrp="1"/>
          </p:cNvSpPr>
          <p:nvPr>
            <p:ph type="pic" sz="quarter" idx="17"/>
          </p:nvPr>
        </p:nvSpPr>
        <p:spPr>
          <a:xfrm>
            <a:off x="8058606" y="3914031"/>
            <a:ext cx="3639123" cy="2312423"/>
          </a:xfrm>
          <a:solidFill>
            <a:schemeClr val="accent2"/>
          </a:solidFill>
        </p:spPr>
        <p:txBody>
          <a:bodyPr/>
          <a:lstStyle/>
          <a:p>
            <a:r>
              <a:rPr lang="en-US"/>
              <a:t>Click icon to add picture</a:t>
            </a:r>
          </a:p>
        </p:txBody>
      </p:sp>
      <p:pic>
        <p:nvPicPr>
          <p:cNvPr id="15" name="Picture 14">
            <a:extLst>
              <a:ext uri="{FF2B5EF4-FFF2-40B4-BE49-F238E27FC236}">
                <a16:creationId xmlns:a16="http://schemas.microsoft.com/office/drawing/2014/main" id="{6E75A32E-ABD2-4844-9739-A55DE44786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76507" y="6386243"/>
            <a:ext cx="1428001" cy="462435"/>
          </a:xfrm>
          <a:prstGeom prst="rect">
            <a:avLst/>
          </a:prstGeom>
        </p:spPr>
      </p:pic>
      <p:sp>
        <p:nvSpPr>
          <p:cNvPr id="16" name="Slide Number Placeholder 5">
            <a:extLst>
              <a:ext uri="{FF2B5EF4-FFF2-40B4-BE49-F238E27FC236}">
                <a16:creationId xmlns:a16="http://schemas.microsoft.com/office/drawing/2014/main" id="{BE3E682B-0382-43BF-97EE-2CC56C06F01A}"/>
              </a:ext>
            </a:extLst>
          </p:cNvPr>
          <p:cNvSpPr>
            <a:spLocks noGrp="1"/>
          </p:cNvSpPr>
          <p:nvPr>
            <p:ph type="sldNum" sz="quarter" idx="12"/>
          </p:nvPr>
        </p:nvSpPr>
        <p:spPr>
          <a:xfrm>
            <a:off x="9897757" y="6475294"/>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sp>
        <p:nvSpPr>
          <p:cNvPr id="17" name="Footer Placeholder 3">
            <a:extLst>
              <a:ext uri="{FF2B5EF4-FFF2-40B4-BE49-F238E27FC236}">
                <a16:creationId xmlns:a16="http://schemas.microsoft.com/office/drawing/2014/main" id="{8F67F3BD-DFBE-4CA6-B004-C600F8627B77}"/>
              </a:ext>
            </a:extLst>
          </p:cNvPr>
          <p:cNvSpPr>
            <a:spLocks noGrp="1"/>
          </p:cNvSpPr>
          <p:nvPr>
            <p:ph type="ftr" sz="quarter" idx="11"/>
          </p:nvPr>
        </p:nvSpPr>
        <p:spPr>
          <a:xfrm>
            <a:off x="411893" y="6266576"/>
            <a:ext cx="2563249" cy="512082"/>
          </a:xfrm>
        </p:spPr>
        <p:txBody>
          <a:bodyPr anchor="t"/>
          <a:lstStyle>
            <a:lvl1pPr algn="l">
              <a:defRPr sz="900"/>
            </a:lvl1pPr>
          </a:lstStyle>
          <a:p>
            <a:r>
              <a:rPr lang="en-US"/>
              <a:t>S&amp;T Mission Committee Meeting | December 10, 2024</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6986319" cy="617838"/>
          </a:xfrm>
        </p:spPr>
        <p:txBody>
          <a:bodyPr anchor="b">
            <a:noAutofit/>
          </a:bodyPr>
          <a:lstStyle>
            <a:lvl1pPr algn="l">
              <a:defRPr sz="3000" b="1" cap="none" baseline="0">
                <a:latin typeface="Arial" charset="0"/>
              </a:defRPr>
            </a:lvl1pPr>
          </a:lstStyle>
          <a:p>
            <a:r>
              <a:rPr lang="en-US"/>
              <a:t>Questions?</a:t>
            </a:r>
          </a:p>
        </p:txBody>
      </p:sp>
      <p:sp>
        <p:nvSpPr>
          <p:cNvPr id="32" name="Date Placeholder 31"/>
          <p:cNvSpPr>
            <a:spLocks noGrp="1"/>
          </p:cNvSpPr>
          <p:nvPr>
            <p:ph type="dt" sz="half" idx="12"/>
          </p:nvPr>
        </p:nvSpPr>
        <p:spPr>
          <a:xfrm>
            <a:off x="9577893" y="6060426"/>
            <a:ext cx="2415529" cy="365125"/>
          </a:xfrm>
        </p:spPr>
        <p:txBody>
          <a:bodyPr/>
          <a:lstStyle>
            <a:lvl1pPr algn="ctr">
              <a:defRPr baseline="0">
                <a:solidFill>
                  <a:schemeClr val="tx1"/>
                </a:solidFill>
                <a:latin typeface="Arial" charset="0"/>
              </a:defRPr>
            </a:lvl1pPr>
          </a:lstStyle>
          <a:p>
            <a:fld id="{18ECB6E8-98C4-46F7-97DC-2E0A97AB6A98}" type="datetime1">
              <a:rPr lang="en-US" smtClean="0"/>
              <a:t>12/9/2024</a:t>
            </a:fld>
            <a:endParaRPr lang="en-US"/>
          </a:p>
        </p:txBody>
      </p:sp>
      <p:sp>
        <p:nvSpPr>
          <p:cNvPr id="15" name="Text Placeholder 14"/>
          <p:cNvSpPr>
            <a:spLocks noGrp="1"/>
          </p:cNvSpPr>
          <p:nvPr>
            <p:ph type="body" sz="quarter" idx="14" hasCustomPrompt="1"/>
          </p:nvPr>
        </p:nvSpPr>
        <p:spPr>
          <a:xfrm>
            <a:off x="7510538" y="145564"/>
            <a:ext cx="4360333" cy="661107"/>
          </a:xfrm>
        </p:spPr>
        <p:txBody>
          <a:bodyPr>
            <a:normAutofit/>
          </a:bodyPr>
          <a:lstStyle>
            <a:lvl1pPr marL="0" indent="0">
              <a:buFontTx/>
              <a:buNone/>
              <a:defRPr sz="1400" b="1" baseline="0">
                <a:solidFill>
                  <a:schemeClr val="accent6"/>
                </a:solidFill>
              </a:defRPr>
            </a:lvl1pPr>
          </a:lstStyle>
          <a:p>
            <a:pPr lvl="0"/>
            <a:r>
              <a:rPr lang="en-US"/>
              <a:t>Author</a:t>
            </a:r>
          </a:p>
          <a:p>
            <a:pPr lvl="0"/>
            <a:r>
              <a:rPr lang="en-US"/>
              <a:t>Title</a:t>
            </a:r>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570" y="6194559"/>
            <a:ext cx="1948205"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644395" y="6434371"/>
            <a:ext cx="1622935"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497689"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
        <p:nvSpPr>
          <p:cNvPr id="12" name="Text Placeholder 14"/>
          <p:cNvSpPr>
            <a:spLocks noGrp="1"/>
          </p:cNvSpPr>
          <p:nvPr>
            <p:ph type="body" sz="quarter" idx="16" hasCustomPrompt="1"/>
          </p:nvPr>
        </p:nvSpPr>
        <p:spPr>
          <a:xfrm>
            <a:off x="7510539" y="847492"/>
            <a:ext cx="4360333" cy="275941"/>
          </a:xfrm>
        </p:spPr>
        <p:txBody>
          <a:bodyPr>
            <a:normAutofit/>
          </a:bodyPr>
          <a:lstStyle>
            <a:lvl1pPr marL="0" indent="0">
              <a:buFontTx/>
              <a:buNone/>
              <a:defRPr sz="1200" baseline="0">
                <a:solidFill>
                  <a:srgbClr val="C00000"/>
                </a:solidFill>
              </a:defRPr>
            </a:lvl1pPr>
          </a:lstStyle>
          <a:p>
            <a:pPr lvl="0"/>
            <a:r>
              <a:rPr lang="en-US"/>
              <a:t>Contact</a:t>
            </a:r>
          </a:p>
        </p:txBody>
      </p:sp>
      <p:sp>
        <p:nvSpPr>
          <p:cNvPr id="13" name="Text Placeholder 6"/>
          <p:cNvSpPr>
            <a:spLocks noGrp="1"/>
          </p:cNvSpPr>
          <p:nvPr>
            <p:ph type="body" sz="quarter" idx="17" hasCustomPrompt="1"/>
          </p:nvPr>
        </p:nvSpPr>
        <p:spPr>
          <a:xfrm>
            <a:off x="424849" y="1726357"/>
            <a:ext cx="5894308" cy="3834656"/>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a:t>Agenda Topics Covered:</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all" baseline="0">
                <a:latin typeface="Arial" charset="0"/>
              </a:defRPr>
            </a:lvl1pPr>
          </a:lstStyle>
          <a:p>
            <a:r>
              <a:rPr lang="en-US"/>
              <a:t>Click to edit Master title style</a:t>
            </a:r>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Arial" panose="020B0604020202020204" pitchFamily="34" charset="0"/>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Arial" panose="020B0604020202020204" pitchFamily="34" charset="0"/>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Footer Placeholder 3"/>
          <p:cNvSpPr>
            <a:spLocks noGrp="1"/>
          </p:cNvSpPr>
          <p:nvPr>
            <p:ph type="ftr" sz="quarter" idx="11"/>
          </p:nvPr>
        </p:nvSpPr>
        <p:spPr>
          <a:xfrm>
            <a:off x="411893" y="6467336"/>
            <a:ext cx="5223851" cy="311322"/>
          </a:xfrm>
        </p:spPr>
        <p:txBody>
          <a:bodyPr/>
          <a:lstStyle>
            <a:lvl1pPr algn="l">
              <a:defRPr>
                <a:solidFill>
                  <a:schemeClr val="tx1"/>
                </a:solidFill>
              </a:defRPr>
            </a:lvl1pPr>
          </a:lstStyle>
          <a:p>
            <a:r>
              <a:rPr lang="en-US"/>
              <a:t>S&amp;T Mission Committee Meeting | December 10, 2024</a:t>
            </a:r>
          </a:p>
        </p:txBody>
      </p:sp>
    </p:spTree>
    <p:extLst>
      <p:ext uri="{BB962C8B-B14F-4D97-AF65-F5344CB8AC3E}">
        <p14:creationId xmlns:p14="http://schemas.microsoft.com/office/powerpoint/2010/main" val="979825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1894A-23D8-DD48-BEBC-5D1CBF3930F1}"/>
              </a:ext>
            </a:extLst>
          </p:cNvPr>
          <p:cNvSpPr>
            <a:spLocks noGrp="1"/>
          </p:cNvSpPr>
          <p:nvPr>
            <p:ph type="title"/>
          </p:nvPr>
        </p:nvSpPr>
        <p:spPr>
          <a:xfrm>
            <a:off x="319232" y="365126"/>
            <a:ext cx="11338560" cy="623416"/>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0EC42A2-A5E5-7D44-B052-7421E678CB49}"/>
              </a:ext>
            </a:extLst>
          </p:cNvPr>
          <p:cNvSpPr>
            <a:spLocks noGrp="1"/>
          </p:cNvSpPr>
          <p:nvPr>
            <p:ph sz="half" idx="1"/>
          </p:nvPr>
        </p:nvSpPr>
        <p:spPr>
          <a:xfrm>
            <a:off x="319232" y="1289786"/>
            <a:ext cx="11338560" cy="46655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90931573-8B22-D446-9D77-6F56FCB358BA}"/>
              </a:ext>
            </a:extLst>
          </p:cNvPr>
          <p:cNvCxnSpPr>
            <a:cxnSpLocks/>
          </p:cNvCxnSpPr>
          <p:nvPr userDrawn="1"/>
        </p:nvCxnSpPr>
        <p:spPr>
          <a:xfrm>
            <a:off x="319233" y="1170209"/>
            <a:ext cx="11338560"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9DAC3EB-D54A-C44E-BF90-38EC2E5B976D}"/>
              </a:ext>
            </a:extLst>
          </p:cNvPr>
          <p:cNvCxnSpPr>
            <a:cxnSpLocks/>
          </p:cNvCxnSpPr>
          <p:nvPr userDrawn="1"/>
        </p:nvCxnSpPr>
        <p:spPr>
          <a:xfrm>
            <a:off x="319232" y="6173866"/>
            <a:ext cx="11338560"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8" name="Footer Placeholder 4">
            <a:extLst>
              <a:ext uri="{FF2B5EF4-FFF2-40B4-BE49-F238E27FC236}">
                <a16:creationId xmlns:a16="http://schemas.microsoft.com/office/drawing/2014/main" id="{50EDB187-E22D-448D-97A0-129BDDB6B2A0}"/>
              </a:ext>
            </a:extLst>
          </p:cNvPr>
          <p:cNvSpPr>
            <a:spLocks noGrp="1"/>
          </p:cNvSpPr>
          <p:nvPr>
            <p:ph type="ftr" sz="quarter" idx="3"/>
          </p:nvPr>
        </p:nvSpPr>
        <p:spPr>
          <a:xfrm>
            <a:off x="838200" y="6311899"/>
            <a:ext cx="3505200" cy="365125"/>
          </a:xfrm>
          <a:prstGeom prst="rect">
            <a:avLst/>
          </a:prstGeom>
        </p:spPr>
        <p:txBody>
          <a:bodyPr vert="horz" lIns="91440" tIns="45720" rIns="91440" bIns="45720" rtlCol="0" anchor="ctr"/>
          <a:lstStyle>
            <a:lvl1pPr algn="l">
              <a:defRPr sz="1000" i="1">
                <a:solidFill>
                  <a:schemeClr val="tx1">
                    <a:lumMod val="75000"/>
                  </a:schemeClr>
                </a:solidFill>
                <a:latin typeface="Avenir" panose="020B0503020203020204" pitchFamily="34" charset="0"/>
              </a:defRPr>
            </a:lvl1pPr>
          </a:lstStyle>
          <a:p>
            <a:r>
              <a:rPr lang="en-US"/>
              <a:t>S&amp;T Mission Committee Meeting | December 10, 2024</a:t>
            </a:r>
          </a:p>
        </p:txBody>
      </p:sp>
    </p:spTree>
    <p:extLst>
      <p:ext uri="{BB962C8B-B14F-4D97-AF65-F5344CB8AC3E}">
        <p14:creationId xmlns:p14="http://schemas.microsoft.com/office/powerpoint/2010/main" val="15465785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lank midd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1894A-23D8-DD48-BEBC-5D1CBF3930F1}"/>
              </a:ext>
            </a:extLst>
          </p:cNvPr>
          <p:cNvSpPr>
            <a:spLocks noGrp="1"/>
          </p:cNvSpPr>
          <p:nvPr>
            <p:ph type="title"/>
          </p:nvPr>
        </p:nvSpPr>
        <p:spPr>
          <a:xfrm>
            <a:off x="336884" y="331759"/>
            <a:ext cx="11338560" cy="623416"/>
          </a:xfrm>
        </p:spPr>
        <p:txBody>
          <a:bodyPr/>
          <a:lstStyle/>
          <a:p>
            <a:r>
              <a:rPr lang="en-US"/>
              <a:t>Click to edit Master title style</a:t>
            </a:r>
          </a:p>
        </p:txBody>
      </p:sp>
      <p:cxnSp>
        <p:nvCxnSpPr>
          <p:cNvPr id="5" name="Straight Connector 4">
            <a:extLst>
              <a:ext uri="{FF2B5EF4-FFF2-40B4-BE49-F238E27FC236}">
                <a16:creationId xmlns:a16="http://schemas.microsoft.com/office/drawing/2014/main" id="{90931573-8B22-D446-9D77-6F56FCB358BA}"/>
              </a:ext>
            </a:extLst>
          </p:cNvPr>
          <p:cNvCxnSpPr>
            <a:cxnSpLocks/>
          </p:cNvCxnSpPr>
          <p:nvPr userDrawn="1"/>
        </p:nvCxnSpPr>
        <p:spPr>
          <a:xfrm>
            <a:off x="336884" y="1102833"/>
            <a:ext cx="11338560"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9DAC3EB-D54A-C44E-BF90-38EC2E5B976D}"/>
              </a:ext>
            </a:extLst>
          </p:cNvPr>
          <p:cNvCxnSpPr>
            <a:cxnSpLocks/>
          </p:cNvCxnSpPr>
          <p:nvPr userDrawn="1"/>
        </p:nvCxnSpPr>
        <p:spPr>
          <a:xfrm>
            <a:off x="336884" y="6164241"/>
            <a:ext cx="11338560"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1ACB901A-D5AD-43AC-8F5B-B17155A19816}"/>
              </a:ext>
            </a:extLst>
          </p:cNvPr>
          <p:cNvSpPr>
            <a:spLocks noGrp="1"/>
          </p:cNvSpPr>
          <p:nvPr>
            <p:ph type="sldNum" sz="quarter" idx="4"/>
          </p:nvPr>
        </p:nvSpPr>
        <p:spPr>
          <a:xfrm>
            <a:off x="5666014" y="6311900"/>
            <a:ext cx="636815" cy="365125"/>
          </a:xfrm>
          <a:prstGeom prst="rect">
            <a:avLst/>
          </a:prstGeom>
        </p:spPr>
        <p:txBody>
          <a:bodyPr vert="horz" lIns="91440" tIns="45720" rIns="91440" bIns="45720" rtlCol="0" anchor="ctr"/>
          <a:lstStyle>
            <a:lvl1pPr algn="l">
              <a:defRPr sz="1000" i="1">
                <a:solidFill>
                  <a:schemeClr val="tx1">
                    <a:lumMod val="75000"/>
                  </a:schemeClr>
                </a:solidFill>
                <a:latin typeface="Avenir" panose="020B0503020203020204" pitchFamily="34" charset="0"/>
              </a:defRPr>
            </a:lvl1pPr>
          </a:lstStyle>
          <a:p>
            <a:fld id="{B2E69C32-F40A-4944-821E-46A56DF0648B}" type="slidenum">
              <a:rPr lang="en-US" smtClean="0"/>
              <a:pPr/>
              <a:t>‹#›</a:t>
            </a:fld>
            <a:endParaRPr lang="en-US"/>
          </a:p>
        </p:txBody>
      </p:sp>
      <p:sp>
        <p:nvSpPr>
          <p:cNvPr id="8" name="Footer Placeholder 4">
            <a:extLst>
              <a:ext uri="{FF2B5EF4-FFF2-40B4-BE49-F238E27FC236}">
                <a16:creationId xmlns:a16="http://schemas.microsoft.com/office/drawing/2014/main" id="{50EDB187-E22D-448D-97A0-129BDDB6B2A0}"/>
              </a:ext>
            </a:extLst>
          </p:cNvPr>
          <p:cNvSpPr>
            <a:spLocks noGrp="1"/>
          </p:cNvSpPr>
          <p:nvPr>
            <p:ph type="ftr" sz="quarter" idx="3"/>
          </p:nvPr>
        </p:nvSpPr>
        <p:spPr>
          <a:xfrm>
            <a:off x="838200" y="6311899"/>
            <a:ext cx="3505200" cy="365125"/>
          </a:xfrm>
          <a:prstGeom prst="rect">
            <a:avLst/>
          </a:prstGeom>
        </p:spPr>
        <p:txBody>
          <a:bodyPr vert="horz" lIns="91440" tIns="45720" rIns="91440" bIns="45720" rtlCol="0" anchor="ctr"/>
          <a:lstStyle>
            <a:lvl1pPr algn="l">
              <a:defRPr sz="1000" i="1">
                <a:solidFill>
                  <a:schemeClr val="tx1">
                    <a:lumMod val="75000"/>
                  </a:schemeClr>
                </a:solidFill>
                <a:latin typeface="Avenir" panose="020B0503020203020204" pitchFamily="34" charset="0"/>
              </a:defRPr>
            </a:lvl1pPr>
          </a:lstStyle>
          <a:p>
            <a:r>
              <a:rPr lang="en-US"/>
              <a:t>S&amp;T Mission Committee Meeting | December 10, 2024</a:t>
            </a:r>
          </a:p>
        </p:txBody>
      </p:sp>
    </p:spTree>
    <p:extLst>
      <p:ext uri="{BB962C8B-B14F-4D97-AF65-F5344CB8AC3E}">
        <p14:creationId xmlns:p14="http://schemas.microsoft.com/office/powerpoint/2010/main" val="13248335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795D8-36C7-9AC6-7BB0-2FA187F49B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A76DAF6-7FAD-3329-1F2F-26D428433E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8A888F-4250-FFB0-5F74-82ACACF8ACA5}"/>
              </a:ext>
            </a:extLst>
          </p:cNvPr>
          <p:cNvSpPr>
            <a:spLocks noGrp="1"/>
          </p:cNvSpPr>
          <p:nvPr>
            <p:ph type="dt" sz="half" idx="10"/>
          </p:nvPr>
        </p:nvSpPr>
        <p:spPr>
          <a:xfrm>
            <a:off x="838200" y="6356350"/>
            <a:ext cx="2743200" cy="365125"/>
          </a:xfrm>
          <a:prstGeom prst="rect">
            <a:avLst/>
          </a:prstGeom>
        </p:spPr>
        <p:txBody>
          <a:bodyPr/>
          <a:lstStyle/>
          <a:p>
            <a:fld id="{21C381BD-EBDA-4E87-88FE-A816A75D6180}" type="datetime1">
              <a:rPr lang="en-US" smtClean="0"/>
              <a:t>12/9/2024</a:t>
            </a:fld>
            <a:endParaRPr lang="en-US"/>
          </a:p>
        </p:txBody>
      </p:sp>
      <p:sp>
        <p:nvSpPr>
          <p:cNvPr id="5" name="Footer Placeholder 4">
            <a:extLst>
              <a:ext uri="{FF2B5EF4-FFF2-40B4-BE49-F238E27FC236}">
                <a16:creationId xmlns:a16="http://schemas.microsoft.com/office/drawing/2014/main" id="{397D6E16-F0E1-779F-24AB-AE699DB41A4F}"/>
              </a:ext>
            </a:extLst>
          </p:cNvPr>
          <p:cNvSpPr>
            <a:spLocks noGrp="1"/>
          </p:cNvSpPr>
          <p:nvPr>
            <p:ph type="ftr" sz="quarter" idx="11"/>
          </p:nvPr>
        </p:nvSpPr>
        <p:spPr/>
        <p:txBody>
          <a:bodyPr/>
          <a:lstStyle/>
          <a:p>
            <a:r>
              <a:rPr lang="en-US"/>
              <a:t>S&amp;T Mission Committee Meeting | December 10, 2024</a:t>
            </a:r>
          </a:p>
        </p:txBody>
      </p:sp>
      <p:sp>
        <p:nvSpPr>
          <p:cNvPr id="6" name="Slide Number Placeholder 5">
            <a:extLst>
              <a:ext uri="{FF2B5EF4-FFF2-40B4-BE49-F238E27FC236}">
                <a16:creationId xmlns:a16="http://schemas.microsoft.com/office/drawing/2014/main" id="{53E64A9A-CA94-8020-6C0C-36404D87080A}"/>
              </a:ext>
            </a:extLst>
          </p:cNvPr>
          <p:cNvSpPr>
            <a:spLocks noGrp="1"/>
          </p:cNvSpPr>
          <p:nvPr>
            <p:ph type="sldNum" sz="quarter" idx="12"/>
          </p:nvPr>
        </p:nvSpPr>
        <p:spPr/>
        <p:txBody>
          <a:bodyPr/>
          <a:lstStyle/>
          <a:p>
            <a:fld id="{7D1BE87E-F0DE-A44C-894B-E142BEB21E42}" type="slidenum">
              <a:rPr lang="en-US" smtClean="0"/>
              <a:t>‹#›</a:t>
            </a:fld>
            <a:endParaRPr lang="en-US"/>
          </a:p>
        </p:txBody>
      </p:sp>
    </p:spTree>
    <p:extLst>
      <p:ext uri="{BB962C8B-B14F-4D97-AF65-F5344CB8AC3E}">
        <p14:creationId xmlns:p14="http://schemas.microsoft.com/office/powerpoint/2010/main" val="1805628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A90D1D-10A9-A805-AAB0-AB925561A2A2}"/>
              </a:ext>
            </a:extLst>
          </p:cNvPr>
          <p:cNvSpPr>
            <a:spLocks noGrp="1"/>
          </p:cNvSpPr>
          <p:nvPr>
            <p:ph type="dt" sz="half" idx="10"/>
          </p:nvPr>
        </p:nvSpPr>
        <p:spPr/>
        <p:txBody>
          <a:bodyPr/>
          <a:lstStyle/>
          <a:p>
            <a:fld id="{85333AB9-C763-410D-945A-78F7AE25F46B}" type="datetime1">
              <a:rPr lang="en-US" smtClean="0"/>
              <a:t>12/9/2024</a:t>
            </a:fld>
            <a:endParaRPr lang="en-US"/>
          </a:p>
        </p:txBody>
      </p:sp>
      <p:sp>
        <p:nvSpPr>
          <p:cNvPr id="3" name="Footer Placeholder 2">
            <a:extLst>
              <a:ext uri="{FF2B5EF4-FFF2-40B4-BE49-F238E27FC236}">
                <a16:creationId xmlns:a16="http://schemas.microsoft.com/office/drawing/2014/main" id="{7064B617-D91A-9138-6217-920D440B1165}"/>
              </a:ext>
            </a:extLst>
          </p:cNvPr>
          <p:cNvSpPr>
            <a:spLocks noGrp="1"/>
          </p:cNvSpPr>
          <p:nvPr>
            <p:ph type="ftr" sz="quarter" idx="11"/>
          </p:nvPr>
        </p:nvSpPr>
        <p:spPr/>
        <p:txBody>
          <a:bodyPr/>
          <a:lstStyle/>
          <a:p>
            <a:r>
              <a:rPr lang="en-US"/>
              <a:t>S&amp;T Mission Committee Meeting | December 10, 2024</a:t>
            </a:r>
          </a:p>
        </p:txBody>
      </p:sp>
      <p:sp>
        <p:nvSpPr>
          <p:cNvPr id="4" name="Slide Number Placeholder 3">
            <a:extLst>
              <a:ext uri="{FF2B5EF4-FFF2-40B4-BE49-F238E27FC236}">
                <a16:creationId xmlns:a16="http://schemas.microsoft.com/office/drawing/2014/main" id="{00929CDD-B471-2FE1-F18B-8E5E651A12E6}"/>
              </a:ext>
            </a:extLst>
          </p:cNvPr>
          <p:cNvSpPr>
            <a:spLocks noGrp="1"/>
          </p:cNvSpPr>
          <p:nvPr>
            <p:ph type="sldNum" sz="quarter" idx="12"/>
          </p:nvPr>
        </p:nvSpPr>
        <p:spPr/>
        <p:txBody>
          <a:bodyPr/>
          <a:lstStyle/>
          <a:p>
            <a:fld id="{3A0EE706-7563-4FD6-A61E-6AEC3A0FC4FB}" type="slidenum">
              <a:rPr lang="en-US" smtClean="0"/>
              <a:t>‹#›</a:t>
            </a:fld>
            <a:endParaRPr lang="en-US"/>
          </a:p>
        </p:txBody>
      </p:sp>
    </p:spTree>
    <p:extLst>
      <p:ext uri="{BB962C8B-B14F-4D97-AF65-F5344CB8AC3E}">
        <p14:creationId xmlns:p14="http://schemas.microsoft.com/office/powerpoint/2010/main" val="40021013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4E61A-A7AB-CBF9-A23D-1D792B3832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D4296B-BCF2-EF47-DA9A-39F8391EAA79}"/>
              </a:ext>
            </a:extLst>
          </p:cNvPr>
          <p:cNvSpPr>
            <a:spLocks noGrp="1"/>
          </p:cNvSpPr>
          <p:nvPr>
            <p:ph type="dt" sz="half" idx="10"/>
          </p:nvPr>
        </p:nvSpPr>
        <p:spPr>
          <a:xfrm>
            <a:off x="838200" y="6356350"/>
            <a:ext cx="2743200" cy="365125"/>
          </a:xfrm>
          <a:prstGeom prst="rect">
            <a:avLst/>
          </a:prstGeom>
        </p:spPr>
        <p:txBody>
          <a:bodyPr/>
          <a:lstStyle/>
          <a:p>
            <a:fld id="{60B812DE-F590-453B-93E2-D7E8946AABC6}" type="datetime1">
              <a:rPr lang="en-US" smtClean="0"/>
              <a:t>12/9/2024</a:t>
            </a:fld>
            <a:endParaRPr lang="en-US"/>
          </a:p>
        </p:txBody>
      </p:sp>
      <p:sp>
        <p:nvSpPr>
          <p:cNvPr id="4" name="Footer Placeholder 3">
            <a:extLst>
              <a:ext uri="{FF2B5EF4-FFF2-40B4-BE49-F238E27FC236}">
                <a16:creationId xmlns:a16="http://schemas.microsoft.com/office/drawing/2014/main" id="{419B9623-D84C-3CD1-FEE2-601A974042FE}"/>
              </a:ext>
            </a:extLst>
          </p:cNvPr>
          <p:cNvSpPr>
            <a:spLocks noGrp="1"/>
          </p:cNvSpPr>
          <p:nvPr>
            <p:ph type="ftr" sz="quarter" idx="11"/>
          </p:nvPr>
        </p:nvSpPr>
        <p:spPr/>
        <p:txBody>
          <a:bodyPr/>
          <a:lstStyle/>
          <a:p>
            <a:r>
              <a:rPr lang="en-US"/>
              <a:t>S&amp;T Mission Committee Meeting | December 10, 2024</a:t>
            </a:r>
          </a:p>
        </p:txBody>
      </p:sp>
      <p:sp>
        <p:nvSpPr>
          <p:cNvPr id="5" name="Slide Number Placeholder 4">
            <a:extLst>
              <a:ext uri="{FF2B5EF4-FFF2-40B4-BE49-F238E27FC236}">
                <a16:creationId xmlns:a16="http://schemas.microsoft.com/office/drawing/2014/main" id="{5835D259-BE81-373A-ABC5-B1BD505A09E7}"/>
              </a:ext>
            </a:extLst>
          </p:cNvPr>
          <p:cNvSpPr>
            <a:spLocks noGrp="1"/>
          </p:cNvSpPr>
          <p:nvPr>
            <p:ph type="sldNum" sz="quarter" idx="12"/>
          </p:nvPr>
        </p:nvSpPr>
        <p:spPr/>
        <p:txBody>
          <a:bodyPr/>
          <a:lstStyle/>
          <a:p>
            <a:fld id="{7D1BE87E-F0DE-A44C-894B-E142BEB21E42}" type="slidenum">
              <a:rPr lang="en-US" smtClean="0"/>
              <a:t>‹#›</a:t>
            </a:fld>
            <a:endParaRPr lang="en-US"/>
          </a:p>
        </p:txBody>
      </p:sp>
    </p:spTree>
    <p:extLst>
      <p:ext uri="{BB962C8B-B14F-4D97-AF65-F5344CB8AC3E}">
        <p14:creationId xmlns:p14="http://schemas.microsoft.com/office/powerpoint/2010/main" val="863672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67168-5EED-C5F7-74C1-BA0D719CCD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70F898-7475-1D93-8B30-26A8C45F9B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4BEBD0-D184-DCAD-217E-028E726B8D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528E69-9FD9-76F8-FE13-85B92AD663EF}"/>
              </a:ext>
            </a:extLst>
          </p:cNvPr>
          <p:cNvSpPr>
            <a:spLocks noGrp="1"/>
          </p:cNvSpPr>
          <p:nvPr>
            <p:ph type="dt" sz="half" idx="10"/>
          </p:nvPr>
        </p:nvSpPr>
        <p:spPr/>
        <p:txBody>
          <a:bodyPr/>
          <a:lstStyle/>
          <a:p>
            <a:fld id="{68DA7E06-D954-4375-B236-F80203F96F12}" type="datetime1">
              <a:rPr lang="en-US" smtClean="0"/>
              <a:t>12/9/2024</a:t>
            </a:fld>
            <a:endParaRPr lang="en-US"/>
          </a:p>
        </p:txBody>
      </p:sp>
      <p:sp>
        <p:nvSpPr>
          <p:cNvPr id="6" name="Footer Placeholder 5">
            <a:extLst>
              <a:ext uri="{FF2B5EF4-FFF2-40B4-BE49-F238E27FC236}">
                <a16:creationId xmlns:a16="http://schemas.microsoft.com/office/drawing/2014/main" id="{5625C33B-E0CB-3D46-9D0E-81845337739C}"/>
              </a:ext>
            </a:extLst>
          </p:cNvPr>
          <p:cNvSpPr>
            <a:spLocks noGrp="1"/>
          </p:cNvSpPr>
          <p:nvPr>
            <p:ph type="ftr" sz="quarter" idx="11"/>
          </p:nvPr>
        </p:nvSpPr>
        <p:spPr/>
        <p:txBody>
          <a:bodyPr/>
          <a:lstStyle/>
          <a:p>
            <a:r>
              <a:rPr lang="en-US"/>
              <a:t>S&amp;T Mission Committee Meeting | December 10, 2024</a:t>
            </a:r>
          </a:p>
        </p:txBody>
      </p:sp>
      <p:sp>
        <p:nvSpPr>
          <p:cNvPr id="7" name="Slide Number Placeholder 6">
            <a:extLst>
              <a:ext uri="{FF2B5EF4-FFF2-40B4-BE49-F238E27FC236}">
                <a16:creationId xmlns:a16="http://schemas.microsoft.com/office/drawing/2014/main" id="{A94E25E4-5B52-F70B-5E1A-F65D7D46186D}"/>
              </a:ext>
            </a:extLst>
          </p:cNvPr>
          <p:cNvSpPr>
            <a:spLocks noGrp="1"/>
          </p:cNvSpPr>
          <p:nvPr>
            <p:ph type="sldNum" sz="quarter" idx="12"/>
          </p:nvPr>
        </p:nvSpPr>
        <p:spPr/>
        <p:txBody>
          <a:bodyPr/>
          <a:lstStyle/>
          <a:p>
            <a:fld id="{7D1BE87E-F0DE-A44C-894B-E142BEB21E42}" type="slidenum">
              <a:rPr lang="en-US" smtClean="0"/>
              <a:t>‹#›</a:t>
            </a:fld>
            <a:endParaRPr lang="en-US"/>
          </a:p>
        </p:txBody>
      </p:sp>
    </p:spTree>
    <p:extLst>
      <p:ext uri="{BB962C8B-B14F-4D97-AF65-F5344CB8AC3E}">
        <p14:creationId xmlns:p14="http://schemas.microsoft.com/office/powerpoint/2010/main" val="1954440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a:t>Title Here</a:t>
            </a:r>
          </a:p>
        </p:txBody>
      </p:sp>
      <p:sp>
        <p:nvSpPr>
          <p:cNvPr id="3" name="Subtitle 2"/>
          <p:cNvSpPr>
            <a:spLocks noGrp="1"/>
          </p:cNvSpPr>
          <p:nvPr>
            <p:ph type="subTitle" idx="1" hasCustomPrompt="1"/>
          </p:nvPr>
        </p:nvSpPr>
        <p:spPr>
          <a:xfrm>
            <a:off x="443182" y="1720793"/>
            <a:ext cx="5875975" cy="3246670"/>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Here</a:t>
            </a:r>
          </a:p>
        </p:txBody>
      </p:sp>
      <p:sp>
        <p:nvSpPr>
          <p:cNvPr id="32" name="Date Placeholder 31"/>
          <p:cNvSpPr>
            <a:spLocks noGrp="1"/>
          </p:cNvSpPr>
          <p:nvPr>
            <p:ph type="dt" sz="half" idx="12"/>
          </p:nvPr>
        </p:nvSpPr>
        <p:spPr>
          <a:xfrm>
            <a:off x="443182" y="5560503"/>
            <a:ext cx="3208124" cy="365125"/>
          </a:xfrm>
        </p:spPr>
        <p:txBody>
          <a:bodyPr/>
          <a:lstStyle>
            <a:lvl1pPr algn="l">
              <a:defRPr baseline="0">
                <a:solidFill>
                  <a:schemeClr val="tx1"/>
                </a:solidFill>
                <a:latin typeface="Arial" charset="0"/>
              </a:defRPr>
            </a:lvl1pPr>
          </a:lstStyle>
          <a:p>
            <a:fld id="{72BC509E-78F6-49C0-8201-B2DD2B5D29C5}" type="datetime1">
              <a:rPr lang="en-US" smtClean="0"/>
              <a:t>12/9/2024</a:t>
            </a:fld>
            <a:endParaRPr lang="en-US"/>
          </a:p>
        </p:txBody>
      </p:sp>
      <p:sp>
        <p:nvSpPr>
          <p:cNvPr id="15" name="Text Placeholder 14"/>
          <p:cNvSpPr>
            <a:spLocks noGrp="1"/>
          </p:cNvSpPr>
          <p:nvPr>
            <p:ph type="body" sz="quarter" idx="14" hasCustomPrompt="1"/>
          </p:nvPr>
        </p:nvSpPr>
        <p:spPr>
          <a:xfrm>
            <a:off x="443182" y="5126730"/>
            <a:ext cx="5875975" cy="420862"/>
          </a:xfrm>
        </p:spPr>
        <p:txBody>
          <a:bodyPr>
            <a:normAutofit/>
          </a:bodyPr>
          <a:lstStyle>
            <a:lvl1pPr marL="0" indent="0">
              <a:buFontTx/>
              <a:buNone/>
              <a:defRPr sz="2200" baseline="0">
                <a:solidFill>
                  <a:schemeClr val="accent6"/>
                </a:solidFill>
              </a:defRPr>
            </a:lvl1pPr>
          </a:lstStyle>
          <a:p>
            <a:pPr lvl="0"/>
            <a:r>
              <a:rPr lang="en-US"/>
              <a:t>Author</a:t>
            </a:r>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pic>
        <p:nvPicPr>
          <p:cNvPr id="10" name="Picture 9">
            <a:extLst>
              <a:ext uri="{FF2B5EF4-FFF2-40B4-BE49-F238E27FC236}">
                <a16:creationId xmlns:a16="http://schemas.microsoft.com/office/drawing/2014/main" id="{0FAE7142-8BAA-4863-A4B7-21B9939AD933}"/>
              </a:ext>
            </a:extLst>
          </p:cNvPr>
          <p:cNvPicPr>
            <a:picLocks noChangeAspect="1"/>
          </p:cNvPicPr>
          <p:nvPr userDrawn="1"/>
        </p:nvPicPr>
        <p:blipFill>
          <a:blip r:embed="rId7"/>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142E4974-6119-4F4E-8166-DFBEDA301077}"/>
              </a:ext>
            </a:extLst>
          </p:cNvPr>
          <p:cNvPicPr>
            <a:picLocks noChangeAspect="1"/>
          </p:cNvPicPr>
          <p:nvPr userDrawn="1"/>
        </p:nvPicPr>
        <p:blipFill>
          <a:blip r:embed="rId8"/>
          <a:stretch>
            <a:fillRect/>
          </a:stretch>
        </p:blipFill>
        <p:spPr>
          <a:xfrm>
            <a:off x="0" y="0"/>
            <a:ext cx="12192000" cy="6858000"/>
          </a:xfrm>
          <a:prstGeom prst="rect">
            <a:avLst/>
          </a:prstGeom>
        </p:spPr>
      </p:pic>
    </p:spTree>
    <p:extLst>
      <p:ext uri="{BB962C8B-B14F-4D97-AF65-F5344CB8AC3E}">
        <p14:creationId xmlns:p14="http://schemas.microsoft.com/office/powerpoint/2010/main" val="35851911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1894A-23D8-DD48-BEBC-5D1CBF3930F1}"/>
              </a:ext>
            </a:extLst>
          </p:cNvPr>
          <p:cNvSpPr>
            <a:spLocks noGrp="1"/>
          </p:cNvSpPr>
          <p:nvPr>
            <p:ph type="title"/>
          </p:nvPr>
        </p:nvSpPr>
        <p:spPr>
          <a:xfrm>
            <a:off x="838200" y="365126"/>
            <a:ext cx="10515600" cy="623416"/>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0EC42A2-A5E5-7D44-B052-7421E678CB49}"/>
              </a:ext>
            </a:extLst>
          </p:cNvPr>
          <p:cNvSpPr>
            <a:spLocks noGrp="1"/>
          </p:cNvSpPr>
          <p:nvPr>
            <p:ph sz="half" idx="1"/>
          </p:nvPr>
        </p:nvSpPr>
        <p:spPr>
          <a:xfrm>
            <a:off x="838198" y="1289786"/>
            <a:ext cx="10515599" cy="46655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90931573-8B22-D446-9D77-6F56FCB358BA}"/>
              </a:ext>
            </a:extLst>
          </p:cNvPr>
          <p:cNvCxnSpPr>
            <a:cxnSpLocks/>
          </p:cNvCxnSpPr>
          <p:nvPr userDrawn="1"/>
        </p:nvCxnSpPr>
        <p:spPr>
          <a:xfrm>
            <a:off x="838198" y="1160585"/>
            <a:ext cx="10515599"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9DAC3EB-D54A-C44E-BF90-38EC2E5B976D}"/>
              </a:ext>
            </a:extLst>
          </p:cNvPr>
          <p:cNvCxnSpPr>
            <a:cxnSpLocks/>
          </p:cNvCxnSpPr>
          <p:nvPr userDrawn="1"/>
        </p:nvCxnSpPr>
        <p:spPr>
          <a:xfrm>
            <a:off x="838198" y="6154616"/>
            <a:ext cx="10515599"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42C37D8A-AAFA-45DA-950A-73B2E685B9FD}"/>
              </a:ext>
            </a:extLst>
          </p:cNvPr>
          <p:cNvSpPr>
            <a:spLocks noGrp="1"/>
          </p:cNvSpPr>
          <p:nvPr>
            <p:ph type="sldNum" sz="quarter" idx="4"/>
          </p:nvPr>
        </p:nvSpPr>
        <p:spPr>
          <a:xfrm>
            <a:off x="5666014" y="6311900"/>
            <a:ext cx="636815" cy="365125"/>
          </a:xfrm>
          <a:prstGeom prst="rect">
            <a:avLst/>
          </a:prstGeom>
        </p:spPr>
        <p:txBody>
          <a:bodyPr vert="horz" lIns="91440" tIns="45720" rIns="91440" bIns="45720" rtlCol="0" anchor="ctr"/>
          <a:lstStyle>
            <a:lvl1pPr algn="l">
              <a:defRPr sz="1000" i="1">
                <a:solidFill>
                  <a:schemeClr val="tx1">
                    <a:lumMod val="75000"/>
                  </a:schemeClr>
                </a:solidFill>
                <a:latin typeface="Avenir" panose="020B0503020203020204" pitchFamily="34" charset="0"/>
              </a:defRPr>
            </a:lvl1pPr>
          </a:lstStyle>
          <a:p>
            <a:fld id="{B2E69C32-F40A-4944-821E-46A56DF0648B}" type="slidenum">
              <a:rPr lang="en-US" smtClean="0"/>
              <a:pPr/>
              <a:t>‹#›</a:t>
            </a:fld>
            <a:endParaRPr lang="en-US"/>
          </a:p>
        </p:txBody>
      </p:sp>
      <p:sp>
        <p:nvSpPr>
          <p:cNvPr id="12" name="Rectangle 11"/>
          <p:cNvSpPr/>
          <p:nvPr userDrawn="1"/>
        </p:nvSpPr>
        <p:spPr>
          <a:xfrm>
            <a:off x="731225" y="6353910"/>
            <a:ext cx="2371162"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srgbClr val="797979">
                    <a:lumMod val="75000"/>
                  </a:srgbClr>
                </a:solidFill>
                <a:effectLst/>
                <a:uLnTx/>
                <a:uFillTx/>
                <a:latin typeface="Avenir" panose="020B0503020203020204" pitchFamily="34" charset="0"/>
                <a:ea typeface="+mn-ea"/>
                <a:cs typeface="+mn-cs"/>
              </a:rPr>
              <a:t>TJNAF Annual Laboratory Plan 6/4/24</a:t>
            </a:r>
          </a:p>
        </p:txBody>
      </p:sp>
      <p:sp>
        <p:nvSpPr>
          <p:cNvPr id="8" name="Rectangle 7"/>
          <p:cNvSpPr/>
          <p:nvPr userDrawn="1"/>
        </p:nvSpPr>
        <p:spPr>
          <a:xfrm>
            <a:off x="10152667" y="6249972"/>
            <a:ext cx="1630838" cy="4459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C2B7F9F-7F7A-4D59-AD2F-6BF434A5C678}"/>
              </a:ext>
            </a:extLst>
          </p:cNvPr>
          <p:cNvPicPr>
            <a:picLocks noChangeAspect="1"/>
          </p:cNvPicPr>
          <p:nvPr userDrawn="1"/>
        </p:nvPicPr>
        <p:blipFill>
          <a:blip r:embed="rId3"/>
          <a:stretch>
            <a:fillRect/>
          </a:stretch>
        </p:blipFill>
        <p:spPr>
          <a:xfrm>
            <a:off x="9360816" y="6192849"/>
            <a:ext cx="2230129" cy="692652"/>
          </a:xfrm>
          <a:prstGeom prst="rect">
            <a:avLst/>
          </a:prstGeom>
        </p:spPr>
      </p:pic>
    </p:spTree>
    <p:extLst>
      <p:ext uri="{BB962C8B-B14F-4D97-AF65-F5344CB8AC3E}">
        <p14:creationId xmlns:p14="http://schemas.microsoft.com/office/powerpoint/2010/main" val="26747505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CD44B-7CFB-7B16-FC33-B2CE2A0A20D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9D18A8-8A84-A405-8740-902D3FAE55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1F1912-9CBC-18CD-A6E2-D8584EE6F30A}"/>
              </a:ext>
            </a:extLst>
          </p:cNvPr>
          <p:cNvSpPr>
            <a:spLocks noGrp="1"/>
          </p:cNvSpPr>
          <p:nvPr>
            <p:ph sz="half" idx="2"/>
          </p:nvPr>
        </p:nvSpPr>
        <p:spPr>
          <a:xfrm>
            <a:off x="763962" y="2505074"/>
            <a:ext cx="5233614" cy="3600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78444A-CE1E-BF31-5D75-39569219C3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1BEFC0-7C1E-29E0-E6D6-98C6D28B69E5}"/>
              </a:ext>
            </a:extLst>
          </p:cNvPr>
          <p:cNvSpPr>
            <a:spLocks noGrp="1"/>
          </p:cNvSpPr>
          <p:nvPr>
            <p:ph sz="quarter" idx="4"/>
          </p:nvPr>
        </p:nvSpPr>
        <p:spPr>
          <a:xfrm>
            <a:off x="6096000" y="2505074"/>
            <a:ext cx="5259388" cy="3600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386D43-B963-4C49-D8F6-D0AF0AAFBC34}"/>
              </a:ext>
            </a:extLst>
          </p:cNvPr>
          <p:cNvSpPr>
            <a:spLocks noGrp="1"/>
          </p:cNvSpPr>
          <p:nvPr>
            <p:ph type="dt" sz="half" idx="10"/>
          </p:nvPr>
        </p:nvSpPr>
        <p:spPr>
          <a:xfrm>
            <a:off x="838200" y="6155173"/>
            <a:ext cx="2743200" cy="441802"/>
          </a:xfrm>
        </p:spPr>
        <p:txBody>
          <a:bodyPr/>
          <a:lstStyle/>
          <a:p>
            <a:fld id="{68165A7E-C126-485E-81CC-D9D4498A24FF}" type="datetime1">
              <a:rPr lang="en-US" smtClean="0"/>
              <a:t>12/9/2024</a:t>
            </a:fld>
            <a:endParaRPr lang="en-US"/>
          </a:p>
        </p:txBody>
      </p:sp>
      <p:sp>
        <p:nvSpPr>
          <p:cNvPr id="8" name="Footer Placeholder 7">
            <a:extLst>
              <a:ext uri="{FF2B5EF4-FFF2-40B4-BE49-F238E27FC236}">
                <a16:creationId xmlns:a16="http://schemas.microsoft.com/office/drawing/2014/main" id="{3C2F1F51-C4BA-633D-0C89-EFD537421EDE}"/>
              </a:ext>
            </a:extLst>
          </p:cNvPr>
          <p:cNvSpPr>
            <a:spLocks noGrp="1"/>
          </p:cNvSpPr>
          <p:nvPr>
            <p:ph type="ftr" sz="quarter" idx="11"/>
          </p:nvPr>
        </p:nvSpPr>
        <p:spPr>
          <a:xfrm>
            <a:off x="4038600" y="6155173"/>
            <a:ext cx="4114800" cy="441802"/>
          </a:xfrm>
        </p:spPr>
        <p:txBody>
          <a:bodyPr/>
          <a:lstStyle/>
          <a:p>
            <a:r>
              <a:rPr lang="en-US"/>
              <a:t>S&amp;T Mission Committee Meeting | December 10, 2024</a:t>
            </a:r>
          </a:p>
        </p:txBody>
      </p:sp>
      <p:sp>
        <p:nvSpPr>
          <p:cNvPr id="9" name="Slide Number Placeholder 8">
            <a:extLst>
              <a:ext uri="{FF2B5EF4-FFF2-40B4-BE49-F238E27FC236}">
                <a16:creationId xmlns:a16="http://schemas.microsoft.com/office/drawing/2014/main" id="{7C24E518-C3FC-78D9-CB8B-B9C3C8CB23F9}"/>
              </a:ext>
            </a:extLst>
          </p:cNvPr>
          <p:cNvSpPr>
            <a:spLocks noGrp="1"/>
          </p:cNvSpPr>
          <p:nvPr>
            <p:ph type="sldNum" sz="quarter" idx="12"/>
          </p:nvPr>
        </p:nvSpPr>
        <p:spPr>
          <a:xfrm>
            <a:off x="8610600" y="6155173"/>
            <a:ext cx="2743200" cy="441802"/>
          </a:xfrm>
        </p:spPr>
        <p:txBody>
          <a:bodyPr/>
          <a:lstStyle/>
          <a:p>
            <a:fld id="{7D1BE87E-F0DE-A44C-894B-E142BEB21E42}" type="slidenum">
              <a:rPr lang="en-US" smtClean="0"/>
              <a:t>‹#›</a:t>
            </a:fld>
            <a:endParaRPr lang="en-US"/>
          </a:p>
        </p:txBody>
      </p:sp>
      <p:pic>
        <p:nvPicPr>
          <p:cNvPr id="17" name="Picture 16">
            <a:extLst>
              <a:ext uri="{FF2B5EF4-FFF2-40B4-BE49-F238E27FC236}">
                <a16:creationId xmlns:a16="http://schemas.microsoft.com/office/drawing/2014/main" id="{05696E51-87D9-0270-6780-2C6F9D47D861}"/>
              </a:ext>
            </a:extLst>
          </p:cNvPr>
          <p:cNvPicPr>
            <a:picLocks noChangeAspect="1"/>
          </p:cNvPicPr>
          <p:nvPr userDrawn="1"/>
        </p:nvPicPr>
        <p:blipFill>
          <a:blip r:embed="rId2"/>
          <a:stretch>
            <a:fillRect/>
          </a:stretch>
        </p:blipFill>
        <p:spPr>
          <a:xfrm>
            <a:off x="0" y="6646536"/>
            <a:ext cx="12192000" cy="241299"/>
          </a:xfrm>
          <a:prstGeom prst="rect">
            <a:avLst/>
          </a:prstGeom>
        </p:spPr>
      </p:pic>
    </p:spTree>
    <p:extLst>
      <p:ext uri="{BB962C8B-B14F-4D97-AF65-F5344CB8AC3E}">
        <p14:creationId xmlns:p14="http://schemas.microsoft.com/office/powerpoint/2010/main" val="879874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a:t>Title Here</a:t>
            </a:r>
          </a:p>
        </p:txBody>
      </p:sp>
      <p:sp>
        <p:nvSpPr>
          <p:cNvPr id="3" name="Subtitle 2"/>
          <p:cNvSpPr>
            <a:spLocks noGrp="1"/>
          </p:cNvSpPr>
          <p:nvPr>
            <p:ph type="subTitle" idx="1" hasCustomPrompt="1"/>
          </p:nvPr>
        </p:nvSpPr>
        <p:spPr>
          <a:xfrm>
            <a:off x="443182" y="1720793"/>
            <a:ext cx="5875975" cy="3246670"/>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Here</a:t>
            </a:r>
          </a:p>
        </p:txBody>
      </p:sp>
      <p:sp>
        <p:nvSpPr>
          <p:cNvPr id="32" name="Date Placeholder 31"/>
          <p:cNvSpPr>
            <a:spLocks noGrp="1"/>
          </p:cNvSpPr>
          <p:nvPr>
            <p:ph type="dt" sz="half" idx="12"/>
          </p:nvPr>
        </p:nvSpPr>
        <p:spPr>
          <a:xfrm>
            <a:off x="443182" y="5560503"/>
            <a:ext cx="3208124" cy="365125"/>
          </a:xfrm>
        </p:spPr>
        <p:txBody>
          <a:bodyPr/>
          <a:lstStyle>
            <a:lvl1pPr algn="l">
              <a:defRPr baseline="0">
                <a:solidFill>
                  <a:schemeClr val="tx1"/>
                </a:solidFill>
                <a:latin typeface="Arial" charset="0"/>
              </a:defRPr>
            </a:lvl1pPr>
          </a:lstStyle>
          <a:p>
            <a:fld id="{5469AEE8-FAD9-4BA4-B139-E40A4B1B1C4D}" type="datetime1">
              <a:rPr lang="en-US" smtClean="0"/>
              <a:t>12/9/2024</a:t>
            </a:fld>
            <a:endParaRPr lang="en-US"/>
          </a:p>
        </p:txBody>
      </p:sp>
      <p:sp>
        <p:nvSpPr>
          <p:cNvPr id="15" name="Text Placeholder 14"/>
          <p:cNvSpPr>
            <a:spLocks noGrp="1"/>
          </p:cNvSpPr>
          <p:nvPr>
            <p:ph type="body" sz="quarter" idx="14" hasCustomPrompt="1"/>
          </p:nvPr>
        </p:nvSpPr>
        <p:spPr>
          <a:xfrm>
            <a:off x="443182" y="5126730"/>
            <a:ext cx="5875975" cy="420862"/>
          </a:xfrm>
        </p:spPr>
        <p:txBody>
          <a:bodyPr>
            <a:normAutofit/>
          </a:bodyPr>
          <a:lstStyle>
            <a:lvl1pPr marL="0" indent="0">
              <a:buFontTx/>
              <a:buNone/>
              <a:defRPr sz="2200" baseline="0">
                <a:solidFill>
                  <a:schemeClr val="accent6"/>
                </a:solidFill>
              </a:defRPr>
            </a:lvl1pPr>
          </a:lstStyle>
          <a:p>
            <a:pPr lvl="0"/>
            <a:r>
              <a:rPr lang="en-US"/>
              <a:t>Author</a:t>
            </a:r>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8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11892" y="966055"/>
            <a:ext cx="11285837" cy="5260392"/>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C1C05184-0D19-4BF7-BCDF-17BDACD459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76507" y="6386243"/>
            <a:ext cx="1428001" cy="462435"/>
          </a:xfrm>
          <a:prstGeom prst="rect">
            <a:avLst/>
          </a:prstGeom>
        </p:spPr>
      </p:pic>
      <p:sp>
        <p:nvSpPr>
          <p:cNvPr id="12" name="Slide Number Placeholder 5">
            <a:extLst>
              <a:ext uri="{FF2B5EF4-FFF2-40B4-BE49-F238E27FC236}">
                <a16:creationId xmlns:a16="http://schemas.microsoft.com/office/drawing/2014/main" id="{2E496E45-AD96-469D-A038-41C4064C4A59}"/>
              </a:ext>
            </a:extLst>
          </p:cNvPr>
          <p:cNvSpPr>
            <a:spLocks noGrp="1"/>
          </p:cNvSpPr>
          <p:nvPr>
            <p:ph type="sldNum" sz="quarter" idx="12"/>
          </p:nvPr>
        </p:nvSpPr>
        <p:spPr>
          <a:xfrm>
            <a:off x="9897757" y="6475294"/>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sp>
        <p:nvSpPr>
          <p:cNvPr id="15" name="Footer Placeholder 3">
            <a:extLst>
              <a:ext uri="{FF2B5EF4-FFF2-40B4-BE49-F238E27FC236}">
                <a16:creationId xmlns:a16="http://schemas.microsoft.com/office/drawing/2014/main" id="{FB1D7CE1-126B-4835-A713-284CF0B8C4AF}"/>
              </a:ext>
            </a:extLst>
          </p:cNvPr>
          <p:cNvSpPr>
            <a:spLocks noGrp="1"/>
          </p:cNvSpPr>
          <p:nvPr>
            <p:ph type="ftr" sz="quarter" idx="11"/>
          </p:nvPr>
        </p:nvSpPr>
        <p:spPr>
          <a:xfrm>
            <a:off x="411893" y="6266576"/>
            <a:ext cx="2563249" cy="512082"/>
          </a:xfrm>
        </p:spPr>
        <p:txBody>
          <a:bodyPr anchor="t"/>
          <a:lstStyle>
            <a:lvl1pPr algn="l">
              <a:defRPr sz="900"/>
            </a:lvl1pPr>
          </a:lstStyle>
          <a:p>
            <a:r>
              <a:rPr lang="en-US"/>
              <a:t>S&amp;T Mission Committee Meeting | December 10, 2024</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11892" y="966055"/>
            <a:ext cx="5564365" cy="526039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3"/>
          </p:nvPr>
        </p:nvSpPr>
        <p:spPr>
          <a:xfrm>
            <a:off x="6204856" y="966055"/>
            <a:ext cx="5492873" cy="526039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E9053F37-EBEA-4AFE-8845-BF19BE0558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76507" y="6386243"/>
            <a:ext cx="1428001" cy="462435"/>
          </a:xfrm>
          <a:prstGeom prst="rect">
            <a:avLst/>
          </a:prstGeom>
        </p:spPr>
      </p:pic>
      <p:sp>
        <p:nvSpPr>
          <p:cNvPr id="13" name="Slide Number Placeholder 5">
            <a:extLst>
              <a:ext uri="{FF2B5EF4-FFF2-40B4-BE49-F238E27FC236}">
                <a16:creationId xmlns:a16="http://schemas.microsoft.com/office/drawing/2014/main" id="{D083BCF5-6652-4EAE-A9AE-2CC7B4A7FB06}"/>
              </a:ext>
            </a:extLst>
          </p:cNvPr>
          <p:cNvSpPr>
            <a:spLocks noGrp="1"/>
          </p:cNvSpPr>
          <p:nvPr>
            <p:ph type="sldNum" sz="quarter" idx="12"/>
          </p:nvPr>
        </p:nvSpPr>
        <p:spPr>
          <a:xfrm>
            <a:off x="9897757" y="6475294"/>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sp>
        <p:nvSpPr>
          <p:cNvPr id="14" name="Footer Placeholder 3">
            <a:extLst>
              <a:ext uri="{FF2B5EF4-FFF2-40B4-BE49-F238E27FC236}">
                <a16:creationId xmlns:a16="http://schemas.microsoft.com/office/drawing/2014/main" id="{16D18B57-AE9F-4494-A1DE-01DA392291E6}"/>
              </a:ext>
            </a:extLst>
          </p:cNvPr>
          <p:cNvSpPr>
            <a:spLocks noGrp="1"/>
          </p:cNvSpPr>
          <p:nvPr>
            <p:ph type="ftr" sz="quarter" idx="11"/>
          </p:nvPr>
        </p:nvSpPr>
        <p:spPr>
          <a:xfrm>
            <a:off x="411893" y="6266576"/>
            <a:ext cx="2563249" cy="512082"/>
          </a:xfrm>
        </p:spPr>
        <p:txBody>
          <a:bodyPr anchor="t"/>
          <a:lstStyle>
            <a:lvl1pPr algn="l">
              <a:defRPr sz="900"/>
            </a:lvl1pPr>
          </a:lstStyle>
          <a:p>
            <a:r>
              <a:rPr lang="en-US"/>
              <a:t>S&amp;T Mission Committee Meeting | December 10, 2024</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11892" y="966055"/>
            <a:ext cx="6478765" cy="5260397"/>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3"/>
          </p:nvPr>
        </p:nvSpPr>
        <p:spPr>
          <a:xfrm>
            <a:off x="7053943" y="4062939"/>
            <a:ext cx="4643786" cy="2163513"/>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p:cNvSpPr>
            <a:spLocks noGrp="1"/>
          </p:cNvSpPr>
          <p:nvPr>
            <p:ph type="pic" sz="quarter" idx="14"/>
          </p:nvPr>
        </p:nvSpPr>
        <p:spPr>
          <a:xfrm>
            <a:off x="7053942" y="966789"/>
            <a:ext cx="4644345" cy="2976562"/>
          </a:xfrm>
          <a:solidFill>
            <a:schemeClr val="accent2"/>
          </a:solidFill>
        </p:spPr>
        <p:txBody>
          <a:bodyPr/>
          <a:lstStyle/>
          <a:p>
            <a:r>
              <a:rPr lang="en-US"/>
              <a:t>Click icon to add picture</a:t>
            </a:r>
          </a:p>
        </p:txBody>
      </p:sp>
      <p:pic>
        <p:nvPicPr>
          <p:cNvPr id="13" name="Picture 12">
            <a:extLst>
              <a:ext uri="{FF2B5EF4-FFF2-40B4-BE49-F238E27FC236}">
                <a16:creationId xmlns:a16="http://schemas.microsoft.com/office/drawing/2014/main" id="{B6C82EC1-D9FC-4D8F-8B56-653C9B8A5B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76507" y="6386243"/>
            <a:ext cx="1428001" cy="462435"/>
          </a:xfrm>
          <a:prstGeom prst="rect">
            <a:avLst/>
          </a:prstGeom>
        </p:spPr>
      </p:pic>
      <p:sp>
        <p:nvSpPr>
          <p:cNvPr id="14" name="Slide Number Placeholder 5">
            <a:extLst>
              <a:ext uri="{FF2B5EF4-FFF2-40B4-BE49-F238E27FC236}">
                <a16:creationId xmlns:a16="http://schemas.microsoft.com/office/drawing/2014/main" id="{021516C7-68BC-4DF5-AA2F-4FFA9AD7E26A}"/>
              </a:ext>
            </a:extLst>
          </p:cNvPr>
          <p:cNvSpPr>
            <a:spLocks noGrp="1"/>
          </p:cNvSpPr>
          <p:nvPr>
            <p:ph type="sldNum" sz="quarter" idx="12"/>
          </p:nvPr>
        </p:nvSpPr>
        <p:spPr>
          <a:xfrm>
            <a:off x="9897757" y="6475294"/>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sp>
        <p:nvSpPr>
          <p:cNvPr id="15" name="Footer Placeholder 3">
            <a:extLst>
              <a:ext uri="{FF2B5EF4-FFF2-40B4-BE49-F238E27FC236}">
                <a16:creationId xmlns:a16="http://schemas.microsoft.com/office/drawing/2014/main" id="{71919E7B-E356-4EA2-A743-0FF2132C4B5B}"/>
              </a:ext>
            </a:extLst>
          </p:cNvPr>
          <p:cNvSpPr>
            <a:spLocks noGrp="1"/>
          </p:cNvSpPr>
          <p:nvPr>
            <p:ph type="ftr" sz="quarter" idx="11"/>
          </p:nvPr>
        </p:nvSpPr>
        <p:spPr>
          <a:xfrm>
            <a:off x="411893" y="6266576"/>
            <a:ext cx="2563249" cy="512082"/>
          </a:xfrm>
        </p:spPr>
        <p:txBody>
          <a:bodyPr anchor="t"/>
          <a:lstStyle>
            <a:lvl1pPr algn="l">
              <a:defRPr sz="900"/>
            </a:lvl1pPr>
          </a:lstStyle>
          <a:p>
            <a:r>
              <a:rPr lang="en-US"/>
              <a:t>S&amp;T Mission Committee Meeting | December 10, 2024</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11892" y="966055"/>
            <a:ext cx="6478765" cy="526039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3"/>
          </p:nvPr>
        </p:nvSpPr>
        <p:spPr>
          <a:xfrm>
            <a:off x="7053943" y="966055"/>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p:cNvSpPr>
            <a:spLocks noGrp="1"/>
          </p:cNvSpPr>
          <p:nvPr>
            <p:ph type="pic" sz="quarter" idx="14"/>
          </p:nvPr>
        </p:nvSpPr>
        <p:spPr>
          <a:xfrm>
            <a:off x="7053942" y="3371187"/>
            <a:ext cx="4644345" cy="2855260"/>
          </a:xfrm>
          <a:solidFill>
            <a:schemeClr val="accent2"/>
          </a:solidFill>
        </p:spPr>
        <p:txBody>
          <a:bodyPr/>
          <a:lstStyle/>
          <a:p>
            <a:r>
              <a:rPr lang="en-US"/>
              <a:t>Click icon to add picture</a:t>
            </a:r>
          </a:p>
        </p:txBody>
      </p:sp>
      <p:pic>
        <p:nvPicPr>
          <p:cNvPr id="13" name="Picture 12">
            <a:extLst>
              <a:ext uri="{FF2B5EF4-FFF2-40B4-BE49-F238E27FC236}">
                <a16:creationId xmlns:a16="http://schemas.microsoft.com/office/drawing/2014/main" id="{EEFD303B-5A02-4C63-85D3-0FE67F3BD8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76507" y="6386243"/>
            <a:ext cx="1428001" cy="462435"/>
          </a:xfrm>
          <a:prstGeom prst="rect">
            <a:avLst/>
          </a:prstGeom>
        </p:spPr>
      </p:pic>
      <p:sp>
        <p:nvSpPr>
          <p:cNvPr id="14" name="Slide Number Placeholder 5">
            <a:extLst>
              <a:ext uri="{FF2B5EF4-FFF2-40B4-BE49-F238E27FC236}">
                <a16:creationId xmlns:a16="http://schemas.microsoft.com/office/drawing/2014/main" id="{13A6043C-F458-4C3F-AF17-2921EE748A55}"/>
              </a:ext>
            </a:extLst>
          </p:cNvPr>
          <p:cNvSpPr>
            <a:spLocks noGrp="1"/>
          </p:cNvSpPr>
          <p:nvPr>
            <p:ph type="sldNum" sz="quarter" idx="12"/>
          </p:nvPr>
        </p:nvSpPr>
        <p:spPr>
          <a:xfrm>
            <a:off x="9897757" y="6475294"/>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sp>
        <p:nvSpPr>
          <p:cNvPr id="15" name="Footer Placeholder 3">
            <a:extLst>
              <a:ext uri="{FF2B5EF4-FFF2-40B4-BE49-F238E27FC236}">
                <a16:creationId xmlns:a16="http://schemas.microsoft.com/office/drawing/2014/main" id="{5B8BE85D-736A-4568-BAD7-71AF9290027F}"/>
              </a:ext>
            </a:extLst>
          </p:cNvPr>
          <p:cNvSpPr>
            <a:spLocks noGrp="1"/>
          </p:cNvSpPr>
          <p:nvPr>
            <p:ph type="ftr" sz="quarter" idx="11"/>
          </p:nvPr>
        </p:nvSpPr>
        <p:spPr>
          <a:xfrm>
            <a:off x="411893" y="6266576"/>
            <a:ext cx="2563249" cy="512082"/>
          </a:xfrm>
        </p:spPr>
        <p:txBody>
          <a:bodyPr anchor="t"/>
          <a:lstStyle>
            <a:lvl1pPr algn="l">
              <a:defRPr sz="900"/>
            </a:lvl1pPr>
          </a:lstStyle>
          <a:p>
            <a:r>
              <a:rPr lang="en-US"/>
              <a:t>S&amp;T Mission Committee Meeting | December 10, 2024</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11892" y="966055"/>
            <a:ext cx="6976787" cy="5260391"/>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Picture Placeholder 6"/>
          <p:cNvSpPr>
            <a:spLocks noGrp="1"/>
          </p:cNvSpPr>
          <p:nvPr>
            <p:ph type="pic" sz="quarter" idx="14"/>
          </p:nvPr>
        </p:nvSpPr>
        <p:spPr>
          <a:xfrm>
            <a:off x="7666264"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7666264" y="3763625"/>
            <a:ext cx="4032023" cy="2462822"/>
          </a:xfrm>
          <a:solidFill>
            <a:schemeClr val="accent2"/>
          </a:solidFill>
        </p:spPr>
        <p:txBody>
          <a:bodyPr/>
          <a:lstStyle/>
          <a:p>
            <a:r>
              <a:rPr lang="en-US"/>
              <a:t>Click icon to add picture</a:t>
            </a:r>
          </a:p>
        </p:txBody>
      </p:sp>
      <p:pic>
        <p:nvPicPr>
          <p:cNvPr id="13" name="Picture 12">
            <a:extLst>
              <a:ext uri="{FF2B5EF4-FFF2-40B4-BE49-F238E27FC236}">
                <a16:creationId xmlns:a16="http://schemas.microsoft.com/office/drawing/2014/main" id="{7AA41D01-8F81-4FC5-A1BA-7F972CF461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76507" y="6386243"/>
            <a:ext cx="1428001" cy="462435"/>
          </a:xfrm>
          <a:prstGeom prst="rect">
            <a:avLst/>
          </a:prstGeom>
        </p:spPr>
      </p:pic>
      <p:sp>
        <p:nvSpPr>
          <p:cNvPr id="14" name="Slide Number Placeholder 5">
            <a:extLst>
              <a:ext uri="{FF2B5EF4-FFF2-40B4-BE49-F238E27FC236}">
                <a16:creationId xmlns:a16="http://schemas.microsoft.com/office/drawing/2014/main" id="{9900F04D-AC2F-423C-B6A2-BF80050A60C7}"/>
              </a:ext>
            </a:extLst>
          </p:cNvPr>
          <p:cNvSpPr>
            <a:spLocks noGrp="1"/>
          </p:cNvSpPr>
          <p:nvPr>
            <p:ph type="sldNum" sz="quarter" idx="12"/>
          </p:nvPr>
        </p:nvSpPr>
        <p:spPr>
          <a:xfrm>
            <a:off x="9897757" y="6475294"/>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sp>
        <p:nvSpPr>
          <p:cNvPr id="15" name="Footer Placeholder 3">
            <a:extLst>
              <a:ext uri="{FF2B5EF4-FFF2-40B4-BE49-F238E27FC236}">
                <a16:creationId xmlns:a16="http://schemas.microsoft.com/office/drawing/2014/main" id="{188C99F7-C75A-4AC5-8281-967C952CFA81}"/>
              </a:ext>
            </a:extLst>
          </p:cNvPr>
          <p:cNvSpPr>
            <a:spLocks noGrp="1"/>
          </p:cNvSpPr>
          <p:nvPr>
            <p:ph type="ftr" sz="quarter" idx="11"/>
          </p:nvPr>
        </p:nvSpPr>
        <p:spPr>
          <a:xfrm>
            <a:off x="411893" y="6266576"/>
            <a:ext cx="2563249" cy="512082"/>
          </a:xfrm>
        </p:spPr>
        <p:txBody>
          <a:bodyPr anchor="t"/>
          <a:lstStyle>
            <a:lvl1pPr algn="l">
              <a:defRPr sz="900"/>
            </a:lvl1pPr>
          </a:lstStyle>
          <a:p>
            <a:r>
              <a:rPr lang="en-US"/>
              <a:t>S&amp;T Mission Committee Meeting | December 10, 2024</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657320" y="966055"/>
            <a:ext cx="6976787" cy="52603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Picture Placeholder 6"/>
          <p:cNvSpPr>
            <a:spLocks noGrp="1"/>
          </p:cNvSpPr>
          <p:nvPr>
            <p:ph type="pic" sz="quarter" idx="14"/>
          </p:nvPr>
        </p:nvSpPr>
        <p:spPr>
          <a:xfrm>
            <a:off x="411892"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11892" y="3763625"/>
            <a:ext cx="4032023" cy="2462830"/>
          </a:xfrm>
          <a:solidFill>
            <a:schemeClr val="accent2"/>
          </a:solidFill>
        </p:spPr>
        <p:txBody>
          <a:bodyPr/>
          <a:lstStyle/>
          <a:p>
            <a:r>
              <a:rPr lang="en-US"/>
              <a:t>Click icon to add picture</a:t>
            </a:r>
          </a:p>
        </p:txBody>
      </p:sp>
      <p:pic>
        <p:nvPicPr>
          <p:cNvPr id="13" name="Picture 12">
            <a:extLst>
              <a:ext uri="{FF2B5EF4-FFF2-40B4-BE49-F238E27FC236}">
                <a16:creationId xmlns:a16="http://schemas.microsoft.com/office/drawing/2014/main" id="{9F129A1D-EBBE-43D3-A521-8D31A71AD8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76507" y="6386243"/>
            <a:ext cx="1428001" cy="462435"/>
          </a:xfrm>
          <a:prstGeom prst="rect">
            <a:avLst/>
          </a:prstGeom>
        </p:spPr>
      </p:pic>
      <p:sp>
        <p:nvSpPr>
          <p:cNvPr id="14" name="Slide Number Placeholder 5">
            <a:extLst>
              <a:ext uri="{FF2B5EF4-FFF2-40B4-BE49-F238E27FC236}">
                <a16:creationId xmlns:a16="http://schemas.microsoft.com/office/drawing/2014/main" id="{DE4E922E-75C0-4E33-8485-087F02632FAF}"/>
              </a:ext>
            </a:extLst>
          </p:cNvPr>
          <p:cNvSpPr>
            <a:spLocks noGrp="1"/>
          </p:cNvSpPr>
          <p:nvPr>
            <p:ph type="sldNum" sz="quarter" idx="12"/>
          </p:nvPr>
        </p:nvSpPr>
        <p:spPr>
          <a:xfrm>
            <a:off x="9897757" y="6475294"/>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sp>
        <p:nvSpPr>
          <p:cNvPr id="15" name="Footer Placeholder 3">
            <a:extLst>
              <a:ext uri="{FF2B5EF4-FFF2-40B4-BE49-F238E27FC236}">
                <a16:creationId xmlns:a16="http://schemas.microsoft.com/office/drawing/2014/main" id="{A225B541-52C0-4D6C-8D3C-79DA8F9E4020}"/>
              </a:ext>
            </a:extLst>
          </p:cNvPr>
          <p:cNvSpPr>
            <a:spLocks noGrp="1"/>
          </p:cNvSpPr>
          <p:nvPr>
            <p:ph type="ftr" sz="quarter" idx="11"/>
          </p:nvPr>
        </p:nvSpPr>
        <p:spPr>
          <a:xfrm>
            <a:off x="411893" y="6266576"/>
            <a:ext cx="2563249" cy="512082"/>
          </a:xfrm>
        </p:spPr>
        <p:txBody>
          <a:bodyPr anchor="t"/>
          <a:lstStyle>
            <a:lvl1pPr algn="l">
              <a:defRPr sz="900"/>
            </a:lvl1pPr>
          </a:lstStyle>
          <a:p>
            <a:r>
              <a:rPr lang="en-US"/>
              <a:t>S&amp;T Mission Committee Meeting | December 10, 2024</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00159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136942"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fld id="{A86A96D3-4900-44D9-92E4-21DC23457426}" type="datetime1">
              <a:rPr lang="en-US" smtClean="0"/>
              <a:t>12/9/2024</a:t>
            </a:fld>
            <a:endParaRPr lang="en-US"/>
          </a:p>
        </p:txBody>
      </p:sp>
      <p:sp>
        <p:nvSpPr>
          <p:cNvPr id="5" name="Footer Placeholder 4"/>
          <p:cNvSpPr>
            <a:spLocks noGrp="1"/>
          </p:cNvSpPr>
          <p:nvPr>
            <p:ph type="ftr" sz="quarter" idx="3"/>
          </p:nvPr>
        </p:nvSpPr>
        <p:spPr>
          <a:xfrm>
            <a:off x="838200" y="5991227"/>
            <a:ext cx="41148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r>
              <a:rPr lang="en-US"/>
              <a:t>S&amp;T Mission Committee Meeting | December 10, 2024</a:t>
            </a:r>
          </a:p>
        </p:txBody>
      </p:sp>
      <p:sp>
        <p:nvSpPr>
          <p:cNvPr id="6" name="Slide Number Placeholder 5"/>
          <p:cNvSpPr>
            <a:spLocks noGrp="1"/>
          </p:cNvSpPr>
          <p:nvPr>
            <p:ph type="sldNum" sz="quarter" idx="4"/>
          </p:nvPr>
        </p:nvSpPr>
        <p:spPr>
          <a:xfrm>
            <a:off x="10673542" y="6356352"/>
            <a:ext cx="680258"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spTree>
    <p:extLst>
      <p:ext uri="{BB962C8B-B14F-4D97-AF65-F5344CB8AC3E}">
        <p14:creationId xmlns:p14="http://schemas.microsoft.com/office/powerpoint/2010/main" val="152608624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1" r:id="rId3"/>
    <p:sldLayoutId id="2147483662"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Lst>
  <p:hf sldNum="0" hd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4.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notesSlide" Target="../notesSlides/notesSlide5.xml"/><Relationship Id="rId16" Type="http://schemas.openxmlformats.org/officeDocument/2006/relationships/image" Target="../media/image36.png"/><Relationship Id="rId1" Type="http://schemas.openxmlformats.org/officeDocument/2006/relationships/slideLayout" Target="../slideLayouts/slideLayout21.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18.png"/><Relationship Id="rId9" Type="http://schemas.openxmlformats.org/officeDocument/2006/relationships/image" Target="../media/image29.png"/><Relationship Id="rId1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3.sv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44.png"/><Relationship Id="rId5" Type="http://schemas.openxmlformats.org/officeDocument/2006/relationships/image" Target="../media/image18.png"/><Relationship Id="rId4" Type="http://schemas.openxmlformats.org/officeDocument/2006/relationships/image" Target="../media/image43.sv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5D74A-AA4B-333B-9195-94E2C5156BE9}"/>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id="{65242D6B-76F9-5109-57B3-FEF167407FD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466944" y="1"/>
            <a:ext cx="6725055" cy="6858000"/>
          </a:xfrm>
          <a:prstGeom prst="rect">
            <a:avLst/>
          </a:prstGeom>
        </p:spPr>
      </p:pic>
      <p:pic>
        <p:nvPicPr>
          <p:cNvPr id="13" name="Picture 12">
            <a:extLst>
              <a:ext uri="{FF2B5EF4-FFF2-40B4-BE49-F238E27FC236}">
                <a16:creationId xmlns:a16="http://schemas.microsoft.com/office/drawing/2014/main" id="{FDC2FB9C-C474-FA92-E03C-6C4008F9DAC2}"/>
              </a:ext>
            </a:extLst>
          </p:cNvPr>
          <p:cNvPicPr>
            <a:picLocks noChangeAspect="1"/>
          </p:cNvPicPr>
          <p:nvPr/>
        </p:nvPicPr>
        <p:blipFill>
          <a:blip r:embed="rId4"/>
          <a:srcRect/>
          <a:stretch/>
        </p:blipFill>
        <p:spPr>
          <a:xfrm>
            <a:off x="-2466" y="-376"/>
            <a:ext cx="8600776" cy="6860011"/>
          </a:xfrm>
          <a:prstGeom prst="rect">
            <a:avLst/>
          </a:prstGeom>
        </p:spPr>
      </p:pic>
      <p:sp>
        <p:nvSpPr>
          <p:cNvPr id="2" name="Title 1">
            <a:extLst>
              <a:ext uri="{FF2B5EF4-FFF2-40B4-BE49-F238E27FC236}">
                <a16:creationId xmlns:a16="http://schemas.microsoft.com/office/drawing/2014/main" id="{4F8B9431-24CB-721D-20BF-1F19DBAEBD01}"/>
              </a:ext>
            </a:extLst>
          </p:cNvPr>
          <p:cNvSpPr>
            <a:spLocks noGrp="1"/>
          </p:cNvSpPr>
          <p:nvPr>
            <p:ph type="ctrTitle"/>
          </p:nvPr>
        </p:nvSpPr>
        <p:spPr>
          <a:xfrm>
            <a:off x="398206" y="1350908"/>
            <a:ext cx="7415337" cy="1704472"/>
          </a:xfrm>
        </p:spPr>
        <p:txBody>
          <a:bodyPr vert="horz" lIns="91440" tIns="45720" rIns="91440" bIns="45720" rtlCol="0" anchor="b">
            <a:noAutofit/>
          </a:bodyPr>
          <a:lstStyle/>
          <a:p>
            <a:pPr algn="l">
              <a:lnSpc>
                <a:spcPct val="150000"/>
              </a:lnSpc>
              <a:spcBef>
                <a:spcPts val="0"/>
              </a:spcBef>
              <a:spcAft>
                <a:spcPts val="200"/>
              </a:spcAft>
            </a:pPr>
            <a:r>
              <a:rPr lang="en-US" sz="4800" b="1">
                <a:solidFill>
                  <a:schemeClr val="accent2">
                    <a:lumMod val="25000"/>
                  </a:schemeClr>
                </a:solidFill>
                <a:latin typeface="Arial"/>
                <a:cs typeface="Arial"/>
              </a:rPr>
              <a:t>Jefferson Lab Status</a:t>
            </a:r>
            <a:endParaRPr lang="en-US" sz="6600">
              <a:solidFill>
                <a:schemeClr val="accent2">
                  <a:lumMod val="25000"/>
                </a:schemeClr>
              </a:solidFill>
            </a:endParaRPr>
          </a:p>
        </p:txBody>
      </p:sp>
      <p:sp>
        <p:nvSpPr>
          <p:cNvPr id="3" name="Subtitle 2">
            <a:extLst>
              <a:ext uri="{FF2B5EF4-FFF2-40B4-BE49-F238E27FC236}">
                <a16:creationId xmlns:a16="http://schemas.microsoft.com/office/drawing/2014/main" id="{051139EB-F1F2-8AA9-81B7-6D1FCCFB5673}"/>
              </a:ext>
            </a:extLst>
          </p:cNvPr>
          <p:cNvSpPr>
            <a:spLocks noGrp="1"/>
          </p:cNvSpPr>
          <p:nvPr>
            <p:ph type="subTitle" idx="1"/>
          </p:nvPr>
        </p:nvSpPr>
        <p:spPr>
          <a:xfrm>
            <a:off x="507586" y="3160348"/>
            <a:ext cx="7580671" cy="2768967"/>
          </a:xfrm>
        </p:spPr>
        <p:txBody>
          <a:bodyPr vert="horz" lIns="91440" tIns="45720" rIns="91440" bIns="45720" rtlCol="0" anchor="t">
            <a:normAutofit/>
          </a:bodyPr>
          <a:lstStyle/>
          <a:p>
            <a:pPr algn="l"/>
            <a:r>
              <a:rPr lang="en-US" b="1">
                <a:solidFill>
                  <a:schemeClr val="accent2">
                    <a:lumMod val="10000"/>
                  </a:schemeClr>
                </a:solidFill>
                <a:latin typeface="Arial"/>
                <a:cs typeface="Arial"/>
              </a:rPr>
              <a:t>Kimberly Sawyer, Lab Director</a:t>
            </a:r>
          </a:p>
          <a:p>
            <a:pPr algn="l"/>
            <a:endParaRPr lang="en-US" sz="2000">
              <a:solidFill>
                <a:schemeClr val="accent2">
                  <a:lumMod val="10000"/>
                </a:schemeClr>
              </a:solidFill>
              <a:latin typeface="Arial"/>
              <a:cs typeface="Arial"/>
            </a:endParaRPr>
          </a:p>
          <a:p>
            <a:pPr algn="l"/>
            <a:r>
              <a:rPr lang="en-US">
                <a:solidFill>
                  <a:schemeClr val="accent2">
                    <a:lumMod val="10000"/>
                  </a:schemeClr>
                </a:solidFill>
                <a:latin typeface="Arial"/>
                <a:cs typeface="Arial"/>
              </a:rPr>
              <a:t>Presented to:</a:t>
            </a:r>
          </a:p>
          <a:p>
            <a:pPr algn="l"/>
            <a:r>
              <a:rPr lang="en-US">
                <a:solidFill>
                  <a:schemeClr val="accent2">
                    <a:lumMod val="10000"/>
                  </a:schemeClr>
                </a:solidFill>
                <a:latin typeface="Arial"/>
                <a:cs typeface="Arial"/>
              </a:rPr>
              <a:t>S&amp;T Mission Committee</a:t>
            </a:r>
          </a:p>
          <a:p>
            <a:pPr algn="l"/>
            <a:endParaRPr lang="en-US">
              <a:solidFill>
                <a:schemeClr val="accent2">
                  <a:lumMod val="10000"/>
                </a:schemeClr>
              </a:solidFill>
              <a:latin typeface="Arial"/>
              <a:cs typeface="Arial"/>
            </a:endParaRPr>
          </a:p>
          <a:p>
            <a:pPr algn="l"/>
            <a:r>
              <a:rPr lang="en-US">
                <a:solidFill>
                  <a:schemeClr val="accent2">
                    <a:lumMod val="10000"/>
                  </a:schemeClr>
                </a:solidFill>
                <a:latin typeface="Arial"/>
                <a:cs typeface="Arial"/>
              </a:rPr>
              <a:t>December 10, 2024</a:t>
            </a:r>
          </a:p>
        </p:txBody>
      </p:sp>
      <p:pic>
        <p:nvPicPr>
          <p:cNvPr id="17" name="Picture 16">
            <a:extLst>
              <a:ext uri="{FF2B5EF4-FFF2-40B4-BE49-F238E27FC236}">
                <a16:creationId xmlns:a16="http://schemas.microsoft.com/office/drawing/2014/main" id="{A8EB7D6F-1886-4DD6-A025-71D30494B707}"/>
              </a:ext>
            </a:extLst>
          </p:cNvPr>
          <p:cNvPicPr>
            <a:picLocks noChangeAspect="1"/>
          </p:cNvPicPr>
          <p:nvPr/>
        </p:nvPicPr>
        <p:blipFill>
          <a:blip r:embed="rId5"/>
          <a:stretch>
            <a:fillRect/>
          </a:stretch>
        </p:blipFill>
        <p:spPr>
          <a:xfrm>
            <a:off x="60960" y="6115050"/>
            <a:ext cx="2149856" cy="671830"/>
          </a:xfrm>
          <a:prstGeom prst="rect">
            <a:avLst/>
          </a:prstGeom>
        </p:spPr>
      </p:pic>
      <p:pic>
        <p:nvPicPr>
          <p:cNvPr id="4" name="Picture 3">
            <a:extLst>
              <a:ext uri="{FF2B5EF4-FFF2-40B4-BE49-F238E27FC236}">
                <a16:creationId xmlns:a16="http://schemas.microsoft.com/office/drawing/2014/main" id="{01DCC56E-1C75-6ACF-1762-CFD7F9799E6E}"/>
              </a:ext>
            </a:extLst>
          </p:cNvPr>
          <p:cNvPicPr>
            <a:picLocks noChangeAspect="1"/>
          </p:cNvPicPr>
          <p:nvPr/>
        </p:nvPicPr>
        <p:blipFill>
          <a:blip r:embed="rId6"/>
          <a:stretch>
            <a:fillRect/>
          </a:stretch>
        </p:blipFill>
        <p:spPr>
          <a:xfrm>
            <a:off x="2764280" y="6198631"/>
            <a:ext cx="1943842" cy="487377"/>
          </a:xfrm>
          <a:prstGeom prst="rect">
            <a:avLst/>
          </a:prstGeom>
        </p:spPr>
      </p:pic>
      <p:pic>
        <p:nvPicPr>
          <p:cNvPr id="5" name="Picture 4">
            <a:extLst>
              <a:ext uri="{FF2B5EF4-FFF2-40B4-BE49-F238E27FC236}">
                <a16:creationId xmlns:a16="http://schemas.microsoft.com/office/drawing/2014/main" id="{0BFF1356-67C3-A2B0-55D3-9D99DAF7917C}"/>
              </a:ext>
            </a:extLst>
          </p:cNvPr>
          <p:cNvPicPr>
            <a:picLocks noChangeAspect="1"/>
          </p:cNvPicPr>
          <p:nvPr/>
        </p:nvPicPr>
        <p:blipFill>
          <a:blip r:embed="rId7"/>
          <a:stretch>
            <a:fillRect/>
          </a:stretch>
        </p:blipFill>
        <p:spPr>
          <a:xfrm>
            <a:off x="5654813" y="6198631"/>
            <a:ext cx="882374" cy="588249"/>
          </a:xfrm>
          <a:prstGeom prst="rect">
            <a:avLst/>
          </a:prstGeom>
        </p:spPr>
      </p:pic>
    </p:spTree>
    <p:extLst>
      <p:ext uri="{BB962C8B-B14F-4D97-AF65-F5344CB8AC3E}">
        <p14:creationId xmlns:p14="http://schemas.microsoft.com/office/powerpoint/2010/main" val="35519547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51683-BC47-C5C5-1A4B-D03C39EC9C2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070BE9B-27CE-E3E1-1C88-D9B055E8FE46}"/>
              </a:ext>
            </a:extLst>
          </p:cNvPr>
          <p:cNvSpPr>
            <a:spLocks noGrp="1"/>
          </p:cNvSpPr>
          <p:nvPr>
            <p:ph type="title"/>
          </p:nvPr>
        </p:nvSpPr>
        <p:spPr>
          <a:xfrm>
            <a:off x="1253490" y="1734255"/>
            <a:ext cx="9423475" cy="1764324"/>
          </a:xfrm>
        </p:spPr>
        <p:txBody>
          <a:bodyPr>
            <a:normAutofit/>
          </a:bodyPr>
          <a:lstStyle/>
          <a:p>
            <a:pPr algn="ctr"/>
            <a:r>
              <a:rPr lang="en-US" sz="6600">
                <a:solidFill>
                  <a:srgbClr val="3D4C59"/>
                </a:solidFill>
                <a:latin typeface="Aptos Display" panose="020B0004020202020204" pitchFamily="34" charset="0"/>
              </a:rPr>
              <a:t>Thank you!</a:t>
            </a:r>
          </a:p>
        </p:txBody>
      </p:sp>
      <p:sp>
        <p:nvSpPr>
          <p:cNvPr id="6" name="Rectangle 5">
            <a:extLst>
              <a:ext uri="{FF2B5EF4-FFF2-40B4-BE49-F238E27FC236}">
                <a16:creationId xmlns:a16="http://schemas.microsoft.com/office/drawing/2014/main" id="{97F729E3-4441-9BF3-A623-D93B3D750307}"/>
              </a:ext>
            </a:extLst>
          </p:cNvPr>
          <p:cNvSpPr/>
          <p:nvPr/>
        </p:nvSpPr>
        <p:spPr>
          <a:xfrm rot="5400000" flipH="1">
            <a:off x="6021204" y="-727711"/>
            <a:ext cx="125528" cy="857290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7B65925-6385-2D56-4C88-5C08678416EB}"/>
              </a:ext>
            </a:extLst>
          </p:cNvPr>
          <p:cNvPicPr>
            <a:picLocks noChangeAspect="1"/>
          </p:cNvPicPr>
          <p:nvPr/>
        </p:nvPicPr>
        <p:blipFill>
          <a:blip r:embed="rId3"/>
          <a:stretch>
            <a:fillRect/>
          </a:stretch>
        </p:blipFill>
        <p:spPr>
          <a:xfrm>
            <a:off x="6895219" y="4253563"/>
            <a:ext cx="2358650" cy="737078"/>
          </a:xfrm>
          <a:prstGeom prst="rect">
            <a:avLst/>
          </a:prstGeom>
        </p:spPr>
      </p:pic>
      <p:pic>
        <p:nvPicPr>
          <p:cNvPr id="9" name="Picture 8">
            <a:extLst>
              <a:ext uri="{FF2B5EF4-FFF2-40B4-BE49-F238E27FC236}">
                <a16:creationId xmlns:a16="http://schemas.microsoft.com/office/drawing/2014/main" id="{90D8AFB5-2DDA-3DA7-1889-794887C9FDE7}"/>
              </a:ext>
            </a:extLst>
          </p:cNvPr>
          <p:cNvPicPr>
            <a:picLocks noChangeAspect="1"/>
          </p:cNvPicPr>
          <p:nvPr/>
        </p:nvPicPr>
        <p:blipFill>
          <a:blip r:embed="rId4"/>
          <a:stretch>
            <a:fillRect/>
          </a:stretch>
        </p:blipFill>
        <p:spPr>
          <a:xfrm>
            <a:off x="3137768" y="4378414"/>
            <a:ext cx="1943842" cy="487377"/>
          </a:xfrm>
          <a:prstGeom prst="rect">
            <a:avLst/>
          </a:prstGeom>
        </p:spPr>
      </p:pic>
      <p:pic>
        <p:nvPicPr>
          <p:cNvPr id="11" name="Picture 10">
            <a:extLst>
              <a:ext uri="{FF2B5EF4-FFF2-40B4-BE49-F238E27FC236}">
                <a16:creationId xmlns:a16="http://schemas.microsoft.com/office/drawing/2014/main" id="{0186E9DD-A850-4C88-4D58-C4AFE8D1B930}"/>
              </a:ext>
            </a:extLst>
          </p:cNvPr>
          <p:cNvPicPr>
            <a:picLocks noChangeAspect="1"/>
          </p:cNvPicPr>
          <p:nvPr/>
        </p:nvPicPr>
        <p:blipFill>
          <a:blip r:embed="rId5"/>
          <a:stretch>
            <a:fillRect/>
          </a:stretch>
        </p:blipFill>
        <p:spPr>
          <a:xfrm>
            <a:off x="5654813" y="4378414"/>
            <a:ext cx="882374" cy="588249"/>
          </a:xfrm>
          <a:prstGeom prst="rect">
            <a:avLst/>
          </a:prstGeom>
        </p:spPr>
      </p:pic>
      <p:sp>
        <p:nvSpPr>
          <p:cNvPr id="2" name="Footer Placeholder 1">
            <a:extLst>
              <a:ext uri="{FF2B5EF4-FFF2-40B4-BE49-F238E27FC236}">
                <a16:creationId xmlns:a16="http://schemas.microsoft.com/office/drawing/2014/main" id="{89210FFE-FD7F-547F-2F2F-66DB553D705B}"/>
              </a:ext>
            </a:extLst>
          </p:cNvPr>
          <p:cNvSpPr>
            <a:spLocks noGrp="1"/>
          </p:cNvSpPr>
          <p:nvPr>
            <p:ph type="ftr" sz="quarter" idx="11"/>
          </p:nvPr>
        </p:nvSpPr>
        <p:spPr/>
        <p:txBody>
          <a:bodyPr/>
          <a:lstStyle/>
          <a:p>
            <a:r>
              <a:rPr lang="en-US"/>
              <a:t>S&amp;T Mission Committee Meeting | December 10, 2024</a:t>
            </a:r>
          </a:p>
        </p:txBody>
      </p:sp>
    </p:spTree>
    <p:extLst>
      <p:ext uri="{BB962C8B-B14F-4D97-AF65-F5344CB8AC3E}">
        <p14:creationId xmlns:p14="http://schemas.microsoft.com/office/powerpoint/2010/main" val="1813124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CAF0867-A740-8D34-4E49-C7A8CDB036F1}"/>
              </a:ext>
            </a:extLst>
          </p:cNvPr>
          <p:cNvPicPr>
            <a:picLocks noChangeAspect="1"/>
          </p:cNvPicPr>
          <p:nvPr/>
        </p:nvPicPr>
        <p:blipFill>
          <a:blip r:embed="rId3"/>
          <a:srcRect/>
          <a:stretch/>
        </p:blipFill>
        <p:spPr>
          <a:xfrm>
            <a:off x="6350" y="0"/>
            <a:ext cx="12179300" cy="6858000"/>
          </a:xfrm>
          <a:prstGeom prst="rect">
            <a:avLst/>
          </a:prstGeom>
        </p:spPr>
      </p:pic>
      <p:sp>
        <p:nvSpPr>
          <p:cNvPr id="2" name="Footer Placeholder 5">
            <a:extLst>
              <a:ext uri="{FF2B5EF4-FFF2-40B4-BE49-F238E27FC236}">
                <a16:creationId xmlns:a16="http://schemas.microsoft.com/office/drawing/2014/main" id="{409097AB-1231-6E4B-5990-B5393C613037}"/>
              </a:ext>
            </a:extLst>
          </p:cNvPr>
          <p:cNvSpPr>
            <a:spLocks noGrp="1"/>
          </p:cNvSpPr>
          <p:nvPr>
            <p:ph type="ftr" sz="quarter" idx="11"/>
          </p:nvPr>
        </p:nvSpPr>
        <p:spPr>
          <a:xfrm>
            <a:off x="479337" y="6411292"/>
            <a:ext cx="4156457" cy="365125"/>
          </a:xfrm>
        </p:spPr>
        <p:txBody>
          <a:bodyPr/>
          <a:lstStyle/>
          <a:p>
            <a:pPr algn="l"/>
            <a:r>
              <a:rPr lang="en-US"/>
              <a:t>S&amp;T Mission Committee Meeting | December 10, 2024</a:t>
            </a:r>
          </a:p>
        </p:txBody>
      </p:sp>
      <p:sp>
        <p:nvSpPr>
          <p:cNvPr id="4" name="Slide Number Placeholder 3">
            <a:extLst>
              <a:ext uri="{FF2B5EF4-FFF2-40B4-BE49-F238E27FC236}">
                <a16:creationId xmlns:a16="http://schemas.microsoft.com/office/drawing/2014/main" id="{236BB7D9-5A7C-518C-0F87-BB6007851785}"/>
              </a:ext>
            </a:extLst>
          </p:cNvPr>
          <p:cNvSpPr txBox="1">
            <a:spLocks/>
          </p:cNvSpPr>
          <p:nvPr/>
        </p:nvSpPr>
        <p:spPr>
          <a:xfrm>
            <a:off x="3678755" y="641129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D1BE87E-F0DE-A44C-894B-E142BEB21E42}" type="slidenum">
              <a:rPr lang="en-US" smtClean="0"/>
              <a:pPr/>
              <a:t>2</a:t>
            </a:fld>
            <a:endParaRPr lang="en-US"/>
          </a:p>
        </p:txBody>
      </p:sp>
      <p:sp>
        <p:nvSpPr>
          <p:cNvPr id="5" name="Oval 4">
            <a:extLst>
              <a:ext uri="{FF2B5EF4-FFF2-40B4-BE49-F238E27FC236}">
                <a16:creationId xmlns:a16="http://schemas.microsoft.com/office/drawing/2014/main" id="{96FE77B8-E20F-8B69-D79A-52F438BC7C89}"/>
              </a:ext>
            </a:extLst>
          </p:cNvPr>
          <p:cNvSpPr/>
          <p:nvPr/>
        </p:nvSpPr>
        <p:spPr>
          <a:xfrm>
            <a:off x="10424160" y="5071872"/>
            <a:ext cx="670560" cy="390144"/>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D56FD79-3111-227B-6E6E-15F0F5BB4F1B}"/>
              </a:ext>
            </a:extLst>
          </p:cNvPr>
          <p:cNvSpPr txBox="1"/>
          <p:nvPr/>
        </p:nvSpPr>
        <p:spPr>
          <a:xfrm>
            <a:off x="10290048" y="4993142"/>
            <a:ext cx="987552" cy="584775"/>
          </a:xfrm>
          <a:prstGeom prst="rect">
            <a:avLst/>
          </a:prstGeom>
          <a:noFill/>
        </p:spPr>
        <p:txBody>
          <a:bodyPr wrap="square" rtlCol="0">
            <a:spAutoFit/>
          </a:bodyPr>
          <a:lstStyle/>
          <a:p>
            <a:r>
              <a:rPr lang="en-US" sz="3200" b="1"/>
              <a:t>668</a:t>
            </a:r>
          </a:p>
        </p:txBody>
      </p:sp>
      <p:sp>
        <p:nvSpPr>
          <p:cNvPr id="6" name="Rectangle 5">
            <a:extLst>
              <a:ext uri="{FF2B5EF4-FFF2-40B4-BE49-F238E27FC236}">
                <a16:creationId xmlns:a16="http://schemas.microsoft.com/office/drawing/2014/main" id="{1C1AB56D-ABFD-CD75-735A-0FF6A63C0B47}"/>
              </a:ext>
            </a:extLst>
          </p:cNvPr>
          <p:cNvSpPr/>
          <p:nvPr/>
        </p:nvSpPr>
        <p:spPr>
          <a:xfrm>
            <a:off x="8095489" y="4737110"/>
            <a:ext cx="1322832" cy="463296"/>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solidFill>
                  <a:srgbClr val="C51230"/>
                </a:solidFill>
                <a:latin typeface="Aptos" panose="020B0004020202020204" pitchFamily="34" charset="0"/>
              </a:rPr>
              <a:t>1080</a:t>
            </a:r>
          </a:p>
        </p:txBody>
      </p:sp>
      <p:sp>
        <p:nvSpPr>
          <p:cNvPr id="7" name="Rectangle 6">
            <a:extLst>
              <a:ext uri="{FF2B5EF4-FFF2-40B4-BE49-F238E27FC236}">
                <a16:creationId xmlns:a16="http://schemas.microsoft.com/office/drawing/2014/main" id="{E440545D-BCE5-DBE9-F926-24ADAEF3C19C}"/>
              </a:ext>
            </a:extLst>
          </p:cNvPr>
          <p:cNvSpPr/>
          <p:nvPr/>
        </p:nvSpPr>
        <p:spPr>
          <a:xfrm>
            <a:off x="8223505" y="5684520"/>
            <a:ext cx="1091184" cy="362712"/>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solidFill>
                  <a:srgbClr val="667584"/>
                </a:solidFill>
                <a:latin typeface="Aptos" panose="020B0004020202020204" pitchFamily="34" charset="0"/>
              </a:rPr>
              <a:t>588</a:t>
            </a:r>
          </a:p>
        </p:txBody>
      </p:sp>
    </p:spTree>
    <p:extLst>
      <p:ext uri="{BB962C8B-B14F-4D97-AF65-F5344CB8AC3E}">
        <p14:creationId xmlns:p14="http://schemas.microsoft.com/office/powerpoint/2010/main" val="34715779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04088-27ED-E9B5-AB64-19BBE341CABE}"/>
              </a:ext>
            </a:extLst>
          </p:cNvPr>
          <p:cNvSpPr>
            <a:spLocks noGrp="1"/>
          </p:cNvSpPr>
          <p:nvPr>
            <p:ph type="title"/>
          </p:nvPr>
        </p:nvSpPr>
        <p:spPr>
          <a:xfrm>
            <a:off x="215873" y="81583"/>
            <a:ext cx="10515600" cy="990599"/>
          </a:xfrm>
        </p:spPr>
        <p:txBody>
          <a:bodyPr>
            <a:normAutofit/>
          </a:bodyPr>
          <a:lstStyle/>
          <a:p>
            <a:r>
              <a:rPr lang="en-US" sz="3600">
                <a:solidFill>
                  <a:srgbClr val="3D4C59"/>
                </a:solidFill>
                <a:latin typeface="Arial"/>
                <a:cs typeface="Arial"/>
              </a:rPr>
              <a:t>Science &amp; Technology Growth</a:t>
            </a:r>
          </a:p>
        </p:txBody>
      </p:sp>
      <p:sp>
        <p:nvSpPr>
          <p:cNvPr id="3" name="Footer Placeholder 5">
            <a:extLst>
              <a:ext uri="{FF2B5EF4-FFF2-40B4-BE49-F238E27FC236}">
                <a16:creationId xmlns:a16="http://schemas.microsoft.com/office/drawing/2014/main" id="{06DB7C3C-6813-7D79-B65F-FB1169BD4589}"/>
              </a:ext>
            </a:extLst>
          </p:cNvPr>
          <p:cNvSpPr>
            <a:spLocks noGrp="1"/>
          </p:cNvSpPr>
          <p:nvPr>
            <p:ph type="ftr" sz="quarter" idx="11"/>
          </p:nvPr>
        </p:nvSpPr>
        <p:spPr>
          <a:xfrm>
            <a:off x="479337" y="6411292"/>
            <a:ext cx="4156457" cy="365125"/>
          </a:xfrm>
        </p:spPr>
        <p:txBody>
          <a:bodyPr/>
          <a:lstStyle/>
          <a:p>
            <a:pPr algn="l"/>
            <a:r>
              <a:rPr lang="en-US"/>
              <a:t>S&amp;T Mission Committee Meeting | December 10, 2024</a:t>
            </a:r>
          </a:p>
        </p:txBody>
      </p:sp>
      <p:sp>
        <p:nvSpPr>
          <p:cNvPr id="5" name="Slide Number Placeholder 3">
            <a:extLst>
              <a:ext uri="{FF2B5EF4-FFF2-40B4-BE49-F238E27FC236}">
                <a16:creationId xmlns:a16="http://schemas.microsoft.com/office/drawing/2014/main" id="{955B834A-0C1D-201A-C363-59FE3F8F5D16}"/>
              </a:ext>
            </a:extLst>
          </p:cNvPr>
          <p:cNvSpPr txBox="1">
            <a:spLocks/>
          </p:cNvSpPr>
          <p:nvPr/>
        </p:nvSpPr>
        <p:spPr>
          <a:xfrm>
            <a:off x="3678755" y="641129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D1BE87E-F0DE-A44C-894B-E142BEB21E42}" type="slidenum">
              <a:rPr lang="en-US" smtClean="0"/>
              <a:pPr/>
              <a:t>3</a:t>
            </a:fld>
            <a:endParaRPr lang="en-US"/>
          </a:p>
        </p:txBody>
      </p:sp>
      <p:pic>
        <p:nvPicPr>
          <p:cNvPr id="6" name="Picture 5" descr="A red circle in the middle of a black background&#10;&#10;Description automatically generated">
            <a:extLst>
              <a:ext uri="{FF2B5EF4-FFF2-40B4-BE49-F238E27FC236}">
                <a16:creationId xmlns:a16="http://schemas.microsoft.com/office/drawing/2014/main" id="{F8C4E699-4B0F-B816-811B-69172F29FFE3}"/>
              </a:ext>
            </a:extLst>
          </p:cNvPr>
          <p:cNvPicPr>
            <a:picLocks noChangeAspect="1"/>
          </p:cNvPicPr>
          <p:nvPr/>
        </p:nvPicPr>
        <p:blipFill>
          <a:blip r:embed="rId3"/>
          <a:stretch>
            <a:fillRect/>
          </a:stretch>
        </p:blipFill>
        <p:spPr>
          <a:xfrm>
            <a:off x="10312997" y="6323586"/>
            <a:ext cx="1725109" cy="540534"/>
          </a:xfrm>
          <a:prstGeom prst="rect">
            <a:avLst/>
          </a:prstGeom>
        </p:spPr>
      </p:pic>
      <p:pic>
        <p:nvPicPr>
          <p:cNvPr id="17" name="Picture 16">
            <a:extLst>
              <a:ext uri="{FF2B5EF4-FFF2-40B4-BE49-F238E27FC236}">
                <a16:creationId xmlns:a16="http://schemas.microsoft.com/office/drawing/2014/main" id="{8DA5FE9E-E64B-0380-684C-09B680D4D6D4}"/>
              </a:ext>
            </a:extLst>
          </p:cNvPr>
          <p:cNvPicPr>
            <a:picLocks noChangeAspect="1"/>
          </p:cNvPicPr>
          <p:nvPr/>
        </p:nvPicPr>
        <p:blipFill>
          <a:blip r:embed="rId4"/>
          <a:stretch>
            <a:fillRect/>
          </a:stretch>
        </p:blipFill>
        <p:spPr>
          <a:xfrm>
            <a:off x="5415491" y="1042988"/>
            <a:ext cx="6049434" cy="5089525"/>
          </a:xfrm>
          <a:prstGeom prst="rect">
            <a:avLst/>
          </a:prstGeom>
        </p:spPr>
      </p:pic>
      <p:pic>
        <p:nvPicPr>
          <p:cNvPr id="7" name="Picture 6">
            <a:extLst>
              <a:ext uri="{FF2B5EF4-FFF2-40B4-BE49-F238E27FC236}">
                <a16:creationId xmlns:a16="http://schemas.microsoft.com/office/drawing/2014/main" id="{1AA0E765-FAA9-844E-45E5-9B6BE464F106}"/>
              </a:ext>
            </a:extLst>
          </p:cNvPr>
          <p:cNvPicPr>
            <a:picLocks noChangeAspect="1"/>
          </p:cNvPicPr>
          <p:nvPr/>
        </p:nvPicPr>
        <p:blipFill>
          <a:blip r:embed="rId5"/>
          <a:stretch>
            <a:fillRect/>
          </a:stretch>
        </p:blipFill>
        <p:spPr>
          <a:xfrm>
            <a:off x="659871" y="887413"/>
            <a:ext cx="4162425" cy="5400675"/>
          </a:xfrm>
          <a:prstGeom prst="rect">
            <a:avLst/>
          </a:prstGeom>
        </p:spPr>
      </p:pic>
    </p:spTree>
    <p:extLst>
      <p:ext uri="{BB962C8B-B14F-4D97-AF65-F5344CB8AC3E}">
        <p14:creationId xmlns:p14="http://schemas.microsoft.com/office/powerpoint/2010/main" val="34976730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a:extLst>
              <a:ext uri="{FF2B5EF4-FFF2-40B4-BE49-F238E27FC236}">
                <a16:creationId xmlns:a16="http://schemas.microsoft.com/office/drawing/2014/main" id="{FE9F1F31-BB06-4625-842F-A32F95B05F99}"/>
              </a:ext>
            </a:extLst>
          </p:cNvPr>
          <p:cNvPicPr>
            <a:picLocks noChangeAspect="1"/>
          </p:cNvPicPr>
          <p:nvPr/>
        </p:nvPicPr>
        <p:blipFill rotWithShape="1">
          <a:blip r:embed="rId3"/>
          <a:srcRect l="1803"/>
          <a:stretch/>
        </p:blipFill>
        <p:spPr>
          <a:xfrm>
            <a:off x="0" y="0"/>
            <a:ext cx="12192000" cy="6858000"/>
          </a:xfrm>
          <a:prstGeom prst="rect">
            <a:avLst/>
          </a:prstGeom>
        </p:spPr>
      </p:pic>
      <p:cxnSp>
        <p:nvCxnSpPr>
          <p:cNvPr id="132" name="Straight Connector 131">
            <a:extLst>
              <a:ext uri="{FF2B5EF4-FFF2-40B4-BE49-F238E27FC236}">
                <a16:creationId xmlns:a16="http://schemas.microsoft.com/office/drawing/2014/main" id="{5EF186FD-844D-5A49-9DE9-282074447F1D}"/>
              </a:ext>
            </a:extLst>
          </p:cNvPr>
          <p:cNvCxnSpPr>
            <a:cxnSpLocks/>
          </p:cNvCxnSpPr>
          <p:nvPr/>
        </p:nvCxnSpPr>
        <p:spPr>
          <a:xfrm flipH="1">
            <a:off x="9469736" y="3424844"/>
            <a:ext cx="2462828" cy="0"/>
          </a:xfrm>
          <a:prstGeom prst="line">
            <a:avLst/>
          </a:prstGeom>
          <a:ln w="190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6" name="Straight Connector 135">
            <a:extLst>
              <a:ext uri="{FF2B5EF4-FFF2-40B4-BE49-F238E27FC236}">
                <a16:creationId xmlns:a16="http://schemas.microsoft.com/office/drawing/2014/main" id="{9F7A6664-B2A2-3E4F-BC9E-9D30E093B708}"/>
              </a:ext>
            </a:extLst>
          </p:cNvPr>
          <p:cNvCxnSpPr>
            <a:cxnSpLocks/>
          </p:cNvCxnSpPr>
          <p:nvPr/>
        </p:nvCxnSpPr>
        <p:spPr>
          <a:xfrm flipH="1" flipV="1">
            <a:off x="2005566" y="5530537"/>
            <a:ext cx="9929918" cy="15752"/>
          </a:xfrm>
          <a:prstGeom prst="line">
            <a:avLst/>
          </a:prstGeom>
          <a:ln w="190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0" name="Straight Connector 129">
            <a:extLst>
              <a:ext uri="{FF2B5EF4-FFF2-40B4-BE49-F238E27FC236}">
                <a16:creationId xmlns:a16="http://schemas.microsoft.com/office/drawing/2014/main" id="{9EE35156-5DD9-AE43-AEAA-A66316BB9365}"/>
              </a:ext>
            </a:extLst>
          </p:cNvPr>
          <p:cNvCxnSpPr>
            <a:cxnSpLocks/>
          </p:cNvCxnSpPr>
          <p:nvPr/>
        </p:nvCxnSpPr>
        <p:spPr>
          <a:xfrm flipH="1">
            <a:off x="2594345" y="2612199"/>
            <a:ext cx="160236" cy="0"/>
          </a:xfrm>
          <a:prstGeom prst="line">
            <a:avLst/>
          </a:prstGeom>
          <a:ln w="190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1" name="Straight Connector 120">
            <a:extLst>
              <a:ext uri="{FF2B5EF4-FFF2-40B4-BE49-F238E27FC236}">
                <a16:creationId xmlns:a16="http://schemas.microsoft.com/office/drawing/2014/main" id="{1B7F88CA-5AEB-E246-9139-6D746F42477E}"/>
              </a:ext>
            </a:extLst>
          </p:cNvPr>
          <p:cNvCxnSpPr>
            <a:cxnSpLocks/>
          </p:cNvCxnSpPr>
          <p:nvPr/>
        </p:nvCxnSpPr>
        <p:spPr>
          <a:xfrm flipH="1">
            <a:off x="1203519" y="4317019"/>
            <a:ext cx="8659434" cy="0"/>
          </a:xfrm>
          <a:prstGeom prst="line">
            <a:avLst/>
          </a:prstGeom>
          <a:ln w="190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90" name="Rectangle 89">
            <a:extLst>
              <a:ext uri="{FF2B5EF4-FFF2-40B4-BE49-F238E27FC236}">
                <a16:creationId xmlns:a16="http://schemas.microsoft.com/office/drawing/2014/main" id="{FE69F43E-D5E8-074B-AB12-79E422BFBC07}"/>
              </a:ext>
            </a:extLst>
          </p:cNvPr>
          <p:cNvSpPr/>
          <p:nvPr/>
        </p:nvSpPr>
        <p:spPr>
          <a:xfrm>
            <a:off x="337953" y="5033041"/>
            <a:ext cx="1676400" cy="981204"/>
          </a:xfrm>
          <a:prstGeom prst="rect">
            <a:avLst/>
          </a:prstGeom>
          <a:solidFill>
            <a:srgbClr val="F2E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09A17D08-32FD-F04F-A7AB-1E60288BEFB9}"/>
              </a:ext>
            </a:extLst>
          </p:cNvPr>
          <p:cNvSpPr/>
          <p:nvPr/>
        </p:nvSpPr>
        <p:spPr>
          <a:xfrm>
            <a:off x="2700153" y="1746979"/>
            <a:ext cx="6781800" cy="304800"/>
          </a:xfrm>
          <a:prstGeom prst="rect">
            <a:avLst/>
          </a:prstGeom>
          <a:solidFill>
            <a:srgbClr val="6F8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cxnSp>
        <p:nvCxnSpPr>
          <p:cNvPr id="32" name="Straight Connector 31">
            <a:extLst>
              <a:ext uri="{FF2B5EF4-FFF2-40B4-BE49-F238E27FC236}">
                <a16:creationId xmlns:a16="http://schemas.microsoft.com/office/drawing/2014/main" id="{0478C582-B512-F246-8DC3-14FED124DB68}"/>
              </a:ext>
            </a:extLst>
          </p:cNvPr>
          <p:cNvCxnSpPr>
            <a:cxnSpLocks/>
          </p:cNvCxnSpPr>
          <p:nvPr/>
        </p:nvCxnSpPr>
        <p:spPr>
          <a:xfrm flipV="1">
            <a:off x="9606987" y="1507382"/>
            <a:ext cx="0" cy="811910"/>
          </a:xfrm>
          <a:prstGeom prst="line">
            <a:avLst/>
          </a:prstGeom>
          <a:ln w="190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387F9217-3017-1A48-BA7D-295CFF77009C}"/>
              </a:ext>
            </a:extLst>
          </p:cNvPr>
          <p:cNvCxnSpPr>
            <a:cxnSpLocks/>
          </p:cNvCxnSpPr>
          <p:nvPr/>
        </p:nvCxnSpPr>
        <p:spPr>
          <a:xfrm>
            <a:off x="9606987" y="1507382"/>
            <a:ext cx="170473" cy="0"/>
          </a:xfrm>
          <a:prstGeom prst="line">
            <a:avLst/>
          </a:prstGeom>
          <a:ln w="190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35" name="Rectangle 34">
            <a:extLst>
              <a:ext uri="{FF2B5EF4-FFF2-40B4-BE49-F238E27FC236}">
                <a16:creationId xmlns:a16="http://schemas.microsoft.com/office/drawing/2014/main" id="{4BA9BB5C-19F1-3740-84F9-93B610D7E51D}"/>
              </a:ext>
            </a:extLst>
          </p:cNvPr>
          <p:cNvSpPr/>
          <p:nvPr/>
        </p:nvSpPr>
        <p:spPr>
          <a:xfrm>
            <a:off x="9728626" y="397067"/>
            <a:ext cx="2203938" cy="2957197"/>
          </a:xfrm>
          <a:prstGeom prst="rect">
            <a:avLst/>
          </a:prstGeom>
          <a:solidFill>
            <a:srgbClr val="F2E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8797A7"/>
              </a:solidFill>
              <a:effectLst/>
              <a:uLnTx/>
              <a:uFillTx/>
              <a:latin typeface="Aptos" panose="02110004020202020204"/>
              <a:ea typeface="+mn-ea"/>
              <a:cs typeface="+mn-cs"/>
            </a:endParaRPr>
          </a:p>
        </p:txBody>
      </p:sp>
      <p:cxnSp>
        <p:nvCxnSpPr>
          <p:cNvPr id="36" name="Straight Connector 35">
            <a:extLst>
              <a:ext uri="{FF2B5EF4-FFF2-40B4-BE49-F238E27FC236}">
                <a16:creationId xmlns:a16="http://schemas.microsoft.com/office/drawing/2014/main" id="{D1FA8398-9FD7-6E4A-B403-1FCCA1C18EF2}"/>
              </a:ext>
            </a:extLst>
          </p:cNvPr>
          <p:cNvCxnSpPr>
            <a:cxnSpLocks/>
          </p:cNvCxnSpPr>
          <p:nvPr/>
        </p:nvCxnSpPr>
        <p:spPr>
          <a:xfrm>
            <a:off x="9310023" y="2311823"/>
            <a:ext cx="304800" cy="0"/>
          </a:xfrm>
          <a:prstGeom prst="line">
            <a:avLst/>
          </a:prstGeom>
          <a:ln w="190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9D45F6C7-30D7-A643-BC6B-AED26CF319BA}"/>
              </a:ext>
            </a:extLst>
          </p:cNvPr>
          <p:cNvCxnSpPr>
            <a:cxnSpLocks/>
          </p:cNvCxnSpPr>
          <p:nvPr/>
        </p:nvCxnSpPr>
        <p:spPr>
          <a:xfrm flipH="1">
            <a:off x="2434109" y="1653194"/>
            <a:ext cx="160236" cy="0"/>
          </a:xfrm>
          <a:prstGeom prst="line">
            <a:avLst/>
          </a:prstGeom>
          <a:ln w="190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42" name="Rectangle 41">
            <a:extLst>
              <a:ext uri="{FF2B5EF4-FFF2-40B4-BE49-F238E27FC236}">
                <a16:creationId xmlns:a16="http://schemas.microsoft.com/office/drawing/2014/main" id="{DCAB7B4C-55A0-E449-9053-85B86E876A88}"/>
              </a:ext>
            </a:extLst>
          </p:cNvPr>
          <p:cNvSpPr/>
          <p:nvPr/>
        </p:nvSpPr>
        <p:spPr>
          <a:xfrm>
            <a:off x="228600" y="873609"/>
            <a:ext cx="2203938" cy="2226991"/>
          </a:xfrm>
          <a:prstGeom prst="rect">
            <a:avLst/>
          </a:prstGeom>
          <a:solidFill>
            <a:srgbClr val="C5D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81" name="TextBox 80">
            <a:extLst>
              <a:ext uri="{FF2B5EF4-FFF2-40B4-BE49-F238E27FC236}">
                <a16:creationId xmlns:a16="http://schemas.microsoft.com/office/drawing/2014/main" id="{C7A10C02-844E-DA42-BE3D-12F1D26C57B9}"/>
              </a:ext>
            </a:extLst>
          </p:cNvPr>
          <p:cNvSpPr txBox="1"/>
          <p:nvPr/>
        </p:nvSpPr>
        <p:spPr>
          <a:xfrm>
            <a:off x="3413636" y="1734371"/>
            <a:ext cx="5430115" cy="286232"/>
          </a:xfrm>
          <a:prstGeom prst="rect">
            <a:avLst/>
          </a:prstGeom>
          <a:noFill/>
        </p:spPr>
        <p:txBody>
          <a:bodyPr wrap="square" rtlCol="0">
            <a:sp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white"/>
                </a:solidFill>
                <a:effectLst/>
                <a:uLnTx/>
                <a:uFillTx/>
                <a:latin typeface="Aptos Display" panose="020B0004020202020204" pitchFamily="34" charset="0"/>
                <a:cs typeface="Arial" panose="020B0604020202020204" pitchFamily="34" charset="0"/>
              </a:rPr>
              <a:t>THOMAS JEFFERSON NATIONAL ACCELERATOR FACILITY</a:t>
            </a:r>
          </a:p>
        </p:txBody>
      </p:sp>
      <p:cxnSp>
        <p:nvCxnSpPr>
          <p:cNvPr id="84" name="Straight Connector 83">
            <a:extLst>
              <a:ext uri="{FF2B5EF4-FFF2-40B4-BE49-F238E27FC236}">
                <a16:creationId xmlns:a16="http://schemas.microsoft.com/office/drawing/2014/main" id="{89883549-FD9C-1C42-B5C5-33C7AB7604E8}"/>
              </a:ext>
            </a:extLst>
          </p:cNvPr>
          <p:cNvCxnSpPr>
            <a:cxnSpLocks/>
          </p:cNvCxnSpPr>
          <p:nvPr/>
        </p:nvCxnSpPr>
        <p:spPr>
          <a:xfrm>
            <a:off x="2594345" y="1643071"/>
            <a:ext cx="0" cy="969128"/>
          </a:xfrm>
          <a:prstGeom prst="line">
            <a:avLst/>
          </a:prstGeom>
          <a:ln w="190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98" name="TextBox 97">
            <a:extLst>
              <a:ext uri="{FF2B5EF4-FFF2-40B4-BE49-F238E27FC236}">
                <a16:creationId xmlns:a16="http://schemas.microsoft.com/office/drawing/2014/main" id="{3752E89C-2F0C-4D4E-8840-F152588DB01F}"/>
              </a:ext>
            </a:extLst>
          </p:cNvPr>
          <p:cNvSpPr txBox="1"/>
          <p:nvPr/>
        </p:nvSpPr>
        <p:spPr>
          <a:xfrm>
            <a:off x="304800" y="949618"/>
            <a:ext cx="2083927"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all" spc="0" normalizeH="0" baseline="0" noProof="0">
                <a:ln>
                  <a:noFill/>
                </a:ln>
                <a:solidFill>
                  <a:prstClr val="black"/>
                </a:solidFill>
                <a:effectLst/>
                <a:uLnTx/>
                <a:uFillTx/>
                <a:latin typeface="Aptos Display" panose="020B0004020202020204" pitchFamily="34" charset="0"/>
                <a:cs typeface="Arial" panose="020B0604020202020204" pitchFamily="34" charset="0"/>
              </a:rPr>
              <a:t>EIC Project Director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James  Fast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all" spc="0" normalizeH="0" baseline="0" noProof="0">
                <a:ln>
                  <a:noFill/>
                </a:ln>
                <a:solidFill>
                  <a:prstClr val="black"/>
                </a:solidFill>
                <a:effectLst/>
                <a:uLnTx/>
                <a:uFillTx/>
                <a:latin typeface="Aptos Display" panose="020B0004020202020204" pitchFamily="34" charset="0"/>
                <a:cs typeface="Arial" panose="020B0604020202020204" pitchFamily="34" charset="0"/>
              </a:rPr>
              <a:t>HPDF Project Director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Kate Mace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all" spc="0" normalizeH="0" baseline="0" noProof="0">
                <a:ln>
                  <a:noFill/>
                </a:ln>
                <a:solidFill>
                  <a:prstClr val="black"/>
                </a:solidFill>
                <a:effectLst/>
                <a:uLnTx/>
                <a:uFillTx/>
                <a:latin typeface="Aptos Display" panose="020B0004020202020204" pitchFamily="34" charset="0"/>
                <a:cs typeface="Arial" panose="020B0604020202020204" pitchFamily="34" charset="0"/>
              </a:rPr>
              <a:t>Project Assurance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all" spc="0" normalizeH="0" baseline="0" noProof="0">
                <a:ln>
                  <a:noFill/>
                </a:ln>
                <a:solidFill>
                  <a:prstClr val="black"/>
                </a:solidFill>
                <a:effectLst/>
                <a:uLnTx/>
                <a:uFillTx/>
                <a:latin typeface="Aptos Display" panose="020B0004020202020204" pitchFamily="34" charset="0"/>
                <a:cs typeface="Arial" panose="020B0604020202020204" pitchFamily="34" charset="0"/>
              </a:rPr>
              <a:t>Officer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Allison Lung</a:t>
            </a:r>
          </a:p>
          <a:p>
            <a:pPr marL="228600" marR="0" lvl="0" indent="-228600" algn="ctr" defTabSz="914400" rtl="0" eaLnBrk="1" fontAlgn="auto" latinLnBrk="0" hangingPunct="1">
              <a:lnSpc>
                <a:spcPct val="100000"/>
              </a:lnSpc>
              <a:spcBef>
                <a:spcPts val="0"/>
              </a:spcBef>
              <a:spcAft>
                <a:spcPts val="0"/>
              </a:spcAft>
              <a:buClrTx/>
              <a:buSzTx/>
              <a:buFontTx/>
              <a:buAutoNum type="alphaUcPeriod"/>
              <a:tabLst/>
              <a:defRPr/>
            </a:pPr>
            <a:endParaRPr kumimoji="0" lang="en-US" sz="11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all" spc="0" normalizeH="0" baseline="0" noProof="0">
                <a:ln>
                  <a:noFill/>
                </a:ln>
                <a:solidFill>
                  <a:prstClr val="black"/>
                </a:solidFill>
                <a:effectLst/>
                <a:uLnTx/>
                <a:uFillTx/>
                <a:latin typeface="Aptos Display" panose="020B0004020202020204" pitchFamily="34" charset="0"/>
                <a:cs typeface="Arial" panose="020B0604020202020204" pitchFamily="34" charset="0"/>
              </a:rPr>
              <a:t>Chief Innovation Officer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Marla Schuchman</a:t>
            </a:r>
          </a:p>
        </p:txBody>
      </p:sp>
      <p:sp>
        <p:nvSpPr>
          <p:cNvPr id="99" name="TextBox 98">
            <a:extLst>
              <a:ext uri="{FF2B5EF4-FFF2-40B4-BE49-F238E27FC236}">
                <a16:creationId xmlns:a16="http://schemas.microsoft.com/office/drawing/2014/main" id="{002CC1D7-2576-B14E-A068-7911D4E1F3F8}"/>
              </a:ext>
            </a:extLst>
          </p:cNvPr>
          <p:cNvSpPr txBox="1"/>
          <p:nvPr/>
        </p:nvSpPr>
        <p:spPr>
          <a:xfrm>
            <a:off x="9827735" y="397068"/>
            <a:ext cx="2016418" cy="29700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all" spc="0" normalizeH="0" baseline="0" noProof="0">
                <a:ln>
                  <a:noFill/>
                </a:ln>
                <a:solidFill>
                  <a:prstClr val="black"/>
                </a:solidFill>
                <a:effectLst/>
                <a:uLnTx/>
                <a:uFillTx/>
                <a:latin typeface="Aptos Display" panose="020B0004020202020204" pitchFamily="34" charset="0"/>
                <a:cs typeface="Arial" panose="020B0604020202020204" pitchFamily="34" charset="0"/>
              </a:rPr>
              <a:t>Deputy Chief</a:t>
            </a:r>
            <a:br>
              <a:rPr kumimoji="0" lang="en-US" sz="1100" b="1" i="0" u="none" strike="noStrike" kern="1200" cap="all" spc="0" normalizeH="0" baseline="0" noProof="0">
                <a:ln>
                  <a:noFill/>
                </a:ln>
                <a:solidFill>
                  <a:prstClr val="black"/>
                </a:solidFill>
                <a:effectLst/>
                <a:uLnTx/>
                <a:uFillTx/>
                <a:latin typeface="Aptos Display" panose="020B0004020202020204" pitchFamily="34" charset="0"/>
                <a:cs typeface="Arial" panose="020B0604020202020204" pitchFamily="34" charset="0"/>
              </a:rPr>
            </a:br>
            <a:r>
              <a:rPr kumimoji="0" lang="en-US" sz="1100" b="1" i="0" u="none" strike="noStrike" kern="1200" cap="all" spc="0" normalizeH="0" baseline="0" noProof="0">
                <a:ln>
                  <a:noFill/>
                </a:ln>
                <a:solidFill>
                  <a:prstClr val="black"/>
                </a:solidFill>
                <a:effectLst/>
                <a:uLnTx/>
                <a:uFillTx/>
                <a:latin typeface="Aptos Display" panose="020B0004020202020204" pitchFamily="34" charset="0"/>
                <a:cs typeface="Arial" panose="020B0604020202020204" pitchFamily="34" charset="0"/>
              </a:rPr>
              <a:t>Operating Officer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Natalie Carter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1"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all" spc="0" normalizeH="0" baseline="0" noProof="0">
                <a:ln>
                  <a:noFill/>
                </a:ln>
                <a:solidFill>
                  <a:prstClr val="black"/>
                </a:solidFill>
                <a:effectLst/>
                <a:uLnTx/>
                <a:uFillTx/>
                <a:latin typeface="Aptos Display" panose="020B0004020202020204" pitchFamily="34" charset="0"/>
                <a:cs typeface="Arial" panose="020B0604020202020204" pitchFamily="34" charset="0"/>
              </a:rPr>
              <a:t>General Counsel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Rhonda Scales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all" spc="0" normalizeH="0" baseline="0" noProof="0">
                <a:ln>
                  <a:noFill/>
                </a:ln>
                <a:solidFill>
                  <a:prstClr val="black"/>
                </a:solidFill>
                <a:effectLst/>
                <a:uLnTx/>
                <a:uFillTx/>
                <a:latin typeface="Aptos Display" panose="020B0004020202020204" pitchFamily="34" charset="0"/>
                <a:cs typeface="Arial" panose="020B0604020202020204" pitchFamily="34" charset="0"/>
              </a:rPr>
              <a:t>Quality &amp; Performance Assurance Director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Steve Smith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all" spc="0" normalizeH="0" baseline="0" noProof="0">
                <a:ln>
                  <a:noFill/>
                </a:ln>
                <a:solidFill>
                  <a:prstClr val="black"/>
                </a:solidFill>
                <a:effectLst/>
                <a:uLnTx/>
                <a:uFillTx/>
                <a:latin typeface="Aptos Display" panose="020B0004020202020204" pitchFamily="34" charset="0"/>
                <a:cs typeface="Arial" panose="020B0604020202020204" pitchFamily="34" charset="0"/>
              </a:rPr>
              <a:t>Chief Communications Officer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Lauren Hansen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all" spc="0" normalizeH="0" baseline="0" noProof="0">
                <a:ln>
                  <a:noFill/>
                </a:ln>
                <a:solidFill>
                  <a:prstClr val="black"/>
                </a:solidFill>
                <a:effectLst/>
                <a:uLnTx/>
                <a:uFillTx/>
                <a:latin typeface="Aptos Display" panose="020B0004020202020204" pitchFamily="34" charset="0"/>
                <a:cs typeface="Arial" panose="020B0604020202020204" pitchFamily="34" charset="0"/>
              </a:rPr>
              <a:t>Chief Audit Executive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Daniel Caldwell</a:t>
            </a:r>
          </a:p>
        </p:txBody>
      </p:sp>
      <p:sp>
        <p:nvSpPr>
          <p:cNvPr id="106" name="Freeform: Shape 7">
            <a:extLst>
              <a:ext uri="{FF2B5EF4-FFF2-40B4-BE49-F238E27FC236}">
                <a16:creationId xmlns:a16="http://schemas.microsoft.com/office/drawing/2014/main" id="{D83A2220-2472-DB48-8DA8-B4C97896D6A6}"/>
              </a:ext>
            </a:extLst>
          </p:cNvPr>
          <p:cNvSpPr/>
          <p:nvPr/>
        </p:nvSpPr>
        <p:spPr>
          <a:xfrm>
            <a:off x="323301" y="5097683"/>
            <a:ext cx="1670726" cy="881135"/>
          </a:xfrm>
          <a:custGeom>
            <a:avLst/>
            <a:gdLst>
              <a:gd name="connsiteX0" fmla="*/ 0 w 1152177"/>
              <a:gd name="connsiteY0" fmla="*/ 0 h 576088"/>
              <a:gd name="connsiteX1" fmla="*/ 1152177 w 1152177"/>
              <a:gd name="connsiteY1" fmla="*/ 0 h 576088"/>
              <a:gd name="connsiteX2" fmla="*/ 1152177 w 1152177"/>
              <a:gd name="connsiteY2" fmla="*/ 576088 h 576088"/>
              <a:gd name="connsiteX3" fmla="*/ 0 w 1152177"/>
              <a:gd name="connsiteY3" fmla="*/ 576088 h 576088"/>
              <a:gd name="connsiteX4" fmla="*/ 0 w 1152177"/>
              <a:gd name="connsiteY4" fmla="*/ 0 h 576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177" h="576088">
                <a:moveTo>
                  <a:pt x="0" y="0"/>
                </a:moveTo>
                <a:lnTo>
                  <a:pt x="1152177" y="0"/>
                </a:lnTo>
                <a:lnTo>
                  <a:pt x="1152177" y="576088"/>
                </a:lnTo>
                <a:lnTo>
                  <a:pt x="0" y="576088"/>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50" tIns="6350" rIns="6350" bIns="6350" numCol="1" spcCol="127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endParaRPr>
          </a:p>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PROCUREMENT AND </a:t>
            </a:r>
          </a:p>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PRIME CONTRACTS </a:t>
            </a:r>
          </a:p>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Tisca Dorsey</a:t>
            </a:r>
          </a:p>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Procurement Dir./Prime Contract Mgr.</a:t>
            </a:r>
          </a:p>
          <a:p>
            <a:pPr marL="0" marR="0" lvl="0" indent="0" algn="ctr" defTabSz="444500" rtl="0" eaLnBrk="1" fontAlgn="auto" latinLnBrk="0" hangingPunct="1">
              <a:lnSpc>
                <a:spcPct val="90000"/>
              </a:lnSpc>
              <a:spcBef>
                <a:spcPct val="0"/>
              </a:spcBef>
              <a:spcAft>
                <a:spcPct val="3500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endParaRPr>
          </a:p>
        </p:txBody>
      </p:sp>
      <p:cxnSp>
        <p:nvCxnSpPr>
          <p:cNvPr id="116" name="Straight Connector 115">
            <a:extLst>
              <a:ext uri="{FF2B5EF4-FFF2-40B4-BE49-F238E27FC236}">
                <a16:creationId xmlns:a16="http://schemas.microsoft.com/office/drawing/2014/main" id="{F104FE17-B180-2046-BA06-034C5DB7A3A8}"/>
              </a:ext>
            </a:extLst>
          </p:cNvPr>
          <p:cNvCxnSpPr>
            <a:cxnSpLocks/>
          </p:cNvCxnSpPr>
          <p:nvPr/>
        </p:nvCxnSpPr>
        <p:spPr>
          <a:xfrm flipH="1">
            <a:off x="1207546" y="3186719"/>
            <a:ext cx="1766788" cy="0"/>
          </a:xfrm>
          <a:prstGeom prst="line">
            <a:avLst/>
          </a:prstGeom>
          <a:ln w="190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9" name="Straight Connector 118">
            <a:extLst>
              <a:ext uri="{FF2B5EF4-FFF2-40B4-BE49-F238E27FC236}">
                <a16:creationId xmlns:a16="http://schemas.microsoft.com/office/drawing/2014/main" id="{7233BD7E-7C32-F540-A515-E75463484DC9}"/>
              </a:ext>
            </a:extLst>
          </p:cNvPr>
          <p:cNvCxnSpPr>
            <a:cxnSpLocks/>
          </p:cNvCxnSpPr>
          <p:nvPr/>
        </p:nvCxnSpPr>
        <p:spPr>
          <a:xfrm>
            <a:off x="1208386" y="3183544"/>
            <a:ext cx="0" cy="1136650"/>
          </a:xfrm>
          <a:prstGeom prst="line">
            <a:avLst/>
          </a:prstGeom>
          <a:ln w="190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A346293F-6A8D-734D-83B6-D6D65AC43117}"/>
              </a:ext>
            </a:extLst>
          </p:cNvPr>
          <p:cNvSpPr/>
          <p:nvPr/>
        </p:nvSpPr>
        <p:spPr>
          <a:xfrm>
            <a:off x="2700153" y="568618"/>
            <a:ext cx="6781800" cy="304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6DB61FDA-8650-CF46-83D2-96E765E51F22}"/>
              </a:ext>
            </a:extLst>
          </p:cNvPr>
          <p:cNvSpPr/>
          <p:nvPr/>
        </p:nvSpPr>
        <p:spPr>
          <a:xfrm>
            <a:off x="1435673" y="3786794"/>
            <a:ext cx="1676400" cy="981204"/>
          </a:xfrm>
          <a:prstGeom prst="rect">
            <a:avLst/>
          </a:prstGeom>
          <a:solidFill>
            <a:srgbClr val="C5D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 name="Rectangle 2">
            <a:extLst>
              <a:ext uri="{FF2B5EF4-FFF2-40B4-BE49-F238E27FC236}">
                <a16:creationId xmlns:a16="http://schemas.microsoft.com/office/drawing/2014/main" id="{3A6EBE7C-5E5B-8C47-B378-B06B3F5B9818}"/>
              </a:ext>
            </a:extLst>
          </p:cNvPr>
          <p:cNvSpPr/>
          <p:nvPr/>
        </p:nvSpPr>
        <p:spPr>
          <a:xfrm>
            <a:off x="2700153" y="864435"/>
            <a:ext cx="6781800" cy="779585"/>
          </a:xfrm>
          <a:prstGeom prst="rect">
            <a:avLst/>
          </a:prstGeom>
          <a:solidFill>
            <a:srgbClr val="2A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A4F66"/>
              </a:solidFill>
              <a:effectLst/>
              <a:uLnTx/>
              <a:uFillTx/>
              <a:latin typeface="Aptos" panose="02110004020202020204"/>
              <a:ea typeface="+mn-ea"/>
              <a:cs typeface="+mn-cs"/>
            </a:endParaRPr>
          </a:p>
        </p:txBody>
      </p:sp>
      <p:sp>
        <p:nvSpPr>
          <p:cNvPr id="78" name="TextBox 77">
            <a:extLst>
              <a:ext uri="{FF2B5EF4-FFF2-40B4-BE49-F238E27FC236}">
                <a16:creationId xmlns:a16="http://schemas.microsoft.com/office/drawing/2014/main" id="{238374C0-A4DF-6C45-8D64-BB967D55D48A}"/>
              </a:ext>
            </a:extLst>
          </p:cNvPr>
          <p:cNvSpPr txBox="1"/>
          <p:nvPr/>
        </p:nvSpPr>
        <p:spPr>
          <a:xfrm>
            <a:off x="4147953" y="577411"/>
            <a:ext cx="4114800" cy="290592"/>
          </a:xfrm>
          <a:prstGeom prst="rect">
            <a:avLst/>
          </a:prstGeom>
          <a:noFill/>
        </p:spPr>
        <p:txBody>
          <a:bodyPr wrap="square" rtlCol="0">
            <a:sp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white"/>
                </a:solidFill>
                <a:effectLst/>
                <a:uLnTx/>
                <a:uFillTx/>
                <a:latin typeface="Aptos Display" panose="020B0004020202020204" pitchFamily="34" charset="0"/>
                <a:cs typeface="Arial" panose="020B0604020202020204" pitchFamily="34" charset="0"/>
              </a:rPr>
              <a:t>JEFFERSON SCIENCE ASSOCIATES</a:t>
            </a:r>
          </a:p>
        </p:txBody>
      </p:sp>
      <p:sp>
        <p:nvSpPr>
          <p:cNvPr id="79" name="TextBox 78">
            <a:extLst>
              <a:ext uri="{FF2B5EF4-FFF2-40B4-BE49-F238E27FC236}">
                <a16:creationId xmlns:a16="http://schemas.microsoft.com/office/drawing/2014/main" id="{BB865502-741B-7B4D-8774-13DA2B5FBDBB}"/>
              </a:ext>
            </a:extLst>
          </p:cNvPr>
          <p:cNvSpPr txBox="1"/>
          <p:nvPr/>
        </p:nvSpPr>
        <p:spPr>
          <a:xfrm>
            <a:off x="4125651" y="1103186"/>
            <a:ext cx="4114800" cy="287515"/>
          </a:xfrm>
          <a:prstGeom prst="rect">
            <a:avLst/>
          </a:prstGeom>
          <a:noFill/>
        </p:spPr>
        <p:txBody>
          <a:bodyPr wrap="square" rtlCol="0">
            <a:sp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white"/>
                </a:solidFill>
                <a:effectLst/>
                <a:uLnTx/>
                <a:uFillTx/>
                <a:latin typeface="Aptos Display" panose="020B0004020202020204" pitchFamily="34" charset="0"/>
                <a:cs typeface="Arial" panose="020B0604020202020204" pitchFamily="34" charset="0"/>
              </a:rPr>
              <a:t>Sean Hearne, JSA Board Chair</a:t>
            </a:r>
          </a:p>
        </p:txBody>
      </p:sp>
      <p:sp>
        <p:nvSpPr>
          <p:cNvPr id="86" name="Rectangle 85">
            <a:extLst>
              <a:ext uri="{FF2B5EF4-FFF2-40B4-BE49-F238E27FC236}">
                <a16:creationId xmlns:a16="http://schemas.microsoft.com/office/drawing/2014/main" id="{88556EC0-8A6C-FF40-AAF0-C2BA9836920E}"/>
              </a:ext>
            </a:extLst>
          </p:cNvPr>
          <p:cNvSpPr/>
          <p:nvPr/>
        </p:nvSpPr>
        <p:spPr>
          <a:xfrm>
            <a:off x="3453343" y="3786794"/>
            <a:ext cx="1676400" cy="981204"/>
          </a:xfrm>
          <a:prstGeom prst="rect">
            <a:avLst/>
          </a:prstGeom>
          <a:solidFill>
            <a:srgbClr val="C5D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87" name="Rectangle 86">
            <a:extLst>
              <a:ext uri="{FF2B5EF4-FFF2-40B4-BE49-F238E27FC236}">
                <a16:creationId xmlns:a16="http://schemas.microsoft.com/office/drawing/2014/main" id="{C73617E5-66C8-0247-8423-FF237B6BB3EA}"/>
              </a:ext>
            </a:extLst>
          </p:cNvPr>
          <p:cNvSpPr/>
          <p:nvPr/>
        </p:nvSpPr>
        <p:spPr>
          <a:xfrm>
            <a:off x="5471013" y="3786794"/>
            <a:ext cx="1676400" cy="981204"/>
          </a:xfrm>
          <a:prstGeom prst="rect">
            <a:avLst/>
          </a:prstGeom>
          <a:solidFill>
            <a:srgbClr val="C5D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88" name="Rectangle 87">
            <a:extLst>
              <a:ext uri="{FF2B5EF4-FFF2-40B4-BE49-F238E27FC236}">
                <a16:creationId xmlns:a16="http://schemas.microsoft.com/office/drawing/2014/main" id="{6D59A7AB-76C8-3A47-BEB2-1ED39F7F5433}"/>
              </a:ext>
            </a:extLst>
          </p:cNvPr>
          <p:cNvSpPr/>
          <p:nvPr/>
        </p:nvSpPr>
        <p:spPr>
          <a:xfrm>
            <a:off x="7488683" y="3786794"/>
            <a:ext cx="1676400" cy="981204"/>
          </a:xfrm>
          <a:prstGeom prst="rect">
            <a:avLst/>
          </a:prstGeom>
          <a:solidFill>
            <a:srgbClr val="C5D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89" name="Rectangle 88">
            <a:extLst>
              <a:ext uri="{FF2B5EF4-FFF2-40B4-BE49-F238E27FC236}">
                <a16:creationId xmlns:a16="http://schemas.microsoft.com/office/drawing/2014/main" id="{A4BD417F-2483-6643-9C4F-EDD9DEE7EFB5}"/>
              </a:ext>
            </a:extLst>
          </p:cNvPr>
          <p:cNvSpPr/>
          <p:nvPr/>
        </p:nvSpPr>
        <p:spPr>
          <a:xfrm>
            <a:off x="9506354" y="3786794"/>
            <a:ext cx="1676400" cy="981204"/>
          </a:xfrm>
          <a:prstGeom prst="rect">
            <a:avLst/>
          </a:prstGeom>
          <a:solidFill>
            <a:srgbClr val="C5D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91" name="Rectangle 90">
            <a:extLst>
              <a:ext uri="{FF2B5EF4-FFF2-40B4-BE49-F238E27FC236}">
                <a16:creationId xmlns:a16="http://schemas.microsoft.com/office/drawing/2014/main" id="{FC42D706-A172-BB41-91FD-DC861CAB8417}"/>
              </a:ext>
            </a:extLst>
          </p:cNvPr>
          <p:cNvSpPr/>
          <p:nvPr/>
        </p:nvSpPr>
        <p:spPr>
          <a:xfrm>
            <a:off x="2242953" y="5033041"/>
            <a:ext cx="1676400" cy="981204"/>
          </a:xfrm>
          <a:prstGeom prst="rect">
            <a:avLst/>
          </a:prstGeom>
          <a:solidFill>
            <a:srgbClr val="F2E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92" name="Rectangle 91">
            <a:extLst>
              <a:ext uri="{FF2B5EF4-FFF2-40B4-BE49-F238E27FC236}">
                <a16:creationId xmlns:a16="http://schemas.microsoft.com/office/drawing/2014/main" id="{6224BCD6-D57C-B64A-AFC4-495264A1D061}"/>
              </a:ext>
            </a:extLst>
          </p:cNvPr>
          <p:cNvSpPr/>
          <p:nvPr/>
        </p:nvSpPr>
        <p:spPr>
          <a:xfrm>
            <a:off x="4147953" y="5033041"/>
            <a:ext cx="1676400" cy="981204"/>
          </a:xfrm>
          <a:prstGeom prst="rect">
            <a:avLst/>
          </a:prstGeom>
          <a:solidFill>
            <a:srgbClr val="F2E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93" name="Rectangle 92">
            <a:extLst>
              <a:ext uri="{FF2B5EF4-FFF2-40B4-BE49-F238E27FC236}">
                <a16:creationId xmlns:a16="http://schemas.microsoft.com/office/drawing/2014/main" id="{602AB3C2-FFE4-634F-958E-A103F8F44249}"/>
              </a:ext>
            </a:extLst>
          </p:cNvPr>
          <p:cNvSpPr/>
          <p:nvPr/>
        </p:nvSpPr>
        <p:spPr>
          <a:xfrm>
            <a:off x="6053564" y="5033041"/>
            <a:ext cx="1676400" cy="981204"/>
          </a:xfrm>
          <a:prstGeom prst="rect">
            <a:avLst/>
          </a:prstGeom>
          <a:solidFill>
            <a:srgbClr val="F2E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94" name="Rectangle 93">
            <a:extLst>
              <a:ext uri="{FF2B5EF4-FFF2-40B4-BE49-F238E27FC236}">
                <a16:creationId xmlns:a16="http://schemas.microsoft.com/office/drawing/2014/main" id="{6EE1C845-E18E-7D49-B405-F6BC9869B600}"/>
              </a:ext>
            </a:extLst>
          </p:cNvPr>
          <p:cNvSpPr/>
          <p:nvPr/>
        </p:nvSpPr>
        <p:spPr>
          <a:xfrm>
            <a:off x="7958564" y="5033041"/>
            <a:ext cx="1676400" cy="981204"/>
          </a:xfrm>
          <a:prstGeom prst="rect">
            <a:avLst/>
          </a:prstGeom>
          <a:solidFill>
            <a:srgbClr val="F2E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95" name="Rectangle 94">
            <a:extLst>
              <a:ext uri="{FF2B5EF4-FFF2-40B4-BE49-F238E27FC236}">
                <a16:creationId xmlns:a16="http://schemas.microsoft.com/office/drawing/2014/main" id="{58AAF28B-1DF1-F844-BF37-179D229300EE}"/>
              </a:ext>
            </a:extLst>
          </p:cNvPr>
          <p:cNvSpPr/>
          <p:nvPr/>
        </p:nvSpPr>
        <p:spPr>
          <a:xfrm>
            <a:off x="9862953" y="5033041"/>
            <a:ext cx="1676400" cy="981204"/>
          </a:xfrm>
          <a:prstGeom prst="rect">
            <a:avLst/>
          </a:prstGeom>
          <a:solidFill>
            <a:srgbClr val="F2E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00" name="Freeform: Shape 14">
            <a:extLst>
              <a:ext uri="{FF2B5EF4-FFF2-40B4-BE49-F238E27FC236}">
                <a16:creationId xmlns:a16="http://schemas.microsoft.com/office/drawing/2014/main" id="{C6D2F5F3-DC9E-404C-B5A0-1C319DE56F50}"/>
              </a:ext>
            </a:extLst>
          </p:cNvPr>
          <p:cNvSpPr/>
          <p:nvPr/>
        </p:nvSpPr>
        <p:spPr>
          <a:xfrm>
            <a:off x="1589386" y="3921418"/>
            <a:ext cx="1391542" cy="712020"/>
          </a:xfrm>
          <a:custGeom>
            <a:avLst/>
            <a:gdLst>
              <a:gd name="connsiteX0" fmla="*/ 0 w 1391542"/>
              <a:gd name="connsiteY0" fmla="*/ 0 h 695771"/>
              <a:gd name="connsiteX1" fmla="*/ 1391542 w 1391542"/>
              <a:gd name="connsiteY1" fmla="*/ 0 h 695771"/>
              <a:gd name="connsiteX2" fmla="*/ 1391542 w 1391542"/>
              <a:gd name="connsiteY2" fmla="*/ 695771 h 695771"/>
              <a:gd name="connsiteX3" fmla="*/ 0 w 1391542"/>
              <a:gd name="connsiteY3" fmla="*/ 695771 h 695771"/>
              <a:gd name="connsiteX4" fmla="*/ 0 w 1391542"/>
              <a:gd name="connsiteY4" fmla="*/ 0 h 695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1542" h="695771">
                <a:moveTo>
                  <a:pt x="0" y="0"/>
                </a:moveTo>
                <a:lnTo>
                  <a:pt x="1391542" y="0"/>
                </a:lnTo>
                <a:lnTo>
                  <a:pt x="1391542" y="695771"/>
                </a:lnTo>
                <a:lnTo>
                  <a:pt x="0" y="695771"/>
                </a:lnTo>
                <a:lnTo>
                  <a:pt x="0" y="0"/>
                </a:lnTo>
                <a:close/>
              </a:path>
            </a:pathLst>
          </a:custGeom>
          <a:noFill/>
          <a:ln>
            <a:noFill/>
          </a:ln>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8575" tIns="28575" rIns="28575" bIns="28575" numCol="1" spcCol="1270" anchor="ctr" anchorCtr="0">
            <a:noAutofit/>
          </a:bodyPr>
          <a:lstStyle/>
          <a:p>
            <a:pPr marL="0" marR="0" lvl="0" indent="0" algn="ctr" defTabSz="20002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COMPUTATIONAL </a:t>
            </a:r>
          </a:p>
          <a:p>
            <a:pPr marL="0" marR="0" lvl="0" indent="0" algn="ctr" defTabSz="20002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SCIENCES AND </a:t>
            </a:r>
          </a:p>
          <a:p>
            <a:pPr marL="0" marR="0" lvl="0" indent="0" algn="ctr" defTabSz="20002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TECHNOLOGY</a:t>
            </a:r>
          </a:p>
          <a:p>
            <a:pPr marL="0" marR="0" lvl="0" indent="0" algn="ctr" defTabSz="20002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Amber Boehnlein</a:t>
            </a:r>
          </a:p>
        </p:txBody>
      </p:sp>
      <p:sp>
        <p:nvSpPr>
          <p:cNvPr id="101" name="Freeform: Shape 15">
            <a:extLst>
              <a:ext uri="{FF2B5EF4-FFF2-40B4-BE49-F238E27FC236}">
                <a16:creationId xmlns:a16="http://schemas.microsoft.com/office/drawing/2014/main" id="{45CE8F09-99B2-0F49-9E47-D9DBA64E736A}"/>
              </a:ext>
            </a:extLst>
          </p:cNvPr>
          <p:cNvSpPr/>
          <p:nvPr/>
        </p:nvSpPr>
        <p:spPr>
          <a:xfrm>
            <a:off x="3595772" y="3921418"/>
            <a:ext cx="1391542" cy="712020"/>
          </a:xfrm>
          <a:custGeom>
            <a:avLst/>
            <a:gdLst>
              <a:gd name="connsiteX0" fmla="*/ 0 w 1391542"/>
              <a:gd name="connsiteY0" fmla="*/ 0 h 695771"/>
              <a:gd name="connsiteX1" fmla="*/ 1391542 w 1391542"/>
              <a:gd name="connsiteY1" fmla="*/ 0 h 695771"/>
              <a:gd name="connsiteX2" fmla="*/ 1391542 w 1391542"/>
              <a:gd name="connsiteY2" fmla="*/ 695771 h 695771"/>
              <a:gd name="connsiteX3" fmla="*/ 0 w 1391542"/>
              <a:gd name="connsiteY3" fmla="*/ 695771 h 695771"/>
              <a:gd name="connsiteX4" fmla="*/ 0 w 1391542"/>
              <a:gd name="connsiteY4" fmla="*/ 0 h 695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1542" h="695771">
                <a:moveTo>
                  <a:pt x="0" y="0"/>
                </a:moveTo>
                <a:lnTo>
                  <a:pt x="1391542" y="0"/>
                </a:lnTo>
                <a:lnTo>
                  <a:pt x="1391542" y="695771"/>
                </a:lnTo>
                <a:lnTo>
                  <a:pt x="0" y="695771"/>
                </a:lnTo>
                <a:lnTo>
                  <a:pt x="0" y="0"/>
                </a:lnTo>
                <a:close/>
              </a:path>
            </a:pathLst>
          </a:custGeom>
          <a:noFill/>
          <a:ln>
            <a:noFill/>
          </a:ln>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8575" tIns="28575" rIns="28575" bIns="28575" numCol="1" spcCol="1270" anchor="ctr" anchorCtr="0">
            <a:noAutofit/>
          </a:bodyPr>
          <a:lstStyle/>
          <a:p>
            <a:pPr marL="0" marR="0" lvl="0" indent="0" algn="ctr" defTabSz="20002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THEORETICAL AND </a:t>
            </a:r>
          </a:p>
          <a:p>
            <a:pPr marL="0" marR="0" lvl="0" indent="0" algn="ctr" defTabSz="20002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COMPUTATIONAL </a:t>
            </a:r>
          </a:p>
          <a:p>
            <a:pPr marL="0" marR="0" lvl="0" indent="0" algn="ctr" defTabSz="20002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PHYSICS</a:t>
            </a:r>
          </a:p>
          <a:p>
            <a:pPr marL="0" marR="0" lvl="0" indent="0" algn="ctr" defTabSz="20002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Jianwei Qiu</a:t>
            </a:r>
          </a:p>
        </p:txBody>
      </p:sp>
      <p:sp>
        <p:nvSpPr>
          <p:cNvPr id="102" name="Freeform: Shape 16">
            <a:extLst>
              <a:ext uri="{FF2B5EF4-FFF2-40B4-BE49-F238E27FC236}">
                <a16:creationId xmlns:a16="http://schemas.microsoft.com/office/drawing/2014/main" id="{D27ADE05-D8CC-A44C-B152-3FA24FE5FDB9}"/>
              </a:ext>
            </a:extLst>
          </p:cNvPr>
          <p:cNvSpPr/>
          <p:nvPr/>
        </p:nvSpPr>
        <p:spPr>
          <a:xfrm>
            <a:off x="5613442" y="4093007"/>
            <a:ext cx="1391542" cy="368842"/>
          </a:xfrm>
          <a:custGeom>
            <a:avLst/>
            <a:gdLst>
              <a:gd name="connsiteX0" fmla="*/ 0 w 1391542"/>
              <a:gd name="connsiteY0" fmla="*/ 0 h 695771"/>
              <a:gd name="connsiteX1" fmla="*/ 1391542 w 1391542"/>
              <a:gd name="connsiteY1" fmla="*/ 0 h 695771"/>
              <a:gd name="connsiteX2" fmla="*/ 1391542 w 1391542"/>
              <a:gd name="connsiteY2" fmla="*/ 695771 h 695771"/>
              <a:gd name="connsiteX3" fmla="*/ 0 w 1391542"/>
              <a:gd name="connsiteY3" fmla="*/ 695771 h 695771"/>
              <a:gd name="connsiteX4" fmla="*/ 0 w 1391542"/>
              <a:gd name="connsiteY4" fmla="*/ 0 h 695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1542" h="695771">
                <a:moveTo>
                  <a:pt x="0" y="0"/>
                </a:moveTo>
                <a:lnTo>
                  <a:pt x="1391542" y="0"/>
                </a:lnTo>
                <a:lnTo>
                  <a:pt x="1391542" y="695771"/>
                </a:lnTo>
                <a:lnTo>
                  <a:pt x="0" y="695771"/>
                </a:lnTo>
                <a:lnTo>
                  <a:pt x="0" y="0"/>
                </a:lnTo>
                <a:close/>
              </a:path>
            </a:pathLst>
          </a:custGeom>
          <a:noFill/>
          <a:ln>
            <a:noFill/>
          </a:ln>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8575" tIns="28575" rIns="28575" bIns="28575" numCol="1" spcCol="1270" anchor="ctr" anchorCtr="0">
            <a:noAutofit/>
          </a:bodyPr>
          <a:lstStyle/>
          <a:p>
            <a:pPr marL="0" marR="0" lvl="0" indent="0" algn="ctr" defTabSz="20002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ENGINEERING</a:t>
            </a:r>
          </a:p>
          <a:p>
            <a:pPr marL="0" marR="0" lvl="0" indent="0" algn="ctr" defTabSz="20002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Tim Michalski</a:t>
            </a:r>
          </a:p>
        </p:txBody>
      </p:sp>
      <p:sp>
        <p:nvSpPr>
          <p:cNvPr id="103" name="Freeform: Shape 17">
            <a:extLst>
              <a:ext uri="{FF2B5EF4-FFF2-40B4-BE49-F238E27FC236}">
                <a16:creationId xmlns:a16="http://schemas.microsoft.com/office/drawing/2014/main" id="{29709442-CF0D-4F42-9CF0-700A6CC034F8}"/>
              </a:ext>
            </a:extLst>
          </p:cNvPr>
          <p:cNvSpPr/>
          <p:nvPr/>
        </p:nvSpPr>
        <p:spPr>
          <a:xfrm>
            <a:off x="7653153" y="4083552"/>
            <a:ext cx="1391542" cy="387753"/>
          </a:xfrm>
          <a:custGeom>
            <a:avLst/>
            <a:gdLst>
              <a:gd name="connsiteX0" fmla="*/ 0 w 1391542"/>
              <a:gd name="connsiteY0" fmla="*/ 0 h 695771"/>
              <a:gd name="connsiteX1" fmla="*/ 1391542 w 1391542"/>
              <a:gd name="connsiteY1" fmla="*/ 0 h 695771"/>
              <a:gd name="connsiteX2" fmla="*/ 1391542 w 1391542"/>
              <a:gd name="connsiteY2" fmla="*/ 695771 h 695771"/>
              <a:gd name="connsiteX3" fmla="*/ 0 w 1391542"/>
              <a:gd name="connsiteY3" fmla="*/ 695771 h 695771"/>
              <a:gd name="connsiteX4" fmla="*/ 0 w 1391542"/>
              <a:gd name="connsiteY4" fmla="*/ 0 h 695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1542" h="695771">
                <a:moveTo>
                  <a:pt x="0" y="0"/>
                </a:moveTo>
                <a:lnTo>
                  <a:pt x="1391542" y="0"/>
                </a:lnTo>
                <a:lnTo>
                  <a:pt x="1391542" y="695771"/>
                </a:lnTo>
                <a:lnTo>
                  <a:pt x="0" y="695771"/>
                </a:lnTo>
                <a:lnTo>
                  <a:pt x="0" y="0"/>
                </a:lnTo>
                <a:close/>
              </a:path>
            </a:pathLst>
          </a:custGeom>
          <a:noFill/>
          <a:ln>
            <a:noFill/>
          </a:ln>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8575" tIns="28575" rIns="28575" bIns="28575" numCol="1" spcCol="1270" anchor="ctr" anchorCtr="0">
            <a:noAutofit/>
          </a:bodyPr>
          <a:lstStyle/>
          <a:p>
            <a:pPr marL="0" marR="0" lvl="0" indent="0" algn="ctr" defTabSz="20002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ACCELERATOR</a:t>
            </a:r>
          </a:p>
          <a:p>
            <a:pPr marL="0" marR="0" lvl="0" indent="0" algn="ctr" defTabSz="20002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Andrei Seryi</a:t>
            </a:r>
          </a:p>
        </p:txBody>
      </p:sp>
      <p:sp>
        <p:nvSpPr>
          <p:cNvPr id="104" name="Freeform: Shape 18">
            <a:extLst>
              <a:ext uri="{FF2B5EF4-FFF2-40B4-BE49-F238E27FC236}">
                <a16:creationId xmlns:a16="http://schemas.microsoft.com/office/drawing/2014/main" id="{4912A350-BD30-2544-B32F-653A0A653ECA}"/>
              </a:ext>
            </a:extLst>
          </p:cNvPr>
          <p:cNvSpPr/>
          <p:nvPr/>
        </p:nvSpPr>
        <p:spPr>
          <a:xfrm>
            <a:off x="9648783" y="4026679"/>
            <a:ext cx="1391542" cy="501499"/>
          </a:xfrm>
          <a:custGeom>
            <a:avLst/>
            <a:gdLst>
              <a:gd name="connsiteX0" fmla="*/ 0 w 1391542"/>
              <a:gd name="connsiteY0" fmla="*/ 0 h 695771"/>
              <a:gd name="connsiteX1" fmla="*/ 1391542 w 1391542"/>
              <a:gd name="connsiteY1" fmla="*/ 0 h 695771"/>
              <a:gd name="connsiteX2" fmla="*/ 1391542 w 1391542"/>
              <a:gd name="connsiteY2" fmla="*/ 695771 h 695771"/>
              <a:gd name="connsiteX3" fmla="*/ 0 w 1391542"/>
              <a:gd name="connsiteY3" fmla="*/ 695771 h 695771"/>
              <a:gd name="connsiteX4" fmla="*/ 0 w 1391542"/>
              <a:gd name="connsiteY4" fmla="*/ 0 h 695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1542" h="695771">
                <a:moveTo>
                  <a:pt x="0" y="0"/>
                </a:moveTo>
                <a:lnTo>
                  <a:pt x="1391542" y="0"/>
                </a:lnTo>
                <a:lnTo>
                  <a:pt x="1391542" y="695771"/>
                </a:lnTo>
                <a:lnTo>
                  <a:pt x="0" y="695771"/>
                </a:lnTo>
                <a:lnTo>
                  <a:pt x="0" y="0"/>
                </a:lnTo>
                <a:close/>
              </a:path>
            </a:pathLst>
          </a:custGeom>
          <a:noFill/>
          <a:ln>
            <a:noFill/>
          </a:ln>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8575" tIns="28575" rIns="28575" bIns="28575" numCol="1" spcCol="1270" anchor="ctr" anchorCtr="0">
            <a:noAutofit/>
          </a:bodyPr>
          <a:lstStyle/>
          <a:p>
            <a:pPr marL="0" marR="0" lvl="0" indent="0" algn="ctr" defTabSz="20002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EXPERIMENTAL </a:t>
            </a:r>
          </a:p>
          <a:p>
            <a:pPr marL="0" marR="0" lvl="0" indent="0" algn="ctr" defTabSz="20002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NUCLEAR PHYSICS</a:t>
            </a:r>
          </a:p>
          <a:p>
            <a:pPr marL="0" marR="0" lvl="0" indent="0" algn="ctr" defTabSz="20002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Cynthia Keppel</a:t>
            </a:r>
          </a:p>
        </p:txBody>
      </p:sp>
      <p:sp>
        <p:nvSpPr>
          <p:cNvPr id="107" name="Freeform: Shape 22">
            <a:extLst>
              <a:ext uri="{FF2B5EF4-FFF2-40B4-BE49-F238E27FC236}">
                <a16:creationId xmlns:a16="http://schemas.microsoft.com/office/drawing/2014/main" id="{B9738DB1-92C0-FA44-AA83-86F221D56B41}"/>
              </a:ext>
            </a:extLst>
          </p:cNvPr>
          <p:cNvSpPr/>
          <p:nvPr/>
        </p:nvSpPr>
        <p:spPr>
          <a:xfrm>
            <a:off x="2232135" y="5170850"/>
            <a:ext cx="1687218" cy="734800"/>
          </a:xfrm>
          <a:custGeom>
            <a:avLst/>
            <a:gdLst>
              <a:gd name="connsiteX0" fmla="*/ 0 w 1152177"/>
              <a:gd name="connsiteY0" fmla="*/ 0 h 576088"/>
              <a:gd name="connsiteX1" fmla="*/ 1152177 w 1152177"/>
              <a:gd name="connsiteY1" fmla="*/ 0 h 576088"/>
              <a:gd name="connsiteX2" fmla="*/ 1152177 w 1152177"/>
              <a:gd name="connsiteY2" fmla="*/ 576088 h 576088"/>
              <a:gd name="connsiteX3" fmla="*/ 0 w 1152177"/>
              <a:gd name="connsiteY3" fmla="*/ 576088 h 576088"/>
              <a:gd name="connsiteX4" fmla="*/ 0 w 1152177"/>
              <a:gd name="connsiteY4" fmla="*/ 0 h 576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177" h="576088">
                <a:moveTo>
                  <a:pt x="0" y="0"/>
                </a:moveTo>
                <a:lnTo>
                  <a:pt x="1152177" y="0"/>
                </a:lnTo>
                <a:lnTo>
                  <a:pt x="1152177" y="576088"/>
                </a:lnTo>
                <a:lnTo>
                  <a:pt x="0" y="576088"/>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495" tIns="23495" rIns="23495" bIns="23495" numCol="1" spcCol="1270" anchor="ctr" anchorCtr="0">
            <a:noAutofit/>
          </a:bodyPr>
          <a:lstStyle/>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ENVIRONMENT, SAFETY </a:t>
            </a:r>
          </a:p>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AND HEALTH</a:t>
            </a:r>
          </a:p>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Natalie Carter</a:t>
            </a:r>
          </a:p>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Interim ES&amp;H Director</a:t>
            </a:r>
          </a:p>
        </p:txBody>
      </p:sp>
      <p:sp>
        <p:nvSpPr>
          <p:cNvPr id="108" name="Freeform: Shape 23">
            <a:extLst>
              <a:ext uri="{FF2B5EF4-FFF2-40B4-BE49-F238E27FC236}">
                <a16:creationId xmlns:a16="http://schemas.microsoft.com/office/drawing/2014/main" id="{9BF2CCE9-01C2-AC46-A3E1-40FF893CD6C2}"/>
              </a:ext>
            </a:extLst>
          </p:cNvPr>
          <p:cNvSpPr/>
          <p:nvPr/>
        </p:nvSpPr>
        <p:spPr>
          <a:xfrm>
            <a:off x="4235562" y="5170850"/>
            <a:ext cx="1500571" cy="734801"/>
          </a:xfrm>
          <a:custGeom>
            <a:avLst/>
            <a:gdLst>
              <a:gd name="connsiteX0" fmla="*/ 0 w 1152177"/>
              <a:gd name="connsiteY0" fmla="*/ 0 h 576088"/>
              <a:gd name="connsiteX1" fmla="*/ 1152177 w 1152177"/>
              <a:gd name="connsiteY1" fmla="*/ 0 h 576088"/>
              <a:gd name="connsiteX2" fmla="*/ 1152177 w 1152177"/>
              <a:gd name="connsiteY2" fmla="*/ 576088 h 576088"/>
              <a:gd name="connsiteX3" fmla="*/ 0 w 1152177"/>
              <a:gd name="connsiteY3" fmla="*/ 576088 h 576088"/>
              <a:gd name="connsiteX4" fmla="*/ 0 w 1152177"/>
              <a:gd name="connsiteY4" fmla="*/ 0 h 576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177" h="576088">
                <a:moveTo>
                  <a:pt x="0" y="0"/>
                </a:moveTo>
                <a:lnTo>
                  <a:pt x="1152177" y="0"/>
                </a:lnTo>
                <a:lnTo>
                  <a:pt x="1152177" y="576088"/>
                </a:lnTo>
                <a:lnTo>
                  <a:pt x="0" y="576088"/>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495" tIns="23495" rIns="23495" bIns="23495" numCol="1" spcCol="1270" anchor="ctr" anchorCtr="0">
            <a:noAutofit/>
          </a:bodyPr>
          <a:lstStyle/>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FINANCIAL </a:t>
            </a:r>
          </a:p>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MANAGEMENT</a:t>
            </a:r>
          </a:p>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Gail Frayne</a:t>
            </a:r>
          </a:p>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Chief Financial Officer</a:t>
            </a:r>
          </a:p>
        </p:txBody>
      </p:sp>
      <p:sp>
        <p:nvSpPr>
          <p:cNvPr id="109" name="Freeform: Shape 24">
            <a:extLst>
              <a:ext uri="{FF2B5EF4-FFF2-40B4-BE49-F238E27FC236}">
                <a16:creationId xmlns:a16="http://schemas.microsoft.com/office/drawing/2014/main" id="{E14E1A9F-D95B-E543-A5AE-984A8C8677A2}"/>
              </a:ext>
            </a:extLst>
          </p:cNvPr>
          <p:cNvSpPr/>
          <p:nvPr/>
        </p:nvSpPr>
        <p:spPr>
          <a:xfrm>
            <a:off x="6044778" y="5203237"/>
            <a:ext cx="1667503" cy="670026"/>
          </a:xfrm>
          <a:custGeom>
            <a:avLst/>
            <a:gdLst>
              <a:gd name="connsiteX0" fmla="*/ 0 w 1152177"/>
              <a:gd name="connsiteY0" fmla="*/ 0 h 576088"/>
              <a:gd name="connsiteX1" fmla="*/ 1152177 w 1152177"/>
              <a:gd name="connsiteY1" fmla="*/ 0 h 576088"/>
              <a:gd name="connsiteX2" fmla="*/ 1152177 w 1152177"/>
              <a:gd name="connsiteY2" fmla="*/ 576088 h 576088"/>
              <a:gd name="connsiteX3" fmla="*/ 0 w 1152177"/>
              <a:gd name="connsiteY3" fmla="*/ 576088 h 576088"/>
              <a:gd name="connsiteX4" fmla="*/ 0 w 1152177"/>
              <a:gd name="connsiteY4" fmla="*/ 0 h 576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177" h="576088">
                <a:moveTo>
                  <a:pt x="0" y="0"/>
                </a:moveTo>
                <a:lnTo>
                  <a:pt x="1152177" y="0"/>
                </a:lnTo>
                <a:lnTo>
                  <a:pt x="1152177" y="576088"/>
                </a:lnTo>
                <a:lnTo>
                  <a:pt x="0" y="576088"/>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495" tIns="23495" rIns="23495" bIns="23495" numCol="1" spcCol="1270" anchor="ctr" anchorCtr="0">
            <a:noAutofit/>
          </a:bodyPr>
          <a:lstStyle/>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HUMAN RESOURCES</a:t>
            </a:r>
            <a:endParaRPr kumimoji="0" lang="en-US" sz="11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endParaRPr>
          </a:p>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Rhonda Barbosa</a:t>
            </a:r>
          </a:p>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Chief Human Resources Officer</a:t>
            </a:r>
          </a:p>
        </p:txBody>
      </p:sp>
      <p:sp>
        <p:nvSpPr>
          <p:cNvPr id="110" name="Freeform: Shape 25">
            <a:extLst>
              <a:ext uri="{FF2B5EF4-FFF2-40B4-BE49-F238E27FC236}">
                <a16:creationId xmlns:a16="http://schemas.microsoft.com/office/drawing/2014/main" id="{71C14A9C-CC71-F142-B924-DA3373485A5E}"/>
              </a:ext>
            </a:extLst>
          </p:cNvPr>
          <p:cNvSpPr/>
          <p:nvPr/>
        </p:nvSpPr>
        <p:spPr>
          <a:xfrm>
            <a:off x="7957953" y="5191945"/>
            <a:ext cx="1677638" cy="692611"/>
          </a:xfrm>
          <a:custGeom>
            <a:avLst/>
            <a:gdLst>
              <a:gd name="connsiteX0" fmla="*/ 0 w 1152177"/>
              <a:gd name="connsiteY0" fmla="*/ 0 h 576088"/>
              <a:gd name="connsiteX1" fmla="*/ 1152177 w 1152177"/>
              <a:gd name="connsiteY1" fmla="*/ 0 h 576088"/>
              <a:gd name="connsiteX2" fmla="*/ 1152177 w 1152177"/>
              <a:gd name="connsiteY2" fmla="*/ 576088 h 576088"/>
              <a:gd name="connsiteX3" fmla="*/ 0 w 1152177"/>
              <a:gd name="connsiteY3" fmla="*/ 576088 h 576088"/>
              <a:gd name="connsiteX4" fmla="*/ 0 w 1152177"/>
              <a:gd name="connsiteY4" fmla="*/ 0 h 576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177" h="576088">
                <a:moveTo>
                  <a:pt x="0" y="0"/>
                </a:moveTo>
                <a:lnTo>
                  <a:pt x="1152177" y="0"/>
                </a:lnTo>
                <a:lnTo>
                  <a:pt x="1152177" y="576088"/>
                </a:lnTo>
                <a:lnTo>
                  <a:pt x="0" y="576088"/>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495" tIns="23495" rIns="23495" bIns="23495" numCol="1" spcCol="1270" anchor="ctr" anchorCtr="0">
            <a:noAutofit/>
          </a:bodyPr>
          <a:lstStyle/>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FACILITIES MGMT AND </a:t>
            </a:r>
          </a:p>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LOGISTICS</a:t>
            </a:r>
          </a:p>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Kent Hammack</a:t>
            </a:r>
          </a:p>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FM&amp;L Director</a:t>
            </a:r>
          </a:p>
        </p:txBody>
      </p:sp>
      <p:sp>
        <p:nvSpPr>
          <p:cNvPr id="111" name="Freeform: Shape 26">
            <a:extLst>
              <a:ext uri="{FF2B5EF4-FFF2-40B4-BE49-F238E27FC236}">
                <a16:creationId xmlns:a16="http://schemas.microsoft.com/office/drawing/2014/main" id="{540FCAF8-7CCA-CA4A-B06A-002C297ED84D}"/>
              </a:ext>
            </a:extLst>
          </p:cNvPr>
          <p:cNvSpPr/>
          <p:nvPr/>
        </p:nvSpPr>
        <p:spPr>
          <a:xfrm>
            <a:off x="9862953" y="5164691"/>
            <a:ext cx="1676399" cy="747119"/>
          </a:xfrm>
          <a:custGeom>
            <a:avLst/>
            <a:gdLst>
              <a:gd name="connsiteX0" fmla="*/ 0 w 1152177"/>
              <a:gd name="connsiteY0" fmla="*/ 0 h 576088"/>
              <a:gd name="connsiteX1" fmla="*/ 1152177 w 1152177"/>
              <a:gd name="connsiteY1" fmla="*/ 0 h 576088"/>
              <a:gd name="connsiteX2" fmla="*/ 1152177 w 1152177"/>
              <a:gd name="connsiteY2" fmla="*/ 576088 h 576088"/>
              <a:gd name="connsiteX3" fmla="*/ 0 w 1152177"/>
              <a:gd name="connsiteY3" fmla="*/ 576088 h 576088"/>
              <a:gd name="connsiteX4" fmla="*/ 0 w 1152177"/>
              <a:gd name="connsiteY4" fmla="*/ 0 h 576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177" h="576088">
                <a:moveTo>
                  <a:pt x="0" y="0"/>
                </a:moveTo>
                <a:lnTo>
                  <a:pt x="1152177" y="0"/>
                </a:lnTo>
                <a:lnTo>
                  <a:pt x="1152177" y="576088"/>
                </a:lnTo>
                <a:lnTo>
                  <a:pt x="0" y="576088"/>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495" tIns="23495" rIns="23495" bIns="23495" numCol="1" spcCol="1270" anchor="ctr" anchorCtr="0">
            <a:noAutofit/>
          </a:bodyPr>
          <a:lstStyle/>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PROJECT MANAGEMENT </a:t>
            </a:r>
          </a:p>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OFFICE</a:t>
            </a:r>
          </a:p>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Steve Smith</a:t>
            </a:r>
          </a:p>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Interim PMO Director</a:t>
            </a:r>
          </a:p>
        </p:txBody>
      </p:sp>
      <p:sp>
        <p:nvSpPr>
          <p:cNvPr id="5" name="Rectangle 4">
            <a:extLst>
              <a:ext uri="{FF2B5EF4-FFF2-40B4-BE49-F238E27FC236}">
                <a16:creationId xmlns:a16="http://schemas.microsoft.com/office/drawing/2014/main" id="{21D8F690-79FD-4143-AD79-71FF4774B938}"/>
              </a:ext>
            </a:extLst>
          </p:cNvPr>
          <p:cNvSpPr/>
          <p:nvPr/>
        </p:nvSpPr>
        <p:spPr>
          <a:xfrm>
            <a:off x="2700153" y="2016418"/>
            <a:ext cx="6781800" cy="1447800"/>
          </a:xfrm>
          <a:prstGeom prst="rect">
            <a:avLst/>
          </a:prstGeom>
          <a:solidFill>
            <a:srgbClr val="B0C2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82" name="TextBox 81">
            <a:extLst>
              <a:ext uri="{FF2B5EF4-FFF2-40B4-BE49-F238E27FC236}">
                <a16:creationId xmlns:a16="http://schemas.microsoft.com/office/drawing/2014/main" id="{3A3F1032-E6AA-7243-8E21-B0687CC4BD6B}"/>
              </a:ext>
            </a:extLst>
          </p:cNvPr>
          <p:cNvSpPr txBox="1"/>
          <p:nvPr/>
        </p:nvSpPr>
        <p:spPr>
          <a:xfrm>
            <a:off x="4961557" y="2220371"/>
            <a:ext cx="2132682" cy="493084"/>
          </a:xfrm>
          <a:prstGeom prst="rect">
            <a:avLst/>
          </a:prstGeom>
          <a:noFill/>
        </p:spPr>
        <p:txBody>
          <a:bodyPr wrap="square" rtlCol="0">
            <a:sp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200" b="1" i="0" u="none" strike="noStrike" kern="1200" cap="all" spc="0" normalizeH="0" baseline="0" noProof="0">
                <a:ln>
                  <a:noFill/>
                </a:ln>
                <a:solidFill>
                  <a:prstClr val="black"/>
                </a:solidFill>
                <a:effectLst/>
                <a:uLnTx/>
                <a:uFillTx/>
                <a:latin typeface="Aptos Display" panose="020B0004020202020204" pitchFamily="34" charset="0"/>
                <a:cs typeface="Arial" panose="020B0604020202020204" pitchFamily="34" charset="0"/>
              </a:rPr>
              <a:t>Laboratory Director</a:t>
            </a:r>
          </a:p>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Kimberly Sawyer</a:t>
            </a:r>
          </a:p>
        </p:txBody>
      </p:sp>
      <p:sp>
        <p:nvSpPr>
          <p:cNvPr id="96" name="TextBox 95">
            <a:extLst>
              <a:ext uri="{FF2B5EF4-FFF2-40B4-BE49-F238E27FC236}">
                <a16:creationId xmlns:a16="http://schemas.microsoft.com/office/drawing/2014/main" id="{38440DE9-A272-CB4D-987B-BC3FF7AE14CA}"/>
              </a:ext>
            </a:extLst>
          </p:cNvPr>
          <p:cNvSpPr txBox="1"/>
          <p:nvPr/>
        </p:nvSpPr>
        <p:spPr>
          <a:xfrm>
            <a:off x="2707989" y="2680132"/>
            <a:ext cx="2389774" cy="6603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all" spc="0" normalizeH="0" baseline="0" noProof="0">
                <a:ln>
                  <a:noFill/>
                </a:ln>
                <a:solidFill>
                  <a:prstClr val="black"/>
                </a:solidFill>
                <a:effectLst/>
                <a:uLnTx/>
                <a:uFillTx/>
                <a:latin typeface="Aptos Display" panose="020B0004020202020204" pitchFamily="34" charset="0"/>
                <a:cs typeface="Arial" panose="020B0604020202020204" pitchFamily="34" charset="0"/>
              </a:rPr>
              <a:t>Deputy Laboratory Director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all" spc="0" normalizeH="0" baseline="0" noProof="0">
                <a:ln>
                  <a:noFill/>
                </a:ln>
                <a:solidFill>
                  <a:prstClr val="black"/>
                </a:solidFill>
                <a:effectLst/>
                <a:uLnTx/>
                <a:uFillTx/>
                <a:latin typeface="Aptos Display" panose="020B0004020202020204" pitchFamily="34" charset="0"/>
                <a:cs typeface="Arial" panose="020B0604020202020204" pitchFamily="34" charset="0"/>
              </a:rPr>
              <a:t>for Science and Technology</a:t>
            </a:r>
            <a:endParaRPr kumimoji="0" lang="en-US" sz="1100" b="1"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David Dean</a:t>
            </a:r>
          </a:p>
        </p:txBody>
      </p:sp>
      <p:sp>
        <p:nvSpPr>
          <p:cNvPr id="97" name="TextBox 96">
            <a:extLst>
              <a:ext uri="{FF2B5EF4-FFF2-40B4-BE49-F238E27FC236}">
                <a16:creationId xmlns:a16="http://schemas.microsoft.com/office/drawing/2014/main" id="{21D5DCC3-5135-234D-8A96-EC195D8F312D}"/>
              </a:ext>
            </a:extLst>
          </p:cNvPr>
          <p:cNvSpPr txBox="1"/>
          <p:nvPr/>
        </p:nvSpPr>
        <p:spPr>
          <a:xfrm>
            <a:off x="6981793" y="2680132"/>
            <a:ext cx="2550435" cy="6603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all" spc="0" normalizeH="0" baseline="0" noProof="0">
                <a:ln>
                  <a:noFill/>
                </a:ln>
                <a:solidFill>
                  <a:prstClr val="black"/>
                </a:solidFill>
                <a:effectLst/>
                <a:uLnTx/>
                <a:uFillTx/>
                <a:latin typeface="Aptos Display" panose="020B0004020202020204" pitchFamily="34" charset="0"/>
                <a:cs typeface="Arial" panose="020B0604020202020204" pitchFamily="34" charset="0"/>
              </a:rPr>
              <a:t>Deputy Laboratory Director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all" spc="0" normalizeH="0" baseline="0" noProof="0">
                <a:ln>
                  <a:noFill/>
                </a:ln>
                <a:solidFill>
                  <a:prstClr val="black"/>
                </a:solidFill>
                <a:effectLst/>
                <a:uLnTx/>
                <a:uFillTx/>
                <a:latin typeface="Aptos Display" panose="020B0004020202020204" pitchFamily="34" charset="0"/>
                <a:cs typeface="Arial" panose="020B0604020202020204" pitchFamily="34" charset="0"/>
              </a:rPr>
              <a:t>for Operations/COO</a:t>
            </a:r>
            <a:endParaRPr kumimoji="0" lang="en-US" sz="11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Johnathon Huff</a:t>
            </a:r>
          </a:p>
        </p:txBody>
      </p:sp>
      <p:cxnSp>
        <p:nvCxnSpPr>
          <p:cNvPr id="134" name="Straight Connector 133">
            <a:extLst>
              <a:ext uri="{FF2B5EF4-FFF2-40B4-BE49-F238E27FC236}">
                <a16:creationId xmlns:a16="http://schemas.microsoft.com/office/drawing/2014/main" id="{CA3C16BA-371C-0C42-B885-D384BB86AE51}"/>
              </a:ext>
            </a:extLst>
          </p:cNvPr>
          <p:cNvCxnSpPr>
            <a:cxnSpLocks/>
          </p:cNvCxnSpPr>
          <p:nvPr/>
        </p:nvCxnSpPr>
        <p:spPr>
          <a:xfrm>
            <a:off x="11932564" y="3431739"/>
            <a:ext cx="0" cy="2114550"/>
          </a:xfrm>
          <a:prstGeom prst="line">
            <a:avLst/>
          </a:prstGeom>
          <a:ln w="190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1" name="Footer Placeholder 5">
            <a:extLst>
              <a:ext uri="{FF2B5EF4-FFF2-40B4-BE49-F238E27FC236}">
                <a16:creationId xmlns:a16="http://schemas.microsoft.com/office/drawing/2014/main" id="{A88B628D-9534-F78D-561E-C512F4988FD1}"/>
              </a:ext>
            </a:extLst>
          </p:cNvPr>
          <p:cNvSpPr>
            <a:spLocks noGrp="1"/>
          </p:cNvSpPr>
          <p:nvPr>
            <p:ph type="ftr" sz="quarter" idx="11"/>
          </p:nvPr>
        </p:nvSpPr>
        <p:spPr>
          <a:xfrm>
            <a:off x="479337" y="6411292"/>
            <a:ext cx="4156457" cy="365125"/>
          </a:xfrm>
        </p:spPr>
        <p:txBody>
          <a:bodyPr/>
          <a:lstStyle/>
          <a:p>
            <a:pPr algn="l"/>
            <a:r>
              <a:rPr lang="en-US"/>
              <a:t>S&amp;T Mission Committee Meeting | December 10, 2024</a:t>
            </a:r>
          </a:p>
        </p:txBody>
      </p:sp>
      <p:sp>
        <p:nvSpPr>
          <p:cNvPr id="14" name="Slide Number Placeholder 3">
            <a:extLst>
              <a:ext uri="{FF2B5EF4-FFF2-40B4-BE49-F238E27FC236}">
                <a16:creationId xmlns:a16="http://schemas.microsoft.com/office/drawing/2014/main" id="{F692DD65-16F5-A987-7B55-CEB6F074D327}"/>
              </a:ext>
            </a:extLst>
          </p:cNvPr>
          <p:cNvSpPr txBox="1">
            <a:spLocks/>
          </p:cNvSpPr>
          <p:nvPr/>
        </p:nvSpPr>
        <p:spPr>
          <a:xfrm>
            <a:off x="3678755" y="641129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D1BE87E-F0DE-A44C-894B-E142BEB21E42}" type="slidenum">
              <a:rPr lang="en-US" smtClean="0"/>
              <a:pPr/>
              <a:t>4</a:t>
            </a:fld>
            <a:endParaRPr lang="en-US"/>
          </a:p>
        </p:txBody>
      </p:sp>
      <p:sp>
        <p:nvSpPr>
          <p:cNvPr id="6" name="Rectangle 5">
            <a:extLst>
              <a:ext uri="{FF2B5EF4-FFF2-40B4-BE49-F238E27FC236}">
                <a16:creationId xmlns:a16="http://schemas.microsoft.com/office/drawing/2014/main" id="{CBB495B6-1820-6BB8-34D6-09DBC1B7D341}"/>
              </a:ext>
            </a:extLst>
          </p:cNvPr>
          <p:cNvSpPr/>
          <p:nvPr/>
        </p:nvSpPr>
        <p:spPr>
          <a:xfrm>
            <a:off x="228600" y="1958157"/>
            <a:ext cx="2203938" cy="568647"/>
          </a:xfrm>
          <a:prstGeom prst="rect">
            <a:avLst/>
          </a:prstGeom>
          <a:noFill/>
          <a:ln w="28575">
            <a:solidFill>
              <a:srgbClr val="33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DD4BDB1-6C22-BD9A-3B1F-3BE9E5A96494}"/>
              </a:ext>
            </a:extLst>
          </p:cNvPr>
          <p:cNvSpPr/>
          <p:nvPr/>
        </p:nvSpPr>
        <p:spPr>
          <a:xfrm>
            <a:off x="9735208" y="1565115"/>
            <a:ext cx="2203938" cy="568647"/>
          </a:xfrm>
          <a:prstGeom prst="rect">
            <a:avLst/>
          </a:prstGeom>
          <a:noFill/>
          <a:ln w="28575">
            <a:solidFill>
              <a:srgbClr val="33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E5BA0BA-32D2-91CE-8924-3C3E21DAF2E8}"/>
              </a:ext>
            </a:extLst>
          </p:cNvPr>
          <p:cNvSpPr/>
          <p:nvPr/>
        </p:nvSpPr>
        <p:spPr>
          <a:xfrm>
            <a:off x="9860035" y="5026423"/>
            <a:ext cx="1690854" cy="981259"/>
          </a:xfrm>
          <a:prstGeom prst="rect">
            <a:avLst/>
          </a:prstGeom>
          <a:noFill/>
          <a:ln w="28575">
            <a:solidFill>
              <a:srgbClr val="33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2B214EB-99B5-E7DC-531F-C658D0BE8AD2}"/>
              </a:ext>
            </a:extLst>
          </p:cNvPr>
          <p:cNvSpPr/>
          <p:nvPr/>
        </p:nvSpPr>
        <p:spPr>
          <a:xfrm>
            <a:off x="4139778" y="5026423"/>
            <a:ext cx="1690854" cy="987822"/>
          </a:xfrm>
          <a:prstGeom prst="rect">
            <a:avLst/>
          </a:prstGeom>
          <a:noFill/>
          <a:ln w="28575">
            <a:solidFill>
              <a:srgbClr val="33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FF04EA6-DAF4-87C2-7AFF-2329B758B66D}"/>
              </a:ext>
            </a:extLst>
          </p:cNvPr>
          <p:cNvSpPr/>
          <p:nvPr/>
        </p:nvSpPr>
        <p:spPr>
          <a:xfrm>
            <a:off x="2245056" y="5029117"/>
            <a:ext cx="1690854" cy="964447"/>
          </a:xfrm>
          <a:prstGeom prst="rect">
            <a:avLst/>
          </a:prstGeom>
          <a:noFill/>
          <a:ln w="28575">
            <a:solidFill>
              <a:srgbClr val="33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red circle in the middle of a black background&#10;&#10;Description automatically generated">
            <a:extLst>
              <a:ext uri="{FF2B5EF4-FFF2-40B4-BE49-F238E27FC236}">
                <a16:creationId xmlns:a16="http://schemas.microsoft.com/office/drawing/2014/main" id="{8CA9A838-652E-AF3F-40F9-E0A483404FCB}"/>
              </a:ext>
            </a:extLst>
          </p:cNvPr>
          <p:cNvPicPr>
            <a:picLocks noChangeAspect="1"/>
          </p:cNvPicPr>
          <p:nvPr/>
        </p:nvPicPr>
        <p:blipFill>
          <a:blip r:embed="rId4"/>
          <a:stretch>
            <a:fillRect/>
          </a:stretch>
        </p:blipFill>
        <p:spPr>
          <a:xfrm>
            <a:off x="10312997" y="6323586"/>
            <a:ext cx="1725109" cy="540534"/>
          </a:xfrm>
          <a:prstGeom prst="rect">
            <a:avLst/>
          </a:prstGeom>
        </p:spPr>
      </p:pic>
    </p:spTree>
    <p:extLst>
      <p:ext uri="{BB962C8B-B14F-4D97-AF65-F5344CB8AC3E}">
        <p14:creationId xmlns:p14="http://schemas.microsoft.com/office/powerpoint/2010/main" val="2775746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ED11C6-36C8-B70E-BCC2-B40F0C520A3A}"/>
              </a:ext>
            </a:extLst>
          </p:cNvPr>
          <p:cNvPicPr>
            <a:picLocks noChangeAspect="1"/>
          </p:cNvPicPr>
          <p:nvPr/>
        </p:nvPicPr>
        <p:blipFill rotWithShape="1">
          <a:blip r:embed="rId3"/>
          <a:srcRect l="1803" t="28544" r="24761" b="-542"/>
          <a:stretch/>
        </p:blipFill>
        <p:spPr>
          <a:xfrm>
            <a:off x="-13138" y="0"/>
            <a:ext cx="12191999" cy="6776416"/>
          </a:xfrm>
          <a:prstGeom prst="rect">
            <a:avLst/>
          </a:prstGeom>
          <a:ln>
            <a:noFill/>
          </a:ln>
        </p:spPr>
      </p:pic>
      <p:sp>
        <p:nvSpPr>
          <p:cNvPr id="5" name="Title 4">
            <a:extLst>
              <a:ext uri="{FF2B5EF4-FFF2-40B4-BE49-F238E27FC236}">
                <a16:creationId xmlns:a16="http://schemas.microsoft.com/office/drawing/2014/main" id="{13EA4720-E4A0-F53D-5F1A-3A78FB630BF4}"/>
              </a:ext>
            </a:extLst>
          </p:cNvPr>
          <p:cNvSpPr>
            <a:spLocks noGrp="1"/>
          </p:cNvSpPr>
          <p:nvPr>
            <p:ph type="title"/>
          </p:nvPr>
        </p:nvSpPr>
        <p:spPr>
          <a:xfrm>
            <a:off x="210387" y="61409"/>
            <a:ext cx="11981612" cy="931213"/>
          </a:xfrm>
        </p:spPr>
        <p:txBody>
          <a:bodyPr>
            <a:normAutofit/>
          </a:bodyPr>
          <a:lstStyle/>
          <a:p>
            <a:r>
              <a:rPr lang="en-US" sz="3600">
                <a:solidFill>
                  <a:srgbClr val="3D4C59"/>
                </a:solidFill>
              </a:rPr>
              <a:t>Continuing Recognition of our Employees and Users</a:t>
            </a:r>
            <a:endParaRPr lang="en-US" sz="3600">
              <a:solidFill>
                <a:srgbClr val="3D4C59"/>
              </a:solidFill>
              <a:latin typeface="Arial" panose="020B0604020202020204" pitchFamily="34" charset="0"/>
              <a:cs typeface="Arial" panose="020B0604020202020204" pitchFamily="34" charset="0"/>
            </a:endParaRPr>
          </a:p>
        </p:txBody>
      </p:sp>
      <p:pic>
        <p:nvPicPr>
          <p:cNvPr id="34" name="Picture 33" descr="A red circle in the middle of a black background&#10;&#10;Description automatically generated">
            <a:extLst>
              <a:ext uri="{FF2B5EF4-FFF2-40B4-BE49-F238E27FC236}">
                <a16:creationId xmlns:a16="http://schemas.microsoft.com/office/drawing/2014/main" id="{9C66C3C9-3114-9812-59DE-3E7A35235416}"/>
              </a:ext>
            </a:extLst>
          </p:cNvPr>
          <p:cNvPicPr>
            <a:picLocks noChangeAspect="1"/>
          </p:cNvPicPr>
          <p:nvPr/>
        </p:nvPicPr>
        <p:blipFill>
          <a:blip r:embed="rId4"/>
          <a:stretch>
            <a:fillRect/>
          </a:stretch>
        </p:blipFill>
        <p:spPr>
          <a:xfrm>
            <a:off x="10312997" y="6323586"/>
            <a:ext cx="1725109" cy="540534"/>
          </a:xfrm>
          <a:prstGeom prst="rect">
            <a:avLst/>
          </a:prstGeom>
        </p:spPr>
      </p:pic>
      <p:sp>
        <p:nvSpPr>
          <p:cNvPr id="39" name="Footer Placeholder 5">
            <a:extLst>
              <a:ext uri="{FF2B5EF4-FFF2-40B4-BE49-F238E27FC236}">
                <a16:creationId xmlns:a16="http://schemas.microsoft.com/office/drawing/2014/main" id="{2A3DD9F2-8989-8119-F85E-FC4EB3D73B7A}"/>
              </a:ext>
            </a:extLst>
          </p:cNvPr>
          <p:cNvSpPr>
            <a:spLocks noGrp="1"/>
          </p:cNvSpPr>
          <p:nvPr>
            <p:ph type="ftr" sz="quarter" idx="11"/>
          </p:nvPr>
        </p:nvSpPr>
        <p:spPr>
          <a:xfrm>
            <a:off x="284719" y="6431466"/>
            <a:ext cx="4156457" cy="365125"/>
          </a:xfrm>
        </p:spPr>
        <p:txBody>
          <a:bodyPr/>
          <a:lstStyle/>
          <a:p>
            <a:pPr algn="l"/>
            <a:r>
              <a:rPr lang="en-US"/>
              <a:t>S&amp;T Mission Committee Meeting | December 10, 2024</a:t>
            </a:r>
          </a:p>
        </p:txBody>
      </p:sp>
      <p:sp>
        <p:nvSpPr>
          <p:cNvPr id="40" name="Slide Number Placeholder 3">
            <a:extLst>
              <a:ext uri="{FF2B5EF4-FFF2-40B4-BE49-F238E27FC236}">
                <a16:creationId xmlns:a16="http://schemas.microsoft.com/office/drawing/2014/main" id="{43CA9A03-F105-42B1-6AE7-DC4B075DE89E}"/>
              </a:ext>
            </a:extLst>
          </p:cNvPr>
          <p:cNvSpPr txBox="1">
            <a:spLocks/>
          </p:cNvSpPr>
          <p:nvPr/>
        </p:nvSpPr>
        <p:spPr>
          <a:xfrm>
            <a:off x="3678755" y="641129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D1BE87E-F0DE-A44C-894B-E142BEB21E42}" type="slidenum">
              <a:rPr lang="en-US" smtClean="0"/>
              <a:pPr/>
              <a:t>5</a:t>
            </a:fld>
            <a:endParaRPr lang="en-US"/>
          </a:p>
        </p:txBody>
      </p:sp>
      <p:grpSp>
        <p:nvGrpSpPr>
          <p:cNvPr id="2" name="Group 1">
            <a:extLst>
              <a:ext uri="{FF2B5EF4-FFF2-40B4-BE49-F238E27FC236}">
                <a16:creationId xmlns:a16="http://schemas.microsoft.com/office/drawing/2014/main" id="{19501544-D644-DADD-B601-1649EF8ADED0}"/>
              </a:ext>
            </a:extLst>
          </p:cNvPr>
          <p:cNvGrpSpPr/>
          <p:nvPr/>
        </p:nvGrpSpPr>
        <p:grpSpPr>
          <a:xfrm>
            <a:off x="1146686" y="992622"/>
            <a:ext cx="10550536" cy="5413946"/>
            <a:chOff x="1146686" y="992622"/>
            <a:chExt cx="10550536" cy="5413946"/>
          </a:xfrm>
        </p:grpSpPr>
        <p:sp>
          <p:nvSpPr>
            <p:cNvPr id="3" name="Rectangle 2">
              <a:extLst>
                <a:ext uri="{FF2B5EF4-FFF2-40B4-BE49-F238E27FC236}">
                  <a16:creationId xmlns:a16="http://schemas.microsoft.com/office/drawing/2014/main" id="{0AC43015-B88E-55CB-E53B-850EB9BCC943}"/>
                </a:ext>
              </a:extLst>
            </p:cNvPr>
            <p:cNvSpPr/>
            <p:nvPr/>
          </p:nvSpPr>
          <p:spPr>
            <a:xfrm>
              <a:off x="1165318" y="998614"/>
              <a:ext cx="1950916" cy="1672166"/>
            </a:xfrm>
            <a:prstGeom prst="rect">
              <a:avLst/>
            </a:prstGeom>
            <a:blipFill dpi="0" rotWithShape="1">
              <a:blip r:embed="rId5"/>
              <a:srcRect/>
              <a:stretch>
                <a:fillRect l="-3901" t="-10152" r="-3901" b="-10152"/>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 name="Freeform: Shape 6">
              <a:extLst>
                <a:ext uri="{FF2B5EF4-FFF2-40B4-BE49-F238E27FC236}">
                  <a16:creationId xmlns:a16="http://schemas.microsoft.com/office/drawing/2014/main" id="{6AE69C7A-96F1-1BBF-76E0-EBC76357D8E6}"/>
                </a:ext>
              </a:extLst>
            </p:cNvPr>
            <p:cNvSpPr/>
            <p:nvPr/>
          </p:nvSpPr>
          <p:spPr>
            <a:xfrm>
              <a:off x="1165318" y="2418079"/>
              <a:ext cx="1950916" cy="264131"/>
            </a:xfrm>
            <a:custGeom>
              <a:avLst/>
              <a:gdLst>
                <a:gd name="connsiteX0" fmla="*/ 0 w 1950916"/>
                <a:gd name="connsiteY0" fmla="*/ 0 h 401320"/>
                <a:gd name="connsiteX1" fmla="*/ 1950916 w 1950916"/>
                <a:gd name="connsiteY1" fmla="*/ 0 h 401320"/>
                <a:gd name="connsiteX2" fmla="*/ 1950916 w 1950916"/>
                <a:gd name="connsiteY2" fmla="*/ 401320 h 401320"/>
                <a:gd name="connsiteX3" fmla="*/ 0 w 1950916"/>
                <a:gd name="connsiteY3" fmla="*/ 401320 h 401320"/>
                <a:gd name="connsiteX4" fmla="*/ 0 w 1950916"/>
                <a:gd name="connsiteY4" fmla="*/ 0 h 40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916" h="401320">
                  <a:moveTo>
                    <a:pt x="0" y="0"/>
                  </a:moveTo>
                  <a:lnTo>
                    <a:pt x="1950916" y="0"/>
                  </a:lnTo>
                  <a:lnTo>
                    <a:pt x="1950916" y="401320"/>
                  </a:lnTo>
                  <a:lnTo>
                    <a:pt x="0" y="401320"/>
                  </a:lnTo>
                  <a:lnTo>
                    <a:pt x="0" y="0"/>
                  </a:lnTo>
                  <a:close/>
                </a:path>
              </a:pathLst>
            </a:custGeom>
            <a:solidFill>
              <a:schemeClr val="accent1">
                <a:tint val="50000"/>
                <a:hueOff val="0"/>
                <a:satOff val="0"/>
                <a:lumOff val="0"/>
                <a:alpha val="80000"/>
              </a:schemeClr>
            </a:solidFill>
          </p:spPr>
          <p:style>
            <a:lnRef idx="0">
              <a:schemeClr val="accent1">
                <a:hueOff val="0"/>
                <a:satOff val="0"/>
                <a:lumOff val="0"/>
                <a:alphaOff val="0"/>
              </a:schemeClr>
            </a:lnRef>
            <a:fillRef idx="1">
              <a:scrgbClr r="0" g="0" b="0"/>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20320" tIns="20320" rIns="20320" bIns="20320" numCol="1" spcCol="1270" anchor="ctr" anchorCtr="0">
              <a:noAutofit/>
            </a:bodyPr>
            <a:lstStyle/>
            <a:p>
              <a:pPr marL="0" lvl="0" indent="0" algn="ctr" defTabSz="355600">
                <a:lnSpc>
                  <a:spcPct val="90000"/>
                </a:lnSpc>
                <a:spcBef>
                  <a:spcPct val="0"/>
                </a:spcBef>
                <a:spcAft>
                  <a:spcPct val="35000"/>
                </a:spcAft>
                <a:buClrTx/>
                <a:buSzTx/>
                <a:buFontTx/>
                <a:buNone/>
              </a:pPr>
              <a:r>
                <a:rPr lang="en-US" sz="800" b="1" kern="1200">
                  <a:solidFill>
                    <a:schemeClr val="tx1"/>
                  </a:solidFill>
                  <a:latin typeface="Arial" panose="020B0604020202020204" pitchFamily="34" charset="0"/>
                  <a:cs typeface="Arial" panose="020B0604020202020204" pitchFamily="34" charset="0"/>
                </a:rPr>
                <a:t>2024 APS Fellow: </a:t>
              </a:r>
              <a:br>
                <a:rPr lang="en-US" sz="800" b="1" kern="1200">
                  <a:solidFill>
                    <a:schemeClr val="tx1"/>
                  </a:solidFill>
                  <a:latin typeface="Arial" panose="020B0604020202020204" pitchFamily="34" charset="0"/>
                  <a:cs typeface="Arial" panose="020B0604020202020204" pitchFamily="34" charset="0"/>
                </a:rPr>
              </a:br>
              <a:r>
                <a:rPr lang="en-US" sz="800" kern="1200">
                  <a:solidFill>
                    <a:schemeClr val="tx1"/>
                  </a:solidFill>
                  <a:latin typeface="Arial" panose="020B0604020202020204" pitchFamily="34" charset="0"/>
                  <a:cs typeface="Arial" panose="020B0604020202020204" pitchFamily="34" charset="0"/>
                </a:rPr>
                <a:t>Jozef J. Dudek</a:t>
              </a:r>
              <a:endParaRPr lang="en-US" sz="800" kern="1200">
                <a:solidFill>
                  <a:schemeClr val="tx1"/>
                </a:solidFill>
              </a:endParaRPr>
            </a:p>
          </p:txBody>
        </p:sp>
        <p:sp>
          <p:nvSpPr>
            <p:cNvPr id="8" name="Rectangle 7">
              <a:extLst>
                <a:ext uri="{FF2B5EF4-FFF2-40B4-BE49-F238E27FC236}">
                  <a16:creationId xmlns:a16="http://schemas.microsoft.com/office/drawing/2014/main" id="{EA75C8CD-559B-ECCC-A78C-ECB04E7FFD5D}"/>
                </a:ext>
              </a:extLst>
            </p:cNvPr>
            <p:cNvSpPr/>
            <p:nvPr/>
          </p:nvSpPr>
          <p:spPr>
            <a:xfrm>
              <a:off x="3315222" y="998614"/>
              <a:ext cx="1950916" cy="1672166"/>
            </a:xfrm>
            <a:prstGeom prst="rect">
              <a:avLst/>
            </a:prstGeom>
            <a:blipFill dpi="0" rotWithShape="1">
              <a:blip r:embed="rId6"/>
              <a:srcRect/>
              <a:stretch>
                <a:fillRect l="-1557" t="-10152" r="-1557" b="-10152"/>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9" name="Freeform: Shape 8">
              <a:extLst>
                <a:ext uri="{FF2B5EF4-FFF2-40B4-BE49-F238E27FC236}">
                  <a16:creationId xmlns:a16="http://schemas.microsoft.com/office/drawing/2014/main" id="{2341AF70-6E26-D52C-B64F-07FD04FBC6BB}"/>
                </a:ext>
              </a:extLst>
            </p:cNvPr>
            <p:cNvSpPr/>
            <p:nvPr/>
          </p:nvSpPr>
          <p:spPr>
            <a:xfrm>
              <a:off x="3315222" y="2418079"/>
              <a:ext cx="1950916" cy="264131"/>
            </a:xfrm>
            <a:custGeom>
              <a:avLst/>
              <a:gdLst>
                <a:gd name="connsiteX0" fmla="*/ 0 w 1950916"/>
                <a:gd name="connsiteY0" fmla="*/ 0 h 401320"/>
                <a:gd name="connsiteX1" fmla="*/ 1950916 w 1950916"/>
                <a:gd name="connsiteY1" fmla="*/ 0 h 401320"/>
                <a:gd name="connsiteX2" fmla="*/ 1950916 w 1950916"/>
                <a:gd name="connsiteY2" fmla="*/ 401320 h 401320"/>
                <a:gd name="connsiteX3" fmla="*/ 0 w 1950916"/>
                <a:gd name="connsiteY3" fmla="*/ 401320 h 401320"/>
                <a:gd name="connsiteX4" fmla="*/ 0 w 1950916"/>
                <a:gd name="connsiteY4" fmla="*/ 0 h 40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916" h="401320">
                  <a:moveTo>
                    <a:pt x="0" y="0"/>
                  </a:moveTo>
                  <a:lnTo>
                    <a:pt x="1950916" y="0"/>
                  </a:lnTo>
                  <a:lnTo>
                    <a:pt x="1950916" y="401320"/>
                  </a:lnTo>
                  <a:lnTo>
                    <a:pt x="0" y="401320"/>
                  </a:lnTo>
                  <a:lnTo>
                    <a:pt x="0" y="0"/>
                  </a:lnTo>
                  <a:close/>
                </a:path>
              </a:pathLst>
            </a:custGeom>
            <a:solidFill>
              <a:schemeClr val="accent1">
                <a:tint val="50000"/>
                <a:hueOff val="0"/>
                <a:satOff val="0"/>
                <a:lumOff val="0"/>
                <a:alpha val="80000"/>
              </a:schemeClr>
            </a:solidFill>
          </p:spPr>
          <p:style>
            <a:lnRef idx="0">
              <a:schemeClr val="accent1">
                <a:hueOff val="0"/>
                <a:satOff val="0"/>
                <a:lumOff val="0"/>
                <a:alphaOff val="0"/>
              </a:schemeClr>
            </a:lnRef>
            <a:fillRef idx="1">
              <a:scrgbClr r="0" g="0" b="0"/>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20320" tIns="20320" rIns="20320" bIns="20320" numCol="1" spcCol="1270" anchor="ctr" anchorCtr="0">
              <a:noAutofit/>
            </a:bodyPr>
            <a:lstStyle/>
            <a:p>
              <a:pPr marL="0" lvl="0" indent="0" algn="ctr" defTabSz="355600">
                <a:lnSpc>
                  <a:spcPct val="90000"/>
                </a:lnSpc>
                <a:spcBef>
                  <a:spcPct val="0"/>
                </a:spcBef>
                <a:spcAft>
                  <a:spcPct val="35000"/>
                </a:spcAft>
                <a:buClrTx/>
                <a:buSzTx/>
                <a:buFontTx/>
                <a:buNone/>
              </a:pPr>
              <a:r>
                <a:rPr lang="en-US" sz="800" b="1" kern="1200">
                  <a:solidFill>
                    <a:schemeClr val="tx1"/>
                  </a:solidFill>
                  <a:latin typeface="Arial" panose="020B0604020202020204" pitchFamily="34" charset="0"/>
                  <a:cs typeface="Arial" panose="020B0604020202020204" pitchFamily="34" charset="0"/>
                </a:rPr>
                <a:t>2024 APS Fellow: </a:t>
              </a:r>
              <a:br>
                <a:rPr lang="en-US" sz="800" b="1" kern="1200">
                  <a:solidFill>
                    <a:schemeClr val="tx1"/>
                  </a:solidFill>
                  <a:latin typeface="Arial" panose="020B0604020202020204" pitchFamily="34" charset="0"/>
                  <a:cs typeface="Arial" panose="020B0604020202020204" pitchFamily="34" charset="0"/>
                </a:rPr>
              </a:br>
              <a:r>
                <a:rPr lang="en-US" sz="800" kern="1200">
                  <a:solidFill>
                    <a:schemeClr val="tx1"/>
                  </a:solidFill>
                  <a:latin typeface="Arial" panose="020B0604020202020204" pitchFamily="34" charset="0"/>
                  <a:cs typeface="Arial" panose="020B0604020202020204" pitchFamily="34" charset="0"/>
                </a:rPr>
                <a:t>Patrizia Rossi</a:t>
              </a:r>
              <a:endParaRPr lang="en-US" sz="800" kern="1200">
                <a:solidFill>
                  <a:schemeClr val="tx1"/>
                </a:solidFill>
              </a:endParaRPr>
            </a:p>
          </p:txBody>
        </p:sp>
        <p:sp>
          <p:nvSpPr>
            <p:cNvPr id="10" name="Rectangle 9">
              <a:extLst>
                <a:ext uri="{FF2B5EF4-FFF2-40B4-BE49-F238E27FC236}">
                  <a16:creationId xmlns:a16="http://schemas.microsoft.com/office/drawing/2014/main" id="{DB0ED306-7B44-1B16-B03C-5622A8089D27}"/>
                </a:ext>
              </a:extLst>
            </p:cNvPr>
            <p:cNvSpPr/>
            <p:nvPr/>
          </p:nvSpPr>
          <p:spPr>
            <a:xfrm>
              <a:off x="5465127" y="998614"/>
              <a:ext cx="1950916" cy="1672166"/>
            </a:xfrm>
            <a:prstGeom prst="rect">
              <a:avLst/>
            </a:prstGeom>
            <a:blipFill dpi="0" rotWithShape="1">
              <a:blip r:embed="rId7"/>
              <a:srcRect/>
              <a:stretch>
                <a:fillRect l="-3901" t="-12886" r="-3901" b="-12886"/>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1" name="Freeform: Shape 10">
              <a:extLst>
                <a:ext uri="{FF2B5EF4-FFF2-40B4-BE49-F238E27FC236}">
                  <a16:creationId xmlns:a16="http://schemas.microsoft.com/office/drawing/2014/main" id="{3BD378B9-872B-CA8A-562D-FC0E6D881D6C}"/>
                </a:ext>
              </a:extLst>
            </p:cNvPr>
            <p:cNvSpPr/>
            <p:nvPr/>
          </p:nvSpPr>
          <p:spPr>
            <a:xfrm>
              <a:off x="5465127" y="2418079"/>
              <a:ext cx="1950916" cy="264131"/>
            </a:xfrm>
            <a:custGeom>
              <a:avLst/>
              <a:gdLst>
                <a:gd name="connsiteX0" fmla="*/ 0 w 1950916"/>
                <a:gd name="connsiteY0" fmla="*/ 0 h 401320"/>
                <a:gd name="connsiteX1" fmla="*/ 1950916 w 1950916"/>
                <a:gd name="connsiteY1" fmla="*/ 0 h 401320"/>
                <a:gd name="connsiteX2" fmla="*/ 1950916 w 1950916"/>
                <a:gd name="connsiteY2" fmla="*/ 401320 h 401320"/>
                <a:gd name="connsiteX3" fmla="*/ 0 w 1950916"/>
                <a:gd name="connsiteY3" fmla="*/ 401320 h 401320"/>
                <a:gd name="connsiteX4" fmla="*/ 0 w 1950916"/>
                <a:gd name="connsiteY4" fmla="*/ 0 h 40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916" h="401320">
                  <a:moveTo>
                    <a:pt x="0" y="0"/>
                  </a:moveTo>
                  <a:lnTo>
                    <a:pt x="1950916" y="0"/>
                  </a:lnTo>
                  <a:lnTo>
                    <a:pt x="1950916" y="401320"/>
                  </a:lnTo>
                  <a:lnTo>
                    <a:pt x="0" y="401320"/>
                  </a:lnTo>
                  <a:lnTo>
                    <a:pt x="0" y="0"/>
                  </a:lnTo>
                  <a:close/>
                </a:path>
              </a:pathLst>
            </a:custGeom>
            <a:solidFill>
              <a:schemeClr val="accent1">
                <a:tint val="50000"/>
                <a:hueOff val="0"/>
                <a:satOff val="0"/>
                <a:lumOff val="0"/>
                <a:alpha val="80000"/>
              </a:schemeClr>
            </a:solidFill>
          </p:spPr>
          <p:style>
            <a:lnRef idx="0">
              <a:schemeClr val="accent1">
                <a:hueOff val="0"/>
                <a:satOff val="0"/>
                <a:lumOff val="0"/>
                <a:alphaOff val="0"/>
              </a:schemeClr>
            </a:lnRef>
            <a:fillRef idx="1">
              <a:scrgbClr r="0" g="0" b="0"/>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20320" tIns="20320" rIns="20320" bIns="20320" numCol="1" spcCol="1270" anchor="ctr" anchorCtr="0">
              <a:noAutofit/>
            </a:bodyPr>
            <a:lstStyle/>
            <a:p>
              <a:pPr marL="0" lvl="0" indent="0" algn="ctr" defTabSz="355600">
                <a:lnSpc>
                  <a:spcPct val="90000"/>
                </a:lnSpc>
                <a:spcBef>
                  <a:spcPct val="0"/>
                </a:spcBef>
                <a:spcAft>
                  <a:spcPct val="35000"/>
                </a:spcAft>
                <a:buClrTx/>
                <a:buSzTx/>
                <a:buFontTx/>
                <a:buNone/>
              </a:pPr>
              <a:r>
                <a:rPr lang="en-US" sz="800" b="1" kern="1200">
                  <a:solidFill>
                    <a:schemeClr val="tx1"/>
                  </a:solidFill>
                  <a:latin typeface="Arial" panose="020B0604020202020204" pitchFamily="34" charset="0"/>
                  <a:cs typeface="Arial" panose="020B0604020202020204" pitchFamily="34" charset="0"/>
                </a:rPr>
                <a:t>2024 APS Fellow:</a:t>
              </a:r>
              <a:br>
                <a:rPr lang="en-US" sz="800" b="1" kern="1200">
                  <a:solidFill>
                    <a:schemeClr val="tx1"/>
                  </a:solidFill>
                  <a:latin typeface="Arial" panose="020B0604020202020204" pitchFamily="34" charset="0"/>
                  <a:cs typeface="Arial" panose="020B0604020202020204" pitchFamily="34" charset="0"/>
                </a:rPr>
              </a:br>
              <a:r>
                <a:rPr lang="en-US" sz="800" kern="1200">
                  <a:solidFill>
                    <a:schemeClr val="tx1"/>
                  </a:solidFill>
                  <a:latin typeface="Arial" panose="020B0604020202020204" pitchFamily="34" charset="0"/>
                  <a:cs typeface="Arial" panose="020B0604020202020204" pitchFamily="34" charset="0"/>
                </a:rPr>
                <a:t>S. Alex Bogacz</a:t>
              </a:r>
              <a:endParaRPr lang="en-US" sz="800" kern="1200">
                <a:solidFill>
                  <a:schemeClr val="tx1"/>
                </a:solidFill>
              </a:endParaRPr>
            </a:p>
          </p:txBody>
        </p:sp>
        <p:sp>
          <p:nvSpPr>
            <p:cNvPr id="12" name="Rectangle 11">
              <a:extLst>
                <a:ext uri="{FF2B5EF4-FFF2-40B4-BE49-F238E27FC236}">
                  <a16:creationId xmlns:a16="http://schemas.microsoft.com/office/drawing/2014/main" id="{1EB836F2-73E4-1C68-EB77-B4F0359EF9AD}"/>
                </a:ext>
              </a:extLst>
            </p:cNvPr>
            <p:cNvSpPr/>
            <p:nvPr/>
          </p:nvSpPr>
          <p:spPr>
            <a:xfrm>
              <a:off x="7596401" y="992622"/>
              <a:ext cx="1913400" cy="1693392"/>
            </a:xfrm>
            <a:prstGeom prst="rect">
              <a:avLst/>
            </a:prstGeom>
            <a:blipFill dpi="0" rotWithShape="1">
              <a:blip r:embed="rId8"/>
              <a:srcRect/>
              <a:stretch>
                <a:fillRect l="-12277" t="-4683" r="-2311" b="-37493"/>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3" name="Freeform: Shape 12">
              <a:extLst>
                <a:ext uri="{FF2B5EF4-FFF2-40B4-BE49-F238E27FC236}">
                  <a16:creationId xmlns:a16="http://schemas.microsoft.com/office/drawing/2014/main" id="{D17D1127-28A5-544B-1630-6E4DE8E8CD0D}"/>
                </a:ext>
              </a:extLst>
            </p:cNvPr>
            <p:cNvSpPr/>
            <p:nvPr/>
          </p:nvSpPr>
          <p:spPr>
            <a:xfrm>
              <a:off x="7596342" y="2424429"/>
              <a:ext cx="1913400" cy="264131"/>
            </a:xfrm>
            <a:custGeom>
              <a:avLst/>
              <a:gdLst>
                <a:gd name="connsiteX0" fmla="*/ 0 w 1906279"/>
                <a:gd name="connsiteY0" fmla="*/ 0 h 401320"/>
                <a:gd name="connsiteX1" fmla="*/ 1906279 w 1906279"/>
                <a:gd name="connsiteY1" fmla="*/ 0 h 401320"/>
                <a:gd name="connsiteX2" fmla="*/ 1906279 w 1906279"/>
                <a:gd name="connsiteY2" fmla="*/ 401320 h 401320"/>
                <a:gd name="connsiteX3" fmla="*/ 0 w 1906279"/>
                <a:gd name="connsiteY3" fmla="*/ 401320 h 401320"/>
                <a:gd name="connsiteX4" fmla="*/ 0 w 1906279"/>
                <a:gd name="connsiteY4" fmla="*/ 0 h 40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6279" h="401320">
                  <a:moveTo>
                    <a:pt x="0" y="0"/>
                  </a:moveTo>
                  <a:lnTo>
                    <a:pt x="1906279" y="0"/>
                  </a:lnTo>
                  <a:lnTo>
                    <a:pt x="1906279" y="401320"/>
                  </a:lnTo>
                  <a:lnTo>
                    <a:pt x="0" y="401320"/>
                  </a:lnTo>
                  <a:lnTo>
                    <a:pt x="0" y="0"/>
                  </a:lnTo>
                  <a:close/>
                </a:path>
              </a:pathLst>
            </a:custGeom>
            <a:solidFill>
              <a:schemeClr val="accent1">
                <a:tint val="50000"/>
                <a:hueOff val="0"/>
                <a:satOff val="0"/>
                <a:lumOff val="0"/>
                <a:alpha val="80000"/>
              </a:schemeClr>
            </a:solidFill>
          </p:spPr>
          <p:style>
            <a:lnRef idx="0">
              <a:schemeClr val="accent1">
                <a:hueOff val="0"/>
                <a:satOff val="0"/>
                <a:lumOff val="0"/>
                <a:alphaOff val="0"/>
              </a:schemeClr>
            </a:lnRef>
            <a:fillRef idx="1">
              <a:scrgbClr r="0" g="0" b="0"/>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20320" tIns="20320" rIns="20320" bIns="20320" numCol="1" spcCol="1270" anchor="ctr" anchorCtr="0">
              <a:noAutofit/>
            </a:bodyPr>
            <a:lstStyle/>
            <a:p>
              <a:pPr marL="0" lvl="0" indent="0" algn="ctr" defTabSz="355600">
                <a:lnSpc>
                  <a:spcPct val="90000"/>
                </a:lnSpc>
                <a:spcBef>
                  <a:spcPct val="0"/>
                </a:spcBef>
                <a:spcAft>
                  <a:spcPct val="35000"/>
                </a:spcAft>
                <a:buClrTx/>
                <a:buSzTx/>
                <a:buFontTx/>
                <a:buNone/>
              </a:pPr>
              <a:r>
                <a:rPr lang="en-US" sz="800" b="1" kern="1200">
                  <a:solidFill>
                    <a:schemeClr val="tx1"/>
                  </a:solidFill>
                  <a:latin typeface="Arial" panose="020B0604020202020204" pitchFamily="34" charset="0"/>
                  <a:cs typeface="Arial" panose="020B0604020202020204" pitchFamily="34" charset="0"/>
                </a:rPr>
                <a:t>2024 APS Fellow:</a:t>
              </a:r>
              <a:br>
                <a:rPr lang="en-US" sz="800" b="1" kern="1200">
                  <a:solidFill>
                    <a:schemeClr val="tx1"/>
                  </a:solidFill>
                  <a:latin typeface="Arial" panose="020B0604020202020204" pitchFamily="34" charset="0"/>
                  <a:cs typeface="Arial" panose="020B0604020202020204" pitchFamily="34" charset="0"/>
                </a:rPr>
              </a:br>
              <a:r>
                <a:rPr lang="en-US" sz="800" kern="1200">
                  <a:solidFill>
                    <a:schemeClr val="tx1"/>
                  </a:solidFill>
                  <a:latin typeface="Arial" panose="020B0604020202020204" pitchFamily="34" charset="0"/>
                  <a:cs typeface="Arial" panose="020B0604020202020204" pitchFamily="34" charset="0"/>
                </a:rPr>
                <a:t>Mark Kevin Jones</a:t>
              </a:r>
              <a:endParaRPr lang="en-US" sz="800" kern="1200">
                <a:solidFill>
                  <a:schemeClr val="tx1"/>
                </a:solidFill>
              </a:endParaRPr>
            </a:p>
          </p:txBody>
        </p:sp>
        <p:sp>
          <p:nvSpPr>
            <p:cNvPr id="14" name="Rectangle 13">
              <a:extLst>
                <a:ext uri="{FF2B5EF4-FFF2-40B4-BE49-F238E27FC236}">
                  <a16:creationId xmlns:a16="http://schemas.microsoft.com/office/drawing/2014/main" id="{E9BA571B-F8A8-8813-F74A-B74FECF2C6E5}"/>
                </a:ext>
              </a:extLst>
            </p:cNvPr>
            <p:cNvSpPr/>
            <p:nvPr/>
          </p:nvSpPr>
          <p:spPr>
            <a:xfrm>
              <a:off x="9727674" y="998614"/>
              <a:ext cx="1950916" cy="1672166"/>
            </a:xfrm>
            <a:prstGeom prst="rect">
              <a:avLst/>
            </a:prstGeom>
            <a:blipFill dpi="0" rotWithShape="1">
              <a:blip r:embed="rId9"/>
              <a:srcRect/>
              <a:stretch>
                <a:fillRect t="-21595" b="-54405"/>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5" name="Freeform: Shape 14">
              <a:extLst>
                <a:ext uri="{FF2B5EF4-FFF2-40B4-BE49-F238E27FC236}">
                  <a16:creationId xmlns:a16="http://schemas.microsoft.com/office/drawing/2014/main" id="{C089FD9C-7501-0851-4DDC-D2AFB699B2B1}"/>
                </a:ext>
              </a:extLst>
            </p:cNvPr>
            <p:cNvSpPr/>
            <p:nvPr/>
          </p:nvSpPr>
          <p:spPr>
            <a:xfrm>
              <a:off x="9727674" y="2418079"/>
              <a:ext cx="1950916" cy="264131"/>
            </a:xfrm>
            <a:custGeom>
              <a:avLst/>
              <a:gdLst>
                <a:gd name="connsiteX0" fmla="*/ 0 w 1950916"/>
                <a:gd name="connsiteY0" fmla="*/ 0 h 401320"/>
                <a:gd name="connsiteX1" fmla="*/ 1950916 w 1950916"/>
                <a:gd name="connsiteY1" fmla="*/ 0 h 401320"/>
                <a:gd name="connsiteX2" fmla="*/ 1950916 w 1950916"/>
                <a:gd name="connsiteY2" fmla="*/ 401320 h 401320"/>
                <a:gd name="connsiteX3" fmla="*/ 0 w 1950916"/>
                <a:gd name="connsiteY3" fmla="*/ 401320 h 401320"/>
                <a:gd name="connsiteX4" fmla="*/ 0 w 1950916"/>
                <a:gd name="connsiteY4" fmla="*/ 0 h 40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916" h="401320">
                  <a:moveTo>
                    <a:pt x="0" y="0"/>
                  </a:moveTo>
                  <a:lnTo>
                    <a:pt x="1950916" y="0"/>
                  </a:lnTo>
                  <a:lnTo>
                    <a:pt x="1950916" y="401320"/>
                  </a:lnTo>
                  <a:lnTo>
                    <a:pt x="0" y="401320"/>
                  </a:lnTo>
                  <a:lnTo>
                    <a:pt x="0" y="0"/>
                  </a:lnTo>
                  <a:close/>
                </a:path>
              </a:pathLst>
            </a:custGeom>
            <a:solidFill>
              <a:schemeClr val="accent1">
                <a:tint val="50000"/>
                <a:hueOff val="0"/>
                <a:satOff val="0"/>
                <a:lumOff val="0"/>
                <a:alpha val="80000"/>
              </a:schemeClr>
            </a:solidFill>
          </p:spPr>
          <p:style>
            <a:lnRef idx="0">
              <a:schemeClr val="accent1">
                <a:hueOff val="0"/>
                <a:satOff val="0"/>
                <a:lumOff val="0"/>
                <a:alphaOff val="0"/>
              </a:schemeClr>
            </a:lnRef>
            <a:fillRef idx="1">
              <a:scrgbClr r="0" g="0" b="0"/>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20320" tIns="20320" rIns="20320" bIns="20320" numCol="1" spcCol="1270" anchor="ctr" anchorCtr="0">
              <a:noAutofit/>
            </a:bodyPr>
            <a:lstStyle/>
            <a:p>
              <a:pPr marL="0" lvl="0" indent="0" algn="ctr" defTabSz="355600">
                <a:lnSpc>
                  <a:spcPct val="90000"/>
                </a:lnSpc>
                <a:spcBef>
                  <a:spcPct val="0"/>
                </a:spcBef>
                <a:spcAft>
                  <a:spcPct val="35000"/>
                </a:spcAft>
                <a:buClrTx/>
                <a:buSzTx/>
                <a:buFontTx/>
                <a:buNone/>
              </a:pPr>
              <a:r>
                <a:rPr lang="en-US" sz="800" kern="1200">
                  <a:solidFill>
                    <a:schemeClr val="tx1"/>
                  </a:solidFill>
                  <a:latin typeface="Arial" panose="020B0604020202020204" pitchFamily="34" charset="0"/>
                  <a:cs typeface="Arial" panose="020B0604020202020204" pitchFamily="34" charset="0"/>
                </a:rPr>
                <a:t>Tom W. Bonner Prize in Nuclear Physics: Volker Burkert</a:t>
              </a:r>
              <a:endParaRPr lang="en-US" sz="800" kern="1200">
                <a:solidFill>
                  <a:schemeClr val="tx1"/>
                </a:solidFill>
              </a:endParaRPr>
            </a:p>
          </p:txBody>
        </p:sp>
        <p:sp>
          <p:nvSpPr>
            <p:cNvPr id="16" name="Rectangle 15">
              <a:extLst>
                <a:ext uri="{FF2B5EF4-FFF2-40B4-BE49-F238E27FC236}">
                  <a16:creationId xmlns:a16="http://schemas.microsoft.com/office/drawing/2014/main" id="{82B24D9A-D138-78DA-A996-9E42D9220C35}"/>
                </a:ext>
              </a:extLst>
            </p:cNvPr>
            <p:cNvSpPr/>
            <p:nvPr/>
          </p:nvSpPr>
          <p:spPr>
            <a:xfrm>
              <a:off x="1146686" y="2865873"/>
              <a:ext cx="1950916" cy="1672166"/>
            </a:xfrm>
            <a:prstGeom prst="rect">
              <a:avLst/>
            </a:prstGeom>
            <a:blipFill dpi="0" rotWithShape="1">
              <a:blip r:embed="rId10"/>
              <a:srcRect/>
              <a:stretch>
                <a:fillRect t="-4532" b="-15468"/>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7" name="Freeform: Shape 16">
              <a:extLst>
                <a:ext uri="{FF2B5EF4-FFF2-40B4-BE49-F238E27FC236}">
                  <a16:creationId xmlns:a16="http://schemas.microsoft.com/office/drawing/2014/main" id="{8E5C70DD-E228-5161-630C-E80F544BAA5B}"/>
                </a:ext>
              </a:extLst>
            </p:cNvPr>
            <p:cNvSpPr/>
            <p:nvPr/>
          </p:nvSpPr>
          <p:spPr>
            <a:xfrm>
              <a:off x="1146686" y="4137989"/>
              <a:ext cx="1950916" cy="401320"/>
            </a:xfrm>
            <a:custGeom>
              <a:avLst/>
              <a:gdLst>
                <a:gd name="connsiteX0" fmla="*/ 0 w 1950916"/>
                <a:gd name="connsiteY0" fmla="*/ 0 h 401320"/>
                <a:gd name="connsiteX1" fmla="*/ 1950916 w 1950916"/>
                <a:gd name="connsiteY1" fmla="*/ 0 h 401320"/>
                <a:gd name="connsiteX2" fmla="*/ 1950916 w 1950916"/>
                <a:gd name="connsiteY2" fmla="*/ 401320 h 401320"/>
                <a:gd name="connsiteX3" fmla="*/ 0 w 1950916"/>
                <a:gd name="connsiteY3" fmla="*/ 401320 h 401320"/>
                <a:gd name="connsiteX4" fmla="*/ 0 w 1950916"/>
                <a:gd name="connsiteY4" fmla="*/ 0 h 40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916" h="401320">
                  <a:moveTo>
                    <a:pt x="0" y="0"/>
                  </a:moveTo>
                  <a:lnTo>
                    <a:pt x="1950916" y="0"/>
                  </a:lnTo>
                  <a:lnTo>
                    <a:pt x="1950916" y="401320"/>
                  </a:lnTo>
                  <a:lnTo>
                    <a:pt x="0" y="401320"/>
                  </a:lnTo>
                  <a:lnTo>
                    <a:pt x="0" y="0"/>
                  </a:lnTo>
                  <a:close/>
                </a:path>
              </a:pathLst>
            </a:custGeom>
            <a:solidFill>
              <a:schemeClr val="accent1">
                <a:tint val="50000"/>
                <a:hueOff val="0"/>
                <a:satOff val="0"/>
                <a:lumOff val="0"/>
                <a:alpha val="80000"/>
              </a:schemeClr>
            </a:solidFill>
          </p:spPr>
          <p:style>
            <a:lnRef idx="0">
              <a:schemeClr val="accent1">
                <a:hueOff val="0"/>
                <a:satOff val="0"/>
                <a:lumOff val="0"/>
                <a:alphaOff val="0"/>
              </a:schemeClr>
            </a:lnRef>
            <a:fillRef idx="1">
              <a:scrgbClr r="0" g="0" b="0"/>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20320" tIns="20320" rIns="20320" bIns="20320" numCol="1" spcCol="1270" anchor="ctr" anchorCtr="0">
              <a:noAutofit/>
            </a:bodyPr>
            <a:lstStyle/>
            <a:p>
              <a:pPr marL="0" lvl="0" indent="0" algn="ctr" defTabSz="355600">
                <a:lnSpc>
                  <a:spcPct val="90000"/>
                </a:lnSpc>
                <a:spcBef>
                  <a:spcPct val="0"/>
                </a:spcBef>
                <a:spcAft>
                  <a:spcPct val="35000"/>
                </a:spcAft>
                <a:buNone/>
              </a:pPr>
              <a:r>
                <a:rPr lang="en-US" sz="800" b="0" i="0" kern="1200">
                  <a:solidFill>
                    <a:schemeClr val="tx1"/>
                  </a:solidFill>
                </a:rPr>
                <a:t>Stuart Jay Freedman Award in Experimental Nuclear Physics: Caryn </a:t>
              </a:r>
              <a:r>
                <a:rPr lang="en-US" sz="800" b="0" i="0" kern="1200" err="1">
                  <a:solidFill>
                    <a:schemeClr val="tx1"/>
                  </a:solidFill>
                </a:rPr>
                <a:t>Palatchi</a:t>
              </a:r>
              <a:r>
                <a:rPr lang="en-US" sz="800" b="0" i="0" kern="1200">
                  <a:solidFill>
                    <a:schemeClr val="tx1"/>
                  </a:solidFill>
                </a:rPr>
                <a:t> </a:t>
              </a:r>
              <a:br>
                <a:rPr lang="en-US" sz="800" b="0" i="0" kern="1200">
                  <a:solidFill>
                    <a:schemeClr val="tx1"/>
                  </a:solidFill>
                </a:rPr>
              </a:br>
              <a:r>
                <a:rPr lang="en-US" sz="800" b="0" i="0" kern="1200">
                  <a:solidFill>
                    <a:schemeClr val="tx1"/>
                  </a:solidFill>
                </a:rPr>
                <a:t>(JLab User/Indiana Univ.)</a:t>
              </a:r>
              <a:endParaRPr lang="en-US" sz="800" b="0" kern="1200">
                <a:solidFill>
                  <a:schemeClr val="tx1"/>
                </a:solidFill>
              </a:endParaRPr>
            </a:p>
          </p:txBody>
        </p:sp>
        <p:sp>
          <p:nvSpPr>
            <p:cNvPr id="18" name="Rectangle 17">
              <a:extLst>
                <a:ext uri="{FF2B5EF4-FFF2-40B4-BE49-F238E27FC236}">
                  <a16:creationId xmlns:a16="http://schemas.microsoft.com/office/drawing/2014/main" id="{975CF1B6-0E94-49F3-B6B5-983FF5ED3B95}"/>
                </a:ext>
              </a:extLst>
            </p:cNvPr>
            <p:cNvSpPr/>
            <p:nvPr/>
          </p:nvSpPr>
          <p:spPr>
            <a:xfrm>
              <a:off x="3296591" y="2865873"/>
              <a:ext cx="1950916" cy="1672166"/>
            </a:xfrm>
            <a:prstGeom prst="rect">
              <a:avLst/>
            </a:prstGeom>
            <a:blipFill rotWithShape="1">
              <a:blip r:embed="rId11"/>
              <a:srcRect/>
              <a:stretch>
                <a:fillRect t="-11000" b="-11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9" name="Freeform: Shape 18">
              <a:extLst>
                <a:ext uri="{FF2B5EF4-FFF2-40B4-BE49-F238E27FC236}">
                  <a16:creationId xmlns:a16="http://schemas.microsoft.com/office/drawing/2014/main" id="{A6BD7576-D6C1-40F8-0D99-A441D81B0438}"/>
                </a:ext>
              </a:extLst>
            </p:cNvPr>
            <p:cNvSpPr/>
            <p:nvPr/>
          </p:nvSpPr>
          <p:spPr>
            <a:xfrm>
              <a:off x="3296591" y="4137989"/>
              <a:ext cx="1950916" cy="401320"/>
            </a:xfrm>
            <a:custGeom>
              <a:avLst/>
              <a:gdLst>
                <a:gd name="connsiteX0" fmla="*/ 0 w 1950916"/>
                <a:gd name="connsiteY0" fmla="*/ 0 h 401320"/>
                <a:gd name="connsiteX1" fmla="*/ 1950916 w 1950916"/>
                <a:gd name="connsiteY1" fmla="*/ 0 h 401320"/>
                <a:gd name="connsiteX2" fmla="*/ 1950916 w 1950916"/>
                <a:gd name="connsiteY2" fmla="*/ 401320 h 401320"/>
                <a:gd name="connsiteX3" fmla="*/ 0 w 1950916"/>
                <a:gd name="connsiteY3" fmla="*/ 401320 h 401320"/>
                <a:gd name="connsiteX4" fmla="*/ 0 w 1950916"/>
                <a:gd name="connsiteY4" fmla="*/ 0 h 40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916" h="401320">
                  <a:moveTo>
                    <a:pt x="0" y="0"/>
                  </a:moveTo>
                  <a:lnTo>
                    <a:pt x="1950916" y="0"/>
                  </a:lnTo>
                  <a:lnTo>
                    <a:pt x="1950916" y="401320"/>
                  </a:lnTo>
                  <a:lnTo>
                    <a:pt x="0" y="401320"/>
                  </a:lnTo>
                  <a:lnTo>
                    <a:pt x="0" y="0"/>
                  </a:lnTo>
                  <a:close/>
                </a:path>
              </a:pathLst>
            </a:custGeom>
            <a:solidFill>
              <a:schemeClr val="accent1">
                <a:tint val="50000"/>
                <a:hueOff val="0"/>
                <a:satOff val="0"/>
                <a:lumOff val="0"/>
                <a:alpha val="80000"/>
              </a:schemeClr>
            </a:solidFill>
          </p:spPr>
          <p:style>
            <a:lnRef idx="0">
              <a:schemeClr val="accent1">
                <a:hueOff val="0"/>
                <a:satOff val="0"/>
                <a:lumOff val="0"/>
                <a:alphaOff val="0"/>
              </a:schemeClr>
            </a:lnRef>
            <a:fillRef idx="1">
              <a:scrgbClr r="0" g="0" b="0"/>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20320" tIns="20320" rIns="20320" bIns="20320" numCol="1" spcCol="1270" anchor="ctr" anchorCtr="0">
              <a:noAutofit/>
            </a:bodyPr>
            <a:lstStyle/>
            <a:p>
              <a:pPr marL="0" lvl="0" indent="0" algn="ctr" defTabSz="355600">
                <a:lnSpc>
                  <a:spcPct val="90000"/>
                </a:lnSpc>
                <a:spcBef>
                  <a:spcPct val="0"/>
                </a:spcBef>
                <a:spcAft>
                  <a:spcPct val="35000"/>
                </a:spcAft>
                <a:buNone/>
              </a:pPr>
              <a:r>
                <a:rPr lang="en-US" sz="800" kern="1200">
                  <a:solidFill>
                    <a:schemeClr val="tx1"/>
                  </a:solidFill>
                  <a:latin typeface="Arial" panose="020B0604020202020204" pitchFamily="34" charset="0"/>
                  <a:cs typeface="Arial" panose="020B0604020202020204" pitchFamily="34" charset="0"/>
                </a:rPr>
                <a:t>Guido Altarelli Award</a:t>
              </a:r>
              <a:br>
                <a:rPr lang="en-US" sz="800" kern="1200">
                  <a:solidFill>
                    <a:schemeClr val="tx1"/>
                  </a:solidFill>
                  <a:latin typeface="Arial" panose="020B0604020202020204" pitchFamily="34" charset="0"/>
                  <a:cs typeface="Arial" panose="020B0604020202020204" pitchFamily="34" charset="0"/>
                </a:rPr>
              </a:br>
              <a:r>
                <a:rPr lang="en-US" sz="800" kern="1200">
                  <a:solidFill>
                    <a:schemeClr val="tx1"/>
                  </a:solidFill>
                  <a:latin typeface="Arial" panose="020B0604020202020204" pitchFamily="34" charset="0"/>
                  <a:cs typeface="Arial" panose="020B0604020202020204" pitchFamily="34" charset="0"/>
                </a:rPr>
                <a:t>for Experimental Physics: </a:t>
              </a:r>
              <a:br>
                <a:rPr lang="en-US" sz="800" kern="1200">
                  <a:solidFill>
                    <a:schemeClr val="tx1"/>
                  </a:solidFill>
                  <a:latin typeface="Arial" panose="020B0604020202020204" pitchFamily="34" charset="0"/>
                  <a:cs typeface="Arial" panose="020B0604020202020204" pitchFamily="34" charset="0"/>
                </a:rPr>
              </a:br>
              <a:r>
                <a:rPr lang="en-US" sz="800" kern="1200">
                  <a:solidFill>
                    <a:schemeClr val="tx1"/>
                  </a:solidFill>
                  <a:latin typeface="Arial" panose="020B0604020202020204" pitchFamily="34" charset="0"/>
                  <a:cs typeface="Arial" panose="020B0604020202020204" pitchFamily="34" charset="0"/>
                </a:rPr>
                <a:t>Holly Szumila-Vance</a:t>
              </a:r>
              <a:endParaRPr lang="en-US" sz="800" kern="1200">
                <a:solidFill>
                  <a:schemeClr val="tx1"/>
                </a:solidFill>
              </a:endParaRPr>
            </a:p>
          </p:txBody>
        </p:sp>
        <p:sp>
          <p:nvSpPr>
            <p:cNvPr id="20" name="Rectangle 19">
              <a:extLst>
                <a:ext uri="{FF2B5EF4-FFF2-40B4-BE49-F238E27FC236}">
                  <a16:creationId xmlns:a16="http://schemas.microsoft.com/office/drawing/2014/main" id="{C8B0FCB8-4C09-1C25-725D-A03C5E6B6EBA}"/>
                </a:ext>
              </a:extLst>
            </p:cNvPr>
            <p:cNvSpPr/>
            <p:nvPr/>
          </p:nvSpPr>
          <p:spPr>
            <a:xfrm>
              <a:off x="5446496" y="2865873"/>
              <a:ext cx="1950916" cy="1672166"/>
            </a:xfrm>
            <a:prstGeom prst="rect">
              <a:avLst/>
            </a:prstGeom>
            <a:blipFill dpi="0" rotWithShape="1">
              <a:blip r:embed="rId12"/>
              <a:srcRect/>
              <a:stretch>
                <a:fillRect t="-1532" b="-12468"/>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1" name="Freeform: Shape 20">
              <a:extLst>
                <a:ext uri="{FF2B5EF4-FFF2-40B4-BE49-F238E27FC236}">
                  <a16:creationId xmlns:a16="http://schemas.microsoft.com/office/drawing/2014/main" id="{57E1D7AE-B548-F030-7010-B74B97C3B25A}"/>
                </a:ext>
              </a:extLst>
            </p:cNvPr>
            <p:cNvSpPr/>
            <p:nvPr/>
          </p:nvSpPr>
          <p:spPr>
            <a:xfrm>
              <a:off x="5446496" y="4137989"/>
              <a:ext cx="1950916" cy="401320"/>
            </a:xfrm>
            <a:custGeom>
              <a:avLst/>
              <a:gdLst>
                <a:gd name="connsiteX0" fmla="*/ 0 w 1950916"/>
                <a:gd name="connsiteY0" fmla="*/ 0 h 401320"/>
                <a:gd name="connsiteX1" fmla="*/ 1950916 w 1950916"/>
                <a:gd name="connsiteY1" fmla="*/ 0 h 401320"/>
                <a:gd name="connsiteX2" fmla="*/ 1950916 w 1950916"/>
                <a:gd name="connsiteY2" fmla="*/ 401320 h 401320"/>
                <a:gd name="connsiteX3" fmla="*/ 0 w 1950916"/>
                <a:gd name="connsiteY3" fmla="*/ 401320 h 401320"/>
                <a:gd name="connsiteX4" fmla="*/ 0 w 1950916"/>
                <a:gd name="connsiteY4" fmla="*/ 0 h 40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916" h="401320">
                  <a:moveTo>
                    <a:pt x="0" y="0"/>
                  </a:moveTo>
                  <a:lnTo>
                    <a:pt x="1950916" y="0"/>
                  </a:lnTo>
                  <a:lnTo>
                    <a:pt x="1950916" y="401320"/>
                  </a:lnTo>
                  <a:lnTo>
                    <a:pt x="0" y="401320"/>
                  </a:lnTo>
                  <a:lnTo>
                    <a:pt x="0" y="0"/>
                  </a:lnTo>
                  <a:close/>
                </a:path>
              </a:pathLst>
            </a:custGeom>
            <a:solidFill>
              <a:schemeClr val="accent1">
                <a:tint val="50000"/>
                <a:hueOff val="0"/>
                <a:satOff val="0"/>
                <a:lumOff val="0"/>
                <a:alpha val="80000"/>
              </a:schemeClr>
            </a:solidFill>
          </p:spPr>
          <p:style>
            <a:lnRef idx="0">
              <a:schemeClr val="accent1">
                <a:hueOff val="0"/>
                <a:satOff val="0"/>
                <a:lumOff val="0"/>
                <a:alphaOff val="0"/>
              </a:schemeClr>
            </a:lnRef>
            <a:fillRef idx="1">
              <a:scrgbClr r="0" g="0" b="0"/>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20320" tIns="20320" rIns="20320" bIns="20320" numCol="1" spcCol="1270" anchor="ctr" anchorCtr="0">
              <a:noAutofit/>
            </a:bodyPr>
            <a:lstStyle/>
            <a:p>
              <a:pPr marL="0" lvl="0" indent="0" algn="ctr" defTabSz="355600">
                <a:lnSpc>
                  <a:spcPct val="90000"/>
                </a:lnSpc>
                <a:spcBef>
                  <a:spcPct val="0"/>
                </a:spcBef>
                <a:spcAft>
                  <a:spcPct val="35000"/>
                </a:spcAft>
                <a:buClrTx/>
                <a:buSzTx/>
                <a:buFontTx/>
                <a:buNone/>
              </a:pPr>
              <a:r>
                <a:rPr lang="en-US" sz="800" kern="1200">
                  <a:solidFill>
                    <a:schemeClr val="tx1"/>
                  </a:solidFill>
                  <a:latin typeface="Arial" panose="020B0604020202020204" pitchFamily="34" charset="0"/>
                  <a:cs typeface="Arial" panose="020B0604020202020204" pitchFamily="34" charset="0"/>
                </a:rPr>
                <a:t>J.J. &amp; Noriko Sakurai Dissertation Award in Theoretical Particle Physics: </a:t>
              </a:r>
              <a:br>
                <a:rPr lang="en-US" sz="800" kern="1200">
                  <a:solidFill>
                    <a:schemeClr val="tx1"/>
                  </a:solidFill>
                  <a:latin typeface="Arial" panose="020B0604020202020204" pitchFamily="34" charset="0"/>
                  <a:cs typeface="Arial" panose="020B0604020202020204" pitchFamily="34" charset="0"/>
                </a:rPr>
              </a:br>
              <a:r>
                <a:rPr lang="en-US" sz="800" kern="1200">
                  <a:solidFill>
                    <a:schemeClr val="tx1"/>
                  </a:solidFill>
                  <a:latin typeface="Arial" panose="020B0604020202020204" pitchFamily="34" charset="0"/>
                  <a:cs typeface="Arial" panose="020B0604020202020204" pitchFamily="34" charset="0"/>
                </a:rPr>
                <a:t>Zhite Yu</a:t>
              </a:r>
              <a:endParaRPr lang="en-US" sz="800" kern="1200">
                <a:solidFill>
                  <a:schemeClr val="tx1"/>
                </a:solidFill>
              </a:endParaRPr>
            </a:p>
          </p:txBody>
        </p:sp>
        <p:sp>
          <p:nvSpPr>
            <p:cNvPr id="22" name="Rectangle 21">
              <a:extLst>
                <a:ext uri="{FF2B5EF4-FFF2-40B4-BE49-F238E27FC236}">
                  <a16:creationId xmlns:a16="http://schemas.microsoft.com/office/drawing/2014/main" id="{F0A358B6-92BF-7AF7-5466-6AEF0CF3F2DD}"/>
                </a:ext>
              </a:extLst>
            </p:cNvPr>
            <p:cNvSpPr/>
            <p:nvPr/>
          </p:nvSpPr>
          <p:spPr>
            <a:xfrm>
              <a:off x="7596401" y="2865873"/>
              <a:ext cx="1950916" cy="1672166"/>
            </a:xfrm>
            <a:prstGeom prst="rect">
              <a:avLst/>
            </a:prstGeom>
            <a:blipFill dpi="0" rotWithShape="1">
              <a:blip r:embed="rId13"/>
              <a:srcRect/>
              <a:stretch>
                <a:fillRect t="-2532" b="-13468"/>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3" name="Freeform: Shape 22">
              <a:extLst>
                <a:ext uri="{FF2B5EF4-FFF2-40B4-BE49-F238E27FC236}">
                  <a16:creationId xmlns:a16="http://schemas.microsoft.com/office/drawing/2014/main" id="{66DF5D2D-F256-5918-8D41-AAE2DBAF59EE}"/>
                </a:ext>
              </a:extLst>
            </p:cNvPr>
            <p:cNvSpPr/>
            <p:nvPr/>
          </p:nvSpPr>
          <p:spPr>
            <a:xfrm>
              <a:off x="7596401" y="4137989"/>
              <a:ext cx="1950916" cy="401320"/>
            </a:xfrm>
            <a:custGeom>
              <a:avLst/>
              <a:gdLst>
                <a:gd name="connsiteX0" fmla="*/ 0 w 1950916"/>
                <a:gd name="connsiteY0" fmla="*/ 0 h 401320"/>
                <a:gd name="connsiteX1" fmla="*/ 1950916 w 1950916"/>
                <a:gd name="connsiteY1" fmla="*/ 0 h 401320"/>
                <a:gd name="connsiteX2" fmla="*/ 1950916 w 1950916"/>
                <a:gd name="connsiteY2" fmla="*/ 401320 h 401320"/>
                <a:gd name="connsiteX3" fmla="*/ 0 w 1950916"/>
                <a:gd name="connsiteY3" fmla="*/ 401320 h 401320"/>
                <a:gd name="connsiteX4" fmla="*/ 0 w 1950916"/>
                <a:gd name="connsiteY4" fmla="*/ 0 h 40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916" h="401320">
                  <a:moveTo>
                    <a:pt x="0" y="0"/>
                  </a:moveTo>
                  <a:lnTo>
                    <a:pt x="1950916" y="0"/>
                  </a:lnTo>
                  <a:lnTo>
                    <a:pt x="1950916" y="401320"/>
                  </a:lnTo>
                  <a:lnTo>
                    <a:pt x="0" y="401320"/>
                  </a:lnTo>
                  <a:lnTo>
                    <a:pt x="0" y="0"/>
                  </a:lnTo>
                  <a:close/>
                </a:path>
              </a:pathLst>
            </a:custGeom>
            <a:solidFill>
              <a:srgbClr val="0E9632">
                <a:alpha val="50196"/>
              </a:srgbClr>
            </a:solidFill>
          </p:spPr>
          <p:style>
            <a:lnRef idx="0">
              <a:schemeClr val="accent1">
                <a:hueOff val="0"/>
                <a:satOff val="0"/>
                <a:lumOff val="0"/>
                <a:alphaOff val="0"/>
              </a:schemeClr>
            </a:lnRef>
            <a:fillRef idx="1">
              <a:scrgbClr r="0" g="0" b="0"/>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20320" tIns="20320" rIns="20320" bIns="20320" numCol="1" spcCol="1270" anchor="ctr" anchorCtr="0">
              <a:noAutofit/>
            </a:bodyPr>
            <a:lstStyle/>
            <a:p>
              <a:pPr marL="0" lvl="0" indent="0" algn="ctr" defTabSz="355600">
                <a:lnSpc>
                  <a:spcPct val="90000"/>
                </a:lnSpc>
                <a:spcBef>
                  <a:spcPct val="0"/>
                </a:spcBef>
                <a:spcAft>
                  <a:spcPct val="35000"/>
                </a:spcAft>
                <a:buNone/>
              </a:pPr>
              <a:r>
                <a:rPr lang="en-US" sz="800" kern="1200">
                  <a:solidFill>
                    <a:schemeClr val="bg1"/>
                  </a:solidFill>
                  <a:latin typeface="Arial"/>
                  <a:cs typeface="Arial"/>
                </a:rPr>
                <a:t>DOE Oppenheimer Science &amp; Energy Leadership Program:</a:t>
              </a:r>
              <a:br>
                <a:rPr lang="en-US" sz="800" kern="1200">
                  <a:solidFill>
                    <a:schemeClr val="bg1"/>
                  </a:solidFill>
                  <a:latin typeface="Arial" panose="020B0604020202020204" pitchFamily="34" charset="0"/>
                  <a:cs typeface="Arial" panose="020B0604020202020204" pitchFamily="34" charset="0"/>
                </a:rPr>
              </a:br>
              <a:r>
                <a:rPr lang="en-US" sz="800" kern="1200">
                  <a:solidFill>
                    <a:schemeClr val="bg1"/>
                  </a:solidFill>
                  <a:latin typeface="Arial"/>
                  <a:cs typeface="Arial"/>
                </a:rPr>
                <a:t>Mike Spata</a:t>
              </a:r>
              <a:endParaRPr lang="en-US" sz="800" kern="1200">
                <a:solidFill>
                  <a:schemeClr val="bg1"/>
                </a:solidFill>
              </a:endParaRPr>
            </a:p>
          </p:txBody>
        </p:sp>
        <p:sp>
          <p:nvSpPr>
            <p:cNvPr id="24" name="Rectangle 23">
              <a:extLst>
                <a:ext uri="{FF2B5EF4-FFF2-40B4-BE49-F238E27FC236}">
                  <a16:creationId xmlns:a16="http://schemas.microsoft.com/office/drawing/2014/main" id="{5A08C1E9-CE94-E0C2-6042-92BDE2A4518E}"/>
                </a:ext>
              </a:extLst>
            </p:cNvPr>
            <p:cNvSpPr/>
            <p:nvPr/>
          </p:nvSpPr>
          <p:spPr>
            <a:xfrm>
              <a:off x="9746306" y="2865873"/>
              <a:ext cx="1950916" cy="1672166"/>
            </a:xfrm>
            <a:prstGeom prst="rect">
              <a:avLst/>
            </a:prstGeom>
            <a:blipFill dpi="0" rotWithShape="1">
              <a:blip r:embed="rId14"/>
              <a:srcRect/>
              <a:stretch>
                <a:fillRect t="-1063" b="-22937"/>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5" name="Freeform: Shape 24">
              <a:extLst>
                <a:ext uri="{FF2B5EF4-FFF2-40B4-BE49-F238E27FC236}">
                  <a16:creationId xmlns:a16="http://schemas.microsoft.com/office/drawing/2014/main" id="{BA352204-005B-DF0D-1A39-6C60E79F1EC0}"/>
                </a:ext>
              </a:extLst>
            </p:cNvPr>
            <p:cNvSpPr/>
            <p:nvPr/>
          </p:nvSpPr>
          <p:spPr>
            <a:xfrm>
              <a:off x="9746306" y="4137989"/>
              <a:ext cx="1950916" cy="401320"/>
            </a:xfrm>
            <a:custGeom>
              <a:avLst/>
              <a:gdLst>
                <a:gd name="connsiteX0" fmla="*/ 0 w 1950916"/>
                <a:gd name="connsiteY0" fmla="*/ 0 h 401320"/>
                <a:gd name="connsiteX1" fmla="*/ 1950916 w 1950916"/>
                <a:gd name="connsiteY1" fmla="*/ 0 h 401320"/>
                <a:gd name="connsiteX2" fmla="*/ 1950916 w 1950916"/>
                <a:gd name="connsiteY2" fmla="*/ 401320 h 401320"/>
                <a:gd name="connsiteX3" fmla="*/ 0 w 1950916"/>
                <a:gd name="connsiteY3" fmla="*/ 401320 h 401320"/>
                <a:gd name="connsiteX4" fmla="*/ 0 w 1950916"/>
                <a:gd name="connsiteY4" fmla="*/ 0 h 40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916" h="401320">
                  <a:moveTo>
                    <a:pt x="0" y="0"/>
                  </a:moveTo>
                  <a:lnTo>
                    <a:pt x="1950916" y="0"/>
                  </a:lnTo>
                  <a:lnTo>
                    <a:pt x="1950916" y="401320"/>
                  </a:lnTo>
                  <a:lnTo>
                    <a:pt x="0" y="401320"/>
                  </a:lnTo>
                  <a:lnTo>
                    <a:pt x="0" y="0"/>
                  </a:lnTo>
                  <a:close/>
                </a:path>
              </a:pathLst>
            </a:custGeom>
            <a:solidFill>
              <a:srgbClr val="0E9632">
                <a:alpha val="50196"/>
              </a:srgbClr>
            </a:solidFill>
          </p:spPr>
          <p:style>
            <a:lnRef idx="0">
              <a:schemeClr val="accent1">
                <a:hueOff val="0"/>
                <a:satOff val="0"/>
                <a:lumOff val="0"/>
                <a:alphaOff val="0"/>
              </a:schemeClr>
            </a:lnRef>
            <a:fillRef idx="1">
              <a:scrgbClr r="0" g="0" b="0"/>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20320" tIns="20320" rIns="20320" bIns="20320" numCol="1" spcCol="1270" anchor="ctr" anchorCtr="0">
              <a:noAutofit/>
            </a:bodyPr>
            <a:lstStyle/>
            <a:p>
              <a:pPr marL="0" lvl="0" indent="0" algn="ctr" defTabSz="355600">
                <a:lnSpc>
                  <a:spcPct val="90000"/>
                </a:lnSpc>
                <a:spcBef>
                  <a:spcPct val="0"/>
                </a:spcBef>
                <a:spcAft>
                  <a:spcPct val="35000"/>
                </a:spcAft>
                <a:buNone/>
              </a:pPr>
              <a:r>
                <a:rPr lang="en-US" sz="800" kern="1200">
                  <a:solidFill>
                    <a:schemeClr val="bg1"/>
                  </a:solidFill>
                  <a:latin typeface="Arial"/>
                  <a:cs typeface="Arial"/>
                </a:rPr>
                <a:t>DOE Oppenheimer Science &amp; Energy Leadership Program</a:t>
              </a:r>
              <a:r>
                <a:rPr lang="en-US" sz="800" b="1" kern="1200">
                  <a:solidFill>
                    <a:schemeClr val="bg1"/>
                  </a:solidFill>
                  <a:latin typeface="Arial"/>
                  <a:cs typeface="Arial"/>
                </a:rPr>
                <a:t>: </a:t>
              </a:r>
              <a:br>
                <a:rPr lang="en-US" sz="800" b="1" kern="1200">
                  <a:solidFill>
                    <a:schemeClr val="bg1"/>
                  </a:solidFill>
                  <a:latin typeface="Arial" panose="020B0604020202020204" pitchFamily="34" charset="0"/>
                  <a:cs typeface="Arial" panose="020B0604020202020204" pitchFamily="34" charset="0"/>
                </a:rPr>
              </a:br>
              <a:r>
                <a:rPr lang="en-US" sz="800" kern="1200">
                  <a:solidFill>
                    <a:schemeClr val="bg1"/>
                  </a:solidFill>
                  <a:latin typeface="Arial"/>
                  <a:cs typeface="Arial"/>
                </a:rPr>
                <a:t>Doug Higinbotham</a:t>
              </a:r>
              <a:endParaRPr lang="en-US" sz="800" kern="1200">
                <a:solidFill>
                  <a:schemeClr val="bg1"/>
                </a:solidFill>
              </a:endParaRPr>
            </a:p>
          </p:txBody>
        </p:sp>
        <p:sp>
          <p:nvSpPr>
            <p:cNvPr id="26" name="Rectangle 25">
              <a:extLst>
                <a:ext uri="{FF2B5EF4-FFF2-40B4-BE49-F238E27FC236}">
                  <a16:creationId xmlns:a16="http://schemas.microsoft.com/office/drawing/2014/main" id="{46F63379-9691-CD5A-AA98-CE2C5511F1FF}"/>
                </a:ext>
              </a:extLst>
            </p:cNvPr>
            <p:cNvSpPr/>
            <p:nvPr/>
          </p:nvSpPr>
          <p:spPr>
            <a:xfrm>
              <a:off x="3296591" y="4733131"/>
              <a:ext cx="1950916" cy="1672166"/>
            </a:xfrm>
            <a:prstGeom prst="rect">
              <a:avLst/>
            </a:prstGeom>
            <a:blipFill rotWithShape="1">
              <a:blip r:embed="rId15"/>
              <a:srcRect/>
              <a:stretch>
                <a:fillRect t="-8000" b="-8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7" name="Freeform: Shape 26">
              <a:extLst>
                <a:ext uri="{FF2B5EF4-FFF2-40B4-BE49-F238E27FC236}">
                  <a16:creationId xmlns:a16="http://schemas.microsoft.com/office/drawing/2014/main" id="{C56F356F-3FB1-C4CF-C231-563A63300720}"/>
                </a:ext>
              </a:extLst>
            </p:cNvPr>
            <p:cNvSpPr/>
            <p:nvPr/>
          </p:nvSpPr>
          <p:spPr>
            <a:xfrm>
              <a:off x="3296591" y="6005248"/>
              <a:ext cx="1950916" cy="401320"/>
            </a:xfrm>
            <a:custGeom>
              <a:avLst/>
              <a:gdLst>
                <a:gd name="connsiteX0" fmla="*/ 0 w 1950916"/>
                <a:gd name="connsiteY0" fmla="*/ 0 h 401320"/>
                <a:gd name="connsiteX1" fmla="*/ 1950916 w 1950916"/>
                <a:gd name="connsiteY1" fmla="*/ 0 h 401320"/>
                <a:gd name="connsiteX2" fmla="*/ 1950916 w 1950916"/>
                <a:gd name="connsiteY2" fmla="*/ 401320 h 401320"/>
                <a:gd name="connsiteX3" fmla="*/ 0 w 1950916"/>
                <a:gd name="connsiteY3" fmla="*/ 401320 h 401320"/>
                <a:gd name="connsiteX4" fmla="*/ 0 w 1950916"/>
                <a:gd name="connsiteY4" fmla="*/ 0 h 40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916" h="401320">
                  <a:moveTo>
                    <a:pt x="0" y="0"/>
                  </a:moveTo>
                  <a:lnTo>
                    <a:pt x="1950916" y="0"/>
                  </a:lnTo>
                  <a:lnTo>
                    <a:pt x="1950916" y="401320"/>
                  </a:lnTo>
                  <a:lnTo>
                    <a:pt x="0" y="401320"/>
                  </a:lnTo>
                  <a:lnTo>
                    <a:pt x="0" y="0"/>
                  </a:lnTo>
                  <a:close/>
                </a:path>
              </a:pathLst>
            </a:custGeom>
            <a:solidFill>
              <a:srgbClr val="0E9632">
                <a:alpha val="50196"/>
              </a:srgbClr>
            </a:solidFill>
          </p:spPr>
          <p:style>
            <a:lnRef idx="0">
              <a:schemeClr val="accent1">
                <a:hueOff val="0"/>
                <a:satOff val="0"/>
                <a:lumOff val="0"/>
                <a:alphaOff val="0"/>
              </a:schemeClr>
            </a:lnRef>
            <a:fillRef idx="1">
              <a:scrgbClr r="0" g="0" b="0"/>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20320" tIns="20320" rIns="20320" bIns="20320" numCol="1" spcCol="1270" anchor="ctr" anchorCtr="0">
              <a:noAutofit/>
            </a:bodyPr>
            <a:lstStyle/>
            <a:p>
              <a:pPr marL="0" lvl="0" indent="0" algn="ctr" defTabSz="355600">
                <a:lnSpc>
                  <a:spcPct val="90000"/>
                </a:lnSpc>
                <a:spcBef>
                  <a:spcPct val="0"/>
                </a:spcBef>
                <a:spcAft>
                  <a:spcPct val="35000"/>
                </a:spcAft>
                <a:buNone/>
              </a:pPr>
              <a:r>
                <a:rPr lang="en-US" sz="800" kern="1200">
                  <a:solidFill>
                    <a:schemeClr val="bg1"/>
                  </a:solidFill>
                  <a:latin typeface="Arial"/>
                  <a:cs typeface="Arial"/>
                </a:rPr>
                <a:t>DOE Early Career Award: Whitney Armstrong (JLab User/ANL)</a:t>
              </a:r>
              <a:endParaRPr lang="en-US" sz="800" kern="1200">
                <a:solidFill>
                  <a:schemeClr val="bg1"/>
                </a:solidFill>
              </a:endParaRPr>
            </a:p>
          </p:txBody>
        </p:sp>
        <p:sp>
          <p:nvSpPr>
            <p:cNvPr id="28" name="Rectangle 27">
              <a:extLst>
                <a:ext uri="{FF2B5EF4-FFF2-40B4-BE49-F238E27FC236}">
                  <a16:creationId xmlns:a16="http://schemas.microsoft.com/office/drawing/2014/main" id="{4DC648DB-2379-801E-2A16-180C8E2096AA}"/>
                </a:ext>
              </a:extLst>
            </p:cNvPr>
            <p:cNvSpPr/>
            <p:nvPr/>
          </p:nvSpPr>
          <p:spPr>
            <a:xfrm>
              <a:off x="5446496" y="4733131"/>
              <a:ext cx="1950916" cy="1672166"/>
            </a:xfrm>
            <a:prstGeom prst="rect">
              <a:avLst/>
            </a:prstGeom>
            <a:blipFill rotWithShape="1">
              <a:blip r:embed="rId16"/>
              <a:srcRect/>
              <a:stretch>
                <a:fillRect t="-16000" b="-16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9" name="Freeform: Shape 28">
              <a:extLst>
                <a:ext uri="{FF2B5EF4-FFF2-40B4-BE49-F238E27FC236}">
                  <a16:creationId xmlns:a16="http://schemas.microsoft.com/office/drawing/2014/main" id="{8EB15D34-21EF-DEA2-F362-1AD1691B6706}"/>
                </a:ext>
              </a:extLst>
            </p:cNvPr>
            <p:cNvSpPr/>
            <p:nvPr/>
          </p:nvSpPr>
          <p:spPr>
            <a:xfrm>
              <a:off x="5446496" y="6005248"/>
              <a:ext cx="1950916" cy="401320"/>
            </a:xfrm>
            <a:custGeom>
              <a:avLst/>
              <a:gdLst>
                <a:gd name="connsiteX0" fmla="*/ 0 w 1950916"/>
                <a:gd name="connsiteY0" fmla="*/ 0 h 401320"/>
                <a:gd name="connsiteX1" fmla="*/ 1950916 w 1950916"/>
                <a:gd name="connsiteY1" fmla="*/ 0 h 401320"/>
                <a:gd name="connsiteX2" fmla="*/ 1950916 w 1950916"/>
                <a:gd name="connsiteY2" fmla="*/ 401320 h 401320"/>
                <a:gd name="connsiteX3" fmla="*/ 0 w 1950916"/>
                <a:gd name="connsiteY3" fmla="*/ 401320 h 401320"/>
                <a:gd name="connsiteX4" fmla="*/ 0 w 1950916"/>
                <a:gd name="connsiteY4" fmla="*/ 0 h 40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916" h="401320">
                  <a:moveTo>
                    <a:pt x="0" y="0"/>
                  </a:moveTo>
                  <a:lnTo>
                    <a:pt x="1950916" y="0"/>
                  </a:lnTo>
                  <a:lnTo>
                    <a:pt x="1950916" y="401320"/>
                  </a:lnTo>
                  <a:lnTo>
                    <a:pt x="0" y="401320"/>
                  </a:lnTo>
                  <a:lnTo>
                    <a:pt x="0" y="0"/>
                  </a:lnTo>
                  <a:close/>
                </a:path>
              </a:pathLst>
            </a:custGeom>
            <a:solidFill>
              <a:srgbClr val="0E9632">
                <a:alpha val="50196"/>
              </a:srgbClr>
            </a:solidFill>
          </p:spPr>
          <p:style>
            <a:lnRef idx="0">
              <a:schemeClr val="accent1">
                <a:hueOff val="0"/>
                <a:satOff val="0"/>
                <a:lumOff val="0"/>
                <a:alphaOff val="0"/>
              </a:schemeClr>
            </a:lnRef>
            <a:fillRef idx="1">
              <a:scrgbClr r="0" g="0" b="0"/>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20320" tIns="20320" rIns="20320" bIns="20320" numCol="1" spcCol="1270" anchor="ctr" anchorCtr="0">
              <a:noAutofit/>
            </a:bodyPr>
            <a:lstStyle/>
            <a:p>
              <a:pPr marL="0" lvl="0" indent="0" algn="ctr" defTabSz="355600">
                <a:lnSpc>
                  <a:spcPct val="90000"/>
                </a:lnSpc>
                <a:spcBef>
                  <a:spcPct val="0"/>
                </a:spcBef>
                <a:spcAft>
                  <a:spcPct val="35000"/>
                </a:spcAft>
                <a:buNone/>
              </a:pPr>
              <a:r>
                <a:rPr lang="en-US" sz="800" kern="1200">
                  <a:solidFill>
                    <a:schemeClr val="bg1"/>
                  </a:solidFill>
                  <a:latin typeface="Arial"/>
                  <a:cs typeface="Arial"/>
                </a:rPr>
                <a:t>DOE Early Career Award: Marie Boer (Bridge Faculty/VA. Tech )</a:t>
              </a:r>
              <a:endParaRPr lang="en-US" sz="800" kern="1200">
                <a:solidFill>
                  <a:schemeClr val="bg1"/>
                </a:solidFill>
              </a:endParaRPr>
            </a:p>
          </p:txBody>
        </p:sp>
        <p:sp>
          <p:nvSpPr>
            <p:cNvPr id="30" name="Rectangle 29">
              <a:extLst>
                <a:ext uri="{FF2B5EF4-FFF2-40B4-BE49-F238E27FC236}">
                  <a16:creationId xmlns:a16="http://schemas.microsoft.com/office/drawing/2014/main" id="{DBAEFEC2-AE70-E709-D9CF-6B1E01E65654}"/>
                </a:ext>
              </a:extLst>
            </p:cNvPr>
            <p:cNvSpPr/>
            <p:nvPr/>
          </p:nvSpPr>
          <p:spPr>
            <a:xfrm>
              <a:off x="7596401" y="4733131"/>
              <a:ext cx="1950916" cy="1672166"/>
            </a:xfrm>
            <a:prstGeom prst="rect">
              <a:avLst/>
            </a:prstGeom>
            <a:blipFill rotWithShape="1">
              <a:blip r:embed="rId17"/>
              <a:srcRect/>
              <a:stretch>
                <a:fillRect t="-9000" b="-9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1" name="Freeform: Shape 30">
              <a:extLst>
                <a:ext uri="{FF2B5EF4-FFF2-40B4-BE49-F238E27FC236}">
                  <a16:creationId xmlns:a16="http://schemas.microsoft.com/office/drawing/2014/main" id="{C0BEBA14-0BB2-A024-30DF-375C6B3CB49F}"/>
                </a:ext>
              </a:extLst>
            </p:cNvPr>
            <p:cNvSpPr/>
            <p:nvPr/>
          </p:nvSpPr>
          <p:spPr>
            <a:xfrm>
              <a:off x="7596401" y="6005248"/>
              <a:ext cx="1950916" cy="401320"/>
            </a:xfrm>
            <a:custGeom>
              <a:avLst/>
              <a:gdLst>
                <a:gd name="connsiteX0" fmla="*/ 0 w 1950916"/>
                <a:gd name="connsiteY0" fmla="*/ 0 h 401320"/>
                <a:gd name="connsiteX1" fmla="*/ 1950916 w 1950916"/>
                <a:gd name="connsiteY1" fmla="*/ 0 h 401320"/>
                <a:gd name="connsiteX2" fmla="*/ 1950916 w 1950916"/>
                <a:gd name="connsiteY2" fmla="*/ 401320 h 401320"/>
                <a:gd name="connsiteX3" fmla="*/ 0 w 1950916"/>
                <a:gd name="connsiteY3" fmla="*/ 401320 h 401320"/>
                <a:gd name="connsiteX4" fmla="*/ 0 w 1950916"/>
                <a:gd name="connsiteY4" fmla="*/ 0 h 40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916" h="401320">
                  <a:moveTo>
                    <a:pt x="0" y="0"/>
                  </a:moveTo>
                  <a:lnTo>
                    <a:pt x="1950916" y="0"/>
                  </a:lnTo>
                  <a:lnTo>
                    <a:pt x="1950916" y="401320"/>
                  </a:lnTo>
                  <a:lnTo>
                    <a:pt x="0" y="401320"/>
                  </a:lnTo>
                  <a:lnTo>
                    <a:pt x="0" y="0"/>
                  </a:lnTo>
                  <a:close/>
                </a:path>
              </a:pathLst>
            </a:custGeom>
            <a:solidFill>
              <a:srgbClr val="0E9632">
                <a:alpha val="50196"/>
              </a:srgbClr>
            </a:solidFill>
          </p:spPr>
          <p:style>
            <a:lnRef idx="0">
              <a:schemeClr val="accent1">
                <a:hueOff val="0"/>
                <a:satOff val="0"/>
                <a:lumOff val="0"/>
                <a:alphaOff val="0"/>
              </a:schemeClr>
            </a:lnRef>
            <a:fillRef idx="1">
              <a:scrgbClr r="0" g="0" b="0"/>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20320" tIns="20320" rIns="20320" bIns="20320" numCol="1" spcCol="1270" anchor="ctr" anchorCtr="0">
              <a:noAutofit/>
            </a:bodyPr>
            <a:lstStyle/>
            <a:p>
              <a:pPr marL="0" lvl="0" indent="0" algn="ctr" defTabSz="355600">
                <a:lnSpc>
                  <a:spcPct val="90000"/>
                </a:lnSpc>
                <a:spcBef>
                  <a:spcPct val="0"/>
                </a:spcBef>
                <a:spcAft>
                  <a:spcPct val="35000"/>
                </a:spcAft>
                <a:buClrTx/>
                <a:buSzTx/>
                <a:buFontTx/>
                <a:buNone/>
              </a:pPr>
              <a:r>
                <a:rPr lang="en-US" sz="800" kern="1200">
                  <a:solidFill>
                    <a:schemeClr val="bg1"/>
                  </a:solidFill>
                  <a:latin typeface="Arial" panose="020B0604020202020204" pitchFamily="34" charset="0"/>
                  <a:cs typeface="Arial" panose="020B0604020202020204" pitchFamily="34" charset="0"/>
                </a:rPr>
                <a:t>DOE Early Career Award: Miguel Arratia </a:t>
              </a:r>
              <a:r>
                <a:rPr lang="en-US" sz="800" kern="1200">
                  <a:solidFill>
                    <a:schemeClr val="bg1"/>
                  </a:solidFill>
                  <a:latin typeface="Arial"/>
                  <a:cs typeface="Arial"/>
                </a:rPr>
                <a:t>(Bridge Faculty/UC Riverside)</a:t>
              </a:r>
              <a:endParaRPr lang="en-US" sz="800" kern="1200">
                <a:solidFill>
                  <a:schemeClr val="bg1"/>
                </a:solidFill>
              </a:endParaRPr>
            </a:p>
          </p:txBody>
        </p:sp>
      </p:grpSp>
    </p:spTree>
    <p:extLst>
      <p:ext uri="{BB962C8B-B14F-4D97-AF65-F5344CB8AC3E}">
        <p14:creationId xmlns:p14="http://schemas.microsoft.com/office/powerpoint/2010/main" val="24604654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CAF0867-A740-8D34-4E49-C7A8CDB036F1}"/>
              </a:ext>
            </a:extLst>
          </p:cNvPr>
          <p:cNvPicPr>
            <a:picLocks noChangeAspect="1"/>
          </p:cNvPicPr>
          <p:nvPr/>
        </p:nvPicPr>
        <p:blipFill rotWithShape="1">
          <a:blip r:embed="rId3"/>
          <a:srcRect l="1803"/>
          <a:stretch/>
        </p:blipFill>
        <p:spPr>
          <a:xfrm>
            <a:off x="0" y="0"/>
            <a:ext cx="12192000" cy="6858000"/>
          </a:xfrm>
          <a:prstGeom prst="rect">
            <a:avLst/>
          </a:prstGeom>
        </p:spPr>
      </p:pic>
      <p:sp>
        <p:nvSpPr>
          <p:cNvPr id="8" name="Title 1">
            <a:extLst>
              <a:ext uri="{FF2B5EF4-FFF2-40B4-BE49-F238E27FC236}">
                <a16:creationId xmlns:a16="http://schemas.microsoft.com/office/drawing/2014/main" id="{45AB825F-55A8-43E2-AA5B-6ECDC7117ADE}"/>
              </a:ext>
            </a:extLst>
          </p:cNvPr>
          <p:cNvSpPr txBox="1">
            <a:spLocks/>
          </p:cNvSpPr>
          <p:nvPr/>
        </p:nvSpPr>
        <p:spPr>
          <a:xfrm>
            <a:off x="602966" y="81583"/>
            <a:ext cx="8581380" cy="7455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baseline="0">
                <a:solidFill>
                  <a:schemeClr val="tx1"/>
                </a:solidFill>
                <a:latin typeface="Avenir" panose="02000503020000020003" pitchFamily="2" charset="0"/>
                <a:ea typeface="+mj-ea"/>
                <a:cs typeface="+mj-cs"/>
              </a:defRPr>
            </a:lvl1pPr>
          </a:lstStyle>
          <a:p>
            <a:pPr algn="l"/>
            <a:r>
              <a:rPr lang="en-US" sz="4000">
                <a:solidFill>
                  <a:schemeClr val="accent2">
                    <a:lumMod val="25000"/>
                  </a:schemeClr>
                </a:solidFill>
                <a:latin typeface="Arial"/>
                <a:cs typeface="Arial"/>
              </a:rPr>
              <a:t>S&amp;T Performance Summary</a:t>
            </a:r>
            <a:endParaRPr lang="en-US">
              <a:solidFill>
                <a:schemeClr val="accent2">
                  <a:lumMod val="25000"/>
                </a:schemeClr>
              </a:solidFill>
              <a:ea typeface="+mj-ea"/>
            </a:endParaRPr>
          </a:p>
        </p:txBody>
      </p:sp>
      <p:pic>
        <p:nvPicPr>
          <p:cNvPr id="6" name="Picture 5" descr="A red circle in the middle of a black background&#10;&#10;Description automatically generated">
            <a:extLst>
              <a:ext uri="{FF2B5EF4-FFF2-40B4-BE49-F238E27FC236}">
                <a16:creationId xmlns:a16="http://schemas.microsoft.com/office/drawing/2014/main" id="{847E2322-939B-F19E-CA70-124F5FF7FB4E}"/>
              </a:ext>
            </a:extLst>
          </p:cNvPr>
          <p:cNvPicPr>
            <a:picLocks noChangeAspect="1"/>
          </p:cNvPicPr>
          <p:nvPr/>
        </p:nvPicPr>
        <p:blipFill>
          <a:blip r:embed="rId4"/>
          <a:stretch>
            <a:fillRect/>
          </a:stretch>
        </p:blipFill>
        <p:spPr>
          <a:xfrm>
            <a:off x="10312997" y="6323586"/>
            <a:ext cx="1725109" cy="540534"/>
          </a:xfrm>
          <a:prstGeom prst="rect">
            <a:avLst/>
          </a:prstGeom>
        </p:spPr>
      </p:pic>
      <p:sp>
        <p:nvSpPr>
          <p:cNvPr id="4" name="Footer Placeholder 5">
            <a:extLst>
              <a:ext uri="{FF2B5EF4-FFF2-40B4-BE49-F238E27FC236}">
                <a16:creationId xmlns:a16="http://schemas.microsoft.com/office/drawing/2014/main" id="{2BD11C51-C3C2-936D-79B2-915CEA324E1C}"/>
              </a:ext>
            </a:extLst>
          </p:cNvPr>
          <p:cNvSpPr>
            <a:spLocks noGrp="1"/>
          </p:cNvSpPr>
          <p:nvPr>
            <p:ph type="ftr" sz="quarter" idx="11"/>
          </p:nvPr>
        </p:nvSpPr>
        <p:spPr>
          <a:xfrm>
            <a:off x="479337" y="6411292"/>
            <a:ext cx="4156457" cy="365125"/>
          </a:xfrm>
        </p:spPr>
        <p:txBody>
          <a:bodyPr/>
          <a:lstStyle/>
          <a:p>
            <a:pPr algn="l"/>
            <a:r>
              <a:rPr lang="en-US"/>
              <a:t>S&amp;T Mission Committee Meeting | December 10, 2024</a:t>
            </a:r>
          </a:p>
        </p:txBody>
      </p:sp>
      <p:sp>
        <p:nvSpPr>
          <p:cNvPr id="7" name="Slide Number Placeholder 3">
            <a:extLst>
              <a:ext uri="{FF2B5EF4-FFF2-40B4-BE49-F238E27FC236}">
                <a16:creationId xmlns:a16="http://schemas.microsoft.com/office/drawing/2014/main" id="{4085650C-0EB1-1075-9E15-AB7A08A32378}"/>
              </a:ext>
            </a:extLst>
          </p:cNvPr>
          <p:cNvSpPr txBox="1">
            <a:spLocks/>
          </p:cNvSpPr>
          <p:nvPr/>
        </p:nvSpPr>
        <p:spPr>
          <a:xfrm>
            <a:off x="3678755" y="641129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D1BE87E-F0DE-A44C-894B-E142BEB21E42}" type="slidenum">
              <a:rPr lang="en-US" smtClean="0"/>
              <a:pPr/>
              <a:t>6</a:t>
            </a:fld>
            <a:endParaRPr lang="en-US"/>
          </a:p>
        </p:txBody>
      </p:sp>
      <p:sp>
        <p:nvSpPr>
          <p:cNvPr id="2" name="TextBox 1">
            <a:extLst>
              <a:ext uri="{FF2B5EF4-FFF2-40B4-BE49-F238E27FC236}">
                <a16:creationId xmlns:a16="http://schemas.microsoft.com/office/drawing/2014/main" id="{84E9AD88-4DE3-B128-31AD-48A3CD0B33EE}"/>
              </a:ext>
            </a:extLst>
          </p:cNvPr>
          <p:cNvSpPr txBox="1"/>
          <p:nvPr/>
        </p:nvSpPr>
        <p:spPr>
          <a:xfrm>
            <a:off x="830940" y="828522"/>
            <a:ext cx="9230111" cy="3090526"/>
          </a:xfrm>
          <a:prstGeom prst="rect">
            <a:avLst/>
          </a:prstGeom>
          <a:noFill/>
        </p:spPr>
        <p:txBody>
          <a:bodyPr wrap="square" lIns="91440" tIns="45720" rIns="91440" bIns="45720" anchor="t">
            <a:spAutoFit/>
          </a:bodyPr>
          <a:lstStyle/>
          <a:p>
            <a:pPr marL="342900" indent="-342900">
              <a:lnSpc>
                <a:spcPct val="150000"/>
              </a:lnSpc>
              <a:buFont typeface="Arial" panose="020B0604020202020204" pitchFamily="34" charset="0"/>
              <a:buChar char="•"/>
            </a:pPr>
            <a:r>
              <a:rPr lang="en-US" sz="2200" dirty="0">
                <a:solidFill>
                  <a:srgbClr val="353535"/>
                </a:solidFill>
                <a:latin typeface="Aptos"/>
                <a:cs typeface="Arial"/>
              </a:rPr>
              <a:t>FY24 delivered 30 weeks with 76% reliability</a:t>
            </a:r>
          </a:p>
          <a:p>
            <a:pPr marL="342900" indent="-342900">
              <a:lnSpc>
                <a:spcPct val="150000"/>
              </a:lnSpc>
              <a:buFont typeface="Arial" panose="020B0604020202020204" pitchFamily="34" charset="0"/>
              <a:buChar char="•"/>
            </a:pPr>
            <a:r>
              <a:rPr lang="en-US" sz="2200" dirty="0">
                <a:solidFill>
                  <a:srgbClr val="353535"/>
                </a:solidFill>
                <a:latin typeface="Aptos"/>
                <a:cs typeface="Arial"/>
              </a:rPr>
              <a:t>FY25 plan restarts on January 31 for 25 weeks</a:t>
            </a:r>
          </a:p>
          <a:p>
            <a:pPr marL="342900" indent="-342900">
              <a:lnSpc>
                <a:spcPct val="150000"/>
              </a:lnSpc>
              <a:buFont typeface="Arial" panose="020B0604020202020204" pitchFamily="34" charset="0"/>
              <a:buChar char="•"/>
            </a:pPr>
            <a:r>
              <a:rPr lang="en-US" sz="2200" dirty="0" err="1">
                <a:solidFill>
                  <a:srgbClr val="353535"/>
                </a:solidFill>
                <a:latin typeface="Aptos"/>
                <a:cs typeface="Arial"/>
              </a:rPr>
              <a:t>Nobium</a:t>
            </a:r>
            <a:r>
              <a:rPr lang="en-US" sz="2200" dirty="0">
                <a:solidFill>
                  <a:srgbClr val="353535"/>
                </a:solidFill>
                <a:latin typeface="Aptos"/>
                <a:cs typeface="Arial"/>
              </a:rPr>
              <a:t>-tin (Nb3Sn) Cryomodule – achieved milestone</a:t>
            </a:r>
          </a:p>
          <a:p>
            <a:pPr marL="342900" indent="-342900">
              <a:lnSpc>
                <a:spcPct val="150000"/>
              </a:lnSpc>
              <a:buFont typeface="Arial" panose="020B0604020202020204" pitchFamily="34" charset="0"/>
              <a:buChar char="•"/>
            </a:pPr>
            <a:r>
              <a:rPr lang="en-US" sz="2200" dirty="0">
                <a:solidFill>
                  <a:srgbClr val="353535"/>
                </a:solidFill>
                <a:latin typeface="Aptos"/>
                <a:cs typeface="Arial"/>
              </a:rPr>
              <a:t>LCLS-II-HE delivery on time and on track</a:t>
            </a:r>
          </a:p>
          <a:p>
            <a:pPr marL="342900" indent="-342900">
              <a:lnSpc>
                <a:spcPct val="150000"/>
              </a:lnSpc>
              <a:buFont typeface="Arial" panose="020B0604020202020204" pitchFamily="34" charset="0"/>
              <a:buChar char="•"/>
            </a:pPr>
            <a:r>
              <a:rPr lang="en-US" sz="2200" dirty="0">
                <a:solidFill>
                  <a:srgbClr val="353535"/>
                </a:solidFill>
                <a:latin typeface="Aptos"/>
                <a:cs typeface="Arial"/>
              </a:rPr>
              <a:t>EIC Project is organizing into sub-projects</a:t>
            </a:r>
          </a:p>
          <a:p>
            <a:pPr marL="342900" indent="-342900">
              <a:lnSpc>
                <a:spcPct val="150000"/>
              </a:lnSpc>
              <a:buFont typeface="Arial" panose="020B0604020202020204" pitchFamily="34" charset="0"/>
              <a:buChar char="•"/>
            </a:pPr>
            <a:r>
              <a:rPr lang="en-US" sz="2200" dirty="0">
                <a:solidFill>
                  <a:srgbClr val="353535"/>
                </a:solidFill>
                <a:latin typeface="Aptos"/>
                <a:cs typeface="Arial"/>
              </a:rPr>
              <a:t>New HPDF Project Director Kate Mace started on October 28</a:t>
            </a:r>
            <a:endParaRPr lang="en-US" sz="2000" dirty="0">
              <a:solidFill>
                <a:srgbClr val="353535"/>
              </a:solidFill>
              <a:latin typeface="Aptos"/>
              <a:cs typeface="Arial"/>
            </a:endParaRPr>
          </a:p>
        </p:txBody>
      </p:sp>
      <p:grpSp>
        <p:nvGrpSpPr>
          <p:cNvPr id="15" name="Group 14">
            <a:extLst>
              <a:ext uri="{FF2B5EF4-FFF2-40B4-BE49-F238E27FC236}">
                <a16:creationId xmlns:a16="http://schemas.microsoft.com/office/drawing/2014/main" id="{7C3E8305-8951-E858-97B6-DA5A1D45A16D}"/>
              </a:ext>
            </a:extLst>
          </p:cNvPr>
          <p:cNvGrpSpPr/>
          <p:nvPr/>
        </p:nvGrpSpPr>
        <p:grpSpPr>
          <a:xfrm>
            <a:off x="626341" y="4213059"/>
            <a:ext cx="2880879" cy="1988098"/>
            <a:chOff x="960704" y="4293769"/>
            <a:chExt cx="2880879" cy="1988098"/>
          </a:xfrm>
        </p:grpSpPr>
        <p:pic>
          <p:nvPicPr>
            <p:cNvPr id="11" name="Picture 10">
              <a:extLst>
                <a:ext uri="{FF2B5EF4-FFF2-40B4-BE49-F238E27FC236}">
                  <a16:creationId xmlns:a16="http://schemas.microsoft.com/office/drawing/2014/main" id="{F9BAB37C-9B1F-8ABD-E138-67E0F2C51BC8}"/>
                </a:ext>
              </a:extLst>
            </p:cNvPr>
            <p:cNvPicPr>
              <a:picLocks noChangeAspect="1"/>
            </p:cNvPicPr>
            <p:nvPr/>
          </p:nvPicPr>
          <p:blipFill>
            <a:blip r:embed="rId5"/>
            <a:stretch>
              <a:fillRect/>
            </a:stretch>
          </p:blipFill>
          <p:spPr>
            <a:xfrm>
              <a:off x="965033" y="4293769"/>
              <a:ext cx="2876550" cy="1809750"/>
            </a:xfrm>
            <a:prstGeom prst="rect">
              <a:avLst/>
            </a:prstGeom>
          </p:spPr>
        </p:pic>
        <p:sp>
          <p:nvSpPr>
            <p:cNvPr id="14" name="TextBox 12">
              <a:extLst>
                <a:ext uri="{FF2B5EF4-FFF2-40B4-BE49-F238E27FC236}">
                  <a16:creationId xmlns:a16="http://schemas.microsoft.com/office/drawing/2014/main" id="{296AEFA5-579F-4451-A873-15D60F2D082D}"/>
                </a:ext>
              </a:extLst>
            </p:cNvPr>
            <p:cNvSpPr txBox="1"/>
            <p:nvPr/>
          </p:nvSpPr>
          <p:spPr>
            <a:xfrm>
              <a:off x="960704" y="6020257"/>
              <a:ext cx="2876640" cy="261610"/>
            </a:xfrm>
            <a:prstGeom prst="rect">
              <a:avLst/>
            </a:prstGeom>
            <a:solidFill>
              <a:srgbClr val="568AA7"/>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1">
                  <a:solidFill>
                    <a:srgbClr val="FFFFFF"/>
                  </a:solidFill>
                  <a:latin typeface="Aptos"/>
                  <a:cs typeface="Arial"/>
                </a:rPr>
                <a:t>J30 </a:t>
              </a:r>
              <a:r>
                <a:rPr lang="en-US" sz="1050">
                  <a:solidFill>
                    <a:srgbClr val="FFFFFF"/>
                  </a:solidFill>
                  <a:latin typeface="Aptos"/>
                  <a:cs typeface="Arial"/>
                </a:rPr>
                <a:t>Installing warm couplers</a:t>
              </a:r>
              <a:endParaRPr lang="en-US">
                <a:solidFill>
                  <a:srgbClr val="FFFFFF"/>
                </a:solidFill>
                <a:latin typeface="Aptos"/>
              </a:endParaRPr>
            </a:p>
          </p:txBody>
        </p:sp>
      </p:grpSp>
      <p:grpSp>
        <p:nvGrpSpPr>
          <p:cNvPr id="19" name="Group 18">
            <a:extLst>
              <a:ext uri="{FF2B5EF4-FFF2-40B4-BE49-F238E27FC236}">
                <a16:creationId xmlns:a16="http://schemas.microsoft.com/office/drawing/2014/main" id="{754E1D6A-37EC-5A3F-7093-24A295C18B5F}"/>
              </a:ext>
            </a:extLst>
          </p:cNvPr>
          <p:cNvGrpSpPr/>
          <p:nvPr/>
        </p:nvGrpSpPr>
        <p:grpSpPr>
          <a:xfrm>
            <a:off x="3784632" y="4209066"/>
            <a:ext cx="2902038" cy="1997949"/>
            <a:chOff x="4226092" y="4306302"/>
            <a:chExt cx="2730610" cy="1997949"/>
          </a:xfrm>
        </p:grpSpPr>
        <p:pic>
          <p:nvPicPr>
            <p:cNvPr id="12" name="Picture 11">
              <a:extLst>
                <a:ext uri="{FF2B5EF4-FFF2-40B4-BE49-F238E27FC236}">
                  <a16:creationId xmlns:a16="http://schemas.microsoft.com/office/drawing/2014/main" id="{AAF6B565-B28A-7E98-A12D-B689A8E128D9}"/>
                </a:ext>
              </a:extLst>
            </p:cNvPr>
            <p:cNvPicPr>
              <a:picLocks noChangeAspect="1"/>
            </p:cNvPicPr>
            <p:nvPr/>
          </p:nvPicPr>
          <p:blipFill>
            <a:blip r:embed="rId6"/>
            <a:stretch>
              <a:fillRect/>
            </a:stretch>
          </p:blipFill>
          <p:spPr>
            <a:xfrm>
              <a:off x="4226092" y="4306302"/>
              <a:ext cx="2724059" cy="1790700"/>
            </a:xfrm>
            <a:prstGeom prst="rect">
              <a:avLst/>
            </a:prstGeom>
          </p:spPr>
        </p:pic>
        <p:sp>
          <p:nvSpPr>
            <p:cNvPr id="16" name="TextBox 12">
              <a:extLst>
                <a:ext uri="{FF2B5EF4-FFF2-40B4-BE49-F238E27FC236}">
                  <a16:creationId xmlns:a16="http://schemas.microsoft.com/office/drawing/2014/main" id="{844A97F8-1664-DCEA-4B51-F9B3165220C8}"/>
                </a:ext>
              </a:extLst>
            </p:cNvPr>
            <p:cNvSpPr txBox="1"/>
            <p:nvPr/>
          </p:nvSpPr>
          <p:spPr>
            <a:xfrm>
              <a:off x="4229282" y="6050335"/>
              <a:ext cx="2727420" cy="253916"/>
            </a:xfrm>
            <a:prstGeom prst="rect">
              <a:avLst/>
            </a:prstGeom>
            <a:solidFill>
              <a:srgbClr val="568AA7"/>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50" b="1">
                  <a:solidFill>
                    <a:schemeClr val="bg1"/>
                  </a:solidFill>
                  <a:latin typeface="Arial"/>
                  <a:cs typeface="Arial"/>
                </a:rPr>
                <a:t>J31 </a:t>
              </a:r>
              <a:r>
                <a:rPr lang="en-US" sz="1050">
                  <a:solidFill>
                    <a:schemeClr val="bg1"/>
                  </a:solidFill>
                  <a:latin typeface="Arial"/>
                  <a:cs typeface="Arial"/>
                </a:rPr>
                <a:t>Cavity tuners being installed</a:t>
              </a:r>
              <a:endParaRPr lang="en-US" sz="1050">
                <a:solidFill>
                  <a:schemeClr val="bg1"/>
                </a:solidFill>
                <a:ea typeface="Calibri"/>
                <a:cs typeface="Calibri"/>
              </a:endParaRPr>
            </a:p>
          </p:txBody>
        </p:sp>
      </p:grpSp>
      <p:grpSp>
        <p:nvGrpSpPr>
          <p:cNvPr id="18" name="Group 17">
            <a:extLst>
              <a:ext uri="{FF2B5EF4-FFF2-40B4-BE49-F238E27FC236}">
                <a16:creationId xmlns:a16="http://schemas.microsoft.com/office/drawing/2014/main" id="{738EE1B5-E2DA-1ED8-D222-CF186EA56635}"/>
              </a:ext>
            </a:extLst>
          </p:cNvPr>
          <p:cNvGrpSpPr/>
          <p:nvPr/>
        </p:nvGrpSpPr>
        <p:grpSpPr>
          <a:xfrm>
            <a:off x="6987943" y="4204899"/>
            <a:ext cx="4631607" cy="2006731"/>
            <a:chOff x="7235366" y="4297519"/>
            <a:chExt cx="4631607" cy="2006731"/>
          </a:xfrm>
        </p:grpSpPr>
        <p:pic>
          <p:nvPicPr>
            <p:cNvPr id="9" name="Picture 8">
              <a:extLst>
                <a:ext uri="{FF2B5EF4-FFF2-40B4-BE49-F238E27FC236}">
                  <a16:creationId xmlns:a16="http://schemas.microsoft.com/office/drawing/2014/main" id="{1AC613C0-5EB0-3A14-B825-A61A8BBE4E8E}"/>
                </a:ext>
              </a:extLst>
            </p:cNvPr>
            <p:cNvPicPr>
              <a:picLocks noChangeAspect="1"/>
            </p:cNvPicPr>
            <p:nvPr/>
          </p:nvPicPr>
          <p:blipFill>
            <a:blip r:embed="rId7"/>
            <a:srcRect t="19356"/>
            <a:stretch/>
          </p:blipFill>
          <p:spPr>
            <a:xfrm>
              <a:off x="7235366" y="4297519"/>
              <a:ext cx="4629796" cy="1813054"/>
            </a:xfrm>
            <a:prstGeom prst="rect">
              <a:avLst/>
            </a:prstGeom>
          </p:spPr>
        </p:pic>
        <p:sp>
          <p:nvSpPr>
            <p:cNvPr id="17" name="TextBox 12">
              <a:extLst>
                <a:ext uri="{FF2B5EF4-FFF2-40B4-BE49-F238E27FC236}">
                  <a16:creationId xmlns:a16="http://schemas.microsoft.com/office/drawing/2014/main" id="{C84CDBCA-4520-D66D-038E-59FC4285EA6D}"/>
                </a:ext>
              </a:extLst>
            </p:cNvPr>
            <p:cNvSpPr txBox="1"/>
            <p:nvPr/>
          </p:nvSpPr>
          <p:spPr>
            <a:xfrm>
              <a:off x="7237177" y="6050334"/>
              <a:ext cx="4629796" cy="253916"/>
            </a:xfrm>
            <a:prstGeom prst="rect">
              <a:avLst/>
            </a:prstGeom>
            <a:solidFill>
              <a:srgbClr val="568AA7"/>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50" b="1">
                  <a:solidFill>
                    <a:schemeClr val="bg1"/>
                  </a:solidFill>
                  <a:latin typeface="Arial"/>
                  <a:cs typeface="Arial"/>
                </a:rPr>
                <a:t>CEBAF style quarter cryomodule with two 5-cell Nb3Sn cavities</a:t>
              </a:r>
              <a:endParaRPr lang="en-US">
                <a:solidFill>
                  <a:schemeClr val="bg1"/>
                </a:solidFill>
              </a:endParaRPr>
            </a:p>
          </p:txBody>
        </p:sp>
      </p:grpSp>
    </p:spTree>
    <p:extLst>
      <p:ext uri="{BB962C8B-B14F-4D97-AF65-F5344CB8AC3E}">
        <p14:creationId xmlns:p14="http://schemas.microsoft.com/office/powerpoint/2010/main" val="2171429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CAF0867-A740-8D34-4E49-C7A8CDB036F1}"/>
              </a:ext>
            </a:extLst>
          </p:cNvPr>
          <p:cNvPicPr>
            <a:picLocks noChangeAspect="1"/>
          </p:cNvPicPr>
          <p:nvPr/>
        </p:nvPicPr>
        <p:blipFill rotWithShape="1">
          <a:blip r:embed="rId3"/>
          <a:srcRect l="1803"/>
          <a:stretch/>
        </p:blipFill>
        <p:spPr>
          <a:xfrm>
            <a:off x="0" y="0"/>
            <a:ext cx="12182745" cy="6858000"/>
          </a:xfrm>
          <a:prstGeom prst="rect">
            <a:avLst/>
          </a:prstGeom>
        </p:spPr>
      </p:pic>
      <p:sp>
        <p:nvSpPr>
          <p:cNvPr id="8" name="Title 1">
            <a:extLst>
              <a:ext uri="{FF2B5EF4-FFF2-40B4-BE49-F238E27FC236}">
                <a16:creationId xmlns:a16="http://schemas.microsoft.com/office/drawing/2014/main" id="{45AB825F-55A8-43E2-AA5B-6ECDC7117ADE}"/>
              </a:ext>
            </a:extLst>
          </p:cNvPr>
          <p:cNvSpPr txBox="1">
            <a:spLocks/>
          </p:cNvSpPr>
          <p:nvPr/>
        </p:nvSpPr>
        <p:spPr>
          <a:xfrm>
            <a:off x="602966" y="487983"/>
            <a:ext cx="8581380" cy="7455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baseline="0">
                <a:solidFill>
                  <a:schemeClr val="tx1"/>
                </a:solidFill>
                <a:latin typeface="Avenir" panose="02000503020000020003" pitchFamily="2" charset="0"/>
                <a:ea typeface="+mj-ea"/>
                <a:cs typeface="+mj-cs"/>
              </a:defRPr>
            </a:lvl1pPr>
          </a:lstStyle>
          <a:p>
            <a:pPr algn="l"/>
            <a:r>
              <a:rPr lang="en-US" sz="4000">
                <a:solidFill>
                  <a:schemeClr val="accent2">
                    <a:lumMod val="25000"/>
                  </a:schemeClr>
                </a:solidFill>
                <a:latin typeface="Arial"/>
                <a:cs typeface="Arial"/>
              </a:rPr>
              <a:t>Risk Summary</a:t>
            </a:r>
            <a:endParaRPr lang="en-US">
              <a:solidFill>
                <a:schemeClr val="accent2">
                  <a:lumMod val="25000"/>
                </a:schemeClr>
              </a:solidFill>
              <a:ea typeface="+mj-ea"/>
            </a:endParaRPr>
          </a:p>
        </p:txBody>
      </p:sp>
      <p:pic>
        <p:nvPicPr>
          <p:cNvPr id="6" name="Picture 5" descr="A red circle in the middle of a black background&#10;&#10;Description automatically generated">
            <a:extLst>
              <a:ext uri="{FF2B5EF4-FFF2-40B4-BE49-F238E27FC236}">
                <a16:creationId xmlns:a16="http://schemas.microsoft.com/office/drawing/2014/main" id="{847E2322-939B-F19E-CA70-124F5FF7FB4E}"/>
              </a:ext>
            </a:extLst>
          </p:cNvPr>
          <p:cNvPicPr>
            <a:picLocks noChangeAspect="1"/>
          </p:cNvPicPr>
          <p:nvPr/>
        </p:nvPicPr>
        <p:blipFill>
          <a:blip r:embed="rId4"/>
          <a:stretch>
            <a:fillRect/>
          </a:stretch>
        </p:blipFill>
        <p:spPr>
          <a:xfrm>
            <a:off x="10312997" y="6323586"/>
            <a:ext cx="1725109" cy="540534"/>
          </a:xfrm>
          <a:prstGeom prst="rect">
            <a:avLst/>
          </a:prstGeom>
        </p:spPr>
      </p:pic>
      <p:sp>
        <p:nvSpPr>
          <p:cNvPr id="4" name="Footer Placeholder 5">
            <a:extLst>
              <a:ext uri="{FF2B5EF4-FFF2-40B4-BE49-F238E27FC236}">
                <a16:creationId xmlns:a16="http://schemas.microsoft.com/office/drawing/2014/main" id="{2BD11C51-C3C2-936D-79B2-915CEA324E1C}"/>
              </a:ext>
            </a:extLst>
          </p:cNvPr>
          <p:cNvSpPr>
            <a:spLocks noGrp="1"/>
          </p:cNvSpPr>
          <p:nvPr>
            <p:ph type="ftr" sz="quarter" idx="11"/>
          </p:nvPr>
        </p:nvSpPr>
        <p:spPr>
          <a:xfrm>
            <a:off x="479337" y="6411292"/>
            <a:ext cx="4156457" cy="365125"/>
          </a:xfrm>
        </p:spPr>
        <p:txBody>
          <a:bodyPr/>
          <a:lstStyle/>
          <a:p>
            <a:pPr algn="l"/>
            <a:r>
              <a:rPr lang="en-US"/>
              <a:t>S&amp;T Mission Committee Meeting | December 10, 2024</a:t>
            </a:r>
          </a:p>
        </p:txBody>
      </p:sp>
      <p:sp>
        <p:nvSpPr>
          <p:cNvPr id="7" name="Slide Number Placeholder 3">
            <a:extLst>
              <a:ext uri="{FF2B5EF4-FFF2-40B4-BE49-F238E27FC236}">
                <a16:creationId xmlns:a16="http://schemas.microsoft.com/office/drawing/2014/main" id="{4085650C-0EB1-1075-9E15-AB7A08A32378}"/>
              </a:ext>
            </a:extLst>
          </p:cNvPr>
          <p:cNvSpPr txBox="1">
            <a:spLocks/>
          </p:cNvSpPr>
          <p:nvPr/>
        </p:nvSpPr>
        <p:spPr>
          <a:xfrm>
            <a:off x="3678755" y="641129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D1BE87E-F0DE-A44C-894B-E142BEB21E42}" type="slidenum">
              <a:rPr lang="en-US" smtClean="0"/>
              <a:pPr/>
              <a:t>7</a:t>
            </a:fld>
            <a:endParaRPr lang="en-US"/>
          </a:p>
        </p:txBody>
      </p:sp>
      <p:sp>
        <p:nvSpPr>
          <p:cNvPr id="2" name="TextBox 1">
            <a:extLst>
              <a:ext uri="{FF2B5EF4-FFF2-40B4-BE49-F238E27FC236}">
                <a16:creationId xmlns:a16="http://schemas.microsoft.com/office/drawing/2014/main" id="{84E9AD88-4DE3-B128-31AD-48A3CD0B33EE}"/>
              </a:ext>
            </a:extLst>
          </p:cNvPr>
          <p:cNvSpPr txBox="1"/>
          <p:nvPr/>
        </p:nvSpPr>
        <p:spPr>
          <a:xfrm>
            <a:off x="4014856" y="2148339"/>
            <a:ext cx="8023250" cy="2246769"/>
          </a:xfrm>
          <a:prstGeom prst="rect">
            <a:avLst/>
          </a:prstGeom>
          <a:noFill/>
        </p:spPr>
        <p:txBody>
          <a:bodyPr wrap="square" lIns="0" tIns="0" rIns="0" bIns="0" anchor="t">
            <a:spAutoFit/>
          </a:bodyPr>
          <a:lstStyle/>
          <a:p>
            <a:r>
              <a:rPr lang="en-US" sz="2200" dirty="0">
                <a:solidFill>
                  <a:srgbClr val="353535"/>
                </a:solidFill>
                <a:latin typeface="Aptos"/>
                <a:cs typeface="Arial"/>
              </a:rPr>
              <a:t>MOLLER schedule performance is below 0.9 - We are actively working on a recovery plan</a:t>
            </a:r>
          </a:p>
          <a:p>
            <a:pPr marL="342900" indent="-342900">
              <a:buFont typeface="Arial" panose="020B0604020202020204" pitchFamily="34" charset="0"/>
              <a:buChar char="•"/>
            </a:pPr>
            <a:endParaRPr lang="en-US"/>
          </a:p>
          <a:p>
            <a:r>
              <a:rPr lang="en-US" sz="2200" dirty="0">
                <a:solidFill>
                  <a:srgbClr val="353535"/>
                </a:solidFill>
                <a:latin typeface="Aptos"/>
                <a:cs typeface="Arial"/>
              </a:rPr>
              <a:t>Planning for outyear budget and operations under constrained budget</a:t>
            </a:r>
          </a:p>
          <a:p>
            <a:pPr marL="342900" indent="-342900">
              <a:buFont typeface="Arial" panose="020B0604020202020204" pitchFamily="34" charset="0"/>
              <a:buChar char="•"/>
            </a:pPr>
            <a:endParaRPr lang="en-US"/>
          </a:p>
          <a:p>
            <a:r>
              <a:rPr lang="en-US" sz="2200" dirty="0">
                <a:solidFill>
                  <a:srgbClr val="353535"/>
                </a:solidFill>
                <a:latin typeface="Aptos"/>
                <a:cs typeface="Arial"/>
              </a:rPr>
              <a:t>Accelerator Safety Order 420.2C and 420.2D status</a:t>
            </a:r>
          </a:p>
        </p:txBody>
      </p:sp>
      <p:sp>
        <p:nvSpPr>
          <p:cNvPr id="5" name="TextBox 4">
            <a:extLst>
              <a:ext uri="{FF2B5EF4-FFF2-40B4-BE49-F238E27FC236}">
                <a16:creationId xmlns:a16="http://schemas.microsoft.com/office/drawing/2014/main" id="{BA89C163-D9F9-FDC9-F524-400BCE9D4A9A}"/>
              </a:ext>
            </a:extLst>
          </p:cNvPr>
          <p:cNvSpPr txBox="1"/>
          <p:nvPr/>
        </p:nvSpPr>
        <p:spPr>
          <a:xfrm>
            <a:off x="3924647" y="4376124"/>
            <a:ext cx="7928776" cy="1477328"/>
          </a:xfrm>
          <a:prstGeom prst="rect">
            <a:avLst/>
          </a:prstGeom>
          <a:noFill/>
        </p:spPr>
        <p:txBody>
          <a:bodyPr wrap="square" lIns="91440" tIns="45720" rIns="91440" bIns="45720" anchor="t">
            <a:spAutoFit/>
          </a:bodyPr>
          <a:lstStyle/>
          <a:p>
            <a:r>
              <a:rPr lang="en-US" sz="1800">
                <a:solidFill>
                  <a:srgbClr val="353535"/>
                </a:solidFill>
                <a:latin typeface="Aptos" panose="020B0004020202020204" pitchFamily="34" charset="0"/>
                <a:ea typeface="+mn-lt"/>
                <a:cs typeface="+mn-lt"/>
              </a:rPr>
              <a:t>TJSO has extended authorization to operate (CEBAF, LERF, GTS, UITF, VTA, CMTF) from 12/1 to 12/17. Jefferson Lab must demonstrate compliance with DOE Order 420.2C Safety of Accelerator Facilities by 12/17. If demonstrated, TJSO will reissue authorization to operate until March 1 (or later if required) under the new order 420.2D. </a:t>
            </a:r>
            <a:endParaRPr lang="en-US" sz="2000">
              <a:solidFill>
                <a:srgbClr val="353535"/>
              </a:solidFill>
              <a:latin typeface="Aptos" panose="020B0004020202020204" pitchFamily="34" charset="0"/>
              <a:cs typeface="Arial"/>
            </a:endParaRPr>
          </a:p>
        </p:txBody>
      </p:sp>
      <p:pic>
        <p:nvPicPr>
          <p:cNvPr id="3" name="Picture 2">
            <a:extLst>
              <a:ext uri="{FF2B5EF4-FFF2-40B4-BE49-F238E27FC236}">
                <a16:creationId xmlns:a16="http://schemas.microsoft.com/office/drawing/2014/main" id="{7FC4D134-F944-121F-43CB-479048BDC7D4}"/>
              </a:ext>
            </a:extLst>
          </p:cNvPr>
          <p:cNvPicPr>
            <a:picLocks noChangeAspect="1"/>
          </p:cNvPicPr>
          <p:nvPr/>
        </p:nvPicPr>
        <p:blipFill>
          <a:blip r:embed="rId5"/>
          <a:stretch>
            <a:fillRect/>
          </a:stretch>
        </p:blipFill>
        <p:spPr>
          <a:xfrm>
            <a:off x="271400" y="2079448"/>
            <a:ext cx="3069814" cy="3674414"/>
          </a:xfrm>
          <a:prstGeom prst="rect">
            <a:avLst/>
          </a:prstGeom>
        </p:spPr>
      </p:pic>
      <p:pic>
        <p:nvPicPr>
          <p:cNvPr id="9" name="Graphic 14" descr="Chevron arrows with solid fill">
            <a:extLst>
              <a:ext uri="{FF2B5EF4-FFF2-40B4-BE49-F238E27FC236}">
                <a16:creationId xmlns:a16="http://schemas.microsoft.com/office/drawing/2014/main" id="{37425126-081E-C6E0-5D8D-88FDF189C53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69423" y="2042655"/>
            <a:ext cx="524059" cy="524059"/>
          </a:xfrm>
          <a:prstGeom prst="rect">
            <a:avLst/>
          </a:prstGeom>
        </p:spPr>
      </p:pic>
      <p:pic>
        <p:nvPicPr>
          <p:cNvPr id="10" name="Graphic 14" descr="Chevron arrows with solid fill">
            <a:extLst>
              <a:ext uri="{FF2B5EF4-FFF2-40B4-BE49-F238E27FC236}">
                <a16:creationId xmlns:a16="http://schemas.microsoft.com/office/drawing/2014/main" id="{32EFD51A-893C-748F-62BC-FF50D6735AC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69422" y="2970545"/>
            <a:ext cx="524059" cy="524059"/>
          </a:xfrm>
          <a:prstGeom prst="rect">
            <a:avLst/>
          </a:prstGeom>
        </p:spPr>
      </p:pic>
      <p:pic>
        <p:nvPicPr>
          <p:cNvPr id="11" name="Graphic 14" descr="Chevron arrows with solid fill">
            <a:extLst>
              <a:ext uri="{FF2B5EF4-FFF2-40B4-BE49-F238E27FC236}">
                <a16:creationId xmlns:a16="http://schemas.microsoft.com/office/drawing/2014/main" id="{562329AA-EBF9-D591-6DDD-3AE89F1636D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80109" y="3942346"/>
            <a:ext cx="524059" cy="524059"/>
          </a:xfrm>
          <a:prstGeom prst="rect">
            <a:avLst/>
          </a:prstGeom>
        </p:spPr>
      </p:pic>
    </p:spTree>
    <p:extLst>
      <p:ext uri="{BB962C8B-B14F-4D97-AF65-F5344CB8AC3E}">
        <p14:creationId xmlns:p14="http://schemas.microsoft.com/office/powerpoint/2010/main" val="147677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140A147-BC56-22BE-D214-0C51F1C6D043}"/>
              </a:ext>
            </a:extLst>
          </p:cNvPr>
          <p:cNvSpPr txBox="1"/>
          <p:nvPr/>
        </p:nvSpPr>
        <p:spPr>
          <a:xfrm>
            <a:off x="1139177" y="1711376"/>
            <a:ext cx="10765716" cy="1964512"/>
          </a:xfrm>
          <a:prstGeom prst="rect">
            <a:avLst/>
          </a:prstGeom>
          <a:noFill/>
        </p:spPr>
        <p:txBody>
          <a:bodyPr wrap="square" lIns="91440" tIns="45720" rIns="91440" bIns="45720" anchor="t">
            <a:spAutoFit/>
          </a:bodyPr>
          <a:lstStyle/>
          <a:p>
            <a:pPr>
              <a:lnSpc>
                <a:spcPct val="150000"/>
              </a:lnSpc>
            </a:pPr>
            <a:r>
              <a:rPr lang="en-US" sz="2800" b="1">
                <a:solidFill>
                  <a:schemeClr val="accent4">
                    <a:lumMod val="50000"/>
                  </a:schemeClr>
                </a:solidFill>
                <a:latin typeface="Avenir"/>
                <a:cs typeface="Arial"/>
              </a:rPr>
              <a:t>Continued support to Jefferson Lab</a:t>
            </a:r>
          </a:p>
          <a:p>
            <a:pPr>
              <a:lnSpc>
                <a:spcPct val="150000"/>
              </a:lnSpc>
            </a:pPr>
            <a:r>
              <a:rPr lang="en-US" sz="2800" b="1">
                <a:solidFill>
                  <a:schemeClr val="accent4">
                    <a:lumMod val="50000"/>
                  </a:schemeClr>
                </a:solidFill>
                <a:latin typeface="Avenir"/>
                <a:cs typeface="Arial"/>
              </a:rPr>
              <a:t>Insights and advices on our S&amp;T programs</a:t>
            </a:r>
          </a:p>
          <a:p>
            <a:pPr>
              <a:lnSpc>
                <a:spcPct val="150000"/>
              </a:lnSpc>
            </a:pPr>
            <a:r>
              <a:rPr lang="en-US" sz="2800" b="1">
                <a:solidFill>
                  <a:schemeClr val="accent4">
                    <a:lumMod val="50000"/>
                  </a:schemeClr>
                </a:solidFill>
                <a:latin typeface="Avenir"/>
                <a:cs typeface="Arial"/>
              </a:rPr>
              <a:t>Guidance in strategic S&amp;T plan towards our mission</a:t>
            </a:r>
          </a:p>
        </p:txBody>
      </p:sp>
      <p:sp>
        <p:nvSpPr>
          <p:cNvPr id="8" name="TextBox 7">
            <a:extLst>
              <a:ext uri="{FF2B5EF4-FFF2-40B4-BE49-F238E27FC236}">
                <a16:creationId xmlns:a16="http://schemas.microsoft.com/office/drawing/2014/main" id="{878281F3-94A1-AB89-7ADC-68A24B190DC1}"/>
              </a:ext>
            </a:extLst>
          </p:cNvPr>
          <p:cNvSpPr txBox="1"/>
          <p:nvPr/>
        </p:nvSpPr>
        <p:spPr>
          <a:xfrm>
            <a:off x="499957" y="438513"/>
            <a:ext cx="10653823" cy="1200329"/>
          </a:xfrm>
          <a:prstGeom prst="rect">
            <a:avLst/>
          </a:prstGeom>
          <a:noFill/>
        </p:spPr>
        <p:txBody>
          <a:bodyPr wrap="square">
            <a:spAutoFit/>
          </a:bodyPr>
          <a:lstStyle/>
          <a:p>
            <a:pPr marL="0" indent="0">
              <a:buNone/>
            </a:pPr>
            <a:r>
              <a:rPr lang="en-US" sz="7200" b="1">
                <a:solidFill>
                  <a:srgbClr val="3D4C59"/>
                </a:solidFill>
                <a:latin typeface="Aptos ExtraBold" panose="020B0004020202020204" pitchFamily="34" charset="0"/>
                <a:ea typeface="STXingkai" panose="020B0503020204020204" pitchFamily="2" charset="-122"/>
                <a:cs typeface="Arial"/>
              </a:rPr>
              <a:t>Thank you for your …</a:t>
            </a:r>
          </a:p>
        </p:txBody>
      </p:sp>
      <p:pic>
        <p:nvPicPr>
          <p:cNvPr id="10" name="Graphic 14" descr="Chevron arrows with solid fill">
            <a:extLst>
              <a:ext uri="{FF2B5EF4-FFF2-40B4-BE49-F238E27FC236}">
                <a16:creationId xmlns:a16="http://schemas.microsoft.com/office/drawing/2014/main" id="{AFDD8606-8C16-6098-3386-DEE4CB198E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7790" y="1849397"/>
            <a:ext cx="524059" cy="524059"/>
          </a:xfrm>
          <a:prstGeom prst="rect">
            <a:avLst/>
          </a:prstGeom>
        </p:spPr>
      </p:pic>
      <p:pic>
        <p:nvPicPr>
          <p:cNvPr id="11" name="Graphic 14" descr="Chevron arrows with solid fill">
            <a:extLst>
              <a:ext uri="{FF2B5EF4-FFF2-40B4-BE49-F238E27FC236}">
                <a16:creationId xmlns:a16="http://schemas.microsoft.com/office/drawing/2014/main" id="{6A765F38-EF85-6EAF-CC4F-CD103AC11B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0462" y="2481455"/>
            <a:ext cx="524059" cy="524059"/>
          </a:xfrm>
          <a:prstGeom prst="rect">
            <a:avLst/>
          </a:prstGeom>
        </p:spPr>
      </p:pic>
      <p:pic>
        <p:nvPicPr>
          <p:cNvPr id="12" name="Graphic 14" descr="Chevron arrows with solid fill">
            <a:extLst>
              <a:ext uri="{FF2B5EF4-FFF2-40B4-BE49-F238E27FC236}">
                <a16:creationId xmlns:a16="http://schemas.microsoft.com/office/drawing/2014/main" id="{072F8303-1D4A-F3FE-A6A9-2D5AE02027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7790" y="3125232"/>
            <a:ext cx="524059" cy="524059"/>
          </a:xfrm>
          <a:prstGeom prst="rect">
            <a:avLst/>
          </a:prstGeom>
        </p:spPr>
      </p:pic>
      <p:sp>
        <p:nvSpPr>
          <p:cNvPr id="13" name="Footer Placeholder 5">
            <a:extLst>
              <a:ext uri="{FF2B5EF4-FFF2-40B4-BE49-F238E27FC236}">
                <a16:creationId xmlns:a16="http://schemas.microsoft.com/office/drawing/2014/main" id="{41E62A5B-C825-7876-8E86-9E6D4E97846B}"/>
              </a:ext>
            </a:extLst>
          </p:cNvPr>
          <p:cNvSpPr>
            <a:spLocks noGrp="1"/>
          </p:cNvSpPr>
          <p:nvPr>
            <p:ph type="ftr" sz="quarter" idx="11"/>
          </p:nvPr>
        </p:nvSpPr>
        <p:spPr>
          <a:xfrm>
            <a:off x="479337" y="6411292"/>
            <a:ext cx="4156457" cy="365125"/>
          </a:xfrm>
        </p:spPr>
        <p:txBody>
          <a:bodyPr/>
          <a:lstStyle/>
          <a:p>
            <a:pPr algn="l"/>
            <a:r>
              <a:rPr lang="en-US"/>
              <a:t>S&amp;T Mission Committee Meeting | December 10, 2024</a:t>
            </a:r>
          </a:p>
        </p:txBody>
      </p:sp>
      <p:sp>
        <p:nvSpPr>
          <p:cNvPr id="14" name="Slide Number Placeholder 3">
            <a:extLst>
              <a:ext uri="{FF2B5EF4-FFF2-40B4-BE49-F238E27FC236}">
                <a16:creationId xmlns:a16="http://schemas.microsoft.com/office/drawing/2014/main" id="{83161D7A-78C7-D75D-0AB3-B0D7A4C5C54E}"/>
              </a:ext>
            </a:extLst>
          </p:cNvPr>
          <p:cNvSpPr txBox="1">
            <a:spLocks/>
          </p:cNvSpPr>
          <p:nvPr/>
        </p:nvSpPr>
        <p:spPr>
          <a:xfrm>
            <a:off x="3678755" y="641129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D1BE87E-F0DE-A44C-894B-E142BEB21E42}" type="slidenum">
              <a:rPr lang="en-US" smtClean="0"/>
              <a:pPr/>
              <a:t>8</a:t>
            </a:fld>
            <a:endParaRPr lang="en-US"/>
          </a:p>
        </p:txBody>
      </p:sp>
      <p:pic>
        <p:nvPicPr>
          <p:cNvPr id="15" name="Picture 14" descr="A red circle in the middle of a black background&#10;&#10;Description automatically generated">
            <a:extLst>
              <a:ext uri="{FF2B5EF4-FFF2-40B4-BE49-F238E27FC236}">
                <a16:creationId xmlns:a16="http://schemas.microsoft.com/office/drawing/2014/main" id="{865BC601-005F-BAC7-449A-78EB683452F9}"/>
              </a:ext>
            </a:extLst>
          </p:cNvPr>
          <p:cNvPicPr>
            <a:picLocks noChangeAspect="1"/>
          </p:cNvPicPr>
          <p:nvPr/>
        </p:nvPicPr>
        <p:blipFill>
          <a:blip r:embed="rId5"/>
          <a:stretch>
            <a:fillRect/>
          </a:stretch>
        </p:blipFill>
        <p:spPr>
          <a:xfrm>
            <a:off x="10312997" y="6323586"/>
            <a:ext cx="1725109" cy="540534"/>
          </a:xfrm>
          <a:prstGeom prst="rect">
            <a:avLst/>
          </a:prstGeom>
        </p:spPr>
      </p:pic>
      <p:pic>
        <p:nvPicPr>
          <p:cNvPr id="21" name="Picture 20">
            <a:extLst>
              <a:ext uri="{FF2B5EF4-FFF2-40B4-BE49-F238E27FC236}">
                <a16:creationId xmlns:a16="http://schemas.microsoft.com/office/drawing/2014/main" id="{56E8635A-52A4-6BF5-C3CB-5A96253D743B}"/>
              </a:ext>
            </a:extLst>
          </p:cNvPr>
          <p:cNvPicPr>
            <a:picLocks noChangeAspect="1"/>
          </p:cNvPicPr>
          <p:nvPr/>
        </p:nvPicPr>
        <p:blipFill>
          <a:blip r:embed="rId6"/>
          <a:stretch>
            <a:fillRect/>
          </a:stretch>
        </p:blipFill>
        <p:spPr>
          <a:xfrm>
            <a:off x="8137586" y="3920238"/>
            <a:ext cx="3768406" cy="2407065"/>
          </a:xfrm>
          <a:prstGeom prst="rect">
            <a:avLst/>
          </a:prstGeom>
        </p:spPr>
      </p:pic>
      <p:pic>
        <p:nvPicPr>
          <p:cNvPr id="23" name="Picture 22">
            <a:extLst>
              <a:ext uri="{FF2B5EF4-FFF2-40B4-BE49-F238E27FC236}">
                <a16:creationId xmlns:a16="http://schemas.microsoft.com/office/drawing/2014/main" id="{FE0107D5-7D20-3D75-6ECA-03E84FADBD14}"/>
              </a:ext>
            </a:extLst>
          </p:cNvPr>
          <p:cNvPicPr>
            <a:picLocks noChangeAspect="1"/>
          </p:cNvPicPr>
          <p:nvPr/>
        </p:nvPicPr>
        <p:blipFill>
          <a:blip r:embed="rId7"/>
          <a:stretch>
            <a:fillRect/>
          </a:stretch>
        </p:blipFill>
        <p:spPr>
          <a:xfrm>
            <a:off x="307844" y="3920239"/>
            <a:ext cx="3840302" cy="2390392"/>
          </a:xfrm>
          <a:prstGeom prst="rect">
            <a:avLst/>
          </a:prstGeom>
        </p:spPr>
      </p:pic>
      <p:pic>
        <p:nvPicPr>
          <p:cNvPr id="25" name="Picture 24">
            <a:extLst>
              <a:ext uri="{FF2B5EF4-FFF2-40B4-BE49-F238E27FC236}">
                <a16:creationId xmlns:a16="http://schemas.microsoft.com/office/drawing/2014/main" id="{C97A0970-0004-B1A2-D01F-3F0E3773AD09}"/>
              </a:ext>
            </a:extLst>
          </p:cNvPr>
          <p:cNvPicPr>
            <a:picLocks noChangeAspect="1"/>
          </p:cNvPicPr>
          <p:nvPr/>
        </p:nvPicPr>
        <p:blipFill>
          <a:blip r:embed="rId8"/>
          <a:stretch>
            <a:fillRect/>
          </a:stretch>
        </p:blipFill>
        <p:spPr>
          <a:xfrm>
            <a:off x="4270745" y="3917539"/>
            <a:ext cx="3744205" cy="2409765"/>
          </a:xfrm>
          <a:prstGeom prst="rect">
            <a:avLst/>
          </a:prstGeom>
        </p:spPr>
      </p:pic>
    </p:spTree>
    <p:extLst>
      <p:ext uri="{BB962C8B-B14F-4D97-AF65-F5344CB8AC3E}">
        <p14:creationId xmlns:p14="http://schemas.microsoft.com/office/powerpoint/2010/main" val="3672449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5D74A-AA4B-333B-9195-94E2C5156BE9}"/>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id="{65242D6B-76F9-5109-57B3-FEF167407FD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466944" y="1"/>
            <a:ext cx="6725055" cy="6858000"/>
          </a:xfrm>
          <a:prstGeom prst="rect">
            <a:avLst/>
          </a:prstGeom>
        </p:spPr>
      </p:pic>
      <p:pic>
        <p:nvPicPr>
          <p:cNvPr id="13" name="Picture 12">
            <a:extLst>
              <a:ext uri="{FF2B5EF4-FFF2-40B4-BE49-F238E27FC236}">
                <a16:creationId xmlns:a16="http://schemas.microsoft.com/office/drawing/2014/main" id="{FDC2FB9C-C474-FA92-E03C-6C4008F9DAC2}"/>
              </a:ext>
            </a:extLst>
          </p:cNvPr>
          <p:cNvPicPr>
            <a:picLocks noChangeAspect="1"/>
          </p:cNvPicPr>
          <p:nvPr/>
        </p:nvPicPr>
        <p:blipFill>
          <a:blip r:embed="rId4"/>
          <a:srcRect/>
          <a:stretch/>
        </p:blipFill>
        <p:spPr>
          <a:xfrm>
            <a:off x="-11430" y="-4291"/>
            <a:ext cx="8663939" cy="6860011"/>
          </a:xfrm>
          <a:prstGeom prst="rect">
            <a:avLst/>
          </a:prstGeom>
        </p:spPr>
      </p:pic>
      <p:sp>
        <p:nvSpPr>
          <p:cNvPr id="11" name="Title 1">
            <a:extLst>
              <a:ext uri="{FF2B5EF4-FFF2-40B4-BE49-F238E27FC236}">
                <a16:creationId xmlns:a16="http://schemas.microsoft.com/office/drawing/2014/main" id="{3B191A00-D6C1-47C4-8BC2-3CD7226D33D5}"/>
              </a:ext>
            </a:extLst>
          </p:cNvPr>
          <p:cNvSpPr txBox="1">
            <a:spLocks/>
          </p:cNvSpPr>
          <p:nvPr/>
        </p:nvSpPr>
        <p:spPr>
          <a:xfrm>
            <a:off x="446078" y="1761265"/>
            <a:ext cx="5147900" cy="16644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baseline="0">
                <a:solidFill>
                  <a:schemeClr val="tx1"/>
                </a:solidFill>
                <a:latin typeface="Avenir" panose="02000503020000020003" pitchFamily="2" charset="0"/>
                <a:ea typeface="+mj-ea"/>
                <a:cs typeface="+mj-cs"/>
              </a:defRPr>
            </a:lvl1pPr>
          </a:lstStyle>
          <a:p>
            <a:pPr lvl="0" algn="l"/>
            <a:r>
              <a:rPr lang="en-US">
                <a:solidFill>
                  <a:srgbClr val="3D4C59"/>
                </a:solidFill>
                <a:latin typeface="Arial" panose="020B0604020202020204" pitchFamily="34" charset="0"/>
                <a:cs typeface="Arial" panose="020B0604020202020204" pitchFamily="34" charset="0"/>
              </a:rPr>
              <a:t>Questions</a:t>
            </a:r>
            <a:r>
              <a:rPr lang="en-US">
                <a:solidFill>
                  <a:srgbClr val="8397A9">
                    <a:lumMod val="50000"/>
                  </a:srgbClr>
                </a:solidFill>
                <a:latin typeface="Arial" panose="020B0604020202020204" pitchFamily="34" charset="0"/>
                <a:cs typeface="Arial" panose="020B0604020202020204" pitchFamily="34" charset="0"/>
              </a:rPr>
              <a:t>?</a:t>
            </a:r>
            <a:endParaRPr kumimoji="0" lang="en-US" b="1" i="0" u="none" strike="noStrike" kern="1200" cap="none" spc="0" normalizeH="0" baseline="0" noProof="0">
              <a:ln>
                <a:noFill/>
              </a:ln>
              <a:solidFill>
                <a:srgbClr val="8397A9">
                  <a:lumMod val="50000"/>
                </a:srgbClr>
              </a:solidFill>
              <a:effectLst/>
              <a:uLnTx/>
              <a:uFillTx/>
              <a:latin typeface="Arial" panose="020B0604020202020204" pitchFamily="34" charset="0"/>
              <a:ea typeface="+mj-ea"/>
              <a:cs typeface="Arial" panose="020B0604020202020204" pitchFamily="34" charset="0"/>
            </a:endParaRPr>
          </a:p>
        </p:txBody>
      </p:sp>
      <p:pic>
        <p:nvPicPr>
          <p:cNvPr id="12" name="Picture 11">
            <a:extLst>
              <a:ext uri="{FF2B5EF4-FFF2-40B4-BE49-F238E27FC236}">
                <a16:creationId xmlns:a16="http://schemas.microsoft.com/office/drawing/2014/main" id="{9CB3EFA3-B70A-461B-A72F-3DC5557AB1D2}"/>
              </a:ext>
            </a:extLst>
          </p:cNvPr>
          <p:cNvPicPr>
            <a:picLocks noChangeAspect="1"/>
          </p:cNvPicPr>
          <p:nvPr/>
        </p:nvPicPr>
        <p:blipFill>
          <a:blip r:embed="rId5"/>
          <a:stretch>
            <a:fillRect/>
          </a:stretch>
        </p:blipFill>
        <p:spPr>
          <a:xfrm>
            <a:off x="791210" y="6031894"/>
            <a:ext cx="1718180" cy="430797"/>
          </a:xfrm>
          <a:prstGeom prst="rect">
            <a:avLst/>
          </a:prstGeom>
        </p:spPr>
      </p:pic>
      <p:pic>
        <p:nvPicPr>
          <p:cNvPr id="14" name="Picture 13">
            <a:extLst>
              <a:ext uri="{FF2B5EF4-FFF2-40B4-BE49-F238E27FC236}">
                <a16:creationId xmlns:a16="http://schemas.microsoft.com/office/drawing/2014/main" id="{C91F6BDC-2700-41F6-BC44-6707190E7F6B}"/>
              </a:ext>
            </a:extLst>
          </p:cNvPr>
          <p:cNvPicPr>
            <a:picLocks noChangeAspect="1"/>
          </p:cNvPicPr>
          <p:nvPr/>
        </p:nvPicPr>
        <p:blipFill>
          <a:blip r:embed="rId6"/>
          <a:stretch>
            <a:fillRect/>
          </a:stretch>
        </p:blipFill>
        <p:spPr>
          <a:xfrm>
            <a:off x="2928621" y="6031894"/>
            <a:ext cx="822962" cy="548641"/>
          </a:xfrm>
          <a:prstGeom prst="rect">
            <a:avLst/>
          </a:prstGeom>
        </p:spPr>
      </p:pic>
    </p:spTree>
    <p:extLst>
      <p:ext uri="{BB962C8B-B14F-4D97-AF65-F5344CB8AC3E}">
        <p14:creationId xmlns:p14="http://schemas.microsoft.com/office/powerpoint/2010/main" val="2321099382"/>
      </p:ext>
    </p:extLst>
  </p:cSld>
  <p:clrMapOvr>
    <a:masterClrMapping/>
  </p:clrMapOvr>
</p:sld>
</file>

<file path=ppt/theme/theme1.xml><?xml version="1.0" encoding="utf-8"?>
<a:theme xmlns:a="http://schemas.openxmlformats.org/drawingml/2006/main" name="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EB28AA59-C18E-FC4D-BD87-1D7964E0E4F6}" vid="{969E4A27-902D-3340-850E-95490CE2F52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4629155BC147C4082E838E6835EA6DF" ma:contentTypeVersion="4" ma:contentTypeDescription="Create a new document." ma:contentTypeScope="" ma:versionID="2743bafb159bae9a7f8721ff3fdc1ebb">
  <xsd:schema xmlns:xsd="http://www.w3.org/2001/XMLSchema" xmlns:xs="http://www.w3.org/2001/XMLSchema" xmlns:p="http://schemas.microsoft.com/office/2006/metadata/properties" xmlns:ns2="214458f6-730a-44f3-ab12-63bc299a83e4" targetNamespace="http://schemas.microsoft.com/office/2006/metadata/properties" ma:root="true" ma:fieldsID="a27e54c994dc2ebe0ea7e8311395a61a" ns2:_="">
    <xsd:import namespace="214458f6-730a-44f3-ab12-63bc299a83e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4458f6-730a-44f3-ab12-63bc299a83e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6FF8178-FA78-47C4-82B5-1B5C40718CEE}">
  <ds:schemaRefs>
    <ds:schemaRef ds:uri="214458f6-730a-44f3-ab12-63bc299a83e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8BC6CF7-A5AC-4EBB-8220-2CD6A44FFD24}">
  <ds:schemaRefs>
    <ds:schemaRef ds:uri="214458f6-730a-44f3-ab12-63bc299a83e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202C314-AB0A-40BF-AE0F-0C6EA9E2038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JLabPowerPoint_widescreen</Template>
  <Application>Microsoft Office PowerPoint</Application>
  <PresentationFormat>Widescreen</PresentationFormat>
  <Slides>10</Slides>
  <Notes>10</Notes>
  <HiddenSlides>0</HiddenSlide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Jefferson Lab Status</vt:lpstr>
      <vt:lpstr>PowerPoint Presentation</vt:lpstr>
      <vt:lpstr>Science &amp; Technology Growth</vt:lpstr>
      <vt:lpstr>PowerPoint Presentation</vt:lpstr>
      <vt:lpstr>Continuing Recognition of our Employees and Users</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Joshua Cameron</dc:creator>
  <cp:revision>16</cp:revision>
  <cp:lastPrinted>2024-10-03T15:50:39Z</cp:lastPrinted>
  <dcterms:created xsi:type="dcterms:W3CDTF">2023-03-08T13:59:24Z</dcterms:created>
  <dcterms:modified xsi:type="dcterms:W3CDTF">2024-12-10T03:35:22Z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0x010100E4629155BC147C4082E838E6835EA6DF</vt:lpwstr>
  </property>
  <property fmtid="{D5CDD505-2E9C-101B-9397-08002B2CF9AE}" pid="3" name="MediaServiceImageTags">
    <vt:lpwstr/>
  </property>
</Properties>
</file>