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8"/>
  </p:notesMasterIdLst>
  <p:handoutMasterIdLst>
    <p:handoutMasterId r:id="rId39"/>
  </p:handoutMasterIdLst>
  <p:sldIdLst>
    <p:sldId id="3175" r:id="rId2"/>
    <p:sldId id="3176" r:id="rId3"/>
    <p:sldId id="3217" r:id="rId4"/>
    <p:sldId id="3154" r:id="rId5"/>
    <p:sldId id="3206" r:id="rId6"/>
    <p:sldId id="3221" r:id="rId7"/>
    <p:sldId id="3195" r:id="rId8"/>
    <p:sldId id="3199" r:id="rId9"/>
    <p:sldId id="3202" r:id="rId10"/>
    <p:sldId id="3209" r:id="rId11"/>
    <p:sldId id="3232" r:id="rId12"/>
    <p:sldId id="3212" r:id="rId13"/>
    <p:sldId id="3226" r:id="rId14"/>
    <p:sldId id="3215" r:id="rId15"/>
    <p:sldId id="3208" r:id="rId16"/>
    <p:sldId id="3213" r:id="rId17"/>
    <p:sldId id="3224" r:id="rId18"/>
    <p:sldId id="3231" r:id="rId19"/>
    <p:sldId id="3169" r:id="rId20"/>
    <p:sldId id="3227" r:id="rId21"/>
    <p:sldId id="3230" r:id="rId22"/>
    <p:sldId id="3229" r:id="rId23"/>
    <p:sldId id="3185" r:id="rId24"/>
    <p:sldId id="3225" r:id="rId25"/>
    <p:sldId id="3197" r:id="rId26"/>
    <p:sldId id="3228" r:id="rId27"/>
    <p:sldId id="3204" r:id="rId28"/>
    <p:sldId id="3200" r:id="rId29"/>
    <p:sldId id="3177" r:id="rId30"/>
    <p:sldId id="3218" r:id="rId31"/>
    <p:sldId id="3216" r:id="rId32"/>
    <p:sldId id="3220" r:id="rId33"/>
    <p:sldId id="3222" r:id="rId34"/>
    <p:sldId id="3223" r:id="rId35"/>
    <p:sldId id="3186" r:id="rId36"/>
    <p:sldId id="3219" r:id="rId37"/>
  </p:sldIdLst>
  <p:sldSz cx="9144000" cy="6858000" type="screen4x3"/>
  <p:notesSz cx="7315200" cy="96012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S PGothic" charset="0"/>
      </a:defRPr>
    </a:lvl5pPr>
    <a:lvl6pPr marL="2286000" algn="l" defTabSz="457200" rtl="0" eaLnBrk="1" latinLnBrk="0" hangingPunct="1">
      <a:defRPr kern="1200">
        <a:solidFill>
          <a:schemeClr val="tx1"/>
        </a:solidFill>
        <a:latin typeface="Arial" charset="0"/>
        <a:ea typeface="ＭＳ Ｐゴシック" charset="0"/>
        <a:cs typeface="MS PGothic" charset="0"/>
      </a:defRPr>
    </a:lvl6pPr>
    <a:lvl7pPr marL="2743200" algn="l" defTabSz="457200" rtl="0" eaLnBrk="1" latinLnBrk="0" hangingPunct="1">
      <a:defRPr kern="1200">
        <a:solidFill>
          <a:schemeClr val="tx1"/>
        </a:solidFill>
        <a:latin typeface="Arial" charset="0"/>
        <a:ea typeface="ＭＳ Ｐゴシック" charset="0"/>
        <a:cs typeface="MS PGothic" charset="0"/>
      </a:defRPr>
    </a:lvl7pPr>
    <a:lvl8pPr marL="3200400" algn="l" defTabSz="457200" rtl="0" eaLnBrk="1" latinLnBrk="0" hangingPunct="1">
      <a:defRPr kern="1200">
        <a:solidFill>
          <a:schemeClr val="tx1"/>
        </a:solidFill>
        <a:latin typeface="Arial" charset="0"/>
        <a:ea typeface="ＭＳ Ｐゴシック" charset="0"/>
        <a:cs typeface="MS PGothic" charset="0"/>
      </a:defRPr>
    </a:lvl8pPr>
    <a:lvl9pPr marL="3657600" algn="l" defTabSz="457200" rtl="0" eaLnBrk="1" latinLnBrk="0" hangingPunct="1">
      <a:defRPr kern="1200">
        <a:solidFill>
          <a:schemeClr val="tx1"/>
        </a:solidFill>
        <a:latin typeface="Arial" charset="0"/>
        <a:ea typeface="ＭＳ Ｐゴシック"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8"/>
  </p:normalViewPr>
  <p:slideViewPr>
    <p:cSldViewPr>
      <p:cViewPr varScale="1">
        <p:scale>
          <a:sx n="105" d="100"/>
          <a:sy n="105" d="100"/>
        </p:scale>
        <p:origin x="-2736" y="-112"/>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 xmlns:a16="http://schemas.microsoft.com/office/drawing/2014/main" id="{0158D578-62DA-EE40-8CEE-D804D0C9DE57}"/>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2339" name="Rectangle 3">
            <a:extLst>
              <a:ext uri="{FF2B5EF4-FFF2-40B4-BE49-F238E27FC236}">
                <a16:creationId xmlns="" xmlns:a16="http://schemas.microsoft.com/office/drawing/2014/main" id="{DA412BB0-5CF7-1A49-9FA0-DD64B6EF49ED}"/>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142340" name="Rectangle 4">
            <a:extLst>
              <a:ext uri="{FF2B5EF4-FFF2-40B4-BE49-F238E27FC236}">
                <a16:creationId xmlns="" xmlns:a16="http://schemas.microsoft.com/office/drawing/2014/main" id="{D7AACCD8-EFC1-384A-8421-817BC6ED8F23}"/>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2341" name="Rectangle 5">
            <a:extLst>
              <a:ext uri="{FF2B5EF4-FFF2-40B4-BE49-F238E27FC236}">
                <a16:creationId xmlns="" xmlns:a16="http://schemas.microsoft.com/office/drawing/2014/main" id="{D08B8602-E689-CB44-9C6C-171FCD9C3768}"/>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eaLnBrk="1" hangingPunct="1">
              <a:defRPr sz="1200"/>
            </a:lvl1pPr>
          </a:lstStyle>
          <a:p>
            <a:fld id="{748E4BD3-0146-AB40-B2C5-C1C35530DF59}" type="slidenum">
              <a:rPr lang="en-US"/>
              <a:pPr/>
              <a:t>‹#›</a:t>
            </a:fld>
            <a:endParaRPr lang="en-US"/>
          </a:p>
        </p:txBody>
      </p:sp>
    </p:spTree>
    <p:extLst>
      <p:ext uri="{BB962C8B-B14F-4D97-AF65-F5344CB8AC3E}">
        <p14:creationId xmlns:p14="http://schemas.microsoft.com/office/powerpoint/2010/main" val="366687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0AA6D28F-68F5-F743-B12D-CA25709FA38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6147" name="Rectangle 3">
            <a:extLst>
              <a:ext uri="{FF2B5EF4-FFF2-40B4-BE49-F238E27FC236}">
                <a16:creationId xmlns="" xmlns:a16="http://schemas.microsoft.com/office/drawing/2014/main" id="{B7D90E55-0419-F94D-9A09-90F543D22310}"/>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6788" eaLnBrk="1" hangingPunct="1">
              <a:defRPr sz="1300">
                <a:latin typeface="Arial" charset="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a:extLst>
              <a:ext uri="{FF2B5EF4-FFF2-40B4-BE49-F238E27FC236}">
                <a16:creationId xmlns="" xmlns:a16="http://schemas.microsoft.com/office/drawing/2014/main" id="{50B2895B-6A04-6A4E-BCC6-BBACB0FFD6B7}"/>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 xmlns:a16="http://schemas.microsoft.com/office/drawing/2014/main" id="{1F2FB723-3467-FC47-8065-FAFFC55E7772}"/>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6151" name="Rectangle 7">
            <a:extLst>
              <a:ext uri="{FF2B5EF4-FFF2-40B4-BE49-F238E27FC236}">
                <a16:creationId xmlns="" xmlns:a16="http://schemas.microsoft.com/office/drawing/2014/main" id="{B31BCEF6-EFC4-3842-89ED-15EFC457B32A}"/>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6788" eaLnBrk="1" hangingPunct="1">
              <a:defRPr sz="1300"/>
            </a:lvl1pPr>
          </a:lstStyle>
          <a:p>
            <a:fld id="{D6093B0F-30BC-694B-84FD-89C76E9AE944}" type="slidenum">
              <a:rPr lang="en-US"/>
              <a:pPr/>
              <a:t>‹#›</a:t>
            </a:fld>
            <a:endParaRPr lang="en-US"/>
          </a:p>
        </p:txBody>
      </p:sp>
    </p:spTree>
    <p:extLst>
      <p:ext uri="{BB962C8B-B14F-4D97-AF65-F5344CB8AC3E}">
        <p14:creationId xmlns:p14="http://schemas.microsoft.com/office/powerpoint/2010/main" val="20656670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Lorenz invariant amplitudes </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BD31B32-5AD5-C14A-A45F-D1FD6894613F}" type="slidenum">
              <a:rPr lang="en-US" sz="1300"/>
              <a:pPr/>
              <a:t>34</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 sz="2800" dirty="0" smtClean="0">
                <a:solidFill>
                  <a:schemeClr val="dk1"/>
                </a:solidFill>
              </a:rPr>
              <a:t>5 mm Radial Clearance inside the SVT</a:t>
            </a:r>
          </a:p>
          <a:p>
            <a:pPr>
              <a:defRPr/>
            </a:pPr>
            <a:r>
              <a:rPr lang="en" sz="2800" dirty="0" smtClean="0">
                <a:solidFill>
                  <a:schemeClr val="dk1"/>
                </a:solidFill>
                <a:latin typeface="EB Garamond"/>
                <a:ea typeface="EB Garamond"/>
                <a:cs typeface="EB Garamond"/>
                <a:sym typeface="EB Garamond"/>
              </a:rPr>
              <a:t>The actual time for swapping the Target Cell is </a:t>
            </a:r>
            <a:r>
              <a:rPr lang="en" sz="2800" b="1" dirty="0" smtClean="0">
                <a:solidFill>
                  <a:schemeClr val="dk1"/>
                </a:solidFill>
                <a:latin typeface="EB Garamond"/>
                <a:ea typeface="EB Garamond"/>
                <a:cs typeface="EB Garamond"/>
                <a:sym typeface="EB Garamond"/>
              </a:rPr>
              <a:t>~15 min</a:t>
            </a:r>
            <a:endParaRPr lang="en-US" sz="2800" b="1" dirty="0" smtClean="0">
              <a:solidFill>
                <a:schemeClr val="dk1"/>
              </a:solidFill>
              <a:latin typeface="EB Garamond"/>
              <a:ea typeface="EB Garamond"/>
              <a:cs typeface="EB Garamond"/>
              <a:sym typeface="EB Garamond"/>
            </a:endParaRPr>
          </a:p>
          <a:p>
            <a:pPr>
              <a:spcBef>
                <a:spcPts val="0"/>
              </a:spcBef>
              <a:spcAft>
                <a:spcPts val="0"/>
              </a:spcAft>
              <a:defRPr/>
            </a:pPr>
            <a:r>
              <a:rPr lang="en-US" sz="2800" dirty="0" smtClean="0">
                <a:latin typeface="EB Garamond"/>
                <a:ea typeface="EB Garamond"/>
                <a:cs typeface="EB Garamond"/>
                <a:sym typeface="EB Garamond"/>
              </a:rPr>
              <a:t>The Target Cell is comprised of a 50 mm long perforated PCTFE (</a:t>
            </a:r>
            <a:r>
              <a:rPr lang="en-US" sz="2800" dirty="0" err="1" smtClean="0">
                <a:latin typeface="EB Garamond"/>
                <a:ea typeface="EB Garamond"/>
                <a:cs typeface="EB Garamond"/>
                <a:sym typeface="EB Garamond"/>
              </a:rPr>
              <a:t>polytetrefluoroethylene</a:t>
            </a:r>
            <a:r>
              <a:rPr lang="en-US" sz="2800" dirty="0" smtClean="0">
                <a:latin typeface="EB Garamond"/>
                <a:ea typeface="EB Garamond"/>
                <a:cs typeface="EB Garamond"/>
                <a:sym typeface="EB Garamond"/>
              </a:rPr>
              <a:t>) cylinder with a wall thickness of 0.5 mm and sealed with </a:t>
            </a:r>
            <a:r>
              <a:rPr lang="en-US" sz="2800" dirty="0" smtClean="0">
                <a:solidFill>
                  <a:schemeClr val="dk1"/>
                </a:solidFill>
                <a:latin typeface="EB Garamond"/>
                <a:ea typeface="EB Garamond"/>
                <a:cs typeface="EB Garamond"/>
                <a:sym typeface="EB Garamond"/>
              </a:rPr>
              <a:t>20 </a:t>
            </a:r>
            <a:r>
              <a:rPr lang="en-US" sz="2800" dirty="0" err="1" smtClean="0">
                <a:solidFill>
                  <a:schemeClr val="dk1"/>
                </a:solidFill>
                <a:latin typeface="EB Garamond"/>
                <a:ea typeface="EB Garamond"/>
                <a:cs typeface="EB Garamond"/>
                <a:sym typeface="EB Garamond"/>
              </a:rPr>
              <a:t>μm</a:t>
            </a:r>
            <a:r>
              <a:rPr lang="en-US" sz="2800" dirty="0" smtClean="0">
                <a:solidFill>
                  <a:schemeClr val="dk1"/>
                </a:solidFill>
                <a:latin typeface="EB Garamond"/>
                <a:ea typeface="EB Garamond"/>
                <a:cs typeface="EB Garamond"/>
                <a:sym typeface="EB Garamond"/>
              </a:rPr>
              <a:t> thick Al foil</a:t>
            </a:r>
            <a:r>
              <a:rPr lang="en-US" sz="2800" dirty="0" smtClean="0">
                <a:latin typeface="EB Garamond"/>
                <a:ea typeface="EB Garamond"/>
                <a:cs typeface="EB Garamond"/>
                <a:sym typeface="EB Garamond"/>
              </a:rPr>
              <a:t> beam windows upstream and downstream.  These cells are made in two diameters, 15 and 20 mm. The cell is supported in the bath my an Al frame with a removable foil window upstream and fixed foil down stream. </a:t>
            </a:r>
          </a:p>
          <a:p>
            <a:pPr marL="457200" indent="457200">
              <a:spcBef>
                <a:spcPts val="0"/>
              </a:spcBef>
              <a:spcAft>
                <a:spcPts val="0"/>
              </a:spcAft>
              <a:defRPr/>
            </a:pPr>
            <a:r>
              <a:rPr lang="en-US" sz="2800" dirty="0" smtClean="0">
                <a:latin typeface="EB Garamond"/>
                <a:ea typeface="EB Garamond"/>
                <a:cs typeface="EB Garamond"/>
                <a:sym typeface="EB Garamond"/>
              </a:rPr>
              <a:t> NH</a:t>
            </a:r>
            <a:r>
              <a:rPr lang="en-US" sz="2800" baseline="-25000" dirty="0" smtClean="0">
                <a:latin typeface="EB Garamond"/>
                <a:ea typeface="EB Garamond"/>
                <a:cs typeface="EB Garamond"/>
                <a:sym typeface="EB Garamond"/>
              </a:rPr>
              <a:t>3</a:t>
            </a:r>
            <a:r>
              <a:rPr lang="en-US" sz="2800" dirty="0" smtClean="0">
                <a:latin typeface="EB Garamond"/>
                <a:ea typeface="EB Garamond"/>
                <a:cs typeface="EB Garamond"/>
                <a:sym typeface="EB Garamond"/>
              </a:rPr>
              <a:t>, ND</a:t>
            </a:r>
            <a:r>
              <a:rPr lang="en-US" sz="2800" baseline="-25000" dirty="0" smtClean="0">
                <a:latin typeface="EB Garamond"/>
                <a:ea typeface="EB Garamond"/>
                <a:cs typeface="EB Garamond"/>
                <a:sym typeface="EB Garamond"/>
              </a:rPr>
              <a:t>3</a:t>
            </a:r>
            <a:r>
              <a:rPr lang="en-US" sz="2800" dirty="0" smtClean="0">
                <a:latin typeface="EB Garamond"/>
                <a:ea typeface="EB Garamond"/>
                <a:cs typeface="EB Garamond"/>
                <a:sym typeface="EB Garamond"/>
              </a:rPr>
              <a:t>, CH</a:t>
            </a:r>
            <a:r>
              <a:rPr lang="en-US" sz="2800" baseline="-25000" dirty="0" smtClean="0">
                <a:latin typeface="EB Garamond"/>
                <a:ea typeface="EB Garamond"/>
                <a:cs typeface="EB Garamond"/>
                <a:sym typeface="EB Garamond"/>
              </a:rPr>
              <a:t>2</a:t>
            </a:r>
            <a:r>
              <a:rPr lang="en-US" sz="2800" dirty="0" smtClean="0">
                <a:latin typeface="EB Garamond"/>
                <a:ea typeface="EB Garamond"/>
                <a:cs typeface="EB Garamond"/>
                <a:sym typeface="EB Garamond"/>
              </a:rPr>
              <a:t>, CD</a:t>
            </a:r>
            <a:r>
              <a:rPr lang="en-US" sz="2800" baseline="-25000" dirty="0" smtClean="0">
                <a:latin typeface="EB Garamond"/>
                <a:ea typeface="EB Garamond"/>
                <a:cs typeface="EB Garamond"/>
                <a:sym typeface="EB Garamond"/>
              </a:rPr>
              <a:t>2</a:t>
            </a:r>
            <a:r>
              <a:rPr lang="en-US" sz="2800" dirty="0" smtClean="0">
                <a:latin typeface="EB Garamond"/>
                <a:ea typeface="EB Garamond"/>
                <a:cs typeface="EB Garamond"/>
                <a:sym typeface="EB Garamond"/>
              </a:rPr>
              <a:t>, C, Empty and Optical Targets</a:t>
            </a:r>
          </a:p>
          <a:p>
            <a:pPr>
              <a:defRPr/>
            </a:pPr>
            <a:endParaRPr lang="en-US" dirty="0"/>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fld id="{2B7046CC-555F-664C-B6A5-57292B3049CF}" type="slidenum">
              <a:rPr lang="en-US" sz="1300"/>
              <a:pPr/>
              <a:t>36</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 sz="2800" dirty="0" smtClean="0">
                <a:solidFill>
                  <a:schemeClr val="dk1"/>
                </a:solidFill>
              </a:rPr>
              <a:t>5 mm Radial Clearance inside the SVT</a:t>
            </a:r>
          </a:p>
          <a:p>
            <a:pPr>
              <a:defRPr/>
            </a:pPr>
            <a:r>
              <a:rPr lang="en" sz="2800" dirty="0" smtClean="0">
                <a:solidFill>
                  <a:schemeClr val="dk1"/>
                </a:solidFill>
                <a:latin typeface="EB Garamond"/>
                <a:ea typeface="EB Garamond"/>
                <a:cs typeface="EB Garamond"/>
                <a:sym typeface="EB Garamond"/>
              </a:rPr>
              <a:t>The actual time for swapping the Target Cell is </a:t>
            </a:r>
            <a:r>
              <a:rPr lang="en" sz="2800" b="1" dirty="0" smtClean="0">
                <a:solidFill>
                  <a:schemeClr val="dk1"/>
                </a:solidFill>
                <a:latin typeface="EB Garamond"/>
                <a:ea typeface="EB Garamond"/>
                <a:cs typeface="EB Garamond"/>
                <a:sym typeface="EB Garamond"/>
              </a:rPr>
              <a:t>~15 min</a:t>
            </a:r>
            <a:endParaRPr lang="en-US" sz="2800" b="1" dirty="0" smtClean="0">
              <a:solidFill>
                <a:schemeClr val="dk1"/>
              </a:solidFill>
              <a:latin typeface="EB Garamond"/>
              <a:ea typeface="EB Garamond"/>
              <a:cs typeface="EB Garamond"/>
              <a:sym typeface="EB Garamond"/>
            </a:endParaRPr>
          </a:p>
          <a:p>
            <a:pPr>
              <a:spcBef>
                <a:spcPts val="0"/>
              </a:spcBef>
              <a:spcAft>
                <a:spcPts val="0"/>
              </a:spcAft>
              <a:defRPr/>
            </a:pPr>
            <a:r>
              <a:rPr lang="en-US" sz="2800" dirty="0" smtClean="0">
                <a:latin typeface="EB Garamond"/>
                <a:ea typeface="EB Garamond"/>
                <a:cs typeface="EB Garamond"/>
                <a:sym typeface="EB Garamond"/>
              </a:rPr>
              <a:t>The Target Cell is comprised of a 50 mm long perforated PCTFE (</a:t>
            </a:r>
            <a:r>
              <a:rPr lang="en-US" sz="2800" dirty="0" err="1" smtClean="0">
                <a:latin typeface="EB Garamond"/>
                <a:ea typeface="EB Garamond"/>
                <a:cs typeface="EB Garamond"/>
                <a:sym typeface="EB Garamond"/>
              </a:rPr>
              <a:t>polytetrefluoroethylene</a:t>
            </a:r>
            <a:r>
              <a:rPr lang="en-US" sz="2800" dirty="0" smtClean="0">
                <a:latin typeface="EB Garamond"/>
                <a:ea typeface="EB Garamond"/>
                <a:cs typeface="EB Garamond"/>
                <a:sym typeface="EB Garamond"/>
              </a:rPr>
              <a:t>) cylinder with a wall thickness of 0.5 mm and sealed with </a:t>
            </a:r>
            <a:r>
              <a:rPr lang="en-US" sz="2800" dirty="0" smtClean="0">
                <a:solidFill>
                  <a:schemeClr val="dk1"/>
                </a:solidFill>
                <a:latin typeface="EB Garamond"/>
                <a:ea typeface="EB Garamond"/>
                <a:cs typeface="EB Garamond"/>
                <a:sym typeface="EB Garamond"/>
              </a:rPr>
              <a:t>20 </a:t>
            </a:r>
            <a:r>
              <a:rPr lang="en-US" sz="2800" dirty="0" err="1" smtClean="0">
                <a:solidFill>
                  <a:schemeClr val="dk1"/>
                </a:solidFill>
                <a:latin typeface="EB Garamond"/>
                <a:ea typeface="EB Garamond"/>
                <a:cs typeface="EB Garamond"/>
                <a:sym typeface="EB Garamond"/>
              </a:rPr>
              <a:t>μm</a:t>
            </a:r>
            <a:r>
              <a:rPr lang="en-US" sz="2800" dirty="0" smtClean="0">
                <a:solidFill>
                  <a:schemeClr val="dk1"/>
                </a:solidFill>
                <a:latin typeface="EB Garamond"/>
                <a:ea typeface="EB Garamond"/>
                <a:cs typeface="EB Garamond"/>
                <a:sym typeface="EB Garamond"/>
              </a:rPr>
              <a:t> thick Al foil</a:t>
            </a:r>
            <a:r>
              <a:rPr lang="en-US" sz="2800" dirty="0" smtClean="0">
                <a:latin typeface="EB Garamond"/>
                <a:ea typeface="EB Garamond"/>
                <a:cs typeface="EB Garamond"/>
                <a:sym typeface="EB Garamond"/>
              </a:rPr>
              <a:t> beam windows upstream and downstream.  These cells are made in two diameters, 15 and 20 mm. The cell is supported in the bath my an Al frame with a removable foil window upstream and fixed foil down stream. </a:t>
            </a:r>
          </a:p>
          <a:p>
            <a:pPr marL="457200" indent="457200">
              <a:spcBef>
                <a:spcPts val="0"/>
              </a:spcBef>
              <a:spcAft>
                <a:spcPts val="0"/>
              </a:spcAft>
              <a:defRPr/>
            </a:pPr>
            <a:r>
              <a:rPr lang="en-US" sz="2800" dirty="0" smtClean="0">
                <a:latin typeface="EB Garamond"/>
                <a:ea typeface="EB Garamond"/>
                <a:cs typeface="EB Garamond"/>
                <a:sym typeface="EB Garamond"/>
              </a:rPr>
              <a:t> NH</a:t>
            </a:r>
            <a:r>
              <a:rPr lang="en-US" sz="2800" baseline="-25000" dirty="0" smtClean="0">
                <a:latin typeface="EB Garamond"/>
                <a:ea typeface="EB Garamond"/>
                <a:cs typeface="EB Garamond"/>
                <a:sym typeface="EB Garamond"/>
              </a:rPr>
              <a:t>3</a:t>
            </a:r>
            <a:r>
              <a:rPr lang="en-US" sz="2800" dirty="0" smtClean="0">
                <a:latin typeface="EB Garamond"/>
                <a:ea typeface="EB Garamond"/>
                <a:cs typeface="EB Garamond"/>
                <a:sym typeface="EB Garamond"/>
              </a:rPr>
              <a:t>, ND</a:t>
            </a:r>
            <a:r>
              <a:rPr lang="en-US" sz="2800" baseline="-25000" dirty="0" smtClean="0">
                <a:latin typeface="EB Garamond"/>
                <a:ea typeface="EB Garamond"/>
                <a:cs typeface="EB Garamond"/>
                <a:sym typeface="EB Garamond"/>
              </a:rPr>
              <a:t>3</a:t>
            </a:r>
            <a:r>
              <a:rPr lang="en-US" sz="2800" dirty="0" smtClean="0">
                <a:latin typeface="EB Garamond"/>
                <a:ea typeface="EB Garamond"/>
                <a:cs typeface="EB Garamond"/>
                <a:sym typeface="EB Garamond"/>
              </a:rPr>
              <a:t>, CH</a:t>
            </a:r>
            <a:r>
              <a:rPr lang="en-US" sz="2800" baseline="-25000" dirty="0" smtClean="0">
                <a:latin typeface="EB Garamond"/>
                <a:ea typeface="EB Garamond"/>
                <a:cs typeface="EB Garamond"/>
                <a:sym typeface="EB Garamond"/>
              </a:rPr>
              <a:t>2</a:t>
            </a:r>
            <a:r>
              <a:rPr lang="en-US" sz="2800" dirty="0" smtClean="0">
                <a:latin typeface="EB Garamond"/>
                <a:ea typeface="EB Garamond"/>
                <a:cs typeface="EB Garamond"/>
                <a:sym typeface="EB Garamond"/>
              </a:rPr>
              <a:t>, CD</a:t>
            </a:r>
            <a:r>
              <a:rPr lang="en-US" sz="2800" baseline="-25000" dirty="0" smtClean="0">
                <a:latin typeface="EB Garamond"/>
                <a:ea typeface="EB Garamond"/>
                <a:cs typeface="EB Garamond"/>
                <a:sym typeface="EB Garamond"/>
              </a:rPr>
              <a:t>2</a:t>
            </a:r>
            <a:r>
              <a:rPr lang="en-US" sz="2800" dirty="0" smtClean="0">
                <a:latin typeface="EB Garamond"/>
                <a:ea typeface="EB Garamond"/>
                <a:cs typeface="EB Garamond"/>
                <a:sym typeface="EB Garamond"/>
              </a:rPr>
              <a:t>, C, Empty and Optical Targets</a:t>
            </a:r>
          </a:p>
          <a:p>
            <a:pPr>
              <a:defRPr/>
            </a:pPr>
            <a:endParaRPr lang="en-US" dirty="0"/>
          </a:p>
        </p:txBody>
      </p:sp>
      <p:sp>
        <p:nvSpPr>
          <p:cNvPr id="166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fld id="{8003B1FB-16D9-7D40-AA71-BC43A58919AD}" type="slidenum">
              <a:rPr lang="en-US" sz="1300"/>
              <a:pPr/>
              <a:t>3</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300"/>
          </a:p>
        </p:txBody>
      </p:sp>
      <p:sp>
        <p:nvSpPr>
          <p:cNvPr id="24578" name="Rectangle 2"/>
          <p:cNvSpPr>
            <a:spLocks noGrp="1" noRot="1" noChangeAspect="1" noChangeArrowheads="1" noTextEdit="1"/>
          </p:cNvSpPr>
          <p:nvPr>
            <p:ph type="sldImg"/>
          </p:nvPr>
        </p:nvSpPr>
        <p:spPr>
          <a:xfrm>
            <a:off x="1268413" y="727075"/>
            <a:ext cx="4786312" cy="3589338"/>
          </a:xfrm>
          <a:ln/>
        </p:spPr>
      </p:sp>
      <p:sp>
        <p:nvSpPr>
          <p:cNvPr id="24579" name="Rectangle 3"/>
          <p:cNvSpPr>
            <a:spLocks noGrp="1" noChangeArrowheads="1"/>
          </p:cNvSpPr>
          <p:nvPr>
            <p:ph type="body" idx="1"/>
          </p:nvPr>
        </p:nvSpPr>
        <p:spPr>
          <a:xfrm>
            <a:off x="976313" y="4560888"/>
            <a:ext cx="536257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lN\rightarrow l^\prime \omegaX</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fld id="{86CCEE6E-6EFA-8D44-96BD-A7BE9D806D35}" type="slidenum">
              <a:rPr lang="en-US" sz="1300"/>
              <a:pPr/>
              <a:t>10</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lN\rightarrow l^\prime \omegaX</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fld id="{86CCEE6E-6EFA-8D44-96BD-A7BE9D806D35}" type="slidenum">
              <a:rPr lang="en-US" sz="1300"/>
              <a:pPr/>
              <a:t>11</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ChangeArrowheads="1" noTextEdit="1"/>
          </p:cNvSpPr>
          <p:nvPr>
            <p:ph type="sldImg"/>
          </p:nvPr>
        </p:nvSpPr>
        <p:spPr>
          <a:ln/>
        </p:spPr>
      </p:sp>
      <p:sp>
        <p:nvSpPr>
          <p:cNvPr id="47106"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7107"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2B2ABD-3D1B-E545-A8D4-07C67E9BE8E1}" type="slidenum">
              <a:rPr lang="en-US" sz="1300"/>
              <a:pPr/>
              <a:t>22</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Lorenz invariant amplitudes </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B3F37B-BAD0-D544-9AC7-6624C0031EC2}" type="slidenum">
              <a:rPr lang="en-US" sz="1300"/>
              <a:pPr/>
              <a:t>27</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ChangeArrowheads="1" noTextEdit="1"/>
          </p:cNvSpPr>
          <p:nvPr>
            <p:ph type="sldImg"/>
          </p:nvPr>
        </p:nvSpPr>
        <p:spPr>
          <a:ln/>
        </p:spPr>
      </p:sp>
      <p:sp>
        <p:nvSpPr>
          <p:cNvPr id="45058"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Some impact of the limitation on the experimental data you can see from the two plots for JLab and COMPASS at lower and higher energy ranges. The cut excludes practically all PTs starting from ~1GeV the region, where the effects are large and measurable</a:t>
            </a:r>
          </a:p>
        </p:txBody>
      </p:sp>
      <p:sp>
        <p:nvSpPr>
          <p:cNvPr id="45059"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DAD6901-57C6-7B46-ABF8-8A8693C99974}" type="slidenum">
              <a:rPr lang="en-US" sz="1300"/>
              <a:pPr/>
              <a:t>31</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Lorenz invariant amplitudes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0CAC15-DA51-274F-94D8-B5918470966A}" type="slidenum">
              <a:rPr lang="en-US" sz="1300"/>
              <a:pPr/>
              <a:t>32</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5"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C0449904-B219-5E47-B210-166B8E27F945}" type="slidenum">
              <a:rPr lang="en-US"/>
              <a:pPr/>
              <a:t>‹#›</a:t>
            </a:fld>
            <a:endParaRPr lang="en-US"/>
          </a:p>
        </p:txBody>
      </p:sp>
    </p:spTree>
    <p:extLst>
      <p:ext uri="{BB962C8B-B14F-4D97-AF65-F5344CB8AC3E}">
        <p14:creationId xmlns:p14="http://schemas.microsoft.com/office/powerpoint/2010/main" val="94174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5"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C20AA735-BAD1-654B-899F-2780E84A2704}" type="slidenum">
              <a:rPr lang="en-US"/>
              <a:pPr/>
              <a:t>‹#›</a:t>
            </a:fld>
            <a:endParaRPr lang="en-US"/>
          </a:p>
        </p:txBody>
      </p:sp>
    </p:spTree>
    <p:extLst>
      <p:ext uri="{BB962C8B-B14F-4D97-AF65-F5344CB8AC3E}">
        <p14:creationId xmlns:p14="http://schemas.microsoft.com/office/powerpoint/2010/main" val="1695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5"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EF841663-72D2-2641-B6D9-AA657FD2BD19}" type="slidenum">
              <a:rPr lang="en-US"/>
              <a:pPr/>
              <a:t>‹#›</a:t>
            </a:fld>
            <a:endParaRPr lang="en-US"/>
          </a:p>
        </p:txBody>
      </p:sp>
    </p:spTree>
    <p:extLst>
      <p:ext uri="{BB962C8B-B14F-4D97-AF65-F5344CB8AC3E}">
        <p14:creationId xmlns:p14="http://schemas.microsoft.com/office/powerpoint/2010/main" val="256221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5"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135AF6CF-B642-094E-9AA1-003F274847D5}" type="slidenum">
              <a:rPr lang="en-US"/>
              <a:pPr/>
              <a:t>‹#›</a:t>
            </a:fld>
            <a:endParaRPr lang="en-US"/>
          </a:p>
        </p:txBody>
      </p:sp>
    </p:spTree>
    <p:extLst>
      <p:ext uri="{BB962C8B-B14F-4D97-AF65-F5344CB8AC3E}">
        <p14:creationId xmlns:p14="http://schemas.microsoft.com/office/powerpoint/2010/main" val="109545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5"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C2CF4CBD-13A5-AE47-A378-B8CC8D0BA1A2}" type="slidenum">
              <a:rPr lang="en-US"/>
              <a:pPr/>
              <a:t>‹#›</a:t>
            </a:fld>
            <a:endParaRPr lang="en-US"/>
          </a:p>
        </p:txBody>
      </p:sp>
    </p:spTree>
    <p:extLst>
      <p:ext uri="{BB962C8B-B14F-4D97-AF65-F5344CB8AC3E}">
        <p14:creationId xmlns:p14="http://schemas.microsoft.com/office/powerpoint/2010/main" val="366622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6"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AD435B10-0DB0-F541-89D5-32393128A0D1}" type="slidenum">
              <a:rPr lang="en-US"/>
              <a:pPr/>
              <a:t>‹#›</a:t>
            </a:fld>
            <a:endParaRPr lang="en-US"/>
          </a:p>
        </p:txBody>
      </p:sp>
    </p:spTree>
    <p:extLst>
      <p:ext uri="{BB962C8B-B14F-4D97-AF65-F5344CB8AC3E}">
        <p14:creationId xmlns:p14="http://schemas.microsoft.com/office/powerpoint/2010/main" val="357382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8"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2E2C7BF1-5945-A645-9BDE-B785FBEB8F0C}" type="slidenum">
              <a:rPr lang="en-US"/>
              <a:pPr/>
              <a:t>‹#›</a:t>
            </a:fld>
            <a:endParaRPr lang="en-US"/>
          </a:p>
        </p:txBody>
      </p:sp>
    </p:spTree>
    <p:extLst>
      <p:ext uri="{BB962C8B-B14F-4D97-AF65-F5344CB8AC3E}">
        <p14:creationId xmlns:p14="http://schemas.microsoft.com/office/powerpoint/2010/main" val="218661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4"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1F96A055-6B7F-214C-B9C2-1B0E113E51AC}" type="slidenum">
              <a:rPr lang="en-US"/>
              <a:pPr/>
              <a:t>‹#›</a:t>
            </a:fld>
            <a:endParaRPr lang="en-US"/>
          </a:p>
        </p:txBody>
      </p:sp>
    </p:spTree>
    <p:extLst>
      <p:ext uri="{BB962C8B-B14F-4D97-AF65-F5344CB8AC3E}">
        <p14:creationId xmlns:p14="http://schemas.microsoft.com/office/powerpoint/2010/main" val="83399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3"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AD331D40-5376-6041-8743-34E466560545}" type="slidenum">
              <a:rPr lang="en-US"/>
              <a:pPr/>
              <a:t>‹#›</a:t>
            </a:fld>
            <a:endParaRPr lang="en-US"/>
          </a:p>
        </p:txBody>
      </p:sp>
    </p:spTree>
    <p:extLst>
      <p:ext uri="{BB962C8B-B14F-4D97-AF65-F5344CB8AC3E}">
        <p14:creationId xmlns:p14="http://schemas.microsoft.com/office/powerpoint/2010/main" val="185363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6"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FB35F69A-A271-B946-94F4-19B6DEB5F6B4}" type="slidenum">
              <a:rPr lang="en-US"/>
              <a:pPr/>
              <a:t>‹#›</a:t>
            </a:fld>
            <a:endParaRPr lang="en-US"/>
          </a:p>
        </p:txBody>
      </p:sp>
    </p:spTree>
    <p:extLst>
      <p:ext uri="{BB962C8B-B14F-4D97-AF65-F5344CB8AC3E}">
        <p14:creationId xmlns:p14="http://schemas.microsoft.com/office/powerpoint/2010/main" val="243271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7F74D03C-4942-C544-A829-39974F826749}"/>
              </a:ext>
            </a:extLst>
          </p:cNvPr>
          <p:cNvSpPr>
            <a:spLocks noGrp="1" noChangeArrowheads="1"/>
          </p:cNvSpPr>
          <p:nvPr>
            <p:ph type="ftr" sz="quarter" idx="10"/>
          </p:nvPr>
        </p:nvSpPr>
        <p:spPr>
          <a:ln/>
        </p:spPr>
        <p:txBody>
          <a:bodyPr/>
          <a:lstStyle>
            <a:lvl1pPr>
              <a:defRPr/>
            </a:lvl1pPr>
          </a:lstStyle>
          <a:p>
            <a:pPr>
              <a:defRPr/>
            </a:pPr>
            <a:r>
              <a:rPr lang="en-US" smtClean="0"/>
              <a:t>H. Avakian, QCD-Evol., May 22</a:t>
            </a:r>
            <a:endParaRPr lang="en-US"/>
          </a:p>
        </p:txBody>
      </p:sp>
      <p:sp>
        <p:nvSpPr>
          <p:cNvPr id="6"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11"/>
          </p:nvPr>
        </p:nvSpPr>
        <p:spPr>
          <a:ln/>
        </p:spPr>
        <p:txBody>
          <a:bodyPr/>
          <a:lstStyle>
            <a:lvl1pPr>
              <a:defRPr/>
            </a:lvl1pPr>
          </a:lstStyle>
          <a:p>
            <a:fld id="{ED39247A-4984-CE46-854A-90092A1CBE2B}" type="slidenum">
              <a:rPr lang="en-US"/>
              <a:pPr/>
              <a:t>‹#›</a:t>
            </a:fld>
            <a:endParaRPr lang="en-US"/>
          </a:p>
        </p:txBody>
      </p:sp>
    </p:spTree>
    <p:extLst>
      <p:ext uri="{BB962C8B-B14F-4D97-AF65-F5344CB8AC3E}">
        <p14:creationId xmlns:p14="http://schemas.microsoft.com/office/powerpoint/2010/main" val="3390953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914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 xmlns:a16="http://schemas.microsoft.com/office/drawing/2014/main" id="{7F74D03C-4942-C544-A829-39974F826749}"/>
              </a:ext>
            </a:extLst>
          </p:cNvPr>
          <p:cNvSpPr>
            <a:spLocks noGrp="1" noChangeArrowheads="1"/>
          </p:cNvSpPr>
          <p:nvPr>
            <p:ph type="ftr" sz="quarter" idx="3"/>
          </p:nvPr>
        </p:nvSpPr>
        <p:spPr bwMode="auto">
          <a:xfrm>
            <a:off x="3124200" y="65659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r>
              <a:rPr lang="en-US" smtClean="0"/>
              <a:t>H. Avakian, QCD-Evol., May 22</a:t>
            </a:r>
            <a:endParaRPr lang="en-US"/>
          </a:p>
        </p:txBody>
      </p:sp>
      <p:sp>
        <p:nvSpPr>
          <p:cNvPr id="4101" name="Rectangle 5">
            <a:extLst>
              <a:ext uri="{FF2B5EF4-FFF2-40B4-BE49-F238E27FC236}">
                <a16:creationId xmlns="" xmlns:a16="http://schemas.microsoft.com/office/drawing/2014/main" id="{AF425581-83A3-0E46-B2B9-29CBCD93EA16}"/>
              </a:ext>
            </a:extLst>
          </p:cNvPr>
          <p:cNvSpPr>
            <a:spLocks noGrp="1" noChangeArrowheads="1"/>
          </p:cNvSpPr>
          <p:nvPr>
            <p:ph type="sldNum" sz="quarter" idx="4"/>
          </p:nvPr>
        </p:nvSpPr>
        <p:spPr bwMode="auto">
          <a:xfrm>
            <a:off x="8458200" y="6464300"/>
            <a:ext cx="685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E393E76-246E-7741-B507-0C65AA60D709}" type="slidenum">
              <a:rPr lang="en-US"/>
              <a:pPr/>
              <a:t>‹#›</a:t>
            </a:fld>
            <a:endParaRPr lang="en-US"/>
          </a:p>
        </p:txBody>
      </p:sp>
      <p:pic>
        <p:nvPicPr>
          <p:cNvPr id="1030" name="Picture 6" descr="JLab_logo_whit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77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1800" y="6497638"/>
            <a:ext cx="7620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8"/>
          <p:cNvSpPr>
            <a:spLocks noChangeShapeType="1"/>
          </p:cNvSpPr>
          <p:nvPr/>
        </p:nvSpPr>
        <p:spPr bwMode="auto">
          <a:xfrm>
            <a:off x="0" y="6477000"/>
            <a:ext cx="9144000" cy="0"/>
          </a:xfrm>
          <a:prstGeom prst="line">
            <a:avLst/>
          </a:prstGeom>
          <a:noFill/>
          <a:ln w="762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9"/>
          <p:cNvSpPr>
            <a:spLocks noChangeShapeType="1"/>
          </p:cNvSpPr>
          <p:nvPr userDrawn="1"/>
        </p:nvSpPr>
        <p:spPr bwMode="auto">
          <a:xfrm>
            <a:off x="0" y="762000"/>
            <a:ext cx="9144000" cy="0"/>
          </a:xfrm>
          <a:prstGeom prst="line">
            <a:avLst/>
          </a:prstGeom>
          <a:noFill/>
          <a:ln w="762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sz="36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png"/><Relationship Id="rId10" Type="http://schemas.openxmlformats.org/officeDocument/2006/relationships/image" Target="../media/image34.emf"/><Relationship Id="rId11" Type="http://schemas.openxmlformats.org/officeDocument/2006/relationships/image" Target="../media/image35.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5.emf"/><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emf"/><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60.png"/><Relationship Id="rId5"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57.png"/><Relationship Id="rId6" Type="http://schemas.openxmlformats.org/officeDocument/2006/relationships/image" Target="../media/image63.png"/><Relationship Id="rId1" Type="http://schemas.openxmlformats.org/officeDocument/2006/relationships/slideLayout" Target="../slideLayouts/slideLayout4.xml"/><Relationship Id="rId2"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4.xml"/><Relationship Id="rId2"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27.xml.rels><?xml version="1.0" encoding="UTF-8" standalone="yes"?>
<Relationships xmlns="http://schemas.openxmlformats.org/package/2006/relationships"><Relationship Id="rId11" Type="http://schemas.openxmlformats.org/officeDocument/2006/relationships/image" Target="../media/image92.png"/><Relationship Id="rId12" Type="http://schemas.openxmlformats.org/officeDocument/2006/relationships/image" Target="../media/image93.emf"/><Relationship Id="rId13" Type="http://schemas.openxmlformats.org/officeDocument/2006/relationships/image" Target="../media/image94.png"/><Relationship Id="rId14" Type="http://schemas.openxmlformats.org/officeDocument/2006/relationships/image" Target="../media/image95.png"/><Relationship Id="rId15" Type="http://schemas.openxmlformats.org/officeDocument/2006/relationships/image" Target="../media/image96.png"/><Relationship Id="rId16" Type="http://schemas.openxmlformats.org/officeDocument/2006/relationships/image" Target="../media/image48.emf"/><Relationship Id="rId17" Type="http://schemas.openxmlformats.org/officeDocument/2006/relationships/image" Target="../media/image97.emf"/><Relationship Id="rId18" Type="http://schemas.openxmlformats.org/officeDocument/2006/relationships/image" Target="../media/image98.em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8" Type="http://schemas.openxmlformats.org/officeDocument/2006/relationships/image" Target="../media/image74.png"/><Relationship Id="rId9" Type="http://schemas.openxmlformats.org/officeDocument/2006/relationships/image" Target="../media/image90.png"/><Relationship Id="rId10"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1" Type="http://schemas.openxmlformats.org/officeDocument/2006/relationships/slideLayout" Target="../slideLayouts/slideLayout2.xml"/><Relationship Id="rId2" Type="http://schemas.openxmlformats.org/officeDocument/2006/relationships/image" Target="../media/image9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8" Type="http://schemas.openxmlformats.org/officeDocument/2006/relationships/image" Target="../media/image116.png"/><Relationship Id="rId9" Type="http://schemas.openxmlformats.org/officeDocument/2006/relationships/image" Target="../media/image117.png"/><Relationship Id="rId10" Type="http://schemas.openxmlformats.org/officeDocument/2006/relationships/image" Target="../media/image118.png"/><Relationship Id="rId11"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120.png"/><Relationship Id="rId5" Type="http://schemas.openxmlformats.org/officeDocument/2006/relationships/image" Target="../media/image93.emf"/><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5-05-22 at 9.47.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1839817"/>
          </a:xfrm>
          <a:prstGeom prst="rect">
            <a:avLst/>
          </a:prstGeom>
        </p:spPr>
      </p:pic>
      <p:sp>
        <p:nvSpPr>
          <p:cNvPr id="15361"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fld id="{38F1C5EF-DFEF-E044-9FA9-083B6DB4F0B1}" type="slidenum">
              <a:rPr lang="en-US" sz="1400"/>
              <a:pPr/>
              <a:t>1</a:t>
            </a:fld>
            <a:endParaRPr lang="en-US" sz="1400"/>
          </a:p>
        </p:txBody>
      </p:sp>
      <p:sp>
        <p:nvSpPr>
          <p:cNvPr id="15363" name="TextBox 2"/>
          <p:cNvSpPr txBox="1">
            <a:spLocks noChangeArrowheads="1"/>
          </p:cNvSpPr>
          <p:nvPr/>
        </p:nvSpPr>
        <p:spPr bwMode="auto">
          <a:xfrm>
            <a:off x="3629" y="3200400"/>
            <a:ext cx="89614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MS PGothic" charset="0"/>
              </a:defRPr>
            </a:lvl1pPr>
            <a:lvl2pPr marL="800100" indent="-342900">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lvl="1">
              <a:buFont typeface="Arial" charset="0"/>
              <a:buChar char="•"/>
            </a:pPr>
            <a:r>
              <a:rPr lang="en-US" altLang="ja-JP" sz="2400" dirty="0" smtClean="0">
                <a:ea typeface="ＭＳ Ｐゴシック" charset="0"/>
              </a:rPr>
              <a:t>Semi-Inclusive DIS: Experiment </a:t>
            </a:r>
          </a:p>
          <a:p>
            <a:pPr lvl="1">
              <a:buFont typeface="Arial" charset="0"/>
              <a:buChar char="•"/>
            </a:pPr>
            <a:r>
              <a:rPr lang="en-US" altLang="ja-JP" sz="2400" dirty="0" smtClean="0">
                <a:ea typeface="ＭＳ Ｐゴシック" charset="0"/>
              </a:rPr>
              <a:t>Final states (</a:t>
            </a:r>
            <a:r>
              <a:rPr lang="en-US" altLang="ja-JP" sz="2400" dirty="0" smtClean="0">
                <a:latin typeface="Symbol"/>
                <a:ea typeface="ＭＳ Ｐゴシック" charset="0"/>
              </a:rPr>
              <a:t>p</a:t>
            </a:r>
            <a:r>
              <a:rPr lang="en-US" altLang="ja-JP" sz="2400" dirty="0" smtClean="0">
                <a:ea typeface="ＭＳ Ｐゴシック" charset="0"/>
              </a:rPr>
              <a:t>0,</a:t>
            </a:r>
            <a:r>
              <a:rPr lang="en-US" altLang="ja-JP" sz="2400" dirty="0">
                <a:latin typeface="Symbol"/>
                <a:ea typeface="ＭＳ Ｐゴシック" charset="0"/>
              </a:rPr>
              <a:t> </a:t>
            </a:r>
            <a:r>
              <a:rPr lang="en-US" altLang="ja-JP" sz="2400" dirty="0" smtClean="0">
                <a:latin typeface="Symbol"/>
                <a:ea typeface="ＭＳ Ｐゴシック" charset="0"/>
              </a:rPr>
              <a:t>p</a:t>
            </a:r>
            <a:r>
              <a:rPr lang="en-US" altLang="ja-JP" sz="2400" dirty="0" smtClean="0">
                <a:ea typeface="ＭＳ Ｐゴシック" charset="0"/>
              </a:rPr>
              <a:t>+,</a:t>
            </a:r>
            <a:r>
              <a:rPr lang="en-US" altLang="ja-JP" sz="2400" dirty="0">
                <a:latin typeface="Symbol"/>
                <a:ea typeface="ＭＳ Ｐゴシック" charset="0"/>
              </a:rPr>
              <a:t> </a:t>
            </a:r>
            <a:r>
              <a:rPr lang="en-US" altLang="ja-JP" sz="2400" dirty="0" err="1" smtClean="0">
                <a:latin typeface="Symbol"/>
                <a:ea typeface="ＭＳ Ｐゴシック" charset="0"/>
              </a:rPr>
              <a:t>p+p</a:t>
            </a:r>
            <a:r>
              <a:rPr lang="en-US" altLang="ja-JP" sz="2400" dirty="0" smtClean="0">
                <a:latin typeface="Symbol"/>
                <a:ea typeface="ＭＳ Ｐゴシック" charset="0"/>
              </a:rPr>
              <a:t>-</a:t>
            </a:r>
            <a:r>
              <a:rPr lang="en-US" altLang="ja-JP" sz="2400" dirty="0" smtClean="0">
                <a:ea typeface="ＭＳ Ｐゴシック" charset="0"/>
              </a:rPr>
              <a:t> ,</a:t>
            </a:r>
            <a:r>
              <a:rPr lang="is-IS" altLang="ja-JP" sz="2400" dirty="0" smtClean="0">
                <a:ea typeface="ＭＳ Ｐゴシック" charset="0"/>
              </a:rPr>
              <a:t>…)</a:t>
            </a:r>
            <a:endParaRPr lang="en-US" altLang="ja-JP" sz="2400" dirty="0" smtClean="0">
              <a:ea typeface="ＭＳ Ｐゴシック" charset="0"/>
            </a:endParaRPr>
          </a:p>
          <a:p>
            <a:pPr lvl="1">
              <a:buFont typeface="Arial" charset="0"/>
              <a:buChar char="•"/>
            </a:pPr>
            <a:r>
              <a:rPr lang="en-US" altLang="ja-JP" sz="2400" dirty="0" smtClean="0">
                <a:ea typeface="ＭＳ Ｐゴシック" charset="0"/>
              </a:rPr>
              <a:t>What we can learn from longitudinal target measurements</a:t>
            </a:r>
          </a:p>
          <a:p>
            <a:pPr lvl="1">
              <a:buFont typeface="Arial" charset="0"/>
              <a:buChar char="•"/>
            </a:pPr>
            <a:r>
              <a:rPr lang="en-US" sz="2400" dirty="0">
                <a:ea typeface="ＭＳ Ｐゴシック" charset="0"/>
              </a:rPr>
              <a:t>Dissecting SIDIS</a:t>
            </a:r>
          </a:p>
          <a:p>
            <a:pPr lvl="1">
              <a:buFont typeface="Arial" charset="0"/>
              <a:buChar char="•"/>
            </a:pPr>
            <a:r>
              <a:rPr lang="en-US" sz="2400" dirty="0" smtClean="0">
                <a:ea typeface="ＭＳ Ｐゴシック" charset="0"/>
              </a:rPr>
              <a:t>Evolution </a:t>
            </a:r>
            <a:r>
              <a:rPr lang="en-US" sz="2400" dirty="0">
                <a:ea typeface="ＭＳ Ｐゴシック" charset="0"/>
              </a:rPr>
              <a:t>studies as validation </a:t>
            </a:r>
            <a:r>
              <a:rPr lang="en-US" sz="2400" dirty="0" smtClean="0">
                <a:ea typeface="ＭＳ Ｐゴシック" charset="0"/>
              </a:rPr>
              <a:t>test</a:t>
            </a:r>
          </a:p>
          <a:p>
            <a:pPr lvl="1">
              <a:buFont typeface="Arial" charset="0"/>
              <a:buChar char="•"/>
            </a:pPr>
            <a:r>
              <a:rPr lang="en-US" sz="2400" dirty="0" smtClean="0">
                <a:ea typeface="ＭＳ Ｐゴシック" charset="0"/>
              </a:rPr>
              <a:t>Comparing ALU with AUL</a:t>
            </a:r>
          </a:p>
          <a:p>
            <a:pPr lvl="1">
              <a:buFont typeface="Arial" charset="0"/>
              <a:buChar char="•"/>
            </a:pPr>
            <a:r>
              <a:rPr lang="en-US" sz="2400" dirty="0" smtClean="0">
                <a:ea typeface="ＭＳ Ｐゴシック" charset="0"/>
              </a:rPr>
              <a:t>Summary</a:t>
            </a:r>
            <a:endParaRPr lang="en-US" sz="2400" dirty="0">
              <a:ea typeface="ＭＳ Ｐゴシック" charset="0"/>
            </a:endParaRPr>
          </a:p>
        </p:txBody>
      </p:sp>
      <p:sp>
        <p:nvSpPr>
          <p:cNvPr id="15364" name="TextBox 5"/>
          <p:cNvSpPr txBox="1">
            <a:spLocks noChangeArrowheads="1"/>
          </p:cNvSpPr>
          <p:nvPr/>
        </p:nvSpPr>
        <p:spPr bwMode="auto">
          <a:xfrm>
            <a:off x="5791200" y="1295400"/>
            <a:ext cx="2575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US" sz="2000" dirty="0">
                <a:solidFill>
                  <a:srgbClr val="FFFF00"/>
                </a:solidFill>
              </a:rPr>
              <a:t>Harut </a:t>
            </a:r>
            <a:r>
              <a:rPr lang="en-US" sz="2000" dirty="0" err="1" smtClean="0">
                <a:solidFill>
                  <a:srgbClr val="FFFF00"/>
                </a:solidFill>
              </a:rPr>
              <a:t>Avakian</a:t>
            </a:r>
            <a:r>
              <a:rPr lang="en-US" sz="2000" dirty="0" smtClean="0">
                <a:solidFill>
                  <a:srgbClr val="FFFF00"/>
                </a:solidFill>
              </a:rPr>
              <a:t> (JLab)</a:t>
            </a:r>
          </a:p>
        </p:txBody>
      </p:sp>
      <p:sp>
        <p:nvSpPr>
          <p:cNvPr id="15365" name="TextBox 3"/>
          <p:cNvSpPr txBox="1">
            <a:spLocks noChangeArrowheads="1"/>
          </p:cNvSpPr>
          <p:nvPr/>
        </p:nvSpPr>
        <p:spPr bwMode="auto">
          <a:xfrm>
            <a:off x="5867400" y="19050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US" sz="1800" dirty="0" smtClean="0">
                <a:solidFill>
                  <a:srgbClr val="FFFF00"/>
                </a:solidFill>
              </a:rPr>
              <a:t>May 22, </a:t>
            </a:r>
            <a:r>
              <a:rPr lang="en-US" sz="1800" dirty="0" smtClean="0">
                <a:solidFill>
                  <a:srgbClr val="FFFF00"/>
                </a:solidFill>
              </a:rPr>
              <a:t>2025</a:t>
            </a:r>
            <a:endParaRPr lang="en-US" sz="1800" dirty="0">
              <a:solidFill>
                <a:srgbClr val="FFFF00"/>
              </a:solidFill>
            </a:endParaRPr>
          </a:p>
        </p:txBody>
      </p:sp>
      <p:sp>
        <p:nvSpPr>
          <p:cNvPr id="15367" name="Rectangle 1"/>
          <p:cNvSpPr>
            <a:spLocks noChangeArrowheads="1"/>
          </p:cNvSpPr>
          <p:nvPr/>
        </p:nvSpPr>
        <p:spPr bwMode="auto">
          <a:xfrm>
            <a:off x="95250" y="3505200"/>
            <a:ext cx="906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smtClean="0"/>
              <a:t>H. Avakian, QCD-Evol., May 22</a:t>
            </a:r>
            <a:endParaRPr lang="en-US"/>
          </a:p>
        </p:txBody>
      </p:sp>
      <p:sp>
        <p:nvSpPr>
          <p:cNvPr id="3" name="Rectangle 2"/>
          <p:cNvSpPr/>
          <p:nvPr/>
        </p:nvSpPr>
        <p:spPr>
          <a:xfrm>
            <a:off x="1219200" y="152400"/>
            <a:ext cx="7086600" cy="584776"/>
          </a:xfrm>
          <a:prstGeom prst="rect">
            <a:avLst/>
          </a:prstGeom>
        </p:spPr>
        <p:txBody>
          <a:bodyPr wrap="square">
            <a:spAutoFit/>
          </a:bodyPr>
          <a:lstStyle/>
          <a:p>
            <a:r>
              <a:rPr lang="en-US" sz="3200" dirty="0"/>
              <a:t>SIDIS Studies with CLAS12</a:t>
            </a:r>
          </a:p>
        </p:txBody>
      </p:sp>
    </p:spTree>
    <p:extLst>
      <p:ext uri="{BB962C8B-B14F-4D97-AF65-F5344CB8AC3E}">
        <p14:creationId xmlns:p14="http://schemas.microsoft.com/office/powerpoint/2010/main" val="35879830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AA96D1-095C-BA4D-8A2E-C284B1B58273}" type="slidenum">
              <a:rPr lang="en-US" sz="1400">
                <a:ea typeface="MS PGothic" charset="0"/>
                <a:cs typeface="MS PGothic" charset="0"/>
              </a:rPr>
              <a:pPr/>
              <a:t>10</a:t>
            </a:fld>
            <a:endParaRPr lang="en-US" sz="1400">
              <a:ea typeface="MS PGothic" charset="0"/>
              <a:cs typeface="MS PGothic" charset="0"/>
            </a:endParaRPr>
          </a:p>
        </p:txBody>
      </p:sp>
      <p:sp>
        <p:nvSpPr>
          <p:cNvPr id="21506" name="TextBox 4"/>
          <p:cNvSpPr txBox="1">
            <a:spLocks noChangeArrowheads="1"/>
          </p:cNvSpPr>
          <p:nvPr/>
        </p:nvSpPr>
        <p:spPr bwMode="auto">
          <a:xfrm>
            <a:off x="990600" y="1524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ea typeface="MS PGothic" charset="0"/>
                <a:cs typeface="MS PGothic" charset="0"/>
              </a:rPr>
              <a:t>Theory-</a:t>
            </a:r>
            <a:r>
              <a:rPr lang="en-US" sz="2800" dirty="0" smtClean="0">
                <a:ea typeface="MS PGothic" charset="0"/>
                <a:cs typeface="MS PGothic" charset="0"/>
              </a:rPr>
              <a:t>Experiment Dialogue</a:t>
            </a:r>
            <a:endParaRPr lang="en-US" sz="2800" dirty="0">
              <a:ea typeface="MS PGothic" charset="0"/>
              <a:cs typeface="MS PGothic" charset="0"/>
            </a:endParaRPr>
          </a:p>
        </p:txBody>
      </p:sp>
      <p:pic>
        <p:nvPicPr>
          <p:cNvPr id="21507"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 y="852488"/>
            <a:ext cx="79533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23"/>
          <p:cNvGrpSpPr>
            <a:grpSpLocks/>
          </p:cNvGrpSpPr>
          <p:nvPr/>
        </p:nvGrpSpPr>
        <p:grpSpPr bwMode="auto">
          <a:xfrm>
            <a:off x="1066800" y="1524000"/>
            <a:ext cx="3546475" cy="833438"/>
            <a:chOff x="1103435" y="1553704"/>
            <a:chExt cx="4153329" cy="1181681"/>
          </a:xfrm>
        </p:grpSpPr>
        <p:pic>
          <p:nvPicPr>
            <p:cNvPr id="21518" name="Picture 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3435" y="1553704"/>
              <a:ext cx="1729642" cy="28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3435" y="1890344"/>
              <a:ext cx="1499090"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Brace 6"/>
            <p:cNvSpPr/>
            <p:nvPr/>
          </p:nvSpPr>
          <p:spPr>
            <a:xfrm>
              <a:off x="2988608" y="1553704"/>
              <a:ext cx="401575" cy="1181681"/>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521" name="TextBox 7"/>
            <p:cNvSpPr txBox="1">
              <a:spLocks noChangeArrowheads="1"/>
            </p:cNvSpPr>
            <p:nvPr/>
          </p:nvSpPr>
          <p:spPr bwMode="auto">
            <a:xfrm>
              <a:off x="1240692" y="2212729"/>
              <a:ext cx="81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s-IS" sz="1800"/>
                <a:t>…........</a:t>
              </a:r>
              <a:endParaRPr lang="en-US" sz="1800"/>
            </a:p>
          </p:txBody>
        </p:sp>
        <p:pic>
          <p:nvPicPr>
            <p:cNvPr id="21522" name="Picture 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4819" y="1890344"/>
              <a:ext cx="1671945" cy="27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9" name="Picture 1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563" y="2741613"/>
            <a:ext cx="85153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p:cNvSpPr txBox="1">
            <a:spLocks noChangeArrowheads="1"/>
          </p:cNvSpPr>
          <p:nvPr/>
        </p:nvSpPr>
        <p:spPr bwMode="auto">
          <a:xfrm flipH="1">
            <a:off x="3657600" y="1981200"/>
            <a:ext cx="3309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ea typeface="MS PGothic" charset="0"/>
                <a:cs typeface="MS PGothic" charset="0"/>
              </a:rPr>
              <a:t>Fragmentation Function</a:t>
            </a:r>
          </a:p>
          <a:p>
            <a:r>
              <a:rPr lang="en-US" sz="1600">
                <a:ea typeface="MS PGothic" charset="0"/>
                <a:cs typeface="MS PGothic" charset="0"/>
                <a:sym typeface="Wingdings" charset="0"/>
              </a:rPr>
              <a:t> probability to produce </a:t>
            </a:r>
            <a:r>
              <a:rPr lang="en-US" sz="1600">
                <a:latin typeface="Symbol" charset="0"/>
                <a:ea typeface="MS PGothic" charset="0"/>
                <a:cs typeface="MS PGothic" charset="0"/>
                <a:sym typeface="Wingdings" charset="0"/>
              </a:rPr>
              <a:t>p</a:t>
            </a:r>
            <a:r>
              <a:rPr lang="en-US" sz="1600">
                <a:ea typeface="MS PGothic" charset="0"/>
                <a:cs typeface="MS PGothic" charset="0"/>
                <a:sym typeface="Wingdings" charset="0"/>
              </a:rPr>
              <a:t>+</a:t>
            </a:r>
            <a:endParaRPr lang="en-US" sz="1600">
              <a:ea typeface="MS PGothic" charset="0"/>
              <a:cs typeface="MS PGothic" charset="0"/>
            </a:endParaRPr>
          </a:p>
        </p:txBody>
      </p:sp>
      <p:cxnSp>
        <p:nvCxnSpPr>
          <p:cNvPr id="21" name="Straight Arrow Connector 20"/>
          <p:cNvCxnSpPr/>
          <p:nvPr/>
        </p:nvCxnSpPr>
        <p:spPr>
          <a:xfrm>
            <a:off x="5029200" y="2514600"/>
            <a:ext cx="0" cy="2936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572000" y="914400"/>
            <a:ext cx="3276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ight Brace 23"/>
          <p:cNvSpPr/>
          <p:nvPr/>
        </p:nvSpPr>
        <p:spPr bwMode="auto">
          <a:xfrm>
            <a:off x="6057900" y="3352800"/>
            <a:ext cx="342900" cy="14478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5" name="TextBox 7"/>
          <p:cNvSpPr txBox="1">
            <a:spLocks noChangeArrowheads="1"/>
          </p:cNvSpPr>
          <p:nvPr/>
        </p:nvSpPr>
        <p:spPr bwMode="auto">
          <a:xfrm>
            <a:off x="1260202" y="3817609"/>
            <a:ext cx="691831" cy="26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s-IS" sz="1800"/>
              <a:t>…........</a:t>
            </a:r>
            <a:endParaRPr lang="en-US" sz="1800"/>
          </a:p>
        </p:txBody>
      </p:sp>
      <p:pic>
        <p:nvPicPr>
          <p:cNvPr id="26" name="Picture 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962400"/>
            <a:ext cx="1427653" cy="19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3581400"/>
            <a:ext cx="5203905" cy="304800"/>
          </a:xfrm>
          <a:prstGeom prst="rect">
            <a:avLst/>
          </a:prstGeom>
        </p:spPr>
      </p:pic>
      <p:grpSp>
        <p:nvGrpSpPr>
          <p:cNvPr id="12" name="Group 11"/>
          <p:cNvGrpSpPr/>
          <p:nvPr/>
        </p:nvGrpSpPr>
        <p:grpSpPr>
          <a:xfrm>
            <a:off x="228600" y="4419600"/>
            <a:ext cx="7835900" cy="1590675"/>
            <a:chOff x="228600" y="4419600"/>
            <a:chExt cx="7835900" cy="1590675"/>
          </a:xfrm>
        </p:grpSpPr>
        <p:pic>
          <p:nvPicPr>
            <p:cNvPr id="17"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029200"/>
              <a:ext cx="1625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
            <p:cNvSpPr txBox="1">
              <a:spLocks noChangeArrowheads="1"/>
            </p:cNvSpPr>
            <p:nvPr/>
          </p:nvSpPr>
          <p:spPr bwMode="auto">
            <a:xfrm>
              <a:off x="7150100" y="4768850"/>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ea typeface="MS PGothic" charset="0"/>
                  <a:cs typeface="MS PGothic" charset="0"/>
                </a:rPr>
                <a:t>theory</a:t>
              </a:r>
            </a:p>
          </p:txBody>
        </p:sp>
        <p:pic>
          <p:nvPicPr>
            <p:cNvPr id="6" name="Picture 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4419600"/>
              <a:ext cx="5965903" cy="381000"/>
            </a:xfrm>
            <a:prstGeom prst="rect">
              <a:avLst/>
            </a:prstGeom>
          </p:spPr>
        </p:pic>
        <p:pic>
          <p:nvPicPr>
            <p:cNvPr id="8" name="Picture 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5181600"/>
              <a:ext cx="1905000" cy="462160"/>
            </a:xfrm>
            <a:prstGeom prst="rect">
              <a:avLst/>
            </a:prstGeom>
          </p:spPr>
        </p:pic>
        <p:sp>
          <p:nvSpPr>
            <p:cNvPr id="9" name="TextBox 8"/>
            <p:cNvSpPr txBox="1"/>
            <p:nvPr/>
          </p:nvSpPr>
          <p:spPr>
            <a:xfrm>
              <a:off x="2819400" y="5181600"/>
              <a:ext cx="3365024" cy="646331"/>
            </a:xfrm>
            <a:prstGeom prst="rect">
              <a:avLst/>
            </a:prstGeom>
            <a:noFill/>
          </p:spPr>
          <p:txBody>
            <a:bodyPr wrap="none" rtlCol="0">
              <a:spAutoFit/>
            </a:bodyPr>
            <a:lstStyle/>
            <a:p>
              <a:pPr marL="285750" indent="-285750">
                <a:buFont typeface="Wingdings" charset="0"/>
                <a:buChar char="à"/>
              </a:pPr>
              <a:r>
                <a:rPr lang="en-US" dirty="0" smtClean="0">
                  <a:sym typeface="Wingdings"/>
                </a:rPr>
                <a:t>most significant</a:t>
              </a:r>
            </a:p>
            <a:p>
              <a:pPr marL="285750" indent="-285750">
                <a:buFont typeface="Wingdings" charset="0"/>
                <a:buChar char="à"/>
              </a:pPr>
              <a:r>
                <a:rPr lang="en-US" dirty="0" smtClean="0">
                  <a:sym typeface="Wingdings"/>
                </a:rPr>
                <a:t>increases at higher energies</a:t>
              </a:r>
              <a:endParaRPr lang="en-US" dirty="0"/>
            </a:p>
          </p:txBody>
        </p:sp>
      </p:grpSp>
      <p:sp>
        <p:nvSpPr>
          <p:cNvPr id="10" name="Footer Placeholder 9"/>
          <p:cNvSpPr>
            <a:spLocks noGrp="1"/>
          </p:cNvSpPr>
          <p:nvPr>
            <p:ph type="ftr" sz="quarter" idx="10"/>
          </p:nvPr>
        </p:nvSpPr>
        <p:spPr/>
        <p:txBody>
          <a:bodyPr/>
          <a:lstStyle/>
          <a:p>
            <a:pPr>
              <a:defRPr/>
            </a:pPr>
            <a:r>
              <a:rPr lang="en-US" smtClean="0"/>
              <a:t>H. Avakian, QCD-Evol., May 22</a:t>
            </a:r>
            <a:endParaRPr lang="en-US"/>
          </a:p>
        </p:txBody>
      </p:sp>
      <p:sp>
        <p:nvSpPr>
          <p:cNvPr id="11" name="Rectangle 10"/>
          <p:cNvSpPr/>
          <p:nvPr/>
        </p:nvSpPr>
        <p:spPr>
          <a:xfrm>
            <a:off x="1905000" y="5867400"/>
            <a:ext cx="3580673" cy="523220"/>
          </a:xfrm>
          <a:prstGeom prst="rect">
            <a:avLst/>
          </a:prstGeom>
          <a:solidFill>
            <a:srgbClr val="FFFF00">
              <a:alpha val="49000"/>
            </a:srgbClr>
          </a:solidFill>
          <a:ln>
            <a:solidFill>
              <a:schemeClr val="tx1"/>
            </a:solidFill>
          </a:ln>
        </p:spPr>
        <p:txBody>
          <a:bodyPr wrap="none">
            <a:spAutoFit/>
          </a:bodyPr>
          <a:lstStyle/>
          <a:p>
            <a:r>
              <a:rPr lang="en-US" sz="2000" dirty="0" smtClean="0">
                <a:solidFill>
                  <a:srgbClr val="FF0000"/>
                </a:solidFill>
                <a:latin typeface="Symbol"/>
              </a:rPr>
              <a:t>g</a:t>
            </a:r>
            <a:r>
              <a:rPr lang="en-US" sz="2000" baseline="30000" dirty="0" smtClean="0">
                <a:solidFill>
                  <a:srgbClr val="FF0000"/>
                </a:solidFill>
              </a:rPr>
              <a:t>*</a:t>
            </a:r>
            <a:r>
              <a:rPr lang="en-US" sz="2000" baseline="-25000" dirty="0" smtClean="0">
                <a:solidFill>
                  <a:srgbClr val="FF0000"/>
                </a:solidFill>
              </a:rPr>
              <a:t>L</a:t>
            </a:r>
            <a:r>
              <a:rPr lang="en-US" sz="2000" dirty="0" smtClean="0">
                <a:solidFill>
                  <a:srgbClr val="FF0000"/>
                </a:solidFill>
              </a:rPr>
              <a:t> </a:t>
            </a:r>
            <a:r>
              <a:rPr lang="en-US" dirty="0"/>
              <a:t>and </a:t>
            </a:r>
            <a:r>
              <a:rPr lang="en-US" sz="2800" dirty="0" smtClean="0">
                <a:latin typeface="Symbol"/>
              </a:rPr>
              <a:t>g</a:t>
            </a:r>
            <a:r>
              <a:rPr lang="en-US" sz="2800" baseline="30000" dirty="0" smtClean="0"/>
              <a:t>*</a:t>
            </a:r>
            <a:r>
              <a:rPr lang="en-US" sz="2800" baseline="-25000" dirty="0" smtClean="0"/>
              <a:t>T </a:t>
            </a:r>
            <a:r>
              <a:rPr lang="en-US" dirty="0" smtClean="0">
                <a:sym typeface="Wingdings"/>
              </a:rPr>
              <a:t></a:t>
            </a:r>
            <a:r>
              <a:rPr lang="en-US" dirty="0" smtClean="0"/>
              <a:t> different dynamics </a:t>
            </a:r>
            <a:endParaRPr lang="en-US" dirty="0"/>
          </a:p>
        </p:txBody>
      </p:sp>
    </p:spTree>
    <p:extLst>
      <p:ext uri="{BB962C8B-B14F-4D97-AF65-F5344CB8AC3E}">
        <p14:creationId xmlns:p14="http://schemas.microsoft.com/office/powerpoint/2010/main" val="3281628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AA96D1-095C-BA4D-8A2E-C284B1B58273}" type="slidenum">
              <a:rPr lang="en-US" sz="1400">
                <a:ea typeface="MS PGothic" charset="0"/>
                <a:cs typeface="MS PGothic" charset="0"/>
              </a:rPr>
              <a:pPr/>
              <a:t>11</a:t>
            </a:fld>
            <a:endParaRPr lang="en-US" sz="1400">
              <a:ea typeface="MS PGothic" charset="0"/>
              <a:cs typeface="MS PGothic" charset="0"/>
            </a:endParaRPr>
          </a:p>
        </p:txBody>
      </p:sp>
      <p:sp>
        <p:nvSpPr>
          <p:cNvPr id="21506" name="TextBox 4"/>
          <p:cNvSpPr txBox="1">
            <a:spLocks noChangeArrowheads="1"/>
          </p:cNvSpPr>
          <p:nvPr/>
        </p:nvSpPr>
        <p:spPr bwMode="auto">
          <a:xfrm>
            <a:off x="990600" y="1524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ea typeface="MS PGothic" charset="0"/>
                <a:cs typeface="MS PGothic" charset="0"/>
              </a:rPr>
              <a:t>Theory-</a:t>
            </a:r>
            <a:r>
              <a:rPr lang="en-US" sz="2800" dirty="0" smtClean="0">
                <a:ea typeface="MS PGothic" charset="0"/>
                <a:cs typeface="MS PGothic" charset="0"/>
              </a:rPr>
              <a:t>Experiment Dialogue: How to proceed</a:t>
            </a:r>
            <a:endParaRPr lang="en-US" sz="2800" dirty="0">
              <a:ea typeface="MS PGothic" charset="0"/>
              <a:cs typeface="MS PGothic" charset="0"/>
            </a:endParaRPr>
          </a:p>
        </p:txBody>
      </p:sp>
      <p:sp>
        <p:nvSpPr>
          <p:cNvPr id="3" name="Rectangle 2"/>
          <p:cNvSpPr/>
          <p:nvPr/>
        </p:nvSpPr>
        <p:spPr>
          <a:xfrm>
            <a:off x="152400" y="838200"/>
            <a:ext cx="8610600" cy="3970318"/>
          </a:xfrm>
          <a:prstGeom prst="rect">
            <a:avLst/>
          </a:prstGeom>
        </p:spPr>
        <p:txBody>
          <a:bodyPr wrap="square">
            <a:spAutoFit/>
          </a:bodyPr>
          <a:lstStyle/>
          <a:p>
            <a:pPr marL="342900" indent="-342900">
              <a:buFont typeface="+mj-lt"/>
              <a:buAutoNum type="arabicPeriod"/>
            </a:pPr>
            <a:r>
              <a:rPr lang="en-US" dirty="0" smtClean="0"/>
              <a:t>Keeping </a:t>
            </a:r>
            <a:r>
              <a:rPr lang="en-US" dirty="0"/>
              <a:t>the formalism the same, including the input data where it works well, and try to get a better description using more sophisticated TMD models for TMD PDFs, and TMD FFs</a:t>
            </a:r>
            <a:r>
              <a:rPr lang="en-US" dirty="0" smtClean="0"/>
              <a:t>.</a:t>
            </a:r>
          </a:p>
          <a:p>
            <a:pPr marL="342900" indent="-342900">
              <a:buFont typeface="+mj-lt"/>
              <a:buAutoNum type="arabicPeriod"/>
            </a:pPr>
            <a:endParaRPr lang="en-US" dirty="0"/>
          </a:p>
          <a:p>
            <a:pPr marL="342900" indent="-342900">
              <a:buFont typeface="+mj-lt"/>
              <a:buAutoNum type="arabicPeriod"/>
            </a:pPr>
            <a:r>
              <a:rPr lang="en-US" dirty="0" smtClean="0"/>
              <a:t>Try </a:t>
            </a:r>
            <a:r>
              <a:rPr lang="en-US" dirty="0"/>
              <a:t>to extend the theory adding contributions assumed irrelevant in existing </a:t>
            </a:r>
            <a:r>
              <a:rPr lang="en-US" dirty="0" smtClean="0"/>
              <a:t>phenomenology, including  </a:t>
            </a:r>
            <a:r>
              <a:rPr lang="en-US" dirty="0"/>
              <a:t>also accounting of NLO terms. Note that all kinds of </a:t>
            </a:r>
            <a:r>
              <a:rPr lang="en-US" dirty="0" err="1"/>
              <a:t>perturbative</a:t>
            </a:r>
            <a:r>
              <a:rPr lang="en-US" dirty="0"/>
              <a:t> calculations for azimuthal moments (</a:t>
            </a:r>
            <a:r>
              <a:rPr lang="en-US" dirty="0" err="1"/>
              <a:t>sin,cos</a:t>
            </a:r>
            <a:r>
              <a:rPr lang="en-US" dirty="0"/>
              <a:t>, F_UU,L,...) in </a:t>
            </a:r>
            <a:r>
              <a:rPr lang="en-US" dirty="0" err="1"/>
              <a:t>perturbative</a:t>
            </a:r>
            <a:r>
              <a:rPr lang="en-US" dirty="0"/>
              <a:t> approaches were order of magnitude less than non-</a:t>
            </a:r>
            <a:r>
              <a:rPr lang="en-US" dirty="0" err="1"/>
              <a:t>perturbative</a:t>
            </a:r>
            <a:r>
              <a:rPr lang="en-US" dirty="0"/>
              <a:t> quantities (ex. Cahn</a:t>
            </a:r>
            <a:r>
              <a:rPr lang="en-US" dirty="0" smtClean="0"/>
              <a:t>)</a:t>
            </a:r>
          </a:p>
          <a:p>
            <a:pPr marL="342900" indent="-342900">
              <a:buFont typeface="+mj-lt"/>
              <a:buAutoNum type="arabicPeriod"/>
            </a:pPr>
            <a:endParaRPr lang="en-US" u="sng" dirty="0">
              <a:solidFill>
                <a:srgbClr val="3366FF"/>
              </a:solidFill>
            </a:endParaRPr>
          </a:p>
          <a:p>
            <a:pPr marL="342900" indent="-342900">
              <a:buFont typeface="+mj-lt"/>
              <a:buAutoNum type="arabicPeriod"/>
            </a:pPr>
            <a:r>
              <a:rPr lang="en-US" u="sng" dirty="0" smtClean="0">
                <a:solidFill>
                  <a:srgbClr val="000090"/>
                </a:solidFill>
              </a:rPr>
              <a:t>Try </a:t>
            </a:r>
            <a:r>
              <a:rPr lang="en-US" u="sng" dirty="0">
                <a:solidFill>
                  <a:srgbClr val="000090"/>
                </a:solidFill>
              </a:rPr>
              <a:t>to extend the theory coverage by eliminating from the input data set the contributions that are not accounted for in the phenomenology, most importantly the longitudinal photon </a:t>
            </a:r>
            <a:r>
              <a:rPr lang="en-US" u="sng" dirty="0" smtClean="0">
                <a:solidFill>
                  <a:srgbClr val="000090"/>
                </a:solidFill>
              </a:rPr>
              <a:t>contributions</a:t>
            </a:r>
          </a:p>
          <a:p>
            <a:pPr marL="342900" indent="-342900">
              <a:buFont typeface="+mj-lt"/>
              <a:buAutoNum type="arabicPeriod"/>
            </a:pPr>
            <a:endParaRPr lang="en-US" dirty="0"/>
          </a:p>
        </p:txBody>
      </p:sp>
      <p:sp>
        <p:nvSpPr>
          <p:cNvPr id="5" name="TextBox 4"/>
          <p:cNvSpPr txBox="1"/>
          <p:nvPr/>
        </p:nvSpPr>
        <p:spPr>
          <a:xfrm>
            <a:off x="609600" y="5410200"/>
            <a:ext cx="5029200" cy="707886"/>
          </a:xfrm>
          <a:prstGeom prst="rect">
            <a:avLst/>
          </a:prstGeom>
          <a:solidFill>
            <a:srgbClr val="FFFF00">
              <a:alpha val="49000"/>
            </a:srgbClr>
          </a:solidFill>
          <a:ln>
            <a:solidFill>
              <a:schemeClr val="tx1"/>
            </a:solidFill>
          </a:ln>
        </p:spPr>
        <p:txBody>
          <a:bodyPr wrap="square" rtlCol="0">
            <a:spAutoFit/>
          </a:bodyPr>
          <a:lstStyle/>
          <a:p>
            <a:r>
              <a:rPr lang="en-US" sz="2000" dirty="0" smtClean="0"/>
              <a:t>Measurements of Q</a:t>
            </a:r>
            <a:r>
              <a:rPr lang="en-US" sz="2000" baseline="30000" dirty="0" smtClean="0"/>
              <a:t>2</a:t>
            </a:r>
            <a:r>
              <a:rPr lang="en-US" sz="2000" dirty="0" smtClean="0"/>
              <a:t>-dependence of observables is key for validation!!!</a:t>
            </a:r>
            <a:endParaRPr lang="en-US" sz="2000" dirty="0"/>
          </a:p>
        </p:txBody>
      </p:sp>
      <p:sp>
        <p:nvSpPr>
          <p:cNvPr id="10" name="Footer Placeholder 9"/>
          <p:cNvSpPr>
            <a:spLocks noGrp="1"/>
          </p:cNvSpPr>
          <p:nvPr>
            <p:ph type="ftr" sz="quarter" idx="10"/>
          </p:nvPr>
        </p:nvSpPr>
        <p:spPr/>
        <p:txBody>
          <a:bodyPr/>
          <a:lstStyle/>
          <a:p>
            <a:pPr>
              <a:defRPr/>
            </a:pPr>
            <a:r>
              <a:rPr lang="en-US" smtClean="0"/>
              <a:t>H. Avakian, QCD-Evol., May 22</a:t>
            </a:r>
            <a:endParaRPr lang="en-US"/>
          </a:p>
        </p:txBody>
      </p:sp>
      <p:pic>
        <p:nvPicPr>
          <p:cNvPr id="7" name="Picture 27" descr="proton_quark_version_new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343400"/>
            <a:ext cx="1603375" cy="162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7696200" y="4648200"/>
            <a:ext cx="990600" cy="1143000"/>
            <a:chOff x="4800600" y="4648200"/>
            <a:chExt cx="990600" cy="1143000"/>
          </a:xfrm>
        </p:grpSpPr>
        <p:sp>
          <p:nvSpPr>
            <p:cNvPr id="2" name="Parallelogram 1"/>
            <p:cNvSpPr/>
            <p:nvPr/>
          </p:nvSpPr>
          <p:spPr>
            <a:xfrm>
              <a:off x="4800600" y="4648200"/>
              <a:ext cx="533400" cy="685800"/>
            </a:xfrm>
            <a:prstGeom prst="parallelogram">
              <a:avLst/>
            </a:prstGeom>
            <a:solidFill>
              <a:srgbClr val="FF0000">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11"/>
            <p:cNvSpPr/>
            <p:nvPr/>
          </p:nvSpPr>
          <p:spPr>
            <a:xfrm rot="2245769">
              <a:off x="4953000" y="4800600"/>
              <a:ext cx="533400" cy="685800"/>
            </a:xfrm>
            <a:prstGeom prst="parallelogram">
              <a:avLst/>
            </a:prstGeom>
            <a:solidFill>
              <a:srgbClr val="3366FF">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p:nvSpPr>
          <p:spPr>
            <a:xfrm rot="6114417">
              <a:off x="5105400" y="4953000"/>
              <a:ext cx="533400" cy="685800"/>
            </a:xfrm>
            <a:prstGeom prst="parallelogram">
              <a:avLst/>
            </a:prstGeom>
            <a:solidFill>
              <a:srgbClr val="008000">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rot="10800000">
              <a:off x="5257800" y="5105400"/>
              <a:ext cx="533400" cy="685800"/>
            </a:xfrm>
            <a:prstGeom prst="parallelogram">
              <a:avLst/>
            </a:prstGeom>
            <a:solidFill>
              <a:schemeClr val="tx1">
                <a:alpha val="1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2938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563563"/>
          </a:xfrm>
        </p:spPr>
        <p:txBody>
          <a:bodyPr/>
          <a:lstStyle/>
          <a:p>
            <a:r>
              <a:rPr lang="en-US" dirty="0" smtClean="0"/>
              <a:t>What we know about the longitudinal rho</a:t>
            </a:r>
            <a:endParaRPr lang="en-US" baseline="-25000"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12</a:t>
            </a:fld>
            <a:endParaRPr lang="en-US"/>
          </a:p>
        </p:txBody>
      </p:sp>
      <p:sp>
        <p:nvSpPr>
          <p:cNvPr id="8" name="TextBox 7"/>
          <p:cNvSpPr txBox="1"/>
          <p:nvPr/>
        </p:nvSpPr>
        <p:spPr>
          <a:xfrm>
            <a:off x="4671166" y="1676400"/>
            <a:ext cx="4472834" cy="369332"/>
          </a:xfrm>
          <a:prstGeom prst="rect">
            <a:avLst/>
          </a:prstGeom>
          <a:noFill/>
        </p:spPr>
        <p:txBody>
          <a:bodyPr wrap="square" rtlCol="0">
            <a:spAutoFit/>
          </a:bodyPr>
          <a:lstStyle/>
          <a:p>
            <a:r>
              <a:rPr lang="en-US" dirty="0" smtClean="0"/>
              <a:t>Has huge SSAs (negative for beam SSA)</a:t>
            </a:r>
          </a:p>
        </p:txBody>
      </p:sp>
      <p:sp>
        <p:nvSpPr>
          <p:cNvPr id="10" name="TextBox 9"/>
          <p:cNvSpPr txBox="1"/>
          <p:nvPr/>
        </p:nvSpPr>
        <p:spPr>
          <a:xfrm>
            <a:off x="5029200" y="5024735"/>
            <a:ext cx="2895600" cy="369332"/>
          </a:xfrm>
          <a:prstGeom prst="rect">
            <a:avLst/>
          </a:prstGeom>
          <a:noFill/>
        </p:spPr>
        <p:txBody>
          <a:bodyPr wrap="square" rtlCol="0">
            <a:spAutoFit/>
          </a:bodyPr>
          <a:lstStyle/>
          <a:p>
            <a:r>
              <a:rPr lang="en-US"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13" name="Picture 12" descr="Screen Shot 2025-04-14 at 9.53.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33600"/>
            <a:ext cx="3937569" cy="3276600"/>
          </a:xfrm>
          <a:prstGeom prst="rect">
            <a:avLst/>
          </a:prstGeom>
        </p:spPr>
      </p:pic>
      <p:sp>
        <p:nvSpPr>
          <p:cNvPr id="14" name="TextBox 13"/>
          <p:cNvSpPr txBox="1"/>
          <p:nvPr/>
        </p:nvSpPr>
        <p:spPr>
          <a:xfrm>
            <a:off x="2590800" y="2362200"/>
            <a:ext cx="1044427" cy="369332"/>
          </a:xfrm>
          <a:prstGeom prst="rect">
            <a:avLst/>
          </a:prstGeom>
          <a:noFill/>
        </p:spPr>
        <p:txBody>
          <a:bodyPr wrap="none" rtlCol="0">
            <a:spAutoFit/>
          </a:bodyPr>
          <a:lstStyle/>
          <a:p>
            <a:r>
              <a:rPr lang="en-US" dirty="0" smtClean="0"/>
              <a:t>CLAS12</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1507737" cy="225222"/>
          </a:xfrm>
          <a:prstGeom prst="rect">
            <a:avLst/>
          </a:prstGeom>
        </p:spPr>
      </p:pic>
      <p:sp>
        <p:nvSpPr>
          <p:cNvPr id="15" name="TextBox 14"/>
          <p:cNvSpPr txBox="1"/>
          <p:nvPr/>
        </p:nvSpPr>
        <p:spPr>
          <a:xfrm>
            <a:off x="152400" y="5410200"/>
            <a:ext cx="3939434" cy="923330"/>
          </a:xfrm>
          <a:prstGeom prst="rect">
            <a:avLst/>
          </a:prstGeom>
          <a:noFill/>
        </p:spPr>
        <p:txBody>
          <a:bodyPr wrap="square" rtlCol="0">
            <a:spAutoFit/>
          </a:bodyPr>
          <a:lstStyle/>
          <a:p>
            <a:r>
              <a:rPr lang="en-US" dirty="0" smtClean="0"/>
              <a:t>Very challenging to measure</a:t>
            </a:r>
          </a:p>
          <a:p>
            <a:pPr marL="285750" indent="-285750">
              <a:buFont typeface="Wingdings" charset="0"/>
              <a:buChar char="à"/>
            </a:pPr>
            <a:r>
              <a:rPr lang="en-US" dirty="0" smtClean="0">
                <a:sym typeface="Wingdings"/>
              </a:rPr>
              <a:t>asymmetric decays hard to detect and identify</a:t>
            </a:r>
          </a:p>
        </p:txBody>
      </p:sp>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14400"/>
            <a:ext cx="1884556" cy="457200"/>
          </a:xfrm>
          <a:prstGeom prst="rect">
            <a:avLst/>
          </a:prstGeom>
        </p:spPr>
      </p:pic>
      <p:pic>
        <p:nvPicPr>
          <p:cNvPr id="7" name="Picture 6" descr="Screen Shot 2025-05-16 at 6.01.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838200"/>
            <a:ext cx="2374900" cy="1447800"/>
          </a:xfrm>
          <a:prstGeom prst="rect">
            <a:avLst/>
          </a:prstGeom>
        </p:spPr>
      </p:pic>
      <p:pic>
        <p:nvPicPr>
          <p:cNvPr id="11" name="Picture 10" descr="Screen Shot 2025-04-23 at 5.45.3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1976735"/>
            <a:ext cx="4800599" cy="3733800"/>
          </a:xfrm>
          <a:prstGeom prst="rect">
            <a:avLst/>
          </a:prstGeom>
        </p:spPr>
      </p:pic>
      <p:sp>
        <p:nvSpPr>
          <p:cNvPr id="16" name="TextBox 15"/>
          <p:cNvSpPr txBox="1"/>
          <p:nvPr/>
        </p:nvSpPr>
        <p:spPr>
          <a:xfrm>
            <a:off x="5181600" y="4719935"/>
            <a:ext cx="2895600" cy="369332"/>
          </a:xfrm>
          <a:prstGeom prst="rect">
            <a:avLst/>
          </a:prstGeom>
          <a:noFill/>
        </p:spPr>
        <p:txBody>
          <a:bodyPr wrap="square" rtlCol="0">
            <a:spAutoFit/>
          </a:bodyPr>
          <a:lstStyle/>
          <a:p>
            <a:r>
              <a:rPr lang="en-US"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9" name="Picture 8" descr="Screen Shot 2025-05-16 at 6.12.3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3402394"/>
            <a:ext cx="2057400" cy="1474405"/>
          </a:xfrm>
          <a:prstGeom prst="rect">
            <a:avLst/>
          </a:prstGeom>
        </p:spPr>
      </p:pic>
      <p:sp>
        <p:nvSpPr>
          <p:cNvPr id="17" name="Rectangle 16"/>
          <p:cNvSpPr/>
          <p:nvPr/>
        </p:nvSpPr>
        <p:spPr>
          <a:xfrm>
            <a:off x="4648200" y="990600"/>
            <a:ext cx="4264099" cy="400110"/>
          </a:xfrm>
          <a:prstGeom prst="rect">
            <a:avLst/>
          </a:prstGeom>
        </p:spPr>
        <p:txBody>
          <a:bodyPr wrap="none">
            <a:spAutoFit/>
          </a:bodyPr>
          <a:lstStyle/>
          <a:p>
            <a:r>
              <a:rPr lang="en-US" sz="2000" dirty="0"/>
              <a:t>longitudinal </a:t>
            </a:r>
            <a:r>
              <a:rPr lang="en-US" sz="2000" dirty="0" smtClean="0">
                <a:latin typeface="Symbol"/>
              </a:rPr>
              <a:t>r</a:t>
            </a:r>
            <a:r>
              <a:rPr lang="en-US" sz="2000" dirty="0" smtClean="0">
                <a:sym typeface="Wingdings"/>
              </a:rPr>
              <a:t> source of info on </a:t>
            </a:r>
            <a:r>
              <a:rPr lang="en-US" sz="2000" dirty="0" smtClean="0">
                <a:latin typeface="Symbol"/>
              </a:rPr>
              <a:t>g</a:t>
            </a:r>
            <a:r>
              <a:rPr lang="en-US" sz="2000" baseline="30000" dirty="0" smtClean="0">
                <a:latin typeface="Symbol"/>
              </a:rPr>
              <a:t>*</a:t>
            </a:r>
            <a:r>
              <a:rPr lang="en-US" sz="2000" baseline="-25000" dirty="0" smtClean="0">
                <a:sym typeface="Wingdings"/>
              </a:rPr>
              <a:t>L</a:t>
            </a:r>
            <a:endParaRPr lang="en-US" sz="2000" baseline="-25000" dirty="0"/>
          </a:p>
        </p:txBody>
      </p:sp>
      <p:sp>
        <p:nvSpPr>
          <p:cNvPr id="18" name="TextBox 17"/>
          <p:cNvSpPr txBox="1"/>
          <p:nvPr/>
        </p:nvSpPr>
        <p:spPr>
          <a:xfrm>
            <a:off x="4419600" y="5562600"/>
            <a:ext cx="4648200" cy="461665"/>
          </a:xfrm>
          <a:prstGeom prst="rect">
            <a:avLst/>
          </a:prstGeom>
          <a:noFill/>
        </p:spPr>
        <p:txBody>
          <a:bodyPr wrap="square" rtlCol="0">
            <a:spAutoFit/>
          </a:bodyPr>
          <a:lstStyle/>
          <a:p>
            <a:r>
              <a:rPr lang="en-US" dirty="0" smtClean="0"/>
              <a:t>Interference of </a:t>
            </a:r>
            <a:r>
              <a:rPr lang="en-US" sz="2400" dirty="0" err="1" smtClean="0">
                <a:solidFill>
                  <a:srgbClr val="0000FF"/>
                </a:solidFill>
                <a:latin typeface="Symbol"/>
              </a:rPr>
              <a:t>g</a:t>
            </a:r>
            <a:r>
              <a:rPr lang="en-US" sz="2400" baseline="-25000" dirty="0" err="1" smtClean="0">
                <a:solidFill>
                  <a:srgbClr val="0000FF"/>
                </a:solidFill>
                <a:sym typeface="Wingdings"/>
              </a:rPr>
              <a:t>T</a:t>
            </a:r>
            <a:r>
              <a:rPr lang="en-US" sz="2400" dirty="0" smtClean="0">
                <a:solidFill>
                  <a:srgbClr val="0000FF"/>
                </a:solidFill>
              </a:rPr>
              <a:t>*</a:t>
            </a:r>
            <a:r>
              <a:rPr lang="en-US" sz="2400" dirty="0" smtClean="0">
                <a:solidFill>
                  <a:srgbClr val="0000FF"/>
                </a:solidFill>
                <a:sym typeface="Wingdings"/>
              </a:rPr>
              <a:t></a:t>
            </a:r>
            <a:r>
              <a:rPr lang="en-US" sz="2400" dirty="0" err="1" smtClean="0">
                <a:solidFill>
                  <a:srgbClr val="0000FF"/>
                </a:solidFill>
                <a:latin typeface="Symbol"/>
              </a:rPr>
              <a:t>r</a:t>
            </a:r>
            <a:r>
              <a:rPr lang="en-US" sz="2400" baseline="-25000" dirty="0" err="1" smtClean="0">
                <a:sym typeface="Wingdings"/>
              </a:rPr>
              <a:t>L</a:t>
            </a:r>
            <a:r>
              <a:rPr lang="en-US" sz="2400" dirty="0" smtClean="0">
                <a:sym typeface="Wingdings"/>
              </a:rPr>
              <a:t> and  </a:t>
            </a:r>
            <a:r>
              <a:rPr lang="en-US" sz="2400" dirty="0" err="1" smtClean="0">
                <a:solidFill>
                  <a:srgbClr val="FF0000"/>
                </a:solidFill>
                <a:latin typeface="Symbol"/>
              </a:rPr>
              <a:t>g</a:t>
            </a:r>
            <a:r>
              <a:rPr lang="en-US" sz="2400" baseline="-25000" dirty="0" err="1" smtClean="0">
                <a:solidFill>
                  <a:srgbClr val="FF0000"/>
                </a:solidFill>
                <a:sym typeface="Wingdings"/>
              </a:rPr>
              <a:t>L</a:t>
            </a:r>
            <a:r>
              <a:rPr lang="en-US" sz="2400" dirty="0" smtClean="0">
                <a:solidFill>
                  <a:srgbClr val="FF0000"/>
                </a:solidFill>
                <a:sym typeface="Wingdings"/>
              </a:rPr>
              <a:t>*</a:t>
            </a:r>
            <a:r>
              <a:rPr lang="en-US" sz="2400" dirty="0" err="1" smtClean="0">
                <a:solidFill>
                  <a:srgbClr val="FF0000"/>
                </a:solidFill>
                <a:latin typeface="Symbol"/>
              </a:rPr>
              <a:t>r</a:t>
            </a:r>
            <a:r>
              <a:rPr lang="en-US" sz="2400" baseline="-25000" dirty="0" err="1" smtClean="0">
                <a:solidFill>
                  <a:srgbClr val="FF0000"/>
                </a:solidFill>
                <a:sym typeface="Wingdings"/>
              </a:rPr>
              <a:t>L</a:t>
            </a:r>
            <a:endParaRPr lang="en-US" sz="2400" baseline="-25000" dirty="0">
              <a:solidFill>
                <a:srgbClr val="FF0000"/>
              </a:solidFill>
            </a:endParaRPr>
          </a:p>
        </p:txBody>
      </p:sp>
      <p:pic>
        <p:nvPicPr>
          <p:cNvPr id="20" name="Picture 19" descr="Screen Shot 2025-04-23 at 9.44.3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6019800"/>
            <a:ext cx="1981200" cy="381408"/>
          </a:xfrm>
          <a:prstGeom prst="rect">
            <a:avLst/>
          </a:prstGeom>
        </p:spPr>
      </p:pic>
      <p:sp>
        <p:nvSpPr>
          <p:cNvPr id="21" name="TextBox 20"/>
          <p:cNvSpPr txBox="1"/>
          <p:nvPr/>
        </p:nvSpPr>
        <p:spPr>
          <a:xfrm>
            <a:off x="5867400" y="6096000"/>
            <a:ext cx="3117172" cy="307777"/>
          </a:xfrm>
          <a:prstGeom prst="rect">
            <a:avLst/>
          </a:prstGeom>
          <a:solidFill>
            <a:schemeClr val="bg1">
              <a:alpha val="49000"/>
            </a:schemeClr>
          </a:solidFill>
        </p:spPr>
        <p:txBody>
          <a:bodyPr wrap="none" rtlCol="0">
            <a:spAutoFit/>
          </a:bodyPr>
          <a:lstStyle/>
          <a:p>
            <a:r>
              <a:rPr lang="en-US" sz="1400" dirty="0" smtClean="0">
                <a:sym typeface="Wingdings"/>
              </a:rPr>
              <a:t>  measured 0 at </a:t>
            </a:r>
            <a:r>
              <a:rPr lang="en-US" sz="1200" dirty="0" smtClean="0">
                <a:sym typeface="Wingdings"/>
              </a:rPr>
              <a:t>HERMES/COMPASS</a:t>
            </a:r>
            <a:endParaRPr lang="en-US" sz="1400" dirty="0"/>
          </a:p>
        </p:txBody>
      </p:sp>
      <p:sp>
        <p:nvSpPr>
          <p:cNvPr id="22" name="Rectangle 21"/>
          <p:cNvSpPr/>
          <p:nvPr/>
        </p:nvSpPr>
        <p:spPr>
          <a:xfrm>
            <a:off x="3276600" y="4191000"/>
            <a:ext cx="492443" cy="369332"/>
          </a:xfrm>
          <a:prstGeom prst="rect">
            <a:avLst/>
          </a:prstGeom>
        </p:spPr>
        <p:txBody>
          <a:bodyPr wrap="none">
            <a:spAutoFit/>
          </a:bodyPr>
          <a:lstStyle/>
          <a:p>
            <a:r>
              <a:rPr lang="en-US" dirty="0">
                <a:solidFill>
                  <a:srgbClr val="FF0000"/>
                </a:solidFill>
                <a:latin typeface="Symbol"/>
              </a:rPr>
              <a:t>r</a:t>
            </a:r>
            <a:r>
              <a:rPr lang="en-US" baseline="30000" dirty="0">
                <a:solidFill>
                  <a:srgbClr val="FF0000"/>
                </a:solidFill>
              </a:rPr>
              <a:t>0</a:t>
            </a:r>
            <a:r>
              <a:rPr lang="en-US" baseline="-25000" dirty="0">
                <a:solidFill>
                  <a:srgbClr val="FF0000"/>
                </a:solidFill>
              </a:rPr>
              <a:t>L</a:t>
            </a:r>
            <a:endParaRPr lang="en-US" dirty="0"/>
          </a:p>
        </p:txBody>
      </p:sp>
      <p:sp>
        <p:nvSpPr>
          <p:cNvPr id="23" name="Rectangle 22"/>
          <p:cNvSpPr/>
          <p:nvPr/>
        </p:nvSpPr>
        <p:spPr>
          <a:xfrm>
            <a:off x="1828800" y="2743200"/>
            <a:ext cx="492443" cy="369332"/>
          </a:xfrm>
          <a:prstGeom prst="rect">
            <a:avLst/>
          </a:prstGeom>
        </p:spPr>
        <p:txBody>
          <a:bodyPr wrap="none">
            <a:spAutoFit/>
          </a:bodyPr>
          <a:lstStyle/>
          <a:p>
            <a:r>
              <a:rPr lang="en-US" dirty="0">
                <a:solidFill>
                  <a:srgbClr val="0000FF"/>
                </a:solidFill>
                <a:latin typeface="Symbol"/>
              </a:rPr>
              <a:t>r</a:t>
            </a:r>
            <a:r>
              <a:rPr lang="en-US" baseline="30000" dirty="0">
                <a:solidFill>
                  <a:srgbClr val="0000FF"/>
                </a:solidFill>
              </a:rPr>
              <a:t>0</a:t>
            </a:r>
            <a:r>
              <a:rPr lang="en-US" baseline="-25000" dirty="0">
                <a:solidFill>
                  <a:srgbClr val="0000FF"/>
                </a:solidFill>
              </a:rPr>
              <a:t>T</a:t>
            </a:r>
            <a:endParaRPr lang="en-US" dirty="0"/>
          </a:p>
        </p:txBody>
      </p:sp>
    </p:spTree>
    <p:extLst>
      <p:ext uri="{BB962C8B-B14F-4D97-AF65-F5344CB8AC3E}">
        <p14:creationId xmlns:p14="http://schemas.microsoft.com/office/powerpoint/2010/main" val="7005144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latin typeface="Arial" charset="0"/>
                <a:ea typeface="MS PGothic" charset="0"/>
              </a:rPr>
              <a:t>“diffractive” VMs: rapidity gap</a:t>
            </a:r>
            <a:endParaRPr lang="en-US" dirty="0">
              <a:latin typeface="Arial" charset="0"/>
              <a:ea typeface="MS PGothic" charset="0"/>
            </a:endParaRPr>
          </a:p>
        </p:txBody>
      </p:sp>
      <p:sp>
        <p:nvSpPr>
          <p:cNvPr id="5" name="Footer Placeholder 4"/>
          <p:cNvSpPr>
            <a:spLocks noGrp="1"/>
          </p:cNvSpPr>
          <p:nvPr>
            <p:ph type="ftr" sz="quarter" idx="10"/>
          </p:nvPr>
        </p:nvSpPr>
        <p:spPr/>
        <p:txBody>
          <a:bodyPr/>
          <a:lstStyle/>
          <a:p>
            <a:pPr>
              <a:defRPr/>
            </a:pPr>
            <a:r>
              <a:rPr lang="it-IT" smtClean="0"/>
              <a:t>H. Avakian, QCD-Evol., May 22</a:t>
            </a:r>
            <a:endParaRPr lang="en-US"/>
          </a:p>
        </p:txBody>
      </p:sp>
      <p:sp>
        <p:nvSpPr>
          <p:cNvPr id="296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727F91-1D5A-5648-B155-BA59E0BA0155}" type="slidenum">
              <a:rPr lang="en-US" sz="1400"/>
              <a:pPr/>
              <a:t>13</a:t>
            </a:fld>
            <a:endParaRPr lang="en-US" sz="1400"/>
          </a:p>
        </p:txBody>
      </p:sp>
      <p:sp>
        <p:nvSpPr>
          <p:cNvPr id="29700" name="TextBox 2"/>
          <p:cNvSpPr txBox="1">
            <a:spLocks noChangeArrowheads="1"/>
          </p:cNvSpPr>
          <p:nvPr/>
        </p:nvSpPr>
        <p:spPr bwMode="auto">
          <a:xfrm>
            <a:off x="609600" y="5029200"/>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dirty="0" smtClean="0">
                <a:solidFill>
                  <a:srgbClr val="FF0000"/>
                </a:solidFill>
                <a:latin typeface="Symbol"/>
              </a:rPr>
              <a:t>r</a:t>
            </a:r>
            <a:r>
              <a:rPr lang="en-US" sz="3200" baseline="30000" dirty="0" smtClean="0">
                <a:solidFill>
                  <a:srgbClr val="FF0000"/>
                </a:solidFill>
              </a:rPr>
              <a:t>0</a:t>
            </a:r>
            <a:r>
              <a:rPr lang="en-US" sz="3200" baseline="-25000" dirty="0" smtClean="0">
                <a:solidFill>
                  <a:srgbClr val="FF0000"/>
                </a:solidFill>
              </a:rPr>
              <a:t>L</a:t>
            </a:r>
            <a:r>
              <a:rPr lang="en-US" dirty="0" smtClean="0">
                <a:solidFill>
                  <a:srgbClr val="FF0000"/>
                </a:solidFill>
              </a:rPr>
              <a:t> </a:t>
            </a:r>
            <a:r>
              <a:rPr lang="en-US" dirty="0" smtClean="0">
                <a:solidFill>
                  <a:srgbClr val="000000"/>
                </a:solidFill>
              </a:rPr>
              <a:t>and</a:t>
            </a:r>
            <a:r>
              <a:rPr lang="en-US" dirty="0" smtClean="0">
                <a:solidFill>
                  <a:srgbClr val="FF0000"/>
                </a:solidFill>
              </a:rPr>
              <a:t> </a:t>
            </a:r>
            <a:r>
              <a:rPr lang="en-US" dirty="0" smtClean="0">
                <a:solidFill>
                  <a:srgbClr val="0000FF"/>
                </a:solidFill>
                <a:latin typeface="Symbol"/>
              </a:rPr>
              <a:t>r</a:t>
            </a:r>
            <a:r>
              <a:rPr lang="en-US" baseline="30000" dirty="0" smtClean="0">
                <a:solidFill>
                  <a:srgbClr val="0000FF"/>
                </a:solidFill>
              </a:rPr>
              <a:t>0</a:t>
            </a:r>
            <a:r>
              <a:rPr lang="en-US" baseline="-25000" dirty="0" smtClean="0">
                <a:solidFill>
                  <a:srgbClr val="0000FF"/>
                </a:solidFill>
              </a:rPr>
              <a:t>T</a:t>
            </a:r>
            <a:r>
              <a:rPr lang="en-US" baseline="-25000" dirty="0" smtClean="0">
                <a:solidFill>
                  <a:srgbClr val="FF0000"/>
                </a:solidFill>
              </a:rPr>
              <a:t> </a:t>
            </a:r>
            <a:r>
              <a:rPr lang="en-US" dirty="0" smtClean="0">
                <a:solidFill>
                  <a:srgbClr val="000000"/>
                </a:solidFill>
                <a:sym typeface="Wingdings"/>
              </a:rPr>
              <a:t>2</a:t>
            </a:r>
            <a:r>
              <a:rPr lang="en-US" dirty="0" smtClean="0">
                <a:solidFill>
                  <a:srgbClr val="000000"/>
                </a:solidFill>
              </a:rPr>
              <a:t> different particles!!!</a:t>
            </a:r>
            <a:endParaRPr lang="en-US" dirty="0">
              <a:solidFill>
                <a:srgbClr val="000000"/>
              </a:solidFill>
            </a:endParaRPr>
          </a:p>
          <a:p>
            <a:endParaRPr lang="en-US" dirty="0">
              <a:solidFill>
                <a:srgbClr val="FF0000"/>
              </a:solidFill>
            </a:endParaRPr>
          </a:p>
        </p:txBody>
      </p:sp>
      <p:sp>
        <p:nvSpPr>
          <p:cNvPr id="29701" name="TextBox 6"/>
          <p:cNvSpPr txBox="1">
            <a:spLocks noChangeArrowheads="1"/>
          </p:cNvSpPr>
          <p:nvPr/>
        </p:nvSpPr>
        <p:spPr bwMode="auto">
          <a:xfrm>
            <a:off x="4648200" y="4343400"/>
            <a:ext cx="449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Significant rapidity gap between protons (backward) and rho (forward)</a:t>
            </a:r>
          </a:p>
          <a:p>
            <a:r>
              <a:rPr lang="en-US" sz="1800" dirty="0" smtClean="0"/>
              <a:t>What is the fraction of VMs in DDIS?</a:t>
            </a:r>
          </a:p>
          <a:p>
            <a:r>
              <a:rPr lang="en-US" sz="1800" dirty="0" smtClean="0"/>
              <a:t>What is the relative fraction of VMs as a function of  W and Q</a:t>
            </a:r>
            <a:r>
              <a:rPr lang="en-US" sz="1800" baseline="30000" dirty="0" smtClean="0"/>
              <a:t>2</a:t>
            </a:r>
            <a:r>
              <a:rPr lang="en-US" sz="1800" dirty="0" smtClean="0"/>
              <a:t>?</a:t>
            </a:r>
          </a:p>
          <a:p>
            <a:r>
              <a:rPr lang="en-US" sz="1800" dirty="0" smtClean="0">
                <a:solidFill>
                  <a:srgbClr val="FF0000"/>
                </a:solidFill>
              </a:rPr>
              <a:t>Identify kinematics of “diffractive” </a:t>
            </a:r>
            <a:r>
              <a:rPr lang="en-US" sz="1800" dirty="0" smtClean="0">
                <a:solidFill>
                  <a:srgbClr val="FF0000"/>
                </a:solidFill>
                <a:latin typeface="Symbol"/>
              </a:rPr>
              <a:t>r</a:t>
            </a:r>
            <a:r>
              <a:rPr lang="en-US" sz="1800" baseline="30000" dirty="0" smtClean="0">
                <a:solidFill>
                  <a:srgbClr val="FF0000"/>
                </a:solidFill>
              </a:rPr>
              <a:t>0</a:t>
            </a:r>
            <a:r>
              <a:rPr lang="en-US" sz="1800" dirty="0">
                <a:solidFill>
                  <a:srgbClr val="FF0000"/>
                </a:solidFill>
              </a:rPr>
              <a:t> </a:t>
            </a:r>
            <a:r>
              <a:rPr lang="en-US" sz="1800" dirty="0" smtClean="0">
                <a:solidFill>
                  <a:srgbClr val="FF0000"/>
                </a:solidFill>
              </a:rPr>
              <a:t>by comparison with </a:t>
            </a:r>
            <a:r>
              <a:rPr lang="en-US" sz="1800" dirty="0" smtClean="0">
                <a:solidFill>
                  <a:srgbClr val="FF0000"/>
                </a:solidFill>
                <a:latin typeface="Symbol"/>
              </a:rPr>
              <a:t>r</a:t>
            </a:r>
            <a:r>
              <a:rPr lang="en-US" sz="1800" baseline="30000" dirty="0" smtClean="0">
                <a:solidFill>
                  <a:srgbClr val="FF0000"/>
                </a:solidFill>
              </a:rPr>
              <a:t>+</a:t>
            </a:r>
            <a:endParaRPr lang="en-US" sz="1800" dirty="0">
              <a:solidFill>
                <a:srgbClr val="FF0000"/>
              </a:solidFill>
            </a:endParaRPr>
          </a:p>
          <a:p>
            <a:endParaRPr lang="en-US" sz="1800" dirty="0"/>
          </a:p>
        </p:txBody>
      </p:sp>
      <p:grpSp>
        <p:nvGrpSpPr>
          <p:cNvPr id="8" name="Group 7"/>
          <p:cNvGrpSpPr/>
          <p:nvPr/>
        </p:nvGrpSpPr>
        <p:grpSpPr>
          <a:xfrm>
            <a:off x="76200" y="914400"/>
            <a:ext cx="4495800" cy="4038600"/>
            <a:chOff x="23519" y="990600"/>
            <a:chExt cx="4559755" cy="4064516"/>
          </a:xfrm>
        </p:grpSpPr>
        <p:pic>
          <p:nvPicPr>
            <p:cNvPr id="3" name="Picture 2" descr="flu2fuu-rh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2" y="990600"/>
              <a:ext cx="4540817" cy="4038600"/>
            </a:xfrm>
            <a:prstGeom prst="rect">
              <a:avLst/>
            </a:prstGeom>
          </p:spPr>
        </p:pic>
        <p:pic>
          <p:nvPicPr>
            <p:cNvPr id="4" name="Picture 3" descr="fl2fuu-all-p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9" y="1066800"/>
              <a:ext cx="4554300" cy="3988316"/>
            </a:xfrm>
            <a:prstGeom prst="rect">
              <a:avLst/>
            </a:prstGeom>
          </p:spPr>
        </p:pic>
        <p:sp>
          <p:nvSpPr>
            <p:cNvPr id="6" name="TextBox 5"/>
            <p:cNvSpPr txBox="1"/>
            <p:nvPr/>
          </p:nvSpPr>
          <p:spPr>
            <a:xfrm>
              <a:off x="1066800" y="1143000"/>
              <a:ext cx="3516474" cy="354269"/>
            </a:xfrm>
            <a:prstGeom prst="rect">
              <a:avLst/>
            </a:prstGeom>
            <a:noFill/>
          </p:spPr>
          <p:txBody>
            <a:bodyPr wrap="none" rtlCol="0">
              <a:spAutoFit/>
            </a:bodyPr>
            <a:lstStyle/>
            <a:p>
              <a:r>
                <a:rPr lang="en-US" sz="1400" dirty="0" smtClean="0"/>
                <a:t>Beam SSA for exclusive states</a:t>
              </a:r>
              <a:endParaRPr lang="en-US" sz="1400" dirty="0"/>
            </a:p>
          </p:txBody>
        </p:sp>
        <p:sp>
          <p:nvSpPr>
            <p:cNvPr id="16" name="Left Brace 15"/>
            <p:cNvSpPr/>
            <p:nvPr/>
          </p:nvSpPr>
          <p:spPr>
            <a:xfrm rot="5400000" flipH="1">
              <a:off x="3848100" y="3771900"/>
              <a:ext cx="304800" cy="990600"/>
            </a:xfrm>
            <a:prstGeom prst="leftBrace">
              <a:avLst/>
            </a:prstGeom>
            <a:ln>
              <a:solidFill>
                <a:srgbClr val="FF0000"/>
              </a:solidFill>
            </a:ln>
            <a:effectLst>
              <a:outerShdw blurRad="40000"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 name="Group 1"/>
          <p:cNvGrpSpPr/>
          <p:nvPr/>
        </p:nvGrpSpPr>
        <p:grpSpPr>
          <a:xfrm>
            <a:off x="4572000" y="990600"/>
            <a:ext cx="4191000" cy="2971800"/>
            <a:chOff x="3499585" y="990600"/>
            <a:chExt cx="5263415" cy="3352800"/>
          </a:xfrm>
        </p:grpSpPr>
        <p:pic>
          <p:nvPicPr>
            <p:cNvPr id="7" name="Picture 6" descr="Screen Shot 2025-01-27 at 10.05.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585" y="990600"/>
              <a:ext cx="5263415" cy="3352800"/>
            </a:xfrm>
            <a:prstGeom prst="rect">
              <a:avLst/>
            </a:prstGeom>
          </p:spPr>
        </p:pic>
        <p:sp>
          <p:nvSpPr>
            <p:cNvPr id="9" name="TextBox 8"/>
            <p:cNvSpPr txBox="1"/>
            <p:nvPr/>
          </p:nvSpPr>
          <p:spPr>
            <a:xfrm>
              <a:off x="4876800" y="1752600"/>
              <a:ext cx="313044" cy="369332"/>
            </a:xfrm>
            <a:prstGeom prst="rect">
              <a:avLst/>
            </a:prstGeom>
            <a:noFill/>
          </p:spPr>
          <p:txBody>
            <a:bodyPr wrap="none" rtlCol="0">
              <a:spAutoFit/>
            </a:bodyPr>
            <a:lstStyle/>
            <a:p>
              <a:r>
                <a:rPr lang="en-US" dirty="0" smtClean="0"/>
                <a:t>p</a:t>
              </a:r>
              <a:endParaRPr lang="en-US" dirty="0"/>
            </a:p>
          </p:txBody>
        </p:sp>
        <p:sp>
          <p:nvSpPr>
            <p:cNvPr id="10" name="Rectangle 9"/>
            <p:cNvSpPr/>
            <p:nvPr/>
          </p:nvSpPr>
          <p:spPr>
            <a:xfrm>
              <a:off x="7518920" y="1447799"/>
              <a:ext cx="634479" cy="416682"/>
            </a:xfrm>
            <a:prstGeom prst="rect">
              <a:avLst/>
            </a:prstGeom>
          </p:spPr>
          <p:txBody>
            <a:bodyPr wrap="square">
              <a:spAutoFit/>
            </a:bodyPr>
            <a:lstStyle/>
            <a:p>
              <a:r>
                <a:rPr lang="en-US" dirty="0">
                  <a:latin typeface="Symbol"/>
                </a:rPr>
                <a:t>r</a:t>
              </a:r>
              <a:r>
                <a:rPr lang="en-US" baseline="30000" dirty="0"/>
                <a:t>0</a:t>
              </a:r>
              <a:endParaRPr lang="en-US" dirty="0"/>
            </a:p>
          </p:txBody>
        </p:sp>
        <p:sp>
          <p:nvSpPr>
            <p:cNvPr id="11" name="TextBox 10"/>
            <p:cNvSpPr txBox="1"/>
            <p:nvPr/>
          </p:nvSpPr>
          <p:spPr>
            <a:xfrm>
              <a:off x="5257800" y="2209800"/>
              <a:ext cx="439243" cy="307777"/>
            </a:xfrm>
            <a:prstGeom prst="rect">
              <a:avLst/>
            </a:prstGeom>
            <a:noFill/>
          </p:spPr>
          <p:txBody>
            <a:bodyPr wrap="none" rtlCol="0">
              <a:spAutoFit/>
            </a:bodyPr>
            <a:lstStyle/>
            <a:p>
              <a:r>
                <a:rPr lang="en-US" sz="1400" dirty="0" smtClean="0">
                  <a:solidFill>
                    <a:srgbClr val="0000FF"/>
                  </a:solidFill>
                </a:rPr>
                <a:t>t&lt;1</a:t>
              </a:r>
              <a:endParaRPr lang="en-US" sz="1400" dirty="0">
                <a:solidFill>
                  <a:srgbClr val="0000FF"/>
                </a:solidFill>
              </a:endParaRPr>
            </a:p>
          </p:txBody>
        </p:sp>
        <p:sp>
          <p:nvSpPr>
            <p:cNvPr id="19" name="TextBox 18"/>
            <p:cNvSpPr txBox="1"/>
            <p:nvPr/>
          </p:nvSpPr>
          <p:spPr>
            <a:xfrm>
              <a:off x="4647966" y="3225800"/>
              <a:ext cx="588972" cy="307777"/>
            </a:xfrm>
            <a:prstGeom prst="rect">
              <a:avLst/>
            </a:prstGeom>
            <a:noFill/>
          </p:spPr>
          <p:txBody>
            <a:bodyPr wrap="none" rtlCol="0">
              <a:spAutoFit/>
            </a:bodyPr>
            <a:lstStyle/>
            <a:p>
              <a:r>
                <a:rPr lang="en-US" sz="1400" dirty="0" smtClean="0">
                  <a:solidFill>
                    <a:srgbClr val="FF0000"/>
                  </a:solidFill>
                </a:rPr>
                <a:t>t&lt;0.5</a:t>
              </a:r>
              <a:endParaRPr lang="en-US" sz="1400" dirty="0">
                <a:solidFill>
                  <a:srgbClr val="FF0000"/>
                </a:solidFill>
              </a:endParaRPr>
            </a:p>
          </p:txBody>
        </p:sp>
        <p:sp>
          <p:nvSpPr>
            <p:cNvPr id="12" name="Rectangle 11"/>
            <p:cNvSpPr/>
            <p:nvPr/>
          </p:nvSpPr>
          <p:spPr>
            <a:xfrm>
              <a:off x="4572000" y="1143000"/>
              <a:ext cx="1752600" cy="369332"/>
            </a:xfrm>
            <a:prstGeom prst="rect">
              <a:avLst/>
            </a:prstGeom>
          </p:spPr>
          <p:txBody>
            <a:bodyPr wrap="square">
              <a:spAutoFit/>
            </a:bodyPr>
            <a:lstStyle/>
            <a:p>
              <a:r>
                <a:rPr lang="en-US" dirty="0">
                  <a:latin typeface="Symbol"/>
                </a:rPr>
                <a:t> </a:t>
              </a:r>
              <a:r>
                <a:rPr lang="en-US" dirty="0" smtClean="0"/>
                <a:t>ep</a:t>
              </a:r>
              <a:r>
                <a:rPr lang="en-US" dirty="0" smtClean="0">
                  <a:sym typeface="Wingdings"/>
                </a:rPr>
                <a:t>e’p</a:t>
              </a:r>
              <a:r>
                <a:rPr lang="en-US" dirty="0" smtClean="0">
                  <a:latin typeface="Symbol"/>
                </a:rPr>
                <a:t>r</a:t>
              </a:r>
              <a:r>
                <a:rPr lang="en-US" baseline="30000" dirty="0" smtClean="0"/>
                <a:t>0</a:t>
              </a:r>
              <a:endParaRPr lang="en-US" dirty="0"/>
            </a:p>
          </p:txBody>
        </p:sp>
      </p:grpSp>
      <p:sp>
        <p:nvSpPr>
          <p:cNvPr id="13" name="Rectangle 12"/>
          <p:cNvSpPr/>
          <p:nvPr/>
        </p:nvSpPr>
        <p:spPr>
          <a:xfrm>
            <a:off x="3733800" y="3505200"/>
            <a:ext cx="581810" cy="461665"/>
          </a:xfrm>
          <a:prstGeom prst="rect">
            <a:avLst/>
          </a:prstGeom>
        </p:spPr>
        <p:txBody>
          <a:bodyPr wrap="none">
            <a:spAutoFit/>
          </a:bodyPr>
          <a:lstStyle/>
          <a:p>
            <a:r>
              <a:rPr lang="en-US" sz="2400" dirty="0">
                <a:solidFill>
                  <a:srgbClr val="FF0000"/>
                </a:solidFill>
                <a:latin typeface="Symbol"/>
              </a:rPr>
              <a:t>r</a:t>
            </a:r>
            <a:r>
              <a:rPr lang="en-US" sz="2400" baseline="30000" dirty="0">
                <a:solidFill>
                  <a:srgbClr val="FF0000"/>
                </a:solidFill>
              </a:rPr>
              <a:t>0</a:t>
            </a:r>
            <a:r>
              <a:rPr lang="en-US" sz="2400" baseline="-25000" dirty="0">
                <a:solidFill>
                  <a:srgbClr val="FF0000"/>
                </a:solidFill>
              </a:rPr>
              <a:t>L</a:t>
            </a:r>
            <a:endParaRPr lang="en-US" sz="2400" dirty="0"/>
          </a:p>
        </p:txBody>
      </p:sp>
      <p:sp>
        <p:nvSpPr>
          <p:cNvPr id="14" name="Rectangle 13"/>
          <p:cNvSpPr/>
          <p:nvPr/>
        </p:nvSpPr>
        <p:spPr>
          <a:xfrm>
            <a:off x="2895600" y="2362200"/>
            <a:ext cx="593031" cy="461665"/>
          </a:xfrm>
          <a:prstGeom prst="rect">
            <a:avLst/>
          </a:prstGeom>
        </p:spPr>
        <p:txBody>
          <a:bodyPr wrap="none">
            <a:spAutoFit/>
          </a:bodyPr>
          <a:lstStyle/>
          <a:p>
            <a:r>
              <a:rPr lang="en-US" sz="2400" dirty="0">
                <a:solidFill>
                  <a:srgbClr val="000090"/>
                </a:solidFill>
                <a:latin typeface="Symbol"/>
              </a:rPr>
              <a:t>r</a:t>
            </a:r>
            <a:r>
              <a:rPr lang="en-US" sz="2400" baseline="30000" dirty="0">
                <a:solidFill>
                  <a:srgbClr val="000090"/>
                </a:solidFill>
              </a:rPr>
              <a:t>0</a:t>
            </a:r>
            <a:r>
              <a:rPr lang="en-US" sz="2400" baseline="-25000" dirty="0">
                <a:solidFill>
                  <a:srgbClr val="000090"/>
                </a:solidFill>
              </a:rPr>
              <a:t>T</a:t>
            </a:r>
            <a:r>
              <a:rPr lang="en-US" sz="2000" baseline="-25000" dirty="0">
                <a:solidFill>
                  <a:srgbClr val="000090"/>
                </a:solidFill>
              </a:rPr>
              <a:t> </a:t>
            </a:r>
            <a:endParaRPr lang="en-US" sz="2000" dirty="0">
              <a:solidFill>
                <a:srgbClr val="000090"/>
              </a:solidFill>
            </a:endParaRPr>
          </a:p>
        </p:txBody>
      </p:sp>
    </p:spTree>
    <p:extLst>
      <p:ext uri="{BB962C8B-B14F-4D97-AF65-F5344CB8AC3E}">
        <p14:creationId xmlns:p14="http://schemas.microsoft.com/office/powerpoint/2010/main" val="3328387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descr="Screen Shot 2023-11-08 at 4.56.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38200"/>
            <a:ext cx="421049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9" name="Title 1"/>
          <p:cNvSpPr>
            <a:spLocks noGrp="1" noChangeArrowheads="1"/>
          </p:cNvSpPr>
          <p:nvPr>
            <p:ph type="title"/>
          </p:nvPr>
        </p:nvSpPr>
        <p:spPr>
          <a:xfrm>
            <a:off x="-152400" y="27281"/>
            <a:ext cx="9144000" cy="563562"/>
          </a:xfrm>
        </p:spPr>
        <p:txBody>
          <a:bodyPr/>
          <a:lstStyle/>
          <a:p>
            <a:r>
              <a:rPr lang="en-US" sz="2400" dirty="0">
                <a:latin typeface="Arial" charset="0"/>
                <a:ea typeface="MS PGothic" charset="0"/>
              </a:rPr>
              <a:t>Studies of  </a:t>
            </a:r>
            <a:r>
              <a:rPr lang="en-US" sz="2400" dirty="0">
                <a:latin typeface="Symbol" charset="0"/>
                <a:ea typeface="MS PGothic" charset="0"/>
              </a:rPr>
              <a:t>r</a:t>
            </a:r>
            <a:r>
              <a:rPr lang="en-US" sz="2400" baseline="30000" dirty="0">
                <a:latin typeface="Arial" charset="0"/>
                <a:ea typeface="MS PGothic" charset="0"/>
              </a:rPr>
              <a:t>0</a:t>
            </a:r>
            <a:r>
              <a:rPr lang="en-US" sz="2400" dirty="0">
                <a:latin typeface="Arial" charset="0"/>
                <a:ea typeface="MS PGothic" charset="0"/>
              </a:rPr>
              <a:t> impact with longitudinally polarized NH</a:t>
            </a:r>
            <a:r>
              <a:rPr lang="en-US" sz="2400" baseline="-25000" dirty="0">
                <a:latin typeface="Arial" charset="0"/>
                <a:ea typeface="MS PGothic" charset="0"/>
              </a:rPr>
              <a:t>3</a:t>
            </a:r>
            <a:r>
              <a:rPr lang="en-US" sz="2400" dirty="0">
                <a:latin typeface="Arial" charset="0"/>
                <a:ea typeface="MS PGothic" charset="0"/>
              </a:rPr>
              <a:t> target</a:t>
            </a:r>
          </a:p>
        </p:txBody>
      </p:sp>
      <p:sp>
        <p:nvSpPr>
          <p:cNvPr id="53250"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BED031-2CD2-414B-AFD6-104DA72A6FDF}" type="slidenum">
              <a:rPr lang="en-US" sz="1400"/>
              <a:pPr/>
              <a:t>14</a:t>
            </a:fld>
            <a:endParaRPr lang="en-US" sz="1400"/>
          </a:p>
        </p:txBody>
      </p:sp>
      <p:sp>
        <p:nvSpPr>
          <p:cNvPr id="53251" name="TextBox 14"/>
          <p:cNvSpPr txBox="1">
            <a:spLocks noChangeArrowheads="1"/>
          </p:cNvSpPr>
          <p:nvPr/>
        </p:nvSpPr>
        <p:spPr bwMode="auto">
          <a:xfrm>
            <a:off x="228600" y="4343400"/>
            <a:ext cx="48768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a:buChar char="•"/>
            </a:pPr>
            <a:endParaRPr lang="en-US" sz="1800" dirty="0"/>
          </a:p>
          <a:p>
            <a:pPr>
              <a:buFont typeface="Arial"/>
              <a:buChar char="•"/>
            </a:pPr>
            <a:r>
              <a:rPr lang="en-US" sz="1800" dirty="0"/>
              <a:t>DSA is P-even, </a:t>
            </a:r>
            <a:r>
              <a:rPr lang="en-US" sz="1800" dirty="0" smtClean="0"/>
              <a:t> </a:t>
            </a:r>
            <a:r>
              <a:rPr lang="en-US" sz="1800" dirty="0"/>
              <a:t>SSA is P-</a:t>
            </a:r>
            <a:r>
              <a:rPr lang="en-US" sz="1800" dirty="0" smtClean="0"/>
              <a:t>odd</a:t>
            </a:r>
          </a:p>
          <a:p>
            <a:pPr>
              <a:buFont typeface="Arial"/>
              <a:buChar char="•"/>
            </a:pPr>
            <a:r>
              <a:rPr lang="en-US" sz="1800" dirty="0"/>
              <a:t>longitudinal photon cross section </a:t>
            </a:r>
            <a:r>
              <a:rPr lang="en-US" sz="1800" dirty="0" smtClean="0"/>
              <a:t>is </a:t>
            </a:r>
            <a:r>
              <a:rPr lang="en-US" sz="1800" dirty="0"/>
              <a:t>P-</a:t>
            </a:r>
            <a:r>
              <a:rPr lang="en-US" sz="1800" dirty="0" smtClean="0"/>
              <a:t>odd</a:t>
            </a:r>
          </a:p>
          <a:p>
            <a:r>
              <a:rPr lang="en-US" sz="1800" dirty="0">
                <a:sym typeface="Wingdings"/>
              </a:rPr>
              <a:t> contribution </a:t>
            </a:r>
            <a:r>
              <a:rPr lang="en-US" sz="1800" dirty="0"/>
              <a:t>appears only in the SSA, a P-odd observable, and does not appear in </a:t>
            </a:r>
            <a:r>
              <a:rPr lang="en-US" sz="1800" dirty="0" smtClean="0"/>
              <a:t>DSA(</a:t>
            </a:r>
            <a:r>
              <a:rPr lang="en-US" sz="1800" dirty="0" smtClean="0">
                <a:sym typeface="Wingdings"/>
              </a:rPr>
              <a:t></a:t>
            </a:r>
            <a:r>
              <a:rPr lang="en-US" sz="1800" dirty="0" smtClean="0"/>
              <a:t>significant dilution in DSA)</a:t>
            </a:r>
            <a:endParaRPr lang="en-US" sz="1800" dirty="0"/>
          </a:p>
        </p:txBody>
      </p:sp>
      <p:sp>
        <p:nvSpPr>
          <p:cNvPr id="3" name="Footer Placeholder 2"/>
          <p:cNvSpPr>
            <a:spLocks noGrp="1"/>
          </p:cNvSpPr>
          <p:nvPr>
            <p:ph type="ftr" sz="quarter" idx="10"/>
          </p:nvPr>
        </p:nvSpPr>
        <p:spPr/>
        <p:txBody>
          <a:bodyPr/>
          <a:lstStyle/>
          <a:p>
            <a:pPr>
              <a:defRPr/>
            </a:pPr>
            <a:r>
              <a:rPr lang="en-US" smtClean="0"/>
              <a:t>H. Avakian, QCD-Evol., May 22</a:t>
            </a:r>
            <a:endParaRPr lang="en-US"/>
          </a:p>
        </p:txBody>
      </p:sp>
      <p:sp>
        <p:nvSpPr>
          <p:cNvPr id="53260" name="TextBox 5"/>
          <p:cNvSpPr txBox="1">
            <a:spLocks noChangeArrowheads="1"/>
          </p:cNvSpPr>
          <p:nvPr/>
        </p:nvSpPr>
        <p:spPr bwMode="auto">
          <a:xfrm>
            <a:off x="152400" y="3581400"/>
            <a:ext cx="4372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Need clear separation of hydrogen from NH</a:t>
            </a:r>
            <a:r>
              <a:rPr lang="en-US" sz="1400" baseline="-25000" dirty="0"/>
              <a:t>3</a:t>
            </a:r>
          </a:p>
          <a:p>
            <a:r>
              <a:rPr lang="en-US" sz="1400" dirty="0"/>
              <a:t>and </a:t>
            </a:r>
            <a:r>
              <a:rPr lang="en-US" sz="1400" dirty="0" smtClean="0"/>
              <a:t>“diffractive” </a:t>
            </a:r>
            <a:r>
              <a:rPr lang="en-US" sz="1400" dirty="0"/>
              <a:t>exclusive </a:t>
            </a:r>
            <a:r>
              <a:rPr lang="en-US" sz="1400" dirty="0">
                <a:latin typeface="Symbol"/>
              </a:rPr>
              <a:t>r</a:t>
            </a:r>
            <a:r>
              <a:rPr lang="en-US" sz="1400" dirty="0"/>
              <a:t>0s from exclusive </a:t>
            </a:r>
            <a:r>
              <a:rPr lang="en-US" sz="1400" dirty="0" err="1">
                <a:latin typeface="Symbol"/>
              </a:rPr>
              <a:t>p+p</a:t>
            </a:r>
            <a:r>
              <a:rPr lang="en-US" sz="1400" dirty="0">
                <a:latin typeface="Symbol"/>
              </a:rPr>
              <a:t>-</a:t>
            </a:r>
            <a:endParaRPr lang="en-US" sz="1400" baseline="-25000" dirty="0"/>
          </a:p>
        </p:txBody>
      </p:sp>
      <p:pic>
        <p:nvPicPr>
          <p:cNvPr id="2" name="Picture 1" descr="Screen Shot 2024-08-15 at 12.02.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38200"/>
            <a:ext cx="4207285" cy="2601502"/>
          </a:xfrm>
          <a:prstGeom prst="rect">
            <a:avLst/>
          </a:prstGeom>
        </p:spPr>
      </p:pic>
      <p:cxnSp>
        <p:nvCxnSpPr>
          <p:cNvPr id="5" name="Straight Connector 4"/>
          <p:cNvCxnSpPr/>
          <p:nvPr/>
        </p:nvCxnSpPr>
        <p:spPr>
          <a:xfrm>
            <a:off x="762000" y="2590800"/>
            <a:ext cx="3352800" cy="1162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3254" name="TextBox 1"/>
          <p:cNvSpPr txBox="1">
            <a:spLocks noChangeArrowheads="1"/>
          </p:cNvSpPr>
          <p:nvPr/>
        </p:nvSpPr>
        <p:spPr bwMode="auto">
          <a:xfrm>
            <a:off x="1828800" y="9906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i="1" dirty="0"/>
              <a:t>CLAS12 Preliminary</a:t>
            </a:r>
          </a:p>
        </p:txBody>
      </p:sp>
      <p:sp>
        <p:nvSpPr>
          <p:cNvPr id="53258" name="TextBox 4"/>
          <p:cNvSpPr txBox="1">
            <a:spLocks noChangeArrowheads="1"/>
          </p:cNvSpPr>
          <p:nvPr/>
        </p:nvSpPr>
        <p:spPr bwMode="auto">
          <a:xfrm>
            <a:off x="838200" y="2590800"/>
            <a:ext cx="1419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err="1"/>
              <a:t>ep</a:t>
            </a:r>
            <a:r>
              <a:rPr lang="en-US" sz="1800" dirty="0"/>
              <a:t>-&gt;</a:t>
            </a:r>
            <a:r>
              <a:rPr lang="en-US" sz="1800" dirty="0" err="1"/>
              <a:t>e’p’</a:t>
            </a:r>
            <a:r>
              <a:rPr lang="en-US" altLang="ja-JP" sz="1800" dirty="0" err="1">
                <a:latin typeface="Symbol" charset="0"/>
              </a:rPr>
              <a:t>p</a:t>
            </a:r>
            <a:r>
              <a:rPr lang="en-US" altLang="ja-JP" sz="1800" baseline="30000" dirty="0" err="1">
                <a:latin typeface="Symbol" charset="0"/>
              </a:rPr>
              <a:t>+</a:t>
            </a:r>
            <a:r>
              <a:rPr lang="en-US" altLang="ja-JP" sz="1800" dirty="0" err="1">
                <a:latin typeface="Symbol" charset="0"/>
              </a:rPr>
              <a:t>p</a:t>
            </a:r>
            <a:r>
              <a:rPr lang="en-US" altLang="ja-JP" sz="1800" baseline="30000" dirty="0">
                <a:latin typeface="Symbol" charset="0"/>
              </a:rPr>
              <a:t>-</a:t>
            </a:r>
            <a:endParaRPr lang="en-US" sz="1800" baseline="30000" dirty="0"/>
          </a:p>
        </p:txBody>
      </p:sp>
      <p:cxnSp>
        <p:nvCxnSpPr>
          <p:cNvPr id="10" name="Straight Arrow Connector 9"/>
          <p:cNvCxnSpPr/>
          <p:nvPr/>
        </p:nvCxnSpPr>
        <p:spPr>
          <a:xfrm>
            <a:off x="1905000" y="2209800"/>
            <a:ext cx="10668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819400"/>
            <a:ext cx="1906732" cy="228600"/>
          </a:xfrm>
          <a:prstGeom prst="rect">
            <a:avLst/>
          </a:prstGeom>
        </p:spPr>
      </p:pic>
      <p:sp>
        <p:nvSpPr>
          <p:cNvPr id="6" name="TextBox 5"/>
          <p:cNvSpPr txBox="1"/>
          <p:nvPr/>
        </p:nvSpPr>
        <p:spPr>
          <a:xfrm>
            <a:off x="5486400" y="4953000"/>
            <a:ext cx="3581399" cy="1200329"/>
          </a:xfrm>
          <a:prstGeom prst="rect">
            <a:avLst/>
          </a:prstGeom>
          <a:noFill/>
        </p:spPr>
        <p:txBody>
          <a:bodyPr wrap="square" rtlCol="0">
            <a:spAutoFit/>
          </a:bodyPr>
          <a:lstStyle/>
          <a:p>
            <a:r>
              <a:rPr lang="en-US" dirty="0" smtClean="0"/>
              <a:t>At large z (small t) the shapes of distributions (getting asymmetric) clearly indicate dominance of longitudinal rho</a:t>
            </a:r>
            <a:endParaRPr lang="en-US" dirty="0"/>
          </a:p>
        </p:txBody>
      </p:sp>
    </p:spTree>
    <p:extLst>
      <p:ext uri="{BB962C8B-B14F-4D97-AF65-F5344CB8AC3E}">
        <p14:creationId xmlns:p14="http://schemas.microsoft.com/office/powerpoint/2010/main" val="32533551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 Avakian, QCD-Evol., May 22</a:t>
            </a:r>
            <a:endParaRPr lang="en-US"/>
          </a:p>
        </p:txBody>
      </p:sp>
      <p:sp>
        <p:nvSpPr>
          <p:cNvPr id="3" name="Slide Number Placeholder 2"/>
          <p:cNvSpPr>
            <a:spLocks noGrp="1"/>
          </p:cNvSpPr>
          <p:nvPr>
            <p:ph type="sldNum" sz="quarter" idx="11"/>
          </p:nvPr>
        </p:nvSpPr>
        <p:spPr/>
        <p:txBody>
          <a:bodyPr/>
          <a:lstStyle/>
          <a:p>
            <a:fld id="{AD331D40-5376-6041-8743-34E466560545}" type="slidenum">
              <a:rPr lang="en-US" smtClean="0"/>
              <a:pPr/>
              <a:t>15</a:t>
            </a:fld>
            <a:endParaRPr lang="en-US"/>
          </a:p>
        </p:txBody>
      </p:sp>
      <p:sp>
        <p:nvSpPr>
          <p:cNvPr id="4" name="TextBox 3"/>
          <p:cNvSpPr txBox="1"/>
          <p:nvPr/>
        </p:nvSpPr>
        <p:spPr>
          <a:xfrm>
            <a:off x="304800" y="0"/>
            <a:ext cx="8213907" cy="584776"/>
          </a:xfrm>
          <a:prstGeom prst="rect">
            <a:avLst/>
          </a:prstGeom>
          <a:noFill/>
        </p:spPr>
        <p:txBody>
          <a:bodyPr wrap="none" rtlCol="0">
            <a:spAutoFit/>
          </a:bodyPr>
          <a:lstStyle/>
          <a:p>
            <a:r>
              <a:rPr lang="en-US" sz="3200" dirty="0" smtClean="0"/>
              <a:t>What we know about longitudinal rho: ZEUS</a:t>
            </a:r>
            <a:endParaRPr lang="en-US" sz="3200" dirty="0"/>
          </a:p>
        </p:txBody>
      </p:sp>
      <p:pic>
        <p:nvPicPr>
          <p:cNvPr id="8" name="Picture 7" descr="Screen Shot 2025-03-13 at 9.59.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4471431" cy="4191000"/>
          </a:xfrm>
          <a:prstGeom prst="rect">
            <a:avLst/>
          </a:prstGeom>
        </p:spPr>
      </p:pic>
      <p:sp>
        <p:nvSpPr>
          <p:cNvPr id="9" name="Rectangle 8"/>
          <p:cNvSpPr/>
          <p:nvPr/>
        </p:nvSpPr>
        <p:spPr>
          <a:xfrm>
            <a:off x="228600" y="914400"/>
            <a:ext cx="3652825" cy="369332"/>
          </a:xfrm>
          <a:prstGeom prst="rect">
            <a:avLst/>
          </a:prstGeom>
        </p:spPr>
        <p:txBody>
          <a:bodyPr wrap="none">
            <a:spAutoFit/>
          </a:bodyPr>
          <a:lstStyle/>
          <a:p>
            <a:r>
              <a:rPr lang="en-US" dirty="0" smtClean="0"/>
              <a:t>ZEUS </a:t>
            </a:r>
            <a:r>
              <a:rPr lang="en-US" dirty="0"/>
              <a:t>diffraction 1/</a:t>
            </a:r>
            <a:r>
              <a:rPr lang="en-US" dirty="0" smtClean="0"/>
              <a:t>Q</a:t>
            </a:r>
            <a:r>
              <a:rPr lang="en-US" baseline="30000" dirty="0" smtClean="0"/>
              <a:t>6</a:t>
            </a:r>
            <a:r>
              <a:rPr lang="en-US" dirty="0" smtClean="0"/>
              <a:t> </a:t>
            </a:r>
            <a:r>
              <a:rPr lang="en-US" dirty="0"/>
              <a:t>at </a:t>
            </a:r>
            <a:r>
              <a:rPr lang="en-US" dirty="0" smtClean="0"/>
              <a:t> low M_X   </a:t>
            </a:r>
            <a:endParaRPr lang="en-US" dirty="0"/>
          </a:p>
        </p:txBody>
      </p:sp>
      <p:pic>
        <p:nvPicPr>
          <p:cNvPr id="10" name="Picture 9" descr="Screen Shot 2025-04-14 at 9.27.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810000"/>
            <a:ext cx="4113838" cy="2574929"/>
          </a:xfrm>
          <a:prstGeom prst="rect">
            <a:avLst/>
          </a:prstGeom>
        </p:spPr>
      </p:pic>
      <p:cxnSp>
        <p:nvCxnSpPr>
          <p:cNvPr id="12" name="Straight Arrow Connector 11"/>
          <p:cNvCxnSpPr/>
          <p:nvPr/>
        </p:nvCxnSpPr>
        <p:spPr>
          <a:xfrm flipH="1">
            <a:off x="1219200" y="1752600"/>
            <a:ext cx="304800" cy="838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Screen Shot 2025-04-14 at 9.34.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914400"/>
            <a:ext cx="4432300" cy="2362200"/>
          </a:xfrm>
          <a:prstGeom prst="rect">
            <a:avLst/>
          </a:prstGeom>
        </p:spPr>
      </p:pic>
      <p:sp>
        <p:nvSpPr>
          <p:cNvPr id="15" name="TextBox 14"/>
          <p:cNvSpPr txBox="1"/>
          <p:nvPr/>
        </p:nvSpPr>
        <p:spPr>
          <a:xfrm>
            <a:off x="4572000" y="3200400"/>
            <a:ext cx="3654929" cy="646331"/>
          </a:xfrm>
          <a:prstGeom prst="rect">
            <a:avLst/>
          </a:prstGeom>
          <a:noFill/>
        </p:spPr>
        <p:txBody>
          <a:bodyPr wrap="none" rtlCol="0">
            <a:spAutoFit/>
          </a:bodyPr>
          <a:lstStyle/>
          <a:p>
            <a:r>
              <a:rPr lang="en-US" dirty="0" smtClean="0"/>
              <a:t>~20-30% of DDIS comes from rho</a:t>
            </a:r>
          </a:p>
          <a:p>
            <a:r>
              <a:rPr lang="en-US" dirty="0" smtClean="0"/>
              <a:t>What about the Q</a:t>
            </a:r>
            <a:r>
              <a:rPr lang="en-US" baseline="30000" dirty="0" smtClean="0"/>
              <a:t>2</a:t>
            </a:r>
            <a:r>
              <a:rPr lang="en-US" dirty="0" smtClean="0"/>
              <a:t>~4GeV</a:t>
            </a:r>
            <a:r>
              <a:rPr lang="en-US" baseline="30000" dirty="0" smtClean="0"/>
              <a:t>2</a:t>
            </a:r>
            <a:r>
              <a:rPr lang="en-US" dirty="0" smtClean="0"/>
              <a:t>?</a:t>
            </a:r>
            <a:endParaRPr lang="en-US" dirty="0"/>
          </a:p>
        </p:txBody>
      </p:sp>
      <p:sp>
        <p:nvSpPr>
          <p:cNvPr id="16" name="TextBox 15"/>
          <p:cNvSpPr txBox="1"/>
          <p:nvPr/>
        </p:nvSpPr>
        <p:spPr>
          <a:xfrm>
            <a:off x="6553200" y="3886200"/>
            <a:ext cx="2362200" cy="646331"/>
          </a:xfrm>
          <a:prstGeom prst="rect">
            <a:avLst/>
          </a:prstGeom>
          <a:noFill/>
        </p:spPr>
        <p:txBody>
          <a:bodyPr wrap="square" rtlCol="0">
            <a:spAutoFit/>
          </a:bodyPr>
          <a:lstStyle/>
          <a:p>
            <a:r>
              <a:rPr lang="en-US" dirty="0" smtClean="0"/>
              <a:t>1/Q</a:t>
            </a:r>
            <a:r>
              <a:rPr lang="en-US" baseline="30000" dirty="0" smtClean="0"/>
              <a:t>6 </a:t>
            </a:r>
            <a:r>
              <a:rPr lang="en-US" dirty="0" smtClean="0"/>
              <a:t>theory misses ~70-80% at low Q</a:t>
            </a:r>
            <a:r>
              <a:rPr lang="en-US" baseline="30000" dirty="0" smtClean="0"/>
              <a:t>2</a:t>
            </a:r>
            <a:endParaRPr lang="en-US" baseline="30000" dirty="0"/>
          </a:p>
        </p:txBody>
      </p:sp>
      <p:sp>
        <p:nvSpPr>
          <p:cNvPr id="17" name="TextBox 16"/>
          <p:cNvSpPr txBox="1"/>
          <p:nvPr/>
        </p:nvSpPr>
        <p:spPr>
          <a:xfrm>
            <a:off x="76200" y="5715000"/>
            <a:ext cx="5562599" cy="646331"/>
          </a:xfrm>
          <a:prstGeom prst="rect">
            <a:avLst/>
          </a:prstGeom>
          <a:noFill/>
        </p:spPr>
        <p:txBody>
          <a:bodyPr wrap="square" rtlCol="0">
            <a:spAutoFit/>
          </a:bodyPr>
          <a:lstStyle/>
          <a:p>
            <a:r>
              <a:rPr lang="en-US" dirty="0" smtClean="0"/>
              <a:t>What are the other ~70-80% contributions to DDIS in the low MX bin, at low Q</a:t>
            </a:r>
            <a:r>
              <a:rPr lang="en-US" baseline="30000" dirty="0" smtClean="0"/>
              <a:t>2</a:t>
            </a:r>
            <a:r>
              <a:rPr lang="en-US" dirty="0" smtClean="0"/>
              <a:t>, in particular?</a:t>
            </a:r>
            <a:endParaRPr lang="en-US" dirty="0"/>
          </a:p>
        </p:txBody>
      </p:sp>
      <p:pic>
        <p:nvPicPr>
          <p:cNvPr id="19" name="Picture 18" descr="Screen Shot 2025-04-14 at 11.50.2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524000"/>
            <a:ext cx="2133600" cy="286456"/>
          </a:xfrm>
          <a:prstGeom prst="rect">
            <a:avLst/>
          </a:prstGeom>
        </p:spPr>
      </p:pic>
      <p:sp>
        <p:nvSpPr>
          <p:cNvPr id="20" name="TextBox 19"/>
          <p:cNvSpPr txBox="1"/>
          <p:nvPr/>
        </p:nvSpPr>
        <p:spPr>
          <a:xfrm>
            <a:off x="5562600" y="5181600"/>
            <a:ext cx="2018501" cy="369332"/>
          </a:xfrm>
          <a:prstGeom prst="rect">
            <a:avLst/>
          </a:prstGeom>
          <a:noFill/>
        </p:spPr>
        <p:txBody>
          <a:bodyPr wrap="none" rtlCol="0">
            <a:spAutoFit/>
          </a:bodyPr>
          <a:lstStyle/>
          <a:p>
            <a:r>
              <a:rPr lang="en-US" dirty="0" err="1" smtClean="0"/>
              <a:t>Kroll&amp;Goloskokov</a:t>
            </a:r>
            <a:endParaRPr lang="en-US" dirty="0"/>
          </a:p>
        </p:txBody>
      </p:sp>
      <p:sp>
        <p:nvSpPr>
          <p:cNvPr id="21" name="Rectangle 20"/>
          <p:cNvSpPr/>
          <p:nvPr/>
        </p:nvSpPr>
        <p:spPr>
          <a:xfrm>
            <a:off x="5867400" y="5486400"/>
            <a:ext cx="1849071" cy="369332"/>
          </a:xfrm>
          <a:prstGeom prst="rect">
            <a:avLst/>
          </a:prstGeom>
        </p:spPr>
        <p:txBody>
          <a:bodyPr wrap="none">
            <a:spAutoFit/>
          </a:bodyPr>
          <a:lstStyle/>
          <a:p>
            <a:r>
              <a:rPr lang="is-IS" dirty="0" smtClean="0"/>
              <a:t>hep-ph/0611290</a:t>
            </a:r>
            <a:endParaRPr lang="en-US" dirty="0"/>
          </a:p>
        </p:txBody>
      </p:sp>
      <p:cxnSp>
        <p:nvCxnSpPr>
          <p:cNvPr id="18" name="Straight Arrow Connector 17"/>
          <p:cNvCxnSpPr/>
          <p:nvPr/>
        </p:nvCxnSpPr>
        <p:spPr>
          <a:xfrm>
            <a:off x="1600200" y="1752600"/>
            <a:ext cx="3810000" cy="2209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25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53000" y="914400"/>
            <a:ext cx="4191000" cy="3048000"/>
            <a:chOff x="3124200" y="2438400"/>
            <a:chExt cx="3124200" cy="3048000"/>
          </a:xfrm>
        </p:grpSpPr>
        <p:pic>
          <p:nvPicPr>
            <p:cNvPr id="17" name="Picture 3" descr="aul-z04-06.x008-0.58pt0.1-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38400"/>
              <a:ext cx="3124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733800" y="4495800"/>
              <a:ext cx="1447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050" dirty="0"/>
                <a:t>0.1&lt;P</a:t>
              </a:r>
              <a:r>
                <a:rPr lang="en-US" sz="1050" baseline="-25000" dirty="0"/>
                <a:t>T</a:t>
              </a:r>
              <a:r>
                <a:rPr lang="en-US" sz="1050" dirty="0"/>
                <a:t>&lt;0.3, 0.4&lt;z&lt;0.6</a:t>
              </a:r>
            </a:p>
          </p:txBody>
        </p:sp>
        <p:cxnSp>
          <p:nvCxnSpPr>
            <p:cNvPr id="19" name="Straight Arrow Connector 18"/>
            <p:cNvCxnSpPr>
              <a:cxnSpLocks/>
            </p:cNvCxnSpPr>
            <p:nvPr/>
          </p:nvCxnSpPr>
          <p:spPr bwMode="auto">
            <a:xfrm>
              <a:off x="4800600" y="3124200"/>
              <a:ext cx="560144" cy="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 name="TextBox 3"/>
            <p:cNvSpPr txBox="1">
              <a:spLocks noChangeArrowheads="1"/>
            </p:cNvSpPr>
            <p:nvPr/>
          </p:nvSpPr>
          <p:spPr bwMode="auto">
            <a:xfrm>
              <a:off x="4343400" y="2576118"/>
              <a:ext cx="1600200" cy="338554"/>
            </a:xfrm>
            <a:prstGeom prst="rect">
              <a:avLst/>
            </a:prstGeom>
            <a:solidFill>
              <a:schemeClr val="bg1"/>
            </a:solid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latin typeface="Symbol" charset="0"/>
                  <a:sym typeface="Wingdings" charset="0"/>
                </a:rPr>
                <a:t>“r</a:t>
              </a:r>
              <a:r>
                <a:rPr lang="en-US" sz="1600" dirty="0"/>
                <a:t>-free</a:t>
              </a:r>
              <a:r>
                <a:rPr lang="en-US" sz="1600" dirty="0">
                  <a:latin typeface="Symbol" charset="0"/>
                  <a:sym typeface="Wingdings" charset="0"/>
                </a:rPr>
                <a:t>” </a:t>
              </a:r>
              <a:r>
                <a:rPr lang="en-US" sz="1600" dirty="0"/>
                <a:t>SIDIS</a:t>
              </a:r>
            </a:p>
          </p:txBody>
        </p:sp>
      </p:grpSp>
      <p:sp>
        <p:nvSpPr>
          <p:cNvPr id="43010" name="Title 1"/>
          <p:cNvSpPr>
            <a:spLocks noGrp="1" noChangeArrowheads="1"/>
          </p:cNvSpPr>
          <p:nvPr>
            <p:ph type="title"/>
          </p:nvPr>
        </p:nvSpPr>
        <p:spPr>
          <a:xfrm>
            <a:off x="152400" y="76200"/>
            <a:ext cx="9144000" cy="563563"/>
          </a:xfrm>
        </p:spPr>
        <p:txBody>
          <a:bodyPr/>
          <a:lstStyle/>
          <a:p>
            <a:r>
              <a:rPr lang="en-US" sz="3200" dirty="0">
                <a:latin typeface="Arial" charset="0"/>
                <a:ea typeface="MS PGothic" charset="0"/>
              </a:rPr>
              <a:t>Exclusive </a:t>
            </a:r>
            <a:r>
              <a:rPr lang="en-US" sz="3200" dirty="0">
                <a:latin typeface="Symbol" charset="0"/>
                <a:ea typeface="MS PGothic" charset="0"/>
              </a:rPr>
              <a:t>r</a:t>
            </a:r>
            <a:r>
              <a:rPr lang="en-US" sz="3200" dirty="0">
                <a:latin typeface="Arial" charset="0"/>
                <a:ea typeface="MS PGothic" charset="0"/>
              </a:rPr>
              <a:t> contributions to </a:t>
            </a:r>
            <a:r>
              <a:rPr lang="en-US" sz="3200" dirty="0">
                <a:latin typeface="Symbol" charset="0"/>
                <a:ea typeface="MS PGothic" charset="0"/>
              </a:rPr>
              <a:t>p</a:t>
            </a:r>
            <a:r>
              <a:rPr lang="en-US" sz="3200" dirty="0">
                <a:latin typeface="Arial" charset="0"/>
                <a:ea typeface="MS PGothic" charset="0"/>
              </a:rPr>
              <a:t>: </a:t>
            </a:r>
            <a:r>
              <a:rPr lang="en-US" sz="3200" dirty="0" smtClean="0">
                <a:latin typeface="Arial" charset="0"/>
                <a:ea typeface="MS PGothic" charset="0"/>
              </a:rPr>
              <a:t>P</a:t>
            </a:r>
            <a:r>
              <a:rPr lang="en-US" sz="3200" baseline="-25000" dirty="0" smtClean="0">
                <a:latin typeface="Arial" charset="0"/>
                <a:ea typeface="MS PGothic" charset="0"/>
              </a:rPr>
              <a:t>T</a:t>
            </a:r>
            <a:r>
              <a:rPr lang="en-US" sz="3200" dirty="0" smtClean="0">
                <a:latin typeface="Arial" charset="0"/>
                <a:ea typeface="MS PGothic" charset="0"/>
              </a:rPr>
              <a:t>-</a:t>
            </a:r>
            <a:r>
              <a:rPr lang="en-US" sz="3200" dirty="0">
                <a:latin typeface="Arial" charset="0"/>
                <a:ea typeface="MS PGothic" charset="0"/>
              </a:rPr>
              <a:t>dependence</a:t>
            </a:r>
          </a:p>
        </p:txBody>
      </p:sp>
      <p:sp>
        <p:nvSpPr>
          <p:cNvPr id="4" name="Footer Placeholder 3"/>
          <p:cNvSpPr>
            <a:spLocks noGrp="1"/>
          </p:cNvSpPr>
          <p:nvPr>
            <p:ph type="ftr" sz="quarter" idx="10"/>
          </p:nvPr>
        </p:nvSpPr>
        <p:spPr/>
        <p:txBody>
          <a:bodyPr/>
          <a:lstStyle/>
          <a:p>
            <a:pPr>
              <a:defRPr/>
            </a:pPr>
            <a:r>
              <a:rPr lang="it-IT" smtClean="0"/>
              <a:t>H. Avakian, QCD-Evol., May 22</a:t>
            </a:r>
            <a:endParaRPr lang="en-US"/>
          </a:p>
        </p:txBody>
      </p:sp>
      <p:sp>
        <p:nvSpPr>
          <p:cNvPr id="43012" name="Slide Number Placeholder 4"/>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A788B3-4014-A34B-A36E-E706B9B79473}" type="slidenum">
              <a:rPr lang="en-US" sz="1400"/>
              <a:pPr/>
              <a:t>16</a:t>
            </a:fld>
            <a:endParaRPr lang="en-US" sz="1400"/>
          </a:p>
        </p:txBody>
      </p:sp>
      <p:sp>
        <p:nvSpPr>
          <p:cNvPr id="43013" name="TextBox 6"/>
          <p:cNvSpPr txBox="1">
            <a:spLocks noChangeArrowheads="1"/>
          </p:cNvSpPr>
          <p:nvPr/>
        </p:nvSpPr>
        <p:spPr bwMode="auto">
          <a:xfrm>
            <a:off x="304800" y="4572000"/>
            <a:ext cx="8686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800" dirty="0" smtClean="0"/>
              <a:t>Can change the pion SSAs, in particular at small PT</a:t>
            </a:r>
          </a:p>
          <a:p>
            <a:pPr>
              <a:buFontTx/>
              <a:buChar char="•"/>
            </a:pPr>
            <a:r>
              <a:rPr lang="en-US" sz="1800" dirty="0" smtClean="0"/>
              <a:t>The </a:t>
            </a:r>
            <a:r>
              <a:rPr lang="en-US" sz="1800" dirty="0"/>
              <a:t>same sign and size of </a:t>
            </a:r>
            <a:r>
              <a:rPr lang="en-US" sz="1800" dirty="0">
                <a:latin typeface="Symbol" charset="0"/>
              </a:rPr>
              <a:t>p</a:t>
            </a:r>
            <a:r>
              <a:rPr lang="en-US" sz="1800" dirty="0"/>
              <a:t>+ and </a:t>
            </a:r>
            <a:r>
              <a:rPr lang="en-US" sz="1800" dirty="0">
                <a:latin typeface="Symbol" charset="0"/>
              </a:rPr>
              <a:t>p</a:t>
            </a:r>
            <a:r>
              <a:rPr lang="en-US" sz="1800" dirty="0"/>
              <a:t>- SSA indicates the rho0 may not be properly </a:t>
            </a:r>
            <a:r>
              <a:rPr lang="en-US" sz="1800" dirty="0" smtClean="0"/>
              <a:t>subtracted(require detailed MC studies, which require proper SDMEs)</a:t>
            </a:r>
          </a:p>
          <a:p>
            <a:pPr>
              <a:buFontTx/>
              <a:buChar char="•"/>
            </a:pPr>
            <a:r>
              <a:rPr lang="en-US" sz="1800" dirty="0"/>
              <a:t>While VM contributions are ~20% in multiplicities </a:t>
            </a:r>
            <a:r>
              <a:rPr lang="en-US" sz="1800" dirty="0">
                <a:solidFill>
                  <a:srgbClr val="FF0000"/>
                </a:solidFill>
              </a:rPr>
              <a:t>in SSA they can be &gt;100%</a:t>
            </a:r>
          </a:p>
          <a:p>
            <a:pPr>
              <a:buFontTx/>
              <a:buChar char="•"/>
            </a:pPr>
            <a:r>
              <a:rPr lang="en-US" sz="1800" dirty="0"/>
              <a:t>Detection of the target proton introduces </a:t>
            </a:r>
            <a:r>
              <a:rPr lang="en-US" sz="1800" dirty="0">
                <a:solidFill>
                  <a:srgbClr val="FF0000"/>
                </a:solidFill>
              </a:rPr>
              <a:t>much smaller bias on the inclusive charged pion SSA, than the exclusive rho contributions</a:t>
            </a:r>
            <a:endParaRPr lang="en-US" sz="1800" baseline="-25000" dirty="0">
              <a:solidFill>
                <a:srgbClr val="FF0000"/>
              </a:solidFill>
            </a:endParaRPr>
          </a:p>
          <a:p>
            <a:pPr>
              <a:buFontTx/>
              <a:buChar char="•"/>
            </a:pPr>
            <a:endParaRPr lang="en-US" sz="1800" dirty="0"/>
          </a:p>
        </p:txBody>
      </p:sp>
      <p:pic>
        <p:nvPicPr>
          <p:cNvPr id="21" name="Picture 3">
            <a:extLst>
              <a:ext uri="{FF2B5EF4-FFF2-40B4-BE49-F238E27FC236}">
                <a16:creationId xmlns:a16="http://schemas.microsoft.com/office/drawing/2014/main" xmlns="" id="{6029D0F3-C386-31BA-30D5-786E1B8AB5B1}"/>
              </a:ext>
            </a:extLst>
          </p:cNvPr>
          <p:cNvPicPr>
            <a:picLocks noChangeAspect="1"/>
          </p:cNvPicPr>
          <p:nvPr/>
        </p:nvPicPr>
        <p:blipFill>
          <a:blip r:embed="rId3"/>
          <a:srcRect/>
          <a:stretch/>
        </p:blipFill>
        <p:spPr bwMode="auto">
          <a:xfrm>
            <a:off x="381000" y="914400"/>
            <a:ext cx="3886200" cy="348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a:spLocks noChangeArrowheads="1"/>
          </p:cNvSpPr>
          <p:nvPr/>
        </p:nvSpPr>
        <p:spPr bwMode="auto">
          <a:xfrm>
            <a:off x="5715000" y="1143000"/>
            <a:ext cx="1007533" cy="1219200"/>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235037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625"/>
            <a:ext cx="386238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p:cNvSpPr>
            <a:spLocks noGrp="1" noChangeArrowheads="1"/>
          </p:cNvSpPr>
          <p:nvPr>
            <p:ph type="title"/>
          </p:nvPr>
        </p:nvSpPr>
        <p:spPr>
          <a:xfrm>
            <a:off x="76200" y="152400"/>
            <a:ext cx="8610600" cy="563563"/>
          </a:xfrm>
        </p:spPr>
        <p:txBody>
          <a:bodyPr/>
          <a:lstStyle/>
          <a:p>
            <a:r>
              <a:rPr lang="en-US">
                <a:latin typeface="Arial" charset="0"/>
                <a:ea typeface="MS PGothic" charset="0"/>
              </a:rPr>
              <a:t>Azimuthal modulations in B2B production</a:t>
            </a:r>
          </a:p>
        </p:txBody>
      </p:sp>
      <p:sp>
        <p:nvSpPr>
          <p:cNvPr id="5" name="Footer Placeholder 4"/>
          <p:cNvSpPr>
            <a:spLocks noGrp="1"/>
          </p:cNvSpPr>
          <p:nvPr>
            <p:ph type="ftr" sz="quarter" idx="10"/>
          </p:nvPr>
        </p:nvSpPr>
        <p:spPr/>
        <p:txBody>
          <a:bodyPr/>
          <a:lstStyle/>
          <a:p>
            <a:pPr>
              <a:defRPr/>
            </a:pPr>
            <a:r>
              <a:rPr lang="it-IT" smtClean="0"/>
              <a:t>H. Avakian, QCD-Evol., May 22</a:t>
            </a:r>
            <a:endParaRPr lang="en-US"/>
          </a:p>
        </p:txBody>
      </p:sp>
      <p:sp>
        <p:nvSpPr>
          <p:cNvPr id="6042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6B7F1A9-12D3-F44E-8DA9-C106CA768EF7}" type="slidenum">
              <a:rPr lang="en-US" sz="1400"/>
              <a:pPr/>
              <a:t>17</a:t>
            </a:fld>
            <a:endParaRPr lang="en-US" sz="1400"/>
          </a:p>
        </p:txBody>
      </p:sp>
      <p:pic>
        <p:nvPicPr>
          <p:cNvPr id="604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823913"/>
            <a:ext cx="294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2" name="Group 10"/>
          <p:cNvGrpSpPr>
            <a:grpSpLocks/>
          </p:cNvGrpSpPr>
          <p:nvPr/>
        </p:nvGrpSpPr>
        <p:grpSpPr bwMode="auto">
          <a:xfrm>
            <a:off x="161925" y="922338"/>
            <a:ext cx="2352675" cy="1820862"/>
            <a:chOff x="6270548" y="769540"/>
            <a:chExt cx="2835997" cy="1792628"/>
          </a:xfrm>
        </p:grpSpPr>
        <p:pic>
          <p:nvPicPr>
            <p:cNvPr id="6042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548" y="769540"/>
              <a:ext cx="2835997" cy="17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30"/>
            <p:cNvSpPr txBox="1">
              <a:spLocks noChangeArrowheads="1"/>
            </p:cNvSpPr>
            <p:nvPr/>
          </p:nvSpPr>
          <p:spPr bwMode="auto">
            <a:xfrm>
              <a:off x="6284205" y="818856"/>
              <a:ext cx="473206" cy="2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600" b="1"/>
                <a:t>N/q</a:t>
              </a:r>
            </a:p>
          </p:txBody>
        </p:sp>
        <p:sp>
          <p:nvSpPr>
            <p:cNvPr id="11" name="Oval 10"/>
            <p:cNvSpPr>
              <a:spLocks noChangeArrowheads="1"/>
            </p:cNvSpPr>
            <p:nvPr/>
          </p:nvSpPr>
          <p:spPr bwMode="auto">
            <a:xfrm>
              <a:off x="6750869" y="1769786"/>
              <a:ext cx="465011" cy="354774"/>
            </a:xfrm>
            <a:prstGeom prst="ellipse">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grpSp>
      <p:sp>
        <p:nvSpPr>
          <p:cNvPr id="60423" name="TextBox 2"/>
          <p:cNvSpPr txBox="1">
            <a:spLocks noChangeArrowheads="1"/>
          </p:cNvSpPr>
          <p:nvPr/>
        </p:nvSpPr>
        <p:spPr bwMode="auto">
          <a:xfrm>
            <a:off x="152400" y="49530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t>Full </a:t>
            </a:r>
            <a:r>
              <a:rPr lang="en-US" sz="1600" dirty="0" smtClean="0"/>
              <a:t>CLAS12 longitudinally polarized </a:t>
            </a:r>
            <a:r>
              <a:rPr lang="en-US" sz="1600" dirty="0"/>
              <a:t>target set (x4) will provide a significant measurement of the target single spin asymmetry A</a:t>
            </a:r>
            <a:r>
              <a:rPr lang="en-US" sz="1600" baseline="-25000" dirty="0"/>
              <a:t>UL </a:t>
            </a:r>
            <a:r>
              <a:rPr lang="en-US" sz="1600" baseline="30000" dirty="0" err="1"/>
              <a:t>sin</a:t>
            </a:r>
            <a:r>
              <a:rPr lang="en-US" sz="1600" baseline="30000" dirty="0" err="1">
                <a:latin typeface="Symbol" charset="0"/>
              </a:rPr>
              <a:t>Df</a:t>
            </a:r>
            <a:r>
              <a:rPr lang="en-US" sz="1600" baseline="30000" dirty="0">
                <a:latin typeface="Symbol" charset="0"/>
              </a:rPr>
              <a:t> </a:t>
            </a:r>
            <a:r>
              <a:rPr lang="en-US" sz="1600" dirty="0"/>
              <a:t>, which has no suppression at higher energies and can be measured at colliders!</a:t>
            </a:r>
            <a:endParaRPr lang="en-US" sz="1600" baseline="30000" dirty="0">
              <a:latin typeface="Symbol" charset="0"/>
            </a:endParaRPr>
          </a:p>
        </p:txBody>
      </p:sp>
      <p:pic>
        <p:nvPicPr>
          <p:cNvPr id="60424" name="Picture 13" descr="Screen Shot 2024-05-30 at 1.26.5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4290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Box 2"/>
          <p:cNvSpPr txBox="1">
            <a:spLocks noChangeArrowheads="1"/>
          </p:cNvSpPr>
          <p:nvPr/>
        </p:nvSpPr>
        <p:spPr bwMode="auto">
          <a:xfrm>
            <a:off x="4114800" y="2895600"/>
            <a:ext cx="483978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285750" indent="-285750">
              <a:buFont typeface="Wingdings" charset="0"/>
              <a:buChar char="à"/>
            </a:pPr>
            <a:r>
              <a:rPr lang="en-US" sz="1600" dirty="0" smtClean="0">
                <a:sym typeface="Wingdings" charset="0"/>
              </a:rPr>
              <a:t>F</a:t>
            </a:r>
            <a:r>
              <a:rPr lang="en-US" sz="1600" baseline="-25000" dirty="0" smtClean="0">
                <a:sym typeface="Wingdings" charset="0"/>
              </a:rPr>
              <a:t>UL</a:t>
            </a:r>
            <a:r>
              <a:rPr lang="en-US" sz="1600" dirty="0" smtClean="0">
                <a:sym typeface="Wingdings" charset="0"/>
              </a:rPr>
              <a:t> and F</a:t>
            </a:r>
            <a:r>
              <a:rPr lang="en-US" sz="1600" baseline="-25000" dirty="0" smtClean="0">
                <a:sym typeface="Wingdings" charset="0"/>
              </a:rPr>
              <a:t>LU</a:t>
            </a:r>
            <a:r>
              <a:rPr lang="en-US" sz="1600" dirty="0" smtClean="0">
                <a:sym typeface="Wingdings" charset="0"/>
              </a:rPr>
              <a:t> comparable (consistent with </a:t>
            </a:r>
            <a:r>
              <a:rPr lang="en-US" sz="1600" dirty="0" err="1" smtClean="0">
                <a:sym typeface="Wingdings" charset="0"/>
              </a:rPr>
              <a:t>epX</a:t>
            </a:r>
            <a:r>
              <a:rPr lang="en-US" sz="1600" dirty="0" smtClean="0">
                <a:sym typeface="Wingdings" charset="0"/>
              </a:rPr>
              <a:t>))</a:t>
            </a:r>
          </a:p>
          <a:p>
            <a:pPr marL="285750" indent="-285750">
              <a:buFont typeface="Wingdings" charset="0"/>
              <a:buChar char="à"/>
            </a:pPr>
            <a:r>
              <a:rPr lang="en-US" sz="1600" dirty="0" smtClean="0">
                <a:sym typeface="Wingdings" charset="0"/>
              </a:rPr>
              <a:t>No </a:t>
            </a:r>
            <a:r>
              <a:rPr lang="en-US" sz="1600" dirty="0">
                <a:sym typeface="Wingdings" charset="0"/>
              </a:rPr>
              <a:t>suppression at higher </a:t>
            </a:r>
            <a:r>
              <a:rPr lang="en-US" sz="1600" dirty="0" smtClean="0">
                <a:sym typeface="Wingdings" charset="0"/>
              </a:rPr>
              <a:t>energies for F</a:t>
            </a:r>
            <a:r>
              <a:rPr lang="en-US" sz="1600" baseline="-25000" dirty="0" smtClean="0">
                <a:sym typeface="Wingdings" charset="0"/>
              </a:rPr>
              <a:t>UL</a:t>
            </a:r>
          </a:p>
        </p:txBody>
      </p:sp>
      <p:sp>
        <p:nvSpPr>
          <p:cNvPr id="2" name="TextBox 1"/>
          <p:cNvSpPr txBox="1"/>
          <p:nvPr/>
        </p:nvSpPr>
        <p:spPr>
          <a:xfrm>
            <a:off x="76200" y="4191000"/>
            <a:ext cx="1044483" cy="261610"/>
          </a:xfrm>
          <a:prstGeom prst="rect">
            <a:avLst/>
          </a:prstGeom>
          <a:noFill/>
        </p:spPr>
        <p:txBody>
          <a:bodyPr wrap="none" rtlCol="0">
            <a:spAutoFit/>
          </a:bodyPr>
          <a:lstStyle/>
          <a:p>
            <a:r>
              <a:rPr lang="en-US" sz="1100" dirty="0" smtClean="0"/>
              <a:t>proton in TFR</a:t>
            </a:r>
            <a:endParaRPr lang="en-US" sz="1100" dirty="0"/>
          </a:p>
        </p:txBody>
      </p:sp>
      <p:sp>
        <p:nvSpPr>
          <p:cNvPr id="15" name="TextBox 14"/>
          <p:cNvSpPr txBox="1"/>
          <p:nvPr/>
        </p:nvSpPr>
        <p:spPr>
          <a:xfrm>
            <a:off x="1905000" y="2819400"/>
            <a:ext cx="929455" cy="261610"/>
          </a:xfrm>
          <a:prstGeom prst="rect">
            <a:avLst/>
          </a:prstGeom>
          <a:noFill/>
        </p:spPr>
        <p:txBody>
          <a:bodyPr wrap="none" rtlCol="0">
            <a:spAutoFit/>
          </a:bodyPr>
          <a:lstStyle/>
          <a:p>
            <a:r>
              <a:rPr lang="en-US" sz="1100" dirty="0" smtClean="0"/>
              <a:t>pion in CFR</a:t>
            </a:r>
            <a:endParaRPr lang="en-US" sz="1100" dirty="0"/>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1312" y="838201"/>
            <a:ext cx="30972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7346782" y="2217739"/>
            <a:ext cx="1284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ea typeface="MS PGothic" charset="0"/>
                <a:cs typeface="MS PGothic" charset="0"/>
              </a:rPr>
              <a:t>3 independent methods used</a:t>
            </a:r>
          </a:p>
        </p:txBody>
      </p:sp>
      <p:sp>
        <p:nvSpPr>
          <p:cNvPr id="3" name="Rectangle 2"/>
          <p:cNvSpPr/>
          <p:nvPr/>
        </p:nvSpPr>
        <p:spPr>
          <a:xfrm>
            <a:off x="6553200" y="990600"/>
            <a:ext cx="2352817" cy="261610"/>
          </a:xfrm>
          <a:prstGeom prst="rect">
            <a:avLst/>
          </a:prstGeom>
        </p:spPr>
        <p:txBody>
          <a:bodyPr wrap="none">
            <a:spAutoFit/>
          </a:bodyPr>
          <a:lstStyle/>
          <a:p>
            <a:r>
              <a:rPr lang="en-US" sz="1100" dirty="0" smtClean="0">
                <a:sym typeface="Wingdings"/>
              </a:rPr>
              <a:t></a:t>
            </a:r>
            <a:r>
              <a:rPr lang="en-US" sz="1100" dirty="0" smtClean="0">
                <a:sym typeface="Wingdings" charset="0"/>
              </a:rPr>
              <a:t>checked </a:t>
            </a:r>
            <a:r>
              <a:rPr lang="en-US" sz="1100" dirty="0">
                <a:sym typeface="Wingdings" charset="0"/>
              </a:rPr>
              <a:t>Q</a:t>
            </a:r>
            <a:r>
              <a:rPr lang="en-US" sz="1100" baseline="30000" dirty="0">
                <a:sym typeface="Wingdings" charset="0"/>
              </a:rPr>
              <a:t>2</a:t>
            </a:r>
            <a:r>
              <a:rPr lang="en-US" sz="1100" dirty="0">
                <a:sym typeface="Wingdings" charset="0"/>
              </a:rPr>
              <a:t> dependence for </a:t>
            </a:r>
            <a:r>
              <a:rPr lang="en-US" sz="1100" dirty="0" smtClean="0">
                <a:sym typeface="Wingdings" charset="0"/>
              </a:rPr>
              <a:t>F</a:t>
            </a:r>
            <a:r>
              <a:rPr lang="en-US" sz="1100" baseline="-25000" dirty="0" smtClean="0">
                <a:sym typeface="Wingdings" charset="0"/>
              </a:rPr>
              <a:t>LU</a:t>
            </a:r>
            <a:endParaRPr lang="en-US" sz="1100" dirty="0"/>
          </a:p>
        </p:txBody>
      </p:sp>
      <p:sp>
        <p:nvSpPr>
          <p:cNvPr id="4" name="Oval 3"/>
          <p:cNvSpPr/>
          <p:nvPr/>
        </p:nvSpPr>
        <p:spPr>
          <a:xfrm>
            <a:off x="3352800" y="914400"/>
            <a:ext cx="1447800" cy="533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4" idx="7"/>
          </p:cNvCxnSpPr>
          <p:nvPr/>
        </p:nvCxnSpPr>
        <p:spPr>
          <a:xfrm flipV="1">
            <a:off x="4588575" y="990600"/>
            <a:ext cx="1431225" cy="1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27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43200"/>
            <a:ext cx="3828431"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p:cNvSpPr>
            <a:spLocks noGrp="1" noChangeArrowheads="1"/>
          </p:cNvSpPr>
          <p:nvPr>
            <p:ph type="title"/>
          </p:nvPr>
        </p:nvSpPr>
        <p:spPr>
          <a:xfrm>
            <a:off x="76200" y="152400"/>
            <a:ext cx="8610600" cy="563563"/>
          </a:xfrm>
        </p:spPr>
        <p:txBody>
          <a:bodyPr/>
          <a:lstStyle/>
          <a:p>
            <a:r>
              <a:rPr lang="en-US" dirty="0" smtClean="0">
                <a:latin typeface="Arial" charset="0"/>
                <a:ea typeface="MS PGothic" charset="0"/>
              </a:rPr>
              <a:t>B2B production: exclusive baryon in TFR</a:t>
            </a:r>
            <a:endParaRPr lang="en-US" dirty="0">
              <a:latin typeface="Arial" charset="0"/>
              <a:ea typeface="MS PGothic" charset="0"/>
            </a:endParaRPr>
          </a:p>
        </p:txBody>
      </p:sp>
      <p:sp>
        <p:nvSpPr>
          <p:cNvPr id="5" name="Footer Placeholder 4"/>
          <p:cNvSpPr>
            <a:spLocks noGrp="1"/>
          </p:cNvSpPr>
          <p:nvPr>
            <p:ph type="ftr" sz="quarter" idx="10"/>
          </p:nvPr>
        </p:nvSpPr>
        <p:spPr/>
        <p:txBody>
          <a:bodyPr/>
          <a:lstStyle/>
          <a:p>
            <a:pPr>
              <a:defRPr/>
            </a:pPr>
            <a:r>
              <a:rPr lang="it-IT" smtClean="0"/>
              <a:t>H. Avakian, QCD-Evol., May 22</a:t>
            </a:r>
            <a:endParaRPr lang="en-US"/>
          </a:p>
        </p:txBody>
      </p:sp>
      <p:sp>
        <p:nvSpPr>
          <p:cNvPr id="6042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6B7F1A9-12D3-F44E-8DA9-C106CA768EF7}" type="slidenum">
              <a:rPr lang="en-US" sz="1400"/>
              <a:pPr/>
              <a:t>18</a:t>
            </a:fld>
            <a:endParaRPr lang="en-US" sz="1400"/>
          </a:p>
        </p:txBody>
      </p:sp>
      <p:grpSp>
        <p:nvGrpSpPr>
          <p:cNvPr id="60422" name="Group 10"/>
          <p:cNvGrpSpPr>
            <a:grpSpLocks/>
          </p:cNvGrpSpPr>
          <p:nvPr/>
        </p:nvGrpSpPr>
        <p:grpSpPr bwMode="auto">
          <a:xfrm>
            <a:off x="161925" y="922338"/>
            <a:ext cx="2352675" cy="1820862"/>
            <a:chOff x="6270548" y="769540"/>
            <a:chExt cx="2835997" cy="1792628"/>
          </a:xfrm>
        </p:grpSpPr>
        <p:pic>
          <p:nvPicPr>
            <p:cNvPr id="6042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548" y="769540"/>
              <a:ext cx="2835997" cy="17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30"/>
            <p:cNvSpPr txBox="1">
              <a:spLocks noChangeArrowheads="1"/>
            </p:cNvSpPr>
            <p:nvPr/>
          </p:nvSpPr>
          <p:spPr bwMode="auto">
            <a:xfrm>
              <a:off x="6284205" y="818856"/>
              <a:ext cx="473206" cy="2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600" b="1"/>
                <a:t>N/q</a:t>
              </a:r>
            </a:p>
          </p:txBody>
        </p:sp>
        <p:sp>
          <p:nvSpPr>
            <p:cNvPr id="11" name="Oval 10"/>
            <p:cNvSpPr>
              <a:spLocks noChangeArrowheads="1"/>
            </p:cNvSpPr>
            <p:nvPr/>
          </p:nvSpPr>
          <p:spPr bwMode="auto">
            <a:xfrm>
              <a:off x="7355576" y="1736965"/>
              <a:ext cx="465011" cy="354774"/>
            </a:xfrm>
            <a:prstGeom prst="ellipse">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grpSp>
      <p:sp>
        <p:nvSpPr>
          <p:cNvPr id="60423" name="TextBox 2"/>
          <p:cNvSpPr txBox="1">
            <a:spLocks noChangeArrowheads="1"/>
          </p:cNvSpPr>
          <p:nvPr/>
        </p:nvSpPr>
        <p:spPr bwMode="auto">
          <a:xfrm>
            <a:off x="3505200" y="4572000"/>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smtClean="0"/>
              <a:t>Detection of proton allows implementation of the “rho free” SIDIS</a:t>
            </a:r>
            <a:r>
              <a:rPr lang="en-US" sz="1600" dirty="0"/>
              <a:t>. </a:t>
            </a:r>
            <a:r>
              <a:rPr lang="en-US" sz="1600" dirty="0" smtClean="0"/>
              <a:t>The same DSA </a:t>
            </a:r>
            <a:r>
              <a:rPr lang="en-US" sz="1600" dirty="0" err="1" smtClean="0"/>
              <a:t>ep</a:t>
            </a:r>
            <a:r>
              <a:rPr lang="en-US" sz="1600" dirty="0" err="1">
                <a:sym typeface="Wingdings"/>
              </a:rPr>
              <a:t>e</a:t>
            </a:r>
            <a:r>
              <a:rPr lang="en-US" sz="1600" dirty="0" err="1">
                <a:latin typeface="Symbol"/>
                <a:sym typeface="Wingdings"/>
              </a:rPr>
              <a:t>p</a:t>
            </a:r>
            <a:r>
              <a:rPr lang="en-US" sz="1600" dirty="0" err="1">
                <a:sym typeface="Wingdings"/>
              </a:rPr>
              <a:t>+</a:t>
            </a:r>
            <a:r>
              <a:rPr lang="en-US" sz="1600" dirty="0" err="1" smtClean="0">
                <a:sym typeface="Wingdings"/>
              </a:rPr>
              <a:t>X</a:t>
            </a:r>
            <a:r>
              <a:rPr lang="en-US" sz="1600" dirty="0" smtClean="0">
                <a:sym typeface="Wingdings"/>
              </a:rPr>
              <a:t> </a:t>
            </a:r>
            <a:r>
              <a:rPr lang="en-US" sz="1600" dirty="0" smtClean="0"/>
              <a:t>with detection of proton, allowing to cut out the exclusive rho is higher. </a:t>
            </a:r>
            <a:endParaRPr lang="en-US" sz="1600" baseline="30000" dirty="0">
              <a:latin typeface="Symbol" charset="0"/>
            </a:endParaRPr>
          </a:p>
        </p:txBody>
      </p:sp>
      <p:sp>
        <p:nvSpPr>
          <p:cNvPr id="2" name="TextBox 1"/>
          <p:cNvSpPr txBox="1"/>
          <p:nvPr/>
        </p:nvSpPr>
        <p:spPr>
          <a:xfrm>
            <a:off x="42244" y="4600575"/>
            <a:ext cx="1295400" cy="430887"/>
          </a:xfrm>
          <a:prstGeom prst="rect">
            <a:avLst/>
          </a:prstGeom>
          <a:noFill/>
        </p:spPr>
        <p:txBody>
          <a:bodyPr wrap="square" rtlCol="0">
            <a:spAutoFit/>
          </a:bodyPr>
          <a:lstStyle/>
          <a:p>
            <a:r>
              <a:rPr lang="en-US" sz="1100" dirty="0" smtClean="0"/>
              <a:t>Exclusive proton in TFR</a:t>
            </a:r>
            <a:endParaRPr lang="en-US" sz="1100" dirty="0"/>
          </a:p>
        </p:txBody>
      </p:sp>
      <p:sp>
        <p:nvSpPr>
          <p:cNvPr id="15" name="TextBox 14"/>
          <p:cNvSpPr txBox="1"/>
          <p:nvPr/>
        </p:nvSpPr>
        <p:spPr>
          <a:xfrm>
            <a:off x="1871043" y="3228975"/>
            <a:ext cx="929455" cy="261610"/>
          </a:xfrm>
          <a:prstGeom prst="rect">
            <a:avLst/>
          </a:prstGeom>
          <a:noFill/>
        </p:spPr>
        <p:txBody>
          <a:bodyPr wrap="none" rtlCol="0">
            <a:spAutoFit/>
          </a:bodyPr>
          <a:lstStyle/>
          <a:p>
            <a:r>
              <a:rPr lang="en-US" sz="1100" dirty="0" smtClean="0"/>
              <a:t>pion in CFR</a:t>
            </a:r>
            <a:endParaRPr lang="en-US" sz="1100" dirty="0"/>
          </a:p>
        </p:txBody>
      </p:sp>
      <p:pic>
        <p:nvPicPr>
          <p:cNvPr id="21" name="Picture 6" descr="Screen Shot 2024-05-31 at 9.47.38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14400"/>
            <a:ext cx="549993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5562600"/>
            <a:ext cx="4167163" cy="830997"/>
          </a:xfrm>
          <a:prstGeom prst="rect">
            <a:avLst/>
          </a:prstGeom>
        </p:spPr>
        <p:txBody>
          <a:bodyPr wrap="square">
            <a:spAutoFit/>
          </a:bodyPr>
          <a:lstStyle/>
          <a:p>
            <a:pPr>
              <a:buFontTx/>
              <a:buChar char="•"/>
            </a:pPr>
            <a:r>
              <a:rPr lang="en-US" sz="1600" dirty="0"/>
              <a:t>Semi-exclusive processes, involving GPDs/GTMDs on proton side (TFR)  and FFs on pion side (CFR)  Yuan and </a:t>
            </a:r>
            <a:r>
              <a:rPr lang="en-US" sz="1600" dirty="0" err="1"/>
              <a:t>Guo</a:t>
            </a:r>
            <a:endParaRPr lang="en-US" sz="1600" dirty="0"/>
          </a:p>
        </p:txBody>
      </p:sp>
      <p:pic>
        <p:nvPicPr>
          <p:cNvPr id="2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572125"/>
            <a:ext cx="1625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
          <p:cNvSpPr txBox="1">
            <a:spLocks noChangeArrowheads="1"/>
          </p:cNvSpPr>
          <p:nvPr/>
        </p:nvSpPr>
        <p:spPr bwMode="auto">
          <a:xfrm>
            <a:off x="7988300" y="5311775"/>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ea typeface="MS PGothic" charset="0"/>
                <a:cs typeface="MS PGothic" charset="0"/>
              </a:rPr>
              <a:t>theory</a:t>
            </a:r>
          </a:p>
        </p:txBody>
      </p:sp>
    </p:spTree>
    <p:extLst>
      <p:ext uri="{BB962C8B-B14F-4D97-AF65-F5344CB8AC3E}">
        <p14:creationId xmlns:p14="http://schemas.microsoft.com/office/powerpoint/2010/main" val="3415937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838200"/>
            <a:ext cx="8991600" cy="5410200"/>
          </a:xfrm>
        </p:spPr>
        <p:txBody>
          <a:bodyPr/>
          <a:lstStyle/>
          <a:p>
            <a:pPr marL="0" indent="0">
              <a:buNone/>
            </a:pPr>
            <a:r>
              <a:rPr lang="en-US" sz="2400" dirty="0" smtClean="0"/>
              <a:t>Huge amount of semi-inclusive and exclusive hadron production data accumulated by CLAS12 allowing detailed studies of variety of contributions, critical for providing adequate data for QCD phenomenology for 3D studies (TMDs and GPDs/GTMDs?) </a:t>
            </a:r>
          </a:p>
          <a:p>
            <a:pPr marL="0" indent="0">
              <a:buNone/>
            </a:pPr>
            <a:endParaRPr lang="en-US" sz="2400" dirty="0" smtClean="0"/>
          </a:p>
          <a:p>
            <a:r>
              <a:rPr lang="en-US" sz="2400" dirty="0" smtClean="0"/>
              <a:t>First data from longitudinally polarized target, confirms importance of sorting out longitudinal photon contributions in general, and longitudinal rho0s, in particular</a:t>
            </a:r>
          </a:p>
          <a:p>
            <a:r>
              <a:rPr lang="en-US" sz="2400" dirty="0" smtClean="0"/>
              <a:t>Studies  of evolution properties of all relevant observables has been shown to be a critical validation test</a:t>
            </a:r>
          </a:p>
          <a:p>
            <a:r>
              <a:rPr lang="en-US" sz="2400" i="1" dirty="0" smtClean="0"/>
              <a:t>The SIDIS data on neutral </a:t>
            </a:r>
            <a:r>
              <a:rPr lang="en-US" sz="2400" i="1" dirty="0" err="1" smtClean="0"/>
              <a:t>pions</a:t>
            </a:r>
            <a:r>
              <a:rPr lang="en-US" sz="2400" i="1" dirty="0" smtClean="0"/>
              <a:t>, free of VM contributions, is ready for phenomenological studies!!!</a:t>
            </a:r>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19</a:t>
            </a:fld>
            <a:endParaRPr lang="en-US"/>
          </a:p>
        </p:txBody>
      </p:sp>
      <p:sp>
        <p:nvSpPr>
          <p:cNvPr id="6" name="TextBox 5"/>
          <p:cNvSpPr txBox="1"/>
          <p:nvPr/>
        </p:nvSpPr>
        <p:spPr>
          <a:xfrm>
            <a:off x="1752600" y="5715000"/>
            <a:ext cx="7118282" cy="707886"/>
          </a:xfrm>
          <a:prstGeom prst="rect">
            <a:avLst/>
          </a:prstGeom>
          <a:noFill/>
        </p:spPr>
        <p:txBody>
          <a:bodyPr wrap="square" rtlCol="0">
            <a:spAutoFit/>
          </a:bodyPr>
          <a:lstStyle/>
          <a:p>
            <a:r>
              <a:rPr lang="en-US" sz="2000" dirty="0" smtClean="0"/>
              <a:t>Looking forward for Theory-Experiment Dialog on most efficient way for using JLab data in 3D phenomenology</a:t>
            </a:r>
            <a:endParaRPr lang="en-US" sz="2000" dirty="0"/>
          </a:p>
        </p:txBody>
      </p:sp>
    </p:spTree>
    <p:extLst>
      <p:ext uri="{BB962C8B-B14F-4D97-AF65-F5344CB8AC3E}">
        <p14:creationId xmlns:p14="http://schemas.microsoft.com/office/powerpoint/2010/main" val="26619139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3" y="28273"/>
            <a:ext cx="8686800" cy="563563"/>
          </a:xfrm>
        </p:spPr>
        <p:txBody>
          <a:bodyPr/>
          <a:lstStyle/>
          <a:p>
            <a:r>
              <a:rPr lang="en-US" dirty="0" smtClean="0"/>
              <a:t>Observables with longitudinally pol. target</a:t>
            </a:r>
            <a:endParaRPr lang="en-US"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2</a:t>
            </a:fld>
            <a:endParaRPr lang="en-US"/>
          </a:p>
        </p:txBody>
      </p:sp>
      <p:pic>
        <p:nvPicPr>
          <p:cNvPr id="14" name="Picture 13" descr="Screen Shot 2025-04-11 at 10.19.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1" y="762000"/>
            <a:ext cx="9067800" cy="615258"/>
          </a:xfrm>
          <a:prstGeom prst="rect">
            <a:avLst/>
          </a:prstGeom>
        </p:spPr>
      </p:pic>
      <p:sp>
        <p:nvSpPr>
          <p:cNvPr id="15" name="TextBox 14"/>
          <p:cNvSpPr txBox="1"/>
          <p:nvPr/>
        </p:nvSpPr>
        <p:spPr>
          <a:xfrm>
            <a:off x="14622" y="1371600"/>
            <a:ext cx="8991600" cy="369332"/>
          </a:xfrm>
          <a:prstGeom prst="rect">
            <a:avLst/>
          </a:prstGeom>
          <a:noFill/>
        </p:spPr>
        <p:txBody>
          <a:bodyPr wrap="square" rtlCol="0">
            <a:spAutoFit/>
          </a:bodyPr>
          <a:lstStyle/>
          <a:p>
            <a:r>
              <a:rPr lang="en-US" dirty="0" smtClean="0">
                <a:latin typeface="Symbol"/>
              </a:rPr>
              <a:t>l </a:t>
            </a:r>
            <a:r>
              <a:rPr lang="en-US" dirty="0" smtClean="0"/>
              <a:t>and </a:t>
            </a:r>
            <a:r>
              <a:rPr lang="en-US" dirty="0" smtClean="0">
                <a:latin typeface="Symbol"/>
              </a:rPr>
              <a:t>L</a:t>
            </a:r>
            <a:r>
              <a:rPr lang="en-US" dirty="0" smtClean="0">
                <a:sym typeface="Wingdings"/>
              </a:rPr>
              <a:t></a:t>
            </a:r>
            <a:r>
              <a:rPr lang="en-US" dirty="0" smtClean="0"/>
              <a:t> </a:t>
            </a:r>
            <a:r>
              <a:rPr lang="en-US" dirty="0" err="1" smtClean="0"/>
              <a:t>helicities</a:t>
            </a:r>
            <a:r>
              <a:rPr lang="en-US" dirty="0" smtClean="0"/>
              <a:t> of e- and proton (normalizing </a:t>
            </a:r>
            <a:r>
              <a:rPr lang="en-US" dirty="0" err="1" smtClean="0"/>
              <a:t>lumi</a:t>
            </a:r>
            <a:r>
              <a:rPr lang="en-US" dirty="0" smtClean="0"/>
              <a:t> of positive and negative targets</a:t>
            </a:r>
            <a:endParaRPr lang="en-US" dirty="0"/>
          </a:p>
        </p:txBody>
      </p:sp>
      <p:sp>
        <p:nvSpPr>
          <p:cNvPr id="16" name="TextBox 15"/>
          <p:cNvSpPr txBox="1"/>
          <p:nvPr/>
        </p:nvSpPr>
        <p:spPr>
          <a:xfrm>
            <a:off x="152400" y="1752600"/>
            <a:ext cx="8231002" cy="5632312"/>
          </a:xfrm>
          <a:prstGeom prst="rect">
            <a:avLst/>
          </a:prstGeom>
          <a:noFill/>
        </p:spPr>
        <p:txBody>
          <a:bodyPr wrap="none" rtlCol="0">
            <a:spAutoFit/>
          </a:bodyPr>
          <a:lstStyle/>
          <a:p>
            <a:r>
              <a:rPr lang="en-US" dirty="0" smtClean="0"/>
              <a:t>N</a:t>
            </a:r>
            <a:r>
              <a:rPr lang="en-US" baseline="30000" dirty="0" smtClean="0"/>
              <a:t>++</a:t>
            </a:r>
            <a:r>
              <a:rPr lang="en-US" dirty="0" smtClean="0"/>
              <a:t>+N</a:t>
            </a:r>
            <a:r>
              <a:rPr lang="en-US" baseline="30000" dirty="0" smtClean="0"/>
              <a:t>-+ </a:t>
            </a:r>
            <a:r>
              <a:rPr lang="en-US" dirty="0" smtClean="0"/>
              <a:t>= sum of events (with +/- </a:t>
            </a:r>
            <a:r>
              <a:rPr lang="en-US" dirty="0" err="1" smtClean="0"/>
              <a:t>helicities</a:t>
            </a:r>
            <a:r>
              <a:rPr lang="en-US" dirty="0" smtClean="0"/>
              <a:t> of e-) for positive target polarization</a:t>
            </a:r>
          </a:p>
          <a:p>
            <a:r>
              <a:rPr lang="en-US" dirty="0" smtClean="0"/>
              <a:t>N</a:t>
            </a:r>
            <a:r>
              <a:rPr lang="en-US" baseline="30000" dirty="0" smtClean="0"/>
              <a:t>+-</a:t>
            </a:r>
            <a:r>
              <a:rPr lang="en-US" dirty="0" smtClean="0"/>
              <a:t>+N</a:t>
            </a:r>
            <a:r>
              <a:rPr lang="en-US" baseline="30000" dirty="0" smtClean="0"/>
              <a:t>--  </a:t>
            </a:r>
            <a:r>
              <a:rPr lang="en-US" dirty="0" smtClean="0"/>
              <a:t>= sum of events (with +/- </a:t>
            </a:r>
            <a:r>
              <a:rPr lang="en-US" dirty="0" err="1" smtClean="0"/>
              <a:t>helicities</a:t>
            </a:r>
            <a:r>
              <a:rPr lang="en-US" dirty="0" smtClean="0"/>
              <a:t> of e-) for negative target polarization </a:t>
            </a:r>
          </a:p>
          <a:p>
            <a:r>
              <a:rPr lang="en-US" dirty="0" smtClean="0"/>
              <a:t>N</a:t>
            </a:r>
            <a:r>
              <a:rPr lang="en-US" baseline="30000" dirty="0"/>
              <a:t>+</a:t>
            </a:r>
            <a:r>
              <a:rPr lang="en-US" baseline="30000" dirty="0" smtClean="0"/>
              <a:t>+</a:t>
            </a:r>
            <a:r>
              <a:rPr lang="en-US" dirty="0"/>
              <a:t>+</a:t>
            </a:r>
            <a:r>
              <a:rPr lang="en-US" dirty="0" smtClean="0"/>
              <a:t>N</a:t>
            </a:r>
            <a:r>
              <a:rPr lang="en-US" baseline="30000" dirty="0" smtClean="0"/>
              <a:t>+- </a:t>
            </a:r>
            <a:r>
              <a:rPr lang="en-US" dirty="0" smtClean="0"/>
              <a:t>= </a:t>
            </a:r>
            <a:r>
              <a:rPr lang="en-US" dirty="0"/>
              <a:t>sum of events (with +/- </a:t>
            </a:r>
            <a:r>
              <a:rPr lang="en-US" dirty="0" err="1"/>
              <a:t>helicities</a:t>
            </a:r>
            <a:r>
              <a:rPr lang="en-US" dirty="0"/>
              <a:t> of p</a:t>
            </a:r>
            <a:r>
              <a:rPr lang="en-US" dirty="0" smtClean="0"/>
              <a:t>) </a:t>
            </a:r>
            <a:r>
              <a:rPr lang="en-US" dirty="0"/>
              <a:t>for positive </a:t>
            </a:r>
            <a:r>
              <a:rPr lang="en-US" dirty="0" smtClean="0"/>
              <a:t>e- </a:t>
            </a:r>
            <a:r>
              <a:rPr lang="en-US" dirty="0" err="1" smtClean="0"/>
              <a:t>helicity</a:t>
            </a:r>
            <a:endParaRPr lang="en-US" dirty="0"/>
          </a:p>
          <a:p>
            <a:r>
              <a:rPr lang="en-US" dirty="0" smtClean="0"/>
              <a:t>N</a:t>
            </a:r>
            <a:r>
              <a:rPr lang="en-US" baseline="30000" dirty="0" smtClean="0"/>
              <a:t>-</a:t>
            </a:r>
            <a:r>
              <a:rPr lang="en-US" baseline="30000" dirty="0"/>
              <a:t>+</a:t>
            </a:r>
            <a:r>
              <a:rPr lang="en-US" dirty="0" smtClean="0"/>
              <a:t>+</a:t>
            </a:r>
            <a:r>
              <a:rPr lang="en-US" dirty="0"/>
              <a:t>N</a:t>
            </a:r>
            <a:r>
              <a:rPr lang="en-US" baseline="30000" dirty="0"/>
              <a:t>-- </a:t>
            </a:r>
            <a:r>
              <a:rPr lang="en-US" baseline="30000" dirty="0" smtClean="0"/>
              <a:t>  </a:t>
            </a:r>
            <a:r>
              <a:rPr lang="en-US" dirty="0" smtClean="0"/>
              <a:t>= </a:t>
            </a:r>
            <a:r>
              <a:rPr lang="en-US" dirty="0"/>
              <a:t>sum of events (with +/- </a:t>
            </a:r>
            <a:r>
              <a:rPr lang="en-US" dirty="0" err="1"/>
              <a:t>helicities</a:t>
            </a:r>
            <a:r>
              <a:rPr lang="en-US" dirty="0"/>
              <a:t> of p</a:t>
            </a:r>
            <a:r>
              <a:rPr lang="en-US" dirty="0" smtClean="0"/>
              <a:t>) </a:t>
            </a:r>
            <a:r>
              <a:rPr lang="en-US" dirty="0"/>
              <a:t>for negative </a:t>
            </a:r>
            <a:r>
              <a:rPr lang="en-US" dirty="0" smtClean="0"/>
              <a:t>e- </a:t>
            </a:r>
            <a:r>
              <a:rPr lang="en-US" dirty="0" err="1" smtClean="0"/>
              <a:t>helicity</a:t>
            </a:r>
            <a:endParaRPr lang="en-US" dirty="0"/>
          </a:p>
          <a:p>
            <a:r>
              <a:rPr lang="en-US" dirty="0" smtClean="0"/>
              <a:t>Observables</a:t>
            </a:r>
          </a:p>
          <a:p>
            <a:r>
              <a:rPr lang="en-US" dirty="0" smtClean="0"/>
              <a:t>beam SSA (N</a:t>
            </a:r>
            <a:r>
              <a:rPr lang="en-US" baseline="30000" dirty="0"/>
              <a:t>+</a:t>
            </a:r>
            <a:r>
              <a:rPr lang="en-US" baseline="30000" dirty="0" smtClean="0"/>
              <a:t>+ </a:t>
            </a:r>
            <a:r>
              <a:rPr lang="en-US" dirty="0" smtClean="0"/>
              <a:t>+ N</a:t>
            </a:r>
            <a:r>
              <a:rPr lang="en-US" baseline="30000" dirty="0" smtClean="0"/>
              <a:t>+- </a:t>
            </a:r>
            <a:r>
              <a:rPr lang="en-US" dirty="0" smtClean="0"/>
              <a:t>- N</a:t>
            </a:r>
            <a:r>
              <a:rPr lang="en-US" baseline="30000" dirty="0"/>
              <a:t>-+</a:t>
            </a:r>
            <a:r>
              <a:rPr lang="en-US" dirty="0" smtClean="0"/>
              <a:t>-N</a:t>
            </a:r>
            <a:r>
              <a:rPr lang="en-US" baseline="30000" dirty="0" smtClean="0"/>
              <a:t>-</a:t>
            </a:r>
            <a:r>
              <a:rPr lang="en-US" baseline="30000" dirty="0"/>
              <a:t>-</a:t>
            </a:r>
            <a:r>
              <a:rPr lang="en-US" dirty="0" smtClean="0"/>
              <a:t>)/</a:t>
            </a:r>
            <a:r>
              <a:rPr lang="en-US" dirty="0"/>
              <a:t>(N</a:t>
            </a:r>
            <a:r>
              <a:rPr lang="en-US" baseline="30000" dirty="0"/>
              <a:t>++ </a:t>
            </a:r>
            <a:r>
              <a:rPr lang="en-US" dirty="0"/>
              <a:t>+ N</a:t>
            </a:r>
            <a:r>
              <a:rPr lang="en-US" baseline="30000" dirty="0"/>
              <a:t>+- </a:t>
            </a:r>
            <a:r>
              <a:rPr lang="en-US" dirty="0" smtClean="0"/>
              <a:t>+ </a:t>
            </a:r>
            <a:r>
              <a:rPr lang="en-US" dirty="0"/>
              <a:t>N</a:t>
            </a:r>
            <a:r>
              <a:rPr lang="en-US" baseline="30000" dirty="0"/>
              <a:t>-</a:t>
            </a:r>
            <a:r>
              <a:rPr lang="en-US" baseline="30000" dirty="0" smtClean="0"/>
              <a:t>+</a:t>
            </a:r>
            <a:r>
              <a:rPr lang="en-US" dirty="0" smtClean="0"/>
              <a:t>+N</a:t>
            </a:r>
            <a:r>
              <a:rPr lang="en-US" baseline="30000" dirty="0"/>
              <a:t>--</a:t>
            </a:r>
            <a:r>
              <a:rPr lang="en-US" dirty="0"/>
              <a:t>)</a:t>
            </a:r>
            <a:r>
              <a:rPr lang="en-US" dirty="0" smtClean="0"/>
              <a:t>= (</a:t>
            </a:r>
            <a:r>
              <a:rPr lang="en-US" dirty="0" err="1" smtClean="0"/>
              <a:t>a</a:t>
            </a:r>
            <a:r>
              <a:rPr lang="en-US" baseline="-25000" dirty="0" err="1" smtClean="0"/>
              <a:t>lu</a:t>
            </a:r>
            <a:r>
              <a:rPr lang="en-US" dirty="0" err="1" smtClean="0"/>
              <a:t>sin</a:t>
            </a:r>
            <a:r>
              <a:rPr lang="en-US" dirty="0" err="1" smtClean="0">
                <a:latin typeface="Symbol"/>
              </a:rPr>
              <a:t>f</a:t>
            </a:r>
            <a:r>
              <a:rPr lang="en-US" dirty="0" smtClean="0"/>
              <a:t>)/(1+b</a:t>
            </a:r>
            <a:r>
              <a:rPr lang="en-US" baseline="-25000" dirty="0" smtClean="0"/>
              <a:t>uu</a:t>
            </a:r>
            <a:r>
              <a:rPr lang="en-US" dirty="0" smtClean="0"/>
              <a:t>cos</a:t>
            </a:r>
            <a:r>
              <a:rPr lang="en-US" dirty="0" smtClean="0">
                <a:latin typeface="Symbol"/>
              </a:rPr>
              <a:t>f</a:t>
            </a:r>
            <a:r>
              <a:rPr lang="en-US" dirty="0" smtClean="0"/>
              <a:t>)</a:t>
            </a:r>
          </a:p>
          <a:p>
            <a:r>
              <a:rPr lang="en-US" dirty="0" smtClean="0"/>
              <a:t>use the </a:t>
            </a:r>
            <a:r>
              <a:rPr lang="en-US" dirty="0"/>
              <a:t>(1+b</a:t>
            </a:r>
            <a:r>
              <a:rPr lang="en-US" baseline="-25000" dirty="0"/>
              <a:t>uu</a:t>
            </a:r>
            <a:r>
              <a:rPr lang="en-US" dirty="0"/>
              <a:t>cos</a:t>
            </a:r>
            <a:r>
              <a:rPr lang="en-US" dirty="0">
                <a:latin typeface="Symbol"/>
              </a:rPr>
              <a:t>f</a:t>
            </a:r>
            <a:r>
              <a:rPr lang="en-US" dirty="0" smtClean="0"/>
              <a:t>) containing </a:t>
            </a:r>
            <a:r>
              <a:rPr lang="en-US" dirty="0" err="1" smtClean="0"/>
              <a:t>cos</a:t>
            </a:r>
            <a:r>
              <a:rPr lang="en-US" dirty="0" smtClean="0"/>
              <a:t> from acceptance and Cahn for others</a:t>
            </a:r>
            <a:endParaRPr lang="en-US" dirty="0"/>
          </a:p>
          <a:p>
            <a:r>
              <a:rPr lang="en-US" dirty="0" smtClean="0"/>
              <a:t>target SSA</a:t>
            </a:r>
          </a:p>
          <a:p>
            <a:r>
              <a:rPr lang="en-US" dirty="0"/>
              <a:t>(N</a:t>
            </a:r>
            <a:r>
              <a:rPr lang="en-US" baseline="30000" dirty="0"/>
              <a:t>++ </a:t>
            </a:r>
            <a:r>
              <a:rPr lang="en-US" dirty="0"/>
              <a:t>+ </a:t>
            </a:r>
            <a:r>
              <a:rPr lang="en-US" dirty="0" smtClean="0"/>
              <a:t>N</a:t>
            </a:r>
            <a:r>
              <a:rPr lang="en-US" baseline="30000" dirty="0" smtClean="0"/>
              <a:t>-+ </a:t>
            </a:r>
            <a:r>
              <a:rPr lang="en-US" dirty="0"/>
              <a:t>- </a:t>
            </a:r>
            <a:r>
              <a:rPr lang="en-US" dirty="0" smtClean="0"/>
              <a:t>N</a:t>
            </a:r>
            <a:r>
              <a:rPr lang="en-US" baseline="30000" dirty="0" smtClean="0"/>
              <a:t>+-</a:t>
            </a:r>
            <a:r>
              <a:rPr lang="en-US" dirty="0" smtClean="0"/>
              <a:t>-</a:t>
            </a:r>
            <a:r>
              <a:rPr lang="en-US" dirty="0"/>
              <a:t>N</a:t>
            </a:r>
            <a:r>
              <a:rPr lang="en-US" baseline="30000" dirty="0"/>
              <a:t>--</a:t>
            </a:r>
            <a:r>
              <a:rPr lang="en-US" dirty="0"/>
              <a:t>)/(N</a:t>
            </a:r>
            <a:r>
              <a:rPr lang="en-US" baseline="30000" dirty="0"/>
              <a:t>++ </a:t>
            </a:r>
            <a:r>
              <a:rPr lang="en-US" dirty="0"/>
              <a:t>+ N</a:t>
            </a:r>
            <a:r>
              <a:rPr lang="en-US" baseline="30000" dirty="0"/>
              <a:t>+- </a:t>
            </a:r>
            <a:r>
              <a:rPr lang="en-US" dirty="0"/>
              <a:t>+ N</a:t>
            </a:r>
            <a:r>
              <a:rPr lang="en-US" baseline="30000" dirty="0"/>
              <a:t>-+</a:t>
            </a:r>
            <a:r>
              <a:rPr lang="en-US" dirty="0"/>
              <a:t>+N</a:t>
            </a:r>
            <a:r>
              <a:rPr lang="en-US" baseline="30000" dirty="0"/>
              <a:t>--</a:t>
            </a:r>
            <a:r>
              <a:rPr lang="en-US" dirty="0"/>
              <a:t>)= </a:t>
            </a:r>
            <a:r>
              <a:rPr lang="en-US" dirty="0" smtClean="0"/>
              <a:t>(a</a:t>
            </a:r>
            <a:r>
              <a:rPr lang="en-US" baseline="-25000" dirty="0" smtClean="0"/>
              <a:t>ul</a:t>
            </a:r>
            <a:r>
              <a:rPr lang="en-US" dirty="0" smtClean="0"/>
              <a:t>sin</a:t>
            </a:r>
            <a:r>
              <a:rPr lang="en-US" dirty="0" smtClean="0">
                <a:latin typeface="Symbol"/>
              </a:rPr>
              <a:t>f+</a:t>
            </a:r>
            <a:r>
              <a:rPr lang="en-US" dirty="0" smtClean="0"/>
              <a:t>b</a:t>
            </a:r>
            <a:r>
              <a:rPr lang="en-US" baseline="-25000" dirty="0" smtClean="0"/>
              <a:t>ul</a:t>
            </a:r>
            <a:r>
              <a:rPr lang="en-US" dirty="0" smtClean="0"/>
              <a:t>sin2</a:t>
            </a:r>
            <a:r>
              <a:rPr lang="en-US" dirty="0" smtClean="0">
                <a:latin typeface="Symbol"/>
              </a:rPr>
              <a:t>f</a:t>
            </a:r>
            <a:r>
              <a:rPr lang="en-US" dirty="0" smtClean="0"/>
              <a:t>)</a:t>
            </a:r>
            <a:r>
              <a:rPr lang="en-US" dirty="0"/>
              <a:t>/(1+b</a:t>
            </a:r>
            <a:r>
              <a:rPr lang="en-US" baseline="-25000" dirty="0"/>
              <a:t>uu</a:t>
            </a:r>
            <a:r>
              <a:rPr lang="en-US" dirty="0"/>
              <a:t>cos</a:t>
            </a:r>
            <a:r>
              <a:rPr lang="en-US" dirty="0">
                <a:latin typeface="Symbol"/>
              </a:rPr>
              <a:t>f</a:t>
            </a:r>
            <a:r>
              <a:rPr lang="en-US" dirty="0"/>
              <a:t>)</a:t>
            </a:r>
          </a:p>
          <a:p>
            <a:r>
              <a:rPr lang="en-US" dirty="0" smtClean="0"/>
              <a:t>Target double spin asymmetries</a:t>
            </a:r>
          </a:p>
          <a:p>
            <a:pPr marL="342900" indent="-342900">
              <a:buFontTx/>
              <a:buAutoNum type="arabicParenR"/>
            </a:pPr>
            <a:r>
              <a:rPr lang="en-US" dirty="0" smtClean="0"/>
              <a:t>(N</a:t>
            </a:r>
            <a:r>
              <a:rPr lang="en-US" baseline="30000" dirty="0" smtClean="0"/>
              <a:t>++ </a:t>
            </a:r>
            <a:r>
              <a:rPr lang="en-US" dirty="0" smtClean="0"/>
              <a:t>- N</a:t>
            </a:r>
            <a:r>
              <a:rPr lang="en-US" baseline="30000" dirty="0" smtClean="0"/>
              <a:t>-+</a:t>
            </a:r>
            <a:r>
              <a:rPr lang="en-US" dirty="0" smtClean="0"/>
              <a:t>)/(N</a:t>
            </a:r>
            <a:r>
              <a:rPr lang="en-US" baseline="30000" dirty="0" smtClean="0"/>
              <a:t>++ </a:t>
            </a:r>
            <a:r>
              <a:rPr lang="en-US" dirty="0" smtClean="0"/>
              <a:t>+ N</a:t>
            </a:r>
            <a:r>
              <a:rPr lang="en-US" baseline="30000" dirty="0" smtClean="0"/>
              <a:t>-+</a:t>
            </a:r>
            <a:r>
              <a:rPr lang="en-US" dirty="0" smtClean="0"/>
              <a:t>) =(a</a:t>
            </a:r>
            <a:r>
              <a:rPr lang="en-US" baseline="-25000" dirty="0" smtClean="0"/>
              <a:t>ul</a:t>
            </a:r>
            <a:r>
              <a:rPr lang="en-US" dirty="0" smtClean="0"/>
              <a:t>sin</a:t>
            </a:r>
            <a:r>
              <a:rPr lang="en-US" dirty="0" smtClean="0">
                <a:latin typeface="Symbol"/>
              </a:rPr>
              <a:t>f+</a:t>
            </a:r>
            <a:r>
              <a:rPr lang="en-US" dirty="0" smtClean="0"/>
              <a:t>b</a:t>
            </a:r>
            <a:r>
              <a:rPr lang="en-US" baseline="-25000" dirty="0" smtClean="0"/>
              <a:t>ul</a:t>
            </a:r>
            <a:r>
              <a:rPr lang="en-US" dirty="0" smtClean="0"/>
              <a:t>sin2</a:t>
            </a:r>
            <a:r>
              <a:rPr lang="en-US" dirty="0" smtClean="0">
                <a:latin typeface="Symbol"/>
              </a:rPr>
              <a:t>f+</a:t>
            </a:r>
            <a:r>
              <a:rPr lang="en-US" dirty="0"/>
              <a:t>a</a:t>
            </a:r>
            <a:r>
              <a:rPr lang="en-US" baseline="-25000" dirty="0"/>
              <a:t>LL</a:t>
            </a:r>
            <a:r>
              <a:rPr lang="en-US" dirty="0"/>
              <a:t>+</a:t>
            </a:r>
            <a:r>
              <a:rPr lang="en-US" dirty="0" smtClean="0"/>
              <a:t>b</a:t>
            </a:r>
            <a:r>
              <a:rPr lang="en-US" baseline="-25000" dirty="0" smtClean="0"/>
              <a:t>LL</a:t>
            </a:r>
            <a:r>
              <a:rPr lang="en-US" dirty="0" smtClean="0"/>
              <a:t>cos</a:t>
            </a:r>
            <a:r>
              <a:rPr lang="en-US" dirty="0" smtClean="0">
                <a:latin typeface="Symbol"/>
              </a:rPr>
              <a:t>f</a:t>
            </a:r>
            <a:r>
              <a:rPr lang="en-US" dirty="0" smtClean="0"/>
              <a:t>)/(1+b</a:t>
            </a:r>
            <a:r>
              <a:rPr lang="en-US" baseline="-25000" dirty="0" smtClean="0"/>
              <a:t>uu</a:t>
            </a:r>
            <a:r>
              <a:rPr lang="en-US" dirty="0" smtClean="0"/>
              <a:t>cos</a:t>
            </a:r>
            <a:r>
              <a:rPr lang="en-US" dirty="0" smtClean="0">
                <a:latin typeface="Symbol"/>
              </a:rPr>
              <a:t>f</a:t>
            </a:r>
            <a:r>
              <a:rPr lang="en-US" dirty="0" smtClean="0"/>
              <a:t>)</a:t>
            </a:r>
          </a:p>
          <a:p>
            <a:pPr marL="342900" indent="-342900">
              <a:buFontTx/>
              <a:buAutoNum type="arabicParenR"/>
            </a:pPr>
            <a:r>
              <a:rPr lang="en-US" dirty="0" smtClean="0"/>
              <a:t>(N</a:t>
            </a:r>
            <a:r>
              <a:rPr lang="en-US" baseline="30000" dirty="0" smtClean="0"/>
              <a:t>-- </a:t>
            </a:r>
            <a:r>
              <a:rPr lang="en-US" dirty="0"/>
              <a:t>- </a:t>
            </a:r>
            <a:r>
              <a:rPr lang="en-US" dirty="0" smtClean="0"/>
              <a:t>N</a:t>
            </a:r>
            <a:r>
              <a:rPr lang="en-US" baseline="30000" dirty="0" smtClean="0"/>
              <a:t>+-</a:t>
            </a:r>
            <a:r>
              <a:rPr lang="en-US" dirty="0" smtClean="0"/>
              <a:t>)</a:t>
            </a:r>
            <a:r>
              <a:rPr lang="en-US" dirty="0"/>
              <a:t>/(</a:t>
            </a:r>
            <a:r>
              <a:rPr lang="en-US" dirty="0" smtClean="0"/>
              <a:t>N</a:t>
            </a:r>
            <a:r>
              <a:rPr lang="en-US" baseline="30000" dirty="0" smtClean="0"/>
              <a:t>-- </a:t>
            </a:r>
            <a:r>
              <a:rPr lang="en-US" dirty="0"/>
              <a:t>+ </a:t>
            </a:r>
            <a:r>
              <a:rPr lang="en-US" dirty="0" smtClean="0"/>
              <a:t>N</a:t>
            </a:r>
            <a:r>
              <a:rPr lang="en-US" baseline="30000" dirty="0" smtClean="0"/>
              <a:t>+-</a:t>
            </a:r>
            <a:r>
              <a:rPr lang="en-US" dirty="0" smtClean="0"/>
              <a:t>)   =(-a</a:t>
            </a:r>
            <a:r>
              <a:rPr lang="en-US" baseline="-25000" dirty="0" smtClean="0"/>
              <a:t>ul</a:t>
            </a:r>
            <a:r>
              <a:rPr lang="en-US" dirty="0" smtClean="0"/>
              <a:t>sin</a:t>
            </a:r>
            <a:r>
              <a:rPr lang="en-US" dirty="0" smtClean="0">
                <a:latin typeface="Symbol"/>
              </a:rPr>
              <a:t>f-</a:t>
            </a:r>
            <a:r>
              <a:rPr lang="en-US" dirty="0" smtClean="0"/>
              <a:t>b</a:t>
            </a:r>
            <a:r>
              <a:rPr lang="en-US" baseline="-25000" dirty="0" smtClean="0"/>
              <a:t>ul</a:t>
            </a:r>
            <a:r>
              <a:rPr lang="en-US" dirty="0" smtClean="0"/>
              <a:t>sin2</a:t>
            </a:r>
            <a:r>
              <a:rPr lang="en-US" dirty="0" smtClean="0">
                <a:latin typeface="Symbol"/>
              </a:rPr>
              <a:t>f+</a:t>
            </a:r>
            <a:r>
              <a:rPr lang="en-US" dirty="0" smtClean="0"/>
              <a:t>a</a:t>
            </a:r>
            <a:r>
              <a:rPr lang="en-US" baseline="-25000" dirty="0" smtClean="0"/>
              <a:t>LL</a:t>
            </a:r>
            <a:r>
              <a:rPr lang="en-US" dirty="0"/>
              <a:t>+</a:t>
            </a:r>
            <a:r>
              <a:rPr lang="en-US" dirty="0" smtClean="0"/>
              <a:t>b</a:t>
            </a:r>
            <a:r>
              <a:rPr lang="en-US" baseline="-25000" dirty="0" smtClean="0"/>
              <a:t>LL</a:t>
            </a:r>
            <a:r>
              <a:rPr lang="en-US" dirty="0" smtClean="0"/>
              <a:t>cos</a:t>
            </a:r>
            <a:r>
              <a:rPr lang="en-US" dirty="0" smtClean="0">
                <a:latin typeface="Symbol"/>
              </a:rPr>
              <a:t>f</a:t>
            </a:r>
            <a:r>
              <a:rPr lang="en-US" dirty="0" smtClean="0"/>
              <a:t>)</a:t>
            </a:r>
            <a:r>
              <a:rPr lang="en-US" dirty="0"/>
              <a:t>/(1+b</a:t>
            </a:r>
            <a:r>
              <a:rPr lang="en-US" baseline="-25000" dirty="0"/>
              <a:t>uu</a:t>
            </a:r>
            <a:r>
              <a:rPr lang="en-US" dirty="0"/>
              <a:t>cos</a:t>
            </a:r>
            <a:r>
              <a:rPr lang="en-US" dirty="0">
                <a:latin typeface="Symbol"/>
              </a:rPr>
              <a:t>f</a:t>
            </a:r>
            <a:r>
              <a:rPr lang="en-US" dirty="0" smtClean="0"/>
              <a:t>)</a:t>
            </a:r>
          </a:p>
          <a:p>
            <a:r>
              <a:rPr lang="en-US" dirty="0" smtClean="0"/>
              <a:t>use the same </a:t>
            </a:r>
            <a:r>
              <a:rPr lang="en-US" dirty="0" err="1" smtClean="0"/>
              <a:t>helicity</a:t>
            </a:r>
            <a:endParaRPr lang="en-US" dirty="0"/>
          </a:p>
          <a:p>
            <a:pPr marL="342900" indent="-342900">
              <a:buFontTx/>
              <a:buAutoNum type="arabicParenR"/>
            </a:pPr>
            <a:r>
              <a:rPr lang="en-US" dirty="0"/>
              <a:t>(N</a:t>
            </a:r>
            <a:r>
              <a:rPr lang="en-US" baseline="30000" dirty="0"/>
              <a:t>++ </a:t>
            </a:r>
            <a:r>
              <a:rPr lang="en-US" dirty="0"/>
              <a:t>- </a:t>
            </a:r>
            <a:r>
              <a:rPr lang="en-US" dirty="0" smtClean="0"/>
              <a:t>N</a:t>
            </a:r>
            <a:r>
              <a:rPr lang="en-US" baseline="30000" dirty="0" smtClean="0"/>
              <a:t>+-</a:t>
            </a:r>
            <a:r>
              <a:rPr lang="en-US" dirty="0" smtClean="0"/>
              <a:t>)</a:t>
            </a:r>
            <a:r>
              <a:rPr lang="en-US" dirty="0"/>
              <a:t>/(N</a:t>
            </a:r>
            <a:r>
              <a:rPr lang="en-US" baseline="30000" dirty="0"/>
              <a:t>++ </a:t>
            </a:r>
            <a:r>
              <a:rPr lang="en-US" dirty="0"/>
              <a:t>+ </a:t>
            </a:r>
            <a:r>
              <a:rPr lang="en-US" dirty="0" smtClean="0"/>
              <a:t>N</a:t>
            </a:r>
            <a:r>
              <a:rPr lang="en-US" baseline="30000" dirty="0" smtClean="0"/>
              <a:t>+-</a:t>
            </a:r>
            <a:r>
              <a:rPr lang="en-US" dirty="0" smtClean="0"/>
              <a:t>) </a:t>
            </a:r>
            <a:r>
              <a:rPr lang="en-US" dirty="0"/>
              <a:t>=(</a:t>
            </a:r>
            <a:r>
              <a:rPr lang="en-US" dirty="0" err="1" smtClean="0"/>
              <a:t>a</a:t>
            </a:r>
            <a:r>
              <a:rPr lang="en-US" baseline="-25000" dirty="0" err="1" smtClean="0"/>
              <a:t>lu</a:t>
            </a:r>
            <a:r>
              <a:rPr lang="en-US" dirty="0" err="1" smtClean="0"/>
              <a:t>sin</a:t>
            </a:r>
            <a:r>
              <a:rPr lang="en-US" dirty="0" err="1" smtClean="0">
                <a:latin typeface="Symbol"/>
              </a:rPr>
              <a:t>f+</a:t>
            </a:r>
            <a:r>
              <a:rPr lang="en-US" dirty="0" err="1"/>
              <a:t>a</a:t>
            </a:r>
            <a:r>
              <a:rPr lang="en-US" baseline="-25000" dirty="0" err="1"/>
              <a:t>LL</a:t>
            </a:r>
            <a:r>
              <a:rPr lang="en-US" dirty="0" err="1"/>
              <a:t>+</a:t>
            </a:r>
            <a:r>
              <a:rPr lang="en-US" dirty="0" err="1" smtClean="0"/>
              <a:t>b</a:t>
            </a:r>
            <a:r>
              <a:rPr lang="en-US" baseline="-25000" dirty="0" err="1" smtClean="0"/>
              <a:t>LL</a:t>
            </a:r>
            <a:r>
              <a:rPr lang="en-US" dirty="0" err="1" smtClean="0"/>
              <a:t>cos</a:t>
            </a:r>
            <a:r>
              <a:rPr lang="en-US" dirty="0" err="1" smtClean="0">
                <a:latin typeface="Symbol"/>
              </a:rPr>
              <a:t>f</a:t>
            </a:r>
            <a:r>
              <a:rPr lang="en-US" dirty="0" smtClean="0"/>
              <a:t>)</a:t>
            </a:r>
            <a:r>
              <a:rPr lang="en-US" dirty="0"/>
              <a:t>/(1+b</a:t>
            </a:r>
            <a:r>
              <a:rPr lang="en-US" baseline="-25000" dirty="0"/>
              <a:t>uu</a:t>
            </a:r>
            <a:r>
              <a:rPr lang="en-US" dirty="0"/>
              <a:t>cos</a:t>
            </a:r>
            <a:r>
              <a:rPr lang="en-US" dirty="0">
                <a:latin typeface="Symbol"/>
              </a:rPr>
              <a:t>f</a:t>
            </a:r>
            <a:r>
              <a:rPr lang="en-US" dirty="0"/>
              <a:t>)</a:t>
            </a:r>
          </a:p>
          <a:p>
            <a:pPr marL="342900" indent="-342900">
              <a:buFontTx/>
              <a:buAutoNum type="arabicParenR"/>
            </a:pPr>
            <a:r>
              <a:rPr lang="en-US" dirty="0"/>
              <a:t>(N</a:t>
            </a:r>
            <a:r>
              <a:rPr lang="en-US" baseline="30000" dirty="0"/>
              <a:t>-- </a:t>
            </a:r>
            <a:r>
              <a:rPr lang="en-US" dirty="0"/>
              <a:t>- </a:t>
            </a:r>
            <a:r>
              <a:rPr lang="en-US" dirty="0" smtClean="0"/>
              <a:t>N</a:t>
            </a:r>
            <a:r>
              <a:rPr lang="en-US" baseline="30000" dirty="0" smtClean="0"/>
              <a:t>-+</a:t>
            </a:r>
            <a:r>
              <a:rPr lang="en-US" dirty="0" smtClean="0"/>
              <a:t>)</a:t>
            </a:r>
            <a:r>
              <a:rPr lang="en-US" dirty="0"/>
              <a:t>/(N</a:t>
            </a:r>
            <a:r>
              <a:rPr lang="en-US" baseline="30000" dirty="0"/>
              <a:t>-- </a:t>
            </a:r>
            <a:r>
              <a:rPr lang="en-US" dirty="0"/>
              <a:t>+ </a:t>
            </a:r>
            <a:r>
              <a:rPr lang="en-US" dirty="0" smtClean="0"/>
              <a:t>N</a:t>
            </a:r>
            <a:r>
              <a:rPr lang="en-US" baseline="30000" dirty="0" smtClean="0"/>
              <a:t>-+</a:t>
            </a:r>
            <a:r>
              <a:rPr lang="en-US" dirty="0" smtClean="0"/>
              <a:t>)   </a:t>
            </a:r>
            <a:r>
              <a:rPr lang="en-US" dirty="0"/>
              <a:t>=</a:t>
            </a:r>
            <a:r>
              <a:rPr lang="en-US" dirty="0" smtClean="0"/>
              <a:t>(-</a:t>
            </a:r>
            <a:r>
              <a:rPr lang="en-US" dirty="0" err="1" smtClean="0"/>
              <a:t>a</a:t>
            </a:r>
            <a:r>
              <a:rPr lang="en-US" baseline="-25000" dirty="0" err="1" smtClean="0"/>
              <a:t>lu</a:t>
            </a:r>
            <a:r>
              <a:rPr lang="en-US" dirty="0" err="1" smtClean="0"/>
              <a:t>sin</a:t>
            </a:r>
            <a:r>
              <a:rPr lang="en-US" dirty="0" err="1" smtClean="0">
                <a:latin typeface="Symbol"/>
              </a:rPr>
              <a:t>f+</a:t>
            </a:r>
            <a:r>
              <a:rPr lang="en-US" dirty="0" err="1" smtClean="0"/>
              <a:t>a</a:t>
            </a:r>
            <a:r>
              <a:rPr lang="en-US" baseline="-25000" dirty="0" err="1" smtClean="0"/>
              <a:t>LL</a:t>
            </a:r>
            <a:r>
              <a:rPr lang="en-US" dirty="0" err="1"/>
              <a:t>+</a:t>
            </a:r>
            <a:r>
              <a:rPr lang="en-US" dirty="0" err="1" smtClean="0"/>
              <a:t>b</a:t>
            </a:r>
            <a:r>
              <a:rPr lang="en-US" baseline="-25000" dirty="0" err="1" smtClean="0"/>
              <a:t>LL</a:t>
            </a:r>
            <a:r>
              <a:rPr lang="en-US" dirty="0" err="1" smtClean="0"/>
              <a:t>cos</a:t>
            </a:r>
            <a:r>
              <a:rPr lang="en-US" dirty="0" err="1" smtClean="0">
                <a:latin typeface="Symbol"/>
              </a:rPr>
              <a:t>f</a:t>
            </a:r>
            <a:r>
              <a:rPr lang="en-US" dirty="0" smtClean="0"/>
              <a:t>)</a:t>
            </a:r>
            <a:r>
              <a:rPr lang="en-US" dirty="0"/>
              <a:t>/(1+b</a:t>
            </a:r>
            <a:r>
              <a:rPr lang="en-US" baseline="-25000" dirty="0"/>
              <a:t>uu</a:t>
            </a:r>
            <a:r>
              <a:rPr lang="en-US" dirty="0"/>
              <a:t>cos</a:t>
            </a:r>
            <a:r>
              <a:rPr lang="en-US" dirty="0">
                <a:latin typeface="Symbol"/>
              </a:rPr>
              <a:t>f</a:t>
            </a:r>
            <a:r>
              <a:rPr lang="en-US" dirty="0"/>
              <a:t>)</a:t>
            </a:r>
          </a:p>
          <a:p>
            <a:pPr marL="342900" indent="-342900">
              <a:buAutoNum type="arabicParenR"/>
            </a:pPr>
            <a:endParaRPr lang="en-US" dirty="0"/>
          </a:p>
          <a:p>
            <a:endParaRPr lang="en-US" dirty="0" smtClean="0"/>
          </a:p>
          <a:p>
            <a:endParaRPr lang="en-US" dirty="0" smtClean="0"/>
          </a:p>
          <a:p>
            <a:endParaRPr lang="en-US" dirty="0"/>
          </a:p>
          <a:p>
            <a:endParaRPr lang="en-US" dirty="0"/>
          </a:p>
        </p:txBody>
      </p:sp>
      <p:sp>
        <p:nvSpPr>
          <p:cNvPr id="3" name="TextBox 2"/>
          <p:cNvSpPr txBox="1"/>
          <p:nvPr/>
        </p:nvSpPr>
        <p:spPr>
          <a:xfrm>
            <a:off x="304800" y="6019800"/>
            <a:ext cx="7429738" cy="369332"/>
          </a:xfrm>
          <a:prstGeom prst="rect">
            <a:avLst/>
          </a:prstGeom>
          <a:solidFill>
            <a:srgbClr val="FFFF00">
              <a:alpha val="49000"/>
            </a:srgbClr>
          </a:solidFill>
          <a:ln>
            <a:solidFill>
              <a:schemeClr val="tx1"/>
            </a:solidFill>
          </a:ln>
        </p:spPr>
        <p:txBody>
          <a:bodyPr wrap="none" rtlCol="0">
            <a:spAutoFit/>
          </a:bodyPr>
          <a:lstStyle/>
          <a:p>
            <a:r>
              <a:rPr lang="en-US" dirty="0" smtClean="0"/>
              <a:t>Longitudinally polarized target offers several observables critical for test</a:t>
            </a:r>
            <a:endParaRPr lang="en-US" dirty="0"/>
          </a:p>
        </p:txBody>
      </p:sp>
    </p:spTree>
    <p:extLst>
      <p:ext uri="{BB962C8B-B14F-4D97-AF65-F5344CB8AC3E}">
        <p14:creationId xmlns:p14="http://schemas.microsoft.com/office/powerpoint/2010/main" val="3785752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20</a:t>
            </a:fld>
            <a:endParaRPr lang="en-US"/>
          </a:p>
        </p:txBody>
      </p:sp>
      <p:sp>
        <p:nvSpPr>
          <p:cNvPr id="6" name="TextBox 5"/>
          <p:cNvSpPr txBox="1"/>
          <p:nvPr/>
        </p:nvSpPr>
        <p:spPr>
          <a:xfrm>
            <a:off x="2133600" y="2895600"/>
            <a:ext cx="3760314" cy="769441"/>
          </a:xfrm>
          <a:prstGeom prst="rect">
            <a:avLst/>
          </a:prstGeom>
          <a:noFill/>
        </p:spPr>
        <p:txBody>
          <a:bodyPr wrap="none" rtlCol="0">
            <a:spAutoFit/>
          </a:bodyPr>
          <a:lstStyle/>
          <a:p>
            <a:r>
              <a:rPr lang="en-US" sz="4400" dirty="0" smtClean="0"/>
              <a:t>Support slides</a:t>
            </a:r>
            <a:endParaRPr lang="en-US" sz="4400" dirty="0"/>
          </a:p>
        </p:txBody>
      </p:sp>
    </p:spTree>
    <p:extLst>
      <p:ext uri="{BB962C8B-B14F-4D97-AF65-F5344CB8AC3E}">
        <p14:creationId xmlns:p14="http://schemas.microsoft.com/office/powerpoint/2010/main" val="188429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noChangeArrowheads="1"/>
          </p:cNvSpPr>
          <p:nvPr>
            <p:ph type="title"/>
          </p:nvPr>
        </p:nvSpPr>
        <p:spPr>
          <a:xfrm>
            <a:off x="-22225" y="0"/>
            <a:ext cx="8686800" cy="563563"/>
          </a:xfrm>
        </p:spPr>
        <p:txBody>
          <a:bodyPr/>
          <a:lstStyle/>
          <a:p>
            <a:r>
              <a:rPr lang="en-US" sz="3200">
                <a:latin typeface="Arial" charset="0"/>
                <a:ea typeface="MS PGothic" charset="0"/>
              </a:rPr>
              <a:t>Longitudinally polarized quarks in B2B SIDIS</a:t>
            </a:r>
          </a:p>
        </p:txBody>
      </p:sp>
      <p:sp>
        <p:nvSpPr>
          <p:cNvPr id="52226"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4E87F2B-0FEB-324A-9799-0E512C5927DF}" type="slidenum">
              <a:rPr lang="en-US" sz="1400"/>
              <a:pPr/>
              <a:t>21</a:t>
            </a:fld>
            <a:endParaRPr lang="en-US" sz="1400"/>
          </a:p>
        </p:txBody>
      </p:sp>
      <p:sp>
        <p:nvSpPr>
          <p:cNvPr id="52227" name="TextBox 14"/>
          <p:cNvSpPr txBox="1">
            <a:spLocks noChangeArrowheads="1"/>
          </p:cNvSpPr>
          <p:nvPr/>
        </p:nvSpPr>
        <p:spPr bwMode="auto">
          <a:xfrm>
            <a:off x="1588" y="4789462"/>
            <a:ext cx="50990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400" dirty="0"/>
              <a:t>Differences in A</a:t>
            </a:r>
            <a:r>
              <a:rPr lang="en-US" sz="1400" baseline="-25000" dirty="0"/>
              <a:t>LL </a:t>
            </a:r>
            <a:r>
              <a:rPr lang="en-US" sz="1400" dirty="0"/>
              <a:t>, due to different weights on PDFs  can provide additional info on impact of possible ingredients</a:t>
            </a:r>
          </a:p>
          <a:p>
            <a:pPr>
              <a:buFontTx/>
              <a:buChar char="•"/>
            </a:pPr>
            <a:r>
              <a:rPr lang="en-US" sz="1400" dirty="0"/>
              <a:t>Measurements of A</a:t>
            </a:r>
            <a:r>
              <a:rPr lang="en-US" sz="1400" baseline="-25000" dirty="0"/>
              <a:t>LL</a:t>
            </a:r>
            <a:r>
              <a:rPr lang="en-US" sz="1400" dirty="0"/>
              <a:t> for </a:t>
            </a:r>
            <a:r>
              <a:rPr lang="en-US" sz="1400" dirty="0">
                <a:latin typeface="Symbol" charset="0"/>
              </a:rPr>
              <a:t>r</a:t>
            </a:r>
            <a:r>
              <a:rPr lang="en-US" sz="1400" baseline="30000" dirty="0"/>
              <a:t>0</a:t>
            </a:r>
            <a:r>
              <a:rPr lang="en-US" sz="1400" dirty="0"/>
              <a:t> indicate very small values, and can be one of the reasons for higher A</a:t>
            </a:r>
            <a:r>
              <a:rPr lang="en-US" sz="1400" baseline="-25000" dirty="0"/>
              <a:t>LL</a:t>
            </a:r>
            <a:r>
              <a:rPr lang="en-US" sz="1400" dirty="0"/>
              <a:t> with protons with a M</a:t>
            </a:r>
            <a:r>
              <a:rPr lang="en-US" sz="1400" baseline="-25000" dirty="0"/>
              <a:t>X</a:t>
            </a:r>
            <a:r>
              <a:rPr lang="en-US" sz="1400" dirty="0"/>
              <a:t> cuts above 1.5 GeV (excluding exclusive </a:t>
            </a:r>
            <a:r>
              <a:rPr lang="en-US" sz="1400" dirty="0">
                <a:latin typeface="Symbol" charset="0"/>
              </a:rPr>
              <a:t>r</a:t>
            </a:r>
            <a:r>
              <a:rPr lang="en-US" sz="1400" baseline="30000" dirty="0"/>
              <a:t>0</a:t>
            </a:r>
            <a:r>
              <a:rPr lang="en-US" sz="1400" dirty="0"/>
              <a:t> )</a:t>
            </a:r>
          </a:p>
        </p:txBody>
      </p:sp>
      <p:pic>
        <p:nvPicPr>
          <p:cNvPr id="52228" name="Picture 6" descr="Screen Shot 2024-05-31 at 9.47.3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817563"/>
            <a:ext cx="4516437"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9" name="Group 7"/>
          <p:cNvGrpSpPr>
            <a:grpSpLocks/>
          </p:cNvGrpSpPr>
          <p:nvPr/>
        </p:nvGrpSpPr>
        <p:grpSpPr bwMode="auto">
          <a:xfrm>
            <a:off x="5141913" y="3117850"/>
            <a:ext cx="4025900" cy="2949575"/>
            <a:chOff x="4876800" y="2362200"/>
            <a:chExt cx="4025900" cy="2949931"/>
          </a:xfrm>
        </p:grpSpPr>
        <p:pic>
          <p:nvPicPr>
            <p:cNvPr id="5224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59531"/>
              <a:ext cx="381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02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4" name="TextBox 29"/>
            <p:cNvSpPr txBox="1">
              <a:spLocks noChangeArrowheads="1"/>
            </p:cNvSpPr>
            <p:nvPr/>
          </p:nvSpPr>
          <p:spPr bwMode="auto">
            <a:xfrm>
              <a:off x="7696200" y="381000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x</a:t>
              </a:r>
              <a:r>
                <a:rPr lang="en-US" sz="1800" baseline="-25000"/>
                <a:t>F</a:t>
              </a:r>
              <a:r>
                <a:rPr lang="en-US" sz="1800"/>
                <a:t>&lt;0</a:t>
              </a:r>
            </a:p>
          </p:txBody>
        </p:sp>
        <p:sp>
          <p:nvSpPr>
            <p:cNvPr id="52245" name="Rectangle 31"/>
            <p:cNvSpPr>
              <a:spLocks noChangeArrowheads="1"/>
            </p:cNvSpPr>
            <p:nvPr/>
          </p:nvSpPr>
          <p:spPr bwMode="auto">
            <a:xfrm>
              <a:off x="5867400" y="4876800"/>
              <a:ext cx="1104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FF0000"/>
                  </a:solidFill>
                </a:rPr>
                <a:t>ep</a:t>
              </a:r>
              <a:r>
                <a:rPr lang="en-US" sz="1100">
                  <a:solidFill>
                    <a:srgbClr val="FF0000"/>
                  </a:solidFill>
                  <a:sym typeface="Wingdings" charset="0"/>
                </a:rPr>
                <a:t>e’p</a:t>
              </a:r>
              <a:r>
                <a:rPr lang="en-US" sz="1100">
                  <a:solidFill>
                    <a:srgbClr val="FF0000"/>
                  </a:solidFill>
                  <a:latin typeface="Symbol" charset="0"/>
                  <a:sym typeface="Wingdings" charset="0"/>
                </a:rPr>
                <a:t>p</a:t>
              </a:r>
              <a:r>
                <a:rPr lang="en-US" sz="1100" baseline="30000">
                  <a:solidFill>
                    <a:srgbClr val="FF0000"/>
                  </a:solidFill>
                  <a:sym typeface="Wingdings" charset="0"/>
                </a:rPr>
                <a:t>0</a:t>
              </a:r>
              <a:r>
                <a:rPr lang="en-US" sz="1100">
                  <a:solidFill>
                    <a:srgbClr val="FF0000"/>
                  </a:solidFill>
                </a:rPr>
                <a:t> </a:t>
              </a:r>
            </a:p>
          </p:txBody>
        </p:sp>
        <p:sp>
          <p:nvSpPr>
            <p:cNvPr id="52246" name="Rectangle 32"/>
            <p:cNvSpPr>
              <a:spLocks noChangeArrowheads="1"/>
            </p:cNvSpPr>
            <p:nvPr/>
          </p:nvSpPr>
          <p:spPr bwMode="auto">
            <a:xfrm>
              <a:off x="6035675" y="3862388"/>
              <a:ext cx="1127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FF0000"/>
                  </a:solidFill>
                </a:rPr>
                <a:t>ep</a:t>
              </a:r>
              <a:r>
                <a:rPr lang="en-US" sz="1100">
                  <a:solidFill>
                    <a:srgbClr val="FF0000"/>
                  </a:solidFill>
                  <a:sym typeface="Wingdings" charset="0"/>
                </a:rPr>
                <a:t>e’p</a:t>
              </a:r>
              <a:r>
                <a:rPr lang="en-US" sz="1100">
                  <a:solidFill>
                    <a:srgbClr val="FF0000"/>
                  </a:solidFill>
                  <a:latin typeface="Symbol" charset="0"/>
                  <a:sym typeface="Wingdings" charset="0"/>
                </a:rPr>
                <a:t>r</a:t>
              </a:r>
              <a:r>
                <a:rPr lang="en-US" sz="1100" baseline="30000">
                  <a:solidFill>
                    <a:srgbClr val="FF0000"/>
                  </a:solidFill>
                  <a:sym typeface="Wingdings" charset="0"/>
                </a:rPr>
                <a:t>0</a:t>
              </a:r>
              <a:r>
                <a:rPr lang="en-US" sz="1100">
                  <a:solidFill>
                    <a:srgbClr val="FF0000"/>
                  </a:solidFill>
                </a:rPr>
                <a:t> </a:t>
              </a:r>
              <a:r>
                <a:rPr lang="en-US" sz="1100">
                  <a:solidFill>
                    <a:srgbClr val="FF0000"/>
                  </a:solidFill>
                  <a:latin typeface="Symbol" charset="0"/>
                  <a:sym typeface="Wingdings" charset="0"/>
                </a:rPr>
                <a:t>/w</a:t>
              </a:r>
              <a:endParaRPr lang="en-US" sz="1100">
                <a:solidFill>
                  <a:srgbClr val="FF0000"/>
                </a:solidFill>
              </a:endParaRPr>
            </a:p>
          </p:txBody>
        </p:sp>
        <p:cxnSp>
          <p:nvCxnSpPr>
            <p:cNvPr id="14" name="Straight Arrow Connector 13"/>
            <p:cNvCxnSpPr>
              <a:cxnSpLocks/>
            </p:cNvCxnSpPr>
            <p:nvPr/>
          </p:nvCxnSpPr>
          <p:spPr bwMode="auto">
            <a:xfrm flipH="1">
              <a:off x="5715000" y="5029522"/>
              <a:ext cx="127000" cy="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p:cNvCxnSpPr>
            <p:nvPr/>
          </p:nvCxnSpPr>
          <p:spPr bwMode="auto">
            <a:xfrm flipH="1">
              <a:off x="5943600" y="3962593"/>
              <a:ext cx="139700" cy="338179"/>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p:cNvCxnSpPr>
            <p:nvPr/>
          </p:nvCxnSpPr>
          <p:spPr bwMode="auto">
            <a:xfrm flipH="1" flipV="1">
              <a:off x="5867400" y="2971874"/>
              <a:ext cx="228600" cy="99072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a:stCxn id="52245" idx="1"/>
            </p:cNvCxnSpPr>
            <p:nvPr/>
          </p:nvCxnSpPr>
          <p:spPr bwMode="auto">
            <a:xfrm flipH="1" flipV="1">
              <a:off x="5638800" y="3352920"/>
              <a:ext cx="228600" cy="1654375"/>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2251" name="Rectangle 3"/>
            <p:cNvSpPr>
              <a:spLocks noChangeArrowheads="1"/>
            </p:cNvSpPr>
            <p:nvPr/>
          </p:nvSpPr>
          <p:spPr bwMode="auto">
            <a:xfrm>
              <a:off x="5869453" y="2525713"/>
              <a:ext cx="204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latin typeface="Symbol" charset="0"/>
                  <a:sym typeface="Wingdings" charset="0"/>
                </a:rPr>
                <a:t>f</a:t>
              </a:r>
              <a:endParaRPr lang="en-US"/>
            </a:p>
          </p:txBody>
        </p:sp>
        <p:sp>
          <p:nvSpPr>
            <p:cNvPr id="52252" name="Rectangle 4"/>
            <p:cNvSpPr>
              <a:spLocks noChangeArrowheads="1"/>
            </p:cNvSpPr>
            <p:nvPr/>
          </p:nvSpPr>
          <p:spPr bwMode="auto">
            <a:xfrm>
              <a:off x="6021853" y="2438400"/>
              <a:ext cx="347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rPr>
                <a:t>f</a:t>
              </a:r>
              <a:r>
                <a:rPr lang="en-US" baseline="-25000">
                  <a:solidFill>
                    <a:srgbClr val="FF0000"/>
                  </a:solidFill>
                </a:rPr>
                <a:t>2</a:t>
              </a:r>
              <a:endParaRPr lang="en-US" baseline="-25000"/>
            </a:p>
          </p:txBody>
        </p:sp>
        <p:cxnSp>
          <p:nvCxnSpPr>
            <p:cNvPr id="23" name="Straight Arrow Connector 22"/>
            <p:cNvCxnSpPr>
              <a:cxnSpLocks/>
            </p:cNvCxnSpPr>
            <p:nvPr/>
          </p:nvCxnSpPr>
          <p:spPr bwMode="auto">
            <a:xfrm>
              <a:off x="6592887" y="3864156"/>
              <a:ext cx="609600" cy="0"/>
            </a:xfrm>
            <a:prstGeom prst="straightConnector1">
              <a:avLst/>
            </a:prstGeom>
            <a:noFill/>
            <a:ln w="25400">
              <a:solidFill>
                <a:srgbClr val="FF00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2254" name="TextBox 37903"/>
            <p:cNvSpPr txBox="1">
              <a:spLocks noChangeArrowheads="1"/>
            </p:cNvSpPr>
            <p:nvPr/>
          </p:nvSpPr>
          <p:spPr bwMode="auto">
            <a:xfrm>
              <a:off x="7126287" y="3604685"/>
              <a:ext cx="1480343" cy="3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b="1"/>
                <a:t>SIDIS (“</a:t>
              </a:r>
              <a:r>
                <a:rPr lang="en-US" altLang="ja-JP" sz="1400">
                  <a:latin typeface="Symbol" charset="0"/>
                  <a:sym typeface="Wingdings" charset="0"/>
                </a:rPr>
                <a:t>r</a:t>
              </a:r>
              <a:r>
                <a:rPr lang="en-US" altLang="ja-JP" sz="1400" b="1"/>
                <a:t> free</a:t>
              </a:r>
              <a:r>
                <a:rPr lang="en-US" sz="1400" b="1"/>
                <a:t>”</a:t>
              </a:r>
              <a:r>
                <a:rPr lang="en-US" altLang="ja-JP" sz="1400" b="1"/>
                <a:t>)</a:t>
              </a:r>
              <a:endParaRPr lang="en-US" sz="1400" b="1"/>
            </a:p>
          </p:txBody>
        </p:sp>
        <p:sp>
          <p:nvSpPr>
            <p:cNvPr id="52255" name="TextBox 63"/>
            <p:cNvSpPr txBox="1">
              <a:spLocks noChangeArrowheads="1"/>
            </p:cNvSpPr>
            <p:nvPr/>
          </p:nvSpPr>
          <p:spPr bwMode="auto">
            <a:xfrm>
              <a:off x="5982939" y="3581400"/>
              <a:ext cx="774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t>HEMP</a:t>
              </a:r>
            </a:p>
          </p:txBody>
        </p:sp>
      </p:grpSp>
      <p:grpSp>
        <p:nvGrpSpPr>
          <p:cNvPr id="52230" name="Group 10"/>
          <p:cNvGrpSpPr>
            <a:grpSpLocks/>
          </p:cNvGrpSpPr>
          <p:nvPr/>
        </p:nvGrpSpPr>
        <p:grpSpPr bwMode="auto">
          <a:xfrm>
            <a:off x="7315200" y="1187450"/>
            <a:ext cx="1833563" cy="1449388"/>
            <a:chOff x="6270548" y="769540"/>
            <a:chExt cx="2835997" cy="1792628"/>
          </a:xfrm>
        </p:grpSpPr>
        <p:pic>
          <p:nvPicPr>
            <p:cNvPr id="522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548" y="769540"/>
              <a:ext cx="2835997" cy="17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Box 30"/>
            <p:cNvSpPr txBox="1">
              <a:spLocks noChangeArrowheads="1"/>
            </p:cNvSpPr>
            <p:nvPr/>
          </p:nvSpPr>
          <p:spPr bwMode="auto">
            <a:xfrm>
              <a:off x="6284205" y="818856"/>
              <a:ext cx="473206" cy="2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600" b="1"/>
                <a:t>N/q</a:t>
              </a:r>
            </a:p>
          </p:txBody>
        </p:sp>
        <p:sp>
          <p:nvSpPr>
            <p:cNvPr id="29" name="Oval 28"/>
            <p:cNvSpPr>
              <a:spLocks noChangeArrowheads="1"/>
            </p:cNvSpPr>
            <p:nvPr/>
          </p:nvSpPr>
          <p:spPr bwMode="auto">
            <a:xfrm>
              <a:off x="7373027" y="1745374"/>
              <a:ext cx="464071" cy="353421"/>
            </a:xfrm>
            <a:prstGeom prst="ellipse">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grpSp>
      <p:pic>
        <p:nvPicPr>
          <p:cNvPr id="52231"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357313"/>
            <a:ext cx="20208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pPr>
              <a:defRPr/>
            </a:pPr>
            <a:r>
              <a:rPr lang="en-US"/>
              <a:t>H. Avakian, REF2024, Oct 17</a:t>
            </a:r>
          </a:p>
        </p:txBody>
      </p:sp>
      <p:sp>
        <p:nvSpPr>
          <p:cNvPr id="52233" name="TextBox 3"/>
          <p:cNvSpPr txBox="1">
            <a:spLocks noChangeArrowheads="1"/>
          </p:cNvSpPr>
          <p:nvPr/>
        </p:nvSpPr>
        <p:spPr bwMode="auto">
          <a:xfrm>
            <a:off x="7239000" y="5457825"/>
            <a:ext cx="166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M</a:t>
            </a:r>
            <a:r>
              <a:rPr lang="en-US" sz="1800" baseline="-25000"/>
              <a:t>X</a:t>
            </a:r>
            <a:r>
              <a:rPr lang="en-US" sz="1800" baseline="30000"/>
              <a:t>2</a:t>
            </a:r>
            <a:r>
              <a:rPr lang="en-US" sz="1800"/>
              <a:t>(ep</a:t>
            </a:r>
            <a:r>
              <a:rPr lang="en-US" sz="1800">
                <a:sym typeface="Wingdings" charset="0"/>
              </a:rPr>
              <a:t>e’pX)</a:t>
            </a:r>
            <a:endParaRPr lang="en-US" sz="1800"/>
          </a:p>
        </p:txBody>
      </p:sp>
      <p:sp>
        <p:nvSpPr>
          <p:cNvPr id="52234" name="TextBox 4"/>
          <p:cNvSpPr txBox="1">
            <a:spLocks noChangeArrowheads="1"/>
          </p:cNvSpPr>
          <p:nvPr/>
        </p:nvSpPr>
        <p:spPr bwMode="auto">
          <a:xfrm rot="-5400000">
            <a:off x="4557712" y="4970463"/>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Beam SSA</a:t>
            </a:r>
          </a:p>
        </p:txBody>
      </p:sp>
      <p:sp>
        <p:nvSpPr>
          <p:cNvPr id="52235" name="TextBox 5"/>
          <p:cNvSpPr txBox="1">
            <a:spLocks noChangeArrowheads="1"/>
          </p:cNvSpPr>
          <p:nvPr/>
        </p:nvSpPr>
        <p:spPr bwMode="auto">
          <a:xfrm>
            <a:off x="5267325" y="2819400"/>
            <a:ext cx="387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Detection of proton allows elimination of exclusive rho!</a:t>
            </a:r>
          </a:p>
        </p:txBody>
      </p:sp>
      <p:sp>
        <p:nvSpPr>
          <p:cNvPr id="52236" name="TextBox 7"/>
          <p:cNvSpPr txBox="1">
            <a:spLocks noChangeArrowheads="1"/>
          </p:cNvSpPr>
          <p:nvPr/>
        </p:nvSpPr>
        <p:spPr bwMode="auto">
          <a:xfrm>
            <a:off x="-22225" y="3817938"/>
            <a:ext cx="5116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200" b="1" dirty="0"/>
              <a:t>Formalism based on fracture functions (</a:t>
            </a:r>
            <a:r>
              <a:rPr lang="en-US" sz="1200" b="1" dirty="0" err="1"/>
              <a:t>Anselmino</a:t>
            </a:r>
            <a:r>
              <a:rPr lang="en-US" sz="1200" b="1" dirty="0"/>
              <a:t>, </a:t>
            </a:r>
            <a:r>
              <a:rPr lang="en-US" sz="1200" b="1" dirty="0" err="1"/>
              <a:t>Barone</a:t>
            </a:r>
            <a:r>
              <a:rPr lang="en-US" sz="1200" b="1" dirty="0"/>
              <a:t>, </a:t>
            </a:r>
            <a:r>
              <a:rPr lang="en-US" sz="1200" b="1" dirty="0" err="1"/>
              <a:t>Kotzinian</a:t>
            </a:r>
            <a:r>
              <a:rPr lang="en-US" sz="1200" b="1" dirty="0"/>
              <a:t> (back-to-back, b2b, hadron production, DSIDIS)</a:t>
            </a:r>
          </a:p>
          <a:p>
            <a:pPr>
              <a:buFontTx/>
              <a:buChar char="•"/>
            </a:pPr>
            <a:r>
              <a:rPr lang="en-US" sz="1200" b="1" dirty="0"/>
              <a:t>Semi-exclusive processes, involving GPDs/GTMDs on proton side (TFR)  and FFs on pion side (CFR)  Yuan and </a:t>
            </a:r>
            <a:r>
              <a:rPr lang="en-US" sz="1200" b="1" dirty="0" err="1"/>
              <a:t>Guo</a:t>
            </a:r>
            <a:endParaRPr lang="en-US" sz="1200" b="1" dirty="0"/>
          </a:p>
        </p:txBody>
      </p:sp>
      <p:sp>
        <p:nvSpPr>
          <p:cNvPr id="52237" name="TextBox 8"/>
          <p:cNvSpPr txBox="1">
            <a:spLocks noChangeArrowheads="1"/>
          </p:cNvSpPr>
          <p:nvPr/>
        </p:nvSpPr>
        <p:spPr bwMode="auto">
          <a:xfrm>
            <a:off x="5213350" y="860425"/>
            <a:ext cx="1614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t>ep</a:t>
            </a:r>
            <a:r>
              <a:rPr lang="en-US">
                <a:sym typeface="Wingdings" charset="0"/>
              </a:rPr>
              <a:t>e’p</a:t>
            </a:r>
            <a:r>
              <a:rPr lang="en-US">
                <a:latin typeface="Symbol" charset="0"/>
                <a:sym typeface="Wingdings" charset="0"/>
              </a:rPr>
              <a:t>p</a:t>
            </a:r>
            <a:r>
              <a:rPr lang="en-US">
                <a:sym typeface="Wingdings" charset="0"/>
              </a:rPr>
              <a:t>X</a:t>
            </a:r>
            <a:endParaRPr lang="en-US"/>
          </a:p>
        </p:txBody>
      </p:sp>
      <p:sp>
        <p:nvSpPr>
          <p:cNvPr id="52238" name="TextBox 1"/>
          <p:cNvSpPr txBox="1">
            <a:spLocks noChangeArrowheads="1"/>
          </p:cNvSpPr>
          <p:nvPr/>
        </p:nvSpPr>
        <p:spPr bwMode="auto">
          <a:xfrm>
            <a:off x="28575" y="3581400"/>
            <a:ext cx="2379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Possible theory formalisms:</a:t>
            </a:r>
          </a:p>
        </p:txBody>
      </p:sp>
    </p:spTree>
    <p:extLst>
      <p:ext uri="{BB962C8B-B14F-4D97-AF65-F5344CB8AC3E}">
        <p14:creationId xmlns:p14="http://schemas.microsoft.com/office/powerpoint/2010/main" val="2492363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98563"/>
            <a:ext cx="56864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Box 1"/>
          <p:cNvSpPr txBox="1">
            <a:spLocks noChangeArrowheads="1"/>
          </p:cNvSpPr>
          <p:nvPr/>
        </p:nvSpPr>
        <p:spPr bwMode="auto">
          <a:xfrm>
            <a:off x="141288" y="176213"/>
            <a:ext cx="649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t>Attempts to understand Q</a:t>
            </a:r>
            <a:r>
              <a:rPr lang="en-US" baseline="30000"/>
              <a:t>2</a:t>
            </a:r>
            <a:r>
              <a:rPr lang="en-US"/>
              <a:t>-dependence of HT</a:t>
            </a:r>
          </a:p>
        </p:txBody>
      </p:sp>
      <p:sp>
        <p:nvSpPr>
          <p:cNvPr id="46083" name="TextBox 4"/>
          <p:cNvSpPr txBox="1">
            <a:spLocks noChangeArrowheads="1"/>
          </p:cNvSpPr>
          <p:nvPr/>
        </p:nvSpPr>
        <p:spPr bwMode="auto">
          <a:xfrm>
            <a:off x="-76200" y="5257800"/>
            <a:ext cx="937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600"/>
              <a:t>The moments defined as a ratio to </a:t>
            </a:r>
            <a:r>
              <a:rPr lang="en-US" sz="1600">
                <a:latin typeface="Symbol" charset="0"/>
              </a:rPr>
              <a:t>f</a:t>
            </a:r>
            <a:r>
              <a:rPr lang="en-US" sz="1600"/>
              <a:t>-independent x-section(to F</a:t>
            </a:r>
            <a:r>
              <a:rPr lang="en-US" sz="1600" baseline="-25000"/>
              <a:t>UU,T</a:t>
            </a:r>
            <a:r>
              <a:rPr lang="en-US" sz="1600"/>
              <a:t>), are not  decreasing with Q!!! </a:t>
            </a:r>
          </a:p>
          <a:p>
            <a:pPr>
              <a:buFontTx/>
              <a:buChar char="•"/>
            </a:pPr>
            <a:r>
              <a:rPr lang="en-US" sz="1600"/>
              <a:t>The HT observables, don’t look much like HT observables, something missing in understanding </a:t>
            </a:r>
          </a:p>
          <a:p>
            <a:pPr>
              <a:buFontTx/>
              <a:buChar char="•"/>
            </a:pPr>
            <a:r>
              <a:rPr lang="en-US" sz="1600" b="1"/>
              <a:t>Understanding of these behavior can be a key to understanding of other inconsistencies</a:t>
            </a:r>
          </a:p>
          <a:p>
            <a:pPr>
              <a:buFontTx/>
              <a:buChar char="•"/>
            </a:pPr>
            <a:r>
              <a:rPr lang="en-US" sz="1600"/>
              <a:t>Checking the Q</a:t>
            </a:r>
            <a:r>
              <a:rPr lang="en-US" sz="1600" baseline="30000"/>
              <a:t>2</a:t>
            </a:r>
            <a:r>
              <a:rPr lang="en-US" sz="1600"/>
              <a:t> and P</a:t>
            </a:r>
            <a:r>
              <a:rPr lang="en-US" sz="1600" baseline="-25000"/>
              <a:t>T</a:t>
            </a:r>
            <a:r>
              <a:rPr lang="en-US" sz="1600"/>
              <a:t>-dependences of the F</a:t>
            </a:r>
            <a:r>
              <a:rPr lang="en-US" sz="1600" baseline="-25000"/>
              <a:t>UU,L</a:t>
            </a:r>
            <a:r>
              <a:rPr lang="en-US" sz="1600"/>
              <a:t> may provide crucial input for validation </a:t>
            </a:r>
            <a:endParaRPr lang="en-US" sz="1600" baseline="-25000"/>
          </a:p>
        </p:txBody>
      </p:sp>
      <p:pic>
        <p:nvPicPr>
          <p:cNvPr id="460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1676400"/>
            <a:ext cx="3352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7"/>
          <p:cNvSpPr>
            <a:spLocks noChangeArrowheads="1"/>
          </p:cNvSpPr>
          <p:nvPr/>
        </p:nvSpPr>
        <p:spPr bwMode="auto">
          <a:xfrm>
            <a:off x="838200" y="1295400"/>
            <a:ext cx="2532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J. Matousek COMPASS</a:t>
            </a:r>
          </a:p>
        </p:txBody>
      </p:sp>
      <p:pic>
        <p:nvPicPr>
          <p:cNvPr id="460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0"/>
            <a:ext cx="2454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Box 1"/>
          <p:cNvSpPr txBox="1">
            <a:spLocks noChangeArrowheads="1"/>
          </p:cNvSpPr>
          <p:nvPr/>
        </p:nvSpPr>
        <p:spPr bwMode="auto">
          <a:xfrm>
            <a:off x="4711700" y="890588"/>
            <a:ext cx="2084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a:t>CLAS12(preliminary)</a:t>
            </a:r>
          </a:p>
        </p:txBody>
      </p:sp>
      <p:sp>
        <p:nvSpPr>
          <p:cNvPr id="46088" name="Slide Number Placeholder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C0027A4-C628-664E-93DF-8622EB6B1AF1}" type="slidenum">
              <a:rPr lang="en-US" sz="1400"/>
              <a:pPr/>
              <a:t>22</a:t>
            </a:fld>
            <a:endParaRPr lang="en-US" sz="1400"/>
          </a:p>
        </p:txBody>
      </p:sp>
      <p:pic>
        <p:nvPicPr>
          <p:cNvPr id="460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524000"/>
            <a:ext cx="6238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1447800"/>
            <a:ext cx="5461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 descr="Screen Shot 2022-11-02 at 5.52.44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72000"/>
            <a:ext cx="180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Rectangle 2"/>
          <p:cNvSpPr>
            <a:spLocks noChangeArrowheads="1"/>
          </p:cNvSpPr>
          <p:nvPr/>
        </p:nvSpPr>
        <p:spPr bwMode="auto">
          <a:xfrm>
            <a:off x="152400" y="4114800"/>
            <a:ext cx="330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Tx/>
              <a:buChar char="•"/>
            </a:pPr>
            <a:r>
              <a:rPr lang="en-US"/>
              <a:t>We always measure ratio to </a:t>
            </a:r>
          </a:p>
        </p:txBody>
      </p:sp>
      <p:sp>
        <p:nvSpPr>
          <p:cNvPr id="2" name="Footer Placeholder 1"/>
          <p:cNvSpPr>
            <a:spLocks noGrp="1"/>
          </p:cNvSpPr>
          <p:nvPr>
            <p:ph type="ftr" sz="quarter" idx="10"/>
          </p:nvPr>
        </p:nvSpPr>
        <p:spPr/>
        <p:txBody>
          <a:bodyPr/>
          <a:lstStyle/>
          <a:p>
            <a:pPr>
              <a:defRPr/>
            </a:pPr>
            <a:r>
              <a:rPr lang="it-IT" smtClean="0"/>
              <a:t>H. Avakian, QCD-Evol., May 22</a:t>
            </a:r>
            <a:endParaRPr lang="en-US"/>
          </a:p>
        </p:txBody>
      </p:sp>
    </p:spTree>
    <p:extLst>
      <p:ext uri="{BB962C8B-B14F-4D97-AF65-F5344CB8AC3E}">
        <p14:creationId xmlns:p14="http://schemas.microsoft.com/office/powerpoint/2010/main" val="14180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SSAs for </a:t>
            </a:r>
            <a:r>
              <a:rPr lang="en-US" dirty="0" err="1" smtClean="0"/>
              <a:t>dihadrons</a:t>
            </a:r>
            <a:r>
              <a:rPr lang="en-US" dirty="0" smtClean="0"/>
              <a:t>: kinematics</a:t>
            </a:r>
            <a:endParaRPr lang="en-US"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23</a:t>
            </a:fld>
            <a:endParaRPr lang="en-US"/>
          </a:p>
        </p:txBody>
      </p:sp>
      <p:sp>
        <p:nvSpPr>
          <p:cNvPr id="6" name="TextBox 5"/>
          <p:cNvSpPr txBox="1"/>
          <p:nvPr/>
        </p:nvSpPr>
        <p:spPr>
          <a:xfrm>
            <a:off x="152400" y="838200"/>
            <a:ext cx="3451035" cy="369332"/>
          </a:xfrm>
          <a:prstGeom prst="rect">
            <a:avLst/>
          </a:prstGeom>
          <a:noFill/>
        </p:spPr>
        <p:txBody>
          <a:bodyPr wrap="none" rtlCol="0">
            <a:spAutoFit/>
          </a:bodyPr>
          <a:lstStyle/>
          <a:p>
            <a:r>
              <a:rPr lang="en-US" dirty="0" smtClean="0"/>
              <a:t>0.28&lt;x&lt;0.32, 0.3&lt;z&lt;0.8, y&lt;0.75</a:t>
            </a:r>
            <a:endParaRPr lang="en-US" dirty="0"/>
          </a:p>
        </p:txBody>
      </p:sp>
      <p:pic>
        <p:nvPicPr>
          <p:cNvPr id="9" name="Picture 8" descr="Screen Shot 2025-05-09 at 4.5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4252252" cy="3352800"/>
          </a:xfrm>
          <a:prstGeom prst="rect">
            <a:avLst/>
          </a:prstGeom>
        </p:spPr>
      </p:pic>
      <p:sp>
        <p:nvSpPr>
          <p:cNvPr id="3" name="TextBox 2"/>
          <p:cNvSpPr txBox="1"/>
          <p:nvPr/>
        </p:nvSpPr>
        <p:spPr>
          <a:xfrm>
            <a:off x="6096000" y="4572000"/>
            <a:ext cx="2417136" cy="369332"/>
          </a:xfrm>
          <a:prstGeom prst="rect">
            <a:avLst/>
          </a:prstGeom>
          <a:noFill/>
        </p:spPr>
        <p:txBody>
          <a:bodyPr wrap="none" rtlCol="0">
            <a:spAutoFit/>
          </a:bodyPr>
          <a:lstStyle/>
          <a:p>
            <a:r>
              <a:rPr lang="en-US" dirty="0" smtClean="0"/>
              <a:t>Depolarization factors</a:t>
            </a:r>
            <a:endParaRPr lang="en-US" dirty="0"/>
          </a:p>
        </p:txBody>
      </p:sp>
      <p:sp>
        <p:nvSpPr>
          <p:cNvPr id="7" name="TextBox 6"/>
          <p:cNvSpPr txBox="1"/>
          <p:nvPr/>
        </p:nvSpPr>
        <p:spPr>
          <a:xfrm>
            <a:off x="685800" y="5181600"/>
            <a:ext cx="3733801" cy="646331"/>
          </a:xfrm>
          <a:prstGeom prst="rect">
            <a:avLst/>
          </a:prstGeom>
          <a:noFill/>
        </p:spPr>
        <p:txBody>
          <a:bodyPr wrap="square" rtlCol="0">
            <a:spAutoFit/>
          </a:bodyPr>
          <a:lstStyle/>
          <a:p>
            <a:r>
              <a:rPr lang="en-US" dirty="0" err="1" smtClean="0"/>
              <a:t>Hadronic</a:t>
            </a:r>
            <a:r>
              <a:rPr lang="en-US" dirty="0" smtClean="0"/>
              <a:t> variables, z also have some variations in x-bins and P</a:t>
            </a:r>
            <a:r>
              <a:rPr lang="en-US" baseline="-25000" dirty="0" smtClean="0"/>
              <a:t>T</a:t>
            </a:r>
            <a:endParaRPr lang="en-US" baseline="-25000" dirty="0"/>
          </a:p>
        </p:txBody>
      </p:sp>
      <p:pic>
        <p:nvPicPr>
          <p:cNvPr id="10" name="Picture 9" descr="Screen Shot 2025-05-15 at 7.11.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838200"/>
            <a:ext cx="3886200" cy="2362200"/>
          </a:xfrm>
          <a:prstGeom prst="rect">
            <a:avLst/>
          </a:prstGeom>
        </p:spPr>
      </p:pic>
      <p:pic>
        <p:nvPicPr>
          <p:cNvPr id="11" name="Picture 10" descr="Screen Shot 2025-05-15 at 7.13.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276600"/>
            <a:ext cx="4004005" cy="2895600"/>
          </a:xfrm>
          <a:prstGeom prst="rect">
            <a:avLst/>
          </a:prstGeom>
        </p:spPr>
      </p:pic>
    </p:spTree>
    <p:extLst>
      <p:ext uri="{BB962C8B-B14F-4D97-AF65-F5344CB8AC3E}">
        <p14:creationId xmlns:p14="http://schemas.microsoft.com/office/powerpoint/2010/main" val="22190598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Arial" charset="0"/>
                <a:ea typeface="MS PGothic" charset="0"/>
              </a:rPr>
              <a:t>Addressing PAC/theory comments</a:t>
            </a:r>
          </a:p>
        </p:txBody>
      </p:sp>
      <p:sp>
        <p:nvSpPr>
          <p:cNvPr id="5" name="Footer Placeholder 4"/>
          <p:cNvSpPr>
            <a:spLocks noGrp="1"/>
          </p:cNvSpPr>
          <p:nvPr>
            <p:ph type="ftr" sz="quarter" idx="10"/>
          </p:nvPr>
        </p:nvSpPr>
        <p:spPr/>
        <p:txBody>
          <a:bodyPr/>
          <a:lstStyle/>
          <a:p>
            <a:pPr>
              <a:defRPr/>
            </a:pPr>
            <a:r>
              <a:rPr lang="it-IT" smtClean="0"/>
              <a:t>H. Avakian, QCD-Evol., May 22</a:t>
            </a:r>
            <a:endParaRPr lang="en-US"/>
          </a:p>
        </p:txBody>
      </p:sp>
      <p:sp>
        <p:nvSpPr>
          <p:cNvPr id="296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727F91-1D5A-5648-B155-BA59E0BA0155}" type="slidenum">
              <a:rPr lang="en-US" sz="1400"/>
              <a:pPr/>
              <a:t>24</a:t>
            </a:fld>
            <a:endParaRPr lang="en-US" sz="1400"/>
          </a:p>
        </p:txBody>
      </p:sp>
      <p:sp>
        <p:nvSpPr>
          <p:cNvPr id="29700" name="TextBox 2"/>
          <p:cNvSpPr txBox="1">
            <a:spLocks noChangeArrowheads="1"/>
          </p:cNvSpPr>
          <p:nvPr/>
        </p:nvSpPr>
        <p:spPr bwMode="auto">
          <a:xfrm>
            <a:off x="0" y="20574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a:solidFill>
                  <a:srgbClr val="FF0000"/>
                </a:solidFill>
              </a:rPr>
              <a:t>2) Diffractive VMs (</a:t>
            </a:r>
            <a:r>
              <a:rPr lang="en-US" dirty="0" smtClean="0">
                <a:solidFill>
                  <a:srgbClr val="FF0000"/>
                </a:solidFill>
                <a:latin typeface="Symbol"/>
              </a:rPr>
              <a:t>r</a:t>
            </a:r>
            <a:r>
              <a:rPr lang="en-US" baseline="30000" dirty="0" smtClean="0">
                <a:solidFill>
                  <a:srgbClr val="FF0000"/>
                </a:solidFill>
              </a:rPr>
              <a:t>0</a:t>
            </a:r>
            <a:r>
              <a:rPr lang="en-US" dirty="0">
                <a:solidFill>
                  <a:srgbClr val="FF0000"/>
                </a:solidFill>
              </a:rPr>
              <a:t>)</a:t>
            </a:r>
          </a:p>
        </p:txBody>
      </p:sp>
      <p:sp>
        <p:nvSpPr>
          <p:cNvPr id="29701" name="TextBox 6"/>
          <p:cNvSpPr txBox="1">
            <a:spLocks noChangeArrowheads="1"/>
          </p:cNvSpPr>
          <p:nvPr/>
        </p:nvSpPr>
        <p:spPr bwMode="auto">
          <a:xfrm>
            <a:off x="4953000" y="5486400"/>
            <a:ext cx="373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Studies of exclusive processes require high resolution and multidimensional measurements !!!</a:t>
            </a:r>
            <a:endParaRPr lang="en-US" sz="1800" dirty="0"/>
          </a:p>
        </p:txBody>
      </p:sp>
      <p:pic>
        <p:nvPicPr>
          <p:cNvPr id="29703" name="Picture 1" descr="Screen Shot 2019-06-18 at 3.13.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13239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3"/>
          <p:cNvSpPr txBox="1">
            <a:spLocks noChangeArrowheads="1"/>
          </p:cNvSpPr>
          <p:nvPr/>
        </p:nvSpPr>
        <p:spPr bwMode="auto">
          <a:xfrm>
            <a:off x="-3638" y="3581400"/>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CLAS12 measurements indicate the 2hadron exclusive sample is dominated by “</a:t>
            </a:r>
            <a:r>
              <a:rPr lang="en-US" sz="1800" dirty="0"/>
              <a:t>diffractive rho0</a:t>
            </a:r>
            <a:r>
              <a:rPr lang="en-US" sz="1800" dirty="0" smtClean="0"/>
              <a:t>”produced at very small </a:t>
            </a:r>
            <a:r>
              <a:rPr lang="en-US" sz="1800" b="1" i="1" dirty="0" smtClean="0"/>
              <a:t>t</a:t>
            </a:r>
            <a:endParaRPr lang="en-US" sz="1800" b="1" i="1" dirty="0"/>
          </a:p>
          <a:p>
            <a:endParaRPr lang="en-US" sz="1800" dirty="0"/>
          </a:p>
          <a:p>
            <a:r>
              <a:rPr lang="en-US" sz="1800" dirty="0"/>
              <a:t>JLab provides possibility of detailed studies of those </a:t>
            </a:r>
            <a:r>
              <a:rPr lang="en-US" sz="1800" dirty="0" err="1"/>
              <a:t>rhos</a:t>
            </a:r>
            <a:r>
              <a:rPr lang="en-US" sz="1800" dirty="0"/>
              <a:t>, </a:t>
            </a:r>
            <a:r>
              <a:rPr lang="en-US" sz="1800" u="sng" dirty="0">
                <a:solidFill>
                  <a:srgbClr val="FF0000"/>
                </a:solidFill>
              </a:rPr>
              <a:t>crucial</a:t>
            </a:r>
            <a:r>
              <a:rPr lang="en-US" sz="1800" dirty="0"/>
              <a:t> </a:t>
            </a:r>
            <a:r>
              <a:rPr lang="en-US" sz="1800" u="sng" dirty="0">
                <a:solidFill>
                  <a:srgbClr val="FF0000"/>
                </a:solidFill>
              </a:rPr>
              <a:t>for interpretation in terms of TMDs of SIDIS data in general</a:t>
            </a:r>
            <a:r>
              <a:rPr lang="en-US" sz="1800" dirty="0"/>
              <a:t>, and for EIC in particular.</a:t>
            </a:r>
          </a:p>
        </p:txBody>
      </p:sp>
      <p:sp>
        <p:nvSpPr>
          <p:cNvPr id="29705" name="TextBox 11"/>
          <p:cNvSpPr txBox="1">
            <a:spLocks noChangeArrowheads="1"/>
          </p:cNvSpPr>
          <p:nvPr/>
        </p:nvSpPr>
        <p:spPr bwMode="auto">
          <a:xfrm>
            <a:off x="0" y="7620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What exactly are identified so far sources of “factorization breakdown” in SIDIS </a:t>
            </a:r>
            <a:r>
              <a:rPr lang="en-US" sz="1800" dirty="0">
                <a:solidFill>
                  <a:srgbClr val="FF0000"/>
                </a:solidFill>
              </a:rPr>
              <a:t>and where is the evidence that  “few GeV” matters?</a:t>
            </a:r>
          </a:p>
        </p:txBody>
      </p:sp>
      <p:pic>
        <p:nvPicPr>
          <p:cNvPr id="11" name="Picture 11" descr="Screen Shot 2024-07-09 at 8.43.2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6991" y="12954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2"/>
          <p:cNvSpPr>
            <a:spLocks noChangeArrowheads="1"/>
          </p:cNvSpPr>
          <p:nvPr/>
        </p:nvSpPr>
        <p:spPr bwMode="auto">
          <a:xfrm>
            <a:off x="7400391" y="1524000"/>
            <a:ext cx="565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x=0.2</a:t>
            </a:r>
          </a:p>
        </p:txBody>
      </p:sp>
      <p:sp>
        <p:nvSpPr>
          <p:cNvPr id="15" name="TextBox 33"/>
          <p:cNvSpPr txBox="1">
            <a:spLocks noChangeArrowheads="1"/>
          </p:cNvSpPr>
          <p:nvPr/>
        </p:nvSpPr>
        <p:spPr bwMode="auto">
          <a:xfrm>
            <a:off x="7400391" y="1371600"/>
            <a:ext cx="944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Q</a:t>
            </a:r>
            <a:r>
              <a:rPr lang="en-US" sz="1200" baseline="30000" dirty="0"/>
              <a:t>2</a:t>
            </a:r>
            <a:r>
              <a:rPr lang="en-US" sz="1200" dirty="0"/>
              <a:t>=2 GeV</a:t>
            </a:r>
            <a:r>
              <a:rPr lang="en-US" sz="1200" baseline="30000" dirty="0"/>
              <a:t>2</a:t>
            </a:r>
          </a:p>
        </p:txBody>
      </p:sp>
      <p:sp>
        <p:nvSpPr>
          <p:cNvPr id="2" name="TextBox 1"/>
          <p:cNvSpPr txBox="1"/>
          <p:nvPr/>
        </p:nvSpPr>
        <p:spPr>
          <a:xfrm>
            <a:off x="7705191" y="1066800"/>
            <a:ext cx="757840" cy="276999"/>
          </a:xfrm>
          <a:prstGeom prst="rect">
            <a:avLst/>
          </a:prstGeom>
          <a:noFill/>
        </p:spPr>
        <p:txBody>
          <a:bodyPr wrap="none" rtlCol="0">
            <a:spAutoFit/>
          </a:bodyPr>
          <a:lstStyle/>
          <a:p>
            <a:r>
              <a:rPr lang="en-US" sz="1200" dirty="0" smtClean="0"/>
              <a:t>CLAS12</a:t>
            </a:r>
            <a:endParaRPr lang="en-US" sz="12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591" y="1295400"/>
            <a:ext cx="21177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
          <p:cNvSpPr txBox="1">
            <a:spLocks noChangeArrowheads="1"/>
          </p:cNvSpPr>
          <p:nvPr/>
        </p:nvSpPr>
        <p:spPr bwMode="auto">
          <a:xfrm>
            <a:off x="5342991" y="1066800"/>
            <a:ext cx="1157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COMPASS 2h</a:t>
            </a:r>
          </a:p>
        </p:txBody>
      </p:sp>
      <p:sp>
        <p:nvSpPr>
          <p:cNvPr id="19" name="Rectangle 18"/>
          <p:cNvSpPr/>
          <p:nvPr/>
        </p:nvSpPr>
        <p:spPr>
          <a:xfrm>
            <a:off x="4760266" y="3505200"/>
            <a:ext cx="4419600" cy="1846659"/>
          </a:xfrm>
          <a:prstGeom prst="rect">
            <a:avLst/>
          </a:prstGeom>
        </p:spPr>
        <p:txBody>
          <a:bodyPr wrap="square">
            <a:spAutoFit/>
          </a:bodyPr>
          <a:lstStyle/>
          <a:p>
            <a:r>
              <a:rPr lang="en-US" dirty="0"/>
              <a:t>Estimated ~20% contributions from </a:t>
            </a:r>
            <a:r>
              <a:rPr lang="en-US" dirty="0" smtClean="0"/>
              <a:t>rho to charged pion SIDIS, </a:t>
            </a:r>
            <a:r>
              <a:rPr lang="en-US" dirty="0"/>
              <a:t>consistent with ~10% </a:t>
            </a:r>
            <a:r>
              <a:rPr lang="en-US" dirty="0" smtClean="0"/>
              <a:t>of diffractive DIS in inclusive DIS</a:t>
            </a:r>
          </a:p>
          <a:p>
            <a:endParaRPr lang="en-US" dirty="0" smtClean="0"/>
          </a:p>
          <a:p>
            <a:r>
              <a:rPr lang="en-US" dirty="0" smtClean="0"/>
              <a:t>indication: most longitudinally polarized </a:t>
            </a:r>
            <a:r>
              <a:rPr lang="en-US" dirty="0" smtClean="0">
                <a:solidFill>
                  <a:srgbClr val="FF0000"/>
                </a:solidFill>
                <a:latin typeface="Symbol"/>
              </a:rPr>
              <a:t>r</a:t>
            </a:r>
            <a:r>
              <a:rPr lang="en-US" baseline="30000" dirty="0" smtClean="0">
                <a:solidFill>
                  <a:srgbClr val="FF0000"/>
                </a:solidFill>
              </a:rPr>
              <a:t>0</a:t>
            </a:r>
            <a:endParaRPr lang="en-US" dirty="0" smtClean="0"/>
          </a:p>
          <a:p>
            <a:r>
              <a:rPr lang="en-US" dirty="0" smtClean="0"/>
              <a:t>note: higher the Q</a:t>
            </a:r>
            <a:r>
              <a:rPr lang="en-US" baseline="30000" dirty="0" smtClean="0"/>
              <a:t>2</a:t>
            </a:r>
            <a:r>
              <a:rPr lang="en-US" dirty="0" smtClean="0"/>
              <a:t> lower is </a:t>
            </a:r>
            <a:r>
              <a:rPr lang="en-US" sz="2400" dirty="0">
                <a:solidFill>
                  <a:srgbClr val="FF0000"/>
                </a:solidFill>
                <a:latin typeface="Symbol"/>
              </a:rPr>
              <a:t>e</a:t>
            </a:r>
            <a:endParaRPr lang="en-US" sz="2400" dirty="0"/>
          </a:p>
        </p:txBody>
      </p:sp>
    </p:spTree>
    <p:extLst>
      <p:ext uri="{BB962C8B-B14F-4D97-AF65-F5344CB8AC3E}">
        <p14:creationId xmlns:p14="http://schemas.microsoft.com/office/powerpoint/2010/main" val="15551722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33400"/>
          </a:xfrm>
        </p:spPr>
        <p:txBody>
          <a:bodyPr/>
          <a:lstStyle/>
          <a:p>
            <a:r>
              <a:rPr lang="en-US" sz="2800" dirty="0"/>
              <a:t>SSAs for </a:t>
            </a:r>
            <a:r>
              <a:rPr lang="en-US" sz="2800" dirty="0" err="1"/>
              <a:t>ep</a:t>
            </a:r>
            <a:r>
              <a:rPr lang="en-US" sz="2800" dirty="0" err="1">
                <a:sym typeface="Wingdings"/>
              </a:rPr>
              <a:t>e’</a:t>
            </a:r>
            <a:r>
              <a:rPr lang="en-US" sz="2800" dirty="0" err="1">
                <a:latin typeface="Symbol"/>
                <a:sym typeface="Wingdings"/>
              </a:rPr>
              <a:t>p</a:t>
            </a:r>
            <a:r>
              <a:rPr lang="en-US" sz="2800" baseline="30000" dirty="0" err="1">
                <a:latin typeface="Symbol"/>
                <a:sym typeface="Wingdings"/>
              </a:rPr>
              <a:t>+</a:t>
            </a:r>
            <a:r>
              <a:rPr lang="en-US" sz="2800" dirty="0" err="1">
                <a:latin typeface="Symbol"/>
                <a:sym typeface="Wingdings"/>
              </a:rPr>
              <a:t>p</a:t>
            </a:r>
            <a:r>
              <a:rPr lang="en-US" sz="2800" baseline="30000" dirty="0" err="1">
                <a:latin typeface="Symbol"/>
                <a:sym typeface="Wingdings"/>
              </a:rPr>
              <a:t>-</a:t>
            </a:r>
            <a:r>
              <a:rPr lang="en-US" sz="2800" dirty="0" err="1">
                <a:sym typeface="Wingdings"/>
              </a:rPr>
              <a:t>X</a:t>
            </a:r>
            <a:endParaRPr lang="en-US" sz="2800"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25</a:t>
            </a:fld>
            <a:endParaRPr lang="en-US"/>
          </a:p>
        </p:txBody>
      </p:sp>
      <p:sp>
        <p:nvSpPr>
          <p:cNvPr id="6" name="TextBox 5"/>
          <p:cNvSpPr txBox="1"/>
          <p:nvPr/>
        </p:nvSpPr>
        <p:spPr>
          <a:xfrm>
            <a:off x="152400" y="838200"/>
            <a:ext cx="5160387" cy="369332"/>
          </a:xfrm>
          <a:prstGeom prst="rect">
            <a:avLst/>
          </a:prstGeom>
          <a:noFill/>
        </p:spPr>
        <p:txBody>
          <a:bodyPr wrap="none" rtlCol="0">
            <a:spAutoFit/>
          </a:bodyPr>
          <a:lstStyle/>
          <a:p>
            <a:r>
              <a:rPr lang="en-US" dirty="0"/>
              <a:t>0.09&lt;x&lt;0.69 bin-2, &lt;x&gt;=0.24, 0.3&lt;z&lt;0.8, y&lt;0.75</a:t>
            </a:r>
          </a:p>
        </p:txBody>
      </p:sp>
      <p:pic>
        <p:nvPicPr>
          <p:cNvPr id="8" name="Picture 7">
            <a:extLst>
              <a:ext uri="{FF2B5EF4-FFF2-40B4-BE49-F238E27FC236}">
                <a16:creationId xmlns="" xmlns:a16="http://schemas.microsoft.com/office/drawing/2014/main" id="{CE037FDD-F87A-7542-B7B7-34482713AC84}"/>
              </a:ext>
            </a:extLst>
          </p:cNvPr>
          <p:cNvPicPr>
            <a:picLocks noChangeAspect="1"/>
          </p:cNvPicPr>
          <p:nvPr/>
        </p:nvPicPr>
        <p:blipFill>
          <a:blip r:embed="rId2"/>
          <a:stretch>
            <a:fillRect/>
          </a:stretch>
        </p:blipFill>
        <p:spPr>
          <a:xfrm>
            <a:off x="30892" y="1436132"/>
            <a:ext cx="4724400" cy="2805132"/>
          </a:xfrm>
          <a:prstGeom prst="rect">
            <a:avLst/>
          </a:prstGeom>
        </p:spPr>
      </p:pic>
      <p:pic>
        <p:nvPicPr>
          <p:cNvPr id="10" name="Picture 9">
            <a:extLst>
              <a:ext uri="{FF2B5EF4-FFF2-40B4-BE49-F238E27FC236}">
                <a16:creationId xmlns="" xmlns:a16="http://schemas.microsoft.com/office/drawing/2014/main" id="{95583C8F-DF97-9641-8738-DA33401B1BA8}"/>
              </a:ext>
            </a:extLst>
          </p:cNvPr>
          <p:cNvPicPr>
            <a:picLocks noChangeAspect="1"/>
          </p:cNvPicPr>
          <p:nvPr/>
        </p:nvPicPr>
        <p:blipFill>
          <a:blip r:embed="rId3"/>
          <a:stretch>
            <a:fillRect/>
          </a:stretch>
        </p:blipFill>
        <p:spPr>
          <a:xfrm>
            <a:off x="4881949" y="1207532"/>
            <a:ext cx="4165600" cy="2450068"/>
          </a:xfrm>
          <a:prstGeom prst="rect">
            <a:avLst/>
          </a:prstGeom>
        </p:spPr>
      </p:pic>
      <p:pic>
        <p:nvPicPr>
          <p:cNvPr id="12" name="Picture 11">
            <a:extLst>
              <a:ext uri="{FF2B5EF4-FFF2-40B4-BE49-F238E27FC236}">
                <a16:creationId xmlns="" xmlns:a16="http://schemas.microsoft.com/office/drawing/2014/main" id="{DE4BBEE1-9346-6944-BBAF-486DEB82749C}"/>
              </a:ext>
            </a:extLst>
          </p:cNvPr>
          <p:cNvPicPr>
            <a:picLocks noChangeAspect="1"/>
          </p:cNvPicPr>
          <p:nvPr/>
        </p:nvPicPr>
        <p:blipFill>
          <a:blip r:embed="rId4"/>
          <a:stretch>
            <a:fillRect/>
          </a:stretch>
        </p:blipFill>
        <p:spPr>
          <a:xfrm>
            <a:off x="4927600" y="3657600"/>
            <a:ext cx="4152900" cy="2667000"/>
          </a:xfrm>
          <a:prstGeom prst="rect">
            <a:avLst/>
          </a:prstGeom>
        </p:spPr>
      </p:pic>
      <p:pic>
        <p:nvPicPr>
          <p:cNvPr id="14" name="Picture 13">
            <a:extLst>
              <a:ext uri="{FF2B5EF4-FFF2-40B4-BE49-F238E27FC236}">
                <a16:creationId xmlns="" xmlns:a16="http://schemas.microsoft.com/office/drawing/2014/main" id="{23DE5A8B-05B0-914D-92AA-777C0D54898D}"/>
              </a:ext>
            </a:extLst>
          </p:cNvPr>
          <p:cNvPicPr>
            <a:picLocks noChangeAspect="1"/>
          </p:cNvPicPr>
          <p:nvPr/>
        </p:nvPicPr>
        <p:blipFill>
          <a:blip r:embed="rId5"/>
          <a:stretch>
            <a:fillRect/>
          </a:stretch>
        </p:blipFill>
        <p:spPr>
          <a:xfrm>
            <a:off x="30892" y="4241264"/>
            <a:ext cx="4724400" cy="2197067"/>
          </a:xfrm>
          <a:prstGeom prst="rect">
            <a:avLst/>
          </a:prstGeom>
        </p:spPr>
      </p:pic>
    </p:spTree>
    <p:extLst>
      <p:ext uri="{BB962C8B-B14F-4D97-AF65-F5344CB8AC3E}">
        <p14:creationId xmlns:p14="http://schemas.microsoft.com/office/powerpoint/2010/main" val="2849061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4-11-22 at 6.2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62200"/>
            <a:ext cx="2819400" cy="2819400"/>
          </a:xfrm>
          <a:prstGeom prst="rect">
            <a:avLst/>
          </a:prstGeom>
        </p:spPr>
      </p:pic>
      <p:pic>
        <p:nvPicPr>
          <p:cNvPr id="12" name="Picture 11" descr="hermes-rho-t0.0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09800"/>
            <a:ext cx="3195442" cy="3009900"/>
          </a:xfrm>
          <a:prstGeom prst="rect">
            <a:avLst/>
          </a:prstGeom>
        </p:spPr>
      </p:pic>
      <p:pic>
        <p:nvPicPr>
          <p:cNvPr id="7" name="Picture 6" descr="Screen Shot 2024-09-18 at 10.59.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838200"/>
            <a:ext cx="2697655" cy="1061973"/>
          </a:xfrm>
          <a:prstGeom prst="rect">
            <a:avLst/>
          </a:prstGeom>
        </p:spPr>
      </p:pic>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QCD-Evol., May 22</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26</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6496941" cy="461665"/>
          </a:xfrm>
          <a:prstGeom prst="rect">
            <a:avLst/>
          </a:prstGeom>
          <a:noFill/>
        </p:spPr>
        <p:txBody>
          <a:bodyPr wrap="none" rtlCol="0">
            <a:spAutoFit/>
          </a:bodyPr>
          <a:lstStyle/>
          <a:p>
            <a:r>
              <a:rPr lang="en-US" sz="2400" dirty="0"/>
              <a:t>CLAS12 Experiments </a:t>
            </a:r>
            <a:r>
              <a:rPr lang="en-US" sz="2400" dirty="0" smtClean="0"/>
              <a:t>involved: Exclusive </a:t>
            </a:r>
            <a:r>
              <a:rPr lang="en-US" sz="2400" dirty="0" err="1" smtClean="0"/>
              <a:t>rhos</a:t>
            </a:r>
            <a:endParaRPr lang="en-US" sz="2400" dirty="0"/>
          </a:p>
        </p:txBody>
      </p:sp>
      <p:sp>
        <p:nvSpPr>
          <p:cNvPr id="5" name="TextBox 4"/>
          <p:cNvSpPr txBox="1"/>
          <p:nvPr/>
        </p:nvSpPr>
        <p:spPr>
          <a:xfrm>
            <a:off x="0" y="914400"/>
            <a:ext cx="5534951" cy="369332"/>
          </a:xfrm>
          <a:prstGeom prst="rect">
            <a:avLst/>
          </a:prstGeom>
          <a:noFill/>
        </p:spPr>
        <p:txBody>
          <a:bodyPr wrap="none" rtlCol="0">
            <a:spAutoFit/>
          </a:bodyPr>
          <a:lstStyle/>
          <a:p>
            <a:r>
              <a:rPr lang="en-US" dirty="0" smtClean="0"/>
              <a:t>Exclusivity condition  defined by the missing Energy: </a:t>
            </a:r>
            <a:endParaRPr lang="en-US" dirty="0"/>
          </a:p>
        </p:txBody>
      </p:sp>
      <p:pic>
        <p:nvPicPr>
          <p:cNvPr id="9" name="Picture 8" descr="Screen Shot 2024-09-18 at 11.01.2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295400"/>
            <a:ext cx="3187700" cy="482600"/>
          </a:xfrm>
          <a:prstGeom prst="rect">
            <a:avLst/>
          </a:prstGeom>
        </p:spPr>
      </p:pic>
      <p:pic>
        <p:nvPicPr>
          <p:cNvPr id="13" name="Picture 12" descr="compass-rh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2209800"/>
            <a:ext cx="3124200" cy="2971800"/>
          </a:xfrm>
          <a:prstGeom prst="rect">
            <a:avLst/>
          </a:prstGeom>
        </p:spPr>
      </p:pic>
      <p:sp>
        <p:nvSpPr>
          <p:cNvPr id="14" name="TextBox 13"/>
          <p:cNvSpPr txBox="1"/>
          <p:nvPr/>
        </p:nvSpPr>
        <p:spPr>
          <a:xfrm>
            <a:off x="304800" y="1981200"/>
            <a:ext cx="2782883" cy="369332"/>
          </a:xfrm>
          <a:prstGeom prst="rect">
            <a:avLst/>
          </a:prstGeom>
          <a:noFill/>
        </p:spPr>
        <p:txBody>
          <a:bodyPr wrap="none" rtlCol="0">
            <a:spAutoFit/>
          </a:bodyPr>
          <a:lstStyle/>
          <a:p>
            <a:r>
              <a:rPr lang="en-US" dirty="0" smtClean="0"/>
              <a:t>CLAS12 (width &lt;0.1GeV)</a:t>
            </a:r>
            <a:endParaRPr lang="en-US" dirty="0"/>
          </a:p>
        </p:txBody>
      </p:sp>
      <p:sp>
        <p:nvSpPr>
          <p:cNvPr id="15" name="TextBox 14"/>
          <p:cNvSpPr txBox="1"/>
          <p:nvPr/>
        </p:nvSpPr>
        <p:spPr>
          <a:xfrm>
            <a:off x="3276600" y="1905000"/>
            <a:ext cx="2846565" cy="646331"/>
          </a:xfrm>
          <a:prstGeom prst="rect">
            <a:avLst/>
          </a:prstGeom>
          <a:noFill/>
        </p:spPr>
        <p:txBody>
          <a:bodyPr wrap="none" rtlCol="0">
            <a:spAutoFit/>
          </a:bodyPr>
          <a:lstStyle/>
          <a:p>
            <a:r>
              <a:rPr lang="en-US" dirty="0" smtClean="0"/>
              <a:t>HERMES</a:t>
            </a:r>
            <a:r>
              <a:rPr lang="en-US" dirty="0"/>
              <a:t>(width </a:t>
            </a:r>
            <a:r>
              <a:rPr lang="en-US" dirty="0" smtClean="0"/>
              <a:t>~0.6GeV</a:t>
            </a:r>
            <a:r>
              <a:rPr lang="en-US" dirty="0"/>
              <a:t>)</a:t>
            </a:r>
          </a:p>
          <a:p>
            <a:r>
              <a:rPr lang="en-US" dirty="0" smtClean="0"/>
              <a:t> </a:t>
            </a:r>
            <a:endParaRPr lang="en-US" dirty="0"/>
          </a:p>
        </p:txBody>
      </p:sp>
      <p:sp>
        <p:nvSpPr>
          <p:cNvPr id="16" name="TextBox 15"/>
          <p:cNvSpPr txBox="1"/>
          <p:nvPr/>
        </p:nvSpPr>
        <p:spPr>
          <a:xfrm>
            <a:off x="6172200" y="1905000"/>
            <a:ext cx="2803735" cy="646331"/>
          </a:xfrm>
          <a:prstGeom prst="rect">
            <a:avLst/>
          </a:prstGeom>
          <a:noFill/>
        </p:spPr>
        <p:txBody>
          <a:bodyPr wrap="none" rtlCol="0">
            <a:spAutoFit/>
          </a:bodyPr>
          <a:lstStyle/>
          <a:p>
            <a:r>
              <a:rPr lang="en-US" dirty="0" smtClean="0"/>
              <a:t>COMPASS(</a:t>
            </a:r>
            <a:r>
              <a:rPr lang="en-US" dirty="0"/>
              <a:t>width </a:t>
            </a:r>
            <a:r>
              <a:rPr lang="en-US" dirty="0" smtClean="0"/>
              <a:t>~2GeV</a:t>
            </a:r>
            <a:r>
              <a:rPr lang="en-US" dirty="0"/>
              <a:t>)</a:t>
            </a:r>
          </a:p>
          <a:p>
            <a:r>
              <a:rPr lang="en-US" dirty="0" smtClean="0"/>
              <a:t> </a:t>
            </a:r>
            <a:endParaRPr lang="en-US" dirty="0"/>
          </a:p>
        </p:txBody>
      </p:sp>
      <p:sp>
        <p:nvSpPr>
          <p:cNvPr id="17" name="TextBox 16"/>
          <p:cNvSpPr txBox="1"/>
          <p:nvPr/>
        </p:nvSpPr>
        <p:spPr>
          <a:xfrm>
            <a:off x="0" y="5257800"/>
            <a:ext cx="9161482" cy="1200329"/>
          </a:xfrm>
          <a:prstGeom prst="rect">
            <a:avLst/>
          </a:prstGeom>
          <a:noFill/>
        </p:spPr>
        <p:txBody>
          <a:bodyPr wrap="none" rtlCol="0">
            <a:spAutoFit/>
          </a:bodyPr>
          <a:lstStyle/>
          <a:p>
            <a:pPr marL="285750" indent="-285750">
              <a:buFont typeface="Arial"/>
              <a:buChar char="•"/>
            </a:pPr>
            <a:r>
              <a:rPr lang="en-US" dirty="0" smtClean="0"/>
              <a:t>Guarantying the “exclusivity” requires </a:t>
            </a:r>
            <a:r>
              <a:rPr lang="en-US" dirty="0" smtClean="0">
                <a:solidFill>
                  <a:srgbClr val="FF0000"/>
                </a:solidFill>
              </a:rPr>
              <a:t>good resolutions </a:t>
            </a:r>
            <a:r>
              <a:rPr lang="en-US" dirty="0" smtClean="0"/>
              <a:t>(get worse at higher energies)</a:t>
            </a:r>
          </a:p>
          <a:p>
            <a:pPr marL="285750" indent="-285750">
              <a:buFont typeface="Arial"/>
              <a:buChar char="•"/>
            </a:pPr>
            <a:r>
              <a:rPr lang="en-US" dirty="0" smtClean="0"/>
              <a:t>Subtraction procedure relays on normalization, based on exclusive limit of LUND-MC</a:t>
            </a:r>
          </a:p>
          <a:p>
            <a:pPr marL="285750" indent="-285750">
              <a:buFont typeface="Arial"/>
              <a:buChar char="•"/>
            </a:pPr>
            <a:r>
              <a:rPr lang="en-US" dirty="0" smtClean="0"/>
              <a:t>All distributions have  tails, indicating the RC may not be negligible</a:t>
            </a:r>
          </a:p>
          <a:p>
            <a:pPr marL="285750" indent="-285750">
              <a:buFont typeface="Arial"/>
              <a:buChar char="•"/>
            </a:pPr>
            <a:r>
              <a:rPr lang="en-US" dirty="0" smtClean="0"/>
              <a:t>Extraction of SDMEs, will require validation in the multi-D space (significant samples)</a:t>
            </a:r>
            <a:endParaRPr lang="en-US" dirty="0"/>
          </a:p>
        </p:txBody>
      </p:sp>
      <p:sp>
        <p:nvSpPr>
          <p:cNvPr id="18" name="TextBox 17"/>
          <p:cNvSpPr txBox="1"/>
          <p:nvPr/>
        </p:nvSpPr>
        <p:spPr>
          <a:xfrm>
            <a:off x="533400" y="2362200"/>
            <a:ext cx="1247770" cy="307777"/>
          </a:xfrm>
          <a:prstGeom prst="rect">
            <a:avLst/>
          </a:prstGeom>
          <a:noFill/>
        </p:spPr>
        <p:txBody>
          <a:bodyPr wrap="none" rtlCol="0">
            <a:spAutoFit/>
          </a:bodyPr>
          <a:lstStyle/>
          <a:p>
            <a:r>
              <a:rPr lang="en-US" sz="1400" dirty="0" smtClean="0"/>
              <a:t>~20% of data</a:t>
            </a:r>
            <a:endParaRPr lang="en-US" sz="1400" dirty="0"/>
          </a:p>
        </p:txBody>
      </p:sp>
    </p:spTree>
    <p:extLst>
      <p:ext uri="{BB962C8B-B14F-4D97-AF65-F5344CB8AC3E}">
        <p14:creationId xmlns:p14="http://schemas.microsoft.com/office/powerpoint/2010/main" val="16662562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Slide Number Placeholder 4"/>
          <p:cNvSpPr>
            <a:spLocks noGrp="1"/>
          </p:cNvSpPr>
          <p:nvPr>
            <p:ph type="sldNum" sz="quarter" idx="11"/>
          </p:nvPr>
        </p:nvSpPr>
        <p:spPr>
          <a:xfrm>
            <a:off x="8458200" y="65881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ABEFEF5-79F9-924F-9139-A6DEE757101C}" type="slidenum">
              <a:rPr lang="en-US" sz="1400"/>
              <a:pPr/>
              <a:t>27</a:t>
            </a:fld>
            <a:endParaRPr lang="en-US" sz="1400"/>
          </a:p>
        </p:txBody>
      </p:sp>
      <p:sp>
        <p:nvSpPr>
          <p:cNvPr id="32781" name="Rectangle 2"/>
          <p:cNvSpPr>
            <a:spLocks noGrp="1" noChangeArrowheads="1"/>
          </p:cNvSpPr>
          <p:nvPr>
            <p:ph type="title"/>
          </p:nvPr>
        </p:nvSpPr>
        <p:spPr>
          <a:xfrm>
            <a:off x="444500" y="198438"/>
            <a:ext cx="8229600" cy="563562"/>
          </a:xfrm>
        </p:spPr>
        <p:txBody>
          <a:bodyPr/>
          <a:lstStyle/>
          <a:p>
            <a:pPr eaLnBrk="1" hangingPunct="1"/>
            <a:r>
              <a:rPr lang="en-US" sz="3200">
                <a:latin typeface="Arial" charset="0"/>
                <a:ea typeface="MS PGothic" charset="0"/>
              </a:rPr>
              <a:t>Exclusive dihadrons from CLAS12</a:t>
            </a:r>
          </a:p>
        </p:txBody>
      </p:sp>
      <p:sp>
        <p:nvSpPr>
          <p:cNvPr id="32782" name="Footer Placeholder 9"/>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smtClean="0"/>
              <a:t>H. Avakian, QCD-Evol., May 22</a:t>
            </a:r>
            <a:endParaRPr lang="en-US" sz="1400"/>
          </a:p>
        </p:txBody>
      </p:sp>
      <p:sp>
        <p:nvSpPr>
          <p:cNvPr id="3" name="TextBox 2"/>
          <p:cNvSpPr txBox="1"/>
          <p:nvPr/>
        </p:nvSpPr>
        <p:spPr>
          <a:xfrm>
            <a:off x="533400" y="5638800"/>
            <a:ext cx="8610600" cy="646331"/>
          </a:xfrm>
          <a:prstGeom prst="rect">
            <a:avLst/>
          </a:prstGeom>
          <a:solidFill>
            <a:srgbClr val="FFFF00"/>
          </a:solidFill>
          <a:ln>
            <a:solidFill>
              <a:schemeClr val="tx1"/>
            </a:solidFill>
          </a:ln>
        </p:spPr>
        <p:txBody>
          <a:bodyPr wrap="square" rtlCol="0">
            <a:spAutoFit/>
          </a:bodyPr>
          <a:lstStyle/>
          <a:p>
            <a:r>
              <a:rPr lang="en-US" dirty="0" smtClean="0"/>
              <a:t>The exclusive rho contributions in SIDIS (multiplicity) drop with Q</a:t>
            </a:r>
            <a:r>
              <a:rPr lang="en-US" baseline="30000" dirty="0" smtClean="0"/>
              <a:t>2 </a:t>
            </a:r>
            <a:r>
              <a:rPr lang="en-US" dirty="0" smtClean="0"/>
              <a:t>(~1/Q</a:t>
            </a:r>
            <a:r>
              <a:rPr lang="en-US" baseline="30000" dirty="0" smtClean="0"/>
              <a:t>2</a:t>
            </a:r>
            <a:r>
              <a:rPr lang="en-US" dirty="0" smtClean="0"/>
              <a:t>)</a:t>
            </a:r>
          </a:p>
          <a:p>
            <a:r>
              <a:rPr lang="en-US" dirty="0" smtClean="0"/>
              <a:t>At large z=z</a:t>
            </a:r>
            <a:r>
              <a:rPr lang="en-US" baseline="-25000" dirty="0" smtClean="0"/>
              <a:t>1</a:t>
            </a:r>
            <a:r>
              <a:rPr lang="en-US" dirty="0" smtClean="0"/>
              <a:t>+z</a:t>
            </a:r>
            <a:r>
              <a:rPr lang="en-US" baseline="-25000" dirty="0" smtClean="0"/>
              <a:t>2</a:t>
            </a:r>
            <a:r>
              <a:rPr lang="en-US" dirty="0" smtClean="0"/>
              <a:t> the transverse photon contributions to </a:t>
            </a:r>
            <a:r>
              <a:rPr lang="en-US" dirty="0" err="1" smtClean="0">
                <a:latin typeface="Symbol"/>
              </a:rPr>
              <a:t>r</a:t>
            </a:r>
            <a:r>
              <a:rPr lang="en-US" baseline="-25000" dirty="0" err="1" smtClean="0"/>
              <a:t>L</a:t>
            </a:r>
            <a:r>
              <a:rPr lang="en-US" dirty="0" smtClean="0"/>
              <a:t> suppressed</a:t>
            </a:r>
            <a:endParaRPr lang="en-US" dirty="0"/>
          </a:p>
        </p:txBody>
      </p:sp>
      <p:grpSp>
        <p:nvGrpSpPr>
          <p:cNvPr id="7" name="Group 6"/>
          <p:cNvGrpSpPr/>
          <p:nvPr/>
        </p:nvGrpSpPr>
        <p:grpSpPr>
          <a:xfrm>
            <a:off x="27281" y="914400"/>
            <a:ext cx="7211719" cy="4666820"/>
            <a:chOff x="-76199" y="524249"/>
            <a:chExt cx="9067800" cy="5590371"/>
          </a:xfrm>
        </p:grpSpPr>
        <p:grpSp>
          <p:nvGrpSpPr>
            <p:cNvPr id="2" name="Group 1"/>
            <p:cNvGrpSpPr/>
            <p:nvPr/>
          </p:nvGrpSpPr>
          <p:grpSpPr>
            <a:xfrm>
              <a:off x="-76199" y="524249"/>
              <a:ext cx="9067800" cy="5363358"/>
              <a:chOff x="0" y="181831"/>
              <a:chExt cx="9144000" cy="6149119"/>
            </a:xfrm>
          </p:grpSpPr>
          <p:pic>
            <p:nvPicPr>
              <p:cNvPr id="32769" name="Picture 6" descr="Screen Shot 2024-07-09 at 8.31.1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19400"/>
                <a:ext cx="2197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10" descr="Screen Shot 2024-07-09 at 9.14.16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572000"/>
                <a:ext cx="21336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4" descr="Screen Shot 2024-07-09 at 8.48.47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14400"/>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Screen Shot 2024-07-09 at 8.32.47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6670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3" descr="Screen Shot 2024-07-09 at 8.47.38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74863" y="914400"/>
                <a:ext cx="25733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Screen Shot 2024-07-09 at 8.43.25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9144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Screen Shot 2024-07-09 at 8.27.32 A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667000"/>
                <a:ext cx="2590800" cy="197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5" descr="Screen Shot 2024-07-09 at 8.29.43 A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8" y="2667000"/>
                <a:ext cx="226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 descr="Screen Shot 2024-07-09 at 9.11.22 A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896" y="4469011"/>
                <a:ext cx="23447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9"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01963" y="181831"/>
                <a:ext cx="137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Box 3"/>
              <p:cNvSpPr txBox="1">
                <a:spLocks noChangeArrowheads="1"/>
              </p:cNvSpPr>
              <p:nvPr/>
            </p:nvSpPr>
            <p:spPr bwMode="auto">
              <a:xfrm>
                <a:off x="2574061" y="2693497"/>
                <a:ext cx="1197712" cy="38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Q</a:t>
                </a:r>
                <a:r>
                  <a:rPr lang="en-US" sz="1200" baseline="30000" dirty="0"/>
                  <a:t>2</a:t>
                </a:r>
                <a:r>
                  <a:rPr lang="en-US" sz="1200" dirty="0"/>
                  <a:t>=3 GeV</a:t>
                </a:r>
                <a:r>
                  <a:rPr lang="en-US" sz="1200" baseline="30000" dirty="0"/>
                  <a:t>2</a:t>
                </a:r>
              </a:p>
            </p:txBody>
          </p:sp>
          <p:sp>
            <p:nvSpPr>
              <p:cNvPr id="32785" name="TextBox 24"/>
              <p:cNvSpPr txBox="1">
                <a:spLocks noChangeArrowheads="1"/>
              </p:cNvSpPr>
              <p:nvPr/>
            </p:nvSpPr>
            <p:spPr bwMode="auto">
              <a:xfrm>
                <a:off x="5762414" y="2798150"/>
                <a:ext cx="1197712" cy="38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Q</a:t>
                </a:r>
                <a:r>
                  <a:rPr lang="en-US" sz="1200" baseline="30000" dirty="0"/>
                  <a:t>2</a:t>
                </a:r>
                <a:r>
                  <a:rPr lang="en-US" sz="1200" dirty="0"/>
                  <a:t>=4 GeV</a:t>
                </a:r>
                <a:r>
                  <a:rPr lang="en-US" sz="1200" baseline="30000" dirty="0"/>
                  <a:t>2</a:t>
                </a:r>
              </a:p>
            </p:txBody>
          </p:sp>
          <p:sp>
            <p:nvSpPr>
              <p:cNvPr id="32786" name="TextBox 25"/>
              <p:cNvSpPr txBox="1">
                <a:spLocks noChangeArrowheads="1"/>
              </p:cNvSpPr>
              <p:nvPr/>
            </p:nvSpPr>
            <p:spPr bwMode="auto">
              <a:xfrm>
                <a:off x="7887982" y="2902803"/>
                <a:ext cx="1197712" cy="38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Q</a:t>
                </a:r>
                <a:r>
                  <a:rPr lang="en-US" sz="1200" baseline="30000" dirty="0"/>
                  <a:t>2</a:t>
                </a:r>
                <a:r>
                  <a:rPr lang="en-US" sz="1200" dirty="0"/>
                  <a:t>=5 GeV</a:t>
                </a:r>
                <a:r>
                  <a:rPr lang="en-US" sz="1200" baseline="30000" dirty="0"/>
                  <a:t>2</a:t>
                </a:r>
              </a:p>
            </p:txBody>
          </p:sp>
          <p:sp>
            <p:nvSpPr>
              <p:cNvPr id="32787" name="Rectangle 32"/>
              <p:cNvSpPr>
                <a:spLocks noChangeArrowheads="1"/>
              </p:cNvSpPr>
              <p:nvPr/>
            </p:nvSpPr>
            <p:spPr bwMode="auto">
              <a:xfrm>
                <a:off x="381000" y="121920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x=0.2</a:t>
                </a:r>
              </a:p>
            </p:txBody>
          </p:sp>
          <p:sp>
            <p:nvSpPr>
              <p:cNvPr id="32788" name="TextBox 33"/>
              <p:cNvSpPr txBox="1">
                <a:spLocks noChangeArrowheads="1"/>
              </p:cNvSpPr>
              <p:nvPr/>
            </p:nvSpPr>
            <p:spPr bwMode="auto">
              <a:xfrm>
                <a:off x="457200" y="9906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sp>
            <p:nvSpPr>
              <p:cNvPr id="32789" name="TextBox 34"/>
              <p:cNvSpPr txBox="1">
                <a:spLocks noChangeArrowheads="1"/>
              </p:cNvSpPr>
              <p:nvPr/>
            </p:nvSpPr>
            <p:spPr bwMode="auto">
              <a:xfrm>
                <a:off x="3346995" y="1019053"/>
                <a:ext cx="1071563" cy="3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Q</a:t>
                </a:r>
                <a:r>
                  <a:rPr lang="en-US" sz="1400" baseline="30000" dirty="0"/>
                  <a:t>2</a:t>
                </a:r>
                <a:r>
                  <a:rPr lang="en-US" sz="1400" dirty="0"/>
                  <a:t>=3 GeV</a:t>
                </a:r>
                <a:r>
                  <a:rPr lang="en-US" sz="1400" baseline="30000" dirty="0"/>
                  <a:t>2</a:t>
                </a:r>
              </a:p>
            </p:txBody>
          </p:sp>
          <p:sp>
            <p:nvSpPr>
              <p:cNvPr id="32790" name="TextBox 35"/>
              <p:cNvSpPr txBox="1">
                <a:spLocks noChangeArrowheads="1"/>
              </p:cNvSpPr>
              <p:nvPr/>
            </p:nvSpPr>
            <p:spPr bwMode="auto">
              <a:xfrm>
                <a:off x="5762414" y="914400"/>
                <a:ext cx="1071563" cy="3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Q</a:t>
                </a:r>
                <a:r>
                  <a:rPr lang="en-US" sz="1400" baseline="30000" dirty="0"/>
                  <a:t>2</a:t>
                </a:r>
                <a:r>
                  <a:rPr lang="en-US" sz="1400" dirty="0"/>
                  <a:t>=4 GeV</a:t>
                </a:r>
                <a:r>
                  <a:rPr lang="en-US" sz="1400" baseline="30000" dirty="0"/>
                  <a:t>2</a:t>
                </a:r>
              </a:p>
            </p:txBody>
          </p:sp>
          <p:sp>
            <p:nvSpPr>
              <p:cNvPr id="32793" name="TextBox 30"/>
              <p:cNvSpPr txBox="1">
                <a:spLocks noChangeArrowheads="1"/>
              </p:cNvSpPr>
              <p:nvPr/>
            </p:nvSpPr>
            <p:spPr bwMode="auto">
              <a:xfrm>
                <a:off x="7884767" y="4577247"/>
                <a:ext cx="1071563" cy="3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Q</a:t>
                </a:r>
                <a:r>
                  <a:rPr lang="en-US" sz="1400" baseline="30000" dirty="0"/>
                  <a:t>2</a:t>
                </a:r>
                <a:r>
                  <a:rPr lang="en-US" sz="1400" dirty="0"/>
                  <a:t>=5 GeV</a:t>
                </a:r>
                <a:r>
                  <a:rPr lang="en-US" sz="1400" baseline="30000" dirty="0"/>
                  <a:t>2</a:t>
                </a:r>
              </a:p>
            </p:txBody>
          </p:sp>
          <p:sp>
            <p:nvSpPr>
              <p:cNvPr id="32794" name="Rectangle 4"/>
              <p:cNvSpPr>
                <a:spLocks noChangeArrowheads="1"/>
              </p:cNvSpPr>
              <p:nvPr/>
            </p:nvSpPr>
            <p:spPr bwMode="auto">
              <a:xfrm>
                <a:off x="381000" y="335280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x=0.3</a:t>
                </a:r>
              </a:p>
            </p:txBody>
          </p:sp>
          <p:sp>
            <p:nvSpPr>
              <p:cNvPr id="32795" name="TextBox 21"/>
              <p:cNvSpPr txBox="1">
                <a:spLocks noChangeArrowheads="1"/>
              </p:cNvSpPr>
              <p:nvPr/>
            </p:nvSpPr>
            <p:spPr bwMode="auto">
              <a:xfrm>
                <a:off x="351876" y="2798150"/>
                <a:ext cx="1071563" cy="3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Q</a:t>
                </a:r>
                <a:r>
                  <a:rPr lang="en-US" sz="1400" baseline="30000" dirty="0"/>
                  <a:t>2</a:t>
                </a:r>
                <a:r>
                  <a:rPr lang="en-US" sz="1400" dirty="0"/>
                  <a:t>=2 GeV</a:t>
                </a:r>
                <a:r>
                  <a:rPr lang="en-US" sz="1400" baseline="30000" dirty="0"/>
                  <a:t>2</a:t>
                </a:r>
              </a:p>
            </p:txBody>
          </p:sp>
          <p:sp>
            <p:nvSpPr>
              <p:cNvPr id="32796" name="Rectangle 26"/>
              <p:cNvSpPr>
                <a:spLocks noChangeArrowheads="1"/>
              </p:cNvSpPr>
              <p:nvPr/>
            </p:nvSpPr>
            <p:spPr bwMode="auto">
              <a:xfrm>
                <a:off x="381000" y="487680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x=0.4</a:t>
                </a:r>
              </a:p>
            </p:txBody>
          </p:sp>
          <p:sp>
            <p:nvSpPr>
              <p:cNvPr id="32797" name="TextBox 27"/>
              <p:cNvSpPr txBox="1">
                <a:spLocks noChangeArrowheads="1"/>
              </p:cNvSpPr>
              <p:nvPr/>
            </p:nvSpPr>
            <p:spPr bwMode="auto">
              <a:xfrm>
                <a:off x="304800" y="4648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grpSp>
        <p:pic>
          <p:nvPicPr>
            <p:cNvPr id="32778" name="Picture 8" descr="Screen Shot 2024-07-09 at 9.12.32 AM.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4191000"/>
              <a:ext cx="2289813" cy="192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Screen Shot 2024-07-09 at 9.13.33 A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24401" y="4267201"/>
              <a:ext cx="2133600" cy="177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28"/>
            <p:cNvSpPr txBox="1">
              <a:spLocks noChangeArrowheads="1"/>
            </p:cNvSpPr>
            <p:nvPr/>
          </p:nvSpPr>
          <p:spPr bwMode="auto">
            <a:xfrm>
              <a:off x="2572225" y="4259202"/>
              <a:ext cx="1309810" cy="33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Q</a:t>
              </a:r>
              <a:r>
                <a:rPr lang="en-US" sz="1200" baseline="30000" dirty="0"/>
                <a:t>2</a:t>
              </a:r>
              <a:r>
                <a:rPr lang="en-US" sz="1200" dirty="0"/>
                <a:t>=3 GeV</a:t>
              </a:r>
              <a:r>
                <a:rPr lang="en-US" sz="1200" baseline="30000" dirty="0"/>
                <a:t>2</a:t>
              </a:r>
            </a:p>
          </p:txBody>
        </p:sp>
        <p:sp>
          <p:nvSpPr>
            <p:cNvPr id="36" name="TextBox 29"/>
            <p:cNvSpPr txBox="1">
              <a:spLocks noChangeArrowheads="1"/>
            </p:cNvSpPr>
            <p:nvPr/>
          </p:nvSpPr>
          <p:spPr bwMode="auto">
            <a:xfrm>
              <a:off x="5063325" y="4266720"/>
              <a:ext cx="1503073" cy="3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Q</a:t>
              </a:r>
              <a:r>
                <a:rPr lang="en-US" sz="1400" baseline="30000" dirty="0"/>
                <a:t>2</a:t>
              </a:r>
              <a:r>
                <a:rPr lang="en-US" sz="1400" dirty="0"/>
                <a:t>=4 GeV</a:t>
              </a:r>
              <a:r>
                <a:rPr lang="en-US" sz="1400" baseline="30000" dirty="0"/>
                <a:t>2</a:t>
              </a:r>
            </a:p>
          </p:txBody>
        </p:sp>
      </p:grpSp>
      <p:grpSp>
        <p:nvGrpSpPr>
          <p:cNvPr id="4" name="Group 3"/>
          <p:cNvGrpSpPr/>
          <p:nvPr/>
        </p:nvGrpSpPr>
        <p:grpSpPr>
          <a:xfrm>
            <a:off x="6324600" y="1066800"/>
            <a:ext cx="2819400" cy="1905000"/>
            <a:chOff x="7069864" y="1143000"/>
            <a:chExt cx="2074136" cy="1460548"/>
          </a:xfrm>
        </p:grpSpPr>
        <p:pic>
          <p:nvPicPr>
            <p:cNvPr id="6" name="Picture 5" descr="Screen Shot 2025-02-14 at 8.48.48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9864" y="1143000"/>
              <a:ext cx="2074136" cy="1460548"/>
            </a:xfrm>
            <a:prstGeom prst="rect">
              <a:avLst/>
            </a:prstGeom>
          </p:spPr>
        </p:pic>
        <p:sp>
          <p:nvSpPr>
            <p:cNvPr id="5" name="TextBox 4"/>
            <p:cNvSpPr txBox="1"/>
            <p:nvPr/>
          </p:nvSpPr>
          <p:spPr>
            <a:xfrm>
              <a:off x="7848600" y="1295400"/>
              <a:ext cx="1046405" cy="246221"/>
            </a:xfrm>
            <a:prstGeom prst="rect">
              <a:avLst/>
            </a:prstGeom>
            <a:noFill/>
          </p:spPr>
          <p:txBody>
            <a:bodyPr wrap="none" rtlCol="0">
              <a:spAutoFit/>
            </a:bodyPr>
            <a:lstStyle/>
            <a:p>
              <a:r>
                <a:rPr lang="en-US" sz="1000" b="1" dirty="0" smtClean="0"/>
                <a:t>all exclusive </a:t>
              </a:r>
              <a:r>
                <a:rPr lang="en-US" sz="1000" b="1" dirty="0" smtClean="0">
                  <a:latin typeface="Symbol"/>
                </a:rPr>
                <a:t>r</a:t>
              </a:r>
              <a:endParaRPr lang="en-US" sz="1000" b="1" dirty="0">
                <a:latin typeface="Symbol"/>
              </a:endParaRPr>
            </a:p>
          </p:txBody>
        </p:sp>
        <p:sp>
          <p:nvSpPr>
            <p:cNvPr id="38" name="TextBox 37"/>
            <p:cNvSpPr txBox="1"/>
            <p:nvPr/>
          </p:nvSpPr>
          <p:spPr>
            <a:xfrm>
              <a:off x="8134961" y="1981200"/>
              <a:ext cx="807066" cy="188776"/>
            </a:xfrm>
            <a:prstGeom prst="rect">
              <a:avLst/>
            </a:prstGeom>
            <a:noFill/>
          </p:spPr>
          <p:txBody>
            <a:bodyPr wrap="square" rtlCol="0">
              <a:spAutoFit/>
            </a:bodyPr>
            <a:lstStyle/>
            <a:p>
              <a:r>
                <a:rPr lang="en-US" sz="1000" b="1" dirty="0" smtClean="0">
                  <a:solidFill>
                    <a:srgbClr val="FF0000"/>
                  </a:solidFill>
                </a:rPr>
                <a:t>longitudinal </a:t>
              </a:r>
              <a:r>
                <a:rPr lang="en-US" sz="1000" b="1" dirty="0" smtClean="0">
                  <a:solidFill>
                    <a:srgbClr val="FF0000"/>
                  </a:solidFill>
                  <a:latin typeface="Symbol"/>
                </a:rPr>
                <a:t>r</a:t>
              </a:r>
              <a:endParaRPr lang="en-US" sz="1000" b="1" dirty="0">
                <a:solidFill>
                  <a:srgbClr val="FF0000"/>
                </a:solidFill>
                <a:latin typeface="Symbol"/>
              </a:endParaRPr>
            </a:p>
          </p:txBody>
        </p:sp>
      </p:grpSp>
      <p:pic>
        <p:nvPicPr>
          <p:cNvPr id="39" name="Picture 38"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1400" y="3773269"/>
            <a:ext cx="1498703" cy="381000"/>
          </a:xfrm>
          <a:prstGeom prst="rect">
            <a:avLst/>
          </a:prstGeom>
        </p:spPr>
      </p:pic>
      <p:sp>
        <p:nvSpPr>
          <p:cNvPr id="8" name="TextBox 7"/>
          <p:cNvSpPr txBox="1"/>
          <p:nvPr/>
        </p:nvSpPr>
        <p:spPr>
          <a:xfrm>
            <a:off x="7455729" y="4724400"/>
            <a:ext cx="1676400" cy="646331"/>
          </a:xfrm>
          <a:prstGeom prst="rect">
            <a:avLst/>
          </a:prstGeom>
          <a:noFill/>
        </p:spPr>
        <p:txBody>
          <a:bodyPr wrap="square" rtlCol="0">
            <a:spAutoFit/>
          </a:bodyPr>
          <a:lstStyle/>
          <a:p>
            <a:r>
              <a:rPr lang="en-US" dirty="0" smtClean="0"/>
              <a:t>at lower x need higher z</a:t>
            </a:r>
            <a:endParaRPr lang="en-US" dirty="0"/>
          </a:p>
        </p:txBody>
      </p:sp>
      <p:pic>
        <p:nvPicPr>
          <p:cNvPr id="9" name="Picture 8"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15200" y="4306669"/>
            <a:ext cx="1775269" cy="304800"/>
          </a:xfrm>
          <a:prstGeom prst="rect">
            <a:avLst/>
          </a:prstGeom>
        </p:spPr>
      </p:pic>
      <p:pic>
        <p:nvPicPr>
          <p:cNvPr id="10" name="Picture 9"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91400" y="3392269"/>
            <a:ext cx="1214731" cy="304800"/>
          </a:xfrm>
          <a:prstGeom prst="rect">
            <a:avLst/>
          </a:prstGeom>
        </p:spPr>
      </p:pic>
      <p:sp>
        <p:nvSpPr>
          <p:cNvPr id="11" name="Rectangle 10"/>
          <p:cNvSpPr/>
          <p:nvPr/>
        </p:nvSpPr>
        <p:spPr>
          <a:xfrm>
            <a:off x="7162800" y="2971800"/>
            <a:ext cx="1851426" cy="307777"/>
          </a:xfrm>
          <a:prstGeom prst="rect">
            <a:avLst/>
          </a:prstGeom>
        </p:spPr>
        <p:txBody>
          <a:bodyPr wrap="none">
            <a:spAutoFit/>
          </a:bodyPr>
          <a:lstStyle/>
          <a:p>
            <a:r>
              <a:rPr lang="pt-BR" sz="1400" dirty="0" smtClean="0"/>
              <a:t>GK: arXiv</a:t>
            </a:r>
            <a:r>
              <a:rPr lang="pt-BR" sz="1400" dirty="0"/>
              <a:t>:0708.3569 </a:t>
            </a:r>
            <a:endParaRPr lang="en-US" sz="1400" dirty="0"/>
          </a:p>
        </p:txBody>
      </p:sp>
    </p:spTree>
    <p:extLst>
      <p:ext uri="{BB962C8B-B14F-4D97-AF65-F5344CB8AC3E}">
        <p14:creationId xmlns:p14="http://schemas.microsoft.com/office/powerpoint/2010/main" val="11338662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xfrm>
            <a:off x="2971800" y="6553200"/>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t>H. Avakian, QCD-Evol., May 22</a:t>
            </a:r>
            <a:endParaRPr lang="en-US" sz="1400"/>
          </a:p>
        </p:txBody>
      </p:sp>
      <p:sp>
        <p:nvSpPr>
          <p:cNvPr id="57347" name="Slide Number Placeholder 4"/>
          <p:cNvSpPr>
            <a:spLocks noGrp="1"/>
          </p:cNvSpPr>
          <p:nvPr>
            <p:ph type="sldNum" sz="quarter" idx="11"/>
          </p:nvPr>
        </p:nvSpPr>
        <p:spPr>
          <a:xfrm>
            <a:off x="8458200" y="6477000"/>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DCD1EA-BF4F-9C48-ABE4-B87DEB075A10}" type="slidenum">
              <a:rPr lang="en-US" sz="1400"/>
              <a:pPr eaLnBrk="1" hangingPunct="1"/>
              <a:t>28</a:t>
            </a:fld>
            <a:endParaRPr lang="en-US" sz="1400"/>
          </a:p>
        </p:txBody>
      </p:sp>
      <p:sp>
        <p:nvSpPr>
          <p:cNvPr id="57348" name="Rectangle 5"/>
          <p:cNvSpPr>
            <a:spLocks noChangeArrowheads="1"/>
          </p:cNvSpPr>
          <p:nvPr/>
        </p:nvSpPr>
        <p:spPr bwMode="auto">
          <a:xfrm>
            <a:off x="228600" y="11938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TMD factorization theorem separates a transversely differential cross section into a perturbatively calculable part and several well-defined universal factors</a:t>
            </a:r>
          </a:p>
        </p:txBody>
      </p:sp>
      <p:pic>
        <p:nvPicPr>
          <p:cNvPr id="57349" name="Picture 6" descr="Screen Shot 2014-04-06 at 12.05.5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11388"/>
            <a:ext cx="76962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descr="Screen Shot 2014-04-06 at 12.06.1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211388"/>
            <a:ext cx="1022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8"/>
          <p:cNvSpPr>
            <a:spLocks noChangeArrowheads="1"/>
          </p:cNvSpPr>
          <p:nvPr/>
        </p:nvSpPr>
        <p:spPr bwMode="auto">
          <a:xfrm>
            <a:off x="152400" y="28194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TMDs may in general contain a mixture of both perturbative and non-perturbative contributions</a:t>
            </a:r>
          </a:p>
        </p:txBody>
      </p:sp>
      <p:sp>
        <p:nvSpPr>
          <p:cNvPr id="10" name="Rectangle 9"/>
          <p:cNvSpPr/>
          <p:nvPr/>
        </p:nvSpPr>
        <p:spPr>
          <a:xfrm>
            <a:off x="7162800" y="2819400"/>
            <a:ext cx="1828800" cy="523875"/>
          </a:xfrm>
          <a:prstGeom prst="rect">
            <a:avLst/>
          </a:prstGeom>
        </p:spPr>
        <p:txBody>
          <a:bodyPr>
            <a:spAutoFit/>
          </a:bodyPr>
          <a:lstStyle/>
          <a:p>
            <a:pPr>
              <a:defRPr/>
            </a:pPr>
            <a:r>
              <a:rPr lang="en-US" sz="1400" dirty="0">
                <a:latin typeface="Arial" pitchFamily="-101" charset="0"/>
                <a:ea typeface="ＭＳ Ｐゴシック" pitchFamily="-101" charset="-128"/>
                <a:cs typeface="ＭＳ Ｐゴシック" pitchFamily="-101" charset="-128"/>
              </a:rPr>
              <a:t>corrections for the region of large </a:t>
            </a:r>
            <a:r>
              <a:rPr lang="en-US" sz="1400" dirty="0" err="1">
                <a:latin typeface="Arial" pitchFamily="-101" charset="0"/>
                <a:ea typeface="ＭＳ Ｐゴシック" pitchFamily="-101" charset="-128"/>
                <a:cs typeface="ＭＳ Ｐゴシック" pitchFamily="-101" charset="-128"/>
              </a:rPr>
              <a:t>k</a:t>
            </a:r>
            <a:r>
              <a:rPr lang="en-US" sz="1050" dirty="0" err="1">
                <a:latin typeface="Arial" pitchFamily="-101" charset="0"/>
                <a:ea typeface="ＭＳ Ｐゴシック" pitchFamily="-101" charset="-128"/>
                <a:cs typeface="ＭＳ Ｐゴシック" pitchFamily="-101" charset="-128"/>
              </a:rPr>
              <a:t>T</a:t>
            </a:r>
            <a:r>
              <a:rPr lang="en-US" sz="1400" dirty="0" err="1">
                <a:latin typeface="Arial" pitchFamily="-101" charset="0"/>
                <a:ea typeface="ＭＳ Ｐゴシック" pitchFamily="-101" charset="-128"/>
                <a:cs typeface="ＭＳ Ｐゴシック" pitchFamily="-101" charset="-128"/>
              </a:rPr>
              <a:t>~Q</a:t>
            </a:r>
            <a:endParaRPr lang="en-US" sz="1400" dirty="0">
              <a:latin typeface="Arial" pitchFamily="-101" charset="0"/>
              <a:ea typeface="ＭＳ Ｐゴシック" pitchFamily="-101" charset="-128"/>
              <a:cs typeface="ＭＳ Ｐゴシック" pitchFamily="-101" charset="-128"/>
            </a:endParaRPr>
          </a:p>
        </p:txBody>
      </p:sp>
      <p:cxnSp>
        <p:nvCxnSpPr>
          <p:cNvPr id="57353" name="Connecteur droit avec flèche 40"/>
          <p:cNvCxnSpPr>
            <a:cxnSpLocks noChangeShapeType="1"/>
          </p:cNvCxnSpPr>
          <p:nvPr/>
        </p:nvCxnSpPr>
        <p:spPr bwMode="auto">
          <a:xfrm rot="10800000" flipV="1">
            <a:off x="8153400" y="2514600"/>
            <a:ext cx="457200" cy="381000"/>
          </a:xfrm>
          <a:prstGeom prst="straightConnector1">
            <a:avLst/>
          </a:prstGeom>
          <a:noFill/>
          <a:ln w="25400">
            <a:solidFill>
              <a:srgbClr val="0033CC"/>
            </a:solidFill>
            <a:round/>
            <a:headEnd/>
            <a:tailEnd type="stealth" w="med" len="med"/>
          </a:ln>
          <a:extLst>
            <a:ext uri="{909E8E84-426E-40dd-AFC4-6F175D3DCCD1}">
              <a14:hiddenFill xmlns:a14="http://schemas.microsoft.com/office/drawing/2010/main">
                <a:noFill/>
              </a14:hiddenFill>
            </a:ext>
          </a:extLst>
        </p:spPr>
      </p:cxnSp>
      <p:pic>
        <p:nvPicPr>
          <p:cNvPr id="57354" name="Picture 11" descr="Screen Shot 2014-04-06 at 12.15.2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9144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Box 12"/>
          <p:cNvSpPr txBox="1">
            <a:spLocks noChangeArrowheads="1"/>
          </p:cNvSpPr>
          <p:nvPr/>
        </p:nvSpPr>
        <p:spPr bwMode="auto">
          <a:xfrm>
            <a:off x="0" y="3733800"/>
            <a:ext cx="2681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t>Aybat,Collins,Qiu,Rogers 2012</a:t>
            </a:r>
          </a:p>
          <a:p>
            <a:pPr eaLnBrk="1" hangingPunct="1"/>
            <a:r>
              <a:rPr lang="en-US" sz="1400" i="1"/>
              <a:t>Collins&amp;Rogers 2015</a:t>
            </a:r>
          </a:p>
        </p:txBody>
      </p:sp>
      <p:sp>
        <p:nvSpPr>
          <p:cNvPr id="57356" name="TextBox 13"/>
          <p:cNvSpPr txBox="1">
            <a:spLocks noChangeArrowheads="1"/>
          </p:cNvSpPr>
          <p:nvPr/>
        </p:nvSpPr>
        <p:spPr bwMode="auto">
          <a:xfrm>
            <a:off x="4114800" y="5562600"/>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perturbatively calculable</a:t>
            </a:r>
          </a:p>
        </p:txBody>
      </p:sp>
      <p:cxnSp>
        <p:nvCxnSpPr>
          <p:cNvPr id="57357" name="Connecteur droit avec flèche 40"/>
          <p:cNvCxnSpPr>
            <a:cxnSpLocks noChangeShapeType="1"/>
          </p:cNvCxnSpPr>
          <p:nvPr/>
        </p:nvCxnSpPr>
        <p:spPr bwMode="auto">
          <a:xfrm rot="10800000">
            <a:off x="3429000" y="5334000"/>
            <a:ext cx="685800" cy="381000"/>
          </a:xfrm>
          <a:prstGeom prst="straightConnector1">
            <a:avLst/>
          </a:prstGeom>
          <a:noFill/>
          <a:ln w="25400">
            <a:solidFill>
              <a:srgbClr val="0033CC"/>
            </a:solidFill>
            <a:round/>
            <a:headEnd/>
            <a:tailEnd type="stealth" w="med" len="med"/>
          </a:ln>
          <a:extLst>
            <a:ext uri="{909E8E84-426E-40dd-AFC4-6F175D3DCCD1}">
              <a14:hiddenFill xmlns:a14="http://schemas.microsoft.com/office/drawing/2010/main">
                <a:noFill/>
              </a14:hiddenFill>
            </a:ext>
          </a:extLst>
        </p:spPr>
      </p:cxnSp>
      <p:cxnSp>
        <p:nvCxnSpPr>
          <p:cNvPr id="57358" name="Connecteur droit avec flèche 40"/>
          <p:cNvCxnSpPr>
            <a:cxnSpLocks noChangeShapeType="1"/>
          </p:cNvCxnSpPr>
          <p:nvPr/>
        </p:nvCxnSpPr>
        <p:spPr bwMode="auto">
          <a:xfrm rot="5400000" flipH="1" flipV="1">
            <a:off x="5410201" y="5486400"/>
            <a:ext cx="304800" cy="3175"/>
          </a:xfrm>
          <a:prstGeom prst="straightConnector1">
            <a:avLst/>
          </a:prstGeom>
          <a:noFill/>
          <a:ln w="25400">
            <a:solidFill>
              <a:srgbClr val="0033CC"/>
            </a:solidFill>
            <a:round/>
            <a:headEnd/>
            <a:tailEnd type="stealth" w="med" len="med"/>
          </a:ln>
          <a:extLst>
            <a:ext uri="{909E8E84-426E-40dd-AFC4-6F175D3DCCD1}">
              <a14:hiddenFill xmlns:a14="http://schemas.microsoft.com/office/drawing/2010/main">
                <a:noFill/>
              </a14:hiddenFill>
            </a:ext>
          </a:extLst>
        </p:spPr>
      </p:cxnSp>
      <p:cxnSp>
        <p:nvCxnSpPr>
          <p:cNvPr id="57359" name="Connecteur droit avec flèche 40"/>
          <p:cNvCxnSpPr>
            <a:cxnSpLocks noChangeShapeType="1"/>
          </p:cNvCxnSpPr>
          <p:nvPr/>
        </p:nvCxnSpPr>
        <p:spPr bwMode="auto">
          <a:xfrm flipV="1">
            <a:off x="7010400" y="5257800"/>
            <a:ext cx="914400" cy="457200"/>
          </a:xfrm>
          <a:prstGeom prst="straightConnector1">
            <a:avLst/>
          </a:prstGeom>
          <a:noFill/>
          <a:ln w="25400">
            <a:solidFill>
              <a:srgbClr val="0033CC"/>
            </a:solidFill>
            <a:round/>
            <a:headEnd/>
            <a:tailEnd type="stealth" w="med" len="med"/>
          </a:ln>
          <a:extLst>
            <a:ext uri="{909E8E84-426E-40dd-AFC4-6F175D3DCCD1}">
              <a14:hiddenFill xmlns:a14="http://schemas.microsoft.com/office/drawing/2010/main">
                <a:noFill/>
              </a14:hiddenFill>
            </a:ext>
          </a:extLst>
        </p:spPr>
      </p:cxnSp>
      <p:pic>
        <p:nvPicPr>
          <p:cNvPr id="57360" name="Picture 20" descr="Screen Shot 2014-04-06 at 12.22.30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76600"/>
            <a:ext cx="2133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bwMode="auto">
          <a:xfrm>
            <a:off x="4343400" y="4114800"/>
            <a:ext cx="16764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362" name="TextBox 13"/>
          <p:cNvSpPr txBox="1">
            <a:spLocks noChangeArrowheads="1"/>
          </p:cNvSpPr>
          <p:nvPr/>
        </p:nvSpPr>
        <p:spPr bwMode="auto">
          <a:xfrm>
            <a:off x="4648200"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non  perturbative</a:t>
            </a:r>
          </a:p>
        </p:txBody>
      </p:sp>
      <p:cxnSp>
        <p:nvCxnSpPr>
          <p:cNvPr id="57363" name="Connecteur droit avec flèche 40"/>
          <p:cNvCxnSpPr>
            <a:cxnSpLocks noChangeShapeType="1"/>
          </p:cNvCxnSpPr>
          <p:nvPr/>
        </p:nvCxnSpPr>
        <p:spPr bwMode="auto">
          <a:xfrm rot="10800000" flipV="1">
            <a:off x="6099175" y="4114800"/>
            <a:ext cx="225425" cy="152400"/>
          </a:xfrm>
          <a:prstGeom prst="straightConnector1">
            <a:avLst/>
          </a:prstGeom>
          <a:noFill/>
          <a:ln w="25400">
            <a:solidFill>
              <a:srgbClr val="0033CC"/>
            </a:solidFill>
            <a:round/>
            <a:headEnd/>
            <a:tailEnd type="stealth" w="med" len="med"/>
          </a:ln>
          <a:extLst>
            <a:ext uri="{909E8E84-426E-40dd-AFC4-6F175D3DCCD1}">
              <a14:hiddenFill xmlns:a14="http://schemas.microsoft.com/office/drawing/2010/main">
                <a:noFill/>
              </a14:hiddenFill>
            </a:ext>
          </a:extLst>
        </p:spPr>
      </p:cxnSp>
      <p:sp>
        <p:nvSpPr>
          <p:cNvPr id="57364" name="Title 1"/>
          <p:cNvSpPr txBox="1">
            <a:spLocks/>
          </p:cNvSpPr>
          <p:nvPr/>
        </p:nvSpPr>
        <p:spPr bwMode="auto">
          <a:xfrm>
            <a:off x="457200" y="762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a:solidFill>
                  <a:schemeClr val="tx2"/>
                </a:solidFill>
              </a:rPr>
              <a:t>QCD fundamentals for TMD extraction</a:t>
            </a:r>
          </a:p>
        </p:txBody>
      </p:sp>
      <p:pic>
        <p:nvPicPr>
          <p:cNvPr id="57365" name="Picture 2" descr="Screen Shot 2015-08-13 at 6.27.51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943600"/>
            <a:ext cx="6477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6" name="Rectangle 21"/>
          <p:cNvSpPr>
            <a:spLocks noChangeArrowheads="1"/>
          </p:cNvSpPr>
          <p:nvPr/>
        </p:nvSpPr>
        <p:spPr bwMode="auto">
          <a:xfrm>
            <a:off x="3276600" y="762000"/>
            <a:ext cx="571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https://wiki.jlab.org/sidiswiki/index.php/Main_Page</a:t>
            </a:r>
          </a:p>
        </p:txBody>
      </p:sp>
    </p:spTree>
    <p:extLst>
      <p:ext uri="{BB962C8B-B14F-4D97-AF65-F5344CB8AC3E}">
        <p14:creationId xmlns:p14="http://schemas.microsoft.com/office/powerpoint/2010/main" val="17719266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semi-inclusive pi0 production</a:t>
            </a:r>
            <a:endParaRPr lang="en-US"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29</a:t>
            </a:fld>
            <a:endParaRPr lang="en-US"/>
          </a:p>
        </p:txBody>
      </p:sp>
      <p:pic>
        <p:nvPicPr>
          <p:cNvPr id="6" name="Picture 5" descr="Screen Shot 2025-05-06 at 8.24.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05708"/>
            <a:ext cx="6096000" cy="4033092"/>
          </a:xfrm>
          <a:prstGeom prst="rect">
            <a:avLst/>
          </a:prstGeom>
        </p:spPr>
      </p:pic>
      <p:sp>
        <p:nvSpPr>
          <p:cNvPr id="7" name="TextBox 6"/>
          <p:cNvSpPr txBox="1"/>
          <p:nvPr/>
        </p:nvSpPr>
        <p:spPr>
          <a:xfrm>
            <a:off x="228600" y="990600"/>
            <a:ext cx="3623708" cy="369332"/>
          </a:xfrm>
          <a:prstGeom prst="rect">
            <a:avLst/>
          </a:prstGeom>
          <a:noFill/>
        </p:spPr>
        <p:txBody>
          <a:bodyPr wrap="none" rtlCol="0">
            <a:spAutoFit/>
          </a:bodyPr>
          <a:lstStyle/>
          <a:p>
            <a:r>
              <a:rPr lang="en-US" dirty="0" smtClean="0"/>
              <a:t>Study PT-dependence in bins in x</a:t>
            </a:r>
            <a:endParaRPr lang="en-US" dirty="0"/>
          </a:p>
        </p:txBody>
      </p:sp>
      <p:sp>
        <p:nvSpPr>
          <p:cNvPr id="8" name="TextBox 7"/>
          <p:cNvSpPr txBox="1"/>
          <p:nvPr/>
        </p:nvSpPr>
        <p:spPr>
          <a:xfrm>
            <a:off x="609600" y="5715000"/>
            <a:ext cx="4581390" cy="369332"/>
          </a:xfrm>
          <a:prstGeom prst="rect">
            <a:avLst/>
          </a:prstGeom>
          <a:noFill/>
        </p:spPr>
        <p:txBody>
          <a:bodyPr wrap="none" rtlCol="0">
            <a:spAutoFit/>
          </a:bodyPr>
          <a:lstStyle/>
          <a:p>
            <a:r>
              <a:rPr lang="en-US" dirty="0" smtClean="0"/>
              <a:t>Average kinematics is changing within bins</a:t>
            </a:r>
            <a:endParaRPr lang="en-US" dirty="0"/>
          </a:p>
        </p:txBody>
      </p:sp>
    </p:spTree>
    <p:extLst>
      <p:ext uri="{BB962C8B-B14F-4D97-AF65-F5344CB8AC3E}">
        <p14:creationId xmlns:p14="http://schemas.microsoft.com/office/powerpoint/2010/main" val="1809718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0" descr="Screen Shot 2024-05-30 at 1.31.2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487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tle 1"/>
          <p:cNvSpPr>
            <a:spLocks noGrp="1"/>
          </p:cNvSpPr>
          <p:nvPr>
            <p:ph type="title"/>
          </p:nvPr>
        </p:nvSpPr>
        <p:spPr>
          <a:xfrm>
            <a:off x="0" y="76200"/>
            <a:ext cx="8839200" cy="563563"/>
          </a:xfrm>
        </p:spPr>
        <p:txBody>
          <a:bodyPr/>
          <a:lstStyle/>
          <a:p>
            <a:r>
              <a:rPr lang="en-US" sz="2400">
                <a:latin typeface="Arial" charset="0"/>
                <a:cs typeface="ＭＳ Ｐゴシック" charset="0"/>
              </a:rPr>
              <a:t>CLAS12 RGC experiment with longitudinally polarized target </a:t>
            </a:r>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1566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265E27-4D6D-744D-9469-4ABD35C94104}" type="slidenum">
              <a:rPr lang="en-US" sz="1400"/>
              <a:pPr/>
              <a:t>3</a:t>
            </a:fld>
            <a:endParaRPr lang="en-US" sz="1400"/>
          </a:p>
        </p:txBody>
      </p:sp>
      <p:pic>
        <p:nvPicPr>
          <p:cNvPr id="156677" name="Picture 8" descr="Screen Shot 2023-06-15 at 7.59.22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838200"/>
            <a:ext cx="327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TextBox 9"/>
          <p:cNvSpPr txBox="1">
            <a:spLocks noChangeArrowheads="1"/>
          </p:cNvSpPr>
          <p:nvPr/>
        </p:nvSpPr>
        <p:spPr bwMode="auto">
          <a:xfrm>
            <a:off x="152400" y="8382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CLAS12</a:t>
            </a:r>
          </a:p>
        </p:txBody>
      </p:sp>
      <p:sp>
        <p:nvSpPr>
          <p:cNvPr id="156679" name="Rectangle 10"/>
          <p:cNvSpPr>
            <a:spLocks noChangeArrowheads="1"/>
          </p:cNvSpPr>
          <p:nvPr/>
        </p:nvSpPr>
        <p:spPr bwMode="auto">
          <a:xfrm>
            <a:off x="76200" y="6096000"/>
            <a:ext cx="413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999999"/>
                </a:solidFill>
                <a:latin typeface="EB Garamond" charset="0"/>
                <a:cs typeface="EB Garamond" charset="0"/>
                <a:sym typeface="EB Garamond" charset="0"/>
              </a:rPr>
              <a:t>Dynamic Nuclear Polarization (DNP) </a:t>
            </a:r>
            <a:endParaRPr lang="en-US"/>
          </a:p>
        </p:txBody>
      </p:sp>
      <p:sp>
        <p:nvSpPr>
          <p:cNvPr id="156680" name="Rectangle 11"/>
          <p:cNvSpPr>
            <a:spLocks noChangeArrowheads="1"/>
          </p:cNvSpPr>
          <p:nvPr/>
        </p:nvSpPr>
        <p:spPr bwMode="auto">
          <a:xfrm>
            <a:off x="22225" y="2971800"/>
            <a:ext cx="424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sz="1400"/>
              <a:t>E12-06-109, E12-06-119, </a:t>
            </a:r>
            <a:r>
              <a:rPr lang="fi-FI" sz="1400" u="sng"/>
              <a:t>E12-07-107</a:t>
            </a:r>
            <a:r>
              <a:rPr lang="fi-FI" sz="1400"/>
              <a:t>, E12-09-009</a:t>
            </a:r>
            <a:endParaRPr lang="en-US"/>
          </a:p>
        </p:txBody>
      </p:sp>
      <p:pic>
        <p:nvPicPr>
          <p:cNvPr id="156681" name="Picture 1" descr="Screen Shot 2024-05-31 at 10.20.44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30480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3" name="Rectangle 2"/>
          <p:cNvSpPr>
            <a:spLocks noChangeArrowheads="1"/>
          </p:cNvSpPr>
          <p:nvPr/>
        </p:nvSpPr>
        <p:spPr bwMode="auto">
          <a:xfrm>
            <a:off x="3657600" y="762000"/>
            <a:ext cx="548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Electroproduction on longitudinally polarized NH3 and ND3 </a:t>
            </a:r>
          </a:p>
        </p:txBody>
      </p:sp>
      <p:sp>
        <p:nvSpPr>
          <p:cNvPr id="156684" name="TextBox 4"/>
          <p:cNvSpPr txBox="1">
            <a:spLocks noChangeArrowheads="1"/>
          </p:cNvSpPr>
          <p:nvPr/>
        </p:nvSpPr>
        <p:spPr bwMode="auto">
          <a:xfrm>
            <a:off x="5105400" y="3124200"/>
            <a:ext cx="3888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Subtracting carbon data from NH3 (nice neutron peak)</a:t>
            </a:r>
            <a:endParaRPr lang="en-US" sz="1200" dirty="0"/>
          </a:p>
        </p:txBody>
      </p:sp>
      <p:grpSp>
        <p:nvGrpSpPr>
          <p:cNvPr id="20" name="Group 19"/>
          <p:cNvGrpSpPr/>
          <p:nvPr/>
        </p:nvGrpSpPr>
        <p:grpSpPr>
          <a:xfrm>
            <a:off x="3810000" y="1219200"/>
            <a:ext cx="2514600" cy="1828800"/>
            <a:chOff x="0" y="914400"/>
            <a:chExt cx="4038600" cy="2819400"/>
          </a:xfrm>
        </p:grpSpPr>
        <p:pic>
          <p:nvPicPr>
            <p:cNvPr id="21" name="Picture 20" descr="Screen Shot 2025-03-25 at 7.57.3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14400"/>
              <a:ext cx="4038600" cy="2819400"/>
            </a:xfrm>
            <a:prstGeom prst="rect">
              <a:avLst/>
            </a:prstGeom>
          </p:spPr>
        </p:pic>
        <p:sp>
          <p:nvSpPr>
            <p:cNvPr id="22" name="TextBox 21"/>
            <p:cNvSpPr txBox="1"/>
            <p:nvPr/>
          </p:nvSpPr>
          <p:spPr>
            <a:xfrm>
              <a:off x="2285999" y="2206625"/>
              <a:ext cx="351366" cy="369332"/>
            </a:xfrm>
            <a:prstGeom prst="rect">
              <a:avLst/>
            </a:prstGeom>
            <a:noFill/>
          </p:spPr>
          <p:txBody>
            <a:bodyPr wrap="none" rtlCol="0">
              <a:spAutoFit/>
            </a:bodyPr>
            <a:lstStyle/>
            <a:p>
              <a:r>
                <a:rPr lang="en-US" dirty="0"/>
                <a:t>C</a:t>
              </a:r>
            </a:p>
          </p:txBody>
        </p:sp>
        <p:sp>
          <p:nvSpPr>
            <p:cNvPr id="23" name="TextBox 22"/>
            <p:cNvSpPr txBox="1"/>
            <p:nvPr/>
          </p:nvSpPr>
          <p:spPr>
            <a:xfrm>
              <a:off x="1101436" y="1781908"/>
              <a:ext cx="646443" cy="369333"/>
            </a:xfrm>
            <a:prstGeom prst="rect">
              <a:avLst/>
            </a:prstGeom>
            <a:noFill/>
          </p:spPr>
          <p:txBody>
            <a:bodyPr wrap="none" rtlCol="0">
              <a:spAutoFit/>
            </a:bodyPr>
            <a:lstStyle/>
            <a:p>
              <a:r>
                <a:rPr lang="en-US" dirty="0"/>
                <a:t>NH3</a:t>
              </a:r>
            </a:p>
          </p:txBody>
        </p:sp>
      </p:grpSp>
      <p:pic>
        <p:nvPicPr>
          <p:cNvPr id="24" name="Picture 23" descr="Screen Shot 2025-03-24 at 11.12.2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1143000"/>
            <a:ext cx="2255520" cy="1981200"/>
          </a:xfrm>
          <a:prstGeom prst="rect">
            <a:avLst/>
          </a:prstGeom>
        </p:spPr>
      </p:pic>
      <p:cxnSp>
        <p:nvCxnSpPr>
          <p:cNvPr id="3" name="Straight Arrow Connector 2"/>
          <p:cNvCxnSpPr/>
          <p:nvPr/>
        </p:nvCxnSpPr>
        <p:spPr>
          <a:xfrm flipH="1" flipV="1">
            <a:off x="8077200" y="2895600"/>
            <a:ext cx="762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6071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CLAS12 exclusive </a:t>
            </a:r>
            <a:r>
              <a:rPr lang="en-US" dirty="0" err="1"/>
              <a:t>pions</a:t>
            </a:r>
            <a:r>
              <a:rPr lang="en-US" dirty="0"/>
              <a:t> from RGC</a:t>
            </a:r>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30</a:t>
            </a:fld>
            <a:endParaRPr lang="en-US"/>
          </a:p>
        </p:txBody>
      </p:sp>
      <p:sp>
        <p:nvSpPr>
          <p:cNvPr id="10" name="TextBox 9"/>
          <p:cNvSpPr txBox="1"/>
          <p:nvPr/>
        </p:nvSpPr>
        <p:spPr>
          <a:xfrm>
            <a:off x="4572000" y="4572000"/>
            <a:ext cx="4060442" cy="1200329"/>
          </a:xfrm>
          <a:prstGeom prst="rect">
            <a:avLst/>
          </a:prstGeom>
          <a:noFill/>
        </p:spPr>
        <p:txBody>
          <a:bodyPr wrap="square" rtlCol="0">
            <a:spAutoFit/>
          </a:bodyPr>
          <a:lstStyle/>
          <a:p>
            <a:r>
              <a:rPr lang="en-US" dirty="0"/>
              <a:t>Normalizing carbon and NH3 for MX below 0.8  and subtracting to get the dilution factor as a function of the variable of interest</a:t>
            </a:r>
            <a:endParaRPr lang="en-US" baseline="30000" dirty="0"/>
          </a:p>
        </p:txBody>
      </p:sp>
      <p:pic>
        <p:nvPicPr>
          <p:cNvPr id="14" name="Picture 13" descr="Screen Shot 2025-03-24 at 11.12.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33800"/>
            <a:ext cx="2819400" cy="2667000"/>
          </a:xfrm>
          <a:prstGeom prst="rect">
            <a:avLst/>
          </a:prstGeom>
        </p:spPr>
      </p:pic>
      <p:pic>
        <p:nvPicPr>
          <p:cNvPr id="18" name="Picture 17" descr="Screen Shot 2025-03-24 at 11.10.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90599"/>
            <a:ext cx="3657600" cy="3413983"/>
          </a:xfrm>
          <a:prstGeom prst="rect">
            <a:avLst/>
          </a:prstGeom>
        </p:spPr>
      </p:pic>
      <p:grpSp>
        <p:nvGrpSpPr>
          <p:cNvPr id="3" name="Group 2"/>
          <p:cNvGrpSpPr/>
          <p:nvPr/>
        </p:nvGrpSpPr>
        <p:grpSpPr>
          <a:xfrm>
            <a:off x="533400" y="838200"/>
            <a:ext cx="3505200" cy="2743200"/>
            <a:chOff x="0" y="914400"/>
            <a:chExt cx="4038600" cy="2819400"/>
          </a:xfrm>
        </p:grpSpPr>
        <p:pic>
          <p:nvPicPr>
            <p:cNvPr id="17" name="Picture 16" descr="Screen Shot 2025-03-25 at 7.57.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4038600" cy="2819400"/>
            </a:xfrm>
            <a:prstGeom prst="rect">
              <a:avLst/>
            </a:prstGeom>
          </p:spPr>
        </p:pic>
        <p:sp>
          <p:nvSpPr>
            <p:cNvPr id="19" name="TextBox 18"/>
            <p:cNvSpPr txBox="1"/>
            <p:nvPr/>
          </p:nvSpPr>
          <p:spPr>
            <a:xfrm>
              <a:off x="2286000" y="2514600"/>
              <a:ext cx="351366" cy="369332"/>
            </a:xfrm>
            <a:prstGeom prst="rect">
              <a:avLst/>
            </a:prstGeom>
            <a:noFill/>
          </p:spPr>
          <p:txBody>
            <a:bodyPr wrap="none" rtlCol="0">
              <a:spAutoFit/>
            </a:bodyPr>
            <a:lstStyle/>
            <a:p>
              <a:r>
                <a:rPr lang="en-US" dirty="0"/>
                <a:t>C</a:t>
              </a:r>
            </a:p>
          </p:txBody>
        </p:sp>
        <p:sp>
          <p:nvSpPr>
            <p:cNvPr id="20" name="TextBox 19"/>
            <p:cNvSpPr txBox="1"/>
            <p:nvPr/>
          </p:nvSpPr>
          <p:spPr>
            <a:xfrm>
              <a:off x="1101436" y="1781908"/>
              <a:ext cx="646443" cy="369333"/>
            </a:xfrm>
            <a:prstGeom prst="rect">
              <a:avLst/>
            </a:prstGeom>
            <a:noFill/>
          </p:spPr>
          <p:txBody>
            <a:bodyPr wrap="none" rtlCol="0">
              <a:spAutoFit/>
            </a:bodyPr>
            <a:lstStyle/>
            <a:p>
              <a:r>
                <a:rPr lang="en-US" dirty="0"/>
                <a:t>NH3</a:t>
              </a:r>
            </a:p>
          </p:txBody>
        </p:sp>
      </p:grpSp>
    </p:spTree>
    <p:extLst>
      <p:ext uri="{BB962C8B-B14F-4D97-AF65-F5344CB8AC3E}">
        <p14:creationId xmlns:p14="http://schemas.microsoft.com/office/powerpoint/2010/main" val="4077297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noChangeArrowheads="1"/>
          </p:cNvSpPr>
          <p:nvPr>
            <p:ph type="title"/>
          </p:nvPr>
        </p:nvSpPr>
        <p:spPr/>
        <p:txBody>
          <a:bodyPr/>
          <a:lstStyle/>
          <a:p>
            <a:r>
              <a:rPr lang="en-US">
                <a:latin typeface="Arial" charset="0"/>
                <a:ea typeface="MS PGothic" charset="0"/>
              </a:rPr>
              <a:t>q</a:t>
            </a:r>
            <a:r>
              <a:rPr lang="en-US" baseline="-25000">
                <a:latin typeface="Arial" charset="0"/>
                <a:ea typeface="MS PGothic" charset="0"/>
              </a:rPr>
              <a:t>T</a:t>
            </a:r>
            <a:r>
              <a:rPr lang="en-US">
                <a:latin typeface="Arial" charset="0"/>
                <a:ea typeface="MS PGothic" charset="0"/>
              </a:rPr>
              <a:t>-crisis or misinterpretation</a:t>
            </a:r>
          </a:p>
        </p:txBody>
      </p:sp>
      <p:sp>
        <p:nvSpPr>
          <p:cNvPr id="44034" name="Footer Placeholder 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QCD-Evol., May 22</a:t>
            </a:r>
            <a:endParaRPr lang="en-US" sz="1400"/>
          </a:p>
        </p:txBody>
      </p:sp>
      <p:sp>
        <p:nvSpPr>
          <p:cNvPr id="44035" name="Slide Number Placeholder 3"/>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FFC4770-9FBF-4B44-BAD9-60C6C13669C1}" type="slidenum">
              <a:rPr lang="en-US" sz="1400"/>
              <a:pPr/>
              <a:t>31</a:t>
            </a:fld>
            <a:endParaRPr lang="en-US" sz="1400"/>
          </a:p>
        </p:txBody>
      </p:sp>
      <p:sp>
        <p:nvSpPr>
          <p:cNvPr id="44036" name="Rectangle 21"/>
          <p:cNvSpPr>
            <a:spLocks noChangeArrowheads="1"/>
          </p:cNvSpPr>
          <p:nvPr/>
        </p:nvSpPr>
        <p:spPr bwMode="auto">
          <a:xfrm>
            <a:off x="5562600" y="914400"/>
            <a:ext cx="3389313" cy="2215991"/>
          </a:xfrm>
          <a:prstGeom prst="rect">
            <a:avLst/>
          </a:prstGeom>
          <a:solidFill>
            <a:schemeClr val="bg1"/>
          </a:solidFill>
          <a:ln w="9525">
            <a:solidFill>
              <a:srgbClr val="FF0000"/>
            </a:solidFill>
            <a:miter lim="800000"/>
            <a:headEnd/>
            <a:tailEnd/>
          </a:ln>
        </p:spPr>
        <p:txBody>
          <a:bodyPr>
            <a:spAutoFit/>
          </a:bodyPr>
          <a:lstStyle/>
          <a:p>
            <a:endParaRPr lang="en-US" sz="1200" baseline="-25000" dirty="0" smtClean="0">
              <a:solidFill>
                <a:srgbClr val="000000"/>
              </a:solidFill>
              <a:latin typeface="-webkit-standard" charset="0"/>
            </a:endParaRPr>
          </a:p>
          <a:p>
            <a:r>
              <a:rPr lang="en-US" dirty="0" smtClean="0">
                <a:solidFill>
                  <a:srgbClr val="000000"/>
                </a:solidFill>
                <a:latin typeface="-webkit-standard" charset="0"/>
              </a:rPr>
              <a:t>Request to theory:</a:t>
            </a:r>
          </a:p>
          <a:p>
            <a:r>
              <a:rPr lang="en-US" dirty="0" smtClean="0">
                <a:solidFill>
                  <a:srgbClr val="000000"/>
                </a:solidFill>
                <a:latin typeface="-webkit-standard" charset="0"/>
              </a:rPr>
              <a:t>provide comparison with COMPASS with and without evolution to see the impact</a:t>
            </a:r>
            <a:endParaRPr lang="en-US" dirty="0">
              <a:solidFill>
                <a:srgbClr val="000000"/>
              </a:solidFill>
              <a:latin typeface="-webkit-standard" charset="0"/>
            </a:endParaRPr>
          </a:p>
          <a:p>
            <a:endParaRPr lang="en-US" sz="1200" baseline="-25000" dirty="0">
              <a:solidFill>
                <a:srgbClr val="000000"/>
              </a:solidFill>
              <a:latin typeface="-webkit-standard" charset="0"/>
            </a:endParaRPr>
          </a:p>
          <a:p>
            <a:r>
              <a:rPr lang="en-US" sz="1200" dirty="0">
                <a:solidFill>
                  <a:srgbClr val="000000"/>
                </a:solidFill>
                <a:latin typeface="-webkit-standard" charset="0"/>
              </a:rPr>
              <a:t>3)  Cuts not only most of the JLab data, but practically all accessible in polarized SIDIS large P</a:t>
            </a:r>
            <a:r>
              <a:rPr lang="en-US" sz="1200" baseline="-25000" dirty="0">
                <a:solidFill>
                  <a:srgbClr val="000000"/>
                </a:solidFill>
                <a:latin typeface="-webkit-standard" charset="0"/>
              </a:rPr>
              <a:t>T</a:t>
            </a:r>
            <a:r>
              <a:rPr lang="en-US" sz="1200" dirty="0">
                <a:solidFill>
                  <a:srgbClr val="000000"/>
                </a:solidFill>
                <a:latin typeface="-webkit-standard" charset="0"/>
              </a:rPr>
              <a:t> samples , including ones from HERMES  COMPASS, and even </a:t>
            </a:r>
            <a:r>
              <a:rPr lang="en-US" sz="1400" dirty="0">
                <a:solidFill>
                  <a:srgbClr val="000000"/>
                </a:solidFill>
                <a:latin typeface="-webkit-standard" charset="0"/>
              </a:rPr>
              <a:t>EIC.</a:t>
            </a:r>
            <a:endParaRPr lang="en-US" sz="2000" dirty="0">
              <a:solidFill>
                <a:srgbClr val="000000"/>
              </a:solidFill>
              <a:latin typeface="-webkit-standard" charset="0"/>
            </a:endParaRPr>
          </a:p>
        </p:txBody>
      </p:sp>
      <p:pic>
        <p:nvPicPr>
          <p:cNvPr id="44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505200"/>
            <a:ext cx="36337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038" y="5883275"/>
            <a:ext cx="30702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550" y="548798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5563" y="3995738"/>
            <a:ext cx="1117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a:cxnSpLocks/>
          </p:cNvCxnSpPr>
          <p:nvPr/>
        </p:nvCxnSpPr>
        <p:spPr bwMode="auto">
          <a:xfrm>
            <a:off x="6096000" y="3571875"/>
            <a:ext cx="1503363" cy="1865313"/>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p:cNvCxnSpPr>
          <p:nvPr/>
        </p:nvCxnSpPr>
        <p:spPr bwMode="auto">
          <a:xfrm>
            <a:off x="6584950" y="4148138"/>
            <a:ext cx="0" cy="1706562"/>
          </a:xfrm>
          <a:prstGeom prst="line">
            <a:avLst/>
          </a:prstGeom>
          <a:noFill/>
          <a:ln w="25400">
            <a:solidFill>
              <a:srgbClr val="C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flipH="1">
            <a:off x="6096000" y="4148138"/>
            <a:ext cx="409575" cy="0"/>
          </a:xfrm>
          <a:prstGeom prst="straightConnector1">
            <a:avLst/>
          </a:prstGeom>
          <a:noFill/>
          <a:ln w="25400">
            <a:solidFill>
              <a:srgbClr val="C0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4044" name="Rectangle 40"/>
          <p:cNvSpPr>
            <a:spLocks noChangeArrowheads="1"/>
          </p:cNvSpPr>
          <p:nvPr/>
        </p:nvSpPr>
        <p:spPr bwMode="auto">
          <a:xfrm>
            <a:off x="5562600" y="32766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https://arxiv.org/pdf/1709.07374.pdf</a:t>
            </a:r>
          </a:p>
        </p:txBody>
      </p:sp>
      <p:sp>
        <p:nvSpPr>
          <p:cNvPr id="44045" name="TextBox 42"/>
          <p:cNvSpPr txBox="1">
            <a:spLocks noChangeArrowheads="1"/>
          </p:cNvSpPr>
          <p:nvPr/>
        </p:nvSpPr>
        <p:spPr bwMode="auto">
          <a:xfrm>
            <a:off x="8058150" y="5949950"/>
            <a:ext cx="6286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P</a:t>
            </a:r>
            <a:r>
              <a:rPr lang="en-US" sz="1800" baseline="-25000"/>
              <a:t>T</a:t>
            </a:r>
            <a:r>
              <a:rPr lang="en-US" sz="1800" baseline="30000"/>
              <a:t>2</a:t>
            </a:r>
          </a:p>
        </p:txBody>
      </p:sp>
      <p:sp>
        <p:nvSpPr>
          <p:cNvPr id="44046" name="Rectangle 1"/>
          <p:cNvSpPr>
            <a:spLocks noChangeArrowheads="1"/>
          </p:cNvSpPr>
          <p:nvPr/>
        </p:nvSpPr>
        <p:spPr bwMode="auto">
          <a:xfrm>
            <a:off x="31750" y="5791200"/>
            <a:ext cx="607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Challenging for theory to explain the correlation of P</a:t>
            </a:r>
            <a:r>
              <a:rPr lang="en-US" sz="1600" baseline="-25000" dirty="0"/>
              <a:t>T</a:t>
            </a:r>
            <a:r>
              <a:rPr lang="en-US" sz="1600" dirty="0"/>
              <a:t> and Q</a:t>
            </a:r>
          </a:p>
          <a:p>
            <a:r>
              <a:rPr lang="en-US" sz="1600" dirty="0"/>
              <a:t>need experimental subtraction of </a:t>
            </a:r>
            <a:r>
              <a:rPr lang="en-US" sz="1600" dirty="0" err="1"/>
              <a:t>rhos</a:t>
            </a:r>
            <a:r>
              <a:rPr lang="en-US" sz="1600" dirty="0"/>
              <a:t> (proton detection will help)</a:t>
            </a:r>
          </a:p>
        </p:txBody>
      </p:sp>
      <p:pic>
        <p:nvPicPr>
          <p:cNvPr id="44047" name="Picture 1" descr="Screen Shot 2023-08-09 at 11.56.28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990600"/>
            <a:ext cx="48974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
          <p:cNvSpPr>
            <a:spLocks noChangeArrowheads="1"/>
          </p:cNvSpPr>
          <p:nvPr/>
        </p:nvSpPr>
        <p:spPr bwMode="auto">
          <a:xfrm>
            <a:off x="76200" y="4953000"/>
            <a:ext cx="472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at higher Q</a:t>
            </a:r>
            <a:r>
              <a:rPr lang="en-US" sz="1600" baseline="30000"/>
              <a:t>2</a:t>
            </a:r>
            <a:r>
              <a:rPr lang="en-US" sz="1600"/>
              <a:t> the slope in P</a:t>
            </a:r>
            <a:r>
              <a:rPr lang="en-US" sz="1600" baseline="-25000"/>
              <a:t>T</a:t>
            </a:r>
            <a:r>
              <a:rPr lang="en-US" sz="1600"/>
              <a:t> changes, why? </a:t>
            </a:r>
          </a:p>
          <a:p>
            <a:r>
              <a:rPr lang="en-US" sz="1600">
                <a:solidFill>
                  <a:srgbClr val="FF0000"/>
                </a:solidFill>
              </a:rPr>
              <a:t>possible reason </a:t>
            </a:r>
            <a:r>
              <a:rPr lang="en-US" sz="1600">
                <a:solidFill>
                  <a:srgbClr val="FF0000"/>
                </a:solidFill>
                <a:sym typeface="Wingdings" charset="0"/>
              </a:rPr>
              <a:t> less diffractive rho at higher Q</a:t>
            </a:r>
            <a:r>
              <a:rPr lang="en-US" sz="1600" baseline="30000">
                <a:solidFill>
                  <a:srgbClr val="FF0000"/>
                </a:solidFill>
                <a:sym typeface="Wingdings" charset="0"/>
              </a:rPr>
              <a:t>2</a:t>
            </a:r>
            <a:r>
              <a:rPr lang="en-US" sz="1600">
                <a:solidFill>
                  <a:srgbClr val="FF0000"/>
                </a:solidFill>
                <a:sym typeface="Wingdings" charset="0"/>
              </a:rPr>
              <a:t> filling the low P</a:t>
            </a:r>
            <a:r>
              <a:rPr lang="en-US" sz="1600" baseline="-25000">
                <a:solidFill>
                  <a:srgbClr val="FF0000"/>
                </a:solidFill>
                <a:sym typeface="Wingdings" charset="0"/>
              </a:rPr>
              <a:t>T  </a:t>
            </a:r>
            <a:r>
              <a:rPr lang="en-US" sz="1600">
                <a:solidFill>
                  <a:srgbClr val="FF0000"/>
                </a:solidFill>
                <a:sym typeface="Wingdings" charset="0"/>
              </a:rPr>
              <a:t>in pion SIDIS  (what about </a:t>
            </a:r>
            <a:r>
              <a:rPr lang="en-US" sz="1600">
                <a:latin typeface="Symbol" charset="0"/>
              </a:rPr>
              <a:t>p</a:t>
            </a:r>
            <a:r>
              <a:rPr lang="en-US" sz="1600" baseline="30000">
                <a:latin typeface="Symbol" charset="0"/>
              </a:rPr>
              <a:t>0</a:t>
            </a:r>
            <a:r>
              <a:rPr lang="en-US" sz="1600">
                <a:solidFill>
                  <a:srgbClr val="FF0000"/>
                </a:solidFill>
                <a:sym typeface="Wingdings" charset="0"/>
              </a:rPr>
              <a:t>?)</a:t>
            </a:r>
            <a:endParaRPr lang="en-US" sz="1600" baseline="-25000">
              <a:solidFill>
                <a:srgbClr val="FF0000"/>
              </a:solidFill>
            </a:endParaRPr>
          </a:p>
        </p:txBody>
      </p:sp>
      <p:cxnSp>
        <p:nvCxnSpPr>
          <p:cNvPr id="26" name="Straight Arrow Connector 25"/>
          <p:cNvCxnSpPr>
            <a:cxnSpLocks noChangeShapeType="1"/>
          </p:cNvCxnSpPr>
          <p:nvPr/>
        </p:nvCxnSpPr>
        <p:spPr bwMode="auto">
          <a:xfrm flipV="1">
            <a:off x="2971800" y="4648200"/>
            <a:ext cx="0" cy="304800"/>
          </a:xfrm>
          <a:prstGeom prst="straightConnector1">
            <a:avLst/>
          </a:prstGeom>
          <a:noFill/>
          <a:ln w="25400">
            <a:solidFill>
              <a:srgbClr val="C0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 name="Rectangle 3"/>
          <p:cNvSpPr>
            <a:spLocks noChangeArrowheads="1"/>
          </p:cNvSpPr>
          <p:nvPr/>
        </p:nvSpPr>
        <p:spPr bwMode="auto">
          <a:xfrm>
            <a:off x="2667000" y="1752600"/>
            <a:ext cx="762000" cy="2895600"/>
          </a:xfrm>
          <a:prstGeom prst="rect">
            <a:avLst/>
          </a:prstGeom>
          <a:noFill/>
          <a:ln w="31750">
            <a:solidFill>
              <a:srgbClr val="0000FF"/>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3" name="Straight Arrow Connector 2"/>
          <p:cNvCxnSpPr/>
          <p:nvPr/>
        </p:nvCxnSpPr>
        <p:spPr>
          <a:xfrm flipV="1">
            <a:off x="4876800" y="3962400"/>
            <a:ext cx="1219200" cy="1295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11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5" descr="alacom-ratio-x0.3q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71600"/>
            <a:ext cx="259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Slide Number Placeholder 4"/>
          <p:cNvSpPr>
            <a:spLocks noGrp="1"/>
          </p:cNvSpPr>
          <p:nvPr>
            <p:ph type="sldNum" sz="quarter" idx="11"/>
          </p:nvPr>
        </p:nvSpPr>
        <p:spPr>
          <a:xfrm>
            <a:off x="8458200" y="65881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B3A7DC-2DE0-124F-A24D-F7755D07C479}" type="slidenum">
              <a:rPr lang="en-US" sz="1400"/>
              <a:pPr/>
              <a:t>32</a:t>
            </a:fld>
            <a:endParaRPr lang="en-US" sz="1400"/>
          </a:p>
        </p:txBody>
      </p:sp>
      <p:sp>
        <p:nvSpPr>
          <p:cNvPr id="34819" name="Rectangle 2"/>
          <p:cNvSpPr>
            <a:spLocks noGrp="1" noChangeArrowheads="1"/>
          </p:cNvSpPr>
          <p:nvPr>
            <p:ph type="title"/>
          </p:nvPr>
        </p:nvSpPr>
        <p:spPr>
          <a:xfrm>
            <a:off x="0" y="198438"/>
            <a:ext cx="8674100" cy="563562"/>
          </a:xfrm>
        </p:spPr>
        <p:txBody>
          <a:bodyPr/>
          <a:lstStyle/>
          <a:p>
            <a:pPr eaLnBrk="1" hangingPunct="1"/>
            <a:r>
              <a:rPr lang="en-US" sz="3200" dirty="0">
                <a:latin typeface="Symbol" charset="0"/>
                <a:sym typeface="Wingdings" charset="0"/>
              </a:rPr>
              <a:t>“r</a:t>
            </a:r>
            <a:r>
              <a:rPr lang="en-US" sz="3200" dirty="0">
                <a:latin typeface="Arial" charset="0"/>
                <a:ea typeface="MS PGothic" charset="0"/>
              </a:rPr>
              <a:t>-free SIDIS” free: target proton bias</a:t>
            </a:r>
          </a:p>
        </p:txBody>
      </p:sp>
      <p:sp>
        <p:nvSpPr>
          <p:cNvPr id="34820" name="Footer Placeholder 9"/>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QCD-Evol., May 22</a:t>
            </a:r>
            <a:endParaRPr lang="en-US" sz="1400"/>
          </a:p>
        </p:txBody>
      </p:sp>
      <p:sp>
        <p:nvSpPr>
          <p:cNvPr id="34821" name="TextBox 15"/>
          <p:cNvSpPr txBox="1">
            <a:spLocks noChangeArrowheads="1"/>
          </p:cNvSpPr>
          <p:nvPr/>
        </p:nvSpPr>
        <p:spPr bwMode="auto">
          <a:xfrm>
            <a:off x="838200" y="8382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ep</a:t>
            </a:r>
            <a:r>
              <a:rPr lang="en-US" sz="1800">
                <a:sym typeface="Wingdings" charset="0"/>
              </a:rPr>
              <a:t>e’</a:t>
            </a:r>
            <a:r>
              <a:rPr lang="en-US" altLang="ja-JP" sz="1800">
                <a:latin typeface="Symbol" charset="0"/>
                <a:sym typeface="Wingdings" charset="0"/>
              </a:rPr>
              <a:t>pp</a:t>
            </a:r>
            <a:r>
              <a:rPr lang="en-US" altLang="ja-JP" sz="1800">
                <a:sym typeface="Wingdings" charset="0"/>
              </a:rPr>
              <a:t>X</a:t>
            </a:r>
            <a:endParaRPr lang="en-US" sz="1800"/>
          </a:p>
        </p:txBody>
      </p:sp>
      <p:sp>
        <p:nvSpPr>
          <p:cNvPr id="34822" name="TextBox 36"/>
          <p:cNvSpPr txBox="1">
            <a:spLocks noChangeArrowheads="1"/>
          </p:cNvSpPr>
          <p:nvPr/>
        </p:nvSpPr>
        <p:spPr bwMode="auto">
          <a:xfrm>
            <a:off x="3200400" y="838200"/>
            <a:ext cx="1382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err="1"/>
              <a:t>ep</a:t>
            </a:r>
            <a:r>
              <a:rPr lang="en-US" sz="1800" dirty="0" err="1">
                <a:sym typeface="Wingdings" charset="0"/>
              </a:rPr>
              <a:t>e’p</a:t>
            </a:r>
            <a:r>
              <a:rPr lang="en-US" sz="1800" dirty="0" err="1">
                <a:latin typeface="Symbol" charset="0"/>
                <a:sym typeface="Wingdings" charset="0"/>
              </a:rPr>
              <a:t>pp</a:t>
            </a:r>
            <a:r>
              <a:rPr lang="en-US" sz="1800" dirty="0" err="1">
                <a:sym typeface="Wingdings" charset="0"/>
              </a:rPr>
              <a:t>X</a:t>
            </a:r>
            <a:endParaRPr lang="en-US" sz="1800" dirty="0"/>
          </a:p>
        </p:txBody>
      </p:sp>
      <p:sp>
        <p:nvSpPr>
          <p:cNvPr id="34823" name="TextBox 37"/>
          <p:cNvSpPr txBox="1">
            <a:spLocks noChangeArrowheads="1"/>
          </p:cNvSpPr>
          <p:nvPr/>
        </p:nvSpPr>
        <p:spPr bwMode="auto">
          <a:xfrm>
            <a:off x="6248400" y="762000"/>
            <a:ext cx="138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ep</a:t>
            </a:r>
            <a:r>
              <a:rPr lang="en-US" sz="1800">
                <a:sym typeface="Wingdings" charset="0"/>
              </a:rPr>
              <a:t>e’p</a:t>
            </a:r>
            <a:r>
              <a:rPr lang="en-US" sz="1800">
                <a:latin typeface="Symbol" charset="0"/>
                <a:sym typeface="Wingdings" charset="0"/>
              </a:rPr>
              <a:t>pp</a:t>
            </a:r>
            <a:r>
              <a:rPr lang="en-US" sz="1800">
                <a:sym typeface="Wingdings" charset="0"/>
              </a:rPr>
              <a:t>X</a:t>
            </a:r>
            <a:endParaRPr lang="en-US" sz="1800"/>
          </a:p>
        </p:txBody>
      </p:sp>
      <p:sp>
        <p:nvSpPr>
          <p:cNvPr id="34824" name="TextBox 18"/>
          <p:cNvSpPr txBox="1">
            <a:spLocks noChangeArrowheads="1"/>
          </p:cNvSpPr>
          <p:nvPr/>
        </p:nvSpPr>
        <p:spPr bwMode="auto">
          <a:xfrm>
            <a:off x="7510463" y="1066800"/>
            <a:ext cx="163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 M</a:t>
            </a:r>
            <a:r>
              <a:rPr lang="en-US" sz="1200" baseline="-25000"/>
              <a:t>X</a:t>
            </a:r>
            <a:r>
              <a:rPr lang="en-US" sz="1200"/>
              <a:t>(epX)&gt;1.05 GeV</a:t>
            </a:r>
          </a:p>
        </p:txBody>
      </p:sp>
      <p:sp>
        <p:nvSpPr>
          <p:cNvPr id="34825" name="TextBox 19"/>
          <p:cNvSpPr txBox="1">
            <a:spLocks noChangeArrowheads="1"/>
          </p:cNvSpPr>
          <p:nvPr/>
        </p:nvSpPr>
        <p:spPr bwMode="auto">
          <a:xfrm>
            <a:off x="762000" y="594995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b="1" dirty="0"/>
              <a:t>While the detected proton introduces slight difference in the kinematic distributions, the cut on the proton missing mass makes significant impact (clear at large z). </a:t>
            </a:r>
            <a:endParaRPr lang="en-US" sz="1400" b="1" baseline="30000" dirty="0"/>
          </a:p>
        </p:txBody>
      </p:sp>
      <p:sp>
        <p:nvSpPr>
          <p:cNvPr id="34826" name="TextBox 22"/>
          <p:cNvSpPr txBox="1">
            <a:spLocks noChangeArrowheads="1"/>
          </p:cNvSpPr>
          <p:nvPr/>
        </p:nvSpPr>
        <p:spPr bwMode="auto">
          <a:xfrm>
            <a:off x="4495800" y="838200"/>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 x</a:t>
            </a:r>
            <a:r>
              <a:rPr lang="en-US" sz="1800" baseline="-25000"/>
              <a:t>Fproton</a:t>
            </a:r>
            <a:r>
              <a:rPr lang="en-US" sz="1800"/>
              <a:t>&lt;0</a:t>
            </a:r>
          </a:p>
        </p:txBody>
      </p:sp>
      <p:pic>
        <p:nvPicPr>
          <p:cNvPr id="34827" name="Picture 3" descr="alacomp-x0.3q2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2514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6" descr="alacomp-x0.3.q2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24384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8" descr="alacom-x0.3.q2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343400"/>
            <a:ext cx="23622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Rectangle 4"/>
          <p:cNvSpPr>
            <a:spLocks noChangeArrowheads="1"/>
          </p:cNvSpPr>
          <p:nvPr/>
        </p:nvSpPr>
        <p:spPr bwMode="auto">
          <a:xfrm>
            <a:off x="533400" y="1295400"/>
            <a:ext cx="1506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x=0.3</a:t>
            </a:r>
            <a:r>
              <a:rPr lang="en-US" sz="1100"/>
              <a:t>(0.25&lt;x&lt;0.35)</a:t>
            </a:r>
          </a:p>
        </p:txBody>
      </p:sp>
      <p:sp>
        <p:nvSpPr>
          <p:cNvPr id="34831" name="TextBox 21"/>
          <p:cNvSpPr txBox="1">
            <a:spLocks noChangeArrowheads="1"/>
          </p:cNvSpPr>
          <p:nvPr/>
        </p:nvSpPr>
        <p:spPr bwMode="auto">
          <a:xfrm>
            <a:off x="1219200" y="22860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sp>
        <p:nvSpPr>
          <p:cNvPr id="34832" name="TextBox 23"/>
          <p:cNvSpPr txBox="1">
            <a:spLocks noChangeArrowheads="1"/>
          </p:cNvSpPr>
          <p:nvPr/>
        </p:nvSpPr>
        <p:spPr bwMode="auto">
          <a:xfrm>
            <a:off x="1066800" y="3886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=3 GeV</a:t>
            </a:r>
            <a:r>
              <a:rPr lang="en-US" sz="1400" baseline="30000"/>
              <a:t>2</a:t>
            </a:r>
          </a:p>
        </p:txBody>
      </p:sp>
      <p:sp>
        <p:nvSpPr>
          <p:cNvPr id="34833" name="TextBox 24"/>
          <p:cNvSpPr txBox="1">
            <a:spLocks noChangeArrowheads="1"/>
          </p:cNvSpPr>
          <p:nvPr/>
        </p:nvSpPr>
        <p:spPr bwMode="auto">
          <a:xfrm>
            <a:off x="1066800" y="5410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=4 GeV</a:t>
            </a:r>
            <a:r>
              <a:rPr lang="en-US" sz="1400" baseline="30000"/>
              <a:t>2</a:t>
            </a:r>
          </a:p>
        </p:txBody>
      </p:sp>
      <p:sp>
        <p:nvSpPr>
          <p:cNvPr id="34834" name="Rectangle 11"/>
          <p:cNvSpPr>
            <a:spLocks noChangeArrowheads="1"/>
          </p:cNvSpPr>
          <p:nvPr/>
        </p:nvSpPr>
        <p:spPr bwMode="auto">
          <a:xfrm>
            <a:off x="7848600" y="762000"/>
            <a:ext cx="1046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 x</a:t>
            </a:r>
            <a:r>
              <a:rPr lang="en-US" sz="1400" baseline="-25000"/>
              <a:t>Fproton</a:t>
            </a:r>
            <a:r>
              <a:rPr lang="en-US" sz="1400"/>
              <a:t>&lt;0</a:t>
            </a:r>
          </a:p>
        </p:txBody>
      </p:sp>
      <p:pic>
        <p:nvPicPr>
          <p:cNvPr id="34835" name="Picture 12" descr="alacomp-rat0.x0.3.q2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219200"/>
            <a:ext cx="29718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4" descr="alacomp-rat0.x0.3.q2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30500" y="2844800"/>
            <a:ext cx="29845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6" descr="alacomp-ratio-x0.3q23.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27686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7" descr="alacomp-ratio-x0.3.q24.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368800"/>
            <a:ext cx="2667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9" descr="alacom-rat0.x0.3.q24.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4267200"/>
            <a:ext cx="28956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8127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4-11-22 at 6.2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62200"/>
            <a:ext cx="2819400" cy="2819400"/>
          </a:xfrm>
          <a:prstGeom prst="rect">
            <a:avLst/>
          </a:prstGeom>
        </p:spPr>
      </p:pic>
      <p:pic>
        <p:nvPicPr>
          <p:cNvPr id="12" name="Picture 11" descr="hermes-rho-t0.0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09800"/>
            <a:ext cx="3195442" cy="3009900"/>
          </a:xfrm>
          <a:prstGeom prst="rect">
            <a:avLst/>
          </a:prstGeom>
        </p:spPr>
      </p:pic>
      <p:pic>
        <p:nvPicPr>
          <p:cNvPr id="7" name="Picture 6" descr="Screen Shot 2024-09-18 at 10.59.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838200"/>
            <a:ext cx="2697655" cy="1061973"/>
          </a:xfrm>
          <a:prstGeom prst="rect">
            <a:avLst/>
          </a:prstGeom>
        </p:spPr>
      </p:pic>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QCD-Evol., May 22</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33</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6667961" cy="461665"/>
          </a:xfrm>
          <a:prstGeom prst="rect">
            <a:avLst/>
          </a:prstGeom>
          <a:noFill/>
        </p:spPr>
        <p:txBody>
          <a:bodyPr wrap="none" rtlCol="0">
            <a:spAutoFit/>
          </a:bodyPr>
          <a:lstStyle/>
          <a:p>
            <a:r>
              <a:rPr lang="en-US" sz="2400" dirty="0"/>
              <a:t>CLAS12 Experiments </a:t>
            </a:r>
            <a:r>
              <a:rPr lang="en-US" sz="2400" dirty="0" smtClean="0"/>
              <a:t>involved: RGA superiority</a:t>
            </a:r>
            <a:endParaRPr lang="en-US" sz="2400" dirty="0"/>
          </a:p>
        </p:txBody>
      </p:sp>
      <p:sp>
        <p:nvSpPr>
          <p:cNvPr id="5" name="TextBox 4"/>
          <p:cNvSpPr txBox="1"/>
          <p:nvPr/>
        </p:nvSpPr>
        <p:spPr>
          <a:xfrm>
            <a:off x="0" y="914400"/>
            <a:ext cx="5534951" cy="369332"/>
          </a:xfrm>
          <a:prstGeom prst="rect">
            <a:avLst/>
          </a:prstGeom>
          <a:noFill/>
        </p:spPr>
        <p:txBody>
          <a:bodyPr wrap="none" rtlCol="0">
            <a:spAutoFit/>
          </a:bodyPr>
          <a:lstStyle/>
          <a:p>
            <a:r>
              <a:rPr lang="en-US" dirty="0" smtClean="0"/>
              <a:t>Exclusivity condition  defined by the missing Energy: </a:t>
            </a:r>
            <a:endParaRPr lang="en-US" dirty="0"/>
          </a:p>
        </p:txBody>
      </p:sp>
      <p:pic>
        <p:nvPicPr>
          <p:cNvPr id="9" name="Picture 8" descr="Screen Shot 2024-09-18 at 11.01.2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295400"/>
            <a:ext cx="3187700" cy="482600"/>
          </a:xfrm>
          <a:prstGeom prst="rect">
            <a:avLst/>
          </a:prstGeom>
        </p:spPr>
      </p:pic>
      <p:pic>
        <p:nvPicPr>
          <p:cNvPr id="13" name="Picture 12" descr="compass-rh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2209800"/>
            <a:ext cx="3124200" cy="2971800"/>
          </a:xfrm>
          <a:prstGeom prst="rect">
            <a:avLst/>
          </a:prstGeom>
        </p:spPr>
      </p:pic>
      <p:sp>
        <p:nvSpPr>
          <p:cNvPr id="14" name="TextBox 13"/>
          <p:cNvSpPr txBox="1"/>
          <p:nvPr/>
        </p:nvSpPr>
        <p:spPr>
          <a:xfrm>
            <a:off x="304800" y="1981200"/>
            <a:ext cx="2782883" cy="369332"/>
          </a:xfrm>
          <a:prstGeom prst="rect">
            <a:avLst/>
          </a:prstGeom>
          <a:noFill/>
        </p:spPr>
        <p:txBody>
          <a:bodyPr wrap="none" rtlCol="0">
            <a:spAutoFit/>
          </a:bodyPr>
          <a:lstStyle/>
          <a:p>
            <a:r>
              <a:rPr lang="en-US" dirty="0" smtClean="0"/>
              <a:t>CLAS12 (width &lt;0.1GeV)</a:t>
            </a:r>
            <a:endParaRPr lang="en-US" dirty="0"/>
          </a:p>
        </p:txBody>
      </p:sp>
      <p:sp>
        <p:nvSpPr>
          <p:cNvPr id="15" name="TextBox 14"/>
          <p:cNvSpPr txBox="1"/>
          <p:nvPr/>
        </p:nvSpPr>
        <p:spPr>
          <a:xfrm>
            <a:off x="3276600" y="1905000"/>
            <a:ext cx="2846565" cy="646331"/>
          </a:xfrm>
          <a:prstGeom prst="rect">
            <a:avLst/>
          </a:prstGeom>
          <a:noFill/>
        </p:spPr>
        <p:txBody>
          <a:bodyPr wrap="none" rtlCol="0">
            <a:spAutoFit/>
          </a:bodyPr>
          <a:lstStyle/>
          <a:p>
            <a:r>
              <a:rPr lang="en-US" dirty="0" smtClean="0"/>
              <a:t>HERMES</a:t>
            </a:r>
            <a:r>
              <a:rPr lang="en-US" dirty="0"/>
              <a:t>(width </a:t>
            </a:r>
            <a:r>
              <a:rPr lang="en-US" dirty="0" smtClean="0"/>
              <a:t>~0.6GeV</a:t>
            </a:r>
            <a:r>
              <a:rPr lang="en-US" dirty="0"/>
              <a:t>)</a:t>
            </a:r>
          </a:p>
          <a:p>
            <a:r>
              <a:rPr lang="en-US" dirty="0" smtClean="0"/>
              <a:t> </a:t>
            </a:r>
            <a:endParaRPr lang="en-US" dirty="0"/>
          </a:p>
        </p:txBody>
      </p:sp>
      <p:sp>
        <p:nvSpPr>
          <p:cNvPr id="16" name="TextBox 15"/>
          <p:cNvSpPr txBox="1"/>
          <p:nvPr/>
        </p:nvSpPr>
        <p:spPr>
          <a:xfrm>
            <a:off x="6172200" y="1905000"/>
            <a:ext cx="2803735" cy="646331"/>
          </a:xfrm>
          <a:prstGeom prst="rect">
            <a:avLst/>
          </a:prstGeom>
          <a:noFill/>
        </p:spPr>
        <p:txBody>
          <a:bodyPr wrap="none" rtlCol="0">
            <a:spAutoFit/>
          </a:bodyPr>
          <a:lstStyle/>
          <a:p>
            <a:r>
              <a:rPr lang="en-US" dirty="0" smtClean="0"/>
              <a:t>COMPASS(</a:t>
            </a:r>
            <a:r>
              <a:rPr lang="en-US" dirty="0"/>
              <a:t>width </a:t>
            </a:r>
            <a:r>
              <a:rPr lang="en-US" dirty="0" smtClean="0"/>
              <a:t>~2GeV</a:t>
            </a:r>
            <a:r>
              <a:rPr lang="en-US" dirty="0"/>
              <a:t>)</a:t>
            </a:r>
          </a:p>
          <a:p>
            <a:r>
              <a:rPr lang="en-US" dirty="0" smtClean="0"/>
              <a:t> </a:t>
            </a:r>
            <a:endParaRPr lang="en-US" dirty="0"/>
          </a:p>
        </p:txBody>
      </p:sp>
      <p:sp>
        <p:nvSpPr>
          <p:cNvPr id="17" name="TextBox 16"/>
          <p:cNvSpPr txBox="1"/>
          <p:nvPr/>
        </p:nvSpPr>
        <p:spPr>
          <a:xfrm>
            <a:off x="0" y="5257800"/>
            <a:ext cx="9161482" cy="1200329"/>
          </a:xfrm>
          <a:prstGeom prst="rect">
            <a:avLst/>
          </a:prstGeom>
          <a:noFill/>
        </p:spPr>
        <p:txBody>
          <a:bodyPr wrap="none" rtlCol="0">
            <a:spAutoFit/>
          </a:bodyPr>
          <a:lstStyle/>
          <a:p>
            <a:pPr marL="285750" indent="-285750">
              <a:buFont typeface="Arial"/>
              <a:buChar char="•"/>
            </a:pPr>
            <a:r>
              <a:rPr lang="en-US" dirty="0" smtClean="0"/>
              <a:t>Guarantying the “exclusivity” requires good resolutions (get worse at higher energies)</a:t>
            </a:r>
          </a:p>
          <a:p>
            <a:pPr marL="285750" indent="-285750">
              <a:buFont typeface="Arial"/>
              <a:buChar char="•"/>
            </a:pPr>
            <a:r>
              <a:rPr lang="en-US" dirty="0" smtClean="0"/>
              <a:t>Subtraction procedure relays on normalization, based on exclusive limit of LUND-MC</a:t>
            </a:r>
          </a:p>
          <a:p>
            <a:pPr marL="285750" indent="-285750">
              <a:buFont typeface="Arial"/>
              <a:buChar char="•"/>
            </a:pPr>
            <a:r>
              <a:rPr lang="en-US" dirty="0" smtClean="0"/>
              <a:t>All distributions have have tails, indicating the RC may not be negligible</a:t>
            </a:r>
          </a:p>
          <a:p>
            <a:pPr marL="285750" indent="-285750">
              <a:buFont typeface="Arial"/>
              <a:buChar char="•"/>
            </a:pPr>
            <a:r>
              <a:rPr lang="en-US" dirty="0" smtClean="0"/>
              <a:t>Extraction of SDMEs, will require validation in the multi-D space (significant samples)</a:t>
            </a:r>
            <a:endParaRPr lang="en-US" dirty="0"/>
          </a:p>
        </p:txBody>
      </p:sp>
      <p:sp>
        <p:nvSpPr>
          <p:cNvPr id="18" name="TextBox 17"/>
          <p:cNvSpPr txBox="1"/>
          <p:nvPr/>
        </p:nvSpPr>
        <p:spPr>
          <a:xfrm>
            <a:off x="533400" y="2362200"/>
            <a:ext cx="1247770" cy="307777"/>
          </a:xfrm>
          <a:prstGeom prst="rect">
            <a:avLst/>
          </a:prstGeom>
          <a:noFill/>
        </p:spPr>
        <p:txBody>
          <a:bodyPr wrap="none" rtlCol="0">
            <a:spAutoFit/>
          </a:bodyPr>
          <a:lstStyle/>
          <a:p>
            <a:r>
              <a:rPr lang="en-US" sz="1400" dirty="0" smtClean="0"/>
              <a:t>~20% of data</a:t>
            </a:r>
            <a:endParaRPr lang="en-US" sz="1400" dirty="0"/>
          </a:p>
        </p:txBody>
      </p:sp>
    </p:spTree>
    <p:extLst>
      <p:ext uri="{BB962C8B-B14F-4D97-AF65-F5344CB8AC3E}">
        <p14:creationId xmlns:p14="http://schemas.microsoft.com/office/powerpoint/2010/main" val="39435358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u2fuu-rh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4419600" cy="4343400"/>
          </a:xfrm>
          <a:prstGeom prst="rect">
            <a:avLst/>
          </a:prstGeom>
        </p:spPr>
      </p:pic>
      <p:pic>
        <p:nvPicPr>
          <p:cNvPr id="9" name="Picture 8" descr="Screen Shot 2024-09-20 at 10.53.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914400"/>
            <a:ext cx="4461933" cy="3733800"/>
          </a:xfrm>
          <a:prstGeom prst="rect">
            <a:avLst/>
          </a:prstGeom>
        </p:spPr>
      </p:pic>
      <p:sp>
        <p:nvSpPr>
          <p:cNvPr id="30723" name="Slide Number Placeholder 4"/>
          <p:cNvSpPr>
            <a:spLocks noGrp="1"/>
          </p:cNvSpPr>
          <p:nvPr>
            <p:ph type="sldNum" sz="quarter" idx="11"/>
          </p:nvPr>
        </p:nvSpPr>
        <p:spPr>
          <a:xfrm>
            <a:off x="8458200" y="65881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835FA59-6645-7045-8534-77A606FB0123}" type="slidenum">
              <a:rPr lang="en-US" sz="1400"/>
              <a:pPr/>
              <a:t>34</a:t>
            </a:fld>
            <a:endParaRPr lang="en-US" sz="1400"/>
          </a:p>
        </p:txBody>
      </p:sp>
      <p:sp>
        <p:nvSpPr>
          <p:cNvPr id="30724" name="Rectangle 2"/>
          <p:cNvSpPr>
            <a:spLocks noGrp="1" noChangeArrowheads="1"/>
          </p:cNvSpPr>
          <p:nvPr>
            <p:ph type="title"/>
          </p:nvPr>
        </p:nvSpPr>
        <p:spPr>
          <a:xfrm>
            <a:off x="444500" y="198438"/>
            <a:ext cx="8229600" cy="563562"/>
          </a:xfrm>
        </p:spPr>
        <p:txBody>
          <a:bodyPr/>
          <a:lstStyle/>
          <a:p>
            <a:pPr eaLnBrk="1" hangingPunct="1"/>
            <a:r>
              <a:rPr lang="en-US" sz="3200" dirty="0" smtClean="0">
                <a:latin typeface="Arial" charset="0"/>
                <a:ea typeface="MS PGothic" charset="0"/>
              </a:rPr>
              <a:t>“diffractive rho0s” in SIDIS multiplicities</a:t>
            </a:r>
            <a:endParaRPr lang="en-US" sz="3200" dirty="0">
              <a:latin typeface="Arial" charset="0"/>
              <a:ea typeface="MS PGothic" charset="0"/>
            </a:endParaRPr>
          </a:p>
        </p:txBody>
      </p:sp>
      <p:sp>
        <p:nvSpPr>
          <p:cNvPr id="30725" name="Footer Placeholder 9"/>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QCD-Evol., May 22</a:t>
            </a:r>
            <a:endParaRPr lang="en-US" sz="1400"/>
          </a:p>
        </p:txBody>
      </p:sp>
      <p:sp>
        <p:nvSpPr>
          <p:cNvPr id="30726" name="Text Box 16"/>
          <p:cNvSpPr txBox="1">
            <a:spLocks noChangeArrowheads="1"/>
          </p:cNvSpPr>
          <p:nvPr/>
        </p:nvSpPr>
        <p:spPr bwMode="auto">
          <a:xfrm>
            <a:off x="685800" y="5562600"/>
            <a:ext cx="8305800" cy="707886"/>
          </a:xfrm>
          <a:prstGeom prst="rect">
            <a:avLst/>
          </a:prstGeom>
          <a:solidFill>
            <a:srgbClr val="FFFF99"/>
          </a:solidFill>
          <a:ln w="9525">
            <a:solidFill>
              <a:schemeClr val="tx1"/>
            </a:solidFill>
            <a:miter lim="800000"/>
            <a:headEnd/>
            <a:tailEnd/>
          </a:ln>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eaLnBrk="1" hangingPunct="1"/>
            <a:r>
              <a:rPr lang="en-US" sz="2000" dirty="0" smtClean="0"/>
              <a:t>The “diffractive” rho will bias extractions of TMDs, unless properly subtracted in multidimensional space of SIDIS measurements. </a:t>
            </a:r>
            <a:endParaRPr lang="en-US" sz="2000" dirty="0"/>
          </a:p>
        </p:txBody>
      </p:sp>
      <p:sp>
        <p:nvSpPr>
          <p:cNvPr id="30727" name="TextBox 2"/>
          <p:cNvSpPr txBox="1">
            <a:spLocks noChangeArrowheads="1"/>
          </p:cNvSpPr>
          <p:nvPr/>
        </p:nvSpPr>
        <p:spPr bwMode="auto">
          <a:xfrm>
            <a:off x="1079500" y="1074738"/>
            <a:ext cx="2425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a:t>G.Matousek (Duke) &amp; N.Trotta (UCONN)</a:t>
            </a:r>
          </a:p>
        </p:txBody>
      </p:sp>
      <p:pic>
        <p:nvPicPr>
          <p:cNvPr id="30729"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181600"/>
            <a:ext cx="137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 descr="Screen Shot 2019-06-18 at 3.13.2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505200"/>
            <a:ext cx="7826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Box 18"/>
          <p:cNvSpPr txBox="1">
            <a:spLocks noChangeArrowheads="1"/>
          </p:cNvSpPr>
          <p:nvPr/>
        </p:nvSpPr>
        <p:spPr bwMode="auto">
          <a:xfrm>
            <a:off x="7848600" y="1066800"/>
            <a:ext cx="9690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dirty="0" smtClean="0"/>
              <a:t>0.18&lt;x&lt;0.22</a:t>
            </a:r>
          </a:p>
          <a:p>
            <a:r>
              <a:rPr lang="en-US" sz="1100" dirty="0" smtClean="0"/>
              <a:t>0.5&lt;z0.7</a:t>
            </a:r>
          </a:p>
          <a:p>
            <a:r>
              <a:rPr lang="en-US" sz="1100" dirty="0" smtClean="0"/>
              <a:t>Q</a:t>
            </a:r>
            <a:r>
              <a:rPr lang="en-US" sz="1100" baseline="30000" dirty="0" smtClean="0"/>
              <a:t>2</a:t>
            </a:r>
            <a:r>
              <a:rPr lang="en-US" sz="1100" dirty="0" smtClean="0"/>
              <a:t>=2 GeV</a:t>
            </a:r>
            <a:r>
              <a:rPr lang="en-US" sz="1100" baseline="30000" dirty="0" smtClean="0"/>
              <a:t>2</a:t>
            </a:r>
          </a:p>
        </p:txBody>
      </p:sp>
      <p:sp>
        <p:nvSpPr>
          <p:cNvPr id="2" name="Rectangle 1"/>
          <p:cNvSpPr/>
          <p:nvPr/>
        </p:nvSpPr>
        <p:spPr>
          <a:xfrm>
            <a:off x="4800600" y="4648200"/>
            <a:ext cx="4191000" cy="646331"/>
          </a:xfrm>
          <a:prstGeom prst="rect">
            <a:avLst/>
          </a:prstGeom>
        </p:spPr>
        <p:txBody>
          <a:bodyPr wrap="square">
            <a:spAutoFit/>
          </a:bodyPr>
          <a:lstStyle/>
          <a:p>
            <a:r>
              <a:rPr lang="en-US" dirty="0"/>
              <a:t>Estimated ~20% contributions from rho, </a:t>
            </a:r>
            <a:r>
              <a:rPr lang="en-US" dirty="0" smtClean="0"/>
              <a:t>mainly show up at low P</a:t>
            </a:r>
            <a:r>
              <a:rPr lang="en-US" baseline="-25000" dirty="0" smtClean="0"/>
              <a:t>T</a:t>
            </a:r>
            <a:r>
              <a:rPr lang="en-US" dirty="0" smtClean="0"/>
              <a:t> in SIDIS</a:t>
            </a:r>
            <a:endParaRPr lang="en-US" dirty="0"/>
          </a:p>
        </p:txBody>
      </p:sp>
      <p:sp>
        <p:nvSpPr>
          <p:cNvPr id="6" name="TextBox 5"/>
          <p:cNvSpPr txBox="1"/>
          <p:nvPr/>
        </p:nvSpPr>
        <p:spPr>
          <a:xfrm>
            <a:off x="7391400" y="2057400"/>
            <a:ext cx="1230625" cy="369332"/>
          </a:xfrm>
          <a:prstGeom prst="rect">
            <a:avLst/>
          </a:prstGeom>
          <a:noFill/>
        </p:spPr>
        <p:txBody>
          <a:bodyPr wrap="none" rtlCol="0">
            <a:spAutoFit/>
          </a:bodyPr>
          <a:lstStyle/>
          <a:p>
            <a:r>
              <a:rPr lang="en-US" dirty="0" smtClean="0"/>
              <a:t>total </a:t>
            </a:r>
            <a:r>
              <a:rPr lang="en-US" dirty="0" err="1" smtClean="0"/>
              <a:t>e</a:t>
            </a:r>
            <a:r>
              <a:rPr lang="en-US" dirty="0" err="1" smtClean="0">
                <a:latin typeface="Symbol"/>
              </a:rPr>
              <a:t>p</a:t>
            </a:r>
            <a:r>
              <a:rPr lang="en-US" dirty="0" err="1" smtClean="0"/>
              <a:t>+X</a:t>
            </a:r>
            <a:endParaRPr lang="en-US" dirty="0"/>
          </a:p>
        </p:txBody>
      </p:sp>
      <p:sp>
        <p:nvSpPr>
          <p:cNvPr id="12" name="Left Brace 11"/>
          <p:cNvSpPr/>
          <p:nvPr/>
        </p:nvSpPr>
        <p:spPr>
          <a:xfrm rot="5400000" flipH="1">
            <a:off x="3695700" y="3390900"/>
            <a:ext cx="457200" cy="990600"/>
          </a:xfrm>
          <a:prstGeom prst="leftBrace">
            <a:avLst/>
          </a:prstGeom>
          <a:ln>
            <a:solidFill>
              <a:srgbClr val="FF0000"/>
            </a:solidFill>
          </a:ln>
          <a:effectLst>
            <a:outerShdw blurRad="40000"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p:cNvCxnSpPr>
            <a:cxnSpLocks/>
          </p:cNvCxnSpPr>
          <p:nvPr/>
        </p:nvCxnSpPr>
        <p:spPr bwMode="auto">
          <a:xfrm flipV="1">
            <a:off x="4572000" y="2362200"/>
            <a:ext cx="1371600" cy="144780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0158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563563"/>
          </a:xfrm>
        </p:spPr>
        <p:txBody>
          <a:bodyPr/>
          <a:lstStyle/>
          <a:p>
            <a:r>
              <a:rPr lang="en-US" sz="3200" dirty="0" smtClean="0"/>
              <a:t>RGC: Kinematical cuts for results and x-checks</a:t>
            </a:r>
            <a:endParaRPr lang="en-US" sz="3200" dirty="0"/>
          </a:p>
        </p:txBody>
      </p:sp>
      <p:sp>
        <p:nvSpPr>
          <p:cNvPr id="3" name="Content Placeholder 2"/>
          <p:cNvSpPr>
            <a:spLocks noGrp="1"/>
          </p:cNvSpPr>
          <p:nvPr>
            <p:ph idx="1"/>
          </p:nvPr>
        </p:nvSpPr>
        <p:spPr>
          <a:xfrm>
            <a:off x="-18143" y="838200"/>
            <a:ext cx="9144000" cy="5410200"/>
          </a:xfrm>
        </p:spPr>
        <p:txBody>
          <a:bodyPr/>
          <a:lstStyle/>
          <a:p>
            <a:r>
              <a:rPr lang="en-US" sz="2000" dirty="0" smtClean="0"/>
              <a:t>Start with Fall22 </a:t>
            </a:r>
            <a:r>
              <a:rPr lang="en-US" sz="2000" dirty="0" err="1" smtClean="0"/>
              <a:t>Tpol</a:t>
            </a:r>
            <a:r>
              <a:rPr lang="en-US" sz="2000" dirty="0" smtClean="0"/>
              <a:t>+=0.7,Tpol-=-0.7</a:t>
            </a:r>
          </a:p>
          <a:p>
            <a:r>
              <a:rPr lang="en-US" sz="2000" dirty="0" err="1" smtClean="0"/>
              <a:t>Kineamtics</a:t>
            </a:r>
            <a:r>
              <a:rPr lang="en-US" sz="2000" dirty="0" smtClean="0"/>
              <a:t> of e’ </a:t>
            </a:r>
            <a:r>
              <a:rPr lang="en-US" sz="2000" dirty="0" err="1" smtClean="0"/>
              <a:t>withing</a:t>
            </a:r>
            <a:r>
              <a:rPr lang="en-US" sz="2000" dirty="0" smtClean="0"/>
              <a:t> </a:t>
            </a:r>
            <a:r>
              <a:rPr lang="en-US" sz="2000" dirty="0" err="1" smtClean="0"/>
              <a:t>fiducial</a:t>
            </a:r>
            <a:r>
              <a:rPr lang="en-US" sz="2000" dirty="0" smtClean="0"/>
              <a:t> acceptance</a:t>
            </a:r>
          </a:p>
          <a:p>
            <a:r>
              <a:rPr lang="en-US" sz="2000" dirty="0" smtClean="0"/>
              <a:t>W&gt;2, Q</a:t>
            </a:r>
            <a:r>
              <a:rPr lang="en-US" sz="2000" baseline="30000" dirty="0" smtClean="0"/>
              <a:t>2</a:t>
            </a:r>
            <a:r>
              <a:rPr lang="en-US" sz="2000" dirty="0" smtClean="0"/>
              <a:t>&gt;1,y&lt;0.75 (study dependence, mainly for y)</a:t>
            </a:r>
          </a:p>
          <a:p>
            <a:r>
              <a:rPr lang="en-US" sz="2000" dirty="0" smtClean="0"/>
              <a:t>|Vz+Vz0|&lt;5, Vz0=  2.2 </a:t>
            </a:r>
            <a:r>
              <a:rPr lang="en-US" sz="2000" dirty="0"/>
              <a:t>for RGC-Fall 2.5 for RGA-spring19</a:t>
            </a:r>
            <a:endParaRPr lang="en-US" sz="2000" dirty="0" smtClean="0"/>
          </a:p>
          <a:p>
            <a:endParaRPr lang="en-US" sz="2000" dirty="0" smtClean="0"/>
          </a:p>
          <a:p>
            <a:r>
              <a:rPr lang="en-US" sz="2000" dirty="0" smtClean="0"/>
              <a:t>Kinematics of single </a:t>
            </a:r>
            <a:r>
              <a:rPr lang="en-US" sz="2000" dirty="0" err="1" smtClean="0"/>
              <a:t>pions</a:t>
            </a:r>
            <a:r>
              <a:rPr lang="en-US" sz="2000" dirty="0" smtClean="0"/>
              <a:t> </a:t>
            </a:r>
            <a:r>
              <a:rPr lang="en-US" sz="2000" dirty="0" err="1"/>
              <a:t>ep</a:t>
            </a:r>
            <a:r>
              <a:rPr lang="en-US" sz="2000" dirty="0" err="1">
                <a:sym typeface="Wingdings"/>
              </a:rPr>
              <a:t></a:t>
            </a:r>
            <a:r>
              <a:rPr lang="en-US" sz="2000" dirty="0" err="1" smtClean="0"/>
              <a:t>e’</a:t>
            </a:r>
            <a:r>
              <a:rPr lang="en-US" sz="2000" dirty="0" err="1" smtClean="0">
                <a:latin typeface="Symbol"/>
              </a:rPr>
              <a:t>p</a:t>
            </a:r>
            <a:r>
              <a:rPr lang="en-US" sz="2000" dirty="0" err="1" smtClean="0"/>
              <a:t>X</a:t>
            </a:r>
            <a:endParaRPr lang="en-US" sz="2000" dirty="0" smtClean="0"/>
          </a:p>
          <a:p>
            <a:r>
              <a:rPr lang="en-US" sz="2000" dirty="0" smtClean="0"/>
              <a:t>M</a:t>
            </a:r>
            <a:r>
              <a:rPr lang="en-US" sz="2000" baseline="-25000" dirty="0" smtClean="0"/>
              <a:t>X</a:t>
            </a:r>
            <a:r>
              <a:rPr lang="en-US" sz="2000" dirty="0" smtClean="0"/>
              <a:t>&gt;1.3 pi-/0, </a:t>
            </a:r>
            <a:r>
              <a:rPr lang="en-US" sz="2000" dirty="0"/>
              <a:t>M</a:t>
            </a:r>
            <a:r>
              <a:rPr lang="en-US" sz="2000" baseline="-25000" dirty="0"/>
              <a:t>X</a:t>
            </a:r>
            <a:r>
              <a:rPr lang="en-US" sz="2000" dirty="0"/>
              <a:t>&gt;</a:t>
            </a:r>
            <a:r>
              <a:rPr lang="en-US" sz="2000" dirty="0" smtClean="0"/>
              <a:t>1.8 for pi+ (study dependence)</a:t>
            </a:r>
          </a:p>
          <a:p>
            <a:r>
              <a:rPr lang="en-US" sz="2000" dirty="0" err="1" smtClean="0"/>
              <a:t>xF</a:t>
            </a:r>
            <a:r>
              <a:rPr lang="en-US" sz="2000" dirty="0" smtClean="0"/>
              <a:t>&gt;0, 0.8&gt;z&gt;0.3 for integrated (study z-dependence from 0.1&lt;z&lt;1)</a:t>
            </a:r>
          </a:p>
          <a:p>
            <a:r>
              <a:rPr lang="en-US" sz="2000" dirty="0"/>
              <a:t>|</a:t>
            </a:r>
            <a:r>
              <a:rPr lang="en-US" sz="2000" dirty="0" err="1" smtClean="0"/>
              <a:t>Vz-Vz</a:t>
            </a:r>
            <a:r>
              <a:rPr lang="en-US" sz="2000" dirty="0" smtClean="0"/>
              <a:t>\pi+|&lt;7, </a:t>
            </a:r>
            <a:r>
              <a:rPr lang="en-US" sz="2000" dirty="0"/>
              <a:t>|</a:t>
            </a:r>
            <a:r>
              <a:rPr lang="en-US" sz="2000" dirty="0" err="1"/>
              <a:t>Vz-Vz</a:t>
            </a:r>
            <a:r>
              <a:rPr lang="en-US" sz="2000" dirty="0"/>
              <a:t>\</a:t>
            </a:r>
            <a:r>
              <a:rPr lang="en-US" sz="2000" dirty="0" smtClean="0"/>
              <a:t>pi-|&lt;5 (study the </a:t>
            </a:r>
            <a:r>
              <a:rPr lang="en-US" sz="2000" dirty="0" err="1" smtClean="0"/>
              <a:t>Vz</a:t>
            </a:r>
            <a:r>
              <a:rPr lang="en-US" sz="2000" dirty="0" smtClean="0"/>
              <a:t>-dependence)</a:t>
            </a:r>
          </a:p>
          <a:p>
            <a:endParaRPr lang="en-US" sz="2000" dirty="0"/>
          </a:p>
          <a:p>
            <a:r>
              <a:rPr lang="en-US" sz="2000" dirty="0" smtClean="0"/>
              <a:t>Kinematics for </a:t>
            </a:r>
            <a:r>
              <a:rPr lang="en-US" sz="2000" dirty="0" err="1" smtClean="0"/>
              <a:t>dihadrons</a:t>
            </a:r>
            <a:r>
              <a:rPr lang="en-US" sz="2000" dirty="0" smtClean="0"/>
              <a:t> </a:t>
            </a:r>
            <a:r>
              <a:rPr lang="en-US" sz="2000" dirty="0" err="1" smtClean="0"/>
              <a:t>ep</a:t>
            </a:r>
            <a:r>
              <a:rPr lang="en-US" sz="2000" dirty="0" err="1" smtClean="0">
                <a:sym typeface="Wingdings"/>
              </a:rPr>
              <a:t></a:t>
            </a:r>
            <a:r>
              <a:rPr lang="en-US" sz="2000" dirty="0" err="1" smtClean="0"/>
              <a:t>e’</a:t>
            </a:r>
            <a:r>
              <a:rPr lang="en-US" sz="2000" dirty="0" err="1" smtClean="0">
                <a:latin typeface="Symbol"/>
              </a:rPr>
              <a:t>pp</a:t>
            </a:r>
            <a:r>
              <a:rPr lang="en-US" sz="2000" dirty="0" err="1" smtClean="0"/>
              <a:t>X</a:t>
            </a:r>
            <a:endParaRPr lang="en-US" sz="2000" dirty="0" smtClean="0"/>
          </a:p>
          <a:p>
            <a:r>
              <a:rPr lang="en-US" sz="2000" dirty="0" smtClean="0"/>
              <a:t>M</a:t>
            </a:r>
            <a:r>
              <a:rPr lang="en-US" sz="2000" baseline="-25000" dirty="0" smtClean="0"/>
              <a:t>X</a:t>
            </a:r>
            <a:r>
              <a:rPr lang="en-US" sz="2000" dirty="0" smtClean="0"/>
              <a:t>(</a:t>
            </a:r>
            <a:r>
              <a:rPr lang="en-US" sz="2000" dirty="0" err="1" smtClean="0"/>
              <a:t>ep</a:t>
            </a:r>
            <a:r>
              <a:rPr lang="en-US" sz="2000" dirty="0" err="1">
                <a:sym typeface="Wingdings"/>
              </a:rPr>
              <a:t></a:t>
            </a:r>
            <a:r>
              <a:rPr lang="en-US" sz="2000" dirty="0" err="1" smtClean="0"/>
              <a:t>e’</a:t>
            </a:r>
            <a:r>
              <a:rPr lang="en-US" sz="2000" dirty="0" err="1" smtClean="0">
                <a:latin typeface="Symbol"/>
              </a:rPr>
              <a:t>p</a:t>
            </a:r>
            <a:r>
              <a:rPr lang="en-US" sz="2000" dirty="0" err="1" smtClean="0"/>
              <a:t>X</a:t>
            </a:r>
            <a:r>
              <a:rPr lang="en-US" sz="2000" dirty="0" smtClean="0"/>
              <a:t>)&gt;1.3 </a:t>
            </a:r>
            <a:r>
              <a:rPr lang="en-US" sz="2000" dirty="0"/>
              <a:t>pi-/0, M</a:t>
            </a:r>
            <a:r>
              <a:rPr lang="en-US" sz="2000" baseline="-25000" dirty="0"/>
              <a:t>X</a:t>
            </a:r>
            <a:r>
              <a:rPr lang="en-US" sz="2000" dirty="0"/>
              <a:t>&gt;1.8 for </a:t>
            </a:r>
            <a:r>
              <a:rPr lang="en-US" sz="2000" dirty="0" smtClean="0"/>
              <a:t>pi+ </a:t>
            </a:r>
            <a:r>
              <a:rPr lang="en-US" sz="2000" dirty="0"/>
              <a:t>(study </a:t>
            </a:r>
            <a:r>
              <a:rPr lang="en-US" sz="2000" dirty="0" smtClean="0"/>
              <a:t>dependence, cut resonances)</a:t>
            </a:r>
          </a:p>
          <a:p>
            <a:r>
              <a:rPr lang="en-US" sz="2000" dirty="0" smtClean="0"/>
              <a:t>z&lt;0.85 (beam SSA negative)</a:t>
            </a:r>
          </a:p>
          <a:p>
            <a:r>
              <a:rPr lang="en-US" sz="2000" dirty="0" smtClean="0"/>
              <a:t>MX(</a:t>
            </a:r>
            <a:r>
              <a:rPr lang="en-US" sz="2000" dirty="0" err="1" smtClean="0"/>
              <a:t>e’</a:t>
            </a:r>
            <a:r>
              <a:rPr lang="en-US" sz="2000" dirty="0" err="1" smtClean="0">
                <a:latin typeface="Symbol"/>
              </a:rPr>
              <a:t>pp</a:t>
            </a:r>
            <a:r>
              <a:rPr lang="en-US" sz="2000" dirty="0" err="1" smtClean="0"/>
              <a:t>X</a:t>
            </a:r>
            <a:r>
              <a:rPr lang="en-US" sz="2000" dirty="0" smtClean="0"/>
              <a:t>)&gt;1.3 (cut exclusive rho, should mainly overlap with z)</a:t>
            </a:r>
          </a:p>
          <a:p>
            <a:endParaRPr lang="en-US" sz="2400" dirty="0" smtClean="0"/>
          </a:p>
          <a:p>
            <a:endParaRPr lang="en-US" sz="2400" dirty="0"/>
          </a:p>
          <a:p>
            <a:endParaRPr lang="en-US" sz="2400" dirty="0" smtClean="0"/>
          </a:p>
          <a:p>
            <a:endParaRPr lang="en-US" sz="2400" dirty="0" smtClean="0"/>
          </a:p>
          <a:p>
            <a:pPr marL="0" indent="0">
              <a:buNone/>
            </a:pPr>
            <a:r>
              <a:rPr lang="en-US" sz="2400" dirty="0" smtClean="0"/>
              <a:t>  </a:t>
            </a:r>
            <a:endParaRPr lang="en-US" sz="2400"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35</a:t>
            </a:fld>
            <a:endParaRPr lang="en-US"/>
          </a:p>
        </p:txBody>
      </p:sp>
    </p:spTree>
    <p:extLst>
      <p:ext uri="{BB962C8B-B14F-4D97-AF65-F5344CB8AC3E}">
        <p14:creationId xmlns:p14="http://schemas.microsoft.com/office/powerpoint/2010/main" val="3859075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76200"/>
            <a:ext cx="8839200" cy="563563"/>
          </a:xfrm>
        </p:spPr>
        <p:txBody>
          <a:bodyPr/>
          <a:lstStyle/>
          <a:p>
            <a:r>
              <a:rPr lang="en-US" sz="2400">
                <a:latin typeface="Arial" charset="0"/>
                <a:ea typeface="ＭＳ Ｐゴシック" charset="0"/>
                <a:cs typeface="ＭＳ Ｐゴシック" charset="0"/>
              </a:rPr>
              <a:t>CLAS12 RGC experiment with longitudinally polarized target </a:t>
            </a:r>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EBDDBF-D9D7-A046-B7BD-4AA6FFC287FC}" type="slidenum">
              <a:rPr lang="en-US" sz="1400"/>
              <a:pPr/>
              <a:t>36</a:t>
            </a:fld>
            <a:endParaRPr lang="en-US" sz="1400"/>
          </a:p>
        </p:txBody>
      </p:sp>
      <p:pic>
        <p:nvPicPr>
          <p:cNvPr id="22532" name="Picture 5" descr="Screen Shot 2023-06-15 at 7.54.1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2895600"/>
            <a:ext cx="9144001"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Screen Shot 2023-06-15 at 7.57.41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838200"/>
            <a:ext cx="6324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Screen Shot 2023-06-15 at 7.59.22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8382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9"/>
          <p:cNvSpPr txBox="1">
            <a:spLocks noChangeArrowheads="1"/>
          </p:cNvSpPr>
          <p:nvPr/>
        </p:nvSpPr>
        <p:spPr bwMode="auto">
          <a:xfrm>
            <a:off x="152400" y="8382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CLAS12</a:t>
            </a:r>
          </a:p>
        </p:txBody>
      </p:sp>
      <p:sp>
        <p:nvSpPr>
          <p:cNvPr id="22536" name="Rectangle 10"/>
          <p:cNvSpPr>
            <a:spLocks noChangeArrowheads="1"/>
          </p:cNvSpPr>
          <p:nvPr/>
        </p:nvSpPr>
        <p:spPr bwMode="auto">
          <a:xfrm>
            <a:off x="76200" y="6096000"/>
            <a:ext cx="3370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999999"/>
                </a:solidFill>
                <a:latin typeface="EB Garamond" charset="0"/>
                <a:cs typeface="EB Garamond" charset="0"/>
                <a:sym typeface="EB Garamond" charset="0"/>
              </a:rPr>
              <a:t>A Dynamic Nuclear Polarized </a:t>
            </a:r>
            <a:endParaRPr lang="en-US"/>
          </a:p>
        </p:txBody>
      </p:sp>
      <p:sp>
        <p:nvSpPr>
          <p:cNvPr id="22537" name="Rectangle 11"/>
          <p:cNvSpPr>
            <a:spLocks noChangeArrowheads="1"/>
          </p:cNvSpPr>
          <p:nvPr/>
        </p:nvSpPr>
        <p:spPr bwMode="auto">
          <a:xfrm>
            <a:off x="22225" y="2971800"/>
            <a:ext cx="424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sz="1400"/>
              <a:t>E12-06-109, E12-06-119, </a:t>
            </a:r>
            <a:r>
              <a:rPr lang="fi-FI" sz="1400" u="sng"/>
              <a:t>E12-07-107</a:t>
            </a:r>
            <a:r>
              <a:rPr lang="fi-FI" sz="1400"/>
              <a:t>, E12-09-009</a:t>
            </a:r>
            <a:endParaRPr lang="en-US"/>
          </a:p>
        </p:txBody>
      </p:sp>
    </p:spTree>
    <p:extLst>
      <p:ext uri="{BB962C8B-B14F-4D97-AF65-F5344CB8AC3E}">
        <p14:creationId xmlns:p14="http://schemas.microsoft.com/office/powerpoint/2010/main" val="20193037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noChangeArrowheads="1"/>
          </p:cNvSpPr>
          <p:nvPr>
            <p:ph type="title"/>
          </p:nvPr>
        </p:nvSpPr>
        <p:spPr/>
        <p:txBody>
          <a:bodyPr/>
          <a:lstStyle/>
          <a:p>
            <a:r>
              <a:rPr lang="en-US" dirty="0">
                <a:latin typeface="Arial" charset="0"/>
              </a:rPr>
              <a:t>Single </a:t>
            </a:r>
            <a:r>
              <a:rPr lang="en-US" dirty="0" smtClean="0">
                <a:latin typeface="Arial" charset="0"/>
              </a:rPr>
              <a:t>pion DSAs </a:t>
            </a:r>
            <a:endParaRPr lang="en-US" dirty="0">
              <a:latin typeface="Arial" charset="0"/>
            </a:endParaRPr>
          </a:p>
        </p:txBody>
      </p:sp>
      <p:sp>
        <p:nvSpPr>
          <p:cNvPr id="5" name="Footer Placeholder 4">
            <a:extLst>
              <a:ext uri="{FF2B5EF4-FFF2-40B4-BE49-F238E27FC236}">
                <a16:creationId xmlns="" xmlns:a16="http://schemas.microsoft.com/office/drawing/2014/main" id="{A2867227-9A48-3043-B9EF-799F1D41BBAC}"/>
              </a:ext>
            </a:extLst>
          </p:cNvPr>
          <p:cNvSpPr>
            <a:spLocks noGrp="1"/>
          </p:cNvSpPr>
          <p:nvPr>
            <p:ph type="ftr" sz="quarter" idx="10"/>
          </p:nvPr>
        </p:nvSpPr>
        <p:spPr/>
        <p:txBody>
          <a:bodyPr/>
          <a:lstStyle/>
          <a:p>
            <a:pPr>
              <a:defRPr/>
            </a:pPr>
            <a:r>
              <a:rPr lang="en-US" smtClean="0"/>
              <a:t>H. Avakian, QCD-Evol., May 22</a:t>
            </a:r>
            <a:endParaRPr lang="en-US"/>
          </a:p>
        </p:txBody>
      </p:sp>
      <p:sp>
        <p:nvSpPr>
          <p:cNvPr id="75779" name="Slide Number Placeholder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05B3EEF-96DA-7E4F-BE5A-BE017E7939E0}" type="slidenum">
              <a:rPr lang="en-US"/>
              <a:pPr/>
              <a:t>4</a:t>
            </a:fld>
            <a:endParaRPr lang="en-US"/>
          </a:p>
        </p:txBody>
      </p:sp>
      <p:pic>
        <p:nvPicPr>
          <p:cNvPr id="13" name="Picture 12" descr="Screen Shot 2024-05-29 at 5.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19200"/>
            <a:ext cx="4895428" cy="3733801"/>
          </a:xfrm>
          <a:prstGeom prst="rect">
            <a:avLst/>
          </a:prstGeom>
        </p:spPr>
      </p:pic>
      <p:sp>
        <p:nvSpPr>
          <p:cNvPr id="14" name="TextBox 13"/>
          <p:cNvSpPr txBox="1"/>
          <p:nvPr/>
        </p:nvSpPr>
        <p:spPr>
          <a:xfrm>
            <a:off x="228600" y="5257800"/>
            <a:ext cx="8153400" cy="1200329"/>
          </a:xfrm>
          <a:prstGeom prst="rect">
            <a:avLst/>
          </a:prstGeom>
          <a:noFill/>
        </p:spPr>
        <p:txBody>
          <a:bodyPr wrap="square" rtlCol="0">
            <a:spAutoFit/>
          </a:bodyPr>
          <a:lstStyle/>
          <a:p>
            <a:pPr marL="285750" indent="-285750">
              <a:buFont typeface="Arial"/>
              <a:buChar char="•"/>
            </a:pPr>
            <a:r>
              <a:rPr lang="en-US" dirty="0" smtClean="0"/>
              <a:t>Double spin asymmetries </a:t>
            </a:r>
            <a:r>
              <a:rPr lang="en-US" dirty="0"/>
              <a:t>for </a:t>
            </a:r>
            <a:r>
              <a:rPr lang="en-US" dirty="0" err="1"/>
              <a:t>ep</a:t>
            </a:r>
            <a:r>
              <a:rPr lang="en-US" dirty="0" err="1">
                <a:sym typeface="Wingdings"/>
              </a:rPr>
              <a:t>e</a:t>
            </a:r>
            <a:r>
              <a:rPr lang="en-US" dirty="0" err="1">
                <a:latin typeface="Symbol"/>
                <a:sym typeface="Wingdings"/>
              </a:rPr>
              <a:t>p</a:t>
            </a:r>
            <a:r>
              <a:rPr lang="en-US" dirty="0" err="1">
                <a:sym typeface="Wingdings"/>
              </a:rPr>
              <a:t>+</a:t>
            </a:r>
            <a:r>
              <a:rPr lang="en-US" dirty="0" err="1" smtClean="0">
                <a:sym typeface="Wingdings"/>
              </a:rPr>
              <a:t>X</a:t>
            </a:r>
            <a:r>
              <a:rPr lang="en-US" dirty="0" smtClean="0">
                <a:sym typeface="Wingdings"/>
              </a:rPr>
              <a:t> seem to decrease at large z and effect more significant at low x</a:t>
            </a:r>
          </a:p>
          <a:p>
            <a:pPr marL="285750" indent="-285750">
              <a:buFont typeface="Arial"/>
              <a:buChar char="•"/>
            </a:pPr>
            <a:r>
              <a:rPr lang="en-US" dirty="0"/>
              <a:t>The </a:t>
            </a:r>
            <a:r>
              <a:rPr lang="en-US" dirty="0" err="1"/>
              <a:t>ep</a:t>
            </a:r>
            <a:r>
              <a:rPr lang="en-US" dirty="0" err="1">
                <a:sym typeface="Wingdings"/>
              </a:rPr>
              <a:t>e</a:t>
            </a:r>
            <a:r>
              <a:rPr lang="en-US" dirty="0" err="1">
                <a:latin typeface="Symbol"/>
                <a:sym typeface="Wingdings"/>
              </a:rPr>
              <a:t>p</a:t>
            </a:r>
            <a:r>
              <a:rPr lang="en-US" dirty="0" err="1">
                <a:sym typeface="Wingdings"/>
              </a:rPr>
              <a:t>+X</a:t>
            </a:r>
            <a:r>
              <a:rPr lang="en-US" dirty="0">
                <a:sym typeface="Wingdings"/>
              </a:rPr>
              <a:t> </a:t>
            </a:r>
            <a:r>
              <a:rPr lang="en-US" dirty="0" smtClean="0"/>
              <a:t> drops faster at low </a:t>
            </a:r>
            <a:r>
              <a:rPr lang="en-US" dirty="0"/>
              <a:t>x than ep</a:t>
            </a:r>
            <a:r>
              <a:rPr lang="en-US" dirty="0">
                <a:sym typeface="Wingdings"/>
              </a:rPr>
              <a:t></a:t>
            </a:r>
            <a:r>
              <a:rPr lang="en-US" dirty="0" smtClean="0">
                <a:sym typeface="Wingdings"/>
              </a:rPr>
              <a:t>e</a:t>
            </a:r>
            <a:r>
              <a:rPr lang="en-US" dirty="0" smtClean="0">
                <a:latin typeface="Symbol"/>
                <a:sym typeface="Wingdings"/>
              </a:rPr>
              <a:t>p</a:t>
            </a:r>
            <a:r>
              <a:rPr lang="en-US" dirty="0" smtClean="0">
                <a:sym typeface="Wingdings"/>
              </a:rPr>
              <a:t>0X (consistent with DIS fit)</a:t>
            </a:r>
          </a:p>
          <a:p>
            <a:pPr marL="285750" indent="-285750">
              <a:buFont typeface="Arial"/>
              <a:buChar char="•"/>
            </a:pPr>
            <a:r>
              <a:rPr lang="en-US" dirty="0" smtClean="0">
                <a:sym typeface="Wingdings"/>
              </a:rPr>
              <a:t>Note: exclusive rho contributions more significant at large z and low x</a:t>
            </a:r>
            <a:endParaRPr lang="en-US" dirty="0"/>
          </a:p>
        </p:txBody>
      </p:sp>
      <p:pic>
        <p:nvPicPr>
          <p:cNvPr id="2" name="Picture 1" descr="Screen Shot 2025-05-15 at 9.35.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110" y="1295400"/>
            <a:ext cx="3806890" cy="3886200"/>
          </a:xfrm>
          <a:prstGeom prst="rect">
            <a:avLst/>
          </a:prstGeom>
        </p:spPr>
      </p:pic>
      <p:sp>
        <p:nvSpPr>
          <p:cNvPr id="3" name="TextBox 2"/>
          <p:cNvSpPr txBox="1"/>
          <p:nvPr/>
        </p:nvSpPr>
        <p:spPr>
          <a:xfrm>
            <a:off x="6781800" y="1447800"/>
            <a:ext cx="1454357" cy="369332"/>
          </a:xfrm>
          <a:prstGeom prst="rect">
            <a:avLst/>
          </a:prstGeom>
          <a:noFill/>
        </p:spPr>
        <p:txBody>
          <a:bodyPr wrap="none" rtlCol="0">
            <a:spAutoFit/>
          </a:bodyPr>
          <a:lstStyle/>
          <a:p>
            <a:r>
              <a:rPr lang="en-US" dirty="0" smtClean="0"/>
              <a:t>HERMES(p)</a:t>
            </a:r>
            <a:endParaRPr lang="en-US" dirty="0"/>
          </a:p>
        </p:txBody>
      </p:sp>
      <p:sp>
        <p:nvSpPr>
          <p:cNvPr id="4" name="Rectangle 3"/>
          <p:cNvSpPr/>
          <p:nvPr/>
        </p:nvSpPr>
        <p:spPr>
          <a:xfrm>
            <a:off x="7391400" y="914400"/>
            <a:ext cx="1404201" cy="369332"/>
          </a:xfrm>
          <a:prstGeom prst="rect">
            <a:avLst/>
          </a:prstGeom>
        </p:spPr>
        <p:txBody>
          <a:bodyPr wrap="none">
            <a:spAutoFit/>
          </a:bodyPr>
          <a:lstStyle/>
          <a:p>
            <a:r>
              <a:rPr lang="en-US" dirty="0"/>
              <a:t>1810.07054</a:t>
            </a:r>
          </a:p>
        </p:txBody>
      </p:sp>
      <p:sp>
        <p:nvSpPr>
          <p:cNvPr id="6" name="TextBox 5"/>
          <p:cNvSpPr txBox="1"/>
          <p:nvPr/>
        </p:nvSpPr>
        <p:spPr>
          <a:xfrm>
            <a:off x="8229600" y="5040868"/>
            <a:ext cx="300082" cy="369332"/>
          </a:xfrm>
          <a:prstGeom prst="rect">
            <a:avLst/>
          </a:prstGeom>
          <a:noFill/>
        </p:spPr>
        <p:txBody>
          <a:bodyPr wrap="none" rtlCol="0">
            <a:spAutoFit/>
          </a:bodyPr>
          <a:lstStyle/>
          <a:p>
            <a:r>
              <a:rPr lang="en-US" dirty="0" smtClean="0"/>
              <a:t>z</a:t>
            </a:r>
            <a:endParaRPr lang="en-US" dirty="0"/>
          </a:p>
        </p:txBody>
      </p:sp>
      <p:pic>
        <p:nvPicPr>
          <p:cNvPr id="7" name="Picture 6" descr="Screen Shot 2025-05-15 at 9.38.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505200"/>
            <a:ext cx="1016000" cy="444500"/>
          </a:xfrm>
          <a:prstGeom prst="rect">
            <a:avLst/>
          </a:prstGeom>
        </p:spPr>
      </p:pic>
      <p:sp>
        <p:nvSpPr>
          <p:cNvPr id="15" name="TextBox 14"/>
          <p:cNvSpPr txBox="1"/>
          <p:nvPr/>
        </p:nvSpPr>
        <p:spPr>
          <a:xfrm>
            <a:off x="2743200" y="2286000"/>
            <a:ext cx="453970" cy="369332"/>
          </a:xfrm>
          <a:prstGeom prst="rect">
            <a:avLst/>
          </a:prstGeom>
          <a:noFill/>
        </p:spPr>
        <p:txBody>
          <a:bodyPr wrap="none" rtlCol="0">
            <a:spAutoFit/>
          </a:bodyPr>
          <a:lstStyle/>
          <a:p>
            <a:r>
              <a:rPr lang="en-US" dirty="0" smtClean="0">
                <a:latin typeface="Symbol"/>
                <a:sym typeface="Wingdings"/>
              </a:rPr>
              <a:t>p</a:t>
            </a:r>
            <a:r>
              <a:rPr lang="en-US" dirty="0" smtClean="0">
                <a:sym typeface="Wingdings"/>
              </a:rPr>
              <a:t>+</a:t>
            </a:r>
            <a:endParaRPr lang="en-US" dirty="0"/>
          </a:p>
        </p:txBody>
      </p:sp>
      <p:sp>
        <p:nvSpPr>
          <p:cNvPr id="16" name="TextBox 15"/>
          <p:cNvSpPr txBox="1"/>
          <p:nvPr/>
        </p:nvSpPr>
        <p:spPr>
          <a:xfrm>
            <a:off x="1066800" y="1447800"/>
            <a:ext cx="1717876" cy="369332"/>
          </a:xfrm>
          <a:prstGeom prst="rect">
            <a:avLst/>
          </a:prstGeom>
          <a:noFill/>
        </p:spPr>
        <p:txBody>
          <a:bodyPr wrap="none" rtlCol="0">
            <a:spAutoFit/>
          </a:bodyPr>
          <a:lstStyle/>
          <a:p>
            <a:r>
              <a:rPr lang="en-US" dirty="0" smtClean="0"/>
              <a:t>NH3: </a:t>
            </a:r>
            <a:r>
              <a:rPr lang="en-US" dirty="0" err="1" smtClean="0"/>
              <a:t>ep</a:t>
            </a:r>
            <a:r>
              <a:rPr lang="en-US" dirty="0" err="1" smtClean="0">
                <a:sym typeface="Wingdings"/>
              </a:rPr>
              <a:t>e’</a:t>
            </a:r>
            <a:r>
              <a:rPr lang="en-US" dirty="0" err="1" smtClean="0">
                <a:latin typeface="Symbol"/>
                <a:sym typeface="Wingdings"/>
              </a:rPr>
              <a:t>p</a:t>
            </a:r>
            <a:r>
              <a:rPr lang="en-US" dirty="0" err="1" smtClean="0">
                <a:sym typeface="Wingdings"/>
              </a:rPr>
              <a:t>X</a:t>
            </a:r>
            <a:endParaRPr lang="en-US" dirty="0"/>
          </a:p>
        </p:txBody>
      </p:sp>
      <p:sp>
        <p:nvSpPr>
          <p:cNvPr id="17" name="TextBox 16"/>
          <p:cNvSpPr txBox="1"/>
          <p:nvPr/>
        </p:nvSpPr>
        <p:spPr>
          <a:xfrm>
            <a:off x="2590800" y="2971800"/>
            <a:ext cx="457200" cy="369332"/>
          </a:xfrm>
          <a:prstGeom prst="rect">
            <a:avLst/>
          </a:prstGeom>
          <a:noFill/>
        </p:spPr>
        <p:txBody>
          <a:bodyPr wrap="square" rtlCol="0">
            <a:spAutoFit/>
          </a:bodyPr>
          <a:lstStyle/>
          <a:p>
            <a:r>
              <a:rPr lang="en-US" dirty="0" smtClean="0">
                <a:latin typeface="Symbol"/>
                <a:sym typeface="Wingdings"/>
              </a:rPr>
              <a:t>p</a:t>
            </a:r>
            <a:r>
              <a:rPr lang="en-US" dirty="0" smtClean="0">
                <a:sym typeface="Wingdings"/>
              </a:rPr>
              <a:t>0</a:t>
            </a:r>
            <a:endParaRPr lang="en-US" dirty="0"/>
          </a:p>
        </p:txBody>
      </p:sp>
      <p:sp>
        <p:nvSpPr>
          <p:cNvPr id="18" name="TextBox 17"/>
          <p:cNvSpPr txBox="1"/>
          <p:nvPr/>
        </p:nvSpPr>
        <p:spPr>
          <a:xfrm>
            <a:off x="2286000" y="3657600"/>
            <a:ext cx="514772" cy="369332"/>
          </a:xfrm>
          <a:prstGeom prst="rect">
            <a:avLst/>
          </a:prstGeom>
          <a:noFill/>
        </p:spPr>
        <p:txBody>
          <a:bodyPr wrap="square" rtlCol="0">
            <a:spAutoFit/>
          </a:bodyPr>
          <a:lstStyle/>
          <a:p>
            <a:r>
              <a:rPr lang="en-US" dirty="0" smtClean="0">
                <a:latin typeface="Symbol"/>
                <a:sym typeface="Wingdings"/>
              </a:rPr>
              <a:t>p</a:t>
            </a:r>
            <a:r>
              <a:rPr lang="en-US" dirty="0" smtClean="0">
                <a:sym typeface="Wingdings"/>
              </a:rPr>
              <a:t>-</a:t>
            </a:r>
            <a:endParaRPr lang="en-US" dirty="0"/>
          </a:p>
        </p:txBody>
      </p:sp>
      <p:cxnSp>
        <p:nvCxnSpPr>
          <p:cNvPr id="19" name="Straight Arrow Connector 18"/>
          <p:cNvCxnSpPr/>
          <p:nvPr/>
        </p:nvCxnSpPr>
        <p:spPr>
          <a:xfrm flipH="1" flipV="1">
            <a:off x="7772400" y="2743200"/>
            <a:ext cx="304800" cy="274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981200" y="4038600"/>
            <a:ext cx="2895600" cy="369332"/>
          </a:xfrm>
          <a:prstGeom prst="rect">
            <a:avLst/>
          </a:prstGeom>
          <a:noFill/>
        </p:spPr>
        <p:txBody>
          <a:bodyPr wrap="square" rtlCol="0">
            <a:spAutoFit/>
          </a:bodyPr>
          <a:lstStyle/>
          <a:p>
            <a:r>
              <a:rPr lang="en-US"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938856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983B94-EEA0-8C4C-9494-38063F8C5CC5}" type="slidenum">
              <a:rPr lang="en-US" sz="1400"/>
              <a:pPr/>
              <a:t>5</a:t>
            </a:fld>
            <a:endParaRPr lang="en-US" sz="1400"/>
          </a:p>
        </p:txBody>
      </p:sp>
      <p:sp>
        <p:nvSpPr>
          <p:cNvPr id="448532" name="Rectangle 20"/>
          <p:cNvSpPr>
            <a:spLocks noGrp="1" noChangeArrowheads="1"/>
          </p:cNvSpPr>
          <p:nvPr>
            <p:ph type="title"/>
          </p:nvPr>
        </p:nvSpPr>
        <p:spPr>
          <a:xfrm>
            <a:off x="-304800" y="228600"/>
            <a:ext cx="9296400" cy="457200"/>
          </a:xfrm>
        </p:spPr>
        <p:txBody>
          <a:bodyPr/>
          <a:lstStyle/>
          <a:p>
            <a:pPr eaLnBrk="1" hangingPunct="1">
              <a:defRPr/>
            </a:pPr>
            <a:r>
              <a:rPr lang="en-US" sz="3200" dirty="0">
                <a:latin typeface="Arial" charset="0"/>
                <a:ea typeface="MS PGothic" charset="0"/>
              </a:rPr>
              <a:t> </a:t>
            </a:r>
            <a:r>
              <a:rPr lang="en-US" sz="3200" dirty="0" smtClean="0">
                <a:effectLst>
                  <a:outerShdw blurRad="38100" dist="38100" dir="2700000" algn="tl">
                    <a:srgbClr val="DDDDDD"/>
                  </a:outerShdw>
                </a:effectLst>
                <a:latin typeface="Arial" charset="0"/>
                <a:ea typeface="MS PGothic" charset="0"/>
              </a:rPr>
              <a:t>DIS </a:t>
            </a:r>
            <a:r>
              <a:rPr lang="en-US" sz="3200" dirty="0">
                <a:effectLst>
                  <a:outerShdw blurRad="38100" dist="38100" dir="2700000" algn="tl">
                    <a:srgbClr val="DDDDDD"/>
                  </a:outerShdw>
                </a:effectLst>
                <a:latin typeface="Arial" charset="0"/>
                <a:ea typeface="MS PGothic" charset="0"/>
              </a:rPr>
              <a:t>kinematical coverage and observables</a:t>
            </a:r>
          </a:p>
        </p:txBody>
      </p:sp>
      <p:sp>
        <p:nvSpPr>
          <p:cNvPr id="23558" name="Text Box 78"/>
          <p:cNvSpPr txBox="1">
            <a:spLocks noChangeArrowheads="1"/>
          </p:cNvSpPr>
          <p:nvPr/>
        </p:nvSpPr>
        <p:spPr bwMode="auto">
          <a:xfrm>
            <a:off x="4419600" y="3733800"/>
            <a:ext cx="450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000"/>
              <a:t>EIC</a:t>
            </a:r>
          </a:p>
        </p:txBody>
      </p:sp>
      <p:grpSp>
        <p:nvGrpSpPr>
          <p:cNvPr id="23569" name="Group 4"/>
          <p:cNvGrpSpPr>
            <a:grpSpLocks/>
          </p:cNvGrpSpPr>
          <p:nvPr/>
        </p:nvGrpSpPr>
        <p:grpSpPr bwMode="auto">
          <a:xfrm>
            <a:off x="377825" y="889000"/>
            <a:ext cx="4194175" cy="2844800"/>
            <a:chOff x="3886200" y="1049338"/>
            <a:chExt cx="5257800" cy="3141662"/>
          </a:xfrm>
        </p:grpSpPr>
        <p:pic>
          <p:nvPicPr>
            <p:cNvPr id="23572" name="Picture 33"/>
            <p:cNvPicPr>
              <a:picLocks noChangeAspect="1" noChangeArrowheads="1"/>
            </p:cNvPicPr>
            <p:nvPr/>
          </p:nvPicPr>
          <p:blipFill>
            <a:blip r:embed="rId3">
              <a:extLst>
                <a:ext uri="{28A0092B-C50C-407E-A947-70E740481C1C}">
                  <a14:useLocalDpi xmlns:a14="http://schemas.microsoft.com/office/drawing/2010/main" val="0"/>
                </a:ext>
              </a:extLst>
            </a:blip>
            <a:srcRect l="5171" r="6735" b="18639"/>
            <a:stretch>
              <a:fillRect/>
            </a:stretch>
          </p:blipFill>
          <p:spPr bwMode="auto">
            <a:xfrm>
              <a:off x="3886200" y="1049338"/>
              <a:ext cx="52578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Text Box 35"/>
            <p:cNvSpPr txBox="1">
              <a:spLocks noChangeArrowheads="1"/>
            </p:cNvSpPr>
            <p:nvPr/>
          </p:nvSpPr>
          <p:spPr bwMode="auto">
            <a:xfrm>
              <a:off x="4214812" y="3276600"/>
              <a:ext cx="3873500" cy="5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50000"/>
                </a:spcBef>
              </a:pPr>
              <a:r>
                <a:rPr lang="it-IT" sz="2000" dirty="0" err="1">
                  <a:solidFill>
                    <a:schemeClr val="accent2"/>
                  </a:solidFill>
                </a:rPr>
                <a:t>P</a:t>
              </a:r>
              <a:r>
                <a:rPr lang="it-IT" sz="2000" baseline="-25000" dirty="0" err="1">
                  <a:solidFill>
                    <a:schemeClr val="accent2"/>
                  </a:solidFill>
                </a:rPr>
                <a:t>hT</a:t>
              </a:r>
              <a:r>
                <a:rPr lang="it-IT" sz="2000" baseline="-25000" dirty="0">
                  <a:solidFill>
                    <a:schemeClr val="accent2"/>
                  </a:solidFill>
                </a:rPr>
                <a:t> </a:t>
              </a:r>
              <a:r>
                <a:rPr lang="it-IT" sz="2000" dirty="0"/>
                <a:t>= </a:t>
              </a:r>
              <a:r>
                <a:rPr lang="it-IT" sz="2000" dirty="0" err="1">
                  <a:solidFill>
                    <a:srgbClr val="FF0000"/>
                  </a:solidFill>
                </a:rPr>
                <a:t>p</a:t>
              </a:r>
              <a:r>
                <a:rPr lang="it-IT" sz="2000" baseline="-25000" dirty="0">
                  <a:solidFill>
                    <a:srgbClr val="FF0000"/>
                  </a:solidFill>
                </a:rPr>
                <a:t>┴</a:t>
              </a:r>
              <a:r>
                <a:rPr lang="it-IT" sz="2000" baseline="-25000" dirty="0"/>
                <a:t> </a:t>
              </a:r>
              <a:r>
                <a:rPr lang="it-IT" sz="2000" dirty="0">
                  <a:solidFill>
                    <a:schemeClr val="accent2"/>
                  </a:solidFill>
                </a:rPr>
                <a:t>+</a:t>
              </a:r>
              <a:r>
                <a:rPr lang="it-IT" sz="2000" dirty="0" err="1">
                  <a:solidFill>
                    <a:schemeClr val="accent2"/>
                  </a:solidFill>
                </a:rPr>
                <a:t>z</a:t>
              </a:r>
              <a:r>
                <a:rPr lang="it-IT" sz="2000" dirty="0"/>
                <a:t> </a:t>
              </a:r>
              <a:r>
                <a:rPr lang="it-IT" sz="2000" dirty="0">
                  <a:solidFill>
                    <a:srgbClr val="FF0000"/>
                  </a:solidFill>
                </a:rPr>
                <a:t>k</a:t>
              </a:r>
              <a:r>
                <a:rPr lang="it-IT" sz="2000" baseline="-25000" dirty="0">
                  <a:solidFill>
                    <a:srgbClr val="FF0000"/>
                  </a:solidFill>
                </a:rPr>
                <a:t>┴</a:t>
              </a:r>
              <a:endParaRPr lang="it-IT" sz="2000" baseline="-25000" dirty="0"/>
            </a:p>
          </p:txBody>
        </p:sp>
        <p:sp>
          <p:nvSpPr>
            <p:cNvPr id="23574" name="Rectangle 59"/>
            <p:cNvSpPr>
              <a:spLocks noChangeArrowheads="1"/>
            </p:cNvSpPr>
            <p:nvPr/>
          </p:nvSpPr>
          <p:spPr bwMode="auto">
            <a:xfrm>
              <a:off x="5638800" y="2449192"/>
              <a:ext cx="529091" cy="3595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sz="1100">
                  <a:solidFill>
                    <a:srgbClr val="FF0000"/>
                  </a:solidFill>
                </a:rPr>
                <a:t>p</a:t>
              </a:r>
              <a:r>
                <a:rPr lang="it-IT" sz="1100" baseline="-25000">
                  <a:solidFill>
                    <a:srgbClr val="FF0000"/>
                  </a:solidFill>
                </a:rPr>
                <a:t>┴</a:t>
              </a:r>
              <a:endParaRPr lang="en-US" sz="1100" baseline="-25000">
                <a:solidFill>
                  <a:srgbClr val="FF0000"/>
                </a:solidFill>
              </a:endParaRPr>
            </a:p>
          </p:txBody>
        </p:sp>
        <p:sp>
          <p:nvSpPr>
            <p:cNvPr id="23575" name="Line 61"/>
            <p:cNvSpPr>
              <a:spLocks noChangeShapeType="1"/>
            </p:cNvSpPr>
            <p:nvPr/>
          </p:nvSpPr>
          <p:spPr bwMode="auto">
            <a:xfrm flipV="1">
              <a:off x="5486400" y="1774825"/>
              <a:ext cx="1600200" cy="881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TextBox 1"/>
          <p:cNvSpPr txBox="1"/>
          <p:nvPr/>
        </p:nvSpPr>
        <p:spPr>
          <a:xfrm>
            <a:off x="76200" y="762000"/>
            <a:ext cx="867245" cy="646331"/>
          </a:xfrm>
          <a:prstGeom prst="rect">
            <a:avLst/>
          </a:prstGeom>
          <a:noFill/>
        </p:spPr>
        <p:txBody>
          <a:bodyPr wrap="none" rtlCol="0">
            <a:spAutoFit/>
          </a:bodyPr>
          <a:lstStyle/>
          <a:p>
            <a:r>
              <a:rPr lang="en-US" dirty="0" smtClean="0">
                <a:latin typeface="Symbol"/>
              </a:rPr>
              <a:t>n</a:t>
            </a:r>
            <a:r>
              <a:rPr lang="en-US" dirty="0" smtClean="0"/>
              <a:t>=E-E’</a:t>
            </a:r>
          </a:p>
          <a:p>
            <a:r>
              <a:rPr lang="en-US" dirty="0" smtClean="0"/>
              <a:t>z=E</a:t>
            </a:r>
            <a:r>
              <a:rPr lang="en-US" baseline="-25000" dirty="0" smtClean="0"/>
              <a:t>h</a:t>
            </a:r>
            <a:r>
              <a:rPr lang="en-US" dirty="0" smtClean="0"/>
              <a:t>/</a:t>
            </a:r>
            <a:r>
              <a:rPr lang="en-US" dirty="0" smtClean="0">
                <a:latin typeface="Symbol"/>
              </a:rPr>
              <a:t>n</a:t>
            </a:r>
            <a:endParaRPr lang="en-US" dirty="0"/>
          </a:p>
        </p:txBody>
      </p:sp>
      <p:pic>
        <p:nvPicPr>
          <p:cNvPr id="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55626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7"/>
          <p:cNvSpPr>
            <a:spLocks noChangeArrowheads="1"/>
          </p:cNvSpPr>
          <p:nvPr/>
        </p:nvSpPr>
        <p:spPr bwMode="auto">
          <a:xfrm>
            <a:off x="762000" y="3962400"/>
            <a:ext cx="1692166" cy="457200"/>
          </a:xfrm>
          <a:prstGeom prst="ellipse">
            <a:avLst/>
          </a:prstGeom>
          <a:noFill/>
          <a:ln w="22225">
            <a:solidFill>
              <a:srgbClr val="0070C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dirty="0">
                <a:solidFill>
                  <a:schemeClr val="lt1"/>
                </a:solidFill>
                <a:latin typeface="+mn-lt"/>
                <a:ea typeface="+mn-ea"/>
                <a:cs typeface="+mn-cs"/>
              </a:rPr>
              <a:t>                                                                     </a:t>
            </a:r>
          </a:p>
        </p:txBody>
      </p:sp>
      <p:sp>
        <p:nvSpPr>
          <p:cNvPr id="30" name="Oval 29"/>
          <p:cNvSpPr>
            <a:spLocks noChangeArrowheads="1"/>
          </p:cNvSpPr>
          <p:nvPr/>
        </p:nvSpPr>
        <p:spPr bwMode="auto">
          <a:xfrm>
            <a:off x="685800" y="4419600"/>
            <a:ext cx="1447800" cy="304800"/>
          </a:xfrm>
          <a:prstGeom prst="ellipse">
            <a:avLst/>
          </a:prstGeom>
          <a:noFill/>
          <a:ln w="2222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31" name="Oval 30"/>
          <p:cNvSpPr>
            <a:spLocks noChangeArrowheads="1"/>
          </p:cNvSpPr>
          <p:nvPr/>
        </p:nvSpPr>
        <p:spPr bwMode="auto">
          <a:xfrm>
            <a:off x="2362200" y="4343400"/>
            <a:ext cx="2743200" cy="381000"/>
          </a:xfrm>
          <a:prstGeom prst="ellipse">
            <a:avLst/>
          </a:prstGeom>
          <a:noFill/>
          <a:ln w="22225">
            <a:solidFill>
              <a:srgbClr val="008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32" name="Oval 31"/>
          <p:cNvSpPr>
            <a:spLocks noChangeArrowheads="1"/>
          </p:cNvSpPr>
          <p:nvPr/>
        </p:nvSpPr>
        <p:spPr bwMode="auto">
          <a:xfrm>
            <a:off x="304800" y="4800600"/>
            <a:ext cx="3429000" cy="304800"/>
          </a:xfrm>
          <a:prstGeom prst="ellipse">
            <a:avLst/>
          </a:prstGeom>
          <a:noFill/>
          <a:ln w="2222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pic>
        <p:nvPicPr>
          <p:cNvPr id="3" name="Picture 2" descr="Screen Shot 2025-05-15 at 6.57.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662" y="1143000"/>
            <a:ext cx="4215338" cy="5029200"/>
          </a:xfrm>
          <a:prstGeom prst="rect">
            <a:avLst/>
          </a:prstGeom>
        </p:spPr>
      </p:pic>
      <p:sp>
        <p:nvSpPr>
          <p:cNvPr id="4" name="TextBox 3"/>
          <p:cNvSpPr txBox="1"/>
          <p:nvPr/>
        </p:nvSpPr>
        <p:spPr>
          <a:xfrm>
            <a:off x="6400800" y="838200"/>
            <a:ext cx="1331013" cy="461665"/>
          </a:xfrm>
          <a:prstGeom prst="rect">
            <a:avLst/>
          </a:prstGeom>
          <a:noFill/>
        </p:spPr>
        <p:txBody>
          <a:bodyPr wrap="none" rtlCol="0">
            <a:spAutoFit/>
          </a:bodyPr>
          <a:lstStyle/>
          <a:p>
            <a:r>
              <a:rPr lang="en-US" sz="2400" dirty="0" smtClean="0"/>
              <a:t>CLAS12</a:t>
            </a:r>
            <a:endParaRPr lang="en-US" sz="2400" dirty="0"/>
          </a:p>
        </p:txBody>
      </p:sp>
      <p:sp>
        <p:nvSpPr>
          <p:cNvPr id="5" name="Rectangle 4"/>
          <p:cNvSpPr/>
          <p:nvPr/>
        </p:nvSpPr>
        <p:spPr>
          <a:xfrm>
            <a:off x="6781800" y="3886200"/>
            <a:ext cx="152400" cy="1143000"/>
          </a:xfrm>
          <a:prstGeom prst="rect">
            <a:avLst/>
          </a:prstGeom>
          <a:gradFill>
            <a:gsLst>
              <a:gs pos="0">
                <a:schemeClr val="accent1">
                  <a:tint val="100000"/>
                  <a:shade val="100000"/>
                  <a:satMod val="130000"/>
                  <a:alpha val="28000"/>
                </a:schemeClr>
              </a:gs>
              <a:gs pos="1000">
                <a:schemeClr val="accent1">
                  <a:tint val="50000"/>
                  <a:shade val="100000"/>
                  <a:satMod val="350000"/>
                  <a:alpha val="41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324600" y="4398076"/>
            <a:ext cx="152400" cy="762000"/>
          </a:xfrm>
          <a:prstGeom prst="rect">
            <a:avLst/>
          </a:prstGeom>
          <a:gradFill>
            <a:gsLst>
              <a:gs pos="0">
                <a:schemeClr val="accent1">
                  <a:tint val="100000"/>
                  <a:shade val="100000"/>
                  <a:satMod val="130000"/>
                  <a:alpha val="28000"/>
                </a:schemeClr>
              </a:gs>
              <a:gs pos="1000">
                <a:schemeClr val="accent1">
                  <a:tint val="50000"/>
                  <a:shade val="100000"/>
                  <a:satMod val="350000"/>
                  <a:alpha val="41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553200" y="4114800"/>
            <a:ext cx="152400" cy="990600"/>
          </a:xfrm>
          <a:prstGeom prst="rect">
            <a:avLst/>
          </a:prstGeom>
          <a:gradFill>
            <a:gsLst>
              <a:gs pos="0">
                <a:schemeClr val="accent1">
                  <a:tint val="100000"/>
                  <a:shade val="100000"/>
                  <a:satMod val="130000"/>
                  <a:alpha val="28000"/>
                </a:schemeClr>
              </a:gs>
              <a:gs pos="1000">
                <a:schemeClr val="accent1">
                  <a:tint val="50000"/>
                  <a:shade val="100000"/>
                  <a:satMod val="350000"/>
                  <a:alpha val="41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410200" y="6019800"/>
            <a:ext cx="3546389" cy="369332"/>
          </a:xfrm>
          <a:prstGeom prst="rect">
            <a:avLst/>
          </a:prstGeom>
          <a:noFill/>
        </p:spPr>
        <p:txBody>
          <a:bodyPr wrap="none" rtlCol="0">
            <a:spAutoFit/>
          </a:bodyPr>
          <a:lstStyle/>
          <a:p>
            <a:r>
              <a:rPr lang="en-US" dirty="0" smtClean="0"/>
              <a:t>x-slices to study Q</a:t>
            </a:r>
            <a:r>
              <a:rPr lang="en-US" baseline="30000" dirty="0" smtClean="0"/>
              <a:t>2</a:t>
            </a:r>
            <a:r>
              <a:rPr lang="en-US" dirty="0" smtClean="0"/>
              <a:t>-dependence</a:t>
            </a:r>
            <a:endParaRPr lang="en-US" dirty="0"/>
          </a:p>
        </p:txBody>
      </p:sp>
      <p:cxnSp>
        <p:nvCxnSpPr>
          <p:cNvPr id="8" name="Straight Arrow Connector 7"/>
          <p:cNvCxnSpPr/>
          <p:nvPr/>
        </p:nvCxnSpPr>
        <p:spPr>
          <a:xfrm flipV="1">
            <a:off x="6629400" y="5257800"/>
            <a:ext cx="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10"/>
          </p:nvPr>
        </p:nvSpPr>
        <p:spPr/>
        <p:txBody>
          <a:bodyPr/>
          <a:lstStyle/>
          <a:p>
            <a:pPr>
              <a:defRPr/>
            </a:pPr>
            <a:r>
              <a:rPr lang="en-US" smtClean="0"/>
              <a:t>H. Avakian, QCD-Evol., May 22</a:t>
            </a:r>
            <a:endParaRPr lang="en-US"/>
          </a:p>
        </p:txBody>
      </p:sp>
    </p:spTree>
    <p:extLst>
      <p:ext uri="{BB962C8B-B14F-4D97-AF65-F5344CB8AC3E}">
        <p14:creationId xmlns:p14="http://schemas.microsoft.com/office/powerpoint/2010/main" val="864185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C640CCC7-D135-E648-9D2E-57D43C42D7EF}"/>
              </a:ext>
            </a:extLst>
          </p:cNvPr>
          <p:cNvPicPr>
            <a:picLocks noChangeAspect="1"/>
          </p:cNvPicPr>
          <p:nvPr/>
        </p:nvPicPr>
        <p:blipFill>
          <a:blip r:embed="rId3"/>
          <a:stretch>
            <a:fillRect/>
          </a:stretch>
        </p:blipFill>
        <p:spPr>
          <a:xfrm>
            <a:off x="5562600" y="1371600"/>
            <a:ext cx="3581400" cy="3442659"/>
          </a:xfrm>
          <a:prstGeom prst="rect">
            <a:avLst/>
          </a:prstGeom>
        </p:spPr>
      </p:pic>
      <p:sp>
        <p:nvSpPr>
          <p:cNvPr id="2" name="Title 1"/>
          <p:cNvSpPr>
            <a:spLocks noGrp="1"/>
          </p:cNvSpPr>
          <p:nvPr>
            <p:ph type="title"/>
          </p:nvPr>
        </p:nvSpPr>
        <p:spPr>
          <a:xfrm>
            <a:off x="152400" y="76200"/>
            <a:ext cx="8229600" cy="533400"/>
          </a:xfrm>
        </p:spPr>
        <p:txBody>
          <a:bodyPr/>
          <a:lstStyle/>
          <a:p>
            <a:r>
              <a:rPr lang="en-US" sz="2800" dirty="0"/>
              <a:t>A</a:t>
            </a:r>
            <a:r>
              <a:rPr lang="en-US" sz="2800" baseline="-25000" dirty="0"/>
              <a:t>1</a:t>
            </a:r>
            <a:r>
              <a:rPr lang="en-US" sz="2800" dirty="0"/>
              <a:t> x-dependence for ep</a:t>
            </a:r>
            <a:r>
              <a:rPr lang="en-US" sz="2800" dirty="0">
                <a:sym typeface="Wingdings"/>
              </a:rPr>
              <a:t>e’</a:t>
            </a:r>
            <a:r>
              <a:rPr lang="en-US" sz="2800" dirty="0">
                <a:latin typeface="Symbol"/>
                <a:sym typeface="Wingdings"/>
              </a:rPr>
              <a:t>p</a:t>
            </a:r>
            <a:r>
              <a:rPr lang="en-US" sz="2800" baseline="30000" dirty="0">
                <a:latin typeface="Symbol"/>
                <a:sym typeface="Wingdings"/>
              </a:rPr>
              <a:t>0</a:t>
            </a:r>
            <a:r>
              <a:rPr lang="en-US" sz="2800" dirty="0">
                <a:sym typeface="Wingdings"/>
              </a:rPr>
              <a:t>X vs </a:t>
            </a:r>
            <a:r>
              <a:rPr lang="en-US" sz="2800" dirty="0" err="1"/>
              <a:t>ep</a:t>
            </a:r>
            <a:r>
              <a:rPr lang="en-US" sz="2800" dirty="0" err="1">
                <a:sym typeface="Wingdings"/>
              </a:rPr>
              <a:t>e’</a:t>
            </a:r>
            <a:r>
              <a:rPr lang="en-US" sz="2800" dirty="0" err="1">
                <a:latin typeface="Symbol"/>
                <a:sym typeface="Wingdings"/>
              </a:rPr>
              <a:t>p+p-</a:t>
            </a:r>
            <a:r>
              <a:rPr lang="en-US" sz="2800" dirty="0" err="1">
                <a:sym typeface="Wingdings"/>
              </a:rPr>
              <a:t>X</a:t>
            </a:r>
            <a:endParaRPr lang="en-US" sz="2800"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6</a:t>
            </a:fld>
            <a:endParaRPr lang="en-US"/>
          </a:p>
        </p:txBody>
      </p:sp>
      <p:sp>
        <p:nvSpPr>
          <p:cNvPr id="6" name="TextBox 5"/>
          <p:cNvSpPr txBox="1"/>
          <p:nvPr/>
        </p:nvSpPr>
        <p:spPr>
          <a:xfrm>
            <a:off x="2514600" y="762000"/>
            <a:ext cx="2037737" cy="369332"/>
          </a:xfrm>
          <a:prstGeom prst="rect">
            <a:avLst/>
          </a:prstGeom>
          <a:noFill/>
        </p:spPr>
        <p:txBody>
          <a:bodyPr wrap="none" rtlCol="0">
            <a:spAutoFit/>
          </a:bodyPr>
          <a:lstStyle/>
          <a:p>
            <a:r>
              <a:rPr lang="en-US" dirty="0"/>
              <a:t>0.3&lt;z&lt;0.8, y&lt;0.75</a:t>
            </a:r>
          </a:p>
        </p:txBody>
      </p:sp>
      <p:sp>
        <p:nvSpPr>
          <p:cNvPr id="9" name="TextBox 8"/>
          <p:cNvSpPr txBox="1"/>
          <p:nvPr/>
        </p:nvSpPr>
        <p:spPr>
          <a:xfrm>
            <a:off x="152400" y="5181600"/>
            <a:ext cx="8991600" cy="1200329"/>
          </a:xfrm>
          <a:prstGeom prst="rect">
            <a:avLst/>
          </a:prstGeom>
          <a:solidFill>
            <a:srgbClr val="FFFF00"/>
          </a:solidFill>
          <a:ln>
            <a:solidFill>
              <a:schemeClr val="tx1"/>
            </a:solidFill>
          </a:ln>
        </p:spPr>
        <p:txBody>
          <a:bodyPr wrap="square" rtlCol="0">
            <a:spAutoFit/>
          </a:bodyPr>
          <a:lstStyle/>
          <a:p>
            <a:pPr marL="285750" indent="-285750">
              <a:buFont typeface="Arial"/>
              <a:buChar char="•"/>
            </a:pPr>
            <a:r>
              <a:rPr lang="en-US" dirty="0"/>
              <a:t>DSA extracted for ep</a:t>
            </a:r>
            <a:r>
              <a:rPr lang="en-US" dirty="0">
                <a:sym typeface="Wingdings"/>
              </a:rPr>
              <a:t>e’</a:t>
            </a:r>
            <a:r>
              <a:rPr lang="en-US" dirty="0">
                <a:latin typeface="Symbol"/>
                <a:sym typeface="Wingdings"/>
              </a:rPr>
              <a:t>p</a:t>
            </a:r>
            <a:r>
              <a:rPr lang="en-US" baseline="30000" dirty="0">
                <a:latin typeface="Symbol"/>
                <a:sym typeface="Wingdings"/>
              </a:rPr>
              <a:t>0</a:t>
            </a:r>
            <a:r>
              <a:rPr lang="en-US" dirty="0">
                <a:sym typeface="Wingdings"/>
              </a:rPr>
              <a:t>X (filled) and </a:t>
            </a:r>
            <a:r>
              <a:rPr lang="en-US" dirty="0" err="1"/>
              <a:t>ep</a:t>
            </a:r>
            <a:r>
              <a:rPr lang="en-US" dirty="0" err="1">
                <a:sym typeface="Wingdings"/>
              </a:rPr>
              <a:t>e’</a:t>
            </a:r>
            <a:r>
              <a:rPr lang="en-US" dirty="0" err="1">
                <a:latin typeface="Symbol"/>
                <a:sym typeface="Wingdings"/>
              </a:rPr>
              <a:t>p+p-</a:t>
            </a:r>
            <a:r>
              <a:rPr lang="en-US" dirty="0" err="1">
                <a:sym typeface="Wingdings"/>
              </a:rPr>
              <a:t>X</a:t>
            </a:r>
            <a:r>
              <a:rPr lang="en-US" dirty="0">
                <a:sym typeface="Wingdings"/>
              </a:rPr>
              <a:t>  for </a:t>
            </a:r>
            <a:r>
              <a:rPr lang="en-US" dirty="0"/>
              <a:t>0.3&lt;z&lt;0.8</a:t>
            </a:r>
            <a:r>
              <a:rPr lang="en-US" dirty="0">
                <a:sym typeface="Wingdings"/>
              </a:rPr>
              <a:t>(empty circles) </a:t>
            </a:r>
            <a:r>
              <a:rPr lang="en-US" dirty="0"/>
              <a:t>consistent</a:t>
            </a:r>
          </a:p>
          <a:p>
            <a:pPr marL="285750" indent="-285750">
              <a:buFont typeface="Arial"/>
              <a:buChar char="•"/>
            </a:pPr>
            <a:r>
              <a:rPr lang="en-US" dirty="0"/>
              <a:t>No contributions from exclusive ep</a:t>
            </a:r>
            <a:r>
              <a:rPr lang="en-US" dirty="0">
                <a:sym typeface="Wingdings"/>
              </a:rPr>
              <a:t>e’</a:t>
            </a:r>
            <a:r>
              <a:rPr lang="en-US" dirty="0">
                <a:latin typeface="Symbol"/>
                <a:sym typeface="Wingdings"/>
              </a:rPr>
              <a:t>r</a:t>
            </a:r>
            <a:r>
              <a:rPr lang="en-US" baseline="30000" dirty="0">
                <a:latin typeface="Symbol"/>
                <a:sym typeface="Wingdings"/>
              </a:rPr>
              <a:t>0</a:t>
            </a:r>
            <a:r>
              <a:rPr lang="en-US" dirty="0">
                <a:sym typeface="Wingdings"/>
              </a:rPr>
              <a:t>X</a:t>
            </a:r>
            <a:endParaRPr lang="en-US" dirty="0"/>
          </a:p>
          <a:p>
            <a:pPr marL="285750" indent="-285750">
              <a:buFont typeface="Arial"/>
              <a:buChar char="•"/>
            </a:pPr>
            <a:r>
              <a:rPr lang="en-US" dirty="0"/>
              <a:t>Consistent with simple fit to world data (no major Q</a:t>
            </a:r>
            <a:r>
              <a:rPr lang="en-US" baseline="30000" dirty="0"/>
              <a:t>2</a:t>
            </a:r>
            <a:r>
              <a:rPr lang="en-US" dirty="0"/>
              <a:t>-dependence)</a:t>
            </a:r>
          </a:p>
        </p:txBody>
      </p:sp>
      <p:sp>
        <p:nvSpPr>
          <p:cNvPr id="8" name="TextBox 7"/>
          <p:cNvSpPr txBox="1"/>
          <p:nvPr/>
        </p:nvSpPr>
        <p:spPr>
          <a:xfrm>
            <a:off x="5791200" y="4724400"/>
            <a:ext cx="1750833" cy="338554"/>
          </a:xfrm>
          <a:prstGeom prst="rect">
            <a:avLst/>
          </a:prstGeom>
          <a:noFill/>
        </p:spPr>
        <p:txBody>
          <a:bodyPr wrap="none" rtlCol="0">
            <a:spAutoFit/>
          </a:bodyPr>
          <a:lstStyle/>
          <a:p>
            <a:r>
              <a:rPr lang="en-US" sz="1600" dirty="0"/>
              <a:t>the </a:t>
            </a:r>
            <a:r>
              <a:rPr lang="en-US" sz="1600" dirty="0" smtClean="0"/>
              <a:t>line x</a:t>
            </a:r>
            <a:r>
              <a:rPr lang="en-US" sz="1600" baseline="30000" dirty="0" smtClean="0"/>
              <a:t>0.72</a:t>
            </a:r>
            <a:r>
              <a:rPr lang="en-US" sz="1600" dirty="0"/>
              <a:t>(DIS) </a:t>
            </a:r>
            <a:endParaRPr lang="en-US" sz="1600" baseline="30000" dirty="0"/>
          </a:p>
        </p:txBody>
      </p:sp>
      <p:pic>
        <p:nvPicPr>
          <p:cNvPr id="14" name="Picture 13">
            <a:extLst>
              <a:ext uri="{FF2B5EF4-FFF2-40B4-BE49-F238E27FC236}">
                <a16:creationId xmlns="" xmlns:a16="http://schemas.microsoft.com/office/drawing/2014/main" id="{8D33C143-328F-4C4E-B0E8-71DA143D23A1}"/>
              </a:ext>
            </a:extLst>
          </p:cNvPr>
          <p:cNvPicPr>
            <a:picLocks noChangeAspect="1"/>
          </p:cNvPicPr>
          <p:nvPr/>
        </p:nvPicPr>
        <p:blipFill>
          <a:blip r:embed="rId4"/>
          <a:stretch>
            <a:fillRect/>
          </a:stretch>
        </p:blipFill>
        <p:spPr>
          <a:xfrm>
            <a:off x="0" y="3048000"/>
            <a:ext cx="1532336" cy="2057400"/>
          </a:xfrm>
          <a:prstGeom prst="rect">
            <a:avLst/>
          </a:prstGeom>
        </p:spPr>
      </p:pic>
      <p:pic>
        <p:nvPicPr>
          <p:cNvPr id="12" name="Picture 15"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562600" y="838200"/>
            <a:ext cx="285298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25-05-21 at 3.50.1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447800"/>
            <a:ext cx="3657600" cy="3352800"/>
          </a:xfrm>
          <a:prstGeom prst="rect">
            <a:avLst/>
          </a:prstGeom>
        </p:spPr>
      </p:pic>
      <p:pic>
        <p:nvPicPr>
          <p:cNvPr id="7" name="Picture 6" descr="Screen Shot 2025-05-21 at 3.53.2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38200"/>
            <a:ext cx="2059275" cy="2218063"/>
          </a:xfrm>
          <a:prstGeom prst="rect">
            <a:avLst/>
          </a:prstGeom>
        </p:spPr>
      </p:pic>
      <p:sp>
        <p:nvSpPr>
          <p:cNvPr id="18" name="TextBox 17"/>
          <p:cNvSpPr txBox="1"/>
          <p:nvPr/>
        </p:nvSpPr>
        <p:spPr>
          <a:xfrm>
            <a:off x="6553200" y="3886200"/>
            <a:ext cx="2362200" cy="307777"/>
          </a:xfrm>
          <a:prstGeom prst="rect">
            <a:avLst/>
          </a:prstGeom>
          <a:noFill/>
        </p:spPr>
        <p:txBody>
          <a:bodyPr wrap="square" rtlCol="0">
            <a:spAutoFit/>
          </a:bodyPr>
          <a:lstStyle/>
          <a:p>
            <a:r>
              <a:rPr lang="en-US" sz="14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sz="14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9" name="TextBox 18"/>
          <p:cNvSpPr txBox="1"/>
          <p:nvPr/>
        </p:nvSpPr>
        <p:spPr>
          <a:xfrm>
            <a:off x="2438400" y="1524000"/>
            <a:ext cx="2895600" cy="307777"/>
          </a:xfrm>
          <a:prstGeom prst="rect">
            <a:avLst/>
          </a:prstGeom>
          <a:noFill/>
        </p:spPr>
        <p:txBody>
          <a:bodyPr wrap="square" rtlCol="0">
            <a:spAutoFit/>
          </a:bodyPr>
          <a:lstStyle/>
          <a:p>
            <a:r>
              <a:rPr lang="en-US" sz="14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sz="14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796763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DSAs: comparing different processes</a:t>
            </a:r>
            <a:endParaRPr lang="en-US"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7</a:t>
            </a:fld>
            <a:endParaRPr lang="en-US"/>
          </a:p>
        </p:txBody>
      </p:sp>
      <p:sp>
        <p:nvSpPr>
          <p:cNvPr id="6" name="TextBox 5"/>
          <p:cNvSpPr txBox="1"/>
          <p:nvPr/>
        </p:nvSpPr>
        <p:spPr>
          <a:xfrm>
            <a:off x="152400" y="838200"/>
            <a:ext cx="3451035" cy="369332"/>
          </a:xfrm>
          <a:prstGeom prst="rect">
            <a:avLst/>
          </a:prstGeom>
          <a:noFill/>
        </p:spPr>
        <p:txBody>
          <a:bodyPr wrap="none" rtlCol="0">
            <a:spAutoFit/>
          </a:bodyPr>
          <a:lstStyle/>
          <a:p>
            <a:r>
              <a:rPr lang="en-US" dirty="0" smtClean="0"/>
              <a:t>0.28&lt;x&lt;0.32, 0.3&lt;z&lt;0.8, y&lt;0.75</a:t>
            </a:r>
            <a:endParaRPr lang="en-US" dirty="0"/>
          </a:p>
        </p:txBody>
      </p:sp>
      <p:sp>
        <p:nvSpPr>
          <p:cNvPr id="9" name="TextBox 8"/>
          <p:cNvSpPr txBox="1"/>
          <p:nvPr/>
        </p:nvSpPr>
        <p:spPr>
          <a:xfrm>
            <a:off x="914400" y="5715000"/>
            <a:ext cx="6763390" cy="646331"/>
          </a:xfrm>
          <a:prstGeom prst="rect">
            <a:avLst/>
          </a:prstGeom>
          <a:solidFill>
            <a:srgbClr val="FFFF00"/>
          </a:solidFill>
          <a:ln>
            <a:solidFill>
              <a:schemeClr val="tx1"/>
            </a:solidFill>
          </a:ln>
        </p:spPr>
        <p:txBody>
          <a:bodyPr wrap="none" rtlCol="0">
            <a:spAutoFit/>
          </a:bodyPr>
          <a:lstStyle/>
          <a:p>
            <a:pPr marL="285750" indent="-285750">
              <a:buFont typeface="Arial"/>
              <a:buChar char="•"/>
            </a:pPr>
            <a:r>
              <a:rPr lang="en-US" dirty="0" smtClean="0"/>
              <a:t>DSA for </a:t>
            </a:r>
            <a:r>
              <a:rPr lang="en-US" dirty="0" err="1"/>
              <a:t>ep</a:t>
            </a:r>
            <a:r>
              <a:rPr lang="en-US" dirty="0" err="1">
                <a:sym typeface="Wingdings"/>
              </a:rPr>
              <a:t>e’</a:t>
            </a:r>
            <a:r>
              <a:rPr lang="en-US" dirty="0" err="1">
                <a:latin typeface="Symbol"/>
                <a:sym typeface="Wingdings"/>
              </a:rPr>
              <a:t>p</a:t>
            </a:r>
            <a:r>
              <a:rPr lang="en-US" dirty="0" err="1">
                <a:sym typeface="Wingdings"/>
              </a:rPr>
              <a:t>+</a:t>
            </a:r>
            <a:r>
              <a:rPr lang="en-US" dirty="0" err="1" smtClean="0">
                <a:sym typeface="Wingdings"/>
              </a:rPr>
              <a:t>X</a:t>
            </a:r>
            <a:r>
              <a:rPr lang="en-US" dirty="0">
                <a:sym typeface="Wingdings"/>
              </a:rPr>
              <a:t> </a:t>
            </a:r>
            <a:r>
              <a:rPr lang="en-US" dirty="0" err="1" smtClean="0">
                <a:sym typeface="Wingdings"/>
              </a:rPr>
              <a:t>vs</a:t>
            </a:r>
            <a:r>
              <a:rPr lang="en-US" dirty="0" smtClean="0">
                <a:sym typeface="Wingdings"/>
              </a:rPr>
              <a:t> </a:t>
            </a:r>
            <a:r>
              <a:rPr lang="en-US" dirty="0"/>
              <a:t>ep</a:t>
            </a:r>
            <a:r>
              <a:rPr lang="en-US" dirty="0">
                <a:sym typeface="Wingdings"/>
              </a:rPr>
              <a:t></a:t>
            </a:r>
            <a:r>
              <a:rPr lang="en-US" dirty="0" smtClean="0">
                <a:sym typeface="Wingdings"/>
              </a:rPr>
              <a:t>e’</a:t>
            </a:r>
            <a:r>
              <a:rPr lang="en-US" dirty="0" smtClean="0">
                <a:latin typeface="Symbol"/>
                <a:sym typeface="Wingdings"/>
              </a:rPr>
              <a:t>p</a:t>
            </a:r>
            <a:r>
              <a:rPr lang="en-US" dirty="0" smtClean="0">
                <a:sym typeface="Wingdings"/>
              </a:rPr>
              <a:t>0X and </a:t>
            </a:r>
            <a:r>
              <a:rPr lang="en-US" dirty="0" err="1"/>
              <a:t>ep</a:t>
            </a:r>
            <a:r>
              <a:rPr lang="en-US" dirty="0" err="1">
                <a:sym typeface="Wingdings"/>
              </a:rPr>
              <a:t></a:t>
            </a:r>
            <a:r>
              <a:rPr lang="en-US" dirty="0" err="1" smtClean="0">
                <a:sym typeface="Wingdings"/>
              </a:rPr>
              <a:t>e’</a:t>
            </a:r>
            <a:r>
              <a:rPr lang="en-US" dirty="0" err="1" smtClean="0">
                <a:latin typeface="Symbol"/>
                <a:sym typeface="Wingdings"/>
              </a:rPr>
              <a:t>p-p</a:t>
            </a:r>
            <a:r>
              <a:rPr lang="en-US" dirty="0" err="1" smtClean="0">
                <a:sym typeface="Wingdings"/>
              </a:rPr>
              <a:t>+X</a:t>
            </a:r>
            <a:r>
              <a:rPr lang="en-US" dirty="0" smtClean="0">
                <a:sym typeface="Wingdings"/>
              </a:rPr>
              <a:t> </a:t>
            </a:r>
            <a:r>
              <a:rPr lang="en-US" dirty="0" smtClean="0"/>
              <a:t>consistent</a:t>
            </a:r>
          </a:p>
          <a:p>
            <a:pPr marL="285750" indent="-285750">
              <a:buFont typeface="Arial"/>
              <a:buChar char="•"/>
            </a:pPr>
            <a:r>
              <a:rPr lang="en-US" dirty="0" smtClean="0"/>
              <a:t>No major Q</a:t>
            </a:r>
            <a:r>
              <a:rPr lang="en-US" baseline="30000" dirty="0" smtClean="0"/>
              <a:t>2</a:t>
            </a:r>
            <a:r>
              <a:rPr lang="en-US" dirty="0" smtClean="0"/>
              <a:t>-dependence apart from </a:t>
            </a:r>
            <a:r>
              <a:rPr lang="en-US" dirty="0"/>
              <a:t>for </a:t>
            </a:r>
            <a:r>
              <a:rPr lang="en-US" dirty="0" err="1"/>
              <a:t>ep</a:t>
            </a:r>
            <a:r>
              <a:rPr lang="en-US" dirty="0" err="1">
                <a:sym typeface="Wingdings"/>
              </a:rPr>
              <a:t>e’</a:t>
            </a:r>
            <a:r>
              <a:rPr lang="en-US" dirty="0" err="1">
                <a:latin typeface="Symbol"/>
                <a:sym typeface="Wingdings"/>
              </a:rPr>
              <a:t>p</a:t>
            </a:r>
            <a:r>
              <a:rPr lang="en-US" dirty="0" err="1">
                <a:sym typeface="Wingdings"/>
              </a:rPr>
              <a:t>+X</a:t>
            </a:r>
            <a:r>
              <a:rPr lang="en-US" dirty="0">
                <a:sym typeface="Wingdings"/>
              </a:rPr>
              <a:t> </a:t>
            </a:r>
            <a:endParaRPr lang="en-US" dirty="0" smtClean="0"/>
          </a:p>
        </p:txBody>
      </p:sp>
      <p:sp>
        <p:nvSpPr>
          <p:cNvPr id="8" name="TextBox 7"/>
          <p:cNvSpPr txBox="1"/>
          <p:nvPr/>
        </p:nvSpPr>
        <p:spPr>
          <a:xfrm>
            <a:off x="5791200" y="2971800"/>
            <a:ext cx="1066800" cy="646331"/>
          </a:xfrm>
          <a:prstGeom prst="rect">
            <a:avLst/>
          </a:prstGeom>
          <a:noFill/>
        </p:spPr>
        <p:txBody>
          <a:bodyPr wrap="square" rtlCol="0">
            <a:spAutoFit/>
          </a:bodyPr>
          <a:lstStyle/>
          <a:p>
            <a:r>
              <a:rPr lang="en-US" dirty="0" smtClean="0"/>
              <a:t>the DIS line x</a:t>
            </a:r>
            <a:r>
              <a:rPr lang="en-US" baseline="30000" dirty="0" smtClean="0"/>
              <a:t>0.72</a:t>
            </a:r>
            <a:endParaRPr lang="en-US" baseline="30000" dirty="0"/>
          </a:p>
        </p:txBody>
      </p:sp>
      <p:pic>
        <p:nvPicPr>
          <p:cNvPr id="11" name="Picture 10" descr="Screen Shot 2025-05-12 at 6.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676400"/>
            <a:ext cx="2313405" cy="3543300"/>
          </a:xfrm>
          <a:prstGeom prst="rect">
            <a:avLst/>
          </a:prstGeom>
        </p:spPr>
      </p:pic>
      <p:sp>
        <p:nvSpPr>
          <p:cNvPr id="12" name="TextBox 11"/>
          <p:cNvSpPr txBox="1"/>
          <p:nvPr/>
        </p:nvSpPr>
        <p:spPr>
          <a:xfrm>
            <a:off x="7467600" y="1295400"/>
            <a:ext cx="1264326" cy="369332"/>
          </a:xfrm>
          <a:prstGeom prst="rect">
            <a:avLst/>
          </a:prstGeom>
          <a:noFill/>
        </p:spPr>
        <p:txBody>
          <a:bodyPr wrap="none" rtlCol="0">
            <a:spAutoFit/>
          </a:bodyPr>
          <a:lstStyle/>
          <a:p>
            <a:r>
              <a:rPr lang="en-US" dirty="0" err="1" smtClean="0"/>
              <a:t>ep</a:t>
            </a:r>
            <a:r>
              <a:rPr lang="en-US" dirty="0" err="1" smtClean="0">
                <a:sym typeface="Wingdings"/>
              </a:rPr>
              <a:t>e’</a:t>
            </a:r>
            <a:r>
              <a:rPr lang="en-US" dirty="0" err="1" smtClean="0">
                <a:latin typeface="Symbol"/>
                <a:sym typeface="Wingdings"/>
              </a:rPr>
              <a:t>p</a:t>
            </a:r>
            <a:r>
              <a:rPr lang="en-US" dirty="0" err="1" smtClean="0">
                <a:sym typeface="Wingdings"/>
              </a:rPr>
              <a:t>+X</a:t>
            </a:r>
            <a:endParaRPr lang="en-US" dirty="0"/>
          </a:p>
        </p:txBody>
      </p:sp>
      <p:grpSp>
        <p:nvGrpSpPr>
          <p:cNvPr id="3" name="Group 2"/>
          <p:cNvGrpSpPr/>
          <p:nvPr/>
        </p:nvGrpSpPr>
        <p:grpSpPr>
          <a:xfrm>
            <a:off x="381000" y="1600200"/>
            <a:ext cx="5486400" cy="4038600"/>
            <a:chOff x="2595145" y="1905000"/>
            <a:chExt cx="4597846" cy="3886200"/>
          </a:xfrm>
        </p:grpSpPr>
        <p:pic>
          <p:nvPicPr>
            <p:cNvPr id="18" name="Picture 17" descr="Screen Shot 2025-05-13 at 7.26.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145" y="1905000"/>
              <a:ext cx="4597846" cy="3886200"/>
            </a:xfrm>
            <a:prstGeom prst="rect">
              <a:avLst/>
            </a:prstGeom>
          </p:spPr>
        </p:pic>
        <p:sp>
          <p:nvSpPr>
            <p:cNvPr id="13" name="Rectangle 12"/>
            <p:cNvSpPr/>
            <p:nvPr/>
          </p:nvSpPr>
          <p:spPr>
            <a:xfrm>
              <a:off x="3429000" y="2438400"/>
              <a:ext cx="3581400" cy="304800"/>
            </a:xfrm>
            <a:prstGeom prst="rect">
              <a:avLst/>
            </a:prstGeom>
            <a:solidFill>
              <a:srgbClr val="3366FF">
                <a:alpha val="18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429000" y="2188361"/>
              <a:ext cx="3581400" cy="914400"/>
            </a:xfrm>
            <a:prstGeom prst="rect">
              <a:avLst/>
            </a:prstGeom>
            <a:solidFill>
              <a:srgbClr val="3366FF">
                <a:alpha val="21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2514600" y="1295400"/>
            <a:ext cx="2789508" cy="646331"/>
          </a:xfrm>
          <a:prstGeom prst="rect">
            <a:avLst/>
          </a:prstGeom>
        </p:spPr>
        <p:txBody>
          <a:bodyPr wrap="none">
            <a:spAutoFit/>
          </a:bodyPr>
          <a:lstStyle/>
          <a:p>
            <a:r>
              <a:rPr lang="en-US" dirty="0" smtClean="0"/>
              <a:t>A. </a:t>
            </a:r>
            <a:r>
              <a:rPr lang="en-US" dirty="0" err="1" smtClean="0"/>
              <a:t>Bongallino</a:t>
            </a:r>
            <a:r>
              <a:rPr lang="en-US" dirty="0"/>
              <a:t>(</a:t>
            </a:r>
            <a:r>
              <a:rPr lang="en-US" dirty="0" err="1"/>
              <a:t>ep</a:t>
            </a:r>
            <a:r>
              <a:rPr lang="en-US" dirty="0" err="1">
                <a:sym typeface="Wingdings"/>
              </a:rPr>
              <a:t>e’</a:t>
            </a:r>
            <a:r>
              <a:rPr lang="en-US" dirty="0" err="1">
                <a:latin typeface="Symbol"/>
                <a:sym typeface="Wingdings"/>
              </a:rPr>
              <a:t>p</a:t>
            </a:r>
            <a:r>
              <a:rPr lang="en-US" dirty="0" err="1">
                <a:sym typeface="Wingdings"/>
              </a:rPr>
              <a:t>+</a:t>
            </a:r>
            <a:r>
              <a:rPr lang="en-US" dirty="0" err="1" smtClean="0">
                <a:sym typeface="Wingdings"/>
              </a:rPr>
              <a:t>X</a:t>
            </a:r>
            <a:r>
              <a:rPr lang="en-US" dirty="0" smtClean="0">
                <a:sym typeface="Wingdings"/>
              </a:rPr>
              <a:t>)</a:t>
            </a:r>
            <a:endParaRPr lang="en-US" dirty="0"/>
          </a:p>
          <a:p>
            <a:endParaRPr lang="en-US" dirty="0"/>
          </a:p>
        </p:txBody>
      </p:sp>
      <p:cxnSp>
        <p:nvCxnSpPr>
          <p:cNvPr id="16" name="Straight Arrow Connector 15"/>
          <p:cNvCxnSpPr/>
          <p:nvPr/>
        </p:nvCxnSpPr>
        <p:spPr>
          <a:xfrm>
            <a:off x="3352800" y="1676400"/>
            <a:ext cx="228600" cy="228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876800" y="2667000"/>
            <a:ext cx="914400" cy="762000"/>
          </a:xfrm>
          <a:prstGeom prst="straightConnector1">
            <a:avLst/>
          </a:prstGeom>
          <a:ln w="9525">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67000" y="4648200"/>
            <a:ext cx="2895600" cy="369332"/>
          </a:xfrm>
          <a:prstGeom prst="rect">
            <a:avLst/>
          </a:prstGeom>
          <a:noFill/>
        </p:spPr>
        <p:txBody>
          <a:bodyPr wrap="square" rtlCol="0">
            <a:spAutoFit/>
          </a:bodyPr>
          <a:lstStyle/>
          <a:p>
            <a:r>
              <a:rPr lang="en-US"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2679315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5-05-13 at 8.2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600200"/>
            <a:ext cx="5181600" cy="3683964"/>
          </a:xfrm>
          <a:prstGeom prst="rect">
            <a:avLst/>
          </a:prstGeom>
        </p:spPr>
      </p:pic>
      <p:sp>
        <p:nvSpPr>
          <p:cNvPr id="2" name="Title 1"/>
          <p:cNvSpPr>
            <a:spLocks noGrp="1"/>
          </p:cNvSpPr>
          <p:nvPr>
            <p:ph type="title"/>
          </p:nvPr>
        </p:nvSpPr>
        <p:spPr/>
        <p:txBody>
          <a:bodyPr/>
          <a:lstStyle/>
          <a:p>
            <a:r>
              <a:rPr lang="en-US" dirty="0" smtClean="0"/>
              <a:t> DSAs: Q</a:t>
            </a:r>
            <a:r>
              <a:rPr lang="en-US" baseline="30000" dirty="0" smtClean="0"/>
              <a:t>2</a:t>
            </a:r>
            <a:r>
              <a:rPr lang="en-US" dirty="0" smtClean="0"/>
              <a:t>-dependence in z-bins</a:t>
            </a:r>
            <a:endParaRPr lang="en-US"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8</a:t>
            </a:fld>
            <a:endParaRPr lang="en-US"/>
          </a:p>
        </p:txBody>
      </p:sp>
      <p:sp>
        <p:nvSpPr>
          <p:cNvPr id="6" name="TextBox 5"/>
          <p:cNvSpPr txBox="1"/>
          <p:nvPr/>
        </p:nvSpPr>
        <p:spPr>
          <a:xfrm>
            <a:off x="152400" y="838200"/>
            <a:ext cx="2295971" cy="369332"/>
          </a:xfrm>
          <a:prstGeom prst="rect">
            <a:avLst/>
          </a:prstGeom>
          <a:noFill/>
        </p:spPr>
        <p:txBody>
          <a:bodyPr wrap="none" rtlCol="0">
            <a:spAutoFit/>
          </a:bodyPr>
          <a:lstStyle/>
          <a:p>
            <a:r>
              <a:rPr lang="en-US" dirty="0" smtClean="0"/>
              <a:t>0.28&lt;x&lt;0.32, y&lt;0.75</a:t>
            </a:r>
            <a:endParaRPr lang="en-US" dirty="0"/>
          </a:p>
        </p:txBody>
      </p:sp>
      <p:sp>
        <p:nvSpPr>
          <p:cNvPr id="9" name="TextBox 8"/>
          <p:cNvSpPr txBox="1"/>
          <p:nvPr/>
        </p:nvSpPr>
        <p:spPr>
          <a:xfrm>
            <a:off x="762000" y="5562600"/>
            <a:ext cx="5416868" cy="646331"/>
          </a:xfrm>
          <a:prstGeom prst="rect">
            <a:avLst/>
          </a:prstGeom>
          <a:solidFill>
            <a:srgbClr val="FFFF00"/>
          </a:solidFill>
          <a:ln>
            <a:solidFill>
              <a:schemeClr val="tx1"/>
            </a:solidFill>
          </a:ln>
        </p:spPr>
        <p:txBody>
          <a:bodyPr wrap="none" rtlCol="0">
            <a:spAutoFit/>
          </a:bodyPr>
          <a:lstStyle/>
          <a:p>
            <a:pPr marL="285750" indent="-285750">
              <a:buFont typeface="Arial"/>
              <a:buChar char="•"/>
            </a:pPr>
            <a:r>
              <a:rPr lang="en-US" dirty="0" smtClean="0"/>
              <a:t>DSA for </a:t>
            </a:r>
            <a:r>
              <a:rPr lang="en-US" dirty="0" err="1"/>
              <a:t>ep</a:t>
            </a:r>
            <a:r>
              <a:rPr lang="en-US" dirty="0" err="1">
                <a:sym typeface="Wingdings"/>
              </a:rPr>
              <a:t>e’</a:t>
            </a:r>
            <a:r>
              <a:rPr lang="en-US" dirty="0" err="1">
                <a:latin typeface="Symbol"/>
                <a:sym typeface="Wingdings"/>
              </a:rPr>
              <a:t>p</a:t>
            </a:r>
            <a:r>
              <a:rPr lang="en-US" dirty="0" err="1">
                <a:sym typeface="Wingdings"/>
              </a:rPr>
              <a:t>+</a:t>
            </a:r>
            <a:r>
              <a:rPr lang="en-US" dirty="0" err="1" smtClean="0">
                <a:sym typeface="Wingdings"/>
              </a:rPr>
              <a:t>X</a:t>
            </a:r>
            <a:r>
              <a:rPr lang="en-US" dirty="0" smtClean="0">
                <a:sym typeface="Wingdings"/>
              </a:rPr>
              <a:t> for z-bins</a:t>
            </a:r>
            <a:endParaRPr lang="en-US" dirty="0" smtClean="0"/>
          </a:p>
          <a:p>
            <a:pPr marL="285750" indent="-285750">
              <a:buFont typeface="Arial"/>
              <a:buChar char="•"/>
            </a:pPr>
            <a:r>
              <a:rPr lang="en-US" dirty="0" smtClean="0"/>
              <a:t>Tendency to increase with Q</a:t>
            </a:r>
            <a:r>
              <a:rPr lang="en-US" baseline="30000" dirty="0" smtClean="0"/>
              <a:t>2</a:t>
            </a:r>
            <a:r>
              <a:rPr lang="en-US" dirty="0" smtClean="0"/>
              <a:t> stays for bins in z  </a:t>
            </a:r>
          </a:p>
        </p:txBody>
      </p:sp>
      <p:sp>
        <p:nvSpPr>
          <p:cNvPr id="8" name="TextBox 7"/>
          <p:cNvSpPr txBox="1"/>
          <p:nvPr/>
        </p:nvSpPr>
        <p:spPr>
          <a:xfrm>
            <a:off x="7543800" y="1371600"/>
            <a:ext cx="1408070" cy="369332"/>
          </a:xfrm>
          <a:prstGeom prst="rect">
            <a:avLst/>
          </a:prstGeom>
          <a:noFill/>
        </p:spPr>
        <p:txBody>
          <a:bodyPr wrap="none" rtlCol="0">
            <a:spAutoFit/>
          </a:bodyPr>
          <a:lstStyle/>
          <a:p>
            <a:r>
              <a:rPr lang="en-US" dirty="0" smtClean="0"/>
              <a:t>the line x</a:t>
            </a:r>
            <a:r>
              <a:rPr lang="en-US" baseline="30000" dirty="0" smtClean="0"/>
              <a:t>0.72</a:t>
            </a:r>
            <a:endParaRPr lang="en-US" baseline="30000" dirty="0"/>
          </a:p>
        </p:txBody>
      </p:sp>
      <p:sp>
        <p:nvSpPr>
          <p:cNvPr id="12" name="TextBox 11"/>
          <p:cNvSpPr txBox="1"/>
          <p:nvPr/>
        </p:nvSpPr>
        <p:spPr>
          <a:xfrm>
            <a:off x="4114800" y="914400"/>
            <a:ext cx="1787669" cy="523220"/>
          </a:xfrm>
          <a:prstGeom prst="rect">
            <a:avLst/>
          </a:prstGeom>
          <a:noFill/>
        </p:spPr>
        <p:txBody>
          <a:bodyPr wrap="none" rtlCol="0">
            <a:spAutoFit/>
          </a:bodyPr>
          <a:lstStyle/>
          <a:p>
            <a:r>
              <a:rPr lang="en-US" sz="2800" dirty="0" err="1" smtClean="0"/>
              <a:t>ep</a:t>
            </a:r>
            <a:r>
              <a:rPr lang="en-US" sz="2800" dirty="0" err="1" smtClean="0">
                <a:sym typeface="Wingdings"/>
              </a:rPr>
              <a:t>e</a:t>
            </a:r>
            <a:r>
              <a:rPr lang="en-US" sz="2800" dirty="0" err="1" smtClean="0">
                <a:latin typeface="Symbol"/>
                <a:sym typeface="Wingdings"/>
              </a:rPr>
              <a:t>p</a:t>
            </a:r>
            <a:r>
              <a:rPr lang="en-US" sz="2800" dirty="0" err="1" smtClean="0">
                <a:sym typeface="Wingdings"/>
              </a:rPr>
              <a:t>+X</a:t>
            </a:r>
            <a:endParaRPr lang="en-US" sz="2800" dirty="0"/>
          </a:p>
        </p:txBody>
      </p:sp>
      <p:pic>
        <p:nvPicPr>
          <p:cNvPr id="7" name="Picture 6" descr="Screen Shot 2025-05-13 at 9.42.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4028558" cy="3352800"/>
          </a:xfrm>
          <a:prstGeom prst="rect">
            <a:avLst/>
          </a:prstGeom>
        </p:spPr>
      </p:pic>
      <p:sp>
        <p:nvSpPr>
          <p:cNvPr id="13" name="TextBox 12"/>
          <p:cNvSpPr txBox="1"/>
          <p:nvPr/>
        </p:nvSpPr>
        <p:spPr>
          <a:xfrm>
            <a:off x="6019800" y="4267200"/>
            <a:ext cx="2438400" cy="338554"/>
          </a:xfrm>
          <a:prstGeom prst="rect">
            <a:avLst/>
          </a:prstGeom>
          <a:noFill/>
        </p:spPr>
        <p:txBody>
          <a:bodyPr wrap="square" rtlCol="0">
            <a:spAutoFit/>
          </a:bodyPr>
          <a:lstStyle/>
          <a:p>
            <a:r>
              <a:rPr lang="en-US"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481942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10600" cy="563563"/>
          </a:xfrm>
        </p:spPr>
        <p:txBody>
          <a:bodyPr/>
          <a:lstStyle/>
          <a:p>
            <a:r>
              <a:rPr lang="en-US" dirty="0" smtClean="0"/>
              <a:t>DSA </a:t>
            </a:r>
            <a:r>
              <a:rPr lang="en-US" dirty="0" err="1"/>
              <a:t>ep</a:t>
            </a:r>
            <a:r>
              <a:rPr lang="en-US" dirty="0" err="1">
                <a:sym typeface="Wingdings"/>
              </a:rPr>
              <a:t></a:t>
            </a:r>
            <a:r>
              <a:rPr lang="en-US" dirty="0" err="1" smtClean="0">
                <a:sym typeface="Wingdings"/>
              </a:rPr>
              <a:t>e’</a:t>
            </a:r>
            <a:r>
              <a:rPr lang="en-US" dirty="0" err="1" smtClean="0">
                <a:latin typeface="Symbol"/>
                <a:sym typeface="Wingdings"/>
              </a:rPr>
              <a:t>p</a:t>
            </a:r>
            <a:r>
              <a:rPr lang="en-US" dirty="0" err="1" smtClean="0">
                <a:sym typeface="Wingdings"/>
              </a:rPr>
              <a:t>+X</a:t>
            </a:r>
            <a:r>
              <a:rPr lang="en-US" dirty="0" smtClean="0">
                <a:sym typeface="Wingdings"/>
              </a:rPr>
              <a:t>: </a:t>
            </a:r>
            <a:r>
              <a:rPr lang="en-US" dirty="0" smtClean="0"/>
              <a:t>more bins in x</a:t>
            </a:r>
            <a:endParaRPr lang="en-US" dirty="0"/>
          </a:p>
        </p:txBody>
      </p:sp>
      <p:sp>
        <p:nvSpPr>
          <p:cNvPr id="4" name="Footer Placeholder 3"/>
          <p:cNvSpPr>
            <a:spLocks noGrp="1"/>
          </p:cNvSpPr>
          <p:nvPr>
            <p:ph type="ftr" sz="quarter" idx="10"/>
          </p:nvPr>
        </p:nvSpPr>
        <p:spPr/>
        <p:txBody>
          <a:bodyPr/>
          <a:lstStyle/>
          <a:p>
            <a:pPr>
              <a:defRPr/>
            </a:pPr>
            <a:r>
              <a:rPr lang="en-US" smtClean="0"/>
              <a:t>H. Avakian, QCD-Evol., May 22</a:t>
            </a:r>
            <a:endParaRPr lang="en-US"/>
          </a:p>
        </p:txBody>
      </p:sp>
      <p:sp>
        <p:nvSpPr>
          <p:cNvPr id="5" name="Slide Number Placeholder 4"/>
          <p:cNvSpPr>
            <a:spLocks noGrp="1"/>
          </p:cNvSpPr>
          <p:nvPr>
            <p:ph type="sldNum" sz="quarter" idx="11"/>
          </p:nvPr>
        </p:nvSpPr>
        <p:spPr/>
        <p:txBody>
          <a:bodyPr/>
          <a:lstStyle/>
          <a:p>
            <a:fld id="{135AF6CF-B642-094E-9AA1-003F274847D5}" type="slidenum">
              <a:rPr lang="en-US" smtClean="0"/>
              <a:pPr/>
              <a:t>9</a:t>
            </a:fld>
            <a:endParaRPr lang="en-US"/>
          </a:p>
        </p:txBody>
      </p:sp>
      <p:pic>
        <p:nvPicPr>
          <p:cNvPr id="6" name="Picture 5" descr="a1-211-z03-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5029200" cy="4318000"/>
          </a:xfrm>
          <a:prstGeom prst="rect">
            <a:avLst/>
          </a:prstGeom>
        </p:spPr>
      </p:pic>
      <p:pic>
        <p:nvPicPr>
          <p:cNvPr id="7" name="Picture 6" descr="av-211-z0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43000"/>
            <a:ext cx="3796990" cy="4305300"/>
          </a:xfrm>
          <a:prstGeom prst="rect">
            <a:avLst/>
          </a:prstGeom>
        </p:spPr>
      </p:pic>
      <p:sp>
        <p:nvSpPr>
          <p:cNvPr id="8" name="TextBox 7"/>
          <p:cNvSpPr txBox="1"/>
          <p:nvPr/>
        </p:nvSpPr>
        <p:spPr>
          <a:xfrm>
            <a:off x="609600" y="5486400"/>
            <a:ext cx="8382000" cy="923330"/>
          </a:xfrm>
          <a:prstGeom prst="rect">
            <a:avLst/>
          </a:prstGeom>
          <a:noFill/>
        </p:spPr>
        <p:txBody>
          <a:bodyPr wrap="square" rtlCol="0">
            <a:spAutoFit/>
          </a:bodyPr>
          <a:lstStyle/>
          <a:p>
            <a:r>
              <a:rPr lang="en-US" dirty="0" smtClean="0"/>
              <a:t>Inclusive (in progress) and </a:t>
            </a:r>
            <a:r>
              <a:rPr lang="en-US" dirty="0" smtClean="0">
                <a:latin typeface="Symbol"/>
                <a:sym typeface="Wingdings"/>
              </a:rPr>
              <a:t>p</a:t>
            </a:r>
            <a:r>
              <a:rPr lang="en-US" dirty="0" smtClean="0"/>
              <a:t>+ samples may have significant contributions from longitudinal photons (VMs)</a:t>
            </a:r>
          </a:p>
          <a:p>
            <a:r>
              <a:rPr lang="en-US" dirty="0" smtClean="0"/>
              <a:t>Behavior of the double spin asymmetry for </a:t>
            </a:r>
            <a:r>
              <a:rPr lang="en-US" dirty="0" smtClean="0">
                <a:latin typeface="Symbol"/>
                <a:sym typeface="Wingdings"/>
              </a:rPr>
              <a:t>p</a:t>
            </a:r>
            <a:r>
              <a:rPr lang="en-US" dirty="0" smtClean="0"/>
              <a:t>+ is consistent with increase with Q</a:t>
            </a:r>
            <a:r>
              <a:rPr lang="en-US" baseline="30000" dirty="0" smtClean="0"/>
              <a:t>2</a:t>
            </a:r>
            <a:endParaRPr lang="en-US" baseline="30000" dirty="0"/>
          </a:p>
        </p:txBody>
      </p:sp>
      <p:sp>
        <p:nvSpPr>
          <p:cNvPr id="9" name="TextBox 8"/>
          <p:cNvSpPr txBox="1"/>
          <p:nvPr/>
        </p:nvSpPr>
        <p:spPr>
          <a:xfrm>
            <a:off x="152400" y="838200"/>
            <a:ext cx="3451035" cy="369332"/>
          </a:xfrm>
          <a:prstGeom prst="rect">
            <a:avLst/>
          </a:prstGeom>
          <a:noFill/>
        </p:spPr>
        <p:txBody>
          <a:bodyPr wrap="none" rtlCol="0">
            <a:spAutoFit/>
          </a:bodyPr>
          <a:lstStyle/>
          <a:p>
            <a:r>
              <a:rPr lang="en-US" dirty="0" smtClean="0"/>
              <a:t>0.28&lt;x&lt;0.32, 0.3&lt;z&lt;0.8, y&lt;0.75</a:t>
            </a:r>
            <a:endParaRPr lang="en-US" dirty="0"/>
          </a:p>
        </p:txBody>
      </p:sp>
      <p:sp>
        <p:nvSpPr>
          <p:cNvPr id="11" name="TextBox 10"/>
          <p:cNvSpPr txBox="1"/>
          <p:nvPr/>
        </p:nvSpPr>
        <p:spPr>
          <a:xfrm>
            <a:off x="2057400" y="1447800"/>
            <a:ext cx="2895600" cy="369332"/>
          </a:xfrm>
          <a:prstGeom prst="rect">
            <a:avLst/>
          </a:prstGeom>
          <a:noFill/>
        </p:spPr>
        <p:txBody>
          <a:bodyPr wrap="square" rtlCol="0">
            <a:spAutoFit/>
          </a:bodyPr>
          <a:lstStyle/>
          <a:p>
            <a:r>
              <a:rPr lang="en-US"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CLAS12 PRELIMINARY</a:t>
            </a:r>
            <a:endParaRPr lang="en-US"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45358267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c:\gs\gs8.14\bin\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722"/>
  <p:tag name="DEFAULTHEIGHT" val="30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begin{eqnarray}&#10;A_{1}(\pi) \propto  \frac{\sum_q e_q^2 {\color{blue} g_1^q(x)} D_1^{q \rightarrow \pi}(z)} {\sum_q e_q^2 {\color{blue} f_1^q(x)} D_1^{q \rightarrow \pi}(z)}\nonumber &#10;\end{eqnarray}&#10;\end{document}&#10;"/>
  <p:tag name="EXTERNALNAME" val="txp_fig"/>
  <p:tag name="BLEND" val="False"/>
  <p:tag name="TRANSPARENT" val="False"/>
  <p:tag name="KEEPFILES" val="False"/>
  <p:tag name="DEBUGPAUSE" val="False"/>
  <p:tag name="RESOLUTION" val="1200"/>
  <p:tag name="TIMEOUT" val="(none)"/>
  <p:tag name="BOXWIDTH" val="396"/>
  <p:tag name="BOXHEIGHT" val="337"/>
  <p:tag name="BOXFONT" val="10"/>
  <p:tag name="BOXWRAP" val="False"/>
  <p:tag name="WORKAROUNDTRANSPARENCYBUG" val="False"/>
  <p:tag name="ALLOWFONTSUBSTITUTION" val="False"/>
  <p:tag name="BITMAPFORMAT" val="png256"/>
  <p:tag name="ORIGWIDTH" val="277"/>
  <p:tag name="PICTUREFILESIZE" val="49796"/>
</p:tagLst>
</file>

<file path=ppt/theme/theme1.xml><?xml version="1.0" encoding="utf-8"?>
<a:theme xmlns:a="http://schemas.openxmlformats.org/drawingml/2006/main" name="harut">
  <a:themeElements>
    <a:clrScheme name="har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r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har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r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r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r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r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r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r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r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r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r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r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r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harut</Template>
  <TotalTime>276303</TotalTime>
  <Words>3935</Words>
  <Application>Microsoft Macintosh PowerPoint</Application>
  <PresentationFormat>On-screen Show (4:3)</PresentationFormat>
  <Paragraphs>441</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harut</vt:lpstr>
      <vt:lpstr>PowerPoint Presentation</vt:lpstr>
      <vt:lpstr>Observables with longitudinally pol. target</vt:lpstr>
      <vt:lpstr>CLAS12 RGC experiment with longitudinally polarized target </vt:lpstr>
      <vt:lpstr>Single pion DSAs </vt:lpstr>
      <vt:lpstr> DIS kinematical coverage and observables</vt:lpstr>
      <vt:lpstr>A1 x-dependence for epe’p0X vs epe’p+p-X</vt:lpstr>
      <vt:lpstr> DSAs: comparing different processes</vt:lpstr>
      <vt:lpstr> DSAs: Q2-dependence in z-bins</vt:lpstr>
      <vt:lpstr>DSA epe’p+X: more bins in x</vt:lpstr>
      <vt:lpstr>PowerPoint Presentation</vt:lpstr>
      <vt:lpstr>PowerPoint Presentation</vt:lpstr>
      <vt:lpstr>What we know about the longitudinal rho</vt:lpstr>
      <vt:lpstr>“diffractive” VMs: rapidity gap</vt:lpstr>
      <vt:lpstr>Studies of  r0 impact with longitudinally polarized NH3 target</vt:lpstr>
      <vt:lpstr>PowerPoint Presentation</vt:lpstr>
      <vt:lpstr>Exclusive r contributions to p: PT-dependence</vt:lpstr>
      <vt:lpstr>Azimuthal modulations in B2B production</vt:lpstr>
      <vt:lpstr>B2B production: exclusive baryon in TFR</vt:lpstr>
      <vt:lpstr>summary</vt:lpstr>
      <vt:lpstr>PowerPoint Presentation</vt:lpstr>
      <vt:lpstr>Longitudinally polarized quarks in B2B SIDIS</vt:lpstr>
      <vt:lpstr>PowerPoint Presentation</vt:lpstr>
      <vt:lpstr>SSAs for dihadrons: kinematics</vt:lpstr>
      <vt:lpstr>Addressing PAC/theory comments</vt:lpstr>
      <vt:lpstr>SSAs for epe’p+p-X</vt:lpstr>
      <vt:lpstr>PowerPoint Presentation</vt:lpstr>
      <vt:lpstr>Exclusive dihadrons from CLAS12</vt:lpstr>
      <vt:lpstr>PowerPoint Presentation</vt:lpstr>
      <vt:lpstr>semi-inclusive pi0 production</vt:lpstr>
      <vt:lpstr>CLAS12 exclusive pions from RGC</vt:lpstr>
      <vt:lpstr>qT-crisis or misinterpretation</vt:lpstr>
      <vt:lpstr>“r-free SIDIS” free: target proton bias</vt:lpstr>
      <vt:lpstr>PowerPoint Presentation</vt:lpstr>
      <vt:lpstr>“diffractive rho0s” in SIDIS multiplicities</vt:lpstr>
      <vt:lpstr>RGC: Kinematical cuts for results and x-checks</vt:lpstr>
      <vt:lpstr>CLAS12 RGC experiment with longitudinally polarized target </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avakian</dc:creator>
  <cp:lastModifiedBy>Harut Avagyan</cp:lastModifiedBy>
  <cp:revision>1449</cp:revision>
  <cp:lastPrinted>2025-05-21T21:08:36Z</cp:lastPrinted>
  <dcterms:created xsi:type="dcterms:W3CDTF">2012-06-15T14:14:56Z</dcterms:created>
  <dcterms:modified xsi:type="dcterms:W3CDTF">2025-05-22T13:49:54Z</dcterms:modified>
</cp:coreProperties>
</file>