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48"/>
  </p:notesMasterIdLst>
  <p:sldIdLst>
    <p:sldId id="661" r:id="rId2"/>
    <p:sldId id="693" r:id="rId3"/>
    <p:sldId id="662" r:id="rId4"/>
    <p:sldId id="603" r:id="rId5"/>
    <p:sldId id="619" r:id="rId6"/>
    <p:sldId id="270" r:id="rId7"/>
    <p:sldId id="620" r:id="rId8"/>
    <p:sldId id="623" r:id="rId9"/>
    <p:sldId id="569" r:id="rId10"/>
    <p:sldId id="663" r:id="rId11"/>
    <p:sldId id="664" r:id="rId12"/>
    <p:sldId id="607" r:id="rId13"/>
    <p:sldId id="621" r:id="rId14"/>
    <p:sldId id="499" r:id="rId15"/>
    <p:sldId id="665" r:id="rId16"/>
    <p:sldId id="666" r:id="rId17"/>
    <p:sldId id="667" r:id="rId18"/>
    <p:sldId id="672" r:id="rId19"/>
    <p:sldId id="628" r:id="rId20"/>
    <p:sldId id="642" r:id="rId21"/>
    <p:sldId id="679" r:id="rId22"/>
    <p:sldId id="680" r:id="rId23"/>
    <p:sldId id="681" r:id="rId24"/>
    <p:sldId id="682" r:id="rId25"/>
    <p:sldId id="683" r:id="rId26"/>
    <p:sldId id="684" r:id="rId27"/>
    <p:sldId id="685" r:id="rId28"/>
    <p:sldId id="258" r:id="rId29"/>
    <p:sldId id="686" r:id="rId30"/>
    <p:sldId id="687" r:id="rId31"/>
    <p:sldId id="688" r:id="rId32"/>
    <p:sldId id="689" r:id="rId33"/>
    <p:sldId id="669" r:id="rId34"/>
    <p:sldId id="670" r:id="rId35"/>
    <p:sldId id="671" r:id="rId36"/>
    <p:sldId id="694" r:id="rId37"/>
    <p:sldId id="695" r:id="rId38"/>
    <p:sldId id="718" r:id="rId39"/>
    <p:sldId id="692" r:id="rId40"/>
    <p:sldId id="719" r:id="rId41"/>
    <p:sldId id="723" r:id="rId42"/>
    <p:sldId id="720" r:id="rId43"/>
    <p:sldId id="722" r:id="rId44"/>
    <p:sldId id="673" r:id="rId45"/>
    <p:sldId id="674" r:id="rId46"/>
    <p:sldId id="677" r:id="rId4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671"/>
    <p:restoredTop sz="94658"/>
  </p:normalViewPr>
  <p:slideViewPr>
    <p:cSldViewPr snapToGrid="0">
      <p:cViewPr varScale="1">
        <p:scale>
          <a:sx n="120" d="100"/>
          <a:sy n="120" d="100"/>
        </p:scale>
        <p:origin x="85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99925F-C60D-1046-80FA-1CDBEF002507}" type="datetimeFigureOut">
              <a:rPr lang="en-US" smtClean="0"/>
              <a:t>5/19/25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C7AB33-EF11-3741-9BBF-6B0341AD14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7650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6CAF61-9946-B248-B230-E738D8BA56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52491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raphic 1" descr="Tag=AccentColor&#10;Flavor=Light&#10;Target=Fill">
            <a:extLst>
              <a:ext uri="{FF2B5EF4-FFF2-40B4-BE49-F238E27FC236}">
                <a16:creationId xmlns:a16="http://schemas.microsoft.com/office/drawing/2014/main" id="{0D57E7FA-E8FC-45AC-868F-CDC8144939D6}"/>
              </a:ext>
            </a:extLst>
          </p:cNvPr>
          <p:cNvSpPr/>
          <p:nvPr/>
        </p:nvSpPr>
        <p:spPr>
          <a:xfrm rot="10800000" flipV="1">
            <a:off x="2599854" y="527562"/>
            <a:ext cx="6992292" cy="5102484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7094A5-EB6F-441D-88F8-CD7A30C847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08760" y="1591056"/>
            <a:ext cx="5705856" cy="3264408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C7CE1E3-3929-42A6-81B7-056BD88EF3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928616"/>
            <a:ext cx="5705856" cy="996696"/>
          </a:xfrm>
        </p:spPr>
        <p:txBody>
          <a:bodyPr/>
          <a:lstStyle>
            <a:lvl1pPr marL="0" indent="0" algn="l">
              <a:buNone/>
              <a:defRPr sz="2400" cap="all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E951E3-0794-422C-AF76-0AD4A7FB19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A7895-C4BA-6B42-9AC9-576FD441A823}" type="datetime1">
              <a:rPr lang="en-US" smtClean="0"/>
              <a:t>5/19/25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4EBFA8-0291-4D77-A9D9-B17FC2382A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7AC4D4-C4EE-4624-A329-C608A1D5A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9997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raphic 1" descr="Tag=AccentColor&#10;Flavor=Light&#10;Target=Fill">
            <a:extLst>
              <a:ext uri="{FF2B5EF4-FFF2-40B4-BE49-F238E27FC236}">
                <a16:creationId xmlns:a16="http://schemas.microsoft.com/office/drawing/2014/main" id="{0EE21C0F-70D8-4F3C-9392-07559C90EE6E}"/>
              </a:ext>
            </a:extLst>
          </p:cNvPr>
          <p:cNvSpPr/>
          <p:nvPr/>
        </p:nvSpPr>
        <p:spPr>
          <a:xfrm rot="10800000" flipH="1" flipV="1">
            <a:off x="684965" y="1332237"/>
            <a:ext cx="5263732" cy="3841102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DB1DFE-8154-440D-93CF-FEF7860E8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9032" y="2523744"/>
            <a:ext cx="3831336" cy="1453896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CD9D1F5-05CC-48F3-A314-315EF17030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711696" y="640079"/>
            <a:ext cx="4837176" cy="556869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1807DE-1178-4BBB-89D8-9046239C2D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55064" y="4087368"/>
            <a:ext cx="3319272" cy="649224"/>
          </a:xfrm>
        </p:spPr>
        <p:txBody>
          <a:bodyPr>
            <a:noAutofit/>
          </a:bodyPr>
          <a:lstStyle>
            <a:lvl1pPr marL="0" indent="0" algn="ctr">
              <a:buNone/>
              <a:defRPr sz="2000" cap="all" baseline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48EA59-A1BC-48B7-9495-6D5C6035B1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191387-AC3D-7146-85AF-A3918488BFEA}" type="datetime1">
              <a:rPr lang="en-US" smtClean="0"/>
              <a:t>5/19/25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F85A72-B50F-440E-AAD3-53C099F6D9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C2D00B-4207-4720-8C68-605CAFDD5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42467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1C888B-58B8-4428-8B1D-4E26FC5DD5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314F67B-D516-42FA-A2CA-2DCD37CFE8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2BA5FF-4919-4FF8-9C04-06CE156B76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F8299-55C6-8D45-B41D-E1D27F7DBA5C}" type="datetime1">
              <a:rPr lang="en-US" smtClean="0"/>
              <a:t>5/19/25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EDA970-128E-4150-8E5A-A1B056E835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EC6CD1-EE5E-42EF-B76D-BB803BA6A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2844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50C2A1B-34CA-4877-9435-D77DF325757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F255E5E-4A81-44CC-8D99-F56E625D46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9CEECF-A221-4ECC-AD9C-E197D516D2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8EF09-9F27-E440-95A5-4B4C68FAE491}" type="datetime1">
              <a:rPr lang="en-US" smtClean="0"/>
              <a:t>5/19/25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8F41AE-0DDE-49ED-9F0C-E0E16F599A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B47FB7-77F0-4C43-B81E-D04B31C95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50410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 descr="Tag=AccentColor&#10;Flavor=Light&#10;Target=Fill">
            <a:extLst>
              <a:ext uri="{FF2B5EF4-FFF2-40B4-BE49-F238E27FC236}">
                <a16:creationId xmlns:a16="http://schemas.microsoft.com/office/drawing/2014/main" id="{13B7BB51-92B8-4089-8DAB-1202A4D1C6A3}"/>
              </a:ext>
            </a:extLst>
          </p:cNvPr>
          <p:cNvSpPr/>
          <p:nvPr/>
        </p:nvSpPr>
        <p:spPr>
          <a:xfrm flipH="1">
            <a:off x="1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030E26-A86A-417A-AA64-699AA8DD3D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9CF97E-0E6E-41E9-B75B-0371E744D1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11680"/>
            <a:ext cx="10515600" cy="4160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BAE770-8363-44CD-8A22-AB26C5C53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CCEA8-087F-5543-BD6F-82FAAE47CFFE}" type="datetime1">
              <a:rPr lang="en-US" smtClean="0"/>
              <a:t>5/19/25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E618F2-3B8E-4449-91E7-F8AA49609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3428F0-E5C2-42A1-AB2F-1A19FFAD1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1244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raphic 9" descr="Tag=AccentColor&#10;Flavor=Light&#10;Target=Fill">
            <a:extLst>
              <a:ext uri="{FF2B5EF4-FFF2-40B4-BE49-F238E27FC236}">
                <a16:creationId xmlns:a16="http://schemas.microsoft.com/office/drawing/2014/main" id="{DB2CE8D6-5B4E-4EBE-9ED5-A1DA7E2A5CDA}"/>
              </a:ext>
            </a:extLst>
          </p:cNvPr>
          <p:cNvSpPr/>
          <p:nvPr/>
        </p:nvSpPr>
        <p:spPr>
          <a:xfrm>
            <a:off x="7209816" y="0"/>
            <a:ext cx="4143984" cy="5747660"/>
          </a:xfrm>
          <a:custGeom>
            <a:avLst/>
            <a:gdLst>
              <a:gd name="connsiteX0" fmla="*/ 0 w 3843750"/>
              <a:gd name="connsiteY0" fmla="*/ 346 h 5956080"/>
              <a:gd name="connsiteX1" fmla="*/ 72373 w 3843750"/>
              <a:gd name="connsiteY1" fmla="*/ 2447534 h 5956080"/>
              <a:gd name="connsiteX2" fmla="*/ 145093 w 3843750"/>
              <a:gd name="connsiteY2" fmla="*/ 3878724 h 5956080"/>
              <a:gd name="connsiteX3" fmla="*/ 237897 w 3843750"/>
              <a:gd name="connsiteY3" fmla="*/ 4208041 h 5956080"/>
              <a:gd name="connsiteX4" fmla="*/ 281875 w 3843750"/>
              <a:gd name="connsiteY4" fmla="*/ 4677601 h 5956080"/>
              <a:gd name="connsiteX5" fmla="*/ 360135 w 3843750"/>
              <a:gd name="connsiteY5" fmla="*/ 5287407 h 5956080"/>
              <a:gd name="connsiteX6" fmla="*/ 414155 w 3843750"/>
              <a:gd name="connsiteY6" fmla="*/ 5817914 h 5956080"/>
              <a:gd name="connsiteX7" fmla="*/ 681487 w 3843750"/>
              <a:gd name="connsiteY7" fmla="*/ 5914873 h 5956080"/>
              <a:gd name="connsiteX8" fmla="*/ 892373 w 3843750"/>
              <a:gd name="connsiteY8" fmla="*/ 5605295 h 5956080"/>
              <a:gd name="connsiteX9" fmla="*/ 1027770 w 3843750"/>
              <a:gd name="connsiteY9" fmla="*/ 5804063 h 5956080"/>
              <a:gd name="connsiteX10" fmla="*/ 1200566 w 3843750"/>
              <a:gd name="connsiteY10" fmla="*/ 5527036 h 5956080"/>
              <a:gd name="connsiteX11" fmla="*/ 1348083 w 3843750"/>
              <a:gd name="connsiteY11" fmla="*/ 5363590 h 5956080"/>
              <a:gd name="connsiteX12" fmla="*/ 1425997 w 3843750"/>
              <a:gd name="connsiteY12" fmla="*/ 4800532 h 5956080"/>
              <a:gd name="connsiteX13" fmla="*/ 1517416 w 3843750"/>
              <a:gd name="connsiteY13" fmla="*/ 4640549 h 5956080"/>
              <a:gd name="connsiteX14" fmla="*/ 1569705 w 3843750"/>
              <a:gd name="connsiteY14" fmla="*/ 4803995 h 5956080"/>
              <a:gd name="connsiteX15" fmla="*/ 1530921 w 3843750"/>
              <a:gd name="connsiteY15" fmla="*/ 5433885 h 5956080"/>
              <a:gd name="connsiteX16" fmla="*/ 1614721 w 3843750"/>
              <a:gd name="connsiteY16" fmla="*/ 5319957 h 5956080"/>
              <a:gd name="connsiteX17" fmla="*/ 1800676 w 3843750"/>
              <a:gd name="connsiteY17" fmla="*/ 4608691 h 5956080"/>
              <a:gd name="connsiteX18" fmla="*/ 1918759 w 3843750"/>
              <a:gd name="connsiteY18" fmla="*/ 4486799 h 5956080"/>
              <a:gd name="connsiteX19" fmla="*/ 2009139 w 3843750"/>
              <a:gd name="connsiteY19" fmla="*/ 4715000 h 5956080"/>
              <a:gd name="connsiteX20" fmla="*/ 2135532 w 3843750"/>
              <a:gd name="connsiteY20" fmla="*/ 5321689 h 5956080"/>
              <a:gd name="connsiteX21" fmla="*/ 2209291 w 3843750"/>
              <a:gd name="connsiteY21" fmla="*/ 5028733 h 5956080"/>
              <a:gd name="connsiteX22" fmla="*/ 2501208 w 3843750"/>
              <a:gd name="connsiteY22" fmla="*/ 4457711 h 5956080"/>
              <a:gd name="connsiteX23" fmla="*/ 2695127 w 3843750"/>
              <a:gd name="connsiteY23" fmla="*/ 4973674 h 5956080"/>
              <a:gd name="connsiteX24" fmla="*/ 2825329 w 3843750"/>
              <a:gd name="connsiteY24" fmla="*/ 4563328 h 5956080"/>
              <a:gd name="connsiteX25" fmla="*/ 2904628 w 3843750"/>
              <a:gd name="connsiteY25" fmla="*/ 4466368 h 5956080"/>
              <a:gd name="connsiteX26" fmla="*/ 2922635 w 3843750"/>
              <a:gd name="connsiteY26" fmla="*/ 4519696 h 5956080"/>
              <a:gd name="connsiteX27" fmla="*/ 3089544 w 3843750"/>
              <a:gd name="connsiteY27" fmla="*/ 3606545 h 5956080"/>
              <a:gd name="connsiteX28" fmla="*/ 3150490 w 3843750"/>
              <a:gd name="connsiteY28" fmla="*/ 3989882 h 5956080"/>
              <a:gd name="connsiteX29" fmla="*/ 3755448 w 3843750"/>
              <a:gd name="connsiteY29" fmla="*/ 1538193 h 5956080"/>
              <a:gd name="connsiteX30" fmla="*/ 3850330 w 3843750"/>
              <a:gd name="connsiteY30" fmla="*/ 0 h 5956080"/>
              <a:gd name="connsiteX31" fmla="*/ 0 w 3843750"/>
              <a:gd name="connsiteY31" fmla="*/ 0 h 595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3843750" h="5956080">
                <a:moveTo>
                  <a:pt x="0" y="346"/>
                </a:moveTo>
                <a:cubicBezTo>
                  <a:pt x="12120" y="1234155"/>
                  <a:pt x="72720" y="2447534"/>
                  <a:pt x="72373" y="2447534"/>
                </a:cubicBezTo>
                <a:cubicBezTo>
                  <a:pt x="72720" y="2449265"/>
                  <a:pt x="114274" y="3641520"/>
                  <a:pt x="145093" y="3878724"/>
                </a:cubicBezTo>
                <a:cubicBezTo>
                  <a:pt x="176258" y="4119392"/>
                  <a:pt x="210194" y="3969797"/>
                  <a:pt x="237897" y="4208041"/>
                </a:cubicBezTo>
                <a:cubicBezTo>
                  <a:pt x="250017" y="4367677"/>
                  <a:pt x="237204" y="4527661"/>
                  <a:pt x="281875" y="4677601"/>
                </a:cubicBezTo>
                <a:cubicBezTo>
                  <a:pt x="278758" y="4908226"/>
                  <a:pt x="338319" y="5059552"/>
                  <a:pt x="360135" y="5287407"/>
                </a:cubicBezTo>
                <a:cubicBezTo>
                  <a:pt x="370177" y="5468860"/>
                  <a:pt x="348015" y="5649274"/>
                  <a:pt x="414155" y="5817914"/>
                </a:cubicBezTo>
                <a:cubicBezTo>
                  <a:pt x="467137" y="5947770"/>
                  <a:pt x="534662" y="6049578"/>
                  <a:pt x="681487" y="5914873"/>
                </a:cubicBezTo>
                <a:cubicBezTo>
                  <a:pt x="680448" y="5747964"/>
                  <a:pt x="925963" y="5772897"/>
                  <a:pt x="892373" y="5605295"/>
                </a:cubicBezTo>
                <a:cubicBezTo>
                  <a:pt x="1003184" y="5641309"/>
                  <a:pt x="945009" y="5759046"/>
                  <a:pt x="1027770" y="5804063"/>
                </a:cubicBezTo>
                <a:cubicBezTo>
                  <a:pt x="1099105" y="5719915"/>
                  <a:pt x="1051664" y="5551968"/>
                  <a:pt x="1200566" y="5527036"/>
                </a:cubicBezTo>
                <a:cubicBezTo>
                  <a:pt x="1352931" y="5564088"/>
                  <a:pt x="1336655" y="5453970"/>
                  <a:pt x="1348083" y="5363590"/>
                </a:cubicBezTo>
                <a:cubicBezTo>
                  <a:pt x="1370938" y="5149586"/>
                  <a:pt x="1389291" y="5009687"/>
                  <a:pt x="1425997" y="4800532"/>
                </a:cubicBezTo>
                <a:cubicBezTo>
                  <a:pt x="1436385" y="4748243"/>
                  <a:pt x="1415608" y="4628775"/>
                  <a:pt x="1517416" y="4640549"/>
                </a:cubicBezTo>
                <a:cubicBezTo>
                  <a:pt x="1596022" y="4651976"/>
                  <a:pt x="1566242" y="4746512"/>
                  <a:pt x="1569705" y="4803995"/>
                </a:cubicBezTo>
                <a:cubicBezTo>
                  <a:pt x="1600177" y="5128809"/>
                  <a:pt x="1532998" y="5109763"/>
                  <a:pt x="1530921" y="5433885"/>
                </a:cubicBezTo>
                <a:cubicBezTo>
                  <a:pt x="1530574" y="5446697"/>
                  <a:pt x="1580786" y="5458125"/>
                  <a:pt x="1614721" y="5319957"/>
                </a:cubicBezTo>
                <a:cubicBezTo>
                  <a:pt x="1681208" y="5047432"/>
                  <a:pt x="1760507" y="4832736"/>
                  <a:pt x="1800676" y="4608691"/>
                </a:cubicBezTo>
                <a:cubicBezTo>
                  <a:pt x="1848463" y="4656824"/>
                  <a:pt x="1889671" y="4439704"/>
                  <a:pt x="1918759" y="4486799"/>
                </a:cubicBezTo>
                <a:cubicBezTo>
                  <a:pt x="1932264" y="4566098"/>
                  <a:pt x="1956503" y="4642626"/>
                  <a:pt x="2009139" y="4715000"/>
                </a:cubicBezTo>
                <a:cubicBezTo>
                  <a:pt x="2054502" y="4933851"/>
                  <a:pt x="2004983" y="5137812"/>
                  <a:pt x="2135532" y="5321689"/>
                </a:cubicBezTo>
                <a:cubicBezTo>
                  <a:pt x="2135532" y="5321689"/>
                  <a:pt x="2137610" y="5265245"/>
                  <a:pt x="2209291" y="5028733"/>
                </a:cubicBezTo>
                <a:cubicBezTo>
                  <a:pt x="2267120" y="4838277"/>
                  <a:pt x="2341225" y="4936622"/>
                  <a:pt x="2501208" y="4457711"/>
                </a:cubicBezTo>
                <a:cubicBezTo>
                  <a:pt x="2545186" y="4641934"/>
                  <a:pt x="2446495" y="4877753"/>
                  <a:pt x="2695127" y="4973674"/>
                </a:cubicBezTo>
                <a:cubicBezTo>
                  <a:pt x="2743260" y="4833775"/>
                  <a:pt x="2706208" y="4662365"/>
                  <a:pt x="2825329" y="4563328"/>
                </a:cubicBezTo>
                <a:cubicBezTo>
                  <a:pt x="2859958" y="4534586"/>
                  <a:pt x="2884890" y="4501689"/>
                  <a:pt x="2904628" y="4466368"/>
                </a:cubicBezTo>
                <a:cubicBezTo>
                  <a:pt x="2910515" y="4484375"/>
                  <a:pt x="2916749" y="4503074"/>
                  <a:pt x="2922635" y="4519696"/>
                </a:cubicBezTo>
                <a:cubicBezTo>
                  <a:pt x="2946529" y="4491647"/>
                  <a:pt x="3082618" y="3784882"/>
                  <a:pt x="3089544" y="3606545"/>
                </a:cubicBezTo>
                <a:cubicBezTo>
                  <a:pt x="3124172" y="3733285"/>
                  <a:pt x="3150490" y="3989882"/>
                  <a:pt x="3150490" y="3989882"/>
                </a:cubicBezTo>
                <a:cubicBezTo>
                  <a:pt x="3150490" y="3989882"/>
                  <a:pt x="3300085" y="3936900"/>
                  <a:pt x="3755448" y="1538193"/>
                </a:cubicBezTo>
                <a:cubicBezTo>
                  <a:pt x="3791461" y="1348775"/>
                  <a:pt x="3824704" y="697762"/>
                  <a:pt x="3850330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AD5705-B027-4C44-B38A-60296E29EB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078991"/>
            <a:ext cx="5266944" cy="3136392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8BBAC4-9088-44CF-BA2D-B8DD24FB52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279392"/>
            <a:ext cx="5266944" cy="1500187"/>
          </a:xfrm>
        </p:spPr>
        <p:txBody>
          <a:bodyPr/>
          <a:lstStyle>
            <a:lvl1pPr marL="0" indent="0">
              <a:buNone/>
              <a:defRPr sz="240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93FB3F-D2A6-4919-B57B-C08861D463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5C729-2CB8-124D-A9BD-1A48343CEDDB}" type="datetime1">
              <a:rPr lang="en-US" smtClean="0"/>
              <a:t>5/19/25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9049E0-6BE5-43FA-A4D4-ACAFC871A7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F8C28D-1479-4F15-B906-0AEBBCCA8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898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 descr="Tag=AccentColor&#10;Flavor=Light&#10;Target=Fill">
            <a:extLst>
              <a:ext uri="{FF2B5EF4-FFF2-40B4-BE49-F238E27FC236}">
                <a16:creationId xmlns:a16="http://schemas.microsoft.com/office/drawing/2014/main" id="{FD51F360-8860-4FB5-A0A5-773473DD8B39}"/>
              </a:ext>
            </a:extLst>
          </p:cNvPr>
          <p:cNvSpPr/>
          <p:nvPr/>
        </p:nvSpPr>
        <p:spPr>
          <a:xfrm flipH="1">
            <a:off x="1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2A77EC9-372A-4ECA-9088-780532AF05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C882CE-1B27-414A-9B06-AA5D2DB683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11680"/>
            <a:ext cx="4937760" cy="4160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397E60-5D92-4530-96D1-FC09AF3C27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19088" y="2011680"/>
            <a:ext cx="4937760" cy="4160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4240FE-0C6A-47E9-9B0A-7B3C60877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DCD29-BC6A-5540-BFD9-1D1C8308FF8F}" type="datetime1">
              <a:rPr lang="en-US" smtClean="0"/>
              <a:t>5/19/25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71AE1B-BB18-4C7E-AA77-3A4D401A5F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FA7B1D-FEDD-4E29-A352-29E5F498B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8319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 descr="Tag=AccentColor&#10;Flavor=Light&#10;Target=Fill">
            <a:extLst>
              <a:ext uri="{FF2B5EF4-FFF2-40B4-BE49-F238E27FC236}">
                <a16:creationId xmlns:a16="http://schemas.microsoft.com/office/drawing/2014/main" id="{527D753D-3426-457C-9082-B92894509EC0}"/>
              </a:ext>
            </a:extLst>
          </p:cNvPr>
          <p:cNvSpPr/>
          <p:nvPr/>
        </p:nvSpPr>
        <p:spPr>
          <a:xfrm flipH="1">
            <a:off x="1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4D2B94-0682-4185-BCE3-89AF214A4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65C47E-B85E-4B3E-A669-DEEC7F5DF2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011680"/>
            <a:ext cx="4937760" cy="950976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24517F-FE8C-49AD-9A52-0F43010526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127248"/>
            <a:ext cx="4937760" cy="30632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80C73EC-7117-4DC2-9075-14102F2E28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19088" y="2011680"/>
            <a:ext cx="4937760" cy="950976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DD9A323-865B-4177-8F98-9BA304E022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19088" y="3127248"/>
            <a:ext cx="4937760" cy="30632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AA4E5D6-7075-4584-BD43-D966F0B58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42329-D566-C249-B05C-4180150BC062}" type="datetime1">
              <a:rPr lang="en-US" smtClean="0"/>
              <a:t>5/19/25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C38B83D-8A05-4F3C-A409-1602C9630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AD250E7-8A73-449C-A140-A2A2582D7F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1415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raphic 1" descr="Tag=AccentColor&#10;Flavor=Light&#10;Target=Fill">
            <a:extLst>
              <a:ext uri="{FF2B5EF4-FFF2-40B4-BE49-F238E27FC236}">
                <a16:creationId xmlns:a16="http://schemas.microsoft.com/office/drawing/2014/main" id="{AAFBE1F6-FC6D-4C3D-9AC3-97028E6F18C7}"/>
              </a:ext>
            </a:extLst>
          </p:cNvPr>
          <p:cNvSpPr/>
          <p:nvPr/>
        </p:nvSpPr>
        <p:spPr>
          <a:xfrm rot="10800000" flipV="1">
            <a:off x="1969639" y="181596"/>
            <a:ext cx="8252722" cy="6022258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2825A4-268B-4301-8432-F9E9B2661A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3784" y="1572768"/>
            <a:ext cx="6501384" cy="4096512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33410F-8A90-47F6-BD39-4AC0E43583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087AB0-C7AD-7042-8190-895AED224FA3}" type="datetime1">
              <a:rPr lang="en-US" smtClean="0"/>
              <a:t>5/19/25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D819A9-F8DE-4E5C-AFC3-E0105ACD82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E25320-A12F-4F3E-8EC9-11292FF36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98630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C9756B-145D-4BA8-AA43-904C1E7CB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2FFFA-D64F-B645-9755-EF2554B59600}" type="datetime1">
              <a:rPr lang="en-US" smtClean="0"/>
              <a:t>5/19/25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1DB60F-139E-4C44-89AF-3F8F5EC24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8226C9-C193-4B47-9717-4BC86C909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8992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 descr="Mask ID=&#10;Mask position=bottom, center&#10;Mask family= brushstroke, landscape, wide">
            <a:extLst>
              <a:ext uri="{FF2B5EF4-FFF2-40B4-BE49-F238E27FC236}">
                <a16:creationId xmlns:a16="http://schemas.microsoft.com/office/drawing/2014/main" id="{736BF44D-E8DD-45FA-931D-CBCC67D57944}"/>
              </a:ext>
            </a:extLst>
          </p:cNvPr>
          <p:cNvSpPr/>
          <p:nvPr/>
        </p:nvSpPr>
        <p:spPr>
          <a:xfrm>
            <a:off x="1768100" y="-1"/>
            <a:ext cx="10423900" cy="5920155"/>
          </a:xfrm>
          <a:custGeom>
            <a:avLst/>
            <a:gdLst>
              <a:gd name="connsiteX0" fmla="*/ 10423900 w 10423900"/>
              <a:gd name="connsiteY0" fmla="*/ 0 h 5491534"/>
              <a:gd name="connsiteX1" fmla="*/ 3493157 w 10423900"/>
              <a:gd name="connsiteY1" fmla="*/ 0 h 5491534"/>
              <a:gd name="connsiteX2" fmla="*/ 3493018 w 10423900"/>
              <a:gd name="connsiteY2" fmla="*/ 31 h 5491534"/>
              <a:gd name="connsiteX3" fmla="*/ 3245493 w 10423900"/>
              <a:gd name="connsiteY3" fmla="*/ 104839 h 5491534"/>
              <a:gd name="connsiteX4" fmla="*/ 4434802 w 10423900"/>
              <a:gd name="connsiteY4" fmla="*/ 284558 h 5491534"/>
              <a:gd name="connsiteX5" fmla="*/ 4011937 w 10423900"/>
              <a:gd name="connsiteY5" fmla="*/ 395559 h 5491534"/>
              <a:gd name="connsiteX6" fmla="*/ 3573213 w 10423900"/>
              <a:gd name="connsiteY6" fmla="*/ 474847 h 5491534"/>
              <a:gd name="connsiteX7" fmla="*/ 3097489 w 10423900"/>
              <a:gd name="connsiteY7" fmla="*/ 532990 h 5491534"/>
              <a:gd name="connsiteX8" fmla="*/ 2664052 w 10423900"/>
              <a:gd name="connsiteY8" fmla="*/ 649279 h 5491534"/>
              <a:gd name="connsiteX9" fmla="*/ 3795218 w 10423900"/>
              <a:gd name="connsiteY9" fmla="*/ 696852 h 5491534"/>
              <a:gd name="connsiteX10" fmla="*/ 3208492 w 10423900"/>
              <a:gd name="connsiteY10" fmla="*/ 802568 h 5491534"/>
              <a:gd name="connsiteX11" fmla="*/ 2727483 w 10423900"/>
              <a:gd name="connsiteY11" fmla="*/ 939999 h 5491534"/>
              <a:gd name="connsiteX12" fmla="*/ 2389190 w 10423900"/>
              <a:gd name="connsiteY12" fmla="*/ 1003429 h 5491534"/>
              <a:gd name="connsiteX13" fmla="*/ 2029754 w 10423900"/>
              <a:gd name="connsiteY13" fmla="*/ 1019287 h 5491534"/>
              <a:gd name="connsiteX14" fmla="*/ 1945181 w 10423900"/>
              <a:gd name="connsiteY14" fmla="*/ 1119716 h 5491534"/>
              <a:gd name="connsiteX15" fmla="*/ 2056184 w 10423900"/>
              <a:gd name="connsiteY15" fmla="*/ 1225434 h 5491534"/>
              <a:gd name="connsiteX16" fmla="*/ 2225329 w 10423900"/>
              <a:gd name="connsiteY16" fmla="*/ 1236004 h 5491534"/>
              <a:gd name="connsiteX17" fmla="*/ 3234920 w 10423900"/>
              <a:gd name="connsiteY17" fmla="*/ 1262435 h 5491534"/>
              <a:gd name="connsiteX18" fmla="*/ 0 w 10423900"/>
              <a:gd name="connsiteY18" fmla="*/ 1495009 h 5491534"/>
              <a:gd name="connsiteX19" fmla="*/ 438724 w 10423900"/>
              <a:gd name="connsiteY19" fmla="*/ 1637728 h 5491534"/>
              <a:gd name="connsiteX20" fmla="*/ 586726 w 10423900"/>
              <a:gd name="connsiteY20" fmla="*/ 2028877 h 5491534"/>
              <a:gd name="connsiteX21" fmla="*/ 1125878 w 10423900"/>
              <a:gd name="connsiteY21" fmla="*/ 2250882 h 5491534"/>
              <a:gd name="connsiteX22" fmla="*/ 1474744 w 10423900"/>
              <a:gd name="connsiteY22" fmla="*/ 2330169 h 5491534"/>
              <a:gd name="connsiteX23" fmla="*/ 2272901 w 10423900"/>
              <a:gd name="connsiteY23" fmla="*/ 2446458 h 5491534"/>
              <a:gd name="connsiteX24" fmla="*/ 2389190 w 10423900"/>
              <a:gd name="connsiteY24" fmla="*/ 2636747 h 5491534"/>
              <a:gd name="connsiteX25" fmla="*/ 2489621 w 10423900"/>
              <a:gd name="connsiteY25" fmla="*/ 2848179 h 5491534"/>
              <a:gd name="connsiteX26" fmla="*/ 2701053 w 10423900"/>
              <a:gd name="connsiteY26" fmla="*/ 2985611 h 5491534"/>
              <a:gd name="connsiteX27" fmla="*/ 1057165 w 10423900"/>
              <a:gd name="connsiteY27" fmla="*/ 2964468 h 5491534"/>
              <a:gd name="connsiteX28" fmla="*/ 2912485 w 10423900"/>
              <a:gd name="connsiteY28" fmla="*/ 3408477 h 5491534"/>
              <a:gd name="connsiteX29" fmla="*/ 2748626 w 10423900"/>
              <a:gd name="connsiteY29" fmla="*/ 3582909 h 5491534"/>
              <a:gd name="connsiteX30" fmla="*/ 3763503 w 10423900"/>
              <a:gd name="connsiteY30" fmla="*/ 3820771 h 5491534"/>
              <a:gd name="connsiteX31" fmla="*/ 3219063 w 10423900"/>
              <a:gd name="connsiteY31" fmla="*/ 3847199 h 5491534"/>
              <a:gd name="connsiteX32" fmla="*/ 6385269 w 10423900"/>
              <a:gd name="connsiteY32" fmla="*/ 4840933 h 5491534"/>
              <a:gd name="connsiteX33" fmla="*/ 10285854 w 10423900"/>
              <a:gd name="connsiteY33" fmla="*/ 5471118 h 5491534"/>
              <a:gd name="connsiteX34" fmla="*/ 10423900 w 10423900"/>
              <a:gd name="connsiteY34" fmla="*/ 5491534 h 5491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423900" h="5491534">
                <a:moveTo>
                  <a:pt x="10423900" y="0"/>
                </a:moveTo>
                <a:lnTo>
                  <a:pt x="3493157" y="0"/>
                </a:lnTo>
                <a:lnTo>
                  <a:pt x="3493018" y="31"/>
                </a:lnTo>
                <a:cubicBezTo>
                  <a:pt x="3414969" y="12668"/>
                  <a:pt x="3328744" y="21588"/>
                  <a:pt x="3245493" y="104839"/>
                </a:cubicBezTo>
                <a:cubicBezTo>
                  <a:pt x="3668357" y="162984"/>
                  <a:pt x="4075366" y="51981"/>
                  <a:pt x="4434802" y="284558"/>
                </a:cubicBezTo>
                <a:cubicBezTo>
                  <a:pt x="4302656" y="400846"/>
                  <a:pt x="4154654" y="374416"/>
                  <a:pt x="4011937" y="395559"/>
                </a:cubicBezTo>
                <a:cubicBezTo>
                  <a:pt x="3863934" y="416704"/>
                  <a:pt x="3721217" y="453704"/>
                  <a:pt x="3573213" y="474847"/>
                </a:cubicBezTo>
                <a:cubicBezTo>
                  <a:pt x="3414639" y="501275"/>
                  <a:pt x="3256063" y="506562"/>
                  <a:pt x="3097489" y="532990"/>
                </a:cubicBezTo>
                <a:cubicBezTo>
                  <a:pt x="2965345" y="554135"/>
                  <a:pt x="2822627" y="517133"/>
                  <a:pt x="2664052" y="649279"/>
                </a:cubicBezTo>
                <a:cubicBezTo>
                  <a:pt x="3055203" y="744424"/>
                  <a:pt x="3409352" y="601706"/>
                  <a:pt x="3795218" y="696852"/>
                </a:cubicBezTo>
                <a:cubicBezTo>
                  <a:pt x="3567928" y="781425"/>
                  <a:pt x="3382924" y="754995"/>
                  <a:pt x="3208492" y="802568"/>
                </a:cubicBezTo>
                <a:cubicBezTo>
                  <a:pt x="3049916" y="850140"/>
                  <a:pt x="2859627" y="797282"/>
                  <a:pt x="2727483" y="939999"/>
                </a:cubicBezTo>
                <a:cubicBezTo>
                  <a:pt x="2627052" y="1051000"/>
                  <a:pt x="2521336" y="1066858"/>
                  <a:pt x="2389190" y="1003429"/>
                </a:cubicBezTo>
                <a:cubicBezTo>
                  <a:pt x="2272901" y="945284"/>
                  <a:pt x="2146043" y="961142"/>
                  <a:pt x="2029754" y="1019287"/>
                </a:cubicBezTo>
                <a:cubicBezTo>
                  <a:pt x="1987468" y="1040430"/>
                  <a:pt x="1945181" y="1066858"/>
                  <a:pt x="1945181" y="1119716"/>
                </a:cubicBezTo>
                <a:cubicBezTo>
                  <a:pt x="1945181" y="1193719"/>
                  <a:pt x="1998039" y="1214862"/>
                  <a:pt x="2056184" y="1225434"/>
                </a:cubicBezTo>
                <a:cubicBezTo>
                  <a:pt x="2109042" y="1236004"/>
                  <a:pt x="2172471" y="1246577"/>
                  <a:pt x="2225329" y="1236004"/>
                </a:cubicBezTo>
                <a:cubicBezTo>
                  <a:pt x="2563622" y="1177861"/>
                  <a:pt x="2896629" y="1273005"/>
                  <a:pt x="3234920" y="1262435"/>
                </a:cubicBezTo>
                <a:cubicBezTo>
                  <a:pt x="2172471" y="1489724"/>
                  <a:pt x="1099450" y="1415723"/>
                  <a:pt x="0" y="1495009"/>
                </a:cubicBezTo>
                <a:cubicBezTo>
                  <a:pt x="142717" y="1653583"/>
                  <a:pt x="327721" y="1521439"/>
                  <a:pt x="438724" y="1637728"/>
                </a:cubicBezTo>
                <a:cubicBezTo>
                  <a:pt x="333006" y="1880875"/>
                  <a:pt x="375293" y="2013020"/>
                  <a:pt x="586726" y="2028877"/>
                </a:cubicBezTo>
                <a:cubicBezTo>
                  <a:pt x="792873" y="2044734"/>
                  <a:pt x="1014877" y="1960161"/>
                  <a:pt x="1125878" y="2250882"/>
                </a:cubicBezTo>
                <a:cubicBezTo>
                  <a:pt x="1157593" y="2340740"/>
                  <a:pt x="1353170" y="2314312"/>
                  <a:pt x="1474744" y="2330169"/>
                </a:cubicBezTo>
                <a:cubicBezTo>
                  <a:pt x="1739034" y="2367170"/>
                  <a:pt x="2019183" y="2330169"/>
                  <a:pt x="2272901" y="2446458"/>
                </a:cubicBezTo>
                <a:cubicBezTo>
                  <a:pt x="2373332" y="2488744"/>
                  <a:pt x="2442048" y="2520459"/>
                  <a:pt x="2389190" y="2636747"/>
                </a:cubicBezTo>
                <a:cubicBezTo>
                  <a:pt x="2336332" y="2758321"/>
                  <a:pt x="2405048" y="2800607"/>
                  <a:pt x="2489621" y="2848179"/>
                </a:cubicBezTo>
                <a:cubicBezTo>
                  <a:pt x="2553051" y="2885180"/>
                  <a:pt x="2648195" y="2874609"/>
                  <a:pt x="2701053" y="2985611"/>
                </a:cubicBezTo>
                <a:cubicBezTo>
                  <a:pt x="2146043" y="2969753"/>
                  <a:pt x="1606888" y="2879895"/>
                  <a:pt x="1057165" y="2964468"/>
                </a:cubicBezTo>
                <a:cubicBezTo>
                  <a:pt x="1659748" y="3175900"/>
                  <a:pt x="2320474" y="3165328"/>
                  <a:pt x="2912485" y="3408477"/>
                </a:cubicBezTo>
                <a:cubicBezTo>
                  <a:pt x="2891342" y="3493050"/>
                  <a:pt x="2753911" y="3456048"/>
                  <a:pt x="2748626" y="3582909"/>
                </a:cubicBezTo>
                <a:cubicBezTo>
                  <a:pt x="3060489" y="3715055"/>
                  <a:pt x="3435782" y="3625195"/>
                  <a:pt x="3763503" y="3820771"/>
                </a:cubicBezTo>
                <a:cubicBezTo>
                  <a:pt x="3573213" y="3910629"/>
                  <a:pt x="3398782" y="3762626"/>
                  <a:pt x="3219063" y="3847199"/>
                </a:cubicBezTo>
                <a:cubicBezTo>
                  <a:pt x="3277208" y="3974060"/>
                  <a:pt x="5909545" y="4756360"/>
                  <a:pt x="6385269" y="4840933"/>
                </a:cubicBezTo>
                <a:cubicBezTo>
                  <a:pt x="7171204" y="4982659"/>
                  <a:pt x="9157515" y="5302348"/>
                  <a:pt x="10285854" y="5471118"/>
                </a:cubicBezTo>
                <a:lnTo>
                  <a:pt x="10423900" y="5491534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C9756B-145D-4BA8-AA43-904C1E7CB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4FB08-F153-B34A-A658-CA14A6971731}" type="datetime1">
              <a:rPr lang="en-US" smtClean="0"/>
              <a:t>5/19/25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1DB60F-139E-4C44-89AF-3F8F5EC24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8226C9-C193-4B47-9717-4BC86C909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5150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 descr="Tag=AccentColor&#10;Flavor=Light&#10;Target=Fill">
            <a:extLst>
              <a:ext uri="{FF2B5EF4-FFF2-40B4-BE49-F238E27FC236}">
                <a16:creationId xmlns:a16="http://schemas.microsoft.com/office/drawing/2014/main" id="{76C5A8FA-6B61-4934-AF55-C595090CA5DC}"/>
              </a:ext>
            </a:extLst>
          </p:cNvPr>
          <p:cNvSpPr/>
          <p:nvPr/>
        </p:nvSpPr>
        <p:spPr>
          <a:xfrm>
            <a:off x="4726728" y="0"/>
            <a:ext cx="7472381" cy="6858000"/>
          </a:xfrm>
          <a:custGeom>
            <a:avLst/>
            <a:gdLst>
              <a:gd name="connsiteX0" fmla="*/ 1232666 w 7472381"/>
              <a:gd name="connsiteY0" fmla="*/ 0 h 6886575"/>
              <a:gd name="connsiteX1" fmla="*/ 7472381 w 7472381"/>
              <a:gd name="connsiteY1" fmla="*/ 0 h 6886575"/>
              <a:gd name="connsiteX2" fmla="*/ 7472381 w 7472381"/>
              <a:gd name="connsiteY2" fmla="*/ 814388 h 6886575"/>
              <a:gd name="connsiteX3" fmla="*/ 7472381 w 7472381"/>
              <a:gd name="connsiteY3" fmla="*/ 6411516 h 6886575"/>
              <a:gd name="connsiteX4" fmla="*/ 7472381 w 7472381"/>
              <a:gd name="connsiteY4" fmla="*/ 6886575 h 6886575"/>
              <a:gd name="connsiteX5" fmla="*/ 6992676 w 7472381"/>
              <a:gd name="connsiteY5" fmla="*/ 6886575 h 6886575"/>
              <a:gd name="connsiteX6" fmla="*/ 1946893 w 7472381"/>
              <a:gd name="connsiteY6" fmla="*/ 6886575 h 6886575"/>
              <a:gd name="connsiteX7" fmla="*/ 1506276 w 7472381"/>
              <a:gd name="connsiteY7" fmla="*/ 6686550 h 6886575"/>
              <a:gd name="connsiteX8" fmla="*/ 1314394 w 7472381"/>
              <a:gd name="connsiteY8" fmla="*/ 6457949 h 6886575"/>
              <a:gd name="connsiteX9" fmla="*/ 1246880 w 7472381"/>
              <a:gd name="connsiteY9" fmla="*/ 6393656 h 6886575"/>
              <a:gd name="connsiteX10" fmla="*/ 1079872 w 7472381"/>
              <a:gd name="connsiteY10" fmla="*/ 6307931 h 6886575"/>
              <a:gd name="connsiteX11" fmla="*/ 788495 w 7472381"/>
              <a:gd name="connsiteY11" fmla="*/ 6125765 h 6886575"/>
              <a:gd name="connsiteX12" fmla="*/ 895097 w 7472381"/>
              <a:gd name="connsiteY12" fmla="*/ 6082903 h 6886575"/>
              <a:gd name="connsiteX13" fmla="*/ 1204239 w 7472381"/>
              <a:gd name="connsiteY13" fmla="*/ 6193631 h 6886575"/>
              <a:gd name="connsiteX14" fmla="*/ 1428102 w 7472381"/>
              <a:gd name="connsiteY14" fmla="*/ 6222206 h 6886575"/>
              <a:gd name="connsiteX15" fmla="*/ 1111852 w 7472381"/>
              <a:gd name="connsiteY15" fmla="*/ 6029325 h 6886575"/>
              <a:gd name="connsiteX16" fmla="*/ 806262 w 7472381"/>
              <a:gd name="connsiteY16" fmla="*/ 5779294 h 6886575"/>
              <a:gd name="connsiteX17" fmla="*/ 1040785 w 7472381"/>
              <a:gd name="connsiteY17" fmla="*/ 5825728 h 6886575"/>
              <a:gd name="connsiteX18" fmla="*/ 1051445 w 7472381"/>
              <a:gd name="connsiteY18" fmla="*/ 5793581 h 6886575"/>
              <a:gd name="connsiteX19" fmla="*/ 845349 w 7472381"/>
              <a:gd name="connsiteY19" fmla="*/ 5497115 h 6886575"/>
              <a:gd name="connsiteX20" fmla="*/ 745855 w 7472381"/>
              <a:gd name="connsiteY20" fmla="*/ 5375672 h 6886575"/>
              <a:gd name="connsiteX21" fmla="*/ 291024 w 7472381"/>
              <a:gd name="connsiteY21" fmla="*/ 5014913 h 6886575"/>
              <a:gd name="connsiteX22" fmla="*/ 724535 w 7472381"/>
              <a:gd name="connsiteY22" fmla="*/ 5175647 h 6886575"/>
              <a:gd name="connsiteX23" fmla="*/ 276811 w 7472381"/>
              <a:gd name="connsiteY23" fmla="*/ 4825603 h 6886575"/>
              <a:gd name="connsiteX24" fmla="*/ 60055 w 7472381"/>
              <a:gd name="connsiteY24" fmla="*/ 4697016 h 6886575"/>
              <a:gd name="connsiteX25" fmla="*/ 6755 w 7472381"/>
              <a:gd name="connsiteY25" fmla="*/ 4622006 h 6886575"/>
              <a:gd name="connsiteX26" fmla="*/ 102696 w 7472381"/>
              <a:gd name="connsiteY26" fmla="*/ 4604146 h 6886575"/>
              <a:gd name="connsiteX27" fmla="*/ 397625 w 7472381"/>
              <a:gd name="connsiteY27" fmla="*/ 4632722 h 6886575"/>
              <a:gd name="connsiteX28" fmla="*/ 31628 w 7472381"/>
              <a:gd name="connsiteY28" fmla="*/ 4396978 h 6886575"/>
              <a:gd name="connsiteX29" fmla="*/ 305237 w 7472381"/>
              <a:gd name="connsiteY29" fmla="*/ 4432697 h 6886575"/>
              <a:gd name="connsiteX30" fmla="*/ 383412 w 7472381"/>
              <a:gd name="connsiteY30" fmla="*/ 4339828 h 6886575"/>
              <a:gd name="connsiteX31" fmla="*/ 511333 w 7472381"/>
              <a:gd name="connsiteY31" fmla="*/ 4189810 h 6886575"/>
              <a:gd name="connsiteX32" fmla="*/ 600167 w 7472381"/>
              <a:gd name="connsiteY32" fmla="*/ 4107656 h 6886575"/>
              <a:gd name="connsiteX33" fmla="*/ 635701 w 7472381"/>
              <a:gd name="connsiteY33" fmla="*/ 3843337 h 6886575"/>
              <a:gd name="connsiteX34" fmla="*/ 561080 w 7472381"/>
              <a:gd name="connsiteY34" fmla="*/ 3554015 h 6886575"/>
              <a:gd name="connsiteX35" fmla="*/ 354985 w 7472381"/>
              <a:gd name="connsiteY35" fmla="*/ 3407569 h 6886575"/>
              <a:gd name="connsiteX36" fmla="*/ 415392 w 7472381"/>
              <a:gd name="connsiteY36" fmla="*/ 3243263 h 6886575"/>
              <a:gd name="connsiteX37" fmla="*/ 852456 w 7472381"/>
              <a:gd name="connsiteY37" fmla="*/ 3343275 h 6886575"/>
              <a:gd name="connsiteX38" fmla="*/ 202190 w 7472381"/>
              <a:gd name="connsiteY38" fmla="*/ 2953940 h 6886575"/>
              <a:gd name="connsiteX39" fmla="*/ 312344 w 7472381"/>
              <a:gd name="connsiteY39" fmla="*/ 2936081 h 6886575"/>
              <a:gd name="connsiteX40" fmla="*/ 706768 w 7472381"/>
              <a:gd name="connsiteY40" fmla="*/ 2714625 h 6886575"/>
              <a:gd name="connsiteX41" fmla="*/ 728088 w 7472381"/>
              <a:gd name="connsiteY41" fmla="*/ 2703909 h 6886575"/>
              <a:gd name="connsiteX42" fmla="*/ 795602 w 7472381"/>
              <a:gd name="connsiteY42" fmla="*/ 2564606 h 6886575"/>
              <a:gd name="connsiteX43" fmla="*/ 1008804 w 7472381"/>
              <a:gd name="connsiteY43" fmla="*/ 2543175 h 6886575"/>
              <a:gd name="connsiteX44" fmla="*/ 1186473 w 7472381"/>
              <a:gd name="connsiteY44" fmla="*/ 2575322 h 6886575"/>
              <a:gd name="connsiteX45" fmla="*/ 1378355 w 7472381"/>
              <a:gd name="connsiteY45" fmla="*/ 2536031 h 6886575"/>
              <a:gd name="connsiteX46" fmla="*/ 1548916 w 7472381"/>
              <a:gd name="connsiteY46" fmla="*/ 2553891 h 6886575"/>
              <a:gd name="connsiteX47" fmla="*/ 1694604 w 7472381"/>
              <a:gd name="connsiteY47" fmla="*/ 2528888 h 6886575"/>
              <a:gd name="connsiteX48" fmla="*/ 1552469 w 7472381"/>
              <a:gd name="connsiteY48" fmla="*/ 2411015 h 6886575"/>
              <a:gd name="connsiteX49" fmla="*/ 1353481 w 7472381"/>
              <a:gd name="connsiteY49" fmla="*/ 2411015 h 6886575"/>
              <a:gd name="connsiteX50" fmla="*/ 1211346 w 7472381"/>
              <a:gd name="connsiteY50" fmla="*/ 2336007 h 6886575"/>
              <a:gd name="connsiteX51" fmla="*/ 1076318 w 7472381"/>
              <a:gd name="connsiteY51" fmla="*/ 2200275 h 6886575"/>
              <a:gd name="connsiteX52" fmla="*/ 600167 w 7472381"/>
              <a:gd name="connsiteY52" fmla="*/ 1982390 h 6886575"/>
              <a:gd name="connsiteX53" fmla="*/ 514886 w 7472381"/>
              <a:gd name="connsiteY53" fmla="*/ 1900238 h 6886575"/>
              <a:gd name="connsiteX54" fmla="*/ 1872273 w 7472381"/>
              <a:gd name="connsiteY54" fmla="*/ 2218135 h 6886575"/>
              <a:gd name="connsiteX55" fmla="*/ 1452975 w 7472381"/>
              <a:gd name="connsiteY55" fmla="*/ 2085975 h 6886575"/>
              <a:gd name="connsiteX56" fmla="*/ 1737245 w 7472381"/>
              <a:gd name="connsiteY56" fmla="*/ 2110978 h 6886575"/>
              <a:gd name="connsiteX57" fmla="*/ 1893593 w 7472381"/>
              <a:gd name="connsiteY57" fmla="*/ 2021681 h 6886575"/>
              <a:gd name="connsiteX58" fmla="*/ 1893593 w 7472381"/>
              <a:gd name="connsiteY58" fmla="*/ 1993106 h 6886575"/>
              <a:gd name="connsiteX59" fmla="*/ 1776332 w 7472381"/>
              <a:gd name="connsiteY59" fmla="*/ 1910953 h 6886575"/>
              <a:gd name="connsiteX60" fmla="*/ 1708818 w 7472381"/>
              <a:gd name="connsiteY60" fmla="*/ 1857375 h 6886575"/>
              <a:gd name="connsiteX61" fmla="*/ 1524043 w 7472381"/>
              <a:gd name="connsiteY61" fmla="*/ 1664493 h 6886575"/>
              <a:gd name="connsiteX62" fmla="*/ 1655517 w 7472381"/>
              <a:gd name="connsiteY62" fmla="*/ 1643062 h 6886575"/>
              <a:gd name="connsiteX63" fmla="*/ 1705264 w 7472381"/>
              <a:gd name="connsiteY63" fmla="*/ 1603772 h 6886575"/>
              <a:gd name="connsiteX64" fmla="*/ 1669731 w 7472381"/>
              <a:gd name="connsiteY64" fmla="*/ 1546622 h 6886575"/>
              <a:gd name="connsiteX65" fmla="*/ 1261093 w 7472381"/>
              <a:gd name="connsiteY65" fmla="*/ 1371600 h 6886575"/>
              <a:gd name="connsiteX66" fmla="*/ 1229113 w 7472381"/>
              <a:gd name="connsiteY66" fmla="*/ 1235869 h 6886575"/>
              <a:gd name="connsiteX67" fmla="*/ 1307287 w 7472381"/>
              <a:gd name="connsiteY67" fmla="*/ 1214437 h 6886575"/>
              <a:gd name="connsiteX68" fmla="*/ 1396121 w 7472381"/>
              <a:gd name="connsiteY68" fmla="*/ 1225153 h 6886575"/>
              <a:gd name="connsiteX69" fmla="*/ 1325054 w 7472381"/>
              <a:gd name="connsiteY69" fmla="*/ 1117997 h 6886575"/>
              <a:gd name="connsiteX70" fmla="*/ 1037231 w 7472381"/>
              <a:gd name="connsiteY70" fmla="*/ 1010841 h 6886575"/>
              <a:gd name="connsiteX71" fmla="*/ 983931 w 7472381"/>
              <a:gd name="connsiteY71" fmla="*/ 953690 h 6886575"/>
              <a:gd name="connsiteX72" fmla="*/ 1054998 w 7472381"/>
              <a:gd name="connsiteY72" fmla="*/ 925115 h 6886575"/>
              <a:gd name="connsiteX73" fmla="*/ 1108299 w 7472381"/>
              <a:gd name="connsiteY73" fmla="*/ 914400 h 6886575"/>
              <a:gd name="connsiteX74" fmla="*/ 6755 w 7472381"/>
              <a:gd name="connsiteY74" fmla="*/ 467915 h 6886575"/>
              <a:gd name="connsiteX75" fmla="*/ 255490 w 7472381"/>
              <a:gd name="connsiteY75" fmla="*/ 464344 h 6886575"/>
              <a:gd name="connsiteX76" fmla="*/ 500673 w 7472381"/>
              <a:gd name="connsiteY76" fmla="*/ 535781 h 6886575"/>
              <a:gd name="connsiteX77" fmla="*/ 760069 w 7472381"/>
              <a:gd name="connsiteY77" fmla="*/ 525066 h 6886575"/>
              <a:gd name="connsiteX78" fmla="*/ 1005251 w 7472381"/>
              <a:gd name="connsiteY78" fmla="*/ 560785 h 6886575"/>
              <a:gd name="connsiteX79" fmla="*/ 1218453 w 7472381"/>
              <a:gd name="connsiteY79" fmla="*/ 560785 h 6886575"/>
              <a:gd name="connsiteX80" fmla="*/ 1019464 w 7472381"/>
              <a:gd name="connsiteY80" fmla="*/ 507206 h 6886575"/>
              <a:gd name="connsiteX81" fmla="*/ 944844 w 7472381"/>
              <a:gd name="connsiteY81" fmla="*/ 417909 h 6886575"/>
              <a:gd name="connsiteX82" fmla="*/ 969717 w 7472381"/>
              <a:gd name="connsiteY82" fmla="*/ 335757 h 6886575"/>
              <a:gd name="connsiteX83" fmla="*/ 1051445 w 7472381"/>
              <a:gd name="connsiteY83" fmla="*/ 360759 h 6886575"/>
              <a:gd name="connsiteX84" fmla="*/ 1147386 w 7472381"/>
              <a:gd name="connsiteY84" fmla="*/ 453629 h 6886575"/>
              <a:gd name="connsiteX85" fmla="*/ 1168706 w 7472381"/>
              <a:gd name="connsiteY85" fmla="*/ 396478 h 6886575"/>
              <a:gd name="connsiteX86" fmla="*/ 1225560 w 7472381"/>
              <a:gd name="connsiteY86" fmla="*/ 353615 h 6886575"/>
              <a:gd name="connsiteX87" fmla="*/ 1552469 w 7472381"/>
              <a:gd name="connsiteY87" fmla="*/ 375047 h 6886575"/>
              <a:gd name="connsiteX88" fmla="*/ 1335714 w 7472381"/>
              <a:gd name="connsiteY88" fmla="*/ 192881 h 6886575"/>
              <a:gd name="connsiteX89" fmla="*/ 1197133 w 7472381"/>
              <a:gd name="connsiteY89" fmla="*/ 164306 h 6886575"/>
              <a:gd name="connsiteX90" fmla="*/ 1165153 w 7472381"/>
              <a:gd name="connsiteY90" fmla="*/ 89297 h 6886575"/>
              <a:gd name="connsiteX91" fmla="*/ 1229113 w 7472381"/>
              <a:gd name="connsiteY91" fmla="*/ 71437 h 6886575"/>
              <a:gd name="connsiteX92" fmla="*/ 1548916 w 7472381"/>
              <a:gd name="connsiteY92" fmla="*/ 135731 h 6886575"/>
              <a:gd name="connsiteX93" fmla="*/ 1602217 w 7472381"/>
              <a:gd name="connsiteY93" fmla="*/ 110728 h 6886575"/>
              <a:gd name="connsiteX94" fmla="*/ 1232666 w 7472381"/>
              <a:gd name="connsiteY94" fmla="*/ 0 h 688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7472381" h="6886575">
                <a:moveTo>
                  <a:pt x="1232666" y="0"/>
                </a:moveTo>
                <a:lnTo>
                  <a:pt x="7472381" y="0"/>
                </a:lnTo>
                <a:lnTo>
                  <a:pt x="7472381" y="814388"/>
                </a:lnTo>
                <a:lnTo>
                  <a:pt x="7472381" y="6411516"/>
                </a:lnTo>
                <a:lnTo>
                  <a:pt x="7472381" y="6886575"/>
                </a:lnTo>
                <a:lnTo>
                  <a:pt x="6992676" y="6886575"/>
                </a:lnTo>
                <a:lnTo>
                  <a:pt x="1946893" y="6886575"/>
                </a:lnTo>
                <a:cubicBezTo>
                  <a:pt x="1801205" y="6815137"/>
                  <a:pt x="1662624" y="6729412"/>
                  <a:pt x="1506276" y="6686550"/>
                </a:cubicBezTo>
                <a:cubicBezTo>
                  <a:pt x="1399675" y="6657975"/>
                  <a:pt x="1296627" y="6607969"/>
                  <a:pt x="1314394" y="6457949"/>
                </a:cubicBezTo>
                <a:cubicBezTo>
                  <a:pt x="1317947" y="6415087"/>
                  <a:pt x="1289520" y="6382941"/>
                  <a:pt x="1246880" y="6393656"/>
                </a:cubicBezTo>
                <a:cubicBezTo>
                  <a:pt x="1165153" y="6415087"/>
                  <a:pt x="1126065" y="6354365"/>
                  <a:pt x="1079872" y="6307931"/>
                </a:cubicBezTo>
                <a:cubicBezTo>
                  <a:pt x="998144" y="6225779"/>
                  <a:pt x="919970" y="6140052"/>
                  <a:pt x="788495" y="6125765"/>
                </a:cubicBezTo>
                <a:cubicBezTo>
                  <a:pt x="813369" y="6061471"/>
                  <a:pt x="856009" y="6068615"/>
                  <a:pt x="895097" y="6082903"/>
                </a:cubicBezTo>
                <a:cubicBezTo>
                  <a:pt x="998144" y="6118622"/>
                  <a:pt x="1101192" y="6157912"/>
                  <a:pt x="1204239" y="6193631"/>
                </a:cubicBezTo>
                <a:cubicBezTo>
                  <a:pt x="1271754" y="6215062"/>
                  <a:pt x="1339267" y="6247209"/>
                  <a:pt x="1428102" y="6222206"/>
                </a:cubicBezTo>
                <a:cubicBezTo>
                  <a:pt x="1349928" y="6093619"/>
                  <a:pt x="1218453" y="6068615"/>
                  <a:pt x="1111852" y="6029325"/>
                </a:cubicBezTo>
                <a:cubicBezTo>
                  <a:pt x="980377" y="5979319"/>
                  <a:pt x="902203" y="5886450"/>
                  <a:pt x="806262" y="5779294"/>
                </a:cubicBezTo>
                <a:cubicBezTo>
                  <a:pt x="902203" y="5750719"/>
                  <a:pt x="962610" y="5829300"/>
                  <a:pt x="1040785" y="5825728"/>
                </a:cubicBezTo>
                <a:cubicBezTo>
                  <a:pt x="1044338" y="5815012"/>
                  <a:pt x="1051445" y="5793581"/>
                  <a:pt x="1051445" y="5793581"/>
                </a:cubicBezTo>
                <a:cubicBezTo>
                  <a:pt x="923523" y="5736431"/>
                  <a:pt x="866670" y="5629275"/>
                  <a:pt x="845349" y="5497115"/>
                </a:cubicBezTo>
                <a:cubicBezTo>
                  <a:pt x="838243" y="5429250"/>
                  <a:pt x="792049" y="5407819"/>
                  <a:pt x="745855" y="5375672"/>
                </a:cubicBezTo>
                <a:cubicBezTo>
                  <a:pt x="589507" y="5264943"/>
                  <a:pt x="422499" y="5164931"/>
                  <a:pt x="291024" y="5014913"/>
                </a:cubicBezTo>
                <a:cubicBezTo>
                  <a:pt x="443819" y="5032771"/>
                  <a:pt x="564633" y="5132784"/>
                  <a:pt x="724535" y="5175647"/>
                </a:cubicBezTo>
                <a:cubicBezTo>
                  <a:pt x="596614" y="5011340"/>
                  <a:pt x="429605" y="4925615"/>
                  <a:pt x="276811" y="4825603"/>
                </a:cubicBezTo>
                <a:cubicBezTo>
                  <a:pt x="205743" y="4779169"/>
                  <a:pt x="141783" y="4722018"/>
                  <a:pt x="60055" y="4697016"/>
                </a:cubicBezTo>
                <a:cubicBezTo>
                  <a:pt x="31628" y="4689872"/>
                  <a:pt x="-18119" y="4672013"/>
                  <a:pt x="6755" y="4622006"/>
                </a:cubicBezTo>
                <a:cubicBezTo>
                  <a:pt x="28075" y="4579144"/>
                  <a:pt x="67162" y="4593432"/>
                  <a:pt x="102696" y="4604146"/>
                </a:cubicBezTo>
                <a:cubicBezTo>
                  <a:pt x="187976" y="4632722"/>
                  <a:pt x="280364" y="4632722"/>
                  <a:pt x="397625" y="4632722"/>
                </a:cubicBezTo>
                <a:cubicBezTo>
                  <a:pt x="298131" y="4496990"/>
                  <a:pt x="116909" y="4539853"/>
                  <a:pt x="31628" y="4396978"/>
                </a:cubicBezTo>
                <a:cubicBezTo>
                  <a:pt x="138229" y="4371976"/>
                  <a:pt x="219957" y="4421982"/>
                  <a:pt x="305237" y="4432697"/>
                </a:cubicBezTo>
                <a:cubicBezTo>
                  <a:pt x="383412" y="4443413"/>
                  <a:pt x="401178" y="4418409"/>
                  <a:pt x="383412" y="4339828"/>
                </a:cubicBezTo>
                <a:cubicBezTo>
                  <a:pt x="354985" y="4218385"/>
                  <a:pt x="397625" y="4157662"/>
                  <a:pt x="511333" y="4189810"/>
                </a:cubicBezTo>
                <a:cubicBezTo>
                  <a:pt x="617934" y="4221956"/>
                  <a:pt x="628594" y="4175522"/>
                  <a:pt x="600167" y="4107656"/>
                </a:cubicBezTo>
                <a:cubicBezTo>
                  <a:pt x="557527" y="4007644"/>
                  <a:pt x="603720" y="3929063"/>
                  <a:pt x="635701" y="3843337"/>
                </a:cubicBezTo>
                <a:cubicBezTo>
                  <a:pt x="685448" y="3714750"/>
                  <a:pt x="664128" y="3650456"/>
                  <a:pt x="561080" y="3554015"/>
                </a:cubicBezTo>
                <a:cubicBezTo>
                  <a:pt x="500673" y="3500438"/>
                  <a:pt x="440265" y="3454003"/>
                  <a:pt x="354985" y="3407569"/>
                </a:cubicBezTo>
                <a:cubicBezTo>
                  <a:pt x="550420" y="3382565"/>
                  <a:pt x="347878" y="3296841"/>
                  <a:pt x="415392" y="3243263"/>
                </a:cubicBezTo>
                <a:cubicBezTo>
                  <a:pt x="553973" y="3221831"/>
                  <a:pt x="664128" y="3393282"/>
                  <a:pt x="852456" y="3343275"/>
                </a:cubicBezTo>
                <a:cubicBezTo>
                  <a:pt x="625041" y="3196828"/>
                  <a:pt x="369198" y="3150393"/>
                  <a:pt x="202190" y="2953940"/>
                </a:cubicBezTo>
                <a:cubicBezTo>
                  <a:pt x="241277" y="2911078"/>
                  <a:pt x="280364" y="2953940"/>
                  <a:pt x="312344" y="2936081"/>
                </a:cubicBezTo>
                <a:cubicBezTo>
                  <a:pt x="312344" y="2925365"/>
                  <a:pt x="685448" y="2993232"/>
                  <a:pt x="706768" y="2714625"/>
                </a:cubicBezTo>
                <a:cubicBezTo>
                  <a:pt x="713875" y="2714625"/>
                  <a:pt x="720982" y="2714625"/>
                  <a:pt x="728088" y="2703909"/>
                </a:cubicBezTo>
                <a:cubicBezTo>
                  <a:pt x="767175" y="2664619"/>
                  <a:pt x="731642" y="2571750"/>
                  <a:pt x="795602" y="2564606"/>
                </a:cubicBezTo>
                <a:cubicBezTo>
                  <a:pt x="866670" y="2557462"/>
                  <a:pt x="934184" y="2525315"/>
                  <a:pt x="1008804" y="2543175"/>
                </a:cubicBezTo>
                <a:cubicBezTo>
                  <a:pt x="1065658" y="2557462"/>
                  <a:pt x="1126065" y="2575322"/>
                  <a:pt x="1186473" y="2575322"/>
                </a:cubicBezTo>
                <a:cubicBezTo>
                  <a:pt x="1250433" y="2575322"/>
                  <a:pt x="1339267" y="2696766"/>
                  <a:pt x="1378355" y="2536031"/>
                </a:cubicBezTo>
                <a:cubicBezTo>
                  <a:pt x="1378355" y="2528888"/>
                  <a:pt x="1488509" y="2546747"/>
                  <a:pt x="1548916" y="2553891"/>
                </a:cubicBezTo>
                <a:cubicBezTo>
                  <a:pt x="1598663" y="2561035"/>
                  <a:pt x="1659071" y="2593181"/>
                  <a:pt x="1694604" y="2528888"/>
                </a:cubicBezTo>
                <a:cubicBezTo>
                  <a:pt x="1712371" y="2489596"/>
                  <a:pt x="1627090" y="2418159"/>
                  <a:pt x="1552469" y="2411015"/>
                </a:cubicBezTo>
                <a:cubicBezTo>
                  <a:pt x="1484956" y="2403872"/>
                  <a:pt x="1417442" y="2396728"/>
                  <a:pt x="1353481" y="2411015"/>
                </a:cubicBezTo>
                <a:cubicBezTo>
                  <a:pt x="1275307" y="2428875"/>
                  <a:pt x="1232666" y="2400300"/>
                  <a:pt x="1211346" y="2336007"/>
                </a:cubicBezTo>
                <a:cubicBezTo>
                  <a:pt x="1186473" y="2268141"/>
                  <a:pt x="1140279" y="2232422"/>
                  <a:pt x="1076318" y="2200275"/>
                </a:cubicBezTo>
                <a:cubicBezTo>
                  <a:pt x="919970" y="2121694"/>
                  <a:pt x="770729" y="2028825"/>
                  <a:pt x="600167" y="1982390"/>
                </a:cubicBezTo>
                <a:cubicBezTo>
                  <a:pt x="568187" y="1975246"/>
                  <a:pt x="529100" y="1960959"/>
                  <a:pt x="514886" y="1900238"/>
                </a:cubicBezTo>
                <a:cubicBezTo>
                  <a:pt x="976824" y="1993106"/>
                  <a:pt x="1396121" y="2232422"/>
                  <a:pt x="1872273" y="2218135"/>
                </a:cubicBezTo>
                <a:cubicBezTo>
                  <a:pt x="1744351" y="2143125"/>
                  <a:pt x="1591557" y="2139554"/>
                  <a:pt x="1452975" y="2085975"/>
                </a:cubicBezTo>
                <a:cubicBezTo>
                  <a:pt x="1552469" y="2046685"/>
                  <a:pt x="1644857" y="2089547"/>
                  <a:pt x="1737245" y="2110978"/>
                </a:cubicBezTo>
                <a:cubicBezTo>
                  <a:pt x="1815419" y="2128837"/>
                  <a:pt x="1886486" y="2132410"/>
                  <a:pt x="1893593" y="2021681"/>
                </a:cubicBezTo>
                <a:cubicBezTo>
                  <a:pt x="1893593" y="2010965"/>
                  <a:pt x="1893593" y="2003821"/>
                  <a:pt x="1893593" y="1993106"/>
                </a:cubicBezTo>
                <a:cubicBezTo>
                  <a:pt x="1865166" y="1946672"/>
                  <a:pt x="1826079" y="1925240"/>
                  <a:pt x="1776332" y="1910953"/>
                </a:cubicBezTo>
                <a:cubicBezTo>
                  <a:pt x="1747905" y="1903809"/>
                  <a:pt x="1708818" y="1889522"/>
                  <a:pt x="1708818" y="1857375"/>
                </a:cubicBezTo>
                <a:cubicBezTo>
                  <a:pt x="1712371" y="1735931"/>
                  <a:pt x="1616430" y="1700212"/>
                  <a:pt x="1524043" y="1664493"/>
                </a:cubicBezTo>
                <a:cubicBezTo>
                  <a:pt x="1573790" y="1603772"/>
                  <a:pt x="1616430" y="1646635"/>
                  <a:pt x="1655517" y="1643062"/>
                </a:cubicBezTo>
                <a:cubicBezTo>
                  <a:pt x="1680391" y="1639491"/>
                  <a:pt x="1705264" y="1635919"/>
                  <a:pt x="1705264" y="1603772"/>
                </a:cubicBezTo>
                <a:cubicBezTo>
                  <a:pt x="1705264" y="1578769"/>
                  <a:pt x="1694604" y="1546622"/>
                  <a:pt x="1669731" y="1546622"/>
                </a:cubicBezTo>
                <a:cubicBezTo>
                  <a:pt x="1513383" y="1543050"/>
                  <a:pt x="1424548" y="1371600"/>
                  <a:pt x="1261093" y="1371600"/>
                </a:cubicBezTo>
                <a:cubicBezTo>
                  <a:pt x="1161599" y="1371600"/>
                  <a:pt x="1310841" y="1275159"/>
                  <a:pt x="1229113" y="1235869"/>
                </a:cubicBezTo>
                <a:cubicBezTo>
                  <a:pt x="1211346" y="1225153"/>
                  <a:pt x="1278860" y="1210866"/>
                  <a:pt x="1307287" y="1214437"/>
                </a:cubicBezTo>
                <a:cubicBezTo>
                  <a:pt x="1335714" y="1218009"/>
                  <a:pt x="1360588" y="1243013"/>
                  <a:pt x="1396121" y="1225153"/>
                </a:cubicBezTo>
                <a:cubicBezTo>
                  <a:pt x="1413888" y="1160860"/>
                  <a:pt x="1367694" y="1135856"/>
                  <a:pt x="1325054" y="1117997"/>
                </a:cubicBezTo>
                <a:cubicBezTo>
                  <a:pt x="1232666" y="1075135"/>
                  <a:pt x="1140279" y="1025129"/>
                  <a:pt x="1037231" y="1010841"/>
                </a:cubicBezTo>
                <a:cubicBezTo>
                  <a:pt x="1001698" y="1007269"/>
                  <a:pt x="980377" y="989409"/>
                  <a:pt x="983931" y="953690"/>
                </a:cubicBezTo>
                <a:cubicBezTo>
                  <a:pt x="991037" y="907256"/>
                  <a:pt x="1026571" y="921544"/>
                  <a:pt x="1054998" y="925115"/>
                </a:cubicBezTo>
                <a:cubicBezTo>
                  <a:pt x="1072765" y="928688"/>
                  <a:pt x="1090532" y="939403"/>
                  <a:pt x="1108299" y="914400"/>
                </a:cubicBezTo>
                <a:cubicBezTo>
                  <a:pt x="692555" y="660797"/>
                  <a:pt x="472246" y="675085"/>
                  <a:pt x="6755" y="467915"/>
                </a:cubicBezTo>
                <a:cubicBezTo>
                  <a:pt x="109802" y="428625"/>
                  <a:pt x="184423" y="457200"/>
                  <a:pt x="255490" y="464344"/>
                </a:cubicBezTo>
                <a:cubicBezTo>
                  <a:pt x="433159" y="482203"/>
                  <a:pt x="323004" y="514350"/>
                  <a:pt x="500673" y="535781"/>
                </a:cubicBezTo>
                <a:cubicBezTo>
                  <a:pt x="585954" y="546497"/>
                  <a:pt x="664128" y="582216"/>
                  <a:pt x="760069" y="525066"/>
                </a:cubicBezTo>
                <a:cubicBezTo>
                  <a:pt x="824029" y="485775"/>
                  <a:pt x="927077" y="528637"/>
                  <a:pt x="1005251" y="560785"/>
                </a:cubicBezTo>
                <a:cubicBezTo>
                  <a:pt x="1069212" y="589360"/>
                  <a:pt x="1133172" y="596503"/>
                  <a:pt x="1218453" y="560785"/>
                </a:cubicBezTo>
                <a:cubicBezTo>
                  <a:pt x="1140279" y="539354"/>
                  <a:pt x="1079872" y="521494"/>
                  <a:pt x="1019464" y="507206"/>
                </a:cubicBezTo>
                <a:cubicBezTo>
                  <a:pt x="969717" y="496491"/>
                  <a:pt x="941290" y="471488"/>
                  <a:pt x="944844" y="417909"/>
                </a:cubicBezTo>
                <a:cubicBezTo>
                  <a:pt x="944844" y="389334"/>
                  <a:pt x="934184" y="350044"/>
                  <a:pt x="969717" y="335757"/>
                </a:cubicBezTo>
                <a:cubicBezTo>
                  <a:pt x="998144" y="321469"/>
                  <a:pt x="1037231" y="335757"/>
                  <a:pt x="1051445" y="360759"/>
                </a:cubicBezTo>
                <a:cubicBezTo>
                  <a:pt x="1069212" y="407194"/>
                  <a:pt x="1086978" y="450056"/>
                  <a:pt x="1147386" y="453629"/>
                </a:cubicBezTo>
                <a:cubicBezTo>
                  <a:pt x="1229113" y="460771"/>
                  <a:pt x="1182919" y="432197"/>
                  <a:pt x="1168706" y="396478"/>
                </a:cubicBezTo>
                <a:cubicBezTo>
                  <a:pt x="1154492" y="357188"/>
                  <a:pt x="1197133" y="346472"/>
                  <a:pt x="1225560" y="353615"/>
                </a:cubicBezTo>
                <a:cubicBezTo>
                  <a:pt x="1332161" y="385763"/>
                  <a:pt x="1442315" y="328613"/>
                  <a:pt x="1552469" y="375047"/>
                </a:cubicBezTo>
                <a:cubicBezTo>
                  <a:pt x="1524043" y="260747"/>
                  <a:pt x="1463635" y="210741"/>
                  <a:pt x="1335714" y="192881"/>
                </a:cubicBezTo>
                <a:cubicBezTo>
                  <a:pt x="1289520" y="189310"/>
                  <a:pt x="1239773" y="196453"/>
                  <a:pt x="1197133" y="164306"/>
                </a:cubicBezTo>
                <a:cubicBezTo>
                  <a:pt x="1172259" y="146447"/>
                  <a:pt x="1147386" y="125016"/>
                  <a:pt x="1165153" y="89297"/>
                </a:cubicBezTo>
                <a:cubicBezTo>
                  <a:pt x="1175813" y="64294"/>
                  <a:pt x="1204239" y="64294"/>
                  <a:pt x="1229113" y="71437"/>
                </a:cubicBezTo>
                <a:cubicBezTo>
                  <a:pt x="1332161" y="110728"/>
                  <a:pt x="1442315" y="121444"/>
                  <a:pt x="1548916" y="135731"/>
                </a:cubicBezTo>
                <a:cubicBezTo>
                  <a:pt x="1566683" y="139303"/>
                  <a:pt x="1584450" y="146447"/>
                  <a:pt x="1602217" y="110728"/>
                </a:cubicBezTo>
                <a:cubicBezTo>
                  <a:pt x="1477849" y="78581"/>
                  <a:pt x="1357034" y="35719"/>
                  <a:pt x="1232666" y="0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6AD042-DE90-4088-8A07-B9A64C2CE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40080"/>
            <a:ext cx="3886200" cy="2953512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2FFC98-62A0-445A-BEDA-785BE925A1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59168" y="640080"/>
            <a:ext cx="4489704" cy="5596128"/>
          </a:xfrm>
        </p:spPr>
        <p:txBody>
          <a:bodyPr anchor="ctr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4D7827-8489-4EE4-88EE-16685FE6DE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776472"/>
            <a:ext cx="3886200" cy="246888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33534F-EA91-4A50-B0F6-10D689E458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81566-81D3-0943-A838-B179572CBF78}" type="datetime1">
              <a:rPr lang="en-US" smtClean="0"/>
              <a:t>5/19/25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20F3F7-8B4B-4015-AA9C-109D05B2F1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0B6EE2-78A1-4D01-87BE-A1487FBD2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6363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8615C6B-1C98-4B1C-AB4B-1E1898E59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8DFF97-B7FD-47F9-BC7F-DD4B4C5EA2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831D22-079E-43E3-86A4-BA12DB888C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CD3A2A-D8F0-A74C-B2A5-150AE3C6548C}" type="datetime1">
              <a:rPr lang="en-US" smtClean="0"/>
              <a:t>5/19/25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4C30A2-140B-4A5D-BEEC-C1314AF1F3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71BA8F-7826-496D-91F8-B3ECDF34DA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0900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i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emf"/><Relationship Id="rId5" Type="http://schemas.openxmlformats.org/officeDocument/2006/relationships/image" Target="../media/image19.emf"/><Relationship Id="rId4" Type="http://schemas.openxmlformats.org/officeDocument/2006/relationships/image" Target="../media/image18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emf"/><Relationship Id="rId4" Type="http://schemas.openxmlformats.org/officeDocument/2006/relationships/image" Target="../media/image23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emf"/><Relationship Id="rId5" Type="http://schemas.openxmlformats.org/officeDocument/2006/relationships/image" Target="../media/image30.emf"/><Relationship Id="rId4" Type="http://schemas.openxmlformats.org/officeDocument/2006/relationships/image" Target="../media/image29.em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emf"/><Relationship Id="rId3" Type="http://schemas.openxmlformats.org/officeDocument/2006/relationships/image" Target="../media/image38.png"/><Relationship Id="rId7" Type="http://schemas.openxmlformats.org/officeDocument/2006/relationships/image" Target="../media/image42.emf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emf"/><Relationship Id="rId5" Type="http://schemas.openxmlformats.org/officeDocument/2006/relationships/image" Target="../media/image40.emf"/><Relationship Id="rId4" Type="http://schemas.openxmlformats.org/officeDocument/2006/relationships/image" Target="../media/image39.emf"/><Relationship Id="rId9" Type="http://schemas.openxmlformats.org/officeDocument/2006/relationships/image" Target="../media/image44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emf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7" Type="http://schemas.openxmlformats.org/officeDocument/2006/relationships/image" Target="../media/image69.emf"/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emf"/><Relationship Id="rId5" Type="http://schemas.openxmlformats.org/officeDocument/2006/relationships/image" Target="../media/image66.png"/><Relationship Id="rId4" Type="http://schemas.openxmlformats.org/officeDocument/2006/relationships/image" Target="../media/image67.em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emf"/><Relationship Id="rId2" Type="http://schemas.openxmlformats.org/officeDocument/2006/relationships/image" Target="../media/image70.e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emf"/><Relationship Id="rId5" Type="http://schemas.openxmlformats.org/officeDocument/2006/relationships/image" Target="../media/image72.emf"/><Relationship Id="rId4" Type="http://schemas.openxmlformats.org/officeDocument/2006/relationships/image" Target="../media/image71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emf"/><Relationship Id="rId2" Type="http://schemas.openxmlformats.org/officeDocument/2006/relationships/image" Target="../media/image7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emf"/><Relationship Id="rId2" Type="http://schemas.openxmlformats.org/officeDocument/2006/relationships/image" Target="../media/image77.em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em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70.em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emf"/><Relationship Id="rId2" Type="http://schemas.openxmlformats.org/officeDocument/2006/relationships/image" Target="../media/image8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e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emf"/><Relationship Id="rId2" Type="http://schemas.openxmlformats.org/officeDocument/2006/relationships/image" Target="../media/image8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7.e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emf"/><Relationship Id="rId7" Type="http://schemas.openxmlformats.org/officeDocument/2006/relationships/image" Target="../media/image92.emf"/><Relationship Id="rId2" Type="http://schemas.openxmlformats.org/officeDocument/2006/relationships/image" Target="../media/image88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emf"/><Relationship Id="rId5" Type="http://schemas.openxmlformats.org/officeDocument/2006/relationships/image" Target="../media/image90.emf"/><Relationship Id="rId4" Type="http://schemas.openxmlformats.org/officeDocument/2006/relationships/image" Target="../media/image89.emf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emf"/><Relationship Id="rId3" Type="http://schemas.openxmlformats.org/officeDocument/2006/relationships/image" Target="../media/image94.png"/><Relationship Id="rId7" Type="http://schemas.openxmlformats.org/officeDocument/2006/relationships/image" Target="../media/image89.emf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emf"/><Relationship Id="rId5" Type="http://schemas.openxmlformats.org/officeDocument/2006/relationships/image" Target="../media/image96.emf"/><Relationship Id="rId4" Type="http://schemas.openxmlformats.org/officeDocument/2006/relationships/image" Target="../media/image95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emf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emf"/><Relationship Id="rId5" Type="http://schemas.openxmlformats.org/officeDocument/2006/relationships/image" Target="../media/image9.emf"/><Relationship Id="rId4" Type="http://schemas.openxmlformats.org/officeDocument/2006/relationships/image" Target="../media/image8.e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6DA9DF9-31F7-4056-B42E-878CC92417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BEC12A9-8705-7D4F-AC8E-8E6850FBF6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1943" y="1063256"/>
            <a:ext cx="5843917" cy="2649524"/>
          </a:xfrm>
        </p:spPr>
        <p:txBody>
          <a:bodyPr>
            <a:normAutofit fontScale="90000"/>
          </a:bodyPr>
          <a:lstStyle/>
          <a:p>
            <a:br>
              <a:rPr lang="en-US" dirty="0"/>
            </a:br>
            <a:r>
              <a:rPr lang="en-US" dirty="0"/>
              <a:t>Probing small-</a:t>
            </a:r>
            <a:r>
              <a:rPr lang="en-US" i="1" dirty="0"/>
              <a:t>x</a:t>
            </a:r>
            <a:r>
              <a:rPr lang="en-US" dirty="0"/>
              <a:t> helicity distributions in particle production at RHIC and EIC</a:t>
            </a:r>
            <a:endParaRPr lang="en-US" i="1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AD94081-AECF-8E49-8BDB-B7EA92B4F4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1943" y="4147247"/>
            <a:ext cx="5452533" cy="1783508"/>
          </a:xfrm>
        </p:spPr>
        <p:txBody>
          <a:bodyPr>
            <a:normAutofit/>
          </a:bodyPr>
          <a:lstStyle/>
          <a:p>
            <a:r>
              <a:rPr lang="en-US" dirty="0"/>
              <a:t>Yuri Kovchegov</a:t>
            </a:r>
          </a:p>
          <a:p>
            <a:r>
              <a:rPr lang="en-US" dirty="0"/>
              <a:t>The Ohio state university</a:t>
            </a:r>
          </a:p>
        </p:txBody>
      </p:sp>
      <p:pic>
        <p:nvPicPr>
          <p:cNvPr id="4" name="Picture 3" descr="Forest road with vanishing point">
            <a:extLst>
              <a:ext uri="{FF2B5EF4-FFF2-40B4-BE49-F238E27FC236}">
                <a16:creationId xmlns:a16="http://schemas.microsoft.com/office/drawing/2014/main" id="{7F9407F0-96AF-4FCD-89FE-2E540D97E0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681" r="27282" b="-1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0BED29-1435-644E-9818-3E3E7A6FD3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845F5A-061D-4825-9AE9-D7794091C6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98264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B141B6-8801-92E9-E7CC-D470928021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6104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Gluon Helicity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20907F-18B5-D08D-C45E-65F7616EBD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A calculation gives</a:t>
            </a:r>
            <a:br>
              <a:rPr lang="en-US" sz="2000" dirty="0"/>
            </a:br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Here we defined a new dipole amplitude G</a:t>
            </a:r>
            <a:r>
              <a:rPr lang="en-US" sz="2000" baseline="-25000" dirty="0"/>
              <a:t>2</a:t>
            </a:r>
            <a:r>
              <a:rPr lang="en-US" sz="2000" dirty="0"/>
              <a:t> (cf. Hatta et al, 2016; KPS 2017)</a:t>
            </a:r>
            <a:br>
              <a:rPr lang="en-US" sz="2000" dirty="0"/>
            </a:br>
            <a:endParaRPr lang="en-US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B7563D-00B2-9E10-7C6F-77C5911E92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845F5A-061D-4825-9AE9-D7794091C6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65B0EAD-0B82-20DA-1C31-E89B03ECFA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870" y="4971136"/>
            <a:ext cx="5033618" cy="54025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56DC4E4-7288-2D54-EBFD-0E3D5DB5F8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1257" y="4139411"/>
            <a:ext cx="6909486" cy="54997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9F1D0A9-3F0B-9BAF-50F6-39521BCB4B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869" y="5686634"/>
            <a:ext cx="6756401" cy="76190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FA639B0-5BA1-CEA4-5BA9-28A286CC3836}"/>
              </a:ext>
            </a:extLst>
          </p:cNvPr>
          <p:cNvSpPr txBox="1"/>
          <p:nvPr/>
        </p:nvSpPr>
        <p:spPr>
          <a:xfrm>
            <a:off x="7802217" y="4971136"/>
            <a:ext cx="400141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What is this D-D operator? Turns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out it is related to the DD operator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from before. 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98631B5-07D9-6E88-E54C-9FA4161E08C5}"/>
              </a:ext>
            </a:extLst>
          </p:cNvPr>
          <p:cNvCxnSpPr/>
          <p:nvPr/>
        </p:nvCxnSpPr>
        <p:spPr>
          <a:xfrm>
            <a:off x="3906078" y="3319670"/>
            <a:ext cx="798112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823B1A9-0430-724B-56EC-727C369160E1}"/>
              </a:ext>
            </a:extLst>
          </p:cNvPr>
          <p:cNvCxnSpPr/>
          <p:nvPr/>
        </p:nvCxnSpPr>
        <p:spPr>
          <a:xfrm flipV="1">
            <a:off x="3906078" y="1451667"/>
            <a:ext cx="0" cy="186800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1590639-4A7D-F04F-4F48-AF151D48B05E}"/>
              </a:ext>
            </a:extLst>
          </p:cNvPr>
          <p:cNvCxnSpPr/>
          <p:nvPr/>
        </p:nvCxnSpPr>
        <p:spPr>
          <a:xfrm>
            <a:off x="3906078" y="1451667"/>
            <a:ext cx="798112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CE27025C-C7EE-6BCB-9122-2217ACBD6257}"/>
              </a:ext>
            </a:extLst>
          </p:cNvPr>
          <p:cNvCxnSpPr/>
          <p:nvPr/>
        </p:nvCxnSpPr>
        <p:spPr>
          <a:xfrm flipV="1">
            <a:off x="11870635" y="1451666"/>
            <a:ext cx="0" cy="186800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DB744035-E780-FB67-791E-E37D46AD13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64162" y="1691983"/>
            <a:ext cx="4178081" cy="61462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45BDAFB-2DD0-CABC-9C23-B654C6BA278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64162" y="2452531"/>
            <a:ext cx="6444561" cy="628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6774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A1312C-F996-3216-8FB0-BB57B7D13F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Quark Helicity PDF and TMD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407442-86E1-77E0-77BE-8ADA79E663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28690"/>
            <a:ext cx="10515600" cy="4627660"/>
          </a:xfrm>
        </p:spPr>
        <p:txBody>
          <a:bodyPr>
            <a:normAutofit/>
          </a:bodyPr>
          <a:lstStyle/>
          <a:p>
            <a:r>
              <a:rPr lang="en-US" sz="2000" dirty="0"/>
              <a:t>The flavor-singlet quark helicity PDF and TMD are</a:t>
            </a:r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We have defined another operator: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C8130D-5F4A-E1BF-20F0-7C7CF2AFA6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845F5A-061D-4825-9AE9-D7794091C6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7" name="Content Placeholder 5">
            <a:extLst>
              <a:ext uri="{FF2B5EF4-FFF2-40B4-BE49-F238E27FC236}">
                <a16:creationId xmlns:a16="http://schemas.microsoft.com/office/drawing/2014/main" id="{406DB906-F6DD-ACBC-27CD-458BDD25DD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69357" y="166844"/>
            <a:ext cx="3468757" cy="3008679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3C76A6E-1AD1-8D58-D455-9536E2A2364B}"/>
              </a:ext>
            </a:extLst>
          </p:cNvPr>
          <p:cNvCxnSpPr>
            <a:cxnSpLocks/>
          </p:cNvCxnSpPr>
          <p:nvPr/>
        </p:nvCxnSpPr>
        <p:spPr>
          <a:xfrm>
            <a:off x="954156" y="4164496"/>
            <a:ext cx="744440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A457FEE-2244-8837-3AD0-6CD0D4580457}"/>
              </a:ext>
            </a:extLst>
          </p:cNvPr>
          <p:cNvCxnSpPr>
            <a:cxnSpLocks/>
          </p:cNvCxnSpPr>
          <p:nvPr/>
        </p:nvCxnSpPr>
        <p:spPr>
          <a:xfrm flipV="1">
            <a:off x="954156" y="2140227"/>
            <a:ext cx="0" cy="202426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889CEB7-E809-F7A8-CB12-C423A5614361}"/>
              </a:ext>
            </a:extLst>
          </p:cNvPr>
          <p:cNvCxnSpPr>
            <a:cxnSpLocks/>
          </p:cNvCxnSpPr>
          <p:nvPr/>
        </p:nvCxnSpPr>
        <p:spPr>
          <a:xfrm>
            <a:off x="954156" y="2140227"/>
            <a:ext cx="744440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C539535-54D9-00D4-CF3F-9B622815D047}"/>
              </a:ext>
            </a:extLst>
          </p:cNvPr>
          <p:cNvCxnSpPr>
            <a:cxnSpLocks/>
          </p:cNvCxnSpPr>
          <p:nvPr/>
        </p:nvCxnSpPr>
        <p:spPr>
          <a:xfrm flipV="1">
            <a:off x="8398565" y="2140227"/>
            <a:ext cx="0" cy="202426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29591431-C18D-6E98-2B11-10AFAEED44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6418" y="2399992"/>
            <a:ext cx="4579883" cy="60566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25695B7-295A-5B9E-64F4-BB8296D770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8365" y="3270169"/>
            <a:ext cx="5804451" cy="59003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FB84D28-C0DA-7050-2A7A-495064E64D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09800" y="4871515"/>
            <a:ext cx="7772400" cy="1214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5651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D15AD6-C52A-74B0-556D-2B45882210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33788"/>
            <a:ext cx="10515600" cy="1325563"/>
          </a:xfrm>
        </p:spPr>
        <p:txBody>
          <a:bodyPr/>
          <a:lstStyle/>
          <a:p>
            <a:r>
              <a:rPr lang="en-US" dirty="0"/>
              <a:t>g</a:t>
            </a:r>
            <a:r>
              <a:rPr lang="en-US" baseline="-25000" dirty="0"/>
              <a:t>1</a:t>
            </a:r>
            <a:r>
              <a:rPr lang="en-US" dirty="0"/>
              <a:t> structure function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3EF14D-CBC0-5FA2-12C7-913D88D474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381543"/>
            <a:ext cx="10515600" cy="5061298"/>
          </a:xfrm>
        </p:spPr>
        <p:txBody>
          <a:bodyPr>
            <a:normAutofit/>
          </a:bodyPr>
          <a:lstStyle/>
          <a:p>
            <a:r>
              <a:rPr lang="en-US" sz="2000" dirty="0"/>
              <a:t>g</a:t>
            </a:r>
            <a:r>
              <a:rPr lang="en-US" sz="2000" baseline="-25000" dirty="0"/>
              <a:t>1</a:t>
            </a:r>
            <a:r>
              <a:rPr lang="en-US" sz="2000" dirty="0"/>
              <a:t> structure function is obtained similarly, using DIS in the dipole picture:</a:t>
            </a:r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One gets</a:t>
            </a:r>
            <a:br>
              <a:rPr lang="en-US" sz="2000" dirty="0"/>
            </a:br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G</a:t>
            </a:r>
            <a:r>
              <a:rPr lang="en-US" sz="2000" baseline="-25000" dirty="0"/>
              <a:t>2</a:t>
            </a:r>
            <a:r>
              <a:rPr lang="en-US" sz="2000" dirty="0"/>
              <a:t> was defined before. This is the gluon admixture to quark helicity distributions. </a:t>
            </a:r>
          </a:p>
          <a:p>
            <a:r>
              <a:rPr lang="en-US" sz="2000" dirty="0"/>
              <a:t>The dipole amplitude Q is due to F</a:t>
            </a:r>
            <a:r>
              <a:rPr lang="en-US" sz="2000" baseline="30000" dirty="0"/>
              <a:t>12 </a:t>
            </a:r>
            <a:r>
              <a:rPr lang="en-US" sz="2000" dirty="0"/>
              <a:t>&amp; axial current. </a:t>
            </a:r>
          </a:p>
          <a:p>
            <a:r>
              <a:rPr lang="en-US" sz="2000" dirty="0"/>
              <a:t>The contribution of G</a:t>
            </a:r>
            <a:r>
              <a:rPr lang="en-US" sz="2000" baseline="-25000" dirty="0"/>
              <a:t>2</a:t>
            </a:r>
            <a:r>
              <a:rPr lang="en-US" sz="2000" dirty="0"/>
              <a:t> comes from the DD operator in the quark S-matrix.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C05CFA-C8D3-BAD7-0BB1-FB3872DE6A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845F5A-061D-4825-9AE9-D7794091C6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08F2C9B-94A7-DB88-B5F5-A1E9E93D49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467" y="2171167"/>
            <a:ext cx="10883065" cy="13255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E9C6E0F-208D-E3CD-2684-3E29B8B720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1762" y="3754357"/>
            <a:ext cx="7615427" cy="1034501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3551265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83CC9B-6725-D69A-9722-F8D493500E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Amplitude Q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86FA08-8A50-0DBD-B977-03B1C3F199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665662"/>
          </a:xfrm>
        </p:spPr>
        <p:txBody>
          <a:bodyPr>
            <a:normAutofit/>
          </a:bodyPr>
          <a:lstStyle/>
          <a:p>
            <a:r>
              <a:rPr lang="en-US" sz="2000" dirty="0"/>
              <a:t>The amplitude Q is defined by</a:t>
            </a:r>
            <a:br>
              <a:rPr lang="en-US" sz="2000" dirty="0"/>
            </a:br>
            <a:br>
              <a:rPr lang="en-US" sz="2000" dirty="0"/>
            </a:br>
            <a:br>
              <a:rPr lang="en-US" sz="2000" dirty="0"/>
            </a:br>
            <a:br>
              <a:rPr lang="en-US" sz="2000" dirty="0"/>
            </a:br>
            <a:r>
              <a:rPr lang="en-US" sz="2000" dirty="0"/>
              <a:t>with                                                     , where </a:t>
            </a:r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U = adjoint light-cone Wilson line.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2B4EDB-D9A0-EB45-7025-209F39E32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845F5A-061D-4825-9AE9-D7794091C6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BB35F7E-DDF5-25C1-8894-5358591899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7977" y="2195830"/>
            <a:ext cx="6316046" cy="55343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5D6220F-25DE-60AA-D8D4-3FF9D5ACF4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2883" y="2966500"/>
            <a:ext cx="2648934" cy="3762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EF3247F-3902-845E-1979-602A48EA47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9688" y="3559963"/>
            <a:ext cx="5672623" cy="77998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0058446-E048-8F33-3AFC-7A105222FD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36479" y="4476540"/>
            <a:ext cx="9719041" cy="86845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5F7097E-9131-6D4C-4115-0CC3F264485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34313" y="729445"/>
            <a:ext cx="4129157" cy="602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6038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Evolution for Polarized Quark Dipole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1816038"/>
            <a:ext cx="8229600" cy="4420859"/>
          </a:xfrm>
        </p:spPr>
      </p:pic>
      <p:sp>
        <p:nvSpPr>
          <p:cNvPr id="5" name="TextBox 4"/>
          <p:cNvSpPr txBox="1"/>
          <p:nvPr/>
        </p:nvSpPr>
        <p:spPr>
          <a:xfrm>
            <a:off x="2057400" y="1143000"/>
            <a:ext cx="69853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One can construct an evolution equation for the polarized dipole: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856515" y="2960914"/>
            <a:ext cx="36264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Spin-dependent (non-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eikonal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 vertex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flipH="1" flipV="1">
            <a:off x="6618514" y="2547258"/>
            <a:ext cx="228600" cy="41365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7304314" y="2547258"/>
            <a:ext cx="228600" cy="41365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981201" y="3145581"/>
            <a:ext cx="10484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polarized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particle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2688771" y="2515148"/>
            <a:ext cx="141514" cy="587829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9042710" y="5069541"/>
            <a:ext cx="153837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box =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target shock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wave (proton)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 flipV="1">
            <a:off x="9482958" y="4475124"/>
            <a:ext cx="95831" cy="50028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>
            <a:off x="8113060" y="5741894"/>
            <a:ext cx="929651" cy="14791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Left Brace 2"/>
          <p:cNvSpPr/>
          <p:nvPr/>
        </p:nvSpPr>
        <p:spPr>
          <a:xfrm>
            <a:off x="3029629" y="3718560"/>
            <a:ext cx="305754" cy="2438400"/>
          </a:xfrm>
          <a:prstGeom prst="leftBrace">
            <a:avLst>
              <a:gd name="adj1" fmla="val 8333"/>
              <a:gd name="adj2" fmla="val 50357"/>
            </a:avLst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12847" y="4476095"/>
            <a:ext cx="147764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similar to the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unpolarized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BK evolution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B2134C-88A3-0441-B969-98507E5F5B5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6661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/>
      <p:bldP spid="15" grpId="0"/>
      <p:bldP spid="3" grpId="0" animBg="1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3A7C90-B964-1085-8386-9D157BBDB1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26" y="167417"/>
            <a:ext cx="10515600" cy="1325563"/>
          </a:xfrm>
        </p:spPr>
        <p:txBody>
          <a:bodyPr/>
          <a:lstStyle/>
          <a:p>
            <a:r>
              <a:rPr lang="en-US" dirty="0"/>
              <a:t>Evolution Equations</a:t>
            </a:r>
          </a:p>
        </p:txBody>
      </p:sp>
      <p:pic>
        <p:nvPicPr>
          <p:cNvPr id="6" name="Content Placeholder 5" descr="A math equations on a white background&#10;&#10;AI-generated content may be incorrect.">
            <a:extLst>
              <a:ext uri="{FF2B5EF4-FFF2-40B4-BE49-F238E27FC236}">
                <a16:creationId xmlns:a16="http://schemas.microsoft.com/office/drawing/2014/main" id="{074CE5D9-892D-E139-5D05-BF3EF140FB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592726" y="136525"/>
            <a:ext cx="6410325" cy="6599277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01ED2C-B611-9D34-0C6C-39C00F710E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15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4E3AB4C-E894-6CAB-CCDA-6C5A8D7CBC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949" y="3492590"/>
            <a:ext cx="5241851" cy="192452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E151351-96A5-1F3C-12C8-C30ACB02432B}"/>
              </a:ext>
            </a:extLst>
          </p:cNvPr>
          <p:cNvSpPr txBox="1"/>
          <p:nvPr/>
        </p:nvSpPr>
        <p:spPr>
          <a:xfrm>
            <a:off x="291275" y="2078991"/>
            <a:ext cx="523733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Beyond large-N</a:t>
            </a:r>
            <a:r>
              <a:rPr lang="en-US" baseline="-25000" dirty="0"/>
              <a:t>c</a:t>
            </a:r>
            <a:r>
              <a:rPr lang="en-US" dirty="0"/>
              <a:t>, one needs to add the</a:t>
            </a:r>
            <a:br>
              <a:rPr lang="en-US" dirty="0"/>
            </a:br>
            <a:r>
              <a:rPr lang="en-US" dirty="0"/>
              <a:t>quark-to-gluon and gluon-to-quark transitions</a:t>
            </a:r>
            <a:br>
              <a:rPr lang="en-US" dirty="0"/>
            </a:br>
            <a:r>
              <a:rPr lang="en-US" dirty="0"/>
              <a:t>(G. </a:t>
            </a:r>
            <a:r>
              <a:rPr lang="en-US" dirty="0" err="1"/>
              <a:t>Chirilli</a:t>
            </a:r>
            <a:r>
              <a:rPr lang="en-US" dirty="0"/>
              <a:t>, 2101.12744 [hep-</a:t>
            </a:r>
            <a:r>
              <a:rPr lang="en-US" dirty="0" err="1"/>
              <a:t>ph</a:t>
            </a:r>
            <a:r>
              <a:rPr lang="en-US" dirty="0"/>
              <a:t>]; </a:t>
            </a:r>
            <a:br>
              <a:rPr lang="en-US" dirty="0"/>
            </a:br>
            <a:r>
              <a:rPr lang="en-US" dirty="0"/>
              <a:t>J. Borden, YK, M. Li, 2406.11647 [hep-</a:t>
            </a:r>
            <a:r>
              <a:rPr lang="en-US" dirty="0" err="1"/>
              <a:t>ph</a:t>
            </a:r>
            <a:r>
              <a:rPr lang="en-US" dirty="0"/>
              <a:t>]):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C0BCB19-0679-A39C-C929-02D95AE7BC83}"/>
              </a:ext>
            </a:extLst>
          </p:cNvPr>
          <p:cNvSpPr txBox="1"/>
          <p:nvPr/>
        </p:nvSpPr>
        <p:spPr>
          <a:xfrm>
            <a:off x="291275" y="5475060"/>
            <a:ext cx="481574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This results in the </a:t>
            </a:r>
            <a:r>
              <a:rPr lang="en-US" dirty="0" err="1"/>
              <a:t>large-N</a:t>
            </a:r>
            <a:r>
              <a:rPr lang="en-US" baseline="-25000" dirty="0" err="1"/>
              <a:t>c</a:t>
            </a:r>
            <a:r>
              <a:rPr lang="en-US" dirty="0" err="1"/>
              <a:t>&amp;N</a:t>
            </a:r>
            <a:r>
              <a:rPr lang="en-US" baseline="-25000" dirty="0" err="1"/>
              <a:t>f</a:t>
            </a:r>
            <a:r>
              <a:rPr lang="en-US" dirty="0"/>
              <a:t> evolution</a:t>
            </a:r>
            <a:br>
              <a:rPr lang="en-US" dirty="0"/>
            </a:br>
            <a:r>
              <a:rPr lang="en-US" dirty="0"/>
              <a:t>equations given here (transition terms are</a:t>
            </a:r>
            <a:br>
              <a:rPr lang="en-US" dirty="0"/>
            </a:br>
            <a:r>
              <a:rPr lang="en-US" dirty="0"/>
              <a:t>in blue). Agrees with DGLAP anomalous </a:t>
            </a:r>
            <a:br>
              <a:rPr lang="en-US" dirty="0"/>
            </a:br>
            <a:r>
              <a:rPr lang="en-US" dirty="0"/>
              <a:t>dimensions to 3 loops.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65C13E8-3CD8-985E-DA7C-638FE1A6B1F2}"/>
              </a:ext>
            </a:extLst>
          </p:cNvPr>
          <p:cNvSpPr txBox="1"/>
          <p:nvPr/>
        </p:nvSpPr>
        <p:spPr>
          <a:xfrm>
            <a:off x="186175" y="1125796"/>
            <a:ext cx="547457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Initial version by YK, D. </a:t>
            </a:r>
            <a:r>
              <a:rPr lang="en-US" dirty="0" err="1"/>
              <a:t>Pitonyak</a:t>
            </a:r>
            <a:r>
              <a:rPr lang="en-US" dirty="0"/>
              <a:t>, M. Sievert </a:t>
            </a:r>
            <a:br>
              <a:rPr lang="en-US" dirty="0"/>
            </a:br>
            <a:r>
              <a:rPr lang="en-US" dirty="0"/>
              <a:t>’15-’18 (KPS), modifications with subscript 2 due</a:t>
            </a:r>
            <a:br>
              <a:rPr lang="en-US" dirty="0"/>
            </a:br>
            <a:r>
              <a:rPr lang="en-US" dirty="0"/>
              <a:t>to YK, F. </a:t>
            </a:r>
            <a:r>
              <a:rPr lang="en-US" dirty="0" err="1"/>
              <a:t>Cougoulic</a:t>
            </a:r>
            <a:r>
              <a:rPr lang="en-US" dirty="0"/>
              <a:t>, A. Tarasov, Y. Tawabutr ‘22.</a:t>
            </a:r>
          </a:p>
        </p:txBody>
      </p:sp>
    </p:spTree>
    <p:extLst>
      <p:ext uri="{BB962C8B-B14F-4D97-AF65-F5344CB8AC3E}">
        <p14:creationId xmlns:p14="http://schemas.microsoft.com/office/powerpoint/2010/main" val="2406098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93D78F-7420-796B-391B-57D085BE57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2F6AA6-7301-7A7B-1B5B-AFAA10DF86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487530"/>
            <a:ext cx="8229600" cy="1983986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Polarized SIDIS</a:t>
            </a:r>
            <a:br>
              <a:rPr lang="en-US" dirty="0"/>
            </a:br>
            <a:r>
              <a:rPr lang="en-US" dirty="0"/>
              <a:t>+ data analysis</a:t>
            </a:r>
            <a:endParaRPr lang="en-US" sz="3600" i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4FDEFE-A812-3C5A-54FF-5B43EE08EB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B2134C-88A3-0441-B969-98507E5F5B5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20818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6D4E22-9157-3B2B-3C05-8FB11B17D6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Polarized SIDIS at small </a:t>
            </a:r>
            <a:r>
              <a:rPr lang="en-US" i="1" dirty="0"/>
              <a:t>x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2FADC4D-2FA2-3139-2811-0654122232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58758" y="1583734"/>
            <a:ext cx="5308600" cy="40386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A22A45-609E-E9B6-4B23-85CE693B3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17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54997B3-8B48-84A6-3C9F-F86A898A158A}"/>
              </a:ext>
            </a:extLst>
          </p:cNvPr>
          <p:cNvSpPr txBox="1"/>
          <p:nvPr/>
        </p:nvSpPr>
        <p:spPr>
          <a:xfrm>
            <a:off x="624630" y="2077791"/>
            <a:ext cx="5535490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Consider (anti-)quark production in the current </a:t>
            </a:r>
            <a:br>
              <a:rPr lang="en-US" dirty="0"/>
            </a:br>
            <a:r>
              <a:rPr lang="en-US" dirty="0"/>
              <a:t>fragmentation region in the polarized </a:t>
            </a:r>
            <a:r>
              <a:rPr lang="en-US" dirty="0" err="1"/>
              <a:t>e+p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scattering at small </a:t>
            </a:r>
            <a:r>
              <a:rPr lang="en-US" i="1" dirty="0"/>
              <a:t>x</a:t>
            </a:r>
            <a:r>
              <a:rPr lang="en-US" dirty="0"/>
              <a:t>. 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The process is similar to the g</a:t>
            </a:r>
            <a:r>
              <a:rPr lang="en-US" baseline="-25000" dirty="0"/>
              <a:t>1</a:t>
            </a:r>
            <a:r>
              <a:rPr lang="en-US" dirty="0"/>
              <a:t> structure</a:t>
            </a:r>
            <a:br>
              <a:rPr lang="en-US" dirty="0"/>
            </a:br>
            <a:r>
              <a:rPr lang="en-US" dirty="0"/>
              <a:t>function calculation. </a:t>
            </a:r>
          </a:p>
          <a:p>
            <a:endParaRPr lang="en-US" dirty="0"/>
          </a:p>
          <a:p>
            <a:r>
              <a:rPr lang="en-US" dirty="0"/>
              <a:t>A straightforward calculation yields the SIDIS </a:t>
            </a:r>
            <a:br>
              <a:rPr lang="en-US" dirty="0"/>
            </a:br>
            <a:r>
              <a:rPr lang="en-US" dirty="0"/>
              <a:t>structure function (D</a:t>
            </a:r>
            <a:r>
              <a:rPr lang="en-US" baseline="-25000" dirty="0"/>
              <a:t>1</a:t>
            </a:r>
            <a:r>
              <a:rPr lang="en-US" dirty="0"/>
              <a:t> = fragmentation function)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320572A-09D9-418B-F53E-F3DE245D51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400" y="4929351"/>
            <a:ext cx="5157258" cy="692983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6078570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51DBC2-7FEF-8363-52D1-F4DB270947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The analysis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D0FEB53-48DD-349A-F365-1E76C5CCED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6184" y="2042609"/>
            <a:ext cx="5809815" cy="2904908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BF7831-23AD-09AC-AE79-4AE51EFE08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845F5A-061D-4825-9AE9-D7794091C6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BB12442-5005-3C79-8C40-D9A2BAA5F0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0585" y="2042609"/>
            <a:ext cx="5416277" cy="368106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04E4C27-078B-AC2E-52B8-62A9AFA91D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8280" y="5084598"/>
            <a:ext cx="1932620" cy="6390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A6B9FE1-4698-2DE8-C210-5A490EE3D8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06980" y="5084598"/>
            <a:ext cx="1189388" cy="63907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96AD3D0-FD4C-B620-FA17-F7B37CF897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91091" y="5860753"/>
            <a:ext cx="1469270" cy="35192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B773142-9BF7-3CA3-7F00-C319C891DBBC}"/>
              </a:ext>
            </a:extLst>
          </p:cNvPr>
          <p:cNvSpPr txBox="1"/>
          <p:nvPr/>
        </p:nvSpPr>
        <p:spPr>
          <a:xfrm>
            <a:off x="5201155" y="5630546"/>
            <a:ext cx="632256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D= kinematic factor (known)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Running-coupling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large-N</a:t>
            </a:r>
            <a:r>
              <a:rPr kumimoji="0" lang="en-US" sz="1800" b="0" i="0" u="none" strike="noStrike" kern="120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c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&amp;N</a:t>
            </a:r>
            <a:r>
              <a:rPr kumimoji="0" lang="en-US" sz="1800" b="0" i="0" u="none" strike="noStrike" kern="120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f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evolution, 226 polarized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DIS and SIDIS data points.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828CD2E-D7C6-0C9B-6F27-D7D814CB7D3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10600" y="490221"/>
            <a:ext cx="3148453" cy="31567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C18AAAD-CEB1-BD54-038D-E7E6B02A5CE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86381" y="1052722"/>
            <a:ext cx="3672672" cy="31936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25A25AB-47A9-4D37-364A-A1BB5D30653E}"/>
              </a:ext>
            </a:extLst>
          </p:cNvPr>
          <p:cNvSpPr txBox="1"/>
          <p:nvPr/>
        </p:nvSpPr>
        <p:spPr>
          <a:xfrm>
            <a:off x="289575" y="6212674"/>
            <a:ext cx="49151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Double-spin asymmetries for p, d, and 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3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He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FD0B68F-C83C-5965-16C1-146A49B7CC87}"/>
              </a:ext>
            </a:extLst>
          </p:cNvPr>
          <p:cNvSpPr txBox="1"/>
          <p:nvPr/>
        </p:nvSpPr>
        <p:spPr>
          <a:xfrm>
            <a:off x="223229" y="83973"/>
            <a:ext cx="1063784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JAMsmall</a:t>
            </a:r>
            <a:r>
              <a:rPr lang="en-US" i="1" dirty="0" err="1"/>
              <a:t>x</a:t>
            </a:r>
            <a:r>
              <a:rPr lang="en-US" dirty="0"/>
              <a:t>: </a:t>
            </a:r>
            <a:r>
              <a:rPr lang="en-US" b="1" dirty="0" err="1"/>
              <a:t>Adamiak</a:t>
            </a:r>
            <a:r>
              <a:rPr lang="en-US" dirty="0"/>
              <a:t>, Baldonado, YK, </a:t>
            </a:r>
            <a:r>
              <a:rPr lang="en-US" dirty="0" err="1"/>
              <a:t>Melnitchouk</a:t>
            </a:r>
            <a:r>
              <a:rPr lang="en-US" dirty="0"/>
              <a:t>, </a:t>
            </a:r>
            <a:r>
              <a:rPr lang="en-US" dirty="0" err="1"/>
              <a:t>Pitonyak</a:t>
            </a:r>
            <a:r>
              <a:rPr lang="en-US" dirty="0"/>
              <a:t>, Sato, Sievert, Tarasov, Tawabutr, </a:t>
            </a:r>
            <a:br>
              <a:rPr lang="en-US" dirty="0"/>
            </a:br>
            <a:r>
              <a:rPr lang="en-US" dirty="0"/>
              <a:t>2308.07461 [hep-</a:t>
            </a:r>
            <a:r>
              <a:rPr lang="en-US" dirty="0" err="1"/>
              <a:t>ph</a:t>
            </a:r>
            <a:r>
              <a:rPr lang="en-US" dirty="0"/>
              <a:t>]</a:t>
            </a:r>
          </a:p>
          <a:p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DCF8859-CAA5-57E9-489B-064527AF1BD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04789" y="1465076"/>
            <a:ext cx="5071885" cy="48913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316D767-3FC0-F9E5-694A-0E04AC2D2558}"/>
              </a:ext>
            </a:extLst>
          </p:cNvPr>
          <p:cNvSpPr txBox="1"/>
          <p:nvPr/>
        </p:nvSpPr>
        <p:spPr>
          <a:xfrm>
            <a:off x="1827075" y="1497317"/>
            <a:ext cx="20986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Initial conditions: </a:t>
            </a:r>
          </a:p>
        </p:txBody>
      </p:sp>
    </p:spTree>
    <p:extLst>
      <p:ext uri="{BB962C8B-B14F-4D97-AF65-F5344CB8AC3E}">
        <p14:creationId xmlns:p14="http://schemas.microsoft.com/office/powerpoint/2010/main" val="1415939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C4828B-E79B-C917-7ADA-E0AEBEEAC6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2257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Proton g</a:t>
            </a:r>
            <a:r>
              <a:rPr lang="en-US" baseline="-25000" dirty="0"/>
              <a:t>1</a:t>
            </a:r>
            <a:r>
              <a:rPr lang="en-US" dirty="0"/>
              <a:t> structure function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45D7F4-9D2C-E5DE-10DE-10C72A077D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845F5A-061D-4825-9AE9-D7794091C6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96F4C2A-8499-9A3B-3EB5-00FA442E5090}"/>
              </a:ext>
            </a:extLst>
          </p:cNvPr>
          <p:cNvSpPr txBox="1"/>
          <p:nvPr/>
        </p:nvSpPr>
        <p:spPr>
          <a:xfrm>
            <a:off x="586319" y="5494831"/>
            <a:ext cx="1020022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JAM is based on a Bayesian Monte-Carlo: it uses replicas.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Due to the lack of constraints, the spread is large.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On the right, extraction using EIC pseudo-data (3 thin bands = 3 possible EIC data sets).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0592365-0FD5-1DB0-34A1-5EE46BC76E1C}"/>
              </a:ext>
            </a:extLst>
          </p:cNvPr>
          <p:cNvSpPr txBox="1"/>
          <p:nvPr/>
        </p:nvSpPr>
        <p:spPr>
          <a:xfrm>
            <a:off x="7632597" y="1138604"/>
            <a:ext cx="37072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JAM-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small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x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9ABD18B-EFAC-9323-F398-55C2F123E53B}"/>
              </a:ext>
            </a:extLst>
          </p:cNvPr>
          <p:cNvSpPr txBox="1"/>
          <p:nvPr/>
        </p:nvSpPr>
        <p:spPr>
          <a:xfrm>
            <a:off x="1340007" y="5070470"/>
            <a:ext cx="42017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g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1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p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extracted from the existing data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77636DF-0F54-D009-6B6E-588DD90CDC06}"/>
              </a:ext>
            </a:extLst>
          </p:cNvPr>
          <p:cNvSpPr txBox="1"/>
          <p:nvPr/>
        </p:nvSpPr>
        <p:spPr>
          <a:xfrm>
            <a:off x="8169146" y="5029970"/>
            <a:ext cx="14173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EIC impact</a:t>
            </a:r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22165938-0856-2295-D5D8-6F8A640D08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6319" y="1856935"/>
            <a:ext cx="5323689" cy="3144130"/>
          </a:xfr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6502FE2-29EC-86F6-BF9D-781765249D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1994" y="1811488"/>
            <a:ext cx="4970505" cy="3313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0489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9E315A-26F2-A089-38C9-08293C0E13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Credits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F84003-909C-4A20-0272-169B4EC4EE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Based on work done with Dan Pitonyak and Matt Sievert (2015-2018, 2021-present), Florian Cougoulic (2019-present), </a:t>
            </a:r>
            <a:r>
              <a:rPr lang="en-US" sz="2400"/>
              <a:t>Gabe Santiago (2020-present), </a:t>
            </a:r>
            <a:r>
              <a:rPr lang="en-US" sz="2400" dirty="0"/>
              <a:t>Josh Tawabutr (2020-present), Andrey Tarasov (2021-present), Daniel Adamiak, Wally Melnitchouk, Nobuo Sato (2021-present), Jeremy Borden (2023-present), Ming Li (2023-present), Brandon Manley (2023-present), Nick Baldonado (2022-present), </a:t>
            </a:r>
            <a:r>
              <a:rPr lang="en-US" sz="2400" dirty="0" err="1"/>
              <a:t>Zardo</a:t>
            </a:r>
            <a:r>
              <a:rPr lang="en-US" sz="2400" dirty="0"/>
              <a:t> Becker (2024-present).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C823CB-5FF6-9375-00A1-002341DBD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845F5A-061D-4825-9AE9-D7794091C6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48313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BA9784-2A41-F329-06B3-C582C9F2CB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Helicity PDFs: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B9BBBE-8F09-2F61-FC5A-A3D3ADAFC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845F5A-061D-4825-9AE9-D7794091C6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85B8F38-FB73-48B1-479D-33065A19FC7C}"/>
              </a:ext>
            </a:extLst>
          </p:cNvPr>
          <p:cNvSpPr txBox="1"/>
          <p:nvPr/>
        </p:nvSpPr>
        <p:spPr>
          <a:xfrm>
            <a:off x="838200" y="1817331"/>
            <a:ext cx="37072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JAM-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small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x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9B3653B-0B8B-AC76-EE25-8F97EB96C5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7362" y="5618375"/>
            <a:ext cx="1913233" cy="28289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D4F2E29-934D-6AEE-EF78-F8225B9327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3328" y="5652017"/>
            <a:ext cx="1913233" cy="253112"/>
          </a:xfrm>
          <a:prstGeom prst="rect">
            <a:avLst/>
          </a:prstGeom>
        </p:spPr>
      </p:pic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3719C151-A726-F4FE-727D-C5A849C06D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674561" y="2405639"/>
            <a:ext cx="9144000" cy="2743200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A1A019B-95C9-D59D-0E4A-38E49AFD57AB}"/>
              </a:ext>
            </a:extLst>
          </p:cNvPr>
          <p:cNvSpPr txBox="1"/>
          <p:nvPr/>
        </p:nvSpPr>
        <p:spPr>
          <a:xfrm>
            <a:off x="6654800" y="5220068"/>
            <a:ext cx="557075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Uncertainties at small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x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seem to be driven 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by our inability to constrain the dipole 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amplitude G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2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and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Gtilde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using the current data.</a:t>
            </a:r>
          </a:p>
        </p:txBody>
      </p:sp>
    </p:spTree>
    <p:extLst>
      <p:ext uri="{BB962C8B-B14F-4D97-AF65-F5344CB8AC3E}">
        <p14:creationId xmlns:p14="http://schemas.microsoft.com/office/powerpoint/2010/main" val="37724738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140DF7-DD4D-A403-274D-A7CECFD0D1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How much spin is there at small x?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253059-E374-58F8-5CBC-7486DCE70D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21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963AA01-284A-C5F6-C4EA-FAA600449C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3866" y="2935694"/>
            <a:ext cx="4293467" cy="143926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9CC6A26-52DF-4319-8A55-966569E641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3368" y="1211738"/>
            <a:ext cx="4740175" cy="159937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1BB33E9-C79E-1566-72EC-33ADB8FA088F}"/>
              </a:ext>
            </a:extLst>
          </p:cNvPr>
          <p:cNvSpPr txBox="1"/>
          <p:nvPr/>
        </p:nvSpPr>
        <p:spPr>
          <a:xfrm>
            <a:off x="6096000" y="5615582"/>
            <a:ext cx="54475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Potentially a lot of spin at small </a:t>
            </a:r>
            <a:r>
              <a:rPr lang="en-US" i="1" dirty="0"/>
              <a:t>x</a:t>
            </a:r>
            <a:r>
              <a:rPr lang="en-US" dirty="0"/>
              <a:t>. However, the </a:t>
            </a:r>
            <a:br>
              <a:rPr lang="en-US" dirty="0"/>
            </a:br>
            <a:r>
              <a:rPr lang="en-US" dirty="0"/>
              <a:t>uncertainties are large.  Need a way to constrain the initial conditions. To do so, </a:t>
            </a:r>
            <a:r>
              <a:rPr lang="en-US" dirty="0">
                <a:solidFill>
                  <a:srgbClr val="000000"/>
                </a:solidFill>
              </a:rPr>
              <a:t>we will include the polarized </a:t>
            </a:r>
            <a:r>
              <a:rPr lang="en-US" dirty="0" err="1">
                <a:solidFill>
                  <a:srgbClr val="000000"/>
                </a:solidFill>
              </a:rPr>
              <a:t>p+p</a:t>
            </a:r>
            <a:r>
              <a:rPr lang="en-US" dirty="0">
                <a:solidFill>
                  <a:srgbClr val="000000"/>
                </a:solidFill>
              </a:rPr>
              <a:t> data from RHIC. </a:t>
            </a:r>
            <a:endParaRPr lang="en-US" dirty="0"/>
          </a:p>
        </p:txBody>
      </p:sp>
      <p:pic>
        <p:nvPicPr>
          <p:cNvPr id="12" name="Content Placeholder 11" descr="A group of graphs with different colored lines&#10;&#10;Description automatically generated">
            <a:extLst>
              <a:ext uri="{FF2B5EF4-FFF2-40B4-BE49-F238E27FC236}">
                <a16:creationId xmlns:a16="http://schemas.microsoft.com/office/drawing/2014/main" id="{B11F65A5-1398-F1AE-38EF-A461AE521D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51114" y="1348581"/>
            <a:ext cx="5447520" cy="5342450"/>
          </a:xfrm>
        </p:spPr>
      </p:pic>
      <p:pic>
        <p:nvPicPr>
          <p:cNvPr id="14" name="Picture 13" descr="A math equation with symbols&#10;&#10;Description automatically generated with medium confidence">
            <a:extLst>
              <a:ext uri="{FF2B5EF4-FFF2-40B4-BE49-F238E27FC236}">
                <a16:creationId xmlns:a16="http://schemas.microsoft.com/office/drawing/2014/main" id="{6879E51A-AB52-13A3-D78D-6715E945B2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4452599"/>
            <a:ext cx="4381278" cy="1085344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162D20F-8F3E-808B-9294-79C55D3B776F}"/>
              </a:ext>
            </a:extLst>
          </p:cNvPr>
          <p:cNvSpPr txBox="1"/>
          <p:nvPr/>
        </p:nvSpPr>
        <p:spPr>
          <a:xfrm>
            <a:off x="10617474" y="4436230"/>
            <a:ext cx="135325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Negative</a:t>
            </a:r>
            <a:br>
              <a:rPr lang="en-US" b="1" dirty="0"/>
            </a:br>
            <a:r>
              <a:rPr lang="en-US" b="1" dirty="0"/>
              <a:t>net spin at</a:t>
            </a:r>
            <a:br>
              <a:rPr lang="en-US" b="1" dirty="0"/>
            </a:br>
            <a:r>
              <a:rPr lang="en-US" b="1" dirty="0"/>
              <a:t>small </a:t>
            </a:r>
            <a:r>
              <a:rPr lang="en-US" b="1" i="1" dirty="0"/>
              <a:t>x</a:t>
            </a:r>
            <a:r>
              <a:rPr lang="en-US" b="1" dirty="0"/>
              <a:t>!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105A35C-394A-2185-ACF4-B8DA67E65273}"/>
              </a:ext>
            </a:extLst>
          </p:cNvPr>
          <p:cNvSpPr txBox="1"/>
          <p:nvPr/>
        </p:nvSpPr>
        <p:spPr>
          <a:xfrm>
            <a:off x="223229" y="83973"/>
            <a:ext cx="111508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JAMsmall</a:t>
            </a:r>
            <a:r>
              <a:rPr lang="en-US" i="1" dirty="0" err="1"/>
              <a:t>x</a:t>
            </a:r>
            <a:r>
              <a:rPr lang="en-US" dirty="0"/>
              <a:t>: </a:t>
            </a:r>
            <a:r>
              <a:rPr lang="en-US" dirty="0" err="1"/>
              <a:t>Adamiak</a:t>
            </a:r>
            <a:r>
              <a:rPr lang="en-US" dirty="0"/>
              <a:t>, </a:t>
            </a:r>
            <a:r>
              <a:rPr lang="en-US" dirty="0" err="1"/>
              <a:t>Baldonado</a:t>
            </a:r>
            <a:r>
              <a:rPr lang="en-US" dirty="0"/>
              <a:t>, YK, </a:t>
            </a:r>
            <a:r>
              <a:rPr lang="en-US" dirty="0" err="1"/>
              <a:t>Melnitchouk</a:t>
            </a:r>
            <a:r>
              <a:rPr lang="en-US" dirty="0"/>
              <a:t>, </a:t>
            </a:r>
            <a:r>
              <a:rPr lang="en-US" dirty="0" err="1"/>
              <a:t>Pitonyak</a:t>
            </a:r>
            <a:r>
              <a:rPr lang="en-US" dirty="0"/>
              <a:t>, Sato, Sievert, Tarasov, </a:t>
            </a:r>
            <a:r>
              <a:rPr lang="en-US" dirty="0" err="1"/>
              <a:t>Tawabutr</a:t>
            </a:r>
            <a:r>
              <a:rPr lang="en-US" dirty="0"/>
              <a:t> 2023 </a:t>
            </a:r>
          </a:p>
        </p:txBody>
      </p:sp>
    </p:spTree>
    <p:extLst>
      <p:ext uri="{BB962C8B-B14F-4D97-AF65-F5344CB8AC3E}">
        <p14:creationId xmlns:p14="http://schemas.microsoft.com/office/powerpoint/2010/main" val="2671332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C656BA-6330-A530-D00E-203E6B2F09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EE0B62-1983-67E9-5F04-5E8738736C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235281"/>
            <a:ext cx="8229600" cy="2862236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Particle production </a:t>
            </a:r>
            <a:br>
              <a:rPr lang="en-US" dirty="0"/>
            </a:br>
            <a:r>
              <a:rPr lang="en-US" dirty="0"/>
              <a:t>in polarized </a:t>
            </a:r>
            <a:r>
              <a:rPr lang="en-US" dirty="0" err="1"/>
              <a:t>p+p</a:t>
            </a:r>
            <a:r>
              <a:rPr lang="en-US" dirty="0"/>
              <a:t> collisions</a:t>
            </a:r>
            <a:br>
              <a:rPr lang="en-US" dirty="0"/>
            </a:br>
            <a:br>
              <a:rPr lang="en-US" dirty="0"/>
            </a:br>
            <a:r>
              <a:rPr lang="en-US" sz="2800" dirty="0"/>
              <a:t>YK, M. Li, 2403.06959 [hep-</a:t>
            </a:r>
            <a:r>
              <a:rPr lang="en-US" sz="2800" dirty="0" err="1"/>
              <a:t>ph</a:t>
            </a:r>
            <a:r>
              <a:rPr lang="en-US" sz="2800" dirty="0"/>
              <a:t>]</a:t>
            </a:r>
            <a:endParaRPr lang="en-US" sz="2800" i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A799B6-9B8F-D67F-CFA5-D811E3965B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B2134C-88A3-0441-B969-98507E5F5B5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28253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6A3778-497D-613B-5038-98AD1803EC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Gluon production at mid-rapidity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66BB42-9644-9403-96F5-0CCB7D403F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1247" y="2025503"/>
            <a:ext cx="10515600" cy="4160520"/>
          </a:xfrm>
        </p:spPr>
        <p:txBody>
          <a:bodyPr>
            <a:normAutofit/>
          </a:bodyPr>
          <a:lstStyle/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We want to calculate gluon production </a:t>
            </a:r>
            <a:br>
              <a:rPr lang="en-US" sz="2000" dirty="0"/>
            </a:br>
            <a:r>
              <a:rPr lang="en-US" sz="2000" dirty="0"/>
              <a:t>cross section in polarized </a:t>
            </a:r>
            <a:r>
              <a:rPr lang="en-US" sz="2000" dirty="0" err="1"/>
              <a:t>p+p</a:t>
            </a:r>
            <a:r>
              <a:rPr lang="en-US" sz="2000" dirty="0"/>
              <a:t> collisions </a:t>
            </a:r>
            <a:br>
              <a:rPr lang="en-US" sz="2000" dirty="0"/>
            </a:br>
            <a:r>
              <a:rPr lang="en-US" sz="2000" dirty="0"/>
              <a:t>at mid-rapidity, where the gluon is </a:t>
            </a:r>
            <a:br>
              <a:rPr lang="en-US" sz="2000" dirty="0"/>
            </a:br>
            <a:r>
              <a:rPr lang="en-US" sz="2000" dirty="0"/>
              <a:t>small-</a:t>
            </a:r>
            <a:r>
              <a:rPr lang="en-US" sz="2000" i="1" dirty="0"/>
              <a:t>x</a:t>
            </a:r>
            <a:r>
              <a:rPr lang="en-US" sz="2000" dirty="0"/>
              <a:t> in both proton’s wave functions. 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6B4904-2855-D313-E918-3A986795E4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23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3B6A783-D9F6-D852-F8F5-16E6F3AC7A7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5742224" y="1555626"/>
            <a:ext cx="5010765" cy="5072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3632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A380BF-BB9D-7CA9-FDEC-BC923107F2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Gluon production in polarized </a:t>
            </a:r>
            <a:r>
              <a:rPr lang="en-US" sz="3600" dirty="0" err="1"/>
              <a:t>p+p</a:t>
            </a:r>
            <a:r>
              <a:rPr lang="en-US" sz="3600" dirty="0"/>
              <a:t> collisions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E5CC4AA-FF26-03C8-9A33-0115FC58DF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38344" y="1690688"/>
            <a:ext cx="5415455" cy="3091369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DE1DF3-AE75-4EEC-3502-56C547B976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24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D322E34-6FDA-B4D9-F029-8DEA438585B9}"/>
              </a:ext>
            </a:extLst>
          </p:cNvPr>
          <p:cNvSpPr txBox="1"/>
          <p:nvPr/>
        </p:nvSpPr>
        <p:spPr>
          <a:xfrm>
            <a:off x="430104" y="2220710"/>
            <a:ext cx="5508239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Working in the shock wave picture, we first</a:t>
            </a:r>
            <a:br>
              <a:rPr lang="en-US" dirty="0"/>
            </a:br>
            <a:r>
              <a:rPr lang="en-US" dirty="0"/>
              <a:t>need to sum up the following diagrams </a:t>
            </a:r>
            <a:br>
              <a:rPr lang="en-US" dirty="0"/>
            </a:br>
            <a:r>
              <a:rPr lang="en-US" dirty="0"/>
              <a:t>(emission inside shock wave is suppressed </a:t>
            </a:r>
            <a:br>
              <a:rPr lang="en-US" dirty="0"/>
            </a:br>
            <a:r>
              <a:rPr lang="en-US" dirty="0"/>
              <a:t>by a log):</a:t>
            </a:r>
          </a:p>
          <a:p>
            <a:endParaRPr lang="en-US" dirty="0"/>
          </a:p>
          <a:p>
            <a:r>
              <a:rPr lang="en-US" dirty="0"/>
              <a:t>The result is shown below, and is cross-checked </a:t>
            </a:r>
            <a:br>
              <a:rPr lang="en-US" dirty="0"/>
            </a:br>
            <a:r>
              <a:rPr lang="en-US" dirty="0"/>
              <a:t>against the existing lowest-order calculations.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1D1AA4C-9A7E-3D56-9826-91EE1E5CDF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2144" y="5167312"/>
            <a:ext cx="7772400" cy="1013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7991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D913EE-BD8D-4EB3-672C-82A416AE70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Including small-</a:t>
            </a:r>
            <a:r>
              <a:rPr lang="en-US" i="1" dirty="0"/>
              <a:t>x</a:t>
            </a:r>
            <a:r>
              <a:rPr lang="en-US" dirty="0"/>
              <a:t> evolution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24A673-55FD-1514-A864-ED74E4D98E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We need to include small-</a:t>
            </a:r>
            <a:r>
              <a:rPr lang="en-US" sz="2000" i="1" dirty="0"/>
              <a:t>x</a:t>
            </a:r>
            <a:r>
              <a:rPr lang="en-US" sz="2000" dirty="0"/>
              <a:t> evolution on the projectile and target sides. </a:t>
            </a:r>
          </a:p>
          <a:p>
            <a:r>
              <a:rPr lang="en-US" sz="2000" dirty="0"/>
              <a:t>This is simple on the target side, less so on the projectile side:</a:t>
            </a:r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We symmetrize the above expression with respect to target—projectile interchange, after which we can include the evolution on the projectile side as well.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166142-B8E3-18C3-934A-FCD234CBED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25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E5B0513-DF91-CCD5-C262-164ABB7F19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3264294"/>
            <a:ext cx="7772400" cy="1655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69343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843A4E-EEAA-848E-D5C7-9DD4403EC6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Gluon production in polarized </a:t>
            </a:r>
            <a:r>
              <a:rPr lang="en-US" dirty="0" err="1"/>
              <a:t>p+p</a:t>
            </a:r>
            <a:r>
              <a:rPr lang="en-US" dirty="0"/>
              <a:t> collisions at mid-rapidity: the final result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2E2350C-6A36-86A3-98DC-14F468F8A1C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sz="2000" dirty="0"/>
                  <a:t>In the end we get the following expression for the cross section (at large N</a:t>
                </a:r>
                <a:r>
                  <a:rPr lang="en-US" sz="2000" baseline="-25000" dirty="0"/>
                  <a:t>c</a:t>
                </a:r>
                <a:r>
                  <a:rPr lang="en-US" sz="2000" dirty="0"/>
                  <a:t>), where the dipole amplitudes Q and G</a:t>
                </a:r>
                <a:r>
                  <a:rPr lang="en-US" sz="2000" baseline="-25000" dirty="0"/>
                  <a:t>2</a:t>
                </a:r>
                <a:r>
                  <a:rPr lang="en-US" sz="2000" dirty="0"/>
                  <a:t> evolve via the above evolution equations (YK, M. Li, 2024):</a:t>
                </a:r>
              </a:p>
              <a:p>
                <a:endParaRPr lang="en-US" sz="2000" dirty="0"/>
              </a:p>
              <a:p>
                <a:endParaRPr lang="en-US" sz="2000" dirty="0"/>
              </a:p>
              <a:p>
                <a:endParaRPr lang="en-US" sz="2000" dirty="0"/>
              </a:p>
              <a:p>
                <a:r>
                  <a:rPr lang="en-US" sz="2000" dirty="0"/>
                  <a:t>Equivalently, in momentum space we obtain the following factorized expression in terms of TMDs (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𝐿</m:t>
                        </m:r>
                      </m:sub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⊥</m:t>
                        </m:r>
                      </m:sup>
                    </m:sSubSup>
                  </m:oMath>
                </a14:m>
                <a:r>
                  <a:rPr lang="en-US" sz="2000" dirty="0"/>
                  <a:t> is a twist-3 helicity-flip TMD):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2E2350C-6A36-86A3-98DC-14F468F8A1C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603" t="-608" r="-9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3FCF36-5324-316A-0812-9FF9917CA3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26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0E4E2EE-88EB-6C70-A35A-9D047E5C60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5266" y="3125285"/>
            <a:ext cx="9961468" cy="1236508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A35DB7D-37D1-6409-54F8-C1DF0EE82D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4496" y="5182992"/>
            <a:ext cx="8163007" cy="1236508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78535070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D87123-4DD0-E64E-DE70-51A93C7410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Polarized </a:t>
            </a:r>
            <a:r>
              <a:rPr lang="en-US" sz="3200" dirty="0" err="1"/>
              <a:t>p+p</a:t>
            </a:r>
            <a:r>
              <a:rPr lang="en-US" sz="3200" dirty="0"/>
              <a:t> collisions: small-</a:t>
            </a:r>
            <a:r>
              <a:rPr lang="en-US" sz="3200" i="1" dirty="0"/>
              <a:t>x</a:t>
            </a:r>
            <a:r>
              <a:rPr lang="en-US" sz="3200" dirty="0"/>
              <a:t> phenomenology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B3D038-6AB1-6499-D9B5-FC75B42784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89552"/>
            <a:ext cx="10515600" cy="4385124"/>
          </a:xfrm>
        </p:spPr>
        <p:txBody>
          <a:bodyPr>
            <a:normAutofit/>
          </a:bodyPr>
          <a:lstStyle/>
          <a:p>
            <a:r>
              <a:rPr lang="en-US" sz="2000" dirty="0"/>
              <a:t>The above result can be applied </a:t>
            </a:r>
            <a:br>
              <a:rPr lang="en-US" sz="2000" dirty="0"/>
            </a:br>
            <a:r>
              <a:rPr lang="en-US" sz="2000" dirty="0"/>
              <a:t>to RHIC data </a:t>
            </a:r>
            <a:br>
              <a:rPr lang="en-US" sz="2000" dirty="0"/>
            </a:br>
            <a:r>
              <a:rPr lang="en-US" sz="2000" dirty="0"/>
              <a:t>(D. </a:t>
            </a:r>
            <a:r>
              <a:rPr lang="en-US" sz="2000" dirty="0" err="1"/>
              <a:t>Adamiak</a:t>
            </a:r>
            <a:r>
              <a:rPr lang="en-US" sz="2000" dirty="0"/>
              <a:t>, </a:t>
            </a:r>
            <a:r>
              <a:rPr lang="en-US" sz="2000" b="1" dirty="0"/>
              <a:t>N. Baldonado</a:t>
            </a:r>
            <a:r>
              <a:rPr lang="en-US" sz="2000" dirty="0"/>
              <a:t>, et al, </a:t>
            </a:r>
            <a:br>
              <a:rPr lang="en-US" sz="2000" dirty="0"/>
            </a:br>
            <a:r>
              <a:rPr lang="en-US" sz="2000" dirty="0"/>
              <a:t>2503.21006 [hep-</a:t>
            </a:r>
            <a:r>
              <a:rPr lang="en-US" sz="2000" dirty="0" err="1"/>
              <a:t>ph</a:t>
            </a:r>
            <a:r>
              <a:rPr lang="en-US" sz="2000" dirty="0"/>
              <a:t>]): </a:t>
            </a:r>
          </a:p>
          <a:p>
            <a:endParaRPr lang="en-US" sz="2000" dirty="0"/>
          </a:p>
          <a:p>
            <a:r>
              <a:rPr lang="en-US" sz="2000" dirty="0"/>
              <a:t>Note that the calculation was for</a:t>
            </a:r>
            <a:br>
              <a:rPr lang="en-US" sz="2000" dirty="0"/>
            </a:br>
            <a:r>
              <a:rPr lang="en-US" sz="2000" b="1" dirty="0"/>
              <a:t>gluons only</a:t>
            </a:r>
            <a:r>
              <a:rPr lang="en-US" sz="2000" dirty="0"/>
              <a:t>, quarks need to be</a:t>
            </a:r>
            <a:br>
              <a:rPr lang="en-US" sz="2000" dirty="0"/>
            </a:br>
            <a:r>
              <a:rPr lang="en-US" sz="2000" dirty="0"/>
              <a:t>included (in progress). Hence, </a:t>
            </a:r>
            <a:br>
              <a:rPr lang="en-US" sz="2000" dirty="0"/>
            </a:br>
            <a:r>
              <a:rPr lang="en-US" sz="2000" dirty="0"/>
              <a:t>comparison with the data is </a:t>
            </a:r>
            <a:br>
              <a:rPr lang="en-US" sz="2000" dirty="0"/>
            </a:br>
            <a:r>
              <a:rPr lang="en-US" sz="2000" dirty="0"/>
              <a:t>a proof-of-concept at this point.</a:t>
            </a:r>
          </a:p>
          <a:p>
            <a:endParaRPr lang="en-US" sz="2000" dirty="0"/>
          </a:p>
          <a:p>
            <a:r>
              <a:rPr lang="en-US" sz="2000" dirty="0"/>
              <a:t>Only large-N</a:t>
            </a:r>
            <a:r>
              <a:rPr lang="en-US" sz="2000" baseline="-25000" dirty="0"/>
              <a:t>c</a:t>
            </a:r>
            <a:r>
              <a:rPr lang="en-US" sz="2000" dirty="0"/>
              <a:t> evolution </a:t>
            </a:r>
            <a:r>
              <a:rPr lang="en-US" sz="2000"/>
              <a:t>(+external </a:t>
            </a:r>
            <a:r>
              <a:rPr lang="en-US" sz="2000" dirty="0"/>
              <a:t>quarks) is employed.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FA28A2-56AC-3FD6-574B-52992CA938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27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4E8C14D-8B16-D7BD-EF4F-D95D75A82AD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5708636" y="1690688"/>
            <a:ext cx="5803926" cy="3869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48187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80FA6F-1814-329A-9695-121AB6BC5C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953"/>
            <a:ext cx="10515600" cy="1325563"/>
          </a:xfrm>
        </p:spPr>
        <p:txBody>
          <a:bodyPr/>
          <a:lstStyle/>
          <a:p>
            <a:r>
              <a:rPr lang="en-US" dirty="0"/>
              <a:t>Longitudinal Spin: Small-</a:t>
            </a:r>
            <a:r>
              <a:rPr lang="en-US" i="1" dirty="0"/>
              <a:t>x</a:t>
            </a:r>
            <a:r>
              <a:rPr lang="en-US" dirty="0"/>
              <a:t> Evolution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E738C1C-9C08-EB7A-22A2-614A88F1B3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3907" y="3965815"/>
            <a:ext cx="7772400" cy="2467082"/>
          </a:xfrm>
          <a:prstGeom prst="rect">
            <a:avLst/>
          </a:prstGeom>
        </p:spPr>
      </p:pic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8B5666D1-C5EB-825F-C44E-5EB5353C62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7837" y="1506648"/>
            <a:ext cx="10515600" cy="4351338"/>
          </a:xfrm>
        </p:spPr>
        <p:txBody>
          <a:bodyPr>
            <a:normAutofit fontScale="92500" lnSpcReduction="10000"/>
          </a:bodyPr>
          <a:lstStyle/>
          <a:p>
            <a:r>
              <a:rPr lang="en-US" sz="2000" dirty="0"/>
              <a:t>Small-x evolution can predict </a:t>
            </a:r>
            <a:br>
              <a:rPr lang="en-US" sz="2000" dirty="0"/>
            </a:br>
            <a:r>
              <a:rPr lang="en-US" sz="2000" dirty="0"/>
              <a:t>helicity distributions at small x. </a:t>
            </a:r>
          </a:p>
          <a:p>
            <a:r>
              <a:rPr lang="en-US" sz="2000" dirty="0"/>
              <a:t>But: hard to fix initial conditions</a:t>
            </a:r>
            <a:br>
              <a:rPr lang="en-US" sz="2000" dirty="0"/>
            </a:br>
            <a:r>
              <a:rPr lang="en-US" sz="2000" dirty="0"/>
              <a:t>given the existing data (note: not</a:t>
            </a:r>
            <a:br>
              <a:rPr lang="en-US" sz="2000" dirty="0"/>
            </a:br>
            <a:r>
              <a:rPr lang="en-US" sz="2000" dirty="0"/>
              <a:t>all polarized </a:t>
            </a:r>
            <a:r>
              <a:rPr lang="en-US" sz="2000" dirty="0" err="1"/>
              <a:t>p+p</a:t>
            </a:r>
            <a:r>
              <a:rPr lang="en-US" sz="2000" dirty="0"/>
              <a:t> data has been </a:t>
            </a:r>
            <a:br>
              <a:rPr lang="en-US" sz="2000" dirty="0"/>
            </a:br>
            <a:r>
              <a:rPr lang="en-US" sz="2000" dirty="0"/>
              <a:t>analyzed yet).</a:t>
            </a:r>
          </a:p>
          <a:p>
            <a:r>
              <a:rPr lang="en-US" sz="2000" dirty="0"/>
              <a:t>End result: also a spread of </a:t>
            </a:r>
            <a:br>
              <a:rPr lang="en-US" sz="2000" dirty="0"/>
            </a:br>
            <a:r>
              <a:rPr lang="en-US" sz="2000" dirty="0"/>
              <a:t>predictions for EIC. </a:t>
            </a:r>
          </a:p>
          <a:p>
            <a:r>
              <a:rPr lang="en-US" sz="2000" dirty="0"/>
              <a:t>EIC will provide constraints:</a:t>
            </a:r>
          </a:p>
          <a:p>
            <a:endParaRPr lang="en-US" sz="2000" dirty="0"/>
          </a:p>
          <a:p>
            <a:r>
              <a:rPr lang="en-US" sz="2000" dirty="0"/>
              <a:t>Plots are from </a:t>
            </a:r>
            <a:r>
              <a:rPr lang="en-US" sz="2000" dirty="0" err="1"/>
              <a:t>JAMsmallx</a:t>
            </a:r>
            <a:r>
              <a:rPr lang="en-US" sz="2000" dirty="0"/>
              <a:t>, </a:t>
            </a:r>
            <a:br>
              <a:rPr lang="en-US" sz="2000" dirty="0"/>
            </a:br>
            <a:r>
              <a:rPr lang="en-US" sz="2000" dirty="0"/>
              <a:t>D. Adamiak, </a:t>
            </a:r>
            <a:r>
              <a:rPr lang="en-US" sz="2000" b="1" dirty="0"/>
              <a:t>N. Baldonado</a:t>
            </a:r>
            <a:r>
              <a:rPr lang="en-US" sz="2000" dirty="0"/>
              <a:t>, </a:t>
            </a:r>
            <a:br>
              <a:rPr lang="en-US" sz="2000" dirty="0"/>
            </a:br>
            <a:r>
              <a:rPr lang="en-US" sz="2000" dirty="0"/>
              <a:t>et al, 2503.21006 [hep-</a:t>
            </a:r>
            <a:r>
              <a:rPr lang="en-US" sz="2000" dirty="0" err="1"/>
              <a:t>ph</a:t>
            </a:r>
            <a:r>
              <a:rPr lang="en-US" sz="2000" dirty="0"/>
              <a:t>]</a:t>
            </a:r>
          </a:p>
          <a:p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22C2E64-E41E-DC0B-3E51-03C357FA49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3907" y="1250367"/>
            <a:ext cx="7772400" cy="2414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5447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5EF17487-C386-4F99-B5EB-4FD3DF4236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A0DE92DF-4769-4DE9-93FD-EE31271850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0" y="0"/>
            <a:ext cx="7472381" cy="6858000"/>
          </a:xfrm>
          <a:custGeom>
            <a:avLst/>
            <a:gdLst>
              <a:gd name="connsiteX0" fmla="*/ 1232666 w 7472381"/>
              <a:gd name="connsiteY0" fmla="*/ 0 h 6886575"/>
              <a:gd name="connsiteX1" fmla="*/ 7472381 w 7472381"/>
              <a:gd name="connsiteY1" fmla="*/ 0 h 6886575"/>
              <a:gd name="connsiteX2" fmla="*/ 7472381 w 7472381"/>
              <a:gd name="connsiteY2" fmla="*/ 814388 h 6886575"/>
              <a:gd name="connsiteX3" fmla="*/ 7472381 w 7472381"/>
              <a:gd name="connsiteY3" fmla="*/ 6411516 h 6886575"/>
              <a:gd name="connsiteX4" fmla="*/ 7472381 w 7472381"/>
              <a:gd name="connsiteY4" fmla="*/ 6886575 h 6886575"/>
              <a:gd name="connsiteX5" fmla="*/ 6992676 w 7472381"/>
              <a:gd name="connsiteY5" fmla="*/ 6886575 h 6886575"/>
              <a:gd name="connsiteX6" fmla="*/ 1946893 w 7472381"/>
              <a:gd name="connsiteY6" fmla="*/ 6886575 h 6886575"/>
              <a:gd name="connsiteX7" fmla="*/ 1506276 w 7472381"/>
              <a:gd name="connsiteY7" fmla="*/ 6686550 h 6886575"/>
              <a:gd name="connsiteX8" fmla="*/ 1314394 w 7472381"/>
              <a:gd name="connsiteY8" fmla="*/ 6457949 h 6886575"/>
              <a:gd name="connsiteX9" fmla="*/ 1246880 w 7472381"/>
              <a:gd name="connsiteY9" fmla="*/ 6393656 h 6886575"/>
              <a:gd name="connsiteX10" fmla="*/ 1079872 w 7472381"/>
              <a:gd name="connsiteY10" fmla="*/ 6307931 h 6886575"/>
              <a:gd name="connsiteX11" fmla="*/ 788495 w 7472381"/>
              <a:gd name="connsiteY11" fmla="*/ 6125765 h 6886575"/>
              <a:gd name="connsiteX12" fmla="*/ 895097 w 7472381"/>
              <a:gd name="connsiteY12" fmla="*/ 6082903 h 6886575"/>
              <a:gd name="connsiteX13" fmla="*/ 1204239 w 7472381"/>
              <a:gd name="connsiteY13" fmla="*/ 6193631 h 6886575"/>
              <a:gd name="connsiteX14" fmla="*/ 1428102 w 7472381"/>
              <a:gd name="connsiteY14" fmla="*/ 6222206 h 6886575"/>
              <a:gd name="connsiteX15" fmla="*/ 1111852 w 7472381"/>
              <a:gd name="connsiteY15" fmla="*/ 6029325 h 6886575"/>
              <a:gd name="connsiteX16" fmla="*/ 806262 w 7472381"/>
              <a:gd name="connsiteY16" fmla="*/ 5779294 h 6886575"/>
              <a:gd name="connsiteX17" fmla="*/ 1040785 w 7472381"/>
              <a:gd name="connsiteY17" fmla="*/ 5825728 h 6886575"/>
              <a:gd name="connsiteX18" fmla="*/ 1051445 w 7472381"/>
              <a:gd name="connsiteY18" fmla="*/ 5793581 h 6886575"/>
              <a:gd name="connsiteX19" fmla="*/ 845349 w 7472381"/>
              <a:gd name="connsiteY19" fmla="*/ 5497115 h 6886575"/>
              <a:gd name="connsiteX20" fmla="*/ 745855 w 7472381"/>
              <a:gd name="connsiteY20" fmla="*/ 5375672 h 6886575"/>
              <a:gd name="connsiteX21" fmla="*/ 291024 w 7472381"/>
              <a:gd name="connsiteY21" fmla="*/ 5014913 h 6886575"/>
              <a:gd name="connsiteX22" fmla="*/ 724535 w 7472381"/>
              <a:gd name="connsiteY22" fmla="*/ 5175647 h 6886575"/>
              <a:gd name="connsiteX23" fmla="*/ 276811 w 7472381"/>
              <a:gd name="connsiteY23" fmla="*/ 4825603 h 6886575"/>
              <a:gd name="connsiteX24" fmla="*/ 60055 w 7472381"/>
              <a:gd name="connsiteY24" fmla="*/ 4697016 h 6886575"/>
              <a:gd name="connsiteX25" fmla="*/ 6755 w 7472381"/>
              <a:gd name="connsiteY25" fmla="*/ 4622006 h 6886575"/>
              <a:gd name="connsiteX26" fmla="*/ 102696 w 7472381"/>
              <a:gd name="connsiteY26" fmla="*/ 4604146 h 6886575"/>
              <a:gd name="connsiteX27" fmla="*/ 397625 w 7472381"/>
              <a:gd name="connsiteY27" fmla="*/ 4632722 h 6886575"/>
              <a:gd name="connsiteX28" fmla="*/ 31628 w 7472381"/>
              <a:gd name="connsiteY28" fmla="*/ 4396978 h 6886575"/>
              <a:gd name="connsiteX29" fmla="*/ 305237 w 7472381"/>
              <a:gd name="connsiteY29" fmla="*/ 4432697 h 6886575"/>
              <a:gd name="connsiteX30" fmla="*/ 383412 w 7472381"/>
              <a:gd name="connsiteY30" fmla="*/ 4339828 h 6886575"/>
              <a:gd name="connsiteX31" fmla="*/ 511333 w 7472381"/>
              <a:gd name="connsiteY31" fmla="*/ 4189810 h 6886575"/>
              <a:gd name="connsiteX32" fmla="*/ 600167 w 7472381"/>
              <a:gd name="connsiteY32" fmla="*/ 4107656 h 6886575"/>
              <a:gd name="connsiteX33" fmla="*/ 635701 w 7472381"/>
              <a:gd name="connsiteY33" fmla="*/ 3843337 h 6886575"/>
              <a:gd name="connsiteX34" fmla="*/ 561080 w 7472381"/>
              <a:gd name="connsiteY34" fmla="*/ 3554015 h 6886575"/>
              <a:gd name="connsiteX35" fmla="*/ 354985 w 7472381"/>
              <a:gd name="connsiteY35" fmla="*/ 3407569 h 6886575"/>
              <a:gd name="connsiteX36" fmla="*/ 415392 w 7472381"/>
              <a:gd name="connsiteY36" fmla="*/ 3243263 h 6886575"/>
              <a:gd name="connsiteX37" fmla="*/ 852456 w 7472381"/>
              <a:gd name="connsiteY37" fmla="*/ 3343275 h 6886575"/>
              <a:gd name="connsiteX38" fmla="*/ 202190 w 7472381"/>
              <a:gd name="connsiteY38" fmla="*/ 2953940 h 6886575"/>
              <a:gd name="connsiteX39" fmla="*/ 312344 w 7472381"/>
              <a:gd name="connsiteY39" fmla="*/ 2936081 h 6886575"/>
              <a:gd name="connsiteX40" fmla="*/ 706768 w 7472381"/>
              <a:gd name="connsiteY40" fmla="*/ 2714625 h 6886575"/>
              <a:gd name="connsiteX41" fmla="*/ 728088 w 7472381"/>
              <a:gd name="connsiteY41" fmla="*/ 2703909 h 6886575"/>
              <a:gd name="connsiteX42" fmla="*/ 795602 w 7472381"/>
              <a:gd name="connsiteY42" fmla="*/ 2564606 h 6886575"/>
              <a:gd name="connsiteX43" fmla="*/ 1008804 w 7472381"/>
              <a:gd name="connsiteY43" fmla="*/ 2543175 h 6886575"/>
              <a:gd name="connsiteX44" fmla="*/ 1186473 w 7472381"/>
              <a:gd name="connsiteY44" fmla="*/ 2575322 h 6886575"/>
              <a:gd name="connsiteX45" fmla="*/ 1378355 w 7472381"/>
              <a:gd name="connsiteY45" fmla="*/ 2536031 h 6886575"/>
              <a:gd name="connsiteX46" fmla="*/ 1548916 w 7472381"/>
              <a:gd name="connsiteY46" fmla="*/ 2553891 h 6886575"/>
              <a:gd name="connsiteX47" fmla="*/ 1694604 w 7472381"/>
              <a:gd name="connsiteY47" fmla="*/ 2528888 h 6886575"/>
              <a:gd name="connsiteX48" fmla="*/ 1552469 w 7472381"/>
              <a:gd name="connsiteY48" fmla="*/ 2411015 h 6886575"/>
              <a:gd name="connsiteX49" fmla="*/ 1353481 w 7472381"/>
              <a:gd name="connsiteY49" fmla="*/ 2411015 h 6886575"/>
              <a:gd name="connsiteX50" fmla="*/ 1211346 w 7472381"/>
              <a:gd name="connsiteY50" fmla="*/ 2336007 h 6886575"/>
              <a:gd name="connsiteX51" fmla="*/ 1076318 w 7472381"/>
              <a:gd name="connsiteY51" fmla="*/ 2200275 h 6886575"/>
              <a:gd name="connsiteX52" fmla="*/ 600167 w 7472381"/>
              <a:gd name="connsiteY52" fmla="*/ 1982390 h 6886575"/>
              <a:gd name="connsiteX53" fmla="*/ 514886 w 7472381"/>
              <a:gd name="connsiteY53" fmla="*/ 1900238 h 6886575"/>
              <a:gd name="connsiteX54" fmla="*/ 1872273 w 7472381"/>
              <a:gd name="connsiteY54" fmla="*/ 2218135 h 6886575"/>
              <a:gd name="connsiteX55" fmla="*/ 1452975 w 7472381"/>
              <a:gd name="connsiteY55" fmla="*/ 2085975 h 6886575"/>
              <a:gd name="connsiteX56" fmla="*/ 1737245 w 7472381"/>
              <a:gd name="connsiteY56" fmla="*/ 2110978 h 6886575"/>
              <a:gd name="connsiteX57" fmla="*/ 1893593 w 7472381"/>
              <a:gd name="connsiteY57" fmla="*/ 2021681 h 6886575"/>
              <a:gd name="connsiteX58" fmla="*/ 1893593 w 7472381"/>
              <a:gd name="connsiteY58" fmla="*/ 1993106 h 6886575"/>
              <a:gd name="connsiteX59" fmla="*/ 1776332 w 7472381"/>
              <a:gd name="connsiteY59" fmla="*/ 1910953 h 6886575"/>
              <a:gd name="connsiteX60" fmla="*/ 1708818 w 7472381"/>
              <a:gd name="connsiteY60" fmla="*/ 1857375 h 6886575"/>
              <a:gd name="connsiteX61" fmla="*/ 1524043 w 7472381"/>
              <a:gd name="connsiteY61" fmla="*/ 1664493 h 6886575"/>
              <a:gd name="connsiteX62" fmla="*/ 1655517 w 7472381"/>
              <a:gd name="connsiteY62" fmla="*/ 1643062 h 6886575"/>
              <a:gd name="connsiteX63" fmla="*/ 1705264 w 7472381"/>
              <a:gd name="connsiteY63" fmla="*/ 1603772 h 6886575"/>
              <a:gd name="connsiteX64" fmla="*/ 1669731 w 7472381"/>
              <a:gd name="connsiteY64" fmla="*/ 1546622 h 6886575"/>
              <a:gd name="connsiteX65" fmla="*/ 1261093 w 7472381"/>
              <a:gd name="connsiteY65" fmla="*/ 1371600 h 6886575"/>
              <a:gd name="connsiteX66" fmla="*/ 1229113 w 7472381"/>
              <a:gd name="connsiteY66" fmla="*/ 1235869 h 6886575"/>
              <a:gd name="connsiteX67" fmla="*/ 1307287 w 7472381"/>
              <a:gd name="connsiteY67" fmla="*/ 1214437 h 6886575"/>
              <a:gd name="connsiteX68" fmla="*/ 1396121 w 7472381"/>
              <a:gd name="connsiteY68" fmla="*/ 1225153 h 6886575"/>
              <a:gd name="connsiteX69" fmla="*/ 1325054 w 7472381"/>
              <a:gd name="connsiteY69" fmla="*/ 1117997 h 6886575"/>
              <a:gd name="connsiteX70" fmla="*/ 1037231 w 7472381"/>
              <a:gd name="connsiteY70" fmla="*/ 1010841 h 6886575"/>
              <a:gd name="connsiteX71" fmla="*/ 983931 w 7472381"/>
              <a:gd name="connsiteY71" fmla="*/ 953690 h 6886575"/>
              <a:gd name="connsiteX72" fmla="*/ 1054998 w 7472381"/>
              <a:gd name="connsiteY72" fmla="*/ 925115 h 6886575"/>
              <a:gd name="connsiteX73" fmla="*/ 1108299 w 7472381"/>
              <a:gd name="connsiteY73" fmla="*/ 914400 h 6886575"/>
              <a:gd name="connsiteX74" fmla="*/ 6755 w 7472381"/>
              <a:gd name="connsiteY74" fmla="*/ 467915 h 6886575"/>
              <a:gd name="connsiteX75" fmla="*/ 255490 w 7472381"/>
              <a:gd name="connsiteY75" fmla="*/ 464344 h 6886575"/>
              <a:gd name="connsiteX76" fmla="*/ 500673 w 7472381"/>
              <a:gd name="connsiteY76" fmla="*/ 535781 h 6886575"/>
              <a:gd name="connsiteX77" fmla="*/ 760069 w 7472381"/>
              <a:gd name="connsiteY77" fmla="*/ 525066 h 6886575"/>
              <a:gd name="connsiteX78" fmla="*/ 1005251 w 7472381"/>
              <a:gd name="connsiteY78" fmla="*/ 560785 h 6886575"/>
              <a:gd name="connsiteX79" fmla="*/ 1218453 w 7472381"/>
              <a:gd name="connsiteY79" fmla="*/ 560785 h 6886575"/>
              <a:gd name="connsiteX80" fmla="*/ 1019464 w 7472381"/>
              <a:gd name="connsiteY80" fmla="*/ 507206 h 6886575"/>
              <a:gd name="connsiteX81" fmla="*/ 944844 w 7472381"/>
              <a:gd name="connsiteY81" fmla="*/ 417909 h 6886575"/>
              <a:gd name="connsiteX82" fmla="*/ 969717 w 7472381"/>
              <a:gd name="connsiteY82" fmla="*/ 335757 h 6886575"/>
              <a:gd name="connsiteX83" fmla="*/ 1051445 w 7472381"/>
              <a:gd name="connsiteY83" fmla="*/ 360759 h 6886575"/>
              <a:gd name="connsiteX84" fmla="*/ 1147386 w 7472381"/>
              <a:gd name="connsiteY84" fmla="*/ 453629 h 6886575"/>
              <a:gd name="connsiteX85" fmla="*/ 1168706 w 7472381"/>
              <a:gd name="connsiteY85" fmla="*/ 396478 h 6886575"/>
              <a:gd name="connsiteX86" fmla="*/ 1225560 w 7472381"/>
              <a:gd name="connsiteY86" fmla="*/ 353615 h 6886575"/>
              <a:gd name="connsiteX87" fmla="*/ 1552469 w 7472381"/>
              <a:gd name="connsiteY87" fmla="*/ 375047 h 6886575"/>
              <a:gd name="connsiteX88" fmla="*/ 1335714 w 7472381"/>
              <a:gd name="connsiteY88" fmla="*/ 192881 h 6886575"/>
              <a:gd name="connsiteX89" fmla="*/ 1197133 w 7472381"/>
              <a:gd name="connsiteY89" fmla="*/ 164306 h 6886575"/>
              <a:gd name="connsiteX90" fmla="*/ 1165153 w 7472381"/>
              <a:gd name="connsiteY90" fmla="*/ 89297 h 6886575"/>
              <a:gd name="connsiteX91" fmla="*/ 1229113 w 7472381"/>
              <a:gd name="connsiteY91" fmla="*/ 71437 h 6886575"/>
              <a:gd name="connsiteX92" fmla="*/ 1548916 w 7472381"/>
              <a:gd name="connsiteY92" fmla="*/ 135731 h 6886575"/>
              <a:gd name="connsiteX93" fmla="*/ 1602217 w 7472381"/>
              <a:gd name="connsiteY93" fmla="*/ 110728 h 6886575"/>
              <a:gd name="connsiteX94" fmla="*/ 1232666 w 7472381"/>
              <a:gd name="connsiteY94" fmla="*/ 0 h 688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7472381" h="6886575">
                <a:moveTo>
                  <a:pt x="1232666" y="0"/>
                </a:moveTo>
                <a:lnTo>
                  <a:pt x="7472381" y="0"/>
                </a:lnTo>
                <a:lnTo>
                  <a:pt x="7472381" y="814388"/>
                </a:lnTo>
                <a:lnTo>
                  <a:pt x="7472381" y="6411516"/>
                </a:lnTo>
                <a:lnTo>
                  <a:pt x="7472381" y="6886575"/>
                </a:lnTo>
                <a:lnTo>
                  <a:pt x="6992676" y="6886575"/>
                </a:lnTo>
                <a:lnTo>
                  <a:pt x="1946893" y="6886575"/>
                </a:lnTo>
                <a:cubicBezTo>
                  <a:pt x="1801205" y="6815137"/>
                  <a:pt x="1662624" y="6729412"/>
                  <a:pt x="1506276" y="6686550"/>
                </a:cubicBezTo>
                <a:cubicBezTo>
                  <a:pt x="1399675" y="6657975"/>
                  <a:pt x="1296627" y="6607969"/>
                  <a:pt x="1314394" y="6457949"/>
                </a:cubicBezTo>
                <a:cubicBezTo>
                  <a:pt x="1317947" y="6415087"/>
                  <a:pt x="1289520" y="6382941"/>
                  <a:pt x="1246880" y="6393656"/>
                </a:cubicBezTo>
                <a:cubicBezTo>
                  <a:pt x="1165153" y="6415087"/>
                  <a:pt x="1126065" y="6354365"/>
                  <a:pt x="1079872" y="6307931"/>
                </a:cubicBezTo>
                <a:cubicBezTo>
                  <a:pt x="998144" y="6225779"/>
                  <a:pt x="919970" y="6140052"/>
                  <a:pt x="788495" y="6125765"/>
                </a:cubicBezTo>
                <a:cubicBezTo>
                  <a:pt x="813369" y="6061471"/>
                  <a:pt x="856009" y="6068615"/>
                  <a:pt x="895097" y="6082903"/>
                </a:cubicBezTo>
                <a:cubicBezTo>
                  <a:pt x="998144" y="6118622"/>
                  <a:pt x="1101192" y="6157912"/>
                  <a:pt x="1204239" y="6193631"/>
                </a:cubicBezTo>
                <a:cubicBezTo>
                  <a:pt x="1271754" y="6215062"/>
                  <a:pt x="1339267" y="6247209"/>
                  <a:pt x="1428102" y="6222206"/>
                </a:cubicBezTo>
                <a:cubicBezTo>
                  <a:pt x="1349928" y="6093619"/>
                  <a:pt x="1218453" y="6068615"/>
                  <a:pt x="1111852" y="6029325"/>
                </a:cubicBezTo>
                <a:cubicBezTo>
                  <a:pt x="980377" y="5979319"/>
                  <a:pt x="902203" y="5886450"/>
                  <a:pt x="806262" y="5779294"/>
                </a:cubicBezTo>
                <a:cubicBezTo>
                  <a:pt x="902203" y="5750719"/>
                  <a:pt x="962610" y="5829300"/>
                  <a:pt x="1040785" y="5825728"/>
                </a:cubicBezTo>
                <a:cubicBezTo>
                  <a:pt x="1044338" y="5815012"/>
                  <a:pt x="1051445" y="5793581"/>
                  <a:pt x="1051445" y="5793581"/>
                </a:cubicBezTo>
                <a:cubicBezTo>
                  <a:pt x="923523" y="5736431"/>
                  <a:pt x="866670" y="5629275"/>
                  <a:pt x="845349" y="5497115"/>
                </a:cubicBezTo>
                <a:cubicBezTo>
                  <a:pt x="838243" y="5429250"/>
                  <a:pt x="792049" y="5407819"/>
                  <a:pt x="745855" y="5375672"/>
                </a:cubicBezTo>
                <a:cubicBezTo>
                  <a:pt x="589507" y="5264943"/>
                  <a:pt x="422499" y="5164931"/>
                  <a:pt x="291024" y="5014913"/>
                </a:cubicBezTo>
                <a:cubicBezTo>
                  <a:pt x="443819" y="5032771"/>
                  <a:pt x="564633" y="5132784"/>
                  <a:pt x="724535" y="5175647"/>
                </a:cubicBezTo>
                <a:cubicBezTo>
                  <a:pt x="596614" y="5011340"/>
                  <a:pt x="429605" y="4925615"/>
                  <a:pt x="276811" y="4825603"/>
                </a:cubicBezTo>
                <a:cubicBezTo>
                  <a:pt x="205743" y="4779169"/>
                  <a:pt x="141783" y="4722018"/>
                  <a:pt x="60055" y="4697016"/>
                </a:cubicBezTo>
                <a:cubicBezTo>
                  <a:pt x="31628" y="4689872"/>
                  <a:pt x="-18119" y="4672013"/>
                  <a:pt x="6755" y="4622006"/>
                </a:cubicBezTo>
                <a:cubicBezTo>
                  <a:pt x="28075" y="4579144"/>
                  <a:pt x="67162" y="4593432"/>
                  <a:pt x="102696" y="4604146"/>
                </a:cubicBezTo>
                <a:cubicBezTo>
                  <a:pt x="187976" y="4632722"/>
                  <a:pt x="280364" y="4632722"/>
                  <a:pt x="397625" y="4632722"/>
                </a:cubicBezTo>
                <a:cubicBezTo>
                  <a:pt x="298131" y="4496990"/>
                  <a:pt x="116909" y="4539853"/>
                  <a:pt x="31628" y="4396978"/>
                </a:cubicBezTo>
                <a:cubicBezTo>
                  <a:pt x="138229" y="4371976"/>
                  <a:pt x="219957" y="4421982"/>
                  <a:pt x="305237" y="4432697"/>
                </a:cubicBezTo>
                <a:cubicBezTo>
                  <a:pt x="383412" y="4443413"/>
                  <a:pt x="401178" y="4418409"/>
                  <a:pt x="383412" y="4339828"/>
                </a:cubicBezTo>
                <a:cubicBezTo>
                  <a:pt x="354985" y="4218385"/>
                  <a:pt x="397625" y="4157662"/>
                  <a:pt x="511333" y="4189810"/>
                </a:cubicBezTo>
                <a:cubicBezTo>
                  <a:pt x="617934" y="4221956"/>
                  <a:pt x="628594" y="4175522"/>
                  <a:pt x="600167" y="4107656"/>
                </a:cubicBezTo>
                <a:cubicBezTo>
                  <a:pt x="557527" y="4007644"/>
                  <a:pt x="603720" y="3929063"/>
                  <a:pt x="635701" y="3843337"/>
                </a:cubicBezTo>
                <a:cubicBezTo>
                  <a:pt x="685448" y="3714750"/>
                  <a:pt x="664128" y="3650456"/>
                  <a:pt x="561080" y="3554015"/>
                </a:cubicBezTo>
                <a:cubicBezTo>
                  <a:pt x="500673" y="3500438"/>
                  <a:pt x="440265" y="3454003"/>
                  <a:pt x="354985" y="3407569"/>
                </a:cubicBezTo>
                <a:cubicBezTo>
                  <a:pt x="550420" y="3382565"/>
                  <a:pt x="347878" y="3296841"/>
                  <a:pt x="415392" y="3243263"/>
                </a:cubicBezTo>
                <a:cubicBezTo>
                  <a:pt x="553973" y="3221831"/>
                  <a:pt x="664128" y="3393282"/>
                  <a:pt x="852456" y="3343275"/>
                </a:cubicBezTo>
                <a:cubicBezTo>
                  <a:pt x="625041" y="3196828"/>
                  <a:pt x="369198" y="3150393"/>
                  <a:pt x="202190" y="2953940"/>
                </a:cubicBezTo>
                <a:cubicBezTo>
                  <a:pt x="241277" y="2911078"/>
                  <a:pt x="280364" y="2953940"/>
                  <a:pt x="312344" y="2936081"/>
                </a:cubicBezTo>
                <a:cubicBezTo>
                  <a:pt x="312344" y="2925365"/>
                  <a:pt x="685448" y="2993232"/>
                  <a:pt x="706768" y="2714625"/>
                </a:cubicBezTo>
                <a:cubicBezTo>
                  <a:pt x="713875" y="2714625"/>
                  <a:pt x="720982" y="2714625"/>
                  <a:pt x="728088" y="2703909"/>
                </a:cubicBezTo>
                <a:cubicBezTo>
                  <a:pt x="767175" y="2664619"/>
                  <a:pt x="731642" y="2571750"/>
                  <a:pt x="795602" y="2564606"/>
                </a:cubicBezTo>
                <a:cubicBezTo>
                  <a:pt x="866670" y="2557462"/>
                  <a:pt x="934184" y="2525315"/>
                  <a:pt x="1008804" y="2543175"/>
                </a:cubicBezTo>
                <a:cubicBezTo>
                  <a:pt x="1065658" y="2557462"/>
                  <a:pt x="1126065" y="2575322"/>
                  <a:pt x="1186473" y="2575322"/>
                </a:cubicBezTo>
                <a:cubicBezTo>
                  <a:pt x="1250433" y="2575322"/>
                  <a:pt x="1339267" y="2696766"/>
                  <a:pt x="1378355" y="2536031"/>
                </a:cubicBezTo>
                <a:cubicBezTo>
                  <a:pt x="1378355" y="2528888"/>
                  <a:pt x="1488509" y="2546747"/>
                  <a:pt x="1548916" y="2553891"/>
                </a:cubicBezTo>
                <a:cubicBezTo>
                  <a:pt x="1598663" y="2561035"/>
                  <a:pt x="1659071" y="2593181"/>
                  <a:pt x="1694604" y="2528888"/>
                </a:cubicBezTo>
                <a:cubicBezTo>
                  <a:pt x="1712371" y="2489596"/>
                  <a:pt x="1627090" y="2418159"/>
                  <a:pt x="1552469" y="2411015"/>
                </a:cubicBezTo>
                <a:cubicBezTo>
                  <a:pt x="1484956" y="2403872"/>
                  <a:pt x="1417442" y="2396728"/>
                  <a:pt x="1353481" y="2411015"/>
                </a:cubicBezTo>
                <a:cubicBezTo>
                  <a:pt x="1275307" y="2428875"/>
                  <a:pt x="1232666" y="2400300"/>
                  <a:pt x="1211346" y="2336007"/>
                </a:cubicBezTo>
                <a:cubicBezTo>
                  <a:pt x="1186473" y="2268141"/>
                  <a:pt x="1140279" y="2232422"/>
                  <a:pt x="1076318" y="2200275"/>
                </a:cubicBezTo>
                <a:cubicBezTo>
                  <a:pt x="919970" y="2121694"/>
                  <a:pt x="770729" y="2028825"/>
                  <a:pt x="600167" y="1982390"/>
                </a:cubicBezTo>
                <a:cubicBezTo>
                  <a:pt x="568187" y="1975246"/>
                  <a:pt x="529100" y="1960959"/>
                  <a:pt x="514886" y="1900238"/>
                </a:cubicBezTo>
                <a:cubicBezTo>
                  <a:pt x="976824" y="1993106"/>
                  <a:pt x="1396121" y="2232422"/>
                  <a:pt x="1872273" y="2218135"/>
                </a:cubicBezTo>
                <a:cubicBezTo>
                  <a:pt x="1744351" y="2143125"/>
                  <a:pt x="1591557" y="2139554"/>
                  <a:pt x="1452975" y="2085975"/>
                </a:cubicBezTo>
                <a:cubicBezTo>
                  <a:pt x="1552469" y="2046685"/>
                  <a:pt x="1644857" y="2089547"/>
                  <a:pt x="1737245" y="2110978"/>
                </a:cubicBezTo>
                <a:cubicBezTo>
                  <a:pt x="1815419" y="2128837"/>
                  <a:pt x="1886486" y="2132410"/>
                  <a:pt x="1893593" y="2021681"/>
                </a:cubicBezTo>
                <a:cubicBezTo>
                  <a:pt x="1893593" y="2010965"/>
                  <a:pt x="1893593" y="2003821"/>
                  <a:pt x="1893593" y="1993106"/>
                </a:cubicBezTo>
                <a:cubicBezTo>
                  <a:pt x="1865166" y="1946672"/>
                  <a:pt x="1826079" y="1925240"/>
                  <a:pt x="1776332" y="1910953"/>
                </a:cubicBezTo>
                <a:cubicBezTo>
                  <a:pt x="1747905" y="1903809"/>
                  <a:pt x="1708818" y="1889522"/>
                  <a:pt x="1708818" y="1857375"/>
                </a:cubicBezTo>
                <a:cubicBezTo>
                  <a:pt x="1712371" y="1735931"/>
                  <a:pt x="1616430" y="1700212"/>
                  <a:pt x="1524043" y="1664493"/>
                </a:cubicBezTo>
                <a:cubicBezTo>
                  <a:pt x="1573790" y="1603772"/>
                  <a:pt x="1616430" y="1646635"/>
                  <a:pt x="1655517" y="1643062"/>
                </a:cubicBezTo>
                <a:cubicBezTo>
                  <a:pt x="1680391" y="1639491"/>
                  <a:pt x="1705264" y="1635919"/>
                  <a:pt x="1705264" y="1603772"/>
                </a:cubicBezTo>
                <a:cubicBezTo>
                  <a:pt x="1705264" y="1578769"/>
                  <a:pt x="1694604" y="1546622"/>
                  <a:pt x="1669731" y="1546622"/>
                </a:cubicBezTo>
                <a:cubicBezTo>
                  <a:pt x="1513383" y="1543050"/>
                  <a:pt x="1424548" y="1371600"/>
                  <a:pt x="1261093" y="1371600"/>
                </a:cubicBezTo>
                <a:cubicBezTo>
                  <a:pt x="1161599" y="1371600"/>
                  <a:pt x="1310841" y="1275159"/>
                  <a:pt x="1229113" y="1235869"/>
                </a:cubicBezTo>
                <a:cubicBezTo>
                  <a:pt x="1211346" y="1225153"/>
                  <a:pt x="1278860" y="1210866"/>
                  <a:pt x="1307287" y="1214437"/>
                </a:cubicBezTo>
                <a:cubicBezTo>
                  <a:pt x="1335714" y="1218009"/>
                  <a:pt x="1360588" y="1243013"/>
                  <a:pt x="1396121" y="1225153"/>
                </a:cubicBezTo>
                <a:cubicBezTo>
                  <a:pt x="1413888" y="1160860"/>
                  <a:pt x="1367694" y="1135856"/>
                  <a:pt x="1325054" y="1117997"/>
                </a:cubicBezTo>
                <a:cubicBezTo>
                  <a:pt x="1232666" y="1075135"/>
                  <a:pt x="1140279" y="1025129"/>
                  <a:pt x="1037231" y="1010841"/>
                </a:cubicBezTo>
                <a:cubicBezTo>
                  <a:pt x="1001698" y="1007269"/>
                  <a:pt x="980377" y="989409"/>
                  <a:pt x="983931" y="953690"/>
                </a:cubicBezTo>
                <a:cubicBezTo>
                  <a:pt x="991037" y="907256"/>
                  <a:pt x="1026571" y="921544"/>
                  <a:pt x="1054998" y="925115"/>
                </a:cubicBezTo>
                <a:cubicBezTo>
                  <a:pt x="1072765" y="928688"/>
                  <a:pt x="1090532" y="939403"/>
                  <a:pt x="1108299" y="914400"/>
                </a:cubicBezTo>
                <a:cubicBezTo>
                  <a:pt x="692555" y="660797"/>
                  <a:pt x="472246" y="675085"/>
                  <a:pt x="6755" y="467915"/>
                </a:cubicBezTo>
                <a:cubicBezTo>
                  <a:pt x="109802" y="428625"/>
                  <a:pt x="184423" y="457200"/>
                  <a:pt x="255490" y="464344"/>
                </a:cubicBezTo>
                <a:cubicBezTo>
                  <a:pt x="433159" y="482203"/>
                  <a:pt x="323004" y="514350"/>
                  <a:pt x="500673" y="535781"/>
                </a:cubicBezTo>
                <a:cubicBezTo>
                  <a:pt x="585954" y="546497"/>
                  <a:pt x="664128" y="582216"/>
                  <a:pt x="760069" y="525066"/>
                </a:cubicBezTo>
                <a:cubicBezTo>
                  <a:pt x="824029" y="485775"/>
                  <a:pt x="927077" y="528637"/>
                  <a:pt x="1005251" y="560785"/>
                </a:cubicBezTo>
                <a:cubicBezTo>
                  <a:pt x="1069212" y="589360"/>
                  <a:pt x="1133172" y="596503"/>
                  <a:pt x="1218453" y="560785"/>
                </a:cubicBezTo>
                <a:cubicBezTo>
                  <a:pt x="1140279" y="539354"/>
                  <a:pt x="1079872" y="521494"/>
                  <a:pt x="1019464" y="507206"/>
                </a:cubicBezTo>
                <a:cubicBezTo>
                  <a:pt x="969717" y="496491"/>
                  <a:pt x="941290" y="471488"/>
                  <a:pt x="944844" y="417909"/>
                </a:cubicBezTo>
                <a:cubicBezTo>
                  <a:pt x="944844" y="389334"/>
                  <a:pt x="934184" y="350044"/>
                  <a:pt x="969717" y="335757"/>
                </a:cubicBezTo>
                <a:cubicBezTo>
                  <a:pt x="998144" y="321469"/>
                  <a:pt x="1037231" y="335757"/>
                  <a:pt x="1051445" y="360759"/>
                </a:cubicBezTo>
                <a:cubicBezTo>
                  <a:pt x="1069212" y="407194"/>
                  <a:pt x="1086978" y="450056"/>
                  <a:pt x="1147386" y="453629"/>
                </a:cubicBezTo>
                <a:cubicBezTo>
                  <a:pt x="1229113" y="460771"/>
                  <a:pt x="1182919" y="432197"/>
                  <a:pt x="1168706" y="396478"/>
                </a:cubicBezTo>
                <a:cubicBezTo>
                  <a:pt x="1154492" y="357188"/>
                  <a:pt x="1197133" y="346472"/>
                  <a:pt x="1225560" y="353615"/>
                </a:cubicBezTo>
                <a:cubicBezTo>
                  <a:pt x="1332161" y="385763"/>
                  <a:pt x="1442315" y="328613"/>
                  <a:pt x="1552469" y="375047"/>
                </a:cubicBezTo>
                <a:cubicBezTo>
                  <a:pt x="1524043" y="260747"/>
                  <a:pt x="1463635" y="210741"/>
                  <a:pt x="1335714" y="192881"/>
                </a:cubicBezTo>
                <a:cubicBezTo>
                  <a:pt x="1289520" y="189310"/>
                  <a:pt x="1239773" y="196453"/>
                  <a:pt x="1197133" y="164306"/>
                </a:cubicBezTo>
                <a:cubicBezTo>
                  <a:pt x="1172259" y="146447"/>
                  <a:pt x="1147386" y="125016"/>
                  <a:pt x="1165153" y="89297"/>
                </a:cubicBezTo>
                <a:cubicBezTo>
                  <a:pt x="1175813" y="64294"/>
                  <a:pt x="1204239" y="64294"/>
                  <a:pt x="1229113" y="71437"/>
                </a:cubicBezTo>
                <a:cubicBezTo>
                  <a:pt x="1332161" y="110728"/>
                  <a:pt x="1442315" y="121444"/>
                  <a:pt x="1548916" y="135731"/>
                </a:cubicBezTo>
                <a:cubicBezTo>
                  <a:pt x="1566683" y="139303"/>
                  <a:pt x="1584450" y="146447"/>
                  <a:pt x="1602217" y="110728"/>
                </a:cubicBezTo>
                <a:cubicBezTo>
                  <a:pt x="1477849" y="78581"/>
                  <a:pt x="1357034" y="35719"/>
                  <a:pt x="1232666" y="0"/>
                </a:cubicBezTo>
                <a:close/>
              </a:path>
            </a:pathLst>
          </a:custGeom>
          <a:solidFill>
            <a:schemeClr val="bg1">
              <a:lumMod val="8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789B016-E965-B4BC-FBF9-0429E2584C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2556" y="399670"/>
            <a:ext cx="5215533" cy="1800526"/>
          </a:xfrm>
        </p:spPr>
        <p:txBody>
          <a:bodyPr>
            <a:normAutofit/>
          </a:bodyPr>
          <a:lstStyle/>
          <a:p>
            <a:r>
              <a:rPr lang="en-US" sz="3100" dirty="0"/>
              <a:t>New constraints coming from polarized </a:t>
            </a:r>
            <a:r>
              <a:rPr lang="en-US" sz="3100" dirty="0" err="1"/>
              <a:t>p+p</a:t>
            </a:r>
            <a:r>
              <a:rPr lang="en-US" sz="3100" dirty="0"/>
              <a:t> data: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ED9FA6-B547-C1D7-9FFB-52AF3C9B87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1114" y="2115425"/>
            <a:ext cx="6013246" cy="3553581"/>
          </a:xfrm>
        </p:spPr>
        <p:txBody>
          <a:bodyPr>
            <a:normAutofit/>
          </a:bodyPr>
          <a:lstStyle/>
          <a:p>
            <a:r>
              <a:rPr lang="en-US" sz="2000" dirty="0"/>
              <a:t>Including more data constrains the initial conditions for the dipole amplitudes involved, resulting in more precise EIC predictions for the proton g</a:t>
            </a:r>
            <a:r>
              <a:rPr lang="en-US" sz="2000" baseline="-25000" dirty="0"/>
              <a:t>1</a:t>
            </a:r>
            <a:r>
              <a:rPr lang="en-US" sz="2000" dirty="0"/>
              <a:t> structure function and estimates of spin at low </a:t>
            </a:r>
            <a:r>
              <a:rPr lang="en-US" sz="2000" i="1" dirty="0"/>
              <a:t>x</a:t>
            </a:r>
            <a:r>
              <a:rPr lang="en-US" sz="2000" dirty="0"/>
              <a:t>: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685208-1504-7980-0346-E0778F46DE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51845F5A-061D-4825-9AE9-D7794091C6CF}" type="slidenum">
              <a:rPr lang="en-US" smtClean="0"/>
              <a:pPr>
                <a:spcAft>
                  <a:spcPts val="600"/>
                </a:spcAft>
              </a:pPr>
              <a:t>29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3032754-F5C1-3BB6-997A-97B322E1BE48}"/>
              </a:ext>
            </a:extLst>
          </p:cNvPr>
          <p:cNvSpPr txBox="1"/>
          <p:nvPr/>
        </p:nvSpPr>
        <p:spPr>
          <a:xfrm>
            <a:off x="129118" y="4742575"/>
            <a:ext cx="370806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D. Adamiak, </a:t>
            </a:r>
            <a:r>
              <a:rPr lang="en-US" sz="2000" b="1" dirty="0"/>
              <a:t>N. Baldonado</a:t>
            </a:r>
            <a:r>
              <a:rPr lang="en-US" sz="2000" dirty="0"/>
              <a:t>, </a:t>
            </a:r>
            <a:br>
              <a:rPr lang="en-US" sz="2000" dirty="0"/>
            </a:br>
            <a:r>
              <a:rPr lang="en-US" sz="2000" dirty="0"/>
              <a:t>et al, 2503.21006 [hep-</a:t>
            </a:r>
            <a:r>
              <a:rPr lang="en-US" sz="2000" dirty="0" err="1"/>
              <a:t>ph</a:t>
            </a:r>
            <a:r>
              <a:rPr lang="en-US" sz="2000" dirty="0"/>
              <a:t>]</a:t>
            </a:r>
          </a:p>
        </p:txBody>
      </p:sp>
      <p:pic>
        <p:nvPicPr>
          <p:cNvPr id="7" name="Picture 6" descr="A yellow and red graph&#10;&#10;AI-generated content may be incorrect.">
            <a:extLst>
              <a:ext uri="{FF2B5EF4-FFF2-40B4-BE49-F238E27FC236}">
                <a16:creationId xmlns:a16="http://schemas.microsoft.com/office/drawing/2014/main" id="{F011E0F9-1E1A-488E-2C54-2BB753B3CE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47526" y="550204"/>
            <a:ext cx="4262058" cy="2835390"/>
          </a:xfrm>
          <a:prstGeom prst="rect">
            <a:avLst/>
          </a:prstGeom>
        </p:spPr>
      </p:pic>
      <p:pic>
        <p:nvPicPr>
          <p:cNvPr id="11" name="Picture 10" descr="A comparison of a diagram&#10;&#10;AI-generated content may be incorrect.">
            <a:extLst>
              <a:ext uri="{FF2B5EF4-FFF2-40B4-BE49-F238E27FC236}">
                <a16:creationId xmlns:a16="http://schemas.microsoft.com/office/drawing/2014/main" id="{2BE61A1C-5FAC-112E-391C-0575A191BF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7184" y="4060765"/>
            <a:ext cx="7772400" cy="2295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5658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F2EB76-1CE1-2DDA-2CB3-993F33E47D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Outline: helicity-dependent observables as RHIC and EIC at small </a:t>
            </a:r>
            <a:r>
              <a:rPr lang="en-US" i="1" dirty="0"/>
              <a:t>x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7A7449-2DFE-1ADD-4A2D-1E63E13B20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DIS: g</a:t>
            </a:r>
            <a:r>
              <a:rPr lang="en-US" baseline="-25000" dirty="0"/>
              <a:t>1</a:t>
            </a:r>
            <a:r>
              <a:rPr lang="en-US" dirty="0"/>
              <a:t> structure function at small </a:t>
            </a:r>
            <a:r>
              <a:rPr lang="en-US" i="1" dirty="0"/>
              <a:t>x</a:t>
            </a:r>
            <a:r>
              <a:rPr lang="en-US" dirty="0"/>
              <a:t> + sub-eikonal operators.</a:t>
            </a:r>
          </a:p>
          <a:p>
            <a:r>
              <a:rPr lang="en-US" dirty="0"/>
              <a:t>Helicity evolution at small </a:t>
            </a:r>
            <a:r>
              <a:rPr lang="en-US" i="1" dirty="0"/>
              <a:t>x</a:t>
            </a:r>
            <a:r>
              <a:rPr lang="en-US" dirty="0"/>
              <a:t>. </a:t>
            </a:r>
          </a:p>
          <a:p>
            <a:r>
              <a:rPr lang="en-US" dirty="0"/>
              <a:t>SIDIS: g</a:t>
            </a:r>
            <a:r>
              <a:rPr lang="en-US" baseline="-25000" dirty="0"/>
              <a:t>1</a:t>
            </a:r>
            <a:r>
              <a:rPr lang="en-US" baseline="30000" dirty="0"/>
              <a:t>h</a:t>
            </a:r>
            <a:r>
              <a:rPr lang="en-US" dirty="0"/>
              <a:t> structure function.</a:t>
            </a:r>
          </a:p>
          <a:p>
            <a:r>
              <a:rPr lang="en-US" dirty="0"/>
              <a:t>Polarized </a:t>
            </a:r>
            <a:r>
              <a:rPr lang="en-US" dirty="0" err="1"/>
              <a:t>p+p</a:t>
            </a:r>
            <a:r>
              <a:rPr lang="en-US" dirty="0"/>
              <a:t> collisions: gluon production at mid-rapidity. </a:t>
            </a:r>
          </a:p>
          <a:p>
            <a:r>
              <a:rPr lang="en-US" dirty="0"/>
              <a:t>Inclusive dijet production in polarized </a:t>
            </a:r>
            <a:r>
              <a:rPr lang="en-US" dirty="0" err="1"/>
              <a:t>e+p</a:t>
            </a:r>
            <a:r>
              <a:rPr lang="en-US" dirty="0"/>
              <a:t> collisions.</a:t>
            </a:r>
          </a:p>
          <a:p>
            <a:r>
              <a:rPr lang="en-US" dirty="0"/>
              <a:t>Elastic dijet production in polarized </a:t>
            </a:r>
            <a:r>
              <a:rPr lang="en-US" dirty="0" err="1"/>
              <a:t>e+p</a:t>
            </a:r>
            <a:r>
              <a:rPr lang="en-US" dirty="0"/>
              <a:t> collisions. 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27FE8B-B248-5CFD-DB1E-E2B9830D1D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01942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21B9B1-BE99-8028-2120-CE0CDB9795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19D466-8816-31A3-CA67-6526991EFD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235281"/>
            <a:ext cx="8229600" cy="2862236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Inclusive dijet production in polarized </a:t>
            </a:r>
            <a:r>
              <a:rPr lang="en-US" dirty="0" err="1"/>
              <a:t>e+p</a:t>
            </a:r>
            <a:r>
              <a:rPr lang="en-US" dirty="0"/>
              <a:t> collisions</a:t>
            </a:r>
            <a:br>
              <a:rPr lang="en-US" dirty="0"/>
            </a:br>
            <a:br>
              <a:rPr lang="en-US" dirty="0"/>
            </a:br>
            <a:r>
              <a:rPr lang="en-US" sz="2800" dirty="0"/>
              <a:t>YK, M. Li, 2504.12979 [hep-</a:t>
            </a:r>
            <a:r>
              <a:rPr lang="en-US" sz="2800" dirty="0" err="1"/>
              <a:t>ph</a:t>
            </a:r>
            <a:r>
              <a:rPr lang="en-US" sz="2800" dirty="0"/>
              <a:t>]</a:t>
            </a:r>
            <a:endParaRPr lang="en-US" sz="2800" i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DCD2CC-394F-C14A-AB3D-89D630266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B2134C-88A3-0441-B969-98507E5F5B5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956094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D2B1CC-976C-F93B-12A3-04E8126869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790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 dirty="0"/>
              <a:t>Inclusive dijet production in polarized </a:t>
            </a:r>
            <a:r>
              <a:rPr lang="en-US" sz="3200" dirty="0" err="1"/>
              <a:t>e+p</a:t>
            </a:r>
            <a:r>
              <a:rPr lang="en-US" sz="3200" dirty="0"/>
              <a:t> collisions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8442631-C226-7A56-4836-5D5380EB71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4206" y="1164762"/>
            <a:ext cx="6056518" cy="2629581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11DFFB-4E50-1DFD-95C3-D30A373A15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31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0D2FB70-1E59-F574-5C06-F4CD5CBFFD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0724" y="1164763"/>
            <a:ext cx="6011276" cy="26295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17868E9-EC37-6FF8-36EA-4C38E46400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42038" y="5008407"/>
            <a:ext cx="7772400" cy="56007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0F68BB6-FE37-826B-A734-9988FE404C8B}"/>
                  </a:ext>
                </a:extLst>
              </p:cNvPr>
              <p:cNvSpPr txBox="1"/>
              <p:nvPr/>
            </p:nvSpPr>
            <p:spPr>
              <a:xfrm>
                <a:off x="714704" y="3919360"/>
                <a:ext cx="11555856" cy="942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Consider double spin asymmetry (DSA) in inclusive dijet production in </a:t>
                </a:r>
                <a:r>
                  <a:rPr lang="en-US" dirty="0" err="1"/>
                  <a:t>e+p</a:t>
                </a:r>
                <a:r>
                  <a:rPr lang="en-US" dirty="0"/>
                  <a:t> collisions. In the b2b limit </a:t>
                </a:r>
                <a:br>
                  <a:rPr lang="en-US" dirty="0"/>
                </a:br>
                <a:r>
                  <a:rPr lang="en-US" dirty="0"/>
                  <a:t>(</a:t>
                </a:r>
                <a:r>
                  <a:rPr lang="en-US" dirty="0" err="1"/>
                  <a:t>p</a:t>
                </a:r>
                <a:r>
                  <a:rPr lang="en-US" baseline="-25000" dirty="0" err="1"/>
                  <a:t>T</a:t>
                </a:r>
                <a:r>
                  <a:rPr lang="en-US" dirty="0"/>
                  <a:t> ~ Q &gt;&gt;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</m:e>
                      <m:sub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⊥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~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𝑄𝐶𝐷</m:t>
                        </m:r>
                      </m:sub>
                    </m:sSub>
                  </m:oMath>
                </a14:m>
                <a:r>
                  <a:rPr lang="en-US" dirty="0"/>
                  <a:t>) the cross section probes the WW gluon helicity TMD (cf. F. Dominguez, B.-W. Xiao, </a:t>
                </a:r>
                <a:br>
                  <a:rPr lang="en-US" dirty="0"/>
                </a:br>
                <a:r>
                  <a:rPr lang="en-US" dirty="0"/>
                  <a:t>and F. Yuan, 2010; F. Dominguez, C. Marquet, B.-W. Xiao, and F. Yuan, 2011, for unpolarized TMDs):  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0F68BB6-FE37-826B-A734-9988FE404C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4704" y="3919360"/>
                <a:ext cx="11555856" cy="942887"/>
              </a:xfrm>
              <a:prstGeom prst="rect">
                <a:avLst/>
              </a:prstGeom>
              <a:blipFill>
                <a:blip r:embed="rId5"/>
                <a:stretch>
                  <a:fillRect l="-439" t="-2632" b="-78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3358678D-827E-CB33-A349-8A56BA2A46B7}"/>
              </a:ext>
            </a:extLst>
          </p:cNvPr>
          <p:cNvSpPr txBox="1"/>
          <p:nvPr/>
        </p:nvSpPr>
        <p:spPr>
          <a:xfrm>
            <a:off x="714704" y="5805167"/>
            <a:ext cx="111139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Since, in the linear regime, the two TMDs are the same,                                              , we can use the</a:t>
            </a:r>
            <a:br>
              <a:rPr lang="en-US" dirty="0"/>
            </a:br>
            <a:r>
              <a:rPr lang="en-US" dirty="0"/>
              <a:t>future dijet data at EIC to further constrain gluon helicity distribution.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5A526B0-6674-9AAE-958A-83A7423935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92984" y="5823137"/>
            <a:ext cx="2743201" cy="27855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9627924-97DB-C64C-5DC4-BE6C7051C93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75262" y="6217715"/>
            <a:ext cx="2187028" cy="285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81892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571E57-4E58-9C9B-B3C2-9AA809DD1B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54691B-CD98-47A9-F67C-3FF504B6B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235281"/>
            <a:ext cx="8229600" cy="2862236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Elastic dijet production in polarized </a:t>
            </a:r>
            <a:r>
              <a:rPr lang="en-US" dirty="0" err="1"/>
              <a:t>e+p</a:t>
            </a:r>
            <a:r>
              <a:rPr lang="en-US" dirty="0"/>
              <a:t> collisions</a:t>
            </a:r>
            <a:br>
              <a:rPr lang="en-US" dirty="0"/>
            </a:br>
            <a:br>
              <a:rPr lang="en-US" dirty="0"/>
            </a:br>
            <a:r>
              <a:rPr lang="en-US" sz="2800" dirty="0"/>
              <a:t>YK, B. Manley, 2410.21260 [hep-</a:t>
            </a:r>
            <a:r>
              <a:rPr lang="en-US" sz="2800" dirty="0" err="1"/>
              <a:t>ph</a:t>
            </a:r>
            <a:r>
              <a:rPr lang="en-US" sz="2800" dirty="0"/>
              <a:t>]</a:t>
            </a:r>
            <a:endParaRPr lang="en-US" sz="2800" i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DDBDA9-96A7-058E-318C-80C341ECE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B2134C-88A3-0441-B969-98507E5F5B5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557212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FE787F-26EC-45EE-2245-5143607350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OAM Distributions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ED0EC3-596F-2F38-129A-84247E995D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534469"/>
            <a:ext cx="10597055" cy="4160520"/>
          </a:xfrm>
        </p:spPr>
        <p:txBody>
          <a:bodyPr>
            <a:normAutofit/>
          </a:bodyPr>
          <a:lstStyle/>
          <a:p>
            <a:r>
              <a:rPr lang="en-US" sz="2000" dirty="0"/>
              <a:t>Let us write the (Jaffe-Manohar) quark and gluon OAM in terms of the Wigner distribution as</a:t>
            </a:r>
          </a:p>
          <a:p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After much algebra, we arrive at the quark and gluon OAM distributions at small </a:t>
            </a:r>
            <a:r>
              <a:rPr lang="en-US" sz="2000" i="1" dirty="0"/>
              <a:t>x</a:t>
            </a:r>
            <a:r>
              <a:rPr lang="en-US" sz="2000" dirty="0"/>
              <a:t> :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904125-9DB6-8E0D-342D-5528EF759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33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8C2C6C1-BB5B-BF7A-A87D-B64CFCA8C5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5609" y="2342299"/>
            <a:ext cx="4620781" cy="61106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BED34B8-0007-591D-F91F-6801BE4013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8794" y="3904633"/>
            <a:ext cx="6155864" cy="1377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24741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FE787F-26EC-45EE-2245-5143607350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0110" y="0"/>
            <a:ext cx="10962289" cy="1325563"/>
          </a:xfrm>
        </p:spPr>
        <p:txBody>
          <a:bodyPr/>
          <a:lstStyle/>
          <a:p>
            <a:pPr algn="ctr"/>
            <a:r>
              <a:rPr lang="en-US" dirty="0"/>
              <a:t>OAM Distributions and Moment Amplitudes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6ED0EC3-596F-2F38-129A-84247E995D7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199" y="1534469"/>
                <a:ext cx="10597055" cy="4160520"/>
              </a:xfrm>
            </p:spPr>
            <p:txBody>
              <a:bodyPr>
                <a:normAutofit/>
              </a:bodyPr>
              <a:lstStyle/>
              <a:p>
                <a:endParaRPr lang="en-US" sz="2000" dirty="0"/>
              </a:p>
              <a:p>
                <a:endParaRPr lang="en-US" sz="2000" dirty="0"/>
              </a:p>
              <a:p>
                <a:endParaRPr lang="en-US" sz="2000" dirty="0"/>
              </a:p>
              <a:p>
                <a:pPr marL="0" indent="0">
                  <a:buNone/>
                </a:pPr>
                <a:endParaRPr lang="en-US" sz="2000" dirty="0"/>
              </a:p>
              <a:p>
                <a:r>
                  <a:rPr lang="en-US" sz="2000" dirty="0"/>
                  <a:t>We now have the impact parameter </a:t>
                </a:r>
                <a:r>
                  <a:rPr lang="en-US" sz="2000" b="1" dirty="0"/>
                  <a:t>moments of dipole amplitudes</a:t>
                </a:r>
                <a:r>
                  <a:rPr lang="en-US" sz="2000" dirty="0"/>
                  <a:t>, labeled I</a:t>
                </a:r>
                <a:r>
                  <a:rPr lang="en-US" sz="2000" baseline="-25000" dirty="0"/>
                  <a:t>3</a:t>
                </a:r>
                <a:r>
                  <a:rPr lang="en-US" sz="2000" dirty="0"/>
                  <a:t>, I</a:t>
                </a:r>
                <a:r>
                  <a:rPr lang="en-US" sz="2000" baseline="-25000" dirty="0"/>
                  <a:t>4</a:t>
                </a:r>
                <a:r>
                  <a:rPr lang="en-US" sz="2000" dirty="0"/>
                  <a:t>, I</a:t>
                </a:r>
                <a:r>
                  <a:rPr lang="en-US" sz="2000" baseline="-25000" dirty="0"/>
                  <a:t>5</a:t>
                </a:r>
                <a:r>
                  <a:rPr lang="en-US" sz="2000" dirty="0"/>
                  <a:t> and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</m:acc>
                  </m:oMath>
                </a14:m>
                <a:r>
                  <a:rPr lang="en-US" sz="2000" dirty="0"/>
                  <a:t>:  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6ED0EC3-596F-2F38-129A-84247E995D7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199" y="1534469"/>
                <a:ext cx="10597055" cy="4160520"/>
              </a:xfrm>
              <a:blipFill>
                <a:blip r:embed="rId2"/>
                <a:stretch>
                  <a:fillRect l="-4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904125-9DB6-8E0D-342D-5528EF759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34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AA5A8D7-91D4-C8FF-CD95-141015199A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8288" y="3977936"/>
            <a:ext cx="3476668" cy="9550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5CC49A9-692F-2E58-CB82-F773E9FEF1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4251" y="1627353"/>
            <a:ext cx="6743497" cy="150914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4C5E891-FC8B-5228-233E-8A9731105B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0075" y="5787873"/>
            <a:ext cx="5783132" cy="58268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87702DC-6BC6-DD1E-1C72-ADECA219AAB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0075" y="4399155"/>
            <a:ext cx="10502324" cy="1207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68684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CB5805-5575-DD6D-700F-D1B793AC3F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018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Evolution for Moment Dipole Amplitudes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91AE4C-AA83-2FC7-3E6A-D58D33A730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845F5A-061D-4825-9AE9-D7794091C6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0310F7F-602A-FD4F-01D8-F83FC8195A46}"/>
              </a:ext>
            </a:extLst>
          </p:cNvPr>
          <p:cNvSpPr txBox="1"/>
          <p:nvPr/>
        </p:nvSpPr>
        <p:spPr>
          <a:xfrm>
            <a:off x="304800" y="2243544"/>
            <a:ext cx="3347391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Evolution equations for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the moment amplitudes 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in DLA and at large N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are derived in </a:t>
            </a:r>
          </a:p>
          <a:p>
            <a:pPr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YK, B. Manley, 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2310.18404 [hep-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ph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]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(see also </a:t>
            </a:r>
            <a:r>
              <a:rPr lang="en-US" dirty="0"/>
              <a:t>YK, B. Manley, </a:t>
            </a:r>
            <a:br>
              <a:rPr lang="en-US" dirty="0"/>
            </a:br>
            <a:r>
              <a:rPr lang="en-US" dirty="0"/>
              <a:t>2410.21260 [hep-</a:t>
            </a:r>
            <a:r>
              <a:rPr lang="en-US" dirty="0" err="1"/>
              <a:t>ph</a:t>
            </a:r>
            <a:r>
              <a:rPr lang="en-US" dirty="0"/>
              <a:t>])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They can be solved 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numerically (same ref) 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and analytically (B. Manley, 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2401.05508 [hep-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ph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]).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8992AC3-11F2-B55F-2E29-AD5F1D8D37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2191" y="1108678"/>
            <a:ext cx="7772400" cy="195168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53D61B1-BE45-1682-50AC-D792F8441E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2191" y="3079458"/>
            <a:ext cx="6309185" cy="284882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B4697AF-F16D-CFBB-4DF3-8F5567951F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2191" y="5856106"/>
            <a:ext cx="7772400" cy="865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8600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8C2CAB-15F2-0DA8-54DE-02F40FD78A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723179" cy="1325563"/>
          </a:xfrm>
        </p:spPr>
        <p:txBody>
          <a:bodyPr/>
          <a:lstStyle/>
          <a:p>
            <a:r>
              <a:rPr lang="en-US" dirty="0"/>
              <a:t>Elastic dijet production in </a:t>
            </a:r>
            <a:r>
              <a:rPr lang="en-US" dirty="0" err="1"/>
              <a:t>e+p</a:t>
            </a:r>
            <a:r>
              <a:rPr lang="en-US" dirty="0"/>
              <a:t> collisions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C09E5BE-311C-F0F9-734D-696D1368F8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39719" y="1809092"/>
            <a:ext cx="4165392" cy="3425059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0952C9-ED3E-200D-C451-BAF5E0E45A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845F5A-061D-4825-9AE9-D7794091C6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DEE0928-5316-7140-901B-A36276CC33BA}"/>
              </a:ext>
            </a:extLst>
          </p:cNvPr>
          <p:cNvSpPr txBox="1"/>
          <p:nvPr/>
        </p:nvSpPr>
        <p:spPr>
          <a:xfrm>
            <a:off x="838199" y="2153334"/>
            <a:ext cx="6421951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The process is similar to the one above, 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except now the proton remains intact. 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</a:b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One considers two observables, double spin 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asymmetry (DSA) and single spin asymmetry (SSA):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ACE23F8-EF0D-03FF-CE89-8EF77914F3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9426" y="4247196"/>
            <a:ext cx="4190706" cy="162071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A0DA648-8D2C-4417-C896-42D49A6D4100}"/>
              </a:ext>
            </a:extLst>
          </p:cNvPr>
          <p:cNvSpPr txBox="1"/>
          <p:nvPr/>
        </p:nvSpPr>
        <p:spPr>
          <a:xfrm>
            <a:off x="6005624" y="5431571"/>
            <a:ext cx="53481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Hatta et al, 2016; S. Bhattacharya, 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R.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Boussarie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and Y. Hatta, 2022 &amp; 2024; 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S. Bhattacharya, D. Zheng and J. Zhou, 2023;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YK, B. Manley, 2410.21260 [hep-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ph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44741588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3C2B8D-5431-1A95-71D5-815F8AAAA4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390281"/>
            <a:ext cx="10515600" cy="1325563"/>
          </a:xfrm>
        </p:spPr>
        <p:txBody>
          <a:bodyPr>
            <a:normAutofit/>
          </a:bodyPr>
          <a:lstStyle/>
          <a:p>
            <a:r>
              <a:rPr lang="en-US" sz="2800" dirty="0"/>
              <a:t>Measuring OAM distributions </a:t>
            </a:r>
            <a:br>
              <a:rPr lang="en-US" sz="2800" dirty="0"/>
            </a:br>
            <a:r>
              <a:rPr lang="en-US" sz="2800" dirty="0"/>
              <a:t>in elastic </a:t>
            </a:r>
            <a:r>
              <a:rPr lang="en-US" sz="2800" dirty="0" err="1"/>
              <a:t>e+p</a:t>
            </a:r>
            <a:r>
              <a:rPr lang="en-US" sz="2800" dirty="0"/>
              <a:t> collisions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404FA6D-D376-74B6-68DB-71527C1D260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23193" y="1860792"/>
                <a:ext cx="5236779" cy="4495558"/>
              </a:xfrm>
            </p:spPr>
            <p:txBody>
              <a:bodyPr>
                <a:normAutofit/>
              </a:bodyPr>
              <a:lstStyle/>
              <a:p>
                <a:r>
                  <a:rPr lang="en-US" sz="2000" dirty="0"/>
                  <a:t>In the small-t limit (</a:t>
                </a:r>
                <a:r>
                  <a:rPr lang="en-US" sz="2000" dirty="0" err="1"/>
                  <a:t>pT</a:t>
                </a:r>
                <a:r>
                  <a:rPr lang="en-US" sz="2000" dirty="0"/>
                  <a:t> , Q &gt;&gt;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𝑄𝐶𝐷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≫ </m:t>
                    </m:r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Δ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⊥</m:t>
                        </m:r>
                      </m:sub>
                    </m:sSub>
                  </m:oMath>
                </a14:m>
                <a:r>
                  <a:rPr lang="en-US" sz="2000" dirty="0"/>
                  <a:t> with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=−</m:t>
                    </m:r>
                    <m:sSubSup>
                      <m:sSubSup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l-GR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Δ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⊥</m:t>
                        </m:r>
                      </m:sub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US" sz="2000" dirty="0"/>
                  <a:t>) the elastic dijet DSA measures moments of dipole amplitudes I</a:t>
                </a:r>
                <a:r>
                  <a:rPr lang="en-US" sz="2000" baseline="-25000" dirty="0"/>
                  <a:t>3</a:t>
                </a:r>
                <a:r>
                  <a:rPr lang="en-US" sz="2000" dirty="0"/>
                  <a:t>, I</a:t>
                </a:r>
                <a:r>
                  <a:rPr lang="en-US" sz="2000" baseline="-25000" dirty="0"/>
                  <a:t>4</a:t>
                </a:r>
                <a:r>
                  <a:rPr lang="en-US" sz="2000" dirty="0"/>
                  <a:t>, and I</a:t>
                </a:r>
                <a:r>
                  <a:rPr lang="en-US" sz="2000" baseline="-25000" dirty="0"/>
                  <a:t>5</a:t>
                </a:r>
                <a:r>
                  <a:rPr lang="en-US" sz="2000" dirty="0"/>
                  <a:t>, thus </a:t>
                </a:r>
                <a:r>
                  <a:rPr lang="en-US" sz="2000" b="1" dirty="0"/>
                  <a:t>allowing (in principle) to measure OAM distributions! </a:t>
                </a:r>
              </a:p>
              <a:p>
                <a:r>
                  <a:rPr lang="en-US" sz="2000" dirty="0"/>
                  <a:t>Cf. Hatta et al, 2016; S. Bhattacharya, R. </a:t>
                </a:r>
                <a:r>
                  <a:rPr lang="en-US" sz="2000" dirty="0" err="1"/>
                  <a:t>Boussarie</a:t>
                </a:r>
                <a:r>
                  <a:rPr lang="en-US" sz="2000" dirty="0"/>
                  <a:t> and Y. Hatta, 2022 &amp; 2024; </a:t>
                </a:r>
                <a:br>
                  <a:rPr lang="en-US" sz="2000" dirty="0"/>
                </a:br>
                <a:r>
                  <a:rPr lang="en-US" sz="2000" dirty="0"/>
                  <a:t>S. Bhattacharya, D. Zheng and J. Zhou,</a:t>
                </a:r>
                <a:br>
                  <a:rPr lang="en-US" sz="2000" dirty="0"/>
                </a:br>
                <a:r>
                  <a:rPr lang="en-US" sz="2000" dirty="0"/>
                  <a:t>2023.</a:t>
                </a:r>
              </a:p>
              <a:p>
                <a:r>
                  <a:rPr lang="en-US" sz="2000" dirty="0"/>
                  <a:t>Feasibility study in progress (G.Z. Becker, J. Borden, B. Manley, YK).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404FA6D-D376-74B6-68DB-71527C1D260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23193" y="1860792"/>
                <a:ext cx="5236779" cy="4495558"/>
              </a:xfrm>
              <a:blipFill>
                <a:blip r:embed="rId2"/>
                <a:stretch>
                  <a:fillRect l="-969" t="-845" r="-4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F4C4CB-1A75-D6F2-231F-0E4F6ACA73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845F5A-061D-4825-9AE9-D7794091C6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6" name="Picture 5" descr="A math equations on a white background&#10;&#10;AI-generated content may be incorrect.">
            <a:extLst>
              <a:ext uri="{FF2B5EF4-FFF2-40B4-BE49-F238E27FC236}">
                <a16:creationId xmlns:a16="http://schemas.microsoft.com/office/drawing/2014/main" id="{F037EE63-7CFB-71D3-31FA-81121B2C4E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2468" y="501650"/>
            <a:ext cx="6659532" cy="5762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24312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FC0190-718B-6613-17BF-422D11EABE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OAM measurement with elastic dijets: feasibility study (very preliminary!)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AC6232-AFCE-9DB4-86C7-8F2030795D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845F5A-061D-4825-9AE9-D7794091C6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799358B-B089-9379-2C54-3090233E7FB5}"/>
              </a:ext>
            </a:extLst>
          </p:cNvPr>
          <p:cNvSpPr txBox="1"/>
          <p:nvPr/>
        </p:nvSpPr>
        <p:spPr>
          <a:xfrm>
            <a:off x="788772" y="4287795"/>
            <a:ext cx="420339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pT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= jets b2b momentum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pitchFamily="2" charset="2"/>
                <a:ea typeface="+mn-ea"/>
                <a:cs typeface="+mn-cs"/>
              </a:rPr>
              <a:t>D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= momentum transfer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assumed int. luminosity = 100 fb</a:t>
            </a:r>
            <a:r>
              <a:rPr kumimoji="0" lang="en-US" sz="20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-1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44FEC0F-DB40-285F-F300-5FA7D20C72B1}"/>
              </a:ext>
            </a:extLst>
          </p:cNvPr>
          <p:cNvSpPr txBox="1"/>
          <p:nvPr/>
        </p:nvSpPr>
        <p:spPr>
          <a:xfrm>
            <a:off x="5274083" y="6123543"/>
            <a:ext cx="49584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JAMsmallx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(Brandon Manley) –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preliminary!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2276418-B74C-08C6-E5BB-AD004828F667}"/>
                  </a:ext>
                </a:extLst>
              </p:cNvPr>
              <p:cNvSpPr txBox="1"/>
              <p:nvPr/>
            </p:nvSpPr>
            <p:spPr>
              <a:xfrm>
                <a:off x="700526" y="2257694"/>
                <a:ext cx="3714478" cy="73154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entury Gothic"/>
                    <a:ea typeface="+mn-ea"/>
                    <a:cs typeface="+mn-cs"/>
                  </a:rPr>
                  <a:t>Vertical axis – cos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𝜙</m:t>
                        </m:r>
                      </m:e>
                      <m:sub>
                        <m:r>
                          <m:rPr>
                            <m:sty m:val="p"/>
                          </m:rPr>
                          <a:rPr kumimoji="0" lang="el-GR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Δ</m:t>
                        </m:r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𝑝𝑇</m:t>
                        </m:r>
                      </m:sub>
                    </m:sSub>
                  </m:oMath>
                </a14:m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entury Gothic"/>
                    <a:ea typeface="+mn-ea"/>
                    <a:cs typeface="+mn-cs"/>
                  </a:rPr>
                  <a:t>    </a:t>
                </a:r>
                <a:b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entury Gothic"/>
                    <a:ea typeface="+mn-ea"/>
                    <a:cs typeface="+mn-cs"/>
                  </a:rPr>
                </a:b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entury Gothic"/>
                    <a:ea typeface="+mn-ea"/>
                    <a:cs typeface="+mn-cs"/>
                  </a:rPr>
                  <a:t>harmonic in elastic dijets A</a:t>
                </a:r>
                <a:r>
                  <a:rPr kumimoji="0" lang="en-US" sz="2000" b="0" i="0" u="none" strike="noStrike" kern="1200" cap="none" spc="0" normalizeH="0" baseline="-2500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entury Gothic"/>
                    <a:ea typeface="+mn-ea"/>
                    <a:cs typeface="+mn-cs"/>
                  </a:rPr>
                  <a:t>LL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entury Gothic"/>
                    <a:ea typeface="+mn-ea"/>
                    <a:cs typeface="+mn-cs"/>
                  </a:rPr>
                  <a:t>.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2276418-B74C-08C6-E5BB-AD004828F6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0526" y="2257694"/>
                <a:ext cx="3714478" cy="731547"/>
              </a:xfrm>
              <a:prstGeom prst="rect">
                <a:avLst/>
              </a:prstGeom>
              <a:blipFill>
                <a:blip r:embed="rId3"/>
                <a:stretch>
                  <a:fillRect l="-2048" t="-5085" r="-683" b="-118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590CE0CB-1A87-0779-8E99-969A320FA2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5412306" y="1734106"/>
            <a:ext cx="5629367" cy="4160837"/>
          </a:xfrm>
        </p:spPr>
      </p:pic>
    </p:spTree>
    <p:extLst>
      <p:ext uri="{BB962C8B-B14F-4D97-AF65-F5344CB8AC3E}">
        <p14:creationId xmlns:p14="http://schemas.microsoft.com/office/powerpoint/2010/main" val="139566838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514A58-AEBB-3FBE-EE22-487129A5AD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C0F483-9346-65D2-1369-650AA685F5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07779"/>
            <a:ext cx="10515600" cy="4364421"/>
          </a:xfrm>
        </p:spPr>
        <p:txBody>
          <a:bodyPr>
            <a:normAutofit/>
          </a:bodyPr>
          <a:lstStyle/>
          <a:p>
            <a:r>
              <a:rPr lang="en-US" sz="2000" dirty="0"/>
              <a:t>The small-</a:t>
            </a:r>
            <a:r>
              <a:rPr lang="en-US" sz="2000" i="1" dirty="0"/>
              <a:t>x</a:t>
            </a:r>
            <a:r>
              <a:rPr lang="en-US" sz="2000" dirty="0"/>
              <a:t> helicity formalism in the double logarithmic approximation (DLA) + running coupling allows to do successful polarized DIS + SIDIS phenomenology based on the existing small-</a:t>
            </a:r>
            <a:r>
              <a:rPr lang="en-US" sz="2000" i="1" dirty="0"/>
              <a:t>x</a:t>
            </a:r>
            <a:r>
              <a:rPr lang="en-US" sz="2000" dirty="0"/>
              <a:t> data.</a:t>
            </a:r>
          </a:p>
          <a:p>
            <a:r>
              <a:rPr lang="en-US" sz="2000" dirty="0"/>
              <a:t>However, the multitude of different dipole amplitudes in the formalism prevents precise EIC predictions: there are too many initial conditions to fix using the existing data.</a:t>
            </a:r>
          </a:p>
          <a:p>
            <a:r>
              <a:rPr lang="en-US" sz="2000" dirty="0"/>
              <a:t>Polarized </a:t>
            </a:r>
            <a:r>
              <a:rPr lang="en-US" sz="2000" dirty="0" err="1"/>
              <a:t>p+p</a:t>
            </a:r>
            <a:r>
              <a:rPr lang="en-US" sz="2000" dirty="0"/>
              <a:t> data on A</a:t>
            </a:r>
            <a:r>
              <a:rPr lang="en-US" sz="2000" baseline="-25000" dirty="0"/>
              <a:t>LL</a:t>
            </a:r>
            <a:r>
              <a:rPr lang="en-US" sz="2000" dirty="0"/>
              <a:t> from RHIC, if properly included, may help. The first step in this direction is presented above.</a:t>
            </a:r>
          </a:p>
          <a:p>
            <a:r>
              <a:rPr lang="en-US" sz="2000" dirty="0"/>
              <a:t>When EIC comes online, DSA in inclusive dijet production would help constrain gluon helicity distributions.</a:t>
            </a:r>
          </a:p>
          <a:p>
            <a:r>
              <a:rPr lang="en-US" sz="2000" dirty="0"/>
              <a:t>Elastic dijets at EIC may help us measure the OAM distributions as well (and compare their </a:t>
            </a:r>
            <a:r>
              <a:rPr lang="en-US" sz="2000" i="1" dirty="0"/>
              <a:t>x</a:t>
            </a:r>
            <a:r>
              <a:rPr lang="en-US" sz="2000" dirty="0"/>
              <a:t>-dependence to theory).   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9F868A-A8C6-43B0-3968-CDFD03B54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0594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487530"/>
            <a:ext cx="8229600" cy="1983986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g</a:t>
            </a:r>
            <a:r>
              <a:rPr lang="en-US" baseline="-25000" dirty="0"/>
              <a:t>1</a:t>
            </a:r>
            <a:r>
              <a:rPr lang="en-US" dirty="0"/>
              <a:t> Structure Function</a:t>
            </a:r>
            <a:endParaRPr lang="en-US" sz="3600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B2134C-88A3-0441-B969-98507E5F5B5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32132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6906D2-BA6B-3CBC-FCE6-2F359AAFEE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83022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Backup slides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B1B3D4-A395-9076-E2BC-E07D89128B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55771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CAEEE4-752B-A9C7-3FD0-16843AC411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Quark and Gluon OAM </a:t>
            </a:r>
            <a:br>
              <a:rPr lang="en-US" dirty="0"/>
            </a:br>
            <a:r>
              <a:rPr lang="en-US" dirty="0"/>
              <a:t>at Small </a:t>
            </a:r>
            <a:r>
              <a:rPr lang="en-US" i="1" dirty="0"/>
              <a:t>x</a:t>
            </a:r>
            <a:r>
              <a:rPr lang="en-US" dirty="0"/>
              <a:t> and Large N</a:t>
            </a:r>
            <a:r>
              <a:rPr lang="en-US" baseline="-25000" dirty="0"/>
              <a:t>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1DCD5F-2707-F600-88C9-6746298B52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5127" y="4782208"/>
            <a:ext cx="10281745" cy="1127234"/>
          </a:xfrm>
        </p:spPr>
        <p:txBody>
          <a:bodyPr/>
          <a:lstStyle/>
          <a:p>
            <a:pPr marL="0" indent="0" algn="ctr">
              <a:buNone/>
            </a:pPr>
            <a:r>
              <a:rPr lang="en-US" sz="1800" dirty="0"/>
              <a:t>YK, B. Manley, 2310.18404 [hep-</a:t>
            </a:r>
            <a:r>
              <a:rPr lang="en-US" sz="1800" dirty="0" err="1"/>
              <a:t>ph</a:t>
            </a:r>
            <a:r>
              <a:rPr lang="en-US" sz="1800" dirty="0"/>
              <a:t>]; B. Manley, 2401.05508 [hep-</a:t>
            </a:r>
            <a:r>
              <a:rPr lang="en-US" sz="1800" dirty="0" err="1"/>
              <a:t>ph</a:t>
            </a:r>
            <a:r>
              <a:rPr lang="en-US" sz="1800" dirty="0"/>
              <a:t>]; </a:t>
            </a:r>
          </a:p>
          <a:p>
            <a:pPr marL="0" indent="0" algn="ctr">
              <a:buNone/>
            </a:pPr>
            <a:r>
              <a:rPr lang="en-US" sz="1800" dirty="0"/>
              <a:t>YK, B. Manley, 2410.21260 [hep-</a:t>
            </a:r>
            <a:r>
              <a:rPr lang="en-US" sz="1800" dirty="0" err="1"/>
              <a:t>ph</a:t>
            </a:r>
            <a:r>
              <a:rPr lang="en-US" sz="1800" dirty="0"/>
              <a:t>].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587563-E4B5-731F-C6C5-A8B645F692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845F5A-061D-4825-9AE9-D7794091C6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798910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FE787F-26EC-45EE-2245-5143607350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OAM Distributions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ED0EC3-596F-2F38-129A-84247E995D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534469"/>
            <a:ext cx="10597055" cy="4160520"/>
          </a:xfrm>
        </p:spPr>
        <p:txBody>
          <a:bodyPr>
            <a:normAutofit/>
          </a:bodyPr>
          <a:lstStyle/>
          <a:p>
            <a:r>
              <a:rPr lang="en-US" sz="2000" dirty="0"/>
              <a:t>We begin by writing the (Jaffe-Manohar) quark and gluon OAM in terms of the Wigner distribution as</a:t>
            </a:r>
          </a:p>
          <a:p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After much algebra, we arrive at the quark and gluon OAM distributions at small </a:t>
            </a:r>
            <a:r>
              <a:rPr lang="en-US" sz="2000" i="1" dirty="0"/>
              <a:t>x</a:t>
            </a:r>
            <a:r>
              <a:rPr lang="en-US" sz="2000" dirty="0"/>
              <a:t> :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904125-9DB6-8E0D-342D-5528EF759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845F5A-061D-4825-9AE9-D7794091C6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8C2C6C1-BB5B-BF7A-A87D-B64CFCA8C5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5609" y="2342299"/>
            <a:ext cx="4620781" cy="611069"/>
          </a:xfrm>
          <a:prstGeom prst="rect">
            <a:avLst/>
          </a:prstGeom>
        </p:spPr>
      </p:pic>
      <p:pic>
        <p:nvPicPr>
          <p:cNvPr id="7" name="Picture 6" descr="A group of mathematical equations&#10;&#10;Description automatically generated">
            <a:extLst>
              <a:ext uri="{FF2B5EF4-FFF2-40B4-BE49-F238E27FC236}">
                <a16:creationId xmlns:a16="http://schemas.microsoft.com/office/drawing/2014/main" id="{BB8FD420-6E09-7687-CC0C-CAD5C949FE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2876" y="3650935"/>
            <a:ext cx="5727700" cy="2663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15997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CF9026-7E47-63B0-67C1-259C8B7D46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132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Small-x asymptotics of OAM distributions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10CB42-BD1E-19FC-74BA-F6D9B94A4D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23670"/>
            <a:ext cx="10515600" cy="4160520"/>
          </a:xfrm>
        </p:spPr>
        <p:txBody>
          <a:bodyPr>
            <a:normAutofit/>
          </a:bodyPr>
          <a:lstStyle/>
          <a:p>
            <a:r>
              <a:rPr lang="en-US" sz="2000" dirty="0"/>
              <a:t>Solving the above evolution equations numerically, we arrive at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D7835D-6BEA-9153-6617-46DD1D7981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845F5A-061D-4825-9AE9-D7794091C6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771C641-6E79-7458-F2AB-62C5DD99FE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2323" y="2033611"/>
            <a:ext cx="5270501" cy="8235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7690708-75CB-31FD-052E-D94D7912F5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422" y="3217529"/>
            <a:ext cx="5270500" cy="30226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5268189-CFA5-BCDF-DB5E-9960548B8F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5611" y="3217529"/>
            <a:ext cx="5270500" cy="30607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FDDC952-8E3B-C0E0-27F0-D14C2D80F22D}"/>
              </a:ext>
            </a:extLst>
          </p:cNvPr>
          <p:cNvSpPr txBox="1"/>
          <p:nvPr/>
        </p:nvSpPr>
        <p:spPr>
          <a:xfrm>
            <a:off x="8841580" y="2141855"/>
            <a:ext cx="337624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Consistent with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Boussarie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,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Hatta, Yuan, 2019 (based on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BER IREE from 1996) within 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the numerical precision</a:t>
            </a:r>
          </a:p>
        </p:txBody>
      </p:sp>
    </p:spTree>
    <p:extLst>
      <p:ext uri="{BB962C8B-B14F-4D97-AF65-F5344CB8AC3E}">
        <p14:creationId xmlns:p14="http://schemas.microsoft.com/office/powerpoint/2010/main" val="1707222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FA289C-BE7A-E1B6-16C0-1FC6338539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Two intercepts, again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AA70A8-929F-745D-717B-EECBDFC415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25563"/>
            <a:ext cx="10515600" cy="4729248"/>
          </a:xfrm>
        </p:spPr>
        <p:txBody>
          <a:bodyPr>
            <a:normAutofit/>
          </a:bodyPr>
          <a:lstStyle/>
          <a:p>
            <a:r>
              <a:rPr lang="en-US" sz="2000" dirty="0"/>
              <a:t>The evolution equations for moment dipole amplitudes have been solved analytically by B. Manley in 2401.05508 [hep-</a:t>
            </a:r>
            <a:r>
              <a:rPr lang="en-US" sz="2000" dirty="0" err="1"/>
              <a:t>ph</a:t>
            </a:r>
            <a:r>
              <a:rPr lang="en-US" sz="2000" dirty="0"/>
              <a:t>]. The solution was constructed using the double Laplace transform, similar to the solution for the impact-parameter integrated amplitudes.</a:t>
            </a:r>
          </a:p>
          <a:p>
            <a:r>
              <a:rPr lang="en-US" sz="2000" dirty="0"/>
              <a:t>The resulting small-</a:t>
            </a:r>
            <a:r>
              <a:rPr lang="en-US" sz="2000" i="1" dirty="0"/>
              <a:t>x</a:t>
            </a:r>
            <a:r>
              <a:rPr lang="en-US" sz="2000" dirty="0"/>
              <a:t> OAM asymptotics at large </a:t>
            </a:r>
            <a:r>
              <a:rPr lang="en-US" sz="2000" i="1" dirty="0"/>
              <a:t>N</a:t>
            </a:r>
            <a:r>
              <a:rPr lang="en-US" sz="2000" i="1" baseline="-25000" dirty="0"/>
              <a:t>c</a:t>
            </a:r>
            <a:r>
              <a:rPr lang="en-US" sz="2000" dirty="0"/>
              <a:t> is the same as for helicity PDFs,</a:t>
            </a:r>
            <a:br>
              <a:rPr lang="en-US" sz="2000" dirty="0"/>
            </a:br>
            <a:br>
              <a:rPr lang="en-US" sz="2000" dirty="0"/>
            </a:br>
            <a:br>
              <a:rPr lang="en-US" sz="2000" dirty="0"/>
            </a:br>
            <a:br>
              <a:rPr lang="en-US" sz="2000" dirty="0"/>
            </a:br>
            <a:r>
              <a:rPr lang="en-US" sz="2000" dirty="0"/>
              <a:t>with the intercept  </a:t>
            </a:r>
          </a:p>
          <a:p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This slightly disagrees with the work of </a:t>
            </a:r>
            <a:r>
              <a:rPr lang="en-US" sz="2000" dirty="0" err="1"/>
              <a:t>Boussarie</a:t>
            </a:r>
            <a:r>
              <a:rPr lang="en-US" sz="2000" dirty="0"/>
              <a:t>, Hatta, and Yuan (2019), which resulted in the same intercept as BER: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895DB3-5AF4-2424-EE84-5C33C445BC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845F5A-061D-4825-9AE9-D7794091C6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6AE3633-9FD4-E34B-1D4D-35A2035963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7526" y="3146709"/>
            <a:ext cx="4476948" cy="72313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66D60A5-B0A5-A274-BEFF-D2D892E009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2333" y="4234971"/>
            <a:ext cx="6967331" cy="66075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0CDDCFF-5DC9-5AC6-6712-E003941247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4266" y="5579500"/>
            <a:ext cx="4920048" cy="776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687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FFB2B8-E0CC-C359-386A-7B616C91D2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OAM Distribution to </a:t>
            </a:r>
            <a:r>
              <a:rPr lang="en-US" dirty="0" err="1"/>
              <a:t>hPDF</a:t>
            </a:r>
            <a:r>
              <a:rPr lang="en-US" dirty="0"/>
              <a:t> Ratios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1EB506-F00D-DF58-E691-73BAA99449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93194"/>
            <a:ext cx="10515600" cy="4160520"/>
          </a:xfrm>
        </p:spPr>
        <p:txBody>
          <a:bodyPr>
            <a:normAutofit/>
          </a:bodyPr>
          <a:lstStyle/>
          <a:p>
            <a:r>
              <a:rPr lang="en-US" sz="2000" dirty="0"/>
              <a:t>Following </a:t>
            </a:r>
            <a:r>
              <a:rPr lang="en-US" sz="2000" dirty="0" err="1"/>
              <a:t>Boussarie</a:t>
            </a:r>
            <a:r>
              <a:rPr lang="en-US" sz="2000" dirty="0"/>
              <a:t> </a:t>
            </a:r>
            <a:r>
              <a:rPr lang="en-US" sz="2000" i="1" dirty="0"/>
              <a:t>et al</a:t>
            </a:r>
            <a:r>
              <a:rPr lang="en-US" sz="2000" dirty="0"/>
              <a:t> (2019), we consider the ratios of OAM distributions to helicity PDFs at small </a:t>
            </a:r>
            <a:r>
              <a:rPr lang="en-US" sz="2000" i="1" dirty="0"/>
              <a:t>x</a:t>
            </a:r>
            <a:r>
              <a:rPr lang="en-US" sz="2000" dirty="0"/>
              <a:t>. </a:t>
            </a:r>
          </a:p>
          <a:p>
            <a:r>
              <a:rPr lang="en-US" sz="2000" dirty="0"/>
              <a:t>For these ratios, </a:t>
            </a:r>
            <a:r>
              <a:rPr lang="en-US" sz="2000" dirty="0" err="1"/>
              <a:t>Boussarie</a:t>
            </a:r>
            <a:r>
              <a:rPr lang="en-US" sz="2000" dirty="0"/>
              <a:t> </a:t>
            </a:r>
            <a:r>
              <a:rPr lang="en-US" sz="2000" i="1" dirty="0"/>
              <a:t>et al</a:t>
            </a:r>
            <a:r>
              <a:rPr lang="en-US" sz="2000" dirty="0"/>
              <a:t>, predict, inspired by the Wandzura-Wilczek approximation:</a:t>
            </a:r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Pure WW approximation predicts: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8B8931-D7E2-B5E0-595D-21876F1D0F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845F5A-061D-4825-9AE9-D7794091C6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95D0F68-F973-2AF0-51CB-E7CB4A3E84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001" y="4246619"/>
            <a:ext cx="4532870" cy="62112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E55033C-D19E-B1EA-448B-FE8BAEDD59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4130" y="4187424"/>
            <a:ext cx="4132939" cy="66757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EA19DE9-436E-0FEC-C36B-56F748023E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75722" y="3321146"/>
            <a:ext cx="2358091" cy="74686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D4BEC1C-A468-C857-FF4D-0222301513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00845" y="3321145"/>
            <a:ext cx="2215433" cy="74686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ED2C110-E224-6976-ABCD-6D824EF4CB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03462" y="5677120"/>
            <a:ext cx="2318417" cy="55318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006A9A0-C6CA-0BA6-2DEE-5CE306FD931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70123" y="5655297"/>
            <a:ext cx="2380626" cy="596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86810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3732A8-1386-DA85-7C76-BD891FA15F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OAM Distribution to </a:t>
            </a:r>
            <a:r>
              <a:rPr lang="en-US" dirty="0" err="1"/>
              <a:t>hPDF</a:t>
            </a:r>
            <a:r>
              <a:rPr lang="en-US" dirty="0"/>
              <a:t> Ratios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A88933-1A52-BE1F-1AD7-503C00B22F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7770" y="1863399"/>
            <a:ext cx="10515600" cy="4160520"/>
          </a:xfrm>
        </p:spPr>
        <p:txBody>
          <a:bodyPr>
            <a:normAutofit/>
          </a:bodyPr>
          <a:lstStyle/>
          <a:p>
            <a:r>
              <a:rPr lang="en-US" sz="2000" dirty="0"/>
              <a:t>Analytic solution from B. Manley, </a:t>
            </a:r>
            <a:br>
              <a:rPr lang="en-US" sz="2000" dirty="0"/>
            </a:br>
            <a:r>
              <a:rPr lang="en-US" sz="2000" dirty="0"/>
              <a:t>2401.05508 [hep-</a:t>
            </a:r>
            <a:r>
              <a:rPr lang="en-US" sz="2000" dirty="0" err="1"/>
              <a:t>ph</a:t>
            </a:r>
            <a:r>
              <a:rPr lang="en-US" sz="2000" dirty="0"/>
              <a:t>], gives</a:t>
            </a:r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Compares well with </a:t>
            </a:r>
            <a:r>
              <a:rPr lang="en-US" sz="2000" dirty="0" err="1"/>
              <a:t>Boussarie</a:t>
            </a:r>
            <a:r>
              <a:rPr lang="en-US" sz="2000" dirty="0"/>
              <a:t> </a:t>
            </a:r>
            <a:r>
              <a:rPr lang="en-US" sz="2000" i="1" dirty="0"/>
              <a:t>et al</a:t>
            </a:r>
            <a:r>
              <a:rPr lang="en-US" sz="2000" dirty="0"/>
              <a:t>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9BCA7A-437F-8368-848C-B060391327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845F5A-061D-4825-9AE9-D7794091C6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F2071B4-07E0-AC64-1981-7CEA89B8098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5607243" y="1190769"/>
            <a:ext cx="5976551" cy="2687495"/>
          </a:xfrm>
          <a:prstGeom prst="rect">
            <a:avLst/>
          </a:prstGeom>
        </p:spPr>
      </p:pic>
      <p:pic>
        <p:nvPicPr>
          <p:cNvPr id="10" name="Picture 9" descr="A graph with lines and numbers&#10;&#10;Description automatically generated">
            <a:extLst>
              <a:ext uri="{FF2B5EF4-FFF2-40B4-BE49-F238E27FC236}">
                <a16:creationId xmlns:a16="http://schemas.microsoft.com/office/drawing/2014/main" id="{F3EA6ED1-ED5F-FA19-E62C-983860E622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5570" y="4044479"/>
            <a:ext cx="5976551" cy="267699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698C2BE-6C67-E6EF-380D-408AE90F09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8630" y="2977978"/>
            <a:ext cx="2434830" cy="72051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96C950E-83AB-5C29-7A98-B332467335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6298" y="4097593"/>
            <a:ext cx="1324663" cy="27746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F1DAE1A-4E95-AE22-CA71-16FD14606BF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17340" y="4071121"/>
            <a:ext cx="1862323" cy="30141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E97A77E-12EA-F5D1-4338-3CC79E42D2F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8579" y="5382978"/>
            <a:ext cx="1768861" cy="56024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BD952F2-B9BC-9D13-4E15-3C12ED1D60E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32415" y="5376154"/>
            <a:ext cx="1682090" cy="567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6118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329561-D520-CD42-9D63-D56319CB5B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Dipole picture of DIS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8680CCB-2E79-9B40-A6CC-C213267807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224167" y="1943100"/>
            <a:ext cx="4020898" cy="4160837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CE91F0-D268-AC47-B207-3A0EC208C9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845F5A-061D-4825-9AE9-D7794091C6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0A67B6F-F78F-E540-8022-074852A212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943100"/>
            <a:ext cx="5420107" cy="67550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F96C2E0-0B79-714E-B519-0A3228D10F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3445" y="2876882"/>
            <a:ext cx="2089724" cy="59420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D93B40D-F8A2-C945-9405-33CF98F384A2}"/>
              </a:ext>
            </a:extLst>
          </p:cNvPr>
          <p:cNvSpPr txBox="1"/>
          <p:nvPr/>
        </p:nvSpPr>
        <p:spPr>
          <a:xfrm>
            <a:off x="555521" y="3163349"/>
            <a:ext cx="35686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Large q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-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Wingdings" pitchFamily="2" charset="2"/>
              </a:rPr>
              <a:t> large x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Wingdings" pitchFamily="2" charset="2"/>
              </a:rPr>
              <a:t>-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Wingdings" pitchFamily="2" charset="2"/>
              </a:rPr>
              <a:t> separation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EE2C0CD0-44AC-9745-ABBE-AF2E42BAD1CE}"/>
              </a:ext>
            </a:extLst>
          </p:cNvPr>
          <p:cNvCxnSpPr>
            <a:cxnSpLocks/>
          </p:cNvCxnSpPr>
          <p:nvPr/>
        </p:nvCxnSpPr>
        <p:spPr>
          <a:xfrm flipV="1">
            <a:off x="11063212" y="1889630"/>
            <a:ext cx="387570" cy="407324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A89F1D1D-03CB-F845-A602-710310B7F655}"/>
              </a:ext>
            </a:extLst>
          </p:cNvPr>
          <p:cNvCxnSpPr/>
          <p:nvPr/>
        </p:nvCxnSpPr>
        <p:spPr>
          <a:xfrm flipH="1" flipV="1">
            <a:off x="6866313" y="1870364"/>
            <a:ext cx="357854" cy="390698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C8ED7A43-8018-E549-A015-E0C908DE98BE}"/>
              </a:ext>
            </a:extLst>
          </p:cNvPr>
          <p:cNvSpPr txBox="1"/>
          <p:nvPr/>
        </p:nvSpPr>
        <p:spPr>
          <a:xfrm>
            <a:off x="11062534" y="1457195"/>
            <a:ext cx="3882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x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+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D88A401-85BD-DF42-870D-9B1DF0CE636A}"/>
              </a:ext>
            </a:extLst>
          </p:cNvPr>
          <p:cNvSpPr txBox="1"/>
          <p:nvPr/>
        </p:nvSpPr>
        <p:spPr>
          <a:xfrm>
            <a:off x="6877597" y="1447562"/>
            <a:ext cx="3465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x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-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1789C74-C2FB-2811-A04C-372C64E0F01A}"/>
              </a:ext>
            </a:extLst>
          </p:cNvPr>
          <p:cNvSpPr txBox="1"/>
          <p:nvPr/>
        </p:nvSpPr>
        <p:spPr>
          <a:xfrm>
            <a:off x="6343221" y="6108157"/>
            <a:ext cx="26789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aka the “shock wave”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1BEDC4E-9DAC-73F8-254A-ED9573F3F0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34707" y="3960991"/>
            <a:ext cx="3804827" cy="60557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5AA919D-2CD7-0EAE-E7C0-8C805C0AC1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95638" y="5168752"/>
            <a:ext cx="1552615" cy="74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6707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3303" y="0"/>
            <a:ext cx="9929193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Polarized Dipole: non-eikonal small-</a:t>
            </a:r>
            <a:r>
              <a:rPr lang="en-US" i="1" dirty="0"/>
              <a:t>x</a:t>
            </a:r>
            <a:r>
              <a:rPr lang="en-US" dirty="0"/>
              <a:t> physics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089153"/>
            <a:ext cx="9220200" cy="4909289"/>
          </a:xfrm>
        </p:spPr>
        <p:txBody>
          <a:bodyPr>
            <a:normAutofit fontScale="92500" lnSpcReduction="10000"/>
          </a:bodyPr>
          <a:lstStyle/>
          <a:p>
            <a:r>
              <a:rPr lang="en-US" sz="2000" dirty="0"/>
              <a:t>All flavor-singlet small-</a:t>
            </a:r>
            <a:r>
              <a:rPr lang="en-US" sz="2000" i="1" dirty="0"/>
              <a:t>x</a:t>
            </a:r>
            <a:r>
              <a:rPr lang="en-US" sz="2000" dirty="0"/>
              <a:t> helicity observables depend on “polarized dipole amplitudes”:</a:t>
            </a:r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Double brackets denote an object with energy suppression scaled out:</a:t>
            </a:r>
          </a:p>
          <a:p>
            <a:endParaRPr lang="en-US" sz="2400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7741" y="1776464"/>
            <a:ext cx="5696519" cy="156478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9174" y="5998441"/>
            <a:ext cx="2657021" cy="511264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6499040" y="4436298"/>
            <a:ext cx="39058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polarized quark: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eikonal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propagation,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non-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eikonal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spin-dependent interaction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169321" y="4436297"/>
            <a:ext cx="18835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unpolarized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quark</a:t>
            </a:r>
          </a:p>
        </p:txBody>
      </p:sp>
      <p:cxnSp>
        <p:nvCxnSpPr>
          <p:cNvPr id="23" name="Straight Arrow Connector 22"/>
          <p:cNvCxnSpPr>
            <a:cxnSpLocks/>
          </p:cNvCxnSpPr>
          <p:nvPr/>
        </p:nvCxnSpPr>
        <p:spPr>
          <a:xfrm flipV="1">
            <a:off x="5296862" y="3907800"/>
            <a:ext cx="289233" cy="5226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cxnSpLocks/>
          </p:cNvCxnSpPr>
          <p:nvPr/>
        </p:nvCxnSpPr>
        <p:spPr>
          <a:xfrm flipV="1">
            <a:off x="7375136" y="3925035"/>
            <a:ext cx="1" cy="56511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9024E6-CAF2-2844-A979-9EC65125D41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28531B3-E3D3-464F-9068-C1FD8991FD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86586" y="3400049"/>
            <a:ext cx="5582194" cy="5144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B268355-6AC5-5941-962E-8D1053777D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93606" y="4805629"/>
            <a:ext cx="3203256" cy="704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7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457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Polarized fundamental “Wilson line”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20138"/>
            <a:ext cx="10515600" cy="5096586"/>
          </a:xfrm>
        </p:spPr>
        <p:txBody>
          <a:bodyPr>
            <a:normAutofit lnSpcReduction="10000"/>
          </a:bodyPr>
          <a:lstStyle/>
          <a:p>
            <a:r>
              <a:rPr lang="en-US" sz="2000" dirty="0"/>
              <a:t>To complete the definition of the polarized dipole amplitude, we need to construct the definition of the polarized “Wilson line” </a:t>
            </a:r>
            <a:r>
              <a:rPr lang="en-US" sz="2000" dirty="0" err="1"/>
              <a:t>V</a:t>
            </a:r>
            <a:r>
              <a:rPr lang="en-US" sz="2000" baseline="30000" dirty="0" err="1"/>
              <a:t>pol</a:t>
            </a:r>
            <a:r>
              <a:rPr lang="en-US" sz="2000" dirty="0"/>
              <a:t>, which is the leading helicity-dependent contribution for the quark scattering amplitude on a longitudinally-polarized target proton. </a:t>
            </a:r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At the leading order we can either exchange one non-eikonal </a:t>
            </a:r>
            <a:r>
              <a:rPr lang="en-US" sz="2000" i="1" dirty="0"/>
              <a:t>t</a:t>
            </a:r>
            <a:r>
              <a:rPr lang="en-US" sz="2000" dirty="0"/>
              <a:t>-channel gluon (with quark-gluon vertices denoted by blobs above) to transfer polarization between the projectile and the target, or two </a:t>
            </a:r>
            <a:r>
              <a:rPr lang="en-US" sz="2000" i="1" dirty="0"/>
              <a:t>t</a:t>
            </a:r>
            <a:r>
              <a:rPr lang="en-US" sz="2000" dirty="0"/>
              <a:t>-channel quarks, as shown above.</a:t>
            </a:r>
          </a:p>
          <a:p>
            <a:r>
              <a:rPr lang="en-US" sz="2000" dirty="0"/>
              <a:t>We employ a blend of Brodsky &amp; Lepage’s LCPT and background field method-inspired operator treatment. We refer to the latter as the </a:t>
            </a:r>
            <a:r>
              <a:rPr lang="en-US" sz="2000" b="1" dirty="0"/>
              <a:t>light-cone operator treatment (LCOT)</a:t>
            </a:r>
            <a:r>
              <a:rPr lang="en-US" sz="2000" dirty="0"/>
              <a:t>.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B2134C-88A3-0441-B969-98507E5F5B5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EDFFE88-0CBD-584C-83FF-6998B3CD12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5996" y="2618709"/>
            <a:ext cx="9180008" cy="1473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3632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67558B-9AF5-481D-6889-66E73A3BA5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Notation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85E170-5E51-FAE2-78AD-B6FF8622BB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Fundamental light-cone Wilson line:</a:t>
            </a:r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Adjoint light-cone Wilson line:</a:t>
            </a: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endParaRPr lang="en-US" sz="2400" dirty="0"/>
          </a:p>
          <a:p>
            <a:r>
              <a:rPr lang="en-US" sz="2400" dirty="0"/>
              <a:t>They sum multiple eikonal re-scatterings to all orders.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38F547-F551-61B6-0DB6-25D1719D96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845F5A-061D-4825-9AE9-D7794091C6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B0F9488-06EF-5310-A987-C6C7100544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4075" y="4091940"/>
            <a:ext cx="3951890" cy="77608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0EE1966-CAAA-5F37-43A8-668365C8CE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4075" y="2635058"/>
            <a:ext cx="3320036" cy="762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756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290BEF-1402-8E18-4973-A38E331EB9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Sub-eikonal quark S-matrix in background gluon and quark fields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A64836-563E-8193-E7AC-7C1C164BED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r>
              <a:rPr lang="en-US" sz="2000" dirty="0"/>
              <a:t>The full sub-eikonal S-matrix for massless quarks is (</a:t>
            </a:r>
            <a:r>
              <a:rPr lang="en-US" sz="2000" dirty="0" err="1"/>
              <a:t>Balitsky&amp;Tarasov</a:t>
            </a:r>
            <a:r>
              <a:rPr lang="en-US" sz="2000" dirty="0"/>
              <a:t> ‘15; KPS ‘17; YK, Sievert, ‘18; Chirilli ’18; Altinoluk et al, ’20; YK, Santiago ‘21)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54A988-19EE-8E9B-AF70-E6D77725B4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845F5A-061D-4825-9AE9-D7794091C6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0D0DA76-E119-70B3-F4BE-80CCD507E1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4109" y="1605256"/>
            <a:ext cx="8342807" cy="133906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154FD1A-A7E4-099B-BCC8-8A6021FA9C8F}"/>
              </a:ext>
            </a:extLst>
          </p:cNvPr>
          <p:cNvSpPr txBox="1"/>
          <p:nvPr/>
        </p:nvSpPr>
        <p:spPr>
          <a:xfrm>
            <a:off x="4691270" y="3858938"/>
            <a:ext cx="17716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“helicity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independent”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79382ED-82F1-28D9-9262-A157B8DE84B4}"/>
              </a:ext>
            </a:extLst>
          </p:cNvPr>
          <p:cNvSpPr txBox="1"/>
          <p:nvPr/>
        </p:nvSpPr>
        <p:spPr>
          <a:xfrm>
            <a:off x="6486099" y="3858938"/>
            <a:ext cx="16305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“helicity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dependent”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905F562-2A1E-2614-09AA-EF64D95D4415}"/>
              </a:ext>
            </a:extLst>
          </p:cNvPr>
          <p:cNvSpPr txBox="1"/>
          <p:nvPr/>
        </p:nvSpPr>
        <p:spPr>
          <a:xfrm>
            <a:off x="6345035" y="5909287"/>
            <a:ext cx="17716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“helicity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independent”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677D802-D2C6-10CE-5AC0-4051FE932A9E}"/>
              </a:ext>
            </a:extLst>
          </p:cNvPr>
          <p:cNvSpPr txBox="1"/>
          <p:nvPr/>
        </p:nvSpPr>
        <p:spPr>
          <a:xfrm>
            <a:off x="8104661" y="5892581"/>
            <a:ext cx="16305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“helicity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dependent”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C58D928-2622-4231-3EF3-5587696DBA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4053126"/>
            <a:ext cx="10515600" cy="210923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E9C9C2D-F339-4127-EE8F-7125F640A9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64656" y="3919919"/>
            <a:ext cx="3229301" cy="344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978845"/>
      </p:ext>
    </p:extLst>
  </p:cSld>
  <p:clrMapOvr>
    <a:masterClrMapping/>
  </p:clrMapOvr>
</p:sld>
</file>

<file path=ppt/theme/theme1.xml><?xml version="1.0" encoding="utf-8"?>
<a:theme xmlns:a="http://schemas.openxmlformats.org/drawingml/2006/main" name="BrushVTI">
  <a:themeElements>
    <a:clrScheme name="AnalogousFromLightSeed_2SEEDS">
      <a:dk1>
        <a:srgbClr val="000000"/>
      </a:dk1>
      <a:lt1>
        <a:srgbClr val="FFFFFF"/>
      </a:lt1>
      <a:dk2>
        <a:srgbClr val="293B21"/>
      </a:dk2>
      <a:lt2>
        <a:srgbClr val="E7E8E2"/>
      </a:lt2>
      <a:accent1>
        <a:srgbClr val="867FBA"/>
      </a:accent1>
      <a:accent2>
        <a:srgbClr val="96A4C6"/>
      </a:accent2>
      <a:accent3>
        <a:srgbClr val="B096C6"/>
      </a:accent3>
      <a:accent4>
        <a:srgbClr val="BAA07F"/>
      </a:accent4>
      <a:accent5>
        <a:srgbClr val="A6A57E"/>
      </a:accent5>
      <a:accent6>
        <a:srgbClr val="96AB75"/>
      </a:accent6>
      <a:hlink>
        <a:srgbClr val="808751"/>
      </a:hlink>
      <a:folHlink>
        <a:srgbClr val="7F7F7F"/>
      </a:folHlink>
    </a:clrScheme>
    <a:fontScheme name="Custom 3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rushVTI" id="{7102FA3A-9D7B-4497-8C4B-FB535AAFDE06}" vid="{C6D41F62-6FAB-440A-BEC7-CB7BF190811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779</TotalTime>
  <Words>2499</Words>
  <Application>Microsoft Macintosh PowerPoint</Application>
  <PresentationFormat>Widescreen</PresentationFormat>
  <Paragraphs>292</Paragraphs>
  <Slides>46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3" baseType="lpstr">
      <vt:lpstr>Aptos</vt:lpstr>
      <vt:lpstr>Arial</vt:lpstr>
      <vt:lpstr>Calibri</vt:lpstr>
      <vt:lpstr>Cambria Math</vt:lpstr>
      <vt:lpstr>Century Gothic</vt:lpstr>
      <vt:lpstr>Symbol</vt:lpstr>
      <vt:lpstr>BrushVTI</vt:lpstr>
      <vt:lpstr> Probing small-x helicity distributions in particle production at RHIC and EIC</vt:lpstr>
      <vt:lpstr>Credits</vt:lpstr>
      <vt:lpstr>Outline: helicity-dependent observables as RHIC and EIC at small x</vt:lpstr>
      <vt:lpstr>g1 Structure Function</vt:lpstr>
      <vt:lpstr>Dipole picture of DIS</vt:lpstr>
      <vt:lpstr>Polarized Dipole: non-eikonal small-x physics</vt:lpstr>
      <vt:lpstr>Polarized fundamental “Wilson line”</vt:lpstr>
      <vt:lpstr>Notation</vt:lpstr>
      <vt:lpstr>Sub-eikonal quark S-matrix in background gluon and quark fields</vt:lpstr>
      <vt:lpstr>Gluon Helicity</vt:lpstr>
      <vt:lpstr>Quark Helicity PDF and TMD</vt:lpstr>
      <vt:lpstr>g1 structure function</vt:lpstr>
      <vt:lpstr>Amplitude Q</vt:lpstr>
      <vt:lpstr>Evolution for Polarized Quark Dipole</vt:lpstr>
      <vt:lpstr>Evolution Equations</vt:lpstr>
      <vt:lpstr>Polarized SIDIS + data analysis</vt:lpstr>
      <vt:lpstr>Polarized SIDIS at small x</vt:lpstr>
      <vt:lpstr>The analysis</vt:lpstr>
      <vt:lpstr>Proton g1 structure function</vt:lpstr>
      <vt:lpstr>Helicity PDFs:</vt:lpstr>
      <vt:lpstr>How much spin is there at small x?</vt:lpstr>
      <vt:lpstr>Particle production  in polarized p+p collisions  YK, M. Li, 2403.06959 [hep-ph]</vt:lpstr>
      <vt:lpstr>Gluon production at mid-rapidity</vt:lpstr>
      <vt:lpstr>Gluon production in polarized p+p collisions</vt:lpstr>
      <vt:lpstr>Including small-x evolution</vt:lpstr>
      <vt:lpstr>Gluon production in polarized p+p collisions at mid-rapidity: the final result</vt:lpstr>
      <vt:lpstr>Polarized p+p collisions: small-x phenomenology</vt:lpstr>
      <vt:lpstr>Longitudinal Spin: Small-x Evolution</vt:lpstr>
      <vt:lpstr>New constraints coming from polarized p+p data:</vt:lpstr>
      <vt:lpstr>Inclusive dijet production in polarized e+p collisions  YK, M. Li, 2504.12979 [hep-ph]</vt:lpstr>
      <vt:lpstr>Inclusive dijet production in polarized e+p collisions</vt:lpstr>
      <vt:lpstr>Elastic dijet production in polarized e+p collisions  YK, B. Manley, 2410.21260 [hep-ph]</vt:lpstr>
      <vt:lpstr>OAM Distributions</vt:lpstr>
      <vt:lpstr>OAM Distributions and Moment Amplitudes</vt:lpstr>
      <vt:lpstr>Evolution for Moment Dipole Amplitudes</vt:lpstr>
      <vt:lpstr>Elastic dijet production in e+p collisions</vt:lpstr>
      <vt:lpstr>Measuring OAM distributions  in elastic e+p collisions </vt:lpstr>
      <vt:lpstr>OAM measurement with elastic dijets: feasibility study (very preliminary!)</vt:lpstr>
      <vt:lpstr>Conclusions</vt:lpstr>
      <vt:lpstr>Backup slides</vt:lpstr>
      <vt:lpstr>Quark and Gluon OAM  at Small x and Large Nc</vt:lpstr>
      <vt:lpstr>OAM Distributions</vt:lpstr>
      <vt:lpstr>Small-x asymptotics of OAM distributions</vt:lpstr>
      <vt:lpstr>Two intercepts, again</vt:lpstr>
      <vt:lpstr>OAM Distribution to hPDF Ratios</vt:lpstr>
      <vt:lpstr>OAM Distribution to hPDF Ratios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Kovchegov, Yuri</dc:creator>
  <cp:lastModifiedBy>Kovchegov, Yuri</cp:lastModifiedBy>
  <cp:revision>120</cp:revision>
  <cp:lastPrinted>2025-05-16T21:49:08Z</cp:lastPrinted>
  <dcterms:created xsi:type="dcterms:W3CDTF">2025-02-23T23:27:27Z</dcterms:created>
  <dcterms:modified xsi:type="dcterms:W3CDTF">2025-05-19T12:01:07Z</dcterms:modified>
</cp:coreProperties>
</file>