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54" r:id="rId3"/>
    <p:sldId id="608" r:id="rId4"/>
    <p:sldId id="610" r:id="rId5"/>
    <p:sldId id="559" r:id="rId6"/>
    <p:sldId id="570" r:id="rId7"/>
    <p:sldId id="611" r:id="rId8"/>
    <p:sldId id="571" r:id="rId9"/>
    <p:sldId id="625" r:id="rId10"/>
    <p:sldId id="624" r:id="rId11"/>
    <p:sldId id="615" r:id="rId12"/>
    <p:sldId id="567" r:id="rId13"/>
    <p:sldId id="593" r:id="rId14"/>
    <p:sldId id="576" r:id="rId15"/>
    <p:sldId id="506" r:id="rId16"/>
    <p:sldId id="613" r:id="rId17"/>
    <p:sldId id="508" r:id="rId18"/>
    <p:sldId id="588" r:id="rId19"/>
    <p:sldId id="596" r:id="rId20"/>
    <p:sldId id="595" r:id="rId21"/>
    <p:sldId id="599" r:id="rId22"/>
    <p:sldId id="604" r:id="rId23"/>
    <p:sldId id="605" r:id="rId24"/>
    <p:sldId id="602" r:id="rId25"/>
    <p:sldId id="382" r:id="rId26"/>
    <p:sldId id="267" r:id="rId27"/>
    <p:sldId id="626" r:id="rId28"/>
    <p:sldId id="627" r:id="rId29"/>
    <p:sldId id="607" r:id="rId30"/>
    <p:sldId id="28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8"/>
    <p:restoredTop sz="95865"/>
  </p:normalViewPr>
  <p:slideViewPr>
    <p:cSldViewPr snapToGrid="0">
      <p:cViewPr>
        <p:scale>
          <a:sx n="113" d="100"/>
          <a:sy n="113" d="100"/>
        </p:scale>
        <p:origin x="3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41.54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35 2294 24575,'0'-58'0,"0"-1"0,0-5 0,0-1 0,0 1 0,0-10 0,0 3 0,-5 4 0,-2 4 0,1 12 0,1 3 0,5 4 0,0 5 0,0 5 0,0 0 0,-1 2 0,-2 0 0,-1 0 0,2 1 0,1 3 0,1 3 0,0 1 0,0 3 0,0 0 0,0 0 0,0 2 0,0 1 0,0 0 0,0-1 0,0-2 0,0 1 0,0-1 0,0 0 0,0 0 0,0 0 0,0 0 0,0 0 0,0-1 0,0-1 0,0-5 0,0 0 0,0-3 0,0-2 0,0-1 0,0 0 0,0 3 0,0 4 0,0 3 0,0 2 0,0 1 0,0 0 0,0 0 0,0 2 0,0 1 0,0 1 0,0 1 0,0 0 0,0 3 0,0 1 0,0 1 0,0-2 0,0-1 0,0 2 0,0-1 0,0-3 0,0 0 0,0 0 0,0 2 0,0 1 0,0-2 0,0-1 0,0 2 0,0 1 0,0 1 0,0-1 0,0-1 0,0 0 0,0 0 0,2 5 0,1 1 0,7 0 0,-2 1 0,4-4 0,-2 3 0,1-2 0,4-1 0,-2 1 0,0 0 0,-3 3 0,-3 2 0,2-1 0,2 0 0,1-2 0,3 2 0,-2 0 0,3 1 0,-1 2 0,1 0 0,2 0 0,0 0 0,0 0 0,0 2 0,-1 1 0,-1 0 0,2 0 0,-2 0 0,-1 0 0,0 0 0,0 0 0,1 0 0,1 0 0,-2 0 0,0 0 0,-1 0 0,-3 0 0,2 0 0,-3 0 0,2 0 0,-1 0 0,2 0 0,1 0 0,1 0 0,3 0 0,-2 0 0,1 0 0,-2 0 0,-1 0 0,0 0 0,-2 0 0,-1 0 0,0 0 0,-2 0 0,3 0 0,0 0 0,1 0 0,-1 0 0,-2 0 0,-1 0 0,1 0 0,1 0 0,-1 0 0,1 0 0,-2 0 0,0 0 0,0 0 0,1 0 0,2 0 0,0 0 0,0 0 0,-2 0 0,0 0 0,0 0 0,0 0 0,-1 0 0,0 0 0,3 0 0,-2 0 0,4 0 0,-3 0 0,-2 0 0,0 0 0,2 0 0,1 0 0,-1 0 0,0 0 0,0 0 0,-1 0 0,-2-2 0,7-1 0,-7 1 0,7-1 0,-5 1 0,-1 0 0,2-1 0,-1 1 0,0 1 0,-1 1 0,0 0 0,0 0 0,1 0 0,-1 0 0,4 0 0,-3 0 0,4 0 0,-5 0 0,0 0 0,1 0 0,1 0 0,0 0 0,4 0 0,-3 0 0,1 0 0,1 0 0,-3 0 0,1 0 0,-1 0 0,-2 0 0,1 0 0,0 0 0,-1 0 0,0 0 0,0 0 0,0 0 0,0 0 0,5 0 0,-3 1 0,0 3 0,-4 3 0,-5 2 0,-2 1 0,3 0 0,-1 0 0,3 1 0,-1 2 0,0-2 0,1 2 0,-1-1 0,-2 0 0,-2 0 0,0-2 0,0-1 0,0 1 0,0 0 0,0 0 0,0-1 0,0 3 0,0-2 0,0 3 0,0-2 0,-2-1 0,-2 3 0,-4-3 0,-1 1 0,2 0 0,-1-2 0,1 2 0,-1-1 0,0 0 0,1 0 0,-1 1 0,0-3 0,-1 1 0,1 0 0,0-1 0,-2 4 0,-2-1 0,0 0 0,2 0 0,2-3 0,1 0 0,0 1 0,0 1 0,-1 0 0,3-1 0,-3-2 0,0 2 0,-2 0 0,-3 2 0,2 2 0,-1 0 0,0 1 0,3-2 0,-1-1 0,3 2 0,0-2 0,-3 3 0,2 1 0,-2 1 0,-1-1 0,2 1 0,-2 0 0,0-1 0,1 1 0,-1 0 0,0 0 0,0-1 0,1 1 0,0-2 0,2 1 0,0-1 0,0-1 0,-3 0 0,-4 3 0,1 0 0,0-1 0,2-2 0,2-2 0,0 0 0,1 1 0,-1-1 0,-1-1 0,3 3 0,0-1 0,0 2 0,-3-2 0,-2 1 0,-1 1 0,1-1 0,2 1 0,0-2 0,0 1 0,1 0 0,1-1 0,1 0 0,0-2 0,2 1 0,-2-1 0,2-1 0,0 1 0,-2-1 0,0 2 0,-1 2 0,0-2 0,0 0 0,2 0 0,-1 0 0,2-1 0,-1 3 0,0 0 0,-1 1 0,0-2 0,0-1 0,1-1 0,-1 3 0,0 1 0,-2 1 0,1-2 0,1-2 0,1 0 0,0-2 0,0 1 0,2 1 0,-2-2 0,0 2 0,1-2 0,-1 2 0,3-1 0,-2 0 0,0 0 0,0 0 0,1 0 0,0 0 0,0-2 0,0 1 0,0-1 0,-1 1 0,1 2 0,-1-1 0,1 1 0,-1 1 0,0-1 0,0 1 0,0-3 0,1 0 0,0 0 0,0 0 0,0-1 0,-1 0 0,1 1 0,-2-1 0,1 2 0,-1 1 0,0 2 0,0 1 0,-2-2 0,2-1 0,0-3 0,2 1 0,0-1 0,0 3 0,0 1 0,1-2 0,-2 0 0,0-1 0,1 1 0,-2 1 0,1 0 0,2-2 0,-1 0 0,2 1 0,-1-1 0,-1 2 0,0 1 0,-1 1 0,1 0 0,-1-2 0,1 0 0,-2-1 0,1 2 0,-1 1 0,0 0 0,2 2 0,-2-1 0,1-1 0,0 0 0,2-2 0,-1-1 0,-1 0 0,1 0 0,-3 1 0,1 1 0,-2 1 0,-3 2 0,-1-2 0,-1 0 0,-1-1 0,3-3 0,-1 2 0,2-2 0,2-1 0,-2 1 0,1-2 0,-1-4 0,4-14 0,4-1 0,3-11 0,0 3 0,0 1 0,0 0 0,0 1 0,0 3 0,0-7 0,0-2 0,0 3 0,0 0 0,0 3 0,0-4 0,0-2 0,0-4 0,0-1 0,0 1 0,0-1 0,0 1 0,0 3 0,0-1 0,0 1 0,0 1 0,0 1 0,2 2 0,1 0 0,2 0 0,0 0 0,0 0 0,2 3 0,-2 0 0,2 0 0,0-1 0,-1-5 0,1-3 0,0-2 0,-2-2 0,3 0 0,-2-1 0,0-2 0,2 0 0,-1 2 0,2 1 0,-1 3 0,0 2 0,-1 3 0,2 2 0,2 0 0,1 2 0,0 1 0,2 0 0,-1 1 0,-1-1 0,2 0 0,2 0 0,2-3 0,0 0 0,-1 0 0,-1 0 0,0 0 0,2 0 0,0-2 0,1-2 0,-1 1 0,-1 0 0,-3 6 0,0 0 0,-3 0 0,2 1 0,0 1 0,0 0 0,-1 3 0,-1-3 0,2 0 0,0 0 0,2-1 0,2-2 0,-2 1 0,0 1 0,-1 1 0,-2 2 0,-1 0 0,0 0 0,0 1 0,0-1 0,1 2 0,1 1 0,3-2 0,-1 0 0,1-3 0,-1 1 0,-1 1 0,-2 1 0,0 2 0,0 0 0,-1 1 0,0 1 0,-1 1 0,0-1 0,2 3 0,0-1 0,3-1 0,1 1 0,-1-1 0,3 0 0,-1 1 0,0-2 0,-5 2 0,-1 0 0,-1 0 0,-6 1 0,-31-2 0,-9 1 0,-32-2 0,-8-1 0,-3 1 0,8 2 0,12 3 0,18 4 0,4 0 0,-3 0 0,0 0 0,0 0 0,0 0 0,3 0 0,-3 0 0,2 0 0,1 0 0,0 2 0,5 1 0,3 0 0,5 0 0,4-3 0,3 2 0,5 2 0,5 2 0,2 3 0,5 0 0,-1 3 0,1 3 0,0 3 0,0 0 0,2 0 0,1 0 0,0 0 0,2 3 0,-3 0 0,2 0 0,0 0 0,-1 0 0,-1-1 0,0 1 0,0 0 0,1 0 0,2 0 0,0-1 0,-3 1 0,1 0 0,-1-1 0,0-1 0,1-3 0,0-2 0,0-2 0,1 0 0,3-2 0,0 0 0,0-2 0,1 0 0,0-3 0,-1-2 0,7-3 0,-4-2 0,3-3 0,-5-2 0,1-3 0,1-3 0,-2-1 0,1-1 0,-4 2 0,-1 2 0,0 2 0,-1-1 0,0 0 0,-1 0 0,-2-1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58.14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108 280 24575,'0'73'0,"0"-5"0,0-5 0,0-3 0,0-1 0,0 9 0,0-5 0,0-6 0,0-8 0,0-14 0,0-3 0,0-2 0,0-2 0,0-2 0,2-1 0,1-1 0,0 0 0,-1-3 0,-2 0 0,0-1 0,0 1 0,0-3 0,0 0 0,0 0 0,0 1 0,2 2 0,1 0 0,2-1 0,0 1 0,-3 2 0,3 2 0,-2-1 0,0-1 0,-1-2 0,-2 0 0,0 0 0,0-3 0,2 0 0,1-1 0,0-1 0,-1 1 0,-2-3 0,0 0 0,0 0 0,0 0 0,0 1 0,0 0 0,0 0 0,0-2 0,0 1 0,0-2 0,0-1 0,0 1 0,0-1 0,0 3 0,0 0 0,0 2 0,0-1 0,0 2 0,0-2 0,0 1 0,0 1 0,0-1 0,0 2 0,0-3 0,0 1 0,0 0 0,0-1 0,0 0 0,0-1 0,0-2 0,0-1 0,0-2 0,0 0 0,0 0 0,0 1 0,0 0 0,0 1 0,0 0 0,0 0 0,0-1 0,0 1 0,0-1 0,0 1 0,0 3 0,0 1 0,0 2 0,0 0 0,0-3 0,0-3 0,0-1 0,-2 3 0,0-1 0,-1-1 0,1 0 0,1 0 0,1 0 0,0 0 0,0 0 0,0 0 0,0-1 0,0 0 0,0-1 0,0 1 0,0-1 0,1 0 0,7 0 0,-1-2 0,6-2 0,-3 0 0,-1-2 0,2 2 0,-1 0 0,1-3 0,0 1 0,2 0 0,0 0 0,2-1 0,-1 2 0,1-2 0,1 3 0,0-1 0,-1-1 0,1 1 0,0-2 0,-1 1 0,1 0 0,-1-3 0,1 3 0,-3 0 0,0 0 0,-2-1 0,-1-2 0,3 0 0,0 0 0,0 0 0,1 0 0,-1 0 0,1 0 0,2 0 0,0 2 0,2 1 0,1 0 0,2-1 0,-1-2 0,1 0 0,0 0 0,0 0 0,-3 0 0,0 0 0,-5 2 0,0 0 0,0 1 0,-2-1 0,3-1 0,-3-2 0,2 1 0,1 0 0,0 0 0,1 0 0,0 0 0,-1 0 0,1 1 0,1 1 0,-3 0 0,2 1 0,-2 1 0,2-1 0,0 1 0,-1 1 0,0-3 0,0 1 0,-1-1 0,0 1 0,1-1 0,0 3 0,1-2 0,0 0 0,-2 1 0,2-1 0,-2 0 0,1 1 0,0-2 0,0 1 0,-1 1 0,1-1 0,-2 0 0,-1-1 0,-1-2 0,0 1 0,-1 1 0,1 1 0,0-1 0,0-2 0,-1 2 0,1 0 0,-1 1 0,0-1 0,1-1 0,0-1 0,2 0 0,1 0 0,-1 0 0,-1 0 0,-2 0 0,4 0 0,-2 0 0,3 0 0,-1 0 0,1 0 0,-1 0 0,-1 0 0,-2 0 0,0 0 0,2 0 0,-1 0 0,-4-2 0,-2-12 0,-3 3 0,-2-11 0,0 7 0,-1 0 0,-2-5 0,-2-1 0,-1 1 0,3 1 0,-2 5 0,1 3 0,-1-2 0,-2 0 0,2 1 0,-1 0 0,0-1 0,1 2 0,-1 0 0,1 0 0,-2 2 0,0-1 0,0 1 0,-1 0 0,2 1 0,-2 0 0,1-4 0,0 0 0,-1 0 0,0-2 0,-1 3 0,2 0 0,0 0 0,1-1 0,0-1 0,-2-2 0,1 2 0,-1 0 0,0 0 0,0 0 0,-1-2 0,1 2 0,-2-3 0,-2-1 0,-1 1 0,1-2 0,-1-1 0,1 1 0,0-3 0,0 0 0,0 2 0,1 1 0,-1 1 0,1 0 0,0 1 0,1 0 0,0 2 0,0-2 0,0-1 0,0 1 0,0-2 0,0 1 0,2 1 0,-2-1 0,1 1 0,-1 0 0,-2-2 0,0-2 0,-1-1 0,0 0 0,2 0 0,-1 3 0,-1-1 0,-1 1 0,1-1 0,1-1 0,-1-1 0,2 3 0,-1 0 0,1 2 0,2 1 0,-1 2 0,2 0 0,0 0 0,2-1 0,-2 1 0,-2 2 0,1-1 0,-1 0 0,2-1 0,0 0 0,-2 1 0,0 0 0,-1-3 0,0 2 0,1-2 0,1 1 0,1 0 0,-2 1 0,-2-1 0,-1-2 0,1-3 0,-1-2 0,1 0 0,1 0 0,-1 3 0,1 0 0,0 0 0,1 1 0,-1 0 0,0-2 0,1 3 0,1-2 0,2 2 0,0 0 0,0 1 0,-1-1 0,0 0 0,1 1 0,-1-2 0,0 1 0,-3-2 0,1 2 0,0 1 0,-1 0 0,2 0 0,1-1 0,2 3 0,0 0 0,0 1 0,-1-2 0,-1-1 0,-1 2 0,1-1 0,1 2 0,0 1 0,-1-1 0,-1 0 0,-4-2 0,3-1 0,-1 2 0,2-1 0,0 2 0,-1 0 0,3 4 0,-8 13 0,5-1 0,-5 13 0,2-3 0,0 1 0,0 1 0,0 1 0,2 0 0,0 1 0,3 3 0,3 5 0,2 8 0,3 9 0,0 10 0,0 1 0,0 2 0,-2-5 0,-1-5 0,-1 1 0,2-6 0,2 2 0,0 0 0,0 0 0,0 1 0,0-4 0,0-1 0,0-2 0,0 0 0,0 0 0,0-1 0,0 0 0,0-1 0,0-3 0,0-4 0,0-1 0,0-1 0,0 0 0,0-1 0,0-1 0,0 2 0,0 2 0,0 0 0,0 3 0,0-1 0,0 4 0,4 3 0,3 3 0,4 1 0,5-1 0,-2-3 0,3-3 0,1 0 0,1-1 0,1-3 0,-2-3 0,-2-3 0,-3-4 0,2 1 0,-2-2 0,0-4 0,0-1 0,1-5 0,3-1 0,1 0 0,3-1 0,2-3 0,4 1 0,3-1 0,4-1 0,-1 2 0,2-2 0,-1 1 0,-1 1 0,-2-2 0,-2 0 0,-3-2 0,0-1 0,0 0 0,-2 0 0,0 0 0,-4 0 0,-1 0 0,-2 0 0,-4-2 0,-15-9 0,-17-18 0,-24-19 0,-16-18 0,21 25 0,0-1 0,-1 1 0,2 0 0,2 3 0,3 1 0,-23-27 0,18 16 0,6 5 0,4 4 0,6 4 0,4 5 0,4 2 0,1 1 0,1 1 0,-1-2 0,2 0 0,-1 1 0,3 3 0,1 0 0,1 3 0,4 0 0,0 0 0,2 0 0,0 2 0,0 2 0,0 2 0,0-1 0,0-2 0,0-1 0,0-3 0,2 1 0,4 3 0,2 2 0,3 3 0,-2 2 0,0 2 0,-1 0 0,1 3 0,-1 3 0,1 0 0,1 3 0,3 4 0,6 7 0,3 8 0,5 8 0,1 4 0,-3 2 0,-1 2 0,-2 0 0,0 0 0,0 1 0,0-2 0,0 0 0,0-2 0,-3-3 0,0-2 0,-1 0 0,1 1 0,2-1 0,1 3 0,-1-3 0,1 1 0,-1-2 0,0-1 0,-2-2 0,-3 0 0,-3-3 0,-2 1 0,-3 0 0,0-2 0,0-2 0,-1-1 0,1 0 0,0-1 0,0 0 0,-1-1 0,1-3 0,0 0 0,-1-3 0,1 3 0,1 0 0,-2-1 0,2 0 0,-2-1 0,-2-4 0,-33-25 0,6 0 0,-28-23 0,13 9 0,-3-3 0,-5-5 0,-6-7 0,-3-10 0,-3-7 0,4 1 0,5 2 0,7 10 0,8 6 0,1 5 0,4 4 0,1-2 0,2 1 0,2 2 0,3 3 0,1 6 0,1 1 0,-2 2 0,0-2 0,1-1 0,0 0 0,2 1 0,-1 0 0,2 1 0,3 2 0,0 2 0,2 1 0,-2-3 0,0 0 0,0-3 0,1 0 0,5 5 0,-1 1 0,3 6 0,-1-1 0,1 0 0,0 0 0,-1 0 0,3 0 0,-2 0 0,2 3 0,-2 1 0,-1 0 0,1-3 0,-1-1 0,1 0 0,-1 0 0,1 1 0,-1-1 0,1-1 0,-1 4 0,1 0 0,-1 3 0,1 0 0,0 0 0,-2-2 0,1 1 0,0 0 0,0 1 0,2 3 0,0-1 0,-1-2 0,1-1 0,0 0 0,-1 0 0,3 0 0,-3 0 0,1-1 0,1-1 0,1 3 0,1-3 0,1-2 0,0 0 0,0-3 0,0 3 0,0 2 0,0 2 0,0 2 0,0-1 0,0 0 0,0 1 0,0-5 0,2 4 0,0-3 0,3 2 0,2 1 0,1-4 0,5-5 0,1-2 0,-1 0 0,-1 4 0,-4 3 0,-1 3 0,-1 2 0,-1 0 0,-2 2 0,4-3 0,-6-2 0,5 2 0,-4 0 0,1 35 0,-1-11 0,-2 26 0,0-17 0,0 1 0,4 5 0,3 3 0,4-2 0,4 3 0,0-5 0,0-2 0,1-3 0,-3-2 0,2 0 0,-2-3 0,0-2 0,-1-3 0,-2-2 0,0 1 0,-1 0 0,0-1 0,0 1 0,-3-2 0,2 0 0,0-1 0,1 0 0,2 3 0,2 2 0,0 1 0,3 1 0,2-1 0,0 1 0,0-3 0,-2 0 0,-4-2 0,-1-1 0,0-1 0,-2-1 0,-1-1 0,0-1 0,-1 1 0,3 0 0,1 2 0,1-1 0,1 2 0,3 1 0,2 3 0,0 2 0,1 1 0,-3 1 0,0-2 0,-4 0 0,-1-4 0,-5-4 0,-32-30 0,9 9 0,-23-24 0,16 16 0,0 0 0,0 2 0,1 0 0,3 3 0,1 0 0,0 0 0,-1-1 0,0 1 0,2 0 0,1-1 0,1 3 0,3 2 0,0-1 0,1 1 0,2-2 0,0 1 0,3 2 0,0 1 0,1-2 0,1 0 0,0 1 0,2 1 0,1 1 0,1 0 0,-3-2 0,2 3 0,-4-1 0,2-3 0,0 5 0,-1-5 0,0 2 0,0 1 0,0-1 0,-1 0 0,1 2 0,-1-1 0,1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1.096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1045 0 24575,'27'28'0,"-4"-2"0,-12-11 0,0-2 0,-2-1 0,-1-3 0,-2 1 0,-2-3 0,3 3 0,0-3 0,3 3 0,-3-3 0,-2-1 0,2 1 0,-2-2 0,2 4 0,0-3 0,2 2 0,2-1 0,0 1 0,-1 1 0,-2-1 0,0-1 0,-1-1 0,0 0 0,4 1 0,-4 3 0,5 1 0,-6-1 0,0-2 0,0-2 0,-2 2 0,3 1 0,-1-1 0,3 0 0,0-2 0,1 1 0,2 2 0,1 1 0,1-1 0,-2-2 0,-1 0 0,-2-1 0,2 2 0,-3 1 0,0 0 0,1-1 0,-3-1 0,1-2 0,4 4 0,-2-2 0,2 1 0,-5-3 0,0 2 0,2 1 0,1 1 0,-1-1 0,-1 0 0,0-1 0,2 3 0,2-1 0,-2 0 0,-1-2 0,0 0 0,-2 0 0,2-1 0,0 1 0,-2 1 0,2-3 0,-1 2 0,0-3 0,-18-23 0,4 10 0,-28-29 0,6 12 0,-15-11 0,7 3 0,0 0 0,7 6 0,1 0 0,2 1 0,5 2 0,4 4 0,2 3 0,6 4 0,0 4 0,4 1 0,-1 3 0,-2-1 0,0 1 0,-1-2 0,2 0 0,-2 1 0,2 0 0,-1 2 0,-2 2 0,2 1 0,-4 2 0,-2-2 0,-3 0 0,-3-1 0,1 0 0,1 2 0,2 1 0,-2 0 0,1 0 0,2 0 0,0 0 0,1 0 0,-2 0 0,-4 0 0,0 0 0,0 0 0,3 0 0,0 0 0,5 0 0,1 0 0,0 0 0,0 0 0,0 0 0,-1 0 0,2 0 0,-2 0 0,-2 0 0,0 0 0,0 0 0,2 0 0,2 0 0,-2 2 0,-2 1 0,-4 1 0,0 1 0,0-2 0,3 0 0,0 0 0,2 0 0,-2-1 0,0 2 0,0-2 0,-2 3 0,3 0 0,1-1 0,1 1 0,2-3 0,-1 3 0,-1-2 0,-2 2 0,-1 0 0,1-1 0,1 0 0,3-1 0,1 1 0,0 0 0,0 0 0,-1 1 0,-2-2 0,-1 1 0,1 0 0,1 1 0,-2 2 0,1-2 0,-1 1 0,2-2 0,0-1 0,-2 1 0,2 0 0,-2-1 0,-1 2 0,-1-1 0,1 1 0,2-1 0,2 1 0,2-3 0,-1 3 0,1-1 0,1-2 0,-1 3 0,1-1 0,1 1 0,1 2 0,1 0 0,2 3 0,0-2 0,0 1 0,1 0 0,-5 0 0,5 0 0,-5-1 0,4 3 0,0-3 0,3 2 0,10-4 0,0 1 0,7 0 0,-3 2 0,2 1 0,-2-3 0,-1-1 0,-4-2 0,0-1 0,0 2 0,2 1 0,0-2 0,0 1 0,0-3 0,-1 0 0,0-2 0,2 0 0,1 0 0,1 0 0,1 0 0,-2 0 0,0 0 0,1 0 0,-2 0 0,1 0 0,-1 0 0,0 0 0,2 0 0,1 0 0,2 0 0,0 0 0,-3 0 0,-3-1 0,-2-1 0,1 0 0,0 0 0,0 1 0,-1-2 0,3-1 0,1 1 0,1 0 0,1 1 0,-2-1 0,0-1 0,0 0 0,1 1 0,-1-1 0,2 1 0,-2-2 0,3 0 0,-1 0 0,-1 0 0,-1 2 0,0 1 0,0 0 0,2-1 0,0-2 0,-2 0 0,0 2 0,-1 1 0,1 1 0,0-1 0,2-1 0,-1 0 0,0 1 0,0 0 0,-2 0 0,1-1 0,-1-1 0,3 1 0,-4 0 0,1 0 0,0 0 0,-1 0 0,1 1 0,1 1 0,-2 0 0,2 1 0,-1 0 0,0 0 0,3 0 0,-2 0 0,0 0 0,1 0 0,0-2 0,1-1 0,0 0 0,1 1 0,2 1 0,0 1 0,1 0 0,-4 0 0,-3 0 0,-40 0 0,6 0 0,-36 0 0,14 0 0,-1 0 0,-15 0 0,-3 0 0,-4 0 0,3 0 0,16 3 0,4 0 0,8 3 0,3 1 0,1-1 0,3 0 0,4-1 0,2-3 0,5 3 0,1-2 0,1 0 0,2-1 0,1-2 0,1 0 0,-1 3 0,0-1 0,0 1 0,-1-1 0,2-2 0,1 0 0,0 1 0,1 1 0,3 1 0,33-1 0,-12-1 0,25-1 0,-17 0 0,1 0 0,2 0 0,0 0 0,-7 0 0,0 0 0,-3 0 0,2 0 0,-2 0 0,0 0 0,0 0 0,-2 0 0,2 0 0,-3 0 0,0 0 0,-1 0 0,-1 0 0,0 0 0,0 0 0,1 0 0,1 0 0,-1 0 0,0 0 0,0 0 0,0 0 0,3 0 0,-3 0 0,1 0 0,2 0 0,-3 0 0,1 0 0,-2 0 0,-1 0 0,2 0 0,0 0 0,0 0 0,-1 0 0,-1-2 0,0-1 0,1 0 0,0 1 0,0 2 0,1-1 0,-2 0 0,0-2 0,-1-2 0,0 1 0,2-2 0,0 0 0,1 2 0,-1-2 0,0 4 0,0-1 0,0 3 0,-1-2 0,2-1 0,-2 0 0,-1 1 0,2-2 0,-1 2 0,1-2 0,-1 4 0,4 0 0,-2 0 0,1 0 0,-3-3 0,0 1 0,0-1 0,2 1 0,2 1 0,2 1 0,2 0 0,0 0 0,-1 0 0,-2 0 0,-2 0 0,-4 0 0,-33 0 0,16 0 0,-27 0 0,26 0 0,-6 2 0,-4 1 0,-6-1 0,0 3 0,-1-2 0,0 0 0,2-1 0,2-2 0,4 0 0,1 0 0,3 0 0,1 0 0,1 0 0,2 0 0,1 0 0,1 0 0,0 0 0,-2 3 0,-2-1 0,-1 1 0,-2-1 0,0 0 0,-1 1 0,-3 2 0,-2 0 0,-5 0 0,-2 0 0,-2-1 0,0 0 0,4-1 0,5 0 0,7 1 0,0-1 0,3 2 0,1-1 0,0-1 0,2 1 0,0-2 0,-3 3 0,3-1 0,-5-1 0,2 2 0,-1 0 0,-1 1 0,0 0 0,-1 0 0,0 0 0,-2 2 0,0-1 0,-1 0 0,0 0 0,1-1 0,2-1 0,3 2 0,6-3 0,33 0 0,-11-1 0,23-3 0,-20 0 0,3 0 0,3 0 0,2 0 0,-3 0 0,-3 0 0,0 0 0,-1 0 0,-1 0 0,-1 0 0,-1 0 0,-1 0 0,2 0 0,-4 0 0,-1 0 0,0 0 0,-2 0 0,1 0 0,-3 0 0,-1 0 0,6 0 0,-4 0 0,5 0 0,-5 0 0,-1 0 0,0 0 0,0 0 0,1 0 0,0 0 0,0 0 0,2 0 0,1 0 0,0 0 0,1 0 0,-2 0 0,3 0 0,0 0 0,1 0 0,-4 0 0,-1 0 0,-1-3 0,-1 1 0,2-1 0,-2-2 0,0 3 0,1-1 0,-1 1 0,0-1 0,0 1 0,2-4 0,-1 3 0,2-1 0,-2 1 0,2 0 0,0-1 0,1-1 0,1 0 0,-1 0 0,0 2 0,0 0 0,0 0 0,-2 0 0,0-2 0,1 0 0,2 0 0,3-1 0,-1 2 0,-3-1 0,-1 1 0,0-1 0,-1 2 0,0 0 0,-3 2 0,4-2 0,-3 0 0,4 0 0,-5 1 0,1-1 0,-1-1 0,1 0 0,1 1 0,-1 1 0,0-1 0,3 0 0,-4-1 0,3-1 0,-3 3 0,0-1 0,4-1 0,-2 1 0,3-1 0,-3 2 0,-1-1 0,1-1 0,0 1 0,1 0 0,0 0 0,-1 2 0,-1 1 0,0 0 0,-1 5 0,-3 3 0,-1 6 0,-4 2 0,2-3 0,2 0 0,3-5 0,0-1 0,0-2 0,-2 3 0,-10 2 0,-1-1 0,-10 0 0,1-6 0,-3 2 0,-3 1 0,-4 1 0,-7 0 0,-2 1 0,-3-3 0,4 0 0,6 0 0,3 0 0,3-1 0,3 1 0,0 0 0,4-3 0,2 0 0,2-4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26.963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24575,'0'33'0,"1"-3"0,4-1 0,1 0 0,2 5 0,2 2 0,-2-6 0,0-1 0,-2-5 0,-2 0 0,1 0 0,1-1 0,0-2 0,1 0 0,-2-3 0,1 0 0,-1-2 0,0-2 0,0 2 0,-2-3 0,2 2 0,0-3 0,0 1 0,2 0 0,-2 0 0,0 2 0,1-1 0,0 1 0,0 1 0,2-1 0,-1 2 0,0 1 0,0 2 0,1 0 0,5 4 0,4 6 0,3 8 0,2 5 0,1 3 0,2 3 0,1 2 0,3-1 0,0-1 0,2 1 0,-2 0 0,0 0 0,0 3 0,0 0 0,4 5 0,1 5 0,3 2 0,2-2 0,-18-27 0,-4-12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4:30.864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440 0 24575,'-11'35'0,"1"-4"0,2-11 0,0 1 0,-1 5 0,-1-1 0,1-1 0,2-4 0,0-4 0,2-1 0,-2 1 0,0 0 0,1 0 0,-1 2 0,-1 1 0,0 0 0,-2 2 0,0-2 0,-1-1 0,1-3 0,-1 1 0,2 0 0,1-1 0,1 0 0,0 1 0,0 2 0,-2 1 0,1 1 0,-1 0 0,1-2 0,0 0 0,0 0 0,2-1 0,0 1 0,0 0 0,-2 1 0,0 4 0,-3 4 0,-1 5 0,-1 6 0,0 7 0,0 9 0,1 9 0,-3 12-246,-7 19 0,10-43 0,-3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3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4.4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5.76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6.418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0 0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28.219"/>
    </inkml:context>
    <inkml:brush xml:id="br0">
      <inkml:brushProperty name="width" value="0.05" units="cm"/>
      <inkml:brushProperty name="height" value="0.05" units="cm"/>
      <inkml:brushProperty name="color" value="#00FDFF"/>
    </inkml:brush>
  </inkml:definitions>
  <inkml:trace contextRef="#ctx0" brushRef="#br0">1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3.402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7.16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41:39.78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1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12T08:28:32.0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06.895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0 2538 24575,'23'-28'0,"-2"2"0,0 7 0,0 1 0,4-2 0,2-2 0,0-2 0,-2 2 0,-6 4 0,-3 2 0,-5 5 0,-1 0 0,0 2 0,1-1 0,4-2 0,-1-2 0,0 1 0,-3 1 0,-3 3 0,-2 1 0,0 1 0,2-3 0,0-6 0,2-3 0,0-2 0,1 0 0,0 0 0,0 0 0,0-2 0,3-2 0,0 1 0,0-3 0,-2 3 0,1 0 0,-2 2 0,-1 4 0,2 0 0,0 0 0,-1-1 0,2 4 0,-2 1 0,2 1 0,0-1 0,-2 2 0,0 2 0,-2 1 0,1 1 0,0-2 0,1-1 0,1 0 0,-1 0 0,-1 0 0,1 2 0,0-1 0,1 0 0,-1-2 0,1 0 0,0-1 0,0 0 0,2 1 0,-1-3 0,0 1 0,0 1 0,-3 0 0,0 5 0,-3 1 0,3-4 0,1 0 0,2-6 0,0 1 0,-2 3 0,0-1 0,-1 1 0,0-2 0,1-4 0,0-1 0,-1 1 0,1 0 0,1-2 0,1-1 0,0-2 0,-1 1 0,-3 2 0,-1 0 0,-1 0 0,1 1 0,1 1 0,1 3 0,-2 3 0,-1 2 0,-1 2 0,0 1 0,1-3 0,0 1 0,4-4 0,0 1 0,2-1 0,0 1 0,-2 1 0,1 1 0,-1-1 0,1 2 0,1-1 0,-1 2 0,-4 1 0,-3-1 0,1-2 0,0-4 0,3-6 0,4-10 0,0-1 0,0 1 0,-4 8 0,-3 8 0,-1-1 0,0 3 0,-1 0 0,2 0 0,0 2 0,-1-2 0,2 0 0,0-1 0,2-1 0,-1-1 0,1 0 0,-2 1 0,-1-2 0,1 1 0,-3 2 0,0 1 0,2 0 0,1-1 0,3-3 0,-1 0 0,-1-1 0,0 3 0,-1 0 0,0 2 0,-1 3 0,0 1 0,-1 1 0,2-2 0,0-2 0,1 0 0,1 1 0,0-1 0,-2 1 0,-1 0 0,-1-1 0,1 0 0,1-3 0,1 0 0,1 0 0,0-1 0,-1 0 0,0 1 0,-2 1 0,0 1 0,-2 2 0,0 2 0,0 0 0,-1 1 0,1 0 0,0-1 0,1-1 0,2 0 0,-3-1 0,3 1 0,-3 0 0,1 1 0,-1-1 0,1 1 0,2 0 0,-1 0 0,1 3 0,-1 27 0,-3-13 0,-2 23 0,-1-18 0,0 1 0,0 0 0,0-2 0,0-1 0,0-1 0,0 1 0,0-1 0,3 1 0,0 1 0,1-1 0,0 1 0,-1-2 0,-1 0 0,-1 0 0,-1-2 0,0 2 0,0 2 0,2 1 0,0 0 0,0-1 0,1 0 0,-3-1 0,0 2 0,0-3 0,1 1 0,1-1 0,0 1 0,0-1 0,0 1 0,-2 4 0,2 0 0,0 0 0,1-2 0,-1-2 0,-2-1 0,1 1 0,-1-1 0,0 0 0,0 0 0,0 2 0,0 2 0,0 1 0,0-3 0,0-1 0,0-2 0,0 0 0,0 2 0,0-1 0,0 0 0,0-1 0,0 0 0,0 1 0,0-1 0,0 2 0,0-1 0,0 1 0,0-1 0,0 0 0,0 0 0,0 0 0,0 2 0,0 0 0,0 1 0,0 2 0,0-1 0,0 1 0,0 0 0,0 0 0,0-2 0,0-1 0,0 1 0,0-1 0,0 3 0,0-2 0,0 0 0,0 0 0,0-2 0,0 0 0,0-2 0,0 0 0,0 4 0,0 1 0,0 5 0,0-4 0,0-2 0,0-2 0,0 0 0,0 0 0,0-1 0,0 1 0,0 0 0,0 2 0,0 0 0,0 1 0,0 1 0,0 0 0,0 2 0,2-2 0,0-1 0,1-1 0,-1-2 0,-2 0 0,1 2 0,-1 2 0,0 3 0,0 2 0,0 0 0,0-1 0,0-4 0,0 0 0,0-1 0,0 1 0,0 2 0,0-2 0,0-2 0,0-2 0,0 0 0,0 1 0,0 0 0,0 0 0,0-1 0,0 1 0,1 1 0,2 2 0,-1 1 0,0-1 0,-1-2 0,-1-3 0,0-1 0,0 1 0,0 2 0,0 5 0,0 0 0,1 1 0,2-2 0,-1-3 0,1-1 0,0 1 0,0 0 0,1 0 0,2-1 0,-1 1 0,0 3 0,-3-1 0,1 0 0,0-1 0,0 0 0,-1 1 0,-2 0 0,0-1 0,0-1 0,0 0 0,0 0 0,0 2 0,0 1 0,0-2 0,0 0 0,0-2 0,0-2 0,0 3 0,0 0 0,0 2 0,-2 0 0,-2-3 0,-3 3 0,0-2 0,-1 0 0,2-3 0,2-2 0,-1-1 0,0 3 0,-2 3 0,-1 0 0,-2 0 0,1-3 0,1 0 0,3 0 0,-3 0 0,0 0 0,-1 0 0,-2 1 0,2 0 0,0 2 0,0-3 0,0-1 0,3-1 0,-2 0 0,3-1 0,0 1 0,-6-4 0,2-1 0,-6-1 0,3 0 0,0 2 0,0 1 0,1 0 0,2 0 0,-1-2 0,2 0 0,-2 0 0,-2 1 0,-2 5 0,-2-3 0,-2 2 0,2-2 0,-2 0 0,1 1 0,0 0 0,1-2 0,2 0 0,2-3 0,-1-2 0,0 0 0,1 1 0,-3 1 0,2 1 0,-3-1 0,2-1 0,-1-1 0,1 0 0,2 0 0,-1 0 0,2 0 0,-3 0 0,0 0 0,-2 0 0,-2 0 0,0 0 0,0 0 0,0 0 0,2 0 0,1 0 0,2 0 0,2 0 0,2 0 0,-1 0 0,-2 0 0,-1 0 0,-2 0 0,-1 0 0,1 0 0,-1 0 0,2 0 0,-2 0 0,2 0 0,-2 0 0,-2 0 0,-5 0 0,-4 0 0,1 0 0,3 0 0,5 0 0,2 0 0,1 0 0,0 0 0,1 0 0,-1 0 0,-2 0 0,1 0 0,-1 0 0,1 0 0,0-3 0,-1 1 0,0-1 0,-1-1 0,1 1 0,2 0 0,1 1 0,2 1 0,0 1 0,-1 0 0,-1 0 0,0 0 0,-1 0 0,0 0 0,-1 0 0,-2 0 0,2 0 0,-2 0 0,0 0 0,1 0 0,-1 0 0,3 0 0,-1 0 0,-2 0 0,2 0 0,-2 0 0,2 0 0,0 0 0,1 0 0,0 0 0,1 0 0,0 0 0,2 0 0,0 0 0,4 0 0,25-15 0,-5 6 0,19-14 0,-10 7 0,9-4 0,9-7 0,4-1 0,-2 0 0,-4 3 0,-4 2 0,-1-2 0,-2-1 0,-3 2 0,-1 1 0,0 2 0,-2-1 0,-2 2 0,-3 2 0,-5 2 0,-1 1 0,0 0 0,1-1 0,1 1 0,-2-1 0,-2 0 0,1 1 0,-1 0 0,2 1 0,0-1 0,-2 0 0,2 2 0,0-2 0,0-1 0,3-2 0,2-3 0,0 0 0,3 0 0,-2 0 0,-1 0 0,-3 2 0,0 1 0,0 0 0,-1 2 0,1-2 0,0 2 0,-1 1 0,1 0 0,-2 2 0,1-1 0,-3 1 0,1 0 0,1 0 0,0 0 0,0 2 0,1-3 0,-1 1 0,3-2 0,-1-1 0,0 1 0,-4 2 0,-1 0 0,0-2 0,-2 0 0,3 0 0,-1 0 0,2 1 0,1-1 0,1-2 0,-1 1 0,1 0 0,-1 1 0,-3 2 0,0 3 0,0-1 0,2 0 0,2-1 0,-1-1 0,-2 2 0,-2 3 0,-3 2 0,2 1 0,0 3 0,1 0 0,-9 25 0,-3-6 0,-10 20 0,0-10 0,-3 8 0,-3 1 0,3-3 0,0-4 0,1-6 0,1 1 0,-4 3 0,1 2 0,1-2 0,1 0 0,1-3 0,1-2 0,1-2 0,-1 1 0,-1 3 0,0 0 0,-1 0 0,1 0 0,0-3 0,0-1 0,0 1 0,0 0 0,1 0 0,0 0 0,0-1 0,-1 1 0,-2 0 0,1 0 0,1 0 0,2-1 0,1-1 0,4-2 0,2-4 0,3-2 0,4-3 0,12-1 0,-1-1 0,11-2 0,-2-2 0,5-2 0,0 0 0,3 0 0,-3 0 0,-3 0 0,0 0 0,-3 0 0,-1 0 0,0 0 0,-3 0 0,-3 0 0,-3 0 0,0-2 0,-2-3 0,0-2 0,1-2 0,0 1 0,-1-1 0,-2 0 0,1-3 0,-1-3 0,1 2 0,-1 0 0,0 0 0,-3 2 0,1-2 0,0-1 0,1-1 0,1-4 0,2-1 0,-2-1 0,1 2 0,-1 1 0,0 3 0,1-1 0,-2 2 0,0 1 0,-1 1 0,0 0 0,-1-2 0,0 0 0,-1 1 0,0 1 0,-2 2 0,1 1 0,0-1 0,1 1 0,0 2 0,1-6 0,1 7 0,1-4 0,4 10 0,1 5 0,2 7 0,-2 1 0,-3 3 0,-2-3 0,-4 0 0,0 4 0,0 0 0,1-1 0,-1-2 0,0-2 0,-2-1 0,2 1 0,1 3 0,-1-3 0,0 1 0,-2-1 0,0-3 0,0 3 0,1 0 0,0 1 0,1 3 0,1 2 0,1 0 0,-1 2 0,2-5 0,-1-3 0,-1-4 0,-2-5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12T08:33:27.179"/>
    </inkml:context>
    <inkml:brush xml:id="br0">
      <inkml:brushProperty name="width" value="0.35" units="cm"/>
      <inkml:brushProperty name="height" value="0.35" units="cm"/>
      <inkml:brushProperty name="color" value="#00FDFF"/>
    </inkml:brush>
  </inkml:definitions>
  <inkml:trace contextRef="#ctx0" brushRef="#br0">17 127 24575,'38'29'0,"-4"-2"0,-4 3 0,-1-3 0,-4-2 0,-1-1 0,-3-4 0,0 1 0,-2 0 0,-2 0 0,-3-3 0,-2 0 0,0-5 0,-3-1 0,0-2 0,-1 1 0,0 1 0,1 1 0,-2-1 0,4 0 0,2 2 0,0-1 0,0 2 0,-1-1 0,0-1 0,-2 1 0,1-3 0,0 1 0,-1 0 0,1 0 0,0 1 0,-2 1 0,1 1 0,0-2 0,0 1 0,0-1 0,1 0 0,-1 1 0,1 0 0,-1 0 0,1 2 0,0 1 0,2 1 0,1 0 0,-1 0 0,-1-3 0,-1-1 0,-2-1 0,1-3 0,0 1 0,-1 0 0,0-1 0,0 1 0,-2-1 0,2 2 0,-1 0 0,0 1 0,4 0 0,0-1 0,1 1 0,0 0 0,-1 3 0,2 1 0,1-1 0,0 2 0,-1-1 0,2 0 0,-2 1 0,2 0 0,0 2 0,-3 1 0,3 0 0,-3 0 0,1 0 0,0-1 0,0 1 0,1 0 0,0 0 0,-1-3 0,1 0 0,-1 0 0,-1-2 0,0 2 0,-1 0 0,-1 0 0,-1 1 0,3-1 0,1-2 0,-2 0 0,1-1 0,-2 1 0,1 2 0,-1-2 0,-2-1 0,0-2 0,-3-4 0,-1-1 0,2 0 0,-1 2 0,0 1 0,0 1 0,-1 1 0,2 1 0,0-1 0,0 1 0,0 0 0,0-2 0,-1 1 0,1-1 0,-2 2 0,1 1 0,-2-2 0,-1 0 0,2-2 0,-2 2 0,2 0 0,2 2 0,-2-1 0,2 0 0,-2-1 0,0-1 0,2-1 0,-2 0 0,2 0 0,-2-2 0,-1-1 0,0 0 0,-1 1 0,2 1 0,-2-3 0,1-28 0,-2 7 0,-2-23 0,0 20 0,0-16 0,0-3 0,0-4 0,0-1 0,0 13 0,0 1 0,0 1 0,0 1 0,0 1 0,0-2 0,0 2 0,0 1 0,0-1 0,0 3 0,0-1 0,0-2 0,0 0 0,0 0 0,0-3 0,0 2 0,0-2 0,-1-3 0,-1 2 0,-1-2 0,0 3 0,1 3 0,2 0 0,0 4 0,0 2 0,0-2 0,0-1 0,0-1 0,-2-3 0,-1 0 0,1-3 0,-1-3 0,3-2 0,-1-1 0,-1 4 0,-1 0 0,0 3 0,2 3 0,1 0 0,-2 3 0,-1 0 0,0 1 0,1 2 0,1 0 0,1 2 0,-2-1 0,-1-1 0,0 0 0,1-3 0,2 0 0,0 3 0,0 1 0,0 1 0,0 1 0,0-1 0,0 0 0,0-2 0,0-5 0,0 1 0,0 1 0,0 0 0,0 3 0,0-3 0,0 0 0,0 0 0,0 2 0,0-2 0,0 0 0,0-1 0,0-2 0,0 4 0,0 2 0,0 3 0,0 3 0,0 1 0,0 0 0,0 0 0,0-1 0,0 1 0,-2 1 0,-2-1 0,-4 1 0,-4 0 0,1 2 0,-2 2 0,1 1 0,1 2 0,-4 0 0,0-2 0,-4 2 0,-2-3 0,0 1 0,0 0 0,0 0 0,0 0 0,0 0 0,0 3 0,3-1 0,0 2 0,2 1 0,0 0 0,-3 0 0,-3 0 0,-2 0 0,1 0 0,1 0 0,1 0 0,-2 0 0,-4 0 0,0 0 0,-3 0 0,0 0 0,2 0 0,-2 0 0,0 0 0,2 0 0,0 0 0,4 0 0,3 0 0,0 0 0,1 0 0,-2 0 0,1 0 0,0 0 0,1 0 0,-4 0 0,0 0 0,-1 0 0,1 0 0,3 0 0,0 0 0,0 1 0,0 1 0,0 1 0,-1 1 0,-4 0 0,-4 1 0,-2 1 0,0 0 0,1-1 0,4 1 0,6-1 0,7-1 0,6 3 0,5 0 0,4 5 0,8-1 0,7 4 0,9 1 0,5 4 0,3 2 0,-2-1 0,0 1 0,-4-1 0,1 1 0,0-3 0,-1 0 0,2-1 0,1 3 0,2 4 0,0 2 0,-2 0 0,0 1 0,-3-1 0,-2-2 0,-1-1 0,-3-3 0,1 0 0,-2-2 0,-1-1 0,-2 0 0,-2-2 0,-3 2 0,0-4 0,-3-3 0,-1 0 0,1-1 0,1 2 0,3 3 0,2 2 0,1-1 0,-1 2 0,0-2 0,2 1 0,-1 1 0,2-1 0,0 2 0,1-1 0,2 0 0,-2-1 0,-1-1 0,-2-3 0,-3-4 0,-3-2 0,-3-1 0,-3-36 0,-11 6 0,-9-31 0,-10 15 0,-7-5 0,2 5 0,5 4 0,6 7 0,8 10 0,1 1 0,0 0 0,0-1 0,0 1 0,2 0 0,0 0 0,0-1 0,-2-2 0,0 1 0,1 2 0,0 0 0,2 4 0,5 0 0,0 1 0,3 1 0,0 0 0,0 1 0,0 0 0,3-2 0,4 0 0,5-2 0,7-2 0,4 0 0,1 1 0,1 3 0,-2 3 0,-2 3 0,-1 2 0,-3 3 0,-4 2 0,-2 0 0,0 0 0,1 0 0,1 0 0,2 0 0,-2 0 0,0 0 0,-1 0 0,-2 3 0,-1 3 0,-3 5 0,1 3 0,-2 2 0,0 2 0,0 1 0,-1 1 0,1 1 0,-2 3 0,-1 0 0,-1 3 0,-1 0 0,0 1 0,3 1 0,0 1 0,2 2 0,0-3 0,-1-2 0,0-3 0,-2-1 0,1-2 0,-2-1 0,1 1 0,1 3 0,-1 0 0,0 3 0,1 0 0,0 1 0,0 5 0,2 2 0,-2 3 0,2 1 0,-1-3 0,-1-3 0,-1-2 0,1-4 0,0-1 0,-1-1 0,1-1 0,-3-1 0,2-2 0,1 0 0,0 0 0,-2 0 0,-1-1 0,0 1 0,0-1 0,0-2 0,0 0 0,0-2 0,0 0 0,0 2 0,3 0 0,-1 3 0,1 0 0,0-3 0,-1 0 0,1 0 0,1 5 0,1 6 0,-2 4 0,1 5 0,0-1 0,-1-2 0,2-2 0,-1-5 0,-1-3 0,2 1 0,-2-1 0,1 2 0,0 3 0,1-2 0,1 2 0,0-3 0,-1-1 0,-2 0 0,1-2 0,-1-2 0,0-6 0,-1-4 0,1-2 0,-1-1 0,3 1 0,0-1 0,-1 0 0,0 1 0,-1-4 0,4 5 0,0-5 0,2 6 0,0-5 0,-1 1 0,0 0 0,-3 0 0,0 0 0,0 2 0,0-4 0,0 3 0,2 1 0,-2-2 0,1 5 0,-3-3 0,-1-1 0,-1 0 0,2 0 0,-2-1 0,4 3 0,-2-2 0,-8-37 0,3 16 0,-11-28 0,2 26 0,2 1 0,-4-3 0,1-3 0,0 2 0,0-1 0,3 6 0,0 2 0,1 1 0,0-1 0,1 0 0,0 0 0,-1 1 0,-1-3 0,1 0 0,-2-1 0,0 2 0,2-2 0,-3 1 0,3-2 0,-3-1 0,2 1 0,0-3 0,0 1 0,2 2 0,-1 0 0,1 3 0,2 0 0,-1 1 0,-1-3 0,0 0 0,0-1 0,-1 1 0,2 1 0,0-1 0,-2 2 0,1-3 0,0 0 0,-1 1 0,1 1 0,-1 3 0,0-2 0,1 0 0,-3-4 0,2-1 0,-1 2 0,2 1 0,2 3 0,-2 2 0,1-2 0,-1 2 0,0-2 0,1-1 0,-4 0 0,0-4 0,0 1 0,-1-4 0,2 3 0,2 1 0,-1 2 0,1 1 0,-1 1 0,0-1 0,0 0 0,1 0 0,-2 0 0,-1-2 0,-2-2 0,-1-1 0,1 0 0,1 3 0,4 2 0,0 1 0,-1-1 0,0 0 0,-1 0 0,2 0 0,-1 0 0,2 1 0,0 0 0,-2-1 0,1 0 0,0-2 0,0 0 0,0 0 0,0 2 0,0 1 0,0 0 0,0-1 0,-2-1 0,1-3 0,0 2 0,0-1 0,1 2 0,-3 1 0,0-2 0,-2-3 0,-2 0 0,1 0 0,1 3 0,3 2 0,1 0 0,1 0 0,0 1 0,-2-1 0,-2 0 0,0-2 0,1-1 0,1 1 0,1 1 0,-2 1 0,1 0 0,-1 0 0,2 0 0,1 1 0,1 2 0,0 0 0,-1 0 0,1 1 0,-2-2 0,0 1 0,0 0 0,0-2 0,-1 1 0,-2-2 0,0 0 0,-1 0 0,1-1 0,2 3 0,0-1 0,1 0 0,-1 2 0,-1-1 0,1 1 0,-1 0 0,1-3 0,-1-1 0,-3-1 0,1 0 0,4 2 0,-1 2 0,3 0 0,-2-1 0,0-2 0,1 0 0,2 3 0,0 2 0,0 0 0,0-3 0,-3-1 0,2-1 0,-1 2 0,1 2 0,1-1 0,1 0 0,-1 0 0,1 0 0,-1 0 0,-1 0 0,1-2 0,-1 1 0,0-2 0,-1-1 0,0 2 0,1-2 0,-2 0 0,1 2 0,1-1 0,-1 4 0,2-1 0,-1 1 0,1-3 0,0-1 0,0 1 0,2 0 0,1 2 0,1-1 0,1 3 0,0-7 0,0 2 0,0-5 0,2 0 0,6-1 0,3-1 0,5 1 0,1 3 0,-1 3 0,0 3 0,-3 1 0,-4 2 0,-1 0 0,-1 1 0,2-2 0,-1 6 0,1-4 0,5 1 0,-2 2 0,6-2 0,-3 2 0,-2-1 0,-1 1 0,-1-1 0,-1 1 0,-1-1 0,0-2 0,-2 0 0,2 2 0,7 1 0,15 2 0,27 5 0,10 8 0,-5 3 0,-12 4 0,-21-4 0,-4 0 0,-3 3 0,-1-1 0,-1 3 0,1 5 0,0 7 0,0 11 0,5 9 0,0 4 0,0 4 0,-1-4 0,-2-2 0,-1-2 0,1-3 0,-1 1 0,0-2 0,-2-4 0,-4-7 0,-4-8 0,-5-6 0,0-3 0,0 0 0,-2 2 0,1 1 0,-2 0 0,-1 0 0,0-3 0,-1 0 0,0 0 0,0-1 0,0 1 0,2 3 0,3 5 0,0 5 0,1 3 0,-1-1 0,1-2 0,-1-1 0,1-3 0,-2-3 0,1-2 0,-1-1 0,1 0 0,0-1 0,-1-5 0,1-2 0,-2-3 0,1 0 0,0 0 0,-1 1 0,1 0 0,-3 0 0,1 1 0,2 0 0,-2 0 0,3 3 0,-1 1 0,2 0 0,-2-2 0,0-2 0,-2-2 0,0 0 0,1-1 0,-1-1 0,2 2 0,-2 1 0,2 0 0,0 1 0,-3-3 0,2-2 0,-1-1 0,-1-1 0,1-1 0,0 3 0,1-5 0,1 3 0,0-2 0,-1-1 0,0 2 0,6-1 0,-7 0 0,5 0 0,0 0 0,-4-1 0,3 0 0,-1 2 0,-2-1 0,2 1 0,-1-2 0,-13 6 0,7-3 0,-14 6 0,11-6 0,-1 0 0,-2 6 0,2-1 0,-3 6 0,1-4 0,2-2 0,0 1 0,1 0 0,-1 0 0,0 0 0,2-1 0,1-1 0,-2-3 0,-1 2 0,0-3 0,0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1A0E-31FA-8705-C123-036E0A9EE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098EC-6D1A-28A8-F234-625BE19C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40ED-3CD1-6B87-06EA-9A5B6D4B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B781F-7DC0-FA8E-A456-6131E49A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CB2B-CA56-975B-964F-1E951705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3263-4398-E7DF-7977-DE6B7118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C226A-6E72-A354-342F-4B64AB3C1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DE36-88E2-2455-69BA-D0A238D7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45D8-4509-73AE-C819-C62C46AA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3DB8C-66C1-769B-D638-3D7E463D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51D24-E3E7-EFD0-159C-10A700EDE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C6EA1-8A0C-E10C-9DF1-F04D810FE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1698C-F80C-DAD7-BE2F-9201ED9C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D91A-C48C-C62E-74C4-356CAC1A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479A4-619D-3737-4CB4-454145EA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B276-1E25-F015-9959-B19F8A5B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73BD-A0D8-05E7-6237-892DF047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5DA02-1291-8C6C-B0F7-F45A0EEE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554D-7858-9954-5842-A992EE50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C1361-26FB-DC3F-113F-97EE9A2A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0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8479-7308-B389-1815-A3368DB1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A8B0B-E812-2ABB-1D40-5EFAD5B2B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9083-07F4-1551-6336-1B7E9E38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FBCA3-4395-55A1-3A09-C991921E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0191-CFEF-01AA-8924-B2098839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9DB0-8B20-377E-4514-AAF347C6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DF4EF-5CE8-CAD2-C332-9E606E3AB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291DD-E8F9-0520-1C45-197ECE851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AF8F1-A658-84F1-C9CB-34BD8DB99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00292-DEB3-67D1-FEDA-D287D65C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CF67A-816E-F7E9-B94E-D549D236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257F-CCE9-E036-FB52-B9B24643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7D9C3-D03C-F9BB-E33D-7AE88CB5D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D36AC-C014-FCF9-BADE-8820B1570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BA698-99C8-D531-7A81-E35091D05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9B1E0-D236-D37C-F895-7DC1F71B0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312EB-B62A-4703-87FE-76A63120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49516-96CD-5EB0-4969-96F710BC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A70A9-4793-CD57-18C9-FB9FF136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2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EFDF-0E44-02C6-FDCF-040F541F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545D5-1C8B-C281-EE1A-990DFE30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EB956-0595-E789-2C73-7D4756E0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B49FF-90EA-5E69-933A-A97C800E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B440E-6966-A419-A56A-2F5C9772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9D29F-F86F-B91C-03E9-AAF0B3B6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C2AEC-E2DC-7CAE-3F0F-CC44B2DE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9E73-9E17-59B3-1732-D97355E7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9210-C20D-A4DB-B5B3-D67C5021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30E47-9157-8A76-DFF3-9321B3252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9AEF9-5D2D-3B3A-C1FD-124B76C3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A2526-268F-D4F3-5AA7-BD302457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C6FBE-551A-2087-ACD5-B1965A94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0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4EE2-74C1-0916-B0EC-5B7E9CDF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1AA78-E8D6-129A-FDA7-94809A6B7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DBD9A-7010-03DA-FDD8-9C6F93DC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A19D8-1F54-DC7B-62CD-71147F2A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5288-8D10-2223-4C19-9635666F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B6ADA-D413-AF4E-8DE7-D35F97F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539C3-0B56-4B61-74C1-02871A54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932A-6BF1-446F-E923-77C69BE2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F753-74AE-6F81-077A-3007BE1DA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1EA2-D089-CA47-9932-849B3E218C8B}" type="datetimeFigureOut">
              <a:rPr lang="en-US" smtClean="0"/>
              <a:t>5/14/25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DC8F9-07B6-61F7-7B07-28C1140B1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85E09-AF48-1F9A-4608-2D16E47EE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83CF-6F5F-1C4F-84B7-C76AAB5ED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0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9" Type="http://schemas.openxmlformats.org/officeDocument/2006/relationships/image" Target="../media/image43.png"/><Relationship Id="rId21" Type="http://schemas.openxmlformats.org/officeDocument/2006/relationships/customXml" Target="../ink/ink74.xml"/><Relationship Id="rId34" Type="http://schemas.openxmlformats.org/officeDocument/2006/relationships/image" Target="../media/image37.png"/><Relationship Id="rId42" Type="http://schemas.openxmlformats.org/officeDocument/2006/relationships/hyperlink" Target="https://arxiv.org/abs/2407.11304" TargetMode="External"/><Relationship Id="rId7" Type="http://schemas.openxmlformats.org/officeDocument/2006/relationships/customXml" Target="../ink/ink67.xml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69.xml"/><Relationship Id="rId24" Type="http://schemas.openxmlformats.org/officeDocument/2006/relationships/customXml" Target="../ink/ink77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6.xml"/><Relationship Id="rId28" Type="http://schemas.openxmlformats.org/officeDocument/2006/relationships/customXml" Target="../ink/ink80.xml"/><Relationship Id="rId36" Type="http://schemas.openxmlformats.org/officeDocument/2006/relationships/image" Target="../media/image40.png"/><Relationship Id="rId10" Type="http://schemas.openxmlformats.org/officeDocument/2006/relationships/image" Target="../media/image166.png"/><Relationship Id="rId19" Type="http://schemas.openxmlformats.org/officeDocument/2006/relationships/customXml" Target="../ink/ink73.xml"/><Relationship Id="rId31" Type="http://schemas.openxmlformats.org/officeDocument/2006/relationships/image" Target="../media/image175.png"/><Relationship Id="rId44" Type="http://schemas.openxmlformats.org/officeDocument/2006/relationships/image" Target="../media/image45.png"/><Relationship Id="rId4" Type="http://schemas.openxmlformats.org/officeDocument/2006/relationships/image" Target="../media/image163.png"/><Relationship Id="rId9" Type="http://schemas.openxmlformats.org/officeDocument/2006/relationships/customXml" Target="../ink/ink68.xml"/><Relationship Id="rId14" Type="http://schemas.openxmlformats.org/officeDocument/2006/relationships/image" Target="../media/image168.png"/><Relationship Id="rId22" Type="http://schemas.openxmlformats.org/officeDocument/2006/relationships/customXml" Target="../ink/ink75.xml"/><Relationship Id="rId27" Type="http://schemas.openxmlformats.org/officeDocument/2006/relationships/customXml" Target="../ink/ink79.xml"/><Relationship Id="rId30" Type="http://schemas.openxmlformats.org/officeDocument/2006/relationships/image" Target="../media/image173.png"/><Relationship Id="rId35" Type="http://schemas.openxmlformats.org/officeDocument/2006/relationships/image" Target="../media/image39.png"/><Relationship Id="rId43" Type="http://schemas.openxmlformats.org/officeDocument/2006/relationships/image" Target="../media/image46.png"/><Relationship Id="rId8" Type="http://schemas.openxmlformats.org/officeDocument/2006/relationships/image" Target="../media/image165.png"/><Relationship Id="rId3" Type="http://schemas.openxmlformats.org/officeDocument/2006/relationships/customXml" Target="../ink/ink65.xml"/><Relationship Id="rId12" Type="http://schemas.openxmlformats.org/officeDocument/2006/relationships/image" Target="../media/image167.png"/><Relationship Id="rId17" Type="http://schemas.openxmlformats.org/officeDocument/2006/relationships/customXml" Target="../ink/ink72.xml"/><Relationship Id="rId25" Type="http://schemas.openxmlformats.org/officeDocument/2006/relationships/customXml" Target="../ink/ink78.xml"/><Relationship Id="rId33" Type="http://schemas.openxmlformats.org/officeDocument/2006/relationships/image" Target="../media/image35.png"/><Relationship Id="rId38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6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" Type="http://schemas.openxmlformats.org/officeDocument/2006/relationships/customXml" Target="../ink/ink81.xml"/><Relationship Id="rId21" Type="http://schemas.openxmlformats.org/officeDocument/2006/relationships/customXml" Target="../ink/ink90.xml"/><Relationship Id="rId34" Type="http://schemas.openxmlformats.org/officeDocument/2006/relationships/image" Target="../media/image47.png"/><Relationship Id="rId7" Type="http://schemas.openxmlformats.org/officeDocument/2006/relationships/customXml" Target="../ink/ink83.xml"/><Relationship Id="rId12" Type="http://schemas.openxmlformats.org/officeDocument/2006/relationships/image" Target="../media/image167.png"/><Relationship Id="rId17" Type="http://schemas.openxmlformats.org/officeDocument/2006/relationships/customXml" Target="../ink/ink88.xml"/><Relationship Id="rId25" Type="http://schemas.openxmlformats.org/officeDocument/2006/relationships/customXml" Target="../ink/ink94.xml"/><Relationship Id="rId3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85.xml"/><Relationship Id="rId24" Type="http://schemas.openxmlformats.org/officeDocument/2006/relationships/customXml" Target="../ink/ink93.xml"/><Relationship Id="rId32" Type="http://schemas.openxmlformats.org/officeDocument/2006/relationships/image" Target="../media/image36.png"/><Relationship Id="rId5" Type="http://schemas.openxmlformats.org/officeDocument/2006/relationships/customXml" Target="../ink/ink82.xml"/><Relationship Id="rId15" Type="http://schemas.openxmlformats.org/officeDocument/2006/relationships/customXml" Target="../ink/ink87.xml"/><Relationship Id="rId23" Type="http://schemas.openxmlformats.org/officeDocument/2006/relationships/customXml" Target="../ink/ink92.xml"/><Relationship Id="rId28" Type="http://schemas.openxmlformats.org/officeDocument/2006/relationships/customXml" Target="../ink/ink96.xml"/><Relationship Id="rId36" Type="http://schemas.openxmlformats.org/officeDocument/2006/relationships/image" Target="../media/image49.png"/><Relationship Id="rId10" Type="http://schemas.openxmlformats.org/officeDocument/2006/relationships/image" Target="../media/image166.png"/><Relationship Id="rId19" Type="http://schemas.openxmlformats.org/officeDocument/2006/relationships/customXml" Target="../ink/ink89.xml"/><Relationship Id="rId31" Type="http://schemas.openxmlformats.org/officeDocument/2006/relationships/image" Target="../media/image175.png"/><Relationship Id="rId4" Type="http://schemas.openxmlformats.org/officeDocument/2006/relationships/image" Target="../media/image163.png"/><Relationship Id="rId9" Type="http://schemas.openxmlformats.org/officeDocument/2006/relationships/customXml" Target="../ink/ink84.xml"/><Relationship Id="rId14" Type="http://schemas.openxmlformats.org/officeDocument/2006/relationships/image" Target="../media/image168.png"/><Relationship Id="rId22" Type="http://schemas.openxmlformats.org/officeDocument/2006/relationships/customXml" Target="../ink/ink91.xml"/><Relationship Id="rId27" Type="http://schemas.openxmlformats.org/officeDocument/2006/relationships/customXml" Target="../ink/ink95.xml"/><Relationship Id="rId35" Type="http://schemas.openxmlformats.org/officeDocument/2006/relationships/image" Target="../media/image48.png"/><Relationship Id="rId8" Type="http://schemas.openxmlformats.org/officeDocument/2006/relationships/image" Target="../media/image16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" Type="http://schemas.openxmlformats.org/officeDocument/2006/relationships/customXml" Target="../ink/ink97.xml"/><Relationship Id="rId21" Type="http://schemas.openxmlformats.org/officeDocument/2006/relationships/customXml" Target="../ink/ink106.xml"/><Relationship Id="rId34" Type="http://schemas.openxmlformats.org/officeDocument/2006/relationships/image" Target="../media/image35.png"/><Relationship Id="rId7" Type="http://schemas.openxmlformats.org/officeDocument/2006/relationships/customXml" Target="../ink/ink99.xml"/><Relationship Id="rId12" Type="http://schemas.openxmlformats.org/officeDocument/2006/relationships/image" Target="../media/image167.png"/><Relationship Id="rId17" Type="http://schemas.openxmlformats.org/officeDocument/2006/relationships/customXml" Target="../ink/ink104.xml"/><Relationship Id="rId25" Type="http://schemas.openxmlformats.org/officeDocument/2006/relationships/customXml" Target="../ink/ink110.xml"/><Relationship Id="rId33" Type="http://schemas.openxmlformats.org/officeDocument/2006/relationships/image" Target="../media/image36.png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101.xml"/><Relationship Id="rId24" Type="http://schemas.openxmlformats.org/officeDocument/2006/relationships/customXml" Target="../ink/ink109.xml"/><Relationship Id="rId32" Type="http://schemas.openxmlformats.org/officeDocument/2006/relationships/image" Target="../media/image175.png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8.xml"/><Relationship Id="rId28" Type="http://schemas.openxmlformats.org/officeDocument/2006/relationships/customXml" Target="../ink/ink112.xml"/><Relationship Id="rId36" Type="http://schemas.openxmlformats.org/officeDocument/2006/relationships/image" Target="../media/image48.png"/><Relationship Id="rId10" Type="http://schemas.openxmlformats.org/officeDocument/2006/relationships/image" Target="../media/image166.png"/><Relationship Id="rId19" Type="http://schemas.openxmlformats.org/officeDocument/2006/relationships/customXml" Target="../ink/ink105.xml"/><Relationship Id="rId31" Type="http://schemas.openxmlformats.org/officeDocument/2006/relationships/image" Target="../media/image174.png"/><Relationship Id="rId4" Type="http://schemas.openxmlformats.org/officeDocument/2006/relationships/image" Target="../media/image163.png"/><Relationship Id="rId9" Type="http://schemas.openxmlformats.org/officeDocument/2006/relationships/customXml" Target="../ink/ink100.xml"/><Relationship Id="rId14" Type="http://schemas.openxmlformats.org/officeDocument/2006/relationships/image" Target="../media/image168.png"/><Relationship Id="rId22" Type="http://schemas.openxmlformats.org/officeDocument/2006/relationships/customXml" Target="../ink/ink107.xml"/><Relationship Id="rId27" Type="http://schemas.openxmlformats.org/officeDocument/2006/relationships/customXml" Target="../ink/ink111.xml"/><Relationship Id="rId35" Type="http://schemas.openxmlformats.org/officeDocument/2006/relationships/image" Target="../media/image38.png"/><Relationship Id="rId8" Type="http://schemas.openxmlformats.org/officeDocument/2006/relationships/image" Target="../media/image1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51.png"/><Relationship Id="rId4" Type="http://schemas.openxmlformats.org/officeDocument/2006/relationships/image" Target="../media/image1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51.png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5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0" Type="http://schemas.openxmlformats.org/officeDocument/2006/relationships/image" Target="../media/image52.png"/><Relationship Id="rId4" Type="http://schemas.openxmlformats.org/officeDocument/2006/relationships/image" Target="../media/image129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4" Type="http://schemas.openxmlformats.org/officeDocument/2006/relationships/image" Target="../media/image129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50.png"/><Relationship Id="rId7" Type="http://schemas.openxmlformats.org/officeDocument/2006/relationships/image" Target="../media/image40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400.png"/><Relationship Id="rId12" Type="http://schemas.openxmlformats.org/officeDocument/2006/relationships/image" Target="../media/image5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1.png"/><Relationship Id="rId10" Type="http://schemas.openxmlformats.org/officeDocument/2006/relationships/image" Target="../media/image129.png"/><Relationship Id="rId9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760.png"/><Relationship Id="rId3" Type="http://schemas.openxmlformats.org/officeDocument/2006/relationships/image" Target="../media/image50.png"/><Relationship Id="rId21" Type="http://schemas.openxmlformats.org/officeDocument/2006/relationships/image" Target="../media/image144.png"/><Relationship Id="rId7" Type="http://schemas.openxmlformats.org/officeDocument/2006/relationships/image" Target="../media/image400.png"/><Relationship Id="rId12" Type="http://schemas.openxmlformats.org/officeDocument/2006/relationships/image" Target="../media/image56.png"/><Relationship Id="rId17" Type="http://schemas.openxmlformats.org/officeDocument/2006/relationships/image" Target="../media/image490.png"/><Relationship Id="rId2" Type="http://schemas.openxmlformats.org/officeDocument/2006/relationships/image" Target="../media/image360.png"/><Relationship Id="rId16" Type="http://schemas.openxmlformats.org/officeDocument/2006/relationships/image" Target="../media/image720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0.png"/><Relationship Id="rId24" Type="http://schemas.openxmlformats.org/officeDocument/2006/relationships/image" Target="../media/image52.png"/><Relationship Id="rId15" Type="http://schemas.openxmlformats.org/officeDocument/2006/relationships/image" Target="../media/image710.png"/><Relationship Id="rId23" Type="http://schemas.openxmlformats.org/officeDocument/2006/relationships/image" Target="../media/image51.png"/><Relationship Id="rId19" Type="http://schemas.openxmlformats.org/officeDocument/2006/relationships/image" Target="../media/image770.png"/><Relationship Id="rId14" Type="http://schemas.openxmlformats.org/officeDocument/2006/relationships/image" Target="../media/image700.png"/><Relationship Id="rId22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490.png"/><Relationship Id="rId3" Type="http://schemas.openxmlformats.org/officeDocument/2006/relationships/image" Target="../media/image50.png"/><Relationship Id="rId21" Type="http://schemas.openxmlformats.org/officeDocument/2006/relationships/image" Target="../media/image143.png"/><Relationship Id="rId7" Type="http://schemas.openxmlformats.org/officeDocument/2006/relationships/image" Target="../media/image400.png"/><Relationship Id="rId12" Type="http://schemas.openxmlformats.org/officeDocument/2006/relationships/image" Target="../media/image56.png"/><Relationship Id="rId17" Type="http://schemas.openxmlformats.org/officeDocument/2006/relationships/image" Target="../media/image720.png"/><Relationship Id="rId25" Type="http://schemas.openxmlformats.org/officeDocument/2006/relationships/image" Target="../media/image52.png"/><Relationship Id="rId2" Type="http://schemas.openxmlformats.org/officeDocument/2006/relationships/image" Target="../media/image360.png"/><Relationship Id="rId16" Type="http://schemas.openxmlformats.org/officeDocument/2006/relationships/image" Target="../media/image710.png"/><Relationship Id="rId20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0.png"/><Relationship Id="rId24" Type="http://schemas.openxmlformats.org/officeDocument/2006/relationships/image" Target="../media/image51.png"/><Relationship Id="rId15" Type="http://schemas.openxmlformats.org/officeDocument/2006/relationships/image" Target="../media/image700.png"/><Relationship Id="rId23" Type="http://schemas.openxmlformats.org/officeDocument/2006/relationships/image" Target="../media/image129.png"/><Relationship Id="rId19" Type="http://schemas.openxmlformats.org/officeDocument/2006/relationships/image" Target="../media/image760.png"/><Relationship Id="rId14" Type="http://schemas.openxmlformats.org/officeDocument/2006/relationships/image" Target="../media/image145.png"/><Relationship Id="rId22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png"/><Relationship Id="rId18" Type="http://schemas.openxmlformats.org/officeDocument/2006/relationships/image" Target="../media/image51.png"/><Relationship Id="rId3" Type="http://schemas.openxmlformats.org/officeDocument/2006/relationships/image" Target="../media/image50.png"/><Relationship Id="rId7" Type="http://schemas.openxmlformats.org/officeDocument/2006/relationships/image" Target="../media/image400.png"/><Relationship Id="rId12" Type="http://schemas.openxmlformats.org/officeDocument/2006/relationships/image" Target="../media/image56.png"/><Relationship Id="rId17" Type="http://schemas.openxmlformats.org/officeDocument/2006/relationships/image" Target="../media/image129.png"/><Relationship Id="rId2" Type="http://schemas.openxmlformats.org/officeDocument/2006/relationships/image" Target="../media/image360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80.png"/><Relationship Id="rId15" Type="http://schemas.openxmlformats.org/officeDocument/2006/relationships/image" Target="../media/image147.png"/><Relationship Id="rId1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6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6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61.png"/><Relationship Id="rId3" Type="http://schemas.openxmlformats.org/officeDocument/2006/relationships/image" Target="../media/image151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7.png"/><Relationship Id="rId5" Type="http://schemas.openxmlformats.org/officeDocument/2006/relationships/image" Target="../media/image600.png"/><Relationship Id="rId15" Type="http://schemas.openxmlformats.org/officeDocument/2006/relationships/image" Target="../media/image59.png"/><Relationship Id="rId10" Type="http://schemas.openxmlformats.org/officeDocument/2006/relationships/image" Target="../media/image60.png"/><Relationship Id="rId9" Type="http://schemas.openxmlformats.org/officeDocument/2006/relationships/image" Target="../media/image155.png"/><Relationship Id="rId1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image" Target="../media/image198.png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1" Type="http://schemas.openxmlformats.org/officeDocument/2006/relationships/image" Target="../media/image65.png"/><Relationship Id="rId5" Type="http://schemas.openxmlformats.org/officeDocument/2006/relationships/image" Target="../media/image201.png"/><Relationship Id="rId15" Type="http://schemas.openxmlformats.org/officeDocument/2006/relationships/image" Target="../media/image66.png"/><Relationship Id="rId10" Type="http://schemas.openxmlformats.org/officeDocument/2006/relationships/image" Target="../media/image206.png"/><Relationship Id="rId4" Type="http://schemas.openxmlformats.org/officeDocument/2006/relationships/image" Target="../media/image63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4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65.pn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s://arxiv.org/abs/1805.06596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.png"/><Relationship Id="rId13" Type="http://schemas.openxmlformats.org/officeDocument/2006/relationships/image" Target="../media/image31.png"/><Relationship Id="rId3" Type="http://schemas.openxmlformats.org/officeDocument/2006/relationships/image" Target="../media/image82.png"/><Relationship Id="rId7" Type="http://schemas.openxmlformats.org/officeDocument/2006/relationships/image" Target="../media/image74.png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67.png"/><Relationship Id="rId17" Type="http://schemas.openxmlformats.org/officeDocument/2006/relationships/customXml" Target="../ink/ink8.xml"/><Relationship Id="rId25" Type="http://schemas.openxmlformats.org/officeDocument/2006/relationships/customXml" Target="../ink/ink14.xml"/><Relationship Id="rId33" Type="http://schemas.openxmlformats.org/officeDocument/2006/relationships/image" Target="../media/image36.png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29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5.xml"/><Relationship Id="rId24" Type="http://schemas.openxmlformats.org/officeDocument/2006/relationships/customXml" Target="../ink/ink13.xml"/><Relationship Id="rId32" Type="http://schemas.openxmlformats.org/officeDocument/2006/relationships/image" Target="../media/image35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2.xml"/><Relationship Id="rId28" Type="http://schemas.openxmlformats.org/officeDocument/2006/relationships/customXml" Target="../ink/ink16.xml"/><Relationship Id="rId10" Type="http://schemas.openxmlformats.org/officeDocument/2006/relationships/image" Target="../media/image166.png"/><Relationship Id="rId19" Type="http://schemas.openxmlformats.org/officeDocument/2006/relationships/customXml" Target="../ink/ink9.xml"/><Relationship Id="rId31" Type="http://schemas.openxmlformats.org/officeDocument/2006/relationships/image" Target="../media/image175.png"/><Relationship Id="rId4" Type="http://schemas.openxmlformats.org/officeDocument/2006/relationships/image" Target="../media/image163.png"/><Relationship Id="rId9" Type="http://schemas.openxmlformats.org/officeDocument/2006/relationships/customXml" Target="../ink/ink4.xml"/><Relationship Id="rId14" Type="http://schemas.openxmlformats.org/officeDocument/2006/relationships/image" Target="../media/image168.png"/><Relationship Id="rId22" Type="http://schemas.openxmlformats.org/officeDocument/2006/relationships/customXml" Target="../ink/ink11.xml"/><Relationship Id="rId27" Type="http://schemas.openxmlformats.org/officeDocument/2006/relationships/customXml" Target="../ink/ink15.xml"/><Relationship Id="rId30" Type="http://schemas.openxmlformats.org/officeDocument/2006/relationships/image" Target="../media/image174.png"/><Relationship Id="rId8" Type="http://schemas.openxmlformats.org/officeDocument/2006/relationships/image" Target="../media/image1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customXml" Target="../ink/ink22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167.png"/><Relationship Id="rId17" Type="http://schemas.openxmlformats.org/officeDocument/2006/relationships/customXml" Target="../ink/ink24.xml"/><Relationship Id="rId25" Type="http://schemas.openxmlformats.org/officeDocument/2006/relationships/customXml" Target="../ink/ink30.xml"/><Relationship Id="rId3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21.xml"/><Relationship Id="rId24" Type="http://schemas.openxmlformats.org/officeDocument/2006/relationships/customXml" Target="../ink/ink29.xml"/><Relationship Id="rId32" Type="http://schemas.openxmlformats.org/officeDocument/2006/relationships/image" Target="../media/image36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8.xml"/><Relationship Id="rId28" Type="http://schemas.openxmlformats.org/officeDocument/2006/relationships/customXml" Target="../ink/ink32.xml"/><Relationship Id="rId10" Type="http://schemas.openxmlformats.org/officeDocument/2006/relationships/image" Target="../media/image166.png"/><Relationship Id="rId19" Type="http://schemas.openxmlformats.org/officeDocument/2006/relationships/customXml" Target="../ink/ink25.xml"/><Relationship Id="rId31" Type="http://schemas.openxmlformats.org/officeDocument/2006/relationships/image" Target="../media/image175.png"/><Relationship Id="rId4" Type="http://schemas.openxmlformats.org/officeDocument/2006/relationships/image" Target="../media/image163.png"/><Relationship Id="rId9" Type="http://schemas.openxmlformats.org/officeDocument/2006/relationships/customXml" Target="../ink/ink20.xml"/><Relationship Id="rId14" Type="http://schemas.openxmlformats.org/officeDocument/2006/relationships/image" Target="../media/image168.png"/><Relationship Id="rId22" Type="http://schemas.openxmlformats.org/officeDocument/2006/relationships/customXml" Target="../ink/ink27.xml"/><Relationship Id="rId27" Type="http://schemas.openxmlformats.org/officeDocument/2006/relationships/customXml" Target="../ink/ink31.xml"/><Relationship Id="rId30" Type="http://schemas.openxmlformats.org/officeDocument/2006/relationships/image" Target="../media/image17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" Type="http://schemas.openxmlformats.org/officeDocument/2006/relationships/customXml" Target="../ink/ink33.xml"/><Relationship Id="rId21" Type="http://schemas.openxmlformats.org/officeDocument/2006/relationships/customXml" Target="../ink/ink42.xml"/><Relationship Id="rId34" Type="http://schemas.openxmlformats.org/officeDocument/2006/relationships/image" Target="../media/image37.png"/><Relationship Id="rId7" Type="http://schemas.openxmlformats.org/officeDocument/2006/relationships/customXml" Target="../ink/ink35.xml"/><Relationship Id="rId12" Type="http://schemas.openxmlformats.org/officeDocument/2006/relationships/image" Target="../media/image167.png"/><Relationship Id="rId17" Type="http://schemas.openxmlformats.org/officeDocument/2006/relationships/customXml" Target="../ink/ink40.xml"/><Relationship Id="rId25" Type="http://schemas.openxmlformats.org/officeDocument/2006/relationships/customXml" Target="../ink/ink46.xml"/><Relationship Id="rId3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37.xml"/><Relationship Id="rId24" Type="http://schemas.openxmlformats.org/officeDocument/2006/relationships/customXml" Target="../ink/ink45.xml"/><Relationship Id="rId32" Type="http://schemas.openxmlformats.org/officeDocument/2006/relationships/image" Target="../media/image36.png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4.xml"/><Relationship Id="rId28" Type="http://schemas.openxmlformats.org/officeDocument/2006/relationships/customXml" Target="../ink/ink48.xml"/><Relationship Id="rId10" Type="http://schemas.openxmlformats.org/officeDocument/2006/relationships/image" Target="../media/image166.png"/><Relationship Id="rId19" Type="http://schemas.openxmlformats.org/officeDocument/2006/relationships/customXml" Target="../ink/ink41.xml"/><Relationship Id="rId31" Type="http://schemas.openxmlformats.org/officeDocument/2006/relationships/image" Target="../media/image175.png"/><Relationship Id="rId4" Type="http://schemas.openxmlformats.org/officeDocument/2006/relationships/image" Target="../media/image163.png"/><Relationship Id="rId9" Type="http://schemas.openxmlformats.org/officeDocument/2006/relationships/customXml" Target="../ink/ink36.xml"/><Relationship Id="rId14" Type="http://schemas.openxmlformats.org/officeDocument/2006/relationships/image" Target="../media/image168.png"/><Relationship Id="rId22" Type="http://schemas.openxmlformats.org/officeDocument/2006/relationships/customXml" Target="../ink/ink43.xml"/><Relationship Id="rId27" Type="http://schemas.openxmlformats.org/officeDocument/2006/relationships/customXml" Target="../ink/ink47.xml"/><Relationship Id="rId30" Type="http://schemas.openxmlformats.org/officeDocument/2006/relationships/image" Target="../media/image173.png"/><Relationship Id="rId35" Type="http://schemas.openxmlformats.org/officeDocument/2006/relationships/image" Target="../media/image38.png"/><Relationship Id="rId8" Type="http://schemas.openxmlformats.org/officeDocument/2006/relationships/image" Target="../media/image16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.xml"/><Relationship Id="rId18" Type="http://schemas.openxmlformats.org/officeDocument/2006/relationships/image" Target="../media/image170.png"/><Relationship Id="rId26" Type="http://schemas.openxmlformats.org/officeDocument/2006/relationships/image" Target="../media/image172.png"/><Relationship Id="rId39" Type="http://schemas.openxmlformats.org/officeDocument/2006/relationships/image" Target="../media/image43.png"/><Relationship Id="rId21" Type="http://schemas.openxmlformats.org/officeDocument/2006/relationships/customXml" Target="../ink/ink58.xml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7" Type="http://schemas.openxmlformats.org/officeDocument/2006/relationships/customXml" Target="../ink/ink51.xml"/><Relationship Id="rId2" Type="http://schemas.openxmlformats.org/officeDocument/2006/relationships/image" Target="../media/image34.png"/><Relationship Id="rId16" Type="http://schemas.openxmlformats.org/officeDocument/2006/relationships/image" Target="../media/image169.png"/><Relationship Id="rId20" Type="http://schemas.openxmlformats.org/officeDocument/2006/relationships/image" Target="../media/image171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customXml" Target="../ink/ink53.xml"/><Relationship Id="rId24" Type="http://schemas.openxmlformats.org/officeDocument/2006/relationships/customXml" Target="../ink/ink61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60.xml"/><Relationship Id="rId28" Type="http://schemas.openxmlformats.org/officeDocument/2006/relationships/customXml" Target="../ink/ink64.xml"/><Relationship Id="rId36" Type="http://schemas.openxmlformats.org/officeDocument/2006/relationships/image" Target="../media/image40.png"/><Relationship Id="rId10" Type="http://schemas.openxmlformats.org/officeDocument/2006/relationships/image" Target="../media/image166.png"/><Relationship Id="rId19" Type="http://schemas.openxmlformats.org/officeDocument/2006/relationships/customXml" Target="../ink/ink57.xml"/><Relationship Id="rId31" Type="http://schemas.openxmlformats.org/officeDocument/2006/relationships/image" Target="../media/image175.png"/><Relationship Id="rId4" Type="http://schemas.openxmlformats.org/officeDocument/2006/relationships/image" Target="../media/image163.png"/><Relationship Id="rId9" Type="http://schemas.openxmlformats.org/officeDocument/2006/relationships/customXml" Target="../ink/ink52.xml"/><Relationship Id="rId14" Type="http://schemas.openxmlformats.org/officeDocument/2006/relationships/image" Target="../media/image168.png"/><Relationship Id="rId22" Type="http://schemas.openxmlformats.org/officeDocument/2006/relationships/customXml" Target="../ink/ink59.xml"/><Relationship Id="rId27" Type="http://schemas.openxmlformats.org/officeDocument/2006/relationships/customXml" Target="../ink/ink63.xml"/><Relationship Id="rId30" Type="http://schemas.openxmlformats.org/officeDocument/2006/relationships/image" Target="../media/image173.png"/><Relationship Id="rId35" Type="http://schemas.openxmlformats.org/officeDocument/2006/relationships/image" Target="../media/image39.png"/><Relationship Id="rId8" Type="http://schemas.openxmlformats.org/officeDocument/2006/relationships/image" Target="../media/image165.png"/><Relationship Id="rId3" Type="http://schemas.openxmlformats.org/officeDocument/2006/relationships/customXml" Target="../ink/ink49.xml"/><Relationship Id="rId12" Type="http://schemas.openxmlformats.org/officeDocument/2006/relationships/image" Target="../media/image167.png"/><Relationship Id="rId17" Type="http://schemas.openxmlformats.org/officeDocument/2006/relationships/customXml" Target="../ink/ink56.xml"/><Relationship Id="rId25" Type="http://schemas.openxmlformats.org/officeDocument/2006/relationships/customXml" Target="../ink/ink62.xml"/><Relationship Id="rId33" Type="http://schemas.openxmlformats.org/officeDocument/2006/relationships/image" Target="../media/image35.png"/><Relationship Id="rId3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1CB1EB-F4A4-2C44-B878-C4DD9099D75F}"/>
                  </a:ext>
                </a:extLst>
              </p:cNvPr>
              <p:cNvSpPr txBox="1"/>
              <p:nvPr/>
            </p:nvSpPr>
            <p:spPr>
              <a:xfrm flipH="1">
                <a:off x="342900" y="224880"/>
                <a:ext cx="85725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𝑃𝐷𝑠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𝑡h𝑟𝑜𝑢𝑔h</m:t>
                      </m:r>
                    </m:oMath>
                  </m:oMathPara>
                </a14:m>
                <a:endParaRPr lang="en-US" sz="4000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𝑛𝑖𝑣𝑒𝑟𝑠𝑎𝑙</m:t>
                      </m:r>
                    </m:oMath>
                  </m:oMathPara>
                </a14:m>
                <a:endParaRPr lang="en-US" sz="4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𝑜𝑚𝑒𝑛𝑡</m:t>
                      </m:r>
                    </m:oMath>
                  </m:oMathPara>
                </a14:m>
                <a:endParaRPr lang="en-US" sz="4000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i="1" dirty="0">
                          <a:latin typeface="Cambria Math" panose="02040503050406030204" pitchFamily="18" charset="0"/>
                        </a:rPr>
                        <m:t>𝑎𝑟𝑎𝑚𝑒𝑡𝑟𝑖𝑧𝑎𝑡𝑖𝑜𝑛</m:t>
                      </m:r>
                    </m:oMath>
                  </m:oMathPara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1CB1EB-F4A4-2C44-B878-C4DD9099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2900" y="224880"/>
                <a:ext cx="85725" cy="2831544"/>
              </a:xfrm>
              <a:prstGeom prst="rect">
                <a:avLst/>
              </a:prstGeom>
              <a:blipFill>
                <a:blip r:embed="rId2"/>
                <a:stretch>
                  <a:fillRect l="-125000" t="-446" r="-39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me | femtocenter">
            <a:extLst>
              <a:ext uri="{FF2B5EF4-FFF2-40B4-BE49-F238E27FC236}">
                <a16:creationId xmlns:a16="http://schemas.microsoft.com/office/drawing/2014/main" id="{A9A9F28E-9131-E24A-9723-93897061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7" y="5737770"/>
            <a:ext cx="3562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AF0F9B-5310-4D4C-B9DC-DB496D99C6D7}"/>
                  </a:ext>
                </a:extLst>
              </p:cNvPr>
              <p:cNvSpPr txBox="1"/>
              <p:nvPr/>
            </p:nvSpPr>
            <p:spPr>
              <a:xfrm>
                <a:off x="2233365" y="4412486"/>
                <a:ext cx="74809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𝐹𝑎𝑡𝑚𝑎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𝐴𝑠𝑙𝑎𝑛</m:t>
                      </m:r>
                    </m:oMath>
                  </m:oMathPara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AF0F9B-5310-4D4C-B9DC-DB496D99C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65" y="4412486"/>
                <a:ext cx="7480923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73BF50-1BAF-4F4C-B6EF-5B9E03FA04FF}"/>
                  </a:ext>
                </a:extLst>
              </p:cNvPr>
              <p:cNvSpPr/>
              <p:nvPr/>
            </p:nvSpPr>
            <p:spPr>
              <a:xfrm>
                <a:off x="428626" y="3056424"/>
                <a:ext cx="1142047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𝑸𝒖𝒂𝒓𝒌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𝑮𝒍𝒖𝒐𝒏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𝑮𝒍𝒐𝒃𝒂𝒍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𝑨𝒏𝒂𝒍𝒚𝒔𝒊𝒔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𝒘𝒊𝒕𝒉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𝑫𝑽𝑪𝑺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𝑫𝑽𝑴𝑷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</a:rPr>
                        <m:t>𝑵𝑳𝑶</m:t>
                      </m:r>
                    </m:oMath>
                  </m:oMathPara>
                </a14:m>
                <a:endParaRPr lang="en-US" sz="3600" b="1" i="0" dirty="0">
                  <a:solidFill>
                    <a:srgbClr val="0070C0"/>
                  </a:solidFill>
                  <a:effectLst/>
                  <a:latin typeface="Roboto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873BF50-1BAF-4F4C-B6EF-5B9E03FA04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6" y="3056424"/>
                <a:ext cx="11420474" cy="1200329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FB8F4C3F-6DD4-6ED0-F60E-BF69FF60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61" y="5673562"/>
            <a:ext cx="28003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BC673-1006-AC53-551F-48DB46CEC985}"/>
              </a:ext>
            </a:extLst>
          </p:cNvPr>
          <p:cNvSpPr txBox="1"/>
          <p:nvPr/>
        </p:nvSpPr>
        <p:spPr>
          <a:xfrm>
            <a:off x="2785099" y="499726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1" dirty="0">
                <a:latin typeface="Cambria Math" panose="02040503050406030204" pitchFamily="18" charset="0"/>
              </a:rPr>
              <a:t>(with </a:t>
            </a:r>
            <a:r>
              <a:rPr lang="en-US" sz="1800" b="0" i="1" dirty="0" err="1">
                <a:latin typeface="Cambria Math" panose="02040503050406030204" pitchFamily="18" charset="0"/>
              </a:rPr>
              <a:t>Yuxun</a:t>
            </a:r>
            <a:r>
              <a:rPr lang="en-US" sz="1800" b="0" i="1" dirty="0">
                <a:latin typeface="Cambria Math" panose="02040503050406030204" pitchFamily="18" charset="0"/>
              </a:rPr>
              <a:t> Guo, Gabriel Santiago and </a:t>
            </a:r>
            <a:r>
              <a:rPr lang="en-US" sz="1800" b="0" i="1" dirty="0" err="1">
                <a:latin typeface="Cambria Math" panose="02040503050406030204" pitchFamily="18" charset="0"/>
              </a:rPr>
              <a:t>Xiangdong</a:t>
            </a:r>
            <a:r>
              <a:rPr lang="en-US" sz="1800" b="0" i="1" dirty="0">
                <a:latin typeface="Cambria Math" panose="02040503050406030204" pitchFamily="18" charset="0"/>
              </a:rPr>
              <a:t> Ji)</a:t>
            </a:r>
          </a:p>
        </p:txBody>
      </p:sp>
    </p:spTree>
    <p:extLst>
      <p:ext uri="{BB962C8B-B14F-4D97-AF65-F5344CB8AC3E}">
        <p14:creationId xmlns:p14="http://schemas.microsoft.com/office/powerpoint/2010/main" val="374856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312452"/>
            <a:chOff x="457690" y="647455"/>
            <a:chExt cx="11598322" cy="43124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/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Lattice matching has limitations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blipFill>
                  <a:blip r:embed="rId30"/>
                  <a:stretch>
                    <a:fillRect t="-19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A19D5-C85F-44FB-E5A2-B505FA3C78AF}"/>
              </a:ext>
            </a:extLst>
          </p:cNvPr>
          <p:cNvSpPr/>
          <p:nvPr/>
        </p:nvSpPr>
        <p:spPr>
          <a:xfrm>
            <a:off x="7554351" y="827260"/>
            <a:ext cx="4389120" cy="52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A7AE7-B197-9B78-FA39-6D16306F4D4F}"/>
              </a:ext>
            </a:extLst>
          </p:cNvPr>
          <p:cNvSpPr/>
          <p:nvPr/>
        </p:nvSpPr>
        <p:spPr>
          <a:xfrm>
            <a:off x="4048633" y="1459872"/>
            <a:ext cx="4080677" cy="38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/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𝑁𝑒𝑔𝑙𝑒𝑐𝑡𝑖𝑛𝑔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𝑝𝑎𝑟𝑡𝑠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𝐶𝐹𝐹𝑠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𝑇𝐹𝐹𝑠</m:t>
                      </m:r>
                    </m:oMath>
                  </m:oMathPara>
                </a14:m>
                <a:endParaRPr lang="en-US" sz="1200" dirty="0"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blipFill>
                <a:blip r:embed="rId3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F7FA32-D7EA-C9CF-7D3C-5B59E4B3442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43207" y="3532589"/>
            <a:ext cx="23495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88FD6-73D2-D50E-4B1E-4AABDF2E0D9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514152" y="1985279"/>
            <a:ext cx="3035300" cy="143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5055A-4042-CD65-5B02-786B88B90E24}"/>
                  </a:ext>
                </a:extLst>
              </p:cNvPr>
              <p:cNvSpPr txBox="1"/>
              <p:nvPr/>
            </p:nvSpPr>
            <p:spPr>
              <a:xfrm>
                <a:off x="7830190" y="1523133"/>
                <a:ext cx="2581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Why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 ?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5055A-4042-CD65-5B02-786B88B9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90" y="1523133"/>
                <a:ext cx="2581640" cy="369332"/>
              </a:xfrm>
              <a:prstGeom prst="rect">
                <a:avLst/>
              </a:prstGeom>
              <a:blipFill>
                <a:blip r:embed="rId37"/>
                <a:stretch>
                  <a:fillRect l="-1961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299C8A9-03E7-B722-63EC-62EDDC5940FD}"/>
              </a:ext>
            </a:extLst>
          </p:cNvPr>
          <p:cNvGrpSpPr/>
          <p:nvPr/>
        </p:nvGrpSpPr>
        <p:grpSpPr>
          <a:xfrm>
            <a:off x="5615300" y="4218411"/>
            <a:ext cx="4161156" cy="808990"/>
            <a:chOff x="6132572" y="4089270"/>
            <a:chExt cx="4161156" cy="8089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4888E5-06C3-B620-2C46-3CEBC058B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6132572" y="4089270"/>
              <a:ext cx="3665220" cy="80899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386BD-6FC9-2600-970F-221BD41D3DB3}"/>
                    </a:ext>
                  </a:extLst>
                </p:cNvPr>
                <p:cNvSpPr txBox="1"/>
                <p:nvPr/>
              </p:nvSpPr>
              <p:spPr>
                <a:xfrm>
                  <a:off x="9670672" y="4365409"/>
                  <a:ext cx="62305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386BD-6FC9-2600-970F-221BD41D3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0672" y="4365409"/>
                  <a:ext cx="623056" cy="276999"/>
                </a:xfrm>
                <a:prstGeom prst="rect">
                  <a:avLst/>
                </a:prstGeom>
                <a:blipFill>
                  <a:blip r:embed="rId39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73DA7C-CB11-2C3A-C975-8F3545702EA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98505" y="5215162"/>
            <a:ext cx="5283200" cy="102362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8B1CA7C-22F8-FB81-E1F9-2F2055836DAE}"/>
              </a:ext>
            </a:extLst>
          </p:cNvPr>
          <p:cNvSpPr txBox="1"/>
          <p:nvPr/>
        </p:nvSpPr>
        <p:spPr>
          <a:xfrm>
            <a:off x="3454808" y="3641642"/>
            <a:ext cx="103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PDFs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29F50C-F804-C5F9-976E-EC61EF7BAFE0}"/>
              </a:ext>
            </a:extLst>
          </p:cNvPr>
          <p:cNvSpPr txBox="1"/>
          <p:nvPr/>
        </p:nvSpPr>
        <p:spPr>
          <a:xfrm>
            <a:off x="3409785" y="2942898"/>
            <a:ext cx="8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DVCS</a:t>
            </a:r>
          </a:p>
          <a:p>
            <a:r>
              <a:rPr lang="en-US" sz="1600" dirty="0"/>
              <a:t>DVMP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F3B72656-FC73-899A-2D87-2DD4339192AF}"/>
              </a:ext>
            </a:extLst>
          </p:cNvPr>
          <p:cNvCxnSpPr>
            <a:cxnSpLocks/>
            <a:stCxn id="43" idx="1"/>
          </p:cNvCxnSpPr>
          <p:nvPr/>
        </p:nvCxnSpPr>
        <p:spPr>
          <a:xfrm rot="10800000" flipV="1">
            <a:off x="2569922" y="3810919"/>
            <a:ext cx="884887" cy="2448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8B49E3E-52A0-2E32-8C5B-CD4FCB8F1742}"/>
              </a:ext>
            </a:extLst>
          </p:cNvPr>
          <p:cNvCxnSpPr>
            <a:cxnSpLocks/>
            <a:stCxn id="44" idx="1"/>
          </p:cNvCxnSpPr>
          <p:nvPr/>
        </p:nvCxnSpPr>
        <p:spPr>
          <a:xfrm rot="10800000">
            <a:off x="2969615" y="2838604"/>
            <a:ext cx="440171" cy="3966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E11DEA-F73E-E2AF-2A06-0F37E20041B2}"/>
                  </a:ext>
                </a:extLst>
              </p:cNvPr>
              <p:cNvSpPr txBox="1"/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Experimental data give information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E11DEA-F73E-E2AF-2A06-0F37E200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blipFill>
                <a:blip r:embed="rId41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2473F5-4652-8159-78DD-ED4B73C29537}"/>
                  </a:ext>
                </a:extLst>
              </p:cNvPr>
              <p:cNvSpPr txBox="1"/>
              <p:nvPr/>
            </p:nvSpPr>
            <p:spPr>
              <a:xfrm>
                <a:off x="1732174" y="6475909"/>
                <a:ext cx="100987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  <a:latin typeface="Chalkboard" panose="03050602040202020205" pitchFamily="66" charset="77"/>
                  </a:rPr>
                  <a:t>How to take the GPDs off the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1400" dirty="0">
                    <a:solidFill>
                      <a:srgbClr val="00B050"/>
                    </a:solidFill>
                    <a:latin typeface="Chalkboard" panose="03050602040202020205" pitchFamily="66" charset="77"/>
                  </a:rPr>
                  <a:t> line: Single diffractive hard exclusive processes. </a:t>
                </a:r>
                <a:r>
                  <a:rPr lang="en-US" sz="1400" dirty="0" err="1">
                    <a:solidFill>
                      <a:srgbClr val="00B050"/>
                    </a:solidFill>
                    <a:latin typeface="Chalkboard" panose="03050602040202020205" pitchFamily="66" charset="77"/>
                  </a:rPr>
                  <a:t>Qiu&amp;Yu</a:t>
                </a:r>
                <a:r>
                  <a:rPr lang="en-US" sz="1400" dirty="0">
                    <a:solidFill>
                      <a:srgbClr val="00B050"/>
                    </a:solidFill>
                    <a:latin typeface="Chalkboard" panose="03050602040202020205" pitchFamily="66" charset="77"/>
                  </a:rPr>
                  <a:t> </a:t>
                </a:r>
                <a:r>
                  <a:rPr lang="en-US" sz="1400" b="0" i="0" u="none" strike="noStrike" dirty="0">
                    <a:solidFill>
                      <a:srgbClr val="0070C0"/>
                    </a:solidFill>
                    <a:effectLst/>
                    <a:latin typeface="-apple-system"/>
                    <a:hlinkClick r:id="rId4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2407.11304</a:t>
                </a:r>
                <a:r>
                  <a:rPr lang="en-US" sz="1400" b="0" i="0" dirty="0">
                    <a:solidFill>
                      <a:srgbClr val="00B050"/>
                    </a:solidFill>
                    <a:effectLst/>
                    <a:latin typeface="-apple-system"/>
                  </a:rPr>
                  <a:t> </a:t>
                </a:r>
                <a:endParaRPr lang="en-US" sz="1400" dirty="0">
                  <a:solidFill>
                    <a:srgbClr val="00B050"/>
                  </a:solidFill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2473F5-4652-8159-78DD-ED4B73C29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74" y="6475909"/>
                <a:ext cx="10098778" cy="307777"/>
              </a:xfrm>
              <a:prstGeom prst="rect">
                <a:avLst/>
              </a:prstGeom>
              <a:blipFill>
                <a:blip r:embed="rId43"/>
                <a:stretch>
                  <a:fillRect l="-251"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2D51182-462D-6BFD-1FC8-37427B3ACA5E}"/>
              </a:ext>
            </a:extLst>
          </p:cNvPr>
          <p:cNvSpPr/>
          <p:nvPr/>
        </p:nvSpPr>
        <p:spPr>
          <a:xfrm>
            <a:off x="9974604" y="6030740"/>
            <a:ext cx="832971" cy="2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111E8D-05CC-E4A3-4B1B-C86643814F35}"/>
                  </a:ext>
                </a:extLst>
              </p:cNvPr>
              <p:cNvSpPr txBox="1"/>
              <p:nvPr/>
            </p:nvSpPr>
            <p:spPr>
              <a:xfrm>
                <a:off x="9456707" y="5983123"/>
                <a:ext cx="18687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𝐺𝑃𝐷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111E8D-05CC-E4A3-4B1B-C8664381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707" y="5983123"/>
                <a:ext cx="1868763" cy="338554"/>
              </a:xfrm>
              <a:prstGeom prst="rect">
                <a:avLst/>
              </a:prstGeom>
              <a:blipFill>
                <a:blip r:embed="rId44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58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255313"/>
            <a:chOff x="457690" y="647455"/>
            <a:chExt cx="11598322" cy="42553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0F70B2C-63DC-E4F4-6985-E3E17D5ADE4A}"/>
                </a:ext>
              </a:extLst>
            </p:cNvPr>
            <p:cNvSpPr txBox="1"/>
            <p:nvPr/>
          </p:nvSpPr>
          <p:spPr>
            <a:xfrm>
              <a:off x="3511297" y="3356019"/>
              <a:ext cx="10381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PDFs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8903913-61FA-75A9-C604-E604B84657AF}"/>
                </a:ext>
              </a:extLst>
            </p:cNvPr>
            <p:cNvSpPr txBox="1"/>
            <p:nvPr/>
          </p:nvSpPr>
          <p:spPr>
            <a:xfrm>
              <a:off x="3466274" y="2657275"/>
              <a:ext cx="865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DVCS</a:t>
              </a:r>
            </a:p>
            <a:p>
              <a:r>
                <a:rPr lang="en-US" sz="1600" dirty="0"/>
                <a:t>DVMP</a:t>
              </a:r>
            </a:p>
          </p:txBody>
        </p:sp>
        <p:cxnSp>
          <p:nvCxnSpPr>
            <p:cNvPr id="101" name="Curved Connector 100">
              <a:extLst>
                <a:ext uri="{FF2B5EF4-FFF2-40B4-BE49-F238E27FC236}">
                  <a16:creationId xmlns:a16="http://schemas.microsoft.com/office/drawing/2014/main" id="{82CB6160-9079-F32E-BD70-3A52AA5CD28C}"/>
                </a:ext>
              </a:extLst>
            </p:cNvPr>
            <p:cNvCxnSpPr>
              <a:cxnSpLocks/>
              <a:stCxn id="98" idx="1"/>
              <a:endCxn id="5" idx="0"/>
            </p:cNvCxnSpPr>
            <p:nvPr/>
          </p:nvCxnSpPr>
          <p:spPr>
            <a:xfrm rot="10800000" flipV="1">
              <a:off x="2626411" y="3525296"/>
              <a:ext cx="884887" cy="24484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>
              <a:extLst>
                <a:ext uri="{FF2B5EF4-FFF2-40B4-BE49-F238E27FC236}">
                  <a16:creationId xmlns:a16="http://schemas.microsoft.com/office/drawing/2014/main" id="{E86983EB-A0B1-D957-9CBD-377B3ACA9DDE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 rot="10800000">
              <a:off x="3026104" y="2552981"/>
              <a:ext cx="440171" cy="39668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187B371-5E71-5F40-06C9-DF032A77F972}"/>
                    </a:ext>
                  </a:extLst>
                </p:cNvPr>
                <p:cNvSpPr txBox="1"/>
                <p:nvPr/>
              </p:nvSpPr>
              <p:spPr>
                <a:xfrm>
                  <a:off x="457690" y="4050963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Experimental data give information only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E187B371-5E71-5F40-06C9-DF032A77F9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90" y="4050963"/>
                  <a:ext cx="3280462" cy="646331"/>
                </a:xfrm>
                <a:prstGeom prst="rect">
                  <a:avLst/>
                </a:prstGeom>
                <a:blipFill>
                  <a:blip r:embed="rId29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A19D5-C85F-44FB-E5A2-B505FA3C78AF}"/>
              </a:ext>
            </a:extLst>
          </p:cNvPr>
          <p:cNvSpPr/>
          <p:nvPr/>
        </p:nvSpPr>
        <p:spPr>
          <a:xfrm>
            <a:off x="7554351" y="827260"/>
            <a:ext cx="4389120" cy="52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EE8379-ABFA-EE8F-A638-6A94B62FC1AB}"/>
              </a:ext>
            </a:extLst>
          </p:cNvPr>
          <p:cNvSpPr/>
          <p:nvPr/>
        </p:nvSpPr>
        <p:spPr>
          <a:xfrm>
            <a:off x="4888532" y="3922011"/>
            <a:ext cx="846208" cy="17064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CBF7F-0FCC-EEEE-2C1A-394D44AFB104}"/>
              </a:ext>
            </a:extLst>
          </p:cNvPr>
          <p:cNvSpPr/>
          <p:nvPr/>
        </p:nvSpPr>
        <p:spPr>
          <a:xfrm>
            <a:off x="6096081" y="3922010"/>
            <a:ext cx="846208" cy="18592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2752F6-D2B1-5B52-31DD-EFB6F473FC1F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2752F6-D2B1-5B52-31DD-EFB6F473F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B609AF-4FE9-7BC3-EE56-F46552E30E30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9B609AF-4FE9-7BC3-EE56-F46552E30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B0E2603-8ADF-B2CD-0A0B-648E967BD08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275372" y="4902279"/>
            <a:ext cx="6006084" cy="14615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E1CC84-8138-1B15-6101-6681780A26B1}"/>
                  </a:ext>
                </a:extLst>
              </p:cNvPr>
              <p:cNvSpPr txBox="1"/>
              <p:nvPr/>
            </p:nvSpPr>
            <p:spPr>
              <a:xfrm>
                <a:off x="4131438" y="4353709"/>
                <a:ext cx="3650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Lattice has limitations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E1CC84-8138-1B15-6101-6681780A2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38" y="4353709"/>
                <a:ext cx="3650260" cy="369332"/>
              </a:xfrm>
              <a:prstGeom prst="rect">
                <a:avLst/>
              </a:prstGeom>
              <a:blipFill>
                <a:blip r:embed="rId35"/>
                <a:stretch>
                  <a:fillRect l="-34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3D674-F43E-BD14-0BB8-DEA3792CA2E1}"/>
                  </a:ext>
                </a:extLst>
              </p:cNvPr>
              <p:cNvSpPr txBox="1"/>
              <p:nvPr/>
            </p:nvSpPr>
            <p:spPr>
              <a:xfrm>
                <a:off x="6500671" y="6349689"/>
                <a:ext cx="3484880" cy="380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𝐸𝑟𝑟𝑜𝑟𝑠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3D674-F43E-BD14-0BB8-DEA3792CA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671" y="6349689"/>
                <a:ext cx="3484880" cy="380745"/>
              </a:xfrm>
              <a:prstGeom prst="rect">
                <a:avLst/>
              </a:prstGeom>
              <a:blipFill>
                <a:blip r:embed="rId36"/>
                <a:stretch>
                  <a:fillRect l="-2174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B8E7DD4B-8F05-A3D6-932C-057F29643259}"/>
              </a:ext>
            </a:extLst>
          </p:cNvPr>
          <p:cNvCxnSpPr>
            <a:stCxn id="23" idx="1"/>
            <a:endCxn id="3" idx="2"/>
          </p:cNvCxnSpPr>
          <p:nvPr/>
        </p:nvCxnSpPr>
        <p:spPr>
          <a:xfrm rot="10800000">
            <a:off x="6278415" y="6363796"/>
            <a:ext cx="222257" cy="1762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79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255313"/>
            <a:chOff x="457690" y="647455"/>
            <a:chExt cx="11598322" cy="425531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7B66794-31C3-B294-A69B-EFDADEC4F4A6}"/>
                    </a:ext>
                  </a:extLst>
                </p:cNvPr>
                <p:cNvSpPr txBox="1"/>
                <p:nvPr/>
              </p:nvSpPr>
              <p:spPr>
                <a:xfrm>
                  <a:off x="3990753" y="2786329"/>
                  <a:ext cx="4985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7B66794-31C3-B294-A69B-EFDADEC4F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753" y="2786329"/>
                  <a:ext cx="498534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20000" r="-22500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2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AA50C2A-8B45-482E-FFB5-5C5353B5CF59}"/>
              </a:ext>
            </a:extLst>
          </p:cNvPr>
          <p:cNvSpPr/>
          <p:nvPr/>
        </p:nvSpPr>
        <p:spPr>
          <a:xfrm>
            <a:off x="4888532" y="3922011"/>
            <a:ext cx="846208" cy="17064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99BF1-CDEA-11ED-21DE-F59BFB23CAE9}"/>
              </a:ext>
            </a:extLst>
          </p:cNvPr>
          <p:cNvSpPr/>
          <p:nvPr/>
        </p:nvSpPr>
        <p:spPr>
          <a:xfrm>
            <a:off x="6096081" y="3922010"/>
            <a:ext cx="846208" cy="18592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3AF9ED6-CDAD-22C0-F9A9-CA9685D3E3D5}"/>
              </a:ext>
            </a:extLst>
          </p:cNvPr>
          <p:cNvSpPr/>
          <p:nvPr/>
        </p:nvSpPr>
        <p:spPr>
          <a:xfrm>
            <a:off x="234434" y="5485904"/>
            <a:ext cx="11742348" cy="984869"/>
          </a:xfrm>
          <a:prstGeom prst="round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3E5914-85DE-BA2F-3BA1-63D8068AB9F9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3E5914-85DE-BA2F-3BA1-63D8068A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6A7E-4071-3A7C-36D2-375470455A06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526A7E-4071-3A7C-36D2-375470455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DDC436B-5653-5CC0-4F39-3EF8AA9E063A}"/>
              </a:ext>
            </a:extLst>
          </p:cNvPr>
          <p:cNvSpPr txBox="1"/>
          <p:nvPr/>
        </p:nvSpPr>
        <p:spPr>
          <a:xfrm>
            <a:off x="3454808" y="3641642"/>
            <a:ext cx="103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PDFs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38AD14-A2CE-D34C-2964-79FCBB0522BD}"/>
              </a:ext>
            </a:extLst>
          </p:cNvPr>
          <p:cNvSpPr txBox="1"/>
          <p:nvPr/>
        </p:nvSpPr>
        <p:spPr>
          <a:xfrm>
            <a:off x="3409785" y="2942898"/>
            <a:ext cx="8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DVCS</a:t>
            </a:r>
          </a:p>
          <a:p>
            <a:r>
              <a:rPr lang="en-US" sz="1600" dirty="0"/>
              <a:t>DVMP</a:t>
            </a:r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B29F0C56-DCCB-AF91-5593-37A06721CB34}"/>
              </a:ext>
            </a:extLst>
          </p:cNvPr>
          <p:cNvCxnSpPr>
            <a:cxnSpLocks/>
            <a:stCxn id="21" idx="1"/>
          </p:cNvCxnSpPr>
          <p:nvPr/>
        </p:nvCxnSpPr>
        <p:spPr>
          <a:xfrm rot="10800000" flipV="1">
            <a:off x="2569922" y="3810919"/>
            <a:ext cx="884887" cy="2448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D3E36A4B-5EC7-6422-7EB9-861B68EB0AA9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>
            <a:off x="2969615" y="2838604"/>
            <a:ext cx="440171" cy="3966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E9657A-BB07-8595-5460-6AD4ADE18C85}"/>
                  </a:ext>
                </a:extLst>
              </p:cNvPr>
              <p:cNvSpPr txBox="1"/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Experimental data give information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3E9657A-BB07-8595-5460-6AD4ADE18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blipFill>
                <a:blip r:embed="rId3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5D1D4E-389A-4FEF-F4BC-70575F655085}"/>
                  </a:ext>
                </a:extLst>
              </p:cNvPr>
              <p:cNvSpPr txBox="1"/>
              <p:nvPr/>
            </p:nvSpPr>
            <p:spPr>
              <a:xfrm>
                <a:off x="4131438" y="4353709"/>
                <a:ext cx="3650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Lattice has limitations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F5D1D4E-389A-4FEF-F4BC-70575F655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38" y="4353709"/>
                <a:ext cx="3650260" cy="369332"/>
              </a:xfrm>
              <a:prstGeom prst="rect">
                <a:avLst/>
              </a:prstGeom>
              <a:blipFill>
                <a:blip r:embed="rId36"/>
                <a:stretch>
                  <a:fillRect l="-34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5442EDB3-CD15-049F-7F0E-144E68BCE140}"/>
              </a:ext>
            </a:extLst>
          </p:cNvPr>
          <p:cNvSpPr txBox="1"/>
          <p:nvPr/>
        </p:nvSpPr>
        <p:spPr>
          <a:xfrm>
            <a:off x="589096" y="5619515"/>
            <a:ext cx="11085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halkboard" panose="03050602040202020205" pitchFamily="66" charset="77"/>
              </a:rPr>
              <a:t>Combining all the possible constraints on GPDs, including both experimental and lattice calculations and parametrizing the t dependence of the conformal moments of valence  and sea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86990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4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621998C-EEB4-C0C6-C7D7-A699EEFEF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100" y="1418466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1413C-B8FE-A1FE-DFB5-A0B693BC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4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621998C-EEB4-C0C6-C7D7-A699EEFEF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1413C-B8FE-A1FE-DFB5-A0B693BC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AD707E-4453-726A-55E7-9390B67B0E4A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AD707E-4453-726A-55E7-9390B67B0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7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55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4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1413C-B8FE-A1FE-DFB5-A0B693BC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D927-D9B0-18DF-6069-5F2E0E19DE56}"/>
                  </a:ext>
                </a:extLst>
              </p:cNvPr>
              <p:cNvSpPr txBox="1"/>
              <p:nvPr/>
            </p:nvSpPr>
            <p:spPr>
              <a:xfrm>
                <a:off x="523226" y="2770103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𝑚𝑜𝑡𝑖𝑣𝑎𝑡𝑒𝑑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𝑒𝑣𝑜𝑙𝑢𝑡𝑖𝑜𝑛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D927-D9B0-18DF-6069-5F2E0E19D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26" y="2770103"/>
                <a:ext cx="10188788" cy="369332"/>
              </a:xfrm>
              <a:prstGeom prst="rect">
                <a:avLst/>
              </a:prstGeom>
              <a:blipFill>
                <a:blip r:embed="rId8"/>
                <a:stretch>
                  <a:fillRect l="-4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59313AC-DF2D-6F89-39E6-6D00A3959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5D282-6540-641F-267D-543D0CD17B39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5D282-6540-641F-267D-543D0CD17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10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36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45AB1B-39C8-04CA-3261-1D6C72646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4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E08F6A-1EB1-B05D-A7D6-9D23E918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81413C-B8FE-A1FE-DFB5-A0B693BC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D927-D9B0-18DF-6069-5F2E0E19DE56}"/>
                  </a:ext>
                </a:extLst>
              </p:cNvPr>
              <p:cNvSpPr txBox="1"/>
              <p:nvPr/>
            </p:nvSpPr>
            <p:spPr>
              <a:xfrm>
                <a:off x="523226" y="2770103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𝑎𝑛𝑠𝑤𝑒𝑟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𝑚𝑜𝑡𝑖𝑣𝑎𝑡𝑒𝑑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𝑒𝑣𝑜𝑙𝑢𝑡𝑖𝑜𝑛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5ED927-D9B0-18DF-6069-5F2E0E19D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26" y="2770103"/>
                <a:ext cx="10188788" cy="369332"/>
              </a:xfrm>
              <a:prstGeom prst="rect">
                <a:avLst/>
              </a:prstGeom>
              <a:blipFill>
                <a:blip r:embed="rId8"/>
                <a:stretch>
                  <a:fillRect l="-4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59313AC-DF2D-6F89-39E6-6D00A3959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0747B7-66FD-796B-00D4-80987BB100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875" y="3104415"/>
            <a:ext cx="10067925" cy="1047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B603A-31CB-2B96-6D28-5BA960CCE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7581" y="4117145"/>
            <a:ext cx="8321040" cy="2514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DA8A02-1A0A-3F17-832C-0472D9F39116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DA8A02-1A0A-3F17-832C-0472D9F39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12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1FE6937-BA2A-7947-CD33-F34986127DB5}"/>
              </a:ext>
            </a:extLst>
          </p:cNvPr>
          <p:cNvSpPr/>
          <p:nvPr/>
        </p:nvSpPr>
        <p:spPr>
          <a:xfrm>
            <a:off x="6771862" y="3473746"/>
            <a:ext cx="1790898" cy="192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BBECAE-392D-7650-EFB4-A64324D98B95}"/>
              </a:ext>
            </a:extLst>
          </p:cNvPr>
          <p:cNvSpPr/>
          <p:nvPr/>
        </p:nvSpPr>
        <p:spPr>
          <a:xfrm>
            <a:off x="9816565" y="3484022"/>
            <a:ext cx="548640" cy="23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2C9CB9-DB7F-FA66-9817-9FCD1F6008FB}"/>
                  </a:ext>
                </a:extLst>
              </p:cNvPr>
              <p:cNvSpPr txBox="1"/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𝐺𝑒𝑔𝑒𝑛𝑏𝑎𝑢𝑒𝑟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𝑠𝑖𝑚𝑝𝑙𝑖𝑓𝑦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𝑒𝑣𝑜𝑙𝑢𝑡𝑖𝑜𝑛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𝑒𝑞𝑢𝑎𝑡𝑖𝑜𝑛𝑠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2C9CB9-DB7F-FA66-9817-9FCD1F600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blipFill>
                <a:blip r:embed="rId8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7833F-CBC3-61B0-015A-E0E17853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CE9E8C-7EAD-1CE7-521D-A3C33DC9608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CE9E8C-7EAD-1CE7-521D-A3C33DC9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9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172E684-85F2-F652-87E6-98B916CE2C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BF49A1-E3EB-09D0-C9C7-CD19281B6AE9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BF49A1-E3EB-09D0-C9C7-CD19281B6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11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11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A1A1B92-C5C3-CFFD-D008-C24E07D77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661" y="3393245"/>
            <a:ext cx="6568440" cy="3238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29ED4-6D94-26C4-6CA6-018E8F57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390D8-DFF2-7130-5B5F-72CC2AFB81AA}"/>
                  </a:ext>
                </a:extLst>
              </p:cNvPr>
              <p:cNvSpPr txBox="1"/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𝐺𝑒𝑔𝑒𝑛𝑏𝑎𝑢𝑒𝑟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𝑠𝑖𝑚𝑝𝑙𝑖𝑓𝑦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𝑒𝑣𝑜𝑙𝑢𝑡𝑖𝑜𝑛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E390D8-DFF2-7130-5B5F-72CC2AFB8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blipFill>
                <a:blip r:embed="rId9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9E2072-25A6-B305-CFCE-04B95B933A9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9E2072-25A6-B305-CFCE-04B95B93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10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18E81CE-C117-2A17-1A58-E9C5E0C8D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0E26AA-D784-DD4E-5F31-E7923BE3EC3A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0E26AA-D784-DD4E-5F31-E7923BE3E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12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20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/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𝑠𝑒𝑟𝑖𝑒𝑠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𝑑𝑖𝑣𝑒𝑟𝑔𝑒𝑠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𝐶𝑎𝑛𝑛𝑜𝑡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𝑟𝑒𝑝𝑟𝑒𝑠𝑒𝑛𝑡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blipFill>
                <a:blip r:embed="rId11"/>
                <a:stretch>
                  <a:fillRect r="-990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0BB2F03-039A-E458-0939-4A12B5C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19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E8FCAF-9B97-EDB1-47FC-8460C586E7FF}"/>
              </a:ext>
            </a:extLst>
          </p:cNvPr>
          <p:cNvGrpSpPr/>
          <p:nvPr/>
        </p:nvGrpSpPr>
        <p:grpSpPr>
          <a:xfrm>
            <a:off x="1884792" y="3674115"/>
            <a:ext cx="8003127" cy="850900"/>
            <a:chOff x="1884792" y="3674115"/>
            <a:chExt cx="8003127" cy="8509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E1858D-F734-6431-3871-0FF09CE7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40101" y="3674115"/>
              <a:ext cx="6997700" cy="850900"/>
            </a:xfrm>
            <a:prstGeom prst="rect">
              <a:avLst/>
            </a:prstGeom>
          </p:spPr>
        </p:pic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D4C5C89A-7292-E71F-28C2-06B53D142864}"/>
                </a:ext>
              </a:extLst>
            </p:cNvPr>
            <p:cNvCxnSpPr>
              <a:stCxn id="3" idx="0"/>
              <a:endCxn id="2" idx="1"/>
            </p:cNvCxnSpPr>
            <p:nvPr/>
          </p:nvCxnSpPr>
          <p:spPr>
            <a:xfrm rot="5400000" flipH="1" flipV="1">
              <a:off x="2128914" y="3855444"/>
              <a:ext cx="367065" cy="8553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A1B690E-EF23-ACC4-3222-8A11085BA26A}"/>
                </a:ext>
              </a:extLst>
            </p:cNvPr>
            <p:cNvSpPr/>
            <p:nvPr/>
          </p:nvSpPr>
          <p:spPr>
            <a:xfrm>
              <a:off x="8610600" y="3674115"/>
              <a:ext cx="1277319" cy="7925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/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𝐺𝑒𝑔𝑒𝑛𝑏𝑎𝑢𝑒𝑟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𝑠𝑖𝑚𝑝𝑙𝑖𝑓𝑦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𝑒𝑣𝑜𝑙𝑢𝑡𝑖𝑜𝑛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blipFill>
                <a:blip r:embed="rId13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99B2B20-D724-B0B8-D624-3559A315804B}"/>
              </a:ext>
            </a:extLst>
          </p:cNvPr>
          <p:cNvGrpSpPr/>
          <p:nvPr/>
        </p:nvGrpSpPr>
        <p:grpSpPr>
          <a:xfrm>
            <a:off x="3838103" y="4648105"/>
            <a:ext cx="3899995" cy="1949908"/>
            <a:chOff x="3838103" y="4648105"/>
            <a:chExt cx="3899995" cy="1949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513F516-C7DB-BBF6-9C25-FE6F9FCAAEE6}"/>
                </a:ext>
              </a:extLst>
            </p:cNvPr>
            <p:cNvGrpSpPr/>
            <p:nvPr/>
          </p:nvGrpSpPr>
          <p:grpSpPr>
            <a:xfrm>
              <a:off x="3838103" y="4648105"/>
              <a:ext cx="3899995" cy="1949908"/>
              <a:chOff x="1783626" y="3306191"/>
              <a:chExt cx="5313722" cy="308579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B2F74D0-D3B8-365D-92CA-488E0C5039B1}"/>
                  </a:ext>
                </a:extLst>
              </p:cNvPr>
              <p:cNvGrpSpPr/>
              <p:nvPr/>
            </p:nvGrpSpPr>
            <p:grpSpPr>
              <a:xfrm>
                <a:off x="1783626" y="3306191"/>
                <a:ext cx="5313722" cy="3085791"/>
                <a:chOff x="3506425" y="1124382"/>
                <a:chExt cx="5313722" cy="3085791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6C6AB2F-EBCE-7D89-C8A9-60C8C762D837}"/>
                    </a:ext>
                  </a:extLst>
                </p:cNvPr>
                <p:cNvGrpSpPr/>
                <p:nvPr/>
              </p:nvGrpSpPr>
              <p:grpSpPr>
                <a:xfrm>
                  <a:off x="3743326" y="1124382"/>
                  <a:ext cx="5076821" cy="3085791"/>
                  <a:chOff x="3743326" y="1124382"/>
                  <a:chExt cx="5076821" cy="308579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F4938C8D-67EB-04FD-99C1-EA61D6FE72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98302" y="1124382"/>
                        <a:ext cx="121443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B70EC45-95E1-8E4F-AE02-6644B9A7A1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98302" y="1124382"/>
                        <a:ext cx="1214438" cy="40011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b="-161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8EC94AD1-4BD2-1746-B922-408B888FEC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34372" y="3605184"/>
                        <a:ext cx="48577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0311AA86-58CD-3D42-A280-AA984A678C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34372" y="3605184"/>
                        <a:ext cx="485775" cy="40011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>
                        <a:extLst>
                          <a:ext uri="{FF2B5EF4-FFF2-40B4-BE49-F238E27FC236}">
                            <a16:creationId xmlns:a16="http://schemas.microsoft.com/office/drawing/2014/main" id="{4715D5AD-A8B3-39A7-4B9F-E1E1DB6368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06283" y="3840841"/>
                        <a:ext cx="97155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644E11D9-EEEB-E444-9DA1-09DED0A7EA8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06283" y="3840841"/>
                        <a:ext cx="97155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8E6B7C63-966D-A899-9C55-BBF888FA1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3599" y="1506781"/>
                        <a:ext cx="365806" cy="3693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8E6B7C63-966D-A899-9C55-BBF888FA131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43599" y="1506781"/>
                        <a:ext cx="365806" cy="369333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r="-13636" b="-4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B83CE277-09AF-2D7F-C584-3311CA8B3836}"/>
                      </a:ext>
                    </a:extLst>
                  </p:cNvPr>
                  <p:cNvSpPr txBox="1"/>
                  <p:nvPr/>
                </p:nvSpPr>
                <p:spPr>
                  <a:xfrm>
                    <a:off x="4285541" y="3836017"/>
                    <a:ext cx="6715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-1</a:t>
                    </a:r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0657A31A-2784-107E-6147-3FBD80A822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27229" y="1587050"/>
                    <a:ext cx="0" cy="2248967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alpha val="4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BCA6D189-8C88-7511-35CB-770F09DAC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43326" y="3805239"/>
                    <a:ext cx="4605334" cy="15389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alpha val="4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Triangle 32">
                    <a:extLst>
                      <a:ext uri="{FF2B5EF4-FFF2-40B4-BE49-F238E27FC236}">
                        <a16:creationId xmlns:a16="http://schemas.microsoft.com/office/drawing/2014/main" id="{E9A17943-1BC1-68B1-9E26-1137D7F2352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05334" y="1976479"/>
                    <a:ext cx="3000375" cy="1828760"/>
                  </a:xfrm>
                  <a:prstGeom prst="triangle">
                    <a:avLst/>
                  </a:prstGeom>
                  <a:solidFill>
                    <a:schemeClr val="bg2">
                      <a:lumMod val="50000"/>
                      <a:alpha val="2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Triangle 33">
                    <a:extLst>
                      <a:ext uri="{FF2B5EF4-FFF2-40B4-BE49-F238E27FC236}">
                        <a16:creationId xmlns:a16="http://schemas.microsoft.com/office/drawing/2014/main" id="{92C9DC49-0F88-8D0D-673F-B0D6CCE9F6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07065" y="2109571"/>
                    <a:ext cx="1832203" cy="1559134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00B0F0">
                      <a:alpha val="1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D636944-1B1F-802E-E17D-15D9E4B67C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1719184"/>
                  <a:ext cx="1717506" cy="2101444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4ABFD45-F33C-8F31-958E-BD2B463F59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40952" y="1719184"/>
                  <a:ext cx="1686277" cy="2086054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1B6E329-45B2-360F-D808-E3DF705F5C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7675" y="1973037"/>
                  <a:ext cx="3686175" cy="20153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3BA8621D-C8E4-4F0F-5404-0DB561F986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2733" y="1841530"/>
                  <a:ext cx="10482" cy="2045128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2224A6C-3FFC-10C5-1F68-93025F9E7A4C}"/>
                    </a:ext>
                  </a:extLst>
                </p:cNvPr>
                <p:cNvCxnSpPr>
                  <a:cxnSpLocks/>
                  <a:stCxn id="30" idx="0"/>
                </p:cNvCxnSpPr>
                <p:nvPr/>
              </p:nvCxnSpPr>
              <p:spPr>
                <a:xfrm flipV="1">
                  <a:off x="4621297" y="1808525"/>
                  <a:ext cx="0" cy="2027492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C0842CE2-4D68-A843-9F59-1E41750C9A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49991" y="1423848"/>
                      <a:ext cx="1857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6398D5E-B198-F347-B7C1-2FFD4CF55A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9991" y="1423848"/>
                      <a:ext cx="18573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C8D50030-BF62-1FA7-B307-300DE4FA23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06425" y="1389123"/>
                      <a:ext cx="1857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A04217F4-3344-9A4A-B894-C709B7D590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06425" y="1389123"/>
                      <a:ext cx="1857375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503156E5-2B93-63E6-1889-CA48CA3143B0}"/>
                  </a:ext>
                </a:extLst>
              </p:cNvPr>
              <p:cNvSpPr/>
              <p:nvPr/>
            </p:nvSpPr>
            <p:spPr>
              <a:xfrm rot="16200000" flipV="1">
                <a:off x="2758457" y="4367194"/>
                <a:ext cx="1832204" cy="1474704"/>
              </a:xfrm>
              <a:prstGeom prst="triangle">
                <a:avLst>
                  <a:gd name="adj" fmla="val 0"/>
                </a:avLst>
              </a:prstGeom>
              <a:solidFill>
                <a:srgbClr val="00B0F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3B356-D10F-5DBA-A65F-77ABEFC0E5F2}"/>
                    </a:ext>
                  </a:extLst>
                </p:cNvPr>
                <p:cNvSpPr txBox="1"/>
                <p:nvPr/>
              </p:nvSpPr>
              <p:spPr>
                <a:xfrm>
                  <a:off x="5006644" y="5471068"/>
                  <a:ext cx="15309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𝐸𝑅𝐵𝐿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3B356-D10F-5DBA-A65F-77ABEFC0E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44" y="5471068"/>
                  <a:ext cx="1530997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BE1274-5DC3-3586-6956-8C14FEFCD89C}"/>
                    </a:ext>
                  </a:extLst>
                </p:cNvPr>
                <p:cNvSpPr txBox="1"/>
                <p:nvPr/>
              </p:nvSpPr>
              <p:spPr>
                <a:xfrm>
                  <a:off x="5700256" y="5942684"/>
                  <a:ext cx="15309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𝐷𝐺𝐿𝐴𝑃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3BE1274-5DC3-3586-6956-8C14FEFCD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256" y="5942684"/>
                  <a:ext cx="1530997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A02D0-A740-E816-85F5-59A389D3C54B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AA02D0-A740-E816-85F5-59A389D3C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22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AA906FB-A0A1-2EF2-BC3E-7A1389C8170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3B9460-E92E-E687-95B1-5316F41317E0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3B9460-E92E-E687-95B1-5316F413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24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28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FE10D7-D11B-2AE8-0A86-1B47E1AFF2D4}"/>
                  </a:ext>
                </a:extLst>
              </p:cNvPr>
              <p:cNvSpPr txBox="1"/>
              <p:nvPr/>
            </p:nvSpPr>
            <p:spPr>
              <a:xfrm>
                <a:off x="345688" y="535259"/>
                <a:ext cx="2520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𝑶𝒖𝒕𝒍𝒊𝒏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FE10D7-D11B-2AE8-0A86-1B47E1AFF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8" y="535259"/>
                <a:ext cx="252017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A0CC3B-5178-B44F-B1C6-7580440796A1}"/>
                  </a:ext>
                </a:extLst>
              </p:cNvPr>
              <p:cNvSpPr txBox="1"/>
              <p:nvPr/>
            </p:nvSpPr>
            <p:spPr>
              <a:xfrm>
                <a:off x="869795" y="1572322"/>
                <a:ext cx="6356195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i="1" dirty="0">
                    <a:latin typeface="Cambria Math" panose="02040503050406030204" pitchFamily="18" charset="0"/>
                  </a:rPr>
                  <a:t>GPDs and Challenges of the GPD </a:t>
                </a:r>
                <a:r>
                  <a:rPr lang="en-US" sz="2400" i="1" dirty="0" err="1">
                    <a:latin typeface="Cambria Math" panose="02040503050406030204" pitchFamily="18" charset="0"/>
                  </a:rPr>
                  <a:t>Pheno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Parametrization</a:t>
                </a:r>
              </a:p>
              <a:p>
                <a:r>
                  <a:rPr lang="en-US" sz="2400" i="1" dirty="0">
                    <a:latin typeface="Cambria Math" panose="02040503050406030204" pitchFamily="18" charset="0"/>
                  </a:rPr>
                  <a:t>         Inverse problem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sz="2400" i="1" dirty="0">
                    <a:latin typeface="Cambria Math" panose="02040503050406030204" pitchFamily="18" charset="0"/>
                  </a:rPr>
                  <a:t>The GUMP Project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𝐶𝑜𝑛𝑓𝑜𝑟𝑚𝑎𝑙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𝑤𝑎𝑣𝑒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𝑒𝑥𝑝𝑎𝑛𝑠𝑖𝑜𝑛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/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𝐷𝑉𝑀𝑃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𝐷𝑉𝐶𝑆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sz="2400" dirty="0"/>
              </a:p>
              <a:p>
                <a:pPr marL="342900"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𝑇𝐹𝐹𝑠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𝑓𝑟𝑜𝑚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𝑚𝑒𝑠𝑜𝑛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𝑝𝑟𝑜𝑑𝑢𝑐𝑡𝑖𝑜𝑛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A0CC3B-5178-B44F-B1C6-758044079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5" y="1572322"/>
                <a:ext cx="6356195" cy="4154984"/>
              </a:xfrm>
              <a:prstGeom prst="rect">
                <a:avLst/>
              </a:prstGeom>
              <a:blipFill>
                <a:blip r:embed="rId3"/>
                <a:stretch>
                  <a:fillRect l="-1397" t="-912" b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6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/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𝑠𝑒𝑟𝑖𝑒𝑠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𝑑𝑖𝑣𝑒𝑟𝑔𝑒𝑠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𝐶𝑎𝑛𝑛𝑜𝑡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𝑟𝑒𝑝𝑟𝑒𝑠𝑒𝑛𝑡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blipFill>
                <a:blip r:embed="rId11"/>
                <a:stretch>
                  <a:fillRect r="-990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0BB2F03-039A-E458-0939-4A12B5C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E8FCAF-9B97-EDB1-47FC-8460C586E7FF}"/>
              </a:ext>
            </a:extLst>
          </p:cNvPr>
          <p:cNvGrpSpPr/>
          <p:nvPr/>
        </p:nvGrpSpPr>
        <p:grpSpPr>
          <a:xfrm>
            <a:off x="1884792" y="3674115"/>
            <a:ext cx="8003127" cy="850900"/>
            <a:chOff x="1884792" y="3674115"/>
            <a:chExt cx="8003127" cy="8509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E1858D-F734-6431-3871-0FF09CE7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40101" y="3674115"/>
              <a:ext cx="6997700" cy="850900"/>
            </a:xfrm>
            <a:prstGeom prst="rect">
              <a:avLst/>
            </a:prstGeom>
          </p:spPr>
        </p:pic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D4C5C89A-7292-E71F-28C2-06B53D142864}"/>
                </a:ext>
              </a:extLst>
            </p:cNvPr>
            <p:cNvCxnSpPr>
              <a:stCxn id="3" idx="0"/>
              <a:endCxn id="2" idx="1"/>
            </p:cNvCxnSpPr>
            <p:nvPr/>
          </p:nvCxnSpPr>
          <p:spPr>
            <a:xfrm rot="5400000" flipH="1" flipV="1">
              <a:off x="2128914" y="3855444"/>
              <a:ext cx="367065" cy="8553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A1B690E-EF23-ACC4-3222-8A11085BA26A}"/>
                </a:ext>
              </a:extLst>
            </p:cNvPr>
            <p:cNvSpPr/>
            <p:nvPr/>
          </p:nvSpPr>
          <p:spPr>
            <a:xfrm>
              <a:off x="8610600" y="3674115"/>
              <a:ext cx="1277319" cy="7925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/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𝐺𝑒𝑔𝑒𝑛𝑏𝑎𝑢𝑒𝑟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𝑠𝑖𝑚𝑝𝑙𝑖𝑓𝑦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𝑒𝑣𝑜𝑙𝑢𝑡𝑖𝑜𝑛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blipFill>
                <a:blip r:embed="rId13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9663F59F-D1D9-EC36-0F42-66DF5F8B1E7A}"/>
              </a:ext>
            </a:extLst>
          </p:cNvPr>
          <p:cNvCxnSpPr>
            <a:cxnSpLocks/>
          </p:cNvCxnSpPr>
          <p:nvPr/>
        </p:nvCxnSpPr>
        <p:spPr>
          <a:xfrm>
            <a:off x="6015861" y="5403313"/>
            <a:ext cx="552479" cy="635372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86365A2-E769-0259-ACE4-9748A65ED049}"/>
                  </a:ext>
                </a:extLst>
              </p:cNvPr>
              <p:cNvSpPr txBox="1"/>
              <p:nvPr/>
            </p:nvSpPr>
            <p:spPr>
              <a:xfrm>
                <a:off x="6535717" y="5424536"/>
                <a:ext cx="339121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𝐴𝑛𝑎𝑙𝑦𝑡𝑖𝑐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𝑐𝑜𝑛𝑡𝑖𝑛𝑢𝑎𝑡𝑖𝑜𝑛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𝑠𝑖𝑛𝑔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𝑎𝑠𝑦𝑚𝑝𝑡𝑜𝑡𝑖𝑐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𝑏𝑒h𝑎𝑣𝑖𝑜𝑢𝑟</m:t>
                      </m:r>
                      <m:r>
                        <a:rPr lang="en-US" sz="1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86365A2-E769-0259-ACE4-9748A65ED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717" y="5424536"/>
                <a:ext cx="3391211" cy="553998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4A32937-6278-11EB-7CF7-5B7312418E29}"/>
              </a:ext>
            </a:extLst>
          </p:cNvPr>
          <p:cNvGrpSpPr/>
          <p:nvPr/>
        </p:nvGrpSpPr>
        <p:grpSpPr>
          <a:xfrm>
            <a:off x="3838103" y="4648105"/>
            <a:ext cx="3899995" cy="1949908"/>
            <a:chOff x="3838103" y="4648105"/>
            <a:chExt cx="3899995" cy="194990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1FFB18DF-A5E5-5B35-A072-BD4195B40488}"/>
                </a:ext>
              </a:extLst>
            </p:cNvPr>
            <p:cNvGrpSpPr/>
            <p:nvPr/>
          </p:nvGrpSpPr>
          <p:grpSpPr>
            <a:xfrm>
              <a:off x="3838103" y="4648105"/>
              <a:ext cx="3899995" cy="1949908"/>
              <a:chOff x="1783626" y="3306191"/>
              <a:chExt cx="5313722" cy="3085791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F760AAA6-0BE0-3F5B-18A7-2E0A60512EF9}"/>
                  </a:ext>
                </a:extLst>
              </p:cNvPr>
              <p:cNvGrpSpPr/>
              <p:nvPr/>
            </p:nvGrpSpPr>
            <p:grpSpPr>
              <a:xfrm>
                <a:off x="1783626" y="3306191"/>
                <a:ext cx="5313722" cy="3085791"/>
                <a:chOff x="3506425" y="1124382"/>
                <a:chExt cx="5313722" cy="3085791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092F32AA-71D3-5308-2FFF-FC982B55E416}"/>
                    </a:ext>
                  </a:extLst>
                </p:cNvPr>
                <p:cNvGrpSpPr/>
                <p:nvPr/>
              </p:nvGrpSpPr>
              <p:grpSpPr>
                <a:xfrm>
                  <a:off x="3743326" y="1124382"/>
                  <a:ext cx="5076821" cy="3085791"/>
                  <a:chOff x="3743326" y="1124382"/>
                  <a:chExt cx="5076821" cy="308579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4" name="TextBox 143">
                        <a:extLst>
                          <a:ext uri="{FF2B5EF4-FFF2-40B4-BE49-F238E27FC236}">
                            <a16:creationId xmlns:a16="http://schemas.microsoft.com/office/drawing/2014/main" id="{E87CA028-2224-328D-DB83-69DC6753E6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98302" y="1124382"/>
                        <a:ext cx="1214438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3B70EC45-95E1-8E4F-AE02-6644B9A7A10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498302" y="1124382"/>
                        <a:ext cx="1214438" cy="40011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b="-161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5" name="TextBox 144">
                        <a:extLst>
                          <a:ext uri="{FF2B5EF4-FFF2-40B4-BE49-F238E27FC236}">
                            <a16:creationId xmlns:a16="http://schemas.microsoft.com/office/drawing/2014/main" id="{707B76C2-052C-1834-B089-0AD1C9EEC3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334372" y="3605184"/>
                        <a:ext cx="485775" cy="4001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0311AA86-58CD-3D42-A280-AA984A678C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334372" y="3605184"/>
                        <a:ext cx="485775" cy="400110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>
                        <a:extLst>
                          <a:ext uri="{FF2B5EF4-FFF2-40B4-BE49-F238E27FC236}">
                            <a16:creationId xmlns:a16="http://schemas.microsoft.com/office/drawing/2014/main" id="{8C8F77C5-296E-D8EE-AA12-1D368C0DBC3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06283" y="3840841"/>
                        <a:ext cx="97155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644E11D9-EEEB-E444-9DA1-09DED0A7EA8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206283" y="3840841"/>
                        <a:ext cx="97155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Rectangle 146">
                        <a:extLst>
                          <a:ext uri="{FF2B5EF4-FFF2-40B4-BE49-F238E27FC236}">
                            <a16:creationId xmlns:a16="http://schemas.microsoft.com/office/drawing/2014/main" id="{16C413C0-3CC2-5B3C-F9A8-8886E96BF6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3599" y="1506781"/>
                        <a:ext cx="365806" cy="3693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8E6B7C63-966D-A899-9C55-BBF888FA1319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43599" y="1506781"/>
                        <a:ext cx="365806" cy="369333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r="-13636" b="-4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AC56E87-A2F0-33A8-12D8-C65E483DCF4A}"/>
                      </a:ext>
                    </a:extLst>
                  </p:cNvPr>
                  <p:cNvSpPr txBox="1"/>
                  <p:nvPr/>
                </p:nvSpPr>
                <p:spPr>
                  <a:xfrm>
                    <a:off x="4285541" y="3836017"/>
                    <a:ext cx="6715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-1</a:t>
                    </a:r>
                  </a:p>
                </p:txBody>
              </p: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ADEB7E2A-D19D-D3B7-3D7C-1CF614B198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27229" y="1587050"/>
                    <a:ext cx="0" cy="2248967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alpha val="46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283EF042-B0A4-33C7-C686-0004168DCD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43326" y="3805239"/>
                    <a:ext cx="4605334" cy="15389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alpha val="4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" name="Triangle 150">
                    <a:extLst>
                      <a:ext uri="{FF2B5EF4-FFF2-40B4-BE49-F238E27FC236}">
                        <a16:creationId xmlns:a16="http://schemas.microsoft.com/office/drawing/2014/main" id="{9B1616CA-4B17-1BF1-4980-59C5369C92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05334" y="1976479"/>
                    <a:ext cx="3000375" cy="1828760"/>
                  </a:xfrm>
                  <a:prstGeom prst="triangle">
                    <a:avLst/>
                  </a:prstGeom>
                  <a:solidFill>
                    <a:schemeClr val="bg2">
                      <a:lumMod val="50000"/>
                      <a:alpha val="24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Triangle 151">
                    <a:extLst>
                      <a:ext uri="{FF2B5EF4-FFF2-40B4-BE49-F238E27FC236}">
                        <a16:creationId xmlns:a16="http://schemas.microsoft.com/office/drawing/2014/main" id="{BEAFDE55-B2A5-F27C-3F16-951313654E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907065" y="2109571"/>
                    <a:ext cx="1832203" cy="1559134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rgbClr val="00B0F0">
                      <a:alpha val="1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456D9035-5628-E694-585C-F9FD10E03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1719184"/>
                  <a:ext cx="1717506" cy="2101444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8350A925-2232-07B1-2C3D-28009118E9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40952" y="1719184"/>
                  <a:ext cx="1686277" cy="2086054"/>
                </a:xfrm>
                <a:prstGeom prst="line">
                  <a:avLst/>
                </a:prstGeom>
                <a:ln w="254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EFD5AFD6-2645-175C-D9D2-67C9DF9FB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57675" y="1973037"/>
                  <a:ext cx="3686175" cy="20153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108BF1A7-6A02-8427-3CAC-CF0663279F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02733" y="1841530"/>
                  <a:ext cx="10482" cy="2045128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810C87F8-81C3-E710-2C3D-C83912867793}"/>
                    </a:ext>
                  </a:extLst>
                </p:cNvPr>
                <p:cNvCxnSpPr>
                  <a:cxnSpLocks/>
                  <a:stCxn id="148" idx="0"/>
                </p:cNvCxnSpPr>
                <p:nvPr/>
              </p:nvCxnSpPr>
              <p:spPr>
                <a:xfrm flipV="1">
                  <a:off x="4621297" y="1808525"/>
                  <a:ext cx="0" cy="2027492"/>
                </a:xfrm>
                <a:prstGeom prst="line">
                  <a:avLst/>
                </a:prstGeom>
                <a:ln w="34925" cmpd="sng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2" name="TextBox 141">
                      <a:extLst>
                        <a:ext uri="{FF2B5EF4-FFF2-40B4-BE49-F238E27FC236}">
                          <a16:creationId xmlns:a16="http://schemas.microsoft.com/office/drawing/2014/main" id="{B39FC0AB-14AB-E190-FF77-1F6E7D8ECB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49991" y="1423848"/>
                      <a:ext cx="1857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E6398D5E-B198-F347-B7C1-2FFD4CF55A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9991" y="1423848"/>
                      <a:ext cx="1857375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b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3" name="TextBox 142">
                      <a:extLst>
                        <a:ext uri="{FF2B5EF4-FFF2-40B4-BE49-F238E27FC236}">
                          <a16:creationId xmlns:a16="http://schemas.microsoft.com/office/drawing/2014/main" id="{8F096948-5553-2D31-238D-52EF4EB6BA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06425" y="1389123"/>
                      <a:ext cx="18573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A04217F4-3344-9A4A-B894-C709B7D590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06425" y="1389123"/>
                      <a:ext cx="1857375" cy="36933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5" name="Triangle 134">
                <a:extLst>
                  <a:ext uri="{FF2B5EF4-FFF2-40B4-BE49-F238E27FC236}">
                    <a16:creationId xmlns:a16="http://schemas.microsoft.com/office/drawing/2014/main" id="{D1095702-AB34-74A6-DCEF-4A9A7D9EBC9D}"/>
                  </a:ext>
                </a:extLst>
              </p:cNvPr>
              <p:cNvSpPr/>
              <p:nvPr/>
            </p:nvSpPr>
            <p:spPr>
              <a:xfrm rot="16200000" flipV="1">
                <a:off x="2758457" y="4367194"/>
                <a:ext cx="1832204" cy="1474704"/>
              </a:xfrm>
              <a:prstGeom prst="triangle">
                <a:avLst>
                  <a:gd name="adj" fmla="val 0"/>
                </a:avLst>
              </a:prstGeom>
              <a:solidFill>
                <a:srgbClr val="00B0F0">
                  <a:alpha val="1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703E9FE-537D-642B-F31E-0D4046A7736B}"/>
                    </a:ext>
                  </a:extLst>
                </p:cNvPr>
                <p:cNvSpPr txBox="1"/>
                <p:nvPr/>
              </p:nvSpPr>
              <p:spPr>
                <a:xfrm>
                  <a:off x="5006644" y="5471068"/>
                  <a:ext cx="15309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𝐸𝑅𝐵𝐿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703E9FE-537D-642B-F31E-0D4046A77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644" y="5471068"/>
                  <a:ext cx="1530997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05B0AF64-058D-5159-5D0C-9BF12A9E70A3}"/>
                    </a:ext>
                  </a:extLst>
                </p:cNvPr>
                <p:cNvSpPr txBox="1"/>
                <p:nvPr/>
              </p:nvSpPr>
              <p:spPr>
                <a:xfrm>
                  <a:off x="5700256" y="5942684"/>
                  <a:ext cx="15309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𝐷𝐺𝐿𝐴𝑃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05B0AF64-058D-5159-5D0C-9BF12A9E7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256" y="5942684"/>
                  <a:ext cx="1530997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E4CDCED-4304-4CFB-909F-567FD643F0D3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E4CDCED-4304-4CFB-909F-567FD643F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23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4" name="Picture 153">
            <a:extLst>
              <a:ext uri="{FF2B5EF4-FFF2-40B4-BE49-F238E27FC236}">
                <a16:creationId xmlns:a16="http://schemas.microsoft.com/office/drawing/2014/main" id="{904E5A9C-E4D9-CE70-86FF-7ABC76FF6B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57DAD9-CF9A-6435-08B8-C101BD9652AE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57DAD9-CF9A-6435-08B8-C101BD96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25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34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/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𝐶𝑜𝑛𝑠𝑖𝑑𝑒𝑟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𝑒𝑥𝑝𝑎𝑛𝑑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𝐺𝑃𝐷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𝑡𝑒𝑟𝑚𝑠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𝑐𝑜𝑚𝑝𝑙𝑒𝑡𝑒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485B0A-F463-9524-DD76-0C5B361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797083"/>
                <a:ext cx="7909560" cy="369332"/>
              </a:xfrm>
              <a:prstGeom prst="rect">
                <a:avLst/>
              </a:prstGeom>
              <a:blipFill>
                <a:blip r:embed="rId2"/>
                <a:stretch>
                  <a:fillRect l="-482"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7C8FBE6-096F-A163-EF7C-D7E97E8F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29" y="732875"/>
            <a:ext cx="32893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/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𝑪𝒐𝒏𝒇𝒐𝒓𝒎𝒂𝒍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𝒘𝒂𝒗𝒆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𝒆𝒙𝒑𝒂𝒏𝒔𝒊𝒐𝒏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B7C541F-0AD6-E758-5DFE-306E278C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101" y="226255"/>
                <a:ext cx="6096000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/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𝑠𝑒𝑟𝑖𝑒𝑠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𝑑𝑖𝑣𝑒𝑟𝑔𝑒𝑠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𝐶𝑎𝑛𝑛𝑜𝑡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𝑟𝑒𝑝𝑟𝑒𝑠𝑒𝑛𝑡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E0552-ACB3-C342-125F-10EEC58B7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89" y="4466630"/>
                <a:ext cx="2552406" cy="646331"/>
              </a:xfrm>
              <a:prstGeom prst="rect">
                <a:avLst/>
              </a:prstGeom>
              <a:blipFill>
                <a:blip r:embed="rId11"/>
                <a:stretch>
                  <a:fillRect r="-990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0BB2F03-039A-E458-0939-4A12B5C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21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E8FCAF-9B97-EDB1-47FC-8460C586E7FF}"/>
              </a:ext>
            </a:extLst>
          </p:cNvPr>
          <p:cNvGrpSpPr/>
          <p:nvPr/>
        </p:nvGrpSpPr>
        <p:grpSpPr>
          <a:xfrm>
            <a:off x="1884792" y="3674115"/>
            <a:ext cx="8003127" cy="850900"/>
            <a:chOff x="1884792" y="3674115"/>
            <a:chExt cx="8003127" cy="8509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CE1858D-F734-6431-3871-0FF09CE7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40101" y="3674115"/>
              <a:ext cx="6997700" cy="850900"/>
            </a:xfrm>
            <a:prstGeom prst="rect">
              <a:avLst/>
            </a:prstGeom>
          </p:spPr>
        </p:pic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D4C5C89A-7292-E71F-28C2-06B53D142864}"/>
                </a:ext>
              </a:extLst>
            </p:cNvPr>
            <p:cNvCxnSpPr>
              <a:stCxn id="3" idx="0"/>
              <a:endCxn id="2" idx="1"/>
            </p:cNvCxnSpPr>
            <p:nvPr/>
          </p:nvCxnSpPr>
          <p:spPr>
            <a:xfrm rot="5400000" flipH="1" flipV="1">
              <a:off x="2128914" y="3855444"/>
              <a:ext cx="367065" cy="8553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A1B690E-EF23-ACC4-3222-8A11085BA26A}"/>
                </a:ext>
              </a:extLst>
            </p:cNvPr>
            <p:cNvSpPr/>
            <p:nvPr/>
          </p:nvSpPr>
          <p:spPr>
            <a:xfrm>
              <a:off x="8610600" y="3674115"/>
              <a:ext cx="1277319" cy="7925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/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𝐺𝑒𝑔𝑒𝑛𝑏𝑎𝑢𝑒𝑟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𝑝𝑜𝑙𝑦𝑛𝑜𝑚𝑖𝑎𝑙𝑠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𝑏𝑒𝑐𝑎𝑢𝑠𝑒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𝑠𝑖𝑚𝑝𝑙𝑖𝑓𝑦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𝑒𝑣𝑜𝑙𝑢𝑡𝑖𝑜𝑛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591280B-D039-601A-E9F1-40080AD22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48" y="2993579"/>
                <a:ext cx="10188788" cy="369332"/>
              </a:xfrm>
              <a:prstGeom prst="rect">
                <a:avLst/>
              </a:prstGeom>
              <a:blipFill>
                <a:blip r:embed="rId13"/>
                <a:stretch>
                  <a:fillRect l="-3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739853-45E9-70C6-759B-E6164A9F1E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413" y="5655787"/>
            <a:ext cx="4526280" cy="81026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3D4957ED-5F6D-7BA4-8791-D8C1F725F01F}"/>
              </a:ext>
            </a:extLst>
          </p:cNvPr>
          <p:cNvSpPr/>
          <p:nvPr/>
        </p:nvSpPr>
        <p:spPr>
          <a:xfrm rot="5400000">
            <a:off x="5612160" y="5046983"/>
            <a:ext cx="967680" cy="2617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AC8BCC-2145-24F2-0E07-C652A9F656FA}"/>
                  </a:ext>
                </a:extLst>
              </p:cNvPr>
              <p:cNvSpPr txBox="1"/>
              <p:nvPr/>
            </p:nvSpPr>
            <p:spPr>
              <a:xfrm>
                <a:off x="858644" y="5905476"/>
                <a:ext cx="2709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𝑀𝑒𝑙𝑙𝑖𝑛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𝐵𝑎𝑟𝑛𝑒𝑠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𝐼𝑛𝑡𝑒𝑔𝑟𝑎𝑙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AC8BCC-2145-24F2-0E07-C652A9F6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44" y="5905476"/>
                <a:ext cx="2709746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A6E06-02EB-2A82-A8B2-CC9DD3E5A634}"/>
                  </a:ext>
                </a:extLst>
              </p:cNvPr>
              <p:cNvSpPr txBox="1"/>
              <p:nvPr/>
            </p:nvSpPr>
            <p:spPr>
              <a:xfrm>
                <a:off x="5858048" y="4835962"/>
                <a:ext cx="33912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𝐴𝑛𝑎𝑙𝑦𝑡𝑖𝑐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𝑐𝑜𝑛𝑡𝑖𝑛𝑢𝑎𝑡𝑖𝑜𝑛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𝑈𝑠𝑖𝑛𝑔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𝑎𝑠𝑦𝑚𝑝𝑡𝑜𝑡𝑖𝑐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𝑏𝑒h𝑎𝑣𝑖𝑜𝑢𝑟</m:t>
                      </m:r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5A6E06-02EB-2A82-A8B2-CC9DD3E5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048" y="4835962"/>
                <a:ext cx="3391211" cy="584775"/>
              </a:xfrm>
              <a:prstGeom prst="rect">
                <a:avLst/>
              </a:prstGeom>
              <a:blipFill>
                <a:blip r:embed="rId1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C959D9-A5A3-B056-C54C-FF6CD62CA7EE}"/>
                  </a:ext>
                </a:extLst>
              </p:cNvPr>
              <p:cNvSpPr txBox="1"/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𝑒𝑥𝑝𝑎𝑛𝑠𝑖𝑜𝑛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𝑐𝑜𝑒𝑓𝑓𝑐𝑖𝑒𝑛𝑡𝑠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𝑠𝑖𝑚𝑝𝑙𝑦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𝑚𝑜𝑚𝑒𝑛𝑡𝑠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C959D9-A5A3-B056-C54C-FF6CD62CA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1506410"/>
                <a:ext cx="5606255" cy="387863"/>
              </a:xfrm>
              <a:prstGeom prst="rect">
                <a:avLst/>
              </a:prstGeom>
              <a:blipFill>
                <a:blip r:embed="rId17"/>
                <a:stretch>
                  <a:fillRect l="-679" r="-49095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F4E5910D-0F83-2179-A87A-A295A147281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62759" y="1416708"/>
            <a:ext cx="3009900" cy="63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79C19-5E00-D082-5B3A-2EE616AC0753}"/>
              </a:ext>
            </a:extLst>
          </p:cNvPr>
          <p:cNvSpPr txBox="1"/>
          <p:nvPr/>
        </p:nvSpPr>
        <p:spPr>
          <a:xfrm>
            <a:off x="7553653" y="6442813"/>
            <a:ext cx="3391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Muller and Schafer hep-</a:t>
            </a:r>
            <a:r>
              <a:rPr lang="en-US" sz="1400" dirty="0" err="1"/>
              <a:t>ph</a:t>
            </a:r>
            <a:r>
              <a:rPr lang="en-US" sz="1400" dirty="0"/>
              <a:t>/0509204 (2005)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496D0-4B42-5C94-9127-1CA432620507}"/>
                  </a:ext>
                </a:extLst>
              </p:cNvPr>
              <p:cNvSpPr txBox="1"/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𝑇h𝑒𝑟𝑒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𝑖𝑛𝑓𝑖𝑛𝑖𝑡𝑒𝑙𝑦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𝑚𝑎𝑛𝑦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𝑝𝑜𝑠𝑠𝑖𝑏𝑙𝑒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𝑜𝑝𝑡𝑖𝑜𝑛𝑠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𝑤h𝑖𝑐h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𝑐h𝑜𝑖𝑐𝑒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𝑚𝑜𝑠𝑡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𝑠𝑢𝑖𝑡𝑎𝑏𝑙𝑒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𝐺𝑃𝐷𝑠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5496D0-4B42-5C94-9127-1CA43262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" y="2206739"/>
                <a:ext cx="10188788" cy="369332"/>
              </a:xfrm>
              <a:prstGeom prst="rect">
                <a:avLst/>
              </a:prstGeom>
              <a:blipFill>
                <a:blip r:embed="rId19"/>
                <a:stretch>
                  <a:fillRect l="-374" r="-734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41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2F1AF-FD9A-FEA1-942F-3B6CA755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FFE80-0BC8-7A09-C813-25F85E0FD3EE}"/>
              </a:ext>
            </a:extLst>
          </p:cNvPr>
          <p:cNvGrpSpPr/>
          <p:nvPr/>
        </p:nvGrpSpPr>
        <p:grpSpPr>
          <a:xfrm>
            <a:off x="252334" y="759981"/>
            <a:ext cx="4727448" cy="1296478"/>
            <a:chOff x="281991" y="1642402"/>
            <a:chExt cx="4727448" cy="12964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E88F4D-35FE-064F-A9CF-1AF57C2C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91" y="2022448"/>
              <a:ext cx="4727448" cy="9164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C004D2-2335-ED46-B105-A2DA21CDBC83}"/>
                    </a:ext>
                  </a:extLst>
                </p:cNvPr>
                <p:cNvSpPr txBox="1"/>
                <p:nvPr/>
              </p:nvSpPr>
              <p:spPr>
                <a:xfrm>
                  <a:off x="576459" y="1642402"/>
                  <a:ext cx="2914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𝐼𝑛𝑣𝑒𝑟𝑠𝑒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𝑐𝑜𝑛𝑓𝑜𝑟𝑚𝑎𝑙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𝑡𝑟𝑎𝑛𝑠𝑓𝑜𝑟𝑚</m:t>
                        </m:r>
                      </m:oMath>
                    </m:oMathPara>
                  </a14:m>
                  <a:endParaRPr lang="en-US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C004D2-2335-ED46-B105-A2DA21CDB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59" y="1642402"/>
                  <a:ext cx="291437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342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92FDA7-E259-3B97-F55F-786470EF9A87}"/>
                  </a:ext>
                </a:extLst>
              </p:cNvPr>
              <p:cNvSpPr txBox="1"/>
              <p:nvPr/>
            </p:nvSpPr>
            <p:spPr>
              <a:xfrm>
                <a:off x="424874" y="230484"/>
                <a:ext cx="2882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𝑷𝒂𝒓𝒂𝒎𝒆𝒕𝒓𝒊𝒛𝒂𝒕𝒊𝒐𝒏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92FDA7-E259-3B97-F55F-786470EF9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4" y="230484"/>
                <a:ext cx="2882206" cy="461665"/>
              </a:xfrm>
              <a:prstGeom prst="rect">
                <a:avLst/>
              </a:prstGeom>
              <a:blipFill>
                <a:blip r:embed="rId6"/>
                <a:stretch>
                  <a:fillRect l="-439" r="-39912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45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2F1AF-FD9A-FEA1-942F-3B6CA755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FFE80-0BC8-7A09-C813-25F85E0FD3EE}"/>
              </a:ext>
            </a:extLst>
          </p:cNvPr>
          <p:cNvGrpSpPr/>
          <p:nvPr/>
        </p:nvGrpSpPr>
        <p:grpSpPr>
          <a:xfrm>
            <a:off x="252334" y="759981"/>
            <a:ext cx="5865508" cy="1588269"/>
            <a:chOff x="281991" y="1642402"/>
            <a:chExt cx="5865508" cy="15882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E88F4D-35FE-064F-A9CF-1AF57C2C4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91" y="2022448"/>
              <a:ext cx="4727448" cy="9164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E4CEEF-F9F7-714F-A648-E5641A84F33A}"/>
                    </a:ext>
                  </a:extLst>
                </p:cNvPr>
                <p:cNvSpPr txBox="1"/>
                <p:nvPr/>
              </p:nvSpPr>
              <p:spPr>
                <a:xfrm>
                  <a:off x="4521147" y="2861339"/>
                  <a:ext cx="16263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𝑝𝑜𝑙𝑦𝑛𝑜𝑚𝑖𝑎𝑙𝑖𝑡𝑦</m:t>
                        </m:r>
                      </m:oMath>
                    </m:oMathPara>
                  </a14:m>
                  <a:endParaRPr lang="en-US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E4CEEF-F9F7-714F-A648-E5641A84F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147" y="2861339"/>
                  <a:ext cx="162635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75" r="-2326"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C004D2-2335-ED46-B105-A2DA21CDBC83}"/>
                    </a:ext>
                  </a:extLst>
                </p:cNvPr>
                <p:cNvSpPr txBox="1"/>
                <p:nvPr/>
              </p:nvSpPr>
              <p:spPr>
                <a:xfrm>
                  <a:off x="576459" y="1642402"/>
                  <a:ext cx="2914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𝐼𝑛𝑣𝑒𝑟𝑠𝑒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𝑐𝑜𝑛𝑓𝑜𝑟𝑚𝑎𝑙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𝑡𝑟𝑎𝑛𝑠𝑓𝑜𝑟𝑚</m:t>
                        </m:r>
                      </m:oMath>
                    </m:oMathPara>
                  </a14:m>
                  <a:endParaRPr lang="en-US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C004D2-2335-ED46-B105-A2DA21CDB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459" y="1642402"/>
                  <a:ext cx="291437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342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92FDA7-E259-3B97-F55F-786470EF9A87}"/>
                  </a:ext>
                </a:extLst>
              </p:cNvPr>
              <p:cNvSpPr txBox="1"/>
              <p:nvPr/>
            </p:nvSpPr>
            <p:spPr>
              <a:xfrm>
                <a:off x="424874" y="230484"/>
                <a:ext cx="2882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𝑷𝒂𝒓𝒂𝒎𝒆𝒕𝒓𝒊𝒛𝒂𝒕𝒊𝒐𝒏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92FDA7-E259-3B97-F55F-786470EF9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74" y="230484"/>
                <a:ext cx="2882206" cy="461665"/>
              </a:xfrm>
              <a:prstGeom prst="rect">
                <a:avLst/>
              </a:prstGeom>
              <a:blipFill>
                <a:blip r:embed="rId6"/>
                <a:stretch>
                  <a:fillRect l="-439" r="-39912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1E385-EAB4-CB08-E9B1-48CA68E9DF31}"/>
              </a:ext>
            </a:extLst>
          </p:cNvPr>
          <p:cNvGrpSpPr/>
          <p:nvPr/>
        </p:nvGrpSpPr>
        <p:grpSpPr>
          <a:xfrm>
            <a:off x="3854804" y="2457419"/>
            <a:ext cx="5956300" cy="1016000"/>
            <a:chOff x="3854804" y="2457419"/>
            <a:chExt cx="5956300" cy="10160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04FB389-E053-C37C-7597-47AD2D4F2039}"/>
                </a:ext>
              </a:extLst>
            </p:cNvPr>
            <p:cNvSpPr/>
            <p:nvPr/>
          </p:nvSpPr>
          <p:spPr>
            <a:xfrm>
              <a:off x="7897091" y="2968830"/>
              <a:ext cx="713509" cy="4957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16D929-FCFF-EE3B-A9E8-8779C7A3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4804" y="2457419"/>
              <a:ext cx="5956300" cy="1016000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B58EB372-FDA7-ED14-58DD-C0DC42DAD3EC}"/>
                </a:ext>
              </a:extLst>
            </p:cNvPr>
            <p:cNvSpPr/>
            <p:nvPr/>
          </p:nvSpPr>
          <p:spPr>
            <a:xfrm>
              <a:off x="6117842" y="2719449"/>
              <a:ext cx="366085" cy="166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8F7360-904D-19D2-2E57-7B21569CA11D}"/>
              </a:ext>
            </a:extLst>
          </p:cNvPr>
          <p:cNvCxnSpPr>
            <a:cxnSpLocks/>
          </p:cNvCxnSpPr>
          <p:nvPr/>
        </p:nvCxnSpPr>
        <p:spPr>
          <a:xfrm>
            <a:off x="4333636" y="1865439"/>
            <a:ext cx="0" cy="7140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0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2F1AF-FD9A-FEA1-942F-3B6CA755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24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7F6D94-30F3-0D21-0DA0-C63D704F9E24}"/>
              </a:ext>
            </a:extLst>
          </p:cNvPr>
          <p:cNvGrpSpPr/>
          <p:nvPr/>
        </p:nvGrpSpPr>
        <p:grpSpPr>
          <a:xfrm>
            <a:off x="252334" y="230484"/>
            <a:ext cx="11939666" cy="5978433"/>
            <a:chOff x="252334" y="230484"/>
            <a:chExt cx="11939666" cy="59784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9FFE80-0BC8-7A09-C813-25F85E0FD3EE}"/>
                </a:ext>
              </a:extLst>
            </p:cNvPr>
            <p:cNvGrpSpPr/>
            <p:nvPr/>
          </p:nvGrpSpPr>
          <p:grpSpPr>
            <a:xfrm>
              <a:off x="252334" y="759981"/>
              <a:ext cx="5865508" cy="1588269"/>
              <a:chOff x="281991" y="1642402"/>
              <a:chExt cx="5865508" cy="158826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CE88F4D-35FE-064F-A9CF-1AF57C2C4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1991" y="2022448"/>
                <a:ext cx="4727448" cy="9164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6E4CEEF-F9F7-714F-A648-E5641A84F33A}"/>
                      </a:ext>
                    </a:extLst>
                  </p:cNvPr>
                  <p:cNvSpPr txBox="1"/>
                  <p:nvPr/>
                </p:nvSpPr>
                <p:spPr>
                  <a:xfrm>
                    <a:off x="4521147" y="2861339"/>
                    <a:ext cx="16263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𝑝𝑜𝑙𝑦𝑛𝑜𝑚𝑖𝑎𝑙𝑖𝑡𝑦</m:t>
                          </m:r>
                        </m:oMath>
                      </m:oMathPara>
                    </a14:m>
                    <a:endParaRPr lang="en-US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6E4CEEF-F9F7-714F-A648-E5641A84F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1147" y="2861339"/>
                    <a:ext cx="162635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75" r="-2326"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BC004D2-2335-ED46-B105-A2DA21CDBC83}"/>
                      </a:ext>
                    </a:extLst>
                  </p:cNvPr>
                  <p:cNvSpPr txBox="1"/>
                  <p:nvPr/>
                </p:nvSpPr>
                <p:spPr>
                  <a:xfrm>
                    <a:off x="576459" y="1642402"/>
                    <a:ext cx="29143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𝐼𝑛𝑣𝑒𝑟𝑠𝑒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𝑐𝑜𝑛𝑓𝑜𝑟𝑚𝑎𝑙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𝑡𝑟𝑎𝑛𝑠𝑓𝑜𝑟𝑚</m:t>
                          </m:r>
                        </m:oMath>
                      </m:oMathPara>
                    </a14:m>
                    <a:endParaRPr lang="en-US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BC004D2-2335-ED46-B105-A2DA21CDBC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459" y="1642402"/>
                    <a:ext cx="291437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3420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92FDA7-E259-3B97-F55F-786470EF9A87}"/>
                    </a:ext>
                  </a:extLst>
                </p:cNvPr>
                <p:cNvSpPr txBox="1"/>
                <p:nvPr/>
              </p:nvSpPr>
              <p:spPr>
                <a:xfrm>
                  <a:off x="424874" y="230484"/>
                  <a:ext cx="28822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𝑷𝒂𝒓𝒂𝒎𝒆𝒕𝒓𝒊𝒛𝒂𝒕𝒊𝒐𝒏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𝑮𝑷𝑫𝒔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992FDA7-E259-3B97-F55F-786470EF9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74" y="230484"/>
                  <a:ext cx="288220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439" r="-39912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9BF4BD-9CD4-12F8-2203-38A8BE214BC9}"/>
                </a:ext>
              </a:extLst>
            </p:cNvPr>
            <p:cNvGrpSpPr/>
            <p:nvPr/>
          </p:nvGrpSpPr>
          <p:grpSpPr>
            <a:xfrm>
              <a:off x="6714107" y="3142091"/>
              <a:ext cx="5477893" cy="2326631"/>
              <a:chOff x="5110138" y="3419676"/>
              <a:chExt cx="6058480" cy="23266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7E62B7-B271-9615-DAF7-9DB0B5A0474B}"/>
                  </a:ext>
                </a:extLst>
              </p:cNvPr>
              <p:cNvSpPr txBox="1"/>
              <p:nvPr/>
            </p:nvSpPr>
            <p:spPr>
              <a:xfrm>
                <a:off x="10568492" y="5469308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16BBFF-EBFE-22C0-D148-2DB5715C7860}"/>
                      </a:ext>
                    </a:extLst>
                  </p:cNvPr>
                  <p:cNvSpPr txBox="1"/>
                  <p:nvPr/>
                </p:nvSpPr>
                <p:spPr>
                  <a:xfrm>
                    <a:off x="5110138" y="4942097"/>
                    <a:ext cx="268437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𝐶𝑜𝑚𝑚𝑜𝑛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𝑎𝑛𝑠𝑎𝑡𝑧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𝑃𝐷𝐹𝑠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A16BBFF-EBFE-22C0-D148-2DB5715C78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0138" y="4942097"/>
                    <a:ext cx="268437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11D1EEF-591D-B283-11C1-2A3EC97F1839}"/>
                      </a:ext>
                    </a:extLst>
                  </p:cNvPr>
                  <p:cNvSpPr txBox="1"/>
                  <p:nvPr/>
                </p:nvSpPr>
                <p:spPr>
                  <a:xfrm>
                    <a:off x="8246937" y="4926619"/>
                    <a:ext cx="19438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𝑅𝑒𝑔𝑔𝑒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𝑇𝑟𝑎𝑗𝑒𝑐𝑡𝑜𝑟𝑦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211D1EEF-591D-B283-11C1-2A3EC97F18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46937" y="4926619"/>
                    <a:ext cx="1943811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4C7EBE9-ED19-6699-8DE4-F8DFC746D509}"/>
                      </a:ext>
                    </a:extLst>
                  </p:cNvPr>
                  <p:cNvSpPr txBox="1"/>
                  <p:nvPr/>
                </p:nvSpPr>
                <p:spPr>
                  <a:xfrm>
                    <a:off x="9616573" y="3419676"/>
                    <a:ext cx="155204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𝑂𝑏𝑠𝑒𝑟𝑣𝑒𝑑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40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𝑓𝑎𝑙𝑙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 dirty="0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C4C7EBE9-ED19-6699-8DE4-F8DFC746D5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6573" y="3419676"/>
                    <a:ext cx="1552045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6B628B4-44FB-8D5F-93BA-F452EA589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95997" y="3752102"/>
              <a:ext cx="6014085" cy="812292"/>
            </a:xfrm>
            <a:prstGeom prst="rect">
              <a:avLst/>
            </a:prstGeom>
          </p:spPr>
        </p:pic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E8CFE8DE-7FA2-588F-6FBA-C808E3DA5AD0}"/>
                </a:ext>
              </a:extLst>
            </p:cNvPr>
            <p:cNvSpPr/>
            <p:nvPr/>
          </p:nvSpPr>
          <p:spPr>
            <a:xfrm rot="5400000">
              <a:off x="8247218" y="3345489"/>
              <a:ext cx="307777" cy="233979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ED23B7B6-0D41-66B0-C75A-91998AADB4D7}"/>
                </a:ext>
              </a:extLst>
            </p:cNvPr>
            <p:cNvSpPr/>
            <p:nvPr/>
          </p:nvSpPr>
          <p:spPr>
            <a:xfrm rot="5400000">
              <a:off x="10268503" y="3693025"/>
              <a:ext cx="294119" cy="164592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28EA4247-06C7-A049-3D8E-E0BF3345C1A4}"/>
                </a:ext>
              </a:extLst>
            </p:cNvPr>
            <p:cNvSpPr/>
            <p:nvPr/>
          </p:nvSpPr>
          <p:spPr>
            <a:xfrm rot="16200000">
              <a:off x="11518319" y="3675732"/>
              <a:ext cx="427958" cy="63814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766721D-F10D-3482-6EE4-5943C68B0FF7}"/>
                </a:ext>
              </a:extLst>
            </p:cNvPr>
            <p:cNvSpPr/>
            <p:nvPr/>
          </p:nvSpPr>
          <p:spPr>
            <a:xfrm>
              <a:off x="7907245" y="2993254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7568F9-64BB-11D9-316A-C9C80EA41F9E}"/>
                </a:ext>
              </a:extLst>
            </p:cNvPr>
            <p:cNvSpPr/>
            <p:nvPr/>
          </p:nvSpPr>
          <p:spPr>
            <a:xfrm>
              <a:off x="7205414" y="3982139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9C2B72D-266E-7108-B020-4B055DAF7B51}"/>
                </a:ext>
              </a:extLst>
            </p:cNvPr>
            <p:cNvSpPr/>
            <p:nvPr/>
          </p:nvSpPr>
          <p:spPr>
            <a:xfrm>
              <a:off x="8480755" y="4014589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2D80DA1-7519-0F69-FDA8-3009751043F1}"/>
                </a:ext>
              </a:extLst>
            </p:cNvPr>
            <p:cNvSpPr/>
            <p:nvPr/>
          </p:nvSpPr>
          <p:spPr>
            <a:xfrm>
              <a:off x="9169295" y="3968737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289876B-A522-9D17-15C5-91DFFED684C3}"/>
                </a:ext>
              </a:extLst>
            </p:cNvPr>
            <p:cNvSpPr/>
            <p:nvPr/>
          </p:nvSpPr>
          <p:spPr>
            <a:xfrm>
              <a:off x="10855705" y="4152667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9319261-81FD-A3CD-B3A2-0DE6130FEF45}"/>
                </a:ext>
              </a:extLst>
            </p:cNvPr>
            <p:cNvSpPr/>
            <p:nvPr/>
          </p:nvSpPr>
          <p:spPr>
            <a:xfrm>
              <a:off x="11544803" y="3982454"/>
              <a:ext cx="259563" cy="290595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837B07A-0C1B-466C-AB3E-D3CC164B3D12}"/>
                    </a:ext>
                  </a:extLst>
                </p:cNvPr>
                <p:cNvSpPr txBox="1"/>
                <p:nvPr/>
              </p:nvSpPr>
              <p:spPr>
                <a:xfrm>
                  <a:off x="6666407" y="5839585"/>
                  <a:ext cx="50057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𝑝𝑎𝑟𝑎𝑚𝑒𝑡𝑒𝑟𝑠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𝑠𝑒𝑚𝑖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𝑓𝑜𝑟𝑤𝑎𝑟𝑑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𝑙𝑖𝑚𝑖𝑡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837B07A-0C1B-466C-AB3E-D3CC164B3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407" y="5839585"/>
                  <a:ext cx="500577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9177B2-419D-77DE-5623-7BFD729308E8}"/>
              </a:ext>
            </a:extLst>
          </p:cNvPr>
          <p:cNvCxnSpPr>
            <a:cxnSpLocks/>
          </p:cNvCxnSpPr>
          <p:nvPr/>
        </p:nvCxnSpPr>
        <p:spPr>
          <a:xfrm>
            <a:off x="6908965" y="3403701"/>
            <a:ext cx="0" cy="5650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5BDB25-0562-4D8B-E30C-29736CDF4A0B}"/>
                  </a:ext>
                </a:extLst>
              </p:cNvPr>
              <p:cNvSpPr txBox="1"/>
              <p:nvPr/>
            </p:nvSpPr>
            <p:spPr>
              <a:xfrm>
                <a:off x="10023496" y="5463829"/>
                <a:ext cx="16257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25BDB25-0562-4D8B-E30C-29736CDF4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496" y="5463829"/>
                <a:ext cx="162576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D456FE2F-B832-2148-0523-B7BAA36ED5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9816" y="4998229"/>
            <a:ext cx="25781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063977-6A60-681E-9DA7-7E5BBA7A37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23497" y="4949470"/>
            <a:ext cx="787400" cy="393700"/>
          </a:xfrm>
          <a:prstGeom prst="rect">
            <a:avLst/>
          </a:prstGeom>
        </p:spPr>
      </p:pic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E75B383-A607-24F8-A5A4-E72BC1A1B5DD}"/>
              </a:ext>
            </a:extLst>
          </p:cNvPr>
          <p:cNvCxnSpPr>
            <a:cxnSpLocks/>
            <a:stCxn id="30" idx="2"/>
            <a:endCxn id="27" idx="1"/>
          </p:cNvCxnSpPr>
          <p:nvPr/>
        </p:nvCxnSpPr>
        <p:spPr>
          <a:xfrm rot="5400000">
            <a:off x="10083073" y="5283594"/>
            <a:ext cx="274548" cy="393701"/>
          </a:xfrm>
          <a:prstGeom prst="curvedConnector4">
            <a:avLst>
              <a:gd name="adj1" fmla="val 21974"/>
              <a:gd name="adj2" fmla="val 1580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878E51-B53E-FF9D-7549-6F7DF6EFABE0}"/>
              </a:ext>
            </a:extLst>
          </p:cNvPr>
          <p:cNvGrpSpPr/>
          <p:nvPr/>
        </p:nvGrpSpPr>
        <p:grpSpPr>
          <a:xfrm>
            <a:off x="3854804" y="2457419"/>
            <a:ext cx="5956300" cy="1073728"/>
            <a:chOff x="3854804" y="2457419"/>
            <a:chExt cx="5956300" cy="10737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02735C-4A20-69B9-3F0C-ACF5D47CD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854804" y="2457419"/>
              <a:ext cx="5956300" cy="1016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076C3DC-5C47-A336-9DC7-5EB2127B0E28}"/>
                </a:ext>
              </a:extLst>
            </p:cNvPr>
            <p:cNvSpPr/>
            <p:nvPr/>
          </p:nvSpPr>
          <p:spPr>
            <a:xfrm>
              <a:off x="8610600" y="3077676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2F9D5A-722E-F15E-F0FF-0F3260C90F70}"/>
                </a:ext>
              </a:extLst>
            </p:cNvPr>
            <p:cNvSpPr/>
            <p:nvPr/>
          </p:nvSpPr>
          <p:spPr>
            <a:xfrm>
              <a:off x="7539628" y="3096325"/>
              <a:ext cx="373874" cy="434822"/>
            </a:xfrm>
            <a:prstGeom prst="ellipse">
              <a:avLst/>
            </a:prstGeom>
            <a:solidFill>
              <a:srgbClr val="FFFF00">
                <a:alpha val="3982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8F1B866-6AC8-D758-942F-CD4C81EE52D6}"/>
                </a:ext>
              </a:extLst>
            </p:cNvPr>
            <p:cNvSpPr/>
            <p:nvPr/>
          </p:nvSpPr>
          <p:spPr>
            <a:xfrm>
              <a:off x="6117842" y="2683823"/>
              <a:ext cx="366085" cy="2137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A076B1A-6269-193C-6934-C77FB6C62398}"/>
              </a:ext>
            </a:extLst>
          </p:cNvPr>
          <p:cNvCxnSpPr>
            <a:cxnSpLocks/>
          </p:cNvCxnSpPr>
          <p:nvPr/>
        </p:nvCxnSpPr>
        <p:spPr>
          <a:xfrm>
            <a:off x="4333636" y="1865439"/>
            <a:ext cx="0" cy="7140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39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A76BAD-A6F8-46DA-668B-33CBF6CBC42F}"/>
              </a:ext>
            </a:extLst>
          </p:cNvPr>
          <p:cNvCxnSpPr>
            <a:cxnSpLocks/>
          </p:cNvCxnSpPr>
          <p:nvPr/>
        </p:nvCxnSpPr>
        <p:spPr>
          <a:xfrm>
            <a:off x="6096000" y="1080655"/>
            <a:ext cx="0" cy="5490604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256A08-6156-DECA-446E-A1780327B642}"/>
                  </a:ext>
                </a:extLst>
              </p:cNvPr>
              <p:cNvSpPr txBox="1"/>
              <p:nvPr/>
            </p:nvSpPr>
            <p:spPr>
              <a:xfrm>
                <a:off x="2681150" y="529676"/>
                <a:ext cx="65083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𝑫𝑽𝑪𝑺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𝒂𝒏𝒅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𝑫𝑽𝑴𝑷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𝒄𝒐𝒎𝒑𝒍𝒆𝒎𝒆𝒏𝒕𝒂𝒓𝒚</m:t>
                      </m:r>
                      <m:r>
                        <a:rPr lang="en-US" sz="1800" b="1" i="1" dirty="0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𝒓𝒂𝒕𝒉𝒆𝒓</m:t>
                      </m:r>
                      <m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𝒕𝒉𝒂𝒏</m:t>
                      </m:r>
                      <m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𝒓𝒆𝒅𝒖𝒏𝒅𝒂𝒏𝒕</m:t>
                      </m:r>
                      <m:r>
                        <a:rPr lang="en-US" b="1" i="1" dirty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7256A08-6156-DECA-446E-A1780327B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150" y="529676"/>
                <a:ext cx="6508335" cy="369332"/>
              </a:xfrm>
              <a:prstGeom prst="rect">
                <a:avLst/>
              </a:prstGeom>
              <a:blipFill>
                <a:blip r:embed="rId2"/>
                <a:stretch>
                  <a:fillRect r="-25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E32A52-976F-8EB9-854E-AA5545C3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25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873803-3C78-3AFC-414D-41AC0E80E886}"/>
              </a:ext>
            </a:extLst>
          </p:cNvPr>
          <p:cNvGrpSpPr/>
          <p:nvPr/>
        </p:nvGrpSpPr>
        <p:grpSpPr>
          <a:xfrm>
            <a:off x="285062" y="1128770"/>
            <a:ext cx="5641946" cy="5227580"/>
            <a:chOff x="165396" y="1601944"/>
            <a:chExt cx="5641946" cy="5227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D5F277-B9DB-2784-B2CB-95C32FC6CC8E}"/>
                    </a:ext>
                  </a:extLst>
                </p:cNvPr>
                <p:cNvSpPr txBox="1"/>
                <p:nvPr/>
              </p:nvSpPr>
              <p:spPr>
                <a:xfrm>
                  <a:off x="2853849" y="1709086"/>
                  <a:ext cx="14652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𝐷𝑉𝐶𝑆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D5F277-B9DB-2784-B2CB-95C32FC6C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49" y="1709086"/>
                  <a:ext cx="1465218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2D4FD27-C04A-7E3D-72D2-81C8C6737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312" y="4091389"/>
              <a:ext cx="5574030" cy="20920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4778BB-6D4C-0C31-554C-9F84BD77BF76}"/>
                    </a:ext>
                  </a:extLst>
                </p:cNvPr>
                <p:cNvSpPr txBox="1"/>
                <p:nvPr/>
              </p:nvSpPr>
              <p:spPr>
                <a:xfrm flipH="1">
                  <a:off x="165396" y="6300918"/>
                  <a:ext cx="2976745" cy="5286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𝐶𝑜𝑛𝑡𝑟𝑖𝑏𝑢𝑡𝑖𝑜𝑛𝑠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𝐺𝑃𝐷𝑠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</m:oMath>
                  </a14:m>
                  <a:endParaRPr lang="en-US" sz="14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𝑎𝑥𝑖𝑎𝑙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𝐺𝑃𝐷𝑠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 &amp; </m:t>
                        </m:r>
                        <m:acc>
                          <m:accPr>
                            <m:chr m:val="̃"/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4778BB-6D4C-0C31-554C-9F84BD77BF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65396" y="6300918"/>
                  <a:ext cx="2976745" cy="528606"/>
                </a:xfrm>
                <a:prstGeom prst="rect">
                  <a:avLst/>
                </a:prstGeom>
                <a:blipFill>
                  <a:blip r:embed="rId5"/>
                  <a:stretch>
                    <a:fillRect l="-426" r="-34894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B69B09B-F326-6647-A7C7-9CF983468691}"/>
                    </a:ext>
                  </a:extLst>
                </p:cNvPr>
                <p:cNvSpPr txBox="1"/>
                <p:nvPr/>
              </p:nvSpPr>
              <p:spPr>
                <a:xfrm>
                  <a:off x="165396" y="3524587"/>
                  <a:ext cx="4775299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𝑔𝑙𝑢𝑜𝑛𝑠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𝑐𝑜𝑛𝑡𝑟𝑖𝑏𝑢𝑡𝑖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h𝑎𝑟𝑑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𝑁𝐿𝑂</m:t>
                      </m:r>
                      <m:r>
                        <a:rPr lang="en-US" sz="1400" b="0" i="0" dirty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en-US" sz="1400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h𝑒𝑖𝑟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𝑖𝑚𝑝𝑎𝑐𝑡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𝐿𝑂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𝑎𝑟𝑖𝑠𝑒𝑠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𝑜𝑛𝑙𝑦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𝑡h𝑟𝑜𝑢𝑔h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𝑒𝑣𝑜𝑙𝑢𝑡𝑖𝑜𝑛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B69B09B-F326-6647-A7C7-9CF983468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96" y="3524587"/>
                  <a:ext cx="4775299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265" t="-2381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B34524-AC9B-7960-27A0-DD142DC33DFC}"/>
                    </a:ext>
                  </a:extLst>
                </p:cNvPr>
                <p:cNvSpPr txBox="1"/>
                <p:nvPr/>
              </p:nvSpPr>
              <p:spPr>
                <a:xfrm>
                  <a:off x="2456132" y="2511751"/>
                  <a:ext cx="155576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𝑙𝑒𝑝𝑡𝑜𝑛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𝑠𝑐𝑎𝑡𝑡𝑒𝑟𝑠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𝑜𝑓𝑓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𝑝𝑟𝑜𝑡𝑜𝑛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𝑒𝑥𝑐h𝑎𝑛𝑔𝑖𝑛𝑔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𝑣𝑖𝑟𝑡𝑢𝑎𝑙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𝑝h𝑜𝑡𝑜𝑛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𝑟𝑒𝑎𝑙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𝑝h𝑜𝑡𝑜𝑛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𝑒𝑚𝑖𝑡𝑡𝑒𝑑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B34524-AC9B-7960-27A0-DD142DC33D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132" y="2511751"/>
                  <a:ext cx="1555769" cy="954107"/>
                </a:xfrm>
                <a:prstGeom prst="rect">
                  <a:avLst/>
                </a:prstGeom>
                <a:blipFill>
                  <a:blip r:embed="rId7"/>
                  <a:stretch>
                    <a:fillRect r="-78862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225BC6B-CABE-1B11-7FAD-B83D2DCD0D81}"/>
                </a:ext>
              </a:extLst>
            </p:cNvPr>
            <p:cNvSpPr/>
            <p:nvPr/>
          </p:nvSpPr>
          <p:spPr>
            <a:xfrm>
              <a:off x="1162138" y="2351972"/>
              <a:ext cx="635431" cy="4736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817861-CEC7-1012-B881-1EF952EB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018" y="1601944"/>
              <a:ext cx="1854200" cy="1930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A8ECFEE-3BB0-7907-3080-FC03D0A1E898}"/>
                    </a:ext>
                  </a:extLst>
                </p:cNvPr>
                <p:cNvSpPr txBox="1"/>
                <p:nvPr/>
              </p:nvSpPr>
              <p:spPr>
                <a:xfrm>
                  <a:off x="3040487" y="2171974"/>
                  <a:ext cx="12676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A8ECFEE-3BB0-7907-3080-FC03D0A1E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487" y="2171974"/>
                  <a:ext cx="126765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980" t="-4348" r="-3960" b="-39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6C49BB-93CE-F08F-A5B2-EAE326690E97}"/>
              </a:ext>
            </a:extLst>
          </p:cNvPr>
          <p:cNvGrpSpPr/>
          <p:nvPr/>
        </p:nvGrpSpPr>
        <p:grpSpPr>
          <a:xfrm>
            <a:off x="6337587" y="1298767"/>
            <a:ext cx="5394395" cy="5029557"/>
            <a:chOff x="6289094" y="1770965"/>
            <a:chExt cx="5394395" cy="5029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787BCEE-8B20-D551-A97B-80FDB117D696}"/>
                    </a:ext>
                  </a:extLst>
                </p:cNvPr>
                <p:cNvSpPr txBox="1"/>
                <p:nvPr/>
              </p:nvSpPr>
              <p:spPr>
                <a:xfrm>
                  <a:off x="9400596" y="1770965"/>
                  <a:ext cx="161498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𝐷𝑉</m:t>
                        </m:r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787BCEE-8B20-D551-A97B-80FDB117D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0596" y="1770965"/>
                  <a:ext cx="1614986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7A0CB0B-5363-BB21-ED9B-01C19811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6422" y="4091389"/>
              <a:ext cx="4752845" cy="20420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D39ECA-F693-5253-C052-8CE471C681DC}"/>
                    </a:ext>
                  </a:extLst>
                </p:cNvPr>
                <p:cNvSpPr txBox="1"/>
                <p:nvPr/>
              </p:nvSpPr>
              <p:spPr>
                <a:xfrm>
                  <a:off x="6289849" y="6277302"/>
                  <a:ext cx="1867542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𝐺𝑃𝐷𝑠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𝑐𝑜𝑛𝑡𝑟𝑖𝑏𝑢𝑡𝑒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𝑚𝑒𝑠𝑜𝑛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𝑝𝑟𝑜𝑑𝑢𝑐𝑡𝑖𝑜𝑛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D39ECA-F693-5253-C052-8CE471C68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849" y="6277302"/>
                  <a:ext cx="1867542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676" r="-139189" b="-46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09D491B-D7CA-B543-DDCE-C6BD2731A1DB}"/>
                    </a:ext>
                  </a:extLst>
                </p:cNvPr>
                <p:cNvSpPr txBox="1"/>
                <p:nvPr/>
              </p:nvSpPr>
              <p:spPr>
                <a:xfrm>
                  <a:off x="6289094" y="3622180"/>
                  <a:ext cx="4643011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q"/>
                  </a:pP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𝑔𝑙𝑢𝑜𝑛𝑠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𝑐𝑜𝑛𝑡𝑟𝑖𝑏𝑢𝑡𝑖𝑛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h𝑎𝑟𝑑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𝑝𝑎𝑟𝑡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𝐿𝑂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09D491B-D7CA-B543-DDCE-C6BD2731A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9094" y="3622180"/>
                  <a:ext cx="4643011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546" t="-4000" r="-3279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E03394-20BF-2191-3433-C79BA52FEBF0}"/>
                    </a:ext>
                  </a:extLst>
                </p:cNvPr>
                <p:cNvSpPr txBox="1"/>
                <p:nvPr/>
              </p:nvSpPr>
              <p:spPr>
                <a:xfrm>
                  <a:off x="9096958" y="2506641"/>
                  <a:ext cx="1111131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𝑙𝑒𝑝𝑡𝑜𝑛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𝑠𝑐𝑎𝑡𝑡𝑒𝑟𝑠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𝑜𝑓𝑓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𝑝𝑟𝑜𝑡𝑜𝑛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𝑒𝑥𝑐h𝑎𝑛𝑔𝑖𝑛𝑔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𝑣𝑖𝑟𝑡𝑢𝑎𝑙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𝑝h𝑜𝑡𝑜𝑛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𝑚𝑒𝑠𝑜𝑛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4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𝑝𝑟𝑜𝑑𝑢𝑐𝑒𝑑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E03394-20BF-2191-3433-C79BA52FEB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6958" y="2506641"/>
                  <a:ext cx="1111131" cy="954107"/>
                </a:xfrm>
                <a:prstGeom prst="rect">
                  <a:avLst/>
                </a:prstGeom>
                <a:blipFill>
                  <a:blip r:embed="rId14"/>
                  <a:stretch>
                    <a:fillRect r="-154545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9B0F295-A60D-E6C0-19FF-F72C49FF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15727" y="1816794"/>
              <a:ext cx="2235200" cy="1743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289B157-AACA-08F1-EEA7-01221348F845}"/>
                    </a:ext>
                  </a:extLst>
                </p:cNvPr>
                <p:cNvSpPr txBox="1"/>
                <p:nvPr/>
              </p:nvSpPr>
              <p:spPr>
                <a:xfrm>
                  <a:off x="9086005" y="2125807"/>
                  <a:ext cx="2597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289B157-AACA-08F1-EEA7-01221348F8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6005" y="2125807"/>
                  <a:ext cx="2597484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6672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7C2DD8-946E-DBE6-B3F5-A39725447850}"/>
              </a:ext>
            </a:extLst>
          </p:cNvPr>
          <p:cNvSpPr txBox="1"/>
          <p:nvPr/>
        </p:nvSpPr>
        <p:spPr>
          <a:xfrm>
            <a:off x="557212" y="314325"/>
            <a:ext cx="574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halkboard" panose="03050602040202020205" pitchFamily="66" charset="77"/>
              </a:rPr>
              <a:t>Fit with the longitudinal cross section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63700D4-3545-3979-3CDD-26D5D9B2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1219200"/>
            <a:ext cx="75819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E828CC-1C9C-6184-64C9-D53CE415BF4B}"/>
                  </a:ext>
                </a:extLst>
              </p:cNvPr>
              <p:cNvSpPr txBox="1"/>
              <p:nvPr/>
            </p:nvSpPr>
            <p:spPr>
              <a:xfrm>
                <a:off x="6422086" y="4520684"/>
                <a:ext cx="96883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𝑍𝐸𝑈𝑆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E828CC-1C9C-6184-64C9-D53CE415B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86" y="4520684"/>
                <a:ext cx="968836" cy="553998"/>
              </a:xfrm>
              <a:prstGeom prst="rect">
                <a:avLst/>
              </a:prstGeom>
              <a:blipFill>
                <a:blip r:embed="rId3"/>
                <a:stretch>
                  <a:fillRect l="-9091" r="-389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1D96C21-0818-0EBB-3E35-AB09DAB82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057" y="4198382"/>
            <a:ext cx="1051560" cy="876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6F0B6A-A263-7DC4-6C48-5A9A92CF83BB}"/>
                  </a:ext>
                </a:extLst>
              </p:cNvPr>
              <p:cNvSpPr txBox="1"/>
              <p:nvPr/>
            </p:nvSpPr>
            <p:spPr>
              <a:xfrm>
                <a:off x="8072438" y="1948385"/>
                <a:ext cx="3557588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Chalkboard" panose="03050602040202020205" pitchFamily="66" charset="77"/>
                  </a:rPr>
                  <a:t>We are using only HERA data for DVMP (</a:t>
                </a:r>
                <a:r>
                  <a:rPr lang="en-US" dirty="0" err="1">
                    <a:latin typeface="Chalkboard" panose="03050602040202020205" pitchFamily="66" charset="77"/>
                  </a:rPr>
                  <a:t>Jlab</a:t>
                </a:r>
                <a:r>
                  <a:rPr lang="en-US" dirty="0">
                    <a:latin typeface="Chalkboard" panose="03050602040202020205" pitchFamily="66" charset="77"/>
                  </a:rPr>
                  <a:t> data is not at high enough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for DVMP)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6F0B6A-A263-7DC4-6C48-5A9A92CF8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38" y="1948385"/>
                <a:ext cx="3557588" cy="946991"/>
              </a:xfrm>
              <a:prstGeom prst="rect">
                <a:avLst/>
              </a:prstGeom>
              <a:blipFill>
                <a:blip r:embed="rId5"/>
                <a:stretch>
                  <a:fillRect l="-1068" t="-2632" r="-320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185E5C6-AB7A-2492-27A2-CAA218C672A7}"/>
              </a:ext>
            </a:extLst>
          </p:cNvPr>
          <p:cNvSpPr txBox="1"/>
          <p:nvPr/>
        </p:nvSpPr>
        <p:spPr>
          <a:xfrm>
            <a:off x="8072438" y="3231284"/>
            <a:ext cx="382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halkboard" panose="03050602040202020205" pitchFamily="66" charset="77"/>
              </a:rPr>
              <a:t>We are making an L\T separation of the differential cross 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985C6-4450-7204-5CFF-0921466BD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906" y="4431808"/>
            <a:ext cx="2020824" cy="409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55212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4313355E-3198-4700-B785-B5E986C0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9" y="1302646"/>
            <a:ext cx="4613910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3949D7E-25D2-B822-0150-3DD97B81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41" y="1302646"/>
            <a:ext cx="4613910" cy="261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B9054A-09DE-1299-3B2F-88F668047DCC}"/>
              </a:ext>
            </a:extLst>
          </p:cNvPr>
          <p:cNvGrpSpPr/>
          <p:nvPr/>
        </p:nvGrpSpPr>
        <p:grpSpPr>
          <a:xfrm>
            <a:off x="1976958" y="3931763"/>
            <a:ext cx="3421741" cy="739378"/>
            <a:chOff x="1681126" y="3466156"/>
            <a:chExt cx="3421741" cy="7393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31AA398-207D-443B-FD86-D79F1BF6E4F4}"/>
                    </a:ext>
                  </a:extLst>
                </p:cNvPr>
                <p:cNvSpPr txBox="1"/>
                <p:nvPr/>
              </p:nvSpPr>
              <p:spPr>
                <a:xfrm>
                  <a:off x="1681126" y="3466156"/>
                  <a:ext cx="34217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halkboard" panose="03050602040202020205" pitchFamily="66" charset="77"/>
                    </a:rPr>
                    <a:t>TFF </a:t>
                  </a:r>
                  <a:r>
                    <a:rPr lang="en-US" sz="1400" dirty="0">
                      <a:latin typeface="Chalkboard" panose="03050602040202020205" pitchFamily="66" charset="77"/>
                      <a:sym typeface="Wingdings" pitchFamily="2" charset="2"/>
                    </a:rPr>
                    <a:t>= </a:t>
                  </a:r>
                  <a:r>
                    <a:rPr lang="en-US" sz="1400" dirty="0">
                      <a:latin typeface="Chalkboard" panose="03050602040202020205" pitchFamily="66" charset="77"/>
                    </a:rPr>
                    <a:t>Hard part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a14:m>
                  <a:r>
                    <a:rPr lang="en-US" sz="1400" dirty="0">
                      <a:latin typeface="Chalkboard" panose="03050602040202020205" pitchFamily="66" charset="77"/>
                    </a:rPr>
                    <a:t> GPD (x,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sz="1400" dirty="0">
                      <a:latin typeface="Chalkboard" panose="03050602040202020205" pitchFamily="66" charset="77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31AA398-207D-443B-FD86-D79F1BF6E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126" y="3466156"/>
                  <a:ext cx="342174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69"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4A6787-F935-CE6C-C4F7-B6DA074A5842}"/>
                </a:ext>
              </a:extLst>
            </p:cNvPr>
            <p:cNvSpPr txBox="1"/>
            <p:nvPr/>
          </p:nvSpPr>
          <p:spPr>
            <a:xfrm>
              <a:off x="2163582" y="3897757"/>
              <a:ext cx="1500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(LO+NLO…)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077EAB-1670-75D3-4B12-1A4A844E93D2}"/>
                </a:ext>
              </a:extLst>
            </p:cNvPr>
            <p:cNvSpPr txBox="1"/>
            <p:nvPr/>
          </p:nvSpPr>
          <p:spPr>
            <a:xfrm>
              <a:off x="2120298" y="3659732"/>
              <a:ext cx="1500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perturbative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4D2BE-F2BA-2637-E9A2-169E3E9BC473}"/>
              </a:ext>
            </a:extLst>
          </p:cNvPr>
          <p:cNvGrpSpPr/>
          <p:nvPr/>
        </p:nvGrpSpPr>
        <p:grpSpPr>
          <a:xfrm>
            <a:off x="6947721" y="3898296"/>
            <a:ext cx="4083639" cy="815202"/>
            <a:chOff x="5899565" y="5470632"/>
            <a:chExt cx="4083639" cy="8152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EBB58DA-9C77-95A3-761D-9E1AA9AB3531}"/>
                    </a:ext>
                  </a:extLst>
                </p:cNvPr>
                <p:cNvSpPr txBox="1"/>
                <p:nvPr/>
              </p:nvSpPr>
              <p:spPr>
                <a:xfrm>
                  <a:off x="5899565" y="5470632"/>
                  <a:ext cx="408363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halkboard" panose="03050602040202020205" pitchFamily="66" charset="77"/>
                    </a:rPr>
                    <a:t>TFF </a:t>
                  </a:r>
                  <a:r>
                    <a:rPr lang="en-US" sz="1400" dirty="0">
                      <a:latin typeface="Chalkboard" panose="03050602040202020205" pitchFamily="66" charset="77"/>
                      <a:sym typeface="Wingdings" pitchFamily="2" charset="2"/>
                    </a:rPr>
                    <a:t>= </a:t>
                  </a:r>
                  <a:r>
                    <a:rPr lang="en-US" sz="1400" dirty="0">
                      <a:latin typeface="Chalkboard" panose="03050602040202020205" pitchFamily="66" charset="77"/>
                    </a:rPr>
                    <a:t>Hard part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a14:m>
                  <a:r>
                    <a:rPr lang="en-US" sz="1400" dirty="0">
                      <a:latin typeface="Chalkboard" panose="03050602040202020205" pitchFamily="66" charset="77"/>
                    </a:rPr>
                    <a:t> Evolution 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a14:m>
                  <a:r>
                    <a:rPr lang="en-US" sz="1400" dirty="0">
                      <a:latin typeface="Chalkboard" panose="03050602040202020205" pitchFamily="66" charset="77"/>
                    </a:rPr>
                    <a:t> GPD (x,</a:t>
                  </a:r>
                  <a14:m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sz="1400" dirty="0">
                      <a:latin typeface="Chalkboard" panose="03050602040202020205" pitchFamily="66" charset="77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EBB58DA-9C77-95A3-761D-9E1AA9AB3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9565" y="5470632"/>
                  <a:ext cx="408363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21"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BB0C0F-A4A4-67FF-1C10-48CCA8E42C81}"/>
                </a:ext>
              </a:extLst>
            </p:cNvPr>
            <p:cNvSpPr txBox="1"/>
            <p:nvPr/>
          </p:nvSpPr>
          <p:spPr>
            <a:xfrm>
              <a:off x="6325602" y="5719900"/>
              <a:ext cx="1500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perturbative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41D40-FE8A-9E60-8A22-4964AC5142C8}"/>
                </a:ext>
              </a:extLst>
            </p:cNvPr>
            <p:cNvSpPr txBox="1"/>
            <p:nvPr/>
          </p:nvSpPr>
          <p:spPr>
            <a:xfrm>
              <a:off x="7404006" y="5703574"/>
              <a:ext cx="1500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perturbative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61EAD7-DF8F-4F2E-97DC-AEB5DABBA7F5}"/>
                </a:ext>
              </a:extLst>
            </p:cNvPr>
            <p:cNvSpPr txBox="1"/>
            <p:nvPr/>
          </p:nvSpPr>
          <p:spPr>
            <a:xfrm>
              <a:off x="6282319" y="5978057"/>
              <a:ext cx="1305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(LO+NLO+…)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65B538-4F5E-AE7A-2538-7BF372E65272}"/>
                </a:ext>
              </a:extLst>
            </p:cNvPr>
            <p:cNvSpPr txBox="1"/>
            <p:nvPr/>
          </p:nvSpPr>
          <p:spPr>
            <a:xfrm>
              <a:off x="7587823" y="5978056"/>
              <a:ext cx="11989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halkboard" panose="03050602040202020205" pitchFamily="66" charset="77"/>
                </a:rPr>
                <a:t>(LO+NLO+…)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15F8A83-037F-0570-F6B6-E9A94121CC25}"/>
              </a:ext>
            </a:extLst>
          </p:cNvPr>
          <p:cNvSpPr txBox="1"/>
          <p:nvPr/>
        </p:nvSpPr>
        <p:spPr>
          <a:xfrm>
            <a:off x="422268" y="531788"/>
            <a:ext cx="834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halkboard" panose="03050602040202020205" pitchFamily="66" charset="77"/>
              </a:rPr>
              <a:t>The Real and Imaginary parts of the transition form factor at NLO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6A7803-C054-3925-6636-8D79B8521D34}"/>
                  </a:ext>
                </a:extLst>
              </p:cNvPr>
              <p:cNvSpPr txBox="1"/>
              <p:nvPr/>
            </p:nvSpPr>
            <p:spPr>
              <a:xfrm>
                <a:off x="8458193" y="195423"/>
                <a:ext cx="3614339" cy="71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Singlet=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Chalkboard" panose="03050602040202020205" pitchFamily="66" charset="77"/>
                </a:endParaRPr>
              </a:p>
              <a:p>
                <a:r>
                  <a:rPr lang="en-US" dirty="0">
                    <a:latin typeface="Chalkboard" panose="03050602040202020205" pitchFamily="66" charset="77"/>
                  </a:rPr>
                  <a:t>Non-singlet= 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6A7803-C054-3925-6636-8D79B8521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193" y="195423"/>
                <a:ext cx="3614339" cy="717632"/>
              </a:xfrm>
              <a:prstGeom prst="rect">
                <a:avLst/>
              </a:prstGeom>
              <a:blipFill>
                <a:blip r:embed="rId6"/>
                <a:stretch>
                  <a:fillRect l="-139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FD4866C-E8FC-C5E6-C08B-2F5A3B953FC9}"/>
              </a:ext>
            </a:extLst>
          </p:cNvPr>
          <p:cNvGrpSpPr/>
          <p:nvPr/>
        </p:nvGrpSpPr>
        <p:grpSpPr>
          <a:xfrm>
            <a:off x="5370794" y="5272106"/>
            <a:ext cx="6004560" cy="732906"/>
            <a:chOff x="-7549160" y="6997170"/>
            <a:chExt cx="6004560" cy="7329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9782A5-4874-BC75-3212-F45CB689A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795800" y="7100156"/>
              <a:ext cx="3251200" cy="6299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4AEE9E-FCAD-C0EF-DF88-BF9E3763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549160" y="6997170"/>
              <a:ext cx="2753360" cy="54864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5CA68AB-BAFE-7F32-322B-BAD8731AB7AC}"/>
              </a:ext>
            </a:extLst>
          </p:cNvPr>
          <p:cNvSpPr/>
          <p:nvPr/>
        </p:nvSpPr>
        <p:spPr>
          <a:xfrm>
            <a:off x="2459414" y="1233527"/>
            <a:ext cx="1830364" cy="289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34BA3C-898E-2B11-1763-6A46EAB38B73}"/>
              </a:ext>
            </a:extLst>
          </p:cNvPr>
          <p:cNvSpPr/>
          <p:nvPr/>
        </p:nvSpPr>
        <p:spPr>
          <a:xfrm>
            <a:off x="7536979" y="1234212"/>
            <a:ext cx="2002131" cy="289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EB1C8E-78B1-219C-44C1-8500060B85B1}"/>
                  </a:ext>
                </a:extLst>
              </p:cNvPr>
              <p:cNvSpPr txBox="1"/>
              <p:nvPr/>
            </p:nvSpPr>
            <p:spPr>
              <a:xfrm>
                <a:off x="2176718" y="1193568"/>
                <a:ext cx="2353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NLO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𝑇𝐹𝐹</m:t>
                        </m:r>
                      </m:sub>
                    </m:sSub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(Q=2GeV)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EB1C8E-78B1-219C-44C1-8500060B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718" y="1193568"/>
                <a:ext cx="2353235" cy="369332"/>
              </a:xfrm>
              <a:prstGeom prst="rect">
                <a:avLst/>
              </a:prstGeom>
              <a:blipFill>
                <a:blip r:embed="rId9"/>
                <a:stretch>
                  <a:fillRect l="-2151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B1A110-A112-FBE9-6965-29BE5A0783C0}"/>
                  </a:ext>
                </a:extLst>
              </p:cNvPr>
              <p:cNvSpPr txBox="1"/>
              <p:nvPr/>
            </p:nvSpPr>
            <p:spPr>
              <a:xfrm>
                <a:off x="7300003" y="1193568"/>
                <a:ext cx="23532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NLO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𝑇𝐹𝐹</m:t>
                        </m:r>
                      </m:sub>
                    </m:sSub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(Q=4GeV)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B1A110-A112-FBE9-6965-29BE5A078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003" y="1193568"/>
                <a:ext cx="2353235" cy="369332"/>
              </a:xfrm>
              <a:prstGeom prst="rect">
                <a:avLst/>
              </a:prstGeom>
              <a:blipFill>
                <a:blip r:embed="rId10"/>
                <a:stretch>
                  <a:fillRect l="-2688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0145A16E-A985-0BEC-B594-31866D29B6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339" t="14474" r="67109" b="44246"/>
          <a:stretch/>
        </p:blipFill>
        <p:spPr>
          <a:xfrm>
            <a:off x="1634976" y="4846694"/>
            <a:ext cx="1280194" cy="8886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E79CE6-EFAB-5EC6-3843-2DD27333980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40" t="59540" r="69213" b="4078"/>
          <a:stretch/>
        </p:blipFill>
        <p:spPr>
          <a:xfrm>
            <a:off x="2846242" y="4910401"/>
            <a:ext cx="1182893" cy="798841"/>
          </a:xfrm>
          <a:prstGeom prst="rect">
            <a:avLst/>
          </a:prstGeom>
        </p:spPr>
      </p:pic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1CFE8AB8-CB04-1A0E-1E10-BC29619FAF47}"/>
              </a:ext>
            </a:extLst>
          </p:cNvPr>
          <p:cNvCxnSpPr>
            <a:cxnSpLocks/>
          </p:cNvCxnSpPr>
          <p:nvPr/>
        </p:nvCxnSpPr>
        <p:spPr>
          <a:xfrm rot="5400000">
            <a:off x="2457822" y="4610260"/>
            <a:ext cx="236138" cy="23295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621F90F-20EC-B5A9-99D8-537E529813C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061885" y="4657057"/>
            <a:ext cx="301734" cy="20495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E8A681-5300-106F-1BAF-86D69DFC7263}"/>
              </a:ext>
            </a:extLst>
          </p:cNvPr>
          <p:cNvSpPr txBox="1"/>
          <p:nvPr/>
        </p:nvSpPr>
        <p:spPr>
          <a:xfrm>
            <a:off x="5099444" y="4951654"/>
            <a:ext cx="485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Chalkboard" panose="03050602040202020205" pitchFamily="66" charset="77"/>
              </a:rPr>
              <a:t>At LO, real part is negligibly small: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5B5501-FA4C-1E85-8F35-39173269924C}"/>
              </a:ext>
            </a:extLst>
          </p:cNvPr>
          <p:cNvSpPr txBox="1"/>
          <p:nvPr/>
        </p:nvSpPr>
        <p:spPr>
          <a:xfrm>
            <a:off x="5139596" y="6120673"/>
            <a:ext cx="3125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Chalkboard" panose="03050602040202020205" pitchFamily="66" charset="77"/>
              </a:rPr>
              <a:t>This is also the case at NLO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AB218CF-1CE9-7978-3D0C-CC337F1EEA11}"/>
              </a:ext>
            </a:extLst>
          </p:cNvPr>
          <p:cNvSpPr/>
          <p:nvPr/>
        </p:nvSpPr>
        <p:spPr>
          <a:xfrm>
            <a:off x="5099444" y="4844806"/>
            <a:ext cx="6471667" cy="1917238"/>
          </a:xfrm>
          <a:prstGeom prst="round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6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1118CDC-5EA3-90ED-6C5A-4FD2A2BF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6" y="1645175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C20134B-67E4-BA41-4622-9F35EA7F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06" y="1624815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12DD1D-633F-A3C2-95BA-A90013A14F4B}"/>
                  </a:ext>
                </a:extLst>
              </p:cNvPr>
              <p:cNvSpPr txBox="1"/>
              <p:nvPr/>
            </p:nvSpPr>
            <p:spPr>
              <a:xfrm>
                <a:off x="8458193" y="195423"/>
                <a:ext cx="3614339" cy="71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Singlet=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Chalkboard" panose="03050602040202020205" pitchFamily="66" charset="77"/>
                </a:endParaRPr>
              </a:p>
              <a:p>
                <a:r>
                  <a:rPr lang="en-US" dirty="0">
                    <a:latin typeface="Chalkboard" panose="03050602040202020205" pitchFamily="66" charset="77"/>
                  </a:rPr>
                  <a:t>Non-singlet= 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12DD1D-633F-A3C2-95BA-A90013A14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193" y="195423"/>
                <a:ext cx="3614339" cy="717632"/>
              </a:xfrm>
              <a:prstGeom prst="rect">
                <a:avLst/>
              </a:prstGeom>
              <a:blipFill>
                <a:blip r:embed="rId4"/>
                <a:stretch>
                  <a:fillRect l="-1399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622A4C9-4504-33BD-7D66-47A71333E7DE}"/>
              </a:ext>
            </a:extLst>
          </p:cNvPr>
          <p:cNvSpPr txBox="1"/>
          <p:nvPr/>
        </p:nvSpPr>
        <p:spPr>
          <a:xfrm>
            <a:off x="408488" y="216755"/>
            <a:ext cx="669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halkboard" panose="03050602040202020205" pitchFamily="66" charset="77"/>
              </a:rPr>
              <a:t>Imaginary part of the transition form factor at LO and NLO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9C0FF7-E5FE-83B3-C47A-BB2E347CF1F2}"/>
              </a:ext>
            </a:extLst>
          </p:cNvPr>
          <p:cNvSpPr/>
          <p:nvPr/>
        </p:nvSpPr>
        <p:spPr>
          <a:xfrm>
            <a:off x="2183694" y="1694150"/>
            <a:ext cx="2537362" cy="234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362063-3F3E-EC0F-503A-243E1A989651}"/>
                  </a:ext>
                </a:extLst>
              </p:cNvPr>
              <p:cNvSpPr txBox="1"/>
              <p:nvPr/>
            </p:nvSpPr>
            <p:spPr>
              <a:xfrm>
                <a:off x="2183694" y="1571255"/>
                <a:ext cx="2524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𝑇𝐹𝐹</m:t>
                        </m:r>
                      </m:sub>
                    </m:sSub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) (Q=2GeV)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362063-3F3E-EC0F-503A-243E1A989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94" y="1571255"/>
                <a:ext cx="2524457" cy="369332"/>
              </a:xfrm>
              <a:prstGeom prst="rect">
                <a:avLst/>
              </a:prstGeom>
              <a:blipFill>
                <a:blip r:embed="rId5"/>
                <a:stretch>
                  <a:fillRect l="-15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B2A389F-29AF-CDF6-9F06-CE8065A51F69}"/>
              </a:ext>
            </a:extLst>
          </p:cNvPr>
          <p:cNvSpPr/>
          <p:nvPr/>
        </p:nvSpPr>
        <p:spPr>
          <a:xfrm>
            <a:off x="8196474" y="1572488"/>
            <a:ext cx="2390564" cy="32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82BEFA-C722-44DD-59AE-F5D5C879C0EC}"/>
                  </a:ext>
                </a:extLst>
              </p:cNvPr>
              <p:cNvSpPr txBox="1"/>
              <p:nvPr/>
            </p:nvSpPr>
            <p:spPr>
              <a:xfrm>
                <a:off x="8062581" y="1543378"/>
                <a:ext cx="25244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" panose="03050602040202020205" pitchFamily="66" charset="77"/>
                  </a:rPr>
                  <a:t>Im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𝑇𝐹𝐹</m:t>
                        </m:r>
                      </m:sub>
                    </m:sSub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) (Q=4GeV)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82BEFA-C722-44DD-59AE-F5D5C879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581" y="1543378"/>
                <a:ext cx="2524457" cy="369332"/>
              </a:xfrm>
              <a:prstGeom prst="rect">
                <a:avLst/>
              </a:prstGeom>
              <a:blipFill>
                <a:blip r:embed="rId6"/>
                <a:stretch>
                  <a:fillRect l="-2513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9574C01-1CD6-221E-F35E-5D5D08629232}"/>
              </a:ext>
            </a:extLst>
          </p:cNvPr>
          <p:cNvSpPr txBox="1"/>
          <p:nvPr/>
        </p:nvSpPr>
        <p:spPr>
          <a:xfrm>
            <a:off x="4459110" y="5512329"/>
            <a:ext cx="4278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" panose="03050602040202020205" pitchFamily="66" charset="77"/>
              </a:rPr>
              <a:t>Significant contribution from NLO!</a:t>
            </a:r>
          </a:p>
        </p:txBody>
      </p:sp>
    </p:spTree>
    <p:extLst>
      <p:ext uri="{BB962C8B-B14F-4D97-AF65-F5344CB8AC3E}">
        <p14:creationId xmlns:p14="http://schemas.microsoft.com/office/powerpoint/2010/main" val="1596829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B111B6-FFD0-128C-1772-74F288E0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7726E5-CCED-59BA-E2F8-BB1AA170D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80016"/>
                  </p:ext>
                </p:extLst>
              </p:nvPr>
            </p:nvGraphicFramePr>
            <p:xfrm>
              <a:off x="1143493" y="913473"/>
              <a:ext cx="9629570" cy="1381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814785">
                      <a:extLst>
                        <a:ext uri="{9D8B030D-6E8A-4147-A177-3AD203B41FA5}">
                          <a16:colId xmlns:a16="http://schemas.microsoft.com/office/drawing/2014/main" val="3493589155"/>
                        </a:ext>
                      </a:extLst>
                    </a:gridCol>
                    <a:gridCol w="4814785">
                      <a:extLst>
                        <a:ext uri="{9D8B030D-6E8A-4147-A177-3AD203B41FA5}">
                          <a16:colId xmlns:a16="http://schemas.microsoft.com/office/drawing/2014/main" val="1028273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𝐶h𝑎𝑙𝑙𝑒𝑛𝑔𝑒𝑠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𝐺𝑃𝐷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𝑃h𝑒𝑛𝑜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𝑇h𝑒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𝐺𝑈𝑀𝑃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𝑝𝑟𝑜𝑗𝑒𝑐𝑡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0053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latin typeface="Cambria Math" panose="02040503050406030204" pitchFamily="18" charset="0"/>
                            </a:rPr>
                            <a:t>Parametrization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𝑊𝑜𝑟𝑘𝑖𝑛𝑔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𝑤𝑖𝑡h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𝑐𝑜𝑛𝑓𝑜𝑟𝑚𝑎𝑙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𝑚𝑜𝑚𝑒𝑛𝑡𝑠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𝑜𝑓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𝐺𝑃𝐷𝑠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𝑒𝑎𝑠𝑦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𝑒𝑣𝑜𝑙𝑢𝑡𝑖𝑜𝑛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𝑝𝑜𝑙𝑦𝑛𝑜𝑚𝑖𝑎𝑙𝑖𝑡𝑦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,…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492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𝐼𝑛𝑣𝑒𝑟𝑠𝑒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𝑝𝑟𝑜𝑏𝑙𝑒𝑚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𝐶𝑜𝑚𝑏𝑖𝑛𝑖𝑛𝑔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𝑡h𝑒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𝑒𝑥𝑝𝑒𝑟𝑖𝑚𝑒𝑛𝑡𝑎𝑙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𝑎𝑛𝑑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𝑙𝑎𝑡𝑡𝑖𝑐𝑒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388121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F7726E5-CCED-59BA-E2F8-BB1AA170D6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80016"/>
                  </p:ext>
                </p:extLst>
              </p:nvPr>
            </p:nvGraphicFramePr>
            <p:xfrm>
              <a:off x="1143493" y="913473"/>
              <a:ext cx="9629570" cy="1381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814785">
                      <a:extLst>
                        <a:ext uri="{9D8B030D-6E8A-4147-A177-3AD203B41FA5}">
                          <a16:colId xmlns:a16="http://schemas.microsoft.com/office/drawing/2014/main" val="3493589155"/>
                        </a:ext>
                      </a:extLst>
                    </a:gridCol>
                    <a:gridCol w="4814785">
                      <a:extLst>
                        <a:ext uri="{9D8B030D-6E8A-4147-A177-3AD203B41FA5}">
                          <a16:colId xmlns:a16="http://schemas.microsoft.com/office/drawing/2014/main" val="10282730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" r="-100263" b="-2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28" r="-528" b="-2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005339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>
                              <a:latin typeface="Cambria Math" panose="02040503050406030204" pitchFamily="18" charset="0"/>
                            </a:rPr>
                            <a:t>Parametrization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28" t="-60000" r="-528" b="-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492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3" t="-266667" r="-100263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28" t="-266667" r="-528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38812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CE483BC-235E-127E-6D30-978C5BA41132}"/>
              </a:ext>
            </a:extLst>
          </p:cNvPr>
          <p:cNvSpPr txBox="1"/>
          <p:nvPr/>
        </p:nvSpPr>
        <p:spPr>
          <a:xfrm>
            <a:off x="513644" y="3822580"/>
            <a:ext cx="95388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i="1" dirty="0">
              <a:latin typeface="Cambria Math" panose="020405030504060302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halkboard" panose="03050602040202020205" pitchFamily="66" charset="77"/>
              </a:rPr>
              <a:t>Global analysis combining DVCS and DVMP + lattice data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halkboard" panose="03050602040202020205" pitchFamily="66" charset="77"/>
              </a:rPr>
              <a:t>Improving the gluon parametrization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halkboard" panose="03050602040202020205" pitchFamily="66" charset="77"/>
              </a:rPr>
              <a:t>Full error and uncertainty analysis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Chalkboard" panose="03050602040202020205" pitchFamily="66" charset="77"/>
              </a:rPr>
              <a:t>Adding in strange quarks and the data that is sensitive to them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35497-9538-F7E5-15E2-38AB38B9F411}"/>
              </a:ext>
            </a:extLst>
          </p:cNvPr>
          <p:cNvSpPr txBox="1"/>
          <p:nvPr/>
        </p:nvSpPr>
        <p:spPr>
          <a:xfrm>
            <a:off x="4965647" y="6016167"/>
            <a:ext cx="168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lang="en-US" b="1" dirty="0">
                <a:solidFill>
                  <a:srgbClr val="C00000"/>
                </a:solidFill>
                <a:latin typeface="Chalkboard" panose="03050602040202020205" pitchFamily="66" charset="77"/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73278-6747-200B-BDF2-AA31EE4DD368}"/>
              </a:ext>
            </a:extLst>
          </p:cNvPr>
          <p:cNvSpPr txBox="1"/>
          <p:nvPr/>
        </p:nvSpPr>
        <p:spPr>
          <a:xfrm>
            <a:off x="428978" y="501650"/>
            <a:ext cx="244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halkboard" panose="03050602040202020205" pitchFamily="66" charset="77"/>
              </a:rPr>
              <a:t>THE GUMP PROJECT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DF554-A507-DF24-239C-010FC4DCA716}"/>
                  </a:ext>
                </a:extLst>
              </p:cNvPr>
              <p:cNvSpPr txBox="1"/>
              <p:nvPr/>
            </p:nvSpPr>
            <p:spPr>
              <a:xfrm>
                <a:off x="513644" y="2560227"/>
                <a:ext cx="175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DV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P at NLO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DF554-A507-DF24-239C-010FC4DCA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44" y="2560227"/>
                <a:ext cx="1755422" cy="369332"/>
              </a:xfrm>
              <a:prstGeom prst="rect">
                <a:avLst/>
              </a:prstGeom>
              <a:blipFill>
                <a:blip r:embed="rId3"/>
                <a:stretch>
                  <a:fillRect l="-287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FCB457F-89CD-C0F1-5B87-05532DEAA695}"/>
              </a:ext>
            </a:extLst>
          </p:cNvPr>
          <p:cNvSpPr txBox="1"/>
          <p:nvPr/>
        </p:nvSpPr>
        <p:spPr>
          <a:xfrm>
            <a:off x="1309511" y="2972050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halkboard" panose="03050602040202020205" pitchFamily="66" charset="77"/>
              </a:rPr>
              <a:t>The real part of the TFFs are negligible also at NLO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Chalkboard" panose="03050602040202020205" pitchFamily="66" charset="77"/>
              </a:rPr>
              <a:t>Significant contributions from NLO to the imaginary part of the TFFs </a:t>
            </a:r>
          </a:p>
        </p:txBody>
      </p:sp>
    </p:spTree>
    <p:extLst>
      <p:ext uri="{BB962C8B-B14F-4D97-AF65-F5344CB8AC3E}">
        <p14:creationId xmlns:p14="http://schemas.microsoft.com/office/powerpoint/2010/main" val="235989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9EC0367-E7BE-A6F7-6F55-B7B2A02EC5B6}"/>
              </a:ext>
            </a:extLst>
          </p:cNvPr>
          <p:cNvGrpSpPr/>
          <p:nvPr/>
        </p:nvGrpSpPr>
        <p:grpSpPr>
          <a:xfrm>
            <a:off x="570073" y="367395"/>
            <a:ext cx="11051854" cy="6458460"/>
            <a:chOff x="683527" y="253095"/>
            <a:chExt cx="11051854" cy="64584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F5986A5-7B2D-A98D-D819-F904F544E2E0}"/>
                    </a:ext>
                  </a:extLst>
                </p:cNvPr>
                <p:cNvSpPr txBox="1"/>
                <p:nvPr/>
              </p:nvSpPr>
              <p:spPr>
                <a:xfrm>
                  <a:off x="7076438" y="855746"/>
                  <a:ext cx="45996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halkboard" panose="03050602040202020205" pitchFamily="66" charset="77"/>
                    </a:rPr>
                    <a:t>GPDs (x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,t) </a:t>
                  </a:r>
                  <a:r>
                    <a:rPr lang="en-US" dirty="0">
                      <a:latin typeface="Chalkboard" panose="03050602040202020205" pitchFamily="66" charset="77"/>
                      <a:sym typeface="Wingdings" pitchFamily="2" charset="2"/>
                    </a:rPr>
                    <a:t> Gravitational form factors</a:t>
                  </a:r>
                  <a:endParaRPr lang="en-US" dirty="0">
                    <a:latin typeface="Chalkboard" panose="03050602040202020205" pitchFamily="66" charset="77"/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F5986A5-7B2D-A98D-D819-F904F544E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438" y="855746"/>
                  <a:ext cx="459962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102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235EA5-4FE4-5589-C097-7A094BE2673D}"/>
                </a:ext>
              </a:extLst>
            </p:cNvPr>
            <p:cNvSpPr txBox="1"/>
            <p:nvPr/>
          </p:nvSpPr>
          <p:spPr>
            <a:xfrm>
              <a:off x="7450617" y="1940017"/>
              <a:ext cx="4094222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sz="1600" dirty="0">
                  <a:latin typeface="Chalkboard" panose="03050602040202020205" pitchFamily="66" charset="77"/>
                </a:rPr>
                <a:t>Mass and energy distributions</a:t>
              </a:r>
            </a:p>
            <a:p>
              <a:endParaRPr lang="en-US" sz="1600" dirty="0">
                <a:latin typeface="Chalkboard" panose="03050602040202020205" pitchFamily="66" charset="77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600" dirty="0">
                  <a:latin typeface="Chalkboard" panose="03050602040202020205" pitchFamily="66" charset="77"/>
                </a:rPr>
                <a:t>Angular momentum distribution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en-US" sz="1600" dirty="0">
                <a:latin typeface="Chalkboard" panose="03050602040202020205" pitchFamily="66" charset="77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600" dirty="0">
                  <a:latin typeface="Chalkboard" panose="03050602040202020205" pitchFamily="66" charset="77"/>
                </a:rPr>
                <a:t>Pressure distribution</a:t>
              </a:r>
            </a:p>
            <a:p>
              <a:endParaRPr lang="en-US" sz="1600" dirty="0">
                <a:latin typeface="Chalkboard" panose="03050602040202020205" pitchFamily="66" charset="77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600" dirty="0">
                  <a:latin typeface="Chalkboard" panose="03050602040202020205" pitchFamily="66" charset="77"/>
                </a:rPr>
                <a:t>Shear force distribution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97E61C6-8260-001B-EA2A-569D3EF51190}"/>
                </a:ext>
              </a:extLst>
            </p:cNvPr>
            <p:cNvGrpSpPr/>
            <p:nvPr/>
          </p:nvGrpSpPr>
          <p:grpSpPr>
            <a:xfrm>
              <a:off x="683527" y="253095"/>
              <a:ext cx="4986337" cy="6458460"/>
              <a:chOff x="214313" y="305550"/>
              <a:chExt cx="4986337" cy="645846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C8B6AF34-85BE-173B-5297-6DBFEB662A2D}"/>
                  </a:ext>
                </a:extLst>
              </p:cNvPr>
              <p:cNvGrpSpPr/>
              <p:nvPr/>
            </p:nvGrpSpPr>
            <p:grpSpPr>
              <a:xfrm>
                <a:off x="532854" y="623956"/>
                <a:ext cx="4571237" cy="3148939"/>
                <a:chOff x="1203212" y="293759"/>
                <a:chExt cx="4571237" cy="3148939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6D8C803-5223-749E-0B25-306B88C68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3212" y="1989818"/>
                  <a:ext cx="1254760" cy="1452880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BFD838B0-32A2-C2FB-F732-E71DE6C8A7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9868" y="2611054"/>
                      <a:ext cx="26488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BFD838B0-32A2-C2FB-F732-E71DE6C8A7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89868" y="2611054"/>
                      <a:ext cx="264880" cy="24622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3636" r="-9091" b="-2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7CB95C7-65D2-E40C-DC40-C0D8D24AEF9F}"/>
                    </a:ext>
                  </a:extLst>
                </p:cNvPr>
                <p:cNvSpPr txBox="1"/>
                <p:nvPr/>
              </p:nvSpPr>
              <p:spPr>
                <a:xfrm>
                  <a:off x="1570538" y="1805152"/>
                  <a:ext cx="8874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halkboard" panose="03050602040202020205" pitchFamily="66" charset="77"/>
                    </a:rPr>
                    <a:t>FFs(t)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0D14FD9-251C-9334-DC24-A1409C16781E}"/>
                    </a:ext>
                  </a:extLst>
                </p:cNvPr>
                <p:cNvSpPr txBox="1"/>
                <p:nvPr/>
              </p:nvSpPr>
              <p:spPr>
                <a:xfrm>
                  <a:off x="3123876" y="1805152"/>
                  <a:ext cx="10528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halkboard" panose="03050602040202020205" pitchFamily="66" charset="77"/>
                    </a:rPr>
                    <a:t>PDFs(x)</a:t>
                  </a: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088F6D3-45B5-D960-E48F-AF719177A42B}"/>
                    </a:ext>
                  </a:extLst>
                </p:cNvPr>
                <p:cNvGrpSpPr/>
                <p:nvPr/>
              </p:nvGrpSpPr>
              <p:grpSpPr>
                <a:xfrm>
                  <a:off x="3064856" y="2080623"/>
                  <a:ext cx="1380546" cy="1271270"/>
                  <a:chOff x="2782434" y="2029743"/>
                  <a:chExt cx="1380546" cy="1271270"/>
                </a:xfrm>
              </p:grpSpPr>
              <p:pic>
                <p:nvPicPr>
                  <p:cNvPr id="19" name="Picture 18">
                    <a:extLst>
                      <a:ext uri="{FF2B5EF4-FFF2-40B4-BE49-F238E27FC236}">
                        <a16:creationId xmlns:a16="http://schemas.microsoft.com/office/drawing/2014/main" id="{6A8503AD-F897-2C64-4665-798E4BF9E3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782434" y="2029743"/>
                    <a:ext cx="1155700" cy="1271270"/>
                  </a:xfrm>
                  <a:prstGeom prst="rect">
                    <a:avLst/>
                  </a:prstGeom>
                </p:spPr>
              </p:pic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398833F6-1DC1-14A2-0288-FAB76FCED3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77180" y="2452025"/>
                        <a:ext cx="685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398833F6-1DC1-14A2-0288-FAB76FCED3E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77180" y="2452025"/>
                        <a:ext cx="685800" cy="30777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E95C56F-10A1-6A47-0A77-68622F47BE5D}"/>
                    </a:ext>
                  </a:extLst>
                </p:cNvPr>
                <p:cNvGrpSpPr/>
                <p:nvPr/>
              </p:nvGrpSpPr>
              <p:grpSpPr>
                <a:xfrm>
                  <a:off x="4373713" y="293759"/>
                  <a:ext cx="1400736" cy="1271270"/>
                  <a:chOff x="3561896" y="329871"/>
                  <a:chExt cx="1400736" cy="1271270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9B9F39A3-D787-6541-2996-65A52289EC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61896" y="329871"/>
                    <a:ext cx="1155700" cy="1271270"/>
                  </a:xfrm>
                  <a:prstGeom prst="rect">
                    <a:avLst/>
                  </a:prstGeom>
                </p:spPr>
              </p:pic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B87ECD3D-D8FB-C8B1-5B1D-B63CC0EB217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64556" y="771522"/>
                    <a:ext cx="141288" cy="23052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524C1783-8C39-1698-83D6-34F4F08C74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78365" y="707483"/>
                        <a:ext cx="26488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sz="1600" dirty="0"/>
                      </a:p>
                    </p:txBody>
                  </p:sp>
                </mc:Choice>
                <mc:Fallback>
                  <p:sp>
                    <p:nvSpPr>
                      <p:cNvPr id="27" name="TextBox 26">
                        <a:extLst>
                          <a:ext uri="{FF2B5EF4-FFF2-40B4-BE49-F238E27FC236}">
                            <a16:creationId xmlns:a16="http://schemas.microsoft.com/office/drawing/2014/main" id="{524C1783-8C39-1698-83D6-34F4F08C743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878365" y="707483"/>
                        <a:ext cx="264880" cy="246221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18182" r="-9091" b="-142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1FEDB780-D966-9AA7-8FF6-996ADAF006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76832" y="649289"/>
                        <a:ext cx="68580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1400" dirty="0"/>
                      </a:p>
                    </p:txBody>
                  </p:sp>
                </mc:Choice>
                <mc:Fallback>
                  <p:sp>
                    <p:nvSpPr>
                      <p:cNvPr id="28" name="TextBox 27">
                        <a:extLst>
                          <a:ext uri="{FF2B5EF4-FFF2-40B4-BE49-F238E27FC236}">
                            <a16:creationId xmlns:a16="http://schemas.microsoft.com/office/drawing/2014/main" id="{1FEDB780-D966-9AA7-8FF6-996ADAF0067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76832" y="649289"/>
                        <a:ext cx="685800" cy="30777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B4E8424-A486-2C0E-B6C7-B9C3B8A1FC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3210" y="770219"/>
                      <a:ext cx="152700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latin typeface="Chalkboard" panose="03050602040202020205" pitchFamily="66" charset="77"/>
                        </a:rPr>
                        <a:t>GPDs (x</a:t>
                      </a:r>
                      <a14:m>
                        <m:oMath xmlns:m="http://schemas.openxmlformats.org/officeDocument/2006/math"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oMath>
                      </a14:m>
                      <a:r>
                        <a:rPr lang="en-US" dirty="0">
                          <a:latin typeface="Chalkboard" panose="03050602040202020205" pitchFamily="66" charset="77"/>
                        </a:rPr>
                        <a:t>,t)</a:t>
                      </a:r>
                    </a:p>
                  </p:txBody>
                </p:sp>
              </mc:Choice>
              <mc:Fallback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2B4E8424-A486-2C0E-B6C7-B9C3B8A1FC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3210" y="770219"/>
                      <a:ext cx="152700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06" t="-6667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5B18A4E-03D4-6D41-49F9-C207CD80D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26730" y="1132371"/>
                  <a:ext cx="814388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BB9E2706-E052-26C3-752B-491393F466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617501" y="777858"/>
                      <a:ext cx="60215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BB9E2706-E052-26C3-752B-491393F466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17501" y="777858"/>
                      <a:ext cx="602153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4583" t="-4545" r="-8333" b="-3636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Curved Connector 36">
                  <a:extLst>
                    <a:ext uri="{FF2B5EF4-FFF2-40B4-BE49-F238E27FC236}">
                      <a16:creationId xmlns:a16="http://schemas.microsoft.com/office/drawing/2014/main" id="{7C6BE6EB-6A32-ABDE-633F-037283078B5F}"/>
                    </a:ext>
                  </a:extLst>
                </p:cNvPr>
                <p:cNvCxnSpPr>
                  <a:cxnSpLocks/>
                  <a:stCxn id="16" idx="0"/>
                </p:cNvCxnSpPr>
                <p:nvPr/>
              </p:nvCxnSpPr>
              <p:spPr>
                <a:xfrm rot="5400000" flipH="1" flipV="1">
                  <a:off x="2005507" y="1148298"/>
                  <a:ext cx="665602" cy="648107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urved Connector 38">
                  <a:extLst>
                    <a:ext uri="{FF2B5EF4-FFF2-40B4-BE49-F238E27FC236}">
                      <a16:creationId xmlns:a16="http://schemas.microsoft.com/office/drawing/2014/main" id="{ABD373DA-F941-E575-CDD8-DCCB3AB1C47B}"/>
                    </a:ext>
                  </a:extLst>
                </p:cNvPr>
                <p:cNvCxnSpPr>
                  <a:cxnSpLocks/>
                  <a:stCxn id="20" idx="0"/>
                </p:cNvCxnSpPr>
                <p:nvPr/>
              </p:nvCxnSpPr>
              <p:spPr>
                <a:xfrm rot="16200000" flipV="1">
                  <a:off x="3024773" y="1179635"/>
                  <a:ext cx="665601" cy="585433"/>
                </a:xfrm>
                <a:prstGeom prst="curvedConnector3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A1D198B-EAA9-5C69-FCAB-732A8D8DE995}"/>
                  </a:ext>
                </a:extLst>
              </p:cNvPr>
              <p:cNvGrpSpPr/>
              <p:nvPr/>
            </p:nvGrpSpPr>
            <p:grpSpPr>
              <a:xfrm>
                <a:off x="532854" y="4209465"/>
                <a:ext cx="4282542" cy="2554545"/>
                <a:chOff x="300724" y="4111971"/>
                <a:chExt cx="4282542" cy="2554545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E4B5433-C887-FA0E-C8AE-325CB5EDC12D}"/>
                    </a:ext>
                  </a:extLst>
                </p:cNvPr>
                <p:cNvSpPr txBox="1"/>
                <p:nvPr/>
              </p:nvSpPr>
              <p:spPr>
                <a:xfrm>
                  <a:off x="300724" y="4111971"/>
                  <a:ext cx="4282542" cy="2554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Ø"/>
                  </a:pPr>
                  <a:r>
                    <a:rPr lang="en-US" sz="1600" dirty="0">
                      <a:latin typeface="Chalkboard" panose="03050602040202020205" pitchFamily="66" charset="77"/>
                    </a:rPr>
                    <a:t>Impact parameter distributions</a:t>
                  </a:r>
                </a:p>
                <a:p>
                  <a:pPr marL="285750" indent="-285750">
                    <a:buFont typeface="Wingdings" pitchFamily="2" charset="2"/>
                    <a:buChar char="Ø"/>
                  </a:pPr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pPr marL="285750" indent="-285750">
                    <a:buFont typeface="Wingdings" pitchFamily="2" charset="2"/>
                    <a:buChar char="Ø"/>
                  </a:pPr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pPr marL="285750" indent="-285750">
                    <a:buFont typeface="Wingdings" pitchFamily="2" charset="2"/>
                    <a:buChar char="Ø"/>
                  </a:pPr>
                  <a:r>
                    <a:rPr lang="en-US" sz="1600" dirty="0">
                      <a:latin typeface="Chalkboard" panose="03050602040202020205" pitchFamily="66" charset="77"/>
                    </a:rPr>
                    <a:t>Charge and magnetization distributions:</a:t>
                  </a:r>
                </a:p>
                <a:p>
                  <a:pPr marL="285750" indent="-285750">
                    <a:buFont typeface="Wingdings" pitchFamily="2" charset="2"/>
                    <a:buChar char="Ø"/>
                  </a:pPr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pPr marL="285750" indent="-285750">
                    <a:buFont typeface="Wingdings" pitchFamily="2" charset="2"/>
                    <a:buChar char="Ø"/>
                  </a:pPr>
                  <a:r>
                    <a:rPr lang="en-US" sz="1600" dirty="0">
                      <a:latin typeface="Chalkboard" panose="03050602040202020205" pitchFamily="66" charset="77"/>
                    </a:rPr>
                    <a:t>Longitudinal momentum distribution:</a:t>
                  </a:r>
                </a:p>
                <a:p>
                  <a:pPr marL="285750" indent="-285750">
                    <a:buFont typeface="Wingdings" pitchFamily="2" charset="2"/>
                    <a:buChar char="Ø"/>
                  </a:pPr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endParaRPr lang="en-US" sz="1600" dirty="0">
                    <a:latin typeface="Chalkboard" panose="03050602040202020205" pitchFamily="66" charset="77"/>
                  </a:endParaRPr>
                </a:p>
                <a:p>
                  <a:endParaRPr lang="en-US" sz="1600" dirty="0">
                    <a:latin typeface="Chalkboard" panose="03050602040202020205" pitchFamily="66" charset="77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0BC8F70-A4A9-3E76-CB92-0C820E33B4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4840" y="5136721"/>
                      <a:ext cx="2469715" cy="56502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𝐺𝑃𝐷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𝑒𝑚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𝐹𝐹𝑠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30BC8F70-A4A9-3E76-CB92-0C820E33B4B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64840" y="5136721"/>
                      <a:ext cx="2469715" cy="56502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29744" t="-155556" r="-2564" b="-2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4A91D95-1180-B24B-CFDA-760F082E08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3792" y="5989640"/>
                      <a:ext cx="357020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𝐺𝑃𝐷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𝑃𝐷𝐹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4A91D95-1180-B24B-CFDA-760F082E08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3792" y="5989640"/>
                      <a:ext cx="3570206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8BE11B1A-23C7-6AB1-83F2-109DF1FC4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491" y="4503033"/>
                      <a:ext cx="3138808" cy="21839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𝐹𝑇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−∆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𝐺𝑃𝐷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=0,</m:t>
                            </m:r>
                            <m:sSubSup>
                              <m:sSub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8BE11B1A-23C7-6AB1-83F2-109DF1FC466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491" y="4503033"/>
                      <a:ext cx="3138808" cy="21839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1210" t="-11111" r="-1613" b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91AABC8E-380E-C76D-EB71-CA48F35F2942}"/>
                  </a:ext>
                </a:extLst>
              </p:cNvPr>
              <p:cNvSpPr/>
              <p:nvPr/>
            </p:nvSpPr>
            <p:spPr>
              <a:xfrm>
                <a:off x="214313" y="609668"/>
                <a:ext cx="4986337" cy="604769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5" name="Picture 4" descr="One two three four - badges with numbers Vector Image">
                <a:extLst>
                  <a:ext uri="{FF2B5EF4-FFF2-40B4-BE49-F238E27FC236}">
                    <a16:creationId xmlns:a16="http://schemas.microsoft.com/office/drawing/2014/main" id="{0C77A388-868E-4641-20D2-90305E37B2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832" b="57083"/>
              <a:stretch/>
            </p:blipFill>
            <p:spPr bwMode="auto">
              <a:xfrm>
                <a:off x="214313" y="305550"/>
                <a:ext cx="599034" cy="587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079273E7-5ADA-C67A-C468-DC0BBF219846}"/>
                </a:ext>
              </a:extLst>
            </p:cNvPr>
            <p:cNvSpPr/>
            <p:nvPr/>
          </p:nvSpPr>
          <p:spPr>
            <a:xfrm>
              <a:off x="6717006" y="557213"/>
              <a:ext cx="4986337" cy="604769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FD438FD-6E7E-D90F-42BF-A15C736922C0}"/>
                    </a:ext>
                  </a:extLst>
                </p:cNvPr>
                <p:cNvSpPr txBox="1"/>
                <p:nvPr/>
              </p:nvSpPr>
              <p:spPr>
                <a:xfrm>
                  <a:off x="7912658" y="1254320"/>
                  <a:ext cx="2449685" cy="6573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𝐺𝑃𝐷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𝑔𝑟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𝐹𝐹𝑠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FD438FD-6E7E-D90F-42BF-A15C736922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658" y="1254320"/>
                  <a:ext cx="2449685" cy="657359"/>
                </a:xfrm>
                <a:prstGeom prst="rect">
                  <a:avLst/>
                </a:prstGeom>
                <a:blipFill>
                  <a:blip r:embed="rId15"/>
                  <a:stretch>
                    <a:fillRect l="-26804" t="-126923" r="-12887" b="-178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4A53EF6-712F-FFCB-9058-6D74E29ADB1E}"/>
                    </a:ext>
                  </a:extLst>
                </p:cNvPr>
                <p:cNvSpPr txBox="1"/>
                <p:nvPr/>
              </p:nvSpPr>
              <p:spPr>
                <a:xfrm>
                  <a:off x="9497728" y="4388345"/>
                  <a:ext cx="18998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=0. 55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𝑓𝑚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4A53EF6-712F-FFCB-9058-6D74E29ADB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7728" y="4388345"/>
                  <a:ext cx="1899836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1423F5-1283-6910-548D-CC94B9C0F47B}"/>
                    </a:ext>
                  </a:extLst>
                </p:cNvPr>
                <p:cNvSpPr txBox="1"/>
                <p:nvPr/>
              </p:nvSpPr>
              <p:spPr>
                <a:xfrm>
                  <a:off x="8989306" y="4726863"/>
                  <a:ext cx="274607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𝐾h𝑎𝑟𝑧𝑒𝑒𝑣</m:t>
                        </m:r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𝑃h𝑦𝑠𝑅𝑒𝑣𝐷</m:t>
                            </m:r>
                            <m:r>
                              <a:rPr lang="en-US" sz="10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000" i="1" dirty="0" smtClean="0">
                                <a:latin typeface="Cambria Math" panose="02040503050406030204" pitchFamily="18" charset="0"/>
                              </a:rPr>
                              <m:t>104.0540151</m:t>
                            </m:r>
                          </m:e>
                        </m:d>
                      </m:oMath>
                    </m:oMathPara>
                  </a14:m>
                  <a:endParaRPr lang="en-US" sz="1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𝑃𝑜𝑙𝑦𝑎𝑘𝑜𝑣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𝑆𝑐h𝑤𝑒𝑖𝑡𝑧𝑒𝑟</m:t>
                      </m:r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 (2018) </m:t>
                      </m:r>
                    </m:oMath>
                  </a14:m>
                  <a:r>
                    <a:rPr lang="en-US" sz="1000" dirty="0">
                      <a:hlinkClick r:id="rId17"/>
                    </a:rPr>
                    <a:t>1805.06596</a:t>
                  </a:r>
                  <a14:m>
                    <m:oMath xmlns:m="http://schemas.openxmlformats.org/officeDocument/2006/math">
                      <m:r>
                        <a:rPr lang="en-US" sz="1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0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1423F5-1283-6910-548D-CC94B9C0F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306" y="4726863"/>
                  <a:ext cx="2746075" cy="400110"/>
                </a:xfrm>
                <a:prstGeom prst="rect">
                  <a:avLst/>
                </a:prstGeom>
                <a:blipFill>
                  <a:blip r:embed="rId18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20C7B-AFD6-FF4E-65E8-635812988EC6}"/>
                </a:ext>
              </a:extLst>
            </p:cNvPr>
            <p:cNvSpPr txBox="1"/>
            <p:nvPr/>
          </p:nvSpPr>
          <p:spPr>
            <a:xfrm>
              <a:off x="6911070" y="4388309"/>
              <a:ext cx="33094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latin typeface="Chalkboard" panose="03050602040202020205" pitchFamily="66" charset="77"/>
                </a:rPr>
                <a:t>Mass radius of the proton:</a:t>
              </a:r>
            </a:p>
          </p:txBody>
        </p:sp>
        <p:pic>
          <p:nvPicPr>
            <p:cNvPr id="8" name="Picture 2" descr="figure 1">
              <a:extLst>
                <a:ext uri="{FF2B5EF4-FFF2-40B4-BE49-F238E27FC236}">
                  <a16:creationId xmlns:a16="http://schemas.microsoft.com/office/drawing/2014/main" id="{997C01CD-533D-FF19-F187-046A36EA2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0352" y="5447965"/>
              <a:ext cx="1129284" cy="108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89D6E3-C140-F26B-83E4-6E0F671C77E3}"/>
                </a:ext>
              </a:extLst>
            </p:cNvPr>
            <p:cNvSpPr txBox="1"/>
            <p:nvPr/>
          </p:nvSpPr>
          <p:spPr>
            <a:xfrm>
              <a:off x="7306464" y="5641696"/>
              <a:ext cx="257099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V. D. Burkert, L. </a:t>
              </a:r>
              <a:r>
                <a:rPr lang="en-US" sz="1000" dirty="0" err="1"/>
                <a:t>Elouadrhiri</a:t>
              </a:r>
              <a:r>
                <a:rPr lang="en-US" sz="1000" dirty="0"/>
                <a:t> </a:t>
              </a:r>
            </a:p>
            <a:p>
              <a:r>
                <a:rPr lang="en-US" sz="1000" dirty="0"/>
                <a:t>&amp; F. X. </a:t>
              </a:r>
              <a:r>
                <a:rPr lang="en-US" sz="1000" dirty="0" err="1"/>
                <a:t>Girod</a:t>
              </a:r>
              <a:r>
                <a:rPr lang="en-US" sz="1000" dirty="0"/>
                <a:t> 2018</a:t>
              </a:r>
            </a:p>
            <a:p>
              <a:r>
                <a:rPr lang="en-US" sz="1000" b="0" i="0" u="sng" dirty="0">
                  <a:solidFill>
                    <a:srgbClr val="0070C0"/>
                  </a:solidFill>
                  <a:effectLst/>
                </a:rPr>
                <a:t>https://</a:t>
              </a:r>
              <a:r>
                <a:rPr lang="en-US" sz="1000" b="0" i="0" u="sng" dirty="0" err="1">
                  <a:solidFill>
                    <a:srgbClr val="0070C0"/>
                  </a:solidFill>
                  <a:effectLst/>
                </a:rPr>
                <a:t>doi.org</a:t>
              </a:r>
              <a:r>
                <a:rPr lang="en-US" sz="1000" b="0" i="0" u="sng" dirty="0">
                  <a:solidFill>
                    <a:srgbClr val="0070C0"/>
                  </a:solidFill>
                  <a:effectLst/>
                </a:rPr>
                <a:t>/10.1038/s41586-018-0060-z</a:t>
              </a:r>
              <a:endParaRPr lang="en-US" sz="1000" u="sng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AC603A-84AE-99F6-D759-49E8F3F0B5D6}"/>
                </a:ext>
              </a:extLst>
            </p:cNvPr>
            <p:cNvSpPr txBox="1"/>
            <p:nvPr/>
          </p:nvSpPr>
          <p:spPr>
            <a:xfrm>
              <a:off x="6911070" y="5153502"/>
              <a:ext cx="4372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sz="1600" dirty="0">
                  <a:latin typeface="Chalkboard" panose="03050602040202020205" pitchFamily="66" charset="77"/>
                </a:rPr>
                <a:t>Pressure distribution of the proton</a:t>
              </a:r>
            </a:p>
          </p:txBody>
        </p:sp>
        <p:pic>
          <p:nvPicPr>
            <p:cNvPr id="12" name="Picture 6" descr="One two three four - badges with numbers Vector Image">
              <a:extLst>
                <a:ext uri="{FF2B5EF4-FFF2-40B4-BE49-F238E27FC236}">
                  <a16:creationId xmlns:a16="http://schemas.microsoft.com/office/drawing/2014/main" id="{6BCF3C85-490A-D918-BFBF-967A2B4D62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2" r="1847" b="56667"/>
            <a:stretch/>
          </p:blipFill>
          <p:spPr bwMode="auto">
            <a:xfrm>
              <a:off x="6710228" y="372337"/>
              <a:ext cx="611391" cy="593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1D35-65C6-DA63-E689-93C483164E4B}"/>
                </a:ext>
              </a:extLst>
            </p:cNvPr>
            <p:cNvSpPr txBox="1"/>
            <p:nvPr/>
          </p:nvSpPr>
          <p:spPr>
            <a:xfrm>
              <a:off x="6911070" y="4005713"/>
              <a:ext cx="39255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halkboard" panose="03050602040202020205" pitchFamily="66" charset="77"/>
                </a:rPr>
                <a:t>From GPDs we learned: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D36610E-ED3F-A6E2-A876-2494F1C6B3B4}"/>
              </a:ext>
            </a:extLst>
          </p:cNvPr>
          <p:cNvSpPr txBox="1"/>
          <p:nvPr/>
        </p:nvSpPr>
        <p:spPr>
          <a:xfrm>
            <a:off x="5288278" y="99402"/>
            <a:ext cx="1796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GPDs…</a:t>
            </a:r>
          </a:p>
        </p:txBody>
      </p:sp>
    </p:spTree>
    <p:extLst>
      <p:ext uri="{BB962C8B-B14F-4D97-AF65-F5344CB8AC3E}">
        <p14:creationId xmlns:p14="http://schemas.microsoft.com/office/powerpoint/2010/main" val="409825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2EBCA0-E527-2A62-5882-CB59A3D9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68580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6382288-71CF-FFD0-0DC3-DF65C018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313355E-3198-4700-B785-B5E986C0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3282950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3949D7E-25D2-B822-0150-3DD97B81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5975"/>
            <a:ext cx="593217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4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B1EF74-394B-B467-B8EC-FD4E1A4086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6384" y="-28576"/>
            <a:ext cx="12204192" cy="6884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CE6A5-59DE-B23C-753C-A65E7720B7FF}"/>
              </a:ext>
            </a:extLst>
          </p:cNvPr>
          <p:cNvSpPr txBox="1"/>
          <p:nvPr/>
        </p:nvSpPr>
        <p:spPr>
          <a:xfrm>
            <a:off x="2902743" y="3034367"/>
            <a:ext cx="664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halkboard" panose="03050602040202020205" pitchFamily="66" charset="77"/>
              </a:rPr>
              <a:t>That much information comes at a cost!</a:t>
            </a:r>
          </a:p>
        </p:txBody>
      </p:sp>
    </p:spTree>
    <p:extLst>
      <p:ext uri="{BB962C8B-B14F-4D97-AF65-F5344CB8AC3E}">
        <p14:creationId xmlns:p14="http://schemas.microsoft.com/office/powerpoint/2010/main" val="41411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D6BCA81-D5F7-BE6B-11EC-237688E0F117}"/>
              </a:ext>
            </a:extLst>
          </p:cNvPr>
          <p:cNvGrpSpPr/>
          <p:nvPr/>
        </p:nvGrpSpPr>
        <p:grpSpPr>
          <a:xfrm>
            <a:off x="6463402" y="1062676"/>
            <a:ext cx="4764691" cy="2607995"/>
            <a:chOff x="476572" y="3475374"/>
            <a:chExt cx="4432352" cy="24614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3BE8C3-E2A9-243E-CDB2-7182039AC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102" y="4144808"/>
              <a:ext cx="3409569" cy="169726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0748A7-5378-7E5F-38F4-CE4672099DCF}"/>
                </a:ext>
              </a:extLst>
            </p:cNvPr>
            <p:cNvGrpSpPr/>
            <p:nvPr/>
          </p:nvGrpSpPr>
          <p:grpSpPr>
            <a:xfrm>
              <a:off x="476572" y="3475374"/>
              <a:ext cx="4432352" cy="2461443"/>
              <a:chOff x="7743611" y="3922382"/>
              <a:chExt cx="4094523" cy="19921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BF420F-0AFA-D98C-F68B-7223E780A5A6}"/>
                  </a:ext>
                </a:extLst>
              </p:cNvPr>
              <p:cNvSpPr txBox="1"/>
              <p:nvPr/>
            </p:nvSpPr>
            <p:spPr>
              <a:xfrm>
                <a:off x="8046313" y="3922382"/>
                <a:ext cx="3413760" cy="32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b="1" dirty="0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7CFACB73-94D7-52D7-1644-48FA9E75C430}"/>
                  </a:ext>
                </a:extLst>
              </p:cNvPr>
              <p:cNvSpPr/>
              <p:nvPr/>
            </p:nvSpPr>
            <p:spPr>
              <a:xfrm>
                <a:off x="7743611" y="4061765"/>
                <a:ext cx="4094523" cy="1852737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A63AE65-A664-214B-9C80-6711260C3181}"/>
                    </a:ext>
                  </a:extLst>
                </p:cNvPr>
                <p:cNvSpPr txBox="1"/>
                <p:nvPr/>
              </p:nvSpPr>
              <p:spPr>
                <a:xfrm>
                  <a:off x="476572" y="3620150"/>
                  <a:ext cx="4432352" cy="6100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𝑻𝒘𝒐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𝒌𝒊𝒏𝒆𝒎𝒂𝒕𝒊𝒄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𝒓𝒆𝒈𝒊𝒐𝒏𝒔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sz="1800" b="1" i="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𝑫𝑮𝑳𝑨𝑷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𝒂𝒏𝒅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𝑬𝑹𝑩𝑳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𝒐𝒓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𝑷𝑫𝑭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𝒐𝒓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𝑫𝑨</m:t>
                        </m:r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A63AE65-A664-214B-9C80-6711260C3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72" y="3620150"/>
                  <a:ext cx="4432352" cy="610011"/>
                </a:xfrm>
                <a:prstGeom prst="rect">
                  <a:avLst/>
                </a:prstGeom>
                <a:blipFill>
                  <a:blip r:embed="rId3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D58762-95C5-0E72-F5E7-1932B77ED046}"/>
              </a:ext>
            </a:extLst>
          </p:cNvPr>
          <p:cNvGrpSpPr/>
          <p:nvPr/>
        </p:nvGrpSpPr>
        <p:grpSpPr>
          <a:xfrm>
            <a:off x="923028" y="1245150"/>
            <a:ext cx="4704687" cy="2425521"/>
            <a:chOff x="465796" y="1245704"/>
            <a:chExt cx="4209152" cy="207480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F3ED9D-6574-E0B5-B5F4-CCA3C8DFC114}"/>
                </a:ext>
              </a:extLst>
            </p:cNvPr>
            <p:cNvSpPr/>
            <p:nvPr/>
          </p:nvSpPr>
          <p:spPr>
            <a:xfrm>
              <a:off x="502369" y="1245704"/>
              <a:ext cx="4172579" cy="2074807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9BA265-2467-BC7E-A83A-89E062E426C8}"/>
                    </a:ext>
                  </a:extLst>
                </p:cNvPr>
                <p:cNvSpPr txBox="1"/>
                <p:nvPr/>
              </p:nvSpPr>
              <p:spPr>
                <a:xfrm>
                  <a:off x="465796" y="1253303"/>
                  <a:ext cx="4172579" cy="342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𝒗𝒂𝒓𝒊𝒂𝒃𝒍𝒆𝒔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𝒂𝒕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𝒇𝒊𝒙𝒆𝒅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𝒔𝒄𝒂𝒍𝒆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F9BA265-2467-BC7E-A83A-89E062E4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796" y="1253303"/>
                  <a:ext cx="4172579" cy="342257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80FD8B-EB5D-1ACA-E4B1-11B6F558D041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80FD8B-EB5D-1ACA-E4B1-11B6F558D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7DD6C-F070-174E-1C34-5BBF2B0B9B38}"/>
                  </a:ext>
                </a:extLst>
              </p:cNvPr>
              <p:cNvSpPr txBox="1"/>
              <p:nvPr/>
            </p:nvSpPr>
            <p:spPr>
              <a:xfrm>
                <a:off x="661343" y="700214"/>
                <a:ext cx="44323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𝑷𝒂𝒓𝒂𝒎𝒆𝒕𝒓𝒊𝒛𝒊𝒏𝒈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𝑮𝑷𝑫𝒔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47DD6C-F070-174E-1C34-5BBF2B0B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3" y="700214"/>
                <a:ext cx="4432352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36252A4-8DC7-2551-FA9D-0D0086CD8BF2}"/>
              </a:ext>
            </a:extLst>
          </p:cNvPr>
          <p:cNvGrpSpPr/>
          <p:nvPr/>
        </p:nvGrpSpPr>
        <p:grpSpPr>
          <a:xfrm>
            <a:off x="2674345" y="3784938"/>
            <a:ext cx="6843309" cy="2189781"/>
            <a:chOff x="252421" y="3696668"/>
            <a:chExt cx="7203483" cy="2305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F14CC12-1EF1-6E5F-10F4-E698BC342A8F}"/>
                    </a:ext>
                  </a:extLst>
                </p:cNvPr>
                <p:cNvSpPr txBox="1"/>
                <p:nvPr/>
              </p:nvSpPr>
              <p:spPr>
                <a:xfrm>
                  <a:off x="1992598" y="3776622"/>
                  <a:ext cx="34137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𝑪𝒐𝒏𝒔𝒕𝒓𝒂𝒊𝒏𝒕𝒔</m:t>
                        </m:r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𝒐𝒏</m:t>
                        </m:r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1" dirty="0" smtClean="0">
                            <a:latin typeface="Cambria Math" panose="02040503050406030204" pitchFamily="18" charset="0"/>
                          </a:rPr>
                          <m:t>𝑮𝑷𝑫𝒔</m:t>
                        </m:r>
                        <m:d>
                          <m:dPr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5F4AA82-BDBB-E8C7-6424-4B750B33F2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598" y="3776622"/>
                  <a:ext cx="3413760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CF8E6E-A168-D609-2891-019DC5270D15}"/>
                </a:ext>
              </a:extLst>
            </p:cNvPr>
            <p:cNvSpPr/>
            <p:nvPr/>
          </p:nvSpPr>
          <p:spPr>
            <a:xfrm>
              <a:off x="252421" y="3696668"/>
              <a:ext cx="7203483" cy="2305033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5BDC05-4C53-E622-CEEC-D6867BFDEB08}"/>
              </a:ext>
            </a:extLst>
          </p:cNvPr>
          <p:cNvSpPr/>
          <p:nvPr/>
        </p:nvSpPr>
        <p:spPr>
          <a:xfrm>
            <a:off x="6619109" y="1295297"/>
            <a:ext cx="4169045" cy="598174"/>
          </a:xfrm>
          <a:prstGeom prst="roundRect">
            <a:avLst/>
          </a:prstGeom>
          <a:solidFill>
            <a:srgbClr val="FFFF00">
              <a:alpha val="195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86D49A8-A3A0-8135-2732-AA369BF0F9D9}"/>
              </a:ext>
            </a:extLst>
          </p:cNvPr>
          <p:cNvSpPr/>
          <p:nvPr/>
        </p:nvSpPr>
        <p:spPr>
          <a:xfrm>
            <a:off x="4520905" y="3864034"/>
            <a:ext cx="3049680" cy="340822"/>
          </a:xfrm>
          <a:prstGeom prst="roundRect">
            <a:avLst/>
          </a:prstGeom>
          <a:solidFill>
            <a:srgbClr val="FFFF00">
              <a:alpha val="195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E898450-7851-11BD-C834-D727FECC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5DA7-4F38-1542-8D30-C27B08196C79}" type="slidenum">
              <a:rPr lang="en-US" smtClean="0"/>
              <a:t>5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D25705-2BF8-916A-F1CA-7E1B83D77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345" y="4211910"/>
            <a:ext cx="6803136" cy="5551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2BF49E-C3DE-6F86-89B5-A69410CF69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6293" y="4691098"/>
            <a:ext cx="5327904" cy="3154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35B968-AE9D-54CB-8DC9-8F0FD73A6D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7949" y="5419602"/>
            <a:ext cx="4619625" cy="447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1A1BF3-1BC9-867D-1094-B20E38189C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4792" y="4954379"/>
            <a:ext cx="5625846" cy="5257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A4F73B-6019-F660-3692-60C9921226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0421" y="1612095"/>
            <a:ext cx="2319020" cy="1401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80AF7-E57D-F9A7-5C6F-139CE3DF88DE}"/>
                  </a:ext>
                </a:extLst>
              </p:cNvPr>
              <p:cNvSpPr txBox="1"/>
              <p:nvPr/>
            </p:nvSpPr>
            <p:spPr>
              <a:xfrm>
                <a:off x="1327178" y="2923032"/>
                <a:ext cx="43005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/>
                  <a:t>Average longitudinal momentum fraction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/>
                  <a:t>Longitudinal momentum transfer fraction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400" dirty="0"/>
                  <a:t> Momentum transfer squared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80AF7-E57D-F9A7-5C6F-139CE3DF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178" y="2923032"/>
                <a:ext cx="4300537" cy="738664"/>
              </a:xfrm>
              <a:prstGeom prst="rect">
                <a:avLst/>
              </a:prstGeom>
              <a:blipFill>
                <a:blip r:embed="rId14"/>
                <a:stretch>
                  <a:fillRect t="-1695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28AF0A-1200-DEF7-61A4-DE3491979798}"/>
              </a:ext>
            </a:extLst>
          </p:cNvPr>
          <p:cNvSpPr/>
          <p:nvPr/>
        </p:nvSpPr>
        <p:spPr>
          <a:xfrm>
            <a:off x="1193369" y="1300528"/>
            <a:ext cx="4169045" cy="356706"/>
          </a:xfrm>
          <a:prstGeom prst="roundRect">
            <a:avLst/>
          </a:prstGeom>
          <a:solidFill>
            <a:srgbClr val="FFFF00">
              <a:alpha val="1957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079A0-7AC9-C6F8-D8E5-5A245354A606}"/>
                  </a:ext>
                </a:extLst>
              </p:cNvPr>
              <p:cNvSpPr txBox="1"/>
              <p:nvPr/>
            </p:nvSpPr>
            <p:spPr>
              <a:xfrm>
                <a:off x="923028" y="6057025"/>
                <a:ext cx="106048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We need to parametrize a multi dimensional function of three variables,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, that is defined in two kinematical regions and must obey certain theoretical constraints 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B079A0-7AC9-C6F8-D8E5-5A245354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28" y="6057025"/>
                <a:ext cx="10604865" cy="707886"/>
              </a:xfrm>
              <a:prstGeom prst="rect">
                <a:avLst/>
              </a:prstGeom>
              <a:blipFill>
                <a:blip r:embed="rId15"/>
                <a:stretch>
                  <a:fillRect l="-598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9D8859F-5639-E4F9-2E7D-C2ABE39CCE77}"/>
              </a:ext>
            </a:extLst>
          </p:cNvPr>
          <p:cNvSpPr/>
          <p:nvPr/>
        </p:nvSpPr>
        <p:spPr>
          <a:xfrm>
            <a:off x="884357" y="6055281"/>
            <a:ext cx="10305065" cy="717366"/>
          </a:xfrm>
          <a:prstGeom prst="roundRect">
            <a:avLst/>
          </a:prstGeom>
          <a:solidFill>
            <a:srgbClr val="92D050">
              <a:alpha val="144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1418086"/>
            <a:ext cx="11598322" cy="3827444"/>
            <a:chOff x="457690" y="1132463"/>
            <a:chExt cx="11598322" cy="38274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8903913-61FA-75A9-C604-E604B84657AF}"/>
                </a:ext>
              </a:extLst>
            </p:cNvPr>
            <p:cNvSpPr txBox="1"/>
            <p:nvPr/>
          </p:nvSpPr>
          <p:spPr>
            <a:xfrm>
              <a:off x="3353857" y="2956970"/>
              <a:ext cx="865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DVCS</a:t>
              </a:r>
            </a:p>
            <a:p>
              <a:r>
                <a:rPr lang="en-US" sz="1600" dirty="0"/>
                <a:t>DVMP</a:t>
              </a:r>
            </a:p>
          </p:txBody>
        </p:sp>
        <p:cxnSp>
          <p:nvCxnSpPr>
            <p:cNvPr id="101" name="Curved Connector 100">
              <a:extLst>
                <a:ext uri="{FF2B5EF4-FFF2-40B4-BE49-F238E27FC236}">
                  <a16:creationId xmlns:a16="http://schemas.microsoft.com/office/drawing/2014/main" id="{82CB6160-9079-F32E-BD70-3A52AA5CD28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350022" y="3815861"/>
              <a:ext cx="321489" cy="358741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urved Connector 102">
              <a:extLst>
                <a:ext uri="{FF2B5EF4-FFF2-40B4-BE49-F238E27FC236}">
                  <a16:creationId xmlns:a16="http://schemas.microsoft.com/office/drawing/2014/main" id="{E86983EB-A0B1-D957-9CBD-377B3ACA9DDE}"/>
                </a:ext>
              </a:extLst>
            </p:cNvPr>
            <p:cNvCxnSpPr>
              <a:cxnSpLocks/>
              <a:stCxn id="99" idx="1"/>
            </p:cNvCxnSpPr>
            <p:nvPr/>
          </p:nvCxnSpPr>
          <p:spPr>
            <a:xfrm rot="10800000">
              <a:off x="2913687" y="2852676"/>
              <a:ext cx="440171" cy="396682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/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Lattice matching has limitations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blipFill>
                  <a:blip r:embed="rId29"/>
                  <a:stretch>
                    <a:fillRect t="-19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7B66794-31C3-B294-A69B-EFDADEC4F4A6}"/>
                    </a:ext>
                  </a:extLst>
                </p:cNvPr>
                <p:cNvSpPr txBox="1"/>
                <p:nvPr/>
              </p:nvSpPr>
              <p:spPr>
                <a:xfrm>
                  <a:off x="3990753" y="2786329"/>
                  <a:ext cx="498534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07B66794-31C3-B294-A69B-EFDADEC4F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753" y="2786329"/>
                  <a:ext cx="498534" cy="615553"/>
                </a:xfrm>
                <a:prstGeom prst="rect">
                  <a:avLst/>
                </a:prstGeom>
                <a:blipFill>
                  <a:blip r:embed="rId30"/>
                  <a:stretch>
                    <a:fillRect l="-20000" r="-22500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188FAC-0311-9791-B7D3-B73B691F4EAD}"/>
              </a:ext>
            </a:extLst>
          </p:cNvPr>
          <p:cNvSpPr/>
          <p:nvPr/>
        </p:nvSpPr>
        <p:spPr>
          <a:xfrm>
            <a:off x="3934264" y="1457515"/>
            <a:ext cx="8065259" cy="42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362912-9D86-D467-EAAA-C2F6EB41A255}"/>
              </a:ext>
            </a:extLst>
          </p:cNvPr>
          <p:cNvGrpSpPr/>
          <p:nvPr/>
        </p:nvGrpSpPr>
        <p:grpSpPr>
          <a:xfrm>
            <a:off x="406563" y="1924668"/>
            <a:ext cx="3484880" cy="2506980"/>
            <a:chOff x="363122" y="1333188"/>
            <a:chExt cx="3484880" cy="25069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1408AA-589A-5D12-FE75-6BA67F6B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122" y="1333188"/>
              <a:ext cx="3484880" cy="250698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D9A924-DC9B-6648-3AAF-25B252D4077E}"/>
                </a:ext>
              </a:extLst>
            </p:cNvPr>
            <p:cNvSpPr/>
            <p:nvPr/>
          </p:nvSpPr>
          <p:spPr>
            <a:xfrm>
              <a:off x="858129" y="2013144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635F36-7811-0C7F-AC92-0A32F82E87C7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635F36-7811-0C7F-AC92-0A32F82E8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2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B857FA-ABE9-8C1A-508E-79190EF27C65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B857FA-ABE9-8C1A-508E-79190EF2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99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312452"/>
            <a:chOff x="457690" y="647455"/>
            <a:chExt cx="11598322" cy="43124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/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Lattice matching has limitations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blipFill>
                  <a:blip r:embed="rId30"/>
                  <a:stretch>
                    <a:fillRect t="-19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A19D5-C85F-44FB-E5A2-B505FA3C78AF}"/>
              </a:ext>
            </a:extLst>
          </p:cNvPr>
          <p:cNvSpPr/>
          <p:nvPr/>
        </p:nvSpPr>
        <p:spPr>
          <a:xfrm>
            <a:off x="7554351" y="827260"/>
            <a:ext cx="4389120" cy="52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A7AE7-B197-9B78-FA39-6D16306F4D4F}"/>
              </a:ext>
            </a:extLst>
          </p:cNvPr>
          <p:cNvSpPr/>
          <p:nvPr/>
        </p:nvSpPr>
        <p:spPr>
          <a:xfrm>
            <a:off x="4048633" y="1459872"/>
            <a:ext cx="4080677" cy="38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14723D-E37E-F6DC-4E8E-8DBB0DD94E68}"/>
              </a:ext>
            </a:extLst>
          </p:cNvPr>
          <p:cNvSpPr txBox="1"/>
          <p:nvPr/>
        </p:nvSpPr>
        <p:spPr>
          <a:xfrm>
            <a:off x="3454808" y="3641642"/>
            <a:ext cx="103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PDFs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BA0BA3FE-127F-BBA0-79B3-BC561D4C5033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2569922" y="3810919"/>
            <a:ext cx="884887" cy="2448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6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312452"/>
            <a:chOff x="457690" y="647455"/>
            <a:chExt cx="11598322" cy="43124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/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Lattice matching has limitations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blipFill>
                  <a:blip r:embed="rId30"/>
                  <a:stretch>
                    <a:fillRect t="-19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A19D5-C85F-44FB-E5A2-B505FA3C78AF}"/>
              </a:ext>
            </a:extLst>
          </p:cNvPr>
          <p:cNvSpPr/>
          <p:nvPr/>
        </p:nvSpPr>
        <p:spPr>
          <a:xfrm>
            <a:off x="7554351" y="827260"/>
            <a:ext cx="4389120" cy="52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A7AE7-B197-9B78-FA39-6D16306F4D4F}"/>
              </a:ext>
            </a:extLst>
          </p:cNvPr>
          <p:cNvSpPr/>
          <p:nvPr/>
        </p:nvSpPr>
        <p:spPr>
          <a:xfrm>
            <a:off x="4048633" y="1459872"/>
            <a:ext cx="4080677" cy="38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/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𝑁𝑒𝑔𝑙𝑒𝑐𝑡𝑖𝑛𝑔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𝑝𝑎𝑟𝑡𝑠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𝐶𝐹𝐹𝑠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𝑇𝐹𝐹𝑠</m:t>
                      </m:r>
                    </m:oMath>
                  </m:oMathPara>
                </a14:m>
                <a:endParaRPr lang="en-US" sz="1200" dirty="0"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blipFill>
                <a:blip r:embed="rId3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655B7E8-EF5D-9C00-E82D-0AE25939718A}"/>
              </a:ext>
            </a:extLst>
          </p:cNvPr>
          <p:cNvSpPr txBox="1"/>
          <p:nvPr/>
        </p:nvSpPr>
        <p:spPr>
          <a:xfrm>
            <a:off x="3454808" y="3641642"/>
            <a:ext cx="103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PDFs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7EAC79-9031-29E3-B2EE-860C3504BB07}"/>
              </a:ext>
            </a:extLst>
          </p:cNvPr>
          <p:cNvSpPr txBox="1"/>
          <p:nvPr/>
        </p:nvSpPr>
        <p:spPr>
          <a:xfrm>
            <a:off x="3409785" y="2942898"/>
            <a:ext cx="8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DVCS</a:t>
            </a:r>
          </a:p>
          <a:p>
            <a:r>
              <a:rPr lang="en-US" sz="1600" dirty="0"/>
              <a:t>DVMP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2A8A923-E803-DD4F-8B87-3F656C254244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2569922" y="3810919"/>
            <a:ext cx="884887" cy="2448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D1D1CA7B-CEC7-FABC-3B4B-17D0BB2E5862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2969615" y="2838604"/>
            <a:ext cx="440171" cy="3966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6B6CE4-5923-5573-5766-34A9EBBB6175}"/>
                  </a:ext>
                </a:extLst>
              </p:cNvPr>
              <p:cNvSpPr txBox="1"/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Experimental data give information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6B6CE4-5923-5573-5766-34A9EBBB6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blipFill>
                <a:blip r:embed="rId35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95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6AB85-6351-14E0-BDBF-C287090BFCFA}"/>
              </a:ext>
            </a:extLst>
          </p:cNvPr>
          <p:cNvGrpSpPr/>
          <p:nvPr/>
        </p:nvGrpSpPr>
        <p:grpSpPr>
          <a:xfrm>
            <a:off x="401201" y="933078"/>
            <a:ext cx="11598322" cy="4312452"/>
            <a:chOff x="457690" y="647455"/>
            <a:chExt cx="11598322" cy="43124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D064859-A052-1CB0-7169-507F8E874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690" y="1635955"/>
              <a:ext cx="3484880" cy="250698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8B85F6-DFDE-BC03-E4EF-D58553BCD0E2}"/>
                </a:ext>
              </a:extLst>
            </p:cNvPr>
            <p:cNvSpPr/>
            <p:nvPr/>
          </p:nvSpPr>
          <p:spPr>
            <a:xfrm>
              <a:off x="101287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B15558C-8057-59DB-0768-D1A60EA557B6}"/>
                </a:ext>
              </a:extLst>
            </p:cNvPr>
            <p:cNvSpPr/>
            <p:nvPr/>
          </p:nvSpPr>
          <p:spPr>
            <a:xfrm>
              <a:off x="220013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1C6B0D7-8FA6-87AC-6286-2DE90F0E5F47}"/>
                </a:ext>
              </a:extLst>
            </p:cNvPr>
            <p:cNvSpPr/>
            <p:nvPr/>
          </p:nvSpPr>
          <p:spPr>
            <a:xfrm rot="2111334">
              <a:off x="264865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74FCBBB-BB42-825D-6926-B0187F11CC8D}"/>
                </a:ext>
              </a:extLst>
            </p:cNvPr>
            <p:cNvSpPr/>
            <p:nvPr/>
          </p:nvSpPr>
          <p:spPr>
            <a:xfrm rot="19488904">
              <a:off x="151356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C7874C2-980C-295C-FE05-EB4D98694423}"/>
                </a:ext>
              </a:extLst>
            </p:cNvPr>
            <p:cNvSpPr/>
            <p:nvPr/>
          </p:nvSpPr>
          <p:spPr>
            <a:xfrm>
              <a:off x="106997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3150FC3-F035-620E-7BDD-4AE9634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9600" y="1635955"/>
              <a:ext cx="3484880" cy="250698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6329E4-083A-4C59-962F-3557D46C4A9A}"/>
                </a:ext>
              </a:extLst>
            </p:cNvPr>
            <p:cNvSpPr/>
            <p:nvPr/>
          </p:nvSpPr>
          <p:spPr>
            <a:xfrm>
              <a:off x="8854784" y="2307102"/>
              <a:ext cx="2208627" cy="1463040"/>
            </a:xfrm>
            <a:prstGeom prst="rect">
              <a:avLst/>
            </a:prstGeom>
            <a:solidFill>
              <a:srgbClr val="FFFF00">
                <a:alpha val="26268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8C6B221-DFD5-DEBD-2372-19E08AB50EBF}"/>
                </a:ext>
              </a:extLst>
            </p:cNvPr>
            <p:cNvSpPr/>
            <p:nvPr/>
          </p:nvSpPr>
          <p:spPr>
            <a:xfrm>
              <a:off x="10042040" y="3770142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0E69060-7973-3D16-034D-9677E0607B2E}"/>
                </a:ext>
              </a:extLst>
            </p:cNvPr>
            <p:cNvSpPr/>
            <p:nvPr/>
          </p:nvSpPr>
          <p:spPr>
            <a:xfrm rot="2111334">
              <a:off x="10490561" y="2170765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7BD7176-662E-1DA2-829B-2204D3242395}"/>
                </a:ext>
              </a:extLst>
            </p:cNvPr>
            <p:cNvSpPr/>
            <p:nvPr/>
          </p:nvSpPr>
          <p:spPr>
            <a:xfrm rot="19488904">
              <a:off x="9355479" y="2220482"/>
              <a:ext cx="45719" cy="1636279"/>
            </a:xfrm>
            <a:prstGeom prst="roundRect">
              <a:avLst/>
            </a:prstGeom>
            <a:solidFill>
              <a:srgbClr val="00B050">
                <a:alpha val="3984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C6C02-C943-40F3-FC83-B0FB962CBEF0}"/>
                </a:ext>
              </a:extLst>
            </p:cNvPr>
            <p:cNvSpPr/>
            <p:nvPr/>
          </p:nvSpPr>
          <p:spPr>
            <a:xfrm>
              <a:off x="8911889" y="3770141"/>
              <a:ext cx="852559" cy="45719"/>
            </a:xfrm>
            <a:prstGeom prst="roundRect">
              <a:avLst/>
            </a:prstGeom>
            <a:solidFill>
              <a:srgbClr val="FF0000">
                <a:alpha val="4508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07D41ABA-F099-84F9-A9EC-F73D28C0162D}"/>
                </a:ext>
              </a:extLst>
            </p:cNvPr>
            <p:cNvSpPr/>
            <p:nvPr/>
          </p:nvSpPr>
          <p:spPr>
            <a:xfrm>
              <a:off x="8911888" y="2352820"/>
              <a:ext cx="2021041" cy="1463040"/>
            </a:xfrm>
            <a:prstGeom prst="round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4D69C4C-1E30-2CDD-BE98-54BAED766637}"/>
                </a:ext>
              </a:extLst>
            </p:cNvPr>
            <p:cNvGrpSpPr/>
            <p:nvPr/>
          </p:nvGrpSpPr>
          <p:grpSpPr>
            <a:xfrm>
              <a:off x="4353560" y="1635955"/>
              <a:ext cx="3484880" cy="2506980"/>
              <a:chOff x="4353560" y="1635955"/>
              <a:chExt cx="3484880" cy="25069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9D3B00-ED08-360C-501F-3D45EE59FD10}"/>
                  </a:ext>
                </a:extLst>
              </p:cNvPr>
              <p:cNvGrpSpPr/>
              <p:nvPr/>
            </p:nvGrpSpPr>
            <p:grpSpPr>
              <a:xfrm>
                <a:off x="4353560" y="1635955"/>
                <a:ext cx="3484880" cy="2506980"/>
                <a:chOff x="457690" y="1635955"/>
                <a:chExt cx="3484880" cy="250698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DA5F2C4-06C6-88B1-E4AC-4F0CDDE8E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690" y="1635955"/>
                  <a:ext cx="3484880" cy="2506980"/>
                </a:xfrm>
                <a:prstGeom prst="rect">
                  <a:avLst/>
                </a:prstGeom>
              </p:spPr>
            </p:pic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A9138-595A-A547-CBE0-2DC46D5B70CD}"/>
                    </a:ext>
                  </a:extLst>
                </p:cNvPr>
                <p:cNvSpPr/>
                <p:nvPr/>
              </p:nvSpPr>
              <p:spPr>
                <a:xfrm>
                  <a:off x="1012874" y="2307102"/>
                  <a:ext cx="2208627" cy="1463040"/>
                </a:xfrm>
                <a:prstGeom prst="rect">
                  <a:avLst/>
                </a:prstGeom>
                <a:solidFill>
                  <a:srgbClr val="FFFF00">
                    <a:alpha val="2626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14:cNvPr>
                  <p14:cNvContentPartPr/>
                  <p14:nvPr/>
                </p14:nvContentPartPr>
                <p14:xfrm>
                  <a:off x="6734991" y="3402388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B939B7B7-3E17-F303-3533-2FD930402CB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680991" y="3294388"/>
                    <a:ext cx="10800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14:cNvPr>
                  <p14:cNvContentPartPr/>
                  <p14:nvPr/>
                </p14:nvContentPartPr>
                <p14:xfrm>
                  <a:off x="6273831" y="2745028"/>
                  <a:ext cx="663840" cy="9136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A4BDD3C-4610-C8C5-2EBB-9D8ED682CC4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210831" y="2682028"/>
                    <a:ext cx="789480" cy="103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14:cNvPr>
                  <p14:cNvContentPartPr/>
                  <p14:nvPr/>
                </p14:nvContentPartPr>
                <p14:xfrm>
                  <a:off x="5305431" y="2433268"/>
                  <a:ext cx="539640" cy="873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FB105F7-D7FA-A308-1603-3DA0566A738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242431" y="2370268"/>
                    <a:ext cx="665280" cy="99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14:cNvPr>
                  <p14:cNvContentPartPr/>
                  <p14:nvPr/>
                </p14:nvContentPartPr>
                <p14:xfrm>
                  <a:off x="6127671" y="2455948"/>
                  <a:ext cx="560520" cy="8326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DD9C5C90-7B01-27B1-F87A-C2C0B22BFE0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065031" y="2392948"/>
                    <a:ext cx="686160" cy="9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14:cNvPr>
                  <p14:cNvContentPartPr/>
                  <p14:nvPr/>
                </p14:nvContentPartPr>
                <p14:xfrm>
                  <a:off x="4988271" y="2707588"/>
                  <a:ext cx="586080" cy="9288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4A7CCA47-42D3-0BB7-D8A2-3EE9144D9D52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925631" y="2644948"/>
                    <a:ext cx="711720" cy="10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14:cNvPr>
                  <p14:cNvContentPartPr/>
                  <p14:nvPr/>
                </p14:nvContentPartPr>
                <p14:xfrm>
                  <a:off x="5044791" y="3445588"/>
                  <a:ext cx="600480" cy="216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8E6CD472-4A18-6E0E-7162-AD4EBC580B0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82151" y="3382588"/>
                    <a:ext cx="726120" cy="34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14:cNvPr>
                  <p14:cNvContentPartPr/>
                  <p14:nvPr/>
                </p14:nvContentPartPr>
                <p14:xfrm>
                  <a:off x="4999431" y="2619028"/>
                  <a:ext cx="262440" cy="59184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B5CEE762-F7E3-25FF-D27C-FE7D1107C81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936431" y="2556028"/>
                    <a:ext cx="38808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14:cNvPr>
                  <p14:cNvContentPartPr/>
                  <p14:nvPr/>
                </p14:nvContentPartPr>
                <p14:xfrm>
                  <a:off x="6817791" y="2629108"/>
                  <a:ext cx="158400" cy="4485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150F1468-6CF2-555C-6BE0-F59A0B82F14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755151" y="2566108"/>
                    <a:ext cx="284040" cy="574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F194F4-48E0-99AF-CC31-1ADDDB6E7EEB}"/>
                </a:ext>
              </a:extLst>
            </p:cNvPr>
            <p:cNvCxnSpPr/>
            <p:nvPr/>
          </p:nvCxnSpPr>
          <p:spPr>
            <a:xfrm flipV="1">
              <a:off x="6188353" y="2653348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05B2F74-7C8A-5B73-4484-429DF72082A9}"/>
                </a:ext>
              </a:extLst>
            </p:cNvPr>
            <p:cNvCxnSpPr/>
            <p:nvPr/>
          </p:nvCxnSpPr>
          <p:spPr>
            <a:xfrm flipV="1">
              <a:off x="6114711" y="2425016"/>
              <a:ext cx="702360" cy="101736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A7F8FC-C57C-D6DB-5A58-E3DDECB77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5184" y="2604960"/>
              <a:ext cx="31542" cy="110142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45520D-71A0-E14B-F7D1-34A581547A73}"/>
                </a:ext>
              </a:extLst>
            </p:cNvPr>
            <p:cNvCxnSpPr>
              <a:cxnSpLocks/>
            </p:cNvCxnSpPr>
            <p:nvPr/>
          </p:nvCxnSpPr>
          <p:spPr>
            <a:xfrm>
              <a:off x="6162097" y="3709462"/>
              <a:ext cx="775574" cy="1415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119C17-944F-48B5-817F-89C825D0D8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937" y="2409835"/>
              <a:ext cx="766115" cy="3689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D746F72-8279-C7CA-4660-9B8B28625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4057" y="2425016"/>
              <a:ext cx="57338" cy="971481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326BC4-E423-D225-39C3-277312AA6324}"/>
                </a:ext>
              </a:extLst>
            </p:cNvPr>
            <p:cNvCxnSpPr>
              <a:cxnSpLocks/>
            </p:cNvCxnSpPr>
            <p:nvPr/>
          </p:nvCxnSpPr>
          <p:spPr>
            <a:xfrm>
              <a:off x="4950447" y="2502066"/>
              <a:ext cx="840781" cy="117503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A3619C2-FE69-F5F1-6D7A-2D916DDB8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3947" y="3670708"/>
              <a:ext cx="642453" cy="12950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12EFBD6-A90E-DAA2-760A-9C59ABBF73E2}"/>
                </a:ext>
              </a:extLst>
            </p:cNvPr>
            <p:cNvCxnSpPr>
              <a:cxnSpLocks/>
            </p:cNvCxnSpPr>
            <p:nvPr/>
          </p:nvCxnSpPr>
          <p:spPr>
            <a:xfrm>
              <a:off x="5173075" y="2449870"/>
              <a:ext cx="648807" cy="952518"/>
            </a:xfrm>
            <a:prstGeom prst="line">
              <a:avLst/>
            </a:prstGeom>
            <a:ln w="47625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14:cNvPr>
                <p14:cNvContentPartPr/>
                <p14:nvPr/>
              </p14:nvContentPartPr>
              <p14:xfrm>
                <a:off x="6911031" y="3732868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963C63-77E2-0114-4C10-756E41DCFE0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02391" y="372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14:cNvPr>
                <p14:cNvContentPartPr/>
                <p14:nvPr/>
              </p14:nvContentPartPr>
              <p14:xfrm>
                <a:off x="6942711" y="368714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AF0E58-4B10-1D1C-10F3-FF11C408CB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4071" y="3678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14:cNvPr>
                <p14:cNvContentPartPr/>
                <p14:nvPr/>
              </p14:nvContentPartPr>
              <p14:xfrm>
                <a:off x="6951711" y="3660148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80EB3-A417-96CA-4588-3880B47826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4271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14:cNvPr>
                <p14:cNvContentPartPr/>
                <p14:nvPr/>
              </p14:nvContentPartPr>
              <p14:xfrm>
                <a:off x="6923991" y="366014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4315DCD-D10A-4A54-B6FC-5F1D796A7A1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14991" y="3651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14:cNvPr>
                <p14:cNvContentPartPr/>
                <p14:nvPr/>
              </p14:nvContentPartPr>
              <p14:xfrm>
                <a:off x="6938391" y="371414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01E460-AF26-4136-C67E-B6635F163D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9751" y="37051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14:cNvPr>
                <p14:cNvContentPartPr/>
                <p14:nvPr/>
              </p14:nvContentPartPr>
              <p14:xfrm>
                <a:off x="6910671" y="364718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F5C871-AB89-9601-722A-B83CCE08B41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7671" y="358418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14:cNvPr>
                <p14:cNvContentPartPr/>
                <p14:nvPr/>
              </p14:nvContentPartPr>
              <p14:xfrm>
                <a:off x="6129111" y="334046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87EEE5-4403-940A-37C4-9EA2CF4DC0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66111" y="327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14:cNvPr>
                <p14:cNvContentPartPr/>
                <p14:nvPr/>
              </p14:nvContentPartPr>
              <p14:xfrm>
                <a:off x="5700351" y="3664108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5F8459B-FED2-D9FB-3533-777B83AC5F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37351" y="3601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B711D92-78EC-AC5B-4C33-4972E0C84C52}"/>
                </a:ext>
              </a:extLst>
            </p:cNvPr>
            <p:cNvSpPr txBox="1"/>
            <p:nvPr/>
          </p:nvSpPr>
          <p:spPr>
            <a:xfrm>
              <a:off x="1408473" y="1171892"/>
              <a:ext cx="1417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9B97BC-7C4C-E94D-5CA4-23B359358D1D}"/>
                </a:ext>
              </a:extLst>
            </p:cNvPr>
            <p:cNvSpPr txBox="1"/>
            <p:nvPr/>
          </p:nvSpPr>
          <p:spPr>
            <a:xfrm>
              <a:off x="5567262" y="1132463"/>
              <a:ext cx="1167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Lattice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E8524F8-509A-19B1-5343-B64C21E8DEB8}"/>
                </a:ext>
              </a:extLst>
            </p:cNvPr>
            <p:cNvSpPr txBox="1"/>
            <p:nvPr/>
          </p:nvSpPr>
          <p:spPr>
            <a:xfrm>
              <a:off x="8761384" y="1133962"/>
              <a:ext cx="256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halkboard" panose="03050602040202020205" pitchFamily="66" charset="77"/>
                </a:rPr>
                <a:t>Experiment+Lattice</a:t>
              </a:r>
              <a:endParaRPr lang="en-US" dirty="0">
                <a:latin typeface="Chalkboard" panose="03050602040202020205" pitchFamily="66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/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halkboard" panose="03050602040202020205" pitchFamily="66" charset="77"/>
                    </a:rPr>
                    <a:t>Lattice matching has limitations on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a14:m>
                  <a:r>
                    <a:rPr lang="en-US" dirty="0">
                      <a:latin typeface="Chalkboard" panose="03050602040202020205" pitchFamily="66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14F1EBE-F746-009F-1F49-37E380DF7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1706" y="4313576"/>
                  <a:ext cx="3280462" cy="646331"/>
                </a:xfrm>
                <a:prstGeom prst="rect">
                  <a:avLst/>
                </a:prstGeom>
                <a:blipFill>
                  <a:blip r:embed="rId30"/>
                  <a:stretch>
                    <a:fillRect t="-1923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6BCD7D5-2790-2B0D-DC25-8C3D5C7E91F0}"/>
                </a:ext>
              </a:extLst>
            </p:cNvPr>
            <p:cNvSpPr txBox="1"/>
            <p:nvPr/>
          </p:nvSpPr>
          <p:spPr>
            <a:xfrm>
              <a:off x="8405722" y="4256437"/>
              <a:ext cx="3650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halkboard" panose="03050602040202020205" pitchFamily="66" charset="77"/>
                </a:rPr>
                <a:t>Experimental data and lattice calculations are complementary!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/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EBB4C4D-810A-5AE6-0DA0-654AD8E29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7266" y="2786329"/>
                  <a:ext cx="498533" cy="615553"/>
                </a:xfrm>
                <a:prstGeom prst="rect">
                  <a:avLst/>
                </a:prstGeom>
                <a:blipFill>
                  <a:blip r:embed="rId31"/>
                  <a:stretch>
                    <a:fillRect l="-9756" r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39BBDFF-5B53-DC90-9D15-8BEF087C3B7B}"/>
                </a:ext>
              </a:extLst>
            </p:cNvPr>
            <p:cNvSpPr txBox="1"/>
            <p:nvPr/>
          </p:nvSpPr>
          <p:spPr>
            <a:xfrm>
              <a:off x="8530535" y="647455"/>
              <a:ext cx="2792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THE GUMP PROJECT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DA19D5-C85F-44FB-E5A2-B505FA3C78AF}"/>
              </a:ext>
            </a:extLst>
          </p:cNvPr>
          <p:cNvSpPr/>
          <p:nvPr/>
        </p:nvSpPr>
        <p:spPr>
          <a:xfrm>
            <a:off x="7554351" y="827260"/>
            <a:ext cx="4389120" cy="5278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DA7AE7-B197-9B78-FA39-6D16306F4D4F}"/>
              </a:ext>
            </a:extLst>
          </p:cNvPr>
          <p:cNvSpPr/>
          <p:nvPr/>
        </p:nvSpPr>
        <p:spPr>
          <a:xfrm>
            <a:off x="4048633" y="1459872"/>
            <a:ext cx="4080677" cy="3806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/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𝑰𝒏𝒗𝒆𝒓𝒔𝒆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𝑷𝒓𝒐𝒃𝒍𝒆𝒎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574865-677B-E6EF-506D-C7128CD8D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81" y="846255"/>
                <a:ext cx="4432352" cy="400110"/>
              </a:xfrm>
              <a:prstGeom prst="rect">
                <a:avLst/>
              </a:prstGeom>
              <a:blipFill>
                <a:blip r:embed="rId3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/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𝑻𝒉𝒆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𝑪𝒉𝒂𝒍𝒍𝒆𝒏𝒈𝒆𝒔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𝑮𝑷𝑫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𝒑𝒉𝒆𝒏𝒐</m:t>
                      </m:r>
                      <m:r>
                        <a:rPr lang="en-US" sz="2400" b="1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2A60C5-6028-E68E-DE9B-B71A3ACA3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372" y="280296"/>
                <a:ext cx="6039109" cy="461665"/>
              </a:xfrm>
              <a:prstGeom prst="rect">
                <a:avLst/>
              </a:prstGeom>
              <a:blipFill>
                <a:blip r:embed="rId3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/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∗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𝑁𝑒𝑔𝑙𝑒𝑐𝑡𝑖𝑛𝑔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𝑟𝑒𝑎𝑙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𝑝𝑎𝑟𝑡𝑠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𝐶𝐹𝐹𝑠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𝑇𝐹𝐹𝑠</m:t>
                      </m:r>
                    </m:oMath>
                  </m:oMathPara>
                </a14:m>
                <a:endParaRPr lang="en-US" sz="1200" dirty="0">
                  <a:latin typeface="Chalkboard" panose="03050602040202020205" pitchFamily="66" charset="77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CCE840-ABD2-647A-ED5F-3B5F20908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778" y="5426447"/>
                <a:ext cx="4832700" cy="276999"/>
              </a:xfrm>
              <a:prstGeom prst="rect">
                <a:avLst/>
              </a:prstGeom>
              <a:blipFill>
                <a:blip r:embed="rId3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6F7FA32-D7EA-C9CF-7D3C-5B59E4B3442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43207" y="3532589"/>
            <a:ext cx="23495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788FD6-73D2-D50E-4B1E-4AABDF2E0D9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514152" y="1985279"/>
            <a:ext cx="3035300" cy="1435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5055A-4042-CD65-5B02-786B88B90E24}"/>
                  </a:ext>
                </a:extLst>
              </p:cNvPr>
              <p:cNvSpPr txBox="1"/>
              <p:nvPr/>
            </p:nvSpPr>
            <p:spPr>
              <a:xfrm>
                <a:off x="7830190" y="1523133"/>
                <a:ext cx="2581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Why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halkboard" panose="03050602040202020205" pitchFamily="66" charset="77"/>
                  </a:rPr>
                  <a:t> ?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5055A-4042-CD65-5B02-786B88B90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190" y="1523133"/>
                <a:ext cx="2581640" cy="369332"/>
              </a:xfrm>
              <a:prstGeom prst="rect">
                <a:avLst/>
              </a:prstGeom>
              <a:blipFill>
                <a:blip r:embed="rId37"/>
                <a:stretch>
                  <a:fillRect l="-1961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6299C8A9-03E7-B722-63EC-62EDDC5940FD}"/>
              </a:ext>
            </a:extLst>
          </p:cNvPr>
          <p:cNvGrpSpPr/>
          <p:nvPr/>
        </p:nvGrpSpPr>
        <p:grpSpPr>
          <a:xfrm>
            <a:off x="5615300" y="4218411"/>
            <a:ext cx="4161156" cy="808990"/>
            <a:chOff x="6132572" y="4089270"/>
            <a:chExt cx="4161156" cy="80899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4888E5-06C3-B620-2C46-3CEBC058B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6132572" y="4089270"/>
              <a:ext cx="3665220" cy="80899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386BD-6FC9-2600-970F-221BD41D3DB3}"/>
                    </a:ext>
                  </a:extLst>
                </p:cNvPr>
                <p:cNvSpPr txBox="1"/>
                <p:nvPr/>
              </p:nvSpPr>
              <p:spPr>
                <a:xfrm>
                  <a:off x="9670672" y="4365409"/>
                  <a:ext cx="62305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29386BD-6FC9-2600-970F-221BD41D3D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0672" y="4365409"/>
                  <a:ext cx="623056" cy="276999"/>
                </a:xfrm>
                <a:prstGeom prst="rect">
                  <a:avLst/>
                </a:prstGeom>
                <a:blipFill>
                  <a:blip r:embed="rId39"/>
                  <a:stretch>
                    <a:fillRect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773DA7C-CB11-2C3A-C975-8F3545702EA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398505" y="5215162"/>
            <a:ext cx="5283200" cy="102362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8B1CA7C-22F8-FB81-E1F9-2F2055836DAE}"/>
              </a:ext>
            </a:extLst>
          </p:cNvPr>
          <p:cNvSpPr txBox="1"/>
          <p:nvPr/>
        </p:nvSpPr>
        <p:spPr>
          <a:xfrm>
            <a:off x="3454808" y="3641642"/>
            <a:ext cx="1038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PDFs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29F50C-F804-C5F9-976E-EC61EF7BAFE0}"/>
              </a:ext>
            </a:extLst>
          </p:cNvPr>
          <p:cNvSpPr txBox="1"/>
          <p:nvPr/>
        </p:nvSpPr>
        <p:spPr>
          <a:xfrm>
            <a:off x="3409785" y="2942898"/>
            <a:ext cx="865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DVCS</a:t>
            </a:r>
          </a:p>
          <a:p>
            <a:r>
              <a:rPr lang="en-US" sz="1600" dirty="0"/>
              <a:t>DVMP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F3B72656-FC73-899A-2D87-2DD4339192AF}"/>
              </a:ext>
            </a:extLst>
          </p:cNvPr>
          <p:cNvCxnSpPr>
            <a:cxnSpLocks/>
            <a:stCxn id="43" idx="1"/>
          </p:cNvCxnSpPr>
          <p:nvPr/>
        </p:nvCxnSpPr>
        <p:spPr>
          <a:xfrm rot="10800000" flipV="1">
            <a:off x="2569922" y="3810919"/>
            <a:ext cx="884887" cy="24484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8B49E3E-52A0-2E32-8C5B-CD4FCB8F1742}"/>
              </a:ext>
            </a:extLst>
          </p:cNvPr>
          <p:cNvCxnSpPr>
            <a:cxnSpLocks/>
            <a:stCxn id="44" idx="1"/>
          </p:cNvCxnSpPr>
          <p:nvPr/>
        </p:nvCxnSpPr>
        <p:spPr>
          <a:xfrm rot="10800000">
            <a:off x="2969615" y="2838604"/>
            <a:ext cx="440171" cy="39668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E11DEA-F73E-E2AF-2A06-0F37E20041B2}"/>
                  </a:ext>
                </a:extLst>
              </p:cNvPr>
              <p:cNvSpPr txBox="1"/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halkboard" panose="03050602040202020205" pitchFamily="66" charset="77"/>
                  </a:rPr>
                  <a:t>Experimental data give information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>
                    <a:latin typeface="Chalkboard" panose="03050602040202020205" pitchFamily="66" charset="77"/>
                  </a:rPr>
                  <a:t> 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E11DEA-F73E-E2AF-2A06-0F37E2004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1" y="4336586"/>
                <a:ext cx="3280462" cy="646331"/>
              </a:xfrm>
              <a:prstGeom prst="rect">
                <a:avLst/>
              </a:prstGeom>
              <a:blipFill>
                <a:blip r:embed="rId41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2D51182-462D-6BFD-1FC8-37427B3ACA5E}"/>
              </a:ext>
            </a:extLst>
          </p:cNvPr>
          <p:cNvSpPr/>
          <p:nvPr/>
        </p:nvSpPr>
        <p:spPr>
          <a:xfrm>
            <a:off x="9974604" y="6030740"/>
            <a:ext cx="832971" cy="2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111E8D-05CC-E4A3-4B1B-C86643814F35}"/>
                  </a:ext>
                </a:extLst>
              </p:cNvPr>
              <p:cNvSpPr txBox="1"/>
              <p:nvPr/>
            </p:nvSpPr>
            <p:spPr>
              <a:xfrm>
                <a:off x="9456707" y="5983123"/>
                <a:ext cx="18687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𝐺𝑃𝐷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B111E8D-05CC-E4A3-4B1B-C8664381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707" y="5983123"/>
                <a:ext cx="1868763" cy="338554"/>
              </a:xfrm>
              <a:prstGeom prst="rect">
                <a:avLst/>
              </a:prstGeom>
              <a:blipFill>
                <a:blip r:embed="rId4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20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7207</TotalTime>
  <Words>2029</Words>
  <Application>Microsoft Macintosh PowerPoint</Application>
  <PresentationFormat>Widescreen</PresentationFormat>
  <Paragraphs>330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Cambria Math</vt:lpstr>
      <vt:lpstr>Chalkboard</vt:lpstr>
      <vt:lpstr>Courier New</vt:lpstr>
      <vt:lpstr>Roboto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Fatma Aslan</dc:creator>
  <cp:lastModifiedBy>Fatma Aslan</cp:lastModifiedBy>
  <cp:revision>28</cp:revision>
  <dcterms:created xsi:type="dcterms:W3CDTF">2025-05-14T17:46:12Z</dcterms:created>
  <dcterms:modified xsi:type="dcterms:W3CDTF">2025-05-19T17:54:11Z</dcterms:modified>
</cp:coreProperties>
</file>