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5" r:id="rId4"/>
    <p:sldMasterId id="2147483701" r:id="rId5"/>
  </p:sldMasterIdLst>
  <p:notesMasterIdLst>
    <p:notesMasterId r:id="rId16"/>
  </p:notesMasterIdLst>
  <p:handoutMasterIdLst>
    <p:handoutMasterId r:id="rId17"/>
  </p:handoutMasterIdLst>
  <p:sldIdLst>
    <p:sldId id="5408" r:id="rId6"/>
    <p:sldId id="5870" r:id="rId7"/>
    <p:sldId id="5869" r:id="rId8"/>
    <p:sldId id="5860" r:id="rId9"/>
    <p:sldId id="5872" r:id="rId10"/>
    <p:sldId id="5925" r:id="rId11"/>
    <p:sldId id="5926" r:id="rId12"/>
    <p:sldId id="5927" r:id="rId13"/>
    <p:sldId id="5924" r:id="rId14"/>
    <p:sldId id="5846" r:id="rId1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A9BA12-75F3-999B-6336-4F962A2E6D06}" name="Matthew Cahill" initials="MC" userId="S::cahill@jlab.org::45bf416e-bc26-4c6a-b4ed-5d6267bd8ebc" providerId="AD"/>
  <p188:author id="{68731784-5840-F617-78C0-5362B2CCDEE0}" name="Jianwei Qiu" initials="JQ" userId="S::jqiu@JLAB.ORG::801aee4f-01be-445a-9d95-e46e4ef9bf4b" providerId="AD"/>
  <p188:author id="{5D57699C-63BE-E7E2-5E97-1E29C8038EAB}" name="Amber Boehnlein" initials="AB" userId="S::amber@jlab.org::9ee83fe6-ab0c-4884-84a0-de44469ed0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06"/>
    <p:restoredTop sz="88099"/>
  </p:normalViewPr>
  <p:slideViewPr>
    <p:cSldViewPr>
      <p:cViewPr varScale="1">
        <p:scale>
          <a:sx n="101" d="100"/>
          <a:sy n="101" d="100"/>
        </p:scale>
        <p:origin x="256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31" d="100"/>
          <a:sy n="131" d="100"/>
        </p:scale>
        <p:origin x="708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E8E25-DEC6-AB49-8748-6762000EC88B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A6E59BC9-975C-5443-90B9-167B17B93D5F}">
      <dgm:prSet phldrT="[Text]"/>
      <dgm:spPr/>
      <dgm:t>
        <a:bodyPr/>
        <a:lstStyle/>
        <a:p>
          <a:r>
            <a:rPr lang="en-US" dirty="0"/>
            <a:t>Establish HPDF as the premier Data Science facility for SC and DOE</a:t>
          </a:r>
        </a:p>
      </dgm:t>
    </dgm:pt>
    <dgm:pt modelId="{850E4011-B92A-2846-A3E8-B72766FFD477}" type="parTrans" cxnId="{84D5F4C4-0EA7-1C40-B72A-5147BC23434D}">
      <dgm:prSet/>
      <dgm:spPr/>
      <dgm:t>
        <a:bodyPr/>
        <a:lstStyle/>
        <a:p>
          <a:endParaRPr lang="en-US"/>
        </a:p>
      </dgm:t>
    </dgm:pt>
    <dgm:pt modelId="{F50766D6-1600-4547-A0B5-3CCC42D8F923}" type="sibTrans" cxnId="{84D5F4C4-0EA7-1C40-B72A-5147BC23434D}">
      <dgm:prSet/>
      <dgm:spPr/>
      <dgm:t>
        <a:bodyPr/>
        <a:lstStyle/>
        <a:p>
          <a:endParaRPr lang="en-US"/>
        </a:p>
      </dgm:t>
    </dgm:pt>
    <dgm:pt modelId="{908650BD-2EB1-3D4E-B7C3-018F67CBEF17}">
      <dgm:prSet phldrT="[Text]"/>
      <dgm:spPr/>
      <dgm:t>
        <a:bodyPr/>
        <a:lstStyle/>
        <a:p>
          <a:r>
            <a:rPr lang="en-US" dirty="0"/>
            <a:t>Generate foundational research and prototype computing systems to inform pathways for the integrated ecosystem. </a:t>
          </a:r>
        </a:p>
      </dgm:t>
    </dgm:pt>
    <dgm:pt modelId="{B0EFFDC0-560F-5C40-B50D-F7A89058F0C3}" type="parTrans" cxnId="{3FD5FE2A-E746-984B-B1B2-D86EFBC47886}">
      <dgm:prSet/>
      <dgm:spPr/>
      <dgm:t>
        <a:bodyPr/>
        <a:lstStyle/>
        <a:p>
          <a:endParaRPr lang="en-US"/>
        </a:p>
      </dgm:t>
    </dgm:pt>
    <dgm:pt modelId="{FF6DEC9B-F172-D54F-8EA2-C5C56F073C62}" type="sibTrans" cxnId="{3FD5FE2A-E746-984B-B1B2-D86EFBC47886}">
      <dgm:prSet/>
      <dgm:spPr/>
      <dgm:t>
        <a:bodyPr/>
        <a:lstStyle/>
        <a:p>
          <a:endParaRPr lang="en-US"/>
        </a:p>
      </dgm:t>
    </dgm:pt>
    <dgm:pt modelId="{7DE2E6BE-C65C-DC45-A541-05C12F50DF95}">
      <dgm:prSet phldrT="[Text]"/>
      <dgm:spPr/>
      <dgm:t>
        <a:bodyPr/>
        <a:lstStyle/>
        <a:p>
          <a:r>
            <a:rPr lang="en-US" dirty="0"/>
            <a:t>Drive and enable AI/ML applications across the sciences. Grow in traditional computer science and applied math. Integrate facilities, workflows, algorithms, software and application tools. </a:t>
          </a:r>
        </a:p>
      </dgm:t>
    </dgm:pt>
    <dgm:pt modelId="{1D2C19D8-6BD0-8740-8965-242A312B0F7C}" type="parTrans" cxnId="{82009DDC-091E-1D49-B595-C7427B3D99BC}">
      <dgm:prSet/>
      <dgm:spPr/>
      <dgm:t>
        <a:bodyPr/>
        <a:lstStyle/>
        <a:p>
          <a:endParaRPr lang="en-US"/>
        </a:p>
      </dgm:t>
    </dgm:pt>
    <dgm:pt modelId="{C8CA8D33-C1EF-8744-8A01-8BE947557F02}" type="sibTrans" cxnId="{82009DDC-091E-1D49-B595-C7427B3D99BC}">
      <dgm:prSet/>
      <dgm:spPr/>
      <dgm:t>
        <a:bodyPr/>
        <a:lstStyle/>
        <a:p>
          <a:endParaRPr lang="en-US"/>
        </a:p>
      </dgm:t>
    </dgm:pt>
    <dgm:pt modelId="{1BE94AEC-8E44-D648-B759-0362EF53EAB8}">
      <dgm:prSet phldrT="[Text]"/>
      <dgm:spPr/>
      <dgm:t>
        <a:bodyPr/>
        <a:lstStyle/>
        <a:p>
          <a:r>
            <a:rPr lang="en-US" dirty="0"/>
            <a:t>Position HPDF as an integral component of a single, larger computational ecosystem that bolsters national S&amp;T capabilities</a:t>
          </a:r>
        </a:p>
      </dgm:t>
    </dgm:pt>
    <dgm:pt modelId="{BF456263-0392-FD4F-99A6-52EF4B9811FB}" type="parTrans" cxnId="{917E3CC1-64E0-A047-9950-67803542CDE3}">
      <dgm:prSet/>
      <dgm:spPr/>
      <dgm:t>
        <a:bodyPr/>
        <a:lstStyle/>
        <a:p>
          <a:endParaRPr lang="en-US"/>
        </a:p>
      </dgm:t>
    </dgm:pt>
    <dgm:pt modelId="{B34E9E76-EE4D-B543-9846-4591622115C4}" type="sibTrans" cxnId="{917E3CC1-64E0-A047-9950-67803542CDE3}">
      <dgm:prSet/>
      <dgm:spPr/>
      <dgm:t>
        <a:bodyPr/>
        <a:lstStyle/>
        <a:p>
          <a:endParaRPr lang="en-US"/>
        </a:p>
      </dgm:t>
    </dgm:pt>
    <dgm:pt modelId="{7F7FB73D-FD2A-6F42-9935-71AD0CDC49C8}" type="pres">
      <dgm:prSet presAssocID="{517E8E25-DEC6-AB49-8748-6762000EC88B}" presName="arrowDiagram" presStyleCnt="0">
        <dgm:presLayoutVars>
          <dgm:chMax val="5"/>
          <dgm:dir/>
          <dgm:resizeHandles val="exact"/>
        </dgm:presLayoutVars>
      </dgm:prSet>
      <dgm:spPr/>
    </dgm:pt>
    <dgm:pt modelId="{E753CE6E-0EAE-FC4C-BC33-F4A8C325E63F}" type="pres">
      <dgm:prSet presAssocID="{517E8E25-DEC6-AB49-8748-6762000EC88B}" presName="arrow" presStyleLbl="bgShp" presStyleIdx="0" presStyleCnt="1"/>
      <dgm:spPr/>
    </dgm:pt>
    <dgm:pt modelId="{EE06938E-BF8C-3942-8FEC-7C2FA448D74E}" type="pres">
      <dgm:prSet presAssocID="{517E8E25-DEC6-AB49-8748-6762000EC88B}" presName="arrowDiagram4" presStyleCnt="0"/>
      <dgm:spPr/>
    </dgm:pt>
    <dgm:pt modelId="{B55C35DF-3481-0C4D-8804-444B89914528}" type="pres">
      <dgm:prSet presAssocID="{A6E59BC9-975C-5443-90B9-167B17B93D5F}" presName="bullet4a" presStyleLbl="node1" presStyleIdx="0" presStyleCnt="4"/>
      <dgm:spPr/>
    </dgm:pt>
    <dgm:pt modelId="{0F6B8F41-402F-2D4C-B4BF-C1658E1CD695}" type="pres">
      <dgm:prSet presAssocID="{A6E59BC9-975C-5443-90B9-167B17B93D5F}" presName="textBox4a" presStyleLbl="revTx" presStyleIdx="0" presStyleCnt="4">
        <dgm:presLayoutVars>
          <dgm:bulletEnabled val="1"/>
        </dgm:presLayoutVars>
      </dgm:prSet>
      <dgm:spPr/>
    </dgm:pt>
    <dgm:pt modelId="{9E3E0CD3-4481-C74B-B292-FFF3DE13B325}" type="pres">
      <dgm:prSet presAssocID="{1BE94AEC-8E44-D648-B759-0362EF53EAB8}" presName="bullet4b" presStyleLbl="node1" presStyleIdx="1" presStyleCnt="4"/>
      <dgm:spPr/>
    </dgm:pt>
    <dgm:pt modelId="{173177B3-3D9F-1E42-815E-456ACDCA6889}" type="pres">
      <dgm:prSet presAssocID="{1BE94AEC-8E44-D648-B759-0362EF53EAB8}" presName="textBox4b" presStyleLbl="revTx" presStyleIdx="1" presStyleCnt="4">
        <dgm:presLayoutVars>
          <dgm:bulletEnabled val="1"/>
        </dgm:presLayoutVars>
      </dgm:prSet>
      <dgm:spPr/>
    </dgm:pt>
    <dgm:pt modelId="{BE36E293-8605-DE49-8544-006073861AA8}" type="pres">
      <dgm:prSet presAssocID="{908650BD-2EB1-3D4E-B7C3-018F67CBEF17}" presName="bullet4c" presStyleLbl="node1" presStyleIdx="2" presStyleCnt="4"/>
      <dgm:spPr/>
    </dgm:pt>
    <dgm:pt modelId="{A6346E1E-2434-FB4B-A922-18F4EE1FCE8B}" type="pres">
      <dgm:prSet presAssocID="{908650BD-2EB1-3D4E-B7C3-018F67CBEF17}" presName="textBox4c" presStyleLbl="revTx" presStyleIdx="2" presStyleCnt="4">
        <dgm:presLayoutVars>
          <dgm:bulletEnabled val="1"/>
        </dgm:presLayoutVars>
      </dgm:prSet>
      <dgm:spPr/>
    </dgm:pt>
    <dgm:pt modelId="{CA991738-11BB-F840-81C4-1FD4BFADDA8B}" type="pres">
      <dgm:prSet presAssocID="{7DE2E6BE-C65C-DC45-A541-05C12F50DF95}" presName="bullet4d" presStyleLbl="node1" presStyleIdx="3" presStyleCnt="4"/>
      <dgm:spPr/>
    </dgm:pt>
    <dgm:pt modelId="{A6E7C8D1-2B2C-D640-8986-11FFD15BE1C7}" type="pres">
      <dgm:prSet presAssocID="{7DE2E6BE-C65C-DC45-A541-05C12F50DF95}" presName="textBox4d" presStyleLbl="revTx" presStyleIdx="3" presStyleCnt="4" custLinFactNeighborX="-260">
        <dgm:presLayoutVars>
          <dgm:bulletEnabled val="1"/>
        </dgm:presLayoutVars>
      </dgm:prSet>
      <dgm:spPr/>
    </dgm:pt>
  </dgm:ptLst>
  <dgm:cxnLst>
    <dgm:cxn modelId="{3FD5FE2A-E746-984B-B1B2-D86EFBC47886}" srcId="{517E8E25-DEC6-AB49-8748-6762000EC88B}" destId="{908650BD-2EB1-3D4E-B7C3-018F67CBEF17}" srcOrd="2" destOrd="0" parTransId="{B0EFFDC0-560F-5C40-B50D-F7A89058F0C3}" sibTransId="{FF6DEC9B-F172-D54F-8EA2-C5C56F073C62}"/>
    <dgm:cxn modelId="{8128D73B-252D-664F-B1F7-9AF8BB9D6235}" type="presOf" srcId="{7DE2E6BE-C65C-DC45-A541-05C12F50DF95}" destId="{A6E7C8D1-2B2C-D640-8986-11FFD15BE1C7}" srcOrd="0" destOrd="0" presId="urn:microsoft.com/office/officeart/2005/8/layout/arrow2"/>
    <dgm:cxn modelId="{6857A24B-1242-6145-A208-68A0DE8D445A}" type="presOf" srcId="{A6E59BC9-975C-5443-90B9-167B17B93D5F}" destId="{0F6B8F41-402F-2D4C-B4BF-C1658E1CD695}" srcOrd="0" destOrd="0" presId="urn:microsoft.com/office/officeart/2005/8/layout/arrow2"/>
    <dgm:cxn modelId="{5E82BD6B-0CC5-4046-ADBB-0EA51B30F1A5}" type="presOf" srcId="{517E8E25-DEC6-AB49-8748-6762000EC88B}" destId="{7F7FB73D-FD2A-6F42-9935-71AD0CDC49C8}" srcOrd="0" destOrd="0" presId="urn:microsoft.com/office/officeart/2005/8/layout/arrow2"/>
    <dgm:cxn modelId="{5E30DBBA-94D8-E44A-8B92-EAEEC4835EAD}" type="presOf" srcId="{908650BD-2EB1-3D4E-B7C3-018F67CBEF17}" destId="{A6346E1E-2434-FB4B-A922-18F4EE1FCE8B}" srcOrd="0" destOrd="0" presId="urn:microsoft.com/office/officeart/2005/8/layout/arrow2"/>
    <dgm:cxn modelId="{917E3CC1-64E0-A047-9950-67803542CDE3}" srcId="{517E8E25-DEC6-AB49-8748-6762000EC88B}" destId="{1BE94AEC-8E44-D648-B759-0362EF53EAB8}" srcOrd="1" destOrd="0" parTransId="{BF456263-0392-FD4F-99A6-52EF4B9811FB}" sibTransId="{B34E9E76-EE4D-B543-9846-4591622115C4}"/>
    <dgm:cxn modelId="{84D5F4C4-0EA7-1C40-B72A-5147BC23434D}" srcId="{517E8E25-DEC6-AB49-8748-6762000EC88B}" destId="{A6E59BC9-975C-5443-90B9-167B17B93D5F}" srcOrd="0" destOrd="0" parTransId="{850E4011-B92A-2846-A3E8-B72766FFD477}" sibTransId="{F50766D6-1600-4547-A0B5-3CCC42D8F923}"/>
    <dgm:cxn modelId="{7876DBD3-E2EC-554E-96C6-788C339EC08C}" type="presOf" srcId="{1BE94AEC-8E44-D648-B759-0362EF53EAB8}" destId="{173177B3-3D9F-1E42-815E-456ACDCA6889}" srcOrd="0" destOrd="0" presId="urn:microsoft.com/office/officeart/2005/8/layout/arrow2"/>
    <dgm:cxn modelId="{82009DDC-091E-1D49-B595-C7427B3D99BC}" srcId="{517E8E25-DEC6-AB49-8748-6762000EC88B}" destId="{7DE2E6BE-C65C-DC45-A541-05C12F50DF95}" srcOrd="3" destOrd="0" parTransId="{1D2C19D8-6BD0-8740-8965-242A312B0F7C}" sibTransId="{C8CA8D33-C1EF-8744-8A01-8BE947557F02}"/>
    <dgm:cxn modelId="{B6D4C31E-1BB8-BF4A-916A-714BA875D840}" type="presParOf" srcId="{7F7FB73D-FD2A-6F42-9935-71AD0CDC49C8}" destId="{E753CE6E-0EAE-FC4C-BC33-F4A8C325E63F}" srcOrd="0" destOrd="0" presId="urn:microsoft.com/office/officeart/2005/8/layout/arrow2"/>
    <dgm:cxn modelId="{8008D33B-42E1-2444-9714-CF3080F26B34}" type="presParOf" srcId="{7F7FB73D-FD2A-6F42-9935-71AD0CDC49C8}" destId="{EE06938E-BF8C-3942-8FEC-7C2FA448D74E}" srcOrd="1" destOrd="0" presId="urn:microsoft.com/office/officeart/2005/8/layout/arrow2"/>
    <dgm:cxn modelId="{C76686F2-086F-D34D-96E2-DB195BED0D66}" type="presParOf" srcId="{EE06938E-BF8C-3942-8FEC-7C2FA448D74E}" destId="{B55C35DF-3481-0C4D-8804-444B89914528}" srcOrd="0" destOrd="0" presId="urn:microsoft.com/office/officeart/2005/8/layout/arrow2"/>
    <dgm:cxn modelId="{AA1ADBCE-865C-AE4D-8702-1D5DDA60B172}" type="presParOf" srcId="{EE06938E-BF8C-3942-8FEC-7C2FA448D74E}" destId="{0F6B8F41-402F-2D4C-B4BF-C1658E1CD695}" srcOrd="1" destOrd="0" presId="urn:microsoft.com/office/officeart/2005/8/layout/arrow2"/>
    <dgm:cxn modelId="{BC460A33-86D9-9448-B7ED-53A268227D94}" type="presParOf" srcId="{EE06938E-BF8C-3942-8FEC-7C2FA448D74E}" destId="{9E3E0CD3-4481-C74B-B292-FFF3DE13B325}" srcOrd="2" destOrd="0" presId="urn:microsoft.com/office/officeart/2005/8/layout/arrow2"/>
    <dgm:cxn modelId="{4431B890-58F3-5648-9BAA-6B42D690C2F9}" type="presParOf" srcId="{EE06938E-BF8C-3942-8FEC-7C2FA448D74E}" destId="{173177B3-3D9F-1E42-815E-456ACDCA6889}" srcOrd="3" destOrd="0" presId="urn:microsoft.com/office/officeart/2005/8/layout/arrow2"/>
    <dgm:cxn modelId="{1D0654A5-5D2C-DB4F-8B03-ED8CC9F078E1}" type="presParOf" srcId="{EE06938E-BF8C-3942-8FEC-7C2FA448D74E}" destId="{BE36E293-8605-DE49-8544-006073861AA8}" srcOrd="4" destOrd="0" presId="urn:microsoft.com/office/officeart/2005/8/layout/arrow2"/>
    <dgm:cxn modelId="{6E4C4EF3-03EC-1F4B-B75C-2134A90901FC}" type="presParOf" srcId="{EE06938E-BF8C-3942-8FEC-7C2FA448D74E}" destId="{A6346E1E-2434-FB4B-A922-18F4EE1FCE8B}" srcOrd="5" destOrd="0" presId="urn:microsoft.com/office/officeart/2005/8/layout/arrow2"/>
    <dgm:cxn modelId="{E3AD821F-2A09-A347-9207-A7CB2E1777D0}" type="presParOf" srcId="{EE06938E-BF8C-3942-8FEC-7C2FA448D74E}" destId="{CA991738-11BB-F840-81C4-1FD4BFADDA8B}" srcOrd="6" destOrd="0" presId="urn:microsoft.com/office/officeart/2005/8/layout/arrow2"/>
    <dgm:cxn modelId="{D67554E6-696C-BD44-8AED-6B2F29A25155}" type="presParOf" srcId="{EE06938E-BF8C-3942-8FEC-7C2FA448D74E}" destId="{A6E7C8D1-2B2C-D640-8986-11FFD15BE1C7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53CE6E-0EAE-FC4C-BC33-F4A8C325E63F}">
      <dsp:nvSpPr>
        <dsp:cNvPr id="0" name=""/>
        <dsp:cNvSpPr/>
      </dsp:nvSpPr>
      <dsp:spPr>
        <a:xfrm>
          <a:off x="0" y="4762"/>
          <a:ext cx="8153400" cy="509587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C35DF-3481-0C4D-8804-444B89914528}">
      <dsp:nvSpPr>
        <dsp:cNvPr id="0" name=""/>
        <dsp:cNvSpPr/>
      </dsp:nvSpPr>
      <dsp:spPr>
        <a:xfrm>
          <a:off x="803109" y="3794055"/>
          <a:ext cx="187528" cy="1875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B8F41-402F-2D4C-B4BF-C1658E1CD695}">
      <dsp:nvSpPr>
        <dsp:cNvPr id="0" name=""/>
        <dsp:cNvSpPr/>
      </dsp:nvSpPr>
      <dsp:spPr>
        <a:xfrm>
          <a:off x="896874" y="3887819"/>
          <a:ext cx="1394231" cy="1212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367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Establish HPDF as the premier Data Science facility for SC and DOE</a:t>
          </a:r>
        </a:p>
      </dsp:txBody>
      <dsp:txXfrm>
        <a:off x="896874" y="3887819"/>
        <a:ext cx="1394231" cy="1212818"/>
      </dsp:txXfrm>
    </dsp:sp>
    <dsp:sp modelId="{9E3E0CD3-4481-C74B-B292-FFF3DE13B325}">
      <dsp:nvSpPr>
        <dsp:cNvPr id="0" name=""/>
        <dsp:cNvSpPr/>
      </dsp:nvSpPr>
      <dsp:spPr>
        <a:xfrm>
          <a:off x="2128037" y="2608754"/>
          <a:ext cx="326136" cy="3261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177B3-3D9F-1E42-815E-456ACDCA6889}">
      <dsp:nvSpPr>
        <dsp:cNvPr id="0" name=""/>
        <dsp:cNvSpPr/>
      </dsp:nvSpPr>
      <dsp:spPr>
        <a:xfrm>
          <a:off x="2291105" y="2771822"/>
          <a:ext cx="1712214" cy="232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813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Position HPDF as an integral component of a single, larger computational ecosystem that bolsters national S&amp;T capabilities</a:t>
          </a:r>
        </a:p>
      </dsp:txBody>
      <dsp:txXfrm>
        <a:off x="2291105" y="2771822"/>
        <a:ext cx="1712214" cy="2328814"/>
      </dsp:txXfrm>
    </dsp:sp>
    <dsp:sp modelId="{BE36E293-8605-DE49-8544-006073861AA8}">
      <dsp:nvSpPr>
        <dsp:cNvPr id="0" name=""/>
        <dsp:cNvSpPr/>
      </dsp:nvSpPr>
      <dsp:spPr>
        <a:xfrm>
          <a:off x="3819867" y="1735321"/>
          <a:ext cx="432130" cy="4321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346E1E-2434-FB4B-A922-18F4EE1FCE8B}">
      <dsp:nvSpPr>
        <dsp:cNvPr id="0" name=""/>
        <dsp:cNvSpPr/>
      </dsp:nvSpPr>
      <dsp:spPr>
        <a:xfrm>
          <a:off x="4035932" y="1951386"/>
          <a:ext cx="1712214" cy="3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977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Generate foundational research and prototype computing systems to inform pathways for the integrated ecosystem. </a:t>
          </a:r>
        </a:p>
      </dsp:txBody>
      <dsp:txXfrm>
        <a:off x="4035932" y="1951386"/>
        <a:ext cx="1712214" cy="3149250"/>
      </dsp:txXfrm>
    </dsp:sp>
    <dsp:sp modelId="{CA991738-11BB-F840-81C4-1FD4BFADDA8B}">
      <dsp:nvSpPr>
        <dsp:cNvPr id="0" name=""/>
        <dsp:cNvSpPr/>
      </dsp:nvSpPr>
      <dsp:spPr>
        <a:xfrm>
          <a:off x="5662536" y="1157449"/>
          <a:ext cx="578891" cy="5788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E7C8D1-2B2C-D640-8986-11FFD15BE1C7}">
      <dsp:nvSpPr>
        <dsp:cNvPr id="0" name=""/>
        <dsp:cNvSpPr/>
      </dsp:nvSpPr>
      <dsp:spPr>
        <a:xfrm>
          <a:off x="5947530" y="1446895"/>
          <a:ext cx="1712214" cy="3653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743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Drive and enable AI/ML applications across the sciences. Grow in traditional computer science and applied math. Integrate facilities, workflows, algorithms, software and application tools. </a:t>
          </a:r>
        </a:p>
      </dsp:txBody>
      <dsp:txXfrm>
        <a:off x="5947530" y="1446895"/>
        <a:ext cx="1712214" cy="3653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6739EF-DE78-4BD6-8C9F-F201D8ACEA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C33AD-92BB-44BB-BA05-02A7C3F212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5D0D0-0137-4454-BC41-5693ABE6EB37}" type="datetimeFigureOut">
              <a:rPr lang="en-US" smtClean="0"/>
              <a:t>10/8/24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B6196-9405-4755-9223-248295672D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36A6E-BEC1-44F1-A3BD-E9C2CC433E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6D98E-0F18-4F0C-8B8D-ADBD80845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67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31459-2223-604B-9133-6BCC57EA3391}" type="datetimeFigureOut">
              <a:rPr lang="en-US" smtClean="0"/>
              <a:t>10/8/24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6B486-E18D-8C49-8AB8-D9329548D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3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85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&lt;10</a:t>
            </a:r>
            <a:r>
              <a:rPr lang="en-US" baseline="30000" dirty="0"/>
              <a:t>-43</a:t>
            </a:r>
            <a:r>
              <a:rPr lang="en-US" baseline="0" dirty="0"/>
              <a:t> seconds…Planck epoch</a:t>
            </a:r>
          </a:p>
          <a:p>
            <a:r>
              <a:rPr lang="en-US" baseline="0" dirty="0"/>
              <a:t>&lt;10</a:t>
            </a:r>
            <a:r>
              <a:rPr lang="en-US" baseline="30000" dirty="0"/>
              <a:t>-36</a:t>
            </a:r>
            <a:r>
              <a:rPr lang="en-US" baseline="0" dirty="0"/>
              <a:t> seconds…Grand Unification Epoch</a:t>
            </a:r>
          </a:p>
          <a:p>
            <a:r>
              <a:rPr lang="en-US" baseline="0" dirty="0"/>
              <a:t>&lt;10</a:t>
            </a:r>
            <a:r>
              <a:rPr lang="en-US" baseline="30000" dirty="0"/>
              <a:t>-32</a:t>
            </a:r>
            <a:r>
              <a:rPr lang="en-US" baseline="0" dirty="0"/>
              <a:t> seconds…inflation epoch</a:t>
            </a:r>
          </a:p>
          <a:p>
            <a:r>
              <a:rPr lang="en-US" baseline="0" dirty="0"/>
              <a:t>10</a:t>
            </a:r>
            <a:r>
              <a:rPr lang="en-US" baseline="30000" dirty="0"/>
              <a:t>-12</a:t>
            </a:r>
            <a:r>
              <a:rPr lang="en-US" baseline="0" dirty="0"/>
              <a:t> seconds…electroweak epoch</a:t>
            </a:r>
          </a:p>
          <a:p>
            <a:r>
              <a:rPr lang="en-US" baseline="0" dirty="0"/>
              <a:t>10-</a:t>
            </a:r>
            <a:r>
              <a:rPr lang="en-US" baseline="30000" dirty="0"/>
              <a:t>12</a:t>
            </a:r>
            <a:r>
              <a:rPr lang="en-US" baseline="0" dirty="0"/>
              <a:t> – 10</a:t>
            </a:r>
            <a:r>
              <a:rPr lang="en-US" baseline="30000" dirty="0"/>
              <a:t>-6</a:t>
            </a:r>
            <a:r>
              <a:rPr lang="en-US" baseline="0" dirty="0"/>
              <a:t> seconds quark epoch (think QGP)</a:t>
            </a:r>
          </a:p>
          <a:p>
            <a:r>
              <a:rPr lang="en-US" baseline="0" dirty="0"/>
              <a:t>10</a:t>
            </a:r>
            <a:r>
              <a:rPr lang="en-US" baseline="30000" dirty="0"/>
              <a:t>-6</a:t>
            </a:r>
            <a:r>
              <a:rPr lang="en-US" baseline="0" dirty="0"/>
              <a:t> – 1 second the hadron epoch </a:t>
            </a:r>
          </a:p>
          <a:p>
            <a:r>
              <a:rPr lang="en-US" baseline="0" dirty="0"/>
              <a:t>1 second – neutrino decoupling</a:t>
            </a:r>
          </a:p>
          <a:p>
            <a:r>
              <a:rPr lang="en-US" baseline="0" dirty="0"/>
              <a:t>1 second – 10 seconds, lepton epoch…(lepton </a:t>
            </a:r>
            <a:r>
              <a:rPr lang="en-US" baseline="0" dirty="0" err="1"/>
              <a:t>nonconservation</a:t>
            </a:r>
            <a:r>
              <a:rPr lang="en-US" baseline="0" dirty="0"/>
              <a:t>…</a:t>
            </a:r>
            <a:r>
              <a:rPr lang="en-US" baseline="0" dirty="0" err="1"/>
              <a:t>neutrinoless</a:t>
            </a:r>
            <a:r>
              <a:rPr lang="en-US" baseline="0" dirty="0"/>
              <a:t> bb decay…)</a:t>
            </a:r>
          </a:p>
          <a:p>
            <a:r>
              <a:rPr lang="en-US" baseline="0" dirty="0"/>
              <a:t>10 seconds to 3 minutes – BBN</a:t>
            </a:r>
          </a:p>
          <a:p>
            <a:r>
              <a:rPr lang="en-US" baseline="0" dirty="0"/>
              <a:t>Recombination (electron capture on light nuclei) 370,000 years</a:t>
            </a:r>
          </a:p>
          <a:p>
            <a:r>
              <a:rPr lang="en-US" baseline="0" dirty="0"/>
              <a:t>150 million years later…first stars and galaxies form…</a:t>
            </a:r>
          </a:p>
          <a:p>
            <a:r>
              <a:rPr lang="en-US" baseline="0" dirty="0"/>
              <a:t>And they collide!!</a:t>
            </a:r>
          </a:p>
          <a:p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23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31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45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96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12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72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93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3" descr="A red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0E6BE28D-32FC-851D-CD9E-A40C397166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2997" y="6323586"/>
            <a:ext cx="1725109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1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F7382-5E1C-4B4F-A2BE-730A0DABBE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DCB94-70F6-43B1-8C3E-93DF33027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9AB88-57ED-48FA-ADF8-90F69790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82A-85AA-4495-AB6C-1CAA31F5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8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7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5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667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58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231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04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4858A-275D-2E7B-F3E0-4127DCDF3EE9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871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72E877-54EF-3AC0-E7D3-14415E9DB3C2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67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915507" y="658336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October 8, 2024</a:t>
            </a:r>
          </a:p>
        </p:txBody>
      </p:sp>
      <p:pic>
        <p:nvPicPr>
          <p:cNvPr id="2" name="Picture 1" descr="A red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3869421E-355C-B3CE-94D8-A85B0359923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12997" y="6323586"/>
            <a:ext cx="1725109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1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6296147" y="6616535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August 7, 2024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4612" y="6468740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21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8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1.pn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hyperlink" Target="https://www.osti.gov/biblio/2274730" TargetMode="External"/><Relationship Id="rId4" Type="http://schemas.openxmlformats.org/officeDocument/2006/relationships/image" Target="../media/image3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A3F64-61F1-2087-8E80-D1D1F9D9F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094" y="610558"/>
            <a:ext cx="11561038" cy="51135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Jefferson Laboratory Science Programs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A0EDF-94CE-2AF9-7B53-6BB60DC62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094" y="2692942"/>
            <a:ext cx="11154058" cy="258532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David J. Dean</a:t>
            </a:r>
          </a:p>
          <a:p>
            <a:r>
              <a:rPr lang="en-US" i="1" dirty="0"/>
              <a:t>Deputy Director for Science and Technology</a:t>
            </a:r>
          </a:p>
          <a:p>
            <a:endParaRPr lang="en-US" dirty="0"/>
          </a:p>
          <a:p>
            <a:r>
              <a:rPr lang="en-US" b="1" dirty="0"/>
              <a:t>Presented To: </a:t>
            </a:r>
          </a:p>
          <a:p>
            <a:r>
              <a:rPr lang="en-US" dirty="0"/>
              <a:t>JLUO meeting at the DNP, Boston</a:t>
            </a:r>
          </a:p>
          <a:p>
            <a:endParaRPr lang="en-US" dirty="0"/>
          </a:p>
          <a:p>
            <a:r>
              <a:rPr lang="en-US" dirty="0"/>
              <a:t>October 8, 2024</a:t>
            </a:r>
          </a:p>
        </p:txBody>
      </p:sp>
    </p:spTree>
    <p:extLst>
      <p:ext uri="{BB962C8B-B14F-4D97-AF65-F5344CB8AC3E}">
        <p14:creationId xmlns:p14="http://schemas.microsoft.com/office/powerpoint/2010/main" val="156336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ata Science Concepts: The fundamentals of Data Science">
            <a:extLst>
              <a:ext uri="{FF2B5EF4-FFF2-40B4-BE49-F238E27FC236}">
                <a16:creationId xmlns:a16="http://schemas.microsoft.com/office/drawing/2014/main" id="{C294D5D0-C5A8-370A-F149-3B0155228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254745-C754-F94C-C088-A0476123D636}"/>
              </a:ext>
            </a:extLst>
          </p:cNvPr>
          <p:cNvSpPr/>
          <p:nvPr/>
        </p:nvSpPr>
        <p:spPr>
          <a:xfrm>
            <a:off x="3733800" y="2967335"/>
            <a:ext cx="3942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Discussion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8743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313878-9EDE-BFF1-2AA1-67741295C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E4A207-FC79-E1B5-69A8-805D3E2E3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Outline…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1FC82-1177-8E7A-553D-514A149D8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133600"/>
            <a:ext cx="11620399" cy="1943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bit of science strategy </a:t>
            </a:r>
          </a:p>
          <a:p>
            <a:r>
              <a:rPr lang="en-US" dirty="0">
                <a:solidFill>
                  <a:schemeClr val="bg1"/>
                </a:solidFill>
              </a:rPr>
              <a:t>FY24 S&amp;T accomplishments </a:t>
            </a:r>
          </a:p>
          <a:p>
            <a:r>
              <a:rPr lang="en-US" dirty="0">
                <a:solidFill>
                  <a:schemeClr val="bg1"/>
                </a:solidFill>
              </a:rPr>
              <a:t>Getting ready for the future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91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11D88-9996-928F-A50E-DB082C355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Physics across the Universe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ECBC1-C1CB-CA20-E0C2-9C71C9434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9" t="10234" r="27802" b="10550"/>
          <a:stretch/>
        </p:blipFill>
        <p:spPr>
          <a:xfrm rot="5400000">
            <a:off x="901148" y="535991"/>
            <a:ext cx="5860065" cy="6358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670C12-64B0-84C8-BD1B-548B4936BDF2}"/>
              </a:ext>
            </a:extLst>
          </p:cNvPr>
          <p:cNvSpPr txBox="1"/>
          <p:nvPr/>
        </p:nvSpPr>
        <p:spPr>
          <a:xfrm>
            <a:off x="6205482" y="5635186"/>
            <a:ext cx="162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Nuclear Physics &amp; Astrophysics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B6BF7E-D0E3-5781-643E-72704076B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0317" y="2939395"/>
            <a:ext cx="2133600" cy="160635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0523C1-6CAE-24F4-3B7A-33FDA2B79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9435" y="4545754"/>
            <a:ext cx="1247270" cy="126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F1077C-0E7C-3141-5D40-915FA581895E}"/>
              </a:ext>
            </a:extLst>
          </p:cNvPr>
          <p:cNvSpPr txBox="1"/>
          <p:nvPr/>
        </p:nvSpPr>
        <p:spPr>
          <a:xfrm>
            <a:off x="2263465" y="5402122"/>
            <a:ext cx="92845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Quarks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3D47B6-90FF-F1A5-D42F-2C43E3C2DBB7}"/>
              </a:ext>
            </a:extLst>
          </p:cNvPr>
          <p:cNvSpPr txBox="1"/>
          <p:nvPr/>
        </p:nvSpPr>
        <p:spPr>
          <a:xfrm>
            <a:off x="2023866" y="1744944"/>
            <a:ext cx="91563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Gluons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1559A-4929-AF74-6B95-F4B4A06BD1C1}"/>
              </a:ext>
            </a:extLst>
          </p:cNvPr>
          <p:cNvSpPr txBox="1"/>
          <p:nvPr/>
        </p:nvSpPr>
        <p:spPr>
          <a:xfrm>
            <a:off x="3836211" y="2618453"/>
            <a:ext cx="150640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Neutron Star Mergers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6FECA8-F4C8-E926-923D-E7E2021B73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82" y="4368830"/>
            <a:ext cx="1015902" cy="896014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D3B46F-11C6-FAEC-2402-825FD56E3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41" y="2345030"/>
            <a:ext cx="937720" cy="898028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55514BA-D349-A447-6BD0-78F197466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00" y="3317132"/>
            <a:ext cx="977282" cy="95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E3BFBD0-9BC3-4A23-A4AA-B6F35EF02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91" y="992965"/>
            <a:ext cx="2038318" cy="137886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9F80F8-1EE4-8C0A-4F2D-70180F121205}"/>
              </a:ext>
            </a:extLst>
          </p:cNvPr>
          <p:cNvSpPr txBox="1"/>
          <p:nvPr/>
        </p:nvSpPr>
        <p:spPr>
          <a:xfrm>
            <a:off x="6486038" y="2245964"/>
            <a:ext cx="1760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Fundamental Symmetries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30034E-D24D-23A1-4AA2-A0FE9D65DA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117" y="962350"/>
            <a:ext cx="1237103" cy="159866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21ABA6-F4EE-DA2A-4372-5FBD159F0EF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266" t="12337" r="28742"/>
          <a:stretch/>
        </p:blipFill>
        <p:spPr>
          <a:xfrm>
            <a:off x="642440" y="4545754"/>
            <a:ext cx="1176048" cy="159866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9AE813-7A1E-7179-75BD-66019C87F6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2184" y="5782165"/>
            <a:ext cx="1626088" cy="86307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085554-03CA-F4A6-1719-E3D199F280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70803" y="2973483"/>
            <a:ext cx="1481864" cy="16465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D4554E2-4C76-D23D-8AFC-2D8B7672155F}"/>
              </a:ext>
            </a:extLst>
          </p:cNvPr>
          <p:cNvSpPr txBox="1"/>
          <p:nvPr/>
        </p:nvSpPr>
        <p:spPr>
          <a:xfrm>
            <a:off x="8771418" y="612844"/>
            <a:ext cx="3070776" cy="56323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Aft>
                <a:spcPts val="0"/>
              </a:spcAft>
              <a:buSzPts val="1000"/>
            </a:pPr>
            <a:r>
              <a:rPr lang="en-US" dirty="0">
                <a:latin typeface="Roboto" panose="02000000000000000000" pitchFamily="2" charset="0"/>
              </a:rPr>
              <a:t>2023 LRP Science Questions</a:t>
            </a:r>
            <a:endParaRPr lang="en-US" sz="1800" dirty="0">
              <a:effectLst/>
              <a:latin typeface="Roboto" panose="02000000000000000000" pitchFamily="2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Roboto" panose="02000000000000000000" pitchFamily="2" charset="0"/>
              <a:buAutoNum type="arabicPeriod"/>
            </a:pPr>
            <a:r>
              <a:rPr lang="en-US" sz="1800" dirty="0">
                <a:effectLst/>
                <a:latin typeface="Roboto" panose="02000000000000000000" pitchFamily="2" charset="0"/>
              </a:rPr>
              <a:t>How do quarks and gluons make up protons, neutrons, and, ultimately, atomic nuclei? </a:t>
            </a:r>
            <a:endParaRPr lang="en-US" dirty="0">
              <a:effectLst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Roboto" panose="02000000000000000000" pitchFamily="2" charset="0"/>
              <a:buAutoNum type="arabicPeriod"/>
            </a:pPr>
            <a:r>
              <a:rPr lang="en-US" sz="1800" dirty="0">
                <a:effectLst/>
                <a:latin typeface="Roboto" panose="02000000000000000000" pitchFamily="2" charset="0"/>
              </a:rPr>
              <a:t>How do the rich patterns observed in the structure and reactions of nuclei emerge from the interactions between neutrons and protons? </a:t>
            </a:r>
            <a:endParaRPr lang="en-US" dirty="0">
              <a:effectLst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Roboto" panose="02000000000000000000" pitchFamily="2" charset="0"/>
              <a:buAutoNum type="arabicPeriod"/>
            </a:pPr>
            <a:r>
              <a:rPr lang="en-US" sz="1800" dirty="0">
                <a:effectLst/>
                <a:latin typeface="Roboto" panose="02000000000000000000" pitchFamily="2" charset="0"/>
              </a:rPr>
              <a:t>What are the nuclear processes that drive the birth, life, and death of stars? </a:t>
            </a:r>
            <a:endParaRPr lang="en-US" dirty="0">
              <a:effectLst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Roboto" panose="02000000000000000000" pitchFamily="2" charset="0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How do we use atomic nuclei to uncover physics beyond the Standard Model? </a:t>
            </a:r>
            <a:endParaRPr lang="en-US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9B9AA0-52B2-459C-5BED-99A624EAF50C}"/>
              </a:ext>
            </a:extLst>
          </p:cNvPr>
          <p:cNvSpPr txBox="1"/>
          <p:nvPr/>
        </p:nvSpPr>
        <p:spPr>
          <a:xfrm>
            <a:off x="1751904" y="5975359"/>
            <a:ext cx="2031325" cy="5909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10</a:t>
            </a:r>
            <a:r>
              <a:rPr lang="en-US" baseline="30000" dirty="0"/>
              <a:t>-10</a:t>
            </a:r>
            <a:r>
              <a:rPr lang="en-US" dirty="0"/>
              <a:t> –10</a:t>
            </a:r>
            <a:r>
              <a:rPr lang="en-US" baseline="30000" dirty="0"/>
              <a:t>-3</a:t>
            </a:r>
            <a:r>
              <a:rPr lang="en-US" dirty="0"/>
              <a:t> sec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The world of QCD</a:t>
            </a:r>
          </a:p>
        </p:txBody>
      </p:sp>
    </p:spTree>
    <p:extLst>
      <p:ext uri="{BB962C8B-B14F-4D97-AF65-F5344CB8AC3E}">
        <p14:creationId xmlns:p14="http://schemas.microsoft.com/office/powerpoint/2010/main" val="226787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6" grpId="0"/>
      <p:bldP spid="21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E130A-C497-2690-7309-D71D5C73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Advanced Detectors and accelerators make our quest possible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047589-591E-A567-C50E-EBA57A080C69}"/>
              </a:ext>
            </a:extLst>
          </p:cNvPr>
          <p:cNvSpPr txBox="1"/>
          <p:nvPr/>
        </p:nvSpPr>
        <p:spPr>
          <a:xfrm>
            <a:off x="1316183" y="5595145"/>
            <a:ext cx="6131925" cy="590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SRF Capability enables research in chemistry, materials, medical research, isotope production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9DFAE0-6948-14A7-7E02-53F378D9B044}"/>
              </a:ext>
            </a:extLst>
          </p:cNvPr>
          <p:cNvGrpSpPr/>
          <p:nvPr/>
        </p:nvGrpSpPr>
        <p:grpSpPr>
          <a:xfrm>
            <a:off x="533400" y="1805955"/>
            <a:ext cx="9104540" cy="1685176"/>
            <a:chOff x="1981200" y="1812039"/>
            <a:chExt cx="9104540" cy="1685176"/>
          </a:xfrm>
        </p:grpSpPr>
        <p:pic>
          <p:nvPicPr>
            <p:cNvPr id="1026" name="Picture 2" descr="Making an Impact | Jefferson Lab">
              <a:extLst>
                <a:ext uri="{FF2B5EF4-FFF2-40B4-BE49-F238E27FC236}">
                  <a16:creationId xmlns:a16="http://schemas.microsoft.com/office/drawing/2014/main" id="{CF7AD9F3-32FA-AFDD-CB5A-A62B53056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842597"/>
              <a:ext cx="5009650" cy="1406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lasma ball">
              <a:extLst>
                <a:ext uri="{FF2B5EF4-FFF2-40B4-BE49-F238E27FC236}">
                  <a16:creationId xmlns:a16="http://schemas.microsoft.com/office/drawing/2014/main" id="{F1970081-0D7D-151F-45CF-6F8D67D6C2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8" t="20510" r="30000" b="27316"/>
            <a:stretch/>
          </p:blipFill>
          <p:spPr bwMode="auto">
            <a:xfrm>
              <a:off x="1981200" y="1974275"/>
              <a:ext cx="1043609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4ADF5CD-71F6-0B89-2892-91217DA10E45}"/>
                </a:ext>
              </a:extLst>
            </p:cNvPr>
            <p:cNvCxnSpPr>
              <a:stCxn id="1028" idx="3"/>
              <a:endCxn id="1026" idx="1"/>
            </p:cNvCxnSpPr>
            <p:nvPr/>
          </p:nvCxnSpPr>
          <p:spPr>
            <a:xfrm>
              <a:off x="3024809" y="2545775"/>
              <a:ext cx="404191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C93AC15-298C-710F-4D20-719D2F356DA2}"/>
                </a:ext>
              </a:extLst>
            </p:cNvPr>
            <p:cNvCxnSpPr>
              <a:cxnSpLocks/>
              <a:stCxn id="1026" idx="3"/>
            </p:cNvCxnSpPr>
            <p:nvPr/>
          </p:nvCxnSpPr>
          <p:spPr>
            <a:xfrm>
              <a:off x="8438650" y="2545775"/>
              <a:ext cx="62915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05116AE1-1EB9-5847-7733-3C9EEA0AB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7800" y="2102638"/>
              <a:ext cx="977282" cy="9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22319FC-FB68-F885-B15D-4FEDA8B746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6000" y="1974275"/>
              <a:ext cx="762000" cy="38792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ACEE72E-1FA5-5A5B-1C0B-0660A3FBC1C5}"/>
                </a:ext>
              </a:extLst>
            </p:cNvPr>
            <p:cNvCxnSpPr>
              <a:cxnSpLocks/>
            </p:cNvCxnSpPr>
            <p:nvPr/>
          </p:nvCxnSpPr>
          <p:spPr>
            <a:xfrm>
              <a:off x="9931313" y="2805123"/>
              <a:ext cx="736687" cy="38509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F7524A8-7266-17D3-A12D-C6DCD90CB89D}"/>
                </a:ext>
              </a:extLst>
            </p:cNvPr>
            <p:cNvCxnSpPr>
              <a:cxnSpLocks/>
            </p:cNvCxnSpPr>
            <p:nvPr/>
          </p:nvCxnSpPr>
          <p:spPr>
            <a:xfrm>
              <a:off x="9938974" y="2648443"/>
              <a:ext cx="836197" cy="3512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FCD9400-3791-A478-33DC-FB0582B722FD}"/>
                </a:ext>
              </a:extLst>
            </p:cNvPr>
            <p:cNvCxnSpPr>
              <a:cxnSpLocks/>
            </p:cNvCxnSpPr>
            <p:nvPr/>
          </p:nvCxnSpPr>
          <p:spPr>
            <a:xfrm>
              <a:off x="9906000" y="2918355"/>
              <a:ext cx="685800" cy="4341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80E07A8-2345-506F-F769-9F365536ABD8}"/>
                </a:ext>
              </a:extLst>
            </p:cNvPr>
            <p:cNvSpPr txBox="1"/>
            <p:nvPr/>
          </p:nvSpPr>
          <p:spPr>
            <a:xfrm>
              <a:off x="10021385" y="1812039"/>
              <a:ext cx="312907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A913D8-30E2-21E2-6EBA-85BEF735ADFB}"/>
                </a:ext>
              </a:extLst>
            </p:cNvPr>
            <p:cNvSpPr txBox="1"/>
            <p:nvPr/>
          </p:nvSpPr>
          <p:spPr>
            <a:xfrm>
              <a:off x="10802880" y="3155583"/>
              <a:ext cx="28286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H</a:t>
              </a:r>
            </a:p>
          </p:txBody>
        </p:sp>
      </p:grpSp>
      <p:pic>
        <p:nvPicPr>
          <p:cNvPr id="1030" name="Picture 6" descr="Hall_B_install | The new CLAS12 detector is taking shape in … | Flickr">
            <a:extLst>
              <a:ext uri="{FF2B5EF4-FFF2-40B4-BE49-F238E27FC236}">
                <a16:creationId xmlns:a16="http://schemas.microsoft.com/office/drawing/2014/main" id="{AADDC652-C1B4-1A32-8E92-2C533F8E2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t="12410" r="30708" b="5920"/>
          <a:stretch/>
        </p:blipFill>
        <p:spPr bwMode="auto">
          <a:xfrm flipH="1">
            <a:off x="9950825" y="1550355"/>
            <a:ext cx="1739150" cy="202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Down Arrow 33">
            <a:extLst>
              <a:ext uri="{FF2B5EF4-FFF2-40B4-BE49-F238E27FC236}">
                <a16:creationId xmlns:a16="http://schemas.microsoft.com/office/drawing/2014/main" id="{8E82D85F-40AD-4254-1115-6BD294486A62}"/>
              </a:ext>
            </a:extLst>
          </p:cNvPr>
          <p:cNvSpPr/>
          <p:nvPr/>
        </p:nvSpPr>
        <p:spPr>
          <a:xfrm>
            <a:off x="4181225" y="3435927"/>
            <a:ext cx="609600" cy="590487"/>
          </a:xfrm>
          <a:prstGeom prst="down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63BCDDD-E6B8-CB0A-055F-1580270A0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4101357"/>
            <a:ext cx="21336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LAC National Accelerator Laboratory | Department of Energy">
            <a:extLst>
              <a:ext uri="{FF2B5EF4-FFF2-40B4-BE49-F238E27FC236}">
                <a16:creationId xmlns:a16="http://schemas.microsoft.com/office/drawing/2014/main" id="{1A6D23E4-FCA6-2BAA-786E-05EB3A0D3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31" y="4101357"/>
            <a:ext cx="2133601" cy="141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NL Wins $2 Billion Bid to Build New Ion Collider | TBR News Media">
            <a:extLst>
              <a:ext uri="{FF2B5EF4-FFF2-40B4-BE49-F238E27FC236}">
                <a16:creationId xmlns:a16="http://schemas.microsoft.com/office/drawing/2014/main" id="{B1D9A167-28D8-305B-CDD5-E7FC8919D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482" y="4088869"/>
            <a:ext cx="1418844" cy="141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AE1B134-B5DC-8B21-9E0B-4A259DBD7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06" y="4515286"/>
            <a:ext cx="3176797" cy="89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4CD71D6-14A0-63A3-3C3F-605AB5D369FF}"/>
              </a:ext>
            </a:extLst>
          </p:cNvPr>
          <p:cNvSpPr txBox="1"/>
          <p:nvPr/>
        </p:nvSpPr>
        <p:spPr>
          <a:xfrm>
            <a:off x="2495736" y="1364547"/>
            <a:ext cx="3980577" cy="341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SRF R&amp;D makes accelerators better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56E6A-4656-3731-B385-3DF1C0C2573E}"/>
              </a:ext>
            </a:extLst>
          </p:cNvPr>
          <p:cNvSpPr txBox="1"/>
          <p:nvPr/>
        </p:nvSpPr>
        <p:spPr>
          <a:xfrm>
            <a:off x="7238865" y="965725"/>
            <a:ext cx="2116215" cy="8402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Theorists guide experiments &amp; interpret results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84F5D990-A366-75BB-0EE0-EC8F1C81A612}"/>
              </a:ext>
            </a:extLst>
          </p:cNvPr>
          <p:cNvSpPr/>
          <p:nvPr/>
        </p:nvSpPr>
        <p:spPr>
          <a:xfrm>
            <a:off x="10441805" y="3711797"/>
            <a:ext cx="609600" cy="590487"/>
          </a:xfrm>
          <a:prstGeom prst="down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E4589A-02C2-887C-8651-D6FA12F137BA}"/>
              </a:ext>
            </a:extLst>
          </p:cNvPr>
          <p:cNvSpPr txBox="1"/>
          <p:nvPr/>
        </p:nvSpPr>
        <p:spPr>
          <a:xfrm>
            <a:off x="9144000" y="5487481"/>
            <a:ext cx="28862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457200">
              <a:buSzPct val="25000"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US-based </a:t>
            </a:r>
            <a:r>
              <a:rPr lang="en-US" sz="1200" b="1" dirty="0" err="1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MicroPattern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Gaseous Detector Facility - A proposed User Resource</a:t>
            </a:r>
          </a:p>
        </p:txBody>
      </p:sp>
    </p:spTree>
    <p:extLst>
      <p:ext uri="{BB962C8B-B14F-4D97-AF65-F5344CB8AC3E}">
        <p14:creationId xmlns:p14="http://schemas.microsoft.com/office/powerpoint/2010/main" val="2550244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320B77B-DCEB-6F1E-76EC-5582B93FE8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013494"/>
              </p:ext>
            </p:extLst>
          </p:nvPr>
        </p:nvGraphicFramePr>
        <p:xfrm>
          <a:off x="161693" y="611109"/>
          <a:ext cx="8153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C32454B-ED75-D9BB-8929-938899910478}"/>
              </a:ext>
            </a:extLst>
          </p:cNvPr>
          <p:cNvSpPr txBox="1"/>
          <p:nvPr/>
        </p:nvSpPr>
        <p:spPr>
          <a:xfrm>
            <a:off x="8458993" y="1176098"/>
            <a:ext cx="3571314" cy="15881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Lead the NP engagements for IRI and an HPDF spoke. How: hold workshops, build on current research (</a:t>
            </a:r>
            <a:r>
              <a:rPr lang="en-US" dirty="0" err="1"/>
              <a:t>EJfat</a:t>
            </a:r>
            <a:r>
              <a:rPr lang="en-US" dirty="0"/>
              <a:t>, streaming grand challenge), and influence EIC computing model</a:t>
            </a:r>
          </a:p>
        </p:txBody>
      </p:sp>
      <p:pic>
        <p:nvPicPr>
          <p:cNvPr id="5" name="Picture 4" descr="A diagram of a number of hours&#10;&#10;Description automatically generated">
            <a:extLst>
              <a:ext uri="{FF2B5EF4-FFF2-40B4-BE49-F238E27FC236}">
                <a16:creationId xmlns:a16="http://schemas.microsoft.com/office/drawing/2014/main" id="{B7CDC3F4-5347-0157-CDF3-D0374CD5F4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356" y="2971800"/>
            <a:ext cx="2527539" cy="2462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9D52EC-965A-D2A6-2533-F3D93B2D718C}"/>
              </a:ext>
            </a:extLst>
          </p:cNvPr>
          <p:cNvSpPr txBox="1"/>
          <p:nvPr/>
        </p:nvSpPr>
        <p:spPr>
          <a:xfrm>
            <a:off x="8813356" y="5482718"/>
            <a:ext cx="252753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Application: AL/ML improve integrating into CEBAF Ops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9ECD46-2D5A-052E-84FB-8331B6C2E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1209" y="5110902"/>
            <a:ext cx="3937223" cy="14202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1F22C1-50DF-16B0-583F-148871093E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34" b="57922"/>
          <a:stretch/>
        </p:blipFill>
        <p:spPr>
          <a:xfrm>
            <a:off x="152400" y="1524000"/>
            <a:ext cx="3352800" cy="1385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7E06F4-0912-660E-C52E-8013973A97C3}"/>
              </a:ext>
            </a:extLst>
          </p:cNvPr>
          <p:cNvSpPr txBox="1"/>
          <p:nvPr/>
        </p:nvSpPr>
        <p:spPr>
          <a:xfrm>
            <a:off x="2825185" y="6504039"/>
            <a:ext cx="282641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HPDF hardware concepts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7FB37-953A-D2A2-B0B6-13493D52D6E1}"/>
              </a:ext>
            </a:extLst>
          </p:cNvPr>
          <p:cNvSpPr txBox="1"/>
          <p:nvPr/>
        </p:nvSpPr>
        <p:spPr>
          <a:xfrm>
            <a:off x="1219200" y="3026036"/>
            <a:ext cx="76174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JLDC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6A680-55EF-0057-D50C-0BA613A8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172527"/>
            <a:ext cx="11504904" cy="877163"/>
          </a:xfrm>
        </p:spPr>
        <p:txBody>
          <a:bodyPr/>
          <a:lstStyle/>
          <a:p>
            <a:r>
              <a:rPr lang="en-US" dirty="0"/>
              <a:t>The data strategy extends from a new facility through R&amp;D and application: High Performance Data Facility</a:t>
            </a:r>
          </a:p>
        </p:txBody>
      </p:sp>
    </p:spTree>
    <p:extLst>
      <p:ext uri="{BB962C8B-B14F-4D97-AF65-F5344CB8AC3E}">
        <p14:creationId xmlns:p14="http://schemas.microsoft.com/office/powerpoint/2010/main" val="1765429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9EA5-1174-0C73-C9AA-6A2A9C21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FY24 was a good physics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0E411-312D-37DB-9307-54723CBFE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861560"/>
            <a:ext cx="8367534" cy="569164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30 weeks of Physics (9/5/23 – 5/19/24)​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3 weeks more than planned to complete high-priority experiments​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Reliability at 76% (vs. planned 77%)​</a:t>
            </a:r>
          </a:p>
          <a:p>
            <a:pPr>
              <a:lnSpc>
                <a:spcPct val="120000"/>
              </a:lnSpc>
            </a:pPr>
            <a:r>
              <a:rPr lang="en-US" dirty="0"/>
              <a:t>259 ’PAC’ days run: 5 Experiments Completed and 8 Experiments Partially Completed ​</a:t>
            </a:r>
            <a:br>
              <a:rPr lang="en-US" dirty="0"/>
            </a:br>
            <a:r>
              <a:rPr lang="en-US" dirty="0"/>
              <a:t>(in Halls A, B, and C, with D installing new </a:t>
            </a:r>
            <a:r>
              <a:rPr lang="en-US" dirty="0" err="1"/>
              <a:t>GlueX</a:t>
            </a:r>
            <a:r>
              <a:rPr lang="en-US" dirty="0"/>
              <a:t> detector capability)​</a:t>
            </a:r>
          </a:p>
          <a:p>
            <a:pPr>
              <a:lnSpc>
                <a:spcPct val="120000"/>
              </a:lnSpc>
            </a:pPr>
            <a:r>
              <a:rPr lang="en-US" dirty="0"/>
              <a:t>98 journal publications; 27 PhD thesis produced; 185 invited talks​</a:t>
            </a:r>
          </a:p>
          <a:p>
            <a:pPr>
              <a:lnSpc>
                <a:spcPct val="120000"/>
              </a:lnSpc>
            </a:pPr>
            <a:r>
              <a:rPr lang="en-US" dirty="0"/>
              <a:t>Workforce of the future: 66 undergrad 177 grad, and 55 post-docs in residence at the laboratory in FY24​</a:t>
            </a:r>
          </a:p>
          <a:p>
            <a:pPr>
              <a:lnSpc>
                <a:spcPct val="120000"/>
              </a:lnSpc>
            </a:pPr>
            <a:r>
              <a:rPr lang="en-US" dirty="0"/>
              <a:t>R&amp;D effort resulted in 3 patents; 10 invention disclosures during FY24​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$437K from the Office of State and Community Energy Programs​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$285k from Technology Commercialization Fund ​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Projects in collaboration with Sandia and PNNL</a:t>
            </a:r>
          </a:p>
          <a:p>
            <a:pPr>
              <a:lnSpc>
                <a:spcPct val="120000"/>
              </a:lnSpc>
            </a:pPr>
            <a:r>
              <a:rPr lang="en-US" dirty="0"/>
              <a:t>Numerous new R&amp;D funding from: NP, HEP/ARDAP, ASCR with new research in accelerator applications, superconducting electronics, AI/ML​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AC53E9-1E9B-FA9D-6175-793C37E8A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89610"/>
            <a:ext cx="2362200" cy="276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standing in a circle&#10;&#10;Description automatically generated">
            <a:extLst>
              <a:ext uri="{FF2B5EF4-FFF2-40B4-BE49-F238E27FC236}">
                <a16:creationId xmlns:a16="http://schemas.microsoft.com/office/drawing/2014/main" id="{DA529C0B-15F6-1B83-BFCB-6A0ED118B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63" y="3969342"/>
            <a:ext cx="3492589" cy="2370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B7180C-0886-8A4B-20FE-A26006C3AABA}"/>
              </a:ext>
            </a:extLst>
          </p:cNvPr>
          <p:cNvSpPr txBox="1"/>
          <p:nvPr/>
        </p:nvSpPr>
        <p:spPr>
          <a:xfrm>
            <a:off x="1226047" y="5956712"/>
            <a:ext cx="149271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2">
                    <a:lumMod val="95000"/>
                  </a:schemeClr>
                </a:solidFill>
              </a:rPr>
              <a:t>HUGS, 2024</a:t>
            </a:r>
          </a:p>
        </p:txBody>
      </p:sp>
    </p:spTree>
    <p:extLst>
      <p:ext uri="{BB962C8B-B14F-4D97-AF65-F5344CB8AC3E}">
        <p14:creationId xmlns:p14="http://schemas.microsoft.com/office/powerpoint/2010/main" val="996587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7AB0-BDCA-3E81-6F5B-21F2FE22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from Strong force exploration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94EE8-D98F-A503-77A9-8A3D0148B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454" y="906872"/>
            <a:ext cx="10897092" cy="35813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Closing in on proton spin              The Glue is in the middle            Proton stress-energy tensor</a:t>
            </a:r>
          </a:p>
        </p:txBody>
      </p:sp>
      <p:pic>
        <p:nvPicPr>
          <p:cNvPr id="2050" name="Picture 2" descr="Graphic of proton with quarks and gluons">
            <a:extLst>
              <a:ext uri="{FF2B5EF4-FFF2-40B4-BE49-F238E27FC236}">
                <a16:creationId xmlns:a16="http://schemas.microsoft.com/office/drawing/2014/main" id="{52EB396A-DC0C-0952-0BB5-A40FFB1C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8" y="2574578"/>
            <a:ext cx="3517009" cy="281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0318A-A3CE-17CF-3AA2-A57D8E3475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5800" y="2593052"/>
            <a:ext cx="3276030" cy="2919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B10B17-CDA0-8778-10B0-9DB2FCA821DD}"/>
              </a:ext>
            </a:extLst>
          </p:cNvPr>
          <p:cNvSpPr txBox="1"/>
          <p:nvPr/>
        </p:nvSpPr>
        <p:spPr>
          <a:xfrm>
            <a:off x="8305800" y="5573956"/>
            <a:ext cx="312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Burkert,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al.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61A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Colloquium: Gravitational form factors of the proton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Reviews of Modern Physics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041002 (2023)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092D6-DE9C-A0B4-0CC9-D4205975A9BC}"/>
              </a:ext>
            </a:extLst>
          </p:cNvPr>
          <p:cNvSpPr txBox="1"/>
          <p:nvPr/>
        </p:nvSpPr>
        <p:spPr>
          <a:xfrm>
            <a:off x="7924289" y="1578160"/>
            <a:ext cx="4039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Tangential stress force inside the proton changes direction near r ~ 0.45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Peak : 38,000 N (4 metric tons)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A7005AA5-1115-6E7E-5B0F-A361D785EB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1131" y="2008682"/>
            <a:ext cx="3105285" cy="3471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DB53A3-7E8F-D687-5AC4-6C1FFBD0E0D2}"/>
              </a:ext>
            </a:extLst>
          </p:cNvPr>
          <p:cNvSpPr txBox="1"/>
          <p:nvPr/>
        </p:nvSpPr>
        <p:spPr>
          <a:xfrm>
            <a:off x="4800089" y="5573955"/>
            <a:ext cx="312420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Duran et al “Determining the gluonic gravitational form factors of the proton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,"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Duran et al, Nature 615, 813 (2023)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774F56-8CD4-F7C8-BE24-E3C35B8F160F}"/>
              </a:ext>
            </a:extLst>
          </p:cNvPr>
          <p:cNvSpPr txBox="1"/>
          <p:nvPr/>
        </p:nvSpPr>
        <p:spPr>
          <a:xfrm>
            <a:off x="684738" y="5573956"/>
            <a:ext cx="351701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rgbClr val="000000"/>
                </a:solidFill>
                <a:latin typeface="Arial"/>
                <a:cs typeface="Arial"/>
              </a:rPr>
              <a:t>Karpie</a:t>
            </a:r>
            <a:r>
              <a:rPr lang="en-US" sz="1200" kern="1200" dirty="0">
                <a:solidFill>
                  <a:srgbClr val="000000"/>
                </a:solidFill>
                <a:latin typeface="Arial"/>
                <a:cs typeface="Arial"/>
              </a:rPr>
              <a:t> et al., Gluon helicity from global analysis of experimental data and lattice QCD </a:t>
            </a:r>
            <a:r>
              <a:rPr lang="en-US" sz="1200" kern="1200" dirty="0" err="1">
                <a:solidFill>
                  <a:srgbClr val="000000"/>
                </a:solidFill>
                <a:latin typeface="Arial"/>
                <a:cs typeface="Arial"/>
              </a:rPr>
              <a:t>Ioffe</a:t>
            </a:r>
            <a:r>
              <a:rPr lang="en-US" sz="1200" kern="1200" dirty="0">
                <a:solidFill>
                  <a:srgbClr val="000000"/>
                </a:solidFill>
                <a:latin typeface="Arial"/>
                <a:cs typeface="Arial"/>
              </a:rPr>
              <a:t> time distributions, Phys. Rev. D 109, 036031 (2024)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408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AF00A-0D2B-25BF-9091-9DEBA507E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Through FY25 uncertainties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F7178-2CDB-4874-C386-538255792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3" y="990600"/>
            <a:ext cx="11372771" cy="484748"/>
          </a:xfrm>
        </p:spPr>
        <p:txBody>
          <a:bodyPr/>
          <a:lstStyle/>
          <a:p>
            <a:r>
              <a:rPr lang="en-US" dirty="0"/>
              <a:t>FY25 Budget does affect weeks of CEBAF Operations: from Linda Horton presentation at NSAC, September 12,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572A2-1574-823D-40EA-12B3C72F0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86000"/>
            <a:ext cx="7799705" cy="180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01B571-3002-4AC2-A1DC-5DF19B32AC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29"/>
          <a:stretch/>
        </p:blipFill>
        <p:spPr>
          <a:xfrm>
            <a:off x="457200" y="4344518"/>
            <a:ext cx="10668000" cy="1803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EB23F6-7006-1272-B13C-3AB16F44F3D1}"/>
              </a:ext>
            </a:extLst>
          </p:cNvPr>
          <p:cNvSpPr txBox="1"/>
          <p:nvPr/>
        </p:nvSpPr>
        <p:spPr>
          <a:xfrm>
            <a:off x="8539669" y="3133534"/>
            <a:ext cx="276229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DOE, Office of Science, 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Office of Nuclear Physics</a:t>
            </a:r>
          </a:p>
        </p:txBody>
      </p:sp>
    </p:spTree>
    <p:extLst>
      <p:ext uri="{BB962C8B-B14F-4D97-AF65-F5344CB8AC3E}">
        <p14:creationId xmlns:p14="http://schemas.microsoft.com/office/powerpoint/2010/main" val="3624276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4DCA6-2369-C8A1-F44C-B31345820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TENTATIVE Long-Term Schedule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A0AD4F-1A04-567C-DE4D-66CB2311397A}"/>
              </a:ext>
            </a:extLst>
          </p:cNvPr>
          <p:cNvSpPr txBox="1"/>
          <p:nvPr/>
        </p:nvSpPr>
        <p:spPr>
          <a:xfrm>
            <a:off x="9084364" y="829748"/>
            <a:ext cx="3107635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Shown with </a:t>
            </a: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25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weeks of physics running in FY25 and FY26 and our optimal 32 weeks of physics running in the out years.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Optimizing the science output</a:t>
            </a:r>
          </a:p>
          <a:p>
            <a:pPr marL="569913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MOLLER running,  </a:t>
            </a: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modest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current experiments planned for Hall C to keep total machine power under 1.1 MW.</a:t>
            </a:r>
          </a:p>
          <a:p>
            <a:pPr marL="569913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MOLLER installation, non-standard energy experiments in Halls B, C.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FY31 ~80% complete without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~70% complete with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Approved positron experiments require an additional several years.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creenshot of a project management chart&#10;&#10;Description automatically generated">
            <a:extLst>
              <a:ext uri="{FF2B5EF4-FFF2-40B4-BE49-F238E27FC236}">
                <a16:creationId xmlns:a16="http://schemas.microsoft.com/office/drawing/2014/main" id="{86DE50C8-6C5D-AA33-EEA7-0A45C6E03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6" y="937079"/>
            <a:ext cx="8991218" cy="555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30093"/>
      </p:ext>
    </p:extLst>
  </p:cSld>
  <p:clrMapOvr>
    <a:masterClrMapping/>
  </p:clrMapOvr>
</p:sld>
</file>

<file path=ppt/theme/theme1.xml><?xml version="1.0" encoding="utf-8"?>
<a:theme xmlns:a="http://schemas.openxmlformats.org/drawingml/2006/main" name="2_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B2F93EDB7EF43B5AA317BEEBE52C0" ma:contentTypeVersion="12" ma:contentTypeDescription="Create a new document." ma:contentTypeScope="" ma:versionID="0cf2a0221b789efaff1ba92f5c675945">
  <xsd:schema xmlns:xsd="http://www.w3.org/2001/XMLSchema" xmlns:xs="http://www.w3.org/2001/XMLSchema" xmlns:p="http://schemas.microsoft.com/office/2006/metadata/properties" xmlns:ns3="7a88a02c-e9d6-4b6c-b48a-bde4fb266a17" xmlns:ns4="cfcb42d0-0ca3-42df-9bbd-c42f9305e417" targetNamespace="http://schemas.microsoft.com/office/2006/metadata/properties" ma:root="true" ma:fieldsID="3491f0742cbfd218dbf8f1fd12d9538a" ns3:_="" ns4:_="">
    <xsd:import namespace="7a88a02c-e9d6-4b6c-b48a-bde4fb266a17"/>
    <xsd:import namespace="cfcb42d0-0ca3-42df-9bbd-c42f9305e4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8a02c-e9d6-4b6c-b48a-bde4fb266a1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b42d0-0ca3-42df-9bbd-c42f9305e4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5C97C0-C2A0-44FB-B0EB-269FD7CE8A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88a02c-e9d6-4b6c-b48a-bde4fb266a17"/>
    <ds:schemaRef ds:uri="cfcb42d0-0ca3-42df-9bbd-c42f9305e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7509B9-0484-4569-B3D1-479BFC4DBC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4D2349-8184-49BB-A0BD-7E401EF228B3}">
  <ds:schemaRefs>
    <ds:schemaRef ds:uri="http://purl.org/dc/elements/1.1/"/>
    <ds:schemaRef ds:uri="http://www.w3.org/XML/1998/namespace"/>
    <ds:schemaRef ds:uri="http://schemas.microsoft.com/office/2006/metadata/properties"/>
    <ds:schemaRef ds:uri="7a88a02c-e9d6-4b6c-b48a-bde4fb266a17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cfcb42d0-0ca3-42df-9bbd-c42f9305e417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3863</TotalTime>
  <Words>849</Words>
  <Application>Microsoft Macintosh PowerPoint</Application>
  <PresentationFormat>Widescreen</PresentationFormat>
  <Paragraphs>93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Roboto</vt:lpstr>
      <vt:lpstr>Wingdings 2</vt:lpstr>
      <vt:lpstr>2_Presentations (Wide Screen)</vt:lpstr>
      <vt:lpstr>Presentations (Wide Screen)</vt:lpstr>
      <vt:lpstr>Jefferson Laboratory Science Programs</vt:lpstr>
      <vt:lpstr>Outline…</vt:lpstr>
      <vt:lpstr>Nuclear Physics across the Universe</vt:lpstr>
      <vt:lpstr>Advanced Detectors and accelerators make our quest possible</vt:lpstr>
      <vt:lpstr>The data strategy extends from a new facility through R&amp;D and application: High Performance Data Facility</vt:lpstr>
      <vt:lpstr>FY24 was a good physics year</vt:lpstr>
      <vt:lpstr>Highlights from Strong force exploration</vt:lpstr>
      <vt:lpstr>Working Through FY25 uncertainties</vt:lpstr>
      <vt:lpstr>TENTATIVE Long-Term Schedule</vt:lpstr>
      <vt:lpstr>PowerPoint Presentation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HPDF Capabilities and Impacts on VA and Virginia Universities</dc:title>
  <dc:creator>Deborah Dowd</dc:creator>
  <cp:lastModifiedBy>David Dean</cp:lastModifiedBy>
  <cp:revision>89</cp:revision>
  <dcterms:created xsi:type="dcterms:W3CDTF">2022-09-08T14:58:30Z</dcterms:created>
  <dcterms:modified xsi:type="dcterms:W3CDTF">2024-10-08T10:01:53Z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2022-08-25T00:00:00Z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2022-09-08T00:00:00Z</vt:filetime>
  </property>
  <property fmtid="{D5CDD505-2E9C-101B-9397-08002B2CF9AE}" pid="5" name="Producer">
    <vt:lpwstr>Adobe PDF Library 22.2.223</vt:lpwstr>
  </property>
  <property fmtid="{D5CDD505-2E9C-101B-9397-08002B2CF9AE}" pid="6" name="ContentTypeId">
    <vt:lpwstr>0x010100216B2F93EDB7EF43B5AA317BEEBE52C0</vt:lpwstr>
  </property>
</Properties>
</file>