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handoutMasterIdLst>
    <p:handoutMasterId r:id="rId19"/>
  </p:handoutMasterIdLst>
  <p:sldIdLst>
    <p:sldId id="282" r:id="rId5"/>
    <p:sldId id="263" r:id="rId6"/>
    <p:sldId id="274" r:id="rId7"/>
    <p:sldId id="6025" r:id="rId8"/>
    <p:sldId id="6035" r:id="rId9"/>
    <p:sldId id="5860" r:id="rId10"/>
    <p:sldId id="5862" r:id="rId11"/>
    <p:sldId id="316" r:id="rId12"/>
    <p:sldId id="6031" r:id="rId13"/>
    <p:sldId id="5870" r:id="rId14"/>
    <p:sldId id="6036" r:id="rId15"/>
    <p:sldId id="5872" r:id="rId16"/>
    <p:sldId id="283" r:id="rId17"/>
  </p:sldIdLst>
  <p:sldSz cx="12192000" cy="6858000"/>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511BF26-355F-428B-A1D8-D74219E5793B}">
          <p14:sldIdLst>
            <p14:sldId id="282"/>
            <p14:sldId id="263"/>
            <p14:sldId id="274"/>
            <p14:sldId id="6025"/>
            <p14:sldId id="6035"/>
            <p14:sldId id="5860"/>
            <p14:sldId id="5862"/>
            <p14:sldId id="316"/>
            <p14:sldId id="6031"/>
            <p14:sldId id="5870"/>
            <p14:sldId id="6036"/>
            <p14:sldId id="5872"/>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6780D0-179B-4889-3B34-220435FC4C5C}" name="Deborah Dowd" initials="DD" userId="S::dowd@jlab.org::357397ed-9835-46c9-8525-62dfffee2e17" providerId="AD"/>
  <p188:author id="{59ED88F1-301C-7B5F-B318-7A15ED193814}" name="Jae Yun Cho" initials="JC" userId="S::jcho@jlab.org::2b5e541d-bee5-4d17-961d-e677747562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3D4C59"/>
    <a:srgbClr val="008000"/>
    <a:srgbClr val="000000"/>
    <a:srgbClr val="004D93"/>
    <a:srgbClr val="752F32"/>
    <a:srgbClr val="E4BCBE"/>
    <a:srgbClr val="B5E1BC"/>
    <a:srgbClr val="B0C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A9954A-F726-3B0C-44F3-CB490A183A36}" v="7" dt="2024-10-07T16:42:45.861"/>
    <p1510:client id="{5AB237DB-1977-4845-81DA-C605BDA4CFE2}" v="187" dt="2024-10-07T15:53:50.757"/>
    <p1510:client id="{6097A5D9-1A32-4762-BF8F-4DCF50A87ED7}" v="37" dt="2024-10-07T16:36:34.257"/>
    <p1510:client id="{A0CE470C-915E-4AFD-53DD-D57DC681B736}" v="5" dt="2024-10-07T13:22:58.394"/>
    <p1510:client id="{CF3C41D8-2809-D84D-60CC-A03928425F87}" v="28" dt="2024-10-07T16:06:37.660"/>
    <p1510:client id="{D2B5E0AD-00B0-5178-D322-BC19A0769EB0}" v="7" dt="2024-10-07T15:49:24.717"/>
    <p1510:client id="{F1B39BCE-2B2E-7F7A-C325-051B813246B7}" v="44" dt="2024-10-06T19:38:16.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78" autoAdjust="0"/>
  </p:normalViewPr>
  <p:slideViewPr>
    <p:cSldViewPr snapToGrid="0">
      <p:cViewPr>
        <p:scale>
          <a:sx n="110" d="100"/>
          <a:sy n="110" d="100"/>
        </p:scale>
        <p:origin x="826"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5">
                    <a:lumMod val="25000"/>
                  </a:schemeClr>
                </a:solidFill>
                <a:latin typeface="+mn-lt"/>
                <a:ea typeface="+mn-ea"/>
                <a:cs typeface="+mn-cs"/>
              </a:defRPr>
            </a:pPr>
            <a:r>
              <a:rPr lang="en-US" b="1">
                <a:solidFill>
                  <a:schemeClr val="accent5">
                    <a:lumMod val="25000"/>
                  </a:schemeClr>
                </a:solidFill>
              </a:rPr>
              <a:t>Headcount</a:t>
            </a:r>
            <a:r>
              <a:rPr lang="en-US" b="1" baseline="0">
                <a:solidFill>
                  <a:schemeClr val="accent5">
                    <a:lumMod val="25000"/>
                  </a:schemeClr>
                </a:solidFill>
              </a:rPr>
              <a:t> </a:t>
            </a:r>
          </a:p>
          <a:p>
            <a:pPr>
              <a:defRPr b="1">
                <a:solidFill>
                  <a:schemeClr val="accent5">
                    <a:lumMod val="25000"/>
                  </a:schemeClr>
                </a:solidFill>
              </a:defRPr>
            </a:pPr>
            <a:r>
              <a:rPr lang="en-US" b="1" baseline="0">
                <a:solidFill>
                  <a:schemeClr val="accent5">
                    <a:lumMod val="25000"/>
                  </a:schemeClr>
                </a:solidFill>
              </a:rPr>
              <a:t>FY18 – FY24</a:t>
            </a:r>
            <a:endParaRPr lang="en-US" sz="1200" b="1">
              <a:solidFill>
                <a:schemeClr val="accent5">
                  <a:lumMod val="25000"/>
                </a:schemeClr>
              </a:solidFill>
            </a:endParaRPr>
          </a:p>
        </c:rich>
      </c:tx>
      <c:layout>
        <c:manualLayout>
          <c:xMode val="edge"/>
          <c:yMode val="edge"/>
          <c:x val="0.3812461880449986"/>
          <c:y val="2.414730081661608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accent5">
                  <a:lumMod val="25000"/>
                </a:schemeClr>
              </a:solidFill>
              <a:latin typeface="+mn-lt"/>
              <a:ea typeface="+mn-ea"/>
              <a:cs typeface="+mn-cs"/>
            </a:defRPr>
          </a:pPr>
          <a:endParaRPr lang="en-US"/>
        </a:p>
      </c:txPr>
    </c:title>
    <c:autoTitleDeleted val="0"/>
    <c:plotArea>
      <c:layout/>
      <c:barChart>
        <c:barDir val="col"/>
        <c:grouping val="clustered"/>
        <c:varyColors val="0"/>
        <c:ser>
          <c:idx val="3"/>
          <c:order val="0"/>
          <c:tx>
            <c:strRef>
              <c:f>Sheet1!$E$1</c:f>
              <c:strCache>
                <c:ptCount val="1"/>
                <c:pt idx="0">
                  <c:v>Headcount</c:v>
                </c:pt>
              </c:strCache>
            </c:strRef>
          </c:tx>
          <c:spPr>
            <a:solidFill>
              <a:srgbClr val="108CE0"/>
            </a:solidFill>
            <a:ln>
              <a:noFill/>
            </a:ln>
            <a:effectLst/>
          </c:spPr>
          <c:invertIfNegative val="0"/>
          <c:dLbls>
            <c:dLbl>
              <c:idx val="6"/>
              <c:tx>
                <c:rich>
                  <a:bodyPr/>
                  <a:lstStyle/>
                  <a:p>
                    <a:fld id="{356418F7-CBAA-4632-8ED9-127CE0B33D0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A0-43AA-B260-799D02CA74F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Sheet1!$E$2:$E$8</c:f>
              <c:numCache>
                <c:formatCode>General</c:formatCode>
                <c:ptCount val="7"/>
                <c:pt idx="0">
                  <c:v>703</c:v>
                </c:pt>
                <c:pt idx="1">
                  <c:v>728</c:v>
                </c:pt>
                <c:pt idx="2">
                  <c:v>757</c:v>
                </c:pt>
                <c:pt idx="3">
                  <c:v>774</c:v>
                </c:pt>
                <c:pt idx="4">
                  <c:v>810</c:v>
                </c:pt>
                <c:pt idx="5">
                  <c:v>888</c:v>
                </c:pt>
                <c:pt idx="6">
                  <c:v>975</c:v>
                </c:pt>
              </c:numCache>
            </c:numRef>
          </c:val>
          <c:extLst>
            <c:ext xmlns:c16="http://schemas.microsoft.com/office/drawing/2014/chart" uri="{C3380CC4-5D6E-409C-BE32-E72D297353CC}">
              <c16:uniqueId val="{00000000-65A0-43AA-B260-799D02CA74F4}"/>
            </c:ext>
          </c:extLst>
        </c:ser>
        <c:dLbls>
          <c:showLegendKey val="0"/>
          <c:showVal val="0"/>
          <c:showCatName val="0"/>
          <c:showSerName val="0"/>
          <c:showPercent val="0"/>
          <c:showBubbleSize val="0"/>
        </c:dLbls>
        <c:gapWidth val="219"/>
        <c:axId val="373844672"/>
        <c:axId val="373843688"/>
      </c:barChart>
      <c:catAx>
        <c:axId val="37384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373843688"/>
        <c:crosses val="autoZero"/>
        <c:auto val="1"/>
        <c:lblAlgn val="ctr"/>
        <c:lblOffset val="100"/>
        <c:noMultiLvlLbl val="0"/>
      </c:catAx>
      <c:valAx>
        <c:axId val="373843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3844672"/>
        <c:crosses val="autoZero"/>
        <c:crossBetween val="between"/>
      </c:valAx>
      <c:spPr>
        <a:noFill/>
        <a:ln>
          <a:noFill/>
        </a:ln>
        <a:effectLst/>
      </c:spPr>
    </c:plotArea>
    <c:legend>
      <c:legendPos val="b"/>
      <c:layout>
        <c:manualLayout>
          <c:xMode val="edge"/>
          <c:yMode val="edge"/>
          <c:x val="0.31086082974195361"/>
          <c:y val="0.92331977091626816"/>
          <c:w val="0.43591711344259659"/>
          <c:h val="6.702130875708518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accent5">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Gender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Male</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2024</c:v>
                </c:pt>
              </c:numCache>
            </c:numRef>
          </c:cat>
          <c:val>
            <c:numRef>
              <c:f>Sheet1!$B$2:$B$3</c:f>
              <c:numCache>
                <c:formatCode>General</c:formatCode>
                <c:ptCount val="2"/>
                <c:pt idx="0">
                  <c:v>77</c:v>
                </c:pt>
                <c:pt idx="1">
                  <c:v>73</c:v>
                </c:pt>
              </c:numCache>
            </c:numRef>
          </c:val>
          <c:extLst>
            <c:ext xmlns:c16="http://schemas.microsoft.com/office/drawing/2014/chart" uri="{C3380CC4-5D6E-409C-BE32-E72D297353CC}">
              <c16:uniqueId val="{00000000-A75E-4F0A-AE7A-48F2D44B82FE}"/>
            </c:ext>
          </c:extLst>
        </c:ser>
        <c:ser>
          <c:idx val="1"/>
          <c:order val="1"/>
          <c:tx>
            <c:strRef>
              <c:f>Sheet1!$C$1</c:f>
              <c:strCache>
                <c:ptCount val="1"/>
                <c:pt idx="0">
                  <c:v>Female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2024</c:v>
                </c:pt>
              </c:numCache>
            </c:numRef>
          </c:cat>
          <c:val>
            <c:numRef>
              <c:f>Sheet1!$C$2:$C$3</c:f>
              <c:numCache>
                <c:formatCode>General</c:formatCode>
                <c:ptCount val="2"/>
                <c:pt idx="0">
                  <c:v>23</c:v>
                </c:pt>
                <c:pt idx="1">
                  <c:v>27</c:v>
                </c:pt>
              </c:numCache>
            </c:numRef>
          </c:val>
          <c:extLst>
            <c:ext xmlns:c16="http://schemas.microsoft.com/office/drawing/2014/chart" uri="{C3380CC4-5D6E-409C-BE32-E72D297353CC}">
              <c16:uniqueId val="{00000001-A75E-4F0A-AE7A-48F2D44B82FE}"/>
            </c:ext>
          </c:extLst>
        </c:ser>
        <c:dLbls>
          <c:showLegendKey val="0"/>
          <c:showVal val="0"/>
          <c:showCatName val="0"/>
          <c:showSerName val="0"/>
          <c:showPercent val="0"/>
          <c:showBubbleSize val="0"/>
        </c:dLbls>
        <c:gapWidth val="150"/>
        <c:overlap val="100"/>
        <c:axId val="358370176"/>
        <c:axId val="445919216"/>
      </c:barChart>
      <c:catAx>
        <c:axId val="35837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5919216"/>
        <c:crosses val="autoZero"/>
        <c:auto val="1"/>
        <c:lblAlgn val="ctr"/>
        <c:lblOffset val="100"/>
        <c:noMultiLvlLbl val="0"/>
      </c:catAx>
      <c:valAx>
        <c:axId val="44591921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8370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a:t>Minority</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Non Minority</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2024</c:v>
                </c:pt>
              </c:numCache>
            </c:numRef>
          </c:cat>
          <c:val>
            <c:numRef>
              <c:f>Sheet1!$B$2:$B$3</c:f>
              <c:numCache>
                <c:formatCode>General</c:formatCode>
                <c:ptCount val="2"/>
                <c:pt idx="0">
                  <c:v>75</c:v>
                </c:pt>
                <c:pt idx="1">
                  <c:v>70</c:v>
                </c:pt>
              </c:numCache>
            </c:numRef>
          </c:val>
          <c:extLst>
            <c:ext xmlns:c16="http://schemas.microsoft.com/office/drawing/2014/chart" uri="{C3380CC4-5D6E-409C-BE32-E72D297353CC}">
              <c16:uniqueId val="{00000000-0004-4B4E-BC02-4882E1BB99B7}"/>
            </c:ext>
          </c:extLst>
        </c:ser>
        <c:ser>
          <c:idx val="1"/>
          <c:order val="1"/>
          <c:tx>
            <c:strRef>
              <c:f>Sheet1!$C$1</c:f>
              <c:strCache>
                <c:ptCount val="1"/>
                <c:pt idx="0">
                  <c:v>Minority</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2024</c:v>
                </c:pt>
              </c:numCache>
            </c:numRef>
          </c:cat>
          <c:val>
            <c:numRef>
              <c:f>Sheet1!$C$2:$C$3</c:f>
              <c:numCache>
                <c:formatCode>General</c:formatCode>
                <c:ptCount val="2"/>
                <c:pt idx="0">
                  <c:v>25</c:v>
                </c:pt>
                <c:pt idx="1">
                  <c:v>30</c:v>
                </c:pt>
              </c:numCache>
            </c:numRef>
          </c:val>
          <c:extLst>
            <c:ext xmlns:c16="http://schemas.microsoft.com/office/drawing/2014/chart" uri="{C3380CC4-5D6E-409C-BE32-E72D297353CC}">
              <c16:uniqueId val="{00000001-0004-4B4E-BC02-4882E1BB99B7}"/>
            </c:ext>
          </c:extLst>
        </c:ser>
        <c:dLbls>
          <c:showLegendKey val="0"/>
          <c:showVal val="0"/>
          <c:showCatName val="0"/>
          <c:showSerName val="0"/>
          <c:showPercent val="0"/>
          <c:showBubbleSize val="0"/>
        </c:dLbls>
        <c:gapWidth val="150"/>
        <c:overlap val="100"/>
        <c:axId val="358370176"/>
        <c:axId val="445919216"/>
      </c:barChart>
      <c:catAx>
        <c:axId val="35837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5919216"/>
        <c:crosses val="autoZero"/>
        <c:auto val="1"/>
        <c:lblAlgn val="ctr"/>
        <c:lblOffset val="100"/>
        <c:noMultiLvlLbl val="0"/>
      </c:catAx>
      <c:valAx>
        <c:axId val="44591921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8370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EAD31-FAB7-48B8-ABE9-96868977A62A}"/>
              </a:ext>
            </a:extLst>
          </p:cNvPr>
          <p:cNvSpPr>
            <a:spLocks noGrp="1"/>
          </p:cNvSpPr>
          <p:nvPr>
            <p:ph type="hdr" sz="quarter"/>
          </p:nvPr>
        </p:nvSpPr>
        <p:spPr>
          <a:xfrm>
            <a:off x="0" y="0"/>
            <a:ext cx="3010323" cy="462611"/>
          </a:xfrm>
          <a:prstGeom prst="rect">
            <a:avLst/>
          </a:prstGeom>
        </p:spPr>
        <p:txBody>
          <a:bodyPr vert="horz" lIns="92376" tIns="46188" rIns="92376" bIns="46188" rtlCol="0"/>
          <a:lstStyle>
            <a:lvl1pPr algn="l">
              <a:defRPr sz="1200"/>
            </a:lvl1pPr>
          </a:lstStyle>
          <a:p>
            <a:endParaRPr lang="en-US"/>
          </a:p>
        </p:txBody>
      </p:sp>
      <p:sp>
        <p:nvSpPr>
          <p:cNvPr id="3" name="Date Placeholder 2">
            <a:extLst>
              <a:ext uri="{FF2B5EF4-FFF2-40B4-BE49-F238E27FC236}">
                <a16:creationId xmlns:a16="http://schemas.microsoft.com/office/drawing/2014/main" id="{F8184533-3B5B-44C3-A3FB-B0A8E4C9459B}"/>
              </a:ext>
            </a:extLst>
          </p:cNvPr>
          <p:cNvSpPr>
            <a:spLocks noGrp="1"/>
          </p:cNvSpPr>
          <p:nvPr>
            <p:ph type="dt" sz="quarter" idx="1"/>
          </p:nvPr>
        </p:nvSpPr>
        <p:spPr>
          <a:xfrm>
            <a:off x="3934970" y="0"/>
            <a:ext cx="3010323" cy="462611"/>
          </a:xfrm>
          <a:prstGeom prst="rect">
            <a:avLst/>
          </a:prstGeom>
        </p:spPr>
        <p:txBody>
          <a:bodyPr vert="horz" lIns="92376" tIns="46188" rIns="92376" bIns="46188" rtlCol="0"/>
          <a:lstStyle>
            <a:lvl1pPr algn="r">
              <a:defRPr sz="1200"/>
            </a:lvl1pPr>
          </a:lstStyle>
          <a:p>
            <a:fld id="{B72FA293-15AF-4FB0-9A5A-FFBD6309DA11}" type="datetimeFigureOut">
              <a:rPr lang="en-US" smtClean="0"/>
              <a:t>10/7/2024</a:t>
            </a:fld>
            <a:endParaRPr lang="en-US"/>
          </a:p>
        </p:txBody>
      </p:sp>
      <p:sp>
        <p:nvSpPr>
          <p:cNvPr id="4" name="Footer Placeholder 3">
            <a:extLst>
              <a:ext uri="{FF2B5EF4-FFF2-40B4-BE49-F238E27FC236}">
                <a16:creationId xmlns:a16="http://schemas.microsoft.com/office/drawing/2014/main" id="{A193CE74-B17D-4176-89AA-F3CC6A2DBACF}"/>
              </a:ext>
            </a:extLst>
          </p:cNvPr>
          <p:cNvSpPr>
            <a:spLocks noGrp="1"/>
          </p:cNvSpPr>
          <p:nvPr>
            <p:ph type="ftr" sz="quarter" idx="2"/>
          </p:nvPr>
        </p:nvSpPr>
        <p:spPr>
          <a:xfrm>
            <a:off x="0" y="8757591"/>
            <a:ext cx="3010323" cy="462610"/>
          </a:xfrm>
          <a:prstGeom prst="rect">
            <a:avLst/>
          </a:prstGeom>
        </p:spPr>
        <p:txBody>
          <a:bodyPr vert="horz" lIns="92376" tIns="46188" rIns="92376" bIns="4618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79A98A-00C8-4677-8E04-F2513128AE4E}"/>
              </a:ext>
            </a:extLst>
          </p:cNvPr>
          <p:cNvSpPr>
            <a:spLocks noGrp="1"/>
          </p:cNvSpPr>
          <p:nvPr>
            <p:ph type="sldNum" sz="quarter" idx="3"/>
          </p:nvPr>
        </p:nvSpPr>
        <p:spPr>
          <a:xfrm>
            <a:off x="3934970" y="8757591"/>
            <a:ext cx="3010323" cy="462610"/>
          </a:xfrm>
          <a:prstGeom prst="rect">
            <a:avLst/>
          </a:prstGeom>
        </p:spPr>
        <p:txBody>
          <a:bodyPr vert="horz" lIns="92376" tIns="46188" rIns="92376" bIns="46188" rtlCol="0" anchor="b"/>
          <a:lstStyle>
            <a:lvl1pPr algn="r">
              <a:defRPr sz="1200"/>
            </a:lvl1pPr>
          </a:lstStyle>
          <a:p>
            <a:fld id="{93B1E183-D644-465A-BC74-3A675E88F933}" type="slidenum">
              <a:rPr lang="en-US" smtClean="0"/>
              <a:t>‹#›</a:t>
            </a:fld>
            <a:endParaRPr lang="en-US"/>
          </a:p>
        </p:txBody>
      </p:sp>
    </p:spTree>
    <p:extLst>
      <p:ext uri="{BB962C8B-B14F-4D97-AF65-F5344CB8AC3E}">
        <p14:creationId xmlns:p14="http://schemas.microsoft.com/office/powerpoint/2010/main" val="826970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2611"/>
          </a:xfrm>
          <a:prstGeom prst="rect">
            <a:avLst/>
          </a:prstGeom>
        </p:spPr>
        <p:txBody>
          <a:bodyPr vert="horz" lIns="92376" tIns="46188" rIns="92376" bIns="46188" rtlCol="0"/>
          <a:lstStyle>
            <a:lvl1pPr algn="l">
              <a:defRPr sz="1200"/>
            </a:lvl1pPr>
          </a:lstStyle>
          <a:p>
            <a:endParaRPr lang="en-US"/>
          </a:p>
        </p:txBody>
      </p:sp>
      <p:sp>
        <p:nvSpPr>
          <p:cNvPr id="3" name="Date Placeholder 2"/>
          <p:cNvSpPr>
            <a:spLocks noGrp="1"/>
          </p:cNvSpPr>
          <p:nvPr>
            <p:ph type="dt" idx="1"/>
          </p:nvPr>
        </p:nvSpPr>
        <p:spPr>
          <a:xfrm>
            <a:off x="3934970" y="0"/>
            <a:ext cx="3010323" cy="462611"/>
          </a:xfrm>
          <a:prstGeom prst="rect">
            <a:avLst/>
          </a:prstGeom>
        </p:spPr>
        <p:txBody>
          <a:bodyPr vert="horz" lIns="92376" tIns="46188" rIns="92376" bIns="46188" rtlCol="0"/>
          <a:lstStyle>
            <a:lvl1pPr algn="r">
              <a:defRPr sz="1200"/>
            </a:lvl1pPr>
          </a:lstStyle>
          <a:p>
            <a:fld id="{AF8F3527-BB28-884B-A511-C22C3DCF5453}" type="datetimeFigureOut">
              <a:rPr lang="en-US" smtClean="0"/>
              <a:t>10/7/2024</a:t>
            </a:fld>
            <a:endParaRPr lang="en-US"/>
          </a:p>
        </p:txBody>
      </p:sp>
      <p:sp>
        <p:nvSpPr>
          <p:cNvPr id="4" name="Slide Image Placeholder 3"/>
          <p:cNvSpPr>
            <a:spLocks noGrp="1" noRot="1" noChangeAspect="1"/>
          </p:cNvSpPr>
          <p:nvPr>
            <p:ph type="sldImg" idx="2"/>
          </p:nvPr>
        </p:nvSpPr>
        <p:spPr>
          <a:xfrm>
            <a:off x="708025" y="1152525"/>
            <a:ext cx="5530850" cy="3111500"/>
          </a:xfrm>
          <a:prstGeom prst="rect">
            <a:avLst/>
          </a:prstGeom>
          <a:noFill/>
          <a:ln w="12700">
            <a:solidFill>
              <a:prstClr val="black"/>
            </a:solidFill>
          </a:ln>
        </p:spPr>
        <p:txBody>
          <a:bodyPr vert="horz" lIns="92376" tIns="46188" rIns="92376" bIns="46188"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76" tIns="46188" rIns="92376" bIns="461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3010323" cy="462610"/>
          </a:xfrm>
          <a:prstGeom prst="rect">
            <a:avLst/>
          </a:prstGeom>
        </p:spPr>
        <p:txBody>
          <a:bodyPr vert="horz" lIns="92376" tIns="46188" rIns="92376" bIns="46188"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57591"/>
            <a:ext cx="3010323" cy="462610"/>
          </a:xfrm>
          <a:prstGeom prst="rect">
            <a:avLst/>
          </a:prstGeom>
        </p:spPr>
        <p:txBody>
          <a:bodyPr vert="horz" lIns="92376" tIns="46188" rIns="92376" bIns="46188"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ience.osti.gov/n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rldefense.proofpoint.com/v2/url?u=https-3A__info.aps.org_e_640833_ail-2Dutm-2Dcampaign-2Dhonors2024-2D25_2rxw2v_1293024445_h_vdVAofXaqDm3jU2teWo5vv-2DC9CbgaySW3YosO67ZGYE&amp;d=DwMDaQ&amp;c=CJqEzB1piLOyyvZjb8YUQw&amp;r=sbzyxkeroY58e-CkP8hQtA&amp;m=1-7hPuLTOnZ1hxn_EZDqGqAXyNLvqsDI5CbQAQbiyUcWVptCWHOwO-qn5mcr8dA-&amp;s=oKnulgYMhFF6Xli8CD8ql6BYg-N9s04-c1yf3my9Dxw&amp;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urldefense.proofpoint.com/v2/url?u=https-3A__link.mediaoutreach.meltwater.com_ls_click-3Fupn-3Du001.414fvznh-2D2BxTDRq9GA4UFaosQatYSvY2tZ-2D2B4xU8qiovMzMQ4BYlSKXOky3FAl-2D2BrECmry4-5FiSM7kUFOUk-2D2BqWpdQGInmD61LzvbGC5-2D2BHqSOhuoGgfp3J9Syits3HAMgYESHpk1aZOnY2FGm425vxTsyJVsbUK8HhljDx-2D2FW15EeCJAlonrZUm4ThoUdiaXveFXRjPcrWuvBzYvjpDair54SQFizmgTQuy1EpZFo7PdXXij86xhoaTUcyh0TyF8Sai3rwmaGXPDPCtGF1ZOstAMIOm-2D2F1jf0eSLPgGupshLBXoG7sjXb-2D2BaqFJWRXNH5jJAN9yVM1NDe9GjtBEHOdrSCYbYxxdXeuezG6hmNinRzCM5uZJC-2D2BUDplB7CH-2D2Fv5nz96-2D2BevDEIC09shL28pzvbfPiypChMnBVEGqNowhuviSSdqwRGquADMIigcwAWm9hYxWfa2EnZXQt&amp;d=DwMFaQ&amp;c=CJqEzB1piLOyyvZjb8YUQw&amp;r=YFJs0FKB296UUSeoxALDqDSsop1Seda6d57uK1TBzKE&amp;m=Zfwg4IvY1AK2Zuo_AvSD3jYwXz3ToJG1VnzEDBd-9qM8_0F14Q8MAoV4UbI-QNpY&amp;s=LzFz1seHa4u01X7P0HQqt9a41XPf6ybwZxdQjta5ogg&amp;e=" TargetMode="External"/><Relationship Id="rId4" Type="http://schemas.openxmlformats.org/officeDocument/2006/relationships/hyperlink" Target="https://urldefense.proofpoint.com/v2/url?u=https-3A__link.mediaoutreach.meltwater.com_ls_click-3Fupn-3Du001.414fvznh-2D2BxTDRq9GA4UFakft7V49oL5x06EYWlUe3qf-2D2BGekonraqm8uDOdYINRYsDyurcT1epC-2D2B-2D2F28lzLkw3eQ-2D3D-2D3DIYJE-5FiSM7kUFOUk-2D2BqWpdQGInmD61LzvbGC5-2D2BHqSOhuoGgfp3J9Syits3HAMgYESHpk1aZOnY2FGm425vxTsyJVsbUK8HhljDx-2D2FW15EeCJAlonrZUm4ThoUdiaXveFXRjPcrWuvBzYvjpDair54SQFizmgTQuy1EpZFo7PdXXij86xhoaTUcyh0TyF8Sai3rwmaGXPDPCtGF1ZOstAMIOm-2D2F1jf0Tb6josORa3j1-2D2BRfvCC3MfRLNb0qBYQoQx6T3XZ6qS34lxYf-2D2Flgd4GKsB7dnWO-2D2BT1FWDs4ossUPVjBCrKSKLh3ERSg-2D2FJkt-2D2FOV7rIRgf-2D2BNM7RxYk4CMfpa1pFuDLVvi2XQ52K8mu9GLdeHB3-2D2BgRu6n6FDP8AtjvHQjsJgzBzEu5xF&amp;d=DwMFaQ&amp;c=CJqEzB1piLOyyvZjb8YUQw&amp;r=YFJs0FKB296UUSeoxALDqDSsop1Seda6d57uK1TBzKE&amp;m=Zfwg4IvY1AK2Zuo_AvSD3jYwXz3ToJG1VnzEDBd-9qM8_0F14Q8MAoV4UbI-QNpY&amp;s=pVl8UDXws0pGMWoB-9ekyZQJunpsiVI2BaRFJhjR0n8&amp;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Let me introduce myself, I am Kim Sawyer, the new Director of Jefferson Lab. I am excited to meet with you today. Ultimately, our user community is what Jefferson Lab is all about - collaboration, cooperation, and innovation across institutions, across state and national boundaries – to deliver the best science in our field in a safe and efficient way.</a:t>
            </a:r>
          </a:p>
        </p:txBody>
      </p:sp>
      <p:sp>
        <p:nvSpPr>
          <p:cNvPr id="4" name="Footer Placeholder 3"/>
          <p:cNvSpPr>
            <a:spLocks noGrp="1"/>
          </p:cNvSpPr>
          <p:nvPr>
            <p:ph type="ftr" sz="quarter" idx="4"/>
          </p:nvPr>
        </p:nvSpPr>
        <p:spPr/>
        <p:txBody>
          <a:bodyPr/>
          <a:lstStyle/>
          <a:p>
            <a:r>
              <a:rPr lang="en-US"/>
              <a:t>Director's All-Staff   |     October 2, 2024</a:t>
            </a:r>
          </a:p>
        </p:txBody>
      </p:sp>
      <p:sp>
        <p:nvSpPr>
          <p:cNvPr id="5" name="Slide Number Placeholder 4"/>
          <p:cNvSpPr>
            <a:spLocks noGrp="1"/>
          </p:cNvSpPr>
          <p:nvPr>
            <p:ph type="sldNum" sz="quarter" idx="5"/>
          </p:nvPr>
        </p:nvSpPr>
        <p:spPr/>
        <p:txBody>
          <a:bodyPr/>
          <a:lstStyle/>
          <a:p>
            <a:fld id="{B5CA9DF9-7AD4-4C6C-AC06-07FD8B2268EC}" type="slidenum">
              <a:rPr lang="en-US" smtClean="0"/>
              <a:t>1</a:t>
            </a:fld>
            <a:endParaRPr lang="en-US"/>
          </a:p>
        </p:txBody>
      </p:sp>
    </p:spTree>
    <p:extLst>
      <p:ext uri="{BB962C8B-B14F-4D97-AF65-F5344CB8AC3E}">
        <p14:creationId xmlns:p14="http://schemas.microsoft.com/office/powerpoint/2010/main" val="3997204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highlight>
                  <a:srgbClr val="F5F5F5"/>
                </a:highlight>
                <a:latin typeface="Aptos" panose="020B0004020202020204" pitchFamily="34" charset="0"/>
              </a:rPr>
              <a:t>The purpose of this </a:t>
            </a:r>
            <a:r>
              <a:rPr lang="en-US" sz="1800" b="1" i="0" u="none" strike="noStrike">
                <a:solidFill>
                  <a:srgbClr val="000000"/>
                </a:solidFill>
                <a:effectLst/>
                <a:highlight>
                  <a:srgbClr val="F5F5F5"/>
                </a:highlight>
                <a:latin typeface="Aptos" panose="020B0004020202020204" pitchFamily="34" charset="0"/>
              </a:rPr>
              <a:t>contract competition </a:t>
            </a:r>
            <a:r>
              <a:rPr lang="en-US" sz="1800" b="0" i="0" u="none" strike="noStrike">
                <a:solidFill>
                  <a:srgbClr val="000000"/>
                </a:solidFill>
                <a:effectLst/>
                <a:highlight>
                  <a:srgbClr val="F5F5F5"/>
                </a:highlight>
                <a:latin typeface="Aptos" panose="020B0004020202020204" pitchFamily="34" charset="0"/>
              </a:rPr>
              <a:t>is to solicit and award a new M&amp;O contract that will result in improved contractor performance and cost efficiencies at the lab. </a:t>
            </a:r>
          </a:p>
          <a:p>
            <a:pPr algn="l" rtl="0" fontAlgn="base"/>
            <a:r>
              <a:rPr lang="en-US" sz="1800" b="0" i="0" u="none" strike="noStrike">
                <a:solidFill>
                  <a:srgbClr val="000000"/>
                </a:solidFill>
                <a:effectLst/>
                <a:highlight>
                  <a:srgbClr val="F5F5F5"/>
                </a:highlight>
                <a:latin typeface="Aptos" panose="020B0004020202020204" pitchFamily="34" charset="0"/>
              </a:rPr>
              <a:t>DOE expects that this competition will elicit new and innovative approaches for planning the Laboratory’s future. </a:t>
            </a:r>
          </a:p>
          <a:p>
            <a:pPr algn="l" rtl="0" fontAlgn="base"/>
            <a:endParaRPr lang="en-US" sz="1800" b="0" i="0" u="none" strike="noStrike">
              <a:solidFill>
                <a:srgbClr val="000000"/>
              </a:solidFill>
              <a:effectLst/>
              <a:highlight>
                <a:srgbClr val="F5F5F5"/>
              </a:highlight>
              <a:latin typeface="Aptos" panose="020B0004020202020204" pitchFamily="34" charset="0"/>
            </a:endParaRPr>
          </a:p>
          <a:p>
            <a:pPr algn="l" rtl="0" fontAlgn="base"/>
            <a:r>
              <a:rPr lang="en-US" sz="1800" b="0" i="0" u="none" strike="noStrike">
                <a:solidFill>
                  <a:srgbClr val="000000"/>
                </a:solidFill>
                <a:effectLst/>
                <a:highlight>
                  <a:srgbClr val="F5F5F5"/>
                </a:highlight>
                <a:latin typeface="Aptos" panose="020B0004020202020204" pitchFamily="34" charset="0"/>
              </a:rPr>
              <a:t>The successful offeror will be expected to assume full responsibility for Laboratory operation on</a:t>
            </a:r>
            <a:r>
              <a:rPr lang="en-US" sz="1800" b="1" i="0" u="none" strike="noStrike">
                <a:solidFill>
                  <a:srgbClr val="000000"/>
                </a:solidFill>
                <a:effectLst/>
                <a:highlight>
                  <a:srgbClr val="F5F5F5"/>
                </a:highlight>
                <a:latin typeface="Aptos" panose="020B0004020202020204" pitchFamily="34" charset="0"/>
              </a:rPr>
              <a:t> June 1, 2025</a:t>
            </a:r>
            <a:r>
              <a:rPr lang="en-US" sz="1800" b="0" i="0" u="none" strike="noStrike">
                <a:solidFill>
                  <a:srgbClr val="000000"/>
                </a:solidFill>
                <a:effectLst/>
                <a:highlight>
                  <a:srgbClr val="F5F5F5"/>
                </a:highlight>
                <a:latin typeface="Aptos" panose="020B0004020202020204" pitchFamily="34" charset="0"/>
              </a:rPr>
              <a:t>.</a:t>
            </a:r>
            <a:r>
              <a:rPr lang="en-US" sz="1800" b="0" i="0">
                <a:solidFill>
                  <a:srgbClr val="444444"/>
                </a:solidFill>
                <a:effectLst/>
                <a:highlight>
                  <a:srgbClr val="F5F5F5"/>
                </a:highlight>
                <a:latin typeface="Aptos" panose="020B0004020202020204" pitchFamily="34" charset="0"/>
              </a:rPr>
              <a:t>​</a:t>
            </a:r>
            <a:endParaRPr lang="en-US" b="0" i="0">
              <a:solidFill>
                <a:srgbClr val="444444"/>
              </a:solidFill>
              <a:effectLst/>
              <a:highlight>
                <a:srgbClr val="F5F5F5"/>
              </a:highlight>
              <a:latin typeface="Calibri" panose="020F0502020204030204" pitchFamily="34" charset="0"/>
            </a:endParaRPr>
          </a:p>
          <a:p>
            <a:pPr algn="l" rtl="0" fontAlgn="base"/>
            <a:r>
              <a:rPr lang="en-US" sz="1800" b="0" i="0">
                <a:solidFill>
                  <a:srgbClr val="444444"/>
                </a:solidFill>
                <a:effectLst/>
                <a:highlight>
                  <a:srgbClr val="F5F5F5"/>
                </a:highlight>
                <a:latin typeface="Aptos" panose="020B0004020202020204" pitchFamily="34" charset="0"/>
              </a:rPr>
              <a:t>​</a:t>
            </a:r>
            <a:endParaRPr lang="en-US" b="0" i="0">
              <a:solidFill>
                <a:srgbClr val="444444"/>
              </a:solidFill>
              <a:effectLst/>
              <a:highlight>
                <a:srgbClr val="F5F5F5"/>
              </a:highligh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r>
              <a:rPr lang="en-US"/>
              <a:t>Director's All-Staff   |     October 2, 2024</a:t>
            </a:r>
          </a:p>
        </p:txBody>
      </p:sp>
      <p:sp>
        <p:nvSpPr>
          <p:cNvPr id="5" name="Slide Number Placeholder 4"/>
          <p:cNvSpPr>
            <a:spLocks noGrp="1"/>
          </p:cNvSpPr>
          <p:nvPr>
            <p:ph type="sldNum" sz="quarter" idx="5"/>
          </p:nvPr>
        </p:nvSpPr>
        <p:spPr/>
        <p:txBody>
          <a:bodyPr/>
          <a:lstStyle/>
          <a:p>
            <a:fld id="{B5CA9DF9-7AD4-4C6C-AC06-07FD8B2268EC}" type="slidenum">
              <a:rPr lang="en-US" smtClean="0"/>
              <a:t>10</a:t>
            </a:fld>
            <a:endParaRPr lang="en-US"/>
          </a:p>
        </p:txBody>
      </p:sp>
    </p:spTree>
    <p:extLst>
      <p:ext uri="{BB962C8B-B14F-4D97-AF65-F5344CB8AC3E}">
        <p14:creationId xmlns:p14="http://schemas.microsoft.com/office/powerpoint/2010/main" val="1681357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BF1341-3AFE-B447-A831-9671D6A7009B}" type="slidenum">
              <a:rPr lang="en-US" smtClean="0"/>
              <a:t>11</a:t>
            </a:fld>
            <a:endParaRPr lang="en-US"/>
          </a:p>
        </p:txBody>
      </p:sp>
    </p:spTree>
    <p:extLst>
      <p:ext uri="{BB962C8B-B14F-4D97-AF65-F5344CB8AC3E}">
        <p14:creationId xmlns:p14="http://schemas.microsoft.com/office/powerpoint/2010/main" val="2458726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Director's All-Staff   |     October 2, 2024</a:t>
            </a:r>
          </a:p>
        </p:txBody>
      </p:sp>
      <p:sp>
        <p:nvSpPr>
          <p:cNvPr id="5" name="Slide Number Placeholder 4"/>
          <p:cNvSpPr>
            <a:spLocks noGrp="1"/>
          </p:cNvSpPr>
          <p:nvPr>
            <p:ph type="sldNum" sz="quarter" idx="5"/>
          </p:nvPr>
        </p:nvSpPr>
        <p:spPr/>
        <p:txBody>
          <a:bodyPr/>
          <a:lstStyle/>
          <a:p>
            <a:fld id="{B5CA9DF9-7AD4-4C6C-AC06-07FD8B2268EC}" type="slidenum">
              <a:rPr lang="en-US" smtClean="0"/>
              <a:t>12</a:t>
            </a:fld>
            <a:endParaRPr lang="en-US"/>
          </a:p>
        </p:txBody>
      </p:sp>
    </p:spTree>
    <p:extLst>
      <p:ext uri="{BB962C8B-B14F-4D97-AF65-F5344CB8AC3E}">
        <p14:creationId xmlns:p14="http://schemas.microsoft.com/office/powerpoint/2010/main" val="688012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Director's All-Staff   |     October 2, 2024</a:t>
            </a:r>
          </a:p>
        </p:txBody>
      </p:sp>
      <p:sp>
        <p:nvSpPr>
          <p:cNvPr id="5" name="Slide Number Placeholder 4"/>
          <p:cNvSpPr>
            <a:spLocks noGrp="1"/>
          </p:cNvSpPr>
          <p:nvPr>
            <p:ph type="sldNum" sz="quarter" idx="5"/>
          </p:nvPr>
        </p:nvSpPr>
        <p:spPr/>
        <p:txBody>
          <a:bodyPr/>
          <a:lstStyle/>
          <a:p>
            <a:fld id="{B5CA9DF9-7AD4-4C6C-AC06-07FD8B2268EC}" type="slidenum">
              <a:rPr lang="en-US" smtClean="0"/>
              <a:t>13</a:t>
            </a:fld>
            <a:endParaRPr lang="en-US"/>
          </a:p>
        </p:txBody>
      </p:sp>
    </p:spTree>
    <p:extLst>
      <p:ext uri="{BB962C8B-B14F-4D97-AF65-F5344CB8AC3E}">
        <p14:creationId xmlns:p14="http://schemas.microsoft.com/office/powerpoint/2010/main" val="2144338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Jefferson lab has the largest community of nuclear physicist in the world. </a:t>
            </a:r>
          </a:p>
          <a:p>
            <a:r>
              <a:rPr lang="en-US"/>
              <a:t>We have a total of 1904 scientific users worldwide:  1238 domestic users and 666 international scientific users as of October 2024.</a:t>
            </a:r>
          </a:p>
        </p:txBody>
      </p:sp>
      <p:sp>
        <p:nvSpPr>
          <p:cNvPr id="4" name="Slide Number Placeholder 3"/>
          <p:cNvSpPr>
            <a:spLocks noGrp="1"/>
          </p:cNvSpPr>
          <p:nvPr>
            <p:ph type="sldNum" sz="quarter" idx="5"/>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124961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dirty="0">
                <a:ea typeface="Calibri"/>
                <a:cs typeface="Calibri"/>
              </a:rPr>
              <a:t>Lab is growing, 166 new staff in FY24</a:t>
            </a:r>
          </a:p>
          <a:p>
            <a:r>
              <a:rPr lang="en-US" dirty="0">
                <a:ea typeface="Calibri"/>
                <a:cs typeface="Calibri"/>
              </a:rPr>
              <a:t>Demographic profile is also changing: Female and minority population are on the rise as you can see the increase in percentage in 2024 compared to 2018.</a:t>
            </a:r>
          </a:p>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34336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mn-lt"/>
              </a:rPr>
              <a:t>I want to, as a starting point, emphasize my commitment to the Community Standards that are essential to creating an environment where our very diverse community, including staff and users, can contribute to our mission with professionalism and respect. While things are changing at Jefferson Lab, these standards provide a foundation for all that we do.</a:t>
            </a:r>
            <a:endParaRPr lang="en-US">
              <a:cs typeface="+mn-lt"/>
            </a:endParaRPr>
          </a:p>
        </p:txBody>
      </p:sp>
      <p:sp>
        <p:nvSpPr>
          <p:cNvPr id="4" name="Slide Number Placeholder 3"/>
          <p:cNvSpPr>
            <a:spLocks noGrp="1"/>
          </p:cNvSpPr>
          <p:nvPr>
            <p:ph type="sldNum" sz="quarter" idx="5"/>
          </p:nvPr>
        </p:nvSpPr>
        <p:spPr/>
        <p:txBody>
          <a:bodyPr/>
          <a:lstStyle/>
          <a:p>
            <a:fld id="{FBBF1341-3AFE-B447-A831-9671D6A7009B}" type="slidenum">
              <a:rPr lang="en-US" smtClean="0"/>
              <a:t>4</a:t>
            </a:fld>
            <a:endParaRPr lang="en-US"/>
          </a:p>
        </p:txBody>
      </p:sp>
    </p:spTree>
    <p:extLst>
      <p:ext uri="{BB962C8B-B14F-4D97-AF65-F5344CB8AC3E}">
        <p14:creationId xmlns:p14="http://schemas.microsoft.com/office/powerpoint/2010/main" val="308305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We are managing change to creating the new Jefferson Lab of the Future. </a:t>
            </a:r>
          </a:p>
          <a:p>
            <a:endParaRPr lang="en-US"/>
          </a:p>
          <a:p>
            <a:pPr algn="l" rtl="0" fontAlgn="base"/>
            <a:r>
              <a:rPr lang="en-US" sz="1200" b="0" i="0" u="none" strike="noStrike">
                <a:solidFill>
                  <a:srgbClr val="000000"/>
                </a:solidFill>
                <a:effectLst/>
                <a:highlight>
                  <a:srgbClr val="F5F5F5"/>
                </a:highlight>
                <a:latin typeface="Aptos" panose="020B0004020202020204" pitchFamily="34" charset="0"/>
              </a:rPr>
              <a:t>JLab used to be a single program laboratory with a primary mission of delivering breakthrough science and technology in the area of </a:t>
            </a:r>
            <a:r>
              <a:rPr lang="en-US" sz="1200" b="0" i="0" u="sng" strike="noStrike">
                <a:solidFill>
                  <a:srgbClr val="0563C1"/>
                </a:solidFill>
                <a:effectLst/>
                <a:highlight>
                  <a:srgbClr val="F5F5F5"/>
                </a:highlight>
                <a:latin typeface="Aptos" panose="020B0004020202020204" pitchFamily="34" charset="0"/>
                <a:hlinkClick r:id="rId3"/>
              </a:rPr>
              <a:t>Nuclear Physics</a:t>
            </a:r>
            <a:r>
              <a:rPr lang="en-US" sz="1200" b="0" i="0" u="none" strike="noStrike">
                <a:solidFill>
                  <a:srgbClr val="000000"/>
                </a:solidFill>
                <a:effectLst/>
                <a:highlight>
                  <a:srgbClr val="F5F5F5"/>
                </a:highlight>
                <a:latin typeface="Aptos" panose="020B0004020202020204" pitchFamily="34" charset="0"/>
              </a:rPr>
              <a:t>. </a:t>
            </a:r>
          </a:p>
          <a:p>
            <a:pPr algn="l" rtl="0" fontAlgn="base"/>
            <a:r>
              <a:rPr lang="en-US" sz="1200" b="0" i="0" u="none" strike="noStrike">
                <a:solidFill>
                  <a:srgbClr val="000000"/>
                </a:solidFill>
                <a:effectLst/>
                <a:highlight>
                  <a:srgbClr val="F5F5F5"/>
                </a:highlight>
                <a:latin typeface="Aptos" panose="020B0004020202020204" pitchFamily="34" charset="0"/>
              </a:rPr>
              <a:t>We are expected to become a </a:t>
            </a:r>
            <a:r>
              <a:rPr lang="en-US" sz="1200" b="1" i="0" u="none" strike="noStrike">
                <a:solidFill>
                  <a:srgbClr val="000000"/>
                </a:solidFill>
                <a:effectLst/>
                <a:highlight>
                  <a:srgbClr val="F5F5F5"/>
                </a:highlight>
                <a:latin typeface="Aptos" panose="020B0004020202020204" pitchFamily="34" charset="0"/>
              </a:rPr>
              <a:t>multi-purpose laboratory </a:t>
            </a:r>
            <a:r>
              <a:rPr lang="en-US" sz="1200" b="0" i="0" u="none" strike="noStrike">
                <a:solidFill>
                  <a:srgbClr val="000000"/>
                </a:solidFill>
                <a:effectLst/>
                <a:highlight>
                  <a:srgbClr val="F5F5F5"/>
                </a:highlight>
                <a:latin typeface="Aptos" panose="020B0004020202020204" pitchFamily="34" charset="0"/>
              </a:rPr>
              <a:t>within the next few years with the award and siting of Office of Science’s Advanced Scientific Computing Research (ASCR) high performance data facility.</a:t>
            </a:r>
            <a:r>
              <a:rPr lang="en-US" sz="1200" b="0" i="0">
                <a:solidFill>
                  <a:srgbClr val="444444"/>
                </a:solidFill>
                <a:effectLst/>
                <a:highlight>
                  <a:srgbClr val="F5F5F5"/>
                </a:highlight>
                <a:latin typeface="Aptos" panose="020B0004020202020204" pitchFamily="34" charset="0"/>
              </a:rPr>
              <a:t>​</a:t>
            </a:r>
            <a:endParaRPr lang="en-US" b="0" i="0">
              <a:solidFill>
                <a:srgbClr val="444444"/>
              </a:solidFill>
              <a:effectLst/>
              <a:highlight>
                <a:srgbClr val="F5F5F5"/>
              </a:highlight>
              <a:latin typeface="Calibri" panose="020F0502020204030204" pitchFamily="34" charset="0"/>
            </a:endParaRPr>
          </a:p>
          <a:p>
            <a:endParaRPr lang="en-US"/>
          </a:p>
          <a:p>
            <a:r>
              <a:rPr lang="en-US"/>
              <a:t>We are positioning Jefferson Lab through employee engagement, functional realignment by reorganization. Project Management is teaming up with Quality Assurance. As part of re-enforcing a healthy safety culture, HEC LOTO pause has now established as a new norm.</a:t>
            </a:r>
          </a:p>
          <a:p>
            <a:endParaRPr lang="en-US"/>
          </a:p>
          <a:p>
            <a:r>
              <a:rPr lang="en-US"/>
              <a:t>Most importantly, my goals is to drive operational excellence through:</a:t>
            </a:r>
          </a:p>
          <a:p>
            <a:r>
              <a:rPr lang="en-US" b="1"/>
              <a:t>Delivering quality customer satisfaction</a:t>
            </a:r>
          </a:p>
          <a:p>
            <a:r>
              <a:rPr lang="en-US" b="1"/>
              <a:t>Transparent communication </a:t>
            </a:r>
            <a:r>
              <a:rPr lang="en-US"/>
              <a:t>so that decisions and actions are made visible to all allowing openness and trust within our organization.</a:t>
            </a:r>
          </a:p>
          <a:p>
            <a:r>
              <a:rPr lang="en-US" b="1"/>
              <a:t>Fostering accountability </a:t>
            </a:r>
            <a:r>
              <a:rPr lang="en-US"/>
              <a:t>through clear roles and responsibilities. In fact, the second thing I did after holding an all-hands meeting once I become the director, I had a leadership workshop on R2A2s. </a:t>
            </a:r>
          </a:p>
          <a:p>
            <a:r>
              <a:rPr lang="en-US" b="1"/>
              <a:t>Simplifying bureaucracy </a:t>
            </a:r>
            <a:r>
              <a:rPr lang="en-US"/>
              <a:t>to make decision-making faster, improve efficiency and reduce frustration. We now have two Deputy Directors in stead of three and am streamlining process through Work Planning and Control Improvement. </a:t>
            </a:r>
          </a:p>
        </p:txBody>
      </p:sp>
      <p:sp>
        <p:nvSpPr>
          <p:cNvPr id="4" name="Slide Number Placeholder 3"/>
          <p:cNvSpPr>
            <a:spLocks noGrp="1"/>
          </p:cNvSpPr>
          <p:nvPr>
            <p:ph type="sldNum" sz="quarter" idx="5"/>
          </p:nvPr>
        </p:nvSpPr>
        <p:spPr/>
        <p:txBody>
          <a:bodyPr/>
          <a:lstStyle/>
          <a:p>
            <a:fld id="{FBBF1341-3AFE-B447-A831-9671D6A7009B}" type="slidenum">
              <a:rPr lang="en-US" smtClean="0"/>
              <a:t>5</a:t>
            </a:fld>
            <a:endParaRPr lang="en-US"/>
          </a:p>
        </p:txBody>
      </p:sp>
    </p:spTree>
    <p:extLst>
      <p:ext uri="{BB962C8B-B14F-4D97-AF65-F5344CB8AC3E}">
        <p14:creationId xmlns:p14="http://schemas.microsoft.com/office/powerpoint/2010/main" val="1626650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a:t>In our efforts to shift toward becoming a high-performing multi-purpose laboratory, we have set a goal to streamline operations and improve services across Jefferson Lab to deliver world-leading science. </a:t>
            </a:r>
          </a:p>
          <a:p>
            <a:pPr lvl="1">
              <a:lnSpc>
                <a:spcPct val="150000"/>
              </a:lnSpc>
              <a:buFont typeface="Arial" panose="020B0604020202020204" pitchFamily="34" charset="0"/>
              <a:buChar char="•"/>
            </a:pPr>
            <a:r>
              <a:rPr lang="en-US"/>
              <a:t>Aligning our budget and finance offices  </a:t>
            </a:r>
          </a:p>
          <a:p>
            <a:pPr lvl="1">
              <a:lnSpc>
                <a:spcPct val="150000"/>
              </a:lnSpc>
              <a:buFont typeface="Arial" panose="020B0604020202020204" pitchFamily="34" charset="0"/>
              <a:buChar char="•"/>
            </a:pPr>
            <a:r>
              <a:rPr lang="en-US"/>
              <a:t>Created a Project Assurance Office</a:t>
            </a:r>
          </a:p>
          <a:p>
            <a:pPr lvl="1">
              <a:lnSpc>
                <a:spcPct val="150000"/>
              </a:lnSpc>
              <a:buFont typeface="Arial" panose="020B0604020202020204" pitchFamily="34" charset="0"/>
              <a:buChar char="•"/>
            </a:pPr>
            <a:r>
              <a:rPr lang="en-US"/>
              <a:t>Created a Project Management Office </a:t>
            </a:r>
          </a:p>
          <a:p>
            <a:pPr lvl="1">
              <a:lnSpc>
                <a:spcPct val="150000"/>
              </a:lnSpc>
              <a:buFont typeface="Arial" panose="020B0604020202020204" pitchFamily="34" charset="0"/>
              <a:buChar char="•"/>
            </a:pPr>
            <a:r>
              <a:rPr lang="en-US"/>
              <a:t>CPO taking on a new role (CPO office functions re-assigned)</a:t>
            </a:r>
          </a:p>
          <a:p>
            <a:pPr lvl="1">
              <a:lnSpc>
                <a:spcPct val="150000"/>
              </a:lnSpc>
              <a:buFont typeface="Arial" panose="020B0604020202020204" pitchFamily="34" charset="0"/>
              <a:buChar char="•"/>
            </a:pPr>
            <a:r>
              <a:rPr lang="en-US"/>
              <a:t>ES&amp;H Director taking on a new role (Interim in place Oct. 16)</a:t>
            </a:r>
          </a:p>
          <a:p>
            <a:pPr lvl="1">
              <a:lnSpc>
                <a:spcPct val="150000"/>
              </a:lnSpc>
              <a:buFont typeface="Arial" panose="020B0604020202020204" pitchFamily="34" charset="0"/>
              <a:buChar char="•"/>
            </a:pPr>
            <a:r>
              <a:rPr lang="en-US"/>
              <a:t>Assessing centrally managed, field deployed model to provide safety professionals for divisions</a:t>
            </a: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C6B486-E18D-8C49-8AB8-D9329548D07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endParaRPr>
          </a:p>
        </p:txBody>
      </p:sp>
      <p:sp>
        <p:nvSpPr>
          <p:cNvPr id="5" name="Footer Placeholder 4">
            <a:extLst>
              <a:ext uri="{FF2B5EF4-FFF2-40B4-BE49-F238E27FC236}">
                <a16:creationId xmlns:a16="http://schemas.microsoft.com/office/drawing/2014/main" id="{6FD1CF25-830E-7A64-6662-1964B0B5F099}"/>
              </a:ext>
            </a:extLst>
          </p:cNvPr>
          <p:cNvSpPr>
            <a:spLocks noGrp="1"/>
          </p:cNvSpPr>
          <p:nvPr>
            <p:ph type="ftr" sz="quarter" idx="4"/>
          </p:nvPr>
        </p:nvSpPr>
        <p:spPr/>
        <p:txBody>
          <a:bodyPr/>
          <a:lstStyle/>
          <a:p>
            <a:r>
              <a:rPr lang="en-US"/>
              <a:t>Director's All-Staff   |     October 2, 2024</a:t>
            </a:r>
          </a:p>
        </p:txBody>
      </p:sp>
    </p:spTree>
    <p:extLst>
      <p:ext uri="{BB962C8B-B14F-4D97-AF65-F5344CB8AC3E}">
        <p14:creationId xmlns:p14="http://schemas.microsoft.com/office/powerpoint/2010/main" val="418178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all be aware that the 2024 APS fellows has been just announced: Jozef, Patrizia, Alex, and Mark are the JLab staff that has been selected. </a:t>
            </a:r>
            <a:r>
              <a:rPr lang="en-US" sz="1800" dirty="0">
                <a:effectLst/>
                <a:latin typeface="Arial" panose="020B0604020202020204" pitchFamily="34" charset="0"/>
                <a:ea typeface="Malgun Gothic" panose="020B0503020000020004" pitchFamily="34" charset="-127"/>
              </a:rPr>
              <a:t>I am very proud that the accomplishments and contributions of these four Jefferson Lab staff members to the field of physics are being recognized by their peers with this honor. </a:t>
            </a:r>
            <a:r>
              <a:rPr lang="en-US" dirty="0"/>
              <a:t> </a:t>
            </a:r>
          </a:p>
          <a:p>
            <a:endParaRPr lang="en-US" dirty="0"/>
          </a:p>
          <a:p>
            <a:pPr>
              <a:defRPr/>
            </a:pPr>
            <a:r>
              <a:rPr lang="en-US" u="sng" dirty="0">
                <a:solidFill>
                  <a:srgbClr val="000000"/>
                </a:solidFill>
                <a:cs typeface="Calibri"/>
              </a:rPr>
              <a:t>Hold until APS announcement </a:t>
            </a:r>
            <a:r>
              <a:rPr lang="en-US" b="1" u="sng" dirty="0">
                <a:solidFill>
                  <a:srgbClr val="000000"/>
                </a:solidFill>
                <a:cs typeface="Calibri"/>
                <a:hlinkClick r:id="rId3"/>
              </a:rPr>
              <a:t>Stuart</a:t>
            </a:r>
            <a:r>
              <a:rPr lang="en-US" b="1" u="sng" dirty="0">
                <a:solidFill>
                  <a:srgbClr val="000000"/>
                </a:solidFill>
                <a:hlinkClick r:id="rId3">
                  <a:extLst>
                    <a:ext uri="{A12FA001-AC4F-418D-AE19-62706E023703}">
                      <ahyp:hlinkClr xmlns:ahyp="http://schemas.microsoft.com/office/drawing/2018/hyperlinkcolor" val="tx"/>
                    </a:ext>
                  </a:extLst>
                </a:hlinkClick>
              </a:rPr>
              <a:t> Jay Freedman Award in Experimental Nuclear Physics</a:t>
            </a:r>
            <a:endParaRPr lang="en-US" u="sng">
              <a:cs typeface="Calibri"/>
            </a:endParaRPr>
          </a:p>
          <a:p>
            <a:pPr marL="285750" indent="-285750">
              <a:buFont typeface="Arial"/>
              <a:buChar char="•"/>
              <a:defRPr/>
            </a:pPr>
            <a:r>
              <a:rPr lang="en-US" u="sng" dirty="0">
                <a:solidFill>
                  <a:srgbClr val="000000"/>
                </a:solidFill>
              </a:rPr>
              <a:t>Caryn A. </a:t>
            </a:r>
            <a:r>
              <a:rPr lang="en-US" u="sng" dirty="0" err="1">
                <a:solidFill>
                  <a:srgbClr val="000000"/>
                </a:solidFill>
              </a:rPr>
              <a:t>Palatchi</a:t>
            </a:r>
            <a:r>
              <a:rPr lang="en-US" u="sng" dirty="0">
                <a:solidFill>
                  <a:srgbClr val="000000"/>
                </a:solidFill>
              </a:rPr>
              <a:t>, Indiana University – </a:t>
            </a:r>
            <a:r>
              <a:rPr lang="en-US" u="sng" dirty="0" err="1">
                <a:solidFill>
                  <a:srgbClr val="000000"/>
                </a:solidFill>
              </a:rPr>
              <a:t>JLab</a:t>
            </a:r>
            <a:r>
              <a:rPr lang="en-US" u="sng" dirty="0">
                <a:solidFill>
                  <a:srgbClr val="000000"/>
                </a:solidFill>
              </a:rPr>
              <a:t> user</a:t>
            </a:r>
            <a:endParaRPr lang="en-US" u="sng" dirty="0">
              <a:cs typeface="Calibri"/>
            </a:endParaRPr>
          </a:p>
          <a:p>
            <a:pPr>
              <a:defRPr/>
            </a:pPr>
            <a:r>
              <a:rPr lang="en-US" u="sng" dirty="0">
                <a:solidFill>
                  <a:srgbClr val="000000"/>
                </a:solidFill>
              </a:rPr>
              <a:t>“For contributions to the measurement of the weak nuclear form factors, including the development of improved systems for controlling polarized electron beams.”</a:t>
            </a:r>
            <a:endParaRPr lang="en-US" u="sng" dirty="0">
              <a:cs typeface="Calibri"/>
            </a:endParaRPr>
          </a:p>
          <a:p>
            <a:pPr>
              <a:defRPr/>
            </a:pPr>
            <a:endParaRPr lang="en-US" dirty="0">
              <a:solidFill>
                <a:srgbClr val="000000"/>
              </a:solidFill>
              <a:latin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ptos" panose="02110004020202020204"/>
              </a:rPr>
              <a:t>Congratulations to Holly, and Zhite on their prestigious awards in Experimental Physics and Theoretical Particle Physics and the Alexandre being named an American Physical Society Fellow.</a:t>
            </a:r>
          </a:p>
          <a:p>
            <a:endParaRPr lang="en-US" dirty="0"/>
          </a:p>
          <a:p>
            <a:r>
              <a:rPr lang="en-US" dirty="0"/>
              <a:t>I'm pleased to recognize three who won the DOE early career award in 2024.  Whitney our </a:t>
            </a:r>
            <a:r>
              <a:rPr lang="en-US" dirty="0" err="1"/>
              <a:t>JLab</a:t>
            </a:r>
            <a:r>
              <a:rPr lang="en-US" dirty="0"/>
              <a:t> User, Miguel and Marie who are our </a:t>
            </a:r>
            <a:r>
              <a:rPr lang="en-US" dirty="0" err="1"/>
              <a:t>JLab</a:t>
            </a:r>
            <a:r>
              <a:rPr lang="en-US" dirty="0"/>
              <a:t> bridge faculty as well as users.</a:t>
            </a:r>
            <a:endParaRPr lang="en-US" dirty="0">
              <a:ea typeface="Calibri"/>
              <a:cs typeface="Calibri"/>
            </a:endParaRPr>
          </a:p>
          <a:p>
            <a:endParaRPr lang="en-US" dirty="0"/>
          </a:p>
          <a:p>
            <a:r>
              <a:rPr lang="en-US" dirty="0">
                <a:solidFill>
                  <a:srgbClr val="000000"/>
                </a:solidFill>
                <a:latin typeface="Aptos" panose="02110004020202020204"/>
              </a:rPr>
              <a:t>DOE has been interested in developing leadership across the Lab Complex.  It's great to see Doug and Mike in the program this year.  They still have busy day jobs and have to do a lot of outside work in the program. Welcome to executive leadership!</a:t>
            </a:r>
          </a:p>
          <a:p>
            <a:endParaRPr lang="en-US" dirty="0">
              <a:solidFill>
                <a:srgbClr val="000000"/>
              </a:solidFill>
              <a:latin typeface="Aptos" panose="02110004020202020204"/>
            </a:endParaRPr>
          </a:p>
          <a:p>
            <a:r>
              <a:rPr lang="en-US" dirty="0">
                <a:solidFill>
                  <a:srgbClr val="000000"/>
                </a:solidFill>
                <a:latin typeface="Aptos" panose="02110004020202020204"/>
              </a:rPr>
              <a:t>I know there have been other recognition and awards that are not named here so congratulations to all of you as well.</a:t>
            </a:r>
          </a:p>
          <a:p>
            <a:endParaRPr lang="en-US" dirty="0">
              <a:solidFill>
                <a:srgbClr val="000000"/>
              </a:solidFill>
              <a:latin typeface="Aptos" panose="02110004020202020204"/>
            </a:endParaRPr>
          </a:p>
          <a:p>
            <a:r>
              <a:rPr lang="en-US" dirty="0">
                <a:solidFill>
                  <a:srgbClr val="000000"/>
                </a:solidFill>
              </a:rPr>
              <a:t> </a:t>
            </a:r>
          </a:p>
          <a:p>
            <a:r>
              <a:rPr lang="en-US" dirty="0">
                <a:solidFill>
                  <a:srgbClr val="000000"/>
                </a:solidFill>
              </a:rPr>
              <a:t>**The APS announced its 2024 Fellows on Oct. 4. These newly minted fellows join the ranks of an elite cadre of physicists employed in academia, national laboratories and industry worldwide. The APS has more than 50,000 members, and each year, no more than one half of one percent of APS membership may be elected to fellowship status. </a:t>
            </a:r>
            <a:r>
              <a:rPr lang="en-US" dirty="0">
                <a:solidFill>
                  <a:srgbClr val="000000"/>
                </a:solidFill>
                <a:hlinkClick r:id="rId4"/>
              </a:rPr>
              <a:t>Click here for the full list of APS Fellows</a:t>
            </a:r>
            <a:r>
              <a:rPr lang="en-US" dirty="0">
                <a:solidFill>
                  <a:srgbClr val="000000"/>
                </a:solidFill>
              </a:rPr>
              <a:t>.</a:t>
            </a:r>
          </a:p>
          <a:p>
            <a:endParaRPr lang="en-US" dirty="0">
              <a:solidFill>
                <a:srgbClr val="000000"/>
              </a:solidFill>
            </a:endParaRPr>
          </a:p>
          <a:p>
            <a:pPr marL="285750" indent="-285750">
              <a:buFont typeface="Arial,Sans-Serif"/>
              <a:buChar char="•"/>
            </a:pPr>
            <a:r>
              <a:rPr lang="en-US" dirty="0">
                <a:solidFill>
                  <a:srgbClr val="000000"/>
                </a:solidFill>
              </a:rPr>
              <a:t>Jozef J. Dudek, jointly appointed with William &amp; Mary</a:t>
            </a:r>
            <a:br>
              <a:rPr lang="en-US" dirty="0">
                <a:cs typeface="+mn-lt"/>
              </a:rPr>
            </a:br>
            <a:r>
              <a:rPr lang="en-US" dirty="0">
                <a:solidFill>
                  <a:srgbClr val="000000"/>
                </a:solidFill>
              </a:rPr>
              <a:t>For contributions to the spectroscopy of hadrons under the strong nuclear force and their impact on experimental programs worldwide.</a:t>
            </a:r>
          </a:p>
          <a:p>
            <a:pPr marL="285750" indent="-285750">
              <a:buFont typeface="Arial,Sans-Serif"/>
              <a:buChar char="•"/>
            </a:pPr>
            <a:r>
              <a:rPr lang="en-US" dirty="0">
                <a:solidFill>
                  <a:srgbClr val="000000"/>
                </a:solidFill>
              </a:rPr>
              <a:t>Patrizia Rossi </a:t>
            </a:r>
            <a:br>
              <a:rPr lang="en-US" dirty="0">
                <a:cs typeface="+mn-lt"/>
              </a:rPr>
            </a:br>
            <a:r>
              <a:rPr lang="en-US" dirty="0">
                <a:solidFill>
                  <a:srgbClr val="000000"/>
                </a:solidFill>
              </a:rPr>
              <a:t>For leading a scientific program to study the nucleon’s transverse momentum dependent </a:t>
            </a:r>
            <a:r>
              <a:rPr lang="en-US" dirty="0" err="1">
                <a:solidFill>
                  <a:srgbClr val="000000"/>
                </a:solidFill>
              </a:rPr>
              <a:t>parton</a:t>
            </a:r>
            <a:r>
              <a:rPr lang="en-US" dirty="0">
                <a:solidFill>
                  <a:srgbClr val="000000"/>
                </a:solidFill>
              </a:rPr>
              <a:t> distribution functions, including the development of a major particle detection system, and for </a:t>
            </a:r>
            <a:r>
              <a:rPr lang="en-US" dirty="0">
                <a:solidFill>
                  <a:srgbClr val="000000"/>
                </a:solidFill>
                <a:hlinkClick r:id="rId5"/>
              </a:rPr>
              <a:t>visionary leadership in promoting the science of an energy-upgraded CEBAF accelerator at 22 GeV beam energy</a:t>
            </a:r>
            <a:r>
              <a:rPr lang="en-US" dirty="0">
                <a:solidFill>
                  <a:srgbClr val="000000"/>
                </a:solidFill>
              </a:rPr>
              <a:t>.</a:t>
            </a:r>
          </a:p>
          <a:p>
            <a:pPr marL="285750" indent="-285750">
              <a:buFont typeface="Arial"/>
              <a:buChar char="•"/>
            </a:pPr>
            <a:r>
              <a:rPr lang="en-US" dirty="0">
                <a:solidFill>
                  <a:srgbClr val="000000"/>
                </a:solidFill>
              </a:rPr>
              <a:t>S. Alex Bogacz</a:t>
            </a:r>
            <a:br>
              <a:rPr lang="en-US" dirty="0">
                <a:cs typeface="+mn-lt"/>
              </a:rPr>
            </a:br>
            <a:r>
              <a:rPr lang="en-US" dirty="0">
                <a:solidFill>
                  <a:srgbClr val="000000"/>
                </a:solidFill>
              </a:rPr>
              <a:t> For the development of a broadly adopted novel coupling formalism for accelerators, its application to innovative recirculating </a:t>
            </a:r>
            <a:r>
              <a:rPr lang="en-US" dirty="0" err="1">
                <a:solidFill>
                  <a:srgbClr val="000000"/>
                </a:solidFill>
              </a:rPr>
              <a:t>linac</a:t>
            </a:r>
            <a:r>
              <a:rPr lang="en-US" dirty="0">
                <a:solidFill>
                  <a:srgbClr val="000000"/>
                </a:solidFill>
              </a:rPr>
              <a:t> designs, and leadership in high-energy recirculating </a:t>
            </a:r>
            <a:r>
              <a:rPr lang="en-US" dirty="0" err="1">
                <a:solidFill>
                  <a:srgbClr val="000000"/>
                </a:solidFill>
              </a:rPr>
              <a:t>linac</a:t>
            </a:r>
            <a:r>
              <a:rPr lang="en-US" dirty="0">
                <a:solidFill>
                  <a:srgbClr val="000000"/>
                </a:solidFill>
              </a:rPr>
              <a:t> design for ERLs, muon colliders, and CEBAF upgrades.</a:t>
            </a:r>
            <a:endParaRPr lang="en-US" dirty="0">
              <a:solidFill>
                <a:srgbClr val="000000"/>
              </a:solidFill>
              <a:cs typeface="Calibri"/>
            </a:endParaRPr>
          </a:p>
          <a:p>
            <a:pPr marL="285750" indent="-285750">
              <a:buFont typeface="Arial"/>
              <a:buChar char="•"/>
            </a:pPr>
            <a:r>
              <a:rPr lang="en-US" dirty="0">
                <a:solidFill>
                  <a:srgbClr val="000000"/>
                </a:solidFill>
              </a:rPr>
              <a:t>Mark Kevin Jones </a:t>
            </a:r>
            <a:br>
              <a:rPr lang="en-US" dirty="0">
                <a:cs typeface="+mn-lt"/>
              </a:rPr>
            </a:br>
            <a:r>
              <a:rPr lang="en-US" dirty="0">
                <a:solidFill>
                  <a:srgbClr val="000000"/>
                </a:solidFill>
              </a:rPr>
              <a:t> For scientific leadership in experimental studies of the fundamental nucleon electromagnetic form factors, including the surprising discovery of significant variation in the large momentum behavior of the proton electric form factor, and for developing new detection systems enabling the studies</a:t>
            </a:r>
            <a:endParaRPr lang="en-US" dirty="0"/>
          </a:p>
          <a:p>
            <a:r>
              <a:rPr lang="en-US" dirty="0">
                <a:solidFill>
                  <a:srgbClr val="000000"/>
                </a:solidFill>
              </a:rPr>
              <a:t> </a:t>
            </a:r>
            <a:endParaRPr lang="en-US" dirty="0"/>
          </a:p>
          <a:p>
            <a:endParaRPr lang="en-US" dirty="0">
              <a:solidFill>
                <a:srgbClr val="000000"/>
              </a:solidFill>
              <a:cs typeface="Calibri"/>
            </a:endParaRPr>
          </a:p>
          <a:p>
            <a:r>
              <a:rPr lang="en-US" dirty="0">
                <a:solidFill>
                  <a:srgbClr val="000000"/>
                </a:solidFill>
                <a:highlight>
                  <a:srgbClr val="FFFFFF"/>
                </a:highlight>
                <a:latin typeface="Times New Roman"/>
                <a:cs typeface="Times New Roman"/>
              </a:rPr>
              <a:t>*</a:t>
            </a:r>
            <a:r>
              <a:rPr lang="en-US" b="0" i="0" dirty="0">
                <a:solidFill>
                  <a:srgbClr val="000000"/>
                </a:solidFill>
                <a:effectLst/>
                <a:highlight>
                  <a:srgbClr val="FFFFFF"/>
                </a:highlight>
                <a:latin typeface="Times New Roman"/>
                <a:cs typeface="Times New Roman"/>
              </a:rPr>
              <a:t>The Guido </a:t>
            </a:r>
            <a:r>
              <a:rPr lang="en-US" b="0" i="0" dirty="0" err="1">
                <a:solidFill>
                  <a:srgbClr val="000000"/>
                </a:solidFill>
                <a:effectLst/>
                <a:highlight>
                  <a:srgbClr val="FFFFFF"/>
                </a:highlight>
                <a:latin typeface="Times New Roman"/>
                <a:cs typeface="Times New Roman"/>
              </a:rPr>
              <a:t>Altarelli</a:t>
            </a:r>
            <a:r>
              <a:rPr lang="en-US" b="0" i="0" dirty="0">
                <a:solidFill>
                  <a:srgbClr val="000000"/>
                </a:solidFill>
                <a:effectLst/>
                <a:highlight>
                  <a:srgbClr val="FFFFFF"/>
                </a:highlight>
                <a:latin typeface="Times New Roman"/>
                <a:cs typeface="Times New Roman"/>
              </a:rPr>
              <a:t> Award </a:t>
            </a:r>
            <a:r>
              <a:rPr lang="en-US" b="0" i="0" dirty="0" err="1">
                <a:solidFill>
                  <a:srgbClr val="000000"/>
                </a:solidFill>
                <a:effectLst/>
                <a:highlight>
                  <a:srgbClr val="FFFFFF"/>
                </a:highlight>
                <a:latin typeface="Times New Roman"/>
                <a:cs typeface="Times New Roman"/>
              </a:rPr>
              <a:t>honours</a:t>
            </a:r>
            <a:r>
              <a:rPr lang="en-US" b="0" i="0" dirty="0">
                <a:solidFill>
                  <a:srgbClr val="000000"/>
                </a:solidFill>
                <a:effectLst/>
                <a:highlight>
                  <a:srgbClr val="FFFFFF"/>
                </a:highlight>
                <a:latin typeface="Times New Roman"/>
                <a:cs typeface="Times New Roman"/>
              </a:rPr>
              <a:t> the memory of the late Guido </a:t>
            </a:r>
            <a:r>
              <a:rPr lang="en-US" b="0" i="0" dirty="0" err="1">
                <a:solidFill>
                  <a:srgbClr val="000000"/>
                </a:solidFill>
                <a:effectLst/>
                <a:highlight>
                  <a:srgbClr val="FFFFFF"/>
                </a:highlight>
                <a:latin typeface="Times New Roman"/>
                <a:cs typeface="Times New Roman"/>
              </a:rPr>
              <a:t>Altarelli</a:t>
            </a:r>
            <a:r>
              <a:rPr lang="en-US" b="0" i="0" dirty="0">
                <a:solidFill>
                  <a:srgbClr val="000000"/>
                </a:solidFill>
                <a:effectLst/>
                <a:highlight>
                  <a:srgbClr val="FFFFFF"/>
                </a:highlight>
                <a:latin typeface="Times New Roman"/>
                <a:cs typeface="Times New Roman"/>
              </a:rPr>
              <a:t>, one of the founding fathers of QCD, an outstanding communicator of particle physics, and a mentor and strong supporter of Junior Scientists. The Guido </a:t>
            </a:r>
            <a:r>
              <a:rPr lang="en-US" b="0" i="0" dirty="0" err="1">
                <a:solidFill>
                  <a:srgbClr val="000000"/>
                </a:solidFill>
                <a:effectLst/>
                <a:highlight>
                  <a:srgbClr val="FFFFFF"/>
                </a:highlight>
                <a:latin typeface="Times New Roman"/>
                <a:cs typeface="Times New Roman"/>
              </a:rPr>
              <a:t>Altarelli</a:t>
            </a:r>
            <a:r>
              <a:rPr lang="en-US" b="0" i="0" dirty="0">
                <a:solidFill>
                  <a:srgbClr val="000000"/>
                </a:solidFill>
                <a:effectLst/>
                <a:highlight>
                  <a:srgbClr val="FFFFFF"/>
                </a:highlight>
                <a:latin typeface="Times New Roman"/>
                <a:cs typeface="Times New Roman"/>
              </a:rPr>
              <a:t> Award consists of a certificate and prize money. It is awarded to Junior Scientists for outstanding scientific contributions to the fields covered by the DIS Conference series.</a:t>
            </a:r>
          </a:p>
          <a:p>
            <a:endParaRPr lang="en-US" b="0" i="0" dirty="0">
              <a:solidFill>
                <a:srgbClr val="000000"/>
              </a:solidFill>
              <a:effectLst/>
              <a:highlight>
                <a:srgbClr val="FFFFFF"/>
              </a:highlight>
              <a:latin typeface="Times New Roman" panose="02020603050405020304" pitchFamily="18" charset="0"/>
            </a:endParaRPr>
          </a:p>
          <a:p>
            <a:r>
              <a:rPr lang="en-US" dirty="0">
                <a:solidFill>
                  <a:srgbClr val="000000"/>
                </a:solidFill>
                <a:highlight>
                  <a:srgbClr val="FFFFFF"/>
                </a:highlight>
                <a:latin typeface="Jost"/>
              </a:rPr>
              <a:t>*J.J and Noriko </a:t>
            </a:r>
            <a:r>
              <a:rPr lang="en-US" dirty="0" err="1">
                <a:solidFill>
                  <a:srgbClr val="000000"/>
                </a:solidFill>
                <a:highlight>
                  <a:srgbClr val="FFFFFF"/>
                </a:highlight>
                <a:latin typeface="Jost"/>
              </a:rPr>
              <a:t>Skurai</a:t>
            </a:r>
            <a:r>
              <a:rPr lang="en-US" dirty="0">
                <a:solidFill>
                  <a:srgbClr val="000000"/>
                </a:solidFill>
                <a:highlight>
                  <a:srgbClr val="FFFFFF"/>
                </a:highlight>
                <a:latin typeface="Jost"/>
              </a:rPr>
              <a:t> Dissertation </a:t>
            </a:r>
            <a:r>
              <a:rPr lang="en-US" b="0" i="0" dirty="0">
                <a:solidFill>
                  <a:srgbClr val="000000"/>
                </a:solidFill>
                <a:effectLst/>
                <a:highlight>
                  <a:srgbClr val="FFFFFF"/>
                </a:highlight>
                <a:latin typeface="Jost"/>
              </a:rPr>
              <a:t>award recognizes exceptional early-career scientists who have performed original doctoral thesis work of outstanding scientific quality and achievement in the area of theoretical particle physics.</a:t>
            </a:r>
            <a:endParaRPr lang="en-US" dirty="0"/>
          </a:p>
        </p:txBody>
      </p:sp>
      <p:sp>
        <p:nvSpPr>
          <p:cNvPr id="4" name="Slide Number Placeholder 3"/>
          <p:cNvSpPr>
            <a:spLocks noGrp="1"/>
          </p:cNvSpPr>
          <p:nvPr>
            <p:ph type="sldNum" sz="quarter" idx="5"/>
          </p:nvPr>
        </p:nvSpPr>
        <p:spPr/>
        <p:txBody>
          <a:bodyPr/>
          <a:lstStyle/>
          <a:p>
            <a:fld id="{B5CA9DF9-7AD4-4C6C-AC06-07FD8B2268EC}" type="slidenum">
              <a:rPr lang="en-US" smtClean="0"/>
              <a:t>7</a:t>
            </a:fld>
            <a:endParaRPr lang="en-US"/>
          </a:p>
        </p:txBody>
      </p:sp>
      <p:sp>
        <p:nvSpPr>
          <p:cNvPr id="5" name="Footer Placeholder 4">
            <a:extLst>
              <a:ext uri="{FF2B5EF4-FFF2-40B4-BE49-F238E27FC236}">
                <a16:creationId xmlns:a16="http://schemas.microsoft.com/office/drawing/2014/main" id="{944788C3-F69F-6415-DCC2-5D37FDE21C61}"/>
              </a:ext>
            </a:extLst>
          </p:cNvPr>
          <p:cNvSpPr>
            <a:spLocks noGrp="1"/>
          </p:cNvSpPr>
          <p:nvPr>
            <p:ph type="ftr" sz="quarter" idx="4"/>
          </p:nvPr>
        </p:nvSpPr>
        <p:spPr/>
        <p:txBody>
          <a:bodyPr/>
          <a:lstStyle/>
          <a:p>
            <a:r>
              <a:rPr lang="en-US"/>
              <a:t>Director's All-Staff   |     October 2, 2024</a:t>
            </a:r>
          </a:p>
        </p:txBody>
      </p:sp>
    </p:spTree>
    <p:extLst>
      <p:ext uri="{BB962C8B-B14F-4D97-AF65-F5344CB8AC3E}">
        <p14:creationId xmlns:p14="http://schemas.microsoft.com/office/powerpoint/2010/main" val="3256386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536">
              <a:defRPr/>
            </a:pPr>
            <a:endParaRPr lang="en-US">
              <a:solidFill>
                <a:srgbClr val="196B24"/>
              </a:solidFill>
              <a:latin typeface="Aptos"/>
              <a:ea typeface="Calibri"/>
              <a:cs typeface="Calibri"/>
            </a:endParaRPr>
          </a:p>
          <a:p>
            <a:pPr defTabSz="906536">
              <a:defRPr/>
            </a:pPr>
            <a:r>
              <a:rPr lang="en-US">
                <a:ea typeface="Calibri"/>
                <a:cs typeface="Calibri"/>
              </a:rPr>
              <a:t>We continue to host the Hampton University Graduate Studies (HUGS) program. We had the Applied Research Center (ARC) ribbon tying event last November which means we have more office spaces for you all to do the research her. </a:t>
            </a:r>
          </a:p>
          <a:p>
            <a:pPr defTabSz="906536">
              <a:defRPr/>
            </a:pPr>
            <a:r>
              <a:rPr lang="en-US">
                <a:ea typeface="Calibri"/>
                <a:cs typeface="Calibri"/>
              </a:rPr>
              <a:t>We hosted numerous conferences and workshops at the lab, twice as many as the number from last year. </a:t>
            </a:r>
          </a:p>
          <a:p>
            <a:pPr defTabSz="906536">
              <a:defRPr/>
            </a:pPr>
            <a:endParaRPr lang="en-US">
              <a:ea typeface="Calibri"/>
              <a:cs typeface="Calibri"/>
            </a:endParaRPr>
          </a:p>
          <a:p>
            <a:pPr defTabSz="906536">
              <a:defRPr/>
            </a:pPr>
            <a:r>
              <a:rPr lang="en-US"/>
              <a:t>Our engagement with the universities, community, user group, DOE and scientific communities is noteworthy.  Let's keep that going!</a:t>
            </a:r>
          </a:p>
        </p:txBody>
      </p:sp>
      <p:sp>
        <p:nvSpPr>
          <p:cNvPr id="4" name="Slide Number Placeholder 3"/>
          <p:cNvSpPr>
            <a:spLocks noGrp="1"/>
          </p:cNvSpPr>
          <p:nvPr>
            <p:ph type="sldNum" sz="quarter" idx="5"/>
          </p:nvPr>
        </p:nvSpPr>
        <p:spPr/>
        <p:txBody>
          <a:bodyPr/>
          <a:lstStyle/>
          <a:p>
            <a:pPr defTabSz="906536">
              <a:defRPr/>
            </a:pPr>
            <a:fld id="{D8A02EC5-D58C-D546-B2D1-4BE3EB23ECF8}" type="slidenum">
              <a:rPr lang="en-US">
                <a:solidFill>
                  <a:prstClr val="black"/>
                </a:solidFill>
                <a:latin typeface="Calibri" panose="020F0502020204030204"/>
              </a:rPr>
              <a:pPr defTabSz="906536">
                <a:defRPr/>
              </a:pPr>
              <a:t>8</a:t>
            </a:fld>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C4CC4A6E-E464-8F38-77B4-BFC114A91EEB}"/>
              </a:ext>
            </a:extLst>
          </p:cNvPr>
          <p:cNvSpPr>
            <a:spLocks noGrp="1"/>
          </p:cNvSpPr>
          <p:nvPr>
            <p:ph type="ftr" sz="quarter" idx="4"/>
          </p:nvPr>
        </p:nvSpPr>
        <p:spPr/>
        <p:txBody>
          <a:bodyPr/>
          <a:lstStyle/>
          <a:p>
            <a:r>
              <a:rPr lang="en-US"/>
              <a:t>Director's All-Staff   |     October 2, 2024</a:t>
            </a:r>
          </a:p>
        </p:txBody>
      </p:sp>
    </p:spTree>
    <p:extLst>
      <p:ext uri="{BB962C8B-B14F-4D97-AF65-F5344CB8AC3E}">
        <p14:creationId xmlns:p14="http://schemas.microsoft.com/office/powerpoint/2010/main" val="380887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a:solidFill>
                  <a:schemeClr val="bg1"/>
                </a:solidFill>
                <a:latin typeface="Arial"/>
                <a:cs typeface="Arial"/>
              </a:rPr>
              <a:t>FY25 will focus on high quality planning and execution.</a:t>
            </a:r>
          </a:p>
          <a:p>
            <a:pPr algn="l"/>
            <a:r>
              <a:rPr lang="en-US" sz="1200">
                <a:effectLst/>
                <a:latin typeface="Segoe UI" panose="020B0502040204020203" pitchFamily="34" charset="0"/>
              </a:rPr>
              <a:t>We want to ensure your safety through systems, controls and training.</a:t>
            </a:r>
          </a:p>
          <a:p>
            <a:pPr algn="l"/>
            <a:r>
              <a:rPr lang="en-US" sz="1200" b="0">
                <a:solidFill>
                  <a:schemeClr val="bg1"/>
                </a:solidFill>
                <a:effectLst/>
                <a:latin typeface="Segoe UI" panose="020B0502040204020203" pitchFamily="34" charset="0"/>
                <a:cs typeface="Arial"/>
              </a:rPr>
              <a:t>The </a:t>
            </a:r>
            <a:r>
              <a:rPr lang="en-US" b="0">
                <a:solidFill>
                  <a:schemeClr val="bg1"/>
                </a:solidFill>
                <a:latin typeface="Arial"/>
                <a:cs typeface="Arial"/>
              </a:rPr>
              <a:t>Best way to assure continued  scientific results is to operate safely.</a:t>
            </a:r>
            <a:br>
              <a:rPr lang="en-US" sz="1200" b="0">
                <a:effectLst/>
                <a:latin typeface="Segoe UI" panose="020B0502040204020203" pitchFamily="34" charset="0"/>
              </a:rPr>
            </a:br>
            <a:endParaRPr lang="en-US" sz="1200" b="0">
              <a:solidFill>
                <a:schemeClr val="bg1"/>
              </a:solidFill>
              <a:effectLst/>
              <a:latin typeface="Segoe UI" panose="020B0502040204020203" pitchFamily="34" charset="0"/>
              <a:cs typeface="Arial"/>
            </a:endParaRPr>
          </a:p>
          <a:p>
            <a:pPr algn="l"/>
            <a:r>
              <a:rPr lang="en-US" sz="1200" b="0">
                <a:solidFill>
                  <a:schemeClr val="bg1"/>
                </a:solidFill>
                <a:effectLst/>
                <a:latin typeface="Segoe UI" panose="020B0502040204020203" pitchFamily="34" charset="0"/>
                <a:cs typeface="Arial"/>
              </a:rPr>
              <a:t>Here are a few pictures of the material condition improvement throughout the lab: Here you can see the before and after pictures of Hall A, building 21 vent shielding and the LERF Chiller.</a:t>
            </a:r>
            <a:endParaRPr lang="en-US" b="0">
              <a:solidFill>
                <a:schemeClr val="bg1"/>
              </a:solidFill>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A9DF9-7AD4-4C6C-AC06-07FD8B2268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4788C3-F69F-6415-DCC2-5D37FDE21C6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Director's All-Staff   |     October 2, 2024</a:t>
            </a:r>
          </a:p>
        </p:txBody>
      </p:sp>
    </p:spTree>
    <p:extLst>
      <p:ext uri="{BB962C8B-B14F-4D97-AF65-F5344CB8AC3E}">
        <p14:creationId xmlns:p14="http://schemas.microsoft.com/office/powerpoint/2010/main" val="175487676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emf"/><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0" name="Picture 9">
            <a:extLst>
              <a:ext uri="{FF2B5EF4-FFF2-40B4-BE49-F238E27FC236}">
                <a16:creationId xmlns:a16="http://schemas.microsoft.com/office/drawing/2014/main" id="{BCE73E2C-4945-4C25-AAEE-F65A87F8B266}"/>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88AC98-3719-4AF6-9982-EA62EAC3F89E}"/>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507797622"/>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3445216"/>
            <a:ext cx="5572529" cy="278932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pic>
        <p:nvPicPr>
          <p:cNvPr id="15" name="Picture 14">
            <a:extLst>
              <a:ext uri="{FF2B5EF4-FFF2-40B4-BE49-F238E27FC236}">
                <a16:creationId xmlns:a16="http://schemas.microsoft.com/office/drawing/2014/main" id="{A3518FF4-6DC6-4536-B688-E476F4433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6" name="Slide Number Placeholder 5">
            <a:extLst>
              <a:ext uri="{FF2B5EF4-FFF2-40B4-BE49-F238E27FC236}">
                <a16:creationId xmlns:a16="http://schemas.microsoft.com/office/drawing/2014/main" id="{5ED4B8FA-1EDE-465B-A6A7-47249B7EB172}"/>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7" name="Footer Placeholder 3">
            <a:extLst>
              <a:ext uri="{FF2B5EF4-FFF2-40B4-BE49-F238E27FC236}">
                <a16:creationId xmlns:a16="http://schemas.microsoft.com/office/drawing/2014/main" id="{F41113FA-6CF7-46AE-813B-8389B1A16708}"/>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Annual Meeting – June 10, 2024</a:t>
            </a:r>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3914031"/>
            <a:ext cx="3639123" cy="2312423"/>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2"/>
            <a:ext cx="3639123" cy="2312422"/>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12423"/>
          </a:xfrm>
          <a:solidFill>
            <a:schemeClr val="accent2"/>
          </a:solidFill>
        </p:spPr>
        <p:txBody>
          <a:bodyPr/>
          <a:lstStyle/>
          <a:p>
            <a:r>
              <a:rPr lang="en-US"/>
              <a:t>Click icon to add picture</a:t>
            </a:r>
          </a:p>
        </p:txBody>
      </p:sp>
      <p:pic>
        <p:nvPicPr>
          <p:cNvPr id="15" name="Picture 14">
            <a:extLst>
              <a:ext uri="{FF2B5EF4-FFF2-40B4-BE49-F238E27FC236}">
                <a16:creationId xmlns:a16="http://schemas.microsoft.com/office/drawing/2014/main" id="{6E75A32E-ABD2-4844-9739-A55DE44786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6" name="Slide Number Placeholder 5">
            <a:extLst>
              <a:ext uri="{FF2B5EF4-FFF2-40B4-BE49-F238E27FC236}">
                <a16:creationId xmlns:a16="http://schemas.microsoft.com/office/drawing/2014/main" id="{BE3E682B-0382-43BF-97EE-2CC56C06F01A}"/>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7" name="Footer Placeholder 3">
            <a:extLst>
              <a:ext uri="{FF2B5EF4-FFF2-40B4-BE49-F238E27FC236}">
                <a16:creationId xmlns:a16="http://schemas.microsoft.com/office/drawing/2014/main" id="{8F67F3BD-DFBE-4CA6-B004-C600F8627B77}"/>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Annual Meeting – June 10, 2024</a:t>
            </a:r>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a:t>Questions?</a:t>
            </a:r>
          </a:p>
        </p:txBody>
      </p:sp>
      <p:sp>
        <p:nvSpPr>
          <p:cNvPr id="32" name="Date Placeholder 31"/>
          <p:cNvSpPr>
            <a:spLocks noGrp="1"/>
          </p:cNvSpPr>
          <p:nvPr>
            <p:ph type="dt" sz="half" idx="12"/>
          </p:nvPr>
        </p:nvSpPr>
        <p:spPr>
          <a:xfrm>
            <a:off x="9577893" y="6060426"/>
            <a:ext cx="2415529" cy="365125"/>
          </a:xfrm>
        </p:spPr>
        <p:txBody>
          <a:bodyPr/>
          <a:lstStyle>
            <a:lvl1pPr algn="ctr">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570" y="6194559"/>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44395"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97689"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Footer Placeholder 3"/>
          <p:cNvSpPr>
            <a:spLocks noGrp="1"/>
          </p:cNvSpPr>
          <p:nvPr>
            <p:ph type="ftr" sz="quarter" idx="11"/>
          </p:nvPr>
        </p:nvSpPr>
        <p:spPr>
          <a:xfrm>
            <a:off x="411893" y="6467336"/>
            <a:ext cx="5223851" cy="311322"/>
          </a:xfrm>
        </p:spPr>
        <p:txBody>
          <a:bodyPr/>
          <a:lstStyle>
            <a:lvl1pPr algn="l">
              <a:defRPr>
                <a:solidFill>
                  <a:schemeClr val="tx1"/>
                </a:solidFill>
              </a:defRPr>
            </a:lvl1pPr>
          </a:lstStyle>
          <a:p>
            <a:r>
              <a:rPr lang="en-US"/>
              <a:t>JLUO Annual Meeting – June 10, 2024</a:t>
            </a:r>
          </a:p>
        </p:txBody>
      </p:sp>
    </p:spTree>
    <p:extLst>
      <p:ext uri="{BB962C8B-B14F-4D97-AF65-F5344CB8AC3E}">
        <p14:creationId xmlns:p14="http://schemas.microsoft.com/office/powerpoint/2010/main" val="97982541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19232" y="365126"/>
            <a:ext cx="1133856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319232" y="1289786"/>
            <a:ext cx="1133856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319233" y="1170209"/>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319232" y="6173866"/>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JLUO Annual Meeting – June 10, 2024</a:t>
            </a:r>
          </a:p>
        </p:txBody>
      </p:sp>
    </p:spTree>
    <p:extLst>
      <p:ext uri="{BB962C8B-B14F-4D97-AF65-F5344CB8AC3E}">
        <p14:creationId xmlns:p14="http://schemas.microsoft.com/office/powerpoint/2010/main" val="1546578558"/>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midd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36884" y="331759"/>
            <a:ext cx="11338560" cy="623416"/>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336884" y="1102833"/>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336884" y="6164241"/>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JLUO Annual Meeting – June 10, 2024</a:t>
            </a:r>
          </a:p>
        </p:txBody>
      </p:sp>
    </p:spTree>
    <p:extLst>
      <p:ext uri="{BB962C8B-B14F-4D97-AF65-F5344CB8AC3E}">
        <p14:creationId xmlns:p14="http://schemas.microsoft.com/office/powerpoint/2010/main" val="132483355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A888F-4250-FFB0-5F74-82ACACF8ACA5}"/>
              </a:ext>
            </a:extLst>
          </p:cNvPr>
          <p:cNvSpPr>
            <a:spLocks noGrp="1"/>
          </p:cNvSpPr>
          <p:nvPr>
            <p:ph type="dt" sz="half" idx="10"/>
          </p:nvPr>
        </p:nvSpPr>
        <p:spPr>
          <a:xfrm>
            <a:off x="838200" y="6356350"/>
            <a:ext cx="2743200" cy="365125"/>
          </a:xfrm>
          <a:prstGeom prst="rect">
            <a:avLst/>
          </a:prstGeom>
        </p:spPr>
        <p:txBody>
          <a:bodyPr/>
          <a:lstStyle/>
          <a:p>
            <a:fld id="{945D584D-9000-406F-8229-85C24DBB0A52}" type="datetime1">
              <a:rPr lang="en-US" smtClean="0"/>
              <a:t>10/7/2024</a:t>
            </a:fld>
            <a:endParaRPr lang="en-US"/>
          </a:p>
        </p:txBody>
      </p:sp>
      <p:sp>
        <p:nvSpPr>
          <p:cNvPr id="5" name="Footer Placeholder 4">
            <a:extLst>
              <a:ext uri="{FF2B5EF4-FFF2-40B4-BE49-F238E27FC236}">
                <a16:creationId xmlns:a16="http://schemas.microsoft.com/office/drawing/2014/main" id="{397D6E16-F0E1-779F-24AB-AE699DB41A4F}"/>
              </a:ext>
            </a:extLst>
          </p:cNvPr>
          <p:cNvSpPr>
            <a:spLocks noGrp="1"/>
          </p:cNvSpPr>
          <p:nvPr>
            <p:ph type="ftr" sz="quarter" idx="11"/>
          </p:nvPr>
        </p:nvSpPr>
        <p:spPr/>
        <p:txBody>
          <a:bodyPr/>
          <a:lstStyle/>
          <a:p>
            <a:r>
              <a:rPr lang="en-US"/>
              <a:t>Director's All-Staff    October 2, 2024</a:t>
            </a:r>
          </a:p>
        </p:txBody>
      </p:sp>
      <p:sp>
        <p:nvSpPr>
          <p:cNvPr id="6" name="Slide Number Placeholder 5">
            <a:extLst>
              <a:ext uri="{FF2B5EF4-FFF2-40B4-BE49-F238E27FC236}">
                <a16:creationId xmlns:a16="http://schemas.microsoft.com/office/drawing/2014/main" id="{53E64A9A-CA94-8020-6C0C-36404D87080A}"/>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80562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A90D1D-10A9-A805-AAB0-AB925561A2A2}"/>
              </a:ext>
            </a:extLst>
          </p:cNvPr>
          <p:cNvSpPr>
            <a:spLocks noGrp="1"/>
          </p:cNvSpPr>
          <p:nvPr>
            <p:ph type="dt" sz="half" idx="10"/>
          </p:nvPr>
        </p:nvSpPr>
        <p:spPr/>
        <p:txBody>
          <a:bodyPr/>
          <a:lstStyle/>
          <a:p>
            <a:fld id="{4A3C0E43-982F-4D2A-81C3-44B0AAD75BC3}" type="datetime1">
              <a:rPr lang="en-US" smtClean="0"/>
              <a:t>10/7/2024</a:t>
            </a:fld>
            <a:endParaRPr lang="en-US"/>
          </a:p>
        </p:txBody>
      </p:sp>
      <p:sp>
        <p:nvSpPr>
          <p:cNvPr id="3" name="Footer Placeholder 2">
            <a:extLst>
              <a:ext uri="{FF2B5EF4-FFF2-40B4-BE49-F238E27FC236}">
                <a16:creationId xmlns:a16="http://schemas.microsoft.com/office/drawing/2014/main" id="{7064B617-D91A-9138-6217-920D440B1165}"/>
              </a:ext>
            </a:extLst>
          </p:cNvPr>
          <p:cNvSpPr>
            <a:spLocks noGrp="1"/>
          </p:cNvSpPr>
          <p:nvPr>
            <p:ph type="ftr" sz="quarter" idx="11"/>
          </p:nvPr>
        </p:nvSpPr>
        <p:spPr/>
        <p:txBody>
          <a:bodyPr/>
          <a:lstStyle/>
          <a:p>
            <a:r>
              <a:rPr lang="en-US"/>
              <a:t>Director's All-Staff    October 2, 2024</a:t>
            </a:r>
          </a:p>
        </p:txBody>
      </p:sp>
      <p:sp>
        <p:nvSpPr>
          <p:cNvPr id="4" name="Slide Number Placeholder 3">
            <a:extLst>
              <a:ext uri="{FF2B5EF4-FFF2-40B4-BE49-F238E27FC236}">
                <a16:creationId xmlns:a16="http://schemas.microsoft.com/office/drawing/2014/main" id="{00929CDD-B471-2FE1-F18B-8E5E651A12E6}"/>
              </a:ext>
            </a:extLst>
          </p:cNvPr>
          <p:cNvSpPr>
            <a:spLocks noGrp="1"/>
          </p:cNvSpPr>
          <p:nvPr>
            <p:ph type="sldNum" sz="quarter" idx="12"/>
          </p:nvPr>
        </p:nvSpPr>
        <p:spPr/>
        <p:txBody>
          <a:bodyPr/>
          <a:lstStyle/>
          <a:p>
            <a:fld id="{3A0EE706-7563-4FD6-A61E-6AEC3A0FC4FB}" type="slidenum">
              <a:rPr lang="en-US" smtClean="0"/>
              <a:t>‹#›</a:t>
            </a:fld>
            <a:endParaRPr lang="en-US"/>
          </a:p>
        </p:txBody>
      </p:sp>
    </p:spTree>
    <p:extLst>
      <p:ext uri="{BB962C8B-B14F-4D97-AF65-F5344CB8AC3E}">
        <p14:creationId xmlns:p14="http://schemas.microsoft.com/office/powerpoint/2010/main" val="4002101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E61A-A7AB-CBF9-A23D-1D792B383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4296B-BCF2-EF47-DA9A-39F8391EAA79}"/>
              </a:ext>
            </a:extLst>
          </p:cNvPr>
          <p:cNvSpPr>
            <a:spLocks noGrp="1"/>
          </p:cNvSpPr>
          <p:nvPr>
            <p:ph type="dt" sz="half" idx="10"/>
          </p:nvPr>
        </p:nvSpPr>
        <p:spPr>
          <a:xfrm>
            <a:off x="838200" y="6356350"/>
            <a:ext cx="2743200" cy="365125"/>
          </a:xfrm>
          <a:prstGeom prst="rect">
            <a:avLst/>
          </a:prstGeom>
        </p:spPr>
        <p:txBody>
          <a:bodyPr/>
          <a:lstStyle/>
          <a:p>
            <a:fld id="{DF177414-B7B4-46EA-9D44-74969CB2A8BE}" type="datetime1">
              <a:rPr lang="en-US" smtClean="0"/>
              <a:t>10/7/2024</a:t>
            </a:fld>
            <a:endParaRPr lang="en-US"/>
          </a:p>
        </p:txBody>
      </p:sp>
      <p:sp>
        <p:nvSpPr>
          <p:cNvPr id="4" name="Footer Placeholder 3">
            <a:extLst>
              <a:ext uri="{FF2B5EF4-FFF2-40B4-BE49-F238E27FC236}">
                <a16:creationId xmlns:a16="http://schemas.microsoft.com/office/drawing/2014/main" id="{419B9623-D84C-3CD1-FEE2-601A974042FE}"/>
              </a:ext>
            </a:extLst>
          </p:cNvPr>
          <p:cNvSpPr>
            <a:spLocks noGrp="1"/>
          </p:cNvSpPr>
          <p:nvPr>
            <p:ph type="ftr" sz="quarter" idx="11"/>
          </p:nvPr>
        </p:nvSpPr>
        <p:spPr/>
        <p:txBody>
          <a:bodyPr/>
          <a:lstStyle/>
          <a:p>
            <a:r>
              <a:rPr lang="en-US"/>
              <a:t>Director's All-Staff    October 2, 2024</a:t>
            </a:r>
          </a:p>
        </p:txBody>
      </p:sp>
      <p:sp>
        <p:nvSpPr>
          <p:cNvPr id="5" name="Slide Number Placeholder 4">
            <a:extLst>
              <a:ext uri="{FF2B5EF4-FFF2-40B4-BE49-F238E27FC236}">
                <a16:creationId xmlns:a16="http://schemas.microsoft.com/office/drawing/2014/main" id="{5835D259-BE81-373A-ABC5-B1BD505A09E7}"/>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86367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7168-5EED-C5F7-74C1-BA0D719C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0F898-7475-1D93-8B30-26A8C45F9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BEBD0-D184-DCAD-217E-028E726B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28E69-9FD9-76F8-FE13-85B92AD663EF}"/>
              </a:ext>
            </a:extLst>
          </p:cNvPr>
          <p:cNvSpPr>
            <a:spLocks noGrp="1"/>
          </p:cNvSpPr>
          <p:nvPr>
            <p:ph type="dt" sz="half" idx="10"/>
          </p:nvPr>
        </p:nvSpPr>
        <p:spPr/>
        <p:txBody>
          <a:bodyPr/>
          <a:lstStyle/>
          <a:p>
            <a:fld id="{8923DBE6-1A95-874E-A8BC-454ADEA57764}" type="datetimeFigureOut">
              <a:rPr lang="en-US" smtClean="0"/>
              <a:t>10/7/2024</a:t>
            </a:fld>
            <a:endParaRPr lang="en-US"/>
          </a:p>
        </p:txBody>
      </p:sp>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p:txBody>
          <a:bodyPr/>
          <a:lstStyle/>
          <a:p>
            <a:fld id="{7D1BE87E-F0DE-A44C-894B-E142BEB21E42}" type="slidenum">
              <a:rPr lang="en-US" smtClean="0"/>
              <a:t>‹#›</a:t>
            </a:fld>
            <a:endParaRPr lang="en-US"/>
          </a:p>
        </p:txBody>
      </p:sp>
    </p:spTree>
    <p:extLst>
      <p:ext uri="{BB962C8B-B14F-4D97-AF65-F5344CB8AC3E}">
        <p14:creationId xmlns:p14="http://schemas.microsoft.com/office/powerpoint/2010/main" val="195444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0" name="Picture 9">
            <a:extLst>
              <a:ext uri="{FF2B5EF4-FFF2-40B4-BE49-F238E27FC236}">
                <a16:creationId xmlns:a16="http://schemas.microsoft.com/office/drawing/2014/main" id="{0FAE7142-8BAA-4863-A4B7-21B9939AD933}"/>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42E4974-6119-4F4E-8166-DFBEDA301077}"/>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58519117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8" y="1289786"/>
            <a:ext cx="10515599"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838198" y="1160585"/>
            <a:ext cx="10515599"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838198" y="6154616"/>
            <a:ext cx="10515599"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2C37D8A-AAFA-45DA-950A-73B2E685B9FD}"/>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
        <p:nvSpPr>
          <p:cNvPr id="12" name="Rectangle 11"/>
          <p:cNvSpPr/>
          <p:nvPr userDrawn="1"/>
        </p:nvSpPr>
        <p:spPr>
          <a:xfrm>
            <a:off x="731225" y="6353910"/>
            <a:ext cx="237116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97979">
                    <a:lumMod val="75000"/>
                  </a:srgbClr>
                </a:solidFill>
                <a:effectLst/>
                <a:uLnTx/>
                <a:uFillTx/>
                <a:latin typeface="Avenir" panose="020B0503020203020204" pitchFamily="34" charset="0"/>
                <a:ea typeface="+mn-ea"/>
                <a:cs typeface="+mn-cs"/>
              </a:rPr>
              <a:t>TJNAF Annual Laboratory Plan 6/4/24</a:t>
            </a:r>
          </a:p>
        </p:txBody>
      </p:sp>
      <p:sp>
        <p:nvSpPr>
          <p:cNvPr id="8" name="Rectangle 7"/>
          <p:cNvSpPr/>
          <p:nvPr userDrawn="1"/>
        </p:nvSpPr>
        <p:spPr>
          <a:xfrm>
            <a:off x="10152667" y="6249972"/>
            <a:ext cx="1630838" cy="445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C2B7F9F-7F7A-4D59-AD2F-6BF434A5C678}"/>
              </a:ext>
            </a:extLst>
          </p:cNvPr>
          <p:cNvPicPr>
            <a:picLocks noChangeAspect="1"/>
          </p:cNvPicPr>
          <p:nvPr userDrawn="1"/>
        </p:nvPicPr>
        <p:blipFill>
          <a:blip r:embed="rId3"/>
          <a:stretch>
            <a:fillRect/>
          </a:stretch>
        </p:blipFill>
        <p:spPr>
          <a:xfrm>
            <a:off x="9360816" y="6192849"/>
            <a:ext cx="2230129" cy="692652"/>
          </a:xfrm>
          <a:prstGeom prst="rect">
            <a:avLst/>
          </a:prstGeom>
        </p:spPr>
      </p:pic>
    </p:spTree>
    <p:extLst>
      <p:ext uri="{BB962C8B-B14F-4D97-AF65-F5344CB8AC3E}">
        <p14:creationId xmlns:p14="http://schemas.microsoft.com/office/powerpoint/2010/main" val="2674750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D44B-7CFB-7B16-FC33-B2CE2A0A20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D18A8-8A84-A405-8740-902D3FAE5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763962" y="2505074"/>
            <a:ext cx="5233614"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1BEFC0-7C1E-29E0-E6D6-98C6D28B69E5}"/>
              </a:ext>
            </a:extLst>
          </p:cNvPr>
          <p:cNvSpPr>
            <a:spLocks noGrp="1"/>
          </p:cNvSpPr>
          <p:nvPr>
            <p:ph sz="quarter" idx="4"/>
          </p:nvPr>
        </p:nvSpPr>
        <p:spPr>
          <a:xfrm>
            <a:off x="6096000" y="2505074"/>
            <a:ext cx="5259388" cy="3600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386D43-B963-4C49-D8F6-D0AF0AAFBC34}"/>
              </a:ext>
            </a:extLst>
          </p:cNvPr>
          <p:cNvSpPr>
            <a:spLocks noGrp="1"/>
          </p:cNvSpPr>
          <p:nvPr>
            <p:ph type="dt" sz="half" idx="10"/>
          </p:nvPr>
        </p:nvSpPr>
        <p:spPr>
          <a:xfrm>
            <a:off x="838200" y="6155173"/>
            <a:ext cx="2743200" cy="441802"/>
          </a:xfrm>
        </p:spPr>
        <p:txBody>
          <a:bodyPr/>
          <a:lstStyle/>
          <a:p>
            <a:fld id="{35360026-EF61-40B5-98F8-13BF33C6A488}" type="datetime1">
              <a:rPr lang="en-US" smtClean="0"/>
              <a:t>10/7/2024</a:t>
            </a:fld>
            <a:endParaRPr lang="en-US"/>
          </a:p>
        </p:txBody>
      </p:sp>
      <p:sp>
        <p:nvSpPr>
          <p:cNvPr id="8" name="Footer Placeholder 7">
            <a:extLst>
              <a:ext uri="{FF2B5EF4-FFF2-40B4-BE49-F238E27FC236}">
                <a16:creationId xmlns:a16="http://schemas.microsoft.com/office/drawing/2014/main" id="{3C2F1F51-C4BA-633D-0C89-EFD537421EDE}"/>
              </a:ext>
            </a:extLst>
          </p:cNvPr>
          <p:cNvSpPr>
            <a:spLocks noGrp="1"/>
          </p:cNvSpPr>
          <p:nvPr>
            <p:ph type="ftr" sz="quarter" idx="11"/>
          </p:nvPr>
        </p:nvSpPr>
        <p:spPr>
          <a:xfrm>
            <a:off x="4038600" y="6155173"/>
            <a:ext cx="4114800" cy="441802"/>
          </a:xfrm>
        </p:spPr>
        <p:txBody>
          <a:bodyPr/>
          <a:lstStyle/>
          <a:p>
            <a:r>
              <a:rPr lang="en-US"/>
              <a:t>Director's All-Staff    October 2, 2024</a:t>
            </a:r>
          </a:p>
        </p:txBody>
      </p:sp>
      <p:sp>
        <p:nvSpPr>
          <p:cNvPr id="9" name="Slide Number Placeholder 8">
            <a:extLst>
              <a:ext uri="{FF2B5EF4-FFF2-40B4-BE49-F238E27FC236}">
                <a16:creationId xmlns:a16="http://schemas.microsoft.com/office/drawing/2014/main" id="{7C24E518-C3FC-78D9-CB8B-B9C3C8CB23F9}"/>
              </a:ext>
            </a:extLst>
          </p:cNvPr>
          <p:cNvSpPr>
            <a:spLocks noGrp="1"/>
          </p:cNvSpPr>
          <p:nvPr>
            <p:ph type="sldNum" sz="quarter" idx="12"/>
          </p:nvPr>
        </p:nvSpPr>
        <p:spPr>
          <a:xfrm>
            <a:off x="8610600" y="6155173"/>
            <a:ext cx="2743200" cy="441802"/>
          </a:xfrm>
        </p:spPr>
        <p:txBody>
          <a:bodyPr/>
          <a:lstStyle/>
          <a:p>
            <a:fld id="{7D1BE87E-F0DE-A44C-894B-E142BEB21E42}" type="slidenum">
              <a:rPr lang="en-US" smtClean="0"/>
              <a:t>‹#›</a:t>
            </a:fld>
            <a:endParaRPr lang="en-US"/>
          </a:p>
        </p:txBody>
      </p:sp>
      <p:pic>
        <p:nvPicPr>
          <p:cNvPr id="17" name="Picture 16">
            <a:extLst>
              <a:ext uri="{FF2B5EF4-FFF2-40B4-BE49-F238E27FC236}">
                <a16:creationId xmlns:a16="http://schemas.microsoft.com/office/drawing/2014/main" id="{05696E51-87D9-0270-6780-2C6F9D47D861}"/>
              </a:ext>
            </a:extLst>
          </p:cNvPr>
          <p:cNvPicPr>
            <a:picLocks noChangeAspect="1"/>
          </p:cNvPicPr>
          <p:nvPr userDrawn="1"/>
        </p:nvPicPr>
        <p:blipFill>
          <a:blip r:embed="rId2"/>
          <a:stretch>
            <a:fillRect/>
          </a:stretch>
        </p:blipFill>
        <p:spPr>
          <a:xfrm>
            <a:off x="0" y="6646536"/>
            <a:ext cx="12192000" cy="241299"/>
          </a:xfrm>
          <a:prstGeom prst="rect">
            <a:avLst/>
          </a:prstGeom>
        </p:spPr>
      </p:pic>
    </p:spTree>
    <p:extLst>
      <p:ext uri="{BB962C8B-B14F-4D97-AF65-F5344CB8AC3E}">
        <p14:creationId xmlns:p14="http://schemas.microsoft.com/office/powerpoint/2010/main" val="87987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26039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1C05184-0D19-4BF7-BCDF-17BDACD45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2" name="Slide Number Placeholder 5">
            <a:extLst>
              <a:ext uri="{FF2B5EF4-FFF2-40B4-BE49-F238E27FC236}">
                <a16:creationId xmlns:a16="http://schemas.microsoft.com/office/drawing/2014/main" id="{2E496E45-AD96-469D-A038-41C4064C4A59}"/>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Annual Meeting – June 10, 2024</a:t>
            </a:r>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26039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6204856" y="966055"/>
            <a:ext cx="5492873" cy="526039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9053F37-EBEA-4AFE-8845-BF19BE0558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3" name="Slide Number Placeholder 5">
            <a:extLst>
              <a:ext uri="{FF2B5EF4-FFF2-40B4-BE49-F238E27FC236}">
                <a16:creationId xmlns:a16="http://schemas.microsoft.com/office/drawing/2014/main" id="{D083BCF5-6652-4EAE-A9AE-2CC7B4A7FB06}"/>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4" name="Footer Placeholder 3">
            <a:extLst>
              <a:ext uri="{FF2B5EF4-FFF2-40B4-BE49-F238E27FC236}">
                <a16:creationId xmlns:a16="http://schemas.microsoft.com/office/drawing/2014/main" id="{16D18B57-AE9F-4494-A1DE-01DA392291E6}"/>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Annual Meeting – June 10, 2024</a:t>
            </a:r>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260397"/>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053943" y="4062939"/>
            <a:ext cx="4643786" cy="216351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B6C82EC1-D9FC-4D8F-8B56-653C9B8A5B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021516C7-68BC-4DF5-AA2F-4FFA9AD7E26A}"/>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71919E7B-E356-4EA2-A743-0FF2132C4B5B}"/>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Annual Meeting – June 10, 2024</a:t>
            </a:r>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26039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855260"/>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EEFD303B-5A02-4C63-85D3-0FE67F3BD8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13A6043C-F458-4C3F-AF17-2921EE748A55}"/>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5B8BE85D-736A-4568-BAD7-71AF9290027F}"/>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Annual Meeting – June 10, 2024</a:t>
            </a:r>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976787" cy="5260391"/>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5"/>
            <a:ext cx="4032023" cy="2462822"/>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7AA41D01-8F81-4FC5-A1BA-7F972CF46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9900F04D-AC2F-423C-B6A2-BF80050A60C7}"/>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188C99F7-C75A-4AC5-8281-967C952CFA81}"/>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Annual Meeting – June 10, 2024</a:t>
            </a:r>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57320" y="966055"/>
            <a:ext cx="6976787" cy="52603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5"/>
            <a:ext cx="4032023" cy="2462830"/>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9F129A1D-EBBE-43D3-A521-8D31A71AD8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DE4E922E-75C0-4E33-8485-087F02632FAF}"/>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A225B541-52C0-4D6C-8D3C-79DA8F9E4020}"/>
              </a:ext>
            </a:extLst>
          </p:cNvPr>
          <p:cNvSpPr>
            <a:spLocks noGrp="1"/>
          </p:cNvSpPr>
          <p:nvPr>
            <p:ph type="ftr" sz="quarter" idx="11"/>
          </p:nvPr>
        </p:nvSpPr>
        <p:spPr>
          <a:xfrm>
            <a:off x="411893" y="6266576"/>
            <a:ext cx="2563249" cy="512082"/>
          </a:xfrm>
        </p:spPr>
        <p:txBody>
          <a:bodyPr anchor="t"/>
          <a:lstStyle>
            <a:lvl1pPr algn="l">
              <a:defRPr sz="900"/>
            </a:lvl1pPr>
          </a:lstStyle>
          <a:p>
            <a:r>
              <a:rPr lang="en-US"/>
              <a:t>JLUO Annual Meeting – June 10, 2024</a:t>
            </a:r>
          </a:p>
        </p:txBody>
      </p:sp>
    </p:spTree>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0015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136942"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3"/>
          </p:nvPr>
        </p:nvSpPr>
        <p:spPr>
          <a:xfrm>
            <a:off x="838200" y="5991227"/>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a:t>JLUO Annual Meeting – June 10, 2024</a:t>
            </a:r>
          </a:p>
        </p:txBody>
      </p:sp>
      <p:sp>
        <p:nvSpPr>
          <p:cNvPr id="6" name="Slide Number Placeholder 5"/>
          <p:cNvSpPr>
            <a:spLocks noGrp="1"/>
          </p:cNvSpPr>
          <p:nvPr>
            <p:ph type="sldNum" sz="quarter" idx="4"/>
          </p:nvPr>
        </p:nvSpPr>
        <p:spPr>
          <a:xfrm>
            <a:off x="10673542" y="6356352"/>
            <a:ext cx="680258"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1" r:id="rId3"/>
    <p:sldLayoutId id="2147483662"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6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1.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18.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8.jpe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6.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35.png"/><Relationship Id="rId7"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18.png"/><Relationship Id="rId9"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D74A-AA4B-333B-9195-94E2C5156BE9}"/>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5242D6B-76F9-5109-57B3-FEF167407FD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66944" y="1"/>
            <a:ext cx="6725055" cy="6858000"/>
          </a:xfrm>
          <a:prstGeom prst="rect">
            <a:avLst/>
          </a:prstGeom>
        </p:spPr>
      </p:pic>
      <p:pic>
        <p:nvPicPr>
          <p:cNvPr id="13" name="Picture 12">
            <a:extLst>
              <a:ext uri="{FF2B5EF4-FFF2-40B4-BE49-F238E27FC236}">
                <a16:creationId xmlns:a16="http://schemas.microsoft.com/office/drawing/2014/main" id="{FDC2FB9C-C474-FA92-E03C-6C4008F9DAC2}"/>
              </a:ext>
            </a:extLst>
          </p:cNvPr>
          <p:cNvPicPr>
            <a:picLocks noChangeAspect="1"/>
          </p:cNvPicPr>
          <p:nvPr/>
        </p:nvPicPr>
        <p:blipFill>
          <a:blip r:embed="rId4"/>
          <a:srcRect/>
          <a:stretch/>
        </p:blipFill>
        <p:spPr>
          <a:xfrm>
            <a:off x="-2466" y="-376"/>
            <a:ext cx="8600776" cy="6860011"/>
          </a:xfrm>
          <a:prstGeom prst="rect">
            <a:avLst/>
          </a:prstGeom>
        </p:spPr>
      </p:pic>
      <p:sp>
        <p:nvSpPr>
          <p:cNvPr id="2" name="Title 1">
            <a:extLst>
              <a:ext uri="{FF2B5EF4-FFF2-40B4-BE49-F238E27FC236}">
                <a16:creationId xmlns:a16="http://schemas.microsoft.com/office/drawing/2014/main" id="{4F8B9431-24CB-721D-20BF-1F19DBAEBD01}"/>
              </a:ext>
            </a:extLst>
          </p:cNvPr>
          <p:cNvSpPr>
            <a:spLocks noGrp="1"/>
          </p:cNvSpPr>
          <p:nvPr>
            <p:ph type="ctrTitle"/>
          </p:nvPr>
        </p:nvSpPr>
        <p:spPr>
          <a:xfrm>
            <a:off x="398206" y="1350908"/>
            <a:ext cx="7415337" cy="1704472"/>
          </a:xfrm>
        </p:spPr>
        <p:txBody>
          <a:bodyPr vert="horz" lIns="91440" tIns="45720" rIns="91440" bIns="45720" rtlCol="0" anchor="b">
            <a:noAutofit/>
          </a:bodyPr>
          <a:lstStyle/>
          <a:p>
            <a:pPr algn="l">
              <a:lnSpc>
                <a:spcPct val="150000"/>
              </a:lnSpc>
              <a:spcBef>
                <a:spcPts val="0"/>
              </a:spcBef>
              <a:spcAft>
                <a:spcPts val="200"/>
              </a:spcAft>
            </a:pPr>
            <a:r>
              <a:rPr lang="en-US" sz="4800" b="1">
                <a:solidFill>
                  <a:schemeClr val="accent2">
                    <a:lumMod val="25000"/>
                  </a:schemeClr>
                </a:solidFill>
                <a:latin typeface="Arial"/>
                <a:cs typeface="Arial"/>
              </a:rPr>
              <a:t>Jefferson Lab Status</a:t>
            </a:r>
            <a:endParaRPr lang="en-US" sz="6600">
              <a:solidFill>
                <a:schemeClr val="accent2">
                  <a:lumMod val="25000"/>
                </a:schemeClr>
              </a:solidFill>
            </a:endParaRPr>
          </a:p>
        </p:txBody>
      </p:sp>
      <p:sp>
        <p:nvSpPr>
          <p:cNvPr id="3" name="Subtitle 2">
            <a:extLst>
              <a:ext uri="{FF2B5EF4-FFF2-40B4-BE49-F238E27FC236}">
                <a16:creationId xmlns:a16="http://schemas.microsoft.com/office/drawing/2014/main" id="{051139EB-F1F2-8AA9-81B7-6D1FCCFB5673}"/>
              </a:ext>
            </a:extLst>
          </p:cNvPr>
          <p:cNvSpPr>
            <a:spLocks noGrp="1"/>
          </p:cNvSpPr>
          <p:nvPr>
            <p:ph type="subTitle" idx="1"/>
          </p:nvPr>
        </p:nvSpPr>
        <p:spPr>
          <a:xfrm>
            <a:off x="398206" y="3344449"/>
            <a:ext cx="7580671" cy="2120249"/>
          </a:xfrm>
        </p:spPr>
        <p:txBody>
          <a:bodyPr vert="horz" lIns="91440" tIns="45720" rIns="91440" bIns="45720" rtlCol="0" anchor="t">
            <a:normAutofit/>
          </a:bodyPr>
          <a:lstStyle/>
          <a:p>
            <a:pPr algn="l"/>
            <a:r>
              <a:rPr lang="en-US" dirty="0">
                <a:solidFill>
                  <a:schemeClr val="bg1">
                    <a:lumMod val="50000"/>
                  </a:schemeClr>
                </a:solidFill>
                <a:latin typeface="Arial"/>
                <a:cs typeface="Arial"/>
              </a:rPr>
              <a:t>Kimberly Sawyer, Lab Director</a:t>
            </a:r>
          </a:p>
          <a:p>
            <a:pPr algn="l"/>
            <a:r>
              <a:rPr lang="en-US" sz="1600" dirty="0">
                <a:solidFill>
                  <a:schemeClr val="bg1">
                    <a:lumMod val="50000"/>
                  </a:schemeClr>
                </a:solidFill>
                <a:latin typeface="Arial"/>
                <a:cs typeface="Arial"/>
              </a:rPr>
              <a:t>Thomas Jefferson National Accelerator Facility</a:t>
            </a:r>
          </a:p>
          <a:p>
            <a:pPr algn="l"/>
            <a:endParaRPr lang="en-US" sz="2000">
              <a:solidFill>
                <a:schemeClr val="bg1">
                  <a:lumMod val="50000"/>
                </a:schemeClr>
              </a:solidFill>
              <a:latin typeface="Arial" panose="020B0604020202020204" pitchFamily="34" charset="0"/>
              <a:cs typeface="Arial" panose="020B0604020202020204" pitchFamily="34" charset="0"/>
            </a:endParaRPr>
          </a:p>
          <a:p>
            <a:pPr algn="l"/>
            <a:r>
              <a:rPr lang="en-US" sz="2000" dirty="0">
                <a:solidFill>
                  <a:schemeClr val="bg1">
                    <a:lumMod val="50000"/>
                  </a:schemeClr>
                </a:solidFill>
                <a:latin typeface="Arial"/>
                <a:cs typeface="Arial"/>
              </a:rPr>
              <a:t>October 8, 2024</a:t>
            </a:r>
          </a:p>
          <a:p>
            <a:pPr algn="l"/>
            <a:endParaRPr lang="en-US" sz="2800">
              <a:solidFill>
                <a:schemeClr val="bg1">
                  <a:lumMod val="50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A8EB7D6F-1886-4DD6-A025-71D30494B707}"/>
              </a:ext>
            </a:extLst>
          </p:cNvPr>
          <p:cNvPicPr>
            <a:picLocks noChangeAspect="1"/>
          </p:cNvPicPr>
          <p:nvPr/>
        </p:nvPicPr>
        <p:blipFill>
          <a:blip r:embed="rId5"/>
          <a:stretch>
            <a:fillRect/>
          </a:stretch>
        </p:blipFill>
        <p:spPr>
          <a:xfrm>
            <a:off x="60960" y="6115050"/>
            <a:ext cx="2149856" cy="671830"/>
          </a:xfrm>
          <a:prstGeom prst="rect">
            <a:avLst/>
          </a:prstGeom>
        </p:spPr>
      </p:pic>
      <p:pic>
        <p:nvPicPr>
          <p:cNvPr id="4" name="Picture 3">
            <a:extLst>
              <a:ext uri="{FF2B5EF4-FFF2-40B4-BE49-F238E27FC236}">
                <a16:creationId xmlns:a16="http://schemas.microsoft.com/office/drawing/2014/main" id="{01DCC56E-1C75-6ACF-1762-CFD7F9799E6E}"/>
              </a:ext>
            </a:extLst>
          </p:cNvPr>
          <p:cNvPicPr>
            <a:picLocks noChangeAspect="1"/>
          </p:cNvPicPr>
          <p:nvPr/>
        </p:nvPicPr>
        <p:blipFill>
          <a:blip r:embed="rId6"/>
          <a:stretch>
            <a:fillRect/>
          </a:stretch>
        </p:blipFill>
        <p:spPr>
          <a:xfrm>
            <a:off x="2764280" y="6198631"/>
            <a:ext cx="1943842" cy="487377"/>
          </a:xfrm>
          <a:prstGeom prst="rect">
            <a:avLst/>
          </a:prstGeom>
        </p:spPr>
      </p:pic>
      <p:pic>
        <p:nvPicPr>
          <p:cNvPr id="5" name="Picture 4">
            <a:extLst>
              <a:ext uri="{FF2B5EF4-FFF2-40B4-BE49-F238E27FC236}">
                <a16:creationId xmlns:a16="http://schemas.microsoft.com/office/drawing/2014/main" id="{0BFF1356-67C3-A2B0-55D3-9D99DAF7917C}"/>
              </a:ext>
            </a:extLst>
          </p:cNvPr>
          <p:cNvPicPr>
            <a:picLocks noChangeAspect="1"/>
          </p:cNvPicPr>
          <p:nvPr/>
        </p:nvPicPr>
        <p:blipFill>
          <a:blip r:embed="rId7"/>
          <a:stretch>
            <a:fillRect/>
          </a:stretch>
        </p:blipFill>
        <p:spPr>
          <a:xfrm>
            <a:off x="5654813" y="6198631"/>
            <a:ext cx="882374" cy="588249"/>
          </a:xfrm>
          <a:prstGeom prst="rect">
            <a:avLst/>
          </a:prstGeom>
        </p:spPr>
      </p:pic>
    </p:spTree>
    <p:extLst>
      <p:ext uri="{BB962C8B-B14F-4D97-AF65-F5344CB8AC3E}">
        <p14:creationId xmlns:p14="http://schemas.microsoft.com/office/powerpoint/2010/main" val="3551954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AF0867-A740-8D34-4E49-C7A8CDB036F1}"/>
              </a:ext>
            </a:extLst>
          </p:cNvPr>
          <p:cNvPicPr>
            <a:picLocks noChangeAspect="1"/>
          </p:cNvPicPr>
          <p:nvPr/>
        </p:nvPicPr>
        <p:blipFill rotWithShape="1">
          <a:blip r:embed="rId3"/>
          <a:srcRect l="1803"/>
          <a:stretch/>
        </p:blipFill>
        <p:spPr>
          <a:xfrm>
            <a:off x="0" y="0"/>
            <a:ext cx="11972193" cy="6858000"/>
          </a:xfrm>
          <a:prstGeom prst="rect">
            <a:avLst/>
          </a:prstGeom>
        </p:spPr>
      </p:pic>
      <p:pic>
        <p:nvPicPr>
          <p:cNvPr id="11" name="Picture 10">
            <a:extLst>
              <a:ext uri="{FF2B5EF4-FFF2-40B4-BE49-F238E27FC236}">
                <a16:creationId xmlns:a16="http://schemas.microsoft.com/office/drawing/2014/main" id="{743330BF-4469-4333-8946-F7752FA9BC47}"/>
              </a:ext>
            </a:extLst>
          </p:cNvPr>
          <p:cNvPicPr>
            <a:picLocks noChangeAspect="1"/>
          </p:cNvPicPr>
          <p:nvPr/>
        </p:nvPicPr>
        <p:blipFill rotWithShape="1">
          <a:blip r:embed="rId4"/>
          <a:srcRect l="42287" t="3585"/>
          <a:stretch/>
        </p:blipFill>
        <p:spPr>
          <a:xfrm flipH="1">
            <a:off x="8634045" y="0"/>
            <a:ext cx="3557954" cy="6858000"/>
          </a:xfrm>
          <a:prstGeom prst="rect">
            <a:avLst/>
          </a:prstGeom>
        </p:spPr>
      </p:pic>
      <p:sp>
        <p:nvSpPr>
          <p:cNvPr id="8" name="Title 1">
            <a:extLst>
              <a:ext uri="{FF2B5EF4-FFF2-40B4-BE49-F238E27FC236}">
                <a16:creationId xmlns:a16="http://schemas.microsoft.com/office/drawing/2014/main" id="{45AB825F-55A8-43E2-AA5B-6ECDC7117ADE}"/>
              </a:ext>
            </a:extLst>
          </p:cNvPr>
          <p:cNvSpPr txBox="1">
            <a:spLocks/>
          </p:cNvSpPr>
          <p:nvPr/>
        </p:nvSpPr>
        <p:spPr>
          <a:xfrm>
            <a:off x="586924" y="1250047"/>
            <a:ext cx="8581380" cy="7455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tx1"/>
                </a:solidFill>
                <a:latin typeface="Avenir" panose="02000503020000020003" pitchFamily="2" charset="0"/>
                <a:ea typeface="+mj-ea"/>
                <a:cs typeface="+mj-cs"/>
              </a:defRPr>
            </a:lvl1pPr>
          </a:lstStyle>
          <a:p>
            <a:pPr lvl="0" algn="l"/>
            <a:r>
              <a:rPr lang="en-US" sz="4000">
                <a:solidFill>
                  <a:srgbClr val="8397A9">
                    <a:lumMod val="50000"/>
                  </a:srgbClr>
                </a:solidFill>
                <a:latin typeface="Arial" panose="020B0604020202020204" pitchFamily="34" charset="0"/>
                <a:cs typeface="Arial" panose="020B0604020202020204" pitchFamily="34" charset="0"/>
              </a:rPr>
              <a:t>Update on Future Transition</a:t>
            </a:r>
            <a:endParaRPr kumimoji="0" lang="en-US" sz="4000" b="1" i="0" u="none" strike="noStrike" kern="1200" cap="none" spc="0" normalizeH="0" baseline="0" noProof="0">
              <a:ln>
                <a:noFill/>
              </a:ln>
              <a:solidFill>
                <a:srgbClr val="8397A9">
                  <a:lumMod val="50000"/>
                </a:srgbClr>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74B58E2F-1B6E-F2E0-64DD-CDEBA1F7B148}"/>
              </a:ext>
            </a:extLst>
          </p:cNvPr>
          <p:cNvPicPr>
            <a:picLocks noChangeAspect="1"/>
          </p:cNvPicPr>
          <p:nvPr/>
        </p:nvPicPr>
        <p:blipFill rotWithShape="1">
          <a:blip r:embed="rId5"/>
          <a:srcRect r="5730"/>
          <a:stretch/>
        </p:blipFill>
        <p:spPr>
          <a:xfrm>
            <a:off x="698642" y="2967752"/>
            <a:ext cx="11493357" cy="2545327"/>
          </a:xfrm>
          <a:prstGeom prst="rect">
            <a:avLst/>
          </a:prstGeom>
        </p:spPr>
      </p:pic>
      <p:pic>
        <p:nvPicPr>
          <p:cNvPr id="6" name="Picture 5" descr="A red circle in the middle of a black background&#10;&#10;Description automatically generated">
            <a:extLst>
              <a:ext uri="{FF2B5EF4-FFF2-40B4-BE49-F238E27FC236}">
                <a16:creationId xmlns:a16="http://schemas.microsoft.com/office/drawing/2014/main" id="{847E2322-939B-F19E-CA70-124F5FF7FB4E}"/>
              </a:ext>
            </a:extLst>
          </p:cNvPr>
          <p:cNvPicPr>
            <a:picLocks noChangeAspect="1"/>
          </p:cNvPicPr>
          <p:nvPr/>
        </p:nvPicPr>
        <p:blipFill>
          <a:blip r:embed="rId6"/>
          <a:stretch>
            <a:fillRect/>
          </a:stretch>
        </p:blipFill>
        <p:spPr>
          <a:xfrm>
            <a:off x="10312997" y="6323586"/>
            <a:ext cx="1725109" cy="540534"/>
          </a:xfrm>
          <a:prstGeom prst="rect">
            <a:avLst/>
          </a:prstGeom>
        </p:spPr>
      </p:pic>
      <p:sp>
        <p:nvSpPr>
          <p:cNvPr id="4" name="Footer Placeholder 5">
            <a:extLst>
              <a:ext uri="{FF2B5EF4-FFF2-40B4-BE49-F238E27FC236}">
                <a16:creationId xmlns:a16="http://schemas.microsoft.com/office/drawing/2014/main" id="{2BD11C51-C3C2-936D-79B2-915CEA324E1C}"/>
              </a:ext>
            </a:extLst>
          </p:cNvPr>
          <p:cNvSpPr>
            <a:spLocks noGrp="1"/>
          </p:cNvSpPr>
          <p:nvPr>
            <p:ph type="ftr" sz="quarter" idx="11"/>
          </p:nvPr>
        </p:nvSpPr>
        <p:spPr>
          <a:xfrm>
            <a:off x="479337" y="6411292"/>
            <a:ext cx="4156457" cy="365125"/>
          </a:xfrm>
        </p:spPr>
        <p:txBody>
          <a:bodyPr/>
          <a:lstStyle/>
          <a:p>
            <a:pPr algn="l"/>
            <a:r>
              <a:rPr lang="en-US"/>
              <a:t>APS DNP JLab User Group Meeting   |  October 8, 2024</a:t>
            </a:r>
          </a:p>
        </p:txBody>
      </p:sp>
      <p:sp>
        <p:nvSpPr>
          <p:cNvPr id="7" name="Slide Number Placeholder 3">
            <a:extLst>
              <a:ext uri="{FF2B5EF4-FFF2-40B4-BE49-F238E27FC236}">
                <a16:creationId xmlns:a16="http://schemas.microsoft.com/office/drawing/2014/main" id="{4085650C-0EB1-1075-9E15-AB7A08A32378}"/>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10</a:t>
            </a:fld>
            <a:endParaRPr lang="en-US"/>
          </a:p>
        </p:txBody>
      </p:sp>
    </p:spTree>
    <p:extLst>
      <p:ext uri="{BB962C8B-B14F-4D97-AF65-F5344CB8AC3E}">
        <p14:creationId xmlns:p14="http://schemas.microsoft.com/office/powerpoint/2010/main" val="3240296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40A147-BC56-22BE-D214-0C51F1C6D043}"/>
              </a:ext>
            </a:extLst>
          </p:cNvPr>
          <p:cNvSpPr txBox="1"/>
          <p:nvPr/>
        </p:nvSpPr>
        <p:spPr>
          <a:xfrm>
            <a:off x="1139177" y="1711376"/>
            <a:ext cx="10765716" cy="1964512"/>
          </a:xfrm>
          <a:prstGeom prst="rect">
            <a:avLst/>
          </a:prstGeom>
          <a:noFill/>
        </p:spPr>
        <p:txBody>
          <a:bodyPr wrap="square">
            <a:spAutoFit/>
          </a:bodyPr>
          <a:lstStyle/>
          <a:p>
            <a:pPr marL="0" indent="0">
              <a:lnSpc>
                <a:spcPct val="150000"/>
              </a:lnSpc>
              <a:buNone/>
            </a:pPr>
            <a:r>
              <a:rPr lang="en-US" sz="2800" b="1">
                <a:solidFill>
                  <a:schemeClr val="accent4">
                    <a:lumMod val="50000"/>
                  </a:schemeClr>
                </a:solidFill>
                <a:latin typeface="Avenir"/>
                <a:cs typeface="Arial"/>
              </a:rPr>
              <a:t>Continued enthusiasm </a:t>
            </a:r>
          </a:p>
          <a:p>
            <a:pPr marL="0" indent="0">
              <a:lnSpc>
                <a:spcPct val="150000"/>
              </a:lnSpc>
              <a:buNone/>
            </a:pPr>
            <a:r>
              <a:rPr lang="en-US" sz="2800" b="1">
                <a:solidFill>
                  <a:schemeClr val="accent4">
                    <a:lumMod val="50000"/>
                  </a:schemeClr>
                </a:solidFill>
                <a:latin typeface="Avenir"/>
                <a:cs typeface="Arial"/>
              </a:rPr>
              <a:t>Engagement with Jefferson Lab and its programs</a:t>
            </a:r>
          </a:p>
          <a:p>
            <a:pPr marL="0" indent="0">
              <a:lnSpc>
                <a:spcPct val="150000"/>
              </a:lnSpc>
              <a:buNone/>
            </a:pPr>
            <a:r>
              <a:rPr lang="en-US" sz="2800" b="1">
                <a:solidFill>
                  <a:schemeClr val="accent4">
                    <a:lumMod val="50000"/>
                  </a:schemeClr>
                </a:solidFill>
                <a:latin typeface="Avenir"/>
                <a:cs typeface="Arial"/>
              </a:rPr>
              <a:t>Partnership in delivering our present and ensuring our future</a:t>
            </a:r>
          </a:p>
        </p:txBody>
      </p:sp>
      <p:sp>
        <p:nvSpPr>
          <p:cNvPr id="8" name="TextBox 7">
            <a:extLst>
              <a:ext uri="{FF2B5EF4-FFF2-40B4-BE49-F238E27FC236}">
                <a16:creationId xmlns:a16="http://schemas.microsoft.com/office/drawing/2014/main" id="{878281F3-94A1-AB89-7ADC-68A24B190DC1}"/>
              </a:ext>
            </a:extLst>
          </p:cNvPr>
          <p:cNvSpPr txBox="1"/>
          <p:nvPr/>
        </p:nvSpPr>
        <p:spPr>
          <a:xfrm>
            <a:off x="499957" y="438513"/>
            <a:ext cx="10653823" cy="1200329"/>
          </a:xfrm>
          <a:prstGeom prst="rect">
            <a:avLst/>
          </a:prstGeom>
          <a:noFill/>
        </p:spPr>
        <p:txBody>
          <a:bodyPr wrap="square">
            <a:spAutoFit/>
          </a:bodyPr>
          <a:lstStyle/>
          <a:p>
            <a:pPr marL="0" indent="0">
              <a:buNone/>
            </a:pPr>
            <a:r>
              <a:rPr lang="en-US" sz="7200" b="1">
                <a:solidFill>
                  <a:srgbClr val="3D4C59"/>
                </a:solidFill>
                <a:effectLst>
                  <a:outerShdw blurRad="38100" dist="38100" dir="2700000" algn="tl">
                    <a:srgbClr val="000000">
                      <a:alpha val="43137"/>
                    </a:srgbClr>
                  </a:outerShdw>
                </a:effectLst>
                <a:latin typeface="Aptos ExtraBold" panose="020B0004020202020204" pitchFamily="34" charset="0"/>
                <a:ea typeface="STXingkai" panose="020B0503020204020204" pitchFamily="2" charset="-122"/>
                <a:cs typeface="Arial"/>
              </a:rPr>
              <a:t>Thank you for your …</a:t>
            </a:r>
          </a:p>
        </p:txBody>
      </p:sp>
      <p:pic>
        <p:nvPicPr>
          <p:cNvPr id="10" name="Graphic 14" descr="Chevron arrows with solid fill">
            <a:extLst>
              <a:ext uri="{FF2B5EF4-FFF2-40B4-BE49-F238E27FC236}">
                <a16:creationId xmlns:a16="http://schemas.microsoft.com/office/drawing/2014/main" id="{AFDD8606-8C16-6098-3386-DEE4CB198E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790" y="1849397"/>
            <a:ext cx="524059" cy="524059"/>
          </a:xfrm>
          <a:prstGeom prst="rect">
            <a:avLst/>
          </a:prstGeom>
        </p:spPr>
      </p:pic>
      <p:pic>
        <p:nvPicPr>
          <p:cNvPr id="11" name="Graphic 14" descr="Chevron arrows with solid fill">
            <a:extLst>
              <a:ext uri="{FF2B5EF4-FFF2-40B4-BE49-F238E27FC236}">
                <a16:creationId xmlns:a16="http://schemas.microsoft.com/office/drawing/2014/main" id="{6A765F38-EF85-6EAF-CC4F-CD103AC11B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462" y="2481455"/>
            <a:ext cx="524059" cy="524059"/>
          </a:xfrm>
          <a:prstGeom prst="rect">
            <a:avLst/>
          </a:prstGeom>
        </p:spPr>
      </p:pic>
      <p:pic>
        <p:nvPicPr>
          <p:cNvPr id="12" name="Graphic 14" descr="Chevron arrows with solid fill">
            <a:extLst>
              <a:ext uri="{FF2B5EF4-FFF2-40B4-BE49-F238E27FC236}">
                <a16:creationId xmlns:a16="http://schemas.microsoft.com/office/drawing/2014/main" id="{072F8303-1D4A-F3FE-A6A9-2D5AE02027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790" y="3125232"/>
            <a:ext cx="524059" cy="524059"/>
          </a:xfrm>
          <a:prstGeom prst="rect">
            <a:avLst/>
          </a:prstGeom>
        </p:spPr>
      </p:pic>
      <p:sp>
        <p:nvSpPr>
          <p:cNvPr id="13" name="Footer Placeholder 5">
            <a:extLst>
              <a:ext uri="{FF2B5EF4-FFF2-40B4-BE49-F238E27FC236}">
                <a16:creationId xmlns:a16="http://schemas.microsoft.com/office/drawing/2014/main" id="{41E62A5B-C825-7876-8E86-9E6D4E97846B}"/>
              </a:ext>
            </a:extLst>
          </p:cNvPr>
          <p:cNvSpPr>
            <a:spLocks noGrp="1"/>
          </p:cNvSpPr>
          <p:nvPr>
            <p:ph type="ftr" sz="quarter" idx="11"/>
          </p:nvPr>
        </p:nvSpPr>
        <p:spPr>
          <a:xfrm>
            <a:off x="479337" y="6411292"/>
            <a:ext cx="4156457" cy="365125"/>
          </a:xfrm>
        </p:spPr>
        <p:txBody>
          <a:bodyPr/>
          <a:lstStyle/>
          <a:p>
            <a:pPr algn="l"/>
            <a:r>
              <a:rPr lang="en-US"/>
              <a:t>APS DNP JLab User Group Meeting   |  October 8, 2024</a:t>
            </a:r>
          </a:p>
        </p:txBody>
      </p:sp>
      <p:sp>
        <p:nvSpPr>
          <p:cNvPr id="14" name="Slide Number Placeholder 3">
            <a:extLst>
              <a:ext uri="{FF2B5EF4-FFF2-40B4-BE49-F238E27FC236}">
                <a16:creationId xmlns:a16="http://schemas.microsoft.com/office/drawing/2014/main" id="{83161D7A-78C7-D75D-0AB3-B0D7A4C5C54E}"/>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11</a:t>
            </a:fld>
            <a:endParaRPr lang="en-US"/>
          </a:p>
        </p:txBody>
      </p:sp>
      <p:pic>
        <p:nvPicPr>
          <p:cNvPr id="15" name="Picture 14" descr="A red circle in the middle of a black background&#10;&#10;Description automatically generated">
            <a:extLst>
              <a:ext uri="{FF2B5EF4-FFF2-40B4-BE49-F238E27FC236}">
                <a16:creationId xmlns:a16="http://schemas.microsoft.com/office/drawing/2014/main" id="{865BC601-005F-BAC7-449A-78EB683452F9}"/>
              </a:ext>
            </a:extLst>
          </p:cNvPr>
          <p:cNvPicPr>
            <a:picLocks noChangeAspect="1"/>
          </p:cNvPicPr>
          <p:nvPr/>
        </p:nvPicPr>
        <p:blipFill>
          <a:blip r:embed="rId5"/>
          <a:stretch>
            <a:fillRect/>
          </a:stretch>
        </p:blipFill>
        <p:spPr>
          <a:xfrm>
            <a:off x="10312997" y="6323586"/>
            <a:ext cx="1725109" cy="540534"/>
          </a:xfrm>
          <a:prstGeom prst="rect">
            <a:avLst/>
          </a:prstGeom>
        </p:spPr>
      </p:pic>
      <p:pic>
        <p:nvPicPr>
          <p:cNvPr id="21" name="Picture 20">
            <a:extLst>
              <a:ext uri="{FF2B5EF4-FFF2-40B4-BE49-F238E27FC236}">
                <a16:creationId xmlns:a16="http://schemas.microsoft.com/office/drawing/2014/main" id="{56E8635A-52A4-6BF5-C3CB-5A96253D743B}"/>
              </a:ext>
            </a:extLst>
          </p:cNvPr>
          <p:cNvPicPr>
            <a:picLocks noChangeAspect="1"/>
          </p:cNvPicPr>
          <p:nvPr/>
        </p:nvPicPr>
        <p:blipFill>
          <a:blip r:embed="rId6"/>
          <a:stretch>
            <a:fillRect/>
          </a:stretch>
        </p:blipFill>
        <p:spPr>
          <a:xfrm>
            <a:off x="8137586" y="3920238"/>
            <a:ext cx="3768406" cy="2407065"/>
          </a:xfrm>
          <a:prstGeom prst="rect">
            <a:avLst/>
          </a:prstGeom>
        </p:spPr>
      </p:pic>
      <p:pic>
        <p:nvPicPr>
          <p:cNvPr id="23" name="Picture 22">
            <a:extLst>
              <a:ext uri="{FF2B5EF4-FFF2-40B4-BE49-F238E27FC236}">
                <a16:creationId xmlns:a16="http://schemas.microsoft.com/office/drawing/2014/main" id="{FE0107D5-7D20-3D75-6ECA-03E84FADBD14}"/>
              </a:ext>
            </a:extLst>
          </p:cNvPr>
          <p:cNvPicPr>
            <a:picLocks noChangeAspect="1"/>
          </p:cNvPicPr>
          <p:nvPr/>
        </p:nvPicPr>
        <p:blipFill>
          <a:blip r:embed="rId7"/>
          <a:stretch>
            <a:fillRect/>
          </a:stretch>
        </p:blipFill>
        <p:spPr>
          <a:xfrm>
            <a:off x="307844" y="3920239"/>
            <a:ext cx="3840302" cy="2390392"/>
          </a:xfrm>
          <a:prstGeom prst="rect">
            <a:avLst/>
          </a:prstGeom>
        </p:spPr>
      </p:pic>
      <p:pic>
        <p:nvPicPr>
          <p:cNvPr id="25" name="Picture 24">
            <a:extLst>
              <a:ext uri="{FF2B5EF4-FFF2-40B4-BE49-F238E27FC236}">
                <a16:creationId xmlns:a16="http://schemas.microsoft.com/office/drawing/2014/main" id="{C97A0970-0004-B1A2-D01F-3F0E3773AD09}"/>
              </a:ext>
            </a:extLst>
          </p:cNvPr>
          <p:cNvPicPr>
            <a:picLocks noChangeAspect="1"/>
          </p:cNvPicPr>
          <p:nvPr/>
        </p:nvPicPr>
        <p:blipFill>
          <a:blip r:embed="rId8"/>
          <a:stretch>
            <a:fillRect/>
          </a:stretch>
        </p:blipFill>
        <p:spPr>
          <a:xfrm>
            <a:off x="4270745" y="3917539"/>
            <a:ext cx="3744205" cy="2409765"/>
          </a:xfrm>
          <a:prstGeom prst="rect">
            <a:avLst/>
          </a:prstGeom>
        </p:spPr>
      </p:pic>
    </p:spTree>
    <p:extLst>
      <p:ext uri="{BB962C8B-B14F-4D97-AF65-F5344CB8AC3E}">
        <p14:creationId xmlns:p14="http://schemas.microsoft.com/office/powerpoint/2010/main" val="3672449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D74A-AA4B-333B-9195-94E2C5156BE9}"/>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5242D6B-76F9-5109-57B3-FEF167407FD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66944" y="1"/>
            <a:ext cx="6725055" cy="6858000"/>
          </a:xfrm>
          <a:prstGeom prst="rect">
            <a:avLst/>
          </a:prstGeom>
        </p:spPr>
      </p:pic>
      <p:pic>
        <p:nvPicPr>
          <p:cNvPr id="13" name="Picture 12">
            <a:extLst>
              <a:ext uri="{FF2B5EF4-FFF2-40B4-BE49-F238E27FC236}">
                <a16:creationId xmlns:a16="http://schemas.microsoft.com/office/drawing/2014/main" id="{FDC2FB9C-C474-FA92-E03C-6C4008F9DAC2}"/>
              </a:ext>
            </a:extLst>
          </p:cNvPr>
          <p:cNvPicPr>
            <a:picLocks noChangeAspect="1"/>
          </p:cNvPicPr>
          <p:nvPr/>
        </p:nvPicPr>
        <p:blipFill>
          <a:blip r:embed="rId4"/>
          <a:srcRect/>
          <a:stretch/>
        </p:blipFill>
        <p:spPr>
          <a:xfrm>
            <a:off x="-11430" y="-4291"/>
            <a:ext cx="8663939" cy="6860011"/>
          </a:xfrm>
          <a:prstGeom prst="rect">
            <a:avLst/>
          </a:prstGeom>
        </p:spPr>
      </p:pic>
      <p:sp>
        <p:nvSpPr>
          <p:cNvPr id="11" name="Title 1">
            <a:extLst>
              <a:ext uri="{FF2B5EF4-FFF2-40B4-BE49-F238E27FC236}">
                <a16:creationId xmlns:a16="http://schemas.microsoft.com/office/drawing/2014/main" id="{3B191A00-D6C1-47C4-8BC2-3CD7226D33D5}"/>
              </a:ext>
            </a:extLst>
          </p:cNvPr>
          <p:cNvSpPr txBox="1">
            <a:spLocks/>
          </p:cNvSpPr>
          <p:nvPr/>
        </p:nvSpPr>
        <p:spPr>
          <a:xfrm>
            <a:off x="446078" y="1761265"/>
            <a:ext cx="5147900" cy="16644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tx1"/>
                </a:solidFill>
                <a:latin typeface="Avenir" panose="02000503020000020003" pitchFamily="2" charset="0"/>
                <a:ea typeface="+mj-ea"/>
                <a:cs typeface="+mj-cs"/>
              </a:defRPr>
            </a:lvl1pPr>
          </a:lstStyle>
          <a:p>
            <a:pPr lvl="0" algn="l"/>
            <a:r>
              <a:rPr lang="en-US">
                <a:solidFill>
                  <a:srgbClr val="3D4C59"/>
                </a:solidFill>
                <a:latin typeface="Arial" panose="020B0604020202020204" pitchFamily="34" charset="0"/>
                <a:cs typeface="Arial" panose="020B0604020202020204" pitchFamily="34" charset="0"/>
              </a:rPr>
              <a:t>Questions</a:t>
            </a:r>
            <a:r>
              <a:rPr lang="en-US">
                <a:solidFill>
                  <a:srgbClr val="8397A9">
                    <a:lumMod val="50000"/>
                  </a:srgbClr>
                </a:solidFill>
                <a:latin typeface="Arial" panose="020B0604020202020204" pitchFamily="34" charset="0"/>
                <a:cs typeface="Arial" panose="020B0604020202020204" pitchFamily="34" charset="0"/>
              </a:rPr>
              <a:t>?</a:t>
            </a:r>
            <a:endParaRPr kumimoji="0" lang="en-US" b="1" i="0" u="none" strike="noStrike" kern="1200" cap="none" spc="0" normalizeH="0" baseline="0" noProof="0">
              <a:ln>
                <a:noFill/>
              </a:ln>
              <a:solidFill>
                <a:srgbClr val="8397A9">
                  <a:lumMod val="50000"/>
                </a:srgbClr>
              </a:solidFill>
              <a:effectLst/>
              <a:uLnTx/>
              <a:uFillTx/>
              <a:latin typeface="Arial" panose="020B0604020202020204" pitchFamily="34" charset="0"/>
              <a:ea typeface="+mj-ea"/>
              <a:cs typeface="Arial" panose="020B0604020202020204" pitchFamily="34" charset="0"/>
            </a:endParaRPr>
          </a:p>
        </p:txBody>
      </p:sp>
      <p:pic>
        <p:nvPicPr>
          <p:cNvPr id="12" name="Picture 11">
            <a:extLst>
              <a:ext uri="{FF2B5EF4-FFF2-40B4-BE49-F238E27FC236}">
                <a16:creationId xmlns:a16="http://schemas.microsoft.com/office/drawing/2014/main" id="{9CB3EFA3-B70A-461B-A72F-3DC5557AB1D2}"/>
              </a:ext>
            </a:extLst>
          </p:cNvPr>
          <p:cNvPicPr>
            <a:picLocks noChangeAspect="1"/>
          </p:cNvPicPr>
          <p:nvPr/>
        </p:nvPicPr>
        <p:blipFill>
          <a:blip r:embed="rId5"/>
          <a:stretch>
            <a:fillRect/>
          </a:stretch>
        </p:blipFill>
        <p:spPr>
          <a:xfrm>
            <a:off x="791210" y="6031894"/>
            <a:ext cx="1718180" cy="430797"/>
          </a:xfrm>
          <a:prstGeom prst="rect">
            <a:avLst/>
          </a:prstGeom>
        </p:spPr>
      </p:pic>
      <p:pic>
        <p:nvPicPr>
          <p:cNvPr id="14" name="Picture 13">
            <a:extLst>
              <a:ext uri="{FF2B5EF4-FFF2-40B4-BE49-F238E27FC236}">
                <a16:creationId xmlns:a16="http://schemas.microsoft.com/office/drawing/2014/main" id="{C91F6BDC-2700-41F6-BC44-6707190E7F6B}"/>
              </a:ext>
            </a:extLst>
          </p:cNvPr>
          <p:cNvPicPr>
            <a:picLocks noChangeAspect="1"/>
          </p:cNvPicPr>
          <p:nvPr/>
        </p:nvPicPr>
        <p:blipFill>
          <a:blip r:embed="rId6"/>
          <a:stretch>
            <a:fillRect/>
          </a:stretch>
        </p:blipFill>
        <p:spPr>
          <a:xfrm>
            <a:off x="2928621" y="6031894"/>
            <a:ext cx="822962" cy="548641"/>
          </a:xfrm>
          <a:prstGeom prst="rect">
            <a:avLst/>
          </a:prstGeom>
        </p:spPr>
      </p:pic>
    </p:spTree>
    <p:extLst>
      <p:ext uri="{BB962C8B-B14F-4D97-AF65-F5344CB8AC3E}">
        <p14:creationId xmlns:p14="http://schemas.microsoft.com/office/powerpoint/2010/main" val="2321099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51683-BC47-C5C5-1A4B-D03C39EC9C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070BE9B-27CE-E3E1-1C88-D9B055E8FE46}"/>
              </a:ext>
            </a:extLst>
          </p:cNvPr>
          <p:cNvSpPr>
            <a:spLocks noGrp="1"/>
          </p:cNvSpPr>
          <p:nvPr>
            <p:ph type="title"/>
          </p:nvPr>
        </p:nvSpPr>
        <p:spPr>
          <a:xfrm>
            <a:off x="1253490" y="1734255"/>
            <a:ext cx="9423475" cy="1764324"/>
          </a:xfrm>
        </p:spPr>
        <p:txBody>
          <a:bodyPr>
            <a:normAutofit/>
          </a:bodyPr>
          <a:lstStyle/>
          <a:p>
            <a:pPr algn="ctr"/>
            <a:r>
              <a:rPr lang="en-US" sz="6600">
                <a:solidFill>
                  <a:srgbClr val="3D4C59"/>
                </a:solidFill>
                <a:latin typeface="Aptos Display" panose="020B0004020202020204" pitchFamily="34" charset="0"/>
              </a:rPr>
              <a:t>Thank you!</a:t>
            </a:r>
          </a:p>
        </p:txBody>
      </p:sp>
      <p:sp>
        <p:nvSpPr>
          <p:cNvPr id="6" name="Rectangle 5">
            <a:extLst>
              <a:ext uri="{FF2B5EF4-FFF2-40B4-BE49-F238E27FC236}">
                <a16:creationId xmlns:a16="http://schemas.microsoft.com/office/drawing/2014/main" id="{97F729E3-4441-9BF3-A623-D93B3D750307}"/>
              </a:ext>
            </a:extLst>
          </p:cNvPr>
          <p:cNvSpPr/>
          <p:nvPr/>
        </p:nvSpPr>
        <p:spPr>
          <a:xfrm rot="5400000" flipH="1">
            <a:off x="6021204" y="-727711"/>
            <a:ext cx="125528" cy="85729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7B65925-6385-2D56-4C88-5C08678416EB}"/>
              </a:ext>
            </a:extLst>
          </p:cNvPr>
          <p:cNvPicPr>
            <a:picLocks noChangeAspect="1"/>
          </p:cNvPicPr>
          <p:nvPr/>
        </p:nvPicPr>
        <p:blipFill>
          <a:blip r:embed="rId3"/>
          <a:stretch>
            <a:fillRect/>
          </a:stretch>
        </p:blipFill>
        <p:spPr>
          <a:xfrm>
            <a:off x="6895219" y="4253563"/>
            <a:ext cx="2358650" cy="737078"/>
          </a:xfrm>
          <a:prstGeom prst="rect">
            <a:avLst/>
          </a:prstGeom>
        </p:spPr>
      </p:pic>
      <p:pic>
        <p:nvPicPr>
          <p:cNvPr id="9" name="Picture 8">
            <a:extLst>
              <a:ext uri="{FF2B5EF4-FFF2-40B4-BE49-F238E27FC236}">
                <a16:creationId xmlns:a16="http://schemas.microsoft.com/office/drawing/2014/main" id="{90D8AFB5-2DDA-3DA7-1889-794887C9FDE7}"/>
              </a:ext>
            </a:extLst>
          </p:cNvPr>
          <p:cNvPicPr>
            <a:picLocks noChangeAspect="1"/>
          </p:cNvPicPr>
          <p:nvPr/>
        </p:nvPicPr>
        <p:blipFill>
          <a:blip r:embed="rId4"/>
          <a:stretch>
            <a:fillRect/>
          </a:stretch>
        </p:blipFill>
        <p:spPr>
          <a:xfrm>
            <a:off x="3137768" y="4378414"/>
            <a:ext cx="1943842" cy="487377"/>
          </a:xfrm>
          <a:prstGeom prst="rect">
            <a:avLst/>
          </a:prstGeom>
        </p:spPr>
      </p:pic>
      <p:pic>
        <p:nvPicPr>
          <p:cNvPr id="11" name="Picture 10">
            <a:extLst>
              <a:ext uri="{FF2B5EF4-FFF2-40B4-BE49-F238E27FC236}">
                <a16:creationId xmlns:a16="http://schemas.microsoft.com/office/drawing/2014/main" id="{0186E9DD-A850-4C88-4D58-C4AFE8D1B930}"/>
              </a:ext>
            </a:extLst>
          </p:cNvPr>
          <p:cNvPicPr>
            <a:picLocks noChangeAspect="1"/>
          </p:cNvPicPr>
          <p:nvPr/>
        </p:nvPicPr>
        <p:blipFill>
          <a:blip r:embed="rId5"/>
          <a:stretch>
            <a:fillRect/>
          </a:stretch>
        </p:blipFill>
        <p:spPr>
          <a:xfrm>
            <a:off x="5654813" y="4378414"/>
            <a:ext cx="882374" cy="588249"/>
          </a:xfrm>
          <a:prstGeom prst="rect">
            <a:avLst/>
          </a:prstGeom>
        </p:spPr>
      </p:pic>
    </p:spTree>
    <p:extLst>
      <p:ext uri="{BB962C8B-B14F-4D97-AF65-F5344CB8AC3E}">
        <p14:creationId xmlns:p14="http://schemas.microsoft.com/office/powerpoint/2010/main" val="181312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AF0867-A740-8D34-4E49-C7A8CDB036F1}"/>
              </a:ext>
            </a:extLst>
          </p:cNvPr>
          <p:cNvPicPr>
            <a:picLocks noChangeAspect="1"/>
          </p:cNvPicPr>
          <p:nvPr/>
        </p:nvPicPr>
        <p:blipFill>
          <a:blip r:embed="rId3"/>
          <a:srcRect/>
          <a:stretch/>
        </p:blipFill>
        <p:spPr>
          <a:xfrm>
            <a:off x="6350" y="0"/>
            <a:ext cx="12179300" cy="6858000"/>
          </a:xfrm>
          <a:prstGeom prst="rect">
            <a:avLst/>
          </a:prstGeom>
        </p:spPr>
      </p:pic>
      <p:sp>
        <p:nvSpPr>
          <p:cNvPr id="2" name="Footer Placeholder 5">
            <a:extLst>
              <a:ext uri="{FF2B5EF4-FFF2-40B4-BE49-F238E27FC236}">
                <a16:creationId xmlns:a16="http://schemas.microsoft.com/office/drawing/2014/main" id="{409097AB-1231-6E4B-5990-B5393C613037}"/>
              </a:ext>
            </a:extLst>
          </p:cNvPr>
          <p:cNvSpPr>
            <a:spLocks noGrp="1"/>
          </p:cNvSpPr>
          <p:nvPr>
            <p:ph type="ftr" sz="quarter" idx="11"/>
          </p:nvPr>
        </p:nvSpPr>
        <p:spPr>
          <a:xfrm>
            <a:off x="479337" y="6411292"/>
            <a:ext cx="4156457" cy="365125"/>
          </a:xfrm>
        </p:spPr>
        <p:txBody>
          <a:bodyPr/>
          <a:lstStyle/>
          <a:p>
            <a:pPr algn="l"/>
            <a:r>
              <a:rPr lang="en-US"/>
              <a:t>APS DNP JLab User Group Meeting   |  October 8, 2024</a:t>
            </a:r>
          </a:p>
        </p:txBody>
      </p:sp>
      <p:sp>
        <p:nvSpPr>
          <p:cNvPr id="4" name="Slide Number Placeholder 3">
            <a:extLst>
              <a:ext uri="{FF2B5EF4-FFF2-40B4-BE49-F238E27FC236}">
                <a16:creationId xmlns:a16="http://schemas.microsoft.com/office/drawing/2014/main" id="{236BB7D9-5A7C-518C-0F87-BB6007851785}"/>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2</a:t>
            </a:fld>
            <a:endParaRPr lang="en-US"/>
          </a:p>
        </p:txBody>
      </p:sp>
    </p:spTree>
    <p:extLst>
      <p:ext uri="{BB962C8B-B14F-4D97-AF65-F5344CB8AC3E}">
        <p14:creationId xmlns:p14="http://schemas.microsoft.com/office/powerpoint/2010/main" val="3471577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4088-27ED-E9B5-AB64-19BBE341CABE}"/>
              </a:ext>
            </a:extLst>
          </p:cNvPr>
          <p:cNvSpPr>
            <a:spLocks noGrp="1"/>
          </p:cNvSpPr>
          <p:nvPr>
            <p:ph type="title"/>
          </p:nvPr>
        </p:nvSpPr>
        <p:spPr>
          <a:xfrm>
            <a:off x="215873" y="81583"/>
            <a:ext cx="10515600" cy="990599"/>
          </a:xfrm>
        </p:spPr>
        <p:txBody>
          <a:bodyPr>
            <a:normAutofit/>
          </a:bodyPr>
          <a:lstStyle/>
          <a:p>
            <a:r>
              <a:rPr lang="en-US" sz="3600" dirty="0">
                <a:solidFill>
                  <a:srgbClr val="3D4C59"/>
                </a:solidFill>
              </a:rPr>
              <a:t>Lab Growth</a:t>
            </a:r>
          </a:p>
        </p:txBody>
      </p:sp>
      <p:graphicFrame>
        <p:nvGraphicFramePr>
          <p:cNvPr id="4" name="Content Placeholder 7">
            <a:extLst>
              <a:ext uri="{FF2B5EF4-FFF2-40B4-BE49-F238E27FC236}">
                <a16:creationId xmlns:a16="http://schemas.microsoft.com/office/drawing/2014/main" id="{172F38BB-F909-254F-7618-D7489D6D722C}"/>
              </a:ext>
            </a:extLst>
          </p:cNvPr>
          <p:cNvGraphicFramePr>
            <a:graphicFrameLocks/>
          </p:cNvGraphicFramePr>
          <p:nvPr>
            <p:extLst>
              <p:ext uri="{D42A27DB-BD31-4B8C-83A1-F6EECF244321}">
                <p14:modId xmlns:p14="http://schemas.microsoft.com/office/powerpoint/2010/main" val="1266787177"/>
              </p:ext>
            </p:extLst>
          </p:nvPr>
        </p:nvGraphicFramePr>
        <p:xfrm>
          <a:off x="5706406" y="797913"/>
          <a:ext cx="6331700" cy="5066622"/>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5">
            <a:extLst>
              <a:ext uri="{FF2B5EF4-FFF2-40B4-BE49-F238E27FC236}">
                <a16:creationId xmlns:a16="http://schemas.microsoft.com/office/drawing/2014/main" id="{06DB7C3C-6813-7D79-B65F-FB1169BD4589}"/>
              </a:ext>
            </a:extLst>
          </p:cNvPr>
          <p:cNvSpPr>
            <a:spLocks noGrp="1"/>
          </p:cNvSpPr>
          <p:nvPr>
            <p:ph type="ftr" sz="quarter" idx="11"/>
          </p:nvPr>
        </p:nvSpPr>
        <p:spPr>
          <a:xfrm>
            <a:off x="479337" y="6411292"/>
            <a:ext cx="4156457" cy="365125"/>
          </a:xfrm>
        </p:spPr>
        <p:txBody>
          <a:bodyPr/>
          <a:lstStyle/>
          <a:p>
            <a:pPr algn="l"/>
            <a:r>
              <a:rPr lang="en-US"/>
              <a:t>APS DNP JLab User Group Meeting   |  October 8, 2024</a:t>
            </a:r>
          </a:p>
        </p:txBody>
      </p:sp>
      <p:sp>
        <p:nvSpPr>
          <p:cNvPr id="5" name="Slide Number Placeholder 3">
            <a:extLst>
              <a:ext uri="{FF2B5EF4-FFF2-40B4-BE49-F238E27FC236}">
                <a16:creationId xmlns:a16="http://schemas.microsoft.com/office/drawing/2014/main" id="{955B834A-0C1D-201A-C363-59FE3F8F5D16}"/>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3</a:t>
            </a:fld>
            <a:endParaRPr lang="en-US"/>
          </a:p>
        </p:txBody>
      </p:sp>
      <p:pic>
        <p:nvPicPr>
          <p:cNvPr id="6" name="Picture 5" descr="A red circle in the middle of a black background&#10;&#10;Description automatically generated">
            <a:extLst>
              <a:ext uri="{FF2B5EF4-FFF2-40B4-BE49-F238E27FC236}">
                <a16:creationId xmlns:a16="http://schemas.microsoft.com/office/drawing/2014/main" id="{F8C4E699-4B0F-B816-811B-69172F29FFE3}"/>
              </a:ext>
            </a:extLst>
          </p:cNvPr>
          <p:cNvPicPr>
            <a:picLocks noChangeAspect="1"/>
          </p:cNvPicPr>
          <p:nvPr/>
        </p:nvPicPr>
        <p:blipFill>
          <a:blip r:embed="rId4"/>
          <a:stretch>
            <a:fillRect/>
          </a:stretch>
        </p:blipFill>
        <p:spPr>
          <a:xfrm>
            <a:off x="10312997" y="6323586"/>
            <a:ext cx="1725109" cy="540534"/>
          </a:xfrm>
          <a:prstGeom prst="rect">
            <a:avLst/>
          </a:prstGeom>
        </p:spPr>
      </p:pic>
      <p:graphicFrame>
        <p:nvGraphicFramePr>
          <p:cNvPr id="9" name="Content Placeholder 7">
            <a:extLst>
              <a:ext uri="{FF2B5EF4-FFF2-40B4-BE49-F238E27FC236}">
                <a16:creationId xmlns:a16="http://schemas.microsoft.com/office/drawing/2014/main" id="{50D98A56-9139-C432-3A32-CD65738D956D}"/>
              </a:ext>
            </a:extLst>
          </p:cNvPr>
          <p:cNvGraphicFramePr>
            <a:graphicFrameLocks noGrp="1"/>
          </p:cNvGraphicFramePr>
          <p:nvPr>
            <p:ph idx="1"/>
            <p:extLst>
              <p:ext uri="{D42A27DB-BD31-4B8C-83A1-F6EECF244321}">
                <p14:modId xmlns:p14="http://schemas.microsoft.com/office/powerpoint/2010/main" val="1592207996"/>
              </p:ext>
            </p:extLst>
          </p:nvPr>
        </p:nvGraphicFramePr>
        <p:xfrm>
          <a:off x="1137025" y="927501"/>
          <a:ext cx="3913330" cy="27746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ontent Placeholder 7">
            <a:extLst>
              <a:ext uri="{FF2B5EF4-FFF2-40B4-BE49-F238E27FC236}">
                <a16:creationId xmlns:a16="http://schemas.microsoft.com/office/drawing/2014/main" id="{5FD655ED-57C1-EA58-8247-3A6B6600E4CB}"/>
              </a:ext>
            </a:extLst>
          </p:cNvPr>
          <p:cNvGraphicFramePr>
            <a:graphicFrameLocks/>
          </p:cNvGraphicFramePr>
          <p:nvPr>
            <p:extLst>
              <p:ext uri="{D42A27DB-BD31-4B8C-83A1-F6EECF244321}">
                <p14:modId xmlns:p14="http://schemas.microsoft.com/office/powerpoint/2010/main" val="2383219039"/>
              </p:ext>
            </p:extLst>
          </p:nvPr>
        </p:nvGraphicFramePr>
        <p:xfrm>
          <a:off x="1137025" y="3669385"/>
          <a:ext cx="3913330" cy="260079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66140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459628-B4A9-4A5B-B72F-6C8102E08131}"/>
              </a:ext>
            </a:extLst>
          </p:cNvPr>
          <p:cNvSpPr txBox="1"/>
          <p:nvPr/>
        </p:nvSpPr>
        <p:spPr>
          <a:xfrm>
            <a:off x="192024" y="1466590"/>
            <a:ext cx="8958964" cy="1877437"/>
          </a:xfrm>
          <a:prstGeom prst="rect">
            <a:avLst/>
          </a:prstGeom>
          <a:noFill/>
        </p:spPr>
        <p:txBody>
          <a:bodyPr wrap="square" rtlCol="0">
            <a:spAutoFit/>
          </a:bodyPr>
          <a:lstStyle/>
          <a:p>
            <a:pPr marL="742950" lvl="1" indent="-285750">
              <a:buFont typeface="Arial" panose="020B0604020202020204" pitchFamily="34" charset="0"/>
              <a:buChar char="•"/>
            </a:pPr>
            <a:r>
              <a:rPr lang="en-US" sz="1600">
                <a:solidFill>
                  <a:schemeClr val="tx2"/>
                </a:solidFill>
                <a:latin typeface="Avenir"/>
              </a:rPr>
              <a:t>Each of us is responsible for the propriety and consequences of our actions</a:t>
            </a:r>
            <a:br>
              <a:rPr lang="en-US" sz="1600">
                <a:solidFill>
                  <a:schemeClr val="tx2"/>
                </a:solidFill>
                <a:latin typeface="Avenir"/>
              </a:rPr>
            </a:br>
            <a:br>
              <a:rPr lang="en-US" sz="1600">
                <a:solidFill>
                  <a:schemeClr val="tx2"/>
                </a:solidFill>
                <a:latin typeface="Avenir"/>
              </a:rPr>
            </a:br>
            <a:r>
              <a:rPr lang="en-US" sz="1600">
                <a:solidFill>
                  <a:schemeClr val="tx2"/>
                </a:solidFill>
                <a:latin typeface="Avenir"/>
              </a:rPr>
              <a:t>Each of us must conduct all aspects of Jefferson Lab business in an ethical and lawful manner</a:t>
            </a:r>
            <a:br>
              <a:rPr lang="en-US" sz="1600">
                <a:solidFill>
                  <a:schemeClr val="tx2"/>
                </a:solidFill>
                <a:latin typeface="Avenir"/>
              </a:rPr>
            </a:br>
            <a:endParaRPr lang="en-US" sz="1600">
              <a:solidFill>
                <a:schemeClr val="tx2"/>
              </a:solidFill>
              <a:latin typeface="Avenir"/>
            </a:endParaRPr>
          </a:p>
          <a:p>
            <a:pPr marL="742950" lvl="1" indent="-285750">
              <a:buFont typeface="Arial" panose="020B0604020202020204" pitchFamily="34" charset="0"/>
              <a:buChar char="•"/>
            </a:pPr>
            <a:r>
              <a:rPr lang="en-US" sz="1600">
                <a:solidFill>
                  <a:schemeClr val="tx2"/>
                </a:solidFill>
                <a:latin typeface="Avenir"/>
              </a:rPr>
              <a:t>Each of us must hold ourselves to high standard of honesty, integrity, and fairness in relationship to others</a:t>
            </a:r>
          </a:p>
          <a:p>
            <a:endParaRPr lang="en-US" sz="2000"/>
          </a:p>
        </p:txBody>
      </p:sp>
      <p:pic>
        <p:nvPicPr>
          <p:cNvPr id="20" name="Picture 19">
            <a:extLst>
              <a:ext uri="{FF2B5EF4-FFF2-40B4-BE49-F238E27FC236}">
                <a16:creationId xmlns:a16="http://schemas.microsoft.com/office/drawing/2014/main" id="{678196C0-FE2F-480A-BDF3-7D9F003610A1}"/>
              </a:ext>
            </a:extLst>
          </p:cNvPr>
          <p:cNvPicPr>
            <a:picLocks noChangeAspect="1"/>
          </p:cNvPicPr>
          <p:nvPr/>
        </p:nvPicPr>
        <p:blipFill>
          <a:blip r:embed="rId3"/>
          <a:stretch>
            <a:fillRect/>
          </a:stretch>
        </p:blipFill>
        <p:spPr>
          <a:xfrm>
            <a:off x="9399078" y="5490967"/>
            <a:ext cx="1231020" cy="1323596"/>
          </a:xfrm>
          <a:prstGeom prst="rect">
            <a:avLst/>
          </a:prstGeom>
        </p:spPr>
      </p:pic>
      <p:sp>
        <p:nvSpPr>
          <p:cNvPr id="2" name="Title 1">
            <a:extLst>
              <a:ext uri="{FF2B5EF4-FFF2-40B4-BE49-F238E27FC236}">
                <a16:creationId xmlns:a16="http://schemas.microsoft.com/office/drawing/2014/main" id="{134387F0-C23F-4494-8697-1EA66B03E6E1}"/>
              </a:ext>
            </a:extLst>
          </p:cNvPr>
          <p:cNvSpPr>
            <a:spLocks noGrp="1"/>
          </p:cNvSpPr>
          <p:nvPr>
            <p:ph type="title"/>
          </p:nvPr>
        </p:nvSpPr>
        <p:spPr/>
        <p:txBody>
          <a:bodyPr/>
          <a:lstStyle/>
          <a:p>
            <a:r>
              <a:rPr lang="en-US"/>
              <a:t>Agenda</a:t>
            </a:r>
          </a:p>
        </p:txBody>
      </p:sp>
      <p:pic>
        <p:nvPicPr>
          <p:cNvPr id="9" name="Picture 8">
            <a:extLst>
              <a:ext uri="{FF2B5EF4-FFF2-40B4-BE49-F238E27FC236}">
                <a16:creationId xmlns:a16="http://schemas.microsoft.com/office/drawing/2014/main" id="{120BA1A5-A689-46AD-BA7F-31D11C1FD53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6000"/>
                    </a14:imgEffect>
                  </a14:imgLayer>
                </a14:imgProps>
              </a:ext>
            </a:extLst>
          </a:blip>
          <a:stretch>
            <a:fillRect/>
          </a:stretch>
        </p:blipFill>
        <p:spPr>
          <a:xfrm>
            <a:off x="10684232" y="5628931"/>
            <a:ext cx="1423546" cy="786170"/>
          </a:xfrm>
          <a:prstGeom prst="rect">
            <a:avLst/>
          </a:prstGeom>
        </p:spPr>
      </p:pic>
      <p:pic>
        <p:nvPicPr>
          <p:cNvPr id="10" name="Picture 9">
            <a:extLst>
              <a:ext uri="{FF2B5EF4-FFF2-40B4-BE49-F238E27FC236}">
                <a16:creationId xmlns:a16="http://schemas.microsoft.com/office/drawing/2014/main" id="{29704BEB-CC8B-4142-AB8D-DCC0CE394FCA}"/>
              </a:ext>
            </a:extLst>
          </p:cNvPr>
          <p:cNvPicPr>
            <a:picLocks noChangeAspect="1"/>
          </p:cNvPicPr>
          <p:nvPr/>
        </p:nvPicPr>
        <p:blipFill rotWithShape="1">
          <a:blip r:embed="rId6"/>
          <a:srcRect l="8241" t="4664" b="88227"/>
          <a:stretch/>
        </p:blipFill>
        <p:spPr>
          <a:xfrm>
            <a:off x="10579" y="0"/>
            <a:ext cx="7407800" cy="889686"/>
          </a:xfrm>
          <a:prstGeom prst="rect">
            <a:avLst/>
          </a:prstGeom>
        </p:spPr>
      </p:pic>
      <p:pic>
        <p:nvPicPr>
          <p:cNvPr id="12" name="Picture 11">
            <a:extLst>
              <a:ext uri="{FF2B5EF4-FFF2-40B4-BE49-F238E27FC236}">
                <a16:creationId xmlns:a16="http://schemas.microsoft.com/office/drawing/2014/main" id="{2C597317-F1F4-4514-906B-A2D114604A07}"/>
              </a:ext>
            </a:extLst>
          </p:cNvPr>
          <p:cNvPicPr>
            <a:picLocks noChangeAspect="1"/>
          </p:cNvPicPr>
          <p:nvPr/>
        </p:nvPicPr>
        <p:blipFill>
          <a:blip r:embed="rId7"/>
          <a:stretch>
            <a:fillRect/>
          </a:stretch>
        </p:blipFill>
        <p:spPr>
          <a:xfrm>
            <a:off x="7407800" y="620982"/>
            <a:ext cx="4784200" cy="1000265"/>
          </a:xfrm>
          <a:prstGeom prst="rect">
            <a:avLst/>
          </a:prstGeom>
        </p:spPr>
      </p:pic>
      <p:sp>
        <p:nvSpPr>
          <p:cNvPr id="21" name="Rectangle 20">
            <a:extLst>
              <a:ext uri="{FF2B5EF4-FFF2-40B4-BE49-F238E27FC236}">
                <a16:creationId xmlns:a16="http://schemas.microsoft.com/office/drawing/2014/main" id="{B7BAFC82-EAA8-446A-9FC7-9CD362E57CB7}"/>
              </a:ext>
            </a:extLst>
          </p:cNvPr>
          <p:cNvSpPr/>
          <p:nvPr/>
        </p:nvSpPr>
        <p:spPr>
          <a:xfrm>
            <a:off x="487565" y="997996"/>
            <a:ext cx="8316324" cy="523220"/>
          </a:xfrm>
          <a:prstGeom prst="rect">
            <a:avLst/>
          </a:prstGeom>
        </p:spPr>
        <p:txBody>
          <a:bodyPr wrap="square">
            <a:spAutoFit/>
          </a:bodyPr>
          <a:lstStyle/>
          <a:p>
            <a:pPr algn="just"/>
            <a:r>
              <a:rPr lang="en-US" sz="1400">
                <a:solidFill>
                  <a:schemeClr val="tx2"/>
                </a:solidFill>
                <a:latin typeface="Avenir"/>
              </a:rPr>
              <a:t>Put simply, Jefferson Lab’s fundamental ethical principles are as follows:</a:t>
            </a:r>
          </a:p>
          <a:p>
            <a:pPr algn="just"/>
            <a:endParaRPr lang="en-US" sz="1400">
              <a:solidFill>
                <a:schemeClr val="tx1">
                  <a:lumMod val="50000"/>
                  <a:lumOff val="50000"/>
                </a:schemeClr>
              </a:solidFill>
              <a:latin typeface="Avenir"/>
            </a:endParaRPr>
          </a:p>
        </p:txBody>
      </p:sp>
      <p:sp>
        <p:nvSpPr>
          <p:cNvPr id="22" name="Rectangle 21">
            <a:extLst>
              <a:ext uri="{FF2B5EF4-FFF2-40B4-BE49-F238E27FC236}">
                <a16:creationId xmlns:a16="http://schemas.microsoft.com/office/drawing/2014/main" id="{AACCA227-2E70-4472-A6C7-0D8798FFA940}"/>
              </a:ext>
            </a:extLst>
          </p:cNvPr>
          <p:cNvSpPr/>
          <p:nvPr/>
        </p:nvSpPr>
        <p:spPr>
          <a:xfrm>
            <a:off x="485041" y="3371588"/>
            <a:ext cx="8914322" cy="1631216"/>
          </a:xfrm>
          <a:prstGeom prst="rect">
            <a:avLst/>
          </a:prstGeom>
        </p:spPr>
        <p:txBody>
          <a:bodyPr wrap="square" lIns="91440" tIns="45720" rIns="91440" bIns="45720" anchor="t">
            <a:spAutoFit/>
          </a:bodyPr>
          <a:lstStyle/>
          <a:p>
            <a:pPr algn="just"/>
            <a:r>
              <a:rPr lang="en-US" sz="1400" b="1" i="1" u="sng">
                <a:solidFill>
                  <a:schemeClr val="tx2"/>
                </a:solidFill>
                <a:latin typeface="Avenir"/>
              </a:rPr>
              <a:t>Everyone</a:t>
            </a:r>
            <a:r>
              <a:rPr lang="en-US" sz="1400" b="1" i="1">
                <a:solidFill>
                  <a:schemeClr val="tx2"/>
                </a:solidFill>
                <a:latin typeface="Avenir"/>
              </a:rPr>
              <a:t> </a:t>
            </a:r>
            <a:r>
              <a:rPr lang="en-US" sz="1400">
                <a:solidFill>
                  <a:schemeClr val="tx2"/>
                </a:solidFill>
                <a:latin typeface="Avenir"/>
              </a:rPr>
              <a:t>at Jefferson Lab has a responsibility to foster an environment where all employees, users, students, guests, visitors, and subcontractors feel safe, welcomed and supported in advancing the Lab's mission.</a:t>
            </a:r>
          </a:p>
          <a:p>
            <a:pPr algn="just"/>
            <a:endParaRPr lang="en-US" sz="1400">
              <a:solidFill>
                <a:schemeClr val="tx2"/>
              </a:solidFill>
              <a:latin typeface="Avenir"/>
            </a:endParaRPr>
          </a:p>
          <a:p>
            <a:pPr algn="just"/>
            <a:r>
              <a:rPr lang="en-US" sz="1400" b="1" i="1" u="sng">
                <a:solidFill>
                  <a:schemeClr val="tx2"/>
                </a:solidFill>
                <a:latin typeface="Avenir"/>
              </a:rPr>
              <a:t>Everyone</a:t>
            </a:r>
            <a:r>
              <a:rPr lang="en-US" sz="1400">
                <a:solidFill>
                  <a:schemeClr val="tx2"/>
                </a:solidFill>
                <a:latin typeface="Avenir"/>
              </a:rPr>
              <a:t> is expected to embody the values of professionalism, respect, and diversity as well as cultivate a supportive and inclusive environment where the opinions of others are embraced. </a:t>
            </a:r>
          </a:p>
          <a:p>
            <a:pPr algn="ctr"/>
            <a:br>
              <a:rPr lang="en-US" sz="1400">
                <a:latin typeface="Avenir"/>
              </a:rPr>
            </a:br>
            <a:r>
              <a:rPr lang="en-US" sz="1600" b="1" i="1" u="sng">
                <a:solidFill>
                  <a:schemeClr val="tx2"/>
                </a:solidFill>
                <a:latin typeface="Avenir"/>
              </a:rPr>
              <a:t>Behaviors not aligned with the lab's values will not be tolerated</a:t>
            </a:r>
            <a:r>
              <a:rPr lang="en-US" sz="1600" b="1" i="1">
                <a:solidFill>
                  <a:schemeClr val="tx2"/>
                </a:solidFill>
                <a:latin typeface="Avenir"/>
              </a:rPr>
              <a:t>. </a:t>
            </a:r>
            <a:endParaRPr lang="en-US" sz="1400">
              <a:solidFill>
                <a:schemeClr val="tx2"/>
              </a:solidFill>
              <a:latin typeface="Avenir"/>
            </a:endParaRPr>
          </a:p>
        </p:txBody>
      </p:sp>
      <p:sp>
        <p:nvSpPr>
          <p:cNvPr id="23" name="Rectangle 22">
            <a:extLst>
              <a:ext uri="{FF2B5EF4-FFF2-40B4-BE49-F238E27FC236}">
                <a16:creationId xmlns:a16="http://schemas.microsoft.com/office/drawing/2014/main" id="{DB616933-CCF5-4E36-9FFB-91A979D70BCF}"/>
              </a:ext>
            </a:extLst>
          </p:cNvPr>
          <p:cNvSpPr/>
          <p:nvPr/>
        </p:nvSpPr>
        <p:spPr>
          <a:xfrm>
            <a:off x="487564" y="5490967"/>
            <a:ext cx="8666838" cy="786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just"/>
            <a:r>
              <a:rPr lang="en-US" sz="1100" b="1">
                <a:latin typeface="Avenir"/>
              </a:rPr>
              <a:t>If you or someone else feels uncomfortable in the workplace or believe you are subjected to a hostile or harassing environment, or have any other related concerns, please contact the Jefferson Lab Ethics Officer, Rhonda Barbosa, immediately at rbarbosa@jlab.org or via the Lab's Ethics Hotline at http://www.jsaecp.ethicspoint.com. Alternately, you may contact your sponsor or the DEIA Program Manager at dei@jlab.org. </a:t>
            </a:r>
          </a:p>
        </p:txBody>
      </p:sp>
      <p:pic>
        <p:nvPicPr>
          <p:cNvPr id="24" name="Picture 23">
            <a:extLst>
              <a:ext uri="{FF2B5EF4-FFF2-40B4-BE49-F238E27FC236}">
                <a16:creationId xmlns:a16="http://schemas.microsoft.com/office/drawing/2014/main" id="{7A5B8E46-ADDB-4E81-99F5-697CC433317E}"/>
              </a:ext>
            </a:extLst>
          </p:cNvPr>
          <p:cNvPicPr>
            <a:picLocks noChangeAspect="1"/>
          </p:cNvPicPr>
          <p:nvPr/>
        </p:nvPicPr>
        <p:blipFill>
          <a:blip r:embed="rId8"/>
          <a:stretch>
            <a:fillRect/>
          </a:stretch>
        </p:blipFill>
        <p:spPr>
          <a:xfrm>
            <a:off x="9988607" y="240539"/>
            <a:ext cx="2011369" cy="1859660"/>
          </a:xfrm>
          <a:prstGeom prst="rect">
            <a:avLst/>
          </a:prstGeom>
          <a:effectLst>
            <a:innerShdw blurRad="114300">
              <a:prstClr val="black">
                <a:alpha val="41000"/>
              </a:prstClr>
            </a:innerShdw>
          </a:effectLst>
        </p:spPr>
      </p:pic>
      <p:pic>
        <p:nvPicPr>
          <p:cNvPr id="26" name="Picture 25">
            <a:extLst>
              <a:ext uri="{FF2B5EF4-FFF2-40B4-BE49-F238E27FC236}">
                <a16:creationId xmlns:a16="http://schemas.microsoft.com/office/drawing/2014/main" id="{E2E2946D-7007-4813-B7C8-1DE5A6909AAC}"/>
              </a:ext>
            </a:extLst>
          </p:cNvPr>
          <p:cNvPicPr>
            <a:picLocks noChangeAspect="1"/>
          </p:cNvPicPr>
          <p:nvPr/>
        </p:nvPicPr>
        <p:blipFill>
          <a:blip r:embed="rId9"/>
          <a:stretch>
            <a:fillRect/>
          </a:stretch>
        </p:blipFill>
        <p:spPr>
          <a:xfrm>
            <a:off x="9984202" y="1951130"/>
            <a:ext cx="2015773" cy="1963451"/>
          </a:xfrm>
          <a:prstGeom prst="rect">
            <a:avLst/>
          </a:prstGeom>
          <a:effectLst>
            <a:innerShdw blurRad="114300">
              <a:prstClr val="black">
                <a:alpha val="60000"/>
              </a:prstClr>
            </a:innerShdw>
          </a:effectLst>
        </p:spPr>
      </p:pic>
      <p:pic>
        <p:nvPicPr>
          <p:cNvPr id="25" name="Picture 24">
            <a:extLst>
              <a:ext uri="{FF2B5EF4-FFF2-40B4-BE49-F238E27FC236}">
                <a16:creationId xmlns:a16="http://schemas.microsoft.com/office/drawing/2014/main" id="{C2CB8B5E-24BB-45C6-BA46-97782064C72D}"/>
              </a:ext>
            </a:extLst>
          </p:cNvPr>
          <p:cNvPicPr>
            <a:picLocks noChangeAspect="1"/>
          </p:cNvPicPr>
          <p:nvPr/>
        </p:nvPicPr>
        <p:blipFill>
          <a:blip r:embed="rId10"/>
          <a:stretch>
            <a:fillRect/>
          </a:stretch>
        </p:blipFill>
        <p:spPr>
          <a:xfrm>
            <a:off x="9984201" y="3801274"/>
            <a:ext cx="2011369" cy="1725830"/>
          </a:xfrm>
          <a:prstGeom prst="rect">
            <a:avLst/>
          </a:prstGeom>
          <a:effectLst>
            <a:innerShdw blurRad="114300">
              <a:prstClr val="black">
                <a:alpha val="61000"/>
              </a:prstClr>
            </a:innerShdw>
          </a:effectLst>
        </p:spPr>
      </p:pic>
      <p:pic>
        <p:nvPicPr>
          <p:cNvPr id="6" name="Picture 5">
            <a:extLst>
              <a:ext uri="{FF2B5EF4-FFF2-40B4-BE49-F238E27FC236}">
                <a16:creationId xmlns:a16="http://schemas.microsoft.com/office/drawing/2014/main" id="{29FB7F9F-29DF-488F-BB31-9D65C65E8D03}"/>
              </a:ext>
            </a:extLst>
          </p:cNvPr>
          <p:cNvPicPr>
            <a:picLocks noChangeAspect="1"/>
          </p:cNvPicPr>
          <p:nvPr/>
        </p:nvPicPr>
        <p:blipFill>
          <a:blip r:embed="rId11"/>
          <a:stretch>
            <a:fillRect/>
          </a:stretch>
        </p:blipFill>
        <p:spPr>
          <a:xfrm>
            <a:off x="589424" y="1463674"/>
            <a:ext cx="412959" cy="448414"/>
          </a:xfrm>
          <a:prstGeom prst="rect">
            <a:avLst/>
          </a:prstGeom>
        </p:spPr>
      </p:pic>
      <p:pic>
        <p:nvPicPr>
          <p:cNvPr id="27" name="Picture 26">
            <a:extLst>
              <a:ext uri="{FF2B5EF4-FFF2-40B4-BE49-F238E27FC236}">
                <a16:creationId xmlns:a16="http://schemas.microsoft.com/office/drawing/2014/main" id="{656E9FF1-1193-48D3-95D6-87603554FC16}"/>
              </a:ext>
            </a:extLst>
          </p:cNvPr>
          <p:cNvPicPr>
            <a:picLocks noChangeAspect="1"/>
          </p:cNvPicPr>
          <p:nvPr/>
        </p:nvPicPr>
        <p:blipFill>
          <a:blip r:embed="rId11"/>
          <a:stretch>
            <a:fillRect/>
          </a:stretch>
        </p:blipFill>
        <p:spPr>
          <a:xfrm>
            <a:off x="589423" y="1924869"/>
            <a:ext cx="412959" cy="448414"/>
          </a:xfrm>
          <a:prstGeom prst="rect">
            <a:avLst/>
          </a:prstGeom>
        </p:spPr>
      </p:pic>
      <p:pic>
        <p:nvPicPr>
          <p:cNvPr id="28" name="Picture 27">
            <a:extLst>
              <a:ext uri="{FF2B5EF4-FFF2-40B4-BE49-F238E27FC236}">
                <a16:creationId xmlns:a16="http://schemas.microsoft.com/office/drawing/2014/main" id="{5953A08D-8BB8-47D5-BC33-6A5326D2F17D}"/>
              </a:ext>
            </a:extLst>
          </p:cNvPr>
          <p:cNvPicPr>
            <a:picLocks noChangeAspect="1"/>
          </p:cNvPicPr>
          <p:nvPr/>
        </p:nvPicPr>
        <p:blipFill>
          <a:blip r:embed="rId11"/>
          <a:stretch>
            <a:fillRect/>
          </a:stretch>
        </p:blipFill>
        <p:spPr>
          <a:xfrm>
            <a:off x="589423" y="2501773"/>
            <a:ext cx="412959" cy="448414"/>
          </a:xfrm>
          <a:prstGeom prst="rect">
            <a:avLst/>
          </a:prstGeom>
        </p:spPr>
      </p:pic>
      <p:sp>
        <p:nvSpPr>
          <p:cNvPr id="4" name="Slide Number Placeholder 3">
            <a:extLst>
              <a:ext uri="{FF2B5EF4-FFF2-40B4-BE49-F238E27FC236}">
                <a16:creationId xmlns:a16="http://schemas.microsoft.com/office/drawing/2014/main" id="{E621ADA2-069B-7062-C2F4-9ACA72E6E569}"/>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4</a:t>
            </a:fld>
            <a:endParaRPr lang="en-US"/>
          </a:p>
        </p:txBody>
      </p:sp>
      <p:pic>
        <p:nvPicPr>
          <p:cNvPr id="11" name="Picture 10">
            <a:extLst>
              <a:ext uri="{FF2B5EF4-FFF2-40B4-BE49-F238E27FC236}">
                <a16:creationId xmlns:a16="http://schemas.microsoft.com/office/drawing/2014/main" id="{7618E6A8-05C0-0A50-C76C-952FC1B057BA}"/>
              </a:ext>
            </a:extLst>
          </p:cNvPr>
          <p:cNvPicPr>
            <a:picLocks noChangeAspect="1"/>
          </p:cNvPicPr>
          <p:nvPr/>
        </p:nvPicPr>
        <p:blipFill>
          <a:blip r:embed="rId12"/>
          <a:stretch>
            <a:fillRect/>
          </a:stretch>
        </p:blipFill>
        <p:spPr>
          <a:xfrm>
            <a:off x="454424" y="6423932"/>
            <a:ext cx="4157832" cy="365792"/>
          </a:xfrm>
          <a:prstGeom prst="rect">
            <a:avLst/>
          </a:prstGeom>
        </p:spPr>
      </p:pic>
    </p:spTree>
    <p:extLst>
      <p:ext uri="{BB962C8B-B14F-4D97-AF65-F5344CB8AC3E}">
        <p14:creationId xmlns:p14="http://schemas.microsoft.com/office/powerpoint/2010/main" val="98855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4088-27ED-E9B5-AB64-19BBE341CABE}"/>
              </a:ext>
            </a:extLst>
          </p:cNvPr>
          <p:cNvSpPr>
            <a:spLocks noGrp="1"/>
          </p:cNvSpPr>
          <p:nvPr>
            <p:ph type="title"/>
          </p:nvPr>
        </p:nvSpPr>
        <p:spPr>
          <a:xfrm>
            <a:off x="149187" y="148189"/>
            <a:ext cx="11893625" cy="990599"/>
          </a:xfrm>
        </p:spPr>
        <p:txBody>
          <a:bodyPr>
            <a:normAutofit fontScale="90000"/>
          </a:bodyPr>
          <a:lstStyle/>
          <a:p>
            <a:r>
              <a:rPr lang="en-US" sz="3600">
                <a:solidFill>
                  <a:srgbClr val="3D4C59"/>
                </a:solidFill>
              </a:rPr>
              <a:t>Managing Change – Creating the Jefferson Lab of the Future </a:t>
            </a:r>
          </a:p>
        </p:txBody>
      </p:sp>
      <p:sp>
        <p:nvSpPr>
          <p:cNvPr id="3" name="Rectangle 2">
            <a:extLst>
              <a:ext uri="{FF2B5EF4-FFF2-40B4-BE49-F238E27FC236}">
                <a16:creationId xmlns:a16="http://schemas.microsoft.com/office/drawing/2014/main" id="{43462207-C199-8ACD-A256-9FAB3D7917FE}"/>
              </a:ext>
            </a:extLst>
          </p:cNvPr>
          <p:cNvSpPr/>
          <p:nvPr/>
        </p:nvSpPr>
        <p:spPr>
          <a:xfrm>
            <a:off x="5441093" y="1241823"/>
            <a:ext cx="7314788" cy="5262979"/>
          </a:xfrm>
          <a:prstGeom prst="rect">
            <a:avLst/>
          </a:prstGeom>
        </p:spPr>
        <p:txBody>
          <a:bodyPr wrap="square" lIns="91440" tIns="45720" rIns="91440" bIns="45720" anchor="t">
            <a:spAutoFit/>
          </a:bodyPr>
          <a:lstStyle/>
          <a:p>
            <a:pPr lvl="0"/>
            <a:r>
              <a:rPr lang="en-US" sz="2800" b="1">
                <a:solidFill>
                  <a:schemeClr val="bg2">
                    <a:lumMod val="25000"/>
                  </a:schemeClr>
                </a:solidFill>
                <a:latin typeface="Aptos"/>
                <a:ea typeface="Calibri Light"/>
                <a:cs typeface="Calibri Light"/>
              </a:rPr>
              <a:t>Transitioning to a multi-purpose lab</a:t>
            </a:r>
            <a:endParaRPr lang="en-US" sz="2800" b="1">
              <a:solidFill>
                <a:schemeClr val="bg2">
                  <a:lumMod val="25000"/>
                </a:schemeClr>
              </a:solidFill>
              <a:latin typeface="Aptos" panose="020B0004020202020204" pitchFamily="34" charset="0"/>
              <a:ea typeface="Calibri Light" panose="020F0302020204030204" pitchFamily="34" charset="0"/>
              <a:cs typeface="Calibri Light" panose="020F0302020204030204" pitchFamily="34" charset="0"/>
            </a:endParaRPr>
          </a:p>
          <a:p>
            <a:endParaRPr lang="en-US" sz="2800">
              <a:solidFill>
                <a:schemeClr val="bg2">
                  <a:lumMod val="25000"/>
                </a:schemeClr>
              </a:solidFill>
              <a:latin typeface="Aptos" panose="020B0004020202020204" pitchFamily="34" charset="0"/>
              <a:ea typeface="Calibri Light" panose="020F0302020204030204" pitchFamily="34" charset="0"/>
              <a:cs typeface="Calibri Light" panose="020F0302020204030204" pitchFamily="34" charset="0"/>
            </a:endParaRPr>
          </a:p>
          <a:p>
            <a:r>
              <a:rPr lang="en-US" sz="2800" b="1">
                <a:solidFill>
                  <a:schemeClr val="bg2">
                    <a:lumMod val="25000"/>
                  </a:schemeClr>
                </a:solidFill>
                <a:latin typeface="Aptos"/>
                <a:ea typeface="Calibri Light"/>
                <a:cs typeface="Calibri Light"/>
              </a:rPr>
              <a:t>We are positioning Jefferson Lab </a:t>
            </a:r>
          </a:p>
          <a:p>
            <a:pPr marL="627063" indent="-339725">
              <a:buFont typeface="Arial" panose="020B0604020202020204" pitchFamily="34" charset="0"/>
              <a:buChar char="•"/>
              <a:tabLst>
                <a:tab pos="627063" algn="l"/>
              </a:tabLst>
            </a:pPr>
            <a:r>
              <a:rPr lang="en-US" sz="2800">
                <a:solidFill>
                  <a:schemeClr val="bg2">
                    <a:lumMod val="25000"/>
                  </a:schemeClr>
                </a:solidFill>
                <a:latin typeface="Aptos"/>
                <a:ea typeface="Calibri Light"/>
                <a:cs typeface="Calibri Light"/>
              </a:rPr>
              <a:t>Employee engagement </a:t>
            </a:r>
          </a:p>
          <a:p>
            <a:pPr marL="627063" indent="-339725">
              <a:buFont typeface="Arial" panose="020B0604020202020204" pitchFamily="34" charset="0"/>
              <a:buChar char="•"/>
              <a:tabLst>
                <a:tab pos="627063" algn="l"/>
              </a:tabLst>
            </a:pPr>
            <a:r>
              <a:rPr lang="en-US" sz="2800">
                <a:solidFill>
                  <a:schemeClr val="bg2">
                    <a:lumMod val="25000"/>
                  </a:schemeClr>
                </a:solidFill>
                <a:latin typeface="Aptos"/>
                <a:ea typeface="Calibri Light"/>
                <a:cs typeface="Calibri Light"/>
              </a:rPr>
              <a:t>Functional realignment</a:t>
            </a:r>
          </a:p>
          <a:p>
            <a:pPr marL="627063" indent="-339725">
              <a:buFont typeface="Arial" panose="020B0604020202020204" pitchFamily="34" charset="0"/>
              <a:buChar char="•"/>
              <a:tabLst>
                <a:tab pos="627063" algn="l"/>
              </a:tabLst>
            </a:pPr>
            <a:r>
              <a:rPr lang="en-US" sz="2800">
                <a:solidFill>
                  <a:schemeClr val="bg2">
                    <a:lumMod val="25000"/>
                  </a:schemeClr>
                </a:solidFill>
                <a:latin typeface="Aptos"/>
                <a:ea typeface="Calibri Light"/>
                <a:cs typeface="Calibri Light"/>
              </a:rPr>
              <a:t>Maturity of our safety culture</a:t>
            </a:r>
          </a:p>
          <a:p>
            <a:r>
              <a:rPr lang="en-US" sz="2800" b="1">
                <a:solidFill>
                  <a:schemeClr val="bg2">
                    <a:lumMod val="25000"/>
                  </a:schemeClr>
                </a:solidFill>
                <a:latin typeface="Aptos"/>
                <a:ea typeface="Calibri Light"/>
                <a:cs typeface="Calibri Light"/>
              </a:rPr>
              <a:t>	</a:t>
            </a:r>
          </a:p>
          <a:p>
            <a:r>
              <a:rPr lang="en-US" sz="2800" b="1">
                <a:solidFill>
                  <a:schemeClr val="bg2">
                    <a:lumMod val="25000"/>
                  </a:schemeClr>
                </a:solidFill>
                <a:latin typeface="Aptos"/>
                <a:ea typeface="Calibri Light"/>
                <a:cs typeface="Calibri Light"/>
              </a:rPr>
              <a:t>We are driving operational excellence</a:t>
            </a:r>
          </a:p>
          <a:p>
            <a:pPr marL="690563" lvl="1" indent="-350838">
              <a:buFont typeface="Arial" panose="020B0604020202020204" pitchFamily="34" charset="0"/>
              <a:buChar char="•"/>
            </a:pPr>
            <a:r>
              <a:rPr lang="en-US" sz="2800">
                <a:solidFill>
                  <a:schemeClr val="bg2">
                    <a:lumMod val="25000"/>
                  </a:schemeClr>
                </a:solidFill>
                <a:latin typeface="Aptos"/>
                <a:ea typeface="Calibri Light"/>
                <a:cs typeface="Calibri Light"/>
              </a:rPr>
              <a:t>Quality customer satisfaction</a:t>
            </a:r>
          </a:p>
          <a:p>
            <a:pPr marL="690563" lvl="1" indent="-350838">
              <a:buFont typeface="Arial" panose="020B0604020202020204" pitchFamily="34" charset="0"/>
              <a:buChar char="•"/>
            </a:pPr>
            <a:r>
              <a:rPr lang="en-US" sz="2800">
                <a:solidFill>
                  <a:schemeClr val="bg2">
                    <a:lumMod val="25000"/>
                  </a:schemeClr>
                </a:solidFill>
                <a:latin typeface="Aptos"/>
                <a:ea typeface="Calibri Light"/>
                <a:cs typeface="Calibri Light"/>
              </a:rPr>
              <a:t>Transparency</a:t>
            </a:r>
          </a:p>
          <a:p>
            <a:pPr marL="690563" lvl="1" indent="-350838">
              <a:buFont typeface="Arial" panose="020B0604020202020204" pitchFamily="34" charset="0"/>
              <a:buChar char="•"/>
            </a:pPr>
            <a:r>
              <a:rPr lang="en-US" sz="2800">
                <a:solidFill>
                  <a:schemeClr val="bg2">
                    <a:lumMod val="25000"/>
                  </a:schemeClr>
                </a:solidFill>
                <a:latin typeface="Aptos"/>
                <a:ea typeface="Calibri Light"/>
                <a:cs typeface="Calibri Light"/>
              </a:rPr>
              <a:t>Accountability</a:t>
            </a:r>
          </a:p>
          <a:p>
            <a:pPr marL="690563" lvl="1" indent="-350838">
              <a:buFont typeface="Arial" panose="020B0604020202020204" pitchFamily="34" charset="0"/>
              <a:buChar char="•"/>
            </a:pPr>
            <a:r>
              <a:rPr lang="en-US" sz="2800">
                <a:solidFill>
                  <a:schemeClr val="bg2">
                    <a:lumMod val="25000"/>
                  </a:schemeClr>
                </a:solidFill>
                <a:latin typeface="Aptos"/>
                <a:ea typeface="Calibri Light"/>
                <a:cs typeface="Calibri Light"/>
              </a:rPr>
              <a:t>Simplification</a:t>
            </a:r>
          </a:p>
        </p:txBody>
      </p:sp>
      <p:pic>
        <p:nvPicPr>
          <p:cNvPr id="5" name="Graphic 14" descr="Chevron arrows with solid fill">
            <a:extLst>
              <a:ext uri="{FF2B5EF4-FFF2-40B4-BE49-F238E27FC236}">
                <a16:creationId xmlns:a16="http://schemas.microsoft.com/office/drawing/2014/main" id="{9C2ADD51-3D07-DFA7-50CC-BAFCEAC3CC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8176" y="1241823"/>
            <a:ext cx="524059" cy="524059"/>
          </a:xfrm>
          <a:prstGeom prst="rect">
            <a:avLst/>
          </a:prstGeom>
        </p:spPr>
      </p:pic>
      <p:pic>
        <p:nvPicPr>
          <p:cNvPr id="6" name="Graphic 14" descr="Chevron arrows with solid fill">
            <a:extLst>
              <a:ext uri="{FF2B5EF4-FFF2-40B4-BE49-F238E27FC236}">
                <a16:creationId xmlns:a16="http://schemas.microsoft.com/office/drawing/2014/main" id="{F64D7A14-0CBC-4D6C-B109-80384BD8FD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8176" y="2089866"/>
            <a:ext cx="524059" cy="524059"/>
          </a:xfrm>
          <a:prstGeom prst="rect">
            <a:avLst/>
          </a:prstGeom>
        </p:spPr>
      </p:pic>
      <p:pic>
        <p:nvPicPr>
          <p:cNvPr id="7" name="Graphic 14" descr="Chevron arrows with solid fill">
            <a:extLst>
              <a:ext uri="{FF2B5EF4-FFF2-40B4-BE49-F238E27FC236}">
                <a16:creationId xmlns:a16="http://schemas.microsoft.com/office/drawing/2014/main" id="{30163953-6739-0BFE-4BEB-5671D93AC6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0848" y="4211199"/>
            <a:ext cx="524059" cy="524059"/>
          </a:xfrm>
          <a:prstGeom prst="rect">
            <a:avLst/>
          </a:prstGeom>
        </p:spPr>
      </p:pic>
      <p:pic>
        <p:nvPicPr>
          <p:cNvPr id="9" name="Picture 8">
            <a:extLst>
              <a:ext uri="{FF2B5EF4-FFF2-40B4-BE49-F238E27FC236}">
                <a16:creationId xmlns:a16="http://schemas.microsoft.com/office/drawing/2014/main" id="{A71762B3-49D3-FD27-04E1-7984813C1BB4}"/>
              </a:ext>
            </a:extLst>
          </p:cNvPr>
          <p:cNvPicPr>
            <a:picLocks noChangeAspect="1"/>
          </p:cNvPicPr>
          <p:nvPr/>
        </p:nvPicPr>
        <p:blipFill rotWithShape="1">
          <a:blip r:embed="rId5"/>
          <a:srcRect b="21654"/>
          <a:stretch/>
        </p:blipFill>
        <p:spPr>
          <a:xfrm>
            <a:off x="149188" y="3967964"/>
            <a:ext cx="4642552" cy="2315199"/>
          </a:xfrm>
          <a:prstGeom prst="rect">
            <a:avLst/>
          </a:prstGeom>
        </p:spPr>
      </p:pic>
      <p:pic>
        <p:nvPicPr>
          <p:cNvPr id="11" name="Picture 10">
            <a:extLst>
              <a:ext uri="{FF2B5EF4-FFF2-40B4-BE49-F238E27FC236}">
                <a16:creationId xmlns:a16="http://schemas.microsoft.com/office/drawing/2014/main" id="{B38B2DEE-F61E-EFE1-8720-8FEF8D0F9B2A}"/>
              </a:ext>
            </a:extLst>
          </p:cNvPr>
          <p:cNvPicPr>
            <a:picLocks noChangeAspect="1"/>
          </p:cNvPicPr>
          <p:nvPr/>
        </p:nvPicPr>
        <p:blipFill rotWithShape="1">
          <a:blip r:embed="rId6"/>
          <a:srcRect l="16719" b="28682"/>
          <a:stretch/>
        </p:blipFill>
        <p:spPr>
          <a:xfrm>
            <a:off x="149187" y="1247044"/>
            <a:ext cx="4635225" cy="2626269"/>
          </a:xfrm>
          <a:prstGeom prst="rect">
            <a:avLst/>
          </a:prstGeom>
        </p:spPr>
      </p:pic>
      <p:sp>
        <p:nvSpPr>
          <p:cNvPr id="12" name="Footer Placeholder 5">
            <a:extLst>
              <a:ext uri="{FF2B5EF4-FFF2-40B4-BE49-F238E27FC236}">
                <a16:creationId xmlns:a16="http://schemas.microsoft.com/office/drawing/2014/main" id="{616C9534-70E2-953A-7A11-C16C17E14E39}"/>
              </a:ext>
            </a:extLst>
          </p:cNvPr>
          <p:cNvSpPr>
            <a:spLocks noGrp="1"/>
          </p:cNvSpPr>
          <p:nvPr>
            <p:ph type="ftr" sz="quarter" idx="11"/>
          </p:nvPr>
        </p:nvSpPr>
        <p:spPr>
          <a:xfrm>
            <a:off x="479337" y="6411292"/>
            <a:ext cx="4156457" cy="365125"/>
          </a:xfrm>
        </p:spPr>
        <p:txBody>
          <a:bodyPr/>
          <a:lstStyle/>
          <a:p>
            <a:pPr algn="l"/>
            <a:r>
              <a:rPr lang="en-US"/>
              <a:t>APS DNP JLab User Group Meeting   |  October 8, 2024</a:t>
            </a:r>
          </a:p>
        </p:txBody>
      </p:sp>
      <p:sp>
        <p:nvSpPr>
          <p:cNvPr id="13" name="Slide Number Placeholder 3">
            <a:extLst>
              <a:ext uri="{FF2B5EF4-FFF2-40B4-BE49-F238E27FC236}">
                <a16:creationId xmlns:a16="http://schemas.microsoft.com/office/drawing/2014/main" id="{C5D80A70-7E85-070A-4A97-4001C92AFD42}"/>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5</a:t>
            </a:fld>
            <a:endParaRPr lang="en-US"/>
          </a:p>
        </p:txBody>
      </p:sp>
      <p:pic>
        <p:nvPicPr>
          <p:cNvPr id="14" name="Picture 13" descr="A red circle in the middle of a black background&#10;&#10;Description automatically generated">
            <a:extLst>
              <a:ext uri="{FF2B5EF4-FFF2-40B4-BE49-F238E27FC236}">
                <a16:creationId xmlns:a16="http://schemas.microsoft.com/office/drawing/2014/main" id="{1805A211-93B5-95EB-519F-B95C04EE0EF2}"/>
              </a:ext>
            </a:extLst>
          </p:cNvPr>
          <p:cNvPicPr>
            <a:picLocks noChangeAspect="1"/>
          </p:cNvPicPr>
          <p:nvPr/>
        </p:nvPicPr>
        <p:blipFill>
          <a:blip r:embed="rId7"/>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2458689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FE9F1F31-BB06-4625-842F-A32F95B05F99}"/>
              </a:ext>
            </a:extLst>
          </p:cNvPr>
          <p:cNvPicPr>
            <a:picLocks noChangeAspect="1"/>
          </p:cNvPicPr>
          <p:nvPr/>
        </p:nvPicPr>
        <p:blipFill rotWithShape="1">
          <a:blip r:embed="rId3"/>
          <a:srcRect l="1803"/>
          <a:stretch/>
        </p:blipFill>
        <p:spPr>
          <a:xfrm>
            <a:off x="0" y="0"/>
            <a:ext cx="12192000" cy="6858000"/>
          </a:xfrm>
          <a:prstGeom prst="rect">
            <a:avLst/>
          </a:prstGeom>
        </p:spPr>
      </p:pic>
      <p:cxnSp>
        <p:nvCxnSpPr>
          <p:cNvPr id="132" name="Straight Connector 131">
            <a:extLst>
              <a:ext uri="{FF2B5EF4-FFF2-40B4-BE49-F238E27FC236}">
                <a16:creationId xmlns:a16="http://schemas.microsoft.com/office/drawing/2014/main" id="{5EF186FD-844D-5A49-9DE9-282074447F1D}"/>
              </a:ext>
            </a:extLst>
          </p:cNvPr>
          <p:cNvCxnSpPr>
            <a:cxnSpLocks/>
          </p:cNvCxnSpPr>
          <p:nvPr/>
        </p:nvCxnSpPr>
        <p:spPr>
          <a:xfrm flipH="1">
            <a:off x="9469736" y="3424844"/>
            <a:ext cx="2462828"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9F7A6664-B2A2-3E4F-BC9E-9D30E093B708}"/>
              </a:ext>
            </a:extLst>
          </p:cNvPr>
          <p:cNvCxnSpPr>
            <a:cxnSpLocks/>
          </p:cNvCxnSpPr>
          <p:nvPr/>
        </p:nvCxnSpPr>
        <p:spPr>
          <a:xfrm flipH="1" flipV="1">
            <a:off x="2005566" y="5530537"/>
            <a:ext cx="9929918" cy="15752"/>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9EE35156-5DD9-AE43-AEAA-A66316BB9365}"/>
              </a:ext>
            </a:extLst>
          </p:cNvPr>
          <p:cNvCxnSpPr>
            <a:cxnSpLocks/>
          </p:cNvCxnSpPr>
          <p:nvPr/>
        </p:nvCxnSpPr>
        <p:spPr>
          <a:xfrm flipH="1">
            <a:off x="2594345" y="2612199"/>
            <a:ext cx="160236"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1B7F88CA-5AEB-E246-9139-6D746F42477E}"/>
              </a:ext>
            </a:extLst>
          </p:cNvPr>
          <p:cNvCxnSpPr>
            <a:cxnSpLocks/>
          </p:cNvCxnSpPr>
          <p:nvPr/>
        </p:nvCxnSpPr>
        <p:spPr>
          <a:xfrm flipH="1">
            <a:off x="1203519" y="4317019"/>
            <a:ext cx="8659434"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a16="http://schemas.microsoft.com/office/drawing/2014/main" id="{FE69F43E-D5E8-074B-AB12-79E422BFBC07}"/>
              </a:ext>
            </a:extLst>
          </p:cNvPr>
          <p:cNvSpPr/>
          <p:nvPr/>
        </p:nvSpPr>
        <p:spPr>
          <a:xfrm>
            <a:off x="337953"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9A17D08-32FD-F04F-A7AB-1E60288BEFB9}"/>
              </a:ext>
            </a:extLst>
          </p:cNvPr>
          <p:cNvSpPr/>
          <p:nvPr/>
        </p:nvSpPr>
        <p:spPr>
          <a:xfrm>
            <a:off x="2700153" y="1746979"/>
            <a:ext cx="6781800" cy="304800"/>
          </a:xfrm>
          <a:prstGeom prst="rect">
            <a:avLst/>
          </a:prstGeom>
          <a:solidFill>
            <a:srgbClr val="6F8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32" name="Straight Connector 31">
            <a:extLst>
              <a:ext uri="{FF2B5EF4-FFF2-40B4-BE49-F238E27FC236}">
                <a16:creationId xmlns:a16="http://schemas.microsoft.com/office/drawing/2014/main" id="{0478C582-B512-F246-8DC3-14FED124DB68}"/>
              </a:ext>
            </a:extLst>
          </p:cNvPr>
          <p:cNvCxnSpPr>
            <a:cxnSpLocks/>
          </p:cNvCxnSpPr>
          <p:nvPr/>
        </p:nvCxnSpPr>
        <p:spPr>
          <a:xfrm flipV="1">
            <a:off x="9606987" y="1507382"/>
            <a:ext cx="0" cy="81191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87F9217-3017-1A48-BA7D-295CFF77009C}"/>
              </a:ext>
            </a:extLst>
          </p:cNvPr>
          <p:cNvCxnSpPr>
            <a:cxnSpLocks/>
          </p:cNvCxnSpPr>
          <p:nvPr/>
        </p:nvCxnSpPr>
        <p:spPr>
          <a:xfrm>
            <a:off x="9606987" y="1507382"/>
            <a:ext cx="170473"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4BA9BB5C-19F1-3740-84F9-93B610D7E51D}"/>
              </a:ext>
            </a:extLst>
          </p:cNvPr>
          <p:cNvSpPr/>
          <p:nvPr/>
        </p:nvSpPr>
        <p:spPr>
          <a:xfrm>
            <a:off x="9728626" y="397067"/>
            <a:ext cx="2203938" cy="2957197"/>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797A7"/>
              </a:solidFill>
              <a:effectLst/>
              <a:uLnTx/>
              <a:uFillTx/>
              <a:latin typeface="Aptos" panose="02110004020202020204"/>
              <a:ea typeface="+mn-ea"/>
              <a:cs typeface="+mn-cs"/>
            </a:endParaRPr>
          </a:p>
        </p:txBody>
      </p:sp>
      <p:cxnSp>
        <p:nvCxnSpPr>
          <p:cNvPr id="36" name="Straight Connector 35">
            <a:extLst>
              <a:ext uri="{FF2B5EF4-FFF2-40B4-BE49-F238E27FC236}">
                <a16:creationId xmlns:a16="http://schemas.microsoft.com/office/drawing/2014/main" id="{D1FA8398-9FD7-6E4A-B403-1FCCA1C18EF2}"/>
              </a:ext>
            </a:extLst>
          </p:cNvPr>
          <p:cNvCxnSpPr>
            <a:cxnSpLocks/>
          </p:cNvCxnSpPr>
          <p:nvPr/>
        </p:nvCxnSpPr>
        <p:spPr>
          <a:xfrm>
            <a:off x="9310023" y="2311823"/>
            <a:ext cx="304800"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D45F6C7-30D7-A643-BC6B-AED26CF319BA}"/>
              </a:ext>
            </a:extLst>
          </p:cNvPr>
          <p:cNvCxnSpPr>
            <a:cxnSpLocks/>
          </p:cNvCxnSpPr>
          <p:nvPr/>
        </p:nvCxnSpPr>
        <p:spPr>
          <a:xfrm flipH="1">
            <a:off x="2434109" y="1653194"/>
            <a:ext cx="160236"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DCAB7B4C-55A0-E449-9053-85B86E876A88}"/>
              </a:ext>
            </a:extLst>
          </p:cNvPr>
          <p:cNvSpPr/>
          <p:nvPr/>
        </p:nvSpPr>
        <p:spPr>
          <a:xfrm>
            <a:off x="228600" y="873609"/>
            <a:ext cx="2203938" cy="2226991"/>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1" name="TextBox 80">
            <a:extLst>
              <a:ext uri="{FF2B5EF4-FFF2-40B4-BE49-F238E27FC236}">
                <a16:creationId xmlns:a16="http://schemas.microsoft.com/office/drawing/2014/main" id="{C7A10C02-844E-DA42-BE3D-12F1D26C57B9}"/>
              </a:ext>
            </a:extLst>
          </p:cNvPr>
          <p:cNvSpPr txBox="1"/>
          <p:nvPr/>
        </p:nvSpPr>
        <p:spPr>
          <a:xfrm>
            <a:off x="3413636" y="1734371"/>
            <a:ext cx="5430115" cy="286232"/>
          </a:xfrm>
          <a:prstGeom prst="rect">
            <a:avLst/>
          </a:prstGeom>
          <a:noFill/>
        </p:spPr>
        <p:txBody>
          <a:bodyPr wrap="square" rtlCol="0">
            <a:sp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Display" panose="020B0004020202020204" pitchFamily="34" charset="0"/>
                <a:cs typeface="Arial" panose="020B0604020202020204" pitchFamily="34" charset="0"/>
              </a:rPr>
              <a:t>THOMAS JEFFERSON NATIONAL ACCELERATOR FACILITY</a:t>
            </a:r>
          </a:p>
        </p:txBody>
      </p:sp>
      <p:cxnSp>
        <p:nvCxnSpPr>
          <p:cNvPr id="84" name="Straight Connector 83">
            <a:extLst>
              <a:ext uri="{FF2B5EF4-FFF2-40B4-BE49-F238E27FC236}">
                <a16:creationId xmlns:a16="http://schemas.microsoft.com/office/drawing/2014/main" id="{89883549-FD9C-1C42-B5C5-33C7AB7604E8}"/>
              </a:ext>
            </a:extLst>
          </p:cNvPr>
          <p:cNvCxnSpPr>
            <a:cxnSpLocks/>
          </p:cNvCxnSpPr>
          <p:nvPr/>
        </p:nvCxnSpPr>
        <p:spPr>
          <a:xfrm>
            <a:off x="2594345" y="1643071"/>
            <a:ext cx="0" cy="969128"/>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3752E89C-2F0C-4D4E-8840-F152588DB01F}"/>
              </a:ext>
            </a:extLst>
          </p:cNvPr>
          <p:cNvSpPr txBox="1"/>
          <p:nvPr/>
        </p:nvSpPr>
        <p:spPr>
          <a:xfrm>
            <a:off x="304800" y="949618"/>
            <a:ext cx="208392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EIC Project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James  Fast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HPDF Project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Kate Mace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Project Assurance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Allison Lung</a:t>
            </a:r>
          </a:p>
          <a:p>
            <a:pPr marL="228600" marR="0" lvl="0" indent="-228600" algn="ctr" defTabSz="914400" rtl="0" eaLnBrk="1" fontAlgn="auto" latinLnBrk="0" hangingPunct="1">
              <a:lnSpc>
                <a:spcPct val="100000"/>
              </a:lnSpc>
              <a:spcBef>
                <a:spcPts val="0"/>
              </a:spcBef>
              <a:spcAft>
                <a:spcPts val="0"/>
              </a:spcAft>
              <a:buClrTx/>
              <a:buSzTx/>
              <a:buFontTx/>
              <a:buAutoNum type="alphaUcPeriod"/>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Chief Innovation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Marla Schuchman</a:t>
            </a:r>
          </a:p>
        </p:txBody>
      </p:sp>
      <p:sp>
        <p:nvSpPr>
          <p:cNvPr id="99" name="TextBox 98">
            <a:extLst>
              <a:ext uri="{FF2B5EF4-FFF2-40B4-BE49-F238E27FC236}">
                <a16:creationId xmlns:a16="http://schemas.microsoft.com/office/drawing/2014/main" id="{002CC1D7-2576-B14E-A068-7911D4E1F3F8}"/>
              </a:ext>
            </a:extLst>
          </p:cNvPr>
          <p:cNvSpPr txBox="1"/>
          <p:nvPr/>
        </p:nvSpPr>
        <p:spPr>
          <a:xfrm>
            <a:off x="9827735" y="397068"/>
            <a:ext cx="2016418" cy="29700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Deputy Chief</a:t>
            </a:r>
            <a:b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b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Operating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Natalie Carter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General Counsel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Rhonda Scales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Quality &amp; Performance Assurance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Steve Smith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Chief Communications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Lauren Hansen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Chief Audit Executive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Daniel Caldwell</a:t>
            </a:r>
          </a:p>
        </p:txBody>
      </p:sp>
      <p:sp>
        <p:nvSpPr>
          <p:cNvPr id="106" name="Freeform: Shape 7">
            <a:extLst>
              <a:ext uri="{FF2B5EF4-FFF2-40B4-BE49-F238E27FC236}">
                <a16:creationId xmlns:a16="http://schemas.microsoft.com/office/drawing/2014/main" id="{D83A2220-2472-DB48-8DA8-B4C97896D6A6}"/>
              </a:ext>
            </a:extLst>
          </p:cNvPr>
          <p:cNvSpPr/>
          <p:nvPr/>
        </p:nvSpPr>
        <p:spPr>
          <a:xfrm>
            <a:off x="323301" y="5097683"/>
            <a:ext cx="1670726" cy="881135"/>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PROCUREMENT AND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PRIME CONTRACTS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Tisca Dorsey</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Procurement Dir./Prime Contract Mgr.</a:t>
            </a: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p:txBody>
      </p:sp>
      <p:cxnSp>
        <p:nvCxnSpPr>
          <p:cNvPr id="116" name="Straight Connector 115">
            <a:extLst>
              <a:ext uri="{FF2B5EF4-FFF2-40B4-BE49-F238E27FC236}">
                <a16:creationId xmlns:a16="http://schemas.microsoft.com/office/drawing/2014/main" id="{F104FE17-B180-2046-BA06-034C5DB7A3A8}"/>
              </a:ext>
            </a:extLst>
          </p:cNvPr>
          <p:cNvCxnSpPr>
            <a:cxnSpLocks/>
          </p:cNvCxnSpPr>
          <p:nvPr/>
        </p:nvCxnSpPr>
        <p:spPr>
          <a:xfrm flipH="1">
            <a:off x="1207546" y="3186719"/>
            <a:ext cx="1766788" cy="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7233BD7E-7C32-F540-A515-E75463484DC9}"/>
              </a:ext>
            </a:extLst>
          </p:cNvPr>
          <p:cNvCxnSpPr>
            <a:cxnSpLocks/>
          </p:cNvCxnSpPr>
          <p:nvPr/>
        </p:nvCxnSpPr>
        <p:spPr>
          <a:xfrm>
            <a:off x="1208386" y="3183544"/>
            <a:ext cx="0" cy="113665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346293F-6A8D-734D-83B6-D6D65AC43117}"/>
              </a:ext>
            </a:extLst>
          </p:cNvPr>
          <p:cNvSpPr/>
          <p:nvPr/>
        </p:nvSpPr>
        <p:spPr>
          <a:xfrm>
            <a:off x="2700153" y="568618"/>
            <a:ext cx="6781800" cy="304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DB61FDA-8650-CF46-83D2-96E765E51F22}"/>
              </a:ext>
            </a:extLst>
          </p:cNvPr>
          <p:cNvSpPr/>
          <p:nvPr/>
        </p:nvSpPr>
        <p:spPr>
          <a:xfrm>
            <a:off x="1435673" y="3786794"/>
            <a:ext cx="1676400" cy="981204"/>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3A6EBE7C-5E5B-8C47-B378-B06B3F5B9818}"/>
              </a:ext>
            </a:extLst>
          </p:cNvPr>
          <p:cNvSpPr/>
          <p:nvPr/>
        </p:nvSpPr>
        <p:spPr>
          <a:xfrm>
            <a:off x="2700153" y="864435"/>
            <a:ext cx="6781800" cy="779585"/>
          </a:xfrm>
          <a:prstGeom prst="rect">
            <a:avLst/>
          </a:prstGeom>
          <a:solidFill>
            <a:srgbClr val="2A4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A4F66"/>
              </a:solidFill>
              <a:effectLst/>
              <a:uLnTx/>
              <a:uFillTx/>
              <a:latin typeface="Aptos" panose="02110004020202020204"/>
              <a:ea typeface="+mn-ea"/>
              <a:cs typeface="+mn-cs"/>
            </a:endParaRPr>
          </a:p>
        </p:txBody>
      </p:sp>
      <p:sp>
        <p:nvSpPr>
          <p:cNvPr id="78" name="TextBox 77">
            <a:extLst>
              <a:ext uri="{FF2B5EF4-FFF2-40B4-BE49-F238E27FC236}">
                <a16:creationId xmlns:a16="http://schemas.microsoft.com/office/drawing/2014/main" id="{238374C0-A4DF-6C45-8D64-BB967D55D48A}"/>
              </a:ext>
            </a:extLst>
          </p:cNvPr>
          <p:cNvSpPr txBox="1"/>
          <p:nvPr/>
        </p:nvSpPr>
        <p:spPr>
          <a:xfrm>
            <a:off x="4147953" y="577411"/>
            <a:ext cx="4114800" cy="290592"/>
          </a:xfrm>
          <a:prstGeom prst="rect">
            <a:avLst/>
          </a:prstGeom>
          <a:noFill/>
        </p:spPr>
        <p:txBody>
          <a:bodyPr wrap="square" rtlCol="0">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Display" panose="020B0004020202020204" pitchFamily="34" charset="0"/>
                <a:cs typeface="Arial" panose="020B0604020202020204" pitchFamily="34" charset="0"/>
              </a:rPr>
              <a:t>JEFFERSON SCIENCE ASSOCIATES</a:t>
            </a:r>
          </a:p>
        </p:txBody>
      </p:sp>
      <p:sp>
        <p:nvSpPr>
          <p:cNvPr id="79" name="TextBox 78">
            <a:extLst>
              <a:ext uri="{FF2B5EF4-FFF2-40B4-BE49-F238E27FC236}">
                <a16:creationId xmlns:a16="http://schemas.microsoft.com/office/drawing/2014/main" id="{BB865502-741B-7B4D-8774-13DA2B5FBDBB}"/>
              </a:ext>
            </a:extLst>
          </p:cNvPr>
          <p:cNvSpPr txBox="1"/>
          <p:nvPr/>
        </p:nvSpPr>
        <p:spPr>
          <a:xfrm>
            <a:off x="4125651" y="1103186"/>
            <a:ext cx="4114800" cy="287515"/>
          </a:xfrm>
          <a:prstGeom prst="rect">
            <a:avLst/>
          </a:prstGeom>
          <a:noFill/>
        </p:spPr>
        <p:txBody>
          <a:bodyPr wrap="square" rtlCol="0">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Display" panose="020B0004020202020204" pitchFamily="34" charset="0"/>
                <a:cs typeface="Arial" panose="020B0604020202020204" pitchFamily="34" charset="0"/>
              </a:rPr>
              <a:t>Sean Hearne, JSA Board Chair</a:t>
            </a:r>
          </a:p>
        </p:txBody>
      </p:sp>
      <p:sp>
        <p:nvSpPr>
          <p:cNvPr id="86" name="Rectangle 85">
            <a:extLst>
              <a:ext uri="{FF2B5EF4-FFF2-40B4-BE49-F238E27FC236}">
                <a16:creationId xmlns:a16="http://schemas.microsoft.com/office/drawing/2014/main" id="{88556EC0-8A6C-FF40-AAF0-C2BA9836920E}"/>
              </a:ext>
            </a:extLst>
          </p:cNvPr>
          <p:cNvSpPr/>
          <p:nvPr/>
        </p:nvSpPr>
        <p:spPr>
          <a:xfrm>
            <a:off x="3453343" y="3786794"/>
            <a:ext cx="1676400" cy="981204"/>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7" name="Rectangle 86">
            <a:extLst>
              <a:ext uri="{FF2B5EF4-FFF2-40B4-BE49-F238E27FC236}">
                <a16:creationId xmlns:a16="http://schemas.microsoft.com/office/drawing/2014/main" id="{C73617E5-66C8-0247-8423-FF237B6BB3EA}"/>
              </a:ext>
            </a:extLst>
          </p:cNvPr>
          <p:cNvSpPr/>
          <p:nvPr/>
        </p:nvSpPr>
        <p:spPr>
          <a:xfrm>
            <a:off x="5471013" y="3786794"/>
            <a:ext cx="1676400" cy="981204"/>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8" name="Rectangle 87">
            <a:extLst>
              <a:ext uri="{FF2B5EF4-FFF2-40B4-BE49-F238E27FC236}">
                <a16:creationId xmlns:a16="http://schemas.microsoft.com/office/drawing/2014/main" id="{6D59A7AB-76C8-3A47-BEB2-1ED39F7F5433}"/>
              </a:ext>
            </a:extLst>
          </p:cNvPr>
          <p:cNvSpPr/>
          <p:nvPr/>
        </p:nvSpPr>
        <p:spPr>
          <a:xfrm>
            <a:off x="7488683" y="3786794"/>
            <a:ext cx="1676400" cy="981204"/>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9" name="Rectangle 88">
            <a:extLst>
              <a:ext uri="{FF2B5EF4-FFF2-40B4-BE49-F238E27FC236}">
                <a16:creationId xmlns:a16="http://schemas.microsoft.com/office/drawing/2014/main" id="{A4BD417F-2483-6643-9C4F-EDD9DEE7EFB5}"/>
              </a:ext>
            </a:extLst>
          </p:cNvPr>
          <p:cNvSpPr/>
          <p:nvPr/>
        </p:nvSpPr>
        <p:spPr>
          <a:xfrm>
            <a:off x="9506354" y="3786794"/>
            <a:ext cx="1676400" cy="981204"/>
          </a:xfrm>
          <a:prstGeom prst="rect">
            <a:avLst/>
          </a:prstGeom>
          <a:solidFill>
            <a:srgbClr val="C5D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1" name="Rectangle 90">
            <a:extLst>
              <a:ext uri="{FF2B5EF4-FFF2-40B4-BE49-F238E27FC236}">
                <a16:creationId xmlns:a16="http://schemas.microsoft.com/office/drawing/2014/main" id="{FC42D706-A172-BB41-91FD-DC861CAB8417}"/>
              </a:ext>
            </a:extLst>
          </p:cNvPr>
          <p:cNvSpPr/>
          <p:nvPr/>
        </p:nvSpPr>
        <p:spPr>
          <a:xfrm>
            <a:off x="2242953"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2" name="Rectangle 91">
            <a:extLst>
              <a:ext uri="{FF2B5EF4-FFF2-40B4-BE49-F238E27FC236}">
                <a16:creationId xmlns:a16="http://schemas.microsoft.com/office/drawing/2014/main" id="{6224BCD6-D57C-B64A-AFC4-495264A1D061}"/>
              </a:ext>
            </a:extLst>
          </p:cNvPr>
          <p:cNvSpPr/>
          <p:nvPr/>
        </p:nvSpPr>
        <p:spPr>
          <a:xfrm>
            <a:off x="4147953"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3" name="Rectangle 92">
            <a:extLst>
              <a:ext uri="{FF2B5EF4-FFF2-40B4-BE49-F238E27FC236}">
                <a16:creationId xmlns:a16="http://schemas.microsoft.com/office/drawing/2014/main" id="{602AB3C2-FFE4-634F-958E-A103F8F44249}"/>
              </a:ext>
            </a:extLst>
          </p:cNvPr>
          <p:cNvSpPr/>
          <p:nvPr/>
        </p:nvSpPr>
        <p:spPr>
          <a:xfrm>
            <a:off x="6053564"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4" name="Rectangle 93">
            <a:extLst>
              <a:ext uri="{FF2B5EF4-FFF2-40B4-BE49-F238E27FC236}">
                <a16:creationId xmlns:a16="http://schemas.microsoft.com/office/drawing/2014/main" id="{6EE1C845-E18E-7D49-B405-F6BC9869B600}"/>
              </a:ext>
            </a:extLst>
          </p:cNvPr>
          <p:cNvSpPr/>
          <p:nvPr/>
        </p:nvSpPr>
        <p:spPr>
          <a:xfrm>
            <a:off x="7958564"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5" name="Rectangle 94">
            <a:extLst>
              <a:ext uri="{FF2B5EF4-FFF2-40B4-BE49-F238E27FC236}">
                <a16:creationId xmlns:a16="http://schemas.microsoft.com/office/drawing/2014/main" id="{58AAF28B-1DF1-F844-BF37-179D229300EE}"/>
              </a:ext>
            </a:extLst>
          </p:cNvPr>
          <p:cNvSpPr/>
          <p:nvPr/>
        </p:nvSpPr>
        <p:spPr>
          <a:xfrm>
            <a:off x="9862953" y="5033041"/>
            <a:ext cx="1676400" cy="981204"/>
          </a:xfrm>
          <a:prstGeom prst="rect">
            <a:avLst/>
          </a:prstGeom>
          <a:solidFill>
            <a:srgbClr val="F2E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0" name="Freeform: Shape 14">
            <a:extLst>
              <a:ext uri="{FF2B5EF4-FFF2-40B4-BE49-F238E27FC236}">
                <a16:creationId xmlns:a16="http://schemas.microsoft.com/office/drawing/2014/main" id="{C6D2F5F3-DC9E-404C-B5A0-1C319DE56F50}"/>
              </a:ext>
            </a:extLst>
          </p:cNvPr>
          <p:cNvSpPr/>
          <p:nvPr/>
        </p:nvSpPr>
        <p:spPr>
          <a:xfrm>
            <a:off x="1589386" y="3921418"/>
            <a:ext cx="1391542" cy="712020"/>
          </a:xfrm>
          <a:custGeom>
            <a:avLst/>
            <a:gdLst>
              <a:gd name="connsiteX0" fmla="*/ 0 w 1391542"/>
              <a:gd name="connsiteY0" fmla="*/ 0 h 695771"/>
              <a:gd name="connsiteX1" fmla="*/ 1391542 w 1391542"/>
              <a:gd name="connsiteY1" fmla="*/ 0 h 695771"/>
              <a:gd name="connsiteX2" fmla="*/ 1391542 w 1391542"/>
              <a:gd name="connsiteY2" fmla="*/ 695771 h 695771"/>
              <a:gd name="connsiteX3" fmla="*/ 0 w 1391542"/>
              <a:gd name="connsiteY3" fmla="*/ 695771 h 695771"/>
              <a:gd name="connsiteX4" fmla="*/ 0 w 1391542"/>
              <a:gd name="connsiteY4" fmla="*/ 0 h 69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542" h="695771">
                <a:moveTo>
                  <a:pt x="0" y="0"/>
                </a:moveTo>
                <a:lnTo>
                  <a:pt x="1391542" y="0"/>
                </a:lnTo>
                <a:lnTo>
                  <a:pt x="1391542" y="695771"/>
                </a:lnTo>
                <a:lnTo>
                  <a:pt x="0" y="695771"/>
                </a:lnTo>
                <a:lnTo>
                  <a:pt x="0" y="0"/>
                </a:lnTo>
                <a:close/>
              </a:path>
            </a:pathLst>
          </a:custGeom>
          <a:noFill/>
          <a:ln>
            <a:no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75" tIns="28575" rIns="28575" bIns="28575"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COMPUTATIONAL </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SCIENCES AND </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TECHNOLOGY</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Amber Boehnlein</a:t>
            </a:r>
          </a:p>
        </p:txBody>
      </p:sp>
      <p:sp>
        <p:nvSpPr>
          <p:cNvPr id="101" name="Freeform: Shape 15">
            <a:extLst>
              <a:ext uri="{FF2B5EF4-FFF2-40B4-BE49-F238E27FC236}">
                <a16:creationId xmlns:a16="http://schemas.microsoft.com/office/drawing/2014/main" id="{45CE8F09-99B2-0F49-9E47-D9DBA64E736A}"/>
              </a:ext>
            </a:extLst>
          </p:cNvPr>
          <p:cNvSpPr/>
          <p:nvPr/>
        </p:nvSpPr>
        <p:spPr>
          <a:xfrm>
            <a:off x="3595772" y="3921418"/>
            <a:ext cx="1391542" cy="712020"/>
          </a:xfrm>
          <a:custGeom>
            <a:avLst/>
            <a:gdLst>
              <a:gd name="connsiteX0" fmla="*/ 0 w 1391542"/>
              <a:gd name="connsiteY0" fmla="*/ 0 h 695771"/>
              <a:gd name="connsiteX1" fmla="*/ 1391542 w 1391542"/>
              <a:gd name="connsiteY1" fmla="*/ 0 h 695771"/>
              <a:gd name="connsiteX2" fmla="*/ 1391542 w 1391542"/>
              <a:gd name="connsiteY2" fmla="*/ 695771 h 695771"/>
              <a:gd name="connsiteX3" fmla="*/ 0 w 1391542"/>
              <a:gd name="connsiteY3" fmla="*/ 695771 h 695771"/>
              <a:gd name="connsiteX4" fmla="*/ 0 w 1391542"/>
              <a:gd name="connsiteY4" fmla="*/ 0 h 69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542" h="695771">
                <a:moveTo>
                  <a:pt x="0" y="0"/>
                </a:moveTo>
                <a:lnTo>
                  <a:pt x="1391542" y="0"/>
                </a:lnTo>
                <a:lnTo>
                  <a:pt x="1391542" y="695771"/>
                </a:lnTo>
                <a:lnTo>
                  <a:pt x="0" y="695771"/>
                </a:lnTo>
                <a:lnTo>
                  <a:pt x="0" y="0"/>
                </a:lnTo>
                <a:close/>
              </a:path>
            </a:pathLst>
          </a:custGeom>
          <a:noFill/>
          <a:ln>
            <a:no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75" tIns="28575" rIns="28575" bIns="28575"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THEORETICAL AND </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COMPUTATIONAL </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PHYSICS</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Jianwei Qiu</a:t>
            </a:r>
          </a:p>
        </p:txBody>
      </p:sp>
      <p:sp>
        <p:nvSpPr>
          <p:cNvPr id="102" name="Freeform: Shape 16">
            <a:extLst>
              <a:ext uri="{FF2B5EF4-FFF2-40B4-BE49-F238E27FC236}">
                <a16:creationId xmlns:a16="http://schemas.microsoft.com/office/drawing/2014/main" id="{D27ADE05-D8CC-A44C-B152-3FA24FE5FDB9}"/>
              </a:ext>
            </a:extLst>
          </p:cNvPr>
          <p:cNvSpPr/>
          <p:nvPr/>
        </p:nvSpPr>
        <p:spPr>
          <a:xfrm>
            <a:off x="5613442" y="4093007"/>
            <a:ext cx="1391542" cy="368842"/>
          </a:xfrm>
          <a:custGeom>
            <a:avLst/>
            <a:gdLst>
              <a:gd name="connsiteX0" fmla="*/ 0 w 1391542"/>
              <a:gd name="connsiteY0" fmla="*/ 0 h 695771"/>
              <a:gd name="connsiteX1" fmla="*/ 1391542 w 1391542"/>
              <a:gd name="connsiteY1" fmla="*/ 0 h 695771"/>
              <a:gd name="connsiteX2" fmla="*/ 1391542 w 1391542"/>
              <a:gd name="connsiteY2" fmla="*/ 695771 h 695771"/>
              <a:gd name="connsiteX3" fmla="*/ 0 w 1391542"/>
              <a:gd name="connsiteY3" fmla="*/ 695771 h 695771"/>
              <a:gd name="connsiteX4" fmla="*/ 0 w 1391542"/>
              <a:gd name="connsiteY4" fmla="*/ 0 h 69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542" h="695771">
                <a:moveTo>
                  <a:pt x="0" y="0"/>
                </a:moveTo>
                <a:lnTo>
                  <a:pt x="1391542" y="0"/>
                </a:lnTo>
                <a:lnTo>
                  <a:pt x="1391542" y="695771"/>
                </a:lnTo>
                <a:lnTo>
                  <a:pt x="0" y="695771"/>
                </a:lnTo>
                <a:lnTo>
                  <a:pt x="0" y="0"/>
                </a:lnTo>
                <a:close/>
              </a:path>
            </a:pathLst>
          </a:custGeom>
          <a:noFill/>
          <a:ln>
            <a:no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75" tIns="28575" rIns="28575" bIns="28575"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ENGINEERING</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Tim Michalski</a:t>
            </a:r>
          </a:p>
        </p:txBody>
      </p:sp>
      <p:sp>
        <p:nvSpPr>
          <p:cNvPr id="103" name="Freeform: Shape 17">
            <a:extLst>
              <a:ext uri="{FF2B5EF4-FFF2-40B4-BE49-F238E27FC236}">
                <a16:creationId xmlns:a16="http://schemas.microsoft.com/office/drawing/2014/main" id="{29709442-CF0D-4F42-9CF0-700A6CC034F8}"/>
              </a:ext>
            </a:extLst>
          </p:cNvPr>
          <p:cNvSpPr/>
          <p:nvPr/>
        </p:nvSpPr>
        <p:spPr>
          <a:xfrm>
            <a:off x="7653153" y="4083552"/>
            <a:ext cx="1391542" cy="387753"/>
          </a:xfrm>
          <a:custGeom>
            <a:avLst/>
            <a:gdLst>
              <a:gd name="connsiteX0" fmla="*/ 0 w 1391542"/>
              <a:gd name="connsiteY0" fmla="*/ 0 h 695771"/>
              <a:gd name="connsiteX1" fmla="*/ 1391542 w 1391542"/>
              <a:gd name="connsiteY1" fmla="*/ 0 h 695771"/>
              <a:gd name="connsiteX2" fmla="*/ 1391542 w 1391542"/>
              <a:gd name="connsiteY2" fmla="*/ 695771 h 695771"/>
              <a:gd name="connsiteX3" fmla="*/ 0 w 1391542"/>
              <a:gd name="connsiteY3" fmla="*/ 695771 h 695771"/>
              <a:gd name="connsiteX4" fmla="*/ 0 w 1391542"/>
              <a:gd name="connsiteY4" fmla="*/ 0 h 69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542" h="695771">
                <a:moveTo>
                  <a:pt x="0" y="0"/>
                </a:moveTo>
                <a:lnTo>
                  <a:pt x="1391542" y="0"/>
                </a:lnTo>
                <a:lnTo>
                  <a:pt x="1391542" y="695771"/>
                </a:lnTo>
                <a:lnTo>
                  <a:pt x="0" y="695771"/>
                </a:lnTo>
                <a:lnTo>
                  <a:pt x="0" y="0"/>
                </a:lnTo>
                <a:close/>
              </a:path>
            </a:pathLst>
          </a:custGeom>
          <a:noFill/>
          <a:ln>
            <a:no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75" tIns="28575" rIns="28575" bIns="28575"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ACCELERATOR</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Andrei Seryi</a:t>
            </a:r>
          </a:p>
        </p:txBody>
      </p:sp>
      <p:sp>
        <p:nvSpPr>
          <p:cNvPr id="104" name="Freeform: Shape 18">
            <a:extLst>
              <a:ext uri="{FF2B5EF4-FFF2-40B4-BE49-F238E27FC236}">
                <a16:creationId xmlns:a16="http://schemas.microsoft.com/office/drawing/2014/main" id="{4912A350-BD30-2544-B32F-653A0A653ECA}"/>
              </a:ext>
            </a:extLst>
          </p:cNvPr>
          <p:cNvSpPr/>
          <p:nvPr/>
        </p:nvSpPr>
        <p:spPr>
          <a:xfrm>
            <a:off x="9648783" y="4026679"/>
            <a:ext cx="1391542" cy="501499"/>
          </a:xfrm>
          <a:custGeom>
            <a:avLst/>
            <a:gdLst>
              <a:gd name="connsiteX0" fmla="*/ 0 w 1391542"/>
              <a:gd name="connsiteY0" fmla="*/ 0 h 695771"/>
              <a:gd name="connsiteX1" fmla="*/ 1391542 w 1391542"/>
              <a:gd name="connsiteY1" fmla="*/ 0 h 695771"/>
              <a:gd name="connsiteX2" fmla="*/ 1391542 w 1391542"/>
              <a:gd name="connsiteY2" fmla="*/ 695771 h 695771"/>
              <a:gd name="connsiteX3" fmla="*/ 0 w 1391542"/>
              <a:gd name="connsiteY3" fmla="*/ 695771 h 695771"/>
              <a:gd name="connsiteX4" fmla="*/ 0 w 1391542"/>
              <a:gd name="connsiteY4" fmla="*/ 0 h 69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542" h="695771">
                <a:moveTo>
                  <a:pt x="0" y="0"/>
                </a:moveTo>
                <a:lnTo>
                  <a:pt x="1391542" y="0"/>
                </a:lnTo>
                <a:lnTo>
                  <a:pt x="1391542" y="695771"/>
                </a:lnTo>
                <a:lnTo>
                  <a:pt x="0" y="695771"/>
                </a:lnTo>
                <a:lnTo>
                  <a:pt x="0" y="0"/>
                </a:lnTo>
                <a:close/>
              </a:path>
            </a:pathLst>
          </a:custGeom>
          <a:noFill/>
          <a:ln>
            <a:no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75" tIns="28575" rIns="28575" bIns="28575"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EXPERIMENTAL </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NUCLEAR PHYSICS</a:t>
            </a:r>
          </a:p>
          <a:p>
            <a:pPr marL="0" marR="0" lvl="0" indent="0" algn="ctr" defTabSz="20002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Cynthia Keppel</a:t>
            </a:r>
          </a:p>
        </p:txBody>
      </p:sp>
      <p:sp>
        <p:nvSpPr>
          <p:cNvPr id="107" name="Freeform: Shape 22">
            <a:extLst>
              <a:ext uri="{FF2B5EF4-FFF2-40B4-BE49-F238E27FC236}">
                <a16:creationId xmlns:a16="http://schemas.microsoft.com/office/drawing/2014/main" id="{B9738DB1-92C0-FA44-AA83-86F221D56B41}"/>
              </a:ext>
            </a:extLst>
          </p:cNvPr>
          <p:cNvSpPr/>
          <p:nvPr/>
        </p:nvSpPr>
        <p:spPr>
          <a:xfrm>
            <a:off x="2232135" y="5170850"/>
            <a:ext cx="1687218" cy="734800"/>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ENVIRONMENT, SAFETY </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AND HEALTH</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Natalie Carter</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Interim ES&amp;H Director</a:t>
            </a:r>
          </a:p>
        </p:txBody>
      </p:sp>
      <p:sp>
        <p:nvSpPr>
          <p:cNvPr id="108" name="Freeform: Shape 23">
            <a:extLst>
              <a:ext uri="{FF2B5EF4-FFF2-40B4-BE49-F238E27FC236}">
                <a16:creationId xmlns:a16="http://schemas.microsoft.com/office/drawing/2014/main" id="{9BF2CCE9-01C2-AC46-A3E1-40FF893CD6C2}"/>
              </a:ext>
            </a:extLst>
          </p:cNvPr>
          <p:cNvSpPr/>
          <p:nvPr/>
        </p:nvSpPr>
        <p:spPr>
          <a:xfrm>
            <a:off x="4235562" y="5170850"/>
            <a:ext cx="1500571" cy="734801"/>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FINANCIAL </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MANAGEMENT</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Gail Frayne</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Chief Financial Officer</a:t>
            </a:r>
          </a:p>
        </p:txBody>
      </p:sp>
      <p:sp>
        <p:nvSpPr>
          <p:cNvPr id="109" name="Freeform: Shape 24">
            <a:extLst>
              <a:ext uri="{FF2B5EF4-FFF2-40B4-BE49-F238E27FC236}">
                <a16:creationId xmlns:a16="http://schemas.microsoft.com/office/drawing/2014/main" id="{E14E1A9F-D95B-E543-A5AE-984A8C8677A2}"/>
              </a:ext>
            </a:extLst>
          </p:cNvPr>
          <p:cNvSpPr/>
          <p:nvPr/>
        </p:nvSpPr>
        <p:spPr>
          <a:xfrm>
            <a:off x="6044778" y="5203237"/>
            <a:ext cx="1667503" cy="670026"/>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HUMAN RESOURCES</a:t>
            </a: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Rhonda Barbosa</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Chief Human Resources Officer</a:t>
            </a:r>
          </a:p>
        </p:txBody>
      </p:sp>
      <p:sp>
        <p:nvSpPr>
          <p:cNvPr id="110" name="Freeform: Shape 25">
            <a:extLst>
              <a:ext uri="{FF2B5EF4-FFF2-40B4-BE49-F238E27FC236}">
                <a16:creationId xmlns:a16="http://schemas.microsoft.com/office/drawing/2014/main" id="{71C14A9C-CC71-F142-B924-DA3373485A5E}"/>
              </a:ext>
            </a:extLst>
          </p:cNvPr>
          <p:cNvSpPr/>
          <p:nvPr/>
        </p:nvSpPr>
        <p:spPr>
          <a:xfrm>
            <a:off x="7957953" y="5191945"/>
            <a:ext cx="1677638" cy="692611"/>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FACILITIES MGMT AND </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LOGISTICS</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Kent Hammack</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FM&amp;L Director</a:t>
            </a:r>
          </a:p>
        </p:txBody>
      </p:sp>
      <p:sp>
        <p:nvSpPr>
          <p:cNvPr id="111" name="Freeform: Shape 26">
            <a:extLst>
              <a:ext uri="{FF2B5EF4-FFF2-40B4-BE49-F238E27FC236}">
                <a16:creationId xmlns:a16="http://schemas.microsoft.com/office/drawing/2014/main" id="{540FCAF8-7CCA-CA4A-B06A-002C297ED84D}"/>
              </a:ext>
            </a:extLst>
          </p:cNvPr>
          <p:cNvSpPr/>
          <p:nvPr/>
        </p:nvSpPr>
        <p:spPr>
          <a:xfrm>
            <a:off x="9862953" y="5164691"/>
            <a:ext cx="1676399" cy="747119"/>
          </a:xfrm>
          <a:custGeom>
            <a:avLst/>
            <a:gdLst>
              <a:gd name="connsiteX0" fmla="*/ 0 w 1152177"/>
              <a:gd name="connsiteY0" fmla="*/ 0 h 576088"/>
              <a:gd name="connsiteX1" fmla="*/ 1152177 w 1152177"/>
              <a:gd name="connsiteY1" fmla="*/ 0 h 576088"/>
              <a:gd name="connsiteX2" fmla="*/ 1152177 w 1152177"/>
              <a:gd name="connsiteY2" fmla="*/ 576088 h 576088"/>
              <a:gd name="connsiteX3" fmla="*/ 0 w 1152177"/>
              <a:gd name="connsiteY3" fmla="*/ 576088 h 576088"/>
              <a:gd name="connsiteX4" fmla="*/ 0 w 1152177"/>
              <a:gd name="connsiteY4" fmla="*/ 0 h 576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77" h="576088">
                <a:moveTo>
                  <a:pt x="0" y="0"/>
                </a:moveTo>
                <a:lnTo>
                  <a:pt x="1152177" y="0"/>
                </a:lnTo>
                <a:lnTo>
                  <a:pt x="1152177" y="576088"/>
                </a:lnTo>
                <a:lnTo>
                  <a:pt x="0" y="57608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PROJECT MANAGEMENT </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OFFICE</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Steve Smith</a:t>
            </a:r>
          </a:p>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Interim PMO Director</a:t>
            </a:r>
          </a:p>
        </p:txBody>
      </p:sp>
      <p:sp>
        <p:nvSpPr>
          <p:cNvPr id="5" name="Rectangle 4">
            <a:extLst>
              <a:ext uri="{FF2B5EF4-FFF2-40B4-BE49-F238E27FC236}">
                <a16:creationId xmlns:a16="http://schemas.microsoft.com/office/drawing/2014/main" id="{21D8F690-79FD-4143-AD79-71FF4774B938}"/>
              </a:ext>
            </a:extLst>
          </p:cNvPr>
          <p:cNvSpPr/>
          <p:nvPr/>
        </p:nvSpPr>
        <p:spPr>
          <a:xfrm>
            <a:off x="2700153" y="2016418"/>
            <a:ext cx="6781800" cy="1447800"/>
          </a:xfrm>
          <a:prstGeom prst="rect">
            <a:avLst/>
          </a:prstGeom>
          <a:solidFill>
            <a:srgbClr val="B0C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2" name="TextBox 81">
            <a:extLst>
              <a:ext uri="{FF2B5EF4-FFF2-40B4-BE49-F238E27FC236}">
                <a16:creationId xmlns:a16="http://schemas.microsoft.com/office/drawing/2014/main" id="{3A3F1032-E6AA-7243-8E21-B0687CC4BD6B}"/>
              </a:ext>
            </a:extLst>
          </p:cNvPr>
          <p:cNvSpPr txBox="1"/>
          <p:nvPr/>
        </p:nvSpPr>
        <p:spPr>
          <a:xfrm>
            <a:off x="4961557" y="2220371"/>
            <a:ext cx="2132682" cy="493084"/>
          </a:xfrm>
          <a:prstGeom prst="rect">
            <a:avLst/>
          </a:prstGeom>
          <a:noFill/>
        </p:spPr>
        <p:txBody>
          <a:bodyPr wrap="square" rtlCol="0">
            <a:sp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Laboratory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Kimberly Sawyer</a:t>
            </a:r>
          </a:p>
        </p:txBody>
      </p:sp>
      <p:sp>
        <p:nvSpPr>
          <p:cNvPr id="96" name="TextBox 95">
            <a:extLst>
              <a:ext uri="{FF2B5EF4-FFF2-40B4-BE49-F238E27FC236}">
                <a16:creationId xmlns:a16="http://schemas.microsoft.com/office/drawing/2014/main" id="{38440DE9-A272-CB4D-987B-BC3FF7AE14CA}"/>
              </a:ext>
            </a:extLst>
          </p:cNvPr>
          <p:cNvSpPr txBox="1"/>
          <p:nvPr/>
        </p:nvSpPr>
        <p:spPr>
          <a:xfrm>
            <a:off x="2707989" y="2680132"/>
            <a:ext cx="2389774" cy="660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Deputy Laboratory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for Science and Technology</a:t>
            </a:r>
            <a:endParaRPr kumimoji="0" lang="en-US" sz="1100" b="1"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David Dean</a:t>
            </a:r>
          </a:p>
        </p:txBody>
      </p:sp>
      <p:sp>
        <p:nvSpPr>
          <p:cNvPr id="97" name="TextBox 96">
            <a:extLst>
              <a:ext uri="{FF2B5EF4-FFF2-40B4-BE49-F238E27FC236}">
                <a16:creationId xmlns:a16="http://schemas.microsoft.com/office/drawing/2014/main" id="{21D5DCC3-5135-234D-8A96-EC195D8F312D}"/>
              </a:ext>
            </a:extLst>
          </p:cNvPr>
          <p:cNvSpPr txBox="1"/>
          <p:nvPr/>
        </p:nvSpPr>
        <p:spPr>
          <a:xfrm>
            <a:off x="6981793" y="2680132"/>
            <a:ext cx="2550435" cy="660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Deputy Laboratory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prstClr val="black"/>
                </a:solidFill>
                <a:effectLst/>
                <a:uLnTx/>
                <a:uFillTx/>
                <a:latin typeface="Aptos Display" panose="020B0004020202020204" pitchFamily="34" charset="0"/>
                <a:cs typeface="Arial" panose="020B0604020202020204" pitchFamily="34" charset="0"/>
              </a:rPr>
              <a:t>for Operations/COO</a:t>
            </a:r>
            <a:endPar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Display" panose="020B0004020202020204" pitchFamily="34" charset="0"/>
                <a:cs typeface="Arial" panose="020B0604020202020204" pitchFamily="34" charset="0"/>
              </a:rPr>
              <a:t>Johnathon Huff</a:t>
            </a:r>
          </a:p>
        </p:txBody>
      </p:sp>
      <p:cxnSp>
        <p:nvCxnSpPr>
          <p:cNvPr id="134" name="Straight Connector 133">
            <a:extLst>
              <a:ext uri="{FF2B5EF4-FFF2-40B4-BE49-F238E27FC236}">
                <a16:creationId xmlns:a16="http://schemas.microsoft.com/office/drawing/2014/main" id="{CA3C16BA-371C-0C42-B885-D384BB86AE51}"/>
              </a:ext>
            </a:extLst>
          </p:cNvPr>
          <p:cNvCxnSpPr>
            <a:cxnSpLocks/>
          </p:cNvCxnSpPr>
          <p:nvPr/>
        </p:nvCxnSpPr>
        <p:spPr>
          <a:xfrm>
            <a:off x="11932564" y="3431739"/>
            <a:ext cx="0" cy="2114550"/>
          </a:xfrm>
          <a:prstGeom prst="line">
            <a:avLst/>
          </a:prstGeom>
          <a:ln w="190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 name="Footer Placeholder 5">
            <a:extLst>
              <a:ext uri="{FF2B5EF4-FFF2-40B4-BE49-F238E27FC236}">
                <a16:creationId xmlns:a16="http://schemas.microsoft.com/office/drawing/2014/main" id="{A88B628D-9534-F78D-561E-C512F4988FD1}"/>
              </a:ext>
            </a:extLst>
          </p:cNvPr>
          <p:cNvSpPr>
            <a:spLocks noGrp="1"/>
          </p:cNvSpPr>
          <p:nvPr>
            <p:ph type="ftr" sz="quarter" idx="11"/>
          </p:nvPr>
        </p:nvSpPr>
        <p:spPr>
          <a:xfrm>
            <a:off x="479337" y="6411292"/>
            <a:ext cx="4156457" cy="365125"/>
          </a:xfrm>
        </p:spPr>
        <p:txBody>
          <a:bodyPr/>
          <a:lstStyle/>
          <a:p>
            <a:pPr algn="l"/>
            <a:r>
              <a:rPr lang="en-US"/>
              <a:t>APS DNP JLab User Group Meeting   |  October 8, 2024</a:t>
            </a:r>
          </a:p>
        </p:txBody>
      </p:sp>
      <p:sp>
        <p:nvSpPr>
          <p:cNvPr id="14" name="Slide Number Placeholder 3">
            <a:extLst>
              <a:ext uri="{FF2B5EF4-FFF2-40B4-BE49-F238E27FC236}">
                <a16:creationId xmlns:a16="http://schemas.microsoft.com/office/drawing/2014/main" id="{F692DD65-16F5-A987-7B55-CEB6F074D327}"/>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6</a:t>
            </a:fld>
            <a:endParaRPr lang="en-US"/>
          </a:p>
        </p:txBody>
      </p:sp>
      <p:sp>
        <p:nvSpPr>
          <p:cNvPr id="6" name="Rectangle 5">
            <a:extLst>
              <a:ext uri="{FF2B5EF4-FFF2-40B4-BE49-F238E27FC236}">
                <a16:creationId xmlns:a16="http://schemas.microsoft.com/office/drawing/2014/main" id="{CBB495B6-1820-6BB8-34D6-09DBC1B7D341}"/>
              </a:ext>
            </a:extLst>
          </p:cNvPr>
          <p:cNvSpPr/>
          <p:nvPr/>
        </p:nvSpPr>
        <p:spPr>
          <a:xfrm>
            <a:off x="228600" y="1958157"/>
            <a:ext cx="2203938" cy="568647"/>
          </a:xfrm>
          <a:prstGeom prst="rect">
            <a:avLst/>
          </a:prstGeom>
          <a:noFill/>
          <a:ln w="28575">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D4BDB1-6C22-BD9A-3B1F-3BE9E5A96494}"/>
              </a:ext>
            </a:extLst>
          </p:cNvPr>
          <p:cNvSpPr/>
          <p:nvPr/>
        </p:nvSpPr>
        <p:spPr>
          <a:xfrm>
            <a:off x="9735208" y="1565115"/>
            <a:ext cx="2203938" cy="568647"/>
          </a:xfrm>
          <a:prstGeom prst="rect">
            <a:avLst/>
          </a:prstGeom>
          <a:noFill/>
          <a:ln w="28575">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5BA0BA-32D2-91CE-8924-3C3E21DAF2E8}"/>
              </a:ext>
            </a:extLst>
          </p:cNvPr>
          <p:cNvSpPr/>
          <p:nvPr/>
        </p:nvSpPr>
        <p:spPr>
          <a:xfrm>
            <a:off x="9860035" y="5026423"/>
            <a:ext cx="1690854" cy="981259"/>
          </a:xfrm>
          <a:prstGeom prst="rect">
            <a:avLst/>
          </a:prstGeom>
          <a:noFill/>
          <a:ln w="28575">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B214EB-99B5-E7DC-531F-C658D0BE8AD2}"/>
              </a:ext>
            </a:extLst>
          </p:cNvPr>
          <p:cNvSpPr/>
          <p:nvPr/>
        </p:nvSpPr>
        <p:spPr>
          <a:xfrm>
            <a:off x="4139778" y="5026423"/>
            <a:ext cx="1690854" cy="987822"/>
          </a:xfrm>
          <a:prstGeom prst="rect">
            <a:avLst/>
          </a:prstGeom>
          <a:noFill/>
          <a:ln w="28575">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FF04EA6-DAF4-87C2-7AFF-2329B758B66D}"/>
              </a:ext>
            </a:extLst>
          </p:cNvPr>
          <p:cNvSpPr/>
          <p:nvPr/>
        </p:nvSpPr>
        <p:spPr>
          <a:xfrm>
            <a:off x="2245056" y="5029117"/>
            <a:ext cx="1690854" cy="964447"/>
          </a:xfrm>
          <a:prstGeom prst="rect">
            <a:avLst/>
          </a:prstGeom>
          <a:noFill/>
          <a:ln w="28575">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ed circle in the middle of a black background&#10;&#10;Description automatically generated">
            <a:extLst>
              <a:ext uri="{FF2B5EF4-FFF2-40B4-BE49-F238E27FC236}">
                <a16:creationId xmlns:a16="http://schemas.microsoft.com/office/drawing/2014/main" id="{8CA9A838-652E-AF3F-40F9-E0A483404FCB}"/>
              </a:ext>
            </a:extLst>
          </p:cNvPr>
          <p:cNvPicPr>
            <a:picLocks noChangeAspect="1"/>
          </p:cNvPicPr>
          <p:nvPr/>
        </p:nvPicPr>
        <p:blipFill>
          <a:blip r:embed="rId4"/>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2775746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BE204C0-2576-40B5-938B-DBAAE39847B1}"/>
              </a:ext>
            </a:extLst>
          </p:cNvPr>
          <p:cNvPicPr>
            <a:picLocks noChangeAspect="1"/>
          </p:cNvPicPr>
          <p:nvPr/>
        </p:nvPicPr>
        <p:blipFill rotWithShape="1">
          <a:blip r:embed="rId3"/>
          <a:srcRect l="1803" t="28544" r="24761" b="-542"/>
          <a:stretch/>
        </p:blipFill>
        <p:spPr>
          <a:xfrm>
            <a:off x="-13138" y="0"/>
            <a:ext cx="12191999" cy="6776416"/>
          </a:xfrm>
          <a:prstGeom prst="rect">
            <a:avLst/>
          </a:prstGeom>
          <a:ln>
            <a:noFill/>
          </a:ln>
        </p:spPr>
      </p:pic>
      <p:sp>
        <p:nvSpPr>
          <p:cNvPr id="5" name="Title 4">
            <a:extLst>
              <a:ext uri="{FF2B5EF4-FFF2-40B4-BE49-F238E27FC236}">
                <a16:creationId xmlns:a16="http://schemas.microsoft.com/office/drawing/2014/main" id="{13EA4720-E4A0-F53D-5F1A-3A78FB630BF4}"/>
              </a:ext>
            </a:extLst>
          </p:cNvPr>
          <p:cNvSpPr>
            <a:spLocks noGrp="1"/>
          </p:cNvSpPr>
          <p:nvPr>
            <p:ph type="title"/>
          </p:nvPr>
        </p:nvSpPr>
        <p:spPr>
          <a:xfrm>
            <a:off x="210387" y="61409"/>
            <a:ext cx="11981612" cy="1325563"/>
          </a:xfrm>
        </p:spPr>
        <p:txBody>
          <a:bodyPr>
            <a:normAutofit/>
          </a:bodyPr>
          <a:lstStyle/>
          <a:p>
            <a:r>
              <a:rPr lang="en-US" sz="3600" dirty="0">
                <a:solidFill>
                  <a:srgbClr val="3D4C59"/>
                </a:solidFill>
              </a:rPr>
              <a:t>Continuing Recognition of our Employees and Users</a:t>
            </a:r>
            <a:endParaRPr lang="en-US" sz="3600" dirty="0">
              <a:solidFill>
                <a:srgbClr val="3D4C59"/>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426595B6-2175-0754-9970-B0332AA9FEC1}"/>
              </a:ext>
            </a:extLst>
          </p:cNvPr>
          <p:cNvGrpSpPr/>
          <p:nvPr/>
        </p:nvGrpSpPr>
        <p:grpSpPr>
          <a:xfrm>
            <a:off x="9791281" y="1591995"/>
            <a:ext cx="2004413" cy="2010176"/>
            <a:chOff x="9742200" y="1148810"/>
            <a:chExt cx="2110582" cy="2233210"/>
          </a:xfrm>
        </p:grpSpPr>
        <p:pic>
          <p:nvPicPr>
            <p:cNvPr id="11" name="Picture 10">
              <a:extLst>
                <a:ext uri="{FF2B5EF4-FFF2-40B4-BE49-F238E27FC236}">
                  <a16:creationId xmlns:a16="http://schemas.microsoft.com/office/drawing/2014/main" id="{FEC14DD6-11F9-AAF8-D992-1B3AFAE1B399}"/>
                </a:ext>
              </a:extLst>
            </p:cNvPr>
            <p:cNvPicPr>
              <a:picLocks noChangeAspect="1"/>
            </p:cNvPicPr>
            <p:nvPr/>
          </p:nvPicPr>
          <p:blipFill rotWithShape="1">
            <a:blip r:embed="rId4"/>
            <a:srcRect r="8830" b="6734"/>
            <a:stretch/>
          </p:blipFill>
          <p:spPr>
            <a:xfrm>
              <a:off x="9742200" y="1148810"/>
              <a:ext cx="2110582" cy="2233209"/>
            </a:xfrm>
            <a:prstGeom prst="rect">
              <a:avLst/>
            </a:prstGeom>
            <a:effectLst/>
          </p:spPr>
        </p:pic>
        <p:sp>
          <p:nvSpPr>
            <p:cNvPr id="17" name="Freeform: Shape 16">
              <a:extLst>
                <a:ext uri="{FF2B5EF4-FFF2-40B4-BE49-F238E27FC236}">
                  <a16:creationId xmlns:a16="http://schemas.microsoft.com/office/drawing/2014/main" id="{EED0CFCD-20D3-7C9D-4C1B-3CE08826EDC6}"/>
                </a:ext>
              </a:extLst>
            </p:cNvPr>
            <p:cNvSpPr/>
            <p:nvPr/>
          </p:nvSpPr>
          <p:spPr>
            <a:xfrm>
              <a:off x="9742200" y="2852496"/>
              <a:ext cx="2110582" cy="529524"/>
            </a:xfrm>
            <a:custGeom>
              <a:avLst/>
              <a:gdLst>
                <a:gd name="connsiteX0" fmla="*/ 0 w 2420429"/>
                <a:gd name="connsiteY0" fmla="*/ 0 h 497902"/>
                <a:gd name="connsiteX1" fmla="*/ 2420429 w 2420429"/>
                <a:gd name="connsiteY1" fmla="*/ 0 h 497902"/>
                <a:gd name="connsiteX2" fmla="*/ 2420429 w 2420429"/>
                <a:gd name="connsiteY2" fmla="*/ 497902 h 497902"/>
                <a:gd name="connsiteX3" fmla="*/ 0 w 2420429"/>
                <a:gd name="connsiteY3" fmla="*/ 497902 h 497902"/>
                <a:gd name="connsiteX4" fmla="*/ 0 w 2420429"/>
                <a:gd name="connsiteY4" fmla="*/ 0 h 49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429" h="497902">
                  <a:moveTo>
                    <a:pt x="0" y="0"/>
                  </a:moveTo>
                  <a:lnTo>
                    <a:pt x="2420429" y="0"/>
                  </a:lnTo>
                  <a:lnTo>
                    <a:pt x="2420429" y="497902"/>
                  </a:lnTo>
                  <a:lnTo>
                    <a:pt x="0" y="497902"/>
                  </a:lnTo>
                  <a:lnTo>
                    <a:pt x="0" y="0"/>
                  </a:lnTo>
                  <a:close/>
                </a:path>
              </a:pathLst>
            </a:custGeom>
            <a:solidFill>
              <a:srgbClr val="004D93">
                <a:alpha val="5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7940" tIns="27940" rIns="27940" bIns="27940" numCol="1" spcCol="1270" anchor="ctr" anchorCtr="0">
              <a:no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dirty="0">
                  <a:solidFill>
                    <a:srgbClr val="FFFFFF">
                      <a:hueOff val="0"/>
                      <a:satOff val="0"/>
                      <a:lumOff val="0"/>
                      <a:alphaOff val="0"/>
                    </a:srgbClr>
                  </a:solidFill>
                  <a:latin typeface="Arial" panose="020B0604020202020204" pitchFamily="34" charset="0"/>
                  <a:cs typeface="Arial" panose="020B0604020202020204" pitchFamily="34" charset="0"/>
                </a:rPr>
                <a:t>J.J. &amp; Noriko Sakurai Dissertation Award in Theoretical Particle Physics: Zhite Yu</a:t>
              </a:r>
            </a:p>
          </p:txBody>
        </p:sp>
      </p:grpSp>
      <p:grpSp>
        <p:nvGrpSpPr>
          <p:cNvPr id="41" name="Group 40">
            <a:extLst>
              <a:ext uri="{FF2B5EF4-FFF2-40B4-BE49-F238E27FC236}">
                <a16:creationId xmlns:a16="http://schemas.microsoft.com/office/drawing/2014/main" id="{F31FAE9C-AF3D-F021-1927-BAB319C229FA}"/>
              </a:ext>
            </a:extLst>
          </p:cNvPr>
          <p:cNvGrpSpPr/>
          <p:nvPr/>
        </p:nvGrpSpPr>
        <p:grpSpPr>
          <a:xfrm>
            <a:off x="7416101" y="3807193"/>
            <a:ext cx="2027174" cy="2140919"/>
            <a:chOff x="78176" y="1551530"/>
            <a:chExt cx="1919529" cy="1989198"/>
          </a:xfrm>
        </p:grpSpPr>
        <p:sp>
          <p:nvSpPr>
            <p:cNvPr id="23" name="Rectangle 22">
              <a:extLst>
                <a:ext uri="{FF2B5EF4-FFF2-40B4-BE49-F238E27FC236}">
                  <a16:creationId xmlns:a16="http://schemas.microsoft.com/office/drawing/2014/main" id="{3692D6B3-2031-3A0C-AE54-8BE62518EB6D}"/>
                </a:ext>
              </a:extLst>
            </p:cNvPr>
            <p:cNvSpPr/>
            <p:nvPr/>
          </p:nvSpPr>
          <p:spPr>
            <a:xfrm>
              <a:off x="79211" y="1551530"/>
              <a:ext cx="1918494" cy="1989198"/>
            </a:xfrm>
            <a:prstGeom prst="rect">
              <a:avLst/>
            </a:prstGeom>
            <a:blipFill rotWithShape="1">
              <a:blip r:embed="rId5"/>
              <a:srcRect/>
              <a:stretch>
                <a:fillRect l="-11252" t="-3000" r="-6170" b="-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Freeform: Shape 23">
              <a:extLst>
                <a:ext uri="{FF2B5EF4-FFF2-40B4-BE49-F238E27FC236}">
                  <a16:creationId xmlns:a16="http://schemas.microsoft.com/office/drawing/2014/main" id="{9492FFC1-8DD5-3F5F-247C-2779C185D3E4}"/>
                </a:ext>
              </a:extLst>
            </p:cNvPr>
            <p:cNvSpPr/>
            <p:nvPr/>
          </p:nvSpPr>
          <p:spPr>
            <a:xfrm>
              <a:off x="78176" y="3056622"/>
              <a:ext cx="1918494" cy="477407"/>
            </a:xfrm>
            <a:custGeom>
              <a:avLst/>
              <a:gdLst>
                <a:gd name="connsiteX0" fmla="*/ 0 w 2220562"/>
                <a:gd name="connsiteY0" fmla="*/ 0 h 456788"/>
                <a:gd name="connsiteX1" fmla="*/ 2220562 w 2220562"/>
                <a:gd name="connsiteY1" fmla="*/ 0 h 456788"/>
                <a:gd name="connsiteX2" fmla="*/ 2220562 w 2220562"/>
                <a:gd name="connsiteY2" fmla="*/ 456788 h 456788"/>
                <a:gd name="connsiteX3" fmla="*/ 0 w 2220562"/>
                <a:gd name="connsiteY3" fmla="*/ 456788 h 456788"/>
                <a:gd name="connsiteX4" fmla="*/ 0 w 2220562"/>
                <a:gd name="connsiteY4" fmla="*/ 0 h 45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562" h="456788">
                  <a:moveTo>
                    <a:pt x="0" y="0"/>
                  </a:moveTo>
                  <a:lnTo>
                    <a:pt x="2220562" y="0"/>
                  </a:lnTo>
                  <a:lnTo>
                    <a:pt x="2220562" y="456788"/>
                  </a:lnTo>
                  <a:lnTo>
                    <a:pt x="0" y="456788"/>
                  </a:lnTo>
                  <a:lnTo>
                    <a:pt x="0" y="0"/>
                  </a:lnTo>
                  <a:close/>
                </a:path>
              </a:pathLst>
            </a:custGeom>
            <a:solidFill>
              <a:srgbClr val="0080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5400" tIns="25400" rIns="25400" bIns="25400" numCol="1" spcCol="1270" anchor="ctr" anchorCtr="0">
              <a:noAutofit/>
            </a:bodyPr>
            <a:lstStyle/>
            <a:p>
              <a:pPr algn="ctr" defTabSz="444500">
                <a:lnSpc>
                  <a:spcPct val="90000"/>
                </a:lnSpc>
                <a:spcBef>
                  <a:spcPct val="0"/>
                </a:spcBef>
                <a:spcAft>
                  <a:spcPct val="35000"/>
                </a:spcAft>
              </a:pPr>
              <a:r>
                <a:rPr lang="en-US" sz="1000" dirty="0">
                  <a:latin typeface="Arial"/>
                  <a:cs typeface="Arial"/>
                </a:rPr>
                <a:t>DOE</a:t>
              </a:r>
              <a:r>
                <a:rPr lang="en-US" sz="1000" kern="1200" dirty="0">
                  <a:latin typeface="Arial"/>
                  <a:cs typeface="Arial"/>
                </a:rPr>
                <a:t> Oppenheimer Science and Energy Leadership Program</a:t>
              </a:r>
              <a:r>
                <a:rPr lang="en-US" sz="1000" b="1" kern="1200" dirty="0">
                  <a:latin typeface="Arial"/>
                  <a:cs typeface="Arial"/>
                </a:rPr>
                <a:t>: </a:t>
              </a:r>
              <a:br>
                <a:rPr lang="en-US" sz="1000" b="1" kern="1200" dirty="0">
                  <a:latin typeface="Arial" panose="020B0604020202020204" pitchFamily="34" charset="0"/>
                  <a:cs typeface="Arial" panose="020B0604020202020204" pitchFamily="34" charset="0"/>
                </a:rPr>
              </a:br>
              <a:r>
                <a:rPr lang="en-US" sz="1000" kern="1200" dirty="0">
                  <a:latin typeface="Arial"/>
                  <a:cs typeface="Arial"/>
                </a:rPr>
                <a:t>Doug Higinbotham</a:t>
              </a:r>
            </a:p>
          </p:txBody>
        </p:sp>
      </p:grpSp>
      <p:grpSp>
        <p:nvGrpSpPr>
          <p:cNvPr id="36" name="Group 35">
            <a:extLst>
              <a:ext uri="{FF2B5EF4-FFF2-40B4-BE49-F238E27FC236}">
                <a16:creationId xmlns:a16="http://schemas.microsoft.com/office/drawing/2014/main" id="{6B583EED-28FA-CA39-4034-132FD0DE8397}"/>
              </a:ext>
            </a:extLst>
          </p:cNvPr>
          <p:cNvGrpSpPr/>
          <p:nvPr/>
        </p:nvGrpSpPr>
        <p:grpSpPr>
          <a:xfrm>
            <a:off x="9628309" y="3795674"/>
            <a:ext cx="2167385" cy="2129397"/>
            <a:chOff x="2179154" y="1593716"/>
            <a:chExt cx="2096731" cy="1989198"/>
          </a:xfrm>
        </p:grpSpPr>
        <p:sp>
          <p:nvSpPr>
            <p:cNvPr id="26" name="Rectangle 25">
              <a:extLst>
                <a:ext uri="{FF2B5EF4-FFF2-40B4-BE49-F238E27FC236}">
                  <a16:creationId xmlns:a16="http://schemas.microsoft.com/office/drawing/2014/main" id="{39B15532-CAFA-9E1C-C495-B22F9EF8DD19}"/>
                </a:ext>
              </a:extLst>
            </p:cNvPr>
            <p:cNvSpPr/>
            <p:nvPr/>
          </p:nvSpPr>
          <p:spPr>
            <a:xfrm>
              <a:off x="2179155" y="1593716"/>
              <a:ext cx="2096730" cy="1989198"/>
            </a:xfrm>
            <a:prstGeom prst="rect">
              <a:avLst/>
            </a:prstGeom>
            <a:blipFill dpi="0" rotWithShape="1">
              <a:blip r:embed="rId6" cstate="print">
                <a:extLst>
                  <a:ext uri="{28A0092B-C50C-407E-A947-70E740481C1C}">
                    <a14:useLocalDpi xmlns:a14="http://schemas.microsoft.com/office/drawing/2010/main" val="0"/>
                  </a:ext>
                </a:extLst>
              </a:blip>
              <a:srcRect/>
              <a:stretch>
                <a:fillRect t="-13132" r="-7441" b="-76868"/>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7" name="Freeform: Shape 26">
              <a:extLst>
                <a:ext uri="{FF2B5EF4-FFF2-40B4-BE49-F238E27FC236}">
                  <a16:creationId xmlns:a16="http://schemas.microsoft.com/office/drawing/2014/main" id="{AAF3EE0C-A9EE-6C2E-664F-A4CA9FDEEFE6}"/>
                </a:ext>
              </a:extLst>
            </p:cNvPr>
            <p:cNvSpPr/>
            <p:nvPr/>
          </p:nvSpPr>
          <p:spPr>
            <a:xfrm>
              <a:off x="2179154" y="3126438"/>
              <a:ext cx="2088801" cy="453635"/>
            </a:xfrm>
            <a:custGeom>
              <a:avLst/>
              <a:gdLst>
                <a:gd name="connsiteX0" fmla="*/ 0 w 2220562"/>
                <a:gd name="connsiteY0" fmla="*/ 0 h 456788"/>
                <a:gd name="connsiteX1" fmla="*/ 2220562 w 2220562"/>
                <a:gd name="connsiteY1" fmla="*/ 0 h 456788"/>
                <a:gd name="connsiteX2" fmla="*/ 2220562 w 2220562"/>
                <a:gd name="connsiteY2" fmla="*/ 456788 h 456788"/>
                <a:gd name="connsiteX3" fmla="*/ 0 w 2220562"/>
                <a:gd name="connsiteY3" fmla="*/ 456788 h 456788"/>
                <a:gd name="connsiteX4" fmla="*/ 0 w 2220562"/>
                <a:gd name="connsiteY4" fmla="*/ 0 h 45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562" h="456788">
                  <a:moveTo>
                    <a:pt x="0" y="0"/>
                  </a:moveTo>
                  <a:lnTo>
                    <a:pt x="2220562" y="0"/>
                  </a:lnTo>
                  <a:lnTo>
                    <a:pt x="2220562" y="456788"/>
                  </a:lnTo>
                  <a:lnTo>
                    <a:pt x="0" y="456788"/>
                  </a:lnTo>
                  <a:lnTo>
                    <a:pt x="0" y="0"/>
                  </a:lnTo>
                  <a:close/>
                </a:path>
              </a:pathLst>
            </a:custGeom>
            <a:solidFill>
              <a:srgbClr val="0080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5400" tIns="25400" rIns="25400" bIns="25400" numCol="1" spcCol="1270" anchor="ctr" anchorCtr="0">
              <a:noAutofit/>
            </a:bodyPr>
            <a:lstStyle/>
            <a:p>
              <a:pPr algn="ctr" defTabSz="444500">
                <a:lnSpc>
                  <a:spcPct val="90000"/>
                </a:lnSpc>
                <a:spcBef>
                  <a:spcPct val="0"/>
                </a:spcBef>
                <a:spcAft>
                  <a:spcPct val="35000"/>
                </a:spcAft>
              </a:pPr>
              <a:r>
                <a:rPr lang="en-US" sz="1000" dirty="0">
                  <a:latin typeface="Arial"/>
                  <a:cs typeface="Arial"/>
                </a:rPr>
                <a:t>DOE</a:t>
              </a:r>
              <a:r>
                <a:rPr lang="en-US" sz="1000" kern="1200" dirty="0">
                  <a:latin typeface="Arial"/>
                  <a:cs typeface="Arial"/>
                </a:rPr>
                <a:t> Oppenheimer Science and Energy Leadership Program:</a:t>
              </a:r>
              <a:br>
                <a:rPr lang="en-US" sz="1000" kern="1200" dirty="0">
                  <a:latin typeface="Arial" panose="020B0604020202020204" pitchFamily="34" charset="0"/>
                  <a:cs typeface="Arial" panose="020B0604020202020204" pitchFamily="34" charset="0"/>
                </a:rPr>
              </a:br>
              <a:r>
                <a:rPr lang="en-US" sz="1000" kern="1200" dirty="0">
                  <a:latin typeface="Arial"/>
                  <a:cs typeface="Arial"/>
                </a:rPr>
                <a:t>Mike Spata</a:t>
              </a:r>
              <a:endParaRPr lang="en-US" sz="1000" kern="1200" dirty="0">
                <a:latin typeface="Calibri" panose="020F0502020204030204"/>
                <a:ea typeface="Calibri" panose="020F0502020204030204"/>
                <a:cs typeface="Calibri" panose="020F0502020204030204"/>
              </a:endParaRPr>
            </a:p>
          </p:txBody>
        </p:sp>
      </p:grpSp>
      <p:sp>
        <p:nvSpPr>
          <p:cNvPr id="25" name="TextBox 24">
            <a:extLst>
              <a:ext uri="{FF2B5EF4-FFF2-40B4-BE49-F238E27FC236}">
                <a16:creationId xmlns:a16="http://schemas.microsoft.com/office/drawing/2014/main" id="{328D8DD0-B08C-2E3F-8D65-BC9A9C49E1FB}"/>
              </a:ext>
            </a:extLst>
          </p:cNvPr>
          <p:cNvSpPr txBox="1"/>
          <p:nvPr/>
        </p:nvSpPr>
        <p:spPr>
          <a:xfrm>
            <a:off x="243963" y="5460689"/>
            <a:ext cx="1972778" cy="261610"/>
          </a:xfrm>
          <a:prstGeom prst="rect">
            <a:avLst/>
          </a:prstGeom>
          <a:noFill/>
        </p:spPr>
        <p:txBody>
          <a:bodyPr wrap="square" lIns="91440" tIns="45720" rIns="91440" bIns="45720" anchor="ctr">
            <a:spAutoFit/>
          </a:bodyPr>
          <a:lstStyle/>
          <a:p>
            <a:pPr marR="0" lvl="0">
              <a:spcBef>
                <a:spcPts val="600"/>
              </a:spcBef>
              <a:spcAft>
                <a:spcPts val="600"/>
              </a:spcAft>
            </a:pPr>
            <a:r>
              <a:rPr lang="en-US" sz="1100" b="1">
                <a:solidFill>
                  <a:schemeClr val="bg1"/>
                </a:solidFill>
                <a:latin typeface="Arial"/>
                <a:cs typeface="Arial"/>
              </a:rPr>
              <a:t>DOE Early Career Award </a:t>
            </a:r>
          </a:p>
        </p:txBody>
      </p:sp>
      <p:grpSp>
        <p:nvGrpSpPr>
          <p:cNvPr id="12" name="Group 11">
            <a:extLst>
              <a:ext uri="{FF2B5EF4-FFF2-40B4-BE49-F238E27FC236}">
                <a16:creationId xmlns:a16="http://schemas.microsoft.com/office/drawing/2014/main" id="{0F396BC0-425E-12D3-9980-15D453A7BC3F}"/>
              </a:ext>
            </a:extLst>
          </p:cNvPr>
          <p:cNvGrpSpPr/>
          <p:nvPr/>
        </p:nvGrpSpPr>
        <p:grpSpPr>
          <a:xfrm>
            <a:off x="7803576" y="1591994"/>
            <a:ext cx="1918494" cy="2019144"/>
            <a:chOff x="7932114" y="1502380"/>
            <a:chExt cx="1918494" cy="2045891"/>
          </a:xfrm>
        </p:grpSpPr>
        <p:pic>
          <p:nvPicPr>
            <p:cNvPr id="9" name="Picture 8">
              <a:extLst>
                <a:ext uri="{FF2B5EF4-FFF2-40B4-BE49-F238E27FC236}">
                  <a16:creationId xmlns:a16="http://schemas.microsoft.com/office/drawing/2014/main" id="{4DC633D7-C30E-F980-A52E-88E219AB6F1D}"/>
                </a:ext>
              </a:extLst>
            </p:cNvPr>
            <p:cNvPicPr>
              <a:picLocks noChangeAspect="1"/>
            </p:cNvPicPr>
            <p:nvPr/>
          </p:nvPicPr>
          <p:blipFill rotWithShape="1">
            <a:blip r:embed="rId7"/>
            <a:srcRect l="8067" t="5404" r="9772" b="12677"/>
            <a:stretch/>
          </p:blipFill>
          <p:spPr>
            <a:xfrm>
              <a:off x="7932114" y="1502380"/>
              <a:ext cx="1918494" cy="2045890"/>
            </a:xfrm>
            <a:prstGeom prst="rect">
              <a:avLst/>
            </a:prstGeom>
            <a:effectLst/>
          </p:spPr>
        </p:pic>
        <p:sp>
          <p:nvSpPr>
            <p:cNvPr id="15" name="Freeform: Shape 14">
              <a:extLst>
                <a:ext uri="{FF2B5EF4-FFF2-40B4-BE49-F238E27FC236}">
                  <a16:creationId xmlns:a16="http://schemas.microsoft.com/office/drawing/2014/main" id="{F086A99F-3988-AB4C-A2DE-D081286C1E25}"/>
                </a:ext>
              </a:extLst>
            </p:cNvPr>
            <p:cNvSpPr/>
            <p:nvPr/>
          </p:nvSpPr>
          <p:spPr>
            <a:xfrm>
              <a:off x="7934098" y="3056231"/>
              <a:ext cx="1916510" cy="492040"/>
            </a:xfrm>
            <a:custGeom>
              <a:avLst/>
              <a:gdLst>
                <a:gd name="connsiteX0" fmla="*/ 0 w 2420429"/>
                <a:gd name="connsiteY0" fmla="*/ 0 h 497902"/>
                <a:gd name="connsiteX1" fmla="*/ 2420429 w 2420429"/>
                <a:gd name="connsiteY1" fmla="*/ 0 h 497902"/>
                <a:gd name="connsiteX2" fmla="*/ 2420429 w 2420429"/>
                <a:gd name="connsiteY2" fmla="*/ 497902 h 497902"/>
                <a:gd name="connsiteX3" fmla="*/ 0 w 2420429"/>
                <a:gd name="connsiteY3" fmla="*/ 497902 h 497902"/>
                <a:gd name="connsiteX4" fmla="*/ 0 w 2420429"/>
                <a:gd name="connsiteY4" fmla="*/ 0 h 49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429" h="497902">
                  <a:moveTo>
                    <a:pt x="0" y="0"/>
                  </a:moveTo>
                  <a:lnTo>
                    <a:pt x="2420429" y="0"/>
                  </a:lnTo>
                  <a:lnTo>
                    <a:pt x="2420429" y="497902"/>
                  </a:lnTo>
                  <a:lnTo>
                    <a:pt x="0" y="497902"/>
                  </a:lnTo>
                  <a:lnTo>
                    <a:pt x="0" y="0"/>
                  </a:lnTo>
                  <a:close/>
                </a:path>
              </a:pathLst>
            </a:custGeom>
            <a:solidFill>
              <a:srgbClr val="004D93">
                <a:alpha val="5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7940" tIns="27940" rIns="27940" bIns="27940" numCol="1" spcCol="1270" anchor="ctr" anchorCtr="0">
              <a:noAutofit/>
            </a:bodyPr>
            <a:lstStyle/>
            <a:p>
              <a:pPr marL="0" marR="0" lvl="0" indent="0" algn="ctr" defTabSz="488950" rtl="0" eaLnBrk="1" fontAlgn="auto" latinLnBrk="0" hangingPunct="1">
                <a:lnSpc>
                  <a:spcPct val="100000"/>
                </a:lnSpc>
                <a:spcBef>
                  <a:spcPct val="0"/>
                </a:spcBef>
                <a:buClrTx/>
                <a:buSzTx/>
                <a:buFontTx/>
                <a:buNone/>
                <a:tabLst/>
                <a:defRPr/>
              </a:pPr>
              <a:r>
                <a:rPr lang="en-US" sz="1000" dirty="0">
                  <a:solidFill>
                    <a:srgbClr val="FFFFFF">
                      <a:hueOff val="0"/>
                      <a:satOff val="0"/>
                      <a:lumOff val="0"/>
                      <a:alphaOff val="0"/>
                    </a:srgbClr>
                  </a:solidFill>
                  <a:latin typeface="Arial" panose="020B0604020202020204" pitchFamily="34" charset="0"/>
                  <a:cs typeface="Arial" panose="020B0604020202020204" pitchFamily="34" charset="0"/>
                </a:rPr>
                <a:t>Guido </a:t>
              </a:r>
              <a:r>
                <a:rPr lang="en-US" sz="1000" dirty="0" err="1">
                  <a:solidFill>
                    <a:srgbClr val="FFFFFF">
                      <a:hueOff val="0"/>
                      <a:satOff val="0"/>
                      <a:lumOff val="0"/>
                      <a:alphaOff val="0"/>
                    </a:srgbClr>
                  </a:solidFill>
                  <a:latin typeface="Arial" panose="020B0604020202020204" pitchFamily="34" charset="0"/>
                  <a:cs typeface="Arial" panose="020B0604020202020204" pitchFamily="34" charset="0"/>
                </a:rPr>
                <a:t>Altarelli</a:t>
              </a:r>
              <a:r>
                <a:rPr lang="en-US" sz="1000" dirty="0">
                  <a:solidFill>
                    <a:srgbClr val="FFFFFF">
                      <a:hueOff val="0"/>
                      <a:satOff val="0"/>
                      <a:lumOff val="0"/>
                      <a:alphaOff val="0"/>
                    </a:srgbClr>
                  </a:solidFill>
                  <a:latin typeface="Arial" panose="020B0604020202020204" pitchFamily="34" charset="0"/>
                  <a:cs typeface="Arial" panose="020B0604020202020204" pitchFamily="34" charset="0"/>
                </a:rPr>
                <a:t> Award</a:t>
              </a:r>
              <a:br>
                <a:rPr lang="en-US" sz="1000" dirty="0">
                  <a:solidFill>
                    <a:srgbClr val="FFFFFF">
                      <a:hueOff val="0"/>
                      <a:satOff val="0"/>
                      <a:lumOff val="0"/>
                      <a:alphaOff val="0"/>
                    </a:srgbClr>
                  </a:solidFill>
                  <a:latin typeface="Arial" panose="020B0604020202020204" pitchFamily="34" charset="0"/>
                  <a:cs typeface="Arial" panose="020B0604020202020204" pitchFamily="34" charset="0"/>
                </a:rPr>
              </a:br>
              <a:r>
                <a:rPr lang="en-US" sz="1000" dirty="0">
                  <a:solidFill>
                    <a:srgbClr val="FFFFFF">
                      <a:hueOff val="0"/>
                      <a:satOff val="0"/>
                      <a:lumOff val="0"/>
                      <a:alphaOff val="0"/>
                    </a:srgbClr>
                  </a:solidFill>
                  <a:latin typeface="Arial" panose="020B0604020202020204" pitchFamily="34" charset="0"/>
                  <a:cs typeface="Arial" panose="020B0604020202020204" pitchFamily="34" charset="0"/>
                </a:rPr>
                <a:t>for Experimental Physics:</a:t>
              </a:r>
            </a:p>
            <a:p>
              <a:pPr marL="0" marR="0" lvl="0" indent="0" algn="ctr" defTabSz="488950" rtl="0" eaLnBrk="1" fontAlgn="auto" latinLnBrk="0" hangingPunct="1">
                <a:lnSpc>
                  <a:spcPct val="100000"/>
                </a:lnSpc>
                <a:spcBef>
                  <a:spcPct val="0"/>
                </a:spcBef>
                <a:buClrTx/>
                <a:buSzTx/>
                <a:buFontTx/>
                <a:buNone/>
                <a:tabLst/>
                <a:defRPr/>
              </a:pPr>
              <a:r>
                <a:rPr lang="en-US" sz="1000" dirty="0">
                  <a:solidFill>
                    <a:srgbClr val="FFFFFF">
                      <a:hueOff val="0"/>
                      <a:satOff val="0"/>
                      <a:lumOff val="0"/>
                      <a:alphaOff val="0"/>
                    </a:srgbClr>
                  </a:solidFill>
                  <a:latin typeface="Arial" panose="020B0604020202020204" pitchFamily="34" charset="0"/>
                  <a:cs typeface="Arial" panose="020B0604020202020204" pitchFamily="34" charset="0"/>
                </a:rPr>
                <a:t>Holly Szumila-Vance</a:t>
              </a:r>
            </a:p>
          </p:txBody>
        </p:sp>
      </p:grpSp>
      <p:pic>
        <p:nvPicPr>
          <p:cNvPr id="34" name="Picture 33" descr="A red circle in the middle of a black background&#10;&#10;Description automatically generated">
            <a:extLst>
              <a:ext uri="{FF2B5EF4-FFF2-40B4-BE49-F238E27FC236}">
                <a16:creationId xmlns:a16="http://schemas.microsoft.com/office/drawing/2014/main" id="{9C66C3C9-3114-9812-59DE-3E7A35235416}"/>
              </a:ext>
            </a:extLst>
          </p:cNvPr>
          <p:cNvPicPr>
            <a:picLocks noChangeAspect="1"/>
          </p:cNvPicPr>
          <p:nvPr/>
        </p:nvPicPr>
        <p:blipFill>
          <a:blip r:embed="rId8"/>
          <a:stretch>
            <a:fillRect/>
          </a:stretch>
        </p:blipFill>
        <p:spPr>
          <a:xfrm>
            <a:off x="10312997" y="6323586"/>
            <a:ext cx="1725109" cy="540534"/>
          </a:xfrm>
          <a:prstGeom prst="rect">
            <a:avLst/>
          </a:prstGeom>
        </p:spPr>
      </p:pic>
      <p:pic>
        <p:nvPicPr>
          <p:cNvPr id="8" name="Picture 7">
            <a:extLst>
              <a:ext uri="{FF2B5EF4-FFF2-40B4-BE49-F238E27FC236}">
                <a16:creationId xmlns:a16="http://schemas.microsoft.com/office/drawing/2014/main" id="{5E41EDE6-10AF-1ADB-A135-7A4167B17596}"/>
              </a:ext>
            </a:extLst>
          </p:cNvPr>
          <p:cNvPicPr>
            <a:picLocks noChangeAspect="1"/>
          </p:cNvPicPr>
          <p:nvPr/>
        </p:nvPicPr>
        <p:blipFill>
          <a:blip r:embed="rId9"/>
          <a:stretch>
            <a:fillRect/>
          </a:stretch>
        </p:blipFill>
        <p:spPr>
          <a:xfrm>
            <a:off x="5094101" y="3807194"/>
            <a:ext cx="2148815" cy="2140919"/>
          </a:xfrm>
          <a:prstGeom prst="rect">
            <a:avLst/>
          </a:prstGeom>
        </p:spPr>
      </p:pic>
      <p:sp>
        <p:nvSpPr>
          <p:cNvPr id="10" name="Freeform: Shape 9">
            <a:extLst>
              <a:ext uri="{FF2B5EF4-FFF2-40B4-BE49-F238E27FC236}">
                <a16:creationId xmlns:a16="http://schemas.microsoft.com/office/drawing/2014/main" id="{C5CACA2C-BD42-AD57-A08A-98BECCBC1255}"/>
              </a:ext>
            </a:extLst>
          </p:cNvPr>
          <p:cNvSpPr/>
          <p:nvPr/>
        </p:nvSpPr>
        <p:spPr>
          <a:xfrm>
            <a:off x="5094100" y="5425537"/>
            <a:ext cx="2148815" cy="522576"/>
          </a:xfrm>
          <a:custGeom>
            <a:avLst/>
            <a:gdLst>
              <a:gd name="connsiteX0" fmla="*/ 0 w 2420429"/>
              <a:gd name="connsiteY0" fmla="*/ 0 h 497902"/>
              <a:gd name="connsiteX1" fmla="*/ 2420429 w 2420429"/>
              <a:gd name="connsiteY1" fmla="*/ 0 h 497902"/>
              <a:gd name="connsiteX2" fmla="*/ 2420429 w 2420429"/>
              <a:gd name="connsiteY2" fmla="*/ 497902 h 497902"/>
              <a:gd name="connsiteX3" fmla="*/ 0 w 2420429"/>
              <a:gd name="connsiteY3" fmla="*/ 497902 h 497902"/>
              <a:gd name="connsiteX4" fmla="*/ 0 w 2420429"/>
              <a:gd name="connsiteY4" fmla="*/ 0 h 49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429" h="497902">
                <a:moveTo>
                  <a:pt x="0" y="0"/>
                </a:moveTo>
                <a:lnTo>
                  <a:pt x="2420429" y="0"/>
                </a:lnTo>
                <a:lnTo>
                  <a:pt x="2420429" y="497902"/>
                </a:lnTo>
                <a:lnTo>
                  <a:pt x="0" y="497902"/>
                </a:lnTo>
                <a:lnTo>
                  <a:pt x="0" y="0"/>
                </a:lnTo>
                <a:close/>
              </a:path>
            </a:pathLst>
          </a:custGeom>
          <a:solidFill>
            <a:srgbClr val="008000">
              <a:alpha val="8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7940" tIns="27940" rIns="27940" bIns="27940" numCol="1" spcCol="1270" anchor="ctr" anchorCtr="0">
            <a:noAutofit/>
          </a:bodyPr>
          <a:lstStyle/>
          <a:p>
            <a:pPr marL="0" marR="0" lvl="0" indent="0" algn="ctr" defTabSz="488950" rtl="0" eaLnBrk="1" fontAlgn="auto" latinLnBrk="0" hangingPunct="1">
              <a:lnSpc>
                <a:spcPct val="100000"/>
              </a:lnSpc>
              <a:spcBef>
                <a:spcPct val="0"/>
              </a:spcBef>
              <a:buClrTx/>
              <a:buSzTx/>
              <a:buFontTx/>
              <a:buNone/>
              <a:tabLst/>
              <a:defRPr/>
            </a:pPr>
            <a:r>
              <a:rPr lang="en-US" sz="1000" dirty="0">
                <a:solidFill>
                  <a:srgbClr val="FFFFFF">
                    <a:hueOff val="0"/>
                    <a:satOff val="0"/>
                    <a:lumOff val="0"/>
                    <a:alphaOff val="0"/>
                  </a:srgbClr>
                </a:solidFill>
                <a:latin typeface="Arial" panose="020B0604020202020204" pitchFamily="34" charset="0"/>
                <a:cs typeface="Arial" panose="020B0604020202020204" pitchFamily="34" charset="0"/>
              </a:rPr>
              <a:t>DOE Early Career Award: </a:t>
            </a:r>
          </a:p>
          <a:p>
            <a:pPr marL="0" marR="0" lvl="0" indent="0" algn="ctr" defTabSz="488950" rtl="0" eaLnBrk="1" fontAlgn="auto" latinLnBrk="0" hangingPunct="1">
              <a:lnSpc>
                <a:spcPct val="100000"/>
              </a:lnSpc>
              <a:spcBef>
                <a:spcPct val="0"/>
              </a:spcBef>
              <a:buClrTx/>
              <a:buSzTx/>
              <a:buFontTx/>
              <a:buNone/>
              <a:tabLst/>
              <a:defRPr/>
            </a:pPr>
            <a:r>
              <a:rPr lang="en-US" sz="1000" dirty="0">
                <a:solidFill>
                  <a:srgbClr val="FFFFFF">
                    <a:hueOff val="0"/>
                    <a:satOff val="0"/>
                    <a:lumOff val="0"/>
                    <a:alphaOff val="0"/>
                  </a:srgbClr>
                </a:solidFill>
                <a:latin typeface="Arial" panose="020B0604020202020204" pitchFamily="34" charset="0"/>
                <a:cs typeface="Arial" panose="020B0604020202020204" pitchFamily="34" charset="0"/>
              </a:rPr>
              <a:t>Miguel Arratia </a:t>
            </a:r>
          </a:p>
          <a:p>
            <a:pPr marL="0" marR="0" lvl="0" indent="0" algn="ctr" defTabSz="488950" rtl="0" eaLnBrk="1" fontAlgn="auto" latinLnBrk="0" hangingPunct="1">
              <a:lnSpc>
                <a:spcPct val="100000"/>
              </a:lnSpc>
              <a:spcBef>
                <a:spcPct val="0"/>
              </a:spcBef>
              <a:buClrTx/>
              <a:buSzTx/>
              <a:buFontTx/>
              <a:buNone/>
              <a:tabLst/>
              <a:defRPr/>
            </a:pPr>
            <a:r>
              <a:rPr lang="en-US" sz="1000" dirty="0">
                <a:solidFill>
                  <a:srgbClr val="FFFFFF">
                    <a:hueOff val="0"/>
                    <a:satOff val="0"/>
                    <a:lumOff val="0"/>
                    <a:alphaOff val="0"/>
                  </a:srgbClr>
                </a:solidFill>
                <a:latin typeface="Arial" panose="020B0604020202020204" pitchFamily="34" charset="0"/>
                <a:cs typeface="Arial" panose="020B0604020202020204" pitchFamily="34" charset="0"/>
              </a:rPr>
              <a:t>(JLab Bridge Faculty/UC Riverside)</a:t>
            </a:r>
          </a:p>
        </p:txBody>
      </p:sp>
      <p:pic>
        <p:nvPicPr>
          <p:cNvPr id="29" name="Picture 28">
            <a:extLst>
              <a:ext uri="{FF2B5EF4-FFF2-40B4-BE49-F238E27FC236}">
                <a16:creationId xmlns:a16="http://schemas.microsoft.com/office/drawing/2014/main" id="{FECDD68F-3270-516B-0AF8-D9794DEB6AE6}"/>
              </a:ext>
            </a:extLst>
          </p:cNvPr>
          <p:cNvPicPr>
            <a:picLocks noChangeAspect="1"/>
          </p:cNvPicPr>
          <p:nvPr/>
        </p:nvPicPr>
        <p:blipFill rotWithShape="1">
          <a:blip r:embed="rId10"/>
          <a:srcRect l="4213" t="6411" b="13709"/>
          <a:stretch/>
        </p:blipFill>
        <p:spPr>
          <a:xfrm>
            <a:off x="2652378" y="3807194"/>
            <a:ext cx="2267445" cy="2129398"/>
          </a:xfrm>
          <a:prstGeom prst="rect">
            <a:avLst/>
          </a:prstGeom>
        </p:spPr>
      </p:pic>
      <p:sp>
        <p:nvSpPr>
          <p:cNvPr id="30" name="Freeform: Shape 29">
            <a:extLst>
              <a:ext uri="{FF2B5EF4-FFF2-40B4-BE49-F238E27FC236}">
                <a16:creationId xmlns:a16="http://schemas.microsoft.com/office/drawing/2014/main" id="{653CDEAA-067F-66F0-5833-1BF5669D2187}"/>
              </a:ext>
            </a:extLst>
          </p:cNvPr>
          <p:cNvSpPr/>
          <p:nvPr/>
        </p:nvSpPr>
        <p:spPr>
          <a:xfrm>
            <a:off x="2652378" y="5414016"/>
            <a:ext cx="2267446" cy="522576"/>
          </a:xfrm>
          <a:custGeom>
            <a:avLst/>
            <a:gdLst>
              <a:gd name="connsiteX0" fmla="*/ 0 w 2420429"/>
              <a:gd name="connsiteY0" fmla="*/ 0 h 497902"/>
              <a:gd name="connsiteX1" fmla="*/ 2420429 w 2420429"/>
              <a:gd name="connsiteY1" fmla="*/ 0 h 497902"/>
              <a:gd name="connsiteX2" fmla="*/ 2420429 w 2420429"/>
              <a:gd name="connsiteY2" fmla="*/ 497902 h 497902"/>
              <a:gd name="connsiteX3" fmla="*/ 0 w 2420429"/>
              <a:gd name="connsiteY3" fmla="*/ 497902 h 497902"/>
              <a:gd name="connsiteX4" fmla="*/ 0 w 2420429"/>
              <a:gd name="connsiteY4" fmla="*/ 0 h 49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429" h="497902">
                <a:moveTo>
                  <a:pt x="0" y="0"/>
                </a:moveTo>
                <a:lnTo>
                  <a:pt x="2420429" y="0"/>
                </a:lnTo>
                <a:lnTo>
                  <a:pt x="2420429" y="497902"/>
                </a:lnTo>
                <a:lnTo>
                  <a:pt x="0" y="497902"/>
                </a:lnTo>
                <a:lnTo>
                  <a:pt x="0" y="0"/>
                </a:lnTo>
                <a:close/>
              </a:path>
            </a:pathLst>
          </a:custGeom>
          <a:solidFill>
            <a:srgbClr val="008000">
              <a:alpha val="8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7940" tIns="27940" rIns="27940" bIns="27940" numCol="1" spcCol="1270" anchor="ctr" anchorCtr="0">
            <a:noAutofit/>
          </a:bodyPr>
          <a:lstStyle/>
          <a:p>
            <a:pPr algn="ctr" defTabSz="488950">
              <a:spcBef>
                <a:spcPct val="0"/>
              </a:spcBef>
              <a:defRPr/>
            </a:pPr>
            <a:r>
              <a:rPr lang="en-US" sz="1000" dirty="0">
                <a:solidFill>
                  <a:srgbClr val="FFFFFF">
                    <a:hueOff val="0"/>
                    <a:satOff val="0"/>
                    <a:lumOff val="0"/>
                    <a:alphaOff val="0"/>
                  </a:srgbClr>
                </a:solidFill>
                <a:latin typeface="Arial"/>
                <a:cs typeface="Arial"/>
              </a:rPr>
              <a:t>DOE Early Career Award: </a:t>
            </a:r>
          </a:p>
          <a:p>
            <a:pPr algn="ctr" defTabSz="488950">
              <a:spcBef>
                <a:spcPct val="0"/>
              </a:spcBef>
              <a:defRPr/>
            </a:pPr>
            <a:r>
              <a:rPr lang="en-US" sz="1000" dirty="0">
                <a:solidFill>
                  <a:srgbClr val="FFFFFF">
                    <a:hueOff val="0"/>
                    <a:satOff val="0"/>
                    <a:lumOff val="0"/>
                    <a:alphaOff val="0"/>
                  </a:srgbClr>
                </a:solidFill>
                <a:latin typeface="Arial"/>
                <a:cs typeface="Arial"/>
              </a:rPr>
              <a:t>Marie Boer </a:t>
            </a:r>
          </a:p>
          <a:p>
            <a:pPr algn="ctr" defTabSz="488950">
              <a:spcBef>
                <a:spcPct val="0"/>
              </a:spcBef>
              <a:defRPr/>
            </a:pPr>
            <a:r>
              <a:rPr lang="en-US" sz="1000" dirty="0">
                <a:solidFill>
                  <a:srgbClr val="FFFFFF">
                    <a:hueOff val="0"/>
                    <a:satOff val="0"/>
                    <a:lumOff val="0"/>
                    <a:alphaOff val="0"/>
                  </a:srgbClr>
                </a:solidFill>
                <a:latin typeface="Arial"/>
                <a:cs typeface="Arial"/>
              </a:rPr>
              <a:t>(</a:t>
            </a:r>
            <a:r>
              <a:rPr lang="en-US" sz="1000" dirty="0" err="1">
                <a:solidFill>
                  <a:srgbClr val="FFFFFF">
                    <a:hueOff val="0"/>
                    <a:satOff val="0"/>
                    <a:lumOff val="0"/>
                    <a:alphaOff val="0"/>
                  </a:srgbClr>
                </a:solidFill>
                <a:latin typeface="Arial"/>
                <a:cs typeface="Arial"/>
              </a:rPr>
              <a:t>JLab</a:t>
            </a:r>
            <a:r>
              <a:rPr lang="en-US" sz="1000" dirty="0">
                <a:solidFill>
                  <a:srgbClr val="FFFFFF">
                    <a:hueOff val="0"/>
                    <a:satOff val="0"/>
                    <a:lumOff val="0"/>
                    <a:alphaOff val="0"/>
                  </a:srgbClr>
                </a:solidFill>
                <a:latin typeface="Arial"/>
                <a:cs typeface="Arial"/>
              </a:rPr>
              <a:t> Bridge Faculty/VA. Tech )</a:t>
            </a:r>
          </a:p>
        </p:txBody>
      </p:sp>
      <p:sp>
        <p:nvSpPr>
          <p:cNvPr id="39" name="Footer Placeholder 5">
            <a:extLst>
              <a:ext uri="{FF2B5EF4-FFF2-40B4-BE49-F238E27FC236}">
                <a16:creationId xmlns:a16="http://schemas.microsoft.com/office/drawing/2014/main" id="{2A3DD9F2-8989-8119-F85E-FC4EB3D73B7A}"/>
              </a:ext>
            </a:extLst>
          </p:cNvPr>
          <p:cNvSpPr>
            <a:spLocks noGrp="1"/>
          </p:cNvSpPr>
          <p:nvPr>
            <p:ph type="ftr" sz="quarter" idx="11"/>
          </p:nvPr>
        </p:nvSpPr>
        <p:spPr>
          <a:xfrm>
            <a:off x="479337" y="6411292"/>
            <a:ext cx="4156457" cy="365125"/>
          </a:xfrm>
        </p:spPr>
        <p:txBody>
          <a:bodyPr/>
          <a:lstStyle/>
          <a:p>
            <a:pPr algn="l"/>
            <a:r>
              <a:rPr lang="en-US"/>
              <a:t>APS DNP JLab User Group Meeting   |  October 8, 2024</a:t>
            </a:r>
          </a:p>
        </p:txBody>
      </p:sp>
      <p:sp>
        <p:nvSpPr>
          <p:cNvPr id="40" name="Slide Number Placeholder 3">
            <a:extLst>
              <a:ext uri="{FF2B5EF4-FFF2-40B4-BE49-F238E27FC236}">
                <a16:creationId xmlns:a16="http://schemas.microsoft.com/office/drawing/2014/main" id="{43CA9A03-F105-42B1-6AE7-DC4B075DE89E}"/>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7</a:t>
            </a:fld>
            <a:endParaRPr lang="en-US"/>
          </a:p>
        </p:txBody>
      </p:sp>
      <p:pic>
        <p:nvPicPr>
          <p:cNvPr id="19" name="Picture 18">
            <a:extLst>
              <a:ext uri="{FF2B5EF4-FFF2-40B4-BE49-F238E27FC236}">
                <a16:creationId xmlns:a16="http://schemas.microsoft.com/office/drawing/2014/main" id="{F04C4CF3-F321-C97D-917D-5F0B917A6486}"/>
              </a:ext>
            </a:extLst>
          </p:cNvPr>
          <p:cNvPicPr>
            <a:picLocks noChangeAspect="1"/>
          </p:cNvPicPr>
          <p:nvPr/>
        </p:nvPicPr>
        <p:blipFill rotWithShape="1">
          <a:blip r:embed="rId11"/>
          <a:srcRect l="11840" t="5842" r="8545"/>
          <a:stretch/>
        </p:blipFill>
        <p:spPr>
          <a:xfrm>
            <a:off x="235570" y="1593716"/>
            <a:ext cx="1885500" cy="2019144"/>
          </a:xfrm>
          <a:prstGeom prst="rect">
            <a:avLst/>
          </a:prstGeom>
        </p:spPr>
      </p:pic>
      <p:pic>
        <p:nvPicPr>
          <p:cNvPr id="21" name="Picture 20">
            <a:extLst>
              <a:ext uri="{FF2B5EF4-FFF2-40B4-BE49-F238E27FC236}">
                <a16:creationId xmlns:a16="http://schemas.microsoft.com/office/drawing/2014/main" id="{B1E1EF56-0063-3007-54D5-5AC5E4A88E09}"/>
              </a:ext>
            </a:extLst>
          </p:cNvPr>
          <p:cNvPicPr>
            <a:picLocks noChangeAspect="1"/>
          </p:cNvPicPr>
          <p:nvPr/>
        </p:nvPicPr>
        <p:blipFill rotWithShape="1">
          <a:blip r:embed="rId12"/>
          <a:srcRect l="5933" t="3744" r="3897" b="124"/>
          <a:stretch/>
        </p:blipFill>
        <p:spPr>
          <a:xfrm>
            <a:off x="2198822" y="1597637"/>
            <a:ext cx="1839519" cy="2004535"/>
          </a:xfrm>
          <a:prstGeom prst="rect">
            <a:avLst/>
          </a:prstGeom>
        </p:spPr>
      </p:pic>
      <p:pic>
        <p:nvPicPr>
          <p:cNvPr id="28" name="Picture 27">
            <a:extLst>
              <a:ext uri="{FF2B5EF4-FFF2-40B4-BE49-F238E27FC236}">
                <a16:creationId xmlns:a16="http://schemas.microsoft.com/office/drawing/2014/main" id="{A591919C-7B55-188B-5F10-A9D966175260}"/>
              </a:ext>
            </a:extLst>
          </p:cNvPr>
          <p:cNvPicPr>
            <a:picLocks noChangeAspect="1"/>
          </p:cNvPicPr>
          <p:nvPr/>
        </p:nvPicPr>
        <p:blipFill rotWithShape="1">
          <a:blip r:embed="rId13"/>
          <a:srcRect l="7716" t="172" r="7380" b="8461"/>
          <a:stretch/>
        </p:blipFill>
        <p:spPr>
          <a:xfrm>
            <a:off x="6011041" y="1591994"/>
            <a:ext cx="1730420" cy="2010178"/>
          </a:xfrm>
          <a:prstGeom prst="rect">
            <a:avLst/>
          </a:prstGeom>
        </p:spPr>
      </p:pic>
      <p:pic>
        <p:nvPicPr>
          <p:cNvPr id="31" name="Picture 30">
            <a:extLst>
              <a:ext uri="{FF2B5EF4-FFF2-40B4-BE49-F238E27FC236}">
                <a16:creationId xmlns:a16="http://schemas.microsoft.com/office/drawing/2014/main" id="{FF038C75-035B-82DA-3A9D-E2BB07629FE1}"/>
              </a:ext>
            </a:extLst>
          </p:cNvPr>
          <p:cNvPicPr>
            <a:picLocks noChangeAspect="1"/>
          </p:cNvPicPr>
          <p:nvPr/>
        </p:nvPicPr>
        <p:blipFill rotWithShape="1">
          <a:blip r:embed="rId14"/>
          <a:srcRect l="8363" t="4885" r="7944" b="3985"/>
          <a:stretch/>
        </p:blipFill>
        <p:spPr>
          <a:xfrm>
            <a:off x="4109523" y="1591994"/>
            <a:ext cx="1824941" cy="2010178"/>
          </a:xfrm>
          <a:prstGeom prst="rect">
            <a:avLst/>
          </a:prstGeom>
        </p:spPr>
      </p:pic>
      <p:sp>
        <p:nvSpPr>
          <p:cNvPr id="3" name="Freeform: Shape 2">
            <a:extLst>
              <a:ext uri="{FF2B5EF4-FFF2-40B4-BE49-F238E27FC236}">
                <a16:creationId xmlns:a16="http://schemas.microsoft.com/office/drawing/2014/main" id="{7F37AE93-6544-6A57-F0FA-679C8260B456}"/>
              </a:ext>
            </a:extLst>
          </p:cNvPr>
          <p:cNvSpPr/>
          <p:nvPr/>
        </p:nvSpPr>
        <p:spPr>
          <a:xfrm>
            <a:off x="243500" y="3116269"/>
            <a:ext cx="1877570" cy="485903"/>
          </a:xfrm>
          <a:custGeom>
            <a:avLst/>
            <a:gdLst>
              <a:gd name="connsiteX0" fmla="*/ 0 w 2420429"/>
              <a:gd name="connsiteY0" fmla="*/ 0 h 497902"/>
              <a:gd name="connsiteX1" fmla="*/ 2420429 w 2420429"/>
              <a:gd name="connsiteY1" fmla="*/ 0 h 497902"/>
              <a:gd name="connsiteX2" fmla="*/ 2420429 w 2420429"/>
              <a:gd name="connsiteY2" fmla="*/ 497902 h 497902"/>
              <a:gd name="connsiteX3" fmla="*/ 0 w 2420429"/>
              <a:gd name="connsiteY3" fmla="*/ 497902 h 497902"/>
              <a:gd name="connsiteX4" fmla="*/ 0 w 2420429"/>
              <a:gd name="connsiteY4" fmla="*/ 0 h 49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429" h="497902">
                <a:moveTo>
                  <a:pt x="0" y="0"/>
                </a:moveTo>
                <a:lnTo>
                  <a:pt x="2420429" y="0"/>
                </a:lnTo>
                <a:lnTo>
                  <a:pt x="2420429" y="497902"/>
                </a:lnTo>
                <a:lnTo>
                  <a:pt x="0" y="497902"/>
                </a:lnTo>
                <a:lnTo>
                  <a:pt x="0" y="0"/>
                </a:lnTo>
                <a:close/>
              </a:path>
            </a:pathLst>
          </a:custGeom>
          <a:solidFill>
            <a:srgbClr val="004D93">
              <a:alpha val="5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7940" tIns="27940" rIns="27940" bIns="27940" numCol="1" spcCol="1270" anchor="ctr" anchorCtr="0">
            <a:no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1" dirty="0">
                <a:solidFill>
                  <a:srgbClr val="FFFFFF">
                    <a:hueOff val="0"/>
                    <a:satOff val="0"/>
                    <a:lumOff val="0"/>
                    <a:alphaOff val="0"/>
                  </a:srgbClr>
                </a:solidFill>
                <a:latin typeface="Arial" panose="020B0604020202020204" pitchFamily="34" charset="0"/>
                <a:cs typeface="Arial" panose="020B0604020202020204" pitchFamily="34" charset="0"/>
              </a:rPr>
              <a:t>2024 APS Fellow: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050" dirty="0">
                <a:solidFill>
                  <a:srgbClr val="FFFFFF">
                    <a:hueOff val="0"/>
                    <a:satOff val="0"/>
                    <a:lumOff val="0"/>
                    <a:alphaOff val="0"/>
                  </a:srgbClr>
                </a:solidFill>
                <a:latin typeface="Arial" panose="020B0604020202020204" pitchFamily="34" charset="0"/>
                <a:cs typeface="Arial" panose="020B0604020202020204" pitchFamily="34" charset="0"/>
              </a:rPr>
              <a:t>Jozef J. Dudek</a:t>
            </a:r>
          </a:p>
        </p:txBody>
      </p:sp>
      <p:sp>
        <p:nvSpPr>
          <p:cNvPr id="14" name="Freeform: Shape 13">
            <a:extLst>
              <a:ext uri="{FF2B5EF4-FFF2-40B4-BE49-F238E27FC236}">
                <a16:creationId xmlns:a16="http://schemas.microsoft.com/office/drawing/2014/main" id="{CD27989B-D01E-AA78-175A-D992B65CCE2E}"/>
              </a:ext>
            </a:extLst>
          </p:cNvPr>
          <p:cNvSpPr/>
          <p:nvPr/>
        </p:nvSpPr>
        <p:spPr>
          <a:xfrm>
            <a:off x="2205391" y="3105452"/>
            <a:ext cx="1831588" cy="492471"/>
          </a:xfrm>
          <a:custGeom>
            <a:avLst/>
            <a:gdLst>
              <a:gd name="connsiteX0" fmla="*/ 0 w 2420429"/>
              <a:gd name="connsiteY0" fmla="*/ 0 h 497902"/>
              <a:gd name="connsiteX1" fmla="*/ 2420429 w 2420429"/>
              <a:gd name="connsiteY1" fmla="*/ 0 h 497902"/>
              <a:gd name="connsiteX2" fmla="*/ 2420429 w 2420429"/>
              <a:gd name="connsiteY2" fmla="*/ 497902 h 497902"/>
              <a:gd name="connsiteX3" fmla="*/ 0 w 2420429"/>
              <a:gd name="connsiteY3" fmla="*/ 497902 h 497902"/>
              <a:gd name="connsiteX4" fmla="*/ 0 w 2420429"/>
              <a:gd name="connsiteY4" fmla="*/ 0 h 49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429" h="497902">
                <a:moveTo>
                  <a:pt x="0" y="0"/>
                </a:moveTo>
                <a:lnTo>
                  <a:pt x="2420429" y="0"/>
                </a:lnTo>
                <a:lnTo>
                  <a:pt x="2420429" y="497902"/>
                </a:lnTo>
                <a:lnTo>
                  <a:pt x="0" y="497902"/>
                </a:lnTo>
                <a:lnTo>
                  <a:pt x="0" y="0"/>
                </a:lnTo>
                <a:close/>
              </a:path>
            </a:pathLst>
          </a:custGeom>
          <a:solidFill>
            <a:srgbClr val="004D93">
              <a:alpha val="5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7940" tIns="27940" rIns="27940" bIns="27940" numCol="1" spcCol="1270" anchor="ctr" anchorCtr="0">
            <a:no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1" dirty="0">
                <a:solidFill>
                  <a:srgbClr val="FFFFFF">
                    <a:hueOff val="0"/>
                    <a:satOff val="0"/>
                    <a:lumOff val="0"/>
                    <a:alphaOff val="0"/>
                  </a:srgbClr>
                </a:solidFill>
                <a:latin typeface="Arial" panose="020B0604020202020204" pitchFamily="34" charset="0"/>
                <a:cs typeface="Arial" panose="020B0604020202020204" pitchFamily="34" charset="0"/>
              </a:rPr>
              <a:t>2024 APS Fellow: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050" dirty="0">
                <a:solidFill>
                  <a:srgbClr val="FFFFFF">
                    <a:hueOff val="0"/>
                    <a:satOff val="0"/>
                    <a:lumOff val="0"/>
                    <a:alphaOff val="0"/>
                  </a:srgbClr>
                </a:solidFill>
                <a:latin typeface="Arial" panose="020B0604020202020204" pitchFamily="34" charset="0"/>
                <a:cs typeface="Arial" panose="020B0604020202020204" pitchFamily="34" charset="0"/>
              </a:rPr>
              <a:t>Patrizia Rossi</a:t>
            </a:r>
          </a:p>
        </p:txBody>
      </p:sp>
      <p:sp>
        <p:nvSpPr>
          <p:cNvPr id="32" name="Freeform: Shape 31">
            <a:extLst>
              <a:ext uri="{FF2B5EF4-FFF2-40B4-BE49-F238E27FC236}">
                <a16:creationId xmlns:a16="http://schemas.microsoft.com/office/drawing/2014/main" id="{7F00342C-61CB-B839-F902-5FEBD6E365BA}"/>
              </a:ext>
            </a:extLst>
          </p:cNvPr>
          <p:cNvSpPr/>
          <p:nvPr/>
        </p:nvSpPr>
        <p:spPr>
          <a:xfrm>
            <a:off x="4111375" y="3107773"/>
            <a:ext cx="1855473" cy="485903"/>
          </a:xfrm>
          <a:custGeom>
            <a:avLst/>
            <a:gdLst>
              <a:gd name="connsiteX0" fmla="*/ 0 w 2420429"/>
              <a:gd name="connsiteY0" fmla="*/ 0 h 497902"/>
              <a:gd name="connsiteX1" fmla="*/ 2420429 w 2420429"/>
              <a:gd name="connsiteY1" fmla="*/ 0 h 497902"/>
              <a:gd name="connsiteX2" fmla="*/ 2420429 w 2420429"/>
              <a:gd name="connsiteY2" fmla="*/ 497902 h 497902"/>
              <a:gd name="connsiteX3" fmla="*/ 0 w 2420429"/>
              <a:gd name="connsiteY3" fmla="*/ 497902 h 497902"/>
              <a:gd name="connsiteX4" fmla="*/ 0 w 2420429"/>
              <a:gd name="connsiteY4" fmla="*/ 0 h 49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429" h="497902">
                <a:moveTo>
                  <a:pt x="0" y="0"/>
                </a:moveTo>
                <a:lnTo>
                  <a:pt x="2420429" y="0"/>
                </a:lnTo>
                <a:lnTo>
                  <a:pt x="2420429" y="497902"/>
                </a:lnTo>
                <a:lnTo>
                  <a:pt x="0" y="497902"/>
                </a:lnTo>
                <a:lnTo>
                  <a:pt x="0" y="0"/>
                </a:lnTo>
                <a:close/>
              </a:path>
            </a:pathLst>
          </a:custGeom>
          <a:solidFill>
            <a:srgbClr val="004D93">
              <a:alpha val="5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7940" tIns="27940" rIns="27940" bIns="27940" numCol="1" spcCol="1270" anchor="ctr" anchorCtr="0">
            <a:no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1" dirty="0">
                <a:solidFill>
                  <a:srgbClr val="FFFFFF">
                    <a:hueOff val="0"/>
                    <a:satOff val="0"/>
                    <a:lumOff val="0"/>
                    <a:alphaOff val="0"/>
                  </a:srgbClr>
                </a:solidFill>
                <a:latin typeface="Arial" panose="020B0604020202020204" pitchFamily="34" charset="0"/>
                <a:cs typeface="Arial" panose="020B0604020202020204" pitchFamily="34" charset="0"/>
              </a:rPr>
              <a:t>2024 APS Fellow: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050" dirty="0">
                <a:solidFill>
                  <a:srgbClr val="FFFFFF">
                    <a:hueOff val="0"/>
                    <a:satOff val="0"/>
                    <a:lumOff val="0"/>
                    <a:alphaOff val="0"/>
                  </a:srgbClr>
                </a:solidFill>
                <a:latin typeface="Arial" panose="020B0604020202020204" pitchFamily="34" charset="0"/>
                <a:cs typeface="Arial" panose="020B0604020202020204" pitchFamily="34" charset="0"/>
              </a:rPr>
              <a:t>S. Alex Bogacz</a:t>
            </a:r>
          </a:p>
        </p:txBody>
      </p:sp>
      <p:sp>
        <p:nvSpPr>
          <p:cNvPr id="33" name="Freeform: Shape 32">
            <a:extLst>
              <a:ext uri="{FF2B5EF4-FFF2-40B4-BE49-F238E27FC236}">
                <a16:creationId xmlns:a16="http://schemas.microsoft.com/office/drawing/2014/main" id="{8453C9A7-54D4-12D5-1966-C70E1DA420E2}"/>
              </a:ext>
            </a:extLst>
          </p:cNvPr>
          <p:cNvSpPr/>
          <p:nvPr/>
        </p:nvSpPr>
        <p:spPr>
          <a:xfrm>
            <a:off x="6011041" y="3116268"/>
            <a:ext cx="1725109" cy="485903"/>
          </a:xfrm>
          <a:custGeom>
            <a:avLst/>
            <a:gdLst>
              <a:gd name="connsiteX0" fmla="*/ 0 w 2420429"/>
              <a:gd name="connsiteY0" fmla="*/ 0 h 497902"/>
              <a:gd name="connsiteX1" fmla="*/ 2420429 w 2420429"/>
              <a:gd name="connsiteY1" fmla="*/ 0 h 497902"/>
              <a:gd name="connsiteX2" fmla="*/ 2420429 w 2420429"/>
              <a:gd name="connsiteY2" fmla="*/ 497902 h 497902"/>
              <a:gd name="connsiteX3" fmla="*/ 0 w 2420429"/>
              <a:gd name="connsiteY3" fmla="*/ 497902 h 497902"/>
              <a:gd name="connsiteX4" fmla="*/ 0 w 2420429"/>
              <a:gd name="connsiteY4" fmla="*/ 0 h 49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429" h="497902">
                <a:moveTo>
                  <a:pt x="0" y="0"/>
                </a:moveTo>
                <a:lnTo>
                  <a:pt x="2420429" y="0"/>
                </a:lnTo>
                <a:lnTo>
                  <a:pt x="2420429" y="497902"/>
                </a:lnTo>
                <a:lnTo>
                  <a:pt x="0" y="497902"/>
                </a:lnTo>
                <a:lnTo>
                  <a:pt x="0" y="0"/>
                </a:lnTo>
                <a:close/>
              </a:path>
            </a:pathLst>
          </a:custGeom>
          <a:solidFill>
            <a:srgbClr val="004D93">
              <a:alpha val="5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7940" tIns="27940" rIns="27940" bIns="27940" numCol="1" spcCol="1270" anchor="ctr" anchorCtr="0">
            <a:no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1" dirty="0">
                <a:solidFill>
                  <a:srgbClr val="FFFFFF">
                    <a:hueOff val="0"/>
                    <a:satOff val="0"/>
                    <a:lumOff val="0"/>
                    <a:alphaOff val="0"/>
                  </a:srgbClr>
                </a:solidFill>
                <a:latin typeface="Arial" panose="020B0604020202020204" pitchFamily="34" charset="0"/>
                <a:cs typeface="Arial" panose="020B0604020202020204" pitchFamily="34" charset="0"/>
              </a:rPr>
              <a:t>2024 APS Fellow: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050" dirty="0">
                <a:solidFill>
                  <a:srgbClr val="FFFFFF">
                    <a:hueOff val="0"/>
                    <a:satOff val="0"/>
                    <a:lumOff val="0"/>
                    <a:alphaOff val="0"/>
                  </a:srgbClr>
                </a:solidFill>
                <a:latin typeface="Arial" panose="020B0604020202020204" pitchFamily="34" charset="0"/>
                <a:cs typeface="Arial" panose="020B0604020202020204" pitchFamily="34" charset="0"/>
              </a:rPr>
              <a:t>Mark Kevin Jones</a:t>
            </a:r>
          </a:p>
        </p:txBody>
      </p:sp>
      <p:pic>
        <p:nvPicPr>
          <p:cNvPr id="43" name="Picture 42">
            <a:extLst>
              <a:ext uri="{FF2B5EF4-FFF2-40B4-BE49-F238E27FC236}">
                <a16:creationId xmlns:a16="http://schemas.microsoft.com/office/drawing/2014/main" id="{8CF51D11-6BE7-3023-E08F-D3205189E7C9}"/>
              </a:ext>
            </a:extLst>
          </p:cNvPr>
          <p:cNvPicPr>
            <a:picLocks noChangeAspect="1"/>
          </p:cNvPicPr>
          <p:nvPr/>
        </p:nvPicPr>
        <p:blipFill>
          <a:blip r:embed="rId15"/>
          <a:stretch>
            <a:fillRect/>
          </a:stretch>
        </p:blipFill>
        <p:spPr>
          <a:xfrm>
            <a:off x="244437" y="3799285"/>
            <a:ext cx="2233663" cy="2135275"/>
          </a:xfrm>
          <a:prstGeom prst="rect">
            <a:avLst/>
          </a:prstGeom>
        </p:spPr>
      </p:pic>
      <p:sp>
        <p:nvSpPr>
          <p:cNvPr id="44" name="Freeform: Shape 43">
            <a:extLst>
              <a:ext uri="{FF2B5EF4-FFF2-40B4-BE49-F238E27FC236}">
                <a16:creationId xmlns:a16="http://schemas.microsoft.com/office/drawing/2014/main" id="{B7B82061-A943-7178-F454-27DFB7101BE5}"/>
              </a:ext>
            </a:extLst>
          </p:cNvPr>
          <p:cNvSpPr/>
          <p:nvPr/>
        </p:nvSpPr>
        <p:spPr>
          <a:xfrm>
            <a:off x="235570" y="5414016"/>
            <a:ext cx="2242530" cy="522576"/>
          </a:xfrm>
          <a:custGeom>
            <a:avLst/>
            <a:gdLst>
              <a:gd name="connsiteX0" fmla="*/ 0 w 2420429"/>
              <a:gd name="connsiteY0" fmla="*/ 0 h 497902"/>
              <a:gd name="connsiteX1" fmla="*/ 2420429 w 2420429"/>
              <a:gd name="connsiteY1" fmla="*/ 0 h 497902"/>
              <a:gd name="connsiteX2" fmla="*/ 2420429 w 2420429"/>
              <a:gd name="connsiteY2" fmla="*/ 497902 h 497902"/>
              <a:gd name="connsiteX3" fmla="*/ 0 w 2420429"/>
              <a:gd name="connsiteY3" fmla="*/ 497902 h 497902"/>
              <a:gd name="connsiteX4" fmla="*/ 0 w 2420429"/>
              <a:gd name="connsiteY4" fmla="*/ 0 h 49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429" h="497902">
                <a:moveTo>
                  <a:pt x="0" y="0"/>
                </a:moveTo>
                <a:lnTo>
                  <a:pt x="2420429" y="0"/>
                </a:lnTo>
                <a:lnTo>
                  <a:pt x="2420429" y="497902"/>
                </a:lnTo>
                <a:lnTo>
                  <a:pt x="0" y="497902"/>
                </a:lnTo>
                <a:lnTo>
                  <a:pt x="0" y="0"/>
                </a:lnTo>
                <a:close/>
              </a:path>
            </a:pathLst>
          </a:custGeom>
          <a:solidFill>
            <a:srgbClr val="008000">
              <a:alpha val="8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7940" tIns="27940" rIns="27940" bIns="27940" numCol="1" spcCol="1270" anchor="ctr" anchorCtr="0">
            <a:noAutofit/>
          </a:bodyPr>
          <a:lstStyle/>
          <a:p>
            <a:pPr algn="ctr" defTabSz="488950">
              <a:spcBef>
                <a:spcPct val="0"/>
              </a:spcBef>
              <a:defRPr/>
            </a:pPr>
            <a:r>
              <a:rPr lang="en-US" sz="1000" dirty="0">
                <a:solidFill>
                  <a:srgbClr val="FFFFFF">
                    <a:hueOff val="0"/>
                    <a:satOff val="0"/>
                    <a:lumOff val="0"/>
                    <a:alphaOff val="0"/>
                  </a:srgbClr>
                </a:solidFill>
                <a:latin typeface="Arial"/>
                <a:cs typeface="Arial"/>
              </a:rPr>
              <a:t>DOE Early Career Award: </a:t>
            </a:r>
          </a:p>
          <a:p>
            <a:pPr algn="ctr" defTabSz="488950">
              <a:spcBef>
                <a:spcPct val="0"/>
              </a:spcBef>
              <a:defRPr/>
            </a:pPr>
            <a:r>
              <a:rPr lang="en-US" sz="1000" dirty="0">
                <a:solidFill>
                  <a:srgbClr val="FFFFFF">
                    <a:hueOff val="0"/>
                    <a:satOff val="0"/>
                    <a:lumOff val="0"/>
                    <a:alphaOff val="0"/>
                  </a:srgbClr>
                </a:solidFill>
                <a:latin typeface="Arial"/>
                <a:cs typeface="Arial"/>
              </a:rPr>
              <a:t>Whitney Armstrong </a:t>
            </a:r>
          </a:p>
          <a:p>
            <a:pPr algn="ctr" defTabSz="488950">
              <a:spcBef>
                <a:spcPct val="0"/>
              </a:spcBef>
              <a:defRPr/>
            </a:pPr>
            <a:r>
              <a:rPr lang="en-US" sz="1000" dirty="0">
                <a:solidFill>
                  <a:srgbClr val="FFFFFF">
                    <a:hueOff val="0"/>
                    <a:satOff val="0"/>
                    <a:lumOff val="0"/>
                    <a:alphaOff val="0"/>
                  </a:srgbClr>
                </a:solidFill>
                <a:latin typeface="Arial"/>
                <a:cs typeface="Arial"/>
              </a:rPr>
              <a:t>(JLab User/ANL)</a:t>
            </a:r>
          </a:p>
        </p:txBody>
      </p:sp>
      <p:sp>
        <p:nvSpPr>
          <p:cNvPr id="45" name="Rectangle 44">
            <a:extLst>
              <a:ext uri="{FF2B5EF4-FFF2-40B4-BE49-F238E27FC236}">
                <a16:creationId xmlns:a16="http://schemas.microsoft.com/office/drawing/2014/main" id="{60DDAA1E-6B49-8574-ADBE-282B604F32F1}"/>
              </a:ext>
            </a:extLst>
          </p:cNvPr>
          <p:cNvSpPr/>
          <p:nvPr/>
        </p:nvSpPr>
        <p:spPr>
          <a:xfrm>
            <a:off x="235570" y="1591994"/>
            <a:ext cx="1885500" cy="2019143"/>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92E433E-E064-1A09-4407-9FDAD984339E}"/>
              </a:ext>
            </a:extLst>
          </p:cNvPr>
          <p:cNvSpPr/>
          <p:nvPr/>
        </p:nvSpPr>
        <p:spPr>
          <a:xfrm>
            <a:off x="2204068" y="1594079"/>
            <a:ext cx="1834282" cy="2023626"/>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B88963E-9281-0F06-3CFB-3220C7FD769D}"/>
              </a:ext>
            </a:extLst>
          </p:cNvPr>
          <p:cNvSpPr/>
          <p:nvPr/>
        </p:nvSpPr>
        <p:spPr>
          <a:xfrm>
            <a:off x="4120699" y="1591993"/>
            <a:ext cx="1824941" cy="2019143"/>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0DB0A17-1E69-6904-DDEF-27DCD786B7AF}"/>
              </a:ext>
            </a:extLst>
          </p:cNvPr>
          <p:cNvSpPr/>
          <p:nvPr/>
        </p:nvSpPr>
        <p:spPr>
          <a:xfrm>
            <a:off x="6027368" y="1587510"/>
            <a:ext cx="1702515" cy="2019143"/>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678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31D545-8557-DE39-6780-4AD8CD4E41DD}"/>
              </a:ext>
            </a:extLst>
          </p:cNvPr>
          <p:cNvPicPr>
            <a:picLocks noChangeAspect="1"/>
          </p:cNvPicPr>
          <p:nvPr/>
        </p:nvPicPr>
        <p:blipFill rotWithShape="1">
          <a:blip r:embed="rId4"/>
          <a:srcRect l="698" t="9574" r="1628" b="15603"/>
          <a:stretch/>
        </p:blipFill>
        <p:spPr>
          <a:xfrm>
            <a:off x="4525688" y="1944934"/>
            <a:ext cx="3550256" cy="1788188"/>
          </a:xfrm>
          <a:prstGeom prst="rect">
            <a:avLst/>
          </a:prstGeom>
        </p:spPr>
      </p:pic>
      <p:sp>
        <p:nvSpPr>
          <p:cNvPr id="7" name="TextBox 6">
            <a:extLst>
              <a:ext uri="{FF2B5EF4-FFF2-40B4-BE49-F238E27FC236}">
                <a16:creationId xmlns:a16="http://schemas.microsoft.com/office/drawing/2014/main" id="{D1DE2F54-E269-DFB0-574D-620E577BC74E}"/>
              </a:ext>
            </a:extLst>
          </p:cNvPr>
          <p:cNvSpPr txBox="1"/>
          <p:nvPr/>
        </p:nvSpPr>
        <p:spPr>
          <a:xfrm>
            <a:off x="4522836" y="1936432"/>
            <a:ext cx="3572137" cy="2308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AccelApp</a:t>
            </a:r>
            <a:r>
              <a:rPr kumimoji="0" lang="en-US" sz="9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 Mar. 2024</a:t>
            </a:r>
          </a:p>
        </p:txBody>
      </p:sp>
      <p:pic>
        <p:nvPicPr>
          <p:cNvPr id="9" name="Picture 8">
            <a:extLst>
              <a:ext uri="{FF2B5EF4-FFF2-40B4-BE49-F238E27FC236}">
                <a16:creationId xmlns:a16="http://schemas.microsoft.com/office/drawing/2014/main" id="{8BF8BEF7-E8D5-7E69-1EA1-8518DCD32199}"/>
              </a:ext>
            </a:extLst>
          </p:cNvPr>
          <p:cNvPicPr>
            <a:picLocks noChangeAspect="1"/>
          </p:cNvPicPr>
          <p:nvPr/>
        </p:nvPicPr>
        <p:blipFill rotWithShape="1">
          <a:blip r:embed="rId5"/>
          <a:srcRect t="30257" b="27180"/>
          <a:stretch/>
        </p:blipFill>
        <p:spPr>
          <a:xfrm>
            <a:off x="4523441" y="4400800"/>
            <a:ext cx="7142089" cy="2026583"/>
          </a:xfrm>
          <a:prstGeom prst="rect">
            <a:avLst/>
          </a:prstGeom>
        </p:spPr>
      </p:pic>
      <p:sp>
        <p:nvSpPr>
          <p:cNvPr id="10" name="TextBox 9">
            <a:extLst>
              <a:ext uri="{FF2B5EF4-FFF2-40B4-BE49-F238E27FC236}">
                <a16:creationId xmlns:a16="http://schemas.microsoft.com/office/drawing/2014/main" id="{1410A660-2ABC-7F72-5FE4-01023C75FD37}"/>
              </a:ext>
            </a:extLst>
          </p:cNvPr>
          <p:cNvSpPr txBox="1"/>
          <p:nvPr/>
        </p:nvSpPr>
        <p:spPr>
          <a:xfrm>
            <a:off x="4522836" y="6207226"/>
            <a:ext cx="7142694" cy="2308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tx1">
                    <a:lumMod val="85000"/>
                    <a:lumOff val="15000"/>
                  </a:schemeClr>
                </a:solidFill>
                <a:latin typeface="Arial" panose="020B0604020202020204" pitchFamily="34" charset="0"/>
                <a:cs typeface="Arial" panose="020B0604020202020204" pitchFamily="34" charset="0"/>
              </a:rPr>
              <a:t>Polarized Sources, Targets, and Polarimetry (PSTP) , </a:t>
            </a:r>
            <a:r>
              <a:rPr kumimoji="0" lang="en-US" sz="9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Sept. 2024</a:t>
            </a:r>
          </a:p>
        </p:txBody>
      </p:sp>
      <p:pic>
        <p:nvPicPr>
          <p:cNvPr id="12" name="Picture 11">
            <a:extLst>
              <a:ext uri="{FF2B5EF4-FFF2-40B4-BE49-F238E27FC236}">
                <a16:creationId xmlns:a16="http://schemas.microsoft.com/office/drawing/2014/main" id="{686376E0-8665-5774-4656-7DC673901774}"/>
              </a:ext>
            </a:extLst>
          </p:cNvPr>
          <p:cNvPicPr>
            <a:picLocks noChangeAspect="1"/>
          </p:cNvPicPr>
          <p:nvPr/>
        </p:nvPicPr>
        <p:blipFill rotWithShape="1">
          <a:blip r:embed="rId6"/>
          <a:srcRect t="22723" b="13970"/>
          <a:stretch/>
        </p:blipFill>
        <p:spPr>
          <a:xfrm>
            <a:off x="532858" y="1932981"/>
            <a:ext cx="3905854" cy="1667028"/>
          </a:xfrm>
          <a:prstGeom prst="rect">
            <a:avLst/>
          </a:prstGeom>
        </p:spPr>
      </p:pic>
      <p:sp>
        <p:nvSpPr>
          <p:cNvPr id="13" name="TextBox 12">
            <a:extLst>
              <a:ext uri="{FF2B5EF4-FFF2-40B4-BE49-F238E27FC236}">
                <a16:creationId xmlns:a16="http://schemas.microsoft.com/office/drawing/2014/main" id="{6CBAE053-C6DA-B8D9-E7F6-6FF2BAE151B0}"/>
              </a:ext>
            </a:extLst>
          </p:cNvPr>
          <p:cNvSpPr txBox="1"/>
          <p:nvPr/>
        </p:nvSpPr>
        <p:spPr>
          <a:xfrm>
            <a:off x="532858" y="3374785"/>
            <a:ext cx="3905852" cy="3693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tx1">
                    <a:lumMod val="85000"/>
                    <a:lumOff val="15000"/>
                  </a:schemeClr>
                </a:solidFill>
                <a:latin typeface="Arial" panose="020B0604020202020204" pitchFamily="34" charset="0"/>
                <a:cs typeface="Arial" panose="020B0604020202020204" pitchFamily="34" charset="0"/>
              </a:rPr>
              <a:t>Sustainable Software Infrastructure for Advanced Nuclear Physics Computing (</a:t>
            </a:r>
            <a:r>
              <a:rPr kumimoji="0" lang="en-US" sz="9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SANPC) Workshop, June </a:t>
            </a:r>
            <a:r>
              <a:rPr lang="en-US" sz="900" b="1">
                <a:solidFill>
                  <a:schemeClr val="tx1">
                    <a:lumMod val="85000"/>
                    <a:lumOff val="15000"/>
                  </a:schemeClr>
                </a:solidFill>
                <a:latin typeface="Arial" panose="020B0604020202020204" pitchFamily="34" charset="0"/>
                <a:cs typeface="Arial" panose="020B0604020202020204" pitchFamily="34" charset="0"/>
              </a:rPr>
              <a:t>2024</a:t>
            </a:r>
          </a:p>
        </p:txBody>
      </p:sp>
      <p:pic>
        <p:nvPicPr>
          <p:cNvPr id="15" name="Picture 14">
            <a:extLst>
              <a:ext uri="{FF2B5EF4-FFF2-40B4-BE49-F238E27FC236}">
                <a16:creationId xmlns:a16="http://schemas.microsoft.com/office/drawing/2014/main" id="{3EB34EDF-688A-D8F2-528B-7E58353CF5CA}"/>
              </a:ext>
            </a:extLst>
          </p:cNvPr>
          <p:cNvPicPr>
            <a:picLocks noChangeAspect="1"/>
          </p:cNvPicPr>
          <p:nvPr/>
        </p:nvPicPr>
        <p:blipFill rotWithShape="1">
          <a:blip r:embed="rId7"/>
          <a:srcRect l="-248" t="7343" r="248" b="14289"/>
          <a:stretch/>
        </p:blipFill>
        <p:spPr>
          <a:xfrm>
            <a:off x="6219524" y="95578"/>
            <a:ext cx="3307700" cy="1746668"/>
          </a:xfrm>
          <a:prstGeom prst="rect">
            <a:avLst/>
          </a:prstGeom>
        </p:spPr>
      </p:pic>
      <p:sp>
        <p:nvSpPr>
          <p:cNvPr id="16" name="TextBox 15">
            <a:extLst>
              <a:ext uri="{FF2B5EF4-FFF2-40B4-BE49-F238E27FC236}">
                <a16:creationId xmlns:a16="http://schemas.microsoft.com/office/drawing/2014/main" id="{9BF71C18-73BB-5831-65FB-DD4FEBD167B6}"/>
              </a:ext>
            </a:extLst>
          </p:cNvPr>
          <p:cNvSpPr txBox="1"/>
          <p:nvPr/>
        </p:nvSpPr>
        <p:spPr>
          <a:xfrm>
            <a:off x="6219523" y="1629334"/>
            <a:ext cx="3307701" cy="2308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ARC Community Event, Nov. 2023</a:t>
            </a:r>
          </a:p>
        </p:txBody>
      </p:sp>
      <p:pic>
        <p:nvPicPr>
          <p:cNvPr id="18" name="Picture 17">
            <a:extLst>
              <a:ext uri="{FF2B5EF4-FFF2-40B4-BE49-F238E27FC236}">
                <a16:creationId xmlns:a16="http://schemas.microsoft.com/office/drawing/2014/main" id="{E51650BB-DED8-1BB4-9F49-017A690D8A75}"/>
              </a:ext>
            </a:extLst>
          </p:cNvPr>
          <p:cNvPicPr>
            <a:picLocks noChangeAspect="1"/>
          </p:cNvPicPr>
          <p:nvPr/>
        </p:nvPicPr>
        <p:blipFill rotWithShape="1">
          <a:blip r:embed="rId8"/>
          <a:srcRect l="2596" t="18224" r="2596" b="10172"/>
          <a:stretch/>
        </p:blipFill>
        <p:spPr>
          <a:xfrm>
            <a:off x="8127949" y="1944934"/>
            <a:ext cx="3531193" cy="1787548"/>
          </a:xfrm>
          <a:prstGeom prst="rect">
            <a:avLst/>
          </a:prstGeom>
        </p:spPr>
      </p:pic>
      <p:sp>
        <p:nvSpPr>
          <p:cNvPr id="19" name="TextBox 18">
            <a:extLst>
              <a:ext uri="{FF2B5EF4-FFF2-40B4-BE49-F238E27FC236}">
                <a16:creationId xmlns:a16="http://schemas.microsoft.com/office/drawing/2014/main" id="{22AEE5E5-7652-700B-0D9E-FDC386A18341}"/>
              </a:ext>
            </a:extLst>
          </p:cNvPr>
          <p:cNvSpPr txBox="1"/>
          <p:nvPr/>
        </p:nvSpPr>
        <p:spPr>
          <a:xfrm>
            <a:off x="8121509" y="1936432"/>
            <a:ext cx="3537633" cy="2308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HRBT Expansion Special Event, Feb. 2024</a:t>
            </a:r>
          </a:p>
        </p:txBody>
      </p:sp>
      <p:pic>
        <p:nvPicPr>
          <p:cNvPr id="21" name="Picture 20">
            <a:extLst>
              <a:ext uri="{FF2B5EF4-FFF2-40B4-BE49-F238E27FC236}">
                <a16:creationId xmlns:a16="http://schemas.microsoft.com/office/drawing/2014/main" id="{3CC7B547-1B08-CFFA-269A-7836C65F280B}"/>
              </a:ext>
            </a:extLst>
          </p:cNvPr>
          <p:cNvPicPr>
            <a:picLocks noChangeAspect="1"/>
          </p:cNvPicPr>
          <p:nvPr/>
        </p:nvPicPr>
        <p:blipFill rotWithShape="1">
          <a:blip r:embed="rId9"/>
          <a:srcRect l="3878" t="8430" r="846" b="-987"/>
          <a:stretch/>
        </p:blipFill>
        <p:spPr>
          <a:xfrm>
            <a:off x="540232" y="95578"/>
            <a:ext cx="2733447" cy="1759243"/>
          </a:xfrm>
          <a:prstGeom prst="rect">
            <a:avLst/>
          </a:prstGeom>
        </p:spPr>
      </p:pic>
      <p:sp>
        <p:nvSpPr>
          <p:cNvPr id="22" name="TextBox 21">
            <a:extLst>
              <a:ext uri="{FF2B5EF4-FFF2-40B4-BE49-F238E27FC236}">
                <a16:creationId xmlns:a16="http://schemas.microsoft.com/office/drawing/2014/main" id="{00F648CA-3111-D769-C237-B8A594A00BD1}"/>
              </a:ext>
            </a:extLst>
          </p:cNvPr>
          <p:cNvSpPr txBox="1"/>
          <p:nvPr/>
        </p:nvSpPr>
        <p:spPr>
          <a:xfrm>
            <a:off x="540233" y="1634862"/>
            <a:ext cx="2733446" cy="2308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HUGS, June 2024</a:t>
            </a:r>
          </a:p>
        </p:txBody>
      </p:sp>
      <p:pic>
        <p:nvPicPr>
          <p:cNvPr id="26" name="Picture 25">
            <a:extLst>
              <a:ext uri="{FF2B5EF4-FFF2-40B4-BE49-F238E27FC236}">
                <a16:creationId xmlns:a16="http://schemas.microsoft.com/office/drawing/2014/main" id="{0A85DE0A-568D-5C07-3435-3B25A57B608F}"/>
              </a:ext>
            </a:extLst>
          </p:cNvPr>
          <p:cNvPicPr>
            <a:picLocks noChangeAspect="1"/>
          </p:cNvPicPr>
          <p:nvPr/>
        </p:nvPicPr>
        <p:blipFill rotWithShape="1">
          <a:blip r:embed="rId10"/>
          <a:srcRect l="7242" r="19018" b="7284"/>
          <a:stretch/>
        </p:blipFill>
        <p:spPr>
          <a:xfrm>
            <a:off x="9621291" y="95578"/>
            <a:ext cx="2043634" cy="1724033"/>
          </a:xfrm>
          <a:prstGeom prst="rect">
            <a:avLst/>
          </a:prstGeom>
        </p:spPr>
      </p:pic>
      <p:sp>
        <p:nvSpPr>
          <p:cNvPr id="28" name="TextBox 27">
            <a:extLst>
              <a:ext uri="{FF2B5EF4-FFF2-40B4-BE49-F238E27FC236}">
                <a16:creationId xmlns:a16="http://schemas.microsoft.com/office/drawing/2014/main" id="{6E3A874D-50ED-3EEA-C394-98FDFF3B3CB6}"/>
              </a:ext>
            </a:extLst>
          </p:cNvPr>
          <p:cNvSpPr txBox="1"/>
          <p:nvPr/>
        </p:nvSpPr>
        <p:spPr>
          <a:xfrm>
            <a:off x="9621290" y="1627005"/>
            <a:ext cx="2043634" cy="2308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User Group Meeting, June 2024</a:t>
            </a:r>
          </a:p>
        </p:txBody>
      </p:sp>
      <p:pic>
        <p:nvPicPr>
          <p:cNvPr id="36" name="Picture 35">
            <a:extLst>
              <a:ext uri="{FF2B5EF4-FFF2-40B4-BE49-F238E27FC236}">
                <a16:creationId xmlns:a16="http://schemas.microsoft.com/office/drawing/2014/main" id="{0B72048B-B9E1-A1CF-42EA-86D883242B5B}"/>
              </a:ext>
            </a:extLst>
          </p:cNvPr>
          <p:cNvPicPr>
            <a:picLocks noChangeAspect="1"/>
          </p:cNvPicPr>
          <p:nvPr/>
        </p:nvPicPr>
        <p:blipFill>
          <a:blip r:embed="rId11"/>
          <a:srcRect t="953" b="953"/>
          <a:stretch/>
        </p:blipFill>
        <p:spPr>
          <a:xfrm>
            <a:off x="3392008" y="62675"/>
            <a:ext cx="2733447" cy="1787548"/>
          </a:xfrm>
          <a:prstGeom prst="rect">
            <a:avLst/>
          </a:prstGeom>
        </p:spPr>
      </p:pic>
      <p:sp>
        <p:nvSpPr>
          <p:cNvPr id="38" name="TextBox 37">
            <a:extLst>
              <a:ext uri="{FF2B5EF4-FFF2-40B4-BE49-F238E27FC236}">
                <a16:creationId xmlns:a16="http://schemas.microsoft.com/office/drawing/2014/main" id="{7FF2D279-6545-1C67-C558-4C1C9F9B6FF3}"/>
              </a:ext>
            </a:extLst>
          </p:cNvPr>
          <p:cNvSpPr txBox="1"/>
          <p:nvPr/>
        </p:nvSpPr>
        <p:spPr>
          <a:xfrm>
            <a:off x="3382830" y="1637535"/>
            <a:ext cx="2742626" cy="2308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Tech Center Community Event, Sept. 2024</a:t>
            </a:r>
          </a:p>
        </p:txBody>
      </p:sp>
      <p:sp>
        <p:nvSpPr>
          <p:cNvPr id="42" name="TextBox 41">
            <a:extLst>
              <a:ext uri="{FF2B5EF4-FFF2-40B4-BE49-F238E27FC236}">
                <a16:creationId xmlns:a16="http://schemas.microsoft.com/office/drawing/2014/main" id="{60AF99C6-6E4F-CA0F-A394-845B687A38AC}"/>
              </a:ext>
            </a:extLst>
          </p:cNvPr>
          <p:cNvSpPr txBox="1"/>
          <p:nvPr/>
        </p:nvSpPr>
        <p:spPr>
          <a:xfrm>
            <a:off x="4522835" y="3801245"/>
            <a:ext cx="7128931" cy="523220"/>
          </a:xfrm>
          <a:prstGeom prst="rect">
            <a:avLst/>
          </a:prstGeom>
          <a:solidFill>
            <a:srgbClr val="C00000"/>
          </a:solidFill>
        </p:spPr>
        <p:txBody>
          <a:bodyPr wrap="square" lIns="91440" tIns="45720" rIns="91440" bIns="45720" rtlCol="0" anchor="t">
            <a:spAutoFit/>
          </a:bodyPr>
          <a:lstStyle/>
          <a:p>
            <a:pPr>
              <a:spcBef>
                <a:spcPts val="600"/>
              </a:spcBef>
              <a:defRPr/>
            </a:pPr>
            <a:r>
              <a:rPr kumimoji="0" lang="en-US" sz="1400" b="1" i="0" u="none" strike="noStrike" kern="1200" cap="none" spc="0" normalizeH="0" baseline="0" noProof="0">
                <a:ln>
                  <a:noFill/>
                </a:ln>
                <a:solidFill>
                  <a:schemeClr val="bg1"/>
                </a:solidFill>
                <a:effectLst/>
                <a:uLnTx/>
                <a:uFillTx/>
                <a:latin typeface="Arial"/>
                <a:cs typeface="Arial"/>
              </a:rPr>
              <a:t>Jefferson Lab hosted</a:t>
            </a:r>
            <a:r>
              <a:rPr lang="en-US" sz="1400" b="1">
                <a:solidFill>
                  <a:schemeClr val="bg1"/>
                </a:solidFill>
                <a:latin typeface="Arial"/>
                <a:cs typeface="Arial"/>
              </a:rPr>
              <a:t> </a:t>
            </a:r>
            <a:r>
              <a:rPr kumimoji="0" lang="en-US" sz="1400" b="1" i="0" u="none" strike="noStrike" kern="1200" cap="none" spc="0" normalizeH="0" baseline="0" noProof="0">
                <a:ln>
                  <a:noFill/>
                </a:ln>
                <a:solidFill>
                  <a:schemeClr val="bg1"/>
                </a:solidFill>
                <a:effectLst/>
                <a:uLnTx/>
                <a:uFillTx/>
                <a:latin typeface="Arial"/>
                <a:cs typeface="Arial"/>
              </a:rPr>
              <a:t> </a:t>
            </a:r>
            <a:r>
              <a:rPr lang="en-US" sz="1400" b="1">
                <a:solidFill>
                  <a:schemeClr val="bg1"/>
                </a:solidFill>
                <a:latin typeface="Arial"/>
                <a:cs typeface="Arial"/>
              </a:rPr>
              <a:t>                  </a:t>
            </a:r>
            <a:r>
              <a:rPr kumimoji="0" lang="en-US" sz="1400" b="1" i="0" u="none" strike="noStrike" kern="1200" cap="none" spc="0" normalizeH="0" baseline="0" noProof="0">
                <a:ln>
                  <a:noFill/>
                </a:ln>
                <a:solidFill>
                  <a:schemeClr val="bg1"/>
                </a:solidFill>
                <a:effectLst/>
                <a:uLnTx/>
                <a:uFillTx/>
                <a:latin typeface="Arial"/>
                <a:cs typeface="Arial"/>
              </a:rPr>
              <a:t>the </a:t>
            </a:r>
            <a:r>
              <a:rPr lang="en-US" sz="1400" b="1">
                <a:solidFill>
                  <a:schemeClr val="bg1"/>
                </a:solidFill>
                <a:latin typeface="Arial"/>
                <a:cs typeface="Arial"/>
              </a:rPr>
              <a:t>number </a:t>
            </a:r>
            <a:r>
              <a:rPr kumimoji="0" lang="en-US" sz="1400" b="1" i="0" u="none" strike="noStrike" kern="1200" cap="none" spc="0" normalizeH="0" baseline="0" noProof="0">
                <a:ln>
                  <a:noFill/>
                </a:ln>
                <a:solidFill>
                  <a:schemeClr val="bg1"/>
                </a:solidFill>
                <a:effectLst/>
                <a:uLnTx/>
                <a:uFillTx/>
                <a:latin typeface="Arial"/>
                <a:cs typeface="Arial"/>
              </a:rPr>
              <a:t>of conference and event visitors in 2024, compared to 2023.  </a:t>
            </a:r>
          </a:p>
        </p:txBody>
      </p:sp>
      <p:grpSp>
        <p:nvGrpSpPr>
          <p:cNvPr id="2" name="Group 1">
            <a:extLst>
              <a:ext uri="{FF2B5EF4-FFF2-40B4-BE49-F238E27FC236}">
                <a16:creationId xmlns:a16="http://schemas.microsoft.com/office/drawing/2014/main" id="{7364F5D9-EB14-7817-3A18-9E55FCB79E7E}"/>
              </a:ext>
            </a:extLst>
          </p:cNvPr>
          <p:cNvGrpSpPr/>
          <p:nvPr/>
        </p:nvGrpSpPr>
        <p:grpSpPr>
          <a:xfrm>
            <a:off x="6338687" y="3433944"/>
            <a:ext cx="948295" cy="839715"/>
            <a:chOff x="6213619" y="3638693"/>
            <a:chExt cx="1193358" cy="784588"/>
          </a:xfrm>
        </p:grpSpPr>
        <p:sp>
          <p:nvSpPr>
            <p:cNvPr id="46" name="TextBox 45">
              <a:extLst>
                <a:ext uri="{FF2B5EF4-FFF2-40B4-BE49-F238E27FC236}">
                  <a16:creationId xmlns:a16="http://schemas.microsoft.com/office/drawing/2014/main" id="{D0238949-4DBE-DB0F-C13F-697A3CB76E09}"/>
                </a:ext>
              </a:extLst>
            </p:cNvPr>
            <p:cNvSpPr txBox="1"/>
            <p:nvPr/>
          </p:nvSpPr>
          <p:spPr>
            <a:xfrm>
              <a:off x="6240786" y="3638693"/>
              <a:ext cx="1166191"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63500">
                    <a:solidFill>
                      <a:srgbClr val="8397A9">
                        <a:lumMod val="20000"/>
                        <a:lumOff val="80000"/>
                      </a:srgbClr>
                    </a:solidFill>
                  </a:ln>
                  <a:solidFill>
                    <a:schemeClr val="tx1">
                      <a:lumMod val="85000"/>
                      <a:lumOff val="15000"/>
                    </a:schemeClr>
                  </a:solidFill>
                  <a:effectLst/>
                  <a:uLnTx/>
                  <a:uFillTx/>
                  <a:latin typeface="Arial" panose="020B0604020202020204" pitchFamily="34" charset="0"/>
                  <a:ea typeface="Padyakke Expanded One" pitchFamily="2" charset="77"/>
                  <a:cs typeface="Arial" panose="020B0604020202020204" pitchFamily="34" charset="0"/>
                </a:rPr>
                <a:t>2x</a:t>
              </a:r>
            </a:p>
          </p:txBody>
        </p:sp>
        <p:sp>
          <p:nvSpPr>
            <p:cNvPr id="47" name="TextBox 46">
              <a:extLst>
                <a:ext uri="{FF2B5EF4-FFF2-40B4-BE49-F238E27FC236}">
                  <a16:creationId xmlns:a16="http://schemas.microsoft.com/office/drawing/2014/main" id="{21FD5CA3-6525-8B88-D039-232F9CD8C079}"/>
                </a:ext>
              </a:extLst>
            </p:cNvPr>
            <p:cNvSpPr txBox="1"/>
            <p:nvPr/>
          </p:nvSpPr>
          <p:spPr>
            <a:xfrm>
              <a:off x="6213619" y="3694523"/>
              <a:ext cx="1181944" cy="728758"/>
            </a:xfrm>
            <a:prstGeom prst="rect">
              <a:avLst/>
            </a:prstGeom>
            <a:noFill/>
            <a:ln>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63500">
                    <a:noFill/>
                  </a:ln>
                  <a:solidFill>
                    <a:srgbClr val="C00000"/>
                  </a:solidFill>
                  <a:effectLst/>
                  <a:uLnTx/>
                  <a:uFillTx/>
                  <a:latin typeface="Arial"/>
                  <a:ea typeface="Padyakke Expanded One" pitchFamily="2" charset="77"/>
                  <a:cs typeface="Arial"/>
                </a:rPr>
                <a:t>2x</a:t>
              </a:r>
              <a:endParaRPr lang="en-US" sz="4400" b="1" i="0" u="none" strike="noStrike" kern="1200" cap="none" spc="0" normalizeH="0" baseline="0" noProof="0">
                <a:ln w="63500">
                  <a:noFill/>
                </a:ln>
                <a:solidFill>
                  <a:srgbClr val="C00000"/>
                </a:solidFill>
                <a:effectLst/>
                <a:uLnTx/>
                <a:uFillTx/>
                <a:latin typeface="Arial"/>
                <a:ea typeface="Padyakke Expanded One" pitchFamily="2" charset="77"/>
                <a:cs typeface="Arial"/>
              </a:endParaRPr>
            </a:p>
          </p:txBody>
        </p:sp>
      </p:grpSp>
      <p:pic>
        <p:nvPicPr>
          <p:cNvPr id="14" name="Picture 13" descr="A red circle in the middle of a black background&#10;&#10;Description automatically generated">
            <a:extLst>
              <a:ext uri="{FF2B5EF4-FFF2-40B4-BE49-F238E27FC236}">
                <a16:creationId xmlns:a16="http://schemas.microsoft.com/office/drawing/2014/main" id="{18F66047-5BB0-7E2C-C8E6-19E53680B9D3}"/>
              </a:ext>
            </a:extLst>
          </p:cNvPr>
          <p:cNvPicPr>
            <a:picLocks noChangeAspect="1"/>
          </p:cNvPicPr>
          <p:nvPr/>
        </p:nvPicPr>
        <p:blipFill>
          <a:blip r:embed="rId12"/>
          <a:stretch>
            <a:fillRect/>
          </a:stretch>
        </p:blipFill>
        <p:spPr>
          <a:xfrm>
            <a:off x="10312997" y="6323586"/>
            <a:ext cx="1725109" cy="540534"/>
          </a:xfrm>
          <a:prstGeom prst="rect">
            <a:avLst/>
          </a:prstGeom>
        </p:spPr>
      </p:pic>
      <p:sp>
        <p:nvSpPr>
          <p:cNvPr id="3" name="Footer Placeholder 5">
            <a:extLst>
              <a:ext uri="{FF2B5EF4-FFF2-40B4-BE49-F238E27FC236}">
                <a16:creationId xmlns:a16="http://schemas.microsoft.com/office/drawing/2014/main" id="{1ECBE4A2-E34C-1A8E-55C9-0748FC5061BD}"/>
              </a:ext>
            </a:extLst>
          </p:cNvPr>
          <p:cNvSpPr>
            <a:spLocks noGrp="1"/>
          </p:cNvSpPr>
          <p:nvPr>
            <p:ph type="ftr" sz="quarter" idx="11"/>
          </p:nvPr>
        </p:nvSpPr>
        <p:spPr>
          <a:xfrm>
            <a:off x="479337" y="6411292"/>
            <a:ext cx="4156457" cy="365125"/>
          </a:xfrm>
        </p:spPr>
        <p:txBody>
          <a:bodyPr/>
          <a:lstStyle/>
          <a:p>
            <a:pPr algn="l"/>
            <a:r>
              <a:rPr lang="en-US"/>
              <a:t>APS DNP JLab User Group Meeting   |  October 8, 2024</a:t>
            </a:r>
          </a:p>
        </p:txBody>
      </p:sp>
      <p:sp>
        <p:nvSpPr>
          <p:cNvPr id="4" name="Slide Number Placeholder 3">
            <a:extLst>
              <a:ext uri="{FF2B5EF4-FFF2-40B4-BE49-F238E27FC236}">
                <a16:creationId xmlns:a16="http://schemas.microsoft.com/office/drawing/2014/main" id="{1F4E59D4-2876-C4A0-2E8F-D2C6B1059E0B}"/>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8</a:t>
            </a:fld>
            <a:endParaRPr lang="en-US"/>
          </a:p>
        </p:txBody>
      </p:sp>
      <p:pic>
        <p:nvPicPr>
          <p:cNvPr id="23" name="Picture 22">
            <a:extLst>
              <a:ext uri="{FF2B5EF4-FFF2-40B4-BE49-F238E27FC236}">
                <a16:creationId xmlns:a16="http://schemas.microsoft.com/office/drawing/2014/main" id="{2C7613F3-4FD6-C43A-3A86-7080C298E613}"/>
              </a:ext>
            </a:extLst>
          </p:cNvPr>
          <p:cNvPicPr>
            <a:picLocks noChangeAspect="1"/>
          </p:cNvPicPr>
          <p:nvPr/>
        </p:nvPicPr>
        <p:blipFill rotWithShape="1">
          <a:blip r:embed="rId13"/>
          <a:srcRect r="4561" b="1813"/>
          <a:stretch/>
        </p:blipFill>
        <p:spPr>
          <a:xfrm>
            <a:off x="526471" y="3815635"/>
            <a:ext cx="3905852" cy="2595655"/>
          </a:xfrm>
          <a:prstGeom prst="rect">
            <a:avLst/>
          </a:prstGeom>
        </p:spPr>
      </p:pic>
      <p:sp>
        <p:nvSpPr>
          <p:cNvPr id="37" name="TextBox 36">
            <a:extLst>
              <a:ext uri="{FF2B5EF4-FFF2-40B4-BE49-F238E27FC236}">
                <a16:creationId xmlns:a16="http://schemas.microsoft.com/office/drawing/2014/main" id="{926DDE6C-7385-0227-AD37-B6778AE81385}"/>
              </a:ext>
            </a:extLst>
          </p:cNvPr>
          <p:cNvSpPr txBox="1"/>
          <p:nvPr/>
        </p:nvSpPr>
        <p:spPr>
          <a:xfrm>
            <a:off x="532858" y="6197776"/>
            <a:ext cx="3905852" cy="23083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tx1">
                    <a:lumMod val="85000"/>
                    <a:lumOff val="15000"/>
                  </a:schemeClr>
                </a:solidFill>
                <a:latin typeface="Arial" panose="020B0604020202020204" pitchFamily="34" charset="0"/>
                <a:cs typeface="Arial" panose="020B0604020202020204" pitchFamily="34" charset="0"/>
              </a:rPr>
              <a:t>Open House</a:t>
            </a:r>
            <a:r>
              <a:rPr kumimoji="0" lang="en-US" sz="9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 June. 2024</a:t>
            </a:r>
          </a:p>
        </p:txBody>
      </p:sp>
    </p:spTree>
    <p:extLst>
      <p:ext uri="{BB962C8B-B14F-4D97-AF65-F5344CB8AC3E}">
        <p14:creationId xmlns:p14="http://schemas.microsoft.com/office/powerpoint/2010/main" val="4011855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BE204C0-2576-40B5-938B-DBAAE39847B1}"/>
              </a:ext>
            </a:extLst>
          </p:cNvPr>
          <p:cNvPicPr>
            <a:picLocks noChangeAspect="1"/>
          </p:cNvPicPr>
          <p:nvPr/>
        </p:nvPicPr>
        <p:blipFill rotWithShape="1">
          <a:blip r:embed="rId3"/>
          <a:srcRect l="1803" t="28544" r="24761" b="-542"/>
          <a:stretch/>
        </p:blipFill>
        <p:spPr>
          <a:xfrm>
            <a:off x="-1" y="0"/>
            <a:ext cx="12192000" cy="6974958"/>
          </a:xfrm>
          <a:prstGeom prst="rect">
            <a:avLst/>
          </a:prstGeom>
        </p:spPr>
      </p:pic>
      <p:sp>
        <p:nvSpPr>
          <p:cNvPr id="5" name="Title 4">
            <a:extLst>
              <a:ext uri="{FF2B5EF4-FFF2-40B4-BE49-F238E27FC236}">
                <a16:creationId xmlns:a16="http://schemas.microsoft.com/office/drawing/2014/main" id="{13EA4720-E4A0-F53D-5F1A-3A78FB630BF4}"/>
              </a:ext>
            </a:extLst>
          </p:cNvPr>
          <p:cNvSpPr>
            <a:spLocks noGrp="1"/>
          </p:cNvSpPr>
          <p:nvPr>
            <p:ph type="title"/>
          </p:nvPr>
        </p:nvSpPr>
        <p:spPr>
          <a:xfrm>
            <a:off x="210387" y="61410"/>
            <a:ext cx="10515600" cy="1006702"/>
          </a:xfrm>
        </p:spPr>
        <p:txBody>
          <a:bodyPr>
            <a:normAutofit/>
          </a:bodyPr>
          <a:lstStyle/>
          <a:p>
            <a:r>
              <a:rPr lang="en-US" sz="3600">
                <a:solidFill>
                  <a:srgbClr val="3D4C59"/>
                </a:solidFill>
                <a:latin typeface="Arial"/>
                <a:cs typeface="Arial"/>
              </a:rPr>
              <a:t>Safety – Back to Basics</a:t>
            </a:r>
            <a:endParaRPr lang="en-US" sz="3600">
              <a:solidFill>
                <a:srgbClr val="3D4C59"/>
              </a:solidFill>
              <a:latin typeface="Arial" panose="020B0604020202020204" pitchFamily="34" charset="0"/>
              <a:cs typeface="Arial" panose="020B0604020202020204" pitchFamily="34" charset="0"/>
            </a:endParaRPr>
          </a:p>
        </p:txBody>
      </p:sp>
      <p:pic>
        <p:nvPicPr>
          <p:cNvPr id="34" name="Picture 33" descr="A red circle in the middle of a black background&#10;&#10;Description automatically generated">
            <a:extLst>
              <a:ext uri="{FF2B5EF4-FFF2-40B4-BE49-F238E27FC236}">
                <a16:creationId xmlns:a16="http://schemas.microsoft.com/office/drawing/2014/main" id="{9C66C3C9-3114-9812-59DE-3E7A35235416}"/>
              </a:ext>
            </a:extLst>
          </p:cNvPr>
          <p:cNvPicPr>
            <a:picLocks noChangeAspect="1"/>
          </p:cNvPicPr>
          <p:nvPr/>
        </p:nvPicPr>
        <p:blipFill>
          <a:blip r:embed="rId4"/>
          <a:stretch>
            <a:fillRect/>
          </a:stretch>
        </p:blipFill>
        <p:spPr>
          <a:xfrm>
            <a:off x="10312997" y="6323586"/>
            <a:ext cx="1725109" cy="540534"/>
          </a:xfrm>
          <a:prstGeom prst="rect">
            <a:avLst/>
          </a:prstGeom>
        </p:spPr>
      </p:pic>
      <p:sp>
        <p:nvSpPr>
          <p:cNvPr id="9" name="TextBox 8">
            <a:extLst>
              <a:ext uri="{FF2B5EF4-FFF2-40B4-BE49-F238E27FC236}">
                <a16:creationId xmlns:a16="http://schemas.microsoft.com/office/drawing/2014/main" id="{F127B05C-9291-F84D-922D-40E61EF83171}"/>
              </a:ext>
            </a:extLst>
          </p:cNvPr>
          <p:cNvSpPr txBox="1"/>
          <p:nvPr/>
        </p:nvSpPr>
        <p:spPr>
          <a:xfrm>
            <a:off x="573237" y="838933"/>
            <a:ext cx="10750107" cy="1631216"/>
          </a:xfrm>
          <a:prstGeom prst="rect">
            <a:avLst/>
          </a:prstGeom>
          <a:noFill/>
        </p:spPr>
        <p:txBody>
          <a:bodyPr wrap="square" rtlCol="0">
            <a:spAutoFit/>
          </a:bodyPr>
          <a:lstStyle/>
          <a:p>
            <a:pPr marL="339725" lvl="1" indent="-287338">
              <a:buFont typeface="Arial" panose="020B0604020202020204" pitchFamily="34" charset="0"/>
              <a:buChar char="•"/>
            </a:pPr>
            <a:r>
              <a:rPr lang="en-US" sz="2000">
                <a:solidFill>
                  <a:schemeClr val="accent2">
                    <a:lumMod val="25000"/>
                  </a:schemeClr>
                </a:solidFill>
                <a:latin typeface="Arial" panose="020B0604020202020204" pitchFamily="34" charset="0"/>
                <a:cs typeface="Arial" panose="020B0604020202020204" pitchFamily="34" charset="0"/>
              </a:rPr>
              <a:t>Improve Work Planning and Control</a:t>
            </a:r>
          </a:p>
          <a:p>
            <a:pPr marL="339725" lvl="1" indent="-287338">
              <a:buFont typeface="Arial" panose="020B0604020202020204" pitchFamily="34" charset="0"/>
              <a:buChar char="•"/>
            </a:pPr>
            <a:r>
              <a:rPr lang="en-US" sz="2000">
                <a:solidFill>
                  <a:schemeClr val="accent2">
                    <a:lumMod val="25000"/>
                  </a:schemeClr>
                </a:solidFill>
                <a:latin typeface="Arial" panose="020B0604020202020204" pitchFamily="34" charset="0"/>
                <a:cs typeface="Arial" panose="020B0604020202020204" pitchFamily="34" charset="0"/>
              </a:rPr>
              <a:t>Workspaces are kept free of hazards and excellence in housekeeping</a:t>
            </a:r>
          </a:p>
          <a:p>
            <a:pPr marL="339725" lvl="1" indent="-287338">
              <a:buFont typeface="Arial" panose="020B0604020202020204" pitchFamily="34" charset="0"/>
              <a:buChar char="•"/>
            </a:pPr>
            <a:r>
              <a:rPr lang="en-US" sz="2000">
                <a:solidFill>
                  <a:schemeClr val="accent2">
                    <a:lumMod val="25000"/>
                  </a:schemeClr>
                </a:solidFill>
                <a:latin typeface="Arial" panose="020B0604020202020204" pitchFamily="34" charset="0"/>
                <a:cs typeface="Arial" panose="020B0604020202020204" pitchFamily="34" charset="0"/>
              </a:rPr>
              <a:t>Prioritize and execute addressing issues (on-going)</a:t>
            </a:r>
          </a:p>
          <a:p>
            <a:pPr marL="339725" lvl="1" indent="-287338">
              <a:buFont typeface="Arial" panose="020B0604020202020204" pitchFamily="34" charset="0"/>
              <a:buChar char="•"/>
            </a:pPr>
            <a:r>
              <a:rPr lang="en-US" sz="2000">
                <a:solidFill>
                  <a:schemeClr val="accent2">
                    <a:lumMod val="25000"/>
                  </a:schemeClr>
                </a:solidFill>
                <a:latin typeface="Arial" panose="020B0604020202020204" pitchFamily="34" charset="0"/>
                <a:cs typeface="Arial" panose="020B0604020202020204" pitchFamily="34" charset="0"/>
              </a:rPr>
              <a:t>Checklists for walkthroughs and labs based on top issues</a:t>
            </a:r>
          </a:p>
          <a:p>
            <a:pPr marL="339725" lvl="1" indent="-287338">
              <a:buFont typeface="Arial" panose="020B0604020202020204" pitchFamily="34" charset="0"/>
              <a:buChar char="•"/>
            </a:pPr>
            <a:r>
              <a:rPr lang="en-US" sz="2000">
                <a:solidFill>
                  <a:schemeClr val="accent2">
                    <a:lumMod val="25000"/>
                  </a:schemeClr>
                </a:solidFill>
                <a:latin typeface="Arial" panose="020B0604020202020204" pitchFamily="34" charset="0"/>
                <a:cs typeface="Arial" panose="020B0604020202020204" pitchFamily="34" charset="0"/>
              </a:rPr>
              <a:t>Lab wide opportunities for improvement</a:t>
            </a:r>
          </a:p>
        </p:txBody>
      </p:sp>
      <p:sp>
        <p:nvSpPr>
          <p:cNvPr id="10" name="Rectangle 9">
            <a:extLst>
              <a:ext uri="{FF2B5EF4-FFF2-40B4-BE49-F238E27FC236}">
                <a16:creationId xmlns:a16="http://schemas.microsoft.com/office/drawing/2014/main" id="{D291F2F4-8853-400C-A2C3-1027EFAC438E}"/>
              </a:ext>
            </a:extLst>
          </p:cNvPr>
          <p:cNvSpPr/>
          <p:nvPr/>
        </p:nvSpPr>
        <p:spPr>
          <a:xfrm>
            <a:off x="3145094" y="2558506"/>
            <a:ext cx="5113148" cy="3874583"/>
          </a:xfrm>
          <a:prstGeom prst="rect">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A7D69E8-99E2-1144-8143-6E27D933BAA4}"/>
              </a:ext>
            </a:extLst>
          </p:cNvPr>
          <p:cNvSpPr/>
          <p:nvPr/>
        </p:nvSpPr>
        <p:spPr>
          <a:xfrm>
            <a:off x="8452883" y="2551814"/>
            <a:ext cx="3290513" cy="3869758"/>
          </a:xfrm>
          <a:prstGeom prst="rect">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EA67BD31-DA51-90A7-9785-56FDAAEEF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8225" y="2702066"/>
            <a:ext cx="2433236" cy="361029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F1B9BADC-9D28-B5D7-C5EF-2EF5B31C4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3752" y="2707294"/>
            <a:ext cx="2321864" cy="36031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8906376-AE2C-BB53-9E50-47566E2B68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1764" y="2712251"/>
            <a:ext cx="2952750" cy="181927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ACD51D52-828B-DBB2-7416-4C5E1FDFAE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1764" y="4643597"/>
            <a:ext cx="2952750" cy="16668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8">
            <a:extLst>
              <a:ext uri="{FF2B5EF4-FFF2-40B4-BE49-F238E27FC236}">
                <a16:creationId xmlns:a16="http://schemas.microsoft.com/office/drawing/2014/main" id="{9ECD1E9C-9275-35EF-0C30-753FE5ACA595}"/>
              </a:ext>
            </a:extLst>
          </p:cNvPr>
          <p:cNvSpPr txBox="1"/>
          <p:nvPr/>
        </p:nvSpPr>
        <p:spPr>
          <a:xfrm>
            <a:off x="8568142" y="4043409"/>
            <a:ext cx="1522343"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a:ea typeface="+mn-ea"/>
                <a:cs typeface="Calibri"/>
              </a:rPr>
              <a:t>LERF Chiller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a:ea typeface="+mn-ea"/>
                <a:cs typeface="Calibri"/>
              </a:rPr>
              <a:t>Before</a:t>
            </a:r>
          </a:p>
        </p:txBody>
      </p:sp>
      <p:sp>
        <p:nvSpPr>
          <p:cNvPr id="17" name="Rectangle 16">
            <a:extLst>
              <a:ext uri="{FF2B5EF4-FFF2-40B4-BE49-F238E27FC236}">
                <a16:creationId xmlns:a16="http://schemas.microsoft.com/office/drawing/2014/main" id="{1088B5B5-ECFD-FE5F-D3C4-714B33745D6C}"/>
              </a:ext>
            </a:extLst>
          </p:cNvPr>
          <p:cNvSpPr/>
          <p:nvPr/>
        </p:nvSpPr>
        <p:spPr>
          <a:xfrm>
            <a:off x="293106" y="2551381"/>
            <a:ext cx="2664672" cy="3880268"/>
          </a:xfrm>
          <a:prstGeom prst="rect">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8">
            <a:extLst>
              <a:ext uri="{FF2B5EF4-FFF2-40B4-BE49-F238E27FC236}">
                <a16:creationId xmlns:a16="http://schemas.microsoft.com/office/drawing/2014/main" id="{A48225DD-89CC-45BF-B87B-003CBDC838E3}"/>
              </a:ext>
            </a:extLst>
          </p:cNvPr>
          <p:cNvSpPr txBox="1"/>
          <p:nvPr/>
        </p:nvSpPr>
        <p:spPr>
          <a:xfrm>
            <a:off x="3244771" y="5819923"/>
            <a:ext cx="302157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a:ea typeface="+mn-ea"/>
                <a:cs typeface="Calibri"/>
              </a:rPr>
              <a:t>Building 21 Vent Shielding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a:ea typeface="+mn-ea"/>
                <a:cs typeface="Calibri"/>
              </a:rPr>
              <a:t>Before</a:t>
            </a:r>
          </a:p>
        </p:txBody>
      </p:sp>
      <p:sp>
        <p:nvSpPr>
          <p:cNvPr id="12" name="TextBox 17">
            <a:extLst>
              <a:ext uri="{FF2B5EF4-FFF2-40B4-BE49-F238E27FC236}">
                <a16:creationId xmlns:a16="http://schemas.microsoft.com/office/drawing/2014/main" id="{DFC9A0EB-4D77-47BE-BA06-AF02B8A3C4FD}"/>
              </a:ext>
            </a:extLst>
          </p:cNvPr>
          <p:cNvSpPr txBox="1"/>
          <p:nvPr/>
        </p:nvSpPr>
        <p:spPr>
          <a:xfrm>
            <a:off x="5773768" y="5810157"/>
            <a:ext cx="276618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400" b="1" i="0" u="none" strike="noStrike" kern="1200" cap="none" spc="0" normalizeH="0" baseline="0" noProof="0">
                <a:ln>
                  <a:noFill/>
                </a:ln>
                <a:solidFill>
                  <a:schemeClr val="bg1"/>
                </a:solidFill>
                <a:effectLst/>
                <a:uLnTx/>
                <a:uFillTx/>
                <a:latin typeface="Arial"/>
                <a:ea typeface="+mn-ea"/>
                <a:cs typeface="Calibri"/>
              </a:rPr>
              <a:t>Building 21 Vent Shielding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a:ea typeface="+mn-ea"/>
                <a:cs typeface="Calibri"/>
              </a:rPr>
              <a:t>After</a:t>
            </a:r>
          </a:p>
        </p:txBody>
      </p:sp>
      <p:sp>
        <p:nvSpPr>
          <p:cNvPr id="15" name="TextBox 26">
            <a:extLst>
              <a:ext uri="{FF2B5EF4-FFF2-40B4-BE49-F238E27FC236}">
                <a16:creationId xmlns:a16="http://schemas.microsoft.com/office/drawing/2014/main" id="{48F111FE-B782-B669-E345-A140464CB6AA}"/>
              </a:ext>
            </a:extLst>
          </p:cNvPr>
          <p:cNvSpPr txBox="1"/>
          <p:nvPr/>
        </p:nvSpPr>
        <p:spPr>
          <a:xfrm>
            <a:off x="8564814" y="5831104"/>
            <a:ext cx="124936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400" b="1" i="0" u="none" strike="noStrike" kern="1200" cap="none" spc="0" normalizeH="0" baseline="0" noProof="0">
                <a:ln>
                  <a:noFill/>
                </a:ln>
                <a:solidFill>
                  <a:schemeClr val="bg1"/>
                </a:solidFill>
                <a:effectLst/>
                <a:uLnTx/>
                <a:uFillTx/>
                <a:latin typeface="Arial"/>
                <a:ea typeface="+mn-ea"/>
                <a:cs typeface="Calibri"/>
              </a:rPr>
              <a:t>LERF Chiller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a:ea typeface="+mn-ea"/>
                <a:cs typeface="Calibri"/>
              </a:rPr>
              <a:t>After</a:t>
            </a:r>
          </a:p>
        </p:txBody>
      </p:sp>
      <p:pic>
        <p:nvPicPr>
          <p:cNvPr id="1037" name="Picture 13">
            <a:extLst>
              <a:ext uri="{FF2B5EF4-FFF2-40B4-BE49-F238E27FC236}">
                <a16:creationId xmlns:a16="http://schemas.microsoft.com/office/drawing/2014/main" id="{BB64D9EA-D0BA-3CA3-DE38-6737782A46A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52"/>
          <a:stretch/>
        </p:blipFill>
        <p:spPr bwMode="auto">
          <a:xfrm>
            <a:off x="408940" y="4579888"/>
            <a:ext cx="2444565" cy="17435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528DE80-DD54-1966-F6DA-F6261EC9A8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940" y="2682692"/>
            <a:ext cx="2428160" cy="18063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8">
            <a:extLst>
              <a:ext uri="{FF2B5EF4-FFF2-40B4-BE49-F238E27FC236}">
                <a16:creationId xmlns:a16="http://schemas.microsoft.com/office/drawing/2014/main" id="{345BB84B-00A6-93C5-802A-AEFE24FF2085}"/>
              </a:ext>
            </a:extLst>
          </p:cNvPr>
          <p:cNvSpPr txBox="1"/>
          <p:nvPr/>
        </p:nvSpPr>
        <p:spPr>
          <a:xfrm>
            <a:off x="2156361" y="3992833"/>
            <a:ext cx="134590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a:ea typeface="+mn-ea"/>
                <a:cs typeface="Calibri"/>
              </a:rPr>
              <a:t>Hall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a:ea typeface="+mn-ea"/>
                <a:cs typeface="Calibri"/>
              </a:rPr>
              <a:t>Before</a:t>
            </a:r>
          </a:p>
        </p:txBody>
      </p:sp>
      <p:sp>
        <p:nvSpPr>
          <p:cNvPr id="19" name="TextBox 17">
            <a:extLst>
              <a:ext uri="{FF2B5EF4-FFF2-40B4-BE49-F238E27FC236}">
                <a16:creationId xmlns:a16="http://schemas.microsoft.com/office/drawing/2014/main" id="{0FE3B36D-E5E0-4205-245E-93AFF24CD770}"/>
              </a:ext>
            </a:extLst>
          </p:cNvPr>
          <p:cNvSpPr txBox="1"/>
          <p:nvPr/>
        </p:nvSpPr>
        <p:spPr>
          <a:xfrm>
            <a:off x="2195324" y="5854338"/>
            <a:ext cx="72449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a:ea typeface="+mn-ea"/>
                <a:cs typeface="Calibri"/>
              </a:rPr>
              <a:t>Hall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a:ea typeface="+mn-ea"/>
                <a:cs typeface="Calibri"/>
              </a:rPr>
              <a:t>After</a:t>
            </a:r>
          </a:p>
        </p:txBody>
      </p:sp>
      <p:sp>
        <p:nvSpPr>
          <p:cNvPr id="21" name="Footer Placeholder 5">
            <a:extLst>
              <a:ext uri="{FF2B5EF4-FFF2-40B4-BE49-F238E27FC236}">
                <a16:creationId xmlns:a16="http://schemas.microsoft.com/office/drawing/2014/main" id="{5CEBB3D3-804D-AB89-00C1-4EC855439112}"/>
              </a:ext>
            </a:extLst>
          </p:cNvPr>
          <p:cNvSpPr>
            <a:spLocks noGrp="1"/>
          </p:cNvSpPr>
          <p:nvPr>
            <p:ph type="ftr" sz="quarter" idx="11"/>
          </p:nvPr>
        </p:nvSpPr>
        <p:spPr>
          <a:xfrm>
            <a:off x="479337" y="6411292"/>
            <a:ext cx="4156457" cy="365125"/>
          </a:xfrm>
        </p:spPr>
        <p:txBody>
          <a:bodyPr/>
          <a:lstStyle/>
          <a:p>
            <a:pPr algn="l"/>
            <a:r>
              <a:rPr lang="en-US"/>
              <a:t>APS DNP JLab User Group Meeting   |  October 8, 2024</a:t>
            </a:r>
          </a:p>
        </p:txBody>
      </p:sp>
      <p:sp>
        <p:nvSpPr>
          <p:cNvPr id="22" name="Slide Number Placeholder 3">
            <a:extLst>
              <a:ext uri="{FF2B5EF4-FFF2-40B4-BE49-F238E27FC236}">
                <a16:creationId xmlns:a16="http://schemas.microsoft.com/office/drawing/2014/main" id="{040F7F56-CE63-73A4-3299-E0D74179D0CB}"/>
              </a:ext>
            </a:extLst>
          </p:cNvPr>
          <p:cNvSpPr txBox="1">
            <a:spLocks/>
          </p:cNvSpPr>
          <p:nvPr/>
        </p:nvSpPr>
        <p:spPr>
          <a:xfrm>
            <a:off x="3678755" y="64112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9</a:t>
            </a:fld>
            <a:endParaRPr lang="en-US"/>
          </a:p>
        </p:txBody>
      </p:sp>
    </p:spTree>
    <p:extLst>
      <p:ext uri="{BB962C8B-B14F-4D97-AF65-F5344CB8AC3E}">
        <p14:creationId xmlns:p14="http://schemas.microsoft.com/office/powerpoint/2010/main" val="310111086"/>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629155BC147C4082E838E6835EA6DF" ma:contentTypeVersion="4" ma:contentTypeDescription="Create a new document." ma:contentTypeScope="" ma:versionID="2743bafb159bae9a7f8721ff3fdc1ebb">
  <xsd:schema xmlns:xsd="http://www.w3.org/2001/XMLSchema" xmlns:xs="http://www.w3.org/2001/XMLSchema" xmlns:p="http://schemas.microsoft.com/office/2006/metadata/properties" xmlns:ns2="214458f6-730a-44f3-ab12-63bc299a83e4" targetNamespace="http://schemas.microsoft.com/office/2006/metadata/properties" ma:root="true" ma:fieldsID="a27e54c994dc2ebe0ea7e8311395a61a" ns2:_="">
    <xsd:import namespace="214458f6-730a-44f3-ab12-63bc299a83e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4458f6-730a-44f3-ab12-63bc299a83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BC6CF7-A5AC-4EBB-8220-2CD6A44FFD24}">
  <ds:schemaRefs>
    <ds:schemaRef ds:uri="214458f6-730a-44f3-ab12-63bc299a83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FF8178-FA78-47C4-82B5-1B5C40718CEE}">
  <ds:schemaRefs>
    <ds:schemaRef ds:uri="214458f6-730a-44f3-ab12-63bc299a83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202C314-AB0A-40BF-AE0F-0C6EA9E203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JLabPowerPoint_widescreen</Template>
  <TotalTime>34</TotalTime>
  <Words>2007</Words>
  <Application>Microsoft Office PowerPoint</Application>
  <PresentationFormat>Widescreen</PresentationFormat>
  <Paragraphs>264</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Jefferson Lab Status</vt:lpstr>
      <vt:lpstr>PowerPoint Presentation</vt:lpstr>
      <vt:lpstr>Lab Growth</vt:lpstr>
      <vt:lpstr>Agenda</vt:lpstr>
      <vt:lpstr>Managing Change – Creating the Jefferson Lab of the Future </vt:lpstr>
      <vt:lpstr>PowerPoint Presentation</vt:lpstr>
      <vt:lpstr>Continuing Recognition of our Employees and Users</vt:lpstr>
      <vt:lpstr>PowerPoint Presentation</vt:lpstr>
      <vt:lpstr>Safety – Back to Basics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Cameron</dc:creator>
  <cp:lastModifiedBy>Jae Yun Cho</cp:lastModifiedBy>
  <cp:revision>51</cp:revision>
  <cp:lastPrinted>2024-10-03T15:50:39Z</cp:lastPrinted>
  <dcterms:created xsi:type="dcterms:W3CDTF">2023-03-08T13:59:24Z</dcterms:created>
  <dcterms:modified xsi:type="dcterms:W3CDTF">2024-10-07T16:48:08Z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0x010100E4629155BC147C4082E838E6835EA6DF</vt:lpwstr>
  </property>
  <property fmtid="{D5CDD505-2E9C-101B-9397-08002B2CF9AE}" pid="3" name="MediaServiceImageTags">
    <vt:lpwstr/>
  </property>
</Properties>
</file>