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9" r:id="rId5"/>
  </p:sldMasterIdLst>
  <p:notesMasterIdLst>
    <p:notesMasterId r:id="rId16"/>
  </p:notesMasterIdLst>
  <p:sldIdLst>
    <p:sldId id="5812" r:id="rId6"/>
    <p:sldId id="2763" r:id="rId7"/>
    <p:sldId id="5582" r:id="rId8"/>
    <p:sldId id="5577" r:id="rId9"/>
    <p:sldId id="5568" r:id="rId10"/>
    <p:sldId id="327" r:id="rId11"/>
    <p:sldId id="5569" r:id="rId12"/>
    <p:sldId id="5567" r:id="rId13"/>
    <p:sldId id="5811" r:id="rId14"/>
    <p:sldId id="27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a McSpadden" initials="" lastIdx="4" clrIdx="0">
    <p:extLst>
      <p:ext uri="{19B8F6BF-5375-455C-9EA6-DF929625EA0E}">
        <p15:presenceInfo xmlns:p15="http://schemas.microsoft.com/office/powerpoint/2012/main" userId="S::dianam@jlab.org::9191568e-006d-4f23-918a-8fdb27aadd0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719D"/>
    <a:srgbClr val="B84646"/>
    <a:srgbClr val="E77575"/>
    <a:srgbClr val="EE9C9C"/>
    <a:srgbClr val="FAE2E2"/>
    <a:srgbClr val="F4B2B2"/>
    <a:srgbClr val="F3AFAF"/>
    <a:srgbClr val="7B8C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EBB4C9-93EB-462D-B592-C050D2B22D52}" v="1" dt="2024-10-14T00:59:59.478"/>
    <p1510:client id="{A0F64D19-9940-84BE-E91C-1D19BEFA7C80}" v="255" dt="2024-10-14T00:54:12.3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05" autoAdjust="0"/>
  </p:normalViewPr>
  <p:slideViewPr>
    <p:cSldViewPr snapToGrid="0" snapToObjects="1">
      <p:cViewPr varScale="1">
        <p:scale>
          <a:sx n="159" d="100"/>
          <a:sy n="159" d="100"/>
        </p:scale>
        <p:origin x="2526" y="13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athon Huff" userId="362adf04-2f62-43d4-9dfd-23ee681987ff" providerId="ADAL" clId="{35EBB4C9-93EB-462D-B592-C050D2B22D52}"/>
    <pc:docChg chg="custSel modSld">
      <pc:chgData name="Johnathon Huff" userId="362adf04-2f62-43d4-9dfd-23ee681987ff" providerId="ADAL" clId="{35EBB4C9-93EB-462D-B592-C050D2B22D52}" dt="2024-10-14T00:59:59.478" v="21"/>
      <pc:docMkLst>
        <pc:docMk/>
      </pc:docMkLst>
      <pc:sldChg chg="addSp delSp modSp mod">
        <pc:chgData name="Johnathon Huff" userId="362adf04-2f62-43d4-9dfd-23ee681987ff" providerId="ADAL" clId="{35EBB4C9-93EB-462D-B592-C050D2B22D52}" dt="2024-10-14T00:59:59.478" v="21"/>
        <pc:sldMkLst>
          <pc:docMk/>
          <pc:sldMk cId="2908381909" sldId="5577"/>
        </pc:sldMkLst>
        <pc:spChg chg="add mod">
          <ac:chgData name="Johnathon Huff" userId="362adf04-2f62-43d4-9dfd-23ee681987ff" providerId="ADAL" clId="{35EBB4C9-93EB-462D-B592-C050D2B22D52}" dt="2024-10-14T00:59:59.478" v="21"/>
          <ac:spMkLst>
            <pc:docMk/>
            <pc:sldMk cId="2908381909" sldId="5577"/>
            <ac:spMk id="4" creationId="{78B2E510-A694-1E63-511B-DD9762455ADA}"/>
          </ac:spMkLst>
        </pc:spChg>
        <pc:spChg chg="del">
          <ac:chgData name="Johnathon Huff" userId="362adf04-2f62-43d4-9dfd-23ee681987ff" providerId="ADAL" clId="{35EBB4C9-93EB-462D-B592-C050D2B22D52}" dt="2024-10-14T00:59:59.127" v="20" actId="478"/>
          <ac:spMkLst>
            <pc:docMk/>
            <pc:sldMk cId="2908381909" sldId="5577"/>
            <ac:spMk id="14" creationId="{1283E964-AB7C-4C38-96C5-6C307BADDC71}"/>
          </ac:spMkLst>
        </pc:spChg>
      </pc:sldChg>
      <pc:sldChg chg="modSp mod">
        <pc:chgData name="Johnathon Huff" userId="362adf04-2f62-43d4-9dfd-23ee681987ff" providerId="ADAL" clId="{35EBB4C9-93EB-462D-B592-C050D2B22D52}" dt="2024-10-14T00:59:34.988" v="19" actId="20577"/>
        <pc:sldMkLst>
          <pc:docMk/>
          <pc:sldMk cId="3673806264" sldId="5812"/>
        </pc:sldMkLst>
        <pc:spChg chg="mod">
          <ac:chgData name="Johnathon Huff" userId="362adf04-2f62-43d4-9dfd-23ee681987ff" providerId="ADAL" clId="{35EBB4C9-93EB-462D-B592-C050D2B22D52}" dt="2024-10-14T00:59:34.988" v="19" actId="20577"/>
          <ac:spMkLst>
            <pc:docMk/>
            <pc:sldMk cId="3673806264" sldId="5812"/>
            <ac:spMk id="2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E39F3F-B2BD-4D07-9B5C-114B7DCE9D79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AF1FDB-59F1-4358-966D-44ADE264AC0A}">
      <dgm:prSet phldrT="[Text]"/>
      <dgm:spPr>
        <a:solidFill>
          <a:srgbClr val="0070C0"/>
        </a:solidFill>
      </dgm:spPr>
      <dgm:t>
        <a:bodyPr/>
        <a:lstStyle/>
        <a:p>
          <a:pPr rtl="0"/>
          <a:r>
            <a:rPr lang="en-US" dirty="0">
              <a:latin typeface="Calibri Light" panose="020F0302020204030204"/>
            </a:rPr>
            <a:t>Preparing our leaders</a:t>
          </a:r>
          <a:endParaRPr lang="en-US" dirty="0"/>
        </a:p>
      </dgm:t>
    </dgm:pt>
    <dgm:pt modelId="{B6A31DB3-74EC-4E18-972B-42E1F0952100}" type="parTrans" cxnId="{12033711-AEA6-4C4D-88B1-D8CAD0F2380F}">
      <dgm:prSet/>
      <dgm:spPr/>
      <dgm:t>
        <a:bodyPr/>
        <a:lstStyle/>
        <a:p>
          <a:endParaRPr lang="en-US"/>
        </a:p>
      </dgm:t>
    </dgm:pt>
    <dgm:pt modelId="{60A31F79-D6DA-4F3F-9E0E-4CF21DC974DA}" type="sibTrans" cxnId="{12033711-AEA6-4C4D-88B1-D8CAD0F2380F}">
      <dgm:prSet/>
      <dgm:spPr/>
      <dgm:t>
        <a:bodyPr/>
        <a:lstStyle/>
        <a:p>
          <a:endParaRPr lang="en-US"/>
        </a:p>
      </dgm:t>
    </dgm:pt>
    <dgm:pt modelId="{94D4AFB9-D0E9-4256-A4D7-AA367D9A1F19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Preparing our leaders to lead in a hybrid R&amp;D environment and accomplish the mission safely</a:t>
          </a:r>
        </a:p>
      </dgm:t>
    </dgm:pt>
    <dgm:pt modelId="{290BDF93-EBB3-4A60-9629-316E0FD2FE87}" type="parTrans" cxnId="{B7F5A55E-3739-4009-A589-41004383F3FB}">
      <dgm:prSet/>
      <dgm:spPr/>
      <dgm:t>
        <a:bodyPr/>
        <a:lstStyle/>
        <a:p>
          <a:endParaRPr lang="en-US"/>
        </a:p>
      </dgm:t>
    </dgm:pt>
    <dgm:pt modelId="{347B8DE4-C613-44D2-ABA5-5E13040002E1}" type="sibTrans" cxnId="{B7F5A55E-3739-4009-A589-41004383F3FB}">
      <dgm:prSet/>
      <dgm:spPr/>
      <dgm:t>
        <a:bodyPr/>
        <a:lstStyle/>
        <a:p>
          <a:endParaRPr lang="en-US"/>
        </a:p>
      </dgm:t>
    </dgm:pt>
    <dgm:pt modelId="{56DC1F4F-BAC0-475D-93E6-21CDC398364F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Daily engagement with our workforce to drive safety culture</a:t>
          </a:r>
        </a:p>
      </dgm:t>
    </dgm:pt>
    <dgm:pt modelId="{80D422AB-BF4F-4619-89E1-8DB20A343187}" type="parTrans" cxnId="{59894AC6-5157-4B9E-A74F-EBB1BC41CCFD}">
      <dgm:prSet/>
      <dgm:spPr/>
      <dgm:t>
        <a:bodyPr/>
        <a:lstStyle/>
        <a:p>
          <a:endParaRPr lang="en-US"/>
        </a:p>
      </dgm:t>
    </dgm:pt>
    <dgm:pt modelId="{AC9E2CC8-9AC6-43BD-9068-692D76BC3328}" type="sibTrans" cxnId="{59894AC6-5157-4B9E-A74F-EBB1BC41CCFD}">
      <dgm:prSet/>
      <dgm:spPr/>
      <dgm:t>
        <a:bodyPr/>
        <a:lstStyle/>
        <a:p>
          <a:endParaRPr lang="en-US"/>
        </a:p>
      </dgm:t>
    </dgm:pt>
    <dgm:pt modelId="{4CE96B9A-9576-4C1C-8E3B-B7D718FF62D7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Effectively engaging a hybrid workforce to build relationships and understand where help is needed</a:t>
          </a:r>
        </a:p>
      </dgm:t>
    </dgm:pt>
    <dgm:pt modelId="{85D27A4B-349C-4716-98F2-2B1BB1C037CE}" type="parTrans" cxnId="{A8D54979-B3C2-4D1A-9887-88A570339356}">
      <dgm:prSet/>
      <dgm:spPr/>
      <dgm:t>
        <a:bodyPr/>
        <a:lstStyle/>
        <a:p>
          <a:endParaRPr lang="en-US"/>
        </a:p>
      </dgm:t>
    </dgm:pt>
    <dgm:pt modelId="{9D2803E0-1455-4442-BBE5-90989ED08231}" type="sibTrans" cxnId="{A8D54979-B3C2-4D1A-9887-88A570339356}">
      <dgm:prSet/>
      <dgm:spPr/>
      <dgm:t>
        <a:bodyPr/>
        <a:lstStyle/>
        <a:p>
          <a:endParaRPr lang="en-US"/>
        </a:p>
      </dgm:t>
    </dgm:pt>
    <dgm:pt modelId="{99B762EE-FB99-4704-8E24-0542871F31AF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Keeping a pulse on the culture in the face of rapid change</a:t>
          </a:r>
        </a:p>
      </dgm:t>
    </dgm:pt>
    <dgm:pt modelId="{13A3AD4A-3592-44CF-9493-DBA296E15214}" type="parTrans" cxnId="{CCA05BF7-68F9-4B18-A3CA-8878DE4F8F8F}">
      <dgm:prSet/>
      <dgm:spPr/>
      <dgm:t>
        <a:bodyPr/>
        <a:lstStyle/>
        <a:p>
          <a:endParaRPr lang="en-US"/>
        </a:p>
      </dgm:t>
    </dgm:pt>
    <dgm:pt modelId="{CB2634AB-C37C-429D-8006-6200C8093190}" type="sibTrans" cxnId="{CCA05BF7-68F9-4B18-A3CA-8878DE4F8F8F}">
      <dgm:prSet/>
      <dgm:spPr/>
      <dgm:t>
        <a:bodyPr/>
        <a:lstStyle/>
        <a:p>
          <a:endParaRPr lang="en-US"/>
        </a:p>
      </dgm:t>
    </dgm:pt>
    <dgm:pt modelId="{85FD95F1-6005-432C-BC0A-C0BA4751131C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Learning about how our workforce prefers engagement allows us to develop the most effective approaches to engaging on safety topics</a:t>
          </a:r>
        </a:p>
      </dgm:t>
    </dgm:pt>
    <dgm:pt modelId="{6362C661-7731-4AB0-A69D-2070E752C304}" type="parTrans" cxnId="{75FC8072-5BCC-4A87-85B6-84037CEC05F8}">
      <dgm:prSet/>
      <dgm:spPr/>
      <dgm:t>
        <a:bodyPr/>
        <a:lstStyle/>
        <a:p>
          <a:endParaRPr lang="en-US"/>
        </a:p>
      </dgm:t>
    </dgm:pt>
    <dgm:pt modelId="{AECCD011-8196-42A1-8A4D-673715BC3B4F}" type="sibTrans" cxnId="{75FC8072-5BCC-4A87-85B6-84037CEC05F8}">
      <dgm:prSet/>
      <dgm:spPr/>
      <dgm:t>
        <a:bodyPr/>
        <a:lstStyle/>
        <a:p>
          <a:endParaRPr lang="en-US"/>
        </a:p>
      </dgm:t>
    </dgm:pt>
    <dgm:pt modelId="{972F383A-6A67-400D-981C-A406CDEB2A6E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Actions: Use this information to drive how we engage when safety related events occur – clearly articulate the ‘Why’ and communicate often</a:t>
          </a:r>
        </a:p>
      </dgm:t>
    </dgm:pt>
    <dgm:pt modelId="{0347EEAB-2244-4AD7-BAF2-27FE3FB9EB81}" type="parTrans" cxnId="{731BA626-DC96-4DB6-BB45-E5F0CF94EF71}">
      <dgm:prSet/>
      <dgm:spPr/>
      <dgm:t>
        <a:bodyPr/>
        <a:lstStyle/>
        <a:p>
          <a:endParaRPr lang="en-US"/>
        </a:p>
      </dgm:t>
    </dgm:pt>
    <dgm:pt modelId="{4C8E8E63-B1C5-4082-A828-57C123E9CFF7}" type="sibTrans" cxnId="{731BA626-DC96-4DB6-BB45-E5F0CF94EF71}">
      <dgm:prSet/>
      <dgm:spPr/>
      <dgm:t>
        <a:bodyPr/>
        <a:lstStyle/>
        <a:p>
          <a:endParaRPr lang="en-US"/>
        </a:p>
      </dgm:t>
    </dgm:pt>
    <dgm:pt modelId="{33ED62DC-31F6-41BC-920F-380C773DBD2B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Action: Management Safety Discussions</a:t>
          </a:r>
        </a:p>
      </dgm:t>
    </dgm:pt>
    <dgm:pt modelId="{46786324-B62A-4BD5-907F-D4953EC9337E}" type="parTrans" cxnId="{8084E012-B94C-4DD3-B931-5FFD6878CED4}">
      <dgm:prSet/>
      <dgm:spPr/>
      <dgm:t>
        <a:bodyPr/>
        <a:lstStyle/>
        <a:p>
          <a:endParaRPr lang="en-US"/>
        </a:p>
      </dgm:t>
    </dgm:pt>
    <dgm:pt modelId="{CB205628-58EE-4112-A9F1-EB67431D59F4}" type="sibTrans" cxnId="{8084E012-B94C-4DD3-B931-5FFD6878CED4}">
      <dgm:prSet/>
      <dgm:spPr/>
      <dgm:t>
        <a:bodyPr/>
        <a:lstStyle/>
        <a:p>
          <a:endParaRPr lang="en-US"/>
        </a:p>
      </dgm:t>
    </dgm:pt>
    <dgm:pt modelId="{A05E2640-1CC0-4B3B-9F90-77192801900E}">
      <dgm:prSet/>
      <dgm:spPr/>
      <dgm:t>
        <a:bodyPr/>
        <a:lstStyle/>
        <a:p>
          <a:r>
            <a:rPr lang="en-US" dirty="0"/>
            <a:t>Actions: Supervisor training and reinvigorating human performance improvement program</a:t>
          </a:r>
        </a:p>
      </dgm:t>
    </dgm:pt>
    <dgm:pt modelId="{CA7868A4-0204-4819-AE57-263FD9BAF169}" type="parTrans" cxnId="{8A1A0C2B-0D4A-46F5-B4B9-73AA337EF831}">
      <dgm:prSet/>
      <dgm:spPr/>
      <dgm:t>
        <a:bodyPr/>
        <a:lstStyle/>
        <a:p>
          <a:endParaRPr lang="en-US"/>
        </a:p>
      </dgm:t>
    </dgm:pt>
    <dgm:pt modelId="{AD958FC2-F51C-4B16-BC2E-02089E72E99C}" type="sibTrans" cxnId="{8A1A0C2B-0D4A-46F5-B4B9-73AA337EF831}">
      <dgm:prSet/>
      <dgm:spPr/>
      <dgm:t>
        <a:bodyPr/>
        <a:lstStyle/>
        <a:p>
          <a:endParaRPr lang="en-US"/>
        </a:p>
      </dgm:t>
    </dgm:pt>
    <dgm:pt modelId="{0AF854EC-8FDA-454F-ADEA-4FEF380D486C}" type="pres">
      <dgm:prSet presAssocID="{ECE39F3F-B2BD-4D07-9B5C-114B7DCE9D79}" presName="linear" presStyleCnt="0">
        <dgm:presLayoutVars>
          <dgm:dir/>
          <dgm:resizeHandles val="exact"/>
        </dgm:presLayoutVars>
      </dgm:prSet>
      <dgm:spPr/>
    </dgm:pt>
    <dgm:pt modelId="{CD9050E1-6C4B-47AC-B487-D279C972B9BA}" type="pres">
      <dgm:prSet presAssocID="{99B762EE-FB99-4704-8E24-0542871F31AF}" presName="comp" presStyleCnt="0"/>
      <dgm:spPr/>
    </dgm:pt>
    <dgm:pt modelId="{406877BE-5618-4AC4-98D4-312BAEBFF654}" type="pres">
      <dgm:prSet presAssocID="{99B762EE-FB99-4704-8E24-0542871F31AF}" presName="box" presStyleLbl="node1" presStyleIdx="0" presStyleCnt="3"/>
      <dgm:spPr/>
    </dgm:pt>
    <dgm:pt modelId="{5067016C-787B-40F0-BA2B-25391B8CC2FD}" type="pres">
      <dgm:prSet presAssocID="{99B762EE-FB99-4704-8E24-0542871F31AF}" presName="img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  <dgm:pt modelId="{6B3DE1AA-7DB5-4433-A7DA-38ABCF003455}" type="pres">
      <dgm:prSet presAssocID="{99B762EE-FB99-4704-8E24-0542871F31AF}" presName="text" presStyleLbl="node1" presStyleIdx="0" presStyleCnt="3">
        <dgm:presLayoutVars>
          <dgm:bulletEnabled val="1"/>
        </dgm:presLayoutVars>
      </dgm:prSet>
      <dgm:spPr/>
    </dgm:pt>
    <dgm:pt modelId="{A1169FA4-E20D-4900-8817-82B2A8E4D228}" type="pres">
      <dgm:prSet presAssocID="{CB2634AB-C37C-429D-8006-6200C8093190}" presName="spacer" presStyleCnt="0"/>
      <dgm:spPr/>
    </dgm:pt>
    <dgm:pt modelId="{8C1CBB22-EA08-4AE8-ABF5-E90395C164B9}" type="pres">
      <dgm:prSet presAssocID="{82AF1FDB-59F1-4358-966D-44ADE264AC0A}" presName="comp" presStyleCnt="0"/>
      <dgm:spPr/>
    </dgm:pt>
    <dgm:pt modelId="{0A6EFF9B-4F90-416F-A8D8-2A7097C139EB}" type="pres">
      <dgm:prSet presAssocID="{82AF1FDB-59F1-4358-966D-44ADE264AC0A}" presName="box" presStyleLbl="node1" presStyleIdx="1" presStyleCnt="3" custLinFactNeighborX="-7417" custLinFactNeighborY="-2222"/>
      <dgm:spPr/>
    </dgm:pt>
    <dgm:pt modelId="{4A7423E3-46D9-48D7-9BFC-F34C2605AD44}" type="pres">
      <dgm:prSet presAssocID="{82AF1FDB-59F1-4358-966D-44ADE264AC0A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2000" r="-12000"/>
          </a:stretch>
        </a:blipFill>
      </dgm:spPr>
    </dgm:pt>
    <dgm:pt modelId="{EA3FEC2A-EED1-48BA-B54B-80842F92B26F}" type="pres">
      <dgm:prSet presAssocID="{82AF1FDB-59F1-4358-966D-44ADE264AC0A}" presName="text" presStyleLbl="node1" presStyleIdx="1" presStyleCnt="3">
        <dgm:presLayoutVars>
          <dgm:bulletEnabled val="1"/>
        </dgm:presLayoutVars>
      </dgm:prSet>
      <dgm:spPr/>
    </dgm:pt>
    <dgm:pt modelId="{4B98F2E1-8F03-42B1-AB96-7C1EB4440BB8}" type="pres">
      <dgm:prSet presAssocID="{60A31F79-D6DA-4F3F-9E0E-4CF21DC974DA}" presName="spacer" presStyleCnt="0"/>
      <dgm:spPr/>
    </dgm:pt>
    <dgm:pt modelId="{8A51CBA1-CF88-45C2-9AB6-EBD68FCBFDB4}" type="pres">
      <dgm:prSet presAssocID="{56DC1F4F-BAC0-475D-93E6-21CDC398364F}" presName="comp" presStyleCnt="0"/>
      <dgm:spPr/>
    </dgm:pt>
    <dgm:pt modelId="{221A1F29-8E07-4D5A-BFA7-1784728610A9}" type="pres">
      <dgm:prSet presAssocID="{56DC1F4F-BAC0-475D-93E6-21CDC398364F}" presName="box" presStyleLbl="node1" presStyleIdx="2" presStyleCnt="3" custLinFactNeighborX="-507" custLinFactNeighborY="7200"/>
      <dgm:spPr/>
    </dgm:pt>
    <dgm:pt modelId="{ECD63102-A21F-4BFB-9623-274E945D06DA}" type="pres">
      <dgm:prSet presAssocID="{56DC1F4F-BAC0-475D-93E6-21CDC398364F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10000" b="-10000"/>
          </a:stretch>
        </a:blipFill>
      </dgm:spPr>
    </dgm:pt>
    <dgm:pt modelId="{C2FE6904-320D-4078-94F9-FBE99A59C9E3}" type="pres">
      <dgm:prSet presAssocID="{56DC1F4F-BAC0-475D-93E6-21CDC398364F}" presName="text" presStyleLbl="node1" presStyleIdx="2" presStyleCnt="3">
        <dgm:presLayoutVars>
          <dgm:bulletEnabled val="1"/>
        </dgm:presLayoutVars>
      </dgm:prSet>
      <dgm:spPr/>
    </dgm:pt>
  </dgm:ptLst>
  <dgm:cxnLst>
    <dgm:cxn modelId="{9CDAAB0E-CBCC-4F47-8CA6-E8E9A8BD165E}" type="presOf" srcId="{ECE39F3F-B2BD-4D07-9B5C-114B7DCE9D79}" destId="{0AF854EC-8FDA-454F-ADEA-4FEF380D486C}" srcOrd="0" destOrd="0" presId="urn:microsoft.com/office/officeart/2005/8/layout/vList4"/>
    <dgm:cxn modelId="{12033711-AEA6-4C4D-88B1-D8CAD0F2380F}" srcId="{ECE39F3F-B2BD-4D07-9B5C-114B7DCE9D79}" destId="{82AF1FDB-59F1-4358-966D-44ADE264AC0A}" srcOrd="1" destOrd="0" parTransId="{B6A31DB3-74EC-4E18-972B-42E1F0952100}" sibTransId="{60A31F79-D6DA-4F3F-9E0E-4CF21DC974DA}"/>
    <dgm:cxn modelId="{8084E012-B94C-4DD3-B931-5FFD6878CED4}" srcId="{56DC1F4F-BAC0-475D-93E6-21CDC398364F}" destId="{33ED62DC-31F6-41BC-920F-380C773DBD2B}" srcOrd="1" destOrd="0" parTransId="{46786324-B62A-4BD5-907F-D4953EC9337E}" sibTransId="{CB205628-58EE-4112-A9F1-EB67431D59F4}"/>
    <dgm:cxn modelId="{731BA626-DC96-4DB6-BB45-E5F0CF94EF71}" srcId="{99B762EE-FB99-4704-8E24-0542871F31AF}" destId="{972F383A-6A67-400D-981C-A406CDEB2A6E}" srcOrd="1" destOrd="0" parTransId="{0347EEAB-2244-4AD7-BAF2-27FE3FB9EB81}" sibTransId="{4C8E8E63-B1C5-4082-A828-57C123E9CFF7}"/>
    <dgm:cxn modelId="{F0B16427-8F0B-412C-8DD6-7E8DB55C77A8}" type="presOf" srcId="{85FD95F1-6005-432C-BC0A-C0BA4751131C}" destId="{6B3DE1AA-7DB5-4433-A7DA-38ABCF003455}" srcOrd="1" destOrd="1" presId="urn:microsoft.com/office/officeart/2005/8/layout/vList4"/>
    <dgm:cxn modelId="{8A1A0C2B-0D4A-46F5-B4B9-73AA337EF831}" srcId="{82AF1FDB-59F1-4358-966D-44ADE264AC0A}" destId="{A05E2640-1CC0-4B3B-9F90-77192801900E}" srcOrd="1" destOrd="0" parTransId="{CA7868A4-0204-4819-AE57-263FD9BAF169}" sibTransId="{AD958FC2-F51C-4B16-BC2E-02089E72E99C}"/>
    <dgm:cxn modelId="{4CA6E92F-6EF0-48BB-BA9D-01A238936C74}" type="presOf" srcId="{56DC1F4F-BAC0-475D-93E6-21CDC398364F}" destId="{221A1F29-8E07-4D5A-BFA7-1784728610A9}" srcOrd="0" destOrd="0" presId="urn:microsoft.com/office/officeart/2005/8/layout/vList4"/>
    <dgm:cxn modelId="{9E130F34-8E64-44B4-B12A-D4042AA0387B}" type="presOf" srcId="{99B762EE-FB99-4704-8E24-0542871F31AF}" destId="{6B3DE1AA-7DB5-4433-A7DA-38ABCF003455}" srcOrd="1" destOrd="0" presId="urn:microsoft.com/office/officeart/2005/8/layout/vList4"/>
    <dgm:cxn modelId="{AA416D35-C8FC-4BA9-A1BA-E74DBC1874DB}" type="presOf" srcId="{94D4AFB9-D0E9-4256-A4D7-AA367D9A1F19}" destId="{0A6EFF9B-4F90-416F-A8D8-2A7097C139EB}" srcOrd="0" destOrd="1" presId="urn:microsoft.com/office/officeart/2005/8/layout/vList4"/>
    <dgm:cxn modelId="{3C52FB38-B031-466D-A20E-CFBF2D9EE6B6}" type="presOf" srcId="{82AF1FDB-59F1-4358-966D-44ADE264AC0A}" destId="{EA3FEC2A-EED1-48BA-B54B-80842F92B26F}" srcOrd="1" destOrd="0" presId="urn:microsoft.com/office/officeart/2005/8/layout/vList4"/>
    <dgm:cxn modelId="{B7F5A55E-3739-4009-A589-41004383F3FB}" srcId="{82AF1FDB-59F1-4358-966D-44ADE264AC0A}" destId="{94D4AFB9-D0E9-4256-A4D7-AA367D9A1F19}" srcOrd="0" destOrd="0" parTransId="{290BDF93-EBB3-4A60-9629-316E0FD2FE87}" sibTransId="{347B8DE4-C613-44D2-ABA5-5E13040002E1}"/>
    <dgm:cxn modelId="{47C2E26C-FABF-40B0-BE0B-4D8943639235}" type="presOf" srcId="{A05E2640-1CC0-4B3B-9F90-77192801900E}" destId="{0A6EFF9B-4F90-416F-A8D8-2A7097C139EB}" srcOrd="0" destOrd="2" presId="urn:microsoft.com/office/officeart/2005/8/layout/vList4"/>
    <dgm:cxn modelId="{5046CC4E-BED8-4FBD-9AC0-5E6539B61FC0}" type="presOf" srcId="{972F383A-6A67-400D-981C-A406CDEB2A6E}" destId="{406877BE-5618-4AC4-98D4-312BAEBFF654}" srcOrd="0" destOrd="2" presId="urn:microsoft.com/office/officeart/2005/8/layout/vList4"/>
    <dgm:cxn modelId="{75FC8072-5BCC-4A87-85B6-84037CEC05F8}" srcId="{99B762EE-FB99-4704-8E24-0542871F31AF}" destId="{85FD95F1-6005-432C-BC0A-C0BA4751131C}" srcOrd="0" destOrd="0" parTransId="{6362C661-7731-4AB0-A69D-2070E752C304}" sibTransId="{AECCD011-8196-42A1-8A4D-673715BC3B4F}"/>
    <dgm:cxn modelId="{FCA56473-CC2D-4F8A-8A0E-9FCE8BDE1AD7}" type="presOf" srcId="{85FD95F1-6005-432C-BC0A-C0BA4751131C}" destId="{406877BE-5618-4AC4-98D4-312BAEBFF654}" srcOrd="0" destOrd="1" presId="urn:microsoft.com/office/officeart/2005/8/layout/vList4"/>
    <dgm:cxn modelId="{A8EE9257-DA7E-44C7-A6F2-A5CA33FA7580}" type="presOf" srcId="{4CE96B9A-9576-4C1C-8E3B-B7D718FF62D7}" destId="{221A1F29-8E07-4D5A-BFA7-1784728610A9}" srcOrd="0" destOrd="1" presId="urn:microsoft.com/office/officeart/2005/8/layout/vList4"/>
    <dgm:cxn modelId="{A8D54979-B3C2-4D1A-9887-88A570339356}" srcId="{56DC1F4F-BAC0-475D-93E6-21CDC398364F}" destId="{4CE96B9A-9576-4C1C-8E3B-B7D718FF62D7}" srcOrd="0" destOrd="0" parTransId="{85D27A4B-349C-4716-98F2-2B1BB1C037CE}" sibTransId="{9D2803E0-1455-4442-BBE5-90989ED08231}"/>
    <dgm:cxn modelId="{3FA21482-53F1-4B4C-ABD8-8AB33CC91101}" type="presOf" srcId="{33ED62DC-31F6-41BC-920F-380C773DBD2B}" destId="{C2FE6904-320D-4078-94F9-FBE99A59C9E3}" srcOrd="1" destOrd="2" presId="urn:microsoft.com/office/officeart/2005/8/layout/vList4"/>
    <dgm:cxn modelId="{6BA66E8A-3D5A-4BD6-9DBB-3A17919E629C}" type="presOf" srcId="{99B762EE-FB99-4704-8E24-0542871F31AF}" destId="{406877BE-5618-4AC4-98D4-312BAEBFF654}" srcOrd="0" destOrd="0" presId="urn:microsoft.com/office/officeart/2005/8/layout/vList4"/>
    <dgm:cxn modelId="{87EA5C9E-00B5-4ED8-A63F-B2E25DF6AE92}" type="presOf" srcId="{82AF1FDB-59F1-4358-966D-44ADE264AC0A}" destId="{0A6EFF9B-4F90-416F-A8D8-2A7097C139EB}" srcOrd="0" destOrd="0" presId="urn:microsoft.com/office/officeart/2005/8/layout/vList4"/>
    <dgm:cxn modelId="{460653A3-A734-4EE9-A62A-C27E9A49BB34}" type="presOf" srcId="{4CE96B9A-9576-4C1C-8E3B-B7D718FF62D7}" destId="{C2FE6904-320D-4078-94F9-FBE99A59C9E3}" srcOrd="1" destOrd="1" presId="urn:microsoft.com/office/officeart/2005/8/layout/vList4"/>
    <dgm:cxn modelId="{13BDA9C5-3A7D-4F14-9D9E-8E46E738F16F}" type="presOf" srcId="{972F383A-6A67-400D-981C-A406CDEB2A6E}" destId="{6B3DE1AA-7DB5-4433-A7DA-38ABCF003455}" srcOrd="1" destOrd="2" presId="urn:microsoft.com/office/officeart/2005/8/layout/vList4"/>
    <dgm:cxn modelId="{59894AC6-5157-4B9E-A74F-EBB1BC41CCFD}" srcId="{ECE39F3F-B2BD-4D07-9B5C-114B7DCE9D79}" destId="{56DC1F4F-BAC0-475D-93E6-21CDC398364F}" srcOrd="2" destOrd="0" parTransId="{80D422AB-BF4F-4619-89E1-8DB20A343187}" sibTransId="{AC9E2CC8-9AC6-43BD-9068-692D76BC3328}"/>
    <dgm:cxn modelId="{5EEC63CF-AC00-4242-8202-B859821A7160}" type="presOf" srcId="{94D4AFB9-D0E9-4256-A4D7-AA367D9A1F19}" destId="{EA3FEC2A-EED1-48BA-B54B-80842F92B26F}" srcOrd="1" destOrd="1" presId="urn:microsoft.com/office/officeart/2005/8/layout/vList4"/>
    <dgm:cxn modelId="{52E8E3DA-1126-449B-9273-C258F81C6CD0}" type="presOf" srcId="{56DC1F4F-BAC0-475D-93E6-21CDC398364F}" destId="{C2FE6904-320D-4078-94F9-FBE99A59C9E3}" srcOrd="1" destOrd="0" presId="urn:microsoft.com/office/officeart/2005/8/layout/vList4"/>
    <dgm:cxn modelId="{BB16C7F0-9F79-425C-91B2-49E9F6F6D851}" type="presOf" srcId="{33ED62DC-31F6-41BC-920F-380C773DBD2B}" destId="{221A1F29-8E07-4D5A-BFA7-1784728610A9}" srcOrd="0" destOrd="2" presId="urn:microsoft.com/office/officeart/2005/8/layout/vList4"/>
    <dgm:cxn modelId="{CCA05BF7-68F9-4B18-A3CA-8878DE4F8F8F}" srcId="{ECE39F3F-B2BD-4D07-9B5C-114B7DCE9D79}" destId="{99B762EE-FB99-4704-8E24-0542871F31AF}" srcOrd="0" destOrd="0" parTransId="{13A3AD4A-3592-44CF-9493-DBA296E15214}" sibTransId="{CB2634AB-C37C-429D-8006-6200C8093190}"/>
    <dgm:cxn modelId="{A0BC69FD-6852-4ABE-8AE2-ED09A1293678}" type="presOf" srcId="{A05E2640-1CC0-4B3B-9F90-77192801900E}" destId="{EA3FEC2A-EED1-48BA-B54B-80842F92B26F}" srcOrd="1" destOrd="2" presId="urn:microsoft.com/office/officeart/2005/8/layout/vList4"/>
    <dgm:cxn modelId="{09399CB3-834D-4189-9115-D3CD9A5AD086}" type="presParOf" srcId="{0AF854EC-8FDA-454F-ADEA-4FEF380D486C}" destId="{CD9050E1-6C4B-47AC-B487-D279C972B9BA}" srcOrd="0" destOrd="0" presId="urn:microsoft.com/office/officeart/2005/8/layout/vList4"/>
    <dgm:cxn modelId="{DD79C1A7-B944-40C6-8151-CAFA30D5866E}" type="presParOf" srcId="{CD9050E1-6C4B-47AC-B487-D279C972B9BA}" destId="{406877BE-5618-4AC4-98D4-312BAEBFF654}" srcOrd="0" destOrd="0" presId="urn:microsoft.com/office/officeart/2005/8/layout/vList4"/>
    <dgm:cxn modelId="{7B063BEF-A693-4E77-B06D-22544FAAA166}" type="presParOf" srcId="{CD9050E1-6C4B-47AC-B487-D279C972B9BA}" destId="{5067016C-787B-40F0-BA2B-25391B8CC2FD}" srcOrd="1" destOrd="0" presId="urn:microsoft.com/office/officeart/2005/8/layout/vList4"/>
    <dgm:cxn modelId="{002C822C-8A2A-4764-B804-925A96696CE3}" type="presParOf" srcId="{CD9050E1-6C4B-47AC-B487-D279C972B9BA}" destId="{6B3DE1AA-7DB5-4433-A7DA-38ABCF003455}" srcOrd="2" destOrd="0" presId="urn:microsoft.com/office/officeart/2005/8/layout/vList4"/>
    <dgm:cxn modelId="{23A7B4A9-152A-4406-8C4C-152CB088038D}" type="presParOf" srcId="{0AF854EC-8FDA-454F-ADEA-4FEF380D486C}" destId="{A1169FA4-E20D-4900-8817-82B2A8E4D228}" srcOrd="1" destOrd="0" presId="urn:microsoft.com/office/officeart/2005/8/layout/vList4"/>
    <dgm:cxn modelId="{5E8D9117-232C-42E9-85FE-037D13645B79}" type="presParOf" srcId="{0AF854EC-8FDA-454F-ADEA-4FEF380D486C}" destId="{8C1CBB22-EA08-4AE8-ABF5-E90395C164B9}" srcOrd="2" destOrd="0" presId="urn:microsoft.com/office/officeart/2005/8/layout/vList4"/>
    <dgm:cxn modelId="{E5EDA695-4B22-442A-A3E0-861E7C6B7EC6}" type="presParOf" srcId="{8C1CBB22-EA08-4AE8-ABF5-E90395C164B9}" destId="{0A6EFF9B-4F90-416F-A8D8-2A7097C139EB}" srcOrd="0" destOrd="0" presId="urn:microsoft.com/office/officeart/2005/8/layout/vList4"/>
    <dgm:cxn modelId="{E464F73B-93BB-4D48-A881-9A561DA7BE6C}" type="presParOf" srcId="{8C1CBB22-EA08-4AE8-ABF5-E90395C164B9}" destId="{4A7423E3-46D9-48D7-9BFC-F34C2605AD44}" srcOrd="1" destOrd="0" presId="urn:microsoft.com/office/officeart/2005/8/layout/vList4"/>
    <dgm:cxn modelId="{AEA4931F-20C4-4F71-AC27-996BF8BD447D}" type="presParOf" srcId="{8C1CBB22-EA08-4AE8-ABF5-E90395C164B9}" destId="{EA3FEC2A-EED1-48BA-B54B-80842F92B26F}" srcOrd="2" destOrd="0" presId="urn:microsoft.com/office/officeart/2005/8/layout/vList4"/>
    <dgm:cxn modelId="{AFF61663-5CD6-486B-9EAC-24F18C003241}" type="presParOf" srcId="{0AF854EC-8FDA-454F-ADEA-4FEF380D486C}" destId="{4B98F2E1-8F03-42B1-AB96-7C1EB4440BB8}" srcOrd="3" destOrd="0" presId="urn:microsoft.com/office/officeart/2005/8/layout/vList4"/>
    <dgm:cxn modelId="{6C54A53F-FE68-4DDD-B1DF-DC5FC03E190E}" type="presParOf" srcId="{0AF854EC-8FDA-454F-ADEA-4FEF380D486C}" destId="{8A51CBA1-CF88-45C2-9AB6-EBD68FCBFDB4}" srcOrd="4" destOrd="0" presId="urn:microsoft.com/office/officeart/2005/8/layout/vList4"/>
    <dgm:cxn modelId="{3CC18F78-683F-4171-8332-12945C59F334}" type="presParOf" srcId="{8A51CBA1-CF88-45C2-9AB6-EBD68FCBFDB4}" destId="{221A1F29-8E07-4D5A-BFA7-1784728610A9}" srcOrd="0" destOrd="0" presId="urn:microsoft.com/office/officeart/2005/8/layout/vList4"/>
    <dgm:cxn modelId="{603A3CBC-1650-4934-91B5-7054A1BA20F7}" type="presParOf" srcId="{8A51CBA1-CF88-45C2-9AB6-EBD68FCBFDB4}" destId="{ECD63102-A21F-4BFB-9623-274E945D06DA}" srcOrd="1" destOrd="0" presId="urn:microsoft.com/office/officeart/2005/8/layout/vList4"/>
    <dgm:cxn modelId="{7E5D9C56-2F4D-42E3-9BFA-26DAE6F963B6}" type="presParOf" srcId="{8A51CBA1-CF88-45C2-9AB6-EBD68FCBFDB4}" destId="{C2FE6904-320D-4078-94F9-FBE99A59C9E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877BE-5618-4AC4-98D4-312BAEBFF654}">
      <dsp:nvSpPr>
        <dsp:cNvPr id="0" name=""/>
        <dsp:cNvSpPr/>
      </dsp:nvSpPr>
      <dsp:spPr>
        <a:xfrm>
          <a:off x="0" y="0"/>
          <a:ext cx="9973193" cy="1734763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Keeping a pulse on the culture in the face of rapid change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Learning about how our workforce prefers engagement allows us to develop the most effective approaches to engaging on safety topics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Actions: Use this information to drive how we engage when safety related events occur – clearly articulate the ‘Why’ and communicate often</a:t>
          </a:r>
        </a:p>
      </dsp:txBody>
      <dsp:txXfrm>
        <a:off x="2168114" y="0"/>
        <a:ext cx="7805078" cy="1734763"/>
      </dsp:txXfrm>
    </dsp:sp>
    <dsp:sp modelId="{5067016C-787B-40F0-BA2B-25391B8CC2FD}">
      <dsp:nvSpPr>
        <dsp:cNvPr id="0" name=""/>
        <dsp:cNvSpPr/>
      </dsp:nvSpPr>
      <dsp:spPr>
        <a:xfrm>
          <a:off x="173476" y="173476"/>
          <a:ext cx="1994638" cy="13878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EFF9B-4F90-416F-A8D8-2A7097C139EB}">
      <dsp:nvSpPr>
        <dsp:cNvPr id="0" name=""/>
        <dsp:cNvSpPr/>
      </dsp:nvSpPr>
      <dsp:spPr>
        <a:xfrm>
          <a:off x="0" y="1869693"/>
          <a:ext cx="9973193" cy="1734763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 Light" panose="020F0302020204030204"/>
            </a:rPr>
            <a:t>Preparing our leaders</a:t>
          </a:r>
          <a:endParaRPr lang="en-US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Preparing our leaders to lead in a hybrid R&amp;D environment and accomplish the mission safely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Actions: Supervisor training and reinvigorating human performance improvement program</a:t>
          </a:r>
        </a:p>
      </dsp:txBody>
      <dsp:txXfrm>
        <a:off x="2168114" y="1869693"/>
        <a:ext cx="7805078" cy="1734763"/>
      </dsp:txXfrm>
    </dsp:sp>
    <dsp:sp modelId="{4A7423E3-46D9-48D7-9BFC-F34C2605AD44}">
      <dsp:nvSpPr>
        <dsp:cNvPr id="0" name=""/>
        <dsp:cNvSpPr/>
      </dsp:nvSpPr>
      <dsp:spPr>
        <a:xfrm>
          <a:off x="173476" y="2081716"/>
          <a:ext cx="1994638" cy="13878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1A1F29-8E07-4D5A-BFA7-1784728610A9}">
      <dsp:nvSpPr>
        <dsp:cNvPr id="0" name=""/>
        <dsp:cNvSpPr/>
      </dsp:nvSpPr>
      <dsp:spPr>
        <a:xfrm>
          <a:off x="0" y="3816480"/>
          <a:ext cx="9973193" cy="1734763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Daily engagement with our workforce to drive safety culture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Effectively engaging a hybrid workforce to build relationships and understand where help is needed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Action: Management Safety Discussions</a:t>
          </a:r>
        </a:p>
      </dsp:txBody>
      <dsp:txXfrm>
        <a:off x="2168114" y="3816480"/>
        <a:ext cx="7805078" cy="1734763"/>
      </dsp:txXfrm>
    </dsp:sp>
    <dsp:sp modelId="{ECD63102-A21F-4BFB-9623-274E945D06DA}">
      <dsp:nvSpPr>
        <dsp:cNvPr id="0" name=""/>
        <dsp:cNvSpPr/>
      </dsp:nvSpPr>
      <dsp:spPr>
        <a:xfrm>
          <a:off x="173476" y="3989956"/>
          <a:ext cx="1994638" cy="13878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27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45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648BED5-568F-467A-8189-D30BFDE50E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204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89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94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13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15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7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>
                <a:latin typeface="Arial"/>
                <a:cs typeface="Arial"/>
              </a:rPr>
              <a:t>Increased Integration </a:t>
            </a:r>
            <a:r>
              <a:rPr lang="en-US" sz="1800">
                <a:latin typeface="Arial"/>
                <a:cs typeface="Arial"/>
              </a:rPr>
              <a:t>- we will need to work together in an integrated way to accomplish our goals – a great example of cross org efforts is the integrated contractor project, HPDF, Green Buy Awards.</a:t>
            </a:r>
          </a:p>
          <a:p>
            <a:r>
              <a:rPr lang="en-US" sz="1800" b="1">
                <a:latin typeface="Arial"/>
                <a:cs typeface="Arial"/>
              </a:rPr>
              <a:t>Focus on Quality of deliverables</a:t>
            </a:r>
            <a:r>
              <a:rPr lang="en-US" sz="1800">
                <a:latin typeface="Arial"/>
                <a:cs typeface="Arial"/>
              </a:rPr>
              <a:t> - we have had at least one quality miss in every organization this year. The question is how we evaluate those to get better. I know all of you have ideas of how to make your workspaces better, lets engage on those ideas to understand which ones will work.</a:t>
            </a:r>
          </a:p>
          <a:p>
            <a:pPr lvl="1"/>
            <a:r>
              <a:rPr lang="en-US" sz="1800">
                <a:latin typeface="Arial"/>
                <a:cs typeface="Arial"/>
              </a:rPr>
              <a:t>We have approved many new positions and have the appropriate funding; if you are missing something you need, let your supervisor know or I would love to know.</a:t>
            </a:r>
          </a:p>
          <a:p>
            <a:pPr lvl="1"/>
            <a:r>
              <a:rPr lang="en-US" sz="1800">
                <a:cs typeface="Arial" charset="0"/>
              </a:rPr>
              <a:t>Example: Tech editing of deliverables before they go to the site office or other external entities.</a:t>
            </a:r>
          </a:p>
          <a:p>
            <a:r>
              <a:rPr lang="en-US" sz="1800" b="1">
                <a:latin typeface="Arial"/>
                <a:cs typeface="Arial"/>
              </a:rPr>
              <a:t>Mature our alignment of expectations throughout the organization</a:t>
            </a:r>
          </a:p>
          <a:p>
            <a:pPr lvl="1"/>
            <a:r>
              <a:rPr lang="en-US" sz="1800">
                <a:latin typeface="Arial"/>
                <a:cs typeface="Arial"/>
              </a:rPr>
              <a:t>Performance Expectations are aligned so we can all understand the priorities.</a:t>
            </a:r>
          </a:p>
          <a:p>
            <a:pPr lvl="1"/>
            <a:r>
              <a:rPr lang="en-US" sz="1800">
                <a:latin typeface="Arial"/>
                <a:cs typeface="Arial"/>
              </a:rPr>
              <a:t>Need methodology for ensuring the right issues are escalated for awareness.</a:t>
            </a:r>
            <a:endParaRPr lang="en-US" sz="1800">
              <a:cs typeface="Arial"/>
            </a:endParaRPr>
          </a:p>
          <a:p>
            <a:r>
              <a:rPr lang="en-US" sz="1800" b="1">
                <a:latin typeface="Arial"/>
                <a:cs typeface="Arial"/>
              </a:rPr>
              <a:t>Tremendous opportunity to learn from the talented staff we are hiring</a:t>
            </a:r>
          </a:p>
          <a:p>
            <a:pPr lvl="1"/>
            <a:r>
              <a:rPr lang="en-US" sz="1800">
                <a:latin typeface="Arial"/>
                <a:cs typeface="Arial"/>
              </a:rPr>
              <a:t>We have a tremendous opportunity with all the new hires we are bringing on board to take advantage of their knowledge and experience as we grow.</a:t>
            </a:r>
          </a:p>
          <a:p>
            <a:pPr lvl="1"/>
            <a:r>
              <a:rPr lang="en-US" sz="1800">
                <a:latin typeface="Arial"/>
                <a:cs typeface="Arial"/>
              </a:rPr>
              <a:t>Eliminate “It has been working for 30 years” or other forms of “We have always done it that way”</a:t>
            </a:r>
          </a:p>
          <a:p>
            <a:r>
              <a:rPr lang="en-US" sz="1800" b="1">
                <a:latin typeface="Arial"/>
                <a:cs typeface="Arial"/>
              </a:rPr>
              <a:t>Develop business processes across the whole organization </a:t>
            </a:r>
            <a:r>
              <a:rPr lang="en-US" sz="1800">
                <a:latin typeface="Arial"/>
                <a:cs typeface="Arial"/>
              </a:rPr>
              <a:t>– lots of knowledge in our heads vs on paper, which causes efficiency and effectiveness issues.</a:t>
            </a:r>
            <a:endParaRPr lang="en-US" sz="180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10CE6-86FC-4643-A153-3F80703164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61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emf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2.emf"/><Relationship Id="rId7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Sunday, October 13,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Sunday, October 13,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E73E2C-4945-4C25-AAEE-F65A87F8B26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88AC98-3719-4AF6-9982-EA62EAC3F8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97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AE7142-8BAA-4863-A4B7-21B9939AD93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2E4974-6119-4F4E-8166-DFBEDA3010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91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26039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1C05184-0D19-4BF7-BCDF-17BDACD45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496E45-AD96-469D-A038-41C4064C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B1D7CE1-126B-4835-A713-284CF0B8C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All-Staff Meeting 6/15/2023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All Hands, Nov. 17,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825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SURA Board Meeting April 27,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34637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289786"/>
            <a:ext cx="10515599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8" y="1160585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8" y="6154616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080B03-0329-44F7-B368-E3F0962CE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DOE Office of Science Director Briefing - March 24, 2023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CB901A-D5AD-43AC-8F5B-B17155A19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32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Sunday, October 13,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01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1369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599122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All-Staff Meeting 6/15/2023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3542" y="6356352"/>
            <a:ext cx="6802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80" r:id="rId3"/>
    <p:sldLayoutId id="2147483677" r:id="rId4"/>
    <p:sldLayoutId id="2147483678" r:id="rId5"/>
    <p:sldLayoutId id="2147483681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774DF382-0F4F-49A3-887B-B1026090A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3000"/>
                    </a14:imgEffect>
                    <a14:imgEffect>
                      <a14:brightnessContrast bright="-12000" contrast="9000"/>
                    </a14:imgEffect>
                  </a14:imgLayer>
                </a14:imgProps>
              </a:ext>
            </a:extLst>
          </a:blip>
          <a:srcRect r="2091" b="29063"/>
          <a:stretch/>
        </p:blipFill>
        <p:spPr>
          <a:xfrm>
            <a:off x="0" y="0"/>
            <a:ext cx="12192000" cy="4867015"/>
          </a:xfrm>
          <a:prstGeom prst="rect">
            <a:avLst/>
          </a:prstGeom>
          <a:solidFill>
            <a:srgbClr val="A00000"/>
          </a:solidFill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07503" y="5637332"/>
            <a:ext cx="6180308" cy="894272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Johnathon Huff, Ph.D.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Deputy Laboratory Director for Operations and Chief Operating Officer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October 15, 2024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026" y="4674475"/>
            <a:ext cx="10583064" cy="654272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Safety and Operations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503" y="5256796"/>
            <a:ext cx="10442329" cy="4517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Presented to the Oppenheimer Science and Energy Leadership (OSELP) Program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8" name="Picture 4" descr="U.S. Department of Energy &amp; Freelancer.com | The U.S. Department of ...">
            <a:extLst>
              <a:ext uri="{FF2B5EF4-FFF2-40B4-BE49-F238E27FC236}">
                <a16:creationId xmlns:a16="http://schemas.microsoft.com/office/drawing/2014/main" id="{4A791C78-4E8B-49FE-8455-ED577C85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134" y="1283515"/>
            <a:ext cx="1589396" cy="48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preview">
            <a:extLst>
              <a:ext uri="{FF2B5EF4-FFF2-40B4-BE49-F238E27FC236}">
                <a16:creationId xmlns:a16="http://schemas.microsoft.com/office/drawing/2014/main" id="{20A01D66-90D0-4773-AFAA-C6BFB52C3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364" y="41854"/>
            <a:ext cx="2298699" cy="72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preview">
            <a:extLst>
              <a:ext uri="{FF2B5EF4-FFF2-40B4-BE49-F238E27FC236}">
                <a16:creationId xmlns:a16="http://schemas.microsoft.com/office/drawing/2014/main" id="{B0EF5F29-801B-4E78-9D41-2D3A65917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836" y="751479"/>
            <a:ext cx="719459" cy="48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806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creen Shot 2023-03-23 at 2.11.50 PM.png">
            <a:extLst>
              <a:ext uri="{FF2B5EF4-FFF2-40B4-BE49-F238E27FC236}">
                <a16:creationId xmlns:a16="http://schemas.microsoft.com/office/drawing/2014/main" id="{5B6758A1-7C69-A4F7-ABBF-A602670E8D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9439" b="153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1E125E-334A-7A77-30BD-95A4EAD9D5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DOE Office of Science Director Briefing - March 24,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D9795-0BB2-3A74-0048-D374B9B59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2E69C32-F40A-4944-821E-46A56DF0648B}" type="slidenum">
              <a:rPr lang="en-US" sz="120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10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0298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3F4A9496-1888-8124-3DC9-28D898046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62653"/>
            <a:ext cx="11285837" cy="48749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charset="0"/>
              </a:rPr>
              <a:t>Jefferson Lab Operational Excellence 2025</a:t>
            </a:r>
            <a:endParaRPr lang="en-US" dirty="0">
              <a:latin typeface="Avenir" panose="020B0503020203020204" pitchFamily="34" charset="0"/>
            </a:endParaRPr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5F08518C-F09D-448F-9EA5-4FF5D4F10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9C32-F40A-4944-821E-46A56DF0648B}" type="slidenum">
              <a:rPr lang="en-US" dirty="0" smtClean="0"/>
              <a:pPr/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DB09B3-FC30-9877-66C9-E11D8512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54165"/>
            <a:ext cx="12192001" cy="19196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0F5113-6DF4-0526-2550-279104842138}"/>
              </a:ext>
            </a:extLst>
          </p:cNvPr>
          <p:cNvSpPr/>
          <p:nvPr/>
        </p:nvSpPr>
        <p:spPr>
          <a:xfrm>
            <a:off x="66790" y="6130211"/>
            <a:ext cx="11917885" cy="173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EC37E3-7CE1-8CCB-AA78-748D6698CA90}"/>
              </a:ext>
            </a:extLst>
          </p:cNvPr>
          <p:cNvSpPr txBox="1"/>
          <p:nvPr/>
        </p:nvSpPr>
        <p:spPr>
          <a:xfrm>
            <a:off x="42076" y="3297892"/>
            <a:ext cx="22315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50">
                <a:solidFill>
                  <a:srgbClr val="000000"/>
                </a:solidFill>
                <a:latin typeface="Avenir" panose="020B0503020203020204" pitchFamily="34" charset="0"/>
              </a:rPr>
              <a:t>• Individual Career Profile</a:t>
            </a:r>
          </a:p>
          <a:p>
            <a:pPr>
              <a:defRPr/>
            </a:pPr>
            <a:endParaRPr lang="en-US" sz="1250" i="1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>
                <a:solidFill>
                  <a:srgbClr val="000000"/>
                </a:solidFill>
                <a:latin typeface="Avenir" panose="020B0503020203020204" pitchFamily="34" charset="0"/>
              </a:rPr>
              <a:t>• Directors Safety Council Improvements </a:t>
            </a:r>
            <a:endParaRPr lang="en-US" sz="1250">
              <a:solidFill>
                <a:schemeClr val="tx2"/>
              </a:solidFill>
              <a:latin typeface="Avenir" panose="020B0503020203020204" pitchFamily="34" charset="0"/>
            </a:endParaRPr>
          </a:p>
          <a:p>
            <a:pPr>
              <a:defRPr/>
            </a:pPr>
            <a:endParaRPr lang="en-US" sz="125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>
                <a:solidFill>
                  <a:srgbClr val="000000"/>
                </a:solidFill>
                <a:latin typeface="Avenir" panose="020B0503020203020204" pitchFamily="34" charset="0"/>
              </a:rPr>
              <a:t>• Supervisor Fundamentals Program</a:t>
            </a:r>
            <a:endParaRPr lang="en-US" sz="1250" i="1">
              <a:solidFill>
                <a:schemeClr val="tx2"/>
              </a:solidFill>
              <a:latin typeface="Avenir" panose="020B0503020203020204" pitchFamily="34" charset="0"/>
            </a:endParaRPr>
          </a:p>
          <a:p>
            <a:pPr>
              <a:defRPr/>
            </a:pPr>
            <a:endParaRPr lang="en-US" sz="125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>
                <a:solidFill>
                  <a:srgbClr val="000000"/>
                </a:solidFill>
                <a:latin typeface="Avenir" panose="020B0503020203020204" pitchFamily="34" charset="0"/>
              </a:rPr>
              <a:t>• Management Safety Discussions</a:t>
            </a:r>
          </a:p>
          <a:p>
            <a:pPr>
              <a:defRPr/>
            </a:pPr>
            <a:endParaRPr lang="en-US" sz="1250" i="1">
              <a:solidFill>
                <a:schemeClr val="tx2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>
                <a:solidFill>
                  <a:srgbClr val="000000"/>
                </a:solidFill>
                <a:latin typeface="Avenir" panose="020B0503020203020204" pitchFamily="34" charset="0"/>
              </a:rPr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03A547-CBDD-5AFC-F79B-E848CCEE5AE8}"/>
              </a:ext>
            </a:extLst>
          </p:cNvPr>
          <p:cNvSpPr txBox="1"/>
          <p:nvPr/>
        </p:nvSpPr>
        <p:spPr>
          <a:xfrm>
            <a:off x="24146" y="2687277"/>
            <a:ext cx="2654247" cy="47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8D8ED0"/>
                </a:solidFill>
                <a:latin typeface="Avenir" panose="020B0503020203020204" pitchFamily="34" charset="0"/>
              </a:rPr>
              <a:t>Leadership Development</a:t>
            </a:r>
          </a:p>
          <a:p>
            <a:pPr>
              <a:defRPr/>
            </a:pPr>
            <a:r>
              <a:rPr lang="en-US" sz="1400" b="1">
                <a:solidFill>
                  <a:srgbClr val="8D8ED0"/>
                </a:solidFill>
                <a:latin typeface="Avenir" panose="020B0503020203020204" pitchFamily="34" charset="0"/>
              </a:rPr>
              <a:t>&amp; Engagement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F242444-AE21-F264-4B53-0CE2268EDF18}"/>
              </a:ext>
            </a:extLst>
          </p:cNvPr>
          <p:cNvSpPr txBox="1"/>
          <p:nvPr/>
        </p:nvSpPr>
        <p:spPr>
          <a:xfrm>
            <a:off x="2483414" y="2687277"/>
            <a:ext cx="2295728" cy="47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D95E00"/>
                </a:solidFill>
                <a:latin typeface="Avenir" panose="020B0503020203020204" pitchFamily="34" charset="0"/>
              </a:rPr>
              <a:t>Build Workforce/</a:t>
            </a:r>
          </a:p>
          <a:p>
            <a:pPr>
              <a:defRPr/>
            </a:pPr>
            <a:r>
              <a:rPr lang="en-US" sz="1400" b="1">
                <a:solidFill>
                  <a:srgbClr val="D95E00"/>
                </a:solidFill>
                <a:latin typeface="Avenir" panose="020B0503020203020204" pitchFamily="34" charset="0"/>
              </a:rPr>
              <a:t>Facilities Of The Future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288171B-61F4-0712-0BB0-41E6B8A878C3}"/>
              </a:ext>
            </a:extLst>
          </p:cNvPr>
          <p:cNvSpPr txBox="1"/>
          <p:nvPr/>
        </p:nvSpPr>
        <p:spPr>
          <a:xfrm>
            <a:off x="7432790" y="2670970"/>
            <a:ext cx="2117604" cy="47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D60060"/>
                </a:solidFill>
                <a:latin typeface="Avenir" panose="020B0503020203020204" pitchFamily="34" charset="0"/>
              </a:rPr>
              <a:t>Develop Missions </a:t>
            </a:r>
          </a:p>
          <a:p>
            <a:pPr>
              <a:defRPr/>
            </a:pPr>
            <a:r>
              <a:rPr lang="en-US" sz="1400" b="1">
                <a:solidFill>
                  <a:srgbClr val="D60060"/>
                </a:solidFill>
                <a:latin typeface="Avenir" panose="020B0503020203020204" pitchFamily="34" charset="0"/>
              </a:rPr>
              <a:t>Of The Future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A2A955C-AF0F-EF25-C381-8F95283D5759}"/>
              </a:ext>
            </a:extLst>
          </p:cNvPr>
          <p:cNvSpPr txBox="1"/>
          <p:nvPr/>
        </p:nvSpPr>
        <p:spPr>
          <a:xfrm>
            <a:off x="4958699" y="2679830"/>
            <a:ext cx="2455352" cy="47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31879F"/>
                </a:solidFill>
                <a:latin typeface="Avenir" panose="020B0503020203020204" pitchFamily="34" charset="0"/>
              </a:rPr>
              <a:t>Continuously Improve</a:t>
            </a:r>
          </a:p>
          <a:p>
            <a:pPr>
              <a:defRPr/>
            </a:pPr>
            <a:r>
              <a:rPr lang="en-US" sz="1400" b="1">
                <a:solidFill>
                  <a:srgbClr val="31879F"/>
                </a:solidFill>
                <a:latin typeface="Avenir" panose="020B0503020203020204" pitchFamily="34" charset="0"/>
              </a:rPr>
              <a:t>Our Culture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989B1-B94B-A928-DFA2-4D10820BF659}"/>
              </a:ext>
            </a:extLst>
          </p:cNvPr>
          <p:cNvSpPr txBox="1"/>
          <p:nvPr/>
        </p:nvSpPr>
        <p:spPr>
          <a:xfrm>
            <a:off x="9842357" y="2784745"/>
            <a:ext cx="2117604" cy="27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67B350"/>
                </a:solidFill>
                <a:latin typeface="Avenir" panose="020B0503020203020204" pitchFamily="34" charset="0"/>
              </a:rPr>
              <a:t>Digital Transformation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528FD1-A1AE-EB0A-46B1-4EDA955DB09D}"/>
              </a:ext>
            </a:extLst>
          </p:cNvPr>
          <p:cNvSpPr txBox="1"/>
          <p:nvPr/>
        </p:nvSpPr>
        <p:spPr>
          <a:xfrm>
            <a:off x="2538141" y="3261157"/>
            <a:ext cx="22315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• Wellness Programs </a:t>
            </a:r>
          </a:p>
          <a:p>
            <a:pPr>
              <a:defRPr/>
            </a:pPr>
            <a:endParaRPr lang="en-US" sz="1250" dirty="0">
              <a:solidFill>
                <a:schemeClr val="tx2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• Job Structure and Compensation</a:t>
            </a:r>
          </a:p>
          <a:p>
            <a:pPr>
              <a:defRPr/>
            </a:pPr>
            <a:endParaRPr lang="en-US" sz="1250" dirty="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• Hybrid Work Evolution </a:t>
            </a:r>
          </a:p>
          <a:p>
            <a:pPr>
              <a:defRPr/>
            </a:pPr>
            <a:endParaRPr lang="en-US" sz="1250" dirty="0">
              <a:solidFill>
                <a:schemeClr val="tx2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 i="1" dirty="0">
                <a:solidFill>
                  <a:srgbClr val="000000"/>
                </a:solidFill>
                <a:latin typeface="Avenir" panose="020B0503020203020204" pitchFamily="34" charset="0"/>
              </a:rPr>
              <a:t>• </a:t>
            </a: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CEBAF Renovation and Expansion</a:t>
            </a:r>
          </a:p>
          <a:p>
            <a:pPr>
              <a:defRPr/>
            </a:pPr>
            <a:endParaRPr lang="en-US" sz="1250" dirty="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defRPr/>
            </a:pPr>
            <a:endParaRPr lang="en-US" sz="1250" i="1" dirty="0">
              <a:solidFill>
                <a:schemeClr val="tx2"/>
              </a:solidFill>
              <a:latin typeface="Avenir" panose="020B0503020203020204" pitchFamily="34" charset="0"/>
            </a:endParaRPr>
          </a:p>
          <a:p>
            <a:pPr>
              <a:defRPr/>
            </a:pPr>
            <a:endParaRPr lang="en-US" sz="1250" dirty="0">
              <a:solidFill>
                <a:srgbClr val="000000"/>
              </a:solidFill>
              <a:latin typeface="Avenir" panose="020B05030202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5221F-63A7-F30C-8F07-D9B8BB68A941}"/>
              </a:ext>
            </a:extLst>
          </p:cNvPr>
          <p:cNvSpPr txBox="1"/>
          <p:nvPr/>
        </p:nvSpPr>
        <p:spPr>
          <a:xfrm>
            <a:off x="4972422" y="3297892"/>
            <a:ext cx="2305708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50" i="1" dirty="0">
                <a:solidFill>
                  <a:srgbClr val="000000"/>
                </a:solidFill>
                <a:latin typeface="Avenir" panose="020B0503020203020204" pitchFamily="34" charset="0"/>
              </a:rPr>
              <a:t>• </a:t>
            </a: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Work Planning and Control Process and Tool Improvements</a:t>
            </a:r>
          </a:p>
          <a:p>
            <a:pPr>
              <a:defRPr/>
            </a:pPr>
            <a:endParaRPr lang="en-US" sz="1250" dirty="0">
              <a:solidFill>
                <a:schemeClr val="tx2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• Safety Culture Improvements: leadership accountability/ engagement, competency evaluations</a:t>
            </a:r>
          </a:p>
          <a:p>
            <a:pPr>
              <a:defRPr/>
            </a:pPr>
            <a:endParaRPr lang="en-US" sz="1250" dirty="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• Inclusion Survey #2 Corrective Actions</a:t>
            </a:r>
          </a:p>
          <a:p>
            <a:pPr>
              <a:defRPr/>
            </a:pPr>
            <a:endParaRPr lang="en-US" sz="1250" dirty="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defRPr/>
            </a:pPr>
            <a:endParaRPr lang="en-US" sz="1250" dirty="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defRPr/>
            </a:pPr>
            <a:endParaRPr lang="en-US" sz="1250" dirty="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defRPr/>
            </a:pPr>
            <a:endParaRPr lang="en-US" sz="1250" dirty="0">
              <a:solidFill>
                <a:schemeClr val="tx2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EB57EA-904E-6688-ADA3-E6B25885CEBD}"/>
              </a:ext>
            </a:extLst>
          </p:cNvPr>
          <p:cNvSpPr txBox="1"/>
          <p:nvPr/>
        </p:nvSpPr>
        <p:spPr>
          <a:xfrm>
            <a:off x="7468487" y="3245431"/>
            <a:ext cx="223156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50">
                <a:solidFill>
                  <a:srgbClr val="000000"/>
                </a:solidFill>
                <a:latin typeface="Avenir" panose="020B0503020203020204" pitchFamily="34" charset="0"/>
              </a:rPr>
              <a:t>• Carbon Pollution Free Electricity</a:t>
            </a:r>
          </a:p>
          <a:p>
            <a:pPr>
              <a:defRPr/>
            </a:pPr>
            <a:endParaRPr lang="en-US" sz="1250" i="1">
              <a:solidFill>
                <a:schemeClr val="tx2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 i="1">
                <a:solidFill>
                  <a:srgbClr val="000000"/>
                </a:solidFill>
                <a:latin typeface="Avenir" panose="020B0503020203020204" pitchFamily="34" charset="0"/>
              </a:rPr>
              <a:t>• </a:t>
            </a:r>
            <a:r>
              <a:rPr lang="en-US" sz="1250">
                <a:solidFill>
                  <a:srgbClr val="000000"/>
                </a:solidFill>
                <a:latin typeface="Avenir" panose="020B0503020203020204" pitchFamily="34" charset="0"/>
              </a:rPr>
              <a:t>Jefferson Lab Data Center / High Performance Data Facility </a:t>
            </a:r>
            <a:endParaRPr lang="en-US" sz="1250">
              <a:solidFill>
                <a:schemeClr val="tx2"/>
              </a:solidFill>
              <a:latin typeface="Avenir" panose="020B0503020203020204" pitchFamily="34" charset="0"/>
            </a:endParaRPr>
          </a:p>
          <a:p>
            <a:pPr>
              <a:defRPr/>
            </a:pPr>
            <a:endParaRPr lang="en-US" sz="1250">
              <a:solidFill>
                <a:schemeClr val="tx2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>
                <a:solidFill>
                  <a:srgbClr val="000000"/>
                </a:solidFill>
                <a:latin typeface="Avenir" panose="020B0503020203020204" pitchFamily="34" charset="0"/>
              </a:rPr>
              <a:t>• High Bay Space to support science mission</a:t>
            </a:r>
          </a:p>
          <a:p>
            <a:pPr>
              <a:defRPr/>
            </a:pPr>
            <a:endParaRPr lang="en-US" sz="1250">
              <a:solidFill>
                <a:schemeClr val="tx2"/>
              </a:solidFill>
              <a:latin typeface="Avenir" panose="020B0503020203020204" pitchFamily="34" charset="0"/>
            </a:endParaRPr>
          </a:p>
          <a:p>
            <a:pPr>
              <a:defRPr/>
            </a:pPr>
            <a:endParaRPr lang="en-US" sz="1250">
              <a:solidFill>
                <a:srgbClr val="000000"/>
              </a:solidFill>
              <a:latin typeface="Avenir" panose="020B05030202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2FCD4-F1CE-ECDD-684C-6BF825EA09A1}"/>
              </a:ext>
            </a:extLst>
          </p:cNvPr>
          <p:cNvSpPr txBox="1"/>
          <p:nvPr/>
        </p:nvSpPr>
        <p:spPr>
          <a:xfrm>
            <a:off x="9939839" y="3245431"/>
            <a:ext cx="2231567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• DOE Integrated Contractor Project</a:t>
            </a:r>
          </a:p>
          <a:p>
            <a:pPr>
              <a:defRPr/>
            </a:pPr>
            <a:endParaRPr lang="en-US" sz="1250" i="1" dirty="0">
              <a:solidFill>
                <a:schemeClr val="tx2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 i="1" dirty="0">
                <a:solidFill>
                  <a:srgbClr val="000000"/>
                </a:solidFill>
                <a:latin typeface="Avenir" panose="020B0503020203020204" pitchFamily="34" charset="0"/>
              </a:rPr>
              <a:t>• </a:t>
            </a: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Human Capital Management Enterprise Software</a:t>
            </a:r>
          </a:p>
          <a:p>
            <a:pPr>
              <a:defRPr/>
            </a:pPr>
            <a:endParaRPr lang="en-US" sz="1250" dirty="0">
              <a:solidFill>
                <a:schemeClr val="tx2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 i="1" dirty="0">
                <a:solidFill>
                  <a:srgbClr val="000000"/>
                </a:solidFill>
                <a:latin typeface="Avenir" panose="020B0503020203020204" pitchFamily="34" charset="0"/>
              </a:rPr>
              <a:t>• </a:t>
            </a: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IT Governance Process</a:t>
            </a:r>
          </a:p>
          <a:p>
            <a:pPr>
              <a:defRPr/>
            </a:pPr>
            <a:endParaRPr lang="en-US" sz="1250" dirty="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 i="1" dirty="0">
                <a:solidFill>
                  <a:srgbClr val="000000"/>
                </a:solidFill>
                <a:latin typeface="Avenir" panose="020B0503020203020204" pitchFamily="34" charset="0"/>
              </a:rPr>
              <a:t>• </a:t>
            </a: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Integration of AI into business operations</a:t>
            </a:r>
          </a:p>
          <a:p>
            <a:pPr>
              <a:defRPr/>
            </a:pPr>
            <a:endParaRPr lang="en-US" sz="1250" dirty="0">
              <a:solidFill>
                <a:schemeClr val="tx2"/>
              </a:solidFill>
              <a:latin typeface="Avenir" panose="020B0503020203020204" pitchFamily="34" charset="0"/>
            </a:endParaRPr>
          </a:p>
          <a:p>
            <a:pPr>
              <a:defRPr/>
            </a:pPr>
            <a:endParaRPr lang="en-US" sz="1250" dirty="0">
              <a:solidFill>
                <a:schemeClr val="tx2"/>
              </a:solidFill>
              <a:latin typeface="Avenir" panose="020B0503020203020204" pitchFamily="34" charset="0"/>
            </a:endParaRPr>
          </a:p>
          <a:p>
            <a:pPr>
              <a:defRPr/>
            </a:pPr>
            <a:endParaRPr lang="en-US" sz="1250" dirty="0">
              <a:solidFill>
                <a:srgbClr val="000000"/>
              </a:solidFill>
              <a:latin typeface="Avenir" panose="020B0503020203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13F629-9B08-6CFD-2D89-910DCE44B730}"/>
              </a:ext>
            </a:extLst>
          </p:cNvPr>
          <p:cNvCxnSpPr/>
          <p:nvPr/>
        </p:nvCxnSpPr>
        <p:spPr>
          <a:xfrm>
            <a:off x="91504" y="3219835"/>
            <a:ext cx="2231567" cy="0"/>
          </a:xfrm>
          <a:prstGeom prst="line">
            <a:avLst/>
          </a:prstGeom>
          <a:ln w="47625">
            <a:solidFill>
              <a:srgbClr val="8D8E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CC374F-BDC9-4286-F8E7-B4D6403CC203}"/>
              </a:ext>
            </a:extLst>
          </p:cNvPr>
          <p:cNvCxnSpPr/>
          <p:nvPr/>
        </p:nvCxnSpPr>
        <p:spPr>
          <a:xfrm>
            <a:off x="2538142" y="3219835"/>
            <a:ext cx="2231567" cy="0"/>
          </a:xfrm>
          <a:prstGeom prst="line">
            <a:avLst/>
          </a:prstGeom>
          <a:ln w="47625">
            <a:solidFill>
              <a:srgbClr val="D95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B7F8E4-9185-5C7A-E724-710B64160DF6}"/>
              </a:ext>
            </a:extLst>
          </p:cNvPr>
          <p:cNvCxnSpPr/>
          <p:nvPr/>
        </p:nvCxnSpPr>
        <p:spPr>
          <a:xfrm>
            <a:off x="5046563" y="3219835"/>
            <a:ext cx="2231567" cy="0"/>
          </a:xfrm>
          <a:prstGeom prst="line">
            <a:avLst/>
          </a:prstGeom>
          <a:ln w="47625">
            <a:solidFill>
              <a:srgbClr val="3187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4724B6-DAA8-F0C8-ACE0-CF6EA3053D2C}"/>
              </a:ext>
            </a:extLst>
          </p:cNvPr>
          <p:cNvCxnSpPr/>
          <p:nvPr/>
        </p:nvCxnSpPr>
        <p:spPr>
          <a:xfrm>
            <a:off x="7493201" y="3219835"/>
            <a:ext cx="2231567" cy="0"/>
          </a:xfrm>
          <a:prstGeom prst="line">
            <a:avLst/>
          </a:prstGeom>
          <a:ln w="47625">
            <a:solidFill>
              <a:srgbClr val="D60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918363-A44F-4BA7-C270-FCDD6503695E}"/>
              </a:ext>
            </a:extLst>
          </p:cNvPr>
          <p:cNvCxnSpPr>
            <a:cxnSpLocks/>
          </p:cNvCxnSpPr>
          <p:nvPr/>
        </p:nvCxnSpPr>
        <p:spPr>
          <a:xfrm>
            <a:off x="9902769" y="3219835"/>
            <a:ext cx="2231567" cy="0"/>
          </a:xfrm>
          <a:prstGeom prst="line">
            <a:avLst/>
          </a:prstGeom>
          <a:ln w="47625">
            <a:solidFill>
              <a:srgbClr val="67B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A83F13FF-6C0D-4747-B1D8-1643C0D0C9FF}"/>
              </a:ext>
            </a:extLst>
          </p:cNvPr>
          <p:cNvSpPr/>
          <p:nvPr/>
        </p:nvSpPr>
        <p:spPr>
          <a:xfrm>
            <a:off x="2219271" y="5614083"/>
            <a:ext cx="7671077" cy="563859"/>
          </a:xfrm>
          <a:prstGeom prst="left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0E5126-592C-4C2E-A3A0-B718BDA30912}"/>
              </a:ext>
            </a:extLst>
          </p:cNvPr>
          <p:cNvSpPr txBox="1"/>
          <p:nvPr/>
        </p:nvSpPr>
        <p:spPr>
          <a:xfrm>
            <a:off x="3905489" y="5720051"/>
            <a:ext cx="4788756" cy="351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i="1">
                <a:solidFill>
                  <a:srgbClr val="000000"/>
                </a:solidFill>
                <a:latin typeface="Avenir" panose="020B0503020203020204" pitchFamily="34" charset="0"/>
                <a:cs typeface="Arial" panose="020B0604020202020204" pitchFamily="34" charset="0"/>
              </a:rPr>
              <a:t>Operations Integration to support S&amp;T Vision</a:t>
            </a:r>
          </a:p>
        </p:txBody>
      </p:sp>
      <p:sp>
        <p:nvSpPr>
          <p:cNvPr id="16" name="Slide Number Placeholder 17">
            <a:extLst>
              <a:ext uri="{FF2B5EF4-FFF2-40B4-BE49-F238E27FC236}">
                <a16:creationId xmlns:a16="http://schemas.microsoft.com/office/drawing/2014/main" id="{E157CDEF-EC6A-3365-F2A4-DF652EF43612}"/>
              </a:ext>
            </a:extLst>
          </p:cNvPr>
          <p:cNvSpPr txBox="1">
            <a:spLocks/>
          </p:cNvSpPr>
          <p:nvPr/>
        </p:nvSpPr>
        <p:spPr>
          <a:xfrm>
            <a:off x="5658144" y="6438492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E69C32-F40A-4944-821E-46A56DF0648B}" type="slidenum">
              <a:rPr lang="en-US" dirty="0" smtClean="0"/>
              <a:pPr/>
              <a:t>2</a:t>
            </a:fld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C6ED567-6C0E-A9A9-014B-9E265BCE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OSELP Visit –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Oct. 15, 2024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76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Opportunities as we grow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4F60AB-C6BA-4513-83CE-6376EFAA0161}"/>
              </a:ext>
            </a:extLst>
          </p:cNvPr>
          <p:cNvSpPr/>
          <p:nvPr/>
        </p:nvSpPr>
        <p:spPr>
          <a:xfrm>
            <a:off x="390008" y="861866"/>
            <a:ext cx="11656583" cy="66684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914126" eaLnBrk="0" hangingPunct="0">
              <a:spcBef>
                <a:spcPts val="432"/>
              </a:spcBef>
              <a:defRPr/>
            </a:pPr>
            <a:r>
              <a:rPr lang="en-US" sz="1600" ker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defTabSz="914126" eaLnBrk="0" hangingPunct="0">
              <a:spcBef>
                <a:spcPts val="432"/>
              </a:spcBef>
              <a:defRPr/>
            </a:pPr>
            <a:r>
              <a:rPr lang="en-US" b="1" i="1" ker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30E6FAD8-27FB-43DF-81A0-CA9FCABE7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>
                <a:solidFill>
                  <a:schemeClr val="bg2">
                    <a:lumMod val="50000"/>
                  </a:schemeClr>
                </a:solidFill>
              </a:rPr>
              <a:pPr/>
              <a:t>3</a:t>
            </a:fld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AutoShape 6" descr="data:image/jpg;base64,%20/9j/4AAQSkZJRgABAQEAYABgAAD/2wBDAAUDBAQEAwUEBAQFBQUGBwwIBwcHBw8LCwkMEQ8SEhEPERETFhwXExQaFRERGCEYGh0dHx8fExciJCIeJBweHx7/2wBDAQUFBQcGBw4ICA4eFBEUHh4eHh4eHh4eHh4eHh4eHh4eHh4eHh4eHh4eHh4eHh4eHh4eHh4eHh4eHh4eHh4eHh7/wAARCAB+AO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B1TUtP0u1+1anfW1lBuC+ZcSrGuT0GScZqK11rR7q+extdVsZ7tBuaCO4VpFHqVBz3Fc18RNL1GfXPD+s2ujDXLbTnnE9hvRWJkQKsi+YQpK4I5PRjiuPm8GeItQ1C7tYdCi0gnVLi+j1Pzo/kjktjGsKBDu+8eeAML34rWMItas46tepGdoxv8Af/w3/DHqFv4i0G5mjhttYsbiSSc26LFOrkyhSxTg9dqk49qtanqOn6Xam61K+trK3BCmWeURrk9Bk8V59YeH7y48APZP4Vm0LVrCyW1tprSWEyu+za7xkMBjGcFirEMw4zS6jo/iJtL8Gald6AmpzaUJft2lrcKxy8ZRXVpWIYr6Fj944JxRyRvuHt6nLfl/B97fhudxJ4g0KO7+xya1py3Hled5RuUD+XjO7Gc4xzn05qd9U02OWKJ9QtFkmVWjUzKC4b7pAzyDg49cV5YPB2sXeotplz4aihgm15dUk1ESxFUt9gzAADu3AZjwBt285qLRvBPihbW0k1G0V7qy1O1tYT5qn/QLZJAkmc9WMmSOvSn7OPchYmtf4PzPVtL1bS9VV20vUrO+WM4c286yBT6HaTikuNZ0i3huprjVLKKOzYLcs86gQk9A5z8p5HBrzP4e+FPFVo9hcR2Nt4anstGi06WSVUuDdyBwxYrGwGAAQCTn5jxSah4b1ObUPE0kfhjULWKTUra/sGtXtT5skS7SxR22kE5Y7uxz1GKPZxva41iavInya/Pt/W56de6vpVlp6ajealZ29m+3ZcSzqsbZ6YYnBzVyN1kRZI2V0YAqynIIPcV5aPCmt6RoXghn0lNeOixTJeWCyRjLSpgOu/CHYcr24YkVnan4d8fT32qtZw6hZtKk4V49RAiaJvL8iKJA2EaPD5bC9Dyc0vZxfUbxVRbwfT8v6XyPZKK8duvB/jO2N7Hp13rBime4iQvqjMVhF1C0O0s2QfL87nrzg9qP+EW8b6b50mnyatcKGlbypNTLl4475HhRSzcEwBxk9c4Y0ezX8wfWqnWmz2Kq9hfWd/As9ldQ3MTLuVo3DAjJGePcH8q8pg8OeO5rqDULhtSgmhliljhGo5RSb+RpAwDYbFuwHORjgcisubw94n8O6dqHiKaG9j1C20i2nScXxZGlt53ZoHUNzvQqBwRyehPLVJdyXi5rXkdj26S4gjnigkmjSWbPlIzAM+Bk4HfAqSvOv7L8QaePA98LG71mexjn/tAiZBIrzRjJ+dhkBieB2FczaeG/iZbaTeXcd1qEusJcLiGW6UQTbxLG8inzG4AdGwQg+QYGaSpp9S5YqafwP+kn/Xoex6he2mn2rXV7cR28Csql3OACzBQPxJA/GrFeLz+DvGzXuqW01xqF7AHhW3Mk6tDPEksBQktJkOoRz9wdTknIrd0/S/F1v4O8S2jWd3cXM14WszcXhE80bMC5JWXC4GQNrJuAGQuaHTVtwjiZtu8Gv6Z6XVVtRsVuri2a7hWa2iWadCwBjjOcM3oPlbn2NeTaR4X8fKmn3F1caktzZ/ZViBv/AJMC7l83eu8hv3DIOSeOMkirHgnwv4nt9O8T/wBq2N2t5f6Mlrvub1ZzcXIEwdlO47EJdSAcAZ6Cn7OKvqJYqo2lyNX/AMj1mKSOaJJYnWSN1DIynIYHoQe4qnBrGlzag2nxX9u92jsjQhxvDKFLDHsHUn/eFeUHwn49htWl0+4vre78l7aJft/7qOP+z0VcJnaD569cZB56VVtfCXjeC0vH0ux1CwE7XUixTairzFWS1AUybj85EcoBz8vHIoVOP8xLxdT/AJ9s9udlRGd2CqoySTgAUoIYBlIIPQivFvEHhfxjq18bWz0vUbHS5NOlt9k+qGRmVreQKkh80jIl2dFPHJY8ilHhzx0GVbG11a0ZLMLA76oDHFCLNkNuV3nMhnwwfnjHzDGKPZLuP63O/wDDf4/5HtFFeeeD9B1/SPGVq0g1G407+yljuJby8MgjnwCdnzncWYtncvGBhscV6HWckk9GdVKbmrtWCiiipNAooooAia4iDFdxyDg4Umj7RF6t/wB8H/CsrWfEWj6B5X9rXX2cXMrrEfLZtxUZI+UHtXkut2ek2/inU7u0+JHijTDcF7mS3gtpCil9zLtJ9PMBC9OvHoAe3/aIvVv++D/hR9oi9W/74P8AhXily+j3MNpcR/E7VbS5EEEUl1PYyfaZAkkhODxsVySCMc7BzxWt4G1PTNL1lri6+IWrayojaM29zaShSxEYBHUcbCfo/J65APVPtMOcbjn02ml+0Rf3m/74P+FV9NvrbUore+s3Z4JomZGZCpIyOx5FXaAIvtEX95v++D/hR9oi/vN/3wf8KlooAi+0Rf3m/wC+D/hR9oi/vN/3wf8ACpa4jxl49n8N6xcWJ8K6xqMUdusyXFpFvQk7vlPpyB0z1oA7L7RF/eb/AL4P+FH2iL+83/fB/wAK82HxYnSzhMngrX2vHbbJClu2EA2lmyR0w3HqR2610PhXxqNe1KCz/wCEf1axWaF5UmuYgE+Xbkccj74xnrg+lAHUfaIv7zf98H/Cj7RD6t/3wf8ACpaKAIvtEX95v++D/hR9oi/vN/3wf8KlooAzdS17RtNZF1DUre0ZwSgmbZuA64zVT/hMfCv/AEMGnf8Af8V5t+0X/wAhHR/+uUv81ryK/nNrZTXIjMhiQttHU4raNJNXPz3OuMsRl+PnhKdJO1tW31Sf6n1N/wAJj4V/6GDTv+/4o/4THwr/ANDBp3/f8V8i2fiJLrUI7RdL1FBI7KszQ4QY7k9q2qaop9TzavH2NpNKdCK+bPrG21TT7mBLi3uklicZR05Vh7GpPtlt/wA9P/HTXJ/Df/kRtJ/64D+Zrlrf4n6gs0y3/gbW4UR3RHjQtvZfMOeQPlKqhB55YjHHPylTOq6qzhCCfK2t/M/UsJL2+Hp1XpzJP71c9V+2W3/PT/x00j39pGjO8wVVGSSDgCvL4vihMLJGl8GeIZLvarSRQ2+VUHoQzYz/APWrt9Sl87w9czBWQSWrNtYYIymcEetZSz3EQa5qa+86oUVKSVy3/wAJP4e/6DFn/wB/BR/wk/h//oMWf/fwV4WOlcp4h8YNol/NFdaLeNaROEF0uNjkhcfTlsZPpVwzytUdowX3n1VXhrD0lzTqO3ofT/8Awk/h/wD6DFn/AN/BViw1nStQnMFlqFvcShd21HycetfOfh7UJdU0qK8mspbKVsh4ZOoI9PavQfhF/wAjRJ/17P8AzWtsNnFSrXjSlFK7OfF8P0aOGlXjNuyvsetUUUV9AfKlaNWZmbZE22RipbqKydX0PUr7UxeQ+IL6xj8vYbaHYYzwfm+ZSQeQcg9q27fo/wDvmpKAOVfwxqz2ZibxZqZnz/x8BYw3VSBjbjjaccfxN61oeHNL1bTUn/tDW5dWeUqQ0yKmzA6AKMc1tUUAVz532peI/uN3PqKk/fekf5msjxhYpqOlyWkmpNpgYBhdK+0xkOpHOR3A+vSuV0zQ7qzRmu/iZcXUEcEyyx70xghlDcMSNp/VaAPQf33pH+Zo/fekf5mvNU8OWck7xnxtawO6gNHakoNpAGw5kOBkAr0I+brmpv7Cjg0220r/AITBHkurjzImVGKyB0dBghz8zckknaSDhRQB6J++9I/zNH770j/M1wTaLNfPbx2nj4/Z7SOGFo425LRAqz5Djkt7Y47kA1BLpzbQ0XxKTyjH5jbpA7MnynP3+eD3z94UAeifvvSP8zR++9I/zNcb4e0HV2a01SLxpc6hbFy+wqfLkTBAHLHHPP17YAAsaH4Y121kaXU/FFzfboCnkHcI1cqQT97JHPc5/IYAOq/fekf5mj996R/ma4CH4f6xFdC6HiYM5hMTDyZApyhQt/rDzz/46noSbfhbwNe6NrUGoTeIJbtIt2YjGw3ZBGMlzx82OnRIx2JIB2n770j/ADNH770j/M1JRQB4z+0N/wAhDSPN4/dS42/Va8s/der/AJCvU/2i/wDkI6P/ANcpf5rXkd1K8UQaOFpTuAwp6AnqfYV1U/hR+F8XP/hZrK38v/pKLP7r1k/IUfuvV/yFYEWsX7xFjpjq2VAGx+/Xt+H863DVrU+eqwlS+JI+h/h1v/4QjStoXb5Axk89TW/mX0T8zWD8OP8AkRtJ/wCuA/mayofFuvSW0sh8NzrIrRBU8qXnOd3VR3wB6Zya/L8VFyxNSy+0/wAz+k8r/wBxo/4Y/kjs8y+ifmaqa15n9j3uQmPIfuf7prBuPEmtLqFxBHoMpijSYq7K/wB5UVlB4xyW28EjIPPFa0lxcXXhJ7q6tmtZ5bIvJC3WNimSv4Vz8ri02j0afxo8eG3A60jKjLtZdw9CMigdKwL7W9Qinkjg0qWQI7rko+GAIwQQO+SPwz0raKcnofptSSgryZ0HHvXY/CPH/CUSYz/x7N/Na8/0q8uLtrnzrVoFjlKRkgjevrz/APq5rv8A4Rf8jRJ/17P/ADWu3L9MXBeZ52bNSwNRp9D1qiiivuD80OY8YeKP+EXtobptKu7+GSaXzzbqWaFERnLYxz0A7detYQ+LmiNc/ZU0LxIZt5jKmw2jdjPDFsH8D2NegW/R/wDfNSUAedal8V9P0vW7/TtQ0DWEW1lESTQxCUStvKkAA8cbW9war+Ivi3HpcVjNb+GdRu0u7YzmItsnixIybSmDknaduCcnAOMg16bRQByenXFr458IWV1f2NxbQXqF3t1ckjZIP4gASp29cDINVx8PfCXmtI2mXTZxhTLJhcdhg98DOfQVv+JI9VmtPL0W4jtr1tu2V1DBV3ruOD14zWELj4i+XGzWWklzwygcL8wyc7/7pOMenagBX8A+EXQK+k3DDJPMshznOc885zzWnB4e0WGWJo7CXZEgRIyCUGDIQcd/9a/51mXUnxCGnziCDTGvGlVYjjCLGVbJ5bJO7b+HY9Kr6g/xIjkFvYQ6fNGIUj8+QqGLbF3SEbuobfwBjpx6gF+08G+HLXULa+t7G5SW3csmXdgflYYIJ6fMT9QPSoZPAXhOTO/Srkg7QR50nIByAeegPP1NU9HHxMiMNrqB06aNJG33KhQ7rgkZGcDkgcA9B6kiJL74q/NbnS9HaQIhEoOEySc87uSAOmO4PtQFjsdGtbbSdMh0+0inEMIIXcMnkknP4k1b84f885f++K47zPiSYZEEGlKwQbXYZZjt9NwA5PT2HPOabqc3xKW8v4rC10xrUs/2WZ8eYAcbRjcBx7/Q9iQDs/OH/POX/vijzh/zzl/74rlpLjx6tvYiOx055dh+1ksPvbzgr8w/h28c9T3ABzry/wDigZkt7bR9MH7ssZXYAFhjg/OdvUjoc4PTrQB3XnD/AJ5y/wDfFHnD/nnL/wB8VxPmfExrWSYw6YlyJ4dkQUeWY9j+YT8xP3infPBxnv1+hyX82kWs2qQxw3skQaaKPO1GPO3n06UAeS/tC/vNQ0j+DEUv3+O615Z5f+2n/fVep/tF/wDIR0f/AK5S/wA1ryC9vbe0wJWYsVLBVGSQOprqp/Cj8M4tSlnNZKN3p/6Si55f/TRP++qPL/20/wC+qw5PEenoiuVuCGZhwmcY7nnpg5rVt5o7iCOeJgySKGUg5yDVnz1SlKmryg0fRXw7fb4J0pdrnEA5AyOprf8AN/6Zyf8AfNc14KvItP8Ahxp15MrtHFbBmCDJxn0qS08baLcTW0a/aENxI8aF0AAIGRnn+IdP1xX5di4OWIqNL7T/ADP6Syv/AHGj/hj+SOh83/pnJ/3zVTWZM6PeDZJ/qH/h/wBk1hN4/wBA+yS3Cfa5ViMCyKkWWUzKWUEZ68YPvgDJNaEOsWeueFbu/sS5iMMq4cYYEKcgjsaw9nKLTcT0ab99HkgHA5H50Y9x+dMdhHEztnCqSfwrJHiTTS4H78IVLeYY8LgJv785xnA74PpWyjfZH6bKaj8TNnHuPzrsfhGMeKJOn/Hs/wDNa850fXLLVLiS3gWaOWNdzJKoU4zjI5557ivRfhF/yNEn/Xs/81rty9cuLgmup5uayUsDUad1Y9aooor7g/NSvFNChkVpY1O88FgKf9ot/wDnvF/32Kybn/j6m/3zUeKANr7Rb/8APeL/AL7FH2i3/wCe8X/fYrFxRigCbxDbx6nbi1jvIIm+V8uN6Ha6naygjIOOmRXMr4HXypFPiYqXUghFwrHACsw38tjfu5G4sTxirviKbU7fT3m0e1iub1QCkUnAcbhuHUYOM498ViadrnjC4ZY7jwetvuikPmm6BCuqnaCuP4iB0JHI5oA0rrwcZ47KI+J3CW64bAwc+ar4XDYCjBUA7iM9eBTJfCeqXN891c+NrhUM8siW8bNsUM+VHL84XjGMZ7YrLbVfGu5xb6PHKv3VaWDysfKCGxv553Ar2+X1qaLVPFx0sSyaRGtyZ2XBhONuxj90MTwwA3dx270AaK+Er4RW5Pji+eeHrI8rEN152hwO/wBP0xYv/C/2q21FU8Qtaz3mUMkRA+TzHfDYIJJD44I6Dtwcm51nxVGbaGHw15jtFC00hfCB2GZEHpjpn+fFI+ueKkO1vCxZj0McuQDx6/Xv6H8QDRtvDOrx6ZeWEvje5YSmMwzg4kixIWcD5uMjao54wfXFQSeENYImZfiHqLSMVaMs3CEbc8BgMcH/AL6PWotO1rxJNeRJeeFzbW7uVaTzslRjqRjpnj8Ce4pdG1nxDfu32jw+LGHyTIkrsWJO0kDZgHrgYyD19qGCLvgzw9qulXNvd6x4pOpypGVdXlLKpxj5ST0PU59BXZfaLf8A57xf99ivLotb8afa/wB7oX+jmLIItiD5hQ4H3+m7Z/30w/hzVnw5qnjC51aGHVtHjt7Rt3mSCLbjhsc7j6Rnp1dh/DRYD0j7Rb/894v++xR9ot/+e8X/AH2KxcUYoA86/aBjkutQ0k2sbzhYpNxjUtjleuK8sm0u5mQxzadNIh6q0BI/lX0uP9af90fzNOJ4rWNXlVrHxGa8F08xxk8U6zi5W0t2SXfyPmFdDZSCujkEZwRbdM9e1TJp15GgRLCdVAwAsJAA/KvoLRvEmi6xMIdN1CO4kMXm7QCDsyATyPUgVrU/beR578PKb3xD/wDAf+CYngaG2l8B6bZ30UTobcLJFMoIPJ4INa0Gn6LBIskNlYROu7ayRICN33sEDv3q3a/6kfU/zqrqmr6ZpmBfXUcTHaduCTgsFBIHIG4gZ6V+aYt3xFRK+7/M/TMLR9hQhSvflSX3KwiafoqKirY2CrGAEAiQBcHIxxxjtTNSW0g0W+jt1giDQyErGAATt68d6bYa/pN9PbwW1wWkuEZ41MbLkKSDnI4PB4PXBqzrf/IGvf8Ar3f/ANBNYaqSUrnVT+NHiRTchVl3KRggjgiq66ZYKwZdPtgR0Pkj0x6elWR0rPudZ023d0lucMhIYBGJUjGc4H+0D9Oelbxu9j9NnZayaLcFpbwEGG1iiIXaNiAYHpx24Fdv8Iwf+Eok4/5dm/mtcNaXlvdNMsEm4wvsf5SMH8ev1ruPhF/yNEn/AF7P/Na7Mv8A97hfuedm3+41LbWPWqKKK+5PzQxLo4uZyegY1zVh438J399FY2muW0tzK2xIsMG3c5ByOMYwc9DgdSK6S8UNcTqc4LEHBx2rlbD4feD7G7iurbRlWaIYR2nkc427cHcxzxjr3APUCgDWPiDQRbm4Ot6aIQwXzDdJtyRkDOcZIB49qdDreizTrbw6vp8kzvsWNLlCxbngAHrwfyNZ0XgnwrHpY0xdHhNoJvO8tmZsybdu4knJOOKj03wH4R066hurLRYYZ4JlmjcO5KuoYKeT0AYgDp09BQBpeIY9QmsjFpd2lpdMRtlbGFG4buoOeK5xtJ8bSNLG3iu2WJl258oZIPUjABBHbnv7ZPSa/NqMFp5mlW0dzd5VUjkOFwWUEnkYwMmsceJNc8pJD4TuV39E8wkg7gDn5cDg5/A0AVG0XxjkOni+FHwQf3eVAzxgEduPr6itCPStWa5s3uddMn2dULSAlTIwMnVQQpzujzn+6fWo7rX9eisJ5l8LyvcCRUihVycgqx3E7emQB+POOtQX3iPxFasLePwvNdS+Uo8yMNsMhVST04UEtnntQA/TtN8VW1/C0/iKCe0aRjOm0bsEMcgkcc7RgdBn0zVWXQ/GDLsXxhGFMYjO5ckDjLdB8xAx7cnvw/S/EXiqRora+8LPFL5hWSdc+WVAJBUY4zwOT6+2Y18Y+IPmhbwTe/aVRG2ByR8xwCTtwBwc85/nRcLHT+Horiz0W1tb66We5jUh335zyccnrxgfhV/zI/76/nXJjxH4iMcmPCc29FB3NIQrcZ4G0k8nHrweO1N1LxL4itry+tbfwncXKxM/kXKlgjj+Hjbk9cnHb3yAAdd5kf8AfX86PMj/AL6/nXNP4g1dLeyc+Gbp5JkJmVSf3TBiP7vTgH/gQ7ZIz7vxlrkc6W0Hg2/lmMfmcbgCBjIGVHqOuPxoA7XzI/76/nR5kf8AfX8645fEviZoHuB4SlTbNEggZm3MrK5Zt23AwQnOMDPOO3UaPdSX2lWt7LavavPGJDC5yyZ5APvjFAE3mR+afnX7o7+9OLxkYLrj60YHmnj+Efzp3FAGbYaNoVhePeWWn2VvcvndLGgDHOM8/gK0fMj/AL6/nVDS9c0fVJBHp2oW90xj80CNs/JkDP5kVoYoAltZI/JH7xep7+9V9S0/SdSXbfW9vP0GWxnAYMBnrjIBx7VatR+5H1P86o6nr2jaaxW+1CCJhnK53MOnGBk55HFfnOJv9Zny73f5nXHZDbDRtDsJ4p7O0t4pYkKIwblQevU/5yfWp9akjOj3oDqT9nfv/smq0XiXQZdTGmx6lA92SAsQzls+nGD/APr9DVvW/wDkDXv/AF7v/wCgmsdeZc1zSn8aPEwDjofyqhLommSuzyWKMzMzHOeSxBJ69yB+VXmYKhZjgAZJ9qo/2zpXmiIX0JYgng5GAu7OemMGt43+zc/TZ2+1Ys2lnb2gk+zQCLzG3vgHk+tdv8I/+Rok4P8Ax7P/ADWuC0/VLDUGdbO5WZk++ACCv1z0rvfhF/yNEn/Xs/8ANa7cv/3uF+552a2+oVOW1rHrVFFFfcH5oYl0R9rm5H3zUe4eorP8b+IrvQNUtUh8NNqlrNE0k0sJ/eJh0UgLtweHzyw+6axr/wCIUSafa31r4YkSO4SRsXqtEy7ZfLPCI/A+8c4IGOD2AOp3D1FG4eorjR8RrvNoJPAd7E003kujKxYNwSqgR/McEYzgHkZGKunx6qazf2knhK6NrZpOzTIuWPlhCPkKjGd+OvBB64NAGtrMd1NAEsZAkuVY/vCm5Qw3LuAJXI74rnjpHjAo+3XkQlTx5xbLAAAg7flDZYkdvlxnFSR/E2wlneOLwTr8ioWUyCzTbkEgAc85I/DvSz/EzT40VP8AhDdd+0FdzRfYgdgzgEkHGOO2TQAXOmeLXS1SPXIkKL+8YMR/y0UgHj58JuG75c8cdahey8eT3ryf2xZW9r50hSPCliu/5ASE6becZz796Rfihbf2M9+/gvVRJbzIl3brAGdFdZCrL68x85xjPPvPD8SLe61H7Fb+CtajZYpZXe5tAigIkhwMZyS0e305znpkAYth468qB5Nfs3mX/Wosaqjf+OE4/wDrfjYvtP8AE0lrffY9WjgmlykW5iQo8xzuBOQh2lQOD07dRHffEmytzpxj8IavOt5D5rbbYZjJlMQU9uoJJzgDHXNR23xNtZ7E3CeBtdZ1dY3RbdDhiAeCSMjrzx096AFt7bx1/Z11bzapp63WY/s9wEBUAud4IxzhAoGRySahksfiJiZxr2lM2VMSLAFX+HIOQT/e/MdKnb4mWMSBp/BmuLuZgpWzXHCs3c8cAfmcZxVmw8fWsuqWem3Xha+hnvY7ZoWWINHumi8zYxIGCuHH/AT9KAK/hKDxiJ4LjxHewOpjO6KMKNhxyDt4bnBB7AfWur3D1FcjpXxJjvS0DeCNVgumt554g0IMTCOMuAX9SQVxg8+1Z8HxgsJdRFiPBOsfaE2vcwiBTLFEQfmC9W+YY44569BQB324eoo3D1Fcu3xEgl8PQanZ+DNWaa6aSO3glgVSWWNX+YgnAO7H4Me1I/xDjt/E02i3ngvUwq3iWkdzBCskbMX2lmPG1cYbPOQaAOn3DzTyPuj+dOJUggkYNcdc/FPS7S7a1u/COsJKDNtK2gIkEecsvcjp2756U6L4nWhmaOTwTre7DsgS2VvlUgc5xg4IOBnFAGzpfh3QdLvnvtP0+C3uXzukUnJBxkdenAOPXnrWtuHqK46T4oWtvJbrdeCdZxcQRyp9nthIULSOhV+mCNo+ucdantPiXp0mi/2jN4T1ZH+1rbiBLXe7blZlYdsYXn0J+hIB2Fqw8kcjqf51mat4Z0LVHL3lmCWcyN5crx7nwBuO0jJwBz14rBtfiVaTQXVyfBWuLDBLBDsFoDKWdXZjt9FCDoTncPUUtt8TtKm069vG8H+IIltLNbtg9gP3gYqAiEE7m+ccduc4wa+bqZBKVWVSNW123t3+ZsqumxsReEfDcc4mXT18wSpKpMrnaynKkZPHP8z6mtLWyP7GveR/x7v/AOgmuPsfidDdyShPA+tIgkZUka2AG0cDcOoOc8DOPXrTo/ihpsqLIvg/WmjbChRZjcWKhsenQ+vY+lR/q7JtXq3+X/BKjX5WnY8+dVkiaNuVZSpwccGstfDmihlb7KxITYMzORtxjGM9MCvWj8QtONtb3K+C9YZZZnheMWSmSMqqMSR0xhz3zlcVSX4n6etiZ5fBOqea7hYIY7UMZAzELzj2yT0GR1rRZDKO1X8P+CfTy4ohL4qP4/8AAPO7HStPsZhPbW4SXZ5e8uSSuc4OTzyK7/4Rf8jRJ/17P/Na1NN+IOjXU8CT+FtQs4XlWKS4ltl8qIlSck9SOD0HHGcZr0GK3t4m3RQRI3TKoAa2w+TSpVY1HUvby/4JzYviGNfDyoxpWv5/8Alooor3T5k5LxlL48h1aKTwra6fdWZtSJEumC4l38EHIPT/ACD1yba4+LU2qW63Wn6Hb2IuAZGjky7RgHrknGT1wCRx1ySPQ6KAPPt/xXuNAu/Mj0Wz1A+X9m8kbsfN8+7cxHQ5HpjvmprS6+KS2Epu9N0SS5WdVjETkB4xE2WOW4JkC/QE9a7uigDgHuPiydjpY+HlDgZQliYzh+p388hOnqfSmSP8WEFrJFDosshklW4R/ljC5UxlcNn+8Dk9+hr0KigDz+CT4qbby5lsNDScogghjbKFiybixJycLuHUfQ8U2Rvi1ax2MFtFoV6PJT7VPcZDiQkliArAFeQB7DPPSvQqKAOCF58VRpdu8mk6D9uYv5scUxMafOm3liCfl8wnHfHSorXUPitGt3Lf6LoxjS3laBIHLO0gjzHn5+78Y7D+KvQqKAOCspvilNp2o/2haaRbTi2b7GLUhmab5duS7FQPvZyP5ZPPiP41iW+8/wCxyiVXFiU8jNu+8HcSR/d3qM54ZM85Neu0UAeTaO/xssLTUrrV103UJltcWkEQj2tOZEHQbTgAuRkj5duecmr4vviyuoFv+Ed0B38o7pFfAbnAUOWzxycEdPQ4z6VRQB5f5nxoUpi20ZxFkYLrmbgfMeR6nAGOgyR301l+KhSwke20JZftDi7RWbZ5PyFcc5Lf6wZzjkHFd7RQBwWnf8LOi18G8j0e501r1gXK7ZYrbJ+7hucgL15BHftRgvvjFdWqs2kaJaF1Vs7suv3iQVL4BxtHU/h29LooA4fW0+IkDTPo72t0smps6JcGMGO1CLhAQB95w3XJAIGe4s+Cr7x3dajIvifS9PtLREZQ0DElpBswRknKnLj/AID7119FABRRRQAUUUUAFFFFAAeRg80UUUAFFFFAH//Z">
            <a:extLst>
              <a:ext uri="{FF2B5EF4-FFF2-40B4-BE49-F238E27FC236}">
                <a16:creationId xmlns:a16="http://schemas.microsoft.com/office/drawing/2014/main" id="{1112E4B1-4836-41C9-B9F4-8D42F922AB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729408" y="752514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0877FF7-0B20-4C6D-824F-44227EF26255}"/>
              </a:ext>
            </a:extLst>
          </p:cNvPr>
          <p:cNvGraphicFramePr/>
          <p:nvPr/>
        </p:nvGraphicFramePr>
        <p:xfrm>
          <a:off x="1109403" y="861866"/>
          <a:ext cx="9973193" cy="5551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2" name="Footer Placeholder 3">
            <a:extLst>
              <a:ext uri="{FF2B5EF4-FFF2-40B4-BE49-F238E27FC236}">
                <a16:creationId xmlns:a16="http://schemas.microsoft.com/office/drawing/2014/main" id="{0FB53420-BAA1-9296-3926-A13778299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OSELP Visit –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Oct. 15, 2024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23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A37B0-C3D6-4862-9C6C-20830AB8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Keeping a Pulse on the Culture</a:t>
            </a:r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073CDE9-B9E4-4C68-90BD-4B7D36142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>
                <a:solidFill>
                  <a:schemeClr val="bg2">
                    <a:lumMod val="50000"/>
                  </a:schemeClr>
                </a:solidFill>
              </a:rPr>
              <a:pPr/>
              <a:t>4</a:t>
            </a:fld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D57A7F0-3740-4C44-9E90-32A2C383E048}"/>
              </a:ext>
            </a:extLst>
          </p:cNvPr>
          <p:cNvSpPr txBox="1">
            <a:spLocks/>
          </p:cNvSpPr>
          <p:nvPr/>
        </p:nvSpPr>
        <p:spPr>
          <a:xfrm>
            <a:off x="5401227" y="2117982"/>
            <a:ext cx="6061986" cy="3500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1800" b="1" dirty="0">
                <a:latin typeface="Arial"/>
                <a:cs typeface="Arial"/>
              </a:rPr>
              <a:t>Recognition and Rewards</a:t>
            </a:r>
            <a:endParaRPr lang="en-US" sz="1800" b="1" dirty="0">
              <a:latin typeface="Arial" panose="020B0604020202020204" pitchFamily="34" charset="0"/>
            </a:endParaRPr>
          </a:p>
          <a:p>
            <a:pPr fontAlgn="base"/>
            <a:r>
              <a:rPr lang="en-US" sz="1800" dirty="0">
                <a:latin typeface="Arial"/>
                <a:cs typeface="Arial"/>
              </a:rPr>
              <a:t>Bolster and Reintroduce Employee Recognition and Rewards Program (includes safety leadership award)</a:t>
            </a:r>
            <a:endParaRPr lang="en-US" sz="1800" dirty="0">
              <a:latin typeface="Arial" panose="020B0604020202020204" pitchFamily="34" charset="0"/>
            </a:endParaRPr>
          </a:p>
          <a:p>
            <a:pPr marL="0" indent="0" fontAlgn="base">
              <a:buNone/>
            </a:pPr>
            <a:r>
              <a:rPr lang="en-US" sz="1800" b="1" dirty="0">
                <a:latin typeface="Arial"/>
                <a:cs typeface="Arial"/>
              </a:rPr>
              <a:t>Communication &amp; Voice</a:t>
            </a:r>
            <a:endParaRPr lang="en-US" sz="1800" dirty="0">
              <a:latin typeface="Arial"/>
              <a:cs typeface="Arial"/>
            </a:endParaRPr>
          </a:p>
          <a:p>
            <a:pPr fontAlgn="base"/>
            <a:r>
              <a:rPr lang="en-US" sz="1800" dirty="0">
                <a:latin typeface="Arial"/>
                <a:cs typeface="Arial"/>
              </a:rPr>
              <a:t>Hold regular All Hands meetings (lab wide safety topics and lessons learned discussed)</a:t>
            </a:r>
            <a:endParaRPr lang="en-US" sz="1800" dirty="0">
              <a:latin typeface="Arial" panose="020B0604020202020204" pitchFamily="34" charset="0"/>
            </a:endParaRPr>
          </a:p>
          <a:p>
            <a:pPr marL="0" indent="0" fontAlgn="base">
              <a:buNone/>
            </a:pPr>
            <a:r>
              <a:rPr lang="en-US" sz="1800" b="1" dirty="0">
                <a:latin typeface="Arial"/>
                <a:cs typeface="Arial"/>
              </a:rPr>
              <a:t>Growth/Career Development</a:t>
            </a:r>
            <a:endParaRPr lang="en-US" sz="1800" dirty="0">
              <a:latin typeface="Arial"/>
              <a:cs typeface="Arial"/>
            </a:endParaRPr>
          </a:p>
          <a:p>
            <a:pPr fontAlgn="base">
              <a:lnSpc>
                <a:spcPct val="50000"/>
              </a:lnSpc>
            </a:pPr>
            <a:r>
              <a:rPr lang="en-US" sz="1800" dirty="0">
                <a:latin typeface="Arial"/>
                <a:cs typeface="Arial"/>
              </a:rPr>
              <a:t>Pilot "Just a Cup" mentoring program</a:t>
            </a:r>
            <a:endParaRPr lang="en-US" sz="1800" dirty="0">
              <a:latin typeface="Arial" panose="020B0604020202020204" pitchFamily="34" charset="0"/>
            </a:endParaRPr>
          </a:p>
          <a:p>
            <a:pPr fontAlgn="base">
              <a:lnSpc>
                <a:spcPct val="50000"/>
              </a:lnSpc>
            </a:pPr>
            <a:r>
              <a:rPr lang="en-US" sz="1800" dirty="0" err="1">
                <a:latin typeface="Arial"/>
                <a:cs typeface="Arial"/>
              </a:rPr>
              <a:t>JLab</a:t>
            </a:r>
            <a:r>
              <a:rPr lang="en-US" sz="1800" dirty="0">
                <a:latin typeface="Arial"/>
                <a:cs typeface="Arial"/>
              </a:rPr>
              <a:t> Supervisor Academy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2987AA-88FF-43E9-8BD3-FA8EB5A0A6B1}"/>
              </a:ext>
            </a:extLst>
          </p:cNvPr>
          <p:cNvSpPr/>
          <p:nvPr/>
        </p:nvSpPr>
        <p:spPr>
          <a:xfrm>
            <a:off x="637868" y="848051"/>
            <a:ext cx="10916263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14126" eaLnBrk="0" hangingPunct="0">
              <a:spcBef>
                <a:spcPts val="432"/>
              </a:spcBef>
              <a:defRPr/>
            </a:pPr>
            <a:r>
              <a:rPr lang="en-US" sz="2000" b="1" i="1" kern="0">
                <a:solidFill>
                  <a:srgbClr val="C00000"/>
                </a:solidFill>
                <a:latin typeface="Arial"/>
                <a:cs typeface="Arial"/>
              </a:rPr>
              <a:t>Completed our second inclusion survey in the last 3 years and integrated safety in our leadership actions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18390-83C4-1E95-3E48-B3B1F6B68FDD}"/>
              </a:ext>
            </a:extLst>
          </p:cNvPr>
          <p:cNvSpPr txBox="1"/>
          <p:nvPr/>
        </p:nvSpPr>
        <p:spPr>
          <a:xfrm>
            <a:off x="624876" y="5626486"/>
            <a:ext cx="10838337" cy="64633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The results of the survey indicated that transparency in decision making and engagement with leadership were valued – this is how we engage on safety topics with our workforce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56D336-B263-46C3-8880-AAE891590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4" t="33972" r="68870" b="9041"/>
          <a:stretch/>
        </p:blipFill>
        <p:spPr>
          <a:xfrm>
            <a:off x="1752426" y="1340284"/>
            <a:ext cx="2542783" cy="390812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B2E510-A694-1E63-511B-DD976245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OSELP Visit –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Oct. 15, 2024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81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A37B0-C3D6-4862-9C6C-20830AB8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Keeping a Pulse on the Culture: Fostering a Learning Culture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073CDE9-B9E4-4C68-90BD-4B7D36142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>
                <a:solidFill>
                  <a:schemeClr val="bg2">
                    <a:lumMod val="50000"/>
                  </a:schemeClr>
                </a:solidFill>
              </a:rPr>
              <a:pPr/>
              <a:t>5</a:t>
            </a:fld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D57A7F0-3740-4C44-9E90-32A2C383E048}"/>
              </a:ext>
            </a:extLst>
          </p:cNvPr>
          <p:cNvSpPr txBox="1">
            <a:spLocks/>
          </p:cNvSpPr>
          <p:nvPr/>
        </p:nvSpPr>
        <p:spPr>
          <a:xfrm>
            <a:off x="864065" y="1164091"/>
            <a:ext cx="5011442" cy="37167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1800" b="1" dirty="0">
                <a:latin typeface="Arial"/>
                <a:cs typeface="Arial"/>
              </a:rPr>
              <a:t>Learning from our events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Near misses</a:t>
            </a:r>
          </a:p>
          <a:p>
            <a:pPr lvl="2" fontAlgn="base"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cs typeface="Arial"/>
              </a:rPr>
              <a:t>New and experienced employees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Safety pause/restart </a:t>
            </a:r>
          </a:p>
          <a:p>
            <a:pPr lvl="2" fontAlgn="base">
              <a:buFont typeface="Wingdings" panose="05000000000000000000" pitchFamily="2" charset="2"/>
              <a:buChar char="§"/>
            </a:pPr>
            <a:r>
              <a:rPr lang="en-US" dirty="0">
                <a:latin typeface="Arial"/>
                <a:cs typeface="Arial"/>
              </a:rPr>
              <a:t>All High Hazard Work</a:t>
            </a:r>
          </a:p>
          <a:p>
            <a:pPr lvl="2" fontAlgn="base"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cs typeface="Arial"/>
              </a:rPr>
              <a:t>Lockout/Tagout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In FY23, Weekly forum with lab leadership</a:t>
            </a:r>
          </a:p>
          <a:p>
            <a:pPr lvl="2" fontAlgn="base"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cs typeface="Arial"/>
              </a:rPr>
              <a:t>7 forums to date: ~100 participants each session</a:t>
            </a:r>
            <a:endParaRPr lang="en-US" dirty="0">
              <a:latin typeface="Arial" panose="020B0604020202020204" pitchFamily="34" charset="0"/>
            </a:endParaRPr>
          </a:p>
          <a:p>
            <a:pPr marL="0" lvl="2" indent="0" fontAlgn="base">
              <a:spcBef>
                <a:spcPts val="1000"/>
              </a:spcBef>
              <a:buNone/>
            </a:pPr>
            <a:r>
              <a:rPr lang="en-US" b="1" dirty="0">
                <a:latin typeface="Arial"/>
                <a:cs typeface="Arial"/>
              </a:rPr>
              <a:t>Learning from others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Lab Director forums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</a:endParaRPr>
          </a:p>
          <a:p>
            <a:pPr lvl="1" fontAlgn="base"/>
            <a:endParaRPr lang="en-US" dirty="0">
              <a:latin typeface="Arial" panose="020B0604020202020204" pitchFamily="34" charset="0"/>
            </a:endParaRPr>
          </a:p>
          <a:p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310DE0-7FA1-4E4F-BEBC-5390670AE6DD}"/>
              </a:ext>
            </a:extLst>
          </p:cNvPr>
          <p:cNvSpPr txBox="1"/>
          <p:nvPr/>
        </p:nvSpPr>
        <p:spPr>
          <a:xfrm>
            <a:off x="310668" y="6122046"/>
            <a:ext cx="6473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*Adapted from DOE-HDBK-1028-2009, Human Performance Improvement Handbook, Volume 1: Concepts and Principles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7BF652-402D-4AEB-9E9E-81DBE5AC5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078" y="992894"/>
            <a:ext cx="4279763" cy="37493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72E79C-B949-42EC-802A-FFF3A8423B56}"/>
              </a:ext>
            </a:extLst>
          </p:cNvPr>
          <p:cNvSpPr txBox="1"/>
          <p:nvPr/>
        </p:nvSpPr>
        <p:spPr>
          <a:xfrm>
            <a:off x="676831" y="5210850"/>
            <a:ext cx="10838337" cy="64633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We have many new employees, users, and leaders in new roles; being able to review work in detail and hear directly from leadership has proven to be impactful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AA073F-EBC3-4918-8413-D73C17A7B880}"/>
              </a:ext>
            </a:extLst>
          </p:cNvPr>
          <p:cNvSpPr txBox="1"/>
          <p:nvPr/>
        </p:nvSpPr>
        <p:spPr>
          <a:xfrm>
            <a:off x="6999513" y="1058075"/>
            <a:ext cx="40780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HPI Factors: Familiarity vs Attention*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BC25F2A-7809-8F6B-D020-ECB41D72F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OSELP Visit –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Oct. 15, 2024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0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 descr="data:image/jpg;base64,%20/9j/4AAQSkZJRgABAQEAYABgAAD/2wBDAAUDBAQEAwUEBAQFBQUGBwwIBwcHBw8LCwkMEQ8SEhEPERETFhwXExQaFRERGCEYGh0dHx8fExciJCIeJBweHx7/2wBDAQUFBQcGBw4ICA4eFBEUHh4eHh4eHh4eHh4eHh4eHh4eHh4eHh4eHh4eHh4eHh4eHh4eHh4eHh4eHh4eHh4eHh7/wAARCAB+AO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B1TUtP0u1+1anfW1lBuC+ZcSrGuT0GScZqK11rR7q+extdVsZ7tBuaCO4VpFHqVBz3Fc18RNL1GfXPD+s2ujDXLbTnnE9hvRWJkQKsi+YQpK4I5PRjiuPm8GeItQ1C7tYdCi0gnVLi+j1Pzo/kjktjGsKBDu+8eeAML34rWMItas46tepGdoxv8Af/w3/DHqFv4i0G5mjhttYsbiSSc26LFOrkyhSxTg9dqk49qtanqOn6Xam61K+trK3BCmWeURrk9Bk8V59YeH7y48APZP4Vm0LVrCyW1tprSWEyu+za7xkMBjGcFirEMw4zS6jo/iJtL8Gald6AmpzaUJft2lrcKxy8ZRXVpWIYr6Fj944JxRyRvuHt6nLfl/B97fhudxJ4g0KO7+xya1py3Hled5RuUD+XjO7Gc4xzn05qd9U02OWKJ9QtFkmVWjUzKC4b7pAzyDg49cV5YPB2sXeotplz4aihgm15dUk1ESxFUt9gzAADu3AZjwBt285qLRvBPihbW0k1G0V7qy1O1tYT5qn/QLZJAkmc9WMmSOvSn7OPchYmtf4PzPVtL1bS9VV20vUrO+WM4c286yBT6HaTikuNZ0i3huprjVLKKOzYLcs86gQk9A5z8p5HBrzP4e+FPFVo9hcR2Nt4anstGi06WSVUuDdyBwxYrGwGAAQCTn5jxSah4b1ObUPE0kfhjULWKTUra/sGtXtT5skS7SxR22kE5Y7uxz1GKPZxva41iavInya/Pt/W56de6vpVlp6ajealZ29m+3ZcSzqsbZ6YYnBzVyN1kRZI2V0YAqynIIPcV5aPCmt6RoXghn0lNeOixTJeWCyRjLSpgOu/CHYcr24YkVnan4d8fT32qtZw6hZtKk4V49RAiaJvL8iKJA2EaPD5bC9Dyc0vZxfUbxVRbwfT8v6XyPZKK8duvB/jO2N7Hp13rBime4iQvqjMVhF1C0O0s2QfL87nrzg9qP+EW8b6b50mnyatcKGlbypNTLl4475HhRSzcEwBxk9c4Y0ezX8wfWqnWmz2Kq9hfWd/As9ldQ3MTLuVo3DAjJGePcH8q8pg8OeO5rqDULhtSgmhliljhGo5RSb+RpAwDYbFuwHORjgcisubw94n8O6dqHiKaG9j1C20i2nScXxZGlt53ZoHUNzvQqBwRyehPLVJdyXi5rXkdj26S4gjnigkmjSWbPlIzAM+Bk4HfAqSvOv7L8QaePA98LG71mexjn/tAiZBIrzRjJ+dhkBieB2FczaeG/iZbaTeXcd1qEusJcLiGW6UQTbxLG8inzG4AdGwQg+QYGaSpp9S5YqafwP+kn/Xoex6he2mn2rXV7cR28Csql3OACzBQPxJA/GrFeLz+DvGzXuqW01xqF7AHhW3Mk6tDPEksBQktJkOoRz9wdTknIrd0/S/F1v4O8S2jWd3cXM14WszcXhE80bMC5JWXC4GQNrJuAGQuaHTVtwjiZtu8Gv6Z6XVVtRsVuri2a7hWa2iWadCwBjjOcM3oPlbn2NeTaR4X8fKmn3F1caktzZ/ZViBv/AJMC7l83eu8hv3DIOSeOMkirHgnwv4nt9O8T/wBq2N2t5f6Mlrvub1ZzcXIEwdlO47EJdSAcAZ6Cn7OKvqJYqo2lyNX/AMj1mKSOaJJYnWSN1DIynIYHoQe4qnBrGlzag2nxX9u92jsjQhxvDKFLDHsHUn/eFeUHwn49htWl0+4vre78l7aJft/7qOP+z0VcJnaD569cZB56VVtfCXjeC0vH0ux1CwE7XUixTairzFWS1AUybj85EcoBz8vHIoVOP8xLxdT/AJ9s9udlRGd2CqoySTgAUoIYBlIIPQivFvEHhfxjq18bWz0vUbHS5NOlt9k+qGRmVreQKkh80jIl2dFPHJY8ilHhzx0GVbG11a0ZLMLA76oDHFCLNkNuV3nMhnwwfnjHzDGKPZLuP63O/wDDf4/5HtFFeeeD9B1/SPGVq0g1G407+yljuJby8MgjnwCdnzncWYtncvGBhscV6HWckk9GdVKbmrtWCiiipNAooooAia4iDFdxyDg4Umj7RF6t/wB8H/CsrWfEWj6B5X9rXX2cXMrrEfLZtxUZI+UHtXkut2ek2/inU7u0+JHijTDcF7mS3gtpCil9zLtJ9PMBC9OvHoAe3/aIvVv++D/hR9oi9W/74P8AhXily+j3MNpcR/E7VbS5EEEUl1PYyfaZAkkhODxsVySCMc7BzxWt4G1PTNL1lri6+IWrayojaM29zaShSxEYBHUcbCfo/J65APVPtMOcbjn02ml+0Rf3m/74P+FV9NvrbUore+s3Z4JomZGZCpIyOx5FXaAIvtEX95v++D/hR9oi/vN/3wf8KlooAi+0Rf3m/wC+D/hR9oi/vN/3wf8ACpa4jxl49n8N6xcWJ8K6xqMUdusyXFpFvQk7vlPpyB0z1oA7L7RF/eb/AL4P+FH2iL+83/fB/wAK82HxYnSzhMngrX2vHbbJClu2EA2lmyR0w3HqR2610PhXxqNe1KCz/wCEf1axWaF5UmuYgE+Xbkccj74xnrg+lAHUfaIv7zf98H/Cj7RD6t/3wf8ACpaKAIvtEX95v++D/hR9oi/vN/3wf8KlooAzdS17RtNZF1DUre0ZwSgmbZuA64zVT/hMfCv/AEMGnf8Af8V5t+0X/wAhHR/+uUv81ryK/nNrZTXIjMhiQttHU4raNJNXPz3OuMsRl+PnhKdJO1tW31Sf6n1N/wAJj4V/6GDTv+/4o/4THwr/ANDBp3/f8V8i2fiJLrUI7RdL1FBI7KszQ4QY7k9q2qaop9TzavH2NpNKdCK+bPrG21TT7mBLi3uklicZR05Vh7GpPtlt/wA9P/HTXJ/Df/kRtJ/64D+Zrlrf4n6gs0y3/gbW4UR3RHjQtvZfMOeQPlKqhB55YjHHPylTOq6qzhCCfK2t/M/UsJL2+Hp1XpzJP71c9V+2W3/PT/x00j39pGjO8wVVGSSDgCvL4vihMLJGl8GeIZLvarSRQ2+VUHoQzYz/APWrt9Sl87w9czBWQSWrNtYYIymcEetZSz3EQa5qa+86oUVKSVy3/wAJP4e/6DFn/wB/BR/wk/h//oMWf/fwV4WOlcp4h8YNol/NFdaLeNaROEF0uNjkhcfTlsZPpVwzytUdowX3n1VXhrD0lzTqO3ofT/8Awk/h/wD6DFn/AN/BViw1nStQnMFlqFvcShd21HycetfOfh7UJdU0qK8mspbKVsh4ZOoI9PavQfhF/wAjRJ/17P8AzWtsNnFSrXjSlFK7OfF8P0aOGlXjNuyvsetUUUV9AfKlaNWZmbZE22RipbqKydX0PUr7UxeQ+IL6xj8vYbaHYYzwfm+ZSQeQcg9q27fo/wDvmpKAOVfwxqz2ZibxZqZnz/x8BYw3VSBjbjjaccfxN61oeHNL1bTUn/tDW5dWeUqQ0yKmzA6AKMc1tUUAVz532peI/uN3PqKk/fekf5msjxhYpqOlyWkmpNpgYBhdK+0xkOpHOR3A+vSuV0zQ7qzRmu/iZcXUEcEyyx70xghlDcMSNp/VaAPQf33pH+Zo/fekf5mvNU8OWck7xnxtawO6gNHakoNpAGw5kOBkAr0I+brmpv7Cjg0220r/AITBHkurjzImVGKyB0dBghz8zckknaSDhRQB6J++9I/zNH770j/M1wTaLNfPbx2nj4/Z7SOGFo425LRAqz5Djkt7Y47kA1BLpzbQ0XxKTyjH5jbpA7MnynP3+eD3z94UAeifvvSP8zR++9I/zNcb4e0HV2a01SLxpc6hbFy+wqfLkTBAHLHHPP17YAAsaH4Y121kaXU/FFzfboCnkHcI1cqQT97JHPc5/IYAOq/fekf5mj996R/ma4CH4f6xFdC6HiYM5hMTDyZApyhQt/rDzz/46noSbfhbwNe6NrUGoTeIJbtIt2YjGw3ZBGMlzx82OnRIx2JIB2n770j/ADNH770j/M1JRQB4z+0N/wAhDSPN4/dS42/Va8s/der/AJCvU/2i/wDkI6P/ANcpf5rXkd1K8UQaOFpTuAwp6AnqfYV1U/hR+F8XP/hZrK38v/pKLP7r1k/IUfuvV/yFYEWsX7xFjpjq2VAGx+/Xt+H863DVrU+eqwlS+JI+h/h1v/4QjStoXb5Axk89TW/mX0T8zWD8OP8AkRtJ/wCuA/mayofFuvSW0sh8NzrIrRBU8qXnOd3VR3wB6Zya/L8VFyxNSy+0/wAz+k8r/wBxo/4Y/kjs8y+ifmaqa15n9j3uQmPIfuf7prBuPEmtLqFxBHoMpijSYq7K/wB5UVlB4xyW28EjIPPFa0lxcXXhJ7q6tmtZ5bIvJC3WNimSv4Vz8ri02j0afxo8eG3A60jKjLtZdw9CMigdKwL7W9Qinkjg0qWQI7rko+GAIwQQO+SPwz0raKcnofptSSgryZ0HHvXY/CPH/CUSYz/x7N/Na8/0q8uLtrnzrVoFjlKRkgjevrz/APq5rv8A4Rf8jRJ/17P/ADWu3L9MXBeZ52bNSwNRp9D1qiiivuD80OY8YeKP+EXtobptKu7+GSaXzzbqWaFERnLYxz0A7detYQ+LmiNc/ZU0LxIZt5jKmw2jdjPDFsH8D2NegW/R/wDfNSUAedal8V9P0vW7/TtQ0DWEW1lESTQxCUStvKkAA8cbW9war+Ivi3HpcVjNb+GdRu0u7YzmItsnixIybSmDknaduCcnAOMg16bRQByenXFr458IWV1f2NxbQXqF3t1ckjZIP4gASp29cDINVx8PfCXmtI2mXTZxhTLJhcdhg98DOfQVv+JI9VmtPL0W4jtr1tu2V1DBV3ruOD14zWELj4i+XGzWWklzwygcL8wyc7/7pOMenagBX8A+EXQK+k3DDJPMshznOc885zzWnB4e0WGWJo7CXZEgRIyCUGDIQcd/9a/51mXUnxCGnziCDTGvGlVYjjCLGVbJ5bJO7b+HY9Kr6g/xIjkFvYQ6fNGIUj8+QqGLbF3SEbuobfwBjpx6gF+08G+HLXULa+t7G5SW3csmXdgflYYIJ6fMT9QPSoZPAXhOTO/Srkg7QR50nIByAeegPP1NU9HHxMiMNrqB06aNJG33KhQ7rgkZGcDkgcA9B6kiJL74q/NbnS9HaQIhEoOEySc87uSAOmO4PtQFjsdGtbbSdMh0+0inEMIIXcMnkknP4k1b84f885f++K47zPiSYZEEGlKwQbXYZZjt9NwA5PT2HPOabqc3xKW8v4rC10xrUs/2WZ8eYAcbRjcBx7/Q9iQDs/OH/POX/vijzh/zzl/74rlpLjx6tvYiOx055dh+1ksPvbzgr8w/h28c9T3ABzry/wDigZkt7bR9MH7ssZXYAFhjg/OdvUjoc4PTrQB3XnD/AJ5y/wDfFHnD/nnL/wB8VxPmfExrWSYw6YlyJ4dkQUeWY9j+YT8xP3infPBxnv1+hyX82kWs2qQxw3skQaaKPO1GPO3n06UAeS/tC/vNQ0j+DEUv3+O615Z5f+2n/fVep/tF/wDIR0f/AK5S/wA1ryC9vbe0wJWYsVLBVGSQOprqp/Cj8M4tSlnNZKN3p/6Si55f/TRP++qPL/20/wC+qw5PEenoiuVuCGZhwmcY7nnpg5rVt5o7iCOeJgySKGUg5yDVnz1SlKmryg0fRXw7fb4J0pdrnEA5AyOprf8AN/6Zyf8AfNc14KvItP8Ahxp15MrtHFbBmCDJxn0qS08baLcTW0a/aENxI8aF0AAIGRnn+IdP1xX5di4OWIqNL7T/ADP6Syv/AHGj/hj+SOh83/pnJ/3zVTWZM6PeDZJ/qH/h/wBk1hN4/wBA+yS3Cfa5ViMCyKkWWUzKWUEZ68YPvgDJNaEOsWeueFbu/sS5iMMq4cYYEKcgjsaw9nKLTcT0ab99HkgHA5H50Y9x+dMdhHEztnCqSfwrJHiTTS4H78IVLeYY8LgJv785xnA74PpWyjfZH6bKaj8TNnHuPzrsfhGMeKJOn/Hs/wDNa850fXLLVLiS3gWaOWNdzJKoU4zjI5557ivRfhF/yNEn/Xs/81rty9cuLgmup5uayUsDUad1Y9aooor7g/NSvFNChkVpY1O88FgKf9ot/wDnvF/32Kybn/j6m/3zUeKANr7Rb/8APeL/AL7FH2i3/wCe8X/fYrFxRigCbxDbx6nbi1jvIIm+V8uN6Ha6naygjIOOmRXMr4HXypFPiYqXUghFwrHACsw38tjfu5G4sTxirviKbU7fT3m0e1iub1QCkUnAcbhuHUYOM498ViadrnjC4ZY7jwetvuikPmm6BCuqnaCuP4iB0JHI5oA0rrwcZ47KI+J3CW64bAwc+ar4XDYCjBUA7iM9eBTJfCeqXN891c+NrhUM8siW8bNsUM+VHL84XjGMZ7YrLbVfGu5xb6PHKv3VaWDysfKCGxv553Ar2+X1qaLVPFx0sSyaRGtyZ2XBhONuxj90MTwwA3dx270AaK+Er4RW5Pji+eeHrI8rEN152hwO/wBP0xYv/C/2q21FU8Qtaz3mUMkRA+TzHfDYIJJD44I6Dtwcm51nxVGbaGHw15jtFC00hfCB2GZEHpjpn+fFI+ueKkO1vCxZj0McuQDx6/Xv6H8QDRtvDOrx6ZeWEvje5YSmMwzg4kixIWcD5uMjao54wfXFQSeENYImZfiHqLSMVaMs3CEbc8BgMcH/AL6PWotO1rxJNeRJeeFzbW7uVaTzslRjqRjpnj8Ce4pdG1nxDfu32jw+LGHyTIkrsWJO0kDZgHrgYyD19qGCLvgzw9qulXNvd6x4pOpypGVdXlLKpxj5ST0PU59BXZfaLf8A57xf99ivLotb8afa/wB7oX+jmLIItiD5hQ4H3+m7Z/30w/hzVnw5qnjC51aGHVtHjt7Rt3mSCLbjhsc7j6Rnp1dh/DRYD0j7Rb/894v++xR9ot/+e8X/AH2KxcUYoA86/aBjkutQ0k2sbzhYpNxjUtjleuK8sm0u5mQxzadNIh6q0BI/lX0uP9af90fzNOJ4rWNXlVrHxGa8F08xxk8U6zi5W0t2SXfyPmFdDZSCujkEZwRbdM9e1TJp15GgRLCdVAwAsJAA/KvoLRvEmi6xMIdN1CO4kMXm7QCDsyATyPUgVrU/beR578PKb3xD/wDAf+CYngaG2l8B6bZ30UTobcLJFMoIPJ4INa0Gn6LBIskNlYROu7ayRICN33sEDv3q3a/6kfU/zqrqmr6ZpmBfXUcTHaduCTgsFBIHIG4gZ6V+aYt3xFRK+7/M/TMLR9hQhSvflSX3KwiafoqKirY2CrGAEAiQBcHIxxxjtTNSW0g0W+jt1giDQyErGAATt68d6bYa/pN9PbwW1wWkuEZ41MbLkKSDnI4PB4PXBqzrf/IGvf8Ar3f/ANBNYaqSUrnVT+NHiRTchVl3KRggjgiq66ZYKwZdPtgR0Pkj0x6elWR0rPudZ023d0lucMhIYBGJUjGc4H+0D9Oelbxu9j9NnZayaLcFpbwEGG1iiIXaNiAYHpx24Fdv8Iwf+Eok4/5dm/mtcNaXlvdNMsEm4wvsf5SMH8ev1ruPhF/yNEn/AF7P/Na7Mv8A97hfuedm3+41LbWPWqKKK+5PzQxLo4uZyegY1zVh438J399FY2muW0tzK2xIsMG3c5ByOMYwc9DgdSK6S8UNcTqc4LEHBx2rlbD4feD7G7iurbRlWaIYR2nkc427cHcxzxjr3APUCgDWPiDQRbm4Ot6aIQwXzDdJtyRkDOcZIB49qdDreizTrbw6vp8kzvsWNLlCxbngAHrwfyNZ0XgnwrHpY0xdHhNoJvO8tmZsybdu4knJOOKj03wH4R066hurLRYYZ4JlmjcO5KuoYKeT0AYgDp09BQBpeIY9QmsjFpd2lpdMRtlbGFG4buoOeK5xtJ8bSNLG3iu2WJl258oZIPUjABBHbnv7ZPSa/NqMFp5mlW0dzd5VUjkOFwWUEnkYwMmsceJNc8pJD4TuV39E8wkg7gDn5cDg5/A0AVG0XxjkOni+FHwQf3eVAzxgEduPr6itCPStWa5s3uddMn2dULSAlTIwMnVQQpzujzn+6fWo7rX9eisJ5l8LyvcCRUihVycgqx3E7emQB+POOtQX3iPxFasLePwvNdS+Uo8yMNsMhVST04UEtnntQA/TtN8VW1/C0/iKCe0aRjOm0bsEMcgkcc7RgdBn0zVWXQ/GDLsXxhGFMYjO5ckDjLdB8xAx7cnvw/S/EXiqRora+8LPFL5hWSdc+WVAJBUY4zwOT6+2Y18Y+IPmhbwTe/aVRG2ByR8xwCTtwBwc85/nRcLHT+Horiz0W1tb66We5jUh335zyccnrxgfhV/zI/76/nXJjxH4iMcmPCc29FB3NIQrcZ4G0k8nHrweO1N1LxL4itry+tbfwncXKxM/kXKlgjj+Hjbk9cnHb3yAAdd5kf8AfX86PMj/AL6/nXNP4g1dLeyc+Gbp5JkJmVSf3TBiP7vTgH/gQ7ZIz7vxlrkc6W0Hg2/lmMfmcbgCBjIGVHqOuPxoA7XzI/76/nR5kf8AfX8645fEviZoHuB4SlTbNEggZm3MrK5Zt23AwQnOMDPOO3UaPdSX2lWt7LavavPGJDC5yyZ5APvjFAE3mR+afnX7o7+9OLxkYLrj60YHmnj+Efzp3FAGbYaNoVhePeWWn2VvcvndLGgDHOM8/gK0fMj/AL6/nVDS9c0fVJBHp2oW90xj80CNs/JkDP5kVoYoAltZI/JH7xep7+9V9S0/SdSXbfW9vP0GWxnAYMBnrjIBx7VatR+5H1P86o6nr2jaaxW+1CCJhnK53MOnGBk55HFfnOJv9Zny73f5nXHZDbDRtDsJ4p7O0t4pYkKIwblQevU/5yfWp9akjOj3oDqT9nfv/smq0XiXQZdTGmx6lA92SAsQzls+nGD/APr9DVvW/wDkDXv/AF7v/wCgmsdeZc1zSn8aPEwDjofyqhLommSuzyWKMzMzHOeSxBJ69yB+VXmYKhZjgAZJ9qo/2zpXmiIX0JYgng5GAu7OemMGt43+zc/TZ2+1Ys2lnb2gk+zQCLzG3vgHk+tdv8I/+Rok4P8Ax7P/ADWuC0/VLDUGdbO5WZk++ACCv1z0rvfhF/yNEn/Xs/8ANa7cv/3uF+552a2+oVOW1rHrVFFFfcH5oYl0R9rm5H3zUe4eorP8b+IrvQNUtUh8NNqlrNE0k0sJ/eJh0UgLtweHzyw+6axr/wCIUSafa31r4YkSO4SRsXqtEy7ZfLPCI/A+8c4IGOD2AOp3D1FG4eorjR8RrvNoJPAd7E003kujKxYNwSqgR/McEYzgHkZGKunx6qazf2knhK6NrZpOzTIuWPlhCPkKjGd+OvBB64NAGtrMd1NAEsZAkuVY/vCm5Qw3LuAJXI74rnjpHjAo+3XkQlTx5xbLAAAg7flDZYkdvlxnFSR/E2wlneOLwTr8ioWUyCzTbkEgAc85I/DvSz/EzT40VP8AhDdd+0FdzRfYgdgzgEkHGOO2TQAXOmeLXS1SPXIkKL+8YMR/y0UgHj58JuG75c8cdahey8eT3ryf2xZW9r50hSPCliu/5ASE6becZz796Rfihbf2M9+/gvVRJbzIl3brAGdFdZCrL68x85xjPPvPD8SLe61H7Fb+CtajZYpZXe5tAigIkhwMZyS0e305znpkAYth468qB5Nfs3mX/Wosaqjf+OE4/wDrfjYvtP8AE0lrffY9WjgmlykW5iQo8xzuBOQh2lQOD07dRHffEmytzpxj8IavOt5D5rbbYZjJlMQU9uoJJzgDHXNR23xNtZ7E3CeBtdZ1dY3RbdDhiAeCSMjrzx096AFt7bx1/Z11bzapp63WY/s9wEBUAud4IxzhAoGRySahksfiJiZxr2lM2VMSLAFX+HIOQT/e/MdKnb4mWMSBp/BmuLuZgpWzXHCs3c8cAfmcZxVmw8fWsuqWem3Xha+hnvY7ZoWWINHumi8zYxIGCuHH/AT9KAK/hKDxiJ4LjxHewOpjO6KMKNhxyDt4bnBB7AfWur3D1FcjpXxJjvS0DeCNVgumt554g0IMTCOMuAX9SQVxg8+1Z8HxgsJdRFiPBOsfaE2vcwiBTLFEQfmC9W+YY44569BQB324eoo3D1Fcu3xEgl8PQanZ+DNWaa6aSO3glgVSWWNX+YgnAO7H4Me1I/xDjt/E02i3ngvUwq3iWkdzBCskbMX2lmPG1cYbPOQaAOn3DzTyPuj+dOJUggkYNcdc/FPS7S7a1u/COsJKDNtK2gIkEecsvcjp2756U6L4nWhmaOTwTre7DsgS2VvlUgc5xg4IOBnFAGzpfh3QdLvnvtP0+C3uXzukUnJBxkdenAOPXnrWtuHqK46T4oWtvJbrdeCdZxcQRyp9nthIULSOhV+mCNo+ucdantPiXp0mi/2jN4T1ZH+1rbiBLXe7blZlYdsYXn0J+hIB2Fqw8kcjqf51mat4Z0LVHL3lmCWcyN5crx7nwBuO0jJwBz14rBtfiVaTQXVyfBWuLDBLBDsFoDKWdXZjt9FCDoTncPUUtt8TtKm069vG8H+IIltLNbtg9gP3gYqAiEE7m+ccduc4wa+bqZBKVWVSNW123t3+ZsqumxsReEfDcc4mXT18wSpKpMrnaynKkZPHP8z6mtLWyP7GveR/x7v/AOgmuPsfidDdyShPA+tIgkZUka2AG0cDcOoOc8DOPXrTo/ihpsqLIvg/WmjbChRZjcWKhsenQ+vY+lR/q7JtXq3+X/BKjX5WnY8+dVkiaNuVZSpwccGstfDmihlb7KxITYMzORtxjGM9MCvWj8QtONtb3K+C9YZZZnheMWSmSMqqMSR0xhz3zlcVSX4n6etiZ5fBOqea7hYIY7UMZAzELzj2yT0GR1rRZDKO1X8P+CfTy4ohL4qP4/8AAPO7HStPsZhPbW4SXZ5e8uSSuc4OTzyK7/4Rf8jRJ/17P/Na1NN+IOjXU8CT+FtQs4XlWKS4ltl8qIlSck9SOD0HHGcZr0GK3t4m3RQRI3TKoAa2w+TSpVY1HUvby/4JzYviGNfDyoxpWv5/8Alooor3T5k5LxlL48h1aKTwra6fdWZtSJEumC4l38EHIPT/ACD1yba4+LU2qW63Wn6Hb2IuAZGjky7RgHrknGT1wCRx1ySPQ6KAPPt/xXuNAu/Mj0Wz1A+X9m8kbsfN8+7cxHQ5HpjvmprS6+KS2Epu9N0SS5WdVjETkB4xE2WOW4JkC/QE9a7uigDgHuPiydjpY+HlDgZQliYzh+p388hOnqfSmSP8WEFrJFDosshklW4R/ljC5UxlcNn+8Dk9+hr0KigDz+CT4qbby5lsNDScogghjbKFiybixJycLuHUfQ8U2Rvi1ax2MFtFoV6PJT7VPcZDiQkliArAFeQB7DPPSvQqKAOCF58VRpdu8mk6D9uYv5scUxMafOm3liCfl8wnHfHSorXUPitGt3Lf6LoxjS3laBIHLO0gjzHn5+78Y7D+KvQqKAOCspvilNp2o/2haaRbTi2b7GLUhmab5duS7FQPvZyP5ZPPiP41iW+8/wCxyiVXFiU8jNu+8HcSR/d3qM54ZM85Neu0UAeTaO/xssLTUrrV103UJltcWkEQj2tOZEHQbTgAuRkj5duecmr4vviyuoFv+Ed0B38o7pFfAbnAUOWzxycEdPQ4z6VRQB5f5nxoUpi20ZxFkYLrmbgfMeR6nAGOgyR301l+KhSwke20JZftDi7RWbZ5PyFcc5Lf6wZzjkHFd7RQBwWnf8LOi18G8j0e501r1gXK7ZYrbJ+7hucgL15BHftRgvvjFdWqs2kaJaF1Vs7suv3iQVL4BxtHU/h29LooA4fW0+IkDTPo72t0smps6JcGMGO1CLhAQB95w3XJAIGe4s+Cr7x3dajIvifS9PtLREZQ0DElpBswRknKnLj/AID7119FABRRRQAUUUUAFFFFAAeRg80UUUAFFFFAH//Z">
            <a:extLst>
              <a:ext uri="{FF2B5EF4-FFF2-40B4-BE49-F238E27FC236}">
                <a16:creationId xmlns:a16="http://schemas.microsoft.com/office/drawing/2014/main" id="{1112E4B1-4836-41C9-B9F4-8D42F922AB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729408" y="752514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BD2E40-13D1-4B87-B735-4DD5B39B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sz="2500" dirty="0">
                <a:latin typeface="Arial"/>
                <a:cs typeface="Arial"/>
              </a:rPr>
              <a:t>Keeping a pulse on the culture: Safety Culture</a:t>
            </a:r>
            <a:endParaRPr lang="en-US" sz="25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7F73E0-07E2-40C9-9D57-3C05DA2E3349}"/>
              </a:ext>
            </a:extLst>
          </p:cNvPr>
          <p:cNvSpPr txBox="1"/>
          <p:nvPr/>
        </p:nvSpPr>
        <p:spPr>
          <a:xfrm>
            <a:off x="6769956" y="6191433"/>
            <a:ext cx="3677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 Chart adapted from </a:t>
            </a:r>
            <a:r>
              <a:rPr lang="en-US" sz="900" i="1">
                <a:latin typeface="Arial" panose="020B0604020202020204" pitchFamily="34" charset="0"/>
                <a:cs typeface="Arial" panose="020B0604020202020204" pitchFamily="34" charset="0"/>
              </a:rPr>
              <a:t>Dimensions of Diversity: The Diversity Wheel</a:t>
            </a:r>
          </a:p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  by Marilyn Loden and Judy </a:t>
            </a:r>
            <a:r>
              <a:rPr lang="en-US" sz="900" err="1">
                <a:latin typeface="Arial" panose="020B0604020202020204" pitchFamily="34" charset="0"/>
                <a:cs typeface="Arial" panose="020B0604020202020204" pitchFamily="34" charset="0"/>
              </a:rPr>
              <a:t>Rosener</a:t>
            </a: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, 1990</a:t>
            </a:r>
          </a:p>
        </p:txBody>
      </p:sp>
      <p:pic>
        <p:nvPicPr>
          <p:cNvPr id="3" name="Picture 2" descr="Image preview">
            <a:extLst>
              <a:ext uri="{FF2B5EF4-FFF2-40B4-BE49-F238E27FC236}">
                <a16:creationId xmlns:a16="http://schemas.microsoft.com/office/drawing/2014/main" id="{F4C25260-57DA-4DBB-8CA2-69A768A2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03" y="789887"/>
            <a:ext cx="5374106" cy="541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FB900997-F813-4270-A787-F4B6ED26B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00147" y="643518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>
                <a:solidFill>
                  <a:schemeClr val="bg2">
                    <a:lumMod val="50000"/>
                  </a:schemeClr>
                </a:solidFill>
              </a:rPr>
              <a:pPr/>
              <a:t>6</a:t>
            </a:fld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6D05E7-9671-31C3-B807-C14FB85E2DC1}"/>
              </a:ext>
            </a:extLst>
          </p:cNvPr>
          <p:cNvSpPr txBox="1"/>
          <p:nvPr/>
        </p:nvSpPr>
        <p:spPr>
          <a:xfrm>
            <a:off x="345408" y="1093190"/>
            <a:ext cx="5871819" cy="4339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90000"/>
              </a:lnSpc>
              <a:spcBef>
                <a:spcPts val="1000"/>
              </a:spcBef>
            </a:pPr>
            <a:r>
              <a:rPr lang="en-US" sz="2000" b="1">
                <a:latin typeface="Arial"/>
                <a:cs typeface="Arial"/>
              </a:rPr>
              <a:t>Reinvigorating Human Performance Improvement (HPI) program:</a:t>
            </a:r>
          </a:p>
          <a:p>
            <a:endParaRPr lang="en-US" sz="240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Safety events are evaluated from an HPI perspective considering error precursors: time pressure, high workload, lack of knowledge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We recognize organizational weaknesses contribute to a large portion of safety events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Continuing our training for all staff on HPI in FY24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346EF2-D147-4434-AB15-852D0553BA46}"/>
              </a:ext>
            </a:extLst>
          </p:cNvPr>
          <p:cNvSpPr txBox="1"/>
          <p:nvPr/>
        </p:nvSpPr>
        <p:spPr>
          <a:xfrm>
            <a:off x="553398" y="5430499"/>
            <a:ext cx="5311668" cy="707886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/>
              <a:t>Critical for new employees and supervisors/staff in new positions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BED86BF-A4B7-B969-2945-0E1FD9BE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OSELP Visit –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Oct. 15, 2024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14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A37B0-C3D6-4862-9C6C-20830AB8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Preparing our leaders</a:t>
            </a:r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073CDE9-B9E4-4C68-90BD-4B7D36142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chemeClr val="bg2">
                    <a:lumMod val="50000"/>
                  </a:schemeClr>
                </a:solidFill>
              </a:rPr>
              <a:pPr/>
              <a:t>7</a:t>
            </a:fld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D57A7F0-3740-4C44-9E90-32A2C383E048}"/>
              </a:ext>
            </a:extLst>
          </p:cNvPr>
          <p:cNvSpPr txBox="1">
            <a:spLocks/>
          </p:cNvSpPr>
          <p:nvPr/>
        </p:nvSpPr>
        <p:spPr>
          <a:xfrm>
            <a:off x="411893" y="966055"/>
            <a:ext cx="10717662" cy="22125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>
              <a:buFont typeface="Arial" panose="020B0604020202020204" pitchFamily="34" charset="0"/>
              <a:buChar char="•"/>
            </a:pPr>
            <a:r>
              <a:rPr lang="en-US" err="1">
                <a:latin typeface="Arial"/>
                <a:cs typeface="Arial"/>
              </a:rPr>
              <a:t>JLab</a:t>
            </a:r>
            <a:r>
              <a:rPr lang="en-US">
                <a:latin typeface="Arial"/>
                <a:cs typeface="Arial"/>
              </a:rPr>
              <a:t> Supervisor Academy prepares new and experienced leaders with the skills to lead diverse, high performing teams to accomplish the mission safely (pilot completed July 2023)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Facilitated course: “Leading a Hybrid Team at Jefferson Lab”​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</a:rPr>
              <a:t>What’s different in the new normal: picking cohorts with supervisors that have teams with various types of remote work agreements</a:t>
            </a:r>
          </a:p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B13484-1FC3-40B1-AF79-D0B1C594B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" contras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3803">
            <a:off x="6659911" y="2749511"/>
            <a:ext cx="4353217" cy="3574550"/>
          </a:xfrm>
          <a:prstGeom prst="rect">
            <a:avLst/>
          </a:prstGeom>
          <a:effectLst>
            <a:innerShdw blurRad="63500" dist="50800" dir="2700000">
              <a:prstClr val="black">
                <a:alpha val="17000"/>
              </a:prstClr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CB1BB7-A278-4170-B92A-7A14A0286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34" y="2977054"/>
            <a:ext cx="4392967" cy="2932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3B10F4-E5D6-D58B-6105-66A5C111A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OSELP Visit –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Oct. 15, 2024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83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1819-A309-4EBD-B6BF-FACD81317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>
                <a:latin typeface="Arial"/>
                <a:cs typeface="Arial"/>
              </a:rPr>
              <a:t>Management Safety Discussions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0B112-5D56-43FF-81F6-EEE4997BD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10717662" cy="22125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Reinforces leadership commitment to connecting with employees and understand the resources needed to help do work safely.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If running 24/7 operations, leaders visiting teams on off-regular hours shifts is impactful.</a:t>
            </a:r>
            <a:endParaRPr lang="en-US"/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Check-ins with our Worker Safety Committee on effectiveness.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What’s different in the new normal: focus on both virtual and in-person walkthroughs.</a:t>
            </a:r>
          </a:p>
          <a:p>
            <a:pPr lvl="1" fontAlgn="base">
              <a:buFont typeface="Arial" panose="020B0604020202020204" pitchFamily="34" charset="0"/>
              <a:buChar char="•"/>
            </a:pPr>
            <a:endParaRPr lang="en-US"/>
          </a:p>
          <a:p>
            <a:pPr lvl="1" fontAlgn="base"/>
            <a:endParaRPr lang="en-US">
              <a:latin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7" name="Picture 2" descr="two individuals with hard hats disciussing safety">
            <a:extLst>
              <a:ext uri="{FF2B5EF4-FFF2-40B4-BE49-F238E27FC236}">
                <a16:creationId xmlns:a16="http://schemas.microsoft.com/office/drawing/2014/main" id="{E16A6918-1159-4B0D-971E-F30220447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r="2602"/>
          <a:stretch/>
        </p:blipFill>
        <p:spPr bwMode="auto">
          <a:xfrm>
            <a:off x="883609" y="3178629"/>
            <a:ext cx="4535222" cy="143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88F60E-BEF5-45AA-8BC4-F688A06386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4000"/>
                    </a14:imgEffect>
                    <a14:imgEffect>
                      <a14:colorTemperature colorTemp="5600"/>
                    </a14:imgEffect>
                    <a14:imgEffect>
                      <a14:saturation sat="91000"/>
                    </a14:imgEffect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rcRect l="2335" r="6878" b="12910"/>
          <a:stretch/>
        </p:blipFill>
        <p:spPr>
          <a:xfrm>
            <a:off x="5449677" y="3178629"/>
            <a:ext cx="2343972" cy="3096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AA3708-7AE5-4460-8A45-237E262296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7"/>
          <a:stretch/>
        </p:blipFill>
        <p:spPr>
          <a:xfrm>
            <a:off x="883609" y="4659358"/>
            <a:ext cx="4535222" cy="16067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6FAF35-ED77-4BA4-8A7A-ED3F02408044}"/>
              </a:ext>
            </a:extLst>
          </p:cNvPr>
          <p:cNvSpPr/>
          <p:nvPr/>
        </p:nvSpPr>
        <p:spPr>
          <a:xfrm>
            <a:off x="883609" y="4293353"/>
            <a:ext cx="2748505" cy="233020"/>
          </a:xfrm>
          <a:prstGeom prst="rect">
            <a:avLst/>
          </a:prstGeom>
          <a:solidFill>
            <a:srgbClr val="A00000"/>
          </a:solidFill>
          <a:ln>
            <a:solidFill>
              <a:srgbClr val="A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/>
              </a:rPr>
              <a:t>Management Safety Discussions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16BF83A-8CF6-47D7-B107-3490B3D62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96219" y="6552003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>
                <a:solidFill>
                  <a:schemeClr val="bg2">
                    <a:lumMod val="50000"/>
                  </a:schemeClr>
                </a:solidFill>
              </a:rPr>
              <a:pPr/>
              <a:t>8</a:t>
            </a:fld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8425D-2093-4D97-823A-1F005523B6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338" b="84263"/>
          <a:stretch/>
        </p:blipFill>
        <p:spPr>
          <a:xfrm>
            <a:off x="7982080" y="3538521"/>
            <a:ext cx="3715649" cy="1957496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95149FE-F6DB-2BB0-5AD9-7EBF5C7BB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OSELP Visit –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Oct. 15, 2024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237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8">
            <a:extLst>
              <a:ext uri="{FF2B5EF4-FFF2-40B4-BE49-F238E27FC236}">
                <a16:creationId xmlns:a16="http://schemas.microsoft.com/office/drawing/2014/main" id="{4E1CC132-5E38-498F-A01A-BA861BFCEEC4}"/>
              </a:ext>
            </a:extLst>
          </p:cNvPr>
          <p:cNvSpPr txBox="1">
            <a:spLocks/>
          </p:cNvSpPr>
          <p:nvPr/>
        </p:nvSpPr>
        <p:spPr>
          <a:xfrm>
            <a:off x="313449" y="338932"/>
            <a:ext cx="10695210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endParaRPr lang="en-US" sz="2800" b="0">
              <a:latin typeface="+mn-lt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EF8451-9298-4B8E-A523-BB9A347E2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Transition and Change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E6D96-D618-9080-82B5-F6F966000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449" y="875040"/>
            <a:ext cx="4939781" cy="53688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Arial"/>
                <a:cs typeface="Arial"/>
              </a:rPr>
              <a:t>Considerations</a:t>
            </a:r>
          </a:p>
          <a:p>
            <a:r>
              <a:rPr lang="en-US" sz="1800" dirty="0">
                <a:latin typeface="Arial"/>
                <a:cs typeface="Arial"/>
              </a:rPr>
              <a:t>Mature our alignment of goals throughout the organization</a:t>
            </a:r>
          </a:p>
          <a:p>
            <a:r>
              <a:rPr lang="en-US" sz="1800" dirty="0">
                <a:latin typeface="Arial"/>
                <a:cs typeface="Arial"/>
              </a:rPr>
              <a:t>Increased Integration </a:t>
            </a:r>
          </a:p>
          <a:p>
            <a:r>
              <a:rPr lang="en-US" sz="1800" dirty="0">
                <a:latin typeface="Arial"/>
                <a:cs typeface="Arial"/>
              </a:rPr>
              <a:t>Focus on Quality of deliverables</a:t>
            </a:r>
            <a:endParaRPr lang="en-US" sz="1800" dirty="0">
              <a:cs typeface="Arial" charset="0"/>
            </a:endParaRPr>
          </a:p>
          <a:p>
            <a:r>
              <a:rPr lang="en-US" sz="1800" dirty="0">
                <a:latin typeface="Arial"/>
                <a:cs typeface="Arial"/>
              </a:rPr>
              <a:t>Tremendous opportunity to learn from the talented staff we are hiring ("free consulting")</a:t>
            </a:r>
          </a:p>
          <a:p>
            <a:r>
              <a:rPr lang="en-US" sz="1800" dirty="0">
                <a:latin typeface="Arial"/>
                <a:cs typeface="Arial"/>
              </a:rPr>
              <a:t>Develop business processes across the whole organization</a:t>
            </a:r>
          </a:p>
          <a:p>
            <a:pPr marL="0" indent="0">
              <a:buNone/>
            </a:pPr>
            <a:r>
              <a:rPr lang="en-US" sz="1800" b="1" dirty="0">
                <a:latin typeface="Arial"/>
                <a:cs typeface="Arial"/>
              </a:rPr>
              <a:t>What could it feel like?</a:t>
            </a:r>
          </a:p>
          <a:p>
            <a:r>
              <a:rPr lang="en-US" sz="1800" dirty="0">
                <a:latin typeface="Arial"/>
                <a:cs typeface="Arial"/>
              </a:rPr>
              <a:t>Everything is different, uncomfortable</a:t>
            </a:r>
          </a:p>
          <a:p>
            <a:r>
              <a:rPr lang="en-US" sz="1800" dirty="0">
                <a:latin typeface="Arial"/>
                <a:cs typeface="Arial"/>
              </a:rPr>
              <a:t>I am the only one with this issue</a:t>
            </a:r>
          </a:p>
          <a:p>
            <a:r>
              <a:rPr lang="en-US" sz="1800" dirty="0">
                <a:latin typeface="Arial"/>
                <a:cs typeface="Arial"/>
              </a:rPr>
              <a:t>I am being asked more questions about what I am doing - am I trusted to do my job?</a:t>
            </a:r>
          </a:p>
          <a:p>
            <a:r>
              <a:rPr lang="en-US" sz="1800" dirty="0">
                <a:latin typeface="Arial"/>
                <a:cs typeface="Arial"/>
              </a:rPr>
              <a:t>This is moving really fast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D7C025-50A1-B538-DD72-44F9F76335A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14609" y="656267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9</a:t>
            </a:fld>
            <a:endParaRPr lang="en-US" sz="100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6 Things I Am Learning On The Journey of Success - The Dro Show">
            <a:extLst>
              <a:ext uri="{FF2B5EF4-FFF2-40B4-BE49-F238E27FC236}">
                <a16:creationId xmlns:a16="http://schemas.microsoft.com/office/drawing/2014/main" id="{70CDBF71-597A-447F-B2A7-959815FEB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5"/>
          <a:stretch/>
        </p:blipFill>
        <p:spPr bwMode="auto">
          <a:xfrm>
            <a:off x="5310315" y="808865"/>
            <a:ext cx="6755569" cy="507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9BCC84-6C51-A0EB-42F9-5A9C9936363C}"/>
              </a:ext>
            </a:extLst>
          </p:cNvPr>
          <p:cNvSpPr txBox="1"/>
          <p:nvPr/>
        </p:nvSpPr>
        <p:spPr>
          <a:xfrm>
            <a:off x="3347678" y="6011476"/>
            <a:ext cx="59064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8AA850"/>
                </a:solidFill>
                <a:latin typeface="Arial"/>
                <a:cs typeface="Calibri"/>
              </a:rPr>
              <a:t>Let's have fun getting there together!</a:t>
            </a:r>
            <a:endParaRPr lang="en-US" sz="2400" b="1">
              <a:solidFill>
                <a:srgbClr val="8AA850"/>
              </a:solidFill>
              <a:latin typeface="Arial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67F1592-EE54-8CDA-8E22-5F605C66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OSELP Visit –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Oct. 15, 2024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2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_Widescreen" id="{7B6BC214-CE7D-5C48-9BF6-77FBFE1E69EC}" vid="{7428E7A7-0EE4-AE4F-9C3B-0381D78A7682}"/>
    </a:ext>
  </a:extLst>
</a:theme>
</file>

<file path=ppt/theme/theme2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JLab Colors">
    <a:dk1>
      <a:srgbClr val="000000"/>
    </a:dk1>
    <a:lt1>
      <a:srgbClr val="FFFFFF"/>
    </a:lt1>
    <a:dk2>
      <a:srgbClr val="5E5E5E"/>
    </a:dk2>
    <a:lt2>
      <a:srgbClr val="EAEAEA"/>
    </a:lt2>
    <a:accent1>
      <a:srgbClr val="BE1D1D"/>
    </a:accent1>
    <a:accent2>
      <a:srgbClr val="D5D5D5"/>
    </a:accent2>
    <a:accent3>
      <a:srgbClr val="C0C0C0"/>
    </a:accent3>
    <a:accent4>
      <a:srgbClr val="A9A9A9"/>
    </a:accent4>
    <a:accent5>
      <a:srgbClr val="929292"/>
    </a:accent5>
    <a:accent6>
      <a:srgbClr val="919191"/>
    </a:accent6>
    <a:hlink>
      <a:srgbClr val="941100"/>
    </a:hlink>
    <a:folHlink>
      <a:srgbClr val="C81B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B7BEAF6C418642A28670BD15AEC2C4" ma:contentTypeVersion="13" ma:contentTypeDescription="Create a new document." ma:contentTypeScope="" ma:versionID="fcdd7a97decd68c6dba9d13b875fa20f">
  <xsd:schema xmlns:xsd="http://www.w3.org/2001/XMLSchema" xmlns:xs="http://www.w3.org/2001/XMLSchema" xmlns:p="http://schemas.microsoft.com/office/2006/metadata/properties" xmlns:ns2="2b8875b9-b399-4b8d-8cfa-81a525b04246" xmlns:ns3="0f5a51fd-5a30-4728-96e2-7eaad79492bd" targetNamespace="http://schemas.microsoft.com/office/2006/metadata/properties" ma:root="true" ma:fieldsID="f581c8e828ad8dacba278791715e0101" ns2:_="" ns3:_="">
    <xsd:import namespace="2b8875b9-b399-4b8d-8cfa-81a525b04246"/>
    <xsd:import namespace="0f5a51fd-5a30-4728-96e2-7eaad79492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8875b9-b399-4b8d-8cfa-81a525b042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5a51fd-5a30-4728-96e2-7eaad79492b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7965b2d-73a3-4a19-b563-9672fc5a87da}" ma:internalName="TaxCatchAll" ma:showField="CatchAllData" ma:web="0f5a51fd-5a30-4728-96e2-7eaad79492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f5a51fd-5a30-4728-96e2-7eaad79492bd" xsi:nil="true"/>
    <lcf76f155ced4ddcb4097134ff3c332f xmlns="2b8875b9-b399-4b8d-8cfa-81a525b0424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C8FA2D-D6CC-49F4-A808-52AC127FB2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8875b9-b399-4b8d-8cfa-81a525b04246"/>
    <ds:schemaRef ds:uri="0f5a51fd-5a30-4728-96e2-7eaad79492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62C9EB-5BE7-4078-8305-95D1FFCD54AF}">
  <ds:schemaRefs>
    <ds:schemaRef ds:uri="http://purl.org/dc/terms/"/>
    <ds:schemaRef ds:uri="2b8875b9-b399-4b8d-8cfa-81a525b04246"/>
    <ds:schemaRef ds:uri="http://schemas.openxmlformats.org/package/2006/metadata/core-properties"/>
    <ds:schemaRef ds:uri="http://schemas.microsoft.com/office/infopath/2007/PartnerControls"/>
    <ds:schemaRef ds:uri="0f5a51fd-5a30-4728-96e2-7eaad79492bd"/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3AD174A-64F4-44A6-A500-6E072E2DD0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JeffersonLab_Widescreen (6)</Template>
  <TotalTime>2467</TotalTime>
  <Words>1180</Words>
  <Application>Microsoft Office PowerPoint</Application>
  <PresentationFormat>Widescreen</PresentationFormat>
  <Paragraphs>168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.PingFangSC-Regular</vt:lpstr>
      <vt:lpstr>Arial</vt:lpstr>
      <vt:lpstr>Avenir</vt:lpstr>
      <vt:lpstr>Avenir Heavy</vt:lpstr>
      <vt:lpstr>Calibri</vt:lpstr>
      <vt:lpstr>Calibri Light</vt:lpstr>
      <vt:lpstr>PingFangSC-Regular</vt:lpstr>
      <vt:lpstr>Wingdings</vt:lpstr>
      <vt:lpstr>Office Theme</vt:lpstr>
      <vt:lpstr>Office Theme</vt:lpstr>
      <vt:lpstr>Safety and Operations</vt:lpstr>
      <vt:lpstr>Jefferson Lab Operational Excellence 2025</vt:lpstr>
      <vt:lpstr>Opportunities as we grow</vt:lpstr>
      <vt:lpstr>Keeping a Pulse on the Culture</vt:lpstr>
      <vt:lpstr>Keeping a Pulse on the Culture: Fostering a Learning Culture</vt:lpstr>
      <vt:lpstr>Keeping a pulse on the culture: Safety Culture</vt:lpstr>
      <vt:lpstr>Preparing our leaders</vt:lpstr>
      <vt:lpstr>Management Safety Discussions</vt:lpstr>
      <vt:lpstr>Transition and Change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Weaver</dc:creator>
  <cp:lastModifiedBy>Johnathon Huff</cp:lastModifiedBy>
  <cp:revision>153</cp:revision>
  <dcterms:created xsi:type="dcterms:W3CDTF">2024-10-07T20:41:09Z</dcterms:created>
  <dcterms:modified xsi:type="dcterms:W3CDTF">2024-10-14T01:00:08Z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0x0101002EB7BEAF6C418642A28670BD15AEC2C4</vt:lpwstr>
  </property>
  <property fmtid="{D5CDD505-2E9C-101B-9397-08002B2CF9AE}" pid="3" name="MediaServiceImageTags">
    <vt:lpwstr/>
  </property>
</Properties>
</file>