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sldIdLst>
    <p:sldId id="318" r:id="rId5"/>
    <p:sldId id="1597" r:id="rId6"/>
    <p:sldId id="320" r:id="rId7"/>
    <p:sldId id="1598" r:id="rId8"/>
    <p:sldId id="1599" r:id="rId9"/>
    <p:sldId id="319" r:id="rId10"/>
    <p:sldId id="328" r:id="rId11"/>
    <p:sldId id="329" r:id="rId12"/>
    <p:sldId id="330" r:id="rId13"/>
    <p:sldId id="332" r:id="rId14"/>
    <p:sldId id="1602" r:id="rId15"/>
    <p:sldId id="1593" r:id="rId16"/>
    <p:sldId id="1603" r:id="rId17"/>
    <p:sldId id="1601" r:id="rId18"/>
    <p:sldId id="321" r:id="rId19"/>
    <p:sldId id="331" r:id="rId20"/>
    <p:sldId id="56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7" autoAdjust="0"/>
    <p:restoredTop sz="96408" autoAdjust="0"/>
  </p:normalViewPr>
  <p:slideViewPr>
    <p:cSldViewPr snapToGrid="0" snapToObjects="1">
      <p:cViewPr varScale="1">
        <p:scale>
          <a:sx n="108" d="100"/>
          <a:sy n="108" d="100"/>
        </p:scale>
        <p:origin x="224" y="62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5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32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1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6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5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27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36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B19B2-CC6E-0BBC-0571-04FB648FB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D68B82-ED74-5FA5-7E1D-074528C0E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48E8C8-D59D-73CA-E1B1-60FE689F3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1A452-C307-569D-14C2-34DCECD53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2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200" b="1" cap="sm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- October 14-15, 2024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Autofit/>
          </a:bodyPr>
          <a:lstStyle>
            <a:lvl1pPr>
              <a:defRPr sz="3200" b="1" cap="sm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– October 14-15,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- October 14-15,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- October 14-15,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- October 14-15,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- October 14-15,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- October 14-15,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- October 14-15,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OSELP Visit - October 14-15,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OSELP Virtual Visit - May 24-25,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small" baseline="0" dirty="0">
          <a:solidFill>
            <a:schemeClr val="tx1"/>
          </a:solidFill>
          <a:latin typeface="Arial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E3B1-946C-4020-8A43-2512202D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DD32B1-FA18-42E7-B208-A86BB00C7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6584" cy="6858000"/>
          </a:xfrm>
          <a:solidFill>
            <a:srgbClr val="C00000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672E0B-5D32-4A85-AE6F-31F3FB3CC3BD}"/>
              </a:ext>
            </a:extLst>
          </p:cNvPr>
          <p:cNvSpPr/>
          <p:nvPr/>
        </p:nvSpPr>
        <p:spPr>
          <a:xfrm>
            <a:off x="6948662" y="0"/>
            <a:ext cx="5237922" cy="21965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The Jefferson Lab </a:t>
            </a:r>
          </a:p>
          <a:p>
            <a:pPr algn="ctr"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Biomedical Research and Innovation Center </a:t>
            </a:r>
            <a:endParaRPr lang="en-US" sz="2600" dirty="0">
              <a:latin typeface="Arial"/>
              <a:ea typeface="Gadugi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6A62F-DA97-45F5-88E0-F44BC7462F55}"/>
              </a:ext>
            </a:extLst>
          </p:cNvPr>
          <p:cNvSpPr txBox="1"/>
          <p:nvPr/>
        </p:nvSpPr>
        <p:spPr>
          <a:xfrm>
            <a:off x="201871" y="5054599"/>
            <a:ext cx="10937183" cy="16222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Drew Weisenberger, Co-Director: Biomedical Research and Innovation Center Group Leader: Radiation Detector and Imaging Group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/>
              <a:t>October 14-15, 2024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14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D1C0-4897-3439-5F1C-116FF2EE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13645-835A-1240-90C1-900957A6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46043-4311-83D8-E93C-C4DD9BD2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Content Placeholder 6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B07AA42C-E584-FE7D-DAF4-D31C2D532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963" y="3716184"/>
            <a:ext cx="9191662" cy="2577662"/>
          </a:xfrm>
          <a:ln>
            <a:gradFill>
              <a:gsLst>
                <a:gs pos="0">
                  <a:srgbClr val="00B0F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96EEE0-E864-B625-CE26-803C6823AB4E}"/>
              </a:ext>
            </a:extLst>
          </p:cNvPr>
          <p:cNvSpPr txBox="1"/>
          <p:nvPr/>
        </p:nvSpPr>
        <p:spPr>
          <a:xfrm>
            <a:off x="3303668" y="975984"/>
            <a:ext cx="57826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Cynthia Keppel </a:t>
            </a:r>
            <a:r>
              <a:rPr lang="en-US" sz="2200" b="1" i="1" u="none" strike="noStrike" dirty="0">
                <a:solidFill>
                  <a:srgbClr val="5B6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received $1 million for research as a newly appointed U.S. Department of Energy Office of Science </a:t>
            </a:r>
            <a:r>
              <a:rPr lang="en-US" sz="22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Distinguished Scientist Fellow</a:t>
            </a:r>
            <a:endParaRPr lang="en-US" sz="2200" b="1" i="0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0A33DE1-A102-8287-14B3-FA66FF5A0CF1}"/>
              </a:ext>
            </a:extLst>
          </p:cNvPr>
          <p:cNvSpPr/>
          <p:nvPr/>
        </p:nvSpPr>
        <p:spPr>
          <a:xfrm>
            <a:off x="5967425" y="2733601"/>
            <a:ext cx="455120" cy="7926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41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8E3F25-9923-A9D8-9955-A9A95FEB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5" y="1221698"/>
            <a:ext cx="5545750" cy="548570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C72D1-44EC-A457-7A42-A17F854D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85" y="1340449"/>
            <a:ext cx="5243370" cy="518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0DF30-555B-80D8-6502-58A1B273631F}"/>
              </a:ext>
            </a:extLst>
          </p:cNvPr>
          <p:cNvSpPr txBox="1"/>
          <p:nvPr/>
        </p:nvSpPr>
        <p:spPr>
          <a:xfrm>
            <a:off x="2635641" y="852366"/>
            <a:ext cx="290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08856-19A0-4E94-B14B-016E677C5975}"/>
              </a:ext>
            </a:extLst>
          </p:cNvPr>
          <p:cNvSpPr txBox="1"/>
          <p:nvPr/>
        </p:nvSpPr>
        <p:spPr>
          <a:xfrm>
            <a:off x="8038391" y="852366"/>
            <a:ext cx="290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Conferences/Workshops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E08C32-F1A7-B653-C0E4-4B95C8998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572" y="150598"/>
            <a:ext cx="3020856" cy="487490"/>
          </a:xfrm>
        </p:spPr>
        <p:txBody>
          <a:bodyPr/>
          <a:lstStyle/>
          <a:p>
            <a:r>
              <a:rPr lang="en-US" dirty="0"/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1326368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3F0BDF8-93BF-C945-5B8D-9F68202E9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80" y="4690020"/>
            <a:ext cx="2817881" cy="1730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3A88F-E00C-4C28-DEDF-1EDAE30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5C152-BB9D-7034-1E13-ED240992F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79" y="2563122"/>
            <a:ext cx="3042805" cy="42537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6DD2188-3788-0867-8269-347851A3422A}"/>
              </a:ext>
            </a:extLst>
          </p:cNvPr>
          <p:cNvGrpSpPr/>
          <p:nvPr/>
        </p:nvGrpSpPr>
        <p:grpSpPr>
          <a:xfrm>
            <a:off x="3097144" y="793887"/>
            <a:ext cx="5479022" cy="711797"/>
            <a:chOff x="951470" y="656961"/>
            <a:chExt cx="9514703" cy="139486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8DE04F0-1AD8-EF55-7A7C-049FC178B2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42"/>
            <a:stretch/>
          </p:blipFill>
          <p:spPr bwMode="auto">
            <a:xfrm>
              <a:off x="951470" y="656961"/>
              <a:ext cx="9514703" cy="139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D00F0B-684F-689B-827B-7F038AF7D6F6}"/>
                </a:ext>
              </a:extLst>
            </p:cNvPr>
            <p:cNvSpPr/>
            <p:nvPr/>
          </p:nvSpPr>
          <p:spPr>
            <a:xfrm>
              <a:off x="8804057" y="1665420"/>
              <a:ext cx="124691" cy="332509"/>
            </a:xfrm>
            <a:prstGeom prst="rect">
              <a:avLst/>
            </a:prstGeom>
            <a:solidFill>
              <a:srgbClr val="E3F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3BCBE5A-787B-D38E-13CC-57334838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– DOE Workshop Series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B53792-5520-905A-1555-244283FEC451}"/>
              </a:ext>
            </a:extLst>
          </p:cNvPr>
          <p:cNvSpPr txBox="1"/>
          <p:nvPr/>
        </p:nvSpPr>
        <p:spPr>
          <a:xfrm>
            <a:off x="223318" y="1478181"/>
            <a:ext cx="45273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12-13, 2021 Virtual Workshop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Crystals, Cameras and Detectors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 Magnetics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Radiopharmaceuticals for Diagnosis and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Electronics, Data Processing &amp; Image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Radiotherapy Instrumentation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Science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  <a:p>
            <a:r>
              <a:rPr lang="en-US" sz="1400" b="1" dirty="0">
                <a:effectLst/>
                <a:latin typeface="TimesNewRomanPS"/>
              </a:rPr>
              <a:t> </a:t>
            </a:r>
            <a:endParaRPr lang="en-US" sz="1400" dirty="0"/>
          </a:p>
          <a:p>
            <a:r>
              <a:rPr lang="en-US" sz="1400" b="1" dirty="0">
                <a:effectLst/>
                <a:latin typeface="TimesNewRomanPS"/>
              </a:rPr>
              <a:t> </a:t>
            </a:r>
            <a:endParaRPr lang="en-US" sz="1400" dirty="0"/>
          </a:p>
          <a:p>
            <a:r>
              <a:rPr lang="en-US" sz="1400" b="1" dirty="0">
                <a:effectLst/>
                <a:latin typeface="TimesNewRomanPS"/>
              </a:rPr>
              <a:t> </a:t>
            </a:r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E8D429-BCF6-997C-E758-796129C21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110" y="784923"/>
            <a:ext cx="2359376" cy="987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BFA96-1358-E9A6-7BE8-069EDC943630}"/>
              </a:ext>
            </a:extLst>
          </p:cNvPr>
          <p:cNvSpPr txBox="1"/>
          <p:nvPr/>
        </p:nvSpPr>
        <p:spPr>
          <a:xfrm>
            <a:off x="5312658" y="1662849"/>
            <a:ext cx="593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16-17, 2023 Workshop at Jefferson Lab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is on Radiation Detectors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7F60B7-E0B4-E961-FB37-99657E386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7003" y="2356185"/>
            <a:ext cx="5558326" cy="1891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2B56C0-9F99-2B0D-C044-4361A087C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3918" y="4248131"/>
            <a:ext cx="2628394" cy="2109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7C96ED-8805-07DC-CD5D-7CCE6EBFB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905" y="5063467"/>
            <a:ext cx="3042806" cy="1730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0D1E0C-972D-BEBD-2C7F-3E13E742F8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4236" y="4391927"/>
            <a:ext cx="2425458" cy="18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00DF30-555B-80D8-6502-58A1B273631F}"/>
              </a:ext>
            </a:extLst>
          </p:cNvPr>
          <p:cNvSpPr txBox="1"/>
          <p:nvPr/>
        </p:nvSpPr>
        <p:spPr>
          <a:xfrm>
            <a:off x="2566067" y="867559"/>
            <a:ext cx="290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Industry Partners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08856-19A0-4E94-B14B-016E677C5975}"/>
              </a:ext>
            </a:extLst>
          </p:cNvPr>
          <p:cNvSpPr txBox="1"/>
          <p:nvPr/>
        </p:nvSpPr>
        <p:spPr>
          <a:xfrm>
            <a:off x="8337979" y="867559"/>
            <a:ext cx="290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 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CE3CA-C56D-CFD3-AE5D-7181F1ABF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3" y="1415016"/>
            <a:ext cx="4081616" cy="384248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A2C798-D310-E9BB-6F1D-02789A9CB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067" y="2984264"/>
            <a:ext cx="3624624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7B6C1-6163-88CC-2730-599B04CC6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621" y="1399823"/>
            <a:ext cx="3618796" cy="3599128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801C9F-31FF-2BFB-E74E-1F236FFA9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885" y="2695386"/>
            <a:ext cx="3618795" cy="3599128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DCD5E0-DA6D-29C9-FC77-03069D9D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572" y="150598"/>
            <a:ext cx="3020856" cy="487490"/>
          </a:xfrm>
        </p:spPr>
        <p:txBody>
          <a:bodyPr/>
          <a:lstStyle/>
          <a:p>
            <a:r>
              <a:rPr lang="en-US" dirty="0"/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65653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794E-7B31-4D55-46AD-160A472F6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2B11-9075-32E6-A3EB-EB99970F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6B798-4282-8FBB-0F7B-D0CAE578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1E74A-590A-2777-B84A-051E419D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508DB-F797-C868-BC44-719A129BCCAB}"/>
              </a:ext>
            </a:extLst>
          </p:cNvPr>
          <p:cNvSpPr txBox="1"/>
          <p:nvPr/>
        </p:nvSpPr>
        <p:spPr>
          <a:xfrm>
            <a:off x="3385523" y="894684"/>
            <a:ext cx="5762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5B6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External Collaborations Essential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26AB9-0A72-8DDC-B2D2-BE3CBF8AF4BF}"/>
              </a:ext>
            </a:extLst>
          </p:cNvPr>
          <p:cNvSpPr txBox="1"/>
          <p:nvPr/>
        </p:nvSpPr>
        <p:spPr>
          <a:xfrm>
            <a:off x="3130827" y="1509588"/>
            <a:ext cx="6271590" cy="5107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Hampton Roads Sanitat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District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Smart Breast LLC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Sensors LLC</a:t>
            </a:r>
            <a:endParaRPr lang="en-US" sz="2200" b="1" i="0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Facilities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Oak Ridge National Laboratory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Savannah River Site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  <a:endParaRPr lang="en-US" sz="2200" b="1" i="0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28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28995-6759-74B5-1365-12903D1C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8BB5D-B86F-1E0F-02F2-F5A7722F8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66248-EB54-EDD3-A94C-9C1E3457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59AB6-2BA4-D655-9902-88A68F19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7" y="844158"/>
            <a:ext cx="11555062" cy="55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4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28995-6759-74B5-1365-12903D1C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8BB5D-B86F-1E0F-02F2-F5A7722F8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709" y="6499003"/>
            <a:ext cx="5223851" cy="311322"/>
          </a:xfrm>
        </p:spPr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66248-EB54-EDD3-A94C-9C1E3457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93693-7C7B-0D66-8E57-3FA142507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28" y="826136"/>
            <a:ext cx="11618743" cy="556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84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8DE94-51BE-4FF3-8132-73D24854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CC163-2F52-4715-90CB-2B929B61F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9"/>
          <a:stretch/>
        </p:blipFill>
        <p:spPr>
          <a:xfrm>
            <a:off x="3975802" y="1371600"/>
            <a:ext cx="4168776" cy="482878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5E61787-975E-4B2B-A5E8-FB963434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233751"/>
            <a:ext cx="11287125" cy="4873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0298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6AC967-0F63-6408-89A8-707477BE206A}"/>
              </a:ext>
            </a:extLst>
          </p:cNvPr>
          <p:cNvSpPr txBox="1"/>
          <p:nvPr/>
        </p:nvSpPr>
        <p:spPr>
          <a:xfrm>
            <a:off x="1908191" y="1351508"/>
            <a:ext cx="82932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Biomedical Research and Innovation Center (BRIC) is established: </a:t>
            </a:r>
          </a:p>
          <a:p>
            <a:endParaRPr lang="en-US" sz="2400" b="1" i="0" u="none" strike="noStrike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i="1" u="none" strike="noStrike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be a central hub to highlight </a:t>
            </a:r>
            <a:r>
              <a:rPr lang="en-US" sz="2400" i="1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both internal and external stakeholders </a:t>
            </a:r>
            <a:r>
              <a:rPr lang="en-US" sz="2400" i="1" u="none" strike="noStrike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health, biological and medical related applications of </a:t>
            </a:r>
            <a:r>
              <a:rPr lang="en-US" sz="2400" i="1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</a:t>
            </a:r>
            <a:r>
              <a:rPr lang="en-US" sz="2400" i="1" u="none" strike="noStrike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i="1" u="none" strike="noStrike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ab’s technical </a:t>
            </a:r>
            <a:r>
              <a:rPr lang="en-US" sz="2400" i="1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and </a:t>
            </a:r>
            <a:endParaRPr lang="en-US" sz="2400" i="1" u="none" strike="noStrike" dirty="0">
              <a:solidFill>
                <a:srgbClr val="040C2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u="none" strike="noStrike" dirty="0">
              <a:solidFill>
                <a:srgbClr val="040C2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i="1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provide a supportive, collaborative environment in which existing and future biomedical efforts can thrive and </a:t>
            </a:r>
            <a:r>
              <a:rPr lang="en-US" sz="2400" i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</a:t>
            </a:r>
            <a:r>
              <a:rPr lang="en-US" sz="2400" i="1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AED284FB-414C-0576-033B-B39BDC07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4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BF1F-C241-4B33-9001-863ADF1E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3CC9A-5253-4E88-B7BC-E6DBDBB0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F8ED5-C306-36F8-EF7A-A78A926F5D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9549" y="782469"/>
            <a:ext cx="8487207" cy="60426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98CE7806-3D9B-82BA-4853-D8014A60D377}"/>
              </a:ext>
            </a:extLst>
          </p:cNvPr>
          <p:cNvSpPr/>
          <p:nvPr/>
        </p:nvSpPr>
        <p:spPr>
          <a:xfrm>
            <a:off x="8932107" y="2928747"/>
            <a:ext cx="1305195" cy="3890516"/>
          </a:xfrm>
          <a:custGeom>
            <a:avLst/>
            <a:gdLst>
              <a:gd name="connsiteX0" fmla="*/ 107576 w 1344706"/>
              <a:gd name="connsiteY0" fmla="*/ 0 h 3913094"/>
              <a:gd name="connsiteX1" fmla="*/ 1331259 w 1344706"/>
              <a:gd name="connsiteY1" fmla="*/ 26894 h 3913094"/>
              <a:gd name="connsiteX2" fmla="*/ 1344706 w 1344706"/>
              <a:gd name="connsiteY2" fmla="*/ 3913094 h 3913094"/>
              <a:gd name="connsiteX3" fmla="*/ 228600 w 1344706"/>
              <a:gd name="connsiteY3" fmla="*/ 3886200 h 3913094"/>
              <a:gd name="connsiteX4" fmla="*/ 0 w 1344706"/>
              <a:gd name="connsiteY4" fmla="*/ 497541 h 3913094"/>
              <a:gd name="connsiteX5" fmla="*/ 242047 w 1344706"/>
              <a:gd name="connsiteY5" fmla="*/ 0 h 3913094"/>
              <a:gd name="connsiteX0" fmla="*/ 107576 w 1331725"/>
              <a:gd name="connsiteY0" fmla="*/ 0 h 3924383"/>
              <a:gd name="connsiteX1" fmla="*/ 1331259 w 1331725"/>
              <a:gd name="connsiteY1" fmla="*/ 26894 h 3924383"/>
              <a:gd name="connsiteX2" fmla="*/ 1310839 w 1331725"/>
              <a:gd name="connsiteY2" fmla="*/ 3924383 h 3924383"/>
              <a:gd name="connsiteX3" fmla="*/ 228600 w 1331725"/>
              <a:gd name="connsiteY3" fmla="*/ 3886200 h 3924383"/>
              <a:gd name="connsiteX4" fmla="*/ 0 w 1331725"/>
              <a:gd name="connsiteY4" fmla="*/ 497541 h 3924383"/>
              <a:gd name="connsiteX5" fmla="*/ 242047 w 1331725"/>
              <a:gd name="connsiteY5" fmla="*/ 0 h 3924383"/>
              <a:gd name="connsiteX0" fmla="*/ 107576 w 1331656"/>
              <a:gd name="connsiteY0" fmla="*/ 0 h 3890516"/>
              <a:gd name="connsiteX1" fmla="*/ 1331259 w 1331656"/>
              <a:gd name="connsiteY1" fmla="*/ 26894 h 3890516"/>
              <a:gd name="connsiteX2" fmla="*/ 1305195 w 1331656"/>
              <a:gd name="connsiteY2" fmla="*/ 3890516 h 3890516"/>
              <a:gd name="connsiteX3" fmla="*/ 228600 w 1331656"/>
              <a:gd name="connsiteY3" fmla="*/ 3886200 h 3890516"/>
              <a:gd name="connsiteX4" fmla="*/ 0 w 1331656"/>
              <a:gd name="connsiteY4" fmla="*/ 497541 h 3890516"/>
              <a:gd name="connsiteX5" fmla="*/ 242047 w 1331656"/>
              <a:gd name="connsiteY5" fmla="*/ 0 h 3890516"/>
              <a:gd name="connsiteX0" fmla="*/ 220465 w 1331656"/>
              <a:gd name="connsiteY0" fmla="*/ 5645 h 3890516"/>
              <a:gd name="connsiteX1" fmla="*/ 1331259 w 1331656"/>
              <a:gd name="connsiteY1" fmla="*/ 26894 h 3890516"/>
              <a:gd name="connsiteX2" fmla="*/ 1305195 w 1331656"/>
              <a:gd name="connsiteY2" fmla="*/ 3890516 h 3890516"/>
              <a:gd name="connsiteX3" fmla="*/ 228600 w 1331656"/>
              <a:gd name="connsiteY3" fmla="*/ 3886200 h 3890516"/>
              <a:gd name="connsiteX4" fmla="*/ 0 w 1331656"/>
              <a:gd name="connsiteY4" fmla="*/ 497541 h 3890516"/>
              <a:gd name="connsiteX5" fmla="*/ 242047 w 1331656"/>
              <a:gd name="connsiteY5" fmla="*/ 0 h 3890516"/>
              <a:gd name="connsiteX0" fmla="*/ 220465 w 1305195"/>
              <a:gd name="connsiteY0" fmla="*/ 5645 h 3890516"/>
              <a:gd name="connsiteX1" fmla="*/ 1286103 w 1305195"/>
              <a:gd name="connsiteY1" fmla="*/ 49472 h 3890516"/>
              <a:gd name="connsiteX2" fmla="*/ 1305195 w 1305195"/>
              <a:gd name="connsiteY2" fmla="*/ 3890516 h 3890516"/>
              <a:gd name="connsiteX3" fmla="*/ 228600 w 1305195"/>
              <a:gd name="connsiteY3" fmla="*/ 3886200 h 3890516"/>
              <a:gd name="connsiteX4" fmla="*/ 0 w 1305195"/>
              <a:gd name="connsiteY4" fmla="*/ 497541 h 3890516"/>
              <a:gd name="connsiteX5" fmla="*/ 242047 w 1305195"/>
              <a:gd name="connsiteY5" fmla="*/ 0 h 389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5195" h="3890516">
                <a:moveTo>
                  <a:pt x="220465" y="5645"/>
                </a:moveTo>
                <a:lnTo>
                  <a:pt x="1286103" y="49472"/>
                </a:lnTo>
                <a:cubicBezTo>
                  <a:pt x="1290585" y="1344872"/>
                  <a:pt x="1300713" y="2595116"/>
                  <a:pt x="1305195" y="3890516"/>
                </a:cubicBezTo>
                <a:lnTo>
                  <a:pt x="228600" y="3886200"/>
                </a:lnTo>
                <a:lnTo>
                  <a:pt x="0" y="497541"/>
                </a:lnTo>
                <a:lnTo>
                  <a:pt x="242047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DFD7AF4-AF55-4CA3-D1FE-02B9463D2D8B}"/>
              </a:ext>
            </a:extLst>
          </p:cNvPr>
          <p:cNvSpPr/>
          <p:nvPr/>
        </p:nvSpPr>
        <p:spPr>
          <a:xfrm>
            <a:off x="7422777" y="4334437"/>
            <a:ext cx="1370918" cy="2507404"/>
          </a:xfrm>
          <a:custGeom>
            <a:avLst/>
            <a:gdLst>
              <a:gd name="connsiteX0" fmla="*/ 107576 w 1344706"/>
              <a:gd name="connsiteY0" fmla="*/ 0 h 3913094"/>
              <a:gd name="connsiteX1" fmla="*/ 1331259 w 1344706"/>
              <a:gd name="connsiteY1" fmla="*/ 26894 h 3913094"/>
              <a:gd name="connsiteX2" fmla="*/ 1344706 w 1344706"/>
              <a:gd name="connsiteY2" fmla="*/ 3913094 h 3913094"/>
              <a:gd name="connsiteX3" fmla="*/ 228600 w 1344706"/>
              <a:gd name="connsiteY3" fmla="*/ 3886200 h 3913094"/>
              <a:gd name="connsiteX4" fmla="*/ 0 w 1344706"/>
              <a:gd name="connsiteY4" fmla="*/ 497541 h 3913094"/>
              <a:gd name="connsiteX5" fmla="*/ 242047 w 1344706"/>
              <a:gd name="connsiteY5" fmla="*/ 0 h 3913094"/>
              <a:gd name="connsiteX0" fmla="*/ 107576 w 1331647"/>
              <a:gd name="connsiteY0" fmla="*/ 0 h 3886200"/>
              <a:gd name="connsiteX1" fmla="*/ 1331259 w 1331647"/>
              <a:gd name="connsiteY1" fmla="*/ 26894 h 3886200"/>
              <a:gd name="connsiteX2" fmla="*/ 1304365 w 1331647"/>
              <a:gd name="connsiteY2" fmla="*/ 2272553 h 3886200"/>
              <a:gd name="connsiteX3" fmla="*/ 228600 w 1331647"/>
              <a:gd name="connsiteY3" fmla="*/ 3886200 h 3886200"/>
              <a:gd name="connsiteX4" fmla="*/ 0 w 1331647"/>
              <a:gd name="connsiteY4" fmla="*/ 497541 h 3886200"/>
              <a:gd name="connsiteX5" fmla="*/ 242047 w 1331647"/>
              <a:gd name="connsiteY5" fmla="*/ 0 h 3886200"/>
              <a:gd name="connsiteX0" fmla="*/ 107576 w 1331647"/>
              <a:gd name="connsiteY0" fmla="*/ 0 h 2339788"/>
              <a:gd name="connsiteX1" fmla="*/ 1331259 w 1331647"/>
              <a:gd name="connsiteY1" fmla="*/ 26894 h 2339788"/>
              <a:gd name="connsiteX2" fmla="*/ 1304365 w 1331647"/>
              <a:gd name="connsiteY2" fmla="*/ 2272553 h 2339788"/>
              <a:gd name="connsiteX3" fmla="*/ 26894 w 1331647"/>
              <a:gd name="connsiteY3" fmla="*/ 2339788 h 2339788"/>
              <a:gd name="connsiteX4" fmla="*/ 0 w 1331647"/>
              <a:gd name="connsiteY4" fmla="*/ 497541 h 2339788"/>
              <a:gd name="connsiteX5" fmla="*/ 242047 w 1331647"/>
              <a:gd name="connsiteY5" fmla="*/ 0 h 2339788"/>
              <a:gd name="connsiteX0" fmla="*/ 107576 w 1331647"/>
              <a:gd name="connsiteY0" fmla="*/ 0 h 2391287"/>
              <a:gd name="connsiteX1" fmla="*/ 1331259 w 1331647"/>
              <a:gd name="connsiteY1" fmla="*/ 26894 h 2391287"/>
              <a:gd name="connsiteX2" fmla="*/ 1304365 w 1331647"/>
              <a:gd name="connsiteY2" fmla="*/ 2272553 h 2391287"/>
              <a:gd name="connsiteX3" fmla="*/ 26894 w 1331647"/>
              <a:gd name="connsiteY3" fmla="*/ 2339788 h 2391287"/>
              <a:gd name="connsiteX4" fmla="*/ 0 w 1331647"/>
              <a:gd name="connsiteY4" fmla="*/ 497541 h 2391287"/>
              <a:gd name="connsiteX5" fmla="*/ 242047 w 1331647"/>
              <a:gd name="connsiteY5" fmla="*/ 0 h 2391287"/>
              <a:gd name="connsiteX0" fmla="*/ 107576 w 1332552"/>
              <a:gd name="connsiteY0" fmla="*/ 0 h 2494286"/>
              <a:gd name="connsiteX1" fmla="*/ 1331259 w 1332552"/>
              <a:gd name="connsiteY1" fmla="*/ 26894 h 2494286"/>
              <a:gd name="connsiteX2" fmla="*/ 1331259 w 1332552"/>
              <a:gd name="connsiteY2" fmla="*/ 2487706 h 2494286"/>
              <a:gd name="connsiteX3" fmla="*/ 26894 w 1332552"/>
              <a:gd name="connsiteY3" fmla="*/ 2339788 h 2494286"/>
              <a:gd name="connsiteX4" fmla="*/ 0 w 1332552"/>
              <a:gd name="connsiteY4" fmla="*/ 497541 h 2494286"/>
              <a:gd name="connsiteX5" fmla="*/ 242047 w 1332552"/>
              <a:gd name="connsiteY5" fmla="*/ 0 h 2494286"/>
              <a:gd name="connsiteX0" fmla="*/ 107576 w 1332552"/>
              <a:gd name="connsiteY0" fmla="*/ 0 h 2695445"/>
              <a:gd name="connsiteX1" fmla="*/ 1331259 w 1332552"/>
              <a:gd name="connsiteY1" fmla="*/ 26894 h 2695445"/>
              <a:gd name="connsiteX2" fmla="*/ 1331259 w 1332552"/>
              <a:gd name="connsiteY2" fmla="*/ 2487706 h 2695445"/>
              <a:gd name="connsiteX3" fmla="*/ 612690 w 1332552"/>
              <a:gd name="connsiteY3" fmla="*/ 2561531 h 2695445"/>
              <a:gd name="connsiteX4" fmla="*/ 26894 w 1332552"/>
              <a:gd name="connsiteY4" fmla="*/ 2339788 h 2695445"/>
              <a:gd name="connsiteX5" fmla="*/ 0 w 1332552"/>
              <a:gd name="connsiteY5" fmla="*/ 497541 h 2695445"/>
              <a:gd name="connsiteX6" fmla="*/ 242047 w 1332552"/>
              <a:gd name="connsiteY6" fmla="*/ 0 h 2695445"/>
              <a:gd name="connsiteX0" fmla="*/ 107576 w 1357898"/>
              <a:gd name="connsiteY0" fmla="*/ 0 h 2586346"/>
              <a:gd name="connsiteX1" fmla="*/ 1331259 w 1357898"/>
              <a:gd name="connsiteY1" fmla="*/ 26894 h 2586346"/>
              <a:gd name="connsiteX2" fmla="*/ 1357898 w 1357898"/>
              <a:gd name="connsiteY2" fmla="*/ 2268147 h 2586346"/>
              <a:gd name="connsiteX3" fmla="*/ 612690 w 1357898"/>
              <a:gd name="connsiteY3" fmla="*/ 2561531 h 2586346"/>
              <a:gd name="connsiteX4" fmla="*/ 26894 w 1357898"/>
              <a:gd name="connsiteY4" fmla="*/ 2339788 h 2586346"/>
              <a:gd name="connsiteX5" fmla="*/ 0 w 1357898"/>
              <a:gd name="connsiteY5" fmla="*/ 497541 h 2586346"/>
              <a:gd name="connsiteX6" fmla="*/ 242047 w 1357898"/>
              <a:gd name="connsiteY6" fmla="*/ 0 h 2586346"/>
              <a:gd name="connsiteX0" fmla="*/ 107576 w 1357898"/>
              <a:gd name="connsiteY0" fmla="*/ 0 h 2558763"/>
              <a:gd name="connsiteX1" fmla="*/ 1331259 w 1357898"/>
              <a:gd name="connsiteY1" fmla="*/ 26894 h 2558763"/>
              <a:gd name="connsiteX2" fmla="*/ 1357898 w 1357898"/>
              <a:gd name="connsiteY2" fmla="*/ 2268147 h 2558763"/>
              <a:gd name="connsiteX3" fmla="*/ 679288 w 1357898"/>
              <a:gd name="connsiteY3" fmla="*/ 2520364 h 2558763"/>
              <a:gd name="connsiteX4" fmla="*/ 26894 w 1357898"/>
              <a:gd name="connsiteY4" fmla="*/ 2339788 h 2558763"/>
              <a:gd name="connsiteX5" fmla="*/ 0 w 1357898"/>
              <a:gd name="connsiteY5" fmla="*/ 497541 h 2558763"/>
              <a:gd name="connsiteX6" fmla="*/ 242047 w 1357898"/>
              <a:gd name="connsiteY6" fmla="*/ 0 h 255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7898" h="2558763">
                <a:moveTo>
                  <a:pt x="107576" y="0"/>
                </a:moveTo>
                <a:lnTo>
                  <a:pt x="1331259" y="26894"/>
                </a:lnTo>
                <a:cubicBezTo>
                  <a:pt x="1335741" y="1322294"/>
                  <a:pt x="1353416" y="972747"/>
                  <a:pt x="1357898" y="2268147"/>
                </a:cubicBezTo>
                <a:cubicBezTo>
                  <a:pt x="1238136" y="2672290"/>
                  <a:pt x="896682" y="2545017"/>
                  <a:pt x="679288" y="2520364"/>
                </a:cubicBezTo>
                <a:cubicBezTo>
                  <a:pt x="461894" y="2495711"/>
                  <a:pt x="129009" y="2665489"/>
                  <a:pt x="26894" y="2339788"/>
                </a:cubicBezTo>
                <a:lnTo>
                  <a:pt x="0" y="497541"/>
                </a:lnTo>
                <a:lnTo>
                  <a:pt x="242047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CC0279C-D80C-214B-A639-7A1D019D0D58}"/>
              </a:ext>
            </a:extLst>
          </p:cNvPr>
          <p:cNvSpPr/>
          <p:nvPr/>
        </p:nvSpPr>
        <p:spPr>
          <a:xfrm>
            <a:off x="4733365" y="4020672"/>
            <a:ext cx="2551000" cy="2823882"/>
          </a:xfrm>
          <a:custGeom>
            <a:avLst/>
            <a:gdLst>
              <a:gd name="connsiteX0" fmla="*/ 1519517 w 2460811"/>
              <a:gd name="connsiteY0" fmla="*/ 0 h 4410635"/>
              <a:gd name="connsiteX1" fmla="*/ 1048870 w 2460811"/>
              <a:gd name="connsiteY1" fmla="*/ 13447 h 4410635"/>
              <a:gd name="connsiteX2" fmla="*/ 0 w 2460811"/>
              <a:gd name="connsiteY2" fmla="*/ 2568388 h 4410635"/>
              <a:gd name="connsiteX3" fmla="*/ 26894 w 2460811"/>
              <a:gd name="connsiteY3" fmla="*/ 4410635 h 4410635"/>
              <a:gd name="connsiteX4" fmla="*/ 1102659 w 2460811"/>
              <a:gd name="connsiteY4" fmla="*/ 4397188 h 4410635"/>
              <a:gd name="connsiteX5" fmla="*/ 1223682 w 2460811"/>
              <a:gd name="connsiteY5" fmla="*/ 3738282 h 4410635"/>
              <a:gd name="connsiteX6" fmla="*/ 1492623 w 2460811"/>
              <a:gd name="connsiteY6" fmla="*/ 4410635 h 4410635"/>
              <a:gd name="connsiteX7" fmla="*/ 2447364 w 2460811"/>
              <a:gd name="connsiteY7" fmla="*/ 4383741 h 4410635"/>
              <a:gd name="connsiteX8" fmla="*/ 2460811 w 2460811"/>
              <a:gd name="connsiteY8" fmla="*/ 1882588 h 4410635"/>
              <a:gd name="connsiteX9" fmla="*/ 1694329 w 2460811"/>
              <a:gd name="connsiteY9" fmla="*/ 1788458 h 4410635"/>
              <a:gd name="connsiteX10" fmla="*/ 1277470 w 2460811"/>
              <a:gd name="connsiteY10" fmla="*/ 2017058 h 4410635"/>
              <a:gd name="connsiteX11" fmla="*/ 779929 w 2460811"/>
              <a:gd name="connsiteY11" fmla="*/ 1761564 h 4410635"/>
              <a:gd name="connsiteX12" fmla="*/ 403411 w 2460811"/>
              <a:gd name="connsiteY12" fmla="*/ 1627094 h 4410635"/>
              <a:gd name="connsiteX0" fmla="*/ 1196788 w 2460811"/>
              <a:gd name="connsiteY0" fmla="*/ 0 h 4397188"/>
              <a:gd name="connsiteX1" fmla="*/ 1048870 w 2460811"/>
              <a:gd name="connsiteY1" fmla="*/ 0 h 4397188"/>
              <a:gd name="connsiteX2" fmla="*/ 0 w 2460811"/>
              <a:gd name="connsiteY2" fmla="*/ 2554941 h 4397188"/>
              <a:gd name="connsiteX3" fmla="*/ 26894 w 2460811"/>
              <a:gd name="connsiteY3" fmla="*/ 4397188 h 4397188"/>
              <a:gd name="connsiteX4" fmla="*/ 1102659 w 2460811"/>
              <a:gd name="connsiteY4" fmla="*/ 4383741 h 4397188"/>
              <a:gd name="connsiteX5" fmla="*/ 1223682 w 2460811"/>
              <a:gd name="connsiteY5" fmla="*/ 3724835 h 4397188"/>
              <a:gd name="connsiteX6" fmla="*/ 1492623 w 2460811"/>
              <a:gd name="connsiteY6" fmla="*/ 4397188 h 4397188"/>
              <a:gd name="connsiteX7" fmla="*/ 2447364 w 2460811"/>
              <a:gd name="connsiteY7" fmla="*/ 4370294 h 4397188"/>
              <a:gd name="connsiteX8" fmla="*/ 2460811 w 2460811"/>
              <a:gd name="connsiteY8" fmla="*/ 1869141 h 4397188"/>
              <a:gd name="connsiteX9" fmla="*/ 1694329 w 2460811"/>
              <a:gd name="connsiteY9" fmla="*/ 1775011 h 4397188"/>
              <a:gd name="connsiteX10" fmla="*/ 1277470 w 2460811"/>
              <a:gd name="connsiteY10" fmla="*/ 2003611 h 4397188"/>
              <a:gd name="connsiteX11" fmla="*/ 779929 w 2460811"/>
              <a:gd name="connsiteY11" fmla="*/ 1748117 h 4397188"/>
              <a:gd name="connsiteX12" fmla="*/ 403411 w 2460811"/>
              <a:gd name="connsiteY12" fmla="*/ 1613647 h 4397188"/>
              <a:gd name="connsiteX0" fmla="*/ 1196788 w 2460811"/>
              <a:gd name="connsiteY0" fmla="*/ 0 h 4397188"/>
              <a:gd name="connsiteX1" fmla="*/ 403411 w 2460811"/>
              <a:gd name="connsiteY1" fmla="*/ 1627094 h 4397188"/>
              <a:gd name="connsiteX2" fmla="*/ 0 w 2460811"/>
              <a:gd name="connsiteY2" fmla="*/ 2554941 h 4397188"/>
              <a:gd name="connsiteX3" fmla="*/ 26894 w 2460811"/>
              <a:gd name="connsiteY3" fmla="*/ 4397188 h 4397188"/>
              <a:gd name="connsiteX4" fmla="*/ 1102659 w 2460811"/>
              <a:gd name="connsiteY4" fmla="*/ 4383741 h 4397188"/>
              <a:gd name="connsiteX5" fmla="*/ 1223682 w 2460811"/>
              <a:gd name="connsiteY5" fmla="*/ 3724835 h 4397188"/>
              <a:gd name="connsiteX6" fmla="*/ 1492623 w 2460811"/>
              <a:gd name="connsiteY6" fmla="*/ 4397188 h 4397188"/>
              <a:gd name="connsiteX7" fmla="*/ 2447364 w 2460811"/>
              <a:gd name="connsiteY7" fmla="*/ 4370294 h 4397188"/>
              <a:gd name="connsiteX8" fmla="*/ 2460811 w 2460811"/>
              <a:gd name="connsiteY8" fmla="*/ 1869141 h 4397188"/>
              <a:gd name="connsiteX9" fmla="*/ 1694329 w 2460811"/>
              <a:gd name="connsiteY9" fmla="*/ 1775011 h 4397188"/>
              <a:gd name="connsiteX10" fmla="*/ 1277470 w 2460811"/>
              <a:gd name="connsiteY10" fmla="*/ 2003611 h 4397188"/>
              <a:gd name="connsiteX11" fmla="*/ 779929 w 2460811"/>
              <a:gd name="connsiteY11" fmla="*/ 1748117 h 4397188"/>
              <a:gd name="connsiteX12" fmla="*/ 403411 w 2460811"/>
              <a:gd name="connsiteY12" fmla="*/ 1613647 h 4397188"/>
              <a:gd name="connsiteX0" fmla="*/ 403411 w 2460811"/>
              <a:gd name="connsiteY0" fmla="*/ 0 h 2823882"/>
              <a:gd name="connsiteX1" fmla="*/ 403411 w 2460811"/>
              <a:gd name="connsiteY1" fmla="*/ 53788 h 2823882"/>
              <a:gd name="connsiteX2" fmla="*/ 0 w 2460811"/>
              <a:gd name="connsiteY2" fmla="*/ 981635 h 2823882"/>
              <a:gd name="connsiteX3" fmla="*/ 26894 w 2460811"/>
              <a:gd name="connsiteY3" fmla="*/ 2823882 h 2823882"/>
              <a:gd name="connsiteX4" fmla="*/ 1102659 w 2460811"/>
              <a:gd name="connsiteY4" fmla="*/ 2810435 h 2823882"/>
              <a:gd name="connsiteX5" fmla="*/ 1223682 w 2460811"/>
              <a:gd name="connsiteY5" fmla="*/ 2151529 h 2823882"/>
              <a:gd name="connsiteX6" fmla="*/ 1492623 w 2460811"/>
              <a:gd name="connsiteY6" fmla="*/ 2823882 h 2823882"/>
              <a:gd name="connsiteX7" fmla="*/ 2447364 w 2460811"/>
              <a:gd name="connsiteY7" fmla="*/ 2796988 h 2823882"/>
              <a:gd name="connsiteX8" fmla="*/ 2460811 w 2460811"/>
              <a:gd name="connsiteY8" fmla="*/ 295835 h 2823882"/>
              <a:gd name="connsiteX9" fmla="*/ 1694329 w 2460811"/>
              <a:gd name="connsiteY9" fmla="*/ 201705 h 2823882"/>
              <a:gd name="connsiteX10" fmla="*/ 1277470 w 2460811"/>
              <a:gd name="connsiteY10" fmla="*/ 430305 h 2823882"/>
              <a:gd name="connsiteX11" fmla="*/ 779929 w 2460811"/>
              <a:gd name="connsiteY11" fmla="*/ 174811 h 2823882"/>
              <a:gd name="connsiteX12" fmla="*/ 403411 w 2460811"/>
              <a:gd name="connsiteY12" fmla="*/ 40341 h 2823882"/>
              <a:gd name="connsiteX0" fmla="*/ 403411 w 2460811"/>
              <a:gd name="connsiteY0" fmla="*/ 0 h 2823882"/>
              <a:gd name="connsiteX1" fmla="*/ 403411 w 2460811"/>
              <a:gd name="connsiteY1" fmla="*/ 53788 h 2823882"/>
              <a:gd name="connsiteX2" fmla="*/ 0 w 2460811"/>
              <a:gd name="connsiteY2" fmla="*/ 981635 h 2823882"/>
              <a:gd name="connsiteX3" fmla="*/ 26894 w 2460811"/>
              <a:gd name="connsiteY3" fmla="*/ 2823882 h 2823882"/>
              <a:gd name="connsiteX4" fmla="*/ 1102659 w 2460811"/>
              <a:gd name="connsiteY4" fmla="*/ 2810435 h 2823882"/>
              <a:gd name="connsiteX5" fmla="*/ 1223682 w 2460811"/>
              <a:gd name="connsiteY5" fmla="*/ 2151529 h 2823882"/>
              <a:gd name="connsiteX6" fmla="*/ 1492623 w 2460811"/>
              <a:gd name="connsiteY6" fmla="*/ 2823882 h 2823882"/>
              <a:gd name="connsiteX7" fmla="*/ 2447364 w 2460811"/>
              <a:gd name="connsiteY7" fmla="*/ 2796988 h 2823882"/>
              <a:gd name="connsiteX8" fmla="*/ 2460811 w 2460811"/>
              <a:gd name="connsiteY8" fmla="*/ 295835 h 2823882"/>
              <a:gd name="connsiteX9" fmla="*/ 1694329 w 2460811"/>
              <a:gd name="connsiteY9" fmla="*/ 201705 h 2823882"/>
              <a:gd name="connsiteX10" fmla="*/ 1288759 w 2460811"/>
              <a:gd name="connsiteY10" fmla="*/ 368216 h 2823882"/>
              <a:gd name="connsiteX11" fmla="*/ 779929 w 2460811"/>
              <a:gd name="connsiteY11" fmla="*/ 174811 h 2823882"/>
              <a:gd name="connsiteX12" fmla="*/ 403411 w 2460811"/>
              <a:gd name="connsiteY12" fmla="*/ 40341 h 2823882"/>
              <a:gd name="connsiteX0" fmla="*/ 403411 w 2447761"/>
              <a:gd name="connsiteY0" fmla="*/ 0 h 2823882"/>
              <a:gd name="connsiteX1" fmla="*/ 403411 w 2447761"/>
              <a:gd name="connsiteY1" fmla="*/ 53788 h 2823882"/>
              <a:gd name="connsiteX2" fmla="*/ 0 w 2447761"/>
              <a:gd name="connsiteY2" fmla="*/ 981635 h 2823882"/>
              <a:gd name="connsiteX3" fmla="*/ 26894 w 2447761"/>
              <a:gd name="connsiteY3" fmla="*/ 2823882 h 2823882"/>
              <a:gd name="connsiteX4" fmla="*/ 1102659 w 2447761"/>
              <a:gd name="connsiteY4" fmla="*/ 2810435 h 2823882"/>
              <a:gd name="connsiteX5" fmla="*/ 1223682 w 2447761"/>
              <a:gd name="connsiteY5" fmla="*/ 2151529 h 2823882"/>
              <a:gd name="connsiteX6" fmla="*/ 1492623 w 2447761"/>
              <a:gd name="connsiteY6" fmla="*/ 2823882 h 2823882"/>
              <a:gd name="connsiteX7" fmla="*/ 2447364 w 2447761"/>
              <a:gd name="connsiteY7" fmla="*/ 2796988 h 2823882"/>
              <a:gd name="connsiteX8" fmla="*/ 2421300 w 2447761"/>
              <a:gd name="connsiteY8" fmla="*/ 318412 h 2823882"/>
              <a:gd name="connsiteX9" fmla="*/ 1694329 w 2447761"/>
              <a:gd name="connsiteY9" fmla="*/ 201705 h 2823882"/>
              <a:gd name="connsiteX10" fmla="*/ 1288759 w 2447761"/>
              <a:gd name="connsiteY10" fmla="*/ 368216 h 2823882"/>
              <a:gd name="connsiteX11" fmla="*/ 779929 w 2447761"/>
              <a:gd name="connsiteY11" fmla="*/ 174811 h 2823882"/>
              <a:gd name="connsiteX12" fmla="*/ 403411 w 2447761"/>
              <a:gd name="connsiteY12" fmla="*/ 40341 h 2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7761" h="2823882">
                <a:moveTo>
                  <a:pt x="403411" y="0"/>
                </a:moveTo>
                <a:lnTo>
                  <a:pt x="403411" y="53788"/>
                </a:lnTo>
                <a:lnTo>
                  <a:pt x="0" y="981635"/>
                </a:lnTo>
                <a:lnTo>
                  <a:pt x="26894" y="2823882"/>
                </a:lnTo>
                <a:lnTo>
                  <a:pt x="1102659" y="2810435"/>
                </a:lnTo>
                <a:lnTo>
                  <a:pt x="1223682" y="2151529"/>
                </a:lnTo>
                <a:lnTo>
                  <a:pt x="1492623" y="2823882"/>
                </a:lnTo>
                <a:lnTo>
                  <a:pt x="2447364" y="2796988"/>
                </a:lnTo>
                <a:cubicBezTo>
                  <a:pt x="2451846" y="1963270"/>
                  <a:pt x="2416818" y="1152130"/>
                  <a:pt x="2421300" y="318412"/>
                </a:cubicBezTo>
                <a:lnTo>
                  <a:pt x="1694329" y="201705"/>
                </a:lnTo>
                <a:lnTo>
                  <a:pt x="1288759" y="368216"/>
                </a:lnTo>
                <a:lnTo>
                  <a:pt x="779929" y="174811"/>
                </a:lnTo>
                <a:lnTo>
                  <a:pt x="403411" y="40341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EC73C6F-0466-E34E-CCEC-1D2A1D42562C}"/>
              </a:ext>
            </a:extLst>
          </p:cNvPr>
          <p:cNvSpPr/>
          <p:nvPr/>
        </p:nvSpPr>
        <p:spPr>
          <a:xfrm>
            <a:off x="1826187" y="3006969"/>
            <a:ext cx="2611316" cy="2593730"/>
          </a:xfrm>
          <a:custGeom>
            <a:avLst/>
            <a:gdLst>
              <a:gd name="connsiteX0" fmla="*/ 1397977 w 2602523"/>
              <a:gd name="connsiteY0" fmla="*/ 580293 h 2892669"/>
              <a:gd name="connsiteX1" fmla="*/ 896815 w 2602523"/>
              <a:gd name="connsiteY1" fmla="*/ 0 h 2892669"/>
              <a:gd name="connsiteX2" fmla="*/ 219807 w 2602523"/>
              <a:gd name="connsiteY2" fmla="*/ 26377 h 2892669"/>
              <a:gd name="connsiteX3" fmla="*/ 0 w 2602523"/>
              <a:gd name="connsiteY3" fmla="*/ 650631 h 2892669"/>
              <a:gd name="connsiteX4" fmla="*/ 61546 w 2602523"/>
              <a:gd name="connsiteY4" fmla="*/ 2892669 h 2892669"/>
              <a:gd name="connsiteX5" fmla="*/ 2602523 w 2602523"/>
              <a:gd name="connsiteY5" fmla="*/ 2479431 h 2892669"/>
              <a:gd name="connsiteX6" fmla="*/ 2558561 w 2602523"/>
              <a:gd name="connsiteY6" fmla="*/ 1292469 h 2892669"/>
              <a:gd name="connsiteX7" fmla="*/ 1863969 w 2602523"/>
              <a:gd name="connsiteY7" fmla="*/ 1283677 h 2892669"/>
              <a:gd name="connsiteX8" fmla="*/ 1512277 w 2602523"/>
              <a:gd name="connsiteY8" fmla="*/ 1055077 h 2892669"/>
              <a:gd name="connsiteX9" fmla="*/ 1345223 w 2602523"/>
              <a:gd name="connsiteY9" fmla="*/ 536331 h 2892669"/>
              <a:gd name="connsiteX0" fmla="*/ 1354015 w 2602523"/>
              <a:gd name="connsiteY0" fmla="*/ 615462 h 2892669"/>
              <a:gd name="connsiteX1" fmla="*/ 896815 w 2602523"/>
              <a:gd name="connsiteY1" fmla="*/ 0 h 2892669"/>
              <a:gd name="connsiteX2" fmla="*/ 219807 w 2602523"/>
              <a:gd name="connsiteY2" fmla="*/ 26377 h 2892669"/>
              <a:gd name="connsiteX3" fmla="*/ 0 w 2602523"/>
              <a:gd name="connsiteY3" fmla="*/ 650631 h 2892669"/>
              <a:gd name="connsiteX4" fmla="*/ 61546 w 2602523"/>
              <a:gd name="connsiteY4" fmla="*/ 2892669 h 2892669"/>
              <a:gd name="connsiteX5" fmla="*/ 2602523 w 2602523"/>
              <a:gd name="connsiteY5" fmla="*/ 2479431 h 2892669"/>
              <a:gd name="connsiteX6" fmla="*/ 2558561 w 2602523"/>
              <a:gd name="connsiteY6" fmla="*/ 1292469 h 2892669"/>
              <a:gd name="connsiteX7" fmla="*/ 1863969 w 2602523"/>
              <a:gd name="connsiteY7" fmla="*/ 1283677 h 2892669"/>
              <a:gd name="connsiteX8" fmla="*/ 1512277 w 2602523"/>
              <a:gd name="connsiteY8" fmla="*/ 1055077 h 2892669"/>
              <a:gd name="connsiteX9" fmla="*/ 1345223 w 2602523"/>
              <a:gd name="connsiteY9" fmla="*/ 536331 h 2892669"/>
              <a:gd name="connsiteX0" fmla="*/ 1354015 w 2602523"/>
              <a:gd name="connsiteY0" fmla="*/ 615462 h 2593730"/>
              <a:gd name="connsiteX1" fmla="*/ 896815 w 2602523"/>
              <a:gd name="connsiteY1" fmla="*/ 0 h 2593730"/>
              <a:gd name="connsiteX2" fmla="*/ 219807 w 2602523"/>
              <a:gd name="connsiteY2" fmla="*/ 26377 h 2593730"/>
              <a:gd name="connsiteX3" fmla="*/ 0 w 2602523"/>
              <a:gd name="connsiteY3" fmla="*/ 650631 h 2593730"/>
              <a:gd name="connsiteX4" fmla="*/ 167054 w 2602523"/>
              <a:gd name="connsiteY4" fmla="*/ 2593730 h 2593730"/>
              <a:gd name="connsiteX5" fmla="*/ 2602523 w 2602523"/>
              <a:gd name="connsiteY5" fmla="*/ 2479431 h 2593730"/>
              <a:gd name="connsiteX6" fmla="*/ 2558561 w 2602523"/>
              <a:gd name="connsiteY6" fmla="*/ 1292469 h 2593730"/>
              <a:gd name="connsiteX7" fmla="*/ 1863969 w 2602523"/>
              <a:gd name="connsiteY7" fmla="*/ 1283677 h 2593730"/>
              <a:gd name="connsiteX8" fmla="*/ 1512277 w 2602523"/>
              <a:gd name="connsiteY8" fmla="*/ 1055077 h 2593730"/>
              <a:gd name="connsiteX9" fmla="*/ 1345223 w 2602523"/>
              <a:gd name="connsiteY9" fmla="*/ 536331 h 2593730"/>
              <a:gd name="connsiteX0" fmla="*/ 1354015 w 2611316"/>
              <a:gd name="connsiteY0" fmla="*/ 615462 h 2593730"/>
              <a:gd name="connsiteX1" fmla="*/ 896815 w 2611316"/>
              <a:gd name="connsiteY1" fmla="*/ 0 h 2593730"/>
              <a:gd name="connsiteX2" fmla="*/ 219807 w 2611316"/>
              <a:gd name="connsiteY2" fmla="*/ 26377 h 2593730"/>
              <a:gd name="connsiteX3" fmla="*/ 0 w 2611316"/>
              <a:gd name="connsiteY3" fmla="*/ 650631 h 2593730"/>
              <a:gd name="connsiteX4" fmla="*/ 167054 w 2611316"/>
              <a:gd name="connsiteY4" fmla="*/ 2593730 h 2593730"/>
              <a:gd name="connsiteX5" fmla="*/ 2611316 w 2611316"/>
              <a:gd name="connsiteY5" fmla="*/ 2558562 h 2593730"/>
              <a:gd name="connsiteX6" fmla="*/ 2558561 w 2611316"/>
              <a:gd name="connsiteY6" fmla="*/ 1292469 h 2593730"/>
              <a:gd name="connsiteX7" fmla="*/ 1863969 w 2611316"/>
              <a:gd name="connsiteY7" fmla="*/ 1283677 h 2593730"/>
              <a:gd name="connsiteX8" fmla="*/ 1512277 w 2611316"/>
              <a:gd name="connsiteY8" fmla="*/ 1055077 h 2593730"/>
              <a:gd name="connsiteX9" fmla="*/ 1345223 w 2611316"/>
              <a:gd name="connsiteY9" fmla="*/ 536331 h 2593730"/>
              <a:gd name="connsiteX0" fmla="*/ 1354015 w 2611316"/>
              <a:gd name="connsiteY0" fmla="*/ 457417 h 2593730"/>
              <a:gd name="connsiteX1" fmla="*/ 896815 w 2611316"/>
              <a:gd name="connsiteY1" fmla="*/ 0 h 2593730"/>
              <a:gd name="connsiteX2" fmla="*/ 219807 w 2611316"/>
              <a:gd name="connsiteY2" fmla="*/ 26377 h 2593730"/>
              <a:gd name="connsiteX3" fmla="*/ 0 w 2611316"/>
              <a:gd name="connsiteY3" fmla="*/ 650631 h 2593730"/>
              <a:gd name="connsiteX4" fmla="*/ 167054 w 2611316"/>
              <a:gd name="connsiteY4" fmla="*/ 2593730 h 2593730"/>
              <a:gd name="connsiteX5" fmla="*/ 2611316 w 2611316"/>
              <a:gd name="connsiteY5" fmla="*/ 2558562 h 2593730"/>
              <a:gd name="connsiteX6" fmla="*/ 2558561 w 2611316"/>
              <a:gd name="connsiteY6" fmla="*/ 1292469 h 2593730"/>
              <a:gd name="connsiteX7" fmla="*/ 1863969 w 2611316"/>
              <a:gd name="connsiteY7" fmla="*/ 1283677 h 2593730"/>
              <a:gd name="connsiteX8" fmla="*/ 1512277 w 2611316"/>
              <a:gd name="connsiteY8" fmla="*/ 1055077 h 2593730"/>
              <a:gd name="connsiteX9" fmla="*/ 1345223 w 2611316"/>
              <a:gd name="connsiteY9" fmla="*/ 536331 h 2593730"/>
              <a:gd name="connsiteX0" fmla="*/ 1354015 w 2611316"/>
              <a:gd name="connsiteY0" fmla="*/ 457417 h 2593730"/>
              <a:gd name="connsiteX1" fmla="*/ 896815 w 2611316"/>
              <a:gd name="connsiteY1" fmla="*/ 0 h 2593730"/>
              <a:gd name="connsiteX2" fmla="*/ 219807 w 2611316"/>
              <a:gd name="connsiteY2" fmla="*/ 26377 h 2593730"/>
              <a:gd name="connsiteX3" fmla="*/ 0 w 2611316"/>
              <a:gd name="connsiteY3" fmla="*/ 650631 h 2593730"/>
              <a:gd name="connsiteX4" fmla="*/ 167054 w 2611316"/>
              <a:gd name="connsiteY4" fmla="*/ 2593730 h 2593730"/>
              <a:gd name="connsiteX5" fmla="*/ 2611316 w 2611316"/>
              <a:gd name="connsiteY5" fmla="*/ 2558562 h 2593730"/>
              <a:gd name="connsiteX6" fmla="*/ 2558561 w 2611316"/>
              <a:gd name="connsiteY6" fmla="*/ 1292469 h 2593730"/>
              <a:gd name="connsiteX7" fmla="*/ 1863969 w 2611316"/>
              <a:gd name="connsiteY7" fmla="*/ 1283677 h 2593730"/>
              <a:gd name="connsiteX8" fmla="*/ 1512277 w 2611316"/>
              <a:gd name="connsiteY8" fmla="*/ 1055077 h 2593730"/>
              <a:gd name="connsiteX9" fmla="*/ 1345223 w 2611316"/>
              <a:gd name="connsiteY9" fmla="*/ 457309 h 2593730"/>
              <a:gd name="connsiteX0" fmla="*/ 1354015 w 2611316"/>
              <a:gd name="connsiteY0" fmla="*/ 457417 h 2593730"/>
              <a:gd name="connsiteX1" fmla="*/ 896815 w 2611316"/>
              <a:gd name="connsiteY1" fmla="*/ 0 h 2593730"/>
              <a:gd name="connsiteX2" fmla="*/ 219807 w 2611316"/>
              <a:gd name="connsiteY2" fmla="*/ 26377 h 2593730"/>
              <a:gd name="connsiteX3" fmla="*/ 0 w 2611316"/>
              <a:gd name="connsiteY3" fmla="*/ 650631 h 2593730"/>
              <a:gd name="connsiteX4" fmla="*/ 167054 w 2611316"/>
              <a:gd name="connsiteY4" fmla="*/ 2593730 h 2593730"/>
              <a:gd name="connsiteX5" fmla="*/ 2611316 w 2611316"/>
              <a:gd name="connsiteY5" fmla="*/ 2558562 h 2593730"/>
              <a:gd name="connsiteX6" fmla="*/ 2558561 w 2611316"/>
              <a:gd name="connsiteY6" fmla="*/ 1292469 h 2593730"/>
              <a:gd name="connsiteX7" fmla="*/ 1863969 w 2611316"/>
              <a:gd name="connsiteY7" fmla="*/ 1283677 h 2593730"/>
              <a:gd name="connsiteX8" fmla="*/ 1512277 w 2611316"/>
              <a:gd name="connsiteY8" fmla="*/ 1055077 h 2593730"/>
              <a:gd name="connsiteX9" fmla="*/ 1418601 w 2611316"/>
              <a:gd name="connsiteY9" fmla="*/ 457309 h 2593730"/>
              <a:gd name="connsiteX0" fmla="*/ 1399170 w 2611316"/>
              <a:gd name="connsiteY0" fmla="*/ 463061 h 2593730"/>
              <a:gd name="connsiteX1" fmla="*/ 896815 w 2611316"/>
              <a:gd name="connsiteY1" fmla="*/ 0 h 2593730"/>
              <a:gd name="connsiteX2" fmla="*/ 219807 w 2611316"/>
              <a:gd name="connsiteY2" fmla="*/ 26377 h 2593730"/>
              <a:gd name="connsiteX3" fmla="*/ 0 w 2611316"/>
              <a:gd name="connsiteY3" fmla="*/ 650631 h 2593730"/>
              <a:gd name="connsiteX4" fmla="*/ 167054 w 2611316"/>
              <a:gd name="connsiteY4" fmla="*/ 2593730 h 2593730"/>
              <a:gd name="connsiteX5" fmla="*/ 2611316 w 2611316"/>
              <a:gd name="connsiteY5" fmla="*/ 2558562 h 2593730"/>
              <a:gd name="connsiteX6" fmla="*/ 2558561 w 2611316"/>
              <a:gd name="connsiteY6" fmla="*/ 1292469 h 2593730"/>
              <a:gd name="connsiteX7" fmla="*/ 1863969 w 2611316"/>
              <a:gd name="connsiteY7" fmla="*/ 1283677 h 2593730"/>
              <a:gd name="connsiteX8" fmla="*/ 1512277 w 2611316"/>
              <a:gd name="connsiteY8" fmla="*/ 1055077 h 2593730"/>
              <a:gd name="connsiteX9" fmla="*/ 1418601 w 2611316"/>
              <a:gd name="connsiteY9" fmla="*/ 457309 h 2593730"/>
              <a:gd name="connsiteX0" fmla="*/ 1399170 w 2611316"/>
              <a:gd name="connsiteY0" fmla="*/ 463061 h 2593730"/>
              <a:gd name="connsiteX1" fmla="*/ 896815 w 2611316"/>
              <a:gd name="connsiteY1" fmla="*/ 0 h 2593730"/>
              <a:gd name="connsiteX2" fmla="*/ 219807 w 2611316"/>
              <a:gd name="connsiteY2" fmla="*/ 26377 h 2593730"/>
              <a:gd name="connsiteX3" fmla="*/ 0 w 2611316"/>
              <a:gd name="connsiteY3" fmla="*/ 650631 h 2593730"/>
              <a:gd name="connsiteX4" fmla="*/ 167054 w 2611316"/>
              <a:gd name="connsiteY4" fmla="*/ 2593730 h 2593730"/>
              <a:gd name="connsiteX5" fmla="*/ 2611316 w 2611316"/>
              <a:gd name="connsiteY5" fmla="*/ 2558562 h 2593730"/>
              <a:gd name="connsiteX6" fmla="*/ 2558561 w 2611316"/>
              <a:gd name="connsiteY6" fmla="*/ 1292469 h 2593730"/>
              <a:gd name="connsiteX7" fmla="*/ 1863969 w 2611316"/>
              <a:gd name="connsiteY7" fmla="*/ 1283677 h 2593730"/>
              <a:gd name="connsiteX8" fmla="*/ 1512277 w 2611316"/>
              <a:gd name="connsiteY8" fmla="*/ 1055077 h 2593730"/>
              <a:gd name="connsiteX9" fmla="*/ 1390378 w 2611316"/>
              <a:gd name="connsiteY9" fmla="*/ 462953 h 259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1316" h="2593730">
                <a:moveTo>
                  <a:pt x="1399170" y="463061"/>
                </a:moveTo>
                <a:lnTo>
                  <a:pt x="896815" y="0"/>
                </a:lnTo>
                <a:lnTo>
                  <a:pt x="219807" y="26377"/>
                </a:lnTo>
                <a:lnTo>
                  <a:pt x="0" y="650631"/>
                </a:lnTo>
                <a:lnTo>
                  <a:pt x="167054" y="2593730"/>
                </a:lnTo>
                <a:lnTo>
                  <a:pt x="2611316" y="2558562"/>
                </a:lnTo>
                <a:lnTo>
                  <a:pt x="2558561" y="1292469"/>
                </a:lnTo>
                <a:lnTo>
                  <a:pt x="1863969" y="1283677"/>
                </a:lnTo>
                <a:lnTo>
                  <a:pt x="1512277" y="1055077"/>
                </a:lnTo>
                <a:lnTo>
                  <a:pt x="1390378" y="462953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9933216-685B-2DA0-FFEC-9558B98AF03C}"/>
              </a:ext>
            </a:extLst>
          </p:cNvPr>
          <p:cNvSpPr/>
          <p:nvPr/>
        </p:nvSpPr>
        <p:spPr>
          <a:xfrm>
            <a:off x="6915807" y="851338"/>
            <a:ext cx="3132083" cy="1571296"/>
          </a:xfrm>
          <a:custGeom>
            <a:avLst/>
            <a:gdLst>
              <a:gd name="connsiteX0" fmla="*/ 0 w 3132083"/>
              <a:gd name="connsiteY0" fmla="*/ 157655 h 1571296"/>
              <a:gd name="connsiteX1" fmla="*/ 21021 w 3132083"/>
              <a:gd name="connsiteY1" fmla="*/ 972207 h 1571296"/>
              <a:gd name="connsiteX2" fmla="*/ 3132083 w 3132083"/>
              <a:gd name="connsiteY2" fmla="*/ 1571296 h 1571296"/>
              <a:gd name="connsiteX3" fmla="*/ 2837793 w 3132083"/>
              <a:gd name="connsiteY3" fmla="*/ 0 h 1571296"/>
              <a:gd name="connsiteX4" fmla="*/ 0 w 3132083"/>
              <a:gd name="connsiteY4" fmla="*/ 157655 h 157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2083" h="1571296">
                <a:moveTo>
                  <a:pt x="0" y="157655"/>
                </a:moveTo>
                <a:lnTo>
                  <a:pt x="21021" y="972207"/>
                </a:lnTo>
                <a:lnTo>
                  <a:pt x="3132083" y="1571296"/>
                </a:lnTo>
                <a:lnTo>
                  <a:pt x="2837793" y="0"/>
                </a:lnTo>
                <a:lnTo>
                  <a:pt x="0" y="1576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080542-5DB0-1844-94F9-13F81283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861" y="2140332"/>
            <a:ext cx="2074545" cy="76009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4D990-67E8-4A4E-8227-209206E0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- October 14-15, 2024</a:t>
            </a:r>
          </a:p>
        </p:txBody>
      </p:sp>
    </p:spTree>
    <p:extLst>
      <p:ext uri="{BB962C8B-B14F-4D97-AF65-F5344CB8AC3E}">
        <p14:creationId xmlns:p14="http://schemas.microsoft.com/office/powerpoint/2010/main" val="250338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1" animBg="1"/>
      <p:bldP spid="14" grpId="0" animBg="1"/>
      <p:bldP spid="1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3D5A8-99B0-5FEA-F21A-F3111E8FC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B0064-B7C4-8E2A-B1F4-7748B6CC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92354-5794-B5BA-6FE3-1D5A17839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980EA-C10E-5084-45EF-429A192B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57B263-EEFE-28E1-1D85-4F979F53CC54}"/>
              </a:ext>
            </a:extLst>
          </p:cNvPr>
          <p:cNvSpPr txBox="1"/>
          <p:nvPr/>
        </p:nvSpPr>
        <p:spPr>
          <a:xfrm>
            <a:off x="1789293" y="1537908"/>
            <a:ext cx="8915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effectLst/>
                <a:latin typeface="avenir-light" panose="02000503020000020003" pitchFamily="2" charset="0"/>
              </a:rPr>
              <a:t>BRIC Affiliated Jefferson Lab Technical Organizations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903C70-72B4-43E5-C718-9470D4077709}"/>
              </a:ext>
            </a:extLst>
          </p:cNvPr>
          <p:cNvSpPr txBox="1"/>
          <p:nvPr/>
        </p:nvSpPr>
        <p:spPr>
          <a:xfrm>
            <a:off x="1415841" y="2315405"/>
            <a:ext cx="9804809" cy="247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venir-light" panose="02000503020000020003" pitchFamily="2" charset="0"/>
              </a:rPr>
              <a:t>Center for Advanced Studies of Accelerators </a:t>
            </a:r>
            <a:r>
              <a:rPr lang="en-US" sz="2000" b="1" i="0" u="none" strike="noStrike" dirty="0">
                <a:solidFill>
                  <a:srgbClr val="5B6065"/>
                </a:solidFill>
                <a:effectLst/>
                <a:latin typeface="avenir-light" panose="02000503020000020003" pitchFamily="2" charset="0"/>
              </a:rPr>
              <a:t>(Accelerator Division)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venir-light" panose="02000503020000020003" pitchFamily="2" charset="0"/>
              </a:rPr>
              <a:t>Data Science Department </a:t>
            </a:r>
            <a:r>
              <a:rPr lang="en-US" sz="2000" b="1" i="0" u="none" strike="noStrike" dirty="0">
                <a:solidFill>
                  <a:srgbClr val="5B6065"/>
                </a:solidFill>
                <a:effectLst/>
                <a:latin typeface="avenir-light" panose="02000503020000020003" pitchFamily="2" charset="0"/>
              </a:rPr>
              <a:t>(Computational Sciences and Technology  Division)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venir-light" panose="02000503020000020003" pitchFamily="2" charset="0"/>
              </a:rPr>
              <a:t>Radiation Detector and Imaging Group </a:t>
            </a:r>
            <a:r>
              <a:rPr lang="en-US" sz="2000" b="1" i="0" u="none" strike="noStrike" dirty="0">
                <a:solidFill>
                  <a:srgbClr val="5B6065"/>
                </a:solidFill>
                <a:effectLst/>
                <a:latin typeface="avenir-light" panose="02000503020000020003" pitchFamily="2" charset="0"/>
              </a:rPr>
              <a:t>(Experimental Nuclear Physics Division)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venir-light" panose="02000503020000020003" pitchFamily="2" charset="0"/>
              </a:rPr>
              <a:t>Radiation Control Group </a:t>
            </a:r>
            <a:r>
              <a:rPr lang="en-US" sz="2000" b="1" i="0" u="none" strike="noStrike" dirty="0">
                <a:solidFill>
                  <a:srgbClr val="5B6065"/>
                </a:solidFill>
                <a:effectLst/>
                <a:latin typeface="avenir-light" panose="02000503020000020003" pitchFamily="2" charset="0"/>
              </a:rPr>
              <a:t>(Environmental Health and Safety)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795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14D68-592D-57D4-B97F-C77F4ADD1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7287-C9B6-C6AB-77CB-5B770730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8FB05-442C-CE11-337E-AA44AFDB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A4C81-464E-FBB9-D304-CF11AD49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AD469-97C9-BF04-8DCF-237333F07CA3}"/>
              </a:ext>
            </a:extLst>
          </p:cNvPr>
          <p:cNvSpPr txBox="1"/>
          <p:nvPr/>
        </p:nvSpPr>
        <p:spPr>
          <a:xfrm>
            <a:off x="4743463" y="1691031"/>
            <a:ext cx="2281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5B6065"/>
                </a:solidFill>
                <a:effectLst/>
                <a:latin typeface="avenir-light" panose="02000503020000020003" pitchFamily="2" charset="0"/>
              </a:rPr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F0402-BB56-7844-E771-AD8BE5E3A095}"/>
              </a:ext>
            </a:extLst>
          </p:cNvPr>
          <p:cNvSpPr txBox="1"/>
          <p:nvPr/>
        </p:nvSpPr>
        <p:spPr>
          <a:xfrm>
            <a:off x="2057401" y="2566542"/>
            <a:ext cx="10415580" cy="2018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200" b="1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Radiation Detector and Imaging Group </a:t>
            </a:r>
            <a:endParaRPr lang="en-US" sz="2200" b="1" i="0" u="none" strike="noStrike" dirty="0">
              <a:solidFill>
                <a:srgbClr val="5B606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Hampton University Center for Advance Medical Instrumentation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200" b="1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Center for Advanced Studies of Accelerators</a:t>
            </a:r>
            <a:endParaRPr lang="en-US" sz="2200" b="0" i="0" u="none" strike="noStrike" dirty="0">
              <a:solidFill>
                <a:srgbClr val="5B606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98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34E2A-E0F6-4AC7-B0CF-67D885B11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A4D86-3FFB-4643-A303-A748B9AE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FA3D85-5C3C-8272-626C-C782A02BE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17" y="867118"/>
            <a:ext cx="11285837" cy="257224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</a:rPr>
              <a:t>Radiation Detector and Imaging Group</a:t>
            </a:r>
          </a:p>
          <a:p>
            <a:pPr lvl="1"/>
            <a:r>
              <a:rPr lang="en-US" dirty="0"/>
              <a:t>Experimental Nuclear Physics Division technical support group </a:t>
            </a:r>
          </a:p>
          <a:p>
            <a:pPr lvl="1"/>
            <a:r>
              <a:rPr lang="en-US" dirty="0"/>
              <a:t>1995 teams with </a:t>
            </a:r>
            <a:r>
              <a:rPr lang="en-US" dirty="0">
                <a:solidFill>
                  <a:srgbClr val="0070C0"/>
                </a:solidFill>
              </a:rPr>
              <a:t>University of Virginia Medical School </a:t>
            </a:r>
            <a:r>
              <a:rPr lang="en-US" dirty="0"/>
              <a:t>in applications in nuclear medicine imaging that use radiopharmaceuticals</a:t>
            </a:r>
          </a:p>
          <a:p>
            <a:pPr lvl="1"/>
            <a:r>
              <a:rPr lang="en-US" dirty="0"/>
              <a:t>Collaborates with </a:t>
            </a:r>
            <a:r>
              <a:rPr lang="en-US" dirty="0">
                <a:solidFill>
                  <a:srgbClr val="0070C0"/>
                </a:solidFill>
              </a:rPr>
              <a:t>Hampton University Center for Advance Medical Instrumentation</a:t>
            </a:r>
            <a:endParaRPr lang="en-US" dirty="0"/>
          </a:p>
          <a:p>
            <a:pPr lvl="1"/>
            <a:r>
              <a:rPr lang="en-US" dirty="0"/>
              <a:t>Awarded several patents</a:t>
            </a:r>
          </a:p>
          <a:p>
            <a:pPr lvl="1"/>
            <a:r>
              <a:rPr lang="en-US" dirty="0"/>
              <a:t>Establish CRADAs with a commercial partner: </a:t>
            </a:r>
            <a:r>
              <a:rPr lang="en-US" dirty="0">
                <a:solidFill>
                  <a:srgbClr val="0070C0"/>
                </a:solidFill>
              </a:rPr>
              <a:t>Dilon Technologies Inc</a:t>
            </a:r>
          </a:p>
          <a:p>
            <a:pPr lvl="1"/>
            <a:endParaRPr lang="en-US" dirty="0"/>
          </a:p>
        </p:txBody>
      </p:sp>
      <p:pic>
        <p:nvPicPr>
          <p:cNvPr id="8" name="Picture 3" descr="C:\data\gem\photos\topview.jpg">
            <a:extLst>
              <a:ext uri="{FF2B5EF4-FFF2-40B4-BE49-F238E27FC236}">
                <a16:creationId xmlns:a16="http://schemas.microsoft.com/office/drawing/2014/main" id="{F41824C9-270F-67E1-E874-F4AAE58A6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422203" y="3648241"/>
            <a:ext cx="3472229" cy="25722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 descr="C:\Program Files\KODAK DC120\photos\Memory\cabinet.tif">
            <a:extLst>
              <a:ext uri="{FF2B5EF4-FFF2-40B4-BE49-F238E27FC236}">
                <a16:creationId xmlns:a16="http://schemas.microsoft.com/office/drawing/2014/main" id="{12614160-B65E-F7AB-B43F-587D279F2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5302" y="3648242"/>
            <a:ext cx="1834770" cy="25722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E:\data\ro1renewal\patient06_final.tif">
            <a:extLst>
              <a:ext uri="{FF2B5EF4-FFF2-40B4-BE49-F238E27FC236}">
                <a16:creationId xmlns:a16="http://schemas.microsoft.com/office/drawing/2014/main" id="{ABEC7E45-6F44-6BA4-255E-916F7EED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4326" y="3625954"/>
            <a:ext cx="3691658" cy="259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15940E-98DD-BB0C-E18D-BE41E6C5E3ED}"/>
              </a:ext>
            </a:extLst>
          </p:cNvPr>
          <p:cNvSpPr txBox="1"/>
          <p:nvPr/>
        </p:nvSpPr>
        <p:spPr>
          <a:xfrm>
            <a:off x="9555984" y="4036146"/>
            <a:ext cx="263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Early clinical trials with </a:t>
            </a:r>
            <a:r>
              <a:rPr lang="en-US" dirty="0" err="1">
                <a:latin typeface="Arial"/>
                <a:cs typeface="Arial"/>
              </a:rPr>
              <a:t>JLab</a:t>
            </a:r>
            <a:r>
              <a:rPr lang="en-US" dirty="0">
                <a:latin typeface="Arial"/>
                <a:cs typeface="Arial"/>
              </a:rPr>
              <a:t> detector for breast cancer detection at the 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University of Virginia</a:t>
            </a:r>
            <a:r>
              <a:rPr lang="en-US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45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4F32-0D87-0084-3D4F-1ED968A42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CFA42-D1A0-8CBD-C333-CF11B6A4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72AC4-6EE9-069A-AAAE-8B2A5FCE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F6E8805-1ADA-788C-13F2-C3277D11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95" y="6086679"/>
            <a:ext cx="357340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ea typeface="Times New Roman" pitchFamily="1" charset="0"/>
                <a:cs typeface="Arial"/>
              </a:rPr>
              <a:t>Dilon 6800 Gamma Camera</a:t>
            </a:r>
            <a:endParaRPr lang="en-US" sz="2000" dirty="0">
              <a:latin typeface="Arial"/>
              <a:ea typeface="Times New Roman" pitchFamily="1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83CDC-DA73-E2BC-E2C0-ECF0CD4F5F9A}"/>
              </a:ext>
            </a:extLst>
          </p:cNvPr>
          <p:cNvSpPr txBox="1"/>
          <p:nvPr/>
        </p:nvSpPr>
        <p:spPr>
          <a:xfrm>
            <a:off x="4595109" y="6114531"/>
            <a:ext cx="4267200" cy="379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67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Several patents licensed from </a:t>
            </a:r>
            <a:r>
              <a:rPr lang="en-US" sz="1867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JLab</a:t>
            </a:r>
            <a:endParaRPr lang="en-US" sz="1867" dirty="0"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" name="Picture 2" descr="Dilon 6800 06 (1)">
            <a:extLst>
              <a:ext uri="{FF2B5EF4-FFF2-40B4-BE49-F238E27FC236}">
                <a16:creationId xmlns:a16="http://schemas.microsoft.com/office/drawing/2014/main" id="{CB3C8D8C-3FAA-A58C-AA54-DF5AE60E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336" y="1385058"/>
            <a:ext cx="3418209" cy="4543235"/>
          </a:xfrm>
          <a:prstGeom prst="rect">
            <a:avLst/>
          </a:prstGeom>
          <a:noFill/>
          <a:ln w="9525">
            <a:solidFill>
              <a:srgbClr val="0063D1"/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35ED9-F65E-5DE3-7456-9673F84F5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954" y="1355543"/>
            <a:ext cx="2782176" cy="4543235"/>
          </a:xfrm>
          <a:prstGeom prst="rect">
            <a:avLst/>
          </a:prstGeom>
        </p:spPr>
      </p:pic>
      <p:pic>
        <p:nvPicPr>
          <p:cNvPr id="12" name="Picture 33" descr="SCHAEFFER, LISA M 131647">
            <a:extLst>
              <a:ext uri="{FF2B5EF4-FFF2-40B4-BE49-F238E27FC236}">
                <a16:creationId xmlns:a16="http://schemas.microsoft.com/office/drawing/2014/main" id="{F2228D26-3DF3-6BDA-D4BB-94D4931C7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15358" r="13931" b="10239"/>
          <a:stretch>
            <a:fillRect/>
          </a:stretch>
        </p:blipFill>
        <p:spPr bwMode="auto">
          <a:xfrm>
            <a:off x="3856955" y="3725647"/>
            <a:ext cx="2536372" cy="217329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4" descr="011207-2RCCMAMM">
            <a:extLst>
              <a:ext uri="{FF2B5EF4-FFF2-40B4-BE49-F238E27FC236}">
                <a16:creationId xmlns:a16="http://schemas.microsoft.com/office/drawing/2014/main" id="{4CAA22CB-BA5C-5C9E-3BA5-4EF67022E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11539"/>
          <a:stretch>
            <a:fillRect/>
          </a:stretch>
        </p:blipFill>
        <p:spPr bwMode="auto">
          <a:xfrm>
            <a:off x="3856955" y="1378530"/>
            <a:ext cx="2536372" cy="215937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06B3D-2C1C-F269-D5E6-2C91FE7ACE73}"/>
              </a:ext>
            </a:extLst>
          </p:cNvPr>
          <p:cNvSpPr txBox="1"/>
          <p:nvPr/>
        </p:nvSpPr>
        <p:spPr>
          <a:xfrm>
            <a:off x="9448757" y="1378530"/>
            <a:ext cx="26901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Radiation Detector and Imaging Group</a:t>
            </a:r>
            <a:r>
              <a:rPr lang="en-US" sz="20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recognized with an award for “</a:t>
            </a:r>
            <a:r>
              <a:rPr lang="en-US" sz="2000" b="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excellence in technology transfer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by the Federal Laboratory Consortium for Technology Transfer.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C148A2C0-DD48-087D-D14E-B28A39613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03" y="909443"/>
            <a:ext cx="5740430" cy="48749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600" b="1" dirty="0">
                <a:solidFill>
                  <a:srgbClr val="0070C0"/>
                </a:solidFill>
              </a:rPr>
              <a:t>Radiation Detector and Imaging Group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54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B1188-3EED-1134-32A8-49A032B4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OSELP Visit - October 14-15,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35EA1-9910-AD5A-A5B4-819EE2E4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CB10A3-0205-EF55-B58A-655ACDAF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465A27C-65C3-C688-FF7F-98927DA7F633}"/>
              </a:ext>
            </a:extLst>
          </p:cNvPr>
          <p:cNvSpPr txBox="1">
            <a:spLocks/>
          </p:cNvSpPr>
          <p:nvPr/>
        </p:nvSpPr>
        <p:spPr>
          <a:xfrm>
            <a:off x="136657" y="866079"/>
            <a:ext cx="9114221" cy="2576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</a:rPr>
              <a:t>Hampton University Center for Advance Medical Instrumentation </a:t>
            </a:r>
          </a:p>
          <a:p>
            <a:pPr marL="457200" lvl="1" indent="0">
              <a:buNone/>
            </a:pPr>
            <a:r>
              <a:rPr lang="en-US" b="0" i="0" u="none" strike="noStrike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Dr. Cynthia Keppel -</a:t>
            </a:r>
            <a:r>
              <a:rPr lang="en-US" b="1" i="0" u="none" strike="noStrike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joint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JLab</a:t>
            </a:r>
            <a:r>
              <a:rPr lang="en-US" b="0" i="0" u="none" strike="noStrike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physicist /Hampton University faculty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Hampton University Proton Therapy Institute (HUPTI)</a:t>
            </a:r>
          </a:p>
          <a:p>
            <a:pPr lvl="2"/>
            <a:r>
              <a:rPr lang="en-US" b="0" i="0" u="none" strike="noStrike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Dr. Keppel - scientific and technical director</a:t>
            </a:r>
          </a:p>
          <a:p>
            <a:pPr lvl="2"/>
            <a:r>
              <a:rPr lang="en-US" b="0" i="0" u="none" strike="noStrike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Broke ground 2007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8108D-5887-53CE-13DE-A006C423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553" y="1543792"/>
            <a:ext cx="3456241" cy="4587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EB61C9-C38B-0F69-63F2-52D9EC2B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" y="3412445"/>
            <a:ext cx="4034916" cy="2663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F1449A-B8E9-0677-1FEA-4DB0F7AF9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948" y="3442876"/>
            <a:ext cx="4504610" cy="26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D1C0-4897-3439-5F1C-116FF2EE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Research and Innovation Center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46043-4311-83D8-E93C-C4DD9BD2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91372-E1BE-2FC7-EB5D-0AD54C70E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73" y="3096491"/>
            <a:ext cx="5245100" cy="3025211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084459C-C184-23C5-AAE6-3F5BB947390A}"/>
              </a:ext>
            </a:extLst>
          </p:cNvPr>
          <p:cNvSpPr txBox="1">
            <a:spLocks/>
          </p:cNvSpPr>
          <p:nvPr/>
        </p:nvSpPr>
        <p:spPr>
          <a:xfrm>
            <a:off x="159597" y="878842"/>
            <a:ext cx="8651666" cy="2576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Center for Advanced Studies of Accelerators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E-beam accelerator technology for food sterilization</a:t>
            </a:r>
          </a:p>
          <a:p>
            <a:pPr lvl="2"/>
            <a:r>
              <a:rPr lang="en-US" sz="2000" dirty="0"/>
              <a:t>Collaboration with </a:t>
            </a:r>
            <a:r>
              <a:rPr lang="en-US" sz="2000" dirty="0" err="1"/>
              <a:t>Reveam</a:t>
            </a:r>
            <a:r>
              <a:rPr lang="en-US" sz="2000" dirty="0"/>
              <a:t> (formerly </a:t>
            </a:r>
            <a:r>
              <a:rPr lang="en-US" sz="2000" dirty="0" err="1"/>
              <a:t>ScanTech</a:t>
            </a:r>
            <a:r>
              <a:rPr lang="en-US" sz="2000" dirty="0"/>
              <a:t> Sciences)</a:t>
            </a:r>
          </a:p>
          <a:p>
            <a:pPr lvl="2"/>
            <a:r>
              <a:rPr lang="en-US" sz="2000" dirty="0"/>
              <a:t>Water treatment research with </a:t>
            </a:r>
            <a:r>
              <a:rPr lang="en-US" sz="2000" dirty="0">
                <a:solidFill>
                  <a:srgbClr val="0070C0"/>
                </a:solidFill>
              </a:rPr>
              <a:t>Hampton Roads Sanitation District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77CC71-7A3B-ABE7-E5E6-A74C0D0DF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016" y="3887720"/>
            <a:ext cx="5245100" cy="2146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4E7D2F-0F97-F9E4-82D6-7C1A2D5D5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51" y="5697039"/>
            <a:ext cx="1282700" cy="330200"/>
          </a:xfrm>
          <a:prstGeom prst="rect">
            <a:avLst/>
          </a:prstGeom>
        </p:spPr>
      </p:pic>
      <p:pic>
        <p:nvPicPr>
          <p:cNvPr id="12" name="Picture 2" descr="1,4-dioxane">
            <a:extLst>
              <a:ext uri="{FF2B5EF4-FFF2-40B4-BE49-F238E27FC236}">
                <a16:creationId xmlns:a16="http://schemas.microsoft.com/office/drawing/2014/main" id="{B7AC207A-7D7E-B393-EB66-C75340EF0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266" y="2622104"/>
            <a:ext cx="1270509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7DBC890-4F40-3BB1-87D6-8ECDE2134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8" b="58092"/>
          <a:stretch/>
        </p:blipFill>
        <p:spPr bwMode="auto">
          <a:xfrm rot="2067919">
            <a:off x="9170090" y="1685607"/>
            <a:ext cx="2676533" cy="84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62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9F8CC8E0EFF4E8CDA4912EA8CDE76" ma:contentTypeVersion="4" ma:contentTypeDescription="Create a new document." ma:contentTypeScope="" ma:versionID="31b2379851e457d32151f0bdfc74dde9">
  <xsd:schema xmlns:xsd="http://www.w3.org/2001/XMLSchema" xmlns:xs="http://www.w3.org/2001/XMLSchema" xmlns:p="http://schemas.microsoft.com/office/2006/metadata/properties" xmlns:ns2="febedafb-78c0-4869-9c96-20d348521b31" xmlns:ns3="6af3f4e1-0ca3-4f38-a004-2651504fab83" targetNamespace="http://schemas.microsoft.com/office/2006/metadata/properties" ma:root="true" ma:fieldsID="ed39ecfecf800ffa56bb867f9fb72152" ns2:_="" ns3:_="">
    <xsd:import namespace="febedafb-78c0-4869-9c96-20d348521b31"/>
    <xsd:import namespace="6af3f4e1-0ca3-4f38-a004-2651504fab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edafb-78c0-4869-9c96-20d348521b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3f4e1-0ca3-4f38-a004-2651504fab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133A59-ABF0-49DF-BA34-63BAFDE45A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2A6245-A7D1-485B-86E6-9D2D8758F7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bedafb-78c0-4869-9c96-20d348521b31"/>
    <ds:schemaRef ds:uri="6af3f4e1-0ca3-4f38-a004-2651504fa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8BFCA4-9755-4CEB-AB56-503CEF412348}">
  <ds:schemaRefs>
    <ds:schemaRef ds:uri="http://schemas.microsoft.com/office/2006/documentManagement/types"/>
    <ds:schemaRef ds:uri="http://schemas.microsoft.com/office/2006/metadata/properties"/>
    <ds:schemaRef ds:uri="febedafb-78c0-4869-9c96-20d348521b31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6af3f4e1-0ca3-4f38-a004-2651504fab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1842</TotalTime>
  <Words>593</Words>
  <Application>Microsoft Macintosh PowerPoint</Application>
  <PresentationFormat>Widescreen</PresentationFormat>
  <Paragraphs>118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PingFangSC-Regular</vt:lpstr>
      <vt:lpstr>.PingFangSC-Regular</vt:lpstr>
      <vt:lpstr>Arial</vt:lpstr>
      <vt:lpstr>avenir-light</vt:lpstr>
      <vt:lpstr>Calibri</vt:lpstr>
      <vt:lpstr>TimesNewRomanPS</vt:lpstr>
      <vt:lpstr>Wingdings</vt:lpstr>
      <vt:lpstr>Office Theme</vt:lpstr>
      <vt:lpstr>PowerPoint Presentation</vt:lpstr>
      <vt:lpstr>Biomedical Research and Innovation Center</vt:lpstr>
      <vt:lpstr>Biomedical Research and Innovation Center</vt:lpstr>
      <vt:lpstr>Biomedical Research and Innovation Center</vt:lpstr>
      <vt:lpstr>Biomedical Research and Innovation Center</vt:lpstr>
      <vt:lpstr>Biomedical Research and Innovation Center</vt:lpstr>
      <vt:lpstr>Biomedical Research and Innovation Center</vt:lpstr>
      <vt:lpstr>Biomedical Research and Innovation Center</vt:lpstr>
      <vt:lpstr>Biomedical Research and Innovation Center</vt:lpstr>
      <vt:lpstr>Biomedical Research and Innovation Center</vt:lpstr>
      <vt:lpstr>Opportunities</vt:lpstr>
      <vt:lpstr>NIH – DOE Workshop Series</vt:lpstr>
      <vt:lpstr>Opportunities</vt:lpstr>
      <vt:lpstr>Biomedical Research and Innovation Center</vt:lpstr>
      <vt:lpstr>Biomedical Research and Innovation Center</vt:lpstr>
      <vt:lpstr>Biomedical Research and Innovation Center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Jae Yun Cho</dc:creator>
  <cp:lastModifiedBy>Drew Weisenberger</cp:lastModifiedBy>
  <cp:revision>44</cp:revision>
  <dcterms:created xsi:type="dcterms:W3CDTF">2022-05-20T18:43:18Z</dcterms:created>
  <dcterms:modified xsi:type="dcterms:W3CDTF">2024-10-12T15:39:07Z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0x010100C119F8CC8E0EFF4E8CDA4912EA8CDE76</vt:lpwstr>
  </property>
</Properties>
</file>