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77E_BDE62561.xml" ContentType="application/vnd.ms-powerpoint.comments+xml"/>
  <Override PartName="/ppt/notesSlides/notesSlide3.xml" ContentType="application/vnd.openxmlformats-officedocument.presentationml.notesSlide+xml"/>
  <Override PartName="/ppt/comments/modernComment_141_B25A50E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793_DAE9A2D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9" r:id="rId4"/>
  </p:sldMasterIdLst>
  <p:notesMasterIdLst>
    <p:notesMasterId r:id="rId33"/>
  </p:notesMasterIdLst>
  <p:sldIdLst>
    <p:sldId id="256" r:id="rId5"/>
    <p:sldId id="6076" r:id="rId6"/>
    <p:sldId id="6010" r:id="rId7"/>
    <p:sldId id="5975" r:id="rId8"/>
    <p:sldId id="5980" r:id="rId9"/>
    <p:sldId id="5981" r:id="rId10"/>
    <p:sldId id="6011" r:id="rId11"/>
    <p:sldId id="5976" r:id="rId12"/>
    <p:sldId id="6012" r:id="rId13"/>
    <p:sldId id="6014" r:id="rId14"/>
    <p:sldId id="5987" r:id="rId15"/>
    <p:sldId id="6007" r:id="rId16"/>
    <p:sldId id="321" r:id="rId17"/>
    <p:sldId id="6016" r:id="rId18"/>
    <p:sldId id="6040" r:id="rId19"/>
    <p:sldId id="283" r:id="rId20"/>
    <p:sldId id="6005" r:id="rId21"/>
    <p:sldId id="6065" r:id="rId22"/>
    <p:sldId id="5982" r:id="rId23"/>
    <p:sldId id="5973" r:id="rId24"/>
    <p:sldId id="6075" r:id="rId25"/>
    <p:sldId id="6035" r:id="rId26"/>
    <p:sldId id="6052" r:id="rId27"/>
    <p:sldId id="6053" r:id="rId28"/>
    <p:sldId id="6063" r:id="rId29"/>
    <p:sldId id="6015" r:id="rId30"/>
    <p:sldId id="6022" r:id="rId31"/>
    <p:sldId id="60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A3D024-B6EF-CE4E-A81B-C0AC941A6380}" name="Drew Paine" initials="DP" userId="S::pained_lbl.gov#ext#@jeffersonlab.onmicrosoft.com::eb78ad0e-d327-4bf4-8918-4163506cc451" providerId="AD"/>
  <p188:author id="{F3646730-786B-090F-68FA-3757A489FAB2}" name="Drew Paine" initials="DP" userId="S::pained@jlab.org::4eb63185-8d30-449d-8bf4-792bbc830dd5" providerId="AD"/>
  <p188:author id="{B4F6513A-DFBF-BC78-EADB-19FDBF4D5960}" name="lramakrishnan@lbl.gov" initials="lr" userId="S::urn:spo:guest#lramakrishnan@lbl.gov::" providerId="AD"/>
  <p188:author id="{ABD8513C-C264-72BE-4BCC-CC3EA1BB3D35}" name="Graham Heyes" initials="GH" userId="S::heyes@jlab.org::091e00f6-f1fe-4e40-a739-26806cf97aac" providerId="AD"/>
  <p188:author id="{9B9F2049-9380-5968-F173-EAFB254503C0}" name="Lavanya Ramakrishnan" initials="LR" userId="S::lramakrishnan_lbl.gov#ext#@jeffersonlab.onmicrosoft.com::aa1b9c3a-d002-48de-aa0f-0ea65cb0a8fc" providerId="AD"/>
  <p188:author id="{95C27E5B-9EDF-0B28-0522-7694F9B19170}" name="scanon@lbl.gov" initials="sc" userId="S::urn:spo:guest#scanon@lbl.gov::" providerId="AD"/>
  <p188:author id="{51FDED5C-18BD-240A-41D9-AD6685D3C056}" name="Lavanya Ramakrishnan" initials="LR" userId="S::LRamakrishnan@lbl.gov::30543948-42e4-44e0-85ae-d8ae1c6ee738" providerId="AD"/>
  <p188:author id="{614BA47D-D962-D232-B79D-DDAFC8317A06}" name="Theresa Bamrick" initials="TB" userId="S::theresa@jlab.org::660d72a0-736f-447f-8ba2-175c18341115" providerId="AD"/>
  <p188:author id="{4CE5687F-9D50-E62A-BD1F-92D04320C370}" name="Ilya Baldin" initials="IB" userId="S::baldin@jlab.org::ff75c966-d7d6-4958-90bd-82f8c49c7994" providerId="AD"/>
  <p188:author id="{5D57699C-63BE-E7E2-5E97-1E29C8038EAB}" name="Amber Boehnlein" initials="AB" userId="S::amber@jlab.org::9ee83fe6-ab0c-4884-84a0-de44469ed022" providerId="AD"/>
  <p188:author id="{B8D04BE2-1F1E-5536-6670-5CABCEF90CCB}" name="Jenny DeVasher" initials="JD" userId="S::devasher@jlab.org::9d8dee23-c37d-437d-b11b-2ceccf4f2510" providerId="AD"/>
  <p188:author id="{82755AEA-0922-75A4-5126-FAAE17C85D44}" name="Richard Shane Canon" initials="RC" userId="S::scanon_lbl.gov#ext#@jeffersonlab.onmicrosoft.com::8991c424-beea-40f8-a167-c59695fbb834" providerId="AD"/>
  <p188:author id="{72C025FF-FF4E-E4EA-49B7-64D5AD83C261}" name="Amber Boehnlein" initials="AB" userId="S::amber@JLAB.ORG::9ee83fe6-ab0c-4884-84a0-de44469ed022" providerId="AD"/>
  <p188:author id="{047564FF-99F7-F2B8-6033-426EDC233C28}" name="Heyes" initials="MOU" userId="Heye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051"/>
    <a:srgbClr val="065A6E"/>
    <a:srgbClr val="4AC0B6"/>
    <a:srgbClr val="1A6294"/>
    <a:srgbClr val="45A1F6"/>
    <a:srgbClr val="D57800"/>
    <a:srgbClr val="74B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EAAF2-19F1-8649-B30C-1B9693C62DB3}" v="1" dt="2024-10-14T16:56:19.89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41_B25A50EA.xml><?xml version="1.0" encoding="utf-8"?>
<p188:cmLst xmlns:a="http://schemas.openxmlformats.org/drawingml/2006/main" xmlns:r="http://schemas.openxmlformats.org/officeDocument/2006/relationships" xmlns:p188="http://schemas.microsoft.com/office/powerpoint/2018/8/main">
  <p188:cm id="{6085126A-31B2-4753-BCC5-8079A54CC23A}" authorId="{82755AEA-0922-75A4-5126-FAAE17C85D44}" status="resolved" created="2024-07-10T16:28:30.190">
    <pc:sldMkLst xmlns:pc="http://schemas.microsoft.com/office/powerpoint/2013/main/command">
      <pc:docMk/>
      <pc:sldMk cId="2992263402" sldId="321"/>
    </pc:sldMkLst>
    <p188:txBody>
      <a:bodyPr/>
      <a:lstStyle/>
      <a:p>
        <a:r>
          <a:rPr lang="en-US"/>
          <a:t>I think this would be a good one to have</a:t>
        </a:r>
      </a:p>
    </p188:txBody>
    <p188:extLst>
      <p:ext xmlns:p="http://schemas.openxmlformats.org/presentationml/2006/main" uri="{57CB4572-C831-44C2-8A1C-0ADB6CCDFE69}">
        <p223:reactions xmlns:p223="http://schemas.microsoft.com/office/powerpoint/2022/03/main">
          <p223:rxn type="👍">
            <p223:instance time="2024-07-10T16:57:48.687" authorId="{4CE5687F-9D50-E62A-BD1F-92D04320C370}"/>
          </p223:rxn>
        </p223:reactions>
      </p:ext>
    </p188:extLst>
  </p188:cm>
</p188:cmLst>
</file>

<file path=ppt/comments/modernComment_177E_BDE62561.xml><?xml version="1.0" encoding="utf-8"?>
<p188:cmLst xmlns:a="http://schemas.openxmlformats.org/drawingml/2006/main" xmlns:r="http://schemas.openxmlformats.org/officeDocument/2006/relationships" xmlns:p188="http://schemas.microsoft.com/office/powerpoint/2018/8/main">
  <p188:cm id="{5A4D8B57-178E-484A-949B-A2C61D380768}" authorId="{9B9F2049-9380-5968-F173-EAFB254503C0}" status="resolved" created="2024-07-09T16:00:49.381">
    <pc:sldMkLst xmlns:pc="http://schemas.microsoft.com/office/powerpoint/2013/main/command">
      <pc:docMk/>
      <pc:sldMk cId="3887049179" sldId="5984"/>
    </pc:sldMkLst>
    <p188:replyLst>
      <p188:reply id="{9F76C32A-6A13-D544-A279-DC68AE5F69B0}" authorId="{F3646730-786B-090F-68FA-3757A489FAB2}" created="2024-07-09T22:01:56.974">
        <p188:txBody>
          <a:bodyPr/>
          <a:lstStyle/>
          <a:p>
            <a:r>
              <a:rPr lang="en-US"/>
              <a:t>I guess nothing more came up out of the meeting? I don’t recall there being anything for this.</a:t>
            </a:r>
          </a:p>
        </p188:txBody>
      </p188:reply>
    </p188:replyLst>
    <p188:txBody>
      <a:bodyPr/>
      <a:lstStyle/>
      <a:p>
        <a:r>
          <a:rPr lang="en-US"/>
          <a:t>Should discuss what else we can add to the technical </a:t>
        </a:r>
      </a:p>
    </p188:txBody>
  </p188:cm>
</p188:cmLst>
</file>

<file path=ppt/comments/modernComment_1793_DAE9A2DD.xml><?xml version="1.0" encoding="utf-8"?>
<p188:cmLst xmlns:a="http://schemas.openxmlformats.org/drawingml/2006/main" xmlns:r="http://schemas.openxmlformats.org/officeDocument/2006/relationships" xmlns:p188="http://schemas.microsoft.com/office/powerpoint/2018/8/main">
  <p188:cm id="{0A2C5006-5E32-6740-B6B9-FE61AEDDE430}" authorId="{5D57699C-63BE-E7E2-5E97-1E29C8038EAB}" status="resolved" created="2024-07-16T11:25:09.394">
    <pc:sldMkLst xmlns:pc="http://schemas.microsoft.com/office/powerpoint/2013/main/command">
      <pc:docMk/>
      <pc:sldMk cId="647768834" sldId="6035"/>
    </pc:sldMkLst>
    <p188:txBody>
      <a:bodyPr/>
      <a:lstStyle/>
      <a:p>
        <a:r>
          <a:rPr lang="en-US"/>
          <a:t>Yikes!  What sort of mental map are we to have from the planets to the spokes types?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547A6-A842-413E-9699-D47BF85BF9F2}"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B0391-1B88-42C8-95D7-6975A736CA93}" type="slidenum">
              <a:rPr lang="en-US" smtClean="0"/>
              <a:t>‹#›</a:t>
            </a:fld>
            <a:endParaRPr lang="en-US"/>
          </a:p>
        </p:txBody>
      </p:sp>
    </p:spTree>
    <p:extLst>
      <p:ext uri="{BB962C8B-B14F-4D97-AF65-F5344CB8AC3E}">
        <p14:creationId xmlns:p14="http://schemas.microsoft.com/office/powerpoint/2010/main" val="338539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1</a:t>
            </a:fld>
            <a:endParaRPr lang="en-US"/>
          </a:p>
        </p:txBody>
      </p:sp>
    </p:spTree>
    <p:extLst>
      <p:ext uri="{BB962C8B-B14F-4D97-AF65-F5344CB8AC3E}">
        <p14:creationId xmlns:p14="http://schemas.microsoft.com/office/powerpoint/2010/main" val="107606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25</a:t>
            </a:fld>
            <a:endParaRPr lang="en-US"/>
          </a:p>
        </p:txBody>
      </p:sp>
    </p:spTree>
    <p:extLst>
      <p:ext uri="{BB962C8B-B14F-4D97-AF65-F5344CB8AC3E}">
        <p14:creationId xmlns:p14="http://schemas.microsoft.com/office/powerpoint/2010/main" val="3633885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26</a:t>
            </a:fld>
            <a:endParaRPr lang="en-US"/>
          </a:p>
        </p:txBody>
      </p:sp>
    </p:spTree>
    <p:extLst>
      <p:ext uri="{BB962C8B-B14F-4D97-AF65-F5344CB8AC3E}">
        <p14:creationId xmlns:p14="http://schemas.microsoft.com/office/powerpoint/2010/main" val="3402636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Spoke Activities</a:t>
            </a:r>
          </a:p>
          <a:p>
            <a:pPr>
              <a:lnSpc>
                <a:spcPct val="90000"/>
              </a:lnSpc>
              <a:spcBef>
                <a:spcPts val="1000"/>
              </a:spcBef>
            </a:pPr>
            <a:endParaRPr lang="en-US" b="1">
              <a:cs typeface="Calibri"/>
            </a:endParaRPr>
          </a:p>
          <a:p>
            <a:r>
              <a:rPr lang="en-US" b="1"/>
              <a:t>Collaborative Design – </a:t>
            </a:r>
            <a:r>
              <a:rPr lang="en-US" sz="1200">
                <a:latin typeface="Avenir Book"/>
              </a:rPr>
              <a:t> </a:t>
            </a:r>
          </a:p>
          <a:p>
            <a:r>
              <a:rPr lang="en-US" b="1"/>
              <a:t>System Operations – </a:t>
            </a:r>
            <a:r>
              <a:rPr lang="en-US" sz="1200">
                <a:latin typeface="Avenir Book" panose="02000503020000020003" pitchFamily="2" charset="0"/>
              </a:rPr>
              <a:t>Responsible for the management and support of different types of operational tasks &amp; resources (hardware, software, etc.).</a:t>
            </a:r>
          </a:p>
          <a:p>
            <a:r>
              <a:rPr lang="en-US" b="1"/>
              <a:t>Data Policy in Practice – </a:t>
            </a:r>
            <a:r>
              <a:rPr lang="en-US" sz="1200">
                <a:latin typeface="Avenir Book" panose="02000503020000020003" pitchFamily="2" charset="0"/>
              </a:rPr>
              <a:t>Spoke staff will ensure appropriate collaborative data policies are put into practice in concert with a community.</a:t>
            </a:r>
          </a:p>
          <a:p>
            <a:pPr marL="0" marR="0" lvl="0" indent="0" algn="l" defTabSz="914400" rtl="0" eaLnBrk="1" fontAlgn="auto" latinLnBrk="0" hangingPunct="1">
              <a:lnSpc>
                <a:spcPct val="90000"/>
              </a:lnSpc>
              <a:spcBef>
                <a:spcPts val="1000"/>
              </a:spcBef>
              <a:spcAft>
                <a:spcPts val="0"/>
              </a:spcAft>
              <a:buClrTx/>
              <a:buSzTx/>
              <a:buFontTx/>
              <a:buNone/>
              <a:tabLst/>
              <a:defRPr/>
            </a:pPr>
            <a:r>
              <a:rPr lang="en-US" b="1"/>
              <a:t>Partnership </a:t>
            </a:r>
            <a:r>
              <a:rPr lang="en-US" b="1" err="1"/>
              <a:t>Modalites</a:t>
            </a:r>
            <a:r>
              <a:rPr lang="en-US" b="1"/>
              <a:t> – </a:t>
            </a:r>
            <a:r>
              <a:rPr lang="en-US" sz="1200">
                <a:latin typeface="Avenir Book"/>
              </a:rPr>
              <a:t>Spoke staff will contribute to HPDF partnership and  governance model as part of systems and community operations activities. </a:t>
            </a:r>
          </a:p>
          <a:p>
            <a:pPr>
              <a:lnSpc>
                <a:spcPct val="90000"/>
              </a:lnSpc>
              <a:spcBef>
                <a:spcPts val="1000"/>
              </a:spcBef>
            </a:pPr>
            <a:endParaRPr lang="en-US">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US" b="1"/>
              <a:t>Support – </a:t>
            </a:r>
            <a:r>
              <a:rPr lang="en-US" sz="1200">
                <a:latin typeface="Avenir Book" panose="02000503020000020003" pitchFamily="2" charset="0"/>
              </a:rPr>
              <a:t>Spoke staff will offer front line user support that leverages their deep subject matter expertise in the scientific domains, instrumentation, or data products at hand.</a:t>
            </a:r>
          </a:p>
          <a:p>
            <a:pPr>
              <a:lnSpc>
                <a:spcPct val="90000"/>
              </a:lnSpc>
              <a:spcBef>
                <a:spcPts val="1000"/>
              </a:spcBef>
            </a:pPr>
            <a:endParaRPr lang="en-US">
              <a:cs typeface="Calibri"/>
            </a:endParaRPr>
          </a:p>
          <a:p>
            <a:r>
              <a:rPr lang="en-US" b="1"/>
              <a:t>Training &amp; Outreach – </a:t>
            </a:r>
            <a:r>
              <a:rPr lang="en-US" sz="1200">
                <a:latin typeface="Avenir Book" panose="02000503020000020003" pitchFamily="2" charset="0"/>
              </a:rPr>
              <a:t>Leading training &amp; outreach activities for community specific workflows, specific HPDF resources, and outreach to the Spoke's community, or general advocacy of Open Science.</a:t>
            </a:r>
          </a:p>
          <a:p>
            <a:pPr>
              <a:lnSpc>
                <a:spcPct val="90000"/>
              </a:lnSpc>
              <a:spcBef>
                <a:spcPts val="1000"/>
              </a:spcBef>
            </a:pPr>
            <a:endParaRPr lang="en-US"/>
          </a:p>
          <a:p>
            <a:pPr>
              <a:lnSpc>
                <a:spcPct val="90000"/>
              </a:lnSpc>
              <a:spcBef>
                <a:spcPts val="1000"/>
              </a:spcBef>
            </a:pPr>
            <a:r>
              <a:rPr lang="en-US"/>
              <a:t>https://thenounproject.com/icon/design-2123403/</a:t>
            </a:r>
            <a:endParaRPr lang="en-US">
              <a:cs typeface="Calibri"/>
            </a:endParaRPr>
          </a:p>
          <a:p>
            <a:pPr>
              <a:lnSpc>
                <a:spcPct val="90000"/>
              </a:lnSpc>
              <a:spcBef>
                <a:spcPts val="1000"/>
              </a:spcBef>
            </a:pPr>
            <a:r>
              <a:rPr lang="en-US"/>
              <a:t>https://thenounproject.com/icon/operations-6329466/</a:t>
            </a:r>
            <a:endParaRPr lang="en-US">
              <a:cs typeface="Calibri"/>
            </a:endParaRPr>
          </a:p>
          <a:p>
            <a:pPr>
              <a:lnSpc>
                <a:spcPct val="90000"/>
              </a:lnSpc>
              <a:spcBef>
                <a:spcPts val="1000"/>
              </a:spcBef>
            </a:pPr>
            <a:r>
              <a:rPr lang="en-US"/>
              <a:t>https://thenounproject.com/icon/policy-6924531/</a:t>
            </a:r>
            <a:endParaRPr lang="en-US">
              <a:cs typeface="Calibri"/>
            </a:endParaRPr>
          </a:p>
          <a:p>
            <a:pPr>
              <a:lnSpc>
                <a:spcPct val="90000"/>
              </a:lnSpc>
              <a:spcBef>
                <a:spcPts val="1000"/>
              </a:spcBef>
            </a:pPr>
            <a:r>
              <a:rPr lang="en-US"/>
              <a:t>https://thenounproject.com/icon/governance-6132988/</a:t>
            </a:r>
            <a:endParaRPr lang="en-US">
              <a:cs typeface="Calibri"/>
            </a:endParaRPr>
          </a:p>
          <a:p>
            <a:pPr>
              <a:lnSpc>
                <a:spcPct val="90000"/>
              </a:lnSpc>
              <a:spcBef>
                <a:spcPts val="1000"/>
              </a:spcBef>
            </a:pPr>
            <a:r>
              <a:rPr lang="en-US"/>
              <a:t>https://thenounproject.com/icon/support-6704050/</a:t>
            </a:r>
            <a:endParaRPr lang="en-US">
              <a:cs typeface="Calibri"/>
            </a:endParaRPr>
          </a:p>
          <a:p>
            <a:pPr>
              <a:lnSpc>
                <a:spcPct val="90000"/>
              </a:lnSpc>
              <a:spcBef>
                <a:spcPts val="1000"/>
              </a:spcBef>
            </a:pPr>
            <a:r>
              <a:rPr lang="en-US"/>
              <a:t>https://thenounproject.com/icon/training-6994612/</a:t>
            </a:r>
            <a:endParaRPr lang="en-US">
              <a:cs typeface="Calibri"/>
            </a:endParaRPr>
          </a:p>
        </p:txBody>
      </p:sp>
      <p:sp>
        <p:nvSpPr>
          <p:cNvPr id="4" name="Slide Number Placeholder 3"/>
          <p:cNvSpPr>
            <a:spLocks noGrp="1"/>
          </p:cNvSpPr>
          <p:nvPr>
            <p:ph type="sldNum" sz="quarter" idx="5"/>
          </p:nvPr>
        </p:nvSpPr>
        <p:spPr/>
        <p:txBody>
          <a:bodyPr/>
          <a:lstStyle/>
          <a:p>
            <a:fld id="{CE7B0391-1B88-42C8-95D7-6975A736CA93}" type="slidenum">
              <a:rPr lang="en-US" smtClean="0"/>
              <a:t>27</a:t>
            </a:fld>
            <a:endParaRPr lang="en-US"/>
          </a:p>
        </p:txBody>
      </p:sp>
    </p:spTree>
    <p:extLst>
      <p:ext uri="{BB962C8B-B14F-4D97-AF65-F5344CB8AC3E}">
        <p14:creationId xmlns:p14="http://schemas.microsoft.com/office/powerpoint/2010/main" val="298116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Structure — How strongly governed or united a community is around a set of policies or goals for its data products.</a:t>
            </a:r>
          </a:p>
          <a:p>
            <a:r>
              <a:rPr lang="en-US"/>
              <a:t>Organizational Structure — How the organization or institution is designed to support their user community’s full data life cycle.</a:t>
            </a:r>
          </a:p>
          <a:p>
            <a:r>
              <a:rPr lang="en-US"/>
              <a:t>Scientific Scope — Spectrum capturing the extent of domains &amp; communities a Spoke is intended to support</a:t>
            </a:r>
          </a:p>
          <a:p>
            <a:r>
              <a:rPr lang="en-US"/>
              <a:t>Planned Permanence — Lifespan intended to exist in support of a defined user community</a:t>
            </a:r>
          </a:p>
          <a:p>
            <a:r>
              <a:rPr lang="en-US"/>
              <a:t>Size — Spoke size will be shaped by the confluence of anticipated user base, data volume and velocity, and resources (staff, compute)</a:t>
            </a:r>
          </a:p>
          <a:p>
            <a:r>
              <a:rPr lang="en-US"/>
              <a:t>Funding Model(s) — How the spoke is funded, for what lifespan, and how end users are supported (sub-awards, allocations, etc.) to leverage its resources.</a:t>
            </a:r>
          </a:p>
          <a:p>
            <a:r>
              <a:rPr lang="en-US"/>
              <a:t>Data/Compute Resources — The types and extent of technical functionality a spoke supports for its user community.</a:t>
            </a:r>
          </a:p>
          <a:p>
            <a:r>
              <a:rPr lang="en-US"/>
              <a:t>IRI Patterns — Type(s) of patterns expected to be supported at a given stage of a Spoke’s lifecycle.</a:t>
            </a:r>
          </a:p>
          <a:p>
            <a:endParaRPr lang="en-US"/>
          </a:p>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28</a:t>
            </a:fld>
            <a:endParaRPr lang="en-US"/>
          </a:p>
        </p:txBody>
      </p:sp>
    </p:spTree>
    <p:extLst>
      <p:ext uri="{BB962C8B-B14F-4D97-AF65-F5344CB8AC3E}">
        <p14:creationId xmlns:p14="http://schemas.microsoft.com/office/powerpoint/2010/main" val="160982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Mention we would like to get a prioritized list from DOE </a:t>
            </a:r>
            <a:endParaRPr lang="en-US"/>
          </a:p>
          <a:p>
            <a:endParaRPr lang="en-US">
              <a:cs typeface="Calibri"/>
            </a:endParaRPr>
          </a:p>
          <a:p>
            <a:r>
              <a:rPr lang="en-US">
                <a:cs typeface="Calibri"/>
              </a:rPr>
              <a:t>Mention IRI Blueprint activity and ESnet requirements reviews </a:t>
            </a:r>
          </a:p>
          <a:p>
            <a:endParaRPr lang="en-US">
              <a:cs typeface="Calibri"/>
            </a:endParaRPr>
          </a:p>
          <a:p>
            <a:r>
              <a:rPr lang="en-US">
                <a:cs typeface="Calibri"/>
              </a:rPr>
              <a:t>Make a forward reference to Lavanya's part </a:t>
            </a:r>
          </a:p>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5</a:t>
            </a:fld>
            <a:endParaRPr lang="en-US"/>
          </a:p>
        </p:txBody>
      </p:sp>
    </p:spTree>
    <p:extLst>
      <p:ext uri="{BB962C8B-B14F-4D97-AF65-F5344CB8AC3E}">
        <p14:creationId xmlns:p14="http://schemas.microsoft.com/office/powerpoint/2010/main" val="120750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23f1857a5ec_9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23f1857a5ec_9_4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en-US"/>
          </a:p>
        </p:txBody>
      </p:sp>
      <p:sp>
        <p:nvSpPr>
          <p:cNvPr id="1656" name="Google Shape;1656;g23f1857a5ec_9_4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577700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15</a:t>
            </a:fld>
            <a:endParaRPr lang="en-US"/>
          </a:p>
        </p:txBody>
      </p:sp>
    </p:spTree>
    <p:extLst>
      <p:ext uri="{BB962C8B-B14F-4D97-AF65-F5344CB8AC3E}">
        <p14:creationId xmlns:p14="http://schemas.microsoft.com/office/powerpoint/2010/main" val="325806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2f46c494ae2_14_23:notes"/>
          <p:cNvSpPr txBox="1">
            <a:spLocks noGrp="1"/>
          </p:cNvSpPr>
          <p:nvPr>
            <p:ph type="body" idx="1"/>
          </p:nvPr>
        </p:nvSpPr>
        <p:spPr>
          <a:xfrm>
            <a:off x="685800" y="4400550"/>
            <a:ext cx="5486400" cy="3600300"/>
          </a:xfrm>
          <a:prstGeom prst="rect">
            <a:avLst/>
          </a:prstGeom>
        </p:spPr>
        <p:txBody>
          <a:bodyPr spcFirstLastPara="1" wrap="square" lIns="88725" tIns="88725" rIns="88725" bIns="88725" anchor="t" anchorCtr="0">
            <a:noAutofit/>
          </a:bodyPr>
          <a:lstStyle/>
          <a:p>
            <a:pPr marL="0" lvl="0" indent="0" algn="l" rtl="0">
              <a:spcBef>
                <a:spcPts val="0"/>
              </a:spcBef>
              <a:spcAft>
                <a:spcPts val="0"/>
              </a:spcAft>
              <a:buNone/>
            </a:pPr>
            <a:endParaRPr/>
          </a:p>
        </p:txBody>
      </p:sp>
      <p:sp>
        <p:nvSpPr>
          <p:cNvPr id="1136" name="Google Shape;1136;g2f46c494ae2_14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17</a:t>
            </a:fld>
            <a:endParaRPr lang="en-US"/>
          </a:p>
        </p:txBody>
      </p:sp>
    </p:spTree>
    <p:extLst>
      <p:ext uri="{BB962C8B-B14F-4D97-AF65-F5344CB8AC3E}">
        <p14:creationId xmlns:p14="http://schemas.microsoft.com/office/powerpoint/2010/main" val="209556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22</a:t>
            </a:fld>
            <a:endParaRPr lang="en-US"/>
          </a:p>
        </p:txBody>
      </p:sp>
    </p:spTree>
    <p:extLst>
      <p:ext uri="{BB962C8B-B14F-4D97-AF65-F5344CB8AC3E}">
        <p14:creationId xmlns:p14="http://schemas.microsoft.com/office/powerpoint/2010/main" val="245827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Spoke staff will bring the domain &amp; community specific knowledge necessary to forge successful partnerships</a:t>
            </a:r>
          </a:p>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23</a:t>
            </a:fld>
            <a:endParaRPr lang="en-US"/>
          </a:p>
        </p:txBody>
      </p:sp>
    </p:spTree>
    <p:extLst>
      <p:ext uri="{BB962C8B-B14F-4D97-AF65-F5344CB8AC3E}">
        <p14:creationId xmlns:p14="http://schemas.microsoft.com/office/powerpoint/2010/main" val="163525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a:t>Also </a:t>
            </a:r>
          </a:p>
          <a:p>
            <a:pPr marL="800100" lvl="1" indent="-342900">
              <a:buFont typeface="Arial" panose="020B0604020202020204" pitchFamily="34" charset="0"/>
              <a:buChar char="•"/>
            </a:pPr>
            <a:r>
              <a:rPr lang="en-US" sz="1200"/>
              <a:t>Early engagement between HPDF and its users will lead to creative thinking about how Spokes can help accelerate scientific discovery.</a:t>
            </a:r>
            <a:endParaRPr lang="en-US" sz="1200">
              <a:cs typeface="Calibri"/>
            </a:endParaRPr>
          </a:p>
          <a:p>
            <a:pPr marL="800100" lvl="1" indent="-342900">
              <a:buFont typeface="Arial"/>
              <a:buChar char="•"/>
            </a:pPr>
            <a:r>
              <a:rPr lang="en-US" sz="1200"/>
              <a:t>Spokes will be designed in partnership to address the needs of Office of Science communities &amp; facilities who are producing and consuming data. </a:t>
            </a:r>
            <a:endParaRPr lang="en-US" sz="1200">
              <a:cs typeface="Calibri"/>
            </a:endParaRPr>
          </a:p>
          <a:p>
            <a:pPr marL="800100" lvl="1" indent="-342900">
              <a:buFont typeface="Arial"/>
              <a:buChar char="•"/>
            </a:pPr>
            <a:r>
              <a:rPr lang="en-US" sz="1200"/>
              <a:t>Spokes will require deep partnership and co-investment in resources from SC programs and their communities </a:t>
            </a:r>
            <a:endParaRPr lang="en-US" sz="1200">
              <a:cs typeface="Calibri"/>
            </a:endParaRPr>
          </a:p>
          <a:p>
            <a:pPr marL="800100" lvl="1" indent="-342900">
              <a:buFont typeface="Arial"/>
              <a:buChar char="•"/>
            </a:pPr>
            <a:r>
              <a:rPr lang="en-US" sz="1200"/>
              <a:t>Ongoing user outreach will foster the dialogue essential for shared governance and a coherent, seamless user experience. </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CE7B0391-1B88-42C8-95D7-6975A736CA93}" type="slidenum">
              <a:rPr lang="en-US" smtClean="0"/>
              <a:t>24</a:t>
            </a:fld>
            <a:endParaRPr lang="en-US"/>
          </a:p>
        </p:txBody>
      </p:sp>
    </p:spTree>
    <p:extLst>
      <p:ext uri="{BB962C8B-B14F-4D97-AF65-F5344CB8AC3E}">
        <p14:creationId xmlns:p14="http://schemas.microsoft.com/office/powerpoint/2010/main" val="1766854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ackgrou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75B9613-B50C-4AF4-8755-494BB029D9B2}"/>
              </a:ext>
            </a:extLst>
          </p:cNvPr>
          <p:cNvSpPr/>
          <p:nvPr userDrawn="1"/>
        </p:nvSpPr>
        <p:spPr>
          <a:xfrm>
            <a:off x="11547356" y="0"/>
            <a:ext cx="644644"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1CEE8D9-C040-461C-AA41-CE41AA5019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1878" y="1593115"/>
            <a:ext cx="4267200" cy="3200400"/>
          </a:xfrm>
          <a:prstGeom prst="rect">
            <a:avLst/>
          </a:prstGeom>
        </p:spPr>
      </p:pic>
      <p:sp>
        <p:nvSpPr>
          <p:cNvPr id="2" name="Title 1">
            <a:extLst>
              <a:ext uri="{FF2B5EF4-FFF2-40B4-BE49-F238E27FC236}">
                <a16:creationId xmlns:a16="http://schemas.microsoft.com/office/drawing/2014/main" id="{49BF54FD-7B6A-4854-92E0-D9F3E0725586}"/>
              </a:ext>
            </a:extLst>
          </p:cNvPr>
          <p:cNvSpPr>
            <a:spLocks noGrp="1"/>
          </p:cNvSpPr>
          <p:nvPr userDrawn="1">
            <p:ph type="ctrTitle" hasCustomPrompt="1"/>
          </p:nvPr>
        </p:nvSpPr>
        <p:spPr>
          <a:xfrm>
            <a:off x="685800" y="990600"/>
            <a:ext cx="5257800" cy="1655762"/>
          </a:xfrm>
          <a:ln>
            <a:noFill/>
          </a:ln>
        </p:spPr>
        <p:txBody>
          <a:bodyPr anchor="b"/>
          <a:lstStyle>
            <a:lvl1pPr algn="l">
              <a:defRPr sz="4000" b="1" i="0">
                <a:solidFill>
                  <a:schemeClr val="accent6">
                    <a:lumMod val="75000"/>
                  </a:schemeClr>
                </a:solidFill>
                <a:latin typeface="Avenir Black" panose="02000503020000020003" pitchFamily="2" charset="0"/>
                <a:ea typeface="Avenir Black" panose="02000503020000020003" pitchFamily="2" charset="0"/>
                <a:cs typeface="Calibri Light" panose="020F0302020204030204" pitchFamily="34" charset="0"/>
              </a:defRPr>
            </a:lvl1pPr>
          </a:lstStyle>
          <a:p>
            <a:r>
              <a:rPr lang="en-US"/>
              <a:t>Main title goes here, one or two lines</a:t>
            </a:r>
          </a:p>
        </p:txBody>
      </p:sp>
      <p:sp>
        <p:nvSpPr>
          <p:cNvPr id="3" name="Subtitle 2">
            <a:extLst>
              <a:ext uri="{FF2B5EF4-FFF2-40B4-BE49-F238E27FC236}">
                <a16:creationId xmlns:a16="http://schemas.microsoft.com/office/drawing/2014/main" id="{1A40A1F6-D971-4538-9B07-5A43F25C4CDC}"/>
              </a:ext>
            </a:extLst>
          </p:cNvPr>
          <p:cNvSpPr>
            <a:spLocks noGrp="1"/>
          </p:cNvSpPr>
          <p:nvPr userDrawn="1">
            <p:ph type="subTitle" idx="1" hasCustomPrompt="1"/>
          </p:nvPr>
        </p:nvSpPr>
        <p:spPr>
          <a:xfrm>
            <a:off x="685800" y="2819400"/>
            <a:ext cx="5257800" cy="1143000"/>
          </a:xfrm>
          <a:ln>
            <a:noFill/>
          </a:ln>
        </p:spPr>
        <p:txBody>
          <a:bodyPr/>
          <a:lstStyle>
            <a:lvl1pPr marL="0" indent="0" algn="l">
              <a:buNone/>
              <a:defRPr sz="3600" b="0" i="0">
                <a:solidFill>
                  <a:schemeClr val="accent6">
                    <a:lumMod val="75000"/>
                  </a:schemeClr>
                </a:solidFill>
                <a:latin typeface="Avenir Medium" panose="02000503020000020003" pitchFamily="2" charset="0"/>
                <a:ea typeface="Avenir Medium" panose="02000503020000020003" pitchFamily="2"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 one or two lines</a:t>
            </a:r>
          </a:p>
        </p:txBody>
      </p:sp>
      <p:grpSp>
        <p:nvGrpSpPr>
          <p:cNvPr id="19" name="Group 18">
            <a:extLst>
              <a:ext uri="{FF2B5EF4-FFF2-40B4-BE49-F238E27FC236}">
                <a16:creationId xmlns:a16="http://schemas.microsoft.com/office/drawing/2014/main" id="{1A6F49A3-A84F-4569-878B-27528BE8755E}"/>
              </a:ext>
            </a:extLst>
          </p:cNvPr>
          <p:cNvGrpSpPr/>
          <p:nvPr userDrawn="1"/>
        </p:nvGrpSpPr>
        <p:grpSpPr>
          <a:xfrm>
            <a:off x="3947160" y="6281044"/>
            <a:ext cx="4297680" cy="353581"/>
            <a:chOff x="4038600" y="6172200"/>
            <a:chExt cx="4297680" cy="353581"/>
          </a:xfrm>
        </p:grpSpPr>
        <p:pic>
          <p:nvPicPr>
            <p:cNvPr id="11" name="Picture 10">
              <a:extLst>
                <a:ext uri="{FF2B5EF4-FFF2-40B4-BE49-F238E27FC236}">
                  <a16:creationId xmlns:a16="http://schemas.microsoft.com/office/drawing/2014/main" id="{AD9699E7-BBCF-4DEB-A963-11476DA47353}"/>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64480" y="6251263"/>
              <a:ext cx="1463040" cy="245581"/>
            </a:xfrm>
            <a:prstGeom prst="rect">
              <a:avLst/>
            </a:prstGeom>
          </p:spPr>
        </p:pic>
        <p:pic>
          <p:nvPicPr>
            <p:cNvPr id="13" name="Picture 12">
              <a:extLst>
                <a:ext uri="{FF2B5EF4-FFF2-40B4-BE49-F238E27FC236}">
                  <a16:creationId xmlns:a16="http://schemas.microsoft.com/office/drawing/2014/main" id="{EB54E764-63D2-4E52-B9A6-011273A3B5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38600" y="6211456"/>
              <a:ext cx="1005840" cy="314325"/>
            </a:xfrm>
            <a:prstGeom prst="rect">
              <a:avLst/>
            </a:prstGeom>
          </p:spPr>
        </p:pic>
        <p:pic>
          <p:nvPicPr>
            <p:cNvPr id="15" name="Picture 14">
              <a:extLst>
                <a:ext uri="{FF2B5EF4-FFF2-40B4-BE49-F238E27FC236}">
                  <a16:creationId xmlns:a16="http://schemas.microsoft.com/office/drawing/2014/main" id="{3BDFCF65-FE29-4495-90FB-757261ACDE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47560" y="6172200"/>
              <a:ext cx="1188720" cy="324644"/>
            </a:xfrm>
            <a:prstGeom prst="rect">
              <a:avLst/>
            </a:prstGeom>
          </p:spPr>
        </p:pic>
      </p:grpSp>
      <p:sp>
        <p:nvSpPr>
          <p:cNvPr id="9" name="Text Placeholder 8">
            <a:extLst>
              <a:ext uri="{FF2B5EF4-FFF2-40B4-BE49-F238E27FC236}">
                <a16:creationId xmlns:a16="http://schemas.microsoft.com/office/drawing/2014/main" id="{FEA53C8B-6CAF-49EA-A9CA-E8F2E6A3485F}"/>
              </a:ext>
            </a:extLst>
          </p:cNvPr>
          <p:cNvSpPr>
            <a:spLocks noGrp="1"/>
          </p:cNvSpPr>
          <p:nvPr>
            <p:ph type="body" sz="quarter" idx="11" hasCustomPrompt="1"/>
          </p:nvPr>
        </p:nvSpPr>
        <p:spPr>
          <a:xfrm>
            <a:off x="685800" y="5181600"/>
            <a:ext cx="5257800" cy="685800"/>
          </a:xfrm>
        </p:spPr>
        <p:txBody>
          <a:bodyPr/>
          <a:lstStyle>
            <a:lvl1pPr>
              <a:defRPr>
                <a:latin typeface="Avenir Book" panose="02000503020000020003" pitchFamily="2" charset="0"/>
              </a:defRPr>
            </a:lvl1pPr>
          </a:lstStyle>
          <a:p>
            <a:r>
              <a:rPr lang="en-US" sz="2000">
                <a:solidFill>
                  <a:schemeClr val="tx2"/>
                </a:solidFill>
                <a:latin typeface="+mn-lt"/>
                <a:ea typeface="Calibri Light" panose="020F0302020204030204" pitchFamily="34" charset="0"/>
                <a:cs typeface="Calibri Light" panose="020F0302020204030204" pitchFamily="34" charset="0"/>
              </a:rPr>
              <a:t>Monday, February 12, 2024</a:t>
            </a:r>
          </a:p>
        </p:txBody>
      </p:sp>
      <p:sp>
        <p:nvSpPr>
          <p:cNvPr id="14" name="Text Placeholder 13">
            <a:extLst>
              <a:ext uri="{FF2B5EF4-FFF2-40B4-BE49-F238E27FC236}">
                <a16:creationId xmlns:a16="http://schemas.microsoft.com/office/drawing/2014/main" id="{4643CB50-78BA-4468-8454-1B98E18C9FB6}"/>
              </a:ext>
            </a:extLst>
          </p:cNvPr>
          <p:cNvSpPr>
            <a:spLocks noGrp="1"/>
          </p:cNvSpPr>
          <p:nvPr>
            <p:ph type="body" sz="quarter" idx="12" hasCustomPrompt="1"/>
          </p:nvPr>
        </p:nvSpPr>
        <p:spPr>
          <a:xfrm>
            <a:off x="685800" y="4114800"/>
            <a:ext cx="5257800" cy="9144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atin typeface="Avenir Book" panose="02000503020000020003"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8B6C0">
                    <a:lumMod val="75000"/>
                  </a:srgbClr>
                </a:solidFill>
                <a:effectLst/>
                <a:uLnTx/>
                <a:uFillTx/>
                <a:latin typeface="+mn-lt"/>
                <a:ea typeface="+mn-ea"/>
                <a:cs typeface="+mn-cs"/>
              </a:rPr>
              <a:t>Presenter1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8B6C0">
                    <a:lumMod val="75000"/>
                  </a:srgbClr>
                </a:solidFill>
                <a:effectLst/>
                <a:uLnTx/>
                <a:uFillTx/>
                <a:latin typeface="+mn-lt"/>
                <a:ea typeface="+mn-ea"/>
                <a:cs typeface="+mn-cs"/>
              </a:rPr>
              <a:t>Presenter2</a:t>
            </a:r>
          </a:p>
        </p:txBody>
      </p:sp>
    </p:spTree>
    <p:extLst>
      <p:ext uri="{BB962C8B-B14F-4D97-AF65-F5344CB8AC3E}">
        <p14:creationId xmlns:p14="http://schemas.microsoft.com/office/powerpoint/2010/main" val="8695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2216-F97F-464F-AE18-4528470D07A3}"/>
              </a:ext>
            </a:extLst>
          </p:cNvPr>
          <p:cNvSpPr>
            <a:spLocks noGrp="1"/>
          </p:cNvSpPr>
          <p:nvPr>
            <p:ph type="title"/>
          </p:nvPr>
        </p:nvSpPr>
        <p:spPr/>
        <p:txBody>
          <a:bodyPr/>
          <a:lstStyle>
            <a:lvl1pPr>
              <a:defRPr b="0" i="0">
                <a:latin typeface="Avenir Medium" panose="02000503020000020003" pitchFamily="2" charset="0"/>
                <a:ea typeface="Avenir Medium" panose="02000503020000020003" pitchFamily="2" charset="0"/>
                <a:cs typeface="Calibri Light" panose="020F03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E3E78B4-6F04-48C4-8C6F-0D330775DA8A}"/>
              </a:ext>
            </a:extLst>
          </p:cNvPr>
          <p:cNvSpPr>
            <a:spLocks noGrp="1"/>
          </p:cNvSpPr>
          <p:nvPr>
            <p:ph sz="half" idx="1"/>
          </p:nvPr>
        </p:nvSpPr>
        <p:spPr>
          <a:xfrm>
            <a:off x="609600" y="1047751"/>
            <a:ext cx="5181600" cy="50164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330F64-6DF2-48BC-A67C-B79D876AB6B7}"/>
              </a:ext>
            </a:extLst>
          </p:cNvPr>
          <p:cNvSpPr>
            <a:spLocks noGrp="1"/>
          </p:cNvSpPr>
          <p:nvPr>
            <p:ph sz="half" idx="2"/>
          </p:nvPr>
        </p:nvSpPr>
        <p:spPr>
          <a:xfrm>
            <a:off x="6410329" y="1047751"/>
            <a:ext cx="5181600" cy="5016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9C818375-3303-4143-9CB9-0E38D83584FB}"/>
              </a:ext>
            </a:extLst>
          </p:cNvPr>
          <p:cNvCxnSpPr>
            <a:cxnSpLocks/>
          </p:cNvCxnSpPr>
          <p:nvPr userDrawn="1"/>
        </p:nvCxnSpPr>
        <p:spPr>
          <a:xfrm>
            <a:off x="30167" y="838200"/>
            <a:ext cx="638016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2F96E17B-BF6C-F308-407A-E30CB3EA9E60}"/>
              </a:ext>
            </a:extLst>
          </p:cNvPr>
          <p:cNvSpPr>
            <a:spLocks noGrp="1"/>
          </p:cNvSpPr>
          <p:nvPr>
            <p:ph type="dt" sz="half" idx="10"/>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9" name="Footer Placeholder 4">
            <a:extLst>
              <a:ext uri="{FF2B5EF4-FFF2-40B4-BE49-F238E27FC236}">
                <a16:creationId xmlns:a16="http://schemas.microsoft.com/office/drawing/2014/main" id="{89681F90-C3B8-C26F-8629-7E954D3843C8}"/>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11" name="Slide Number Placeholder 5">
            <a:extLst>
              <a:ext uri="{FF2B5EF4-FFF2-40B4-BE49-F238E27FC236}">
                <a16:creationId xmlns:a16="http://schemas.microsoft.com/office/drawing/2014/main" id="{2306BCEA-262C-2BF7-B077-D980F4CFED17}"/>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156647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61BE-DD1E-4505-A09F-46CD3E251A71}"/>
              </a:ext>
            </a:extLst>
          </p:cNvPr>
          <p:cNvSpPr>
            <a:spLocks noGrp="1"/>
          </p:cNvSpPr>
          <p:nvPr>
            <p:ph type="title"/>
          </p:nvPr>
        </p:nvSpPr>
        <p:spPr/>
        <p:txBody>
          <a:bodyPr/>
          <a:lstStyle>
            <a:lvl1pPr>
              <a:defRPr b="0" i="0">
                <a:latin typeface="Avenir Medium" panose="02000503020000020003"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01116B4-F2C7-4495-BF84-FD45BDDCB536}"/>
              </a:ext>
            </a:extLst>
          </p:cNvPr>
          <p:cNvCxnSpPr>
            <a:cxnSpLocks/>
          </p:cNvCxnSpPr>
          <p:nvPr userDrawn="1"/>
        </p:nvCxnSpPr>
        <p:spPr>
          <a:xfrm>
            <a:off x="0" y="825500"/>
            <a:ext cx="638016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55F179B9-BFD3-A9C1-8976-9BF00FAD61B1}"/>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7" name="Footer Placeholder 4">
            <a:extLst>
              <a:ext uri="{FF2B5EF4-FFF2-40B4-BE49-F238E27FC236}">
                <a16:creationId xmlns:a16="http://schemas.microsoft.com/office/drawing/2014/main" id="{71B974AA-DF04-58AD-6F6B-F9A3C5FCE844}"/>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9" name="Slide Number Placeholder 5">
            <a:extLst>
              <a:ext uri="{FF2B5EF4-FFF2-40B4-BE49-F238E27FC236}">
                <a16:creationId xmlns:a16="http://schemas.microsoft.com/office/drawing/2014/main" id="{1524E414-B8C1-5E97-6E02-1F7A06A2B587}"/>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238032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551E-4D4F-4214-8505-ABBC013E9C81}"/>
              </a:ext>
            </a:extLst>
          </p:cNvPr>
          <p:cNvSpPr>
            <a:spLocks noGrp="1"/>
          </p:cNvSpPr>
          <p:nvPr>
            <p:ph type="title"/>
          </p:nvPr>
        </p:nvSpPr>
        <p:spPr>
          <a:xfrm>
            <a:off x="609600" y="381000"/>
            <a:ext cx="3932237" cy="1208088"/>
          </a:xfrm>
        </p:spPr>
        <p:txBody>
          <a:bodyPr anchor="b"/>
          <a:lstStyle>
            <a:lvl1pPr>
              <a:defRPr sz="3600">
                <a:latin typeface="Avenir Book" panose="02000503020000020003" pitchFamily="2" charset="0"/>
                <a:ea typeface="Avenir Book" panose="02000503020000020003" pitchFamily="2" charset="0"/>
                <a:cs typeface="Calibri Light" panose="020F03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D6AA1B0-8771-4AD0-BC99-913BB880730C}"/>
              </a:ext>
            </a:extLst>
          </p:cNvPr>
          <p:cNvSpPr>
            <a:spLocks noGrp="1"/>
          </p:cNvSpPr>
          <p:nvPr>
            <p:ph idx="1"/>
          </p:nvPr>
        </p:nvSpPr>
        <p:spPr>
          <a:xfrm>
            <a:off x="5029200" y="381000"/>
            <a:ext cx="6553200" cy="5867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E6B6F3-707C-4974-9EE9-FA1C178135B6}"/>
              </a:ext>
            </a:extLst>
          </p:cNvPr>
          <p:cNvSpPr>
            <a:spLocks noGrp="1"/>
          </p:cNvSpPr>
          <p:nvPr>
            <p:ph type="body" sz="half" idx="2"/>
          </p:nvPr>
        </p:nvSpPr>
        <p:spPr>
          <a:xfrm>
            <a:off x="605631" y="1828800"/>
            <a:ext cx="3932237" cy="4419600"/>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74EAE8DF-AB4F-5A9A-9A98-B24334B4BF90}"/>
              </a:ext>
            </a:extLst>
          </p:cNvPr>
          <p:cNvSpPr>
            <a:spLocks noGrp="1"/>
          </p:cNvSpPr>
          <p:nvPr>
            <p:ph type="dt" sz="half" idx="10"/>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9" name="Footer Placeholder 4">
            <a:extLst>
              <a:ext uri="{FF2B5EF4-FFF2-40B4-BE49-F238E27FC236}">
                <a16:creationId xmlns:a16="http://schemas.microsoft.com/office/drawing/2014/main" id="{831AF39F-81F3-BE8E-A753-83BEC1DE0F62}"/>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10" name="Slide Number Placeholder 5">
            <a:extLst>
              <a:ext uri="{FF2B5EF4-FFF2-40B4-BE49-F238E27FC236}">
                <a16:creationId xmlns:a16="http://schemas.microsoft.com/office/drawing/2014/main" id="{86ACB2F4-EDEB-86D9-0E42-FF8DE093D788}"/>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269912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ith Picture">
  <p:cSld name="With Picture">
    <p:spTree>
      <p:nvGrpSpPr>
        <p:cNvPr id="1" name="Shape 472"/>
        <p:cNvGrpSpPr/>
        <p:nvPr/>
      </p:nvGrpSpPr>
      <p:grpSpPr>
        <a:xfrm>
          <a:off x="0" y="0"/>
          <a:ext cx="0" cy="0"/>
          <a:chOff x="0" y="0"/>
          <a:chExt cx="0" cy="0"/>
        </a:xfrm>
      </p:grpSpPr>
      <p:pic>
        <p:nvPicPr>
          <p:cNvPr id="473" name="Google Shape;473;p29"/>
          <p:cNvPicPr preferRelativeResize="0"/>
          <p:nvPr/>
        </p:nvPicPr>
        <p:blipFill rotWithShape="1">
          <a:blip r:embed="rId2">
            <a:alphaModFix amt="9000"/>
          </a:blip>
          <a:srcRect t="-18644" r="26451" b="18644"/>
          <a:stretch/>
        </p:blipFill>
        <p:spPr>
          <a:xfrm>
            <a:off x="6556259" y="1143001"/>
            <a:ext cx="5668400" cy="5780315"/>
          </a:xfrm>
          <a:prstGeom prst="rect">
            <a:avLst/>
          </a:prstGeom>
          <a:noFill/>
          <a:ln>
            <a:noFill/>
          </a:ln>
        </p:spPr>
      </p:pic>
      <p:sp>
        <p:nvSpPr>
          <p:cNvPr id="474" name="Google Shape;474;p29"/>
          <p:cNvSpPr>
            <a:spLocks noGrp="1"/>
          </p:cNvSpPr>
          <p:nvPr>
            <p:ph type="pic" idx="2"/>
          </p:nvPr>
        </p:nvSpPr>
        <p:spPr>
          <a:xfrm>
            <a:off x="6232527" y="1420813"/>
            <a:ext cx="5575759" cy="4641851"/>
          </a:xfrm>
          <a:prstGeom prst="rect">
            <a:avLst/>
          </a:prstGeom>
          <a:noFill/>
          <a:ln>
            <a:noFill/>
          </a:ln>
        </p:spPr>
      </p:sp>
      <p:sp>
        <p:nvSpPr>
          <p:cNvPr id="475" name="Google Shape;475;p29"/>
          <p:cNvSpPr txBox="1">
            <a:spLocks noGrp="1"/>
          </p:cNvSpPr>
          <p:nvPr>
            <p:ph type="body" idx="1"/>
          </p:nvPr>
        </p:nvSpPr>
        <p:spPr>
          <a:xfrm>
            <a:off x="424851" y="1432263"/>
            <a:ext cx="5678108" cy="4630403"/>
          </a:xfrm>
          <a:prstGeom prst="rect">
            <a:avLst/>
          </a:prstGeom>
          <a:noFill/>
          <a:ln>
            <a:noFill/>
          </a:ln>
        </p:spPr>
        <p:txBody>
          <a:bodyPr spcFirstLastPara="1" wrap="square" lIns="68575" tIns="34275" rIns="68575" bIns="34275" anchor="t" anchorCtr="0">
            <a:normAutofit/>
          </a:bodyPr>
          <a:lstStyle>
            <a:lvl1pPr marL="609585" lvl="0" indent="-448722" algn="l">
              <a:lnSpc>
                <a:spcPct val="90000"/>
              </a:lnSpc>
              <a:spcBef>
                <a:spcPts val="1067"/>
              </a:spcBef>
              <a:spcAft>
                <a:spcPts val="0"/>
              </a:spcAft>
              <a:buClr>
                <a:srgbClr val="121212"/>
              </a:buClr>
              <a:buSzPts val="1700"/>
              <a:buFont typeface="Arial"/>
              <a:buChar char="•"/>
              <a:defRPr sz="2267">
                <a:solidFill>
                  <a:srgbClr val="121212"/>
                </a:solidFill>
              </a:defRPr>
            </a:lvl1pPr>
            <a:lvl2pPr marL="1219170" lvl="1" indent="-448722" algn="l">
              <a:lnSpc>
                <a:spcPct val="90000"/>
              </a:lnSpc>
              <a:spcBef>
                <a:spcPts val="533"/>
              </a:spcBef>
              <a:spcAft>
                <a:spcPts val="0"/>
              </a:spcAft>
              <a:buClr>
                <a:srgbClr val="121212"/>
              </a:buClr>
              <a:buSzPts val="1700"/>
              <a:buFont typeface="Arial"/>
              <a:buChar char="－"/>
              <a:defRPr sz="2267">
                <a:solidFill>
                  <a:srgbClr val="121212"/>
                </a:solidFill>
              </a:defRPr>
            </a:lvl2pPr>
            <a:lvl3pPr marL="1828754" lvl="2" indent="-448722" algn="l">
              <a:lnSpc>
                <a:spcPct val="90000"/>
              </a:lnSpc>
              <a:spcBef>
                <a:spcPts val="533"/>
              </a:spcBef>
              <a:spcAft>
                <a:spcPts val="0"/>
              </a:spcAft>
              <a:buClr>
                <a:srgbClr val="121212"/>
              </a:buClr>
              <a:buSzPts val="1700"/>
              <a:buFont typeface="Arial"/>
              <a:buChar char="•"/>
              <a:defRPr sz="2267">
                <a:solidFill>
                  <a:srgbClr val="121212"/>
                </a:solidFill>
              </a:defRPr>
            </a:lvl3pPr>
            <a:lvl4pPr marL="2438339" lvl="3" indent="-448722" algn="l">
              <a:lnSpc>
                <a:spcPct val="90000"/>
              </a:lnSpc>
              <a:spcBef>
                <a:spcPts val="533"/>
              </a:spcBef>
              <a:spcAft>
                <a:spcPts val="0"/>
              </a:spcAft>
              <a:buClr>
                <a:srgbClr val="121212"/>
              </a:buClr>
              <a:buSzPts val="1700"/>
              <a:buFont typeface="Arial"/>
              <a:buChar char="－"/>
              <a:defRPr sz="2267">
                <a:solidFill>
                  <a:srgbClr val="121212"/>
                </a:solidFill>
              </a:defRPr>
            </a:lvl4pPr>
            <a:lvl5pPr marL="3047924" lvl="4" indent="-448722" algn="l">
              <a:lnSpc>
                <a:spcPct val="90000"/>
              </a:lnSpc>
              <a:spcBef>
                <a:spcPts val="533"/>
              </a:spcBef>
              <a:spcAft>
                <a:spcPts val="0"/>
              </a:spcAft>
              <a:buClr>
                <a:srgbClr val="121212"/>
              </a:buClr>
              <a:buSzPts val="1700"/>
              <a:buFont typeface="Arial"/>
              <a:buChar char="•"/>
              <a:defRPr sz="2267">
                <a:solidFill>
                  <a:srgbClr val="121212"/>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476" name="Google Shape;476;p29"/>
          <p:cNvPicPr preferRelativeResize="0"/>
          <p:nvPr/>
        </p:nvPicPr>
        <p:blipFill rotWithShape="1">
          <a:blip r:embed="rId3">
            <a:alphaModFix/>
          </a:blip>
          <a:srcRect/>
          <a:stretch/>
        </p:blipFill>
        <p:spPr>
          <a:xfrm>
            <a:off x="9994159" y="127651"/>
            <a:ext cx="1739479" cy="1304611"/>
          </a:xfrm>
          <a:prstGeom prst="rect">
            <a:avLst/>
          </a:prstGeom>
          <a:noFill/>
          <a:ln>
            <a:noFill/>
          </a:ln>
        </p:spPr>
      </p:pic>
      <p:cxnSp>
        <p:nvCxnSpPr>
          <p:cNvPr id="477" name="Google Shape;477;p29"/>
          <p:cNvCxnSpPr/>
          <p:nvPr/>
        </p:nvCxnSpPr>
        <p:spPr>
          <a:xfrm>
            <a:off x="-12959" y="1027873"/>
            <a:ext cx="8534400" cy="0"/>
          </a:xfrm>
          <a:prstGeom prst="straightConnector1">
            <a:avLst/>
          </a:prstGeom>
          <a:noFill/>
          <a:ln w="53975" cap="flat" cmpd="sng">
            <a:solidFill>
              <a:schemeClr val="accent1"/>
            </a:solidFill>
            <a:prstDash val="solid"/>
            <a:miter lim="800000"/>
            <a:headEnd type="none" w="sm" len="sm"/>
            <a:tailEnd type="none" w="sm" len="sm"/>
          </a:ln>
        </p:spPr>
      </p:cxnSp>
      <p:sp>
        <p:nvSpPr>
          <p:cNvPr id="478" name="Google Shape;478;p29"/>
          <p:cNvSpPr txBox="1">
            <a:spLocks noGrp="1"/>
          </p:cNvSpPr>
          <p:nvPr>
            <p:ph type="body" idx="3"/>
          </p:nvPr>
        </p:nvSpPr>
        <p:spPr>
          <a:xfrm>
            <a:off x="411892" y="434197"/>
            <a:ext cx="9788891" cy="658039"/>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000000"/>
              </a:buClr>
              <a:buSzPts val="2300"/>
              <a:buFont typeface="Avenir"/>
              <a:buNone/>
              <a:defRPr sz="3067" b="1" i="0" cap="none">
                <a:solidFill>
                  <a:srgbClr val="000000"/>
                </a:solidFill>
                <a:latin typeface="Avenir"/>
                <a:ea typeface="Avenir"/>
                <a:cs typeface="Avenir"/>
                <a:sym typeface="Avenir"/>
              </a:defRPr>
            </a:lvl1pPr>
            <a:lvl2pPr marL="1219170" lvl="1" indent="-304792" algn="l">
              <a:lnSpc>
                <a:spcPct val="90000"/>
              </a:lnSpc>
              <a:spcBef>
                <a:spcPts val="533"/>
              </a:spcBef>
              <a:spcAft>
                <a:spcPts val="0"/>
              </a:spcAft>
              <a:buClr>
                <a:schemeClr val="dk1"/>
              </a:buClr>
              <a:buSzPts val="2300"/>
              <a:buFont typeface="Calibri"/>
              <a:buNone/>
              <a:defRPr sz="3067" cap="none"/>
            </a:lvl2pPr>
            <a:lvl3pPr marL="1828754" lvl="2" indent="-304792" algn="l">
              <a:lnSpc>
                <a:spcPct val="90000"/>
              </a:lnSpc>
              <a:spcBef>
                <a:spcPts val="533"/>
              </a:spcBef>
              <a:spcAft>
                <a:spcPts val="0"/>
              </a:spcAft>
              <a:buClr>
                <a:schemeClr val="dk1"/>
              </a:buClr>
              <a:buSzPts val="2300"/>
              <a:buFont typeface="Calibri"/>
              <a:buNone/>
              <a:defRPr sz="3067" cap="none"/>
            </a:lvl3pPr>
            <a:lvl4pPr marL="2438339" lvl="3" indent="-304792" algn="l">
              <a:lnSpc>
                <a:spcPct val="90000"/>
              </a:lnSpc>
              <a:spcBef>
                <a:spcPts val="533"/>
              </a:spcBef>
              <a:spcAft>
                <a:spcPts val="0"/>
              </a:spcAft>
              <a:buClr>
                <a:schemeClr val="dk1"/>
              </a:buClr>
              <a:buSzPts val="2300"/>
              <a:buFont typeface="Calibri"/>
              <a:buNone/>
              <a:defRPr sz="3067" cap="none"/>
            </a:lvl4pPr>
            <a:lvl5pPr marL="3047924" lvl="4" indent="-304792" algn="l">
              <a:lnSpc>
                <a:spcPct val="90000"/>
              </a:lnSpc>
              <a:spcBef>
                <a:spcPts val="533"/>
              </a:spcBef>
              <a:spcAft>
                <a:spcPts val="0"/>
              </a:spcAft>
              <a:buClr>
                <a:schemeClr val="dk1"/>
              </a:buClr>
              <a:buSzPts val="2300"/>
              <a:buFont typeface="Calibri"/>
              <a:buNone/>
              <a:defRPr sz="3067" cap="none"/>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479" name="Google Shape;479;p29"/>
          <p:cNvPicPr preferRelativeResize="0"/>
          <p:nvPr/>
        </p:nvPicPr>
        <p:blipFill rotWithShape="1">
          <a:blip r:embed="rId4">
            <a:alphaModFix/>
          </a:blip>
          <a:srcRect/>
          <a:stretch/>
        </p:blipFill>
        <p:spPr>
          <a:xfrm>
            <a:off x="10398091" y="6226500"/>
            <a:ext cx="1249551" cy="340001"/>
          </a:xfrm>
          <a:prstGeom prst="rect">
            <a:avLst/>
          </a:prstGeom>
          <a:noFill/>
          <a:ln>
            <a:noFill/>
          </a:ln>
        </p:spPr>
      </p:pic>
      <p:pic>
        <p:nvPicPr>
          <p:cNvPr id="480" name="Google Shape;480;p29"/>
          <p:cNvPicPr preferRelativeResize="0"/>
          <p:nvPr/>
        </p:nvPicPr>
        <p:blipFill rotWithShape="1">
          <a:blip r:embed="rId5">
            <a:alphaModFix/>
          </a:blip>
          <a:srcRect/>
          <a:stretch/>
        </p:blipFill>
        <p:spPr>
          <a:xfrm>
            <a:off x="7375907" y="6258833"/>
            <a:ext cx="1093229" cy="341633"/>
          </a:xfrm>
          <a:prstGeom prst="rect">
            <a:avLst/>
          </a:prstGeom>
          <a:noFill/>
          <a:ln>
            <a:noFill/>
          </a:ln>
        </p:spPr>
      </p:pic>
      <p:pic>
        <p:nvPicPr>
          <p:cNvPr id="481" name="Google Shape;481;p29"/>
          <p:cNvPicPr preferRelativeResize="0"/>
          <p:nvPr/>
        </p:nvPicPr>
        <p:blipFill rotWithShape="1">
          <a:blip r:embed="rId6">
            <a:alphaModFix/>
          </a:blip>
          <a:srcRect/>
          <a:stretch/>
        </p:blipFill>
        <p:spPr>
          <a:xfrm>
            <a:off x="8846138" y="6323921"/>
            <a:ext cx="1268748" cy="211457"/>
          </a:xfrm>
          <a:prstGeom prst="rect">
            <a:avLst/>
          </a:prstGeom>
          <a:noFill/>
          <a:ln>
            <a:noFill/>
          </a:ln>
        </p:spPr>
      </p:pic>
      <p:sp>
        <p:nvSpPr>
          <p:cNvPr id="482" name="Google Shape;482;p29"/>
          <p:cNvSpPr txBox="1">
            <a:spLocks noGrp="1"/>
          </p:cNvSpPr>
          <p:nvPr>
            <p:ph type="sldNum" idx="12"/>
          </p:nvPr>
        </p:nvSpPr>
        <p:spPr>
          <a:xfrm>
            <a:off x="5635743" y="6304054"/>
            <a:ext cx="714877" cy="303364"/>
          </a:xfrm>
          <a:prstGeom prst="rect">
            <a:avLst/>
          </a:prstGeom>
          <a:noFill/>
          <a:ln>
            <a:noFill/>
          </a:ln>
        </p:spPr>
        <p:txBody>
          <a:bodyPr spcFirstLastPara="1" wrap="square" lIns="0" tIns="34275" rIns="0" bIns="34275" anchor="ctr" anchorCtr="0">
            <a:noAutofit/>
          </a:bodyPr>
          <a:lstStyle>
            <a:lvl1pPr marL="0" lvl="0" indent="0" algn="ctr">
              <a:spcBef>
                <a:spcPts val="0"/>
              </a:spcBef>
              <a:buNone/>
              <a:defRPr sz="1067" b="0" i="0" u="none" strike="noStrike" cap="none">
                <a:solidFill>
                  <a:srgbClr val="0E2E39"/>
                </a:solidFill>
                <a:latin typeface="Avenir"/>
                <a:ea typeface="Avenir"/>
                <a:cs typeface="Avenir"/>
                <a:sym typeface="Avenir"/>
              </a:defRPr>
            </a:lvl1pPr>
            <a:lvl2pPr marL="0" lvl="1" indent="0" algn="ctr">
              <a:spcBef>
                <a:spcPts val="0"/>
              </a:spcBef>
              <a:buNone/>
              <a:defRPr sz="1067" b="0" i="0" u="none" strike="noStrike" cap="none">
                <a:solidFill>
                  <a:srgbClr val="0E2E39"/>
                </a:solidFill>
                <a:latin typeface="Avenir"/>
                <a:ea typeface="Avenir"/>
                <a:cs typeface="Avenir"/>
                <a:sym typeface="Avenir"/>
              </a:defRPr>
            </a:lvl2pPr>
            <a:lvl3pPr marL="0" lvl="2" indent="0" algn="ctr">
              <a:spcBef>
                <a:spcPts val="0"/>
              </a:spcBef>
              <a:buNone/>
              <a:defRPr sz="1067" b="0" i="0" u="none" strike="noStrike" cap="none">
                <a:solidFill>
                  <a:srgbClr val="0E2E39"/>
                </a:solidFill>
                <a:latin typeface="Avenir"/>
                <a:ea typeface="Avenir"/>
                <a:cs typeface="Avenir"/>
                <a:sym typeface="Avenir"/>
              </a:defRPr>
            </a:lvl3pPr>
            <a:lvl4pPr marL="0" lvl="3" indent="0" algn="ctr">
              <a:spcBef>
                <a:spcPts val="0"/>
              </a:spcBef>
              <a:buNone/>
              <a:defRPr sz="1067" b="0" i="0" u="none" strike="noStrike" cap="none">
                <a:solidFill>
                  <a:srgbClr val="0E2E39"/>
                </a:solidFill>
                <a:latin typeface="Avenir"/>
                <a:ea typeface="Avenir"/>
                <a:cs typeface="Avenir"/>
                <a:sym typeface="Avenir"/>
              </a:defRPr>
            </a:lvl4pPr>
            <a:lvl5pPr marL="0" lvl="4" indent="0" algn="ctr">
              <a:spcBef>
                <a:spcPts val="0"/>
              </a:spcBef>
              <a:buNone/>
              <a:defRPr sz="1067" b="0" i="0" u="none" strike="noStrike" cap="none">
                <a:solidFill>
                  <a:srgbClr val="0E2E39"/>
                </a:solidFill>
                <a:latin typeface="Avenir"/>
                <a:ea typeface="Avenir"/>
                <a:cs typeface="Avenir"/>
                <a:sym typeface="Avenir"/>
              </a:defRPr>
            </a:lvl5pPr>
            <a:lvl6pPr marL="0" lvl="5" indent="0" algn="ctr">
              <a:spcBef>
                <a:spcPts val="0"/>
              </a:spcBef>
              <a:buNone/>
              <a:defRPr sz="1067" b="0" i="0" u="none" strike="noStrike" cap="none">
                <a:solidFill>
                  <a:srgbClr val="0E2E39"/>
                </a:solidFill>
                <a:latin typeface="Avenir"/>
                <a:ea typeface="Avenir"/>
                <a:cs typeface="Avenir"/>
                <a:sym typeface="Avenir"/>
              </a:defRPr>
            </a:lvl6pPr>
            <a:lvl7pPr marL="0" lvl="6" indent="0" algn="ctr">
              <a:spcBef>
                <a:spcPts val="0"/>
              </a:spcBef>
              <a:buNone/>
              <a:defRPr sz="1067" b="0" i="0" u="none" strike="noStrike" cap="none">
                <a:solidFill>
                  <a:srgbClr val="0E2E39"/>
                </a:solidFill>
                <a:latin typeface="Avenir"/>
                <a:ea typeface="Avenir"/>
                <a:cs typeface="Avenir"/>
                <a:sym typeface="Avenir"/>
              </a:defRPr>
            </a:lvl7pPr>
            <a:lvl8pPr marL="0" lvl="7" indent="0" algn="ctr">
              <a:spcBef>
                <a:spcPts val="0"/>
              </a:spcBef>
              <a:buNone/>
              <a:defRPr sz="1067" b="0" i="0" u="none" strike="noStrike" cap="none">
                <a:solidFill>
                  <a:srgbClr val="0E2E39"/>
                </a:solidFill>
                <a:latin typeface="Avenir"/>
                <a:ea typeface="Avenir"/>
                <a:cs typeface="Avenir"/>
                <a:sym typeface="Avenir"/>
              </a:defRPr>
            </a:lvl8pPr>
            <a:lvl9pPr marL="0" lvl="8" indent="0" algn="ctr">
              <a:spcBef>
                <a:spcPts val="0"/>
              </a:spcBef>
              <a:buNone/>
              <a:defRPr sz="1067" b="0" i="0" u="none" strike="noStrike" cap="none">
                <a:solidFill>
                  <a:srgbClr val="0E2E39"/>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690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Dark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54FD-7B6A-4854-92E0-D9F3E0725586}"/>
              </a:ext>
            </a:extLst>
          </p:cNvPr>
          <p:cNvSpPr>
            <a:spLocks noGrp="1"/>
          </p:cNvSpPr>
          <p:nvPr userDrawn="1">
            <p:ph type="ctrTitle" hasCustomPrompt="1"/>
          </p:nvPr>
        </p:nvSpPr>
        <p:spPr>
          <a:xfrm>
            <a:off x="673538" y="1009731"/>
            <a:ext cx="5257800" cy="1655762"/>
          </a:xfrm>
          <a:ln>
            <a:noFill/>
          </a:ln>
        </p:spPr>
        <p:txBody>
          <a:bodyPr anchor="b"/>
          <a:lstStyle>
            <a:lvl1pPr algn="l">
              <a:defRPr sz="4000" b="1" i="0">
                <a:solidFill>
                  <a:srgbClr val="00B0F0"/>
                </a:solidFill>
                <a:latin typeface="Avenir Black" panose="02000503020000020003" pitchFamily="2" charset="0"/>
                <a:ea typeface="Avenir Black" panose="02000503020000020003" pitchFamily="2" charset="0"/>
                <a:cs typeface="Calibri Light" panose="020F0302020204030204" pitchFamily="34" charset="0"/>
              </a:defRPr>
            </a:lvl1pPr>
          </a:lstStyle>
          <a:p>
            <a:r>
              <a:rPr lang="en-US"/>
              <a:t>Main title goes here, one or two lines</a:t>
            </a:r>
          </a:p>
        </p:txBody>
      </p:sp>
      <p:sp>
        <p:nvSpPr>
          <p:cNvPr id="3" name="Subtitle 2">
            <a:extLst>
              <a:ext uri="{FF2B5EF4-FFF2-40B4-BE49-F238E27FC236}">
                <a16:creationId xmlns:a16="http://schemas.microsoft.com/office/drawing/2014/main" id="{1A40A1F6-D971-4538-9B07-5A43F25C4CDC}"/>
              </a:ext>
            </a:extLst>
          </p:cNvPr>
          <p:cNvSpPr>
            <a:spLocks noGrp="1"/>
          </p:cNvSpPr>
          <p:nvPr userDrawn="1">
            <p:ph type="subTitle" idx="1" hasCustomPrompt="1"/>
          </p:nvPr>
        </p:nvSpPr>
        <p:spPr>
          <a:xfrm>
            <a:off x="673538" y="2838531"/>
            <a:ext cx="5257800" cy="1143000"/>
          </a:xfrm>
          <a:ln>
            <a:noFill/>
          </a:ln>
        </p:spPr>
        <p:txBody>
          <a:bodyPr/>
          <a:lstStyle>
            <a:lvl1pPr marL="0" indent="0" algn="l">
              <a:buNone/>
              <a:defRPr sz="3600" b="0" i="0">
                <a:solidFill>
                  <a:schemeClr val="accent3"/>
                </a:solidFill>
                <a:latin typeface="Avenir Medium" panose="02000503020000020003" pitchFamily="2" charset="0"/>
                <a:ea typeface="Avenir Medium" panose="02000503020000020003" pitchFamily="2"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 one or two lines</a:t>
            </a:r>
          </a:p>
        </p:txBody>
      </p:sp>
      <p:grpSp>
        <p:nvGrpSpPr>
          <p:cNvPr id="19" name="Group 18">
            <a:extLst>
              <a:ext uri="{FF2B5EF4-FFF2-40B4-BE49-F238E27FC236}">
                <a16:creationId xmlns:a16="http://schemas.microsoft.com/office/drawing/2014/main" id="{1A6F49A3-A84F-4569-878B-27528BE8755E}"/>
              </a:ext>
            </a:extLst>
          </p:cNvPr>
          <p:cNvGrpSpPr/>
          <p:nvPr userDrawn="1"/>
        </p:nvGrpSpPr>
        <p:grpSpPr>
          <a:xfrm>
            <a:off x="3988238" y="6188122"/>
            <a:ext cx="2788920" cy="314325"/>
            <a:chOff x="4038600" y="6211456"/>
            <a:chExt cx="2788920" cy="314325"/>
          </a:xfrm>
        </p:grpSpPr>
        <p:pic>
          <p:nvPicPr>
            <p:cNvPr id="11" name="Picture 10">
              <a:extLst>
                <a:ext uri="{FF2B5EF4-FFF2-40B4-BE49-F238E27FC236}">
                  <a16:creationId xmlns:a16="http://schemas.microsoft.com/office/drawing/2014/main" id="{AD9699E7-BBCF-4DEB-A963-11476DA4735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64480" y="6251263"/>
              <a:ext cx="1463040" cy="245581"/>
            </a:xfrm>
            <a:prstGeom prst="rect">
              <a:avLst/>
            </a:prstGeom>
          </p:spPr>
        </p:pic>
        <p:pic>
          <p:nvPicPr>
            <p:cNvPr id="13" name="Picture 12">
              <a:extLst>
                <a:ext uri="{FF2B5EF4-FFF2-40B4-BE49-F238E27FC236}">
                  <a16:creationId xmlns:a16="http://schemas.microsoft.com/office/drawing/2014/main" id="{EB54E764-63D2-4E52-B9A6-011273A3B5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38600" y="6211456"/>
              <a:ext cx="1005840" cy="314325"/>
            </a:xfrm>
            <a:prstGeom prst="rect">
              <a:avLst/>
            </a:prstGeom>
          </p:spPr>
        </p:pic>
      </p:grpSp>
      <p:pic>
        <p:nvPicPr>
          <p:cNvPr id="14" name="Picture 13">
            <a:extLst>
              <a:ext uri="{FF2B5EF4-FFF2-40B4-BE49-F238E27FC236}">
                <a16:creationId xmlns:a16="http://schemas.microsoft.com/office/drawing/2014/main" id="{3FEDA0F6-5E98-4569-93B7-3F520FCB4E9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056120" y="6211456"/>
            <a:ext cx="1188720" cy="256582"/>
          </a:xfrm>
          <a:prstGeom prst="rect">
            <a:avLst/>
          </a:prstGeom>
        </p:spPr>
      </p:pic>
      <p:pic>
        <p:nvPicPr>
          <p:cNvPr id="18" name="Picture 17">
            <a:extLst>
              <a:ext uri="{FF2B5EF4-FFF2-40B4-BE49-F238E27FC236}">
                <a16:creationId xmlns:a16="http://schemas.microsoft.com/office/drawing/2014/main" id="{1DF6621B-8712-4A43-9E5D-1C356075AD0A}"/>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2500" b="12500"/>
          <a:stretch/>
        </p:blipFill>
        <p:spPr>
          <a:xfrm>
            <a:off x="6636793" y="1940955"/>
            <a:ext cx="4881669" cy="2743200"/>
          </a:xfrm>
          <a:prstGeom prst="rect">
            <a:avLst/>
          </a:prstGeom>
        </p:spPr>
      </p:pic>
      <p:sp>
        <p:nvSpPr>
          <p:cNvPr id="12" name="Text Placeholder 8">
            <a:extLst>
              <a:ext uri="{FF2B5EF4-FFF2-40B4-BE49-F238E27FC236}">
                <a16:creationId xmlns:a16="http://schemas.microsoft.com/office/drawing/2014/main" id="{9CCACB9F-82D6-478E-A13A-22D5CA1AD154}"/>
              </a:ext>
            </a:extLst>
          </p:cNvPr>
          <p:cNvSpPr>
            <a:spLocks noGrp="1"/>
          </p:cNvSpPr>
          <p:nvPr>
            <p:ph type="body" sz="quarter" idx="11" hasCustomPrompt="1"/>
          </p:nvPr>
        </p:nvSpPr>
        <p:spPr>
          <a:xfrm>
            <a:off x="685800" y="5181600"/>
            <a:ext cx="5257800" cy="685800"/>
          </a:xfrm>
        </p:spPr>
        <p:txBody>
          <a:bodyPr/>
          <a:lstStyle>
            <a:lvl1pPr>
              <a:defRPr>
                <a:latin typeface="Avenir Book" panose="02000503020000020003" pitchFamily="2" charset="0"/>
              </a:defRPr>
            </a:lvl1pPr>
          </a:lstStyle>
          <a:p>
            <a:r>
              <a:rPr lang="en-US" sz="2000">
                <a:solidFill>
                  <a:schemeClr val="tx2"/>
                </a:solidFill>
                <a:latin typeface="+mn-lt"/>
                <a:ea typeface="Calibri Light" panose="020F0302020204030204" pitchFamily="34" charset="0"/>
                <a:cs typeface="Calibri Light" panose="020F0302020204030204" pitchFamily="34" charset="0"/>
              </a:rPr>
              <a:t>Monday, February 12, 2024</a:t>
            </a:r>
          </a:p>
        </p:txBody>
      </p:sp>
      <p:sp>
        <p:nvSpPr>
          <p:cNvPr id="15" name="Text Placeholder 13">
            <a:extLst>
              <a:ext uri="{FF2B5EF4-FFF2-40B4-BE49-F238E27FC236}">
                <a16:creationId xmlns:a16="http://schemas.microsoft.com/office/drawing/2014/main" id="{722D7092-1A60-47CE-B793-F0B6909E2C34}"/>
              </a:ext>
            </a:extLst>
          </p:cNvPr>
          <p:cNvSpPr>
            <a:spLocks noGrp="1"/>
          </p:cNvSpPr>
          <p:nvPr>
            <p:ph type="body" sz="quarter" idx="12" hasCustomPrompt="1"/>
          </p:nvPr>
        </p:nvSpPr>
        <p:spPr>
          <a:xfrm>
            <a:off x="685800" y="4114800"/>
            <a:ext cx="5257800" cy="9144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atin typeface="Avenir Book" panose="02000503020000020003"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8B6C0">
                    <a:lumMod val="75000"/>
                  </a:srgbClr>
                </a:solidFill>
                <a:effectLst/>
                <a:uLnTx/>
                <a:uFillTx/>
                <a:latin typeface="+mn-lt"/>
                <a:ea typeface="+mn-ea"/>
                <a:cs typeface="+mn-cs"/>
              </a:rPr>
              <a:t>Presenter1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8B6C0">
                    <a:lumMod val="75000"/>
                  </a:srgbClr>
                </a:solidFill>
                <a:effectLst/>
                <a:uLnTx/>
                <a:uFillTx/>
                <a:latin typeface="+mn-lt"/>
                <a:ea typeface="+mn-ea"/>
                <a:cs typeface="+mn-cs"/>
              </a:rPr>
              <a:t>Presenter2</a:t>
            </a:r>
          </a:p>
        </p:txBody>
      </p:sp>
    </p:spTree>
    <p:extLst>
      <p:ext uri="{BB962C8B-B14F-4D97-AF65-F5344CB8AC3E}">
        <p14:creationId xmlns:p14="http://schemas.microsoft.com/office/powerpoint/2010/main" val="213816282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B952-753F-4EA5-B6F9-B3AA2C8EF5F4}"/>
              </a:ext>
            </a:extLst>
          </p:cNvPr>
          <p:cNvSpPr>
            <a:spLocks noGrp="1"/>
          </p:cNvSpPr>
          <p:nvPr>
            <p:ph type="title" hasCustomPrompt="1"/>
          </p:nvPr>
        </p:nvSpPr>
        <p:spPr>
          <a:xfrm>
            <a:off x="831850" y="762000"/>
            <a:ext cx="5548312" cy="804862"/>
          </a:xfrm>
        </p:spPr>
        <p:txBody>
          <a:bodyPr anchor="b"/>
          <a:lstStyle>
            <a:lvl1pPr>
              <a:defRPr sz="4800" b="0" i="0">
                <a:latin typeface="Avenir Medium" panose="02000503020000020003" pitchFamily="2" charset="0"/>
              </a:defRPr>
            </a:lvl1pPr>
          </a:lstStyle>
          <a:p>
            <a:r>
              <a:rPr lang="en-US"/>
              <a:t>Agenda</a:t>
            </a:r>
          </a:p>
        </p:txBody>
      </p:sp>
      <p:cxnSp>
        <p:nvCxnSpPr>
          <p:cNvPr id="7" name="Straight Connector 6">
            <a:extLst>
              <a:ext uri="{FF2B5EF4-FFF2-40B4-BE49-F238E27FC236}">
                <a16:creationId xmlns:a16="http://schemas.microsoft.com/office/drawing/2014/main" id="{3895CB73-4590-4CAA-8373-8D4A58393974}"/>
              </a:ext>
            </a:extLst>
          </p:cNvPr>
          <p:cNvCxnSpPr>
            <a:cxnSpLocks/>
          </p:cNvCxnSpPr>
          <p:nvPr userDrawn="1"/>
        </p:nvCxnSpPr>
        <p:spPr>
          <a:xfrm>
            <a:off x="0" y="1676400"/>
            <a:ext cx="638016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FEE9C3B0-0C0C-4A82-9654-167BAC044D5D}"/>
              </a:ext>
            </a:extLst>
          </p:cNvPr>
          <p:cNvSpPr>
            <a:spLocks noGrp="1"/>
          </p:cNvSpPr>
          <p:nvPr>
            <p:ph idx="1" hasCustomPrompt="1"/>
          </p:nvPr>
        </p:nvSpPr>
        <p:spPr>
          <a:xfrm>
            <a:off x="831850" y="1982786"/>
            <a:ext cx="5548312" cy="4236915"/>
          </a:xfrm>
        </p:spPr>
        <p:txBody>
          <a:bodyPr/>
          <a:lstStyle>
            <a:lvl1pPr marL="457200" indent="-457200">
              <a:spcBef>
                <a:spcPts val="1200"/>
              </a:spcBef>
              <a:buClr>
                <a:schemeClr val="accent6">
                  <a:lumMod val="75000"/>
                </a:schemeClr>
              </a:buClr>
              <a:buFont typeface="+mj-lt"/>
              <a:buAutoNum type="arabicParenR"/>
              <a:defRPr/>
            </a:lvl1pPr>
          </a:lstStyle>
          <a:p>
            <a:pPr lvl="0"/>
            <a:r>
              <a:rPr lang="en-US"/>
              <a:t>Item</a:t>
            </a:r>
          </a:p>
          <a:p>
            <a:pPr lvl="0"/>
            <a:r>
              <a:rPr lang="en-US"/>
              <a:t>Item</a:t>
            </a:r>
          </a:p>
          <a:p>
            <a:pPr lvl="0"/>
            <a:r>
              <a:rPr lang="en-US"/>
              <a:t>Item</a:t>
            </a:r>
          </a:p>
          <a:p>
            <a:pPr lvl="0"/>
            <a:r>
              <a:rPr lang="en-US"/>
              <a:t>Item</a:t>
            </a:r>
          </a:p>
        </p:txBody>
      </p:sp>
      <p:pic>
        <p:nvPicPr>
          <p:cNvPr id="1026" name="Picture 2">
            <a:extLst>
              <a:ext uri="{FF2B5EF4-FFF2-40B4-BE49-F238E27FC236}">
                <a16:creationId xmlns:a16="http://schemas.microsoft.com/office/drawing/2014/main" id="{947C4AA0-288F-4DCA-8C67-AECD0FED9E49}"/>
              </a:ext>
            </a:extLst>
          </p:cNvPr>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2855" t="-5475" r="25316" b="5474"/>
          <a:stretch/>
        </p:blipFill>
        <p:spPr bwMode="auto">
          <a:xfrm>
            <a:off x="6553200" y="0"/>
            <a:ext cx="56388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a:extLst>
              <a:ext uri="{FF2B5EF4-FFF2-40B4-BE49-F238E27FC236}">
                <a16:creationId xmlns:a16="http://schemas.microsoft.com/office/drawing/2014/main" id="{2CC46EDB-E413-CE94-4346-002647797BEC}"/>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9" name="Footer Placeholder 4">
            <a:extLst>
              <a:ext uri="{FF2B5EF4-FFF2-40B4-BE49-F238E27FC236}">
                <a16:creationId xmlns:a16="http://schemas.microsoft.com/office/drawing/2014/main" id="{E415193D-96D0-39DA-BE75-71CFC4425DAC}"/>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10" name="Slide Number Placeholder 5">
            <a:extLst>
              <a:ext uri="{FF2B5EF4-FFF2-40B4-BE49-F238E27FC236}">
                <a16:creationId xmlns:a16="http://schemas.microsoft.com/office/drawing/2014/main" id="{380979CE-5C57-9BF8-CF72-240570BCC5FB}"/>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113036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B952-753F-4EA5-B6F9-B3AA2C8EF5F4}"/>
              </a:ext>
            </a:extLst>
          </p:cNvPr>
          <p:cNvSpPr>
            <a:spLocks noGrp="1"/>
          </p:cNvSpPr>
          <p:nvPr>
            <p:ph type="title" hasCustomPrompt="1"/>
          </p:nvPr>
        </p:nvSpPr>
        <p:spPr>
          <a:xfrm>
            <a:off x="831850" y="2778854"/>
            <a:ext cx="5548312" cy="804862"/>
          </a:xfrm>
        </p:spPr>
        <p:txBody>
          <a:bodyPr anchor="b"/>
          <a:lstStyle>
            <a:lvl1pPr>
              <a:defRPr sz="4800" b="0" i="0">
                <a:latin typeface="Avenir Medium" panose="02000503020000020003" pitchFamily="2" charset="0"/>
              </a:defRPr>
            </a:lvl1pPr>
          </a:lstStyle>
          <a:p>
            <a:r>
              <a:rPr lang="en-US"/>
              <a:t>Background</a:t>
            </a:r>
          </a:p>
        </p:txBody>
      </p:sp>
      <p:cxnSp>
        <p:nvCxnSpPr>
          <p:cNvPr id="7" name="Straight Connector 6">
            <a:extLst>
              <a:ext uri="{FF2B5EF4-FFF2-40B4-BE49-F238E27FC236}">
                <a16:creationId xmlns:a16="http://schemas.microsoft.com/office/drawing/2014/main" id="{3895CB73-4590-4CAA-8373-8D4A58393974}"/>
              </a:ext>
            </a:extLst>
          </p:cNvPr>
          <p:cNvCxnSpPr>
            <a:cxnSpLocks/>
          </p:cNvCxnSpPr>
          <p:nvPr userDrawn="1"/>
        </p:nvCxnSpPr>
        <p:spPr>
          <a:xfrm>
            <a:off x="0" y="3693254"/>
            <a:ext cx="638016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47C4AA0-288F-4DCA-8C67-AECD0FED9E49}"/>
              </a:ext>
            </a:extLst>
          </p:cNvPr>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2855" t="-5475" r="25316" b="5474"/>
          <a:stretch/>
        </p:blipFill>
        <p:spPr bwMode="auto">
          <a:xfrm>
            <a:off x="6553200" y="-1"/>
            <a:ext cx="56388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a:extLst>
              <a:ext uri="{FF2B5EF4-FFF2-40B4-BE49-F238E27FC236}">
                <a16:creationId xmlns:a16="http://schemas.microsoft.com/office/drawing/2014/main" id="{DD847F83-7F9C-DF1E-4B78-5D6EB3C055BF}"/>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8" name="Footer Placeholder 4">
            <a:extLst>
              <a:ext uri="{FF2B5EF4-FFF2-40B4-BE49-F238E27FC236}">
                <a16:creationId xmlns:a16="http://schemas.microsoft.com/office/drawing/2014/main" id="{C2280E6B-6C6D-745A-60D6-1BBEF77BB993}"/>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9" name="Slide Number Placeholder 5">
            <a:extLst>
              <a:ext uri="{FF2B5EF4-FFF2-40B4-BE49-F238E27FC236}">
                <a16:creationId xmlns:a16="http://schemas.microsoft.com/office/drawing/2014/main" id="{8F02BB5F-5014-3D15-57D3-4F222603912C}"/>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176889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 name="Date Placeholder 3">
            <a:extLst>
              <a:ext uri="{FF2B5EF4-FFF2-40B4-BE49-F238E27FC236}">
                <a16:creationId xmlns:a16="http://schemas.microsoft.com/office/drawing/2014/main" id="{9BEF304D-0D23-B1FC-BA31-DFFC28ECF96A}"/>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3" name="Footer Placeholder 4">
            <a:extLst>
              <a:ext uri="{FF2B5EF4-FFF2-40B4-BE49-F238E27FC236}">
                <a16:creationId xmlns:a16="http://schemas.microsoft.com/office/drawing/2014/main" id="{F20ACDFC-9589-A85A-E2E2-26C02AC17321}"/>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4" name="Slide Number Placeholder 5">
            <a:extLst>
              <a:ext uri="{FF2B5EF4-FFF2-40B4-BE49-F238E27FC236}">
                <a16:creationId xmlns:a16="http://schemas.microsoft.com/office/drawing/2014/main" id="{F99550DC-415D-CB2E-0F2B-BBEC8ADCF1E2}"/>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332943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700E-759E-4C77-B44C-7F0BC6E06D13}"/>
              </a:ext>
            </a:extLst>
          </p:cNvPr>
          <p:cNvSpPr>
            <a:spLocks noGrp="1"/>
          </p:cNvSpPr>
          <p:nvPr>
            <p:ph type="title" hasCustomPrompt="1"/>
          </p:nvPr>
        </p:nvSpPr>
        <p:spPr>
          <a:xfrm>
            <a:off x="609600" y="260370"/>
            <a:ext cx="10058400" cy="476230"/>
          </a:xfrm>
        </p:spPr>
        <p:txBody>
          <a:bodyPr/>
          <a:lstStyle>
            <a:lvl1pPr>
              <a:defRPr sz="2800" b="0" i="0">
                <a:latin typeface="Avenir Medium" panose="02000503020000020003" pitchFamily="2" charset="0"/>
                <a:ea typeface="Avenir Medium" panose="02000503020000020003" pitchFamily="2" charset="0"/>
                <a:cs typeface="Calibri Light" panose="020F0302020204030204" pitchFamily="34" charset="0"/>
              </a:defRPr>
            </a:lvl1pPr>
          </a:lstStyle>
          <a:p>
            <a:r>
              <a:rPr lang="en-US"/>
              <a:t>Title and Content Slide</a:t>
            </a:r>
          </a:p>
        </p:txBody>
      </p:sp>
      <p:sp>
        <p:nvSpPr>
          <p:cNvPr id="3" name="Content Placeholder 2">
            <a:extLst>
              <a:ext uri="{FF2B5EF4-FFF2-40B4-BE49-F238E27FC236}">
                <a16:creationId xmlns:a16="http://schemas.microsoft.com/office/drawing/2014/main" id="{CA97481D-D49B-441B-8231-8D9C01369522}"/>
              </a:ext>
            </a:extLst>
          </p:cNvPr>
          <p:cNvSpPr>
            <a:spLocks noGrp="1"/>
          </p:cNvSpPr>
          <p:nvPr>
            <p:ph idx="1"/>
          </p:nvPr>
        </p:nvSpPr>
        <p:spPr>
          <a:xfrm>
            <a:off x="609600" y="1028700"/>
            <a:ext cx="10972800" cy="5219700"/>
          </a:xfrm>
        </p:spPr>
        <p:txBody>
          <a:bodyPr/>
          <a:lstStyle>
            <a:lvl1pPr>
              <a:defRPr>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1E32F2D-01FA-43C7-A578-4454E6DAF074}"/>
              </a:ext>
            </a:extLst>
          </p:cNvPr>
          <p:cNvCxnSpPr>
            <a:cxnSpLocks/>
          </p:cNvCxnSpPr>
          <p:nvPr userDrawn="1"/>
        </p:nvCxnSpPr>
        <p:spPr>
          <a:xfrm>
            <a:off x="0" y="831850"/>
            <a:ext cx="6380162"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32FF3F60-80F5-1565-2973-3326E239FAA1}"/>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5" name="Footer Placeholder 4">
            <a:extLst>
              <a:ext uri="{FF2B5EF4-FFF2-40B4-BE49-F238E27FC236}">
                <a16:creationId xmlns:a16="http://schemas.microsoft.com/office/drawing/2014/main" id="{4536A2A1-0936-3435-71E6-38F2F44B0B4C}"/>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6" name="Slide Number Placeholder 5">
            <a:extLst>
              <a:ext uri="{FF2B5EF4-FFF2-40B4-BE49-F238E27FC236}">
                <a16:creationId xmlns:a16="http://schemas.microsoft.com/office/drawing/2014/main" id="{00D4A69B-7198-3B54-9608-43D4E217C98F}"/>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413127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 name="Date Placeholder 3">
            <a:extLst>
              <a:ext uri="{FF2B5EF4-FFF2-40B4-BE49-F238E27FC236}">
                <a16:creationId xmlns:a16="http://schemas.microsoft.com/office/drawing/2014/main" id="{F5BF70EC-82C0-5418-369A-071034A0B67A}"/>
              </a:ext>
            </a:extLst>
          </p:cNvPr>
          <p:cNvSpPr>
            <a:spLocks noGrp="1"/>
          </p:cNvSpPr>
          <p:nvPr>
            <p:ph type="dt" sz="half" idx="10"/>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3" name="Footer Placeholder 4">
            <a:extLst>
              <a:ext uri="{FF2B5EF4-FFF2-40B4-BE49-F238E27FC236}">
                <a16:creationId xmlns:a16="http://schemas.microsoft.com/office/drawing/2014/main" id="{693C4A91-E798-115C-378D-475F5C9CF995}"/>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4" name="Slide Number Placeholder 5">
            <a:extLst>
              <a:ext uri="{FF2B5EF4-FFF2-40B4-BE49-F238E27FC236}">
                <a16:creationId xmlns:a16="http://schemas.microsoft.com/office/drawing/2014/main" id="{32E3F888-4D34-DFDC-D9E9-6C7ED348E623}"/>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228792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211"/>
        <p:cNvGrpSpPr/>
        <p:nvPr/>
      </p:nvGrpSpPr>
      <p:grpSpPr>
        <a:xfrm>
          <a:off x="0" y="0"/>
          <a:ext cx="0" cy="0"/>
          <a:chOff x="0" y="0"/>
          <a:chExt cx="0" cy="0"/>
        </a:xfrm>
      </p:grpSpPr>
      <p:sp>
        <p:nvSpPr>
          <p:cNvPr id="212" name="Google Shape;212;p15"/>
          <p:cNvSpPr txBox="1">
            <a:spLocks noGrp="1"/>
          </p:cNvSpPr>
          <p:nvPr>
            <p:ph type="body" idx="1"/>
          </p:nvPr>
        </p:nvSpPr>
        <p:spPr>
          <a:xfrm>
            <a:off x="576072" y="1828800"/>
            <a:ext cx="3520800" cy="4261200"/>
          </a:xfrm>
          <a:prstGeom prst="rect">
            <a:avLst/>
          </a:prstGeom>
          <a:noFill/>
          <a:ln>
            <a:noFill/>
          </a:ln>
        </p:spPr>
        <p:txBody>
          <a:bodyPr spcFirstLastPara="1" wrap="square" lIns="91425" tIns="45700" rIns="91425" bIns="45700" anchor="t" anchorCtr="0">
            <a:normAutofit/>
          </a:bodyPr>
          <a:lstStyle>
            <a:lvl1pPr marL="457200" lvl="0" indent="-317500" algn="l" rtl="0">
              <a:lnSpc>
                <a:spcPct val="110000"/>
              </a:lnSpc>
              <a:spcBef>
                <a:spcPts val="0"/>
              </a:spcBef>
              <a:spcAft>
                <a:spcPts val="0"/>
              </a:spcAft>
              <a:buSzPts val="1400"/>
              <a:buChar char="●"/>
              <a:defRPr sz="1400"/>
            </a:lvl1pPr>
            <a:lvl2pPr marL="914400" lvl="1" indent="-317500" algn="l" rtl="0">
              <a:lnSpc>
                <a:spcPct val="110000"/>
              </a:lnSpc>
              <a:spcBef>
                <a:spcPts val="0"/>
              </a:spcBef>
              <a:spcAft>
                <a:spcPts val="0"/>
              </a:spcAft>
              <a:buSzPts val="1400"/>
              <a:buChar char="○"/>
              <a:defRPr sz="1400"/>
            </a:lvl2pPr>
            <a:lvl3pPr marL="1371600" lvl="2" indent="-317500" algn="l" rtl="0">
              <a:lnSpc>
                <a:spcPct val="110000"/>
              </a:lnSpc>
              <a:spcBef>
                <a:spcPts val="1200"/>
              </a:spcBef>
              <a:spcAft>
                <a:spcPts val="0"/>
              </a:spcAft>
              <a:buSzPts val="1400"/>
              <a:buChar char="■"/>
              <a:defRPr sz="1400"/>
            </a:lvl3pPr>
            <a:lvl4pPr marL="1828800" lvl="3" indent="-317500" algn="l" rtl="0">
              <a:lnSpc>
                <a:spcPct val="110000"/>
              </a:lnSpc>
              <a:spcBef>
                <a:spcPts val="1200"/>
              </a:spcBef>
              <a:spcAft>
                <a:spcPts val="0"/>
              </a:spcAft>
              <a:buSzPts val="1400"/>
              <a:buChar char="●"/>
              <a:defRPr sz="1400"/>
            </a:lvl4pPr>
            <a:lvl5pPr marL="2286000" lvl="4" indent="-317500" algn="l" rtl="0">
              <a:lnSpc>
                <a:spcPct val="110000"/>
              </a:lnSpc>
              <a:spcBef>
                <a:spcPts val="1200"/>
              </a:spcBef>
              <a:spcAft>
                <a:spcPts val="0"/>
              </a:spcAft>
              <a:buSzPts val="1400"/>
              <a:buChar char="○"/>
              <a:defRPr sz="1400"/>
            </a:lvl5pPr>
            <a:lvl6pPr marL="2743200" lvl="5" indent="-317500" algn="l" rtl="0">
              <a:lnSpc>
                <a:spcPct val="110000"/>
              </a:lnSpc>
              <a:spcBef>
                <a:spcPts val="1200"/>
              </a:spcBef>
              <a:spcAft>
                <a:spcPts val="0"/>
              </a:spcAft>
              <a:buClr>
                <a:schemeClr val="dk1"/>
              </a:buClr>
              <a:buSzPts val="1400"/>
              <a:buChar char="■"/>
              <a:defRPr sz="1400"/>
            </a:lvl6pPr>
            <a:lvl7pPr marL="3200400" lvl="6" indent="-317500" algn="l" rtl="0">
              <a:lnSpc>
                <a:spcPct val="110000"/>
              </a:lnSpc>
              <a:spcBef>
                <a:spcPts val="1200"/>
              </a:spcBef>
              <a:spcAft>
                <a:spcPts val="0"/>
              </a:spcAft>
              <a:buClr>
                <a:schemeClr val="dk1"/>
              </a:buClr>
              <a:buSzPts val="1400"/>
              <a:buChar char="●"/>
              <a:defRPr sz="1400"/>
            </a:lvl7pPr>
            <a:lvl8pPr marL="3657600" lvl="7" indent="-317500" algn="l" rtl="0">
              <a:lnSpc>
                <a:spcPct val="110000"/>
              </a:lnSpc>
              <a:spcBef>
                <a:spcPts val="1200"/>
              </a:spcBef>
              <a:spcAft>
                <a:spcPts val="0"/>
              </a:spcAft>
              <a:buClr>
                <a:schemeClr val="dk1"/>
              </a:buClr>
              <a:buSzPts val="1400"/>
              <a:buChar char="○"/>
              <a:defRPr sz="1400"/>
            </a:lvl8pPr>
            <a:lvl9pPr marL="4114800" lvl="8" indent="-317500" algn="l" rtl="0">
              <a:lnSpc>
                <a:spcPct val="110000"/>
              </a:lnSpc>
              <a:spcBef>
                <a:spcPts val="1200"/>
              </a:spcBef>
              <a:spcAft>
                <a:spcPts val="1200"/>
              </a:spcAft>
              <a:buClr>
                <a:schemeClr val="dk1"/>
              </a:buClr>
              <a:buSzPts val="1400"/>
              <a:buChar char="■"/>
              <a:defRPr sz="1400"/>
            </a:lvl9pPr>
          </a:lstStyle>
          <a:p>
            <a:endParaRPr/>
          </a:p>
        </p:txBody>
      </p:sp>
      <p:sp>
        <p:nvSpPr>
          <p:cNvPr id="213" name="Google Shape;213;p15"/>
          <p:cNvSpPr txBox="1">
            <a:spLocks noGrp="1"/>
          </p:cNvSpPr>
          <p:nvPr>
            <p:ph type="body" idx="2"/>
          </p:nvPr>
        </p:nvSpPr>
        <p:spPr>
          <a:xfrm>
            <a:off x="4329868" y="1828800"/>
            <a:ext cx="3520800" cy="4261800"/>
          </a:xfrm>
          <a:prstGeom prst="rect">
            <a:avLst/>
          </a:prstGeom>
          <a:noFill/>
          <a:ln>
            <a:noFill/>
          </a:ln>
        </p:spPr>
        <p:txBody>
          <a:bodyPr spcFirstLastPara="1" wrap="square" lIns="91425" tIns="45700" rIns="91425" bIns="45700" anchor="t" anchorCtr="0">
            <a:normAutofit/>
          </a:bodyPr>
          <a:lstStyle>
            <a:lvl1pPr marL="457200" lvl="0" indent="-317500" algn="l" rtl="0">
              <a:lnSpc>
                <a:spcPct val="110000"/>
              </a:lnSpc>
              <a:spcBef>
                <a:spcPts val="0"/>
              </a:spcBef>
              <a:spcAft>
                <a:spcPts val="0"/>
              </a:spcAft>
              <a:buSzPts val="1400"/>
              <a:buChar char="●"/>
              <a:defRPr sz="1400"/>
            </a:lvl1pPr>
            <a:lvl2pPr marL="914400" lvl="1" indent="-317500" algn="l" rtl="0">
              <a:lnSpc>
                <a:spcPct val="110000"/>
              </a:lnSpc>
              <a:spcBef>
                <a:spcPts val="0"/>
              </a:spcBef>
              <a:spcAft>
                <a:spcPts val="0"/>
              </a:spcAft>
              <a:buSzPts val="1400"/>
              <a:buChar char="○"/>
              <a:defRPr sz="1400"/>
            </a:lvl2pPr>
            <a:lvl3pPr marL="1371600" lvl="2" indent="-317500" algn="l" rtl="0">
              <a:lnSpc>
                <a:spcPct val="110000"/>
              </a:lnSpc>
              <a:spcBef>
                <a:spcPts val="1200"/>
              </a:spcBef>
              <a:spcAft>
                <a:spcPts val="0"/>
              </a:spcAft>
              <a:buSzPts val="1400"/>
              <a:buChar char="■"/>
              <a:defRPr sz="1400"/>
            </a:lvl3pPr>
            <a:lvl4pPr marL="1828800" lvl="3" indent="-317500" algn="l" rtl="0">
              <a:lnSpc>
                <a:spcPct val="110000"/>
              </a:lnSpc>
              <a:spcBef>
                <a:spcPts val="1200"/>
              </a:spcBef>
              <a:spcAft>
                <a:spcPts val="0"/>
              </a:spcAft>
              <a:buSzPts val="1400"/>
              <a:buChar char="●"/>
              <a:defRPr sz="1400"/>
            </a:lvl4pPr>
            <a:lvl5pPr marL="2286000" lvl="4" indent="-317500" algn="l" rtl="0">
              <a:lnSpc>
                <a:spcPct val="110000"/>
              </a:lnSpc>
              <a:spcBef>
                <a:spcPts val="1200"/>
              </a:spcBef>
              <a:spcAft>
                <a:spcPts val="0"/>
              </a:spcAft>
              <a:buSzPts val="1400"/>
              <a:buChar char="○"/>
              <a:defRPr sz="1400"/>
            </a:lvl5pPr>
            <a:lvl6pPr marL="2743200" lvl="5" indent="-317500" algn="l" rtl="0">
              <a:lnSpc>
                <a:spcPct val="110000"/>
              </a:lnSpc>
              <a:spcBef>
                <a:spcPts val="1200"/>
              </a:spcBef>
              <a:spcAft>
                <a:spcPts val="0"/>
              </a:spcAft>
              <a:buClr>
                <a:schemeClr val="dk1"/>
              </a:buClr>
              <a:buSzPts val="1400"/>
              <a:buChar char="■"/>
              <a:defRPr sz="1400"/>
            </a:lvl6pPr>
            <a:lvl7pPr marL="3200400" lvl="6" indent="-317500" algn="l" rtl="0">
              <a:lnSpc>
                <a:spcPct val="110000"/>
              </a:lnSpc>
              <a:spcBef>
                <a:spcPts val="1200"/>
              </a:spcBef>
              <a:spcAft>
                <a:spcPts val="0"/>
              </a:spcAft>
              <a:buClr>
                <a:schemeClr val="dk1"/>
              </a:buClr>
              <a:buSzPts val="1400"/>
              <a:buChar char="●"/>
              <a:defRPr sz="1400"/>
            </a:lvl7pPr>
            <a:lvl8pPr marL="3657600" lvl="7" indent="-317500" algn="l" rtl="0">
              <a:lnSpc>
                <a:spcPct val="110000"/>
              </a:lnSpc>
              <a:spcBef>
                <a:spcPts val="1200"/>
              </a:spcBef>
              <a:spcAft>
                <a:spcPts val="0"/>
              </a:spcAft>
              <a:buClr>
                <a:schemeClr val="dk1"/>
              </a:buClr>
              <a:buSzPts val="1400"/>
              <a:buChar char="○"/>
              <a:defRPr sz="1400"/>
            </a:lvl8pPr>
            <a:lvl9pPr marL="4114800" lvl="8" indent="-317500" algn="l" rtl="0">
              <a:lnSpc>
                <a:spcPct val="110000"/>
              </a:lnSpc>
              <a:spcBef>
                <a:spcPts val="1200"/>
              </a:spcBef>
              <a:spcAft>
                <a:spcPts val="1200"/>
              </a:spcAft>
              <a:buClr>
                <a:schemeClr val="dk1"/>
              </a:buClr>
              <a:buSzPts val="1400"/>
              <a:buChar char="■"/>
              <a:defRPr sz="1400"/>
            </a:lvl9pPr>
          </a:lstStyle>
          <a:p>
            <a:endParaRPr/>
          </a:p>
        </p:txBody>
      </p:sp>
      <p:sp>
        <p:nvSpPr>
          <p:cNvPr id="214" name="Google Shape;214;p15"/>
          <p:cNvSpPr txBox="1">
            <a:spLocks noGrp="1"/>
          </p:cNvSpPr>
          <p:nvPr>
            <p:ph type="body" idx="3"/>
          </p:nvPr>
        </p:nvSpPr>
        <p:spPr>
          <a:xfrm>
            <a:off x="8058384" y="1828800"/>
            <a:ext cx="3520800" cy="4261800"/>
          </a:xfrm>
          <a:prstGeom prst="rect">
            <a:avLst/>
          </a:prstGeom>
          <a:noFill/>
          <a:ln>
            <a:noFill/>
          </a:ln>
        </p:spPr>
        <p:txBody>
          <a:bodyPr spcFirstLastPara="1" wrap="square" lIns="91425" tIns="45700" rIns="91425" bIns="45700" anchor="t" anchorCtr="0">
            <a:normAutofit/>
          </a:bodyPr>
          <a:lstStyle>
            <a:lvl1pPr marL="457200" lvl="0" indent="-317500" algn="l" rtl="0">
              <a:lnSpc>
                <a:spcPct val="110000"/>
              </a:lnSpc>
              <a:spcBef>
                <a:spcPts val="0"/>
              </a:spcBef>
              <a:spcAft>
                <a:spcPts val="0"/>
              </a:spcAft>
              <a:buSzPts val="1400"/>
              <a:buChar char="●"/>
              <a:defRPr sz="1400"/>
            </a:lvl1pPr>
            <a:lvl2pPr marL="914400" lvl="1" indent="-317500" algn="l" rtl="0">
              <a:lnSpc>
                <a:spcPct val="110000"/>
              </a:lnSpc>
              <a:spcBef>
                <a:spcPts val="0"/>
              </a:spcBef>
              <a:spcAft>
                <a:spcPts val="0"/>
              </a:spcAft>
              <a:buSzPts val="1400"/>
              <a:buChar char="○"/>
              <a:defRPr sz="1400"/>
            </a:lvl2pPr>
            <a:lvl3pPr marL="1371600" lvl="2" indent="-317500" algn="l" rtl="0">
              <a:lnSpc>
                <a:spcPct val="110000"/>
              </a:lnSpc>
              <a:spcBef>
                <a:spcPts val="1200"/>
              </a:spcBef>
              <a:spcAft>
                <a:spcPts val="0"/>
              </a:spcAft>
              <a:buSzPts val="1400"/>
              <a:buChar char="■"/>
              <a:defRPr sz="1400"/>
            </a:lvl3pPr>
            <a:lvl4pPr marL="1828800" lvl="3" indent="-317500" algn="l" rtl="0">
              <a:lnSpc>
                <a:spcPct val="110000"/>
              </a:lnSpc>
              <a:spcBef>
                <a:spcPts val="1200"/>
              </a:spcBef>
              <a:spcAft>
                <a:spcPts val="0"/>
              </a:spcAft>
              <a:buSzPts val="1400"/>
              <a:buChar char="●"/>
              <a:defRPr sz="1400"/>
            </a:lvl4pPr>
            <a:lvl5pPr marL="2286000" lvl="4" indent="-317500" algn="l" rtl="0">
              <a:lnSpc>
                <a:spcPct val="110000"/>
              </a:lnSpc>
              <a:spcBef>
                <a:spcPts val="1200"/>
              </a:spcBef>
              <a:spcAft>
                <a:spcPts val="0"/>
              </a:spcAft>
              <a:buSzPts val="1400"/>
              <a:buChar char="○"/>
              <a:defRPr sz="1400"/>
            </a:lvl5pPr>
            <a:lvl6pPr marL="2743200" lvl="5" indent="-317500" algn="l" rtl="0">
              <a:lnSpc>
                <a:spcPct val="110000"/>
              </a:lnSpc>
              <a:spcBef>
                <a:spcPts val="1200"/>
              </a:spcBef>
              <a:spcAft>
                <a:spcPts val="0"/>
              </a:spcAft>
              <a:buClr>
                <a:schemeClr val="dk1"/>
              </a:buClr>
              <a:buSzPts val="1400"/>
              <a:buChar char="■"/>
              <a:defRPr sz="1400"/>
            </a:lvl6pPr>
            <a:lvl7pPr marL="3200400" lvl="6" indent="-317500" algn="l" rtl="0">
              <a:lnSpc>
                <a:spcPct val="110000"/>
              </a:lnSpc>
              <a:spcBef>
                <a:spcPts val="1200"/>
              </a:spcBef>
              <a:spcAft>
                <a:spcPts val="0"/>
              </a:spcAft>
              <a:buClr>
                <a:schemeClr val="dk1"/>
              </a:buClr>
              <a:buSzPts val="1400"/>
              <a:buChar char="●"/>
              <a:defRPr sz="1400"/>
            </a:lvl7pPr>
            <a:lvl8pPr marL="3657600" lvl="7" indent="-317500" algn="l" rtl="0">
              <a:lnSpc>
                <a:spcPct val="110000"/>
              </a:lnSpc>
              <a:spcBef>
                <a:spcPts val="1200"/>
              </a:spcBef>
              <a:spcAft>
                <a:spcPts val="0"/>
              </a:spcAft>
              <a:buClr>
                <a:schemeClr val="dk1"/>
              </a:buClr>
              <a:buSzPts val="1400"/>
              <a:buChar char="○"/>
              <a:defRPr sz="1400"/>
            </a:lvl8pPr>
            <a:lvl9pPr marL="4114800" lvl="8" indent="-317500" algn="l" rtl="0">
              <a:lnSpc>
                <a:spcPct val="110000"/>
              </a:lnSpc>
              <a:spcBef>
                <a:spcPts val="1200"/>
              </a:spcBef>
              <a:spcAft>
                <a:spcPts val="1200"/>
              </a:spcAft>
              <a:buClr>
                <a:schemeClr val="dk1"/>
              </a:buClr>
              <a:buSzPts val="1400"/>
              <a:buChar char="■"/>
              <a:defRPr sz="1400"/>
            </a:lvl9pPr>
          </a:lstStyle>
          <a:p>
            <a:endParaRPr/>
          </a:p>
        </p:txBody>
      </p:sp>
      <p:cxnSp>
        <p:nvCxnSpPr>
          <p:cNvPr id="215" name="Google Shape;215;p15"/>
          <p:cNvCxnSpPr/>
          <p:nvPr/>
        </p:nvCxnSpPr>
        <p:spPr>
          <a:xfrm>
            <a:off x="610308" y="6873249"/>
            <a:ext cx="0" cy="122100"/>
          </a:xfrm>
          <a:prstGeom prst="straightConnector1">
            <a:avLst/>
          </a:prstGeom>
          <a:noFill/>
          <a:ln w="9525" cap="flat" cmpd="sng">
            <a:solidFill>
              <a:schemeClr val="dk1"/>
            </a:solidFill>
            <a:prstDash val="dot"/>
            <a:round/>
            <a:headEnd type="none" w="sm" len="sm"/>
            <a:tailEnd type="none" w="sm" len="sm"/>
          </a:ln>
        </p:spPr>
      </p:cxnSp>
      <p:cxnSp>
        <p:nvCxnSpPr>
          <p:cNvPr id="216" name="Google Shape;216;p15"/>
          <p:cNvCxnSpPr/>
          <p:nvPr/>
        </p:nvCxnSpPr>
        <p:spPr>
          <a:xfrm>
            <a:off x="11579225" y="6873249"/>
            <a:ext cx="0" cy="122100"/>
          </a:xfrm>
          <a:prstGeom prst="straightConnector1">
            <a:avLst/>
          </a:prstGeom>
          <a:noFill/>
          <a:ln w="9525" cap="flat" cmpd="sng">
            <a:solidFill>
              <a:schemeClr val="dk1"/>
            </a:solidFill>
            <a:prstDash val="dot"/>
            <a:round/>
            <a:headEnd type="none" w="sm" len="sm"/>
            <a:tailEnd type="none" w="sm" len="sm"/>
          </a:ln>
        </p:spPr>
      </p:cxnSp>
      <p:grpSp>
        <p:nvGrpSpPr>
          <p:cNvPr id="217" name="Google Shape;217;p15"/>
          <p:cNvGrpSpPr/>
          <p:nvPr/>
        </p:nvGrpSpPr>
        <p:grpSpPr>
          <a:xfrm>
            <a:off x="10648211" y="6873226"/>
            <a:ext cx="203200" cy="122137"/>
            <a:chOff x="7983415" y="6582508"/>
            <a:chExt cx="152400" cy="486600"/>
          </a:xfrm>
        </p:grpSpPr>
        <p:cxnSp>
          <p:nvCxnSpPr>
            <p:cNvPr id="218" name="Google Shape;218;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9" name="Google Shape;219;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0" name="Google Shape;220;p15"/>
          <p:cNvGrpSpPr/>
          <p:nvPr/>
        </p:nvGrpSpPr>
        <p:grpSpPr>
          <a:xfrm>
            <a:off x="9717201" y="6873226"/>
            <a:ext cx="203200" cy="122137"/>
            <a:chOff x="7983415" y="6582508"/>
            <a:chExt cx="152400" cy="486600"/>
          </a:xfrm>
        </p:grpSpPr>
        <p:cxnSp>
          <p:nvCxnSpPr>
            <p:cNvPr id="221" name="Google Shape;221;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2" name="Google Shape;222;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3" name="Google Shape;223;p15"/>
          <p:cNvGrpSpPr/>
          <p:nvPr/>
        </p:nvGrpSpPr>
        <p:grpSpPr>
          <a:xfrm>
            <a:off x="8786192" y="6873226"/>
            <a:ext cx="203200" cy="122137"/>
            <a:chOff x="7983415" y="6582508"/>
            <a:chExt cx="152400" cy="486600"/>
          </a:xfrm>
        </p:grpSpPr>
        <p:cxnSp>
          <p:nvCxnSpPr>
            <p:cNvPr id="224" name="Google Shape;224;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5" name="Google Shape;225;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6" name="Google Shape;226;p15"/>
          <p:cNvGrpSpPr/>
          <p:nvPr/>
        </p:nvGrpSpPr>
        <p:grpSpPr>
          <a:xfrm>
            <a:off x="7855183" y="6873226"/>
            <a:ext cx="203200" cy="122137"/>
            <a:chOff x="7983415" y="6582508"/>
            <a:chExt cx="152400" cy="486600"/>
          </a:xfrm>
        </p:grpSpPr>
        <p:cxnSp>
          <p:nvCxnSpPr>
            <p:cNvPr id="227" name="Google Shape;227;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8" name="Google Shape;228;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9" name="Google Shape;229;p15"/>
          <p:cNvGrpSpPr/>
          <p:nvPr/>
        </p:nvGrpSpPr>
        <p:grpSpPr>
          <a:xfrm>
            <a:off x="6924173" y="6873226"/>
            <a:ext cx="203200" cy="122137"/>
            <a:chOff x="7983415" y="6582508"/>
            <a:chExt cx="152400" cy="486600"/>
          </a:xfrm>
        </p:grpSpPr>
        <p:cxnSp>
          <p:nvCxnSpPr>
            <p:cNvPr id="230" name="Google Shape;230;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1" name="Google Shape;231;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2" name="Google Shape;232;p15"/>
          <p:cNvGrpSpPr/>
          <p:nvPr/>
        </p:nvGrpSpPr>
        <p:grpSpPr>
          <a:xfrm>
            <a:off x="5993164" y="6873226"/>
            <a:ext cx="203200" cy="122137"/>
            <a:chOff x="7983415" y="6582508"/>
            <a:chExt cx="152400" cy="486600"/>
          </a:xfrm>
        </p:grpSpPr>
        <p:cxnSp>
          <p:nvCxnSpPr>
            <p:cNvPr id="233" name="Google Shape;233;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4" name="Google Shape;234;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5" name="Google Shape;235;p15"/>
          <p:cNvGrpSpPr/>
          <p:nvPr/>
        </p:nvGrpSpPr>
        <p:grpSpPr>
          <a:xfrm>
            <a:off x="5062155" y="6873226"/>
            <a:ext cx="203200" cy="122137"/>
            <a:chOff x="7983415" y="6582508"/>
            <a:chExt cx="152400" cy="486600"/>
          </a:xfrm>
        </p:grpSpPr>
        <p:cxnSp>
          <p:nvCxnSpPr>
            <p:cNvPr id="236" name="Google Shape;236;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7" name="Google Shape;237;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8" name="Google Shape;238;p15"/>
          <p:cNvGrpSpPr/>
          <p:nvPr/>
        </p:nvGrpSpPr>
        <p:grpSpPr>
          <a:xfrm>
            <a:off x="4131145" y="6873226"/>
            <a:ext cx="203200" cy="122137"/>
            <a:chOff x="7983415" y="6582508"/>
            <a:chExt cx="152400" cy="486600"/>
          </a:xfrm>
        </p:grpSpPr>
        <p:cxnSp>
          <p:nvCxnSpPr>
            <p:cNvPr id="239" name="Google Shape;239;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0" name="Google Shape;240;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1" name="Google Shape;241;p15"/>
          <p:cNvGrpSpPr/>
          <p:nvPr/>
        </p:nvGrpSpPr>
        <p:grpSpPr>
          <a:xfrm>
            <a:off x="3200136" y="6873226"/>
            <a:ext cx="203200" cy="122137"/>
            <a:chOff x="7983415" y="6582508"/>
            <a:chExt cx="152400" cy="486600"/>
          </a:xfrm>
        </p:grpSpPr>
        <p:cxnSp>
          <p:nvCxnSpPr>
            <p:cNvPr id="242" name="Google Shape;242;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3" name="Google Shape;243;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4" name="Google Shape;244;p15"/>
          <p:cNvGrpSpPr/>
          <p:nvPr/>
        </p:nvGrpSpPr>
        <p:grpSpPr>
          <a:xfrm>
            <a:off x="2269127" y="6873226"/>
            <a:ext cx="203200" cy="122137"/>
            <a:chOff x="7983415" y="6582508"/>
            <a:chExt cx="152400" cy="486600"/>
          </a:xfrm>
        </p:grpSpPr>
        <p:cxnSp>
          <p:nvCxnSpPr>
            <p:cNvPr id="245" name="Google Shape;245;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6" name="Google Shape;246;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7" name="Google Shape;247;p15"/>
          <p:cNvGrpSpPr/>
          <p:nvPr/>
        </p:nvGrpSpPr>
        <p:grpSpPr>
          <a:xfrm>
            <a:off x="1338117" y="6873226"/>
            <a:ext cx="203200" cy="122137"/>
            <a:chOff x="7983415" y="6582508"/>
            <a:chExt cx="152400" cy="486600"/>
          </a:xfrm>
        </p:grpSpPr>
        <p:cxnSp>
          <p:nvCxnSpPr>
            <p:cNvPr id="248" name="Google Shape;248;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 name="Google Shape;249;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50" name="Google Shape;250;p15"/>
          <p:cNvCxnSpPr/>
          <p:nvPr/>
        </p:nvCxnSpPr>
        <p:spPr>
          <a:xfrm>
            <a:off x="-120345" y="392958"/>
            <a:ext cx="0" cy="122100"/>
          </a:xfrm>
          <a:prstGeom prst="straightConnector1">
            <a:avLst/>
          </a:prstGeom>
          <a:noFill/>
          <a:ln w="9525" cap="flat" cmpd="sng">
            <a:solidFill>
              <a:schemeClr val="dk1"/>
            </a:solidFill>
            <a:prstDash val="dot"/>
            <a:round/>
            <a:headEnd type="none" w="sm" len="sm"/>
            <a:tailEnd type="none" w="sm" len="sm"/>
          </a:ln>
        </p:spPr>
      </p:cxnSp>
      <p:grpSp>
        <p:nvGrpSpPr>
          <p:cNvPr id="251" name="Google Shape;251;p15"/>
          <p:cNvGrpSpPr/>
          <p:nvPr/>
        </p:nvGrpSpPr>
        <p:grpSpPr>
          <a:xfrm rot="5400000">
            <a:off x="-196539" y="5920344"/>
            <a:ext cx="152400" cy="162849"/>
            <a:chOff x="7983415" y="6582508"/>
            <a:chExt cx="152400" cy="486600"/>
          </a:xfrm>
        </p:grpSpPr>
        <p:cxnSp>
          <p:nvCxnSpPr>
            <p:cNvPr id="252" name="Google Shape;252;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3" name="Google Shape;253;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4" name="Google Shape;254;p15"/>
          <p:cNvGrpSpPr/>
          <p:nvPr/>
        </p:nvGrpSpPr>
        <p:grpSpPr>
          <a:xfrm rot="5400000">
            <a:off x="-196539" y="5446702"/>
            <a:ext cx="152400" cy="162849"/>
            <a:chOff x="7983415" y="6582508"/>
            <a:chExt cx="152400" cy="486600"/>
          </a:xfrm>
        </p:grpSpPr>
        <p:cxnSp>
          <p:nvCxnSpPr>
            <p:cNvPr id="255" name="Google Shape;255;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 name="Google Shape;256;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 name="Google Shape;257;p15"/>
          <p:cNvGrpSpPr/>
          <p:nvPr/>
        </p:nvGrpSpPr>
        <p:grpSpPr>
          <a:xfrm rot="5400000">
            <a:off x="-196539" y="4973060"/>
            <a:ext cx="152400" cy="162849"/>
            <a:chOff x="7983415" y="6582508"/>
            <a:chExt cx="152400" cy="486600"/>
          </a:xfrm>
        </p:grpSpPr>
        <p:cxnSp>
          <p:nvCxnSpPr>
            <p:cNvPr id="258" name="Google Shape;258;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 name="Google Shape;259;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 name="Google Shape;260;p15"/>
          <p:cNvGrpSpPr/>
          <p:nvPr/>
        </p:nvGrpSpPr>
        <p:grpSpPr>
          <a:xfrm rot="5400000">
            <a:off x="-196539" y="4499418"/>
            <a:ext cx="152400" cy="162849"/>
            <a:chOff x="7983415" y="6582508"/>
            <a:chExt cx="152400" cy="486600"/>
          </a:xfrm>
        </p:grpSpPr>
        <p:cxnSp>
          <p:nvCxnSpPr>
            <p:cNvPr id="261" name="Google Shape;261;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2" name="Google Shape;262;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3" name="Google Shape;263;p15"/>
          <p:cNvGrpSpPr/>
          <p:nvPr/>
        </p:nvGrpSpPr>
        <p:grpSpPr>
          <a:xfrm rot="5400000">
            <a:off x="-196539" y="4025776"/>
            <a:ext cx="152400" cy="162849"/>
            <a:chOff x="7983415" y="6582508"/>
            <a:chExt cx="152400" cy="486600"/>
          </a:xfrm>
        </p:grpSpPr>
        <p:cxnSp>
          <p:nvCxnSpPr>
            <p:cNvPr id="264" name="Google Shape;264;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5" name="Google Shape;265;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6" name="Google Shape;266;p15"/>
          <p:cNvGrpSpPr/>
          <p:nvPr/>
        </p:nvGrpSpPr>
        <p:grpSpPr>
          <a:xfrm rot="5400000">
            <a:off x="-196539" y="3552134"/>
            <a:ext cx="152400" cy="162849"/>
            <a:chOff x="7983415" y="6582508"/>
            <a:chExt cx="152400" cy="486600"/>
          </a:xfrm>
        </p:grpSpPr>
        <p:cxnSp>
          <p:nvCxnSpPr>
            <p:cNvPr id="267" name="Google Shape;267;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8" name="Google Shape;268;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9" name="Google Shape;269;p15"/>
          <p:cNvGrpSpPr/>
          <p:nvPr/>
        </p:nvGrpSpPr>
        <p:grpSpPr>
          <a:xfrm rot="5400000">
            <a:off x="-196539" y="3078492"/>
            <a:ext cx="152400" cy="162849"/>
            <a:chOff x="7983415" y="6582508"/>
            <a:chExt cx="152400" cy="486600"/>
          </a:xfrm>
        </p:grpSpPr>
        <p:cxnSp>
          <p:nvCxnSpPr>
            <p:cNvPr id="270" name="Google Shape;270;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 name="Google Shape;271;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2" name="Google Shape;272;p15"/>
          <p:cNvGrpSpPr/>
          <p:nvPr/>
        </p:nvGrpSpPr>
        <p:grpSpPr>
          <a:xfrm rot="5400000">
            <a:off x="-196539" y="2604850"/>
            <a:ext cx="152400" cy="162849"/>
            <a:chOff x="7983415" y="6582508"/>
            <a:chExt cx="152400" cy="486600"/>
          </a:xfrm>
        </p:grpSpPr>
        <p:cxnSp>
          <p:nvCxnSpPr>
            <p:cNvPr id="273" name="Google Shape;273;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4" name="Google Shape;274;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5" name="Google Shape;275;p15"/>
          <p:cNvGrpSpPr/>
          <p:nvPr/>
        </p:nvGrpSpPr>
        <p:grpSpPr>
          <a:xfrm rot="5400000">
            <a:off x="-196539" y="2131208"/>
            <a:ext cx="152400" cy="162849"/>
            <a:chOff x="7983415" y="6582508"/>
            <a:chExt cx="152400" cy="486600"/>
          </a:xfrm>
        </p:grpSpPr>
        <p:cxnSp>
          <p:nvCxnSpPr>
            <p:cNvPr id="276" name="Google Shape;276;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7" name="Google Shape;277;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8" name="Google Shape;278;p15"/>
          <p:cNvGrpSpPr/>
          <p:nvPr/>
        </p:nvGrpSpPr>
        <p:grpSpPr>
          <a:xfrm rot="5400000">
            <a:off x="-196539" y="1657566"/>
            <a:ext cx="152400" cy="162849"/>
            <a:chOff x="7983415" y="6582508"/>
            <a:chExt cx="152400" cy="486600"/>
          </a:xfrm>
        </p:grpSpPr>
        <p:cxnSp>
          <p:nvCxnSpPr>
            <p:cNvPr id="279" name="Google Shape;279;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0" name="Google Shape;280;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1" name="Google Shape;281;p15"/>
          <p:cNvGrpSpPr/>
          <p:nvPr/>
        </p:nvGrpSpPr>
        <p:grpSpPr>
          <a:xfrm rot="5400000">
            <a:off x="-196539" y="976975"/>
            <a:ext cx="152400" cy="162849"/>
            <a:chOff x="7983415" y="6582508"/>
            <a:chExt cx="152400" cy="486600"/>
          </a:xfrm>
        </p:grpSpPr>
        <p:cxnSp>
          <p:nvCxnSpPr>
            <p:cNvPr id="282" name="Google Shape;282;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3" name="Google Shape;283;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84" name="Google Shape;284;p15"/>
          <p:cNvCxnSpPr/>
          <p:nvPr/>
        </p:nvCxnSpPr>
        <p:spPr>
          <a:xfrm>
            <a:off x="-120345" y="6338163"/>
            <a:ext cx="0" cy="122100"/>
          </a:xfrm>
          <a:prstGeom prst="straightConnector1">
            <a:avLst/>
          </a:prstGeom>
          <a:noFill/>
          <a:ln w="9525" cap="flat" cmpd="sng">
            <a:solidFill>
              <a:schemeClr val="dk1"/>
            </a:solidFill>
            <a:prstDash val="dot"/>
            <a:round/>
            <a:headEnd type="none" w="sm" len="sm"/>
            <a:tailEnd type="none" w="sm" len="sm"/>
          </a:ln>
        </p:spPr>
      </p:cxnSp>
      <p:cxnSp>
        <p:nvCxnSpPr>
          <p:cNvPr id="285" name="Google Shape;285;p15"/>
          <p:cNvCxnSpPr/>
          <p:nvPr/>
        </p:nvCxnSpPr>
        <p:spPr>
          <a:xfrm>
            <a:off x="12303397" y="392958"/>
            <a:ext cx="0" cy="122100"/>
          </a:xfrm>
          <a:prstGeom prst="straightConnector1">
            <a:avLst/>
          </a:prstGeom>
          <a:noFill/>
          <a:ln w="9525" cap="flat" cmpd="sng">
            <a:solidFill>
              <a:schemeClr val="dk1"/>
            </a:solidFill>
            <a:prstDash val="dot"/>
            <a:round/>
            <a:headEnd type="none" w="sm" len="sm"/>
            <a:tailEnd type="none" w="sm" len="sm"/>
          </a:ln>
        </p:spPr>
      </p:cxnSp>
      <p:grpSp>
        <p:nvGrpSpPr>
          <p:cNvPr id="286" name="Google Shape;286;p15"/>
          <p:cNvGrpSpPr/>
          <p:nvPr/>
        </p:nvGrpSpPr>
        <p:grpSpPr>
          <a:xfrm rot="5400000">
            <a:off x="12227204" y="5920344"/>
            <a:ext cx="152400" cy="162849"/>
            <a:chOff x="7983415" y="6582508"/>
            <a:chExt cx="152400" cy="486600"/>
          </a:xfrm>
        </p:grpSpPr>
        <p:cxnSp>
          <p:nvCxnSpPr>
            <p:cNvPr id="287" name="Google Shape;287;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8" name="Google Shape;288;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9" name="Google Shape;289;p15"/>
          <p:cNvGrpSpPr/>
          <p:nvPr/>
        </p:nvGrpSpPr>
        <p:grpSpPr>
          <a:xfrm rot="5400000">
            <a:off x="12227204" y="5446702"/>
            <a:ext cx="152400" cy="162849"/>
            <a:chOff x="7983415" y="6582508"/>
            <a:chExt cx="152400" cy="486600"/>
          </a:xfrm>
        </p:grpSpPr>
        <p:cxnSp>
          <p:nvCxnSpPr>
            <p:cNvPr id="290" name="Google Shape;290;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1" name="Google Shape;291;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2" name="Google Shape;292;p15"/>
          <p:cNvGrpSpPr/>
          <p:nvPr/>
        </p:nvGrpSpPr>
        <p:grpSpPr>
          <a:xfrm rot="5400000">
            <a:off x="12227204" y="4973060"/>
            <a:ext cx="152400" cy="162849"/>
            <a:chOff x="7983415" y="6582508"/>
            <a:chExt cx="152400" cy="486600"/>
          </a:xfrm>
        </p:grpSpPr>
        <p:cxnSp>
          <p:nvCxnSpPr>
            <p:cNvPr id="293" name="Google Shape;293;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4" name="Google Shape;294;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5" name="Google Shape;295;p15"/>
          <p:cNvGrpSpPr/>
          <p:nvPr/>
        </p:nvGrpSpPr>
        <p:grpSpPr>
          <a:xfrm rot="5400000">
            <a:off x="12227204" y="4499418"/>
            <a:ext cx="152400" cy="162849"/>
            <a:chOff x="7983415" y="6582508"/>
            <a:chExt cx="152400" cy="486600"/>
          </a:xfrm>
        </p:grpSpPr>
        <p:cxnSp>
          <p:nvCxnSpPr>
            <p:cNvPr id="296" name="Google Shape;296;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7" name="Google Shape;297;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8" name="Google Shape;298;p15"/>
          <p:cNvGrpSpPr/>
          <p:nvPr/>
        </p:nvGrpSpPr>
        <p:grpSpPr>
          <a:xfrm rot="5400000">
            <a:off x="12227204" y="4025776"/>
            <a:ext cx="152400" cy="162849"/>
            <a:chOff x="7983415" y="6582508"/>
            <a:chExt cx="152400" cy="486600"/>
          </a:xfrm>
        </p:grpSpPr>
        <p:cxnSp>
          <p:nvCxnSpPr>
            <p:cNvPr id="299" name="Google Shape;299;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0" name="Google Shape;300;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1" name="Google Shape;301;p15"/>
          <p:cNvGrpSpPr/>
          <p:nvPr/>
        </p:nvGrpSpPr>
        <p:grpSpPr>
          <a:xfrm rot="5400000">
            <a:off x="12227204" y="3552134"/>
            <a:ext cx="152400" cy="162849"/>
            <a:chOff x="7983415" y="6582508"/>
            <a:chExt cx="152400" cy="486600"/>
          </a:xfrm>
        </p:grpSpPr>
        <p:cxnSp>
          <p:nvCxnSpPr>
            <p:cNvPr id="302" name="Google Shape;302;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3" name="Google Shape;303;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4" name="Google Shape;304;p15"/>
          <p:cNvGrpSpPr/>
          <p:nvPr/>
        </p:nvGrpSpPr>
        <p:grpSpPr>
          <a:xfrm rot="5400000">
            <a:off x="12227204" y="3078492"/>
            <a:ext cx="152400" cy="162849"/>
            <a:chOff x="7983415" y="6582508"/>
            <a:chExt cx="152400" cy="486600"/>
          </a:xfrm>
        </p:grpSpPr>
        <p:cxnSp>
          <p:nvCxnSpPr>
            <p:cNvPr id="305" name="Google Shape;305;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6" name="Google Shape;306;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7" name="Google Shape;307;p15"/>
          <p:cNvGrpSpPr/>
          <p:nvPr/>
        </p:nvGrpSpPr>
        <p:grpSpPr>
          <a:xfrm rot="5400000">
            <a:off x="12227204" y="2604850"/>
            <a:ext cx="152400" cy="162849"/>
            <a:chOff x="7983415" y="6582508"/>
            <a:chExt cx="152400" cy="486600"/>
          </a:xfrm>
        </p:grpSpPr>
        <p:cxnSp>
          <p:nvCxnSpPr>
            <p:cNvPr id="308" name="Google Shape;308;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9" name="Google Shape;309;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0" name="Google Shape;310;p15"/>
          <p:cNvGrpSpPr/>
          <p:nvPr/>
        </p:nvGrpSpPr>
        <p:grpSpPr>
          <a:xfrm rot="5400000">
            <a:off x="12227204" y="2131208"/>
            <a:ext cx="152400" cy="162849"/>
            <a:chOff x="7983415" y="6582508"/>
            <a:chExt cx="152400" cy="486600"/>
          </a:xfrm>
        </p:grpSpPr>
        <p:cxnSp>
          <p:nvCxnSpPr>
            <p:cNvPr id="311" name="Google Shape;311;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2" name="Google Shape;312;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3" name="Google Shape;313;p15"/>
          <p:cNvGrpSpPr/>
          <p:nvPr/>
        </p:nvGrpSpPr>
        <p:grpSpPr>
          <a:xfrm rot="5400000">
            <a:off x="12227204" y="1657566"/>
            <a:ext cx="152400" cy="162849"/>
            <a:chOff x="7983415" y="6582508"/>
            <a:chExt cx="152400" cy="486600"/>
          </a:xfrm>
        </p:grpSpPr>
        <p:cxnSp>
          <p:nvCxnSpPr>
            <p:cNvPr id="314" name="Google Shape;314;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5" name="Google Shape;315;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16" name="Google Shape;316;p15"/>
          <p:cNvGrpSpPr/>
          <p:nvPr/>
        </p:nvGrpSpPr>
        <p:grpSpPr>
          <a:xfrm rot="5400000">
            <a:off x="12227204" y="976975"/>
            <a:ext cx="152400" cy="162849"/>
            <a:chOff x="7983415" y="6582508"/>
            <a:chExt cx="152400" cy="486600"/>
          </a:xfrm>
        </p:grpSpPr>
        <p:cxnSp>
          <p:nvCxnSpPr>
            <p:cNvPr id="317" name="Google Shape;317;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18" name="Google Shape;318;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319" name="Google Shape;319;p15"/>
          <p:cNvCxnSpPr/>
          <p:nvPr/>
        </p:nvCxnSpPr>
        <p:spPr>
          <a:xfrm>
            <a:off x="12303397" y="6338163"/>
            <a:ext cx="0" cy="122100"/>
          </a:xfrm>
          <a:prstGeom prst="straightConnector1">
            <a:avLst/>
          </a:prstGeom>
          <a:noFill/>
          <a:ln w="9525" cap="flat" cmpd="sng">
            <a:solidFill>
              <a:schemeClr val="dk1"/>
            </a:solidFill>
            <a:prstDash val="dot"/>
            <a:round/>
            <a:headEnd type="none" w="sm" len="sm"/>
            <a:tailEnd type="none" w="sm" len="sm"/>
          </a:ln>
        </p:spPr>
      </p:cxnSp>
      <p:cxnSp>
        <p:nvCxnSpPr>
          <p:cNvPr id="320" name="Google Shape;320;p15"/>
          <p:cNvCxnSpPr/>
          <p:nvPr/>
        </p:nvCxnSpPr>
        <p:spPr>
          <a:xfrm>
            <a:off x="610308" y="-141165"/>
            <a:ext cx="0" cy="122100"/>
          </a:xfrm>
          <a:prstGeom prst="straightConnector1">
            <a:avLst/>
          </a:prstGeom>
          <a:noFill/>
          <a:ln w="9525" cap="flat" cmpd="sng">
            <a:solidFill>
              <a:schemeClr val="dk1"/>
            </a:solidFill>
            <a:prstDash val="dot"/>
            <a:round/>
            <a:headEnd type="none" w="sm" len="sm"/>
            <a:tailEnd type="none" w="sm" len="sm"/>
          </a:ln>
        </p:spPr>
      </p:cxnSp>
      <p:cxnSp>
        <p:nvCxnSpPr>
          <p:cNvPr id="321" name="Google Shape;321;p15"/>
          <p:cNvCxnSpPr/>
          <p:nvPr/>
        </p:nvCxnSpPr>
        <p:spPr>
          <a:xfrm>
            <a:off x="11579225" y="-141165"/>
            <a:ext cx="0" cy="122100"/>
          </a:xfrm>
          <a:prstGeom prst="straightConnector1">
            <a:avLst/>
          </a:prstGeom>
          <a:noFill/>
          <a:ln w="9525" cap="flat" cmpd="sng">
            <a:solidFill>
              <a:schemeClr val="dk1"/>
            </a:solidFill>
            <a:prstDash val="dot"/>
            <a:round/>
            <a:headEnd type="none" w="sm" len="sm"/>
            <a:tailEnd type="none" w="sm" len="sm"/>
          </a:ln>
        </p:spPr>
      </p:cxnSp>
      <p:grpSp>
        <p:nvGrpSpPr>
          <p:cNvPr id="322" name="Google Shape;322;p15"/>
          <p:cNvGrpSpPr/>
          <p:nvPr/>
        </p:nvGrpSpPr>
        <p:grpSpPr>
          <a:xfrm>
            <a:off x="10648211" y="-141189"/>
            <a:ext cx="203200" cy="122137"/>
            <a:chOff x="7983415" y="6582508"/>
            <a:chExt cx="152400" cy="486600"/>
          </a:xfrm>
        </p:grpSpPr>
        <p:cxnSp>
          <p:nvCxnSpPr>
            <p:cNvPr id="323" name="Google Shape;323;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4" name="Google Shape;324;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5" name="Google Shape;325;p15"/>
          <p:cNvGrpSpPr/>
          <p:nvPr/>
        </p:nvGrpSpPr>
        <p:grpSpPr>
          <a:xfrm>
            <a:off x="9717201" y="-141189"/>
            <a:ext cx="203200" cy="122137"/>
            <a:chOff x="7983415" y="6582508"/>
            <a:chExt cx="152400" cy="486600"/>
          </a:xfrm>
        </p:grpSpPr>
        <p:cxnSp>
          <p:nvCxnSpPr>
            <p:cNvPr id="326" name="Google Shape;326;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27" name="Google Shape;327;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28" name="Google Shape;328;p15"/>
          <p:cNvGrpSpPr/>
          <p:nvPr/>
        </p:nvGrpSpPr>
        <p:grpSpPr>
          <a:xfrm>
            <a:off x="8786192" y="-141189"/>
            <a:ext cx="203200" cy="122137"/>
            <a:chOff x="7983415" y="6582508"/>
            <a:chExt cx="152400" cy="486600"/>
          </a:xfrm>
        </p:grpSpPr>
        <p:cxnSp>
          <p:nvCxnSpPr>
            <p:cNvPr id="329" name="Google Shape;329;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0" name="Google Shape;330;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1" name="Google Shape;331;p15"/>
          <p:cNvGrpSpPr/>
          <p:nvPr/>
        </p:nvGrpSpPr>
        <p:grpSpPr>
          <a:xfrm>
            <a:off x="7855183" y="-141189"/>
            <a:ext cx="203200" cy="122137"/>
            <a:chOff x="7983415" y="6582508"/>
            <a:chExt cx="152400" cy="486600"/>
          </a:xfrm>
        </p:grpSpPr>
        <p:cxnSp>
          <p:nvCxnSpPr>
            <p:cNvPr id="332" name="Google Shape;332;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3" name="Google Shape;333;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4" name="Google Shape;334;p15"/>
          <p:cNvGrpSpPr/>
          <p:nvPr/>
        </p:nvGrpSpPr>
        <p:grpSpPr>
          <a:xfrm>
            <a:off x="6924173" y="-141189"/>
            <a:ext cx="203200" cy="122137"/>
            <a:chOff x="7983415" y="6582508"/>
            <a:chExt cx="152400" cy="486600"/>
          </a:xfrm>
        </p:grpSpPr>
        <p:cxnSp>
          <p:nvCxnSpPr>
            <p:cNvPr id="335" name="Google Shape;335;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6" name="Google Shape;336;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37" name="Google Shape;337;p15"/>
          <p:cNvGrpSpPr/>
          <p:nvPr/>
        </p:nvGrpSpPr>
        <p:grpSpPr>
          <a:xfrm>
            <a:off x="5993164" y="-141189"/>
            <a:ext cx="203200" cy="122137"/>
            <a:chOff x="7983415" y="6582508"/>
            <a:chExt cx="152400" cy="486600"/>
          </a:xfrm>
        </p:grpSpPr>
        <p:cxnSp>
          <p:nvCxnSpPr>
            <p:cNvPr id="338" name="Google Shape;338;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39" name="Google Shape;339;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0" name="Google Shape;340;p15"/>
          <p:cNvGrpSpPr/>
          <p:nvPr/>
        </p:nvGrpSpPr>
        <p:grpSpPr>
          <a:xfrm>
            <a:off x="5062155" y="-141189"/>
            <a:ext cx="203200" cy="122137"/>
            <a:chOff x="7983415" y="6582508"/>
            <a:chExt cx="152400" cy="486600"/>
          </a:xfrm>
        </p:grpSpPr>
        <p:cxnSp>
          <p:nvCxnSpPr>
            <p:cNvPr id="341" name="Google Shape;341;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2" name="Google Shape;342;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3" name="Google Shape;343;p15"/>
          <p:cNvGrpSpPr/>
          <p:nvPr/>
        </p:nvGrpSpPr>
        <p:grpSpPr>
          <a:xfrm>
            <a:off x="4131145" y="-141189"/>
            <a:ext cx="203200" cy="122137"/>
            <a:chOff x="7983415" y="6582508"/>
            <a:chExt cx="152400" cy="486600"/>
          </a:xfrm>
        </p:grpSpPr>
        <p:cxnSp>
          <p:nvCxnSpPr>
            <p:cNvPr id="344" name="Google Shape;344;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5" name="Google Shape;345;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6" name="Google Shape;346;p15"/>
          <p:cNvGrpSpPr/>
          <p:nvPr/>
        </p:nvGrpSpPr>
        <p:grpSpPr>
          <a:xfrm>
            <a:off x="3200136" y="-141189"/>
            <a:ext cx="203200" cy="122137"/>
            <a:chOff x="7983415" y="6582508"/>
            <a:chExt cx="152400" cy="486600"/>
          </a:xfrm>
        </p:grpSpPr>
        <p:cxnSp>
          <p:nvCxnSpPr>
            <p:cNvPr id="347" name="Google Shape;347;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48" name="Google Shape;348;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49" name="Google Shape;349;p15"/>
          <p:cNvGrpSpPr/>
          <p:nvPr/>
        </p:nvGrpSpPr>
        <p:grpSpPr>
          <a:xfrm>
            <a:off x="2269127" y="-141189"/>
            <a:ext cx="203200" cy="122137"/>
            <a:chOff x="7983415" y="6582508"/>
            <a:chExt cx="152400" cy="486600"/>
          </a:xfrm>
        </p:grpSpPr>
        <p:cxnSp>
          <p:nvCxnSpPr>
            <p:cNvPr id="350" name="Google Shape;350;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1" name="Google Shape;351;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52" name="Google Shape;352;p15"/>
          <p:cNvGrpSpPr/>
          <p:nvPr/>
        </p:nvGrpSpPr>
        <p:grpSpPr>
          <a:xfrm>
            <a:off x="1338117" y="-141189"/>
            <a:ext cx="203200" cy="122137"/>
            <a:chOff x="7983415" y="6582508"/>
            <a:chExt cx="152400" cy="486600"/>
          </a:xfrm>
        </p:grpSpPr>
        <p:cxnSp>
          <p:nvCxnSpPr>
            <p:cNvPr id="353" name="Google Shape;353;p1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54" name="Google Shape;354;p1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355" name="Google Shape;355;p15"/>
          <p:cNvSpPr txBox="1">
            <a:spLocks noGrp="1"/>
          </p:cNvSpPr>
          <p:nvPr>
            <p:ph type="title"/>
          </p:nvPr>
        </p:nvSpPr>
        <p:spPr>
          <a:xfrm>
            <a:off x="573619" y="457200"/>
            <a:ext cx="10972800" cy="5487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8" name="Google Shape;358;p15"/>
          <p:cNvSpPr txBox="1">
            <a:spLocks noGrp="1"/>
          </p:cNvSpPr>
          <p:nvPr>
            <p:ph type="subTitle" idx="4"/>
          </p:nvPr>
        </p:nvSpPr>
        <p:spPr>
          <a:xfrm>
            <a:off x="609600" y="1143000"/>
            <a:ext cx="10972800" cy="4572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a:solidFill>
                  <a:schemeClr val="accen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 name="Date Placeholder 3">
            <a:extLst>
              <a:ext uri="{FF2B5EF4-FFF2-40B4-BE49-F238E27FC236}">
                <a16:creationId xmlns:a16="http://schemas.microsoft.com/office/drawing/2014/main" id="{5AE4B4F7-2AAD-F71D-E8A2-3FA984902F57}"/>
              </a:ext>
            </a:extLst>
          </p:cNvPr>
          <p:cNvSpPr>
            <a:spLocks noGrp="1"/>
          </p:cNvSpPr>
          <p:nvPr>
            <p:ph type="dt" sz="half" idx="10"/>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3" name="Footer Placeholder 4">
            <a:extLst>
              <a:ext uri="{FF2B5EF4-FFF2-40B4-BE49-F238E27FC236}">
                <a16:creationId xmlns:a16="http://schemas.microsoft.com/office/drawing/2014/main" id="{8628F3BA-6E8E-F021-0B64-3C513810034C}"/>
              </a:ext>
            </a:extLst>
          </p:cNvPr>
          <p:cNvSpPr>
            <a:spLocks noGrp="1"/>
          </p:cNvSpPr>
          <p:nvPr>
            <p:ph type="ftr" sz="quarter" idx="11"/>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4" name="Slide Number Placeholder 5">
            <a:extLst>
              <a:ext uri="{FF2B5EF4-FFF2-40B4-BE49-F238E27FC236}">
                <a16:creationId xmlns:a16="http://schemas.microsoft.com/office/drawing/2014/main" id="{A330F9B2-6F06-11C3-6AC3-1E7D2019EA75}"/>
              </a:ext>
            </a:extLst>
          </p:cNvPr>
          <p:cNvSpPr>
            <a:spLocks noGrp="1"/>
          </p:cNvSpPr>
          <p:nvPr>
            <p:ph type="sldNum" sz="quarter" idx="12"/>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5966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6134D5C-9530-7D89-E149-9F3878E98085}"/>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6" name="Footer Placeholder 4">
            <a:extLst>
              <a:ext uri="{FF2B5EF4-FFF2-40B4-BE49-F238E27FC236}">
                <a16:creationId xmlns:a16="http://schemas.microsoft.com/office/drawing/2014/main" id="{FA4DDFA5-2F7E-AE81-C3FF-044821B8B172}"/>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7" name="Slide Number Placeholder 5">
            <a:extLst>
              <a:ext uri="{FF2B5EF4-FFF2-40B4-BE49-F238E27FC236}">
                <a16:creationId xmlns:a16="http://schemas.microsoft.com/office/drawing/2014/main" id="{92975B40-2B26-3F9B-F6E9-C030E76A67A8}"/>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spTree>
    <p:extLst>
      <p:ext uri="{BB962C8B-B14F-4D97-AF65-F5344CB8AC3E}">
        <p14:creationId xmlns:p14="http://schemas.microsoft.com/office/powerpoint/2010/main" val="154028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5ED7D-8E57-48B7-B853-8AAD5EE50A8E}"/>
              </a:ext>
            </a:extLst>
          </p:cNvPr>
          <p:cNvSpPr>
            <a:spLocks noGrp="1"/>
          </p:cNvSpPr>
          <p:nvPr>
            <p:ph type="title"/>
          </p:nvPr>
        </p:nvSpPr>
        <p:spPr>
          <a:xfrm>
            <a:off x="609600" y="228601"/>
            <a:ext cx="10058400" cy="501649"/>
          </a:xfrm>
          <a:prstGeom prst="rect">
            <a:avLst/>
          </a:prstGeom>
        </p:spPr>
        <p:txBody>
          <a:bodyPr vert="horz" lIns="91440" tIns="45720" rIns="91440" bIns="45720" rtlCol="0" anchor="b">
            <a:noAutofit/>
          </a:bodyPr>
          <a:lstStyle/>
          <a:p>
            <a:r>
              <a:rPr lang="en-US"/>
              <a:t>Click to edit Master</a:t>
            </a:r>
          </a:p>
        </p:txBody>
      </p:sp>
      <p:sp>
        <p:nvSpPr>
          <p:cNvPr id="3" name="Text Placeholder 2">
            <a:extLst>
              <a:ext uri="{FF2B5EF4-FFF2-40B4-BE49-F238E27FC236}">
                <a16:creationId xmlns:a16="http://schemas.microsoft.com/office/drawing/2014/main" id="{EEAB4558-AF90-4230-83CC-21C6B67C15DF}"/>
              </a:ext>
            </a:extLst>
          </p:cNvPr>
          <p:cNvSpPr>
            <a:spLocks noGrp="1"/>
          </p:cNvSpPr>
          <p:nvPr>
            <p:ph type="body" idx="1"/>
          </p:nvPr>
        </p:nvSpPr>
        <p:spPr>
          <a:xfrm>
            <a:off x="609600" y="952500"/>
            <a:ext cx="10972800" cy="52959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F597E-E8C7-4598-A431-0C90477183FA}"/>
              </a:ext>
            </a:extLst>
          </p:cNvPr>
          <p:cNvSpPr>
            <a:spLocks noGrp="1"/>
          </p:cNvSpPr>
          <p:nvPr>
            <p:ph type="dt" sz="half" idx="2"/>
          </p:nvPr>
        </p:nvSpPr>
        <p:spPr>
          <a:xfrm>
            <a:off x="9601200" y="6356350"/>
            <a:ext cx="156845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2024-06-11</a:t>
            </a:r>
          </a:p>
        </p:txBody>
      </p:sp>
      <p:sp>
        <p:nvSpPr>
          <p:cNvPr id="5" name="Footer Placeholder 4">
            <a:extLst>
              <a:ext uri="{FF2B5EF4-FFF2-40B4-BE49-F238E27FC236}">
                <a16:creationId xmlns:a16="http://schemas.microsoft.com/office/drawing/2014/main" id="{DDD00A64-8CC8-4F04-AB86-8C74F312432A}"/>
              </a:ext>
            </a:extLst>
          </p:cNvPr>
          <p:cNvSpPr>
            <a:spLocks noGrp="1"/>
          </p:cNvSpPr>
          <p:nvPr>
            <p:ph type="ftr" sz="quarter" idx="3"/>
          </p:nvPr>
        </p:nvSpPr>
        <p:spPr>
          <a:xfrm>
            <a:off x="3048000" y="6356350"/>
            <a:ext cx="6096000" cy="365125"/>
          </a:xfrm>
          <a:prstGeom prst="rect">
            <a:avLst/>
          </a:prstGeom>
        </p:spPr>
        <p:txBody>
          <a:bodyPr vert="horz" lIns="91440" tIns="45720" rIns="91440" bIns="45720" rtlCol="0" anchor="ctr"/>
          <a:lstStyle>
            <a:lvl1pPr algn="ctr">
              <a:defRPr sz="1100">
                <a:solidFill>
                  <a:schemeClr val="tx1">
                    <a:tint val="75000"/>
                  </a:schemeClr>
                </a:solidFill>
                <a:latin typeface="Avenir Book" panose="02000503020000020003" pitchFamily="2" charset="0"/>
              </a:defRPr>
            </a:lvl1pPr>
          </a:lstStyle>
          <a:p>
            <a:r>
              <a:rPr lang="en-US"/>
              <a:t>High Performance Data Facility: Status and Plans</a:t>
            </a:r>
          </a:p>
        </p:txBody>
      </p:sp>
      <p:sp>
        <p:nvSpPr>
          <p:cNvPr id="6" name="Slide Number Placeholder 5">
            <a:extLst>
              <a:ext uri="{FF2B5EF4-FFF2-40B4-BE49-F238E27FC236}">
                <a16:creationId xmlns:a16="http://schemas.microsoft.com/office/drawing/2014/main" id="{B2CC9995-736D-41BB-A372-B992F288E99E}"/>
              </a:ext>
            </a:extLst>
          </p:cNvPr>
          <p:cNvSpPr>
            <a:spLocks noGrp="1"/>
          </p:cNvSpPr>
          <p:nvPr>
            <p:ph type="sldNum" sz="quarter" idx="4"/>
          </p:nvPr>
        </p:nvSpPr>
        <p:spPr>
          <a:xfrm>
            <a:off x="11201400" y="6356350"/>
            <a:ext cx="381000" cy="365125"/>
          </a:xfrm>
          <a:prstGeom prst="rect">
            <a:avLst/>
          </a:prstGeom>
        </p:spPr>
        <p:txBody>
          <a:bodyPr vert="horz" lIns="0" tIns="45720" rIns="0" bIns="45720" rtlCol="0" anchor="ctr"/>
          <a:lstStyle>
            <a:lvl1pPr algn="r">
              <a:defRPr sz="1100">
                <a:solidFill>
                  <a:schemeClr val="tx1">
                    <a:tint val="75000"/>
                  </a:schemeClr>
                </a:solidFill>
                <a:latin typeface="Avenir Book" panose="02000503020000020003" pitchFamily="2" charset="0"/>
              </a:defRPr>
            </a:lvl1pPr>
          </a:lstStyle>
          <a:p>
            <a:r>
              <a:rPr lang="en-US"/>
              <a:t>|  </a:t>
            </a:r>
            <a:fld id="{C67B5887-CFB9-4246-8825-1B185D5D0EDC}" type="slidenum">
              <a:rPr lang="en-US" smtClean="0"/>
              <a:pPr/>
              <a:t>‹#›</a:t>
            </a:fld>
            <a:endParaRPr lang="en-US"/>
          </a:p>
        </p:txBody>
      </p:sp>
      <p:pic>
        <p:nvPicPr>
          <p:cNvPr id="10" name="Picture 9">
            <a:extLst>
              <a:ext uri="{FF2B5EF4-FFF2-40B4-BE49-F238E27FC236}">
                <a16:creationId xmlns:a16="http://schemas.microsoft.com/office/drawing/2014/main" id="{DD6C3A2D-D35B-4B3D-A7C7-F1C1E9446EB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5277" b="14583"/>
          <a:stretch/>
        </p:blipFill>
        <p:spPr>
          <a:xfrm>
            <a:off x="609600" y="6324600"/>
            <a:ext cx="914400" cy="481018"/>
          </a:xfrm>
          <a:prstGeom prst="rect">
            <a:avLst/>
          </a:prstGeom>
        </p:spPr>
      </p:pic>
    </p:spTree>
    <p:extLst>
      <p:ext uri="{BB962C8B-B14F-4D97-AF65-F5344CB8AC3E}">
        <p14:creationId xmlns:p14="http://schemas.microsoft.com/office/powerpoint/2010/main" val="3996068058"/>
      </p:ext>
    </p:extLst>
  </p:cSld>
  <p:clrMap bg1="lt1" tx1="dk1" bg2="lt2" tx2="dk2" accent1="accent1" accent2="accent2" accent3="accent3" accent4="accent4" accent5="accent5" accent6="accent6" hlink="hlink" folHlink="folHlink"/>
  <p:sldLayoutIdLst>
    <p:sldLayoutId id="2147483770" r:id="rId1"/>
    <p:sldLayoutId id="2147483778" r:id="rId2"/>
    <p:sldLayoutId id="2147483779" r:id="rId3"/>
    <p:sldLayoutId id="2147483660" r:id="rId4"/>
    <p:sldLayoutId id="2147483709" r:id="rId5"/>
    <p:sldLayoutId id="2147483771" r:id="rId6"/>
    <p:sldLayoutId id="2147483710" r:id="rId7"/>
    <p:sldLayoutId id="2147483707" r:id="rId8"/>
    <p:sldLayoutId id="2147483776" r:id="rId9"/>
    <p:sldLayoutId id="2147483773" r:id="rId10"/>
    <p:sldLayoutId id="2147483775" r:id="rId11"/>
    <p:sldLayoutId id="2147483777" r:id="rId12"/>
    <p:sldLayoutId id="2147483781" r:id="rId13"/>
  </p:sldLayoutIdLst>
  <p:hf hdr="0" dt="0"/>
  <p:txStyles>
    <p:titleStyle>
      <a:lvl1pPr algn="l" defTabSz="914400" rtl="0" eaLnBrk="1" latinLnBrk="0" hangingPunct="1">
        <a:lnSpc>
          <a:spcPct val="90000"/>
        </a:lnSpc>
        <a:spcBef>
          <a:spcPct val="0"/>
        </a:spcBef>
        <a:buNone/>
        <a:defRPr sz="2800" b="1" i="0" kern="1200">
          <a:solidFill>
            <a:schemeClr val="tx1"/>
          </a:solidFill>
          <a:latin typeface="Avenir Black" panose="0200050302000002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venir Book" panose="02000503020000020003" pitchFamily="2"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3840" userDrawn="1">
          <p15:clr>
            <a:srgbClr val="F26B43"/>
          </p15:clr>
        </p15:guide>
        <p15:guide id="3" orient="horz" pos="768" userDrawn="1">
          <p15:clr>
            <a:srgbClr val="F26B43"/>
          </p15:clr>
        </p15:guide>
        <p15:guide id="4" pos="7296" userDrawn="1">
          <p15:clr>
            <a:srgbClr val="F26B43"/>
          </p15:clr>
        </p15:guide>
        <p15:guide id="6" pos="384" userDrawn="1">
          <p15:clr>
            <a:srgbClr val="F26B43"/>
          </p15:clr>
        </p15:guide>
        <p15:guide id="7" orient="horz" pos="912" userDrawn="1">
          <p15:clr>
            <a:srgbClr val="F26B43"/>
          </p15:clr>
        </p15:guide>
        <p15:guide id="8" orient="horz" pos="3936" userDrawn="1">
          <p15:clr>
            <a:srgbClr val="F26B43"/>
          </p15:clr>
        </p15:guide>
        <p15:guide id="9" pos="6048" userDrawn="1">
          <p15:clr>
            <a:srgbClr val="F26B43"/>
          </p15:clr>
        </p15:guide>
        <p15:guide id="10" pos="1920" userDrawn="1">
          <p15:clr>
            <a:srgbClr val="F26B43"/>
          </p15:clr>
        </p15:guide>
        <p15:guide id="11" pos="57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77E_BDE6256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18/10/relationships/comments" Target="../comments/modernComment_141_B25A50EA.xml"/><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hpdf.science/" TargetMode="Externa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793_DAE9A2DD.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0.png"/><Relationship Id="rId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23.png"/><Relationship Id="rId9" Type="http://schemas.openxmlformats.org/officeDocument/2006/relationships/image" Target="../media/image18.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s://libguides.tuni.fi/tutkimusaineistojen-hallinta/johdant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8344ED36-F62C-4F5D-9C73-913915E16E47}"/>
              </a:ext>
            </a:extLst>
          </p:cNvPr>
          <p:cNvSpPr>
            <a:spLocks noGrp="1"/>
          </p:cNvSpPr>
          <p:nvPr>
            <p:ph type="ctrTitle"/>
          </p:nvPr>
        </p:nvSpPr>
        <p:spPr>
          <a:xfrm>
            <a:off x="685799" y="990600"/>
            <a:ext cx="6460067" cy="1655762"/>
          </a:xfrm>
        </p:spPr>
        <p:txBody>
          <a:bodyPr/>
          <a:lstStyle/>
          <a:p>
            <a:r>
              <a:rPr lang="en-US">
                <a:latin typeface="Avenir Black" panose="02000503020000020003" pitchFamily="2" charset="0"/>
                <a:ea typeface="+mj-lt"/>
                <a:cs typeface="+mj-lt"/>
              </a:rPr>
              <a:t>High Performance Data Facility: Status and Plans</a:t>
            </a:r>
            <a:endParaRPr lang="en-US">
              <a:latin typeface="Avenir Black" panose="02000503020000020003" pitchFamily="2" charset="0"/>
            </a:endParaRPr>
          </a:p>
        </p:txBody>
      </p:sp>
      <p:sp>
        <p:nvSpPr>
          <p:cNvPr id="17" name="Date Placeholder 3">
            <a:extLst>
              <a:ext uri="{FF2B5EF4-FFF2-40B4-BE49-F238E27FC236}">
                <a16:creationId xmlns:a16="http://schemas.microsoft.com/office/drawing/2014/main" id="{104852B2-31A6-4894-8BB5-12A2935D4F5A}"/>
              </a:ext>
            </a:extLst>
          </p:cNvPr>
          <p:cNvSpPr txBox="1">
            <a:spLocks/>
          </p:cNvSpPr>
          <p:nvPr/>
        </p:nvSpPr>
        <p:spPr>
          <a:xfrm>
            <a:off x="685799" y="4935881"/>
            <a:ext cx="3429000" cy="457200"/>
          </a:xfrm>
          <a:prstGeom prst="rect">
            <a:avLst/>
          </a:prstGeom>
        </p:spPr>
        <p:txBody>
          <a:bodyPr vert="horz" lIns="0" tIns="45720" rIns="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pPr>
            <a:r>
              <a:rPr lang="en-US" sz="2000">
                <a:solidFill>
                  <a:schemeClr val="tx1"/>
                </a:solidFill>
                <a:latin typeface="Avenir Medium"/>
              </a:rPr>
              <a:t>August 21, 2024</a:t>
            </a:r>
          </a:p>
        </p:txBody>
      </p:sp>
    </p:spTree>
    <p:extLst>
      <p:ext uri="{BB962C8B-B14F-4D97-AF65-F5344CB8AC3E}">
        <p14:creationId xmlns:p14="http://schemas.microsoft.com/office/powerpoint/2010/main" val="1326887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8EAD-A605-9514-C366-02EC8AFFF485}"/>
              </a:ext>
            </a:extLst>
          </p:cNvPr>
          <p:cNvSpPr>
            <a:spLocks noGrp="1"/>
          </p:cNvSpPr>
          <p:nvPr>
            <p:ph type="title"/>
          </p:nvPr>
        </p:nvSpPr>
        <p:spPr/>
        <p:txBody>
          <a:bodyPr/>
          <a:lstStyle/>
          <a:p>
            <a:r>
              <a:rPr lang="en-US"/>
              <a:t>Technical Design — Core Capabilities</a:t>
            </a:r>
          </a:p>
        </p:txBody>
      </p:sp>
      <p:sp>
        <p:nvSpPr>
          <p:cNvPr id="6" name="Slide Number Placeholder 5">
            <a:extLst>
              <a:ext uri="{FF2B5EF4-FFF2-40B4-BE49-F238E27FC236}">
                <a16:creationId xmlns:a16="http://schemas.microsoft.com/office/drawing/2014/main" id="{D644BB82-7932-D903-3E8B-968091C99D5C}"/>
              </a:ext>
            </a:extLst>
          </p:cNvPr>
          <p:cNvSpPr>
            <a:spLocks noGrp="1"/>
          </p:cNvSpPr>
          <p:nvPr>
            <p:ph type="sldNum" sz="quarter" idx="4"/>
          </p:nvPr>
        </p:nvSpPr>
        <p:spPr/>
        <p:txBody>
          <a:bodyPr/>
          <a:lstStyle/>
          <a:p>
            <a:r>
              <a:rPr lang="en-US"/>
              <a:t>|  </a:t>
            </a:r>
            <a:fld id="{C67B5887-CFB9-4246-8825-1B185D5D0EDC}" type="slidenum">
              <a:rPr lang="en-US" smtClean="0"/>
              <a:pPr/>
              <a:t>10</a:t>
            </a:fld>
            <a:endParaRPr lang="en-US"/>
          </a:p>
        </p:txBody>
      </p:sp>
      <p:grpSp>
        <p:nvGrpSpPr>
          <p:cNvPr id="7" name="Group 6">
            <a:extLst>
              <a:ext uri="{FF2B5EF4-FFF2-40B4-BE49-F238E27FC236}">
                <a16:creationId xmlns:a16="http://schemas.microsoft.com/office/drawing/2014/main" id="{70B787CC-53D1-3195-E087-2AA5C603BD6A}"/>
              </a:ext>
            </a:extLst>
          </p:cNvPr>
          <p:cNvGrpSpPr/>
          <p:nvPr/>
        </p:nvGrpSpPr>
        <p:grpSpPr>
          <a:xfrm>
            <a:off x="756467" y="1319331"/>
            <a:ext cx="10679067" cy="4546084"/>
            <a:chOff x="758284" y="1319331"/>
            <a:chExt cx="10679067" cy="4546084"/>
          </a:xfrm>
        </p:grpSpPr>
        <p:grpSp>
          <p:nvGrpSpPr>
            <p:cNvPr id="8" name="Group 7">
              <a:extLst>
                <a:ext uri="{FF2B5EF4-FFF2-40B4-BE49-F238E27FC236}">
                  <a16:creationId xmlns:a16="http://schemas.microsoft.com/office/drawing/2014/main" id="{35C3CC91-05A7-40F5-DB89-A0BE7F0AF7D9}"/>
                </a:ext>
              </a:extLst>
            </p:cNvPr>
            <p:cNvGrpSpPr/>
            <p:nvPr/>
          </p:nvGrpSpPr>
          <p:grpSpPr>
            <a:xfrm>
              <a:off x="758284" y="1319331"/>
              <a:ext cx="3429000" cy="4542733"/>
              <a:chOff x="758284" y="1326322"/>
              <a:chExt cx="3429000" cy="4542733"/>
            </a:xfrm>
          </p:grpSpPr>
          <p:sp>
            <p:nvSpPr>
              <p:cNvPr id="15" name="Freeform: Shape 8">
                <a:extLst>
                  <a:ext uri="{FF2B5EF4-FFF2-40B4-BE49-F238E27FC236}">
                    <a16:creationId xmlns:a16="http://schemas.microsoft.com/office/drawing/2014/main" id="{18931E03-D1CC-B2FC-ADCA-DE93A037997A}"/>
                  </a:ext>
                </a:extLst>
              </p:cNvPr>
              <p:cNvSpPr/>
              <p:nvPr/>
            </p:nvSpPr>
            <p:spPr>
              <a:xfrm>
                <a:off x="758284" y="1326322"/>
                <a:ext cx="3429000" cy="1057381"/>
              </a:xfrm>
              <a:custGeom>
                <a:avLst/>
                <a:gdLst>
                  <a:gd name="connsiteX0" fmla="*/ 0 w 3236118"/>
                  <a:gd name="connsiteY0" fmla="*/ 0 h 1057381"/>
                  <a:gd name="connsiteX1" fmla="*/ 3236118 w 3236118"/>
                  <a:gd name="connsiteY1" fmla="*/ 0 h 1057381"/>
                  <a:gd name="connsiteX2" fmla="*/ 3236118 w 3236118"/>
                  <a:gd name="connsiteY2" fmla="*/ 1057381 h 1057381"/>
                  <a:gd name="connsiteX3" fmla="*/ 0 w 3236118"/>
                  <a:gd name="connsiteY3" fmla="*/ 1057381 h 1057381"/>
                  <a:gd name="connsiteX4" fmla="*/ 0 w 3236118"/>
                  <a:gd name="connsiteY4" fmla="*/ 0 h 105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118" h="1057381">
                    <a:moveTo>
                      <a:pt x="0" y="0"/>
                    </a:moveTo>
                    <a:lnTo>
                      <a:pt x="3236118" y="0"/>
                    </a:lnTo>
                    <a:lnTo>
                      <a:pt x="3236118" y="1057381"/>
                    </a:lnTo>
                    <a:lnTo>
                      <a:pt x="0" y="1057381"/>
                    </a:lnTo>
                    <a:lnTo>
                      <a:pt x="0" y="0"/>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en-US" sz="1900" b="1" kern="1200">
                    <a:latin typeface="Avenir Medium" panose="02000503020000020003" pitchFamily="2" charset="0"/>
                  </a:rPr>
                  <a:t>Hub Computing and </a:t>
                </a:r>
                <a:br>
                  <a:rPr lang="en-US" sz="1900" b="1">
                    <a:latin typeface="Avenir Medium" panose="02000503020000020003" pitchFamily="2" charset="0"/>
                  </a:rPr>
                </a:br>
                <a:r>
                  <a:rPr lang="en-US" sz="1900" b="1" kern="1200">
                    <a:latin typeface="Avenir Medium" panose="02000503020000020003" pitchFamily="2" charset="0"/>
                  </a:rPr>
                  <a:t>Data Infrastructure</a:t>
                </a:r>
              </a:p>
            </p:txBody>
          </p:sp>
          <p:sp>
            <p:nvSpPr>
              <p:cNvPr id="16" name="Freeform: Shape 9">
                <a:extLst>
                  <a:ext uri="{FF2B5EF4-FFF2-40B4-BE49-F238E27FC236}">
                    <a16:creationId xmlns:a16="http://schemas.microsoft.com/office/drawing/2014/main" id="{9C4834A7-4171-EE1F-CD60-895885DDC254}"/>
                  </a:ext>
                </a:extLst>
              </p:cNvPr>
              <p:cNvSpPr/>
              <p:nvPr/>
            </p:nvSpPr>
            <p:spPr>
              <a:xfrm>
                <a:off x="758284" y="2394335"/>
                <a:ext cx="3429000" cy="3474720"/>
              </a:xfrm>
              <a:custGeom>
                <a:avLst/>
                <a:gdLst>
                  <a:gd name="connsiteX0" fmla="*/ 0 w 3580441"/>
                  <a:gd name="connsiteY0" fmla="*/ 0 h 3660019"/>
                  <a:gd name="connsiteX1" fmla="*/ 3580441 w 3580441"/>
                  <a:gd name="connsiteY1" fmla="*/ 0 h 3660019"/>
                  <a:gd name="connsiteX2" fmla="*/ 3580441 w 3580441"/>
                  <a:gd name="connsiteY2" fmla="*/ 3660019 h 3660019"/>
                  <a:gd name="connsiteX3" fmla="*/ 0 w 3580441"/>
                  <a:gd name="connsiteY3" fmla="*/ 3660019 h 3660019"/>
                  <a:gd name="connsiteX4" fmla="*/ 0 w 3580441"/>
                  <a:gd name="connsiteY4" fmla="*/ 0 h 36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0441" h="3660019">
                    <a:moveTo>
                      <a:pt x="0" y="0"/>
                    </a:moveTo>
                    <a:lnTo>
                      <a:pt x="3580441" y="0"/>
                    </a:lnTo>
                    <a:lnTo>
                      <a:pt x="3580441" y="3660019"/>
                    </a:lnTo>
                    <a:lnTo>
                      <a:pt x="0" y="366001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12014" tIns="112014" rIns="149352" bIns="168021" numCol="1" spcCol="1270" anchor="t" anchorCtr="0">
                <a:noAutofit/>
              </a:bodyPr>
              <a:lstStyle/>
              <a:p>
                <a:pPr marL="228600" lvl="1" indent="-228600" defTabSz="933450">
                  <a:spcBef>
                    <a:spcPts val="600"/>
                  </a:spcBef>
                  <a:spcAft>
                    <a:spcPct val="15000"/>
                  </a:spcAft>
                  <a:buFont typeface="Arial" panose="020B0604020202020204" pitchFamily="34" charset="0"/>
                  <a:buChar char="•"/>
                </a:pPr>
                <a:r>
                  <a:rPr lang="en-US" sz="1700">
                    <a:latin typeface="Avenir Book" panose="02000503020000020003" pitchFamily="2" charset="0"/>
                  </a:rPr>
                  <a:t>High uptime</a:t>
                </a:r>
              </a:p>
              <a:p>
                <a:pPr marL="228600" lvl="1" indent="-228600" defTabSz="933450">
                  <a:spcBef>
                    <a:spcPts val="600"/>
                  </a:spcBef>
                  <a:spcAft>
                    <a:spcPct val="15000"/>
                  </a:spcAft>
                  <a:buFont typeface="Arial" panose="020B0604020202020204" pitchFamily="34" charset="0"/>
                  <a:buChar char="•"/>
                </a:pPr>
                <a:r>
                  <a:rPr lang="en-US" sz="1700">
                    <a:latin typeface="Avenir Book" panose="02000503020000020003" pitchFamily="2" charset="0"/>
                  </a:rPr>
                  <a:t>Experiment-friendly</a:t>
                </a:r>
                <a:r>
                  <a:rPr lang="en-US" sz="1700" kern="1200">
                    <a:latin typeface="Avenir Book" panose="02000503020000020003" pitchFamily="2" charset="0"/>
                  </a:rPr>
                  <a:t> availability</a:t>
                </a:r>
                <a:endParaRPr lang="en-US" sz="1700">
                  <a:latin typeface="Avenir Book" panose="02000503020000020003" pitchFamily="2" charset="0"/>
                  <a:cs typeface="Calibri" panose="020F0502020204030204"/>
                </a:endParaRPr>
              </a:p>
              <a:p>
                <a:pPr marL="228600" indent="-228600">
                  <a:spcBef>
                    <a:spcPts val="600"/>
                  </a:spcBef>
                  <a:buFont typeface="Arial" panose="020B0604020202020204" pitchFamily="34" charset="0"/>
                  <a:buChar char="•"/>
                  <a:defRPr/>
                </a:pPr>
                <a:r>
                  <a:rPr lang="en-US" sz="1700" kern="1200">
                    <a:latin typeface="Avenir Book" panose="02000503020000020003" pitchFamily="2" charset="0"/>
                  </a:rPr>
                  <a:t>Data-driven agility</a:t>
                </a:r>
                <a:r>
                  <a:rPr lang="en-US" sz="1700">
                    <a:latin typeface="Avenir Book" panose="02000503020000020003" pitchFamily="2" charset="0"/>
                  </a:rPr>
                  <a:t> </a:t>
                </a:r>
                <a:endParaRPr lang="en-US" sz="1700" kern="1200">
                  <a:latin typeface="Avenir Book" panose="02000503020000020003" pitchFamily="2" charset="0"/>
                  <a:cs typeface="Calibri" panose="020F0502020204030204"/>
                </a:endParaRPr>
              </a:p>
              <a:p>
                <a:pPr marL="228600" marR="0" lvl="0" indent="-228600" algn="l" defTabSz="914400" eaLnBrk="1" fontAlgn="auto" latinLnBrk="0" hangingPunct="1">
                  <a:spcBef>
                    <a:spcPts val="600"/>
                  </a:spcBef>
                  <a:spcAft>
                    <a:spcPts val="0"/>
                  </a:spcAft>
                  <a:buClrTx/>
                  <a:buSzTx/>
                  <a:buFont typeface="Arial" panose="020B0604020202020204" pitchFamily="34" charset="0"/>
                  <a:buChar char="•"/>
                  <a:tabLst/>
                  <a:defRPr/>
                </a:pPr>
                <a:r>
                  <a:rPr lang="en-US" sz="1700" kern="1200">
                    <a:latin typeface="Avenir Book" panose="02000503020000020003" pitchFamily="2" charset="0"/>
                  </a:rPr>
                  <a:t>Support for new technologies</a:t>
                </a:r>
                <a:endParaRPr lang="en-US" sz="1700">
                  <a:latin typeface="Avenir Book" panose="02000503020000020003" pitchFamily="2" charset="0"/>
                  <a:cs typeface="Calibri" panose="020F0502020204030204"/>
                </a:endParaRPr>
              </a:p>
              <a:p>
                <a:pPr marL="228600" indent="-228600">
                  <a:spcBef>
                    <a:spcPts val="600"/>
                  </a:spcBef>
                  <a:buFont typeface="Arial" panose="020B0604020202020204" pitchFamily="34" charset="0"/>
                  <a:buChar char="•"/>
                </a:pPr>
                <a:r>
                  <a:rPr lang="en-US" sz="1700">
                    <a:latin typeface="Avenir Book" panose="02000503020000020003" pitchFamily="2" charset="0"/>
                  </a:rPr>
                  <a:t>Data storage, management, and interoperability</a:t>
                </a:r>
                <a:endParaRPr lang="en-US" sz="1700">
                  <a:latin typeface="Avenir Book" panose="02000503020000020003" pitchFamily="2" charset="0"/>
                  <a:cs typeface="Calibri" panose="020F0502020204030204"/>
                </a:endParaRPr>
              </a:p>
              <a:p>
                <a:pPr marL="228600" indent="-228600">
                  <a:spcBef>
                    <a:spcPts val="600"/>
                  </a:spcBef>
                  <a:buFont typeface="Arial" panose="020B0604020202020204" pitchFamily="34" charset="0"/>
                  <a:buChar char="•"/>
                </a:pPr>
                <a:r>
                  <a:rPr lang="en-US" sz="1700" kern="1200">
                    <a:latin typeface="Avenir Book" panose="02000503020000020003" pitchFamily="2" charset="0"/>
                  </a:rPr>
                  <a:t>Data preservation</a:t>
                </a:r>
                <a:endParaRPr lang="en-US" sz="1700" kern="1200">
                  <a:latin typeface="Avenir Book" panose="02000503020000020003" pitchFamily="2" charset="0"/>
                  <a:cs typeface="Calibri" panose="020F0502020204030204"/>
                </a:endParaRPr>
              </a:p>
            </p:txBody>
          </p:sp>
        </p:grpSp>
        <p:grpSp>
          <p:nvGrpSpPr>
            <p:cNvPr id="9" name="Group 8">
              <a:extLst>
                <a:ext uri="{FF2B5EF4-FFF2-40B4-BE49-F238E27FC236}">
                  <a16:creationId xmlns:a16="http://schemas.microsoft.com/office/drawing/2014/main" id="{B54AD5BD-2088-0120-67E3-5A1D418CDEFC}"/>
                </a:ext>
              </a:extLst>
            </p:cNvPr>
            <p:cNvGrpSpPr/>
            <p:nvPr/>
          </p:nvGrpSpPr>
          <p:grpSpPr>
            <a:xfrm>
              <a:off x="8008351" y="1319331"/>
              <a:ext cx="3429000" cy="4546084"/>
              <a:chOff x="7935718" y="1214810"/>
              <a:chExt cx="3429000" cy="4546084"/>
            </a:xfrm>
          </p:grpSpPr>
          <p:sp>
            <p:nvSpPr>
              <p:cNvPr id="13" name="Freeform: Shape 10">
                <a:extLst>
                  <a:ext uri="{FF2B5EF4-FFF2-40B4-BE49-F238E27FC236}">
                    <a16:creationId xmlns:a16="http://schemas.microsoft.com/office/drawing/2014/main" id="{D8A24E7E-E770-6C9B-298B-1264EC292901}"/>
                  </a:ext>
                </a:extLst>
              </p:cNvPr>
              <p:cNvSpPr/>
              <p:nvPr/>
            </p:nvSpPr>
            <p:spPr>
              <a:xfrm>
                <a:off x="7935718" y="1214810"/>
                <a:ext cx="3429000" cy="1051186"/>
              </a:xfrm>
              <a:custGeom>
                <a:avLst/>
                <a:gdLst>
                  <a:gd name="connsiteX0" fmla="*/ 0 w 3236118"/>
                  <a:gd name="connsiteY0" fmla="*/ 0 h 1057381"/>
                  <a:gd name="connsiteX1" fmla="*/ 3236118 w 3236118"/>
                  <a:gd name="connsiteY1" fmla="*/ 0 h 1057381"/>
                  <a:gd name="connsiteX2" fmla="*/ 3236118 w 3236118"/>
                  <a:gd name="connsiteY2" fmla="*/ 1057381 h 1057381"/>
                  <a:gd name="connsiteX3" fmla="*/ 0 w 3236118"/>
                  <a:gd name="connsiteY3" fmla="*/ 1057381 h 1057381"/>
                  <a:gd name="connsiteX4" fmla="*/ 0 w 3236118"/>
                  <a:gd name="connsiteY4" fmla="*/ 0 h 105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118" h="1057381">
                    <a:moveTo>
                      <a:pt x="0" y="0"/>
                    </a:moveTo>
                    <a:lnTo>
                      <a:pt x="3236118" y="0"/>
                    </a:lnTo>
                    <a:lnTo>
                      <a:pt x="3236118" y="1057381"/>
                    </a:lnTo>
                    <a:lnTo>
                      <a:pt x="0" y="1057381"/>
                    </a:lnTo>
                    <a:lnTo>
                      <a:pt x="0" y="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en-US" sz="1900" b="1">
                    <a:latin typeface="Avenir Medium" panose="02000503020000020003" pitchFamily="2" charset="0"/>
                  </a:rPr>
                  <a:t>Data-centric Orchestration of Hardware, </a:t>
                </a:r>
                <a:r>
                  <a:rPr lang="en-US" sz="1900" b="1" kern="1200">
                    <a:latin typeface="Avenir Medium" panose="02000503020000020003" pitchFamily="2" charset="0"/>
                  </a:rPr>
                  <a:t>Software, </a:t>
                </a:r>
                <a:br>
                  <a:rPr lang="en-US" sz="1900" b="1">
                    <a:latin typeface="Avenir Medium" panose="02000503020000020003" pitchFamily="2" charset="0"/>
                  </a:rPr>
                </a:br>
                <a:r>
                  <a:rPr lang="en-US" sz="1900" b="1" kern="1200">
                    <a:latin typeface="Avenir Medium" panose="02000503020000020003" pitchFamily="2" charset="0"/>
                  </a:rPr>
                  <a:t>and Services</a:t>
                </a:r>
                <a:r>
                  <a:rPr lang="en-US" sz="1900" b="1">
                    <a:latin typeface="Avenir Medium" panose="02000503020000020003" pitchFamily="2" charset="0"/>
                  </a:rPr>
                  <a:t> </a:t>
                </a:r>
                <a:endParaRPr lang="en-US" sz="1900" b="1" kern="1200">
                  <a:latin typeface="Avenir Medium" panose="02000503020000020003" pitchFamily="2" charset="0"/>
                </a:endParaRPr>
              </a:p>
            </p:txBody>
          </p:sp>
          <p:sp>
            <p:nvSpPr>
              <p:cNvPr id="14" name="Freeform: Shape 11">
                <a:extLst>
                  <a:ext uri="{FF2B5EF4-FFF2-40B4-BE49-F238E27FC236}">
                    <a16:creationId xmlns:a16="http://schemas.microsoft.com/office/drawing/2014/main" id="{D7B75E07-C2D4-A433-D0B6-FBEF026BF2D1}"/>
                  </a:ext>
                </a:extLst>
              </p:cNvPr>
              <p:cNvSpPr/>
              <p:nvPr/>
            </p:nvSpPr>
            <p:spPr>
              <a:xfrm>
                <a:off x="7935718" y="2286174"/>
                <a:ext cx="3429000" cy="3474720"/>
              </a:xfrm>
              <a:custGeom>
                <a:avLst/>
                <a:gdLst>
                  <a:gd name="connsiteX0" fmla="*/ 0 w 3236118"/>
                  <a:gd name="connsiteY0" fmla="*/ 0 h 3660019"/>
                  <a:gd name="connsiteX1" fmla="*/ 3236118 w 3236118"/>
                  <a:gd name="connsiteY1" fmla="*/ 0 h 3660019"/>
                  <a:gd name="connsiteX2" fmla="*/ 3236118 w 3236118"/>
                  <a:gd name="connsiteY2" fmla="*/ 3660019 h 3660019"/>
                  <a:gd name="connsiteX3" fmla="*/ 0 w 3236118"/>
                  <a:gd name="connsiteY3" fmla="*/ 3660019 h 3660019"/>
                  <a:gd name="connsiteX4" fmla="*/ 0 w 3236118"/>
                  <a:gd name="connsiteY4" fmla="*/ 0 h 36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118" h="3660019">
                    <a:moveTo>
                      <a:pt x="0" y="0"/>
                    </a:moveTo>
                    <a:lnTo>
                      <a:pt x="3236118" y="0"/>
                    </a:lnTo>
                    <a:lnTo>
                      <a:pt x="3236118" y="3660019"/>
                    </a:lnTo>
                    <a:lnTo>
                      <a:pt x="0" y="3660019"/>
                    </a:lnTo>
                    <a:lnTo>
                      <a:pt x="0"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2014" tIns="112014" rIns="149352" bIns="168021" numCol="1" spcCol="1270" anchor="t" anchorCtr="0">
                <a:noAutofit/>
              </a:bodyPr>
              <a:lstStyle/>
              <a:p>
                <a:pPr marL="228600" indent="-228600">
                  <a:spcBef>
                    <a:spcPts val="600"/>
                  </a:spcBef>
                  <a:buFont typeface="Arial" panose="020B0604020202020204" pitchFamily="34" charset="0"/>
                  <a:buChar char="•"/>
                  <a:defRPr/>
                </a:pPr>
                <a:r>
                  <a:rPr lang="en-US" sz="1700">
                    <a:latin typeface="Avenir Book" panose="02000503020000020003" pitchFamily="2" charset="0"/>
                  </a:rPr>
                  <a:t>High availability </a:t>
                </a:r>
              </a:p>
              <a:p>
                <a:pPr marL="228600" indent="-228600">
                  <a:spcBef>
                    <a:spcPts val="600"/>
                  </a:spcBef>
                  <a:buFont typeface="Arial" panose="020B0604020202020204" pitchFamily="34" charset="0"/>
                  <a:buChar char="•"/>
                  <a:defRPr/>
                </a:pPr>
                <a:r>
                  <a:rPr lang="en-US" sz="1700">
                    <a:latin typeface="Avenir Book" panose="02000503020000020003" pitchFamily="2" charset="0"/>
                  </a:rPr>
                  <a:t>High-performance mesh data transport fabric</a:t>
                </a:r>
              </a:p>
              <a:p>
                <a:pPr marL="228600" indent="-228600">
                  <a:spcBef>
                    <a:spcPts val="600"/>
                  </a:spcBef>
                  <a:buFont typeface="Arial" panose="020B0604020202020204" pitchFamily="34" charset="0"/>
                  <a:buChar char="•"/>
                  <a:defRPr/>
                </a:pPr>
                <a:r>
                  <a:rPr lang="en-US" sz="1700">
                    <a:latin typeface="Avenir Book" panose="02000503020000020003" pitchFamily="2" charset="0"/>
                  </a:rPr>
                  <a:t>Secure data paths</a:t>
                </a:r>
              </a:p>
              <a:p>
                <a:pPr marL="228600" indent="-228600">
                  <a:spcBef>
                    <a:spcPts val="600"/>
                  </a:spcBef>
                  <a:buFont typeface="Arial" panose="020B0604020202020204" pitchFamily="34" charset="0"/>
                  <a:buChar char="•"/>
                  <a:defRPr/>
                </a:pPr>
                <a:r>
                  <a:rPr lang="en-US" sz="1700">
                    <a:latin typeface="Avenir Book" panose="02000503020000020003" pitchFamily="2" charset="0"/>
                  </a:rPr>
                  <a:t>Monitoring</a:t>
                </a:r>
              </a:p>
              <a:p>
                <a:pPr marL="228600" indent="-228600">
                  <a:spcBef>
                    <a:spcPts val="600"/>
                  </a:spcBef>
                  <a:buFont typeface="Arial" panose="020B0604020202020204" pitchFamily="34" charset="0"/>
                  <a:buChar char="•"/>
                  <a:defRPr/>
                </a:pPr>
                <a:r>
                  <a:rPr lang="en-US" sz="1700">
                    <a:latin typeface="Avenir Book" panose="02000503020000020003" pitchFamily="2" charset="0"/>
                  </a:rPr>
                  <a:t>Orchestration</a:t>
                </a:r>
              </a:p>
            </p:txBody>
          </p:sp>
        </p:grpSp>
        <p:grpSp>
          <p:nvGrpSpPr>
            <p:cNvPr id="10" name="Group 9">
              <a:extLst>
                <a:ext uri="{FF2B5EF4-FFF2-40B4-BE49-F238E27FC236}">
                  <a16:creationId xmlns:a16="http://schemas.microsoft.com/office/drawing/2014/main" id="{9D564F64-7FE1-91AA-9F21-A19A43724149}"/>
                </a:ext>
              </a:extLst>
            </p:cNvPr>
            <p:cNvGrpSpPr/>
            <p:nvPr/>
          </p:nvGrpSpPr>
          <p:grpSpPr>
            <a:xfrm>
              <a:off x="4379822" y="1319331"/>
              <a:ext cx="3435990" cy="4532102"/>
              <a:chOff x="4324936" y="1214014"/>
              <a:chExt cx="3435990" cy="4532102"/>
            </a:xfrm>
          </p:grpSpPr>
          <p:sp>
            <p:nvSpPr>
              <p:cNvPr id="11" name="Freeform: Shape 12">
                <a:extLst>
                  <a:ext uri="{FF2B5EF4-FFF2-40B4-BE49-F238E27FC236}">
                    <a16:creationId xmlns:a16="http://schemas.microsoft.com/office/drawing/2014/main" id="{6ED76654-AF87-0D3E-F7FD-40B55815F1D7}"/>
                  </a:ext>
                </a:extLst>
              </p:cNvPr>
              <p:cNvSpPr/>
              <p:nvPr/>
            </p:nvSpPr>
            <p:spPr>
              <a:xfrm>
                <a:off x="4324936" y="1214014"/>
                <a:ext cx="3429000" cy="1057381"/>
              </a:xfrm>
              <a:custGeom>
                <a:avLst/>
                <a:gdLst>
                  <a:gd name="connsiteX0" fmla="*/ 0 w 3236118"/>
                  <a:gd name="connsiteY0" fmla="*/ 0 h 1057381"/>
                  <a:gd name="connsiteX1" fmla="*/ 3236118 w 3236118"/>
                  <a:gd name="connsiteY1" fmla="*/ 0 h 1057381"/>
                  <a:gd name="connsiteX2" fmla="*/ 3236118 w 3236118"/>
                  <a:gd name="connsiteY2" fmla="*/ 1057381 h 1057381"/>
                  <a:gd name="connsiteX3" fmla="*/ 0 w 3236118"/>
                  <a:gd name="connsiteY3" fmla="*/ 1057381 h 1057381"/>
                  <a:gd name="connsiteX4" fmla="*/ 0 w 3236118"/>
                  <a:gd name="connsiteY4" fmla="*/ 0 h 105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118" h="1057381">
                    <a:moveTo>
                      <a:pt x="0" y="0"/>
                    </a:moveTo>
                    <a:lnTo>
                      <a:pt x="3236118" y="0"/>
                    </a:lnTo>
                    <a:lnTo>
                      <a:pt x="3236118" y="1057381"/>
                    </a:lnTo>
                    <a:lnTo>
                      <a:pt x="0" y="1057381"/>
                    </a:lnTo>
                    <a:lnTo>
                      <a:pt x="0" y="0"/>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1900" b="1" kern="1200">
                    <a:latin typeface="Avenir Medium" panose="02000503020000020003" pitchFamily="2" charset="0"/>
                  </a:rPr>
                  <a:t>Distributed Spoke Infrastructure</a:t>
                </a:r>
              </a:p>
            </p:txBody>
          </p:sp>
          <p:sp>
            <p:nvSpPr>
              <p:cNvPr id="12" name="Freeform: Shape 13">
                <a:extLst>
                  <a:ext uri="{FF2B5EF4-FFF2-40B4-BE49-F238E27FC236}">
                    <a16:creationId xmlns:a16="http://schemas.microsoft.com/office/drawing/2014/main" id="{6464A714-2071-3471-B823-0FF260131409}"/>
                  </a:ext>
                </a:extLst>
              </p:cNvPr>
              <p:cNvSpPr/>
              <p:nvPr/>
            </p:nvSpPr>
            <p:spPr>
              <a:xfrm>
                <a:off x="4331926" y="2271396"/>
                <a:ext cx="3429000" cy="3474720"/>
              </a:xfrm>
              <a:custGeom>
                <a:avLst/>
                <a:gdLst>
                  <a:gd name="connsiteX0" fmla="*/ 0 w 3236118"/>
                  <a:gd name="connsiteY0" fmla="*/ 0 h 3660019"/>
                  <a:gd name="connsiteX1" fmla="*/ 3236118 w 3236118"/>
                  <a:gd name="connsiteY1" fmla="*/ 0 h 3660019"/>
                  <a:gd name="connsiteX2" fmla="*/ 3236118 w 3236118"/>
                  <a:gd name="connsiteY2" fmla="*/ 3660019 h 3660019"/>
                  <a:gd name="connsiteX3" fmla="*/ 0 w 3236118"/>
                  <a:gd name="connsiteY3" fmla="*/ 3660019 h 3660019"/>
                  <a:gd name="connsiteX4" fmla="*/ 0 w 3236118"/>
                  <a:gd name="connsiteY4" fmla="*/ 0 h 36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118" h="3660019">
                    <a:moveTo>
                      <a:pt x="0" y="0"/>
                    </a:moveTo>
                    <a:lnTo>
                      <a:pt x="3236118" y="0"/>
                    </a:lnTo>
                    <a:lnTo>
                      <a:pt x="3236118" y="3660019"/>
                    </a:lnTo>
                    <a:lnTo>
                      <a:pt x="0" y="3660019"/>
                    </a:lnTo>
                    <a:lnTo>
                      <a:pt x="0" y="0"/>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12014" tIns="112014" rIns="149352" bIns="168021" numCol="1" spcCol="1270" anchor="t" anchorCtr="0">
                <a:noAutofit/>
              </a:bodyPr>
              <a:lstStyle/>
              <a:p>
                <a:pPr marL="228600" lvl="1" indent="-228600">
                  <a:spcBef>
                    <a:spcPts val="600"/>
                  </a:spcBef>
                  <a:buFont typeface="Arial" panose="020B0604020202020204" pitchFamily="34" charset="0"/>
                  <a:buChar char="•"/>
                  <a:defRPr/>
                </a:pPr>
                <a:r>
                  <a:rPr lang="en-US" sz="1700">
                    <a:latin typeface="Avenir Book" panose="02000503020000020003" pitchFamily="2" charset="0"/>
                  </a:rPr>
                  <a:t>User support</a:t>
                </a:r>
              </a:p>
              <a:p>
                <a:pPr marL="228600" lvl="1" indent="-228600">
                  <a:spcBef>
                    <a:spcPts val="600"/>
                  </a:spcBef>
                  <a:buFont typeface="Arial" panose="020B0604020202020204" pitchFamily="34" charset="0"/>
                  <a:buChar char="•"/>
                  <a:defRPr/>
                </a:pPr>
                <a:r>
                  <a:rPr lang="en-US" sz="1700">
                    <a:latin typeface="Avenir Book" panose="02000503020000020003" pitchFamily="2" charset="0"/>
                  </a:rPr>
                  <a:t>Scientific application tailoring</a:t>
                </a:r>
                <a:endParaRPr lang="en-US" sz="1700">
                  <a:latin typeface="Avenir Book" panose="02000503020000020003" pitchFamily="2" charset="0"/>
                  <a:cs typeface="Calibri"/>
                </a:endParaRPr>
              </a:p>
              <a:p>
                <a:pPr marL="228600" lvl="1" indent="-228600">
                  <a:spcBef>
                    <a:spcPts val="600"/>
                  </a:spcBef>
                  <a:buFont typeface="Arial" panose="020B0604020202020204" pitchFamily="34" charset="0"/>
                  <a:buChar char="•"/>
                  <a:defRPr/>
                </a:pPr>
                <a:r>
                  <a:rPr lang="en-US" sz="1700">
                    <a:latin typeface="Avenir Book"/>
                  </a:rPr>
                  <a:t>Hardware resources that mirror, supplement, or complement Hub resources</a:t>
                </a:r>
                <a:endParaRPr lang="en-US" sz="1700">
                  <a:latin typeface="Avenir Book"/>
                  <a:cs typeface="Calibri"/>
                </a:endParaRPr>
              </a:p>
              <a:p>
                <a:pPr marL="228600" lvl="1" indent="-228600">
                  <a:spcBef>
                    <a:spcPts val="600"/>
                  </a:spcBef>
                  <a:buFont typeface="Arial" panose="020B0604020202020204" pitchFamily="34" charset="0"/>
                  <a:buChar char="•"/>
                  <a:defRPr/>
                </a:pPr>
                <a:r>
                  <a:rPr lang="en-US" sz="1700">
                    <a:latin typeface="Avenir Book"/>
                  </a:rPr>
                  <a:t>Low-latency or </a:t>
                </a:r>
                <a:br>
                  <a:rPr lang="en-US" sz="1700">
                    <a:latin typeface="Avenir Book" panose="02000503020000020003" pitchFamily="2" charset="0"/>
                  </a:rPr>
                </a:br>
                <a:r>
                  <a:rPr lang="en-US" sz="1700">
                    <a:latin typeface="Avenir Book"/>
                  </a:rPr>
                  <a:t>high-bandwidth coupling </a:t>
                </a:r>
                <a:br>
                  <a:rPr lang="en-US" sz="1700">
                    <a:latin typeface="Avenir Book" panose="02000503020000020003" pitchFamily="2" charset="0"/>
                  </a:rPr>
                </a:br>
                <a:r>
                  <a:rPr lang="en-US" sz="1700">
                    <a:latin typeface="Avenir Book"/>
                  </a:rPr>
                  <a:t>of HPDF services to edge compute</a:t>
                </a:r>
                <a:endParaRPr lang="en-US" sz="1700">
                  <a:latin typeface="Avenir Book"/>
                  <a:cs typeface="Calibri"/>
                </a:endParaRPr>
              </a:p>
            </p:txBody>
          </p:sp>
        </p:grpSp>
      </p:grpSp>
      <p:sp>
        <p:nvSpPr>
          <p:cNvPr id="17" name="Date Placeholder 3">
            <a:extLst>
              <a:ext uri="{FF2B5EF4-FFF2-40B4-BE49-F238E27FC236}">
                <a16:creationId xmlns:a16="http://schemas.microsoft.com/office/drawing/2014/main" id="{D3958F14-6CEF-58E2-64AA-BA38859C38FB}"/>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4" name="Footer Placeholder 3">
            <a:extLst>
              <a:ext uri="{FF2B5EF4-FFF2-40B4-BE49-F238E27FC236}">
                <a16:creationId xmlns:a16="http://schemas.microsoft.com/office/drawing/2014/main" id="{E3559707-E9DB-7654-CC75-5C142F426AB5}"/>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318597667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0F1-0494-1140-BE17-C70A51F11DA9}"/>
              </a:ext>
            </a:extLst>
          </p:cNvPr>
          <p:cNvSpPr>
            <a:spLocks noGrp="1"/>
          </p:cNvSpPr>
          <p:nvPr>
            <p:ph type="title"/>
          </p:nvPr>
        </p:nvSpPr>
        <p:spPr/>
        <p:txBody>
          <a:bodyPr/>
          <a:lstStyle/>
          <a:p>
            <a:r>
              <a:rPr lang="en-US"/>
              <a:t>HPDF Architecture Stack</a:t>
            </a:r>
          </a:p>
        </p:txBody>
      </p:sp>
      <p:sp>
        <p:nvSpPr>
          <p:cNvPr id="3" name="Content Placeholder 2">
            <a:extLst>
              <a:ext uri="{FF2B5EF4-FFF2-40B4-BE49-F238E27FC236}">
                <a16:creationId xmlns:a16="http://schemas.microsoft.com/office/drawing/2014/main" id="{30ACBF75-7417-D95A-BC2E-52185FD0322E}"/>
              </a:ext>
            </a:extLst>
          </p:cNvPr>
          <p:cNvSpPr>
            <a:spLocks noGrp="1"/>
          </p:cNvSpPr>
          <p:nvPr>
            <p:ph idx="1"/>
          </p:nvPr>
        </p:nvSpPr>
        <p:spPr>
          <a:xfrm>
            <a:off x="609600" y="932538"/>
            <a:ext cx="10972800" cy="2000250"/>
          </a:xfrm>
        </p:spPr>
        <p:txBody>
          <a:bodyPr/>
          <a:lstStyle/>
          <a:p>
            <a:pPr marL="230188" indent="-230188">
              <a:lnSpc>
                <a:spcPct val="100000"/>
              </a:lnSpc>
              <a:spcBef>
                <a:spcPts val="0"/>
              </a:spcBef>
              <a:buChar char="•"/>
            </a:pPr>
            <a:r>
              <a:rPr lang="en-US"/>
              <a:t>Common APIs and data services to facilitate portability </a:t>
            </a:r>
            <a:endParaRPr lang="en-US">
              <a:cs typeface="Calibri" panose="020F0502020204030204"/>
            </a:endParaRPr>
          </a:p>
          <a:p>
            <a:pPr marL="230188" indent="-230188">
              <a:lnSpc>
                <a:spcPct val="100000"/>
              </a:lnSpc>
              <a:spcBef>
                <a:spcPts val="0"/>
              </a:spcBef>
              <a:buChar char="•"/>
            </a:pPr>
            <a:r>
              <a:rPr lang="en-US"/>
              <a:t>Distributed orchestration and execution layers</a:t>
            </a:r>
            <a:endParaRPr lang="en-US">
              <a:cs typeface="Calibri" panose="020F0502020204030204"/>
            </a:endParaRPr>
          </a:p>
          <a:p>
            <a:pPr marL="230188" indent="-230188">
              <a:lnSpc>
                <a:spcPct val="100000"/>
              </a:lnSpc>
              <a:spcBef>
                <a:spcPts val="0"/>
              </a:spcBef>
              <a:buChar char="•"/>
            </a:pPr>
            <a:r>
              <a:rPr lang="en-US"/>
              <a:t>Data transport, caching, communication, and monitoring built on ESnet6 capabilities</a:t>
            </a:r>
            <a:endParaRPr lang="en-US">
              <a:cs typeface="Calibri" panose="020F0502020204030204"/>
            </a:endParaRPr>
          </a:p>
          <a:p>
            <a:pPr marL="230188" indent="-230188">
              <a:lnSpc>
                <a:spcPct val="100000"/>
              </a:lnSpc>
              <a:spcBef>
                <a:spcPts val="0"/>
              </a:spcBef>
              <a:buChar char="•"/>
            </a:pPr>
            <a:r>
              <a:rPr lang="en-US"/>
              <a:t>Dynamic virtualized compute and storage ensuring portability between sites</a:t>
            </a:r>
            <a:endParaRPr lang="en-US">
              <a:cs typeface="Calibri" panose="020F0502020204030204"/>
            </a:endParaRPr>
          </a:p>
          <a:p>
            <a:pPr marL="230188" indent="-230188">
              <a:lnSpc>
                <a:spcPct val="100000"/>
              </a:lnSpc>
              <a:spcBef>
                <a:spcPts val="0"/>
              </a:spcBef>
              <a:buChar char="•"/>
            </a:pPr>
            <a:r>
              <a:rPr lang="en-US"/>
              <a:t>Cross-cutting components for security and monitoring</a:t>
            </a:r>
            <a:endParaRPr lang="en-US">
              <a:cs typeface="Calibri" panose="020F0502020204030204"/>
            </a:endParaRPr>
          </a:p>
          <a:p>
            <a:pPr marL="230188" indent="-230188">
              <a:lnSpc>
                <a:spcPct val="100000"/>
              </a:lnSpc>
              <a:spcBef>
                <a:spcPts val="0"/>
              </a:spcBef>
              <a:buChar char="•"/>
            </a:pPr>
            <a:r>
              <a:rPr lang="en-US">
                <a:cs typeface="Calibri" panose="020F0502020204030204"/>
              </a:rPr>
              <a:t>Developed in partnership with IRI</a:t>
            </a:r>
            <a:endParaRPr lang="en-US" sz="1800">
              <a:cs typeface="Calibri" panose="020F0502020204030204"/>
            </a:endParaRPr>
          </a:p>
        </p:txBody>
      </p:sp>
      <p:sp>
        <p:nvSpPr>
          <p:cNvPr id="5" name="Footer Placeholder 4">
            <a:extLst>
              <a:ext uri="{FF2B5EF4-FFF2-40B4-BE49-F238E27FC236}">
                <a16:creationId xmlns:a16="http://schemas.microsoft.com/office/drawing/2014/main" id="{60C13DBB-5D14-B0FE-30E2-37CB4E18EAB6}"/>
              </a:ext>
            </a:extLst>
          </p:cNvPr>
          <p:cNvSpPr>
            <a:spLocks noGrp="1"/>
          </p:cNvSpPr>
          <p:nvPr>
            <p:ph type="ftr" sz="quarter" idx="3"/>
          </p:nvPr>
        </p:nvSpPr>
        <p:spPr/>
        <p:txBody>
          <a:bodyPr/>
          <a:lstStyle/>
          <a:p>
            <a:r>
              <a:rPr lang="en-US"/>
              <a:t>High Performance Data Facility: Status and Plans</a:t>
            </a:r>
          </a:p>
        </p:txBody>
      </p:sp>
      <p:sp>
        <p:nvSpPr>
          <p:cNvPr id="6" name="Slide Number Placeholder 5">
            <a:extLst>
              <a:ext uri="{FF2B5EF4-FFF2-40B4-BE49-F238E27FC236}">
                <a16:creationId xmlns:a16="http://schemas.microsoft.com/office/drawing/2014/main" id="{E0F5B30F-1EA2-26EE-B87E-96025A2963FE}"/>
              </a:ext>
            </a:extLst>
          </p:cNvPr>
          <p:cNvSpPr>
            <a:spLocks noGrp="1"/>
          </p:cNvSpPr>
          <p:nvPr>
            <p:ph type="sldNum" sz="quarter" idx="4"/>
          </p:nvPr>
        </p:nvSpPr>
        <p:spPr/>
        <p:txBody>
          <a:bodyPr/>
          <a:lstStyle/>
          <a:p>
            <a:r>
              <a:rPr lang="en-US"/>
              <a:t>|  </a:t>
            </a:r>
            <a:fld id="{C67B5887-CFB9-4246-8825-1B185D5D0EDC}" type="slidenum">
              <a:rPr lang="en-US" smtClean="0"/>
              <a:pPr/>
              <a:t>11</a:t>
            </a:fld>
            <a:endParaRPr lang="en-US"/>
          </a:p>
        </p:txBody>
      </p:sp>
      <p:grpSp>
        <p:nvGrpSpPr>
          <p:cNvPr id="9" name="Group 8">
            <a:extLst>
              <a:ext uri="{FF2B5EF4-FFF2-40B4-BE49-F238E27FC236}">
                <a16:creationId xmlns:a16="http://schemas.microsoft.com/office/drawing/2014/main" id="{53FEE160-2EE9-FADD-519B-5EAA2FC0B641}"/>
              </a:ext>
            </a:extLst>
          </p:cNvPr>
          <p:cNvGrpSpPr/>
          <p:nvPr/>
        </p:nvGrpSpPr>
        <p:grpSpPr>
          <a:xfrm>
            <a:off x="1390973" y="3014873"/>
            <a:ext cx="9410054" cy="3426613"/>
            <a:chOff x="1776307" y="2735852"/>
            <a:chExt cx="9410054" cy="3426613"/>
          </a:xfrm>
        </p:grpSpPr>
        <p:grpSp>
          <p:nvGrpSpPr>
            <p:cNvPr id="10" name="Group 9">
              <a:extLst>
                <a:ext uri="{FF2B5EF4-FFF2-40B4-BE49-F238E27FC236}">
                  <a16:creationId xmlns:a16="http://schemas.microsoft.com/office/drawing/2014/main" id="{F4DE7421-8BE3-2F9F-EB07-92F5DAA88937}"/>
                </a:ext>
              </a:extLst>
            </p:cNvPr>
            <p:cNvGrpSpPr/>
            <p:nvPr/>
          </p:nvGrpSpPr>
          <p:grpSpPr>
            <a:xfrm>
              <a:off x="1776307" y="2735852"/>
              <a:ext cx="9410054" cy="3023400"/>
              <a:chOff x="1786356" y="2660489"/>
              <a:chExt cx="9410054" cy="3023400"/>
            </a:xfrm>
          </p:grpSpPr>
          <p:sp>
            <p:nvSpPr>
              <p:cNvPr id="13" name="Google Shape;1411;p59">
                <a:extLst>
                  <a:ext uri="{FF2B5EF4-FFF2-40B4-BE49-F238E27FC236}">
                    <a16:creationId xmlns:a16="http://schemas.microsoft.com/office/drawing/2014/main" id="{00AD1DA9-18F7-966F-F925-0308AD0A0D4C}"/>
                  </a:ext>
                </a:extLst>
              </p:cNvPr>
              <p:cNvSpPr/>
              <p:nvPr/>
            </p:nvSpPr>
            <p:spPr>
              <a:xfrm>
                <a:off x="2224375" y="4964291"/>
                <a:ext cx="726600" cy="709500"/>
              </a:xfrm>
              <a:prstGeom prst="rect">
                <a:avLst/>
              </a:prstGeom>
              <a:solidFill>
                <a:schemeClr val="accent3"/>
              </a:solidFill>
              <a:ln>
                <a:noFill/>
              </a:ln>
            </p:spPr>
            <p:txBody>
              <a:bodyPr spcFirstLastPara="1" wrap="square" lIns="91425" tIns="91425" rIns="91425" bIns="91425" anchor="ctr" anchorCtr="0">
                <a:noAutofit/>
              </a:bodyPr>
              <a:lstStyle/>
              <a:p>
                <a:pPr algn="ctr"/>
                <a:r>
                  <a:rPr lang="en-US" sz="900" b="1">
                    <a:latin typeface="Avenir Medium" panose="02000503020000020003" pitchFamily="2" charset="0"/>
                  </a:rPr>
                  <a:t>Compute</a:t>
                </a:r>
                <a:endParaRPr sz="900" b="1">
                  <a:latin typeface="Avenir Medium" panose="02000503020000020003" pitchFamily="2" charset="0"/>
                </a:endParaRPr>
              </a:p>
            </p:txBody>
          </p:sp>
          <p:sp>
            <p:nvSpPr>
              <p:cNvPr id="14" name="Google Shape;1412;p59">
                <a:extLst>
                  <a:ext uri="{FF2B5EF4-FFF2-40B4-BE49-F238E27FC236}">
                    <a16:creationId xmlns:a16="http://schemas.microsoft.com/office/drawing/2014/main" id="{7D97FE33-1BB3-5C07-C28E-46E165DE0628}"/>
                  </a:ext>
                </a:extLst>
              </p:cNvPr>
              <p:cNvSpPr/>
              <p:nvPr/>
            </p:nvSpPr>
            <p:spPr>
              <a:xfrm>
                <a:off x="2999354" y="4964291"/>
                <a:ext cx="783900" cy="709500"/>
              </a:xfrm>
              <a:prstGeom prst="rect">
                <a:avLst/>
              </a:prstGeom>
              <a:solidFill>
                <a:schemeClr val="accent3"/>
              </a:solidFill>
              <a:ln>
                <a:noFill/>
              </a:ln>
            </p:spPr>
            <p:txBody>
              <a:bodyPr spcFirstLastPara="1" wrap="square" lIns="91425" tIns="91425" rIns="91425" bIns="91425" anchor="ctr" anchorCtr="0">
                <a:noAutofit/>
              </a:bodyPr>
              <a:lstStyle/>
              <a:p>
                <a:pPr algn="ctr"/>
                <a:r>
                  <a:rPr lang="en-US" sz="900" b="1">
                    <a:latin typeface="Avenir Medium" panose="02000503020000020003" pitchFamily="2" charset="0"/>
                  </a:rPr>
                  <a:t>Storage</a:t>
                </a:r>
                <a:endParaRPr sz="900" b="1">
                  <a:latin typeface="Avenir Medium" panose="02000503020000020003" pitchFamily="2" charset="0"/>
                </a:endParaRPr>
              </a:p>
            </p:txBody>
          </p:sp>
          <p:sp>
            <p:nvSpPr>
              <p:cNvPr id="15" name="Google Shape;1413;p59">
                <a:extLst>
                  <a:ext uri="{FF2B5EF4-FFF2-40B4-BE49-F238E27FC236}">
                    <a16:creationId xmlns:a16="http://schemas.microsoft.com/office/drawing/2014/main" id="{531E0050-223A-4192-6C77-F99B96620C14}"/>
                  </a:ext>
                </a:extLst>
              </p:cNvPr>
              <p:cNvSpPr/>
              <p:nvPr/>
            </p:nvSpPr>
            <p:spPr>
              <a:xfrm rot="-5400000" flipH="1">
                <a:off x="5788109" y="3938964"/>
                <a:ext cx="3009000" cy="468600"/>
              </a:xfrm>
              <a:prstGeom prst="rect">
                <a:avLst/>
              </a:prstGeom>
              <a:solidFill>
                <a:schemeClr val="bg2"/>
              </a:solidFill>
              <a:ln>
                <a:noFill/>
              </a:ln>
            </p:spPr>
            <p:txBody>
              <a:bodyPr spcFirstLastPara="1" wrap="square" lIns="91425" tIns="91425" rIns="91425" bIns="91425" anchor="ctr" anchorCtr="0">
                <a:noAutofit/>
              </a:bodyPr>
              <a:lstStyle/>
              <a:p>
                <a:pPr algn="ctr"/>
                <a:r>
                  <a:rPr lang="en-US" sz="1000" b="1">
                    <a:solidFill>
                      <a:schemeClr val="dk1"/>
                    </a:solidFill>
                    <a:latin typeface="Avenir Medium" panose="02000503020000020003" pitchFamily="2" charset="0"/>
                  </a:rPr>
                  <a:t>Monitoring &amp; Telemetry</a:t>
                </a:r>
                <a:endParaRPr sz="1000" b="1">
                  <a:solidFill>
                    <a:schemeClr val="dk1"/>
                  </a:solidFill>
                  <a:latin typeface="Avenir Medium" panose="02000503020000020003" pitchFamily="2" charset="0"/>
                </a:endParaRPr>
              </a:p>
            </p:txBody>
          </p:sp>
          <p:sp>
            <p:nvSpPr>
              <p:cNvPr id="16" name="Google Shape;1414;p59">
                <a:extLst>
                  <a:ext uri="{FF2B5EF4-FFF2-40B4-BE49-F238E27FC236}">
                    <a16:creationId xmlns:a16="http://schemas.microsoft.com/office/drawing/2014/main" id="{4083B997-03C4-E267-7D46-5B68B4719BBE}"/>
                  </a:ext>
                </a:extLst>
              </p:cNvPr>
              <p:cNvSpPr/>
              <p:nvPr/>
            </p:nvSpPr>
            <p:spPr>
              <a:xfrm rot="-5400000">
                <a:off x="472506" y="3974339"/>
                <a:ext cx="3023400" cy="395700"/>
              </a:xfrm>
              <a:prstGeom prst="rect">
                <a:avLst/>
              </a:prstGeom>
              <a:solidFill>
                <a:schemeClr val="bg2"/>
              </a:solidFill>
              <a:ln>
                <a:noFill/>
              </a:ln>
            </p:spPr>
            <p:txBody>
              <a:bodyPr spcFirstLastPara="1" wrap="square" lIns="91425" tIns="91425" rIns="91425" bIns="91425" anchor="ctr" anchorCtr="0">
                <a:noAutofit/>
              </a:bodyPr>
              <a:lstStyle/>
              <a:p>
                <a:pPr algn="ctr"/>
                <a:r>
                  <a:rPr lang="en-US" sz="1000" b="1">
                    <a:latin typeface="Avenir Medium" panose="02000503020000020003" pitchFamily="2" charset="0"/>
                  </a:rPr>
                  <a:t>Security</a:t>
                </a:r>
                <a:endParaRPr sz="1000" b="1">
                  <a:latin typeface="Avenir Medium" panose="02000503020000020003" pitchFamily="2" charset="0"/>
                </a:endParaRPr>
              </a:p>
            </p:txBody>
          </p:sp>
          <p:sp>
            <p:nvSpPr>
              <p:cNvPr id="17" name="Google Shape;1415;p59">
                <a:extLst>
                  <a:ext uri="{FF2B5EF4-FFF2-40B4-BE49-F238E27FC236}">
                    <a16:creationId xmlns:a16="http://schemas.microsoft.com/office/drawing/2014/main" id="{4B448B1F-6A97-7B37-9277-E18907C1D1CB}"/>
                  </a:ext>
                </a:extLst>
              </p:cNvPr>
              <p:cNvSpPr/>
              <p:nvPr/>
            </p:nvSpPr>
            <p:spPr>
              <a:xfrm>
                <a:off x="2233356" y="4114392"/>
                <a:ext cx="4758032" cy="362700"/>
              </a:xfrm>
              <a:prstGeom prst="rect">
                <a:avLst/>
              </a:prstGeom>
              <a:solidFill>
                <a:schemeClr val="accent6"/>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Distributed Execution &amp; Resource Management</a:t>
                </a:r>
                <a:endParaRPr sz="1000" b="1">
                  <a:solidFill>
                    <a:srgbClr val="FFFFFF"/>
                  </a:solidFill>
                  <a:latin typeface="Avenir Medium" panose="02000503020000020003" pitchFamily="2" charset="0"/>
                </a:endParaRPr>
              </a:p>
            </p:txBody>
          </p:sp>
          <p:sp>
            <p:nvSpPr>
              <p:cNvPr id="18" name="Google Shape;1416;p59">
                <a:extLst>
                  <a:ext uri="{FF2B5EF4-FFF2-40B4-BE49-F238E27FC236}">
                    <a16:creationId xmlns:a16="http://schemas.microsoft.com/office/drawing/2014/main" id="{7123F1F5-B7A2-DA77-2B98-205A367DEE58}"/>
                  </a:ext>
                </a:extLst>
              </p:cNvPr>
              <p:cNvSpPr/>
              <p:nvPr/>
            </p:nvSpPr>
            <p:spPr>
              <a:xfrm>
                <a:off x="2220100" y="3694589"/>
                <a:ext cx="4784756" cy="362700"/>
              </a:xfrm>
              <a:prstGeom prst="rect">
                <a:avLst/>
              </a:prstGeom>
              <a:solidFill>
                <a:schemeClr val="accent4"/>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Orchestration Framework</a:t>
                </a:r>
                <a:endParaRPr sz="1000" b="1">
                  <a:solidFill>
                    <a:srgbClr val="FFFFFF"/>
                  </a:solidFill>
                  <a:latin typeface="Avenir Medium" panose="02000503020000020003" pitchFamily="2" charset="0"/>
                </a:endParaRPr>
              </a:p>
            </p:txBody>
          </p:sp>
          <p:sp>
            <p:nvSpPr>
              <p:cNvPr id="19" name="Google Shape;1417;p59">
                <a:extLst>
                  <a:ext uri="{FF2B5EF4-FFF2-40B4-BE49-F238E27FC236}">
                    <a16:creationId xmlns:a16="http://schemas.microsoft.com/office/drawing/2014/main" id="{C9B7BF9D-9113-3FB4-1EEC-C6DC0DE658F7}"/>
                  </a:ext>
                </a:extLst>
              </p:cNvPr>
              <p:cNvSpPr/>
              <p:nvPr/>
            </p:nvSpPr>
            <p:spPr>
              <a:xfrm>
                <a:off x="2220100" y="3259089"/>
                <a:ext cx="1463040" cy="3756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Databases</a:t>
                </a:r>
                <a:endParaRPr sz="1000" b="1">
                  <a:solidFill>
                    <a:srgbClr val="FFFFFF"/>
                  </a:solidFill>
                  <a:latin typeface="Avenir Medium" panose="02000503020000020003" pitchFamily="2" charset="0"/>
                </a:endParaRPr>
              </a:p>
            </p:txBody>
          </p:sp>
          <p:sp>
            <p:nvSpPr>
              <p:cNvPr id="20" name="Google Shape;1418;p59">
                <a:extLst>
                  <a:ext uri="{FF2B5EF4-FFF2-40B4-BE49-F238E27FC236}">
                    <a16:creationId xmlns:a16="http://schemas.microsoft.com/office/drawing/2014/main" id="{2EC9A707-CB11-F09F-BDB0-0CC7824AC026}"/>
                  </a:ext>
                </a:extLst>
              </p:cNvPr>
              <p:cNvSpPr/>
              <p:nvPr/>
            </p:nvSpPr>
            <p:spPr>
              <a:xfrm>
                <a:off x="3871979" y="3265884"/>
                <a:ext cx="1463040" cy="3756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Storage Interfaces</a:t>
                </a:r>
                <a:endParaRPr sz="1000" b="1">
                  <a:solidFill>
                    <a:srgbClr val="FFFFFF"/>
                  </a:solidFill>
                  <a:latin typeface="Avenir Medium" panose="02000503020000020003" pitchFamily="2" charset="0"/>
                </a:endParaRPr>
              </a:p>
            </p:txBody>
          </p:sp>
          <p:sp>
            <p:nvSpPr>
              <p:cNvPr id="21" name="Google Shape;1419;p59">
                <a:extLst>
                  <a:ext uri="{FF2B5EF4-FFF2-40B4-BE49-F238E27FC236}">
                    <a16:creationId xmlns:a16="http://schemas.microsoft.com/office/drawing/2014/main" id="{65F7D46A-80BB-F939-516F-CFEF9C86BDCA}"/>
                  </a:ext>
                </a:extLst>
              </p:cNvPr>
              <p:cNvSpPr/>
              <p:nvPr/>
            </p:nvSpPr>
            <p:spPr>
              <a:xfrm>
                <a:off x="5523858" y="3265884"/>
                <a:ext cx="1463040" cy="3756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APIs</a:t>
                </a:r>
                <a:endParaRPr sz="1000" b="1">
                  <a:solidFill>
                    <a:srgbClr val="FFFFFF"/>
                  </a:solidFill>
                  <a:latin typeface="Avenir Medium" panose="02000503020000020003" pitchFamily="2" charset="0"/>
                </a:endParaRPr>
              </a:p>
            </p:txBody>
          </p:sp>
          <p:sp>
            <p:nvSpPr>
              <p:cNvPr id="22" name="Google Shape;1420;p59">
                <a:extLst>
                  <a:ext uri="{FF2B5EF4-FFF2-40B4-BE49-F238E27FC236}">
                    <a16:creationId xmlns:a16="http://schemas.microsoft.com/office/drawing/2014/main" id="{0247F002-7DA0-B653-2F2A-B704EB5C2710}"/>
                  </a:ext>
                </a:extLst>
              </p:cNvPr>
              <p:cNvSpPr/>
              <p:nvPr/>
            </p:nvSpPr>
            <p:spPr>
              <a:xfrm>
                <a:off x="2233356" y="4515600"/>
                <a:ext cx="4771500" cy="414600"/>
              </a:xfrm>
              <a:prstGeom prst="rect">
                <a:avLst/>
              </a:prstGeom>
              <a:solidFill>
                <a:schemeClr val="accent3"/>
              </a:solidFill>
              <a:ln>
                <a:noFill/>
              </a:ln>
            </p:spPr>
            <p:txBody>
              <a:bodyPr spcFirstLastPara="1" wrap="square" lIns="91425" tIns="91425" rIns="91425" bIns="91425" anchor="ctr" anchorCtr="0">
                <a:noAutofit/>
              </a:bodyPr>
              <a:lstStyle/>
              <a:p>
                <a:pPr algn="ctr"/>
                <a:r>
                  <a:rPr lang="en-US" sz="1000" b="1">
                    <a:latin typeface="Avenir Medium" panose="02000503020000020003" pitchFamily="2" charset="0"/>
                  </a:rPr>
                  <a:t>Mesh data fabric (Building on ESnet6)</a:t>
                </a:r>
                <a:endParaRPr sz="1000" b="1">
                  <a:latin typeface="Avenir Medium" panose="02000503020000020003" pitchFamily="2" charset="0"/>
                </a:endParaRPr>
              </a:p>
            </p:txBody>
          </p:sp>
          <p:sp>
            <p:nvSpPr>
              <p:cNvPr id="23" name="Google Shape;1421;p59">
                <a:extLst>
                  <a:ext uri="{FF2B5EF4-FFF2-40B4-BE49-F238E27FC236}">
                    <a16:creationId xmlns:a16="http://schemas.microsoft.com/office/drawing/2014/main" id="{C4DE6C6E-1E83-3AF7-DA72-98E23DF6B6B8}"/>
                  </a:ext>
                </a:extLst>
              </p:cNvPr>
              <p:cNvSpPr/>
              <p:nvPr/>
            </p:nvSpPr>
            <p:spPr>
              <a:xfrm>
                <a:off x="2219895" y="2685228"/>
                <a:ext cx="1463040" cy="547074"/>
              </a:xfrm>
              <a:prstGeom prst="flowChartTerminator">
                <a:avLst/>
              </a:prstGeom>
              <a:solidFill>
                <a:schemeClr val="accent1"/>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Data Services</a:t>
                </a:r>
                <a:endParaRPr sz="1000" b="1">
                  <a:solidFill>
                    <a:srgbClr val="FFFFFF"/>
                  </a:solidFill>
                  <a:latin typeface="Avenir Medium" panose="02000503020000020003" pitchFamily="2" charset="0"/>
                </a:endParaRPr>
              </a:p>
            </p:txBody>
          </p:sp>
          <p:sp>
            <p:nvSpPr>
              <p:cNvPr id="24" name="Google Shape;1422;p59">
                <a:extLst>
                  <a:ext uri="{FF2B5EF4-FFF2-40B4-BE49-F238E27FC236}">
                    <a16:creationId xmlns:a16="http://schemas.microsoft.com/office/drawing/2014/main" id="{2EE813AD-230A-07CA-AF5D-1E014881B86F}"/>
                  </a:ext>
                </a:extLst>
              </p:cNvPr>
              <p:cNvSpPr/>
              <p:nvPr/>
            </p:nvSpPr>
            <p:spPr>
              <a:xfrm>
                <a:off x="3871980" y="2699970"/>
                <a:ext cx="1462834" cy="500148"/>
              </a:xfrm>
              <a:prstGeom prst="flowChartTerminator">
                <a:avLst/>
              </a:prstGeom>
              <a:solidFill>
                <a:schemeClr val="accent1"/>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User Software Tools</a:t>
                </a:r>
                <a:endParaRPr sz="1000" b="1">
                  <a:solidFill>
                    <a:srgbClr val="FFFFFF"/>
                  </a:solidFill>
                  <a:latin typeface="Avenir Medium" panose="02000503020000020003" pitchFamily="2" charset="0"/>
                </a:endParaRPr>
              </a:p>
            </p:txBody>
          </p:sp>
          <p:sp>
            <p:nvSpPr>
              <p:cNvPr id="25" name="Google Shape;1423;p59">
                <a:extLst>
                  <a:ext uri="{FF2B5EF4-FFF2-40B4-BE49-F238E27FC236}">
                    <a16:creationId xmlns:a16="http://schemas.microsoft.com/office/drawing/2014/main" id="{2312DA18-482E-E242-CFAD-1FC69F0F324E}"/>
                  </a:ext>
                </a:extLst>
              </p:cNvPr>
              <p:cNvSpPr/>
              <p:nvPr/>
            </p:nvSpPr>
            <p:spPr>
              <a:xfrm>
                <a:off x="5523858" y="2705836"/>
                <a:ext cx="1462834" cy="500148"/>
              </a:xfrm>
              <a:prstGeom prst="flowChartTerminator">
                <a:avLst/>
              </a:prstGeom>
              <a:solidFill>
                <a:schemeClr val="accent1"/>
              </a:solidFill>
              <a:ln>
                <a:noFill/>
              </a:ln>
            </p:spPr>
            <p:txBody>
              <a:bodyPr spcFirstLastPara="1" wrap="square" lIns="91425" tIns="91425" rIns="91425" bIns="91425" anchor="ctr" anchorCtr="0">
                <a:noAutofit/>
              </a:bodyPr>
              <a:lstStyle/>
              <a:p>
                <a:pPr algn="ctr"/>
                <a:r>
                  <a:rPr lang="en-US" sz="1000" b="1">
                    <a:solidFill>
                      <a:srgbClr val="FFFFFF"/>
                    </a:solidFill>
                    <a:latin typeface="Avenir Medium" panose="02000503020000020003" pitchFamily="2" charset="0"/>
                  </a:rPr>
                  <a:t>Site-specific Stacks</a:t>
                </a:r>
                <a:endParaRPr sz="1000" b="1">
                  <a:solidFill>
                    <a:srgbClr val="FFFFFF"/>
                  </a:solidFill>
                  <a:latin typeface="Avenir Medium" panose="02000503020000020003" pitchFamily="2" charset="0"/>
                </a:endParaRPr>
              </a:p>
            </p:txBody>
          </p:sp>
          <p:sp>
            <p:nvSpPr>
              <p:cNvPr id="26" name="Google Shape;1424;p59">
                <a:extLst>
                  <a:ext uri="{FF2B5EF4-FFF2-40B4-BE49-F238E27FC236}">
                    <a16:creationId xmlns:a16="http://schemas.microsoft.com/office/drawing/2014/main" id="{DCD4F28A-F13C-1F66-0728-49E01E7135E2}"/>
                  </a:ext>
                </a:extLst>
              </p:cNvPr>
              <p:cNvSpPr/>
              <p:nvPr/>
            </p:nvSpPr>
            <p:spPr>
              <a:xfrm>
                <a:off x="7641827" y="2708779"/>
                <a:ext cx="395700" cy="2964900"/>
              </a:xfrm>
              <a:prstGeom prst="rightBrace">
                <a:avLst>
                  <a:gd name="adj1" fmla="val 50000"/>
                  <a:gd name="adj2" fmla="val 50633"/>
                </a:avLst>
              </a:prstGeom>
              <a:noFill/>
              <a:ln w="19050" cap="flat" cmpd="sng">
                <a:solidFill>
                  <a:srgbClr val="D57800"/>
                </a:solidFill>
                <a:prstDash val="solid"/>
                <a:round/>
                <a:headEnd type="none" w="sm" len="sm"/>
                <a:tailEnd type="none" w="sm" len="sm"/>
              </a:ln>
            </p:spPr>
            <p:txBody>
              <a:bodyPr spcFirstLastPara="1" wrap="square" lIns="91425" tIns="91425" rIns="91425" bIns="91425" anchor="ctr" anchorCtr="0">
                <a:noAutofit/>
              </a:bodyPr>
              <a:lstStyle/>
              <a:p>
                <a:pPr algn="ctr"/>
                <a:endParaRPr/>
              </a:p>
            </p:txBody>
          </p:sp>
          <p:sp>
            <p:nvSpPr>
              <p:cNvPr id="27" name="Google Shape;1425;p59">
                <a:extLst>
                  <a:ext uri="{FF2B5EF4-FFF2-40B4-BE49-F238E27FC236}">
                    <a16:creationId xmlns:a16="http://schemas.microsoft.com/office/drawing/2014/main" id="{26B7B41B-BFC7-2E70-3262-B6F6C3867E7F}"/>
                  </a:ext>
                </a:extLst>
              </p:cNvPr>
              <p:cNvSpPr/>
              <p:nvPr/>
            </p:nvSpPr>
            <p:spPr>
              <a:xfrm>
                <a:off x="8152449" y="2774342"/>
                <a:ext cx="3043961" cy="2903421"/>
              </a:xfrm>
              <a:prstGeom prst="roundRect">
                <a:avLst>
                  <a:gd name="adj" fmla="val 16667"/>
                </a:avLst>
              </a:prstGeom>
              <a:solidFill>
                <a:schemeClr val="lt1"/>
              </a:solidFill>
              <a:ln w="38100" cap="flat" cmpd="sng">
                <a:solidFill>
                  <a:schemeClr val="accent1"/>
                </a:solidFill>
                <a:prstDash val="solid"/>
                <a:round/>
                <a:headEnd type="none" w="sm" len="sm"/>
                <a:tailEnd type="none" w="sm" len="sm"/>
              </a:ln>
            </p:spPr>
            <p:txBody>
              <a:bodyPr spcFirstLastPara="1" wrap="square" lIns="182880" tIns="182880" rIns="91425" bIns="91425" anchor="ctr" anchorCtr="0">
                <a:noAutofit/>
              </a:bodyPr>
              <a:lstStyle/>
              <a:p>
                <a:r>
                  <a:rPr lang="en-US" b="1">
                    <a:solidFill>
                      <a:srgbClr val="083E5B"/>
                    </a:solidFill>
                    <a:latin typeface="Avenir Medium"/>
                  </a:rPr>
                  <a:t>Both sites will have similar storage &amp; compute resources, possibly at differing scales, that complement existing ASCR HPC facilities and target </a:t>
                </a:r>
                <a:br>
                  <a:rPr lang="en-US" b="1">
                    <a:solidFill>
                      <a:srgbClr val="083E5B"/>
                    </a:solidFill>
                    <a:latin typeface="Avenir Medium"/>
                  </a:rPr>
                </a:br>
                <a:r>
                  <a:rPr lang="en-US" b="1">
                    <a:solidFill>
                      <a:srgbClr val="083E5B"/>
                    </a:solidFill>
                    <a:latin typeface="Avenir Medium"/>
                  </a:rPr>
                  <a:t>data-driven use cases</a:t>
                </a:r>
                <a:endParaRPr lang="en-US" b="1">
                  <a:solidFill>
                    <a:srgbClr val="083E5B"/>
                  </a:solidFill>
                  <a:latin typeface="Avenir Medium"/>
                  <a:cs typeface="Calibri" panose="020F0502020204030204"/>
                </a:endParaRPr>
              </a:p>
            </p:txBody>
          </p:sp>
          <p:sp>
            <p:nvSpPr>
              <p:cNvPr id="28" name="Google Shape;1426;p59">
                <a:extLst>
                  <a:ext uri="{FF2B5EF4-FFF2-40B4-BE49-F238E27FC236}">
                    <a16:creationId xmlns:a16="http://schemas.microsoft.com/office/drawing/2014/main" id="{AA91214D-19A0-2829-CD16-D6ADAABF2807}"/>
                  </a:ext>
                </a:extLst>
              </p:cNvPr>
              <p:cNvSpPr/>
              <p:nvPr/>
            </p:nvSpPr>
            <p:spPr>
              <a:xfrm>
                <a:off x="3833362" y="4964291"/>
                <a:ext cx="726600" cy="709500"/>
              </a:xfrm>
              <a:prstGeom prst="rect">
                <a:avLst/>
              </a:prstGeom>
              <a:solidFill>
                <a:schemeClr val="accent3"/>
              </a:solidFill>
              <a:ln>
                <a:noFill/>
              </a:ln>
            </p:spPr>
            <p:txBody>
              <a:bodyPr spcFirstLastPara="1" wrap="square" lIns="91425" tIns="91425" rIns="91425" bIns="91425" anchor="ctr" anchorCtr="0">
                <a:noAutofit/>
              </a:bodyPr>
              <a:lstStyle/>
              <a:p>
                <a:pPr algn="ctr"/>
                <a:r>
                  <a:rPr lang="en-US" sz="900" b="1">
                    <a:latin typeface="Avenir Medium" panose="02000503020000020003" pitchFamily="2" charset="0"/>
                  </a:rPr>
                  <a:t>Compute</a:t>
                </a:r>
                <a:endParaRPr sz="900" b="1">
                  <a:latin typeface="Avenir Medium" panose="02000503020000020003" pitchFamily="2" charset="0"/>
                </a:endParaRPr>
              </a:p>
            </p:txBody>
          </p:sp>
          <p:sp>
            <p:nvSpPr>
              <p:cNvPr id="29" name="Google Shape;1427;p59">
                <a:extLst>
                  <a:ext uri="{FF2B5EF4-FFF2-40B4-BE49-F238E27FC236}">
                    <a16:creationId xmlns:a16="http://schemas.microsoft.com/office/drawing/2014/main" id="{026297A8-016D-8397-A45F-02BFA1BE4FA1}"/>
                  </a:ext>
                </a:extLst>
              </p:cNvPr>
              <p:cNvSpPr/>
              <p:nvPr/>
            </p:nvSpPr>
            <p:spPr>
              <a:xfrm>
                <a:off x="4608344" y="4964291"/>
                <a:ext cx="783900" cy="709500"/>
              </a:xfrm>
              <a:prstGeom prst="rect">
                <a:avLst/>
              </a:prstGeom>
              <a:solidFill>
                <a:schemeClr val="accent3"/>
              </a:solidFill>
              <a:ln>
                <a:noFill/>
              </a:ln>
            </p:spPr>
            <p:txBody>
              <a:bodyPr spcFirstLastPara="1" wrap="square" lIns="91425" tIns="91425" rIns="91425" bIns="91425" anchor="ctr" anchorCtr="0">
                <a:noAutofit/>
              </a:bodyPr>
              <a:lstStyle/>
              <a:p>
                <a:pPr algn="ctr"/>
                <a:r>
                  <a:rPr lang="en-US" sz="900" b="1">
                    <a:latin typeface="Avenir Medium" panose="02000503020000020003" pitchFamily="2" charset="0"/>
                  </a:rPr>
                  <a:t>Storage</a:t>
                </a:r>
                <a:endParaRPr sz="900" b="1">
                  <a:latin typeface="Avenir Medium" panose="02000503020000020003" pitchFamily="2" charset="0"/>
                </a:endParaRPr>
              </a:p>
            </p:txBody>
          </p:sp>
          <p:sp>
            <p:nvSpPr>
              <p:cNvPr id="30" name="Google Shape;1428;p59">
                <a:extLst>
                  <a:ext uri="{FF2B5EF4-FFF2-40B4-BE49-F238E27FC236}">
                    <a16:creationId xmlns:a16="http://schemas.microsoft.com/office/drawing/2014/main" id="{544843CF-65DA-3C0B-AB6A-7C2396FB4967}"/>
                  </a:ext>
                </a:extLst>
              </p:cNvPr>
              <p:cNvSpPr/>
              <p:nvPr/>
            </p:nvSpPr>
            <p:spPr>
              <a:xfrm>
                <a:off x="5436822" y="4964291"/>
                <a:ext cx="726600" cy="709500"/>
              </a:xfrm>
              <a:prstGeom prst="rect">
                <a:avLst/>
              </a:prstGeom>
              <a:solidFill>
                <a:schemeClr val="accent3">
                  <a:lumMod val="20000"/>
                  <a:lumOff val="80000"/>
                </a:schemeClr>
              </a:solidFill>
              <a:ln w="28575" cap="flat" cmpd="sng">
                <a:solidFill>
                  <a:srgbClr val="38761D"/>
                </a:solidFill>
                <a:prstDash val="dash"/>
                <a:round/>
                <a:headEnd type="none" w="sm" len="sm"/>
                <a:tailEnd type="none" w="sm" len="sm"/>
              </a:ln>
            </p:spPr>
            <p:txBody>
              <a:bodyPr spcFirstLastPara="1" wrap="square" lIns="91425" tIns="91425" rIns="91425" bIns="91425" anchor="ctr" anchorCtr="0">
                <a:noAutofit/>
              </a:bodyPr>
              <a:lstStyle/>
              <a:p>
                <a:pPr algn="ctr"/>
                <a:r>
                  <a:rPr lang="en-US" sz="900" b="1">
                    <a:latin typeface="Avenir Medium" panose="02000503020000020003" pitchFamily="2" charset="0"/>
                  </a:rPr>
                  <a:t>Compute</a:t>
                </a:r>
                <a:endParaRPr sz="900" b="1">
                  <a:latin typeface="Avenir Medium" panose="02000503020000020003" pitchFamily="2" charset="0"/>
                </a:endParaRPr>
              </a:p>
            </p:txBody>
          </p:sp>
          <p:sp>
            <p:nvSpPr>
              <p:cNvPr id="31" name="Google Shape;1429;p59">
                <a:extLst>
                  <a:ext uri="{FF2B5EF4-FFF2-40B4-BE49-F238E27FC236}">
                    <a16:creationId xmlns:a16="http://schemas.microsoft.com/office/drawing/2014/main" id="{6E5C6DB5-4D31-B0E0-D668-EAAAEA6F31BA}"/>
                  </a:ext>
                </a:extLst>
              </p:cNvPr>
              <p:cNvSpPr/>
              <p:nvPr/>
            </p:nvSpPr>
            <p:spPr>
              <a:xfrm>
                <a:off x="6211805" y="4964291"/>
                <a:ext cx="783900" cy="709500"/>
              </a:xfrm>
              <a:prstGeom prst="rect">
                <a:avLst/>
              </a:prstGeom>
              <a:solidFill>
                <a:schemeClr val="accent3">
                  <a:lumMod val="20000"/>
                  <a:lumOff val="80000"/>
                </a:schemeClr>
              </a:solidFill>
              <a:ln w="28575" cap="flat" cmpd="sng">
                <a:solidFill>
                  <a:srgbClr val="38761D"/>
                </a:solidFill>
                <a:prstDash val="dash"/>
                <a:round/>
                <a:headEnd type="none" w="sm" len="sm"/>
                <a:tailEnd type="none" w="sm" len="sm"/>
              </a:ln>
            </p:spPr>
            <p:txBody>
              <a:bodyPr spcFirstLastPara="1" wrap="square" lIns="91425" tIns="91425" rIns="91425" bIns="91425" anchor="ctr" anchorCtr="0">
                <a:noAutofit/>
              </a:bodyPr>
              <a:lstStyle/>
              <a:p>
                <a:pPr algn="ctr"/>
                <a:r>
                  <a:rPr lang="en-US" sz="900" b="1">
                    <a:latin typeface="Avenir Medium" panose="02000503020000020003" pitchFamily="2" charset="0"/>
                  </a:rPr>
                  <a:t>Storage</a:t>
                </a:r>
                <a:endParaRPr sz="900" b="1">
                  <a:latin typeface="Avenir Medium" panose="02000503020000020003" pitchFamily="2" charset="0"/>
                </a:endParaRPr>
              </a:p>
            </p:txBody>
          </p:sp>
        </p:grpSp>
        <p:sp>
          <p:nvSpPr>
            <p:cNvPr id="11" name="Google Shape;1430;p59">
              <a:extLst>
                <a:ext uri="{FF2B5EF4-FFF2-40B4-BE49-F238E27FC236}">
                  <a16:creationId xmlns:a16="http://schemas.microsoft.com/office/drawing/2014/main" id="{191355CA-2FCE-00DF-99EF-1DF6C25E587F}"/>
                </a:ext>
              </a:extLst>
            </p:cNvPr>
            <p:cNvSpPr txBox="1"/>
            <p:nvPr/>
          </p:nvSpPr>
          <p:spPr>
            <a:xfrm>
              <a:off x="2316349" y="5762386"/>
              <a:ext cx="2956163" cy="400079"/>
            </a:xfrm>
            <a:prstGeom prst="rect">
              <a:avLst/>
            </a:prstGeom>
            <a:noFill/>
            <a:ln>
              <a:noFill/>
            </a:ln>
          </p:spPr>
          <p:txBody>
            <a:bodyPr spcFirstLastPara="1" wrap="square" lIns="91425" tIns="91425" rIns="91425" bIns="91425" anchor="t" anchorCtr="0">
              <a:spAutoFit/>
            </a:bodyPr>
            <a:lstStyle/>
            <a:p>
              <a:pPr algn="ctr"/>
              <a:r>
                <a:rPr lang="en-US" sz="1400" b="1">
                  <a:latin typeface="Avenir Medium" panose="02000503020000020003" pitchFamily="2" charset="0"/>
                </a:rPr>
                <a:t>Hub</a:t>
              </a:r>
              <a:endParaRPr sz="1600" b="1">
                <a:latin typeface="Avenir Medium" panose="02000503020000020003" pitchFamily="2" charset="0"/>
              </a:endParaRPr>
            </a:p>
          </p:txBody>
        </p:sp>
        <p:sp>
          <p:nvSpPr>
            <p:cNvPr id="12" name="Google Shape;1432;p59">
              <a:extLst>
                <a:ext uri="{FF2B5EF4-FFF2-40B4-BE49-F238E27FC236}">
                  <a16:creationId xmlns:a16="http://schemas.microsoft.com/office/drawing/2014/main" id="{08DABE0A-3F27-39C7-73FC-515D48071FE4}"/>
                </a:ext>
              </a:extLst>
            </p:cNvPr>
            <p:cNvSpPr txBox="1"/>
            <p:nvPr/>
          </p:nvSpPr>
          <p:spPr>
            <a:xfrm>
              <a:off x="5330307" y="5762385"/>
              <a:ext cx="1718437" cy="400079"/>
            </a:xfrm>
            <a:prstGeom prst="rect">
              <a:avLst/>
            </a:prstGeom>
            <a:noFill/>
            <a:ln>
              <a:noFill/>
            </a:ln>
          </p:spPr>
          <p:txBody>
            <a:bodyPr spcFirstLastPara="1" wrap="square" lIns="91425" tIns="91425" rIns="91425" bIns="91425" anchor="t" anchorCtr="0">
              <a:spAutoFit/>
            </a:bodyPr>
            <a:lstStyle/>
            <a:p>
              <a:pPr algn="ctr"/>
              <a:r>
                <a:rPr lang="en-US" sz="1400" b="1">
                  <a:latin typeface="Avenir Medium" panose="02000503020000020003" pitchFamily="2" charset="0"/>
                </a:rPr>
                <a:t>Future Spokes</a:t>
              </a:r>
              <a:endParaRPr lang="en-US" sz="1400" b="1">
                <a:latin typeface="Avenir Medium" panose="02000503020000020003" pitchFamily="2" charset="0"/>
                <a:cs typeface="Calibri"/>
              </a:endParaRPr>
            </a:p>
          </p:txBody>
        </p:sp>
      </p:grpSp>
    </p:spTree>
    <p:extLst>
      <p:ext uri="{BB962C8B-B14F-4D97-AF65-F5344CB8AC3E}">
        <p14:creationId xmlns:p14="http://schemas.microsoft.com/office/powerpoint/2010/main" val="418476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353FC-4C92-8F88-9002-98D08AE555C9}"/>
              </a:ext>
            </a:extLst>
          </p:cNvPr>
          <p:cNvSpPr>
            <a:spLocks noGrp="1"/>
          </p:cNvSpPr>
          <p:nvPr>
            <p:ph type="title"/>
          </p:nvPr>
        </p:nvSpPr>
        <p:spPr/>
        <p:txBody>
          <a:bodyPr/>
          <a:lstStyle/>
          <a:p>
            <a:r>
              <a:rPr lang="en-US"/>
              <a:t>Software &amp; Data Services Strategy: Innovation &amp; Stewardship</a:t>
            </a:r>
          </a:p>
        </p:txBody>
      </p:sp>
      <p:sp>
        <p:nvSpPr>
          <p:cNvPr id="5" name="Slide Number Placeholder 4">
            <a:extLst>
              <a:ext uri="{FF2B5EF4-FFF2-40B4-BE49-F238E27FC236}">
                <a16:creationId xmlns:a16="http://schemas.microsoft.com/office/drawing/2014/main" id="{E9ABA6CC-A808-64E5-F2EC-4A7B25DAE5DB}"/>
              </a:ext>
            </a:extLst>
          </p:cNvPr>
          <p:cNvSpPr>
            <a:spLocks noGrp="1"/>
          </p:cNvSpPr>
          <p:nvPr>
            <p:ph type="sldNum" sz="quarter" idx="4"/>
          </p:nvPr>
        </p:nvSpPr>
        <p:spPr/>
        <p:txBody>
          <a:bodyPr/>
          <a:lstStyle/>
          <a:p>
            <a:r>
              <a:rPr lang="en-US"/>
              <a:t>|  </a:t>
            </a:r>
            <a:fld id="{C67B5887-CFB9-4246-8825-1B185D5D0EDC}" type="slidenum">
              <a:rPr lang="en-US" smtClean="0"/>
              <a:pPr/>
              <a:t>12</a:t>
            </a:fld>
            <a:endParaRPr lang="en-US"/>
          </a:p>
        </p:txBody>
      </p:sp>
      <p:sp>
        <p:nvSpPr>
          <p:cNvPr id="7" name="Date Placeholder 3">
            <a:extLst>
              <a:ext uri="{FF2B5EF4-FFF2-40B4-BE49-F238E27FC236}">
                <a16:creationId xmlns:a16="http://schemas.microsoft.com/office/drawing/2014/main" id="{FE88F69F-BFA4-C17B-672E-BBD60B23C1BE}"/>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8" name="Arrow: Curved Down 4">
            <a:extLst>
              <a:ext uri="{FF2B5EF4-FFF2-40B4-BE49-F238E27FC236}">
                <a16:creationId xmlns:a16="http://schemas.microsoft.com/office/drawing/2014/main" id="{ADD83827-6023-1614-909A-A58BAD056252}"/>
              </a:ext>
            </a:extLst>
          </p:cNvPr>
          <p:cNvSpPr/>
          <p:nvPr/>
        </p:nvSpPr>
        <p:spPr>
          <a:xfrm rot="10800000">
            <a:off x="4184681" y="3715338"/>
            <a:ext cx="3930927" cy="1191197"/>
          </a:xfrm>
          <a:prstGeom prst="curved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Book" panose="02000503020000020003" pitchFamily="2" charset="0"/>
            </a:endParaRPr>
          </a:p>
        </p:txBody>
      </p:sp>
      <p:sp>
        <p:nvSpPr>
          <p:cNvPr id="9" name="Arrow: Curved Down 2">
            <a:extLst>
              <a:ext uri="{FF2B5EF4-FFF2-40B4-BE49-F238E27FC236}">
                <a16:creationId xmlns:a16="http://schemas.microsoft.com/office/drawing/2014/main" id="{2B4F002C-DAAA-22BC-3513-7813134406E2}"/>
              </a:ext>
            </a:extLst>
          </p:cNvPr>
          <p:cNvSpPr/>
          <p:nvPr/>
        </p:nvSpPr>
        <p:spPr>
          <a:xfrm>
            <a:off x="4256048" y="1957657"/>
            <a:ext cx="3931918" cy="1188718"/>
          </a:xfrm>
          <a:prstGeom prst="curved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Book" panose="02000503020000020003" pitchFamily="2" charset="0"/>
            </a:endParaRPr>
          </a:p>
        </p:txBody>
      </p:sp>
      <p:grpSp>
        <p:nvGrpSpPr>
          <p:cNvPr id="10" name="Group 9">
            <a:extLst>
              <a:ext uri="{FF2B5EF4-FFF2-40B4-BE49-F238E27FC236}">
                <a16:creationId xmlns:a16="http://schemas.microsoft.com/office/drawing/2014/main" id="{0AE3BC9E-0314-981A-4ADA-9B4BC2F3DC51}"/>
              </a:ext>
            </a:extLst>
          </p:cNvPr>
          <p:cNvGrpSpPr/>
          <p:nvPr/>
        </p:nvGrpSpPr>
        <p:grpSpPr>
          <a:xfrm>
            <a:off x="4790589" y="1027363"/>
            <a:ext cx="2712132" cy="4071291"/>
            <a:chOff x="4951394" y="1027363"/>
            <a:chExt cx="2712132" cy="4071291"/>
          </a:xfrm>
        </p:grpSpPr>
        <p:sp>
          <p:nvSpPr>
            <p:cNvPr id="11" name="Google Shape;1710;p68">
              <a:extLst>
                <a:ext uri="{FF2B5EF4-FFF2-40B4-BE49-F238E27FC236}">
                  <a16:creationId xmlns:a16="http://schemas.microsoft.com/office/drawing/2014/main" id="{E3BC8018-9D3A-C115-D6CF-96FF904AE9D1}"/>
                </a:ext>
              </a:extLst>
            </p:cNvPr>
            <p:cNvSpPr/>
            <p:nvPr/>
          </p:nvSpPr>
          <p:spPr>
            <a:xfrm>
              <a:off x="5021789" y="1711893"/>
              <a:ext cx="2638759" cy="933900"/>
            </a:xfrm>
            <a:prstGeom prst="roundRect">
              <a:avLst>
                <a:gd name="adj" fmla="val 16667"/>
              </a:avLst>
            </a:prstGeom>
            <a:solidFill>
              <a:schemeClr val="accent3">
                <a:lumMod val="60000"/>
                <a:lumOff val="40000"/>
              </a:schemeClr>
            </a:solidFill>
            <a:ln w="3175">
              <a:solidFill>
                <a:schemeClr val="accent3">
                  <a:lumMod val="50000"/>
                </a:schemeClr>
              </a:solidFill>
            </a:ln>
          </p:spPr>
          <p:txBody>
            <a:bodyPr spcFirstLastPara="1" wrap="square" lIns="91425" tIns="91425" rIns="91425" bIns="91425" anchor="ctr" anchorCtr="0">
              <a:noAutofit/>
            </a:bodyPr>
            <a:lstStyle/>
            <a:p>
              <a:pPr algn="ctr"/>
              <a:r>
                <a:rPr lang="en-US" sz="1600">
                  <a:latin typeface="Avenir Book" panose="02000503020000020003" pitchFamily="2" charset="0"/>
                </a:rPr>
                <a:t>Technical evaluation </a:t>
              </a:r>
              <a:br>
                <a:rPr lang="en-US" sz="1600">
                  <a:latin typeface="Avenir Book" panose="02000503020000020003" pitchFamily="2" charset="0"/>
                </a:rPr>
              </a:br>
              <a:r>
                <a:rPr lang="en-US" sz="1600">
                  <a:latin typeface="Avenir Book" panose="02000503020000020003" pitchFamily="2" charset="0"/>
                </a:rPr>
                <a:t>by HPDF staff</a:t>
              </a:r>
              <a:endParaRPr lang="en-US" sz="1600">
                <a:latin typeface="Avenir Book" panose="02000503020000020003" pitchFamily="2" charset="0"/>
                <a:cs typeface="Calibri"/>
              </a:endParaRPr>
            </a:p>
          </p:txBody>
        </p:sp>
        <p:sp>
          <p:nvSpPr>
            <p:cNvPr id="12" name="Google Shape;1711;p68">
              <a:extLst>
                <a:ext uri="{FF2B5EF4-FFF2-40B4-BE49-F238E27FC236}">
                  <a16:creationId xmlns:a16="http://schemas.microsoft.com/office/drawing/2014/main" id="{EAE132AD-DFE9-0AF2-5DDD-2FE62FD558C3}"/>
                </a:ext>
              </a:extLst>
            </p:cNvPr>
            <p:cNvSpPr/>
            <p:nvPr/>
          </p:nvSpPr>
          <p:spPr>
            <a:xfrm>
              <a:off x="5021789" y="2944518"/>
              <a:ext cx="2638759" cy="933900"/>
            </a:xfrm>
            <a:prstGeom prst="roundRect">
              <a:avLst>
                <a:gd name="adj" fmla="val 16667"/>
              </a:avLst>
            </a:prstGeom>
            <a:solidFill>
              <a:schemeClr val="accent3">
                <a:lumMod val="60000"/>
                <a:lumOff val="40000"/>
              </a:schemeClr>
            </a:solidFill>
            <a:ln w="3175">
              <a:solidFill>
                <a:schemeClr val="accent3">
                  <a:lumMod val="50000"/>
                </a:schemeClr>
              </a:solidFill>
            </a:ln>
          </p:spPr>
          <p:txBody>
            <a:bodyPr spcFirstLastPara="1" wrap="square" lIns="91425" tIns="91425" rIns="91425" bIns="91425" anchor="ctr" anchorCtr="0">
              <a:noAutofit/>
            </a:bodyPr>
            <a:lstStyle/>
            <a:p>
              <a:pPr algn="ctr"/>
              <a:r>
                <a:rPr lang="en-US" sz="1600">
                  <a:latin typeface="Avenir Book" panose="02000503020000020003" pitchFamily="2" charset="0"/>
                </a:rPr>
                <a:t>Evaluation of sustainability, usability, etc. by UX team</a:t>
              </a:r>
              <a:endParaRPr lang="en-US" sz="1600">
                <a:latin typeface="Avenir Book" panose="02000503020000020003" pitchFamily="2" charset="0"/>
                <a:cs typeface="Calibri"/>
              </a:endParaRPr>
            </a:p>
          </p:txBody>
        </p:sp>
        <p:sp>
          <p:nvSpPr>
            <p:cNvPr id="13" name="Google Shape;1712;p68">
              <a:extLst>
                <a:ext uri="{FF2B5EF4-FFF2-40B4-BE49-F238E27FC236}">
                  <a16:creationId xmlns:a16="http://schemas.microsoft.com/office/drawing/2014/main" id="{5B594EDE-3CF1-B484-E252-4A17D1CA0634}"/>
                </a:ext>
              </a:extLst>
            </p:cNvPr>
            <p:cNvSpPr/>
            <p:nvPr/>
          </p:nvSpPr>
          <p:spPr>
            <a:xfrm>
              <a:off x="5024767" y="4164754"/>
              <a:ext cx="2638759" cy="933900"/>
            </a:xfrm>
            <a:prstGeom prst="roundRect">
              <a:avLst>
                <a:gd name="adj" fmla="val 16667"/>
              </a:avLst>
            </a:prstGeom>
            <a:solidFill>
              <a:schemeClr val="accent3">
                <a:lumMod val="60000"/>
                <a:lumOff val="40000"/>
              </a:schemeClr>
            </a:solidFill>
            <a:ln w="3175">
              <a:solidFill>
                <a:schemeClr val="accent3">
                  <a:lumMod val="50000"/>
                </a:schemeClr>
              </a:solidFill>
            </a:ln>
          </p:spPr>
          <p:txBody>
            <a:bodyPr spcFirstLastPara="1" wrap="square" lIns="91425" tIns="91425" rIns="91425" bIns="91425" anchor="ctr" anchorCtr="0">
              <a:noAutofit/>
            </a:bodyPr>
            <a:lstStyle/>
            <a:p>
              <a:pPr algn="ctr"/>
              <a:r>
                <a:rPr lang="en-US" sz="1600">
                  <a:latin typeface="Avenir Book" panose="02000503020000020003" pitchFamily="2" charset="0"/>
                </a:rPr>
                <a:t>Work closely with DOE PMs and advisory committees </a:t>
              </a:r>
              <a:endParaRPr lang="en-US" sz="1600">
                <a:latin typeface="Avenir Book" panose="02000503020000020003" pitchFamily="2" charset="0"/>
                <a:cs typeface="Calibri"/>
              </a:endParaRPr>
            </a:p>
          </p:txBody>
        </p:sp>
        <p:sp>
          <p:nvSpPr>
            <p:cNvPr id="14" name="Google Shape;1721;p68">
              <a:extLst>
                <a:ext uri="{FF2B5EF4-FFF2-40B4-BE49-F238E27FC236}">
                  <a16:creationId xmlns:a16="http://schemas.microsoft.com/office/drawing/2014/main" id="{3C87EF83-F7B9-A3AB-95BE-73881DED2494}"/>
                </a:ext>
              </a:extLst>
            </p:cNvPr>
            <p:cNvSpPr txBox="1"/>
            <p:nvPr/>
          </p:nvSpPr>
          <p:spPr>
            <a:xfrm>
              <a:off x="4951394" y="1027363"/>
              <a:ext cx="2599004" cy="492412"/>
            </a:xfrm>
            <a:prstGeom prst="rect">
              <a:avLst/>
            </a:prstGeom>
            <a:noFill/>
            <a:ln>
              <a:noFill/>
            </a:ln>
          </p:spPr>
          <p:txBody>
            <a:bodyPr spcFirstLastPara="1" wrap="square" lIns="91425" tIns="91425" rIns="91425" bIns="91425" anchor="t" anchorCtr="0">
              <a:spAutoFit/>
            </a:bodyPr>
            <a:lstStyle/>
            <a:p>
              <a:pPr algn="ctr"/>
              <a:r>
                <a:rPr lang="en-US" sz="2000" b="1">
                  <a:latin typeface="Avenir Medium" panose="02000503020000020003" pitchFamily="2" charset="0"/>
                </a:rPr>
                <a:t>Evaluate</a:t>
              </a:r>
              <a:endParaRPr lang="en-US" sz="2000" b="1">
                <a:latin typeface="Avenir Medium" panose="02000503020000020003" pitchFamily="2" charset="0"/>
                <a:cs typeface="Calibri"/>
              </a:endParaRPr>
            </a:p>
          </p:txBody>
        </p:sp>
      </p:grpSp>
      <p:grpSp>
        <p:nvGrpSpPr>
          <p:cNvPr id="15" name="Group 14">
            <a:extLst>
              <a:ext uri="{FF2B5EF4-FFF2-40B4-BE49-F238E27FC236}">
                <a16:creationId xmlns:a16="http://schemas.microsoft.com/office/drawing/2014/main" id="{D0792C08-3F95-46EB-67D4-5897E54FD46A}"/>
              </a:ext>
            </a:extLst>
          </p:cNvPr>
          <p:cNvGrpSpPr/>
          <p:nvPr/>
        </p:nvGrpSpPr>
        <p:grpSpPr>
          <a:xfrm>
            <a:off x="8223291" y="1019152"/>
            <a:ext cx="3078067" cy="4343630"/>
            <a:chOff x="8223291" y="1019152"/>
            <a:chExt cx="3078067" cy="4343630"/>
          </a:xfrm>
        </p:grpSpPr>
        <p:sp>
          <p:nvSpPr>
            <p:cNvPr id="16" name="Google Shape;1716;p68">
              <a:extLst>
                <a:ext uri="{FF2B5EF4-FFF2-40B4-BE49-F238E27FC236}">
                  <a16:creationId xmlns:a16="http://schemas.microsoft.com/office/drawing/2014/main" id="{7952EAFC-AE87-E5C6-A054-8B56983FD12E}"/>
                </a:ext>
              </a:extLst>
            </p:cNvPr>
            <p:cNvSpPr/>
            <p:nvPr/>
          </p:nvSpPr>
          <p:spPr>
            <a:xfrm>
              <a:off x="8232591" y="1520327"/>
              <a:ext cx="3068763" cy="1266657"/>
            </a:xfrm>
            <a:prstGeom prst="roundRect">
              <a:avLst>
                <a:gd name="adj" fmla="val 16667"/>
              </a:avLst>
            </a:prstGeom>
            <a:solidFill>
              <a:schemeClr val="lt2"/>
            </a:solidFill>
            <a:ln w="3175" cap="flat" cmpd="sng">
              <a:solidFill>
                <a:srgbClr val="083E5B"/>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1600">
                  <a:latin typeface="Avenir Book" panose="02000503020000020003" pitchFamily="2" charset="0"/>
                </a:rPr>
                <a:t>Work closely with the community on identified software, ensuring it is usable and operational</a:t>
              </a:r>
              <a:endParaRPr lang="en-US" sz="1600">
                <a:latin typeface="Avenir Book" panose="02000503020000020003" pitchFamily="2" charset="0"/>
                <a:cs typeface="Calibri" panose="020F0502020204030204"/>
              </a:endParaRPr>
            </a:p>
          </p:txBody>
        </p:sp>
        <p:sp>
          <p:nvSpPr>
            <p:cNvPr id="17" name="Google Shape;1717;p68">
              <a:extLst>
                <a:ext uri="{FF2B5EF4-FFF2-40B4-BE49-F238E27FC236}">
                  <a16:creationId xmlns:a16="http://schemas.microsoft.com/office/drawing/2014/main" id="{24E12109-0CFA-F9B8-6269-03735B12717B}"/>
                </a:ext>
              </a:extLst>
            </p:cNvPr>
            <p:cNvSpPr/>
            <p:nvPr/>
          </p:nvSpPr>
          <p:spPr>
            <a:xfrm>
              <a:off x="8225953" y="2988380"/>
              <a:ext cx="3075403" cy="556355"/>
            </a:xfrm>
            <a:prstGeom prst="roundRect">
              <a:avLst>
                <a:gd name="adj" fmla="val 16667"/>
              </a:avLst>
            </a:prstGeom>
            <a:solidFill>
              <a:schemeClr val="lt2"/>
            </a:solidFill>
            <a:ln w="3175" cap="flat" cmpd="sng">
              <a:solidFill>
                <a:srgbClr val="083E5B"/>
              </a:solidFill>
              <a:prstDash val="solid"/>
              <a:round/>
              <a:headEnd type="none" w="sm" len="sm"/>
              <a:tailEnd type="none" w="sm" len="sm"/>
            </a:ln>
          </p:spPr>
          <p:txBody>
            <a:bodyPr spcFirstLastPara="1" wrap="square" lIns="91425" tIns="91425" rIns="91425" bIns="91425" anchor="ctr" anchorCtr="0">
              <a:noAutofit/>
            </a:bodyPr>
            <a:lstStyle/>
            <a:p>
              <a:pPr algn="ctr"/>
              <a:r>
                <a:rPr lang="en-US" sz="1600">
                  <a:latin typeface="Avenir Book" panose="02000503020000020003" pitchFamily="2" charset="0"/>
                </a:rPr>
                <a:t>Identify stewardship path </a:t>
              </a:r>
              <a:endParaRPr sz="1600">
                <a:latin typeface="Avenir Book" panose="02000503020000020003" pitchFamily="2" charset="0"/>
              </a:endParaRPr>
            </a:p>
          </p:txBody>
        </p:sp>
        <p:sp>
          <p:nvSpPr>
            <p:cNvPr id="18" name="Google Shape;1718;p68">
              <a:extLst>
                <a:ext uri="{FF2B5EF4-FFF2-40B4-BE49-F238E27FC236}">
                  <a16:creationId xmlns:a16="http://schemas.microsoft.com/office/drawing/2014/main" id="{468228FC-1D16-E985-4540-5398B27100EB}"/>
                </a:ext>
              </a:extLst>
            </p:cNvPr>
            <p:cNvSpPr/>
            <p:nvPr/>
          </p:nvSpPr>
          <p:spPr>
            <a:xfrm>
              <a:off x="8232595" y="3743993"/>
              <a:ext cx="3068763" cy="807580"/>
            </a:xfrm>
            <a:prstGeom prst="roundRect">
              <a:avLst>
                <a:gd name="adj" fmla="val 16667"/>
              </a:avLst>
            </a:prstGeom>
            <a:solidFill>
              <a:schemeClr val="lt2"/>
            </a:solidFill>
            <a:ln w="3175" cap="flat" cmpd="sng">
              <a:solidFill>
                <a:srgbClr val="083E5B"/>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1600">
                  <a:latin typeface="Avenir Book" panose="02000503020000020003" pitchFamily="2" charset="0"/>
                </a:rPr>
                <a:t>Integration and </a:t>
              </a:r>
              <a:br>
                <a:rPr lang="en-US" sz="1600">
                  <a:latin typeface="Avenir Book" panose="02000503020000020003" pitchFamily="2" charset="0"/>
                </a:rPr>
              </a:br>
              <a:r>
                <a:rPr lang="en-US" sz="1600">
                  <a:latin typeface="Avenir Book" panose="02000503020000020003" pitchFamily="2" charset="0"/>
                </a:rPr>
                <a:t>development efforts </a:t>
              </a:r>
              <a:endParaRPr lang="en-US" sz="1600">
                <a:latin typeface="Avenir Book" panose="02000503020000020003" pitchFamily="2" charset="0"/>
                <a:cs typeface="Calibri" panose="020F0502020204030204"/>
              </a:endParaRPr>
            </a:p>
          </p:txBody>
        </p:sp>
        <p:sp>
          <p:nvSpPr>
            <p:cNvPr id="19" name="Google Shape;1719;p68">
              <a:extLst>
                <a:ext uri="{FF2B5EF4-FFF2-40B4-BE49-F238E27FC236}">
                  <a16:creationId xmlns:a16="http://schemas.microsoft.com/office/drawing/2014/main" id="{E2473E93-1EFF-457A-11E9-C72DCE0869E0}"/>
                </a:ext>
              </a:extLst>
            </p:cNvPr>
            <p:cNvSpPr/>
            <p:nvPr/>
          </p:nvSpPr>
          <p:spPr>
            <a:xfrm>
              <a:off x="8225966" y="4747412"/>
              <a:ext cx="3068763" cy="615370"/>
            </a:xfrm>
            <a:prstGeom prst="roundRect">
              <a:avLst>
                <a:gd name="adj" fmla="val 16667"/>
              </a:avLst>
            </a:prstGeom>
            <a:solidFill>
              <a:schemeClr val="lt2"/>
            </a:solidFill>
            <a:ln w="3175" cap="flat" cmpd="sng">
              <a:solidFill>
                <a:srgbClr val="083E5B"/>
              </a:solidFill>
              <a:prstDash val="solid"/>
              <a:round/>
              <a:headEnd type="none" w="sm" len="sm"/>
              <a:tailEnd type="none" w="sm" len="sm"/>
            </a:ln>
          </p:spPr>
          <p:txBody>
            <a:bodyPr spcFirstLastPara="1" wrap="square" lIns="91425" tIns="91425" rIns="91425" bIns="91425" anchor="ctr" anchorCtr="0">
              <a:noAutofit/>
            </a:bodyPr>
            <a:lstStyle/>
            <a:p>
              <a:pPr algn="ctr"/>
              <a:r>
                <a:rPr lang="en-US" sz="1600">
                  <a:latin typeface="Avenir Book" panose="02000503020000020003" pitchFamily="2" charset="0"/>
                </a:rPr>
                <a:t>Advanced data technologies</a:t>
              </a:r>
              <a:endParaRPr sz="1600">
                <a:latin typeface="Avenir Book" panose="02000503020000020003" pitchFamily="2" charset="0"/>
              </a:endParaRPr>
            </a:p>
          </p:txBody>
        </p:sp>
        <p:sp>
          <p:nvSpPr>
            <p:cNvPr id="20" name="Google Shape;1722;p68">
              <a:extLst>
                <a:ext uri="{FF2B5EF4-FFF2-40B4-BE49-F238E27FC236}">
                  <a16:creationId xmlns:a16="http://schemas.microsoft.com/office/drawing/2014/main" id="{1CA971D2-5F19-43F2-2DD9-8EE4A5681D2E}"/>
                </a:ext>
              </a:extLst>
            </p:cNvPr>
            <p:cNvSpPr txBox="1"/>
            <p:nvPr/>
          </p:nvSpPr>
          <p:spPr>
            <a:xfrm>
              <a:off x="8223291" y="1019152"/>
              <a:ext cx="3077843" cy="492412"/>
            </a:xfrm>
            <a:prstGeom prst="rect">
              <a:avLst/>
            </a:prstGeom>
            <a:noFill/>
            <a:ln>
              <a:noFill/>
            </a:ln>
          </p:spPr>
          <p:txBody>
            <a:bodyPr spcFirstLastPara="1" wrap="square" lIns="91425" tIns="91425" rIns="91425" bIns="91425" anchor="t" anchorCtr="0">
              <a:spAutoFit/>
            </a:bodyPr>
            <a:lstStyle/>
            <a:p>
              <a:pPr algn="ctr"/>
              <a:r>
                <a:rPr lang="en-US" sz="2000" b="1">
                  <a:latin typeface="Avenir Medium" panose="02000503020000020003" pitchFamily="2" charset="0"/>
                </a:rPr>
                <a:t>Integrate</a:t>
              </a:r>
              <a:endParaRPr sz="2000" b="1">
                <a:latin typeface="Avenir Medium" panose="02000503020000020003" pitchFamily="2" charset="0"/>
              </a:endParaRPr>
            </a:p>
          </p:txBody>
        </p:sp>
      </p:grpSp>
      <p:grpSp>
        <p:nvGrpSpPr>
          <p:cNvPr id="21" name="Group 20">
            <a:extLst>
              <a:ext uri="{FF2B5EF4-FFF2-40B4-BE49-F238E27FC236}">
                <a16:creationId xmlns:a16="http://schemas.microsoft.com/office/drawing/2014/main" id="{A534BA3B-D814-B203-5764-6831CE7CFFE7}"/>
              </a:ext>
            </a:extLst>
          </p:cNvPr>
          <p:cNvGrpSpPr/>
          <p:nvPr/>
        </p:nvGrpSpPr>
        <p:grpSpPr>
          <a:xfrm>
            <a:off x="928726" y="1019152"/>
            <a:ext cx="3212384" cy="4345848"/>
            <a:chOff x="928726" y="1019152"/>
            <a:chExt cx="3212384" cy="4345848"/>
          </a:xfrm>
        </p:grpSpPr>
        <p:sp>
          <p:nvSpPr>
            <p:cNvPr id="22" name="Google Shape;1720;p68">
              <a:extLst>
                <a:ext uri="{FF2B5EF4-FFF2-40B4-BE49-F238E27FC236}">
                  <a16:creationId xmlns:a16="http://schemas.microsoft.com/office/drawing/2014/main" id="{F409E33D-6C91-D800-895F-C5C2678EA5B3}"/>
                </a:ext>
              </a:extLst>
            </p:cNvPr>
            <p:cNvSpPr txBox="1"/>
            <p:nvPr/>
          </p:nvSpPr>
          <p:spPr>
            <a:xfrm>
              <a:off x="928726" y="1019152"/>
              <a:ext cx="3212384" cy="492412"/>
            </a:xfrm>
            <a:prstGeom prst="rect">
              <a:avLst/>
            </a:prstGeom>
            <a:noFill/>
            <a:ln>
              <a:noFill/>
            </a:ln>
          </p:spPr>
          <p:txBody>
            <a:bodyPr spcFirstLastPara="1" wrap="square" lIns="91425" tIns="91425" rIns="91425" bIns="91425" anchor="t" anchorCtr="0">
              <a:spAutoFit/>
            </a:bodyPr>
            <a:lstStyle/>
            <a:p>
              <a:pPr algn="ctr"/>
              <a:r>
                <a:rPr lang="en-US" sz="2000" b="1">
                  <a:latin typeface="Avenir Medium" panose="02000503020000020003" pitchFamily="2" charset="0"/>
                </a:rPr>
                <a:t>Identify</a:t>
              </a:r>
              <a:endParaRPr lang="en-US" sz="2000" b="1">
                <a:latin typeface="Avenir Medium" panose="02000503020000020003" pitchFamily="2" charset="0"/>
                <a:cs typeface="Calibri"/>
              </a:endParaRPr>
            </a:p>
          </p:txBody>
        </p:sp>
        <p:sp>
          <p:nvSpPr>
            <p:cNvPr id="23" name="Google Shape;1723;p68">
              <a:extLst>
                <a:ext uri="{FF2B5EF4-FFF2-40B4-BE49-F238E27FC236}">
                  <a16:creationId xmlns:a16="http://schemas.microsoft.com/office/drawing/2014/main" id="{DF8A2F4F-E951-E6D5-21BD-8A6C85D8B0C0}"/>
                </a:ext>
              </a:extLst>
            </p:cNvPr>
            <p:cNvSpPr/>
            <p:nvPr/>
          </p:nvSpPr>
          <p:spPr>
            <a:xfrm>
              <a:off x="931703" y="1520327"/>
              <a:ext cx="3202566" cy="839680"/>
            </a:xfrm>
            <a:prstGeom prst="roundRect">
              <a:avLst>
                <a:gd name="adj" fmla="val 16667"/>
              </a:avLst>
            </a:prstGeom>
            <a:solidFill>
              <a:schemeClr val="accent2">
                <a:lumMod val="20000"/>
                <a:lumOff val="80000"/>
              </a:schemeClr>
            </a:solidFill>
            <a:ln w="3175" cap="flat" cmpd="sng">
              <a:solidFill>
                <a:srgbClr val="4198B5"/>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buClr>
                  <a:schemeClr val="dk1"/>
                </a:buClr>
                <a:buSzPts val="1100"/>
              </a:pPr>
              <a:r>
                <a:rPr lang="en-US" sz="1600">
                  <a:latin typeface="Avenir Book" panose="02000503020000020003" pitchFamily="2" charset="0"/>
                </a:rPr>
                <a:t>Identify data services and software as part of DOE SC </a:t>
              </a:r>
              <a:br>
                <a:rPr lang="en-US" sz="1600">
                  <a:latin typeface="Avenir Book" panose="02000503020000020003" pitchFamily="2" charset="0"/>
                </a:rPr>
              </a:br>
              <a:r>
                <a:rPr lang="en-US" sz="1600">
                  <a:latin typeface="Avenir Book" panose="02000503020000020003" pitchFamily="2" charset="0"/>
                </a:rPr>
                <a:t>user facilities and projects</a:t>
              </a:r>
              <a:endParaRPr lang="en-US" sz="1600">
                <a:latin typeface="Avenir Book" panose="02000503020000020003" pitchFamily="2" charset="0"/>
                <a:cs typeface="Calibri"/>
              </a:endParaRPr>
            </a:p>
          </p:txBody>
        </p:sp>
        <p:sp>
          <p:nvSpPr>
            <p:cNvPr id="24" name="Google Shape;1724;p68">
              <a:extLst>
                <a:ext uri="{FF2B5EF4-FFF2-40B4-BE49-F238E27FC236}">
                  <a16:creationId xmlns:a16="http://schemas.microsoft.com/office/drawing/2014/main" id="{417748BB-451B-DE4F-67D9-5B58F31C0149}"/>
                </a:ext>
              </a:extLst>
            </p:cNvPr>
            <p:cNvSpPr/>
            <p:nvPr/>
          </p:nvSpPr>
          <p:spPr>
            <a:xfrm>
              <a:off x="934679" y="2567542"/>
              <a:ext cx="3197930" cy="841297"/>
            </a:xfrm>
            <a:prstGeom prst="roundRect">
              <a:avLst>
                <a:gd name="adj" fmla="val 16667"/>
              </a:avLst>
            </a:prstGeom>
            <a:solidFill>
              <a:schemeClr val="accent2">
                <a:lumMod val="20000"/>
                <a:lumOff val="80000"/>
              </a:schemeClr>
            </a:solidFill>
            <a:ln w="3175" cap="flat" cmpd="sng">
              <a:solidFill>
                <a:srgbClr val="4198B5"/>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1600">
                  <a:latin typeface="Avenir Book" panose="02000503020000020003" pitchFamily="2" charset="0"/>
                </a:rPr>
                <a:t>Identify data services and software as part of DOE ASCR facilities and IRI</a:t>
              </a:r>
              <a:endParaRPr lang="en-US" sz="1600">
                <a:latin typeface="Avenir Book" panose="02000503020000020003" pitchFamily="2" charset="0"/>
                <a:cs typeface="Calibri" panose="020F0502020204030204"/>
              </a:endParaRPr>
            </a:p>
          </p:txBody>
        </p:sp>
        <p:sp>
          <p:nvSpPr>
            <p:cNvPr id="25" name="Google Shape;1725;p68">
              <a:extLst>
                <a:ext uri="{FF2B5EF4-FFF2-40B4-BE49-F238E27FC236}">
                  <a16:creationId xmlns:a16="http://schemas.microsoft.com/office/drawing/2014/main" id="{94431E27-EB40-0901-4F13-96BADA0727B8}"/>
                </a:ext>
              </a:extLst>
            </p:cNvPr>
            <p:cNvSpPr/>
            <p:nvPr/>
          </p:nvSpPr>
          <p:spPr>
            <a:xfrm>
              <a:off x="934679" y="3625340"/>
              <a:ext cx="3199036" cy="693104"/>
            </a:xfrm>
            <a:prstGeom prst="roundRect">
              <a:avLst>
                <a:gd name="adj" fmla="val 16667"/>
              </a:avLst>
            </a:prstGeom>
            <a:solidFill>
              <a:schemeClr val="accent2">
                <a:lumMod val="20000"/>
                <a:lumOff val="80000"/>
              </a:schemeClr>
            </a:solidFill>
            <a:ln w="3175" cap="flat" cmpd="sng">
              <a:solidFill>
                <a:srgbClr val="4198B5"/>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1600">
                  <a:latin typeface="Avenir Book" panose="02000503020000020003" pitchFamily="2" charset="0"/>
                </a:rPr>
                <a:t>Interaction with software stewardship organizations</a:t>
              </a:r>
              <a:endParaRPr lang="en-US" sz="1600">
                <a:latin typeface="Avenir Book" panose="02000503020000020003" pitchFamily="2" charset="0"/>
                <a:cs typeface="Calibri" panose="020F0502020204030204"/>
              </a:endParaRPr>
            </a:p>
          </p:txBody>
        </p:sp>
        <p:sp>
          <p:nvSpPr>
            <p:cNvPr id="26" name="Google Shape;1726;p68">
              <a:extLst>
                <a:ext uri="{FF2B5EF4-FFF2-40B4-BE49-F238E27FC236}">
                  <a16:creationId xmlns:a16="http://schemas.microsoft.com/office/drawing/2014/main" id="{AF656FAF-50D8-91C1-0D78-D42E51A61264}"/>
                </a:ext>
              </a:extLst>
            </p:cNvPr>
            <p:cNvSpPr/>
            <p:nvPr/>
          </p:nvSpPr>
          <p:spPr>
            <a:xfrm>
              <a:off x="931703" y="4524388"/>
              <a:ext cx="3200997" cy="840612"/>
            </a:xfrm>
            <a:prstGeom prst="roundRect">
              <a:avLst>
                <a:gd name="adj" fmla="val 16667"/>
              </a:avLst>
            </a:prstGeom>
            <a:solidFill>
              <a:schemeClr val="accent2">
                <a:lumMod val="20000"/>
                <a:lumOff val="80000"/>
              </a:schemeClr>
            </a:solidFill>
            <a:ln w="3175" cap="flat" cmpd="sng">
              <a:solidFill>
                <a:srgbClr val="4198B5"/>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1600">
                  <a:latin typeface="Avenir Book" panose="02000503020000020003" pitchFamily="2" charset="0"/>
                </a:rPr>
                <a:t>Interaction with ASCR </a:t>
              </a:r>
              <a:br>
                <a:rPr lang="en-US" sz="1600">
                  <a:latin typeface="Avenir Book" panose="02000503020000020003" pitchFamily="2" charset="0"/>
                </a:rPr>
              </a:br>
              <a:r>
                <a:rPr lang="en-US" sz="1600">
                  <a:latin typeface="Avenir Book" panose="02000503020000020003" pitchFamily="2" charset="0"/>
                </a:rPr>
                <a:t>research programs and Exascale Computing Project</a:t>
              </a:r>
              <a:endParaRPr lang="en-US" sz="1600">
                <a:latin typeface="Avenir Book" panose="02000503020000020003" pitchFamily="2" charset="0"/>
                <a:cs typeface="Calibri" panose="020F0502020204030204"/>
              </a:endParaRPr>
            </a:p>
          </p:txBody>
        </p:sp>
      </p:grpSp>
      <p:sp>
        <p:nvSpPr>
          <p:cNvPr id="27" name="Google Shape;1727;p68">
            <a:extLst>
              <a:ext uri="{FF2B5EF4-FFF2-40B4-BE49-F238E27FC236}">
                <a16:creationId xmlns:a16="http://schemas.microsoft.com/office/drawing/2014/main" id="{5AE562B7-2B94-9BB6-C634-FA0C86252947}"/>
              </a:ext>
            </a:extLst>
          </p:cNvPr>
          <p:cNvSpPr txBox="1"/>
          <p:nvPr/>
        </p:nvSpPr>
        <p:spPr>
          <a:xfrm>
            <a:off x="4849659" y="5143781"/>
            <a:ext cx="2600969" cy="461700"/>
          </a:xfrm>
          <a:prstGeom prst="rect">
            <a:avLst/>
          </a:prstGeom>
          <a:noFill/>
          <a:ln>
            <a:noFill/>
          </a:ln>
        </p:spPr>
        <p:txBody>
          <a:bodyPr spcFirstLastPara="1" wrap="square" lIns="91425" tIns="91425" rIns="91425" bIns="91425" anchor="t" anchorCtr="0">
            <a:spAutoFit/>
          </a:bodyPr>
          <a:lstStyle/>
          <a:p>
            <a:pPr algn="ctr"/>
            <a:r>
              <a:rPr lang="en-US" b="1">
                <a:latin typeface="Avenir Medium" panose="02000503020000020003" pitchFamily="2" charset="0"/>
              </a:rPr>
              <a:t>Innovate &amp; Partner</a:t>
            </a:r>
            <a:endParaRPr lang="en-US" b="1">
              <a:latin typeface="Avenir Medium" panose="02000503020000020003" pitchFamily="2" charset="0"/>
              <a:cs typeface="Calibri"/>
            </a:endParaRPr>
          </a:p>
        </p:txBody>
      </p:sp>
      <p:sp>
        <p:nvSpPr>
          <p:cNvPr id="28" name="Google Shape;1726;p68">
            <a:extLst>
              <a:ext uri="{FF2B5EF4-FFF2-40B4-BE49-F238E27FC236}">
                <a16:creationId xmlns:a16="http://schemas.microsoft.com/office/drawing/2014/main" id="{E9AF379A-ECE4-2D19-36EB-F8334BA1EBBB}"/>
              </a:ext>
            </a:extLst>
          </p:cNvPr>
          <p:cNvSpPr/>
          <p:nvPr/>
        </p:nvSpPr>
        <p:spPr>
          <a:xfrm>
            <a:off x="928726" y="5668572"/>
            <a:ext cx="10322731" cy="458627"/>
          </a:xfrm>
          <a:prstGeom prst="roundRect">
            <a:avLst>
              <a:gd name="adj" fmla="val 16667"/>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algn="ctr">
              <a:lnSpc>
                <a:spcPct val="110000"/>
              </a:lnSpc>
            </a:pPr>
            <a:r>
              <a:rPr lang="en-US" b="1">
                <a:solidFill>
                  <a:srgbClr val="FFFFFF"/>
                </a:solidFill>
                <a:latin typeface="Avenir Medium" panose="02000503020000020003" pitchFamily="2" charset="0"/>
              </a:rPr>
              <a:t>Coordination and collaboration with the governance for IRI and ASCR scientific software</a:t>
            </a:r>
          </a:p>
        </p:txBody>
      </p:sp>
      <p:sp>
        <p:nvSpPr>
          <p:cNvPr id="3" name="Footer Placeholder 3">
            <a:extLst>
              <a:ext uri="{FF2B5EF4-FFF2-40B4-BE49-F238E27FC236}">
                <a16:creationId xmlns:a16="http://schemas.microsoft.com/office/drawing/2014/main" id="{A0747EBC-D0C8-96A4-462A-728E015C86A2}"/>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447357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67" name="Google Shape;1667;p67"/>
          <p:cNvSpPr txBox="1">
            <a:spLocks noGrp="1"/>
          </p:cNvSpPr>
          <p:nvPr>
            <p:ph type="title"/>
          </p:nvPr>
        </p:nvSpPr>
        <p:spPr>
          <a:xfrm>
            <a:off x="555277" y="327683"/>
            <a:ext cx="11258489" cy="416724"/>
          </a:xfrm>
          <a:prstGeom prst="rect">
            <a:avLst/>
          </a:prstGeom>
          <a:ln>
            <a:noFill/>
          </a:ln>
        </p:spPr>
        <p:txBody>
          <a:bodyPr spcFirstLastPara="1" vert="horz" wrap="square" lIns="91425" tIns="45700" rIns="91425" bIns="45700" rtlCol="0" anchor="t" anchorCtr="0">
            <a:noAutofit/>
          </a:bodyPr>
          <a:lstStyle/>
          <a:p>
            <a:pPr>
              <a:spcBef>
                <a:spcPts val="0"/>
              </a:spcBef>
            </a:pPr>
            <a:r>
              <a:rPr lang="en-US" sz="2400">
                <a:latin typeface="Calibri Light"/>
                <a:cs typeface="Calibri Light"/>
              </a:rPr>
              <a:t>Preliminary Results: Scalable Data Management Infrastructure Mapped to IRI Patterns </a:t>
            </a:r>
          </a:p>
        </p:txBody>
      </p:sp>
      <p:grpSp>
        <p:nvGrpSpPr>
          <p:cNvPr id="8" name="Group 7">
            <a:extLst>
              <a:ext uri="{FF2B5EF4-FFF2-40B4-BE49-F238E27FC236}">
                <a16:creationId xmlns:a16="http://schemas.microsoft.com/office/drawing/2014/main" id="{7956450B-F6E2-AA6A-FFCC-167AC4574A8B}"/>
              </a:ext>
            </a:extLst>
          </p:cNvPr>
          <p:cNvGrpSpPr/>
          <p:nvPr/>
        </p:nvGrpSpPr>
        <p:grpSpPr>
          <a:xfrm>
            <a:off x="2580502" y="5611045"/>
            <a:ext cx="7031687" cy="342901"/>
            <a:chOff x="2103478" y="5586265"/>
            <a:chExt cx="7031687" cy="342901"/>
          </a:xfrm>
        </p:grpSpPr>
        <p:grpSp>
          <p:nvGrpSpPr>
            <p:cNvPr id="2" name="Group 1">
              <a:extLst>
                <a:ext uri="{FF2B5EF4-FFF2-40B4-BE49-F238E27FC236}">
                  <a16:creationId xmlns:a16="http://schemas.microsoft.com/office/drawing/2014/main" id="{5D924692-7B44-6CD4-442B-D80D7DEB74B0}"/>
                </a:ext>
              </a:extLst>
            </p:cNvPr>
            <p:cNvGrpSpPr/>
            <p:nvPr/>
          </p:nvGrpSpPr>
          <p:grpSpPr>
            <a:xfrm>
              <a:off x="2103478" y="5586265"/>
              <a:ext cx="1716738" cy="342901"/>
              <a:chOff x="2103478" y="5586265"/>
              <a:chExt cx="1716738" cy="342901"/>
            </a:xfrm>
          </p:grpSpPr>
          <p:pic>
            <p:nvPicPr>
              <p:cNvPr id="1622" name="Graphic 34" descr="Stopwatch with solid fill">
                <a:extLst>
                  <a:ext uri="{FF2B5EF4-FFF2-40B4-BE49-F238E27FC236}">
                    <a16:creationId xmlns:a16="http://schemas.microsoft.com/office/drawing/2014/main" id="{46124F41-227E-57CC-8F0F-8E79205A1D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3478" y="5586265"/>
                <a:ext cx="347662" cy="342901"/>
              </a:xfrm>
              <a:prstGeom prst="rect">
                <a:avLst/>
              </a:prstGeom>
            </p:spPr>
          </p:pic>
          <p:sp>
            <p:nvSpPr>
              <p:cNvPr id="1635" name="TextBox 49">
                <a:extLst>
                  <a:ext uri="{FF2B5EF4-FFF2-40B4-BE49-F238E27FC236}">
                    <a16:creationId xmlns:a16="http://schemas.microsoft.com/office/drawing/2014/main" id="{1A1045DA-F086-83EA-C2AE-08959E539F24}"/>
                  </a:ext>
                </a:extLst>
              </p:cNvPr>
              <p:cNvSpPr txBox="1"/>
              <p:nvPr/>
            </p:nvSpPr>
            <p:spPr>
              <a:xfrm>
                <a:off x="2391467" y="5605315"/>
                <a:ext cx="142874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cs typeface="Calibri"/>
                  </a:rPr>
                  <a:t>Time-Sensitive</a:t>
                </a:r>
              </a:p>
            </p:txBody>
          </p:sp>
        </p:grpSp>
        <p:grpSp>
          <p:nvGrpSpPr>
            <p:cNvPr id="4" name="Group 3">
              <a:extLst>
                <a:ext uri="{FF2B5EF4-FFF2-40B4-BE49-F238E27FC236}">
                  <a16:creationId xmlns:a16="http://schemas.microsoft.com/office/drawing/2014/main" id="{A49AD42C-624B-EB14-1E4E-F22E6650D35A}"/>
                </a:ext>
              </a:extLst>
            </p:cNvPr>
            <p:cNvGrpSpPr/>
            <p:nvPr/>
          </p:nvGrpSpPr>
          <p:grpSpPr>
            <a:xfrm>
              <a:off x="4073251" y="5586265"/>
              <a:ext cx="2651236" cy="342901"/>
              <a:chOff x="4193168" y="5586265"/>
              <a:chExt cx="2651236" cy="342901"/>
            </a:xfrm>
          </p:grpSpPr>
          <p:pic>
            <p:nvPicPr>
              <p:cNvPr id="1624" name="Graphic 36" descr="Network with solid fill">
                <a:extLst>
                  <a:ext uri="{FF2B5EF4-FFF2-40B4-BE49-F238E27FC236}">
                    <a16:creationId xmlns:a16="http://schemas.microsoft.com/office/drawing/2014/main" id="{FED54822-08AD-EE80-1C08-24413B377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193168" y="5586265"/>
                <a:ext cx="347662" cy="342901"/>
              </a:xfrm>
              <a:prstGeom prst="rect">
                <a:avLst/>
              </a:prstGeom>
            </p:spPr>
          </p:pic>
          <p:sp>
            <p:nvSpPr>
              <p:cNvPr id="1636" name="TextBox 13">
                <a:extLst>
                  <a:ext uri="{FF2B5EF4-FFF2-40B4-BE49-F238E27FC236}">
                    <a16:creationId xmlns:a16="http://schemas.microsoft.com/office/drawing/2014/main" id="{2B3448E4-0A2B-8244-02A7-B51ED90C0828}"/>
                  </a:ext>
                </a:extLst>
              </p:cNvPr>
              <p:cNvSpPr txBox="1"/>
              <p:nvPr/>
            </p:nvSpPr>
            <p:spPr>
              <a:xfrm>
                <a:off x="4501255" y="5602933"/>
                <a:ext cx="234314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ea typeface="+mn-lt"/>
                    <a:cs typeface="+mn-lt"/>
                  </a:rPr>
                  <a:t>Data Integration-intensive </a:t>
                </a:r>
                <a:endParaRPr lang="en-US"/>
              </a:p>
            </p:txBody>
          </p:sp>
        </p:grpSp>
        <p:grpSp>
          <p:nvGrpSpPr>
            <p:cNvPr id="7" name="Group 6">
              <a:extLst>
                <a:ext uri="{FF2B5EF4-FFF2-40B4-BE49-F238E27FC236}">
                  <a16:creationId xmlns:a16="http://schemas.microsoft.com/office/drawing/2014/main" id="{9F320D9E-C890-7ADB-8481-C164FF3BE4B5}"/>
                </a:ext>
              </a:extLst>
            </p:cNvPr>
            <p:cNvGrpSpPr/>
            <p:nvPr/>
          </p:nvGrpSpPr>
          <p:grpSpPr>
            <a:xfrm>
              <a:off x="6978487" y="5586265"/>
              <a:ext cx="2156678" cy="342901"/>
              <a:chOff x="6978487" y="5586265"/>
              <a:chExt cx="2156678" cy="342901"/>
            </a:xfrm>
          </p:grpSpPr>
          <p:pic>
            <p:nvPicPr>
              <p:cNvPr id="1623" name="Graphic 35" descr="Daily calendar with solid fill">
                <a:extLst>
                  <a:ext uri="{FF2B5EF4-FFF2-40B4-BE49-F238E27FC236}">
                    <a16:creationId xmlns:a16="http://schemas.microsoft.com/office/drawing/2014/main" id="{E6E777DA-BECA-617F-3351-DADF394CB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978487" y="5586265"/>
                <a:ext cx="347662" cy="342901"/>
              </a:xfrm>
              <a:prstGeom prst="rect">
                <a:avLst/>
              </a:prstGeom>
            </p:spPr>
          </p:pic>
          <p:sp>
            <p:nvSpPr>
              <p:cNvPr id="1637" name="TextBox 14">
                <a:extLst>
                  <a:ext uri="{FF2B5EF4-FFF2-40B4-BE49-F238E27FC236}">
                    <a16:creationId xmlns:a16="http://schemas.microsoft.com/office/drawing/2014/main" id="{E45FAB78-1ACA-5BCA-79F2-1C73AAEF85AE}"/>
                  </a:ext>
                </a:extLst>
              </p:cNvPr>
              <p:cNvSpPr txBox="1"/>
              <p:nvPr/>
            </p:nvSpPr>
            <p:spPr>
              <a:xfrm>
                <a:off x="7287316" y="5602933"/>
                <a:ext cx="184784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ea typeface="+mn-lt"/>
                    <a:cs typeface="+mn-lt"/>
                  </a:rPr>
                  <a:t>Long-Term Campaign</a:t>
                </a:r>
                <a:endParaRPr lang="en-US"/>
              </a:p>
            </p:txBody>
          </p:sp>
        </p:grpSp>
      </p:grpSp>
      <p:grpSp>
        <p:nvGrpSpPr>
          <p:cNvPr id="9" name="Group 8">
            <a:extLst>
              <a:ext uri="{FF2B5EF4-FFF2-40B4-BE49-F238E27FC236}">
                <a16:creationId xmlns:a16="http://schemas.microsoft.com/office/drawing/2014/main" id="{2C5BD1FA-AABC-44C0-BBE3-FC4B563FE7A6}"/>
              </a:ext>
            </a:extLst>
          </p:cNvPr>
          <p:cNvGrpSpPr/>
          <p:nvPr/>
        </p:nvGrpSpPr>
        <p:grpSpPr>
          <a:xfrm>
            <a:off x="380625" y="1263809"/>
            <a:ext cx="11430750" cy="4305609"/>
            <a:chOff x="380625" y="1263809"/>
            <a:chExt cx="11430750" cy="4305609"/>
          </a:xfrm>
        </p:grpSpPr>
        <p:sp>
          <p:nvSpPr>
            <p:cNvPr id="12" name="Google Shape;1661;p67">
              <a:extLst>
                <a:ext uri="{FF2B5EF4-FFF2-40B4-BE49-F238E27FC236}">
                  <a16:creationId xmlns:a16="http://schemas.microsoft.com/office/drawing/2014/main" id="{F5DD2F7B-5C79-2A2F-91E8-DAFD5615A65A}"/>
                </a:ext>
              </a:extLst>
            </p:cNvPr>
            <p:cNvSpPr/>
            <p:nvPr/>
          </p:nvSpPr>
          <p:spPr>
            <a:xfrm>
              <a:off x="380626" y="4069204"/>
              <a:ext cx="5650266" cy="1374290"/>
            </a:xfrm>
            <a:prstGeom prst="rect">
              <a:avLst/>
            </a:prstGeom>
            <a:solidFill>
              <a:schemeClr val="lt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6" name="Google Shape;1662;p67">
              <a:extLst>
                <a:ext uri="{FF2B5EF4-FFF2-40B4-BE49-F238E27FC236}">
                  <a16:creationId xmlns:a16="http://schemas.microsoft.com/office/drawing/2014/main" id="{C277E252-70A1-91EB-63EB-4B683107B278}"/>
                </a:ext>
              </a:extLst>
            </p:cNvPr>
            <p:cNvSpPr/>
            <p:nvPr/>
          </p:nvSpPr>
          <p:spPr>
            <a:xfrm>
              <a:off x="380626" y="2680488"/>
              <a:ext cx="5656219" cy="1368337"/>
            </a:xfrm>
            <a:prstGeom prst="rect">
              <a:avLst/>
            </a:prstGeom>
            <a:solidFill>
              <a:srgbClr val="CFE2F3"/>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0" name="Google Shape;1663;p67">
              <a:extLst>
                <a:ext uri="{FF2B5EF4-FFF2-40B4-BE49-F238E27FC236}">
                  <a16:creationId xmlns:a16="http://schemas.microsoft.com/office/drawing/2014/main" id="{5229F2B8-C139-498D-7478-011AF34FA411}"/>
                </a:ext>
              </a:extLst>
            </p:cNvPr>
            <p:cNvSpPr/>
            <p:nvPr/>
          </p:nvSpPr>
          <p:spPr>
            <a:xfrm>
              <a:off x="380625" y="1291773"/>
              <a:ext cx="5650266" cy="1368337"/>
            </a:xfrm>
            <a:prstGeom prst="rect">
              <a:avLst/>
            </a:prstGeom>
            <a:solidFill>
              <a:schemeClr val="lt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Google Shape;1661;p67">
              <a:extLst>
                <a:ext uri="{FF2B5EF4-FFF2-40B4-BE49-F238E27FC236}">
                  <a16:creationId xmlns:a16="http://schemas.microsoft.com/office/drawing/2014/main" id="{0378F488-E901-77E9-4059-13B3078C9F74}"/>
                </a:ext>
              </a:extLst>
            </p:cNvPr>
            <p:cNvSpPr/>
            <p:nvPr/>
          </p:nvSpPr>
          <p:spPr>
            <a:xfrm>
              <a:off x="6155156" y="4069203"/>
              <a:ext cx="5650266" cy="1374290"/>
            </a:xfrm>
            <a:prstGeom prst="rect">
              <a:avLst/>
            </a:prstGeom>
            <a:solidFill>
              <a:schemeClr val="lt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42" name="Google Shape;1662;p67">
              <a:extLst>
                <a:ext uri="{FF2B5EF4-FFF2-40B4-BE49-F238E27FC236}">
                  <a16:creationId xmlns:a16="http://schemas.microsoft.com/office/drawing/2014/main" id="{F1550B0B-0FF6-5820-5C99-3390A22796DA}"/>
                </a:ext>
              </a:extLst>
            </p:cNvPr>
            <p:cNvSpPr/>
            <p:nvPr/>
          </p:nvSpPr>
          <p:spPr>
            <a:xfrm>
              <a:off x="6155156" y="2680487"/>
              <a:ext cx="5656219" cy="1368337"/>
            </a:xfrm>
            <a:prstGeom prst="rect">
              <a:avLst/>
            </a:prstGeom>
            <a:solidFill>
              <a:srgbClr val="CFE2F3"/>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43" name="Google Shape;1663;p67">
              <a:extLst>
                <a:ext uri="{FF2B5EF4-FFF2-40B4-BE49-F238E27FC236}">
                  <a16:creationId xmlns:a16="http://schemas.microsoft.com/office/drawing/2014/main" id="{1E61B940-9C0D-7A5F-6B5D-45566C318CB5}"/>
                </a:ext>
              </a:extLst>
            </p:cNvPr>
            <p:cNvSpPr/>
            <p:nvPr/>
          </p:nvSpPr>
          <p:spPr>
            <a:xfrm>
              <a:off x="6155156" y="1291772"/>
              <a:ext cx="5650266" cy="1368337"/>
            </a:xfrm>
            <a:prstGeom prst="rect">
              <a:avLst/>
            </a:prstGeom>
            <a:solidFill>
              <a:schemeClr val="lt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1" name="Google Shape;1672;p67">
              <a:extLst>
                <a:ext uri="{FF2B5EF4-FFF2-40B4-BE49-F238E27FC236}">
                  <a16:creationId xmlns:a16="http://schemas.microsoft.com/office/drawing/2014/main" id="{06F19CA2-79B1-CDDA-7879-EA3BABE6414D}"/>
                </a:ext>
              </a:extLst>
            </p:cNvPr>
            <p:cNvSpPr txBox="1"/>
            <p:nvPr/>
          </p:nvSpPr>
          <p:spPr>
            <a:xfrm>
              <a:off x="1094193" y="1632509"/>
              <a:ext cx="1466425" cy="677078"/>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Data Capture </a:t>
              </a:r>
              <a:br>
                <a:rPr lang="en-US" sz="1600"/>
              </a:br>
              <a:r>
                <a:rPr lang="en-US" sz="1600"/>
                <a:t>&amp; Storage</a:t>
              </a:r>
            </a:p>
          </p:txBody>
        </p:sp>
        <p:sp>
          <p:nvSpPr>
            <p:cNvPr id="52" name="Google Shape;1673;p67">
              <a:extLst>
                <a:ext uri="{FF2B5EF4-FFF2-40B4-BE49-F238E27FC236}">
                  <a16:creationId xmlns:a16="http://schemas.microsoft.com/office/drawing/2014/main" id="{C9E2AFD5-E433-8EA7-6E04-FA5E769EB921}"/>
                </a:ext>
              </a:extLst>
            </p:cNvPr>
            <p:cNvSpPr txBox="1"/>
            <p:nvPr/>
          </p:nvSpPr>
          <p:spPr>
            <a:xfrm>
              <a:off x="1094193" y="2905086"/>
              <a:ext cx="1463827" cy="923299"/>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Data Management</a:t>
              </a:r>
              <a:br>
                <a:rPr lang="en-US" sz="1600"/>
              </a:br>
              <a:r>
                <a:rPr lang="en-US" sz="1600"/>
                <a:t>&amp; Staging</a:t>
              </a:r>
            </a:p>
          </p:txBody>
        </p:sp>
        <p:sp>
          <p:nvSpPr>
            <p:cNvPr id="53" name="Google Shape;1674;p67">
              <a:extLst>
                <a:ext uri="{FF2B5EF4-FFF2-40B4-BE49-F238E27FC236}">
                  <a16:creationId xmlns:a16="http://schemas.microsoft.com/office/drawing/2014/main" id="{5760D2C6-65D2-BB64-7FE3-F452C4109AFE}"/>
                </a:ext>
              </a:extLst>
            </p:cNvPr>
            <p:cNvSpPr txBox="1"/>
            <p:nvPr/>
          </p:nvSpPr>
          <p:spPr>
            <a:xfrm>
              <a:off x="6815147" y="1637053"/>
              <a:ext cx="1465234" cy="677078"/>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Data Life Cycle Services</a:t>
              </a:r>
              <a:endParaRPr lang="en-US" sz="1600">
                <a:cs typeface="Calibri"/>
              </a:endParaRPr>
            </a:p>
          </p:txBody>
        </p:sp>
        <p:sp>
          <p:nvSpPr>
            <p:cNvPr id="54" name="Google Shape;1675;p67">
              <a:extLst>
                <a:ext uri="{FF2B5EF4-FFF2-40B4-BE49-F238E27FC236}">
                  <a16:creationId xmlns:a16="http://schemas.microsoft.com/office/drawing/2014/main" id="{EED04659-F3AA-32D7-8B7C-885A8C0FBE51}"/>
                </a:ext>
              </a:extLst>
            </p:cNvPr>
            <p:cNvSpPr txBox="1"/>
            <p:nvPr/>
          </p:nvSpPr>
          <p:spPr>
            <a:xfrm>
              <a:off x="1094193" y="4434158"/>
              <a:ext cx="1463584" cy="677078"/>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Programmable APIs</a:t>
              </a:r>
              <a:endParaRPr lang="en-US" sz="1600">
                <a:cs typeface="Calibri"/>
              </a:endParaRPr>
            </a:p>
          </p:txBody>
        </p:sp>
        <p:sp>
          <p:nvSpPr>
            <p:cNvPr id="55" name="Google Shape;1676;p67">
              <a:extLst>
                <a:ext uri="{FF2B5EF4-FFF2-40B4-BE49-F238E27FC236}">
                  <a16:creationId xmlns:a16="http://schemas.microsoft.com/office/drawing/2014/main" id="{2D32A3CC-36A2-7D9F-287F-D8162C6B49EC}"/>
                </a:ext>
              </a:extLst>
            </p:cNvPr>
            <p:cNvSpPr txBox="1"/>
            <p:nvPr/>
          </p:nvSpPr>
          <p:spPr>
            <a:xfrm>
              <a:off x="6808952" y="2906948"/>
              <a:ext cx="1465234" cy="923299"/>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Data</a:t>
              </a:r>
              <a:br>
                <a:rPr lang="en-US" sz="1600"/>
              </a:br>
              <a:r>
                <a:rPr lang="en-US" sz="1600"/>
                <a:t>Repository  </a:t>
              </a:r>
              <a:br>
                <a:rPr lang="en-US" sz="1600"/>
              </a:br>
              <a:r>
                <a:rPr lang="en-US" sz="1600"/>
                <a:t>&amp; Archiving</a:t>
              </a:r>
            </a:p>
          </p:txBody>
        </p:sp>
        <p:sp>
          <p:nvSpPr>
            <p:cNvPr id="56" name="Google Shape;1677;p67">
              <a:extLst>
                <a:ext uri="{FF2B5EF4-FFF2-40B4-BE49-F238E27FC236}">
                  <a16:creationId xmlns:a16="http://schemas.microsoft.com/office/drawing/2014/main" id="{2F511354-41CA-5A1E-7C9D-72D9DE09D6BA}"/>
                </a:ext>
              </a:extLst>
            </p:cNvPr>
            <p:cNvSpPr txBox="1"/>
            <p:nvPr/>
          </p:nvSpPr>
          <p:spPr>
            <a:xfrm>
              <a:off x="6815147" y="4404504"/>
              <a:ext cx="1465234" cy="677078"/>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Data Analysis </a:t>
              </a:r>
              <a:br>
                <a:rPr lang="en-US" sz="1600"/>
              </a:br>
              <a:r>
                <a:rPr lang="en-US" sz="1600"/>
                <a:t>&amp; AI</a:t>
              </a:r>
            </a:p>
          </p:txBody>
        </p:sp>
        <p:sp>
          <p:nvSpPr>
            <p:cNvPr id="57" name="Google Shape;1679;p67">
              <a:extLst>
                <a:ext uri="{FF2B5EF4-FFF2-40B4-BE49-F238E27FC236}">
                  <a16:creationId xmlns:a16="http://schemas.microsoft.com/office/drawing/2014/main" id="{28405F99-715F-2F54-DB52-47C7BA0251E7}"/>
                </a:ext>
              </a:extLst>
            </p:cNvPr>
            <p:cNvSpPr/>
            <p:nvPr/>
          </p:nvSpPr>
          <p:spPr>
            <a:xfrm>
              <a:off x="555278" y="3162691"/>
              <a:ext cx="548700" cy="400200"/>
            </a:xfrm>
            <a:prstGeom prst="leftRigh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8" name="Google Shape;1680;p67">
              <a:extLst>
                <a:ext uri="{FF2B5EF4-FFF2-40B4-BE49-F238E27FC236}">
                  <a16:creationId xmlns:a16="http://schemas.microsoft.com/office/drawing/2014/main" id="{DFBB23B7-BC6B-9934-D921-4C726B8BCEAC}"/>
                </a:ext>
              </a:extLst>
            </p:cNvPr>
            <p:cNvSpPr/>
            <p:nvPr/>
          </p:nvSpPr>
          <p:spPr>
            <a:xfrm>
              <a:off x="555278" y="4590102"/>
              <a:ext cx="548700" cy="33390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9" name="Google Shape;1681;p67">
              <a:extLst>
                <a:ext uri="{FF2B5EF4-FFF2-40B4-BE49-F238E27FC236}">
                  <a16:creationId xmlns:a16="http://schemas.microsoft.com/office/drawing/2014/main" id="{2A7734D9-519D-CC84-93AE-5A9BFF8392B1}"/>
                </a:ext>
              </a:extLst>
            </p:cNvPr>
            <p:cNvSpPr/>
            <p:nvPr/>
          </p:nvSpPr>
          <p:spPr>
            <a:xfrm>
              <a:off x="6429012" y="3162690"/>
              <a:ext cx="377400" cy="400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nvGrpSpPr>
            <p:cNvPr id="60" name="Group 59">
              <a:extLst>
                <a:ext uri="{FF2B5EF4-FFF2-40B4-BE49-F238E27FC236}">
                  <a16:creationId xmlns:a16="http://schemas.microsoft.com/office/drawing/2014/main" id="{C4CB448D-C04B-EE9A-5B3F-A5C8B2372773}"/>
                </a:ext>
              </a:extLst>
            </p:cNvPr>
            <p:cNvGrpSpPr/>
            <p:nvPr/>
          </p:nvGrpSpPr>
          <p:grpSpPr>
            <a:xfrm>
              <a:off x="555278" y="1699979"/>
              <a:ext cx="548700" cy="483425"/>
              <a:chOff x="5549490" y="2002602"/>
              <a:chExt cx="548700" cy="483425"/>
            </a:xfrm>
          </p:grpSpPr>
          <p:sp>
            <p:nvSpPr>
              <p:cNvPr id="1640" name="Google Shape;1678;p67">
                <a:extLst>
                  <a:ext uri="{FF2B5EF4-FFF2-40B4-BE49-F238E27FC236}">
                    <a16:creationId xmlns:a16="http://schemas.microsoft.com/office/drawing/2014/main" id="{D69497B9-4C4E-6405-ABA1-C0F78E04D924}"/>
                  </a:ext>
                </a:extLst>
              </p:cNvPr>
              <p:cNvSpPr/>
              <p:nvPr/>
            </p:nvSpPr>
            <p:spPr>
              <a:xfrm>
                <a:off x="5549490" y="2358227"/>
                <a:ext cx="548700" cy="1278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641" name="Google Shape;1682;p67">
                <a:extLst>
                  <a:ext uri="{FF2B5EF4-FFF2-40B4-BE49-F238E27FC236}">
                    <a16:creationId xmlns:a16="http://schemas.microsoft.com/office/drawing/2014/main" id="{6B7D9D87-4569-FE13-6D83-98E643D67D6F}"/>
                  </a:ext>
                </a:extLst>
              </p:cNvPr>
              <p:cNvSpPr/>
              <p:nvPr/>
            </p:nvSpPr>
            <p:spPr>
              <a:xfrm>
                <a:off x="5668553" y="2002602"/>
                <a:ext cx="314400" cy="333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61" name="Google Shape;1683;p67">
              <a:extLst>
                <a:ext uri="{FF2B5EF4-FFF2-40B4-BE49-F238E27FC236}">
                  <a16:creationId xmlns:a16="http://schemas.microsoft.com/office/drawing/2014/main" id="{52105A69-6664-D21A-5D59-5061891300D5}"/>
                </a:ext>
              </a:extLst>
            </p:cNvPr>
            <p:cNvSpPr/>
            <p:nvPr/>
          </p:nvSpPr>
          <p:spPr>
            <a:xfrm>
              <a:off x="6458778" y="4573560"/>
              <a:ext cx="314388" cy="400194"/>
            </a:xfrm>
            <a:prstGeom prst="lightningBol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nvGrpSpPr>
            <p:cNvPr id="62" name="Group 61">
              <a:extLst>
                <a:ext uri="{FF2B5EF4-FFF2-40B4-BE49-F238E27FC236}">
                  <a16:creationId xmlns:a16="http://schemas.microsoft.com/office/drawing/2014/main" id="{EA00A476-31F7-DE2B-2F80-B5196880A471}"/>
                </a:ext>
              </a:extLst>
            </p:cNvPr>
            <p:cNvGrpSpPr/>
            <p:nvPr/>
          </p:nvGrpSpPr>
          <p:grpSpPr>
            <a:xfrm>
              <a:off x="6342692" y="1713848"/>
              <a:ext cx="548700" cy="524700"/>
              <a:chOff x="11336904" y="2016471"/>
              <a:chExt cx="548700" cy="524700"/>
            </a:xfrm>
          </p:grpSpPr>
          <p:sp>
            <p:nvSpPr>
              <p:cNvPr id="1638" name="Google Shape;1684;p67">
                <a:extLst>
                  <a:ext uri="{FF2B5EF4-FFF2-40B4-BE49-F238E27FC236}">
                    <a16:creationId xmlns:a16="http://schemas.microsoft.com/office/drawing/2014/main" id="{927C70C3-213F-20D9-1B5A-66E843494CA0}"/>
                  </a:ext>
                </a:extLst>
              </p:cNvPr>
              <p:cNvSpPr/>
              <p:nvPr/>
            </p:nvSpPr>
            <p:spPr>
              <a:xfrm>
                <a:off x="11336904" y="2016471"/>
                <a:ext cx="548700" cy="524700"/>
              </a:xfrm>
              <a:prstGeom prst="donut">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639" name="Google Shape;1685;p67">
                <a:extLst>
                  <a:ext uri="{FF2B5EF4-FFF2-40B4-BE49-F238E27FC236}">
                    <a16:creationId xmlns:a16="http://schemas.microsoft.com/office/drawing/2014/main" id="{EAC0923A-989C-D308-9190-2C77DA0FE484}"/>
                  </a:ext>
                </a:extLst>
              </p:cNvPr>
              <p:cNvSpPr/>
              <p:nvPr/>
            </p:nvSpPr>
            <p:spPr>
              <a:xfrm rot="7734965">
                <a:off x="11603481" y="2169001"/>
                <a:ext cx="314240" cy="189004"/>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63" name="Google Shape;1686;p67">
              <a:extLst>
                <a:ext uri="{FF2B5EF4-FFF2-40B4-BE49-F238E27FC236}">
                  <a16:creationId xmlns:a16="http://schemas.microsoft.com/office/drawing/2014/main" id="{38D6F39F-9DE0-5927-EBCF-AD1DB816DA00}"/>
                </a:ext>
              </a:extLst>
            </p:cNvPr>
            <p:cNvSpPr txBox="1"/>
            <p:nvPr/>
          </p:nvSpPr>
          <p:spPr>
            <a:xfrm>
              <a:off x="2625957" y="1263809"/>
              <a:ext cx="2963923" cy="138496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spcBef>
                  <a:spcPts val="600"/>
                </a:spcBef>
                <a:buFont typeface="Arial"/>
                <a:buChar char="•"/>
              </a:pPr>
              <a:r>
                <a:rPr lang="en-US" sz="1400">
                  <a:solidFill>
                    <a:schemeClr val="dk1"/>
                  </a:solidFill>
                </a:rPr>
                <a:t>Data replication &amp; tiering</a:t>
              </a:r>
              <a:endParaRPr lang="en-US" sz="1400">
                <a:solidFill>
                  <a:schemeClr val="dk1"/>
                </a:solidFill>
                <a:cs typeface="Calibri"/>
              </a:endParaRPr>
            </a:p>
            <a:p>
              <a:pPr marL="285750" indent="-285750">
                <a:lnSpc>
                  <a:spcPct val="90000"/>
                </a:lnSpc>
                <a:spcBef>
                  <a:spcPts val="600"/>
                </a:spcBef>
                <a:buFont typeface="Arial"/>
                <a:buChar char="•"/>
              </a:pPr>
              <a:r>
                <a:rPr lang="en-US" sz="1400">
                  <a:solidFill>
                    <a:schemeClr val="dk1"/>
                  </a:solidFill>
                </a:rPr>
                <a:t>FAIR data support, curate data with metadata</a:t>
              </a:r>
              <a:endParaRPr lang="en-US" sz="1400">
                <a:solidFill>
                  <a:schemeClr val="dk1"/>
                </a:solidFill>
                <a:cs typeface="Calibri"/>
              </a:endParaRPr>
            </a:p>
            <a:p>
              <a:pPr marL="285750" indent="-285750">
                <a:lnSpc>
                  <a:spcPct val="90000"/>
                </a:lnSpc>
                <a:spcBef>
                  <a:spcPts val="600"/>
                </a:spcBef>
                <a:buFont typeface="Arial"/>
                <a:buChar char="•"/>
              </a:pPr>
              <a:r>
                <a:rPr lang="en-US" sz="1400">
                  <a:solidFill>
                    <a:schemeClr val="dk1"/>
                  </a:solidFill>
                </a:rPr>
                <a:t>Streaming data core &amp; edge services co-dev with ESnet </a:t>
              </a:r>
              <a:endParaRPr lang="en-US" sz="1400">
                <a:solidFill>
                  <a:schemeClr val="dk1"/>
                </a:solidFill>
                <a:cs typeface="Calibri"/>
              </a:endParaRPr>
            </a:p>
          </p:txBody>
        </p:sp>
        <p:sp>
          <p:nvSpPr>
            <p:cNvPr id="1600" name="Google Shape;1691;p67">
              <a:extLst>
                <a:ext uri="{FF2B5EF4-FFF2-40B4-BE49-F238E27FC236}">
                  <a16:creationId xmlns:a16="http://schemas.microsoft.com/office/drawing/2014/main" id="{A5EF42FC-6157-6CAA-B974-30BD121202DF}"/>
                </a:ext>
              </a:extLst>
            </p:cNvPr>
            <p:cNvSpPr txBox="1"/>
            <p:nvPr/>
          </p:nvSpPr>
          <p:spPr>
            <a:xfrm>
              <a:off x="2625957" y="2603796"/>
              <a:ext cx="2745242" cy="138496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spcBef>
                  <a:spcPts val="600"/>
                </a:spcBef>
                <a:buFont typeface="Arial"/>
                <a:buChar char="•"/>
              </a:pPr>
              <a:r>
                <a:rPr lang="en-US" sz="1400">
                  <a:solidFill>
                    <a:schemeClr val="dk1"/>
                  </a:solidFill>
                </a:rPr>
                <a:t>Techniques for data filtering, data scheduling, parallel stream processing</a:t>
              </a:r>
              <a:endParaRPr lang="en-US"/>
            </a:p>
            <a:p>
              <a:pPr marL="285750" indent="-285750">
                <a:lnSpc>
                  <a:spcPct val="90000"/>
                </a:lnSpc>
                <a:spcBef>
                  <a:spcPts val="600"/>
                </a:spcBef>
                <a:buFont typeface="Arial"/>
                <a:buChar char="•"/>
              </a:pPr>
              <a:r>
                <a:rPr lang="en-US" sz="1400">
                  <a:solidFill>
                    <a:schemeClr val="dk1"/>
                  </a:solidFill>
                </a:rPr>
                <a:t>Replication</a:t>
              </a:r>
              <a:endParaRPr lang="en-US" sz="1400">
                <a:solidFill>
                  <a:schemeClr val="dk1"/>
                </a:solidFill>
                <a:cs typeface="Calibri" panose="020F0502020204030204"/>
              </a:endParaRPr>
            </a:p>
            <a:p>
              <a:pPr marL="285750" indent="-285750">
                <a:lnSpc>
                  <a:spcPct val="90000"/>
                </a:lnSpc>
                <a:spcBef>
                  <a:spcPts val="600"/>
                </a:spcBef>
                <a:buFont typeface="Arial"/>
                <a:buChar char="•"/>
              </a:pPr>
              <a:r>
                <a:rPr lang="en-US" sz="1400">
                  <a:solidFill>
                    <a:schemeClr val="dk1"/>
                  </a:solidFill>
                </a:rPr>
                <a:t>APIs for schedulers</a:t>
              </a:r>
              <a:endParaRPr lang="en-US" sz="1400">
                <a:solidFill>
                  <a:schemeClr val="dk1"/>
                </a:solidFill>
                <a:cs typeface="Calibri" panose="020F0502020204030204"/>
              </a:endParaRPr>
            </a:p>
          </p:txBody>
        </p:sp>
        <p:sp>
          <p:nvSpPr>
            <p:cNvPr id="1601" name="Google Shape;1693;p67">
              <a:extLst>
                <a:ext uri="{FF2B5EF4-FFF2-40B4-BE49-F238E27FC236}">
                  <a16:creationId xmlns:a16="http://schemas.microsoft.com/office/drawing/2014/main" id="{367E19EB-3956-73C7-A325-BBA2DD8A70DC}"/>
                </a:ext>
              </a:extLst>
            </p:cNvPr>
            <p:cNvSpPr txBox="1"/>
            <p:nvPr/>
          </p:nvSpPr>
          <p:spPr>
            <a:xfrm>
              <a:off x="2625957" y="3990555"/>
              <a:ext cx="2550817" cy="138496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spcBef>
                  <a:spcPts val="600"/>
                </a:spcBef>
                <a:buFont typeface="Arial"/>
                <a:buChar char="•"/>
              </a:pPr>
              <a:r>
                <a:rPr lang="en-US" sz="1400">
                  <a:solidFill>
                    <a:schemeClr val="dk1"/>
                  </a:solidFill>
                </a:rPr>
                <a:t>APIs to services across entire data lifecycle</a:t>
              </a:r>
              <a:endParaRPr lang="en-US" sz="1400">
                <a:solidFill>
                  <a:schemeClr val="dk1"/>
                </a:solidFill>
                <a:cs typeface="Calibri" panose="020F0502020204030204"/>
              </a:endParaRPr>
            </a:p>
            <a:p>
              <a:pPr marL="285750" indent="-285750">
                <a:lnSpc>
                  <a:spcPct val="90000"/>
                </a:lnSpc>
                <a:spcBef>
                  <a:spcPts val="600"/>
                </a:spcBef>
                <a:buFont typeface="Arial"/>
                <a:buChar char="•"/>
              </a:pPr>
              <a:r>
                <a:rPr lang="en-US" sz="1400">
                  <a:solidFill>
                    <a:schemeClr val="dk1"/>
                  </a:solidFill>
                  <a:ea typeface="+mn-lt"/>
                  <a:cs typeface="+mn-lt"/>
                </a:rPr>
                <a:t>Access through web-based APIs &amp; Python/C++ </a:t>
              </a:r>
            </a:p>
            <a:p>
              <a:pPr marL="285750" indent="-285750">
                <a:lnSpc>
                  <a:spcPct val="90000"/>
                </a:lnSpc>
                <a:spcBef>
                  <a:spcPts val="600"/>
                </a:spcBef>
                <a:buFont typeface="Arial"/>
                <a:buChar char="•"/>
              </a:pPr>
              <a:r>
                <a:rPr lang="en-US" sz="1400">
                  <a:solidFill>
                    <a:schemeClr val="dk1"/>
                  </a:solidFill>
                  <a:ea typeface="+mn-lt"/>
                  <a:cs typeface="+mn-lt"/>
                </a:rPr>
                <a:t>Interface to SF-API </a:t>
              </a:r>
              <a:endParaRPr lang="en-US">
                <a:solidFill>
                  <a:schemeClr val="dk1"/>
                </a:solidFill>
                <a:cs typeface="Calibri" panose="020F0502020204030204"/>
              </a:endParaRPr>
            </a:p>
          </p:txBody>
        </p:sp>
        <p:sp>
          <p:nvSpPr>
            <p:cNvPr id="1602" name="Google Shape;1686;p67">
              <a:extLst>
                <a:ext uri="{FF2B5EF4-FFF2-40B4-BE49-F238E27FC236}">
                  <a16:creationId xmlns:a16="http://schemas.microsoft.com/office/drawing/2014/main" id="{3D0E7EDB-D3BE-0882-2560-1CEA26E36E3C}"/>
                </a:ext>
              </a:extLst>
            </p:cNvPr>
            <p:cNvSpPr txBox="1"/>
            <p:nvPr/>
          </p:nvSpPr>
          <p:spPr>
            <a:xfrm>
              <a:off x="8360008" y="1263809"/>
              <a:ext cx="2946063" cy="130802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spcBef>
                  <a:spcPts val="600"/>
                </a:spcBef>
                <a:buFont typeface="Arial"/>
                <a:buChar char="•"/>
              </a:pPr>
              <a:r>
                <a:rPr lang="en-US" sz="1400">
                  <a:solidFill>
                    <a:schemeClr val="dk1"/>
                  </a:solidFill>
                  <a:ea typeface="+mn-lt"/>
                  <a:cs typeface="+mn-lt"/>
                </a:rPr>
                <a:t>Robust &amp; reliable distributed </a:t>
              </a:r>
              <a:br>
                <a:rPr lang="en-US" sz="1400">
                  <a:solidFill>
                    <a:schemeClr val="dk1"/>
                  </a:solidFill>
                  <a:ea typeface="+mn-lt"/>
                  <a:cs typeface="+mn-lt"/>
                </a:rPr>
              </a:br>
              <a:r>
                <a:rPr lang="en-US" sz="1400">
                  <a:solidFill>
                    <a:schemeClr val="dk1"/>
                  </a:solidFill>
                  <a:ea typeface="+mn-lt"/>
                  <a:cs typeface="+mn-lt"/>
                </a:rPr>
                <a:t>data management layer</a:t>
              </a:r>
              <a:endParaRPr lang="en-US"/>
            </a:p>
            <a:p>
              <a:pPr marL="285750" indent="-285750">
                <a:lnSpc>
                  <a:spcPct val="90000"/>
                </a:lnSpc>
                <a:spcBef>
                  <a:spcPts val="600"/>
                </a:spcBef>
                <a:buFont typeface="Arial"/>
                <a:buChar char="•"/>
              </a:pPr>
              <a:r>
                <a:rPr lang="en-US" sz="1400">
                  <a:ea typeface="+mn-lt"/>
                  <a:cs typeface="+mn-lt"/>
                </a:rPr>
                <a:t>Data analysis tools/services: </a:t>
              </a:r>
              <a:br>
                <a:rPr lang="en-US" sz="1400">
                  <a:ea typeface="+mn-lt"/>
                  <a:cs typeface="+mn-lt"/>
                </a:rPr>
              </a:br>
              <a:r>
                <a:rPr lang="en-US" sz="1400">
                  <a:ea typeface="+mn-lt"/>
                  <a:cs typeface="+mn-lt"/>
                </a:rPr>
                <a:t>user feedback, vendor/OSS engagement</a:t>
              </a:r>
              <a:endParaRPr lang="en-US" sz="1400">
                <a:solidFill>
                  <a:schemeClr val="dk1"/>
                </a:solidFill>
                <a:cs typeface="Calibri" panose="020F0502020204030204"/>
              </a:endParaRPr>
            </a:p>
          </p:txBody>
        </p:sp>
        <p:sp>
          <p:nvSpPr>
            <p:cNvPr id="1603" name="Google Shape;1686;p67">
              <a:extLst>
                <a:ext uri="{FF2B5EF4-FFF2-40B4-BE49-F238E27FC236}">
                  <a16:creationId xmlns:a16="http://schemas.microsoft.com/office/drawing/2014/main" id="{2F45D1EE-B00A-6329-4AA5-40106E03BB12}"/>
                </a:ext>
              </a:extLst>
            </p:cNvPr>
            <p:cNvSpPr txBox="1"/>
            <p:nvPr/>
          </p:nvSpPr>
          <p:spPr>
            <a:xfrm>
              <a:off x="8361198" y="2603796"/>
              <a:ext cx="2944873" cy="150191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spcBef>
                  <a:spcPts val="600"/>
                </a:spcBef>
                <a:buFont typeface="Arial"/>
                <a:buChar char="•"/>
              </a:pPr>
              <a:r>
                <a:rPr lang="en-US" sz="1400">
                  <a:solidFill>
                    <a:schemeClr val="dk1"/>
                  </a:solidFill>
                  <a:ea typeface="+mn-lt"/>
                  <a:cs typeface="+mn-lt"/>
                </a:rPr>
                <a:t>Publication QA/QC pipeline, search tools, AI/ML dataset tagging</a:t>
              </a:r>
              <a:endParaRPr lang="en-US">
                <a:solidFill>
                  <a:schemeClr val="dk1"/>
                </a:solidFill>
                <a:cs typeface="Calibri" panose="020F0502020204030204"/>
              </a:endParaRPr>
            </a:p>
            <a:p>
              <a:pPr marL="285750" indent="-285750">
                <a:lnSpc>
                  <a:spcPct val="90000"/>
                </a:lnSpc>
                <a:spcBef>
                  <a:spcPts val="600"/>
                </a:spcBef>
                <a:buFont typeface="Arial"/>
                <a:buChar char="•"/>
              </a:pPr>
              <a:r>
                <a:rPr lang="en-US" sz="1400">
                  <a:solidFill>
                    <a:schemeClr val="dk1"/>
                  </a:solidFill>
                  <a:ea typeface="+mn-lt"/>
                  <a:cs typeface="+mn-lt"/>
                </a:rPr>
                <a:t>Long-term storing, archiving, access, &amp; discovery through </a:t>
              </a:r>
              <a:br>
                <a:rPr lang="en-US" sz="1400">
                  <a:solidFill>
                    <a:schemeClr val="dk1"/>
                  </a:solidFill>
                  <a:ea typeface="+mn-lt"/>
                  <a:cs typeface="+mn-lt"/>
                </a:rPr>
              </a:br>
              <a:r>
                <a:rPr lang="en-US" sz="1400">
                  <a:solidFill>
                    <a:schemeClr val="dk1"/>
                  </a:solidFill>
                  <a:ea typeface="+mn-lt"/>
                  <a:cs typeface="+mn-lt"/>
                </a:rPr>
                <a:t>web interface, DOIs &amp; APIs</a:t>
              </a:r>
              <a:endParaRPr lang="en-US" sz="1400">
                <a:solidFill>
                  <a:schemeClr val="dk1"/>
                </a:solidFill>
                <a:cs typeface="Calibri" panose="020F0502020204030204"/>
              </a:endParaRPr>
            </a:p>
          </p:txBody>
        </p:sp>
        <p:sp>
          <p:nvSpPr>
            <p:cNvPr id="1604" name="Google Shape;1686;p67">
              <a:extLst>
                <a:ext uri="{FF2B5EF4-FFF2-40B4-BE49-F238E27FC236}">
                  <a16:creationId xmlns:a16="http://schemas.microsoft.com/office/drawing/2014/main" id="{3C6B1742-E56B-15A9-81E0-87AB4756051E}"/>
                </a:ext>
              </a:extLst>
            </p:cNvPr>
            <p:cNvSpPr txBox="1"/>
            <p:nvPr/>
          </p:nvSpPr>
          <p:spPr>
            <a:xfrm>
              <a:off x="8360008" y="3990555"/>
              <a:ext cx="2964484" cy="1578863"/>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spcBef>
                  <a:spcPts val="500"/>
                </a:spcBef>
                <a:buFont typeface="Arial"/>
                <a:buChar char="•"/>
              </a:pPr>
              <a:r>
                <a:rPr lang="en-US" sz="1400">
                  <a:solidFill>
                    <a:schemeClr val="dk1"/>
                  </a:solidFill>
                  <a:ea typeface="+mn-lt"/>
                  <a:cs typeface="+mn-lt"/>
                </a:rPr>
                <a:t>Connect data to clusters/ clouds/HPC</a:t>
              </a:r>
              <a:endParaRPr lang="en-US" sz="1400">
                <a:solidFill>
                  <a:schemeClr val="dk1"/>
                </a:solidFill>
                <a:cs typeface="Calibri" panose="020F0502020204030204"/>
              </a:endParaRPr>
            </a:p>
            <a:p>
              <a:pPr marL="285750" indent="-285750">
                <a:lnSpc>
                  <a:spcPct val="90000"/>
                </a:lnSpc>
                <a:spcBef>
                  <a:spcPts val="500"/>
                </a:spcBef>
                <a:buFont typeface="Arial"/>
                <a:buChar char="•"/>
              </a:pPr>
              <a:r>
                <a:rPr lang="en-US" sz="1400">
                  <a:solidFill>
                    <a:schemeClr val="dk1"/>
                  </a:solidFill>
                  <a:ea typeface="+mn-lt"/>
                  <a:cs typeface="+mn-lt"/>
                </a:rPr>
                <a:t>Integrated AI platform with uniform APIs</a:t>
              </a:r>
            </a:p>
            <a:p>
              <a:pPr marL="285750" indent="-285750">
                <a:lnSpc>
                  <a:spcPct val="90000"/>
                </a:lnSpc>
                <a:spcBef>
                  <a:spcPts val="500"/>
                </a:spcBef>
                <a:buFont typeface="Arial"/>
                <a:buChar char="•"/>
              </a:pPr>
              <a:r>
                <a:rPr lang="en-US" sz="1400">
                  <a:solidFill>
                    <a:schemeClr val="dk1"/>
                  </a:solidFill>
                  <a:ea typeface="+mn-lt"/>
                  <a:cs typeface="+mn-lt"/>
                </a:rPr>
                <a:t>Re-use &amp; reproduce previous results</a:t>
              </a:r>
              <a:endParaRPr lang="en-US" sz="1400">
                <a:solidFill>
                  <a:schemeClr val="dk1"/>
                </a:solidFill>
                <a:cs typeface="Calibri" panose="020F0502020204030204"/>
              </a:endParaRPr>
            </a:p>
          </p:txBody>
        </p:sp>
        <p:pic>
          <p:nvPicPr>
            <p:cNvPr id="1605" name="Graphic 12" descr="Stopwatch with solid fill">
              <a:extLst>
                <a:ext uri="{FF2B5EF4-FFF2-40B4-BE49-F238E27FC236}">
                  <a16:creationId xmlns:a16="http://schemas.microsoft.com/office/drawing/2014/main" id="{102C5B21-CC7D-FD0F-45A6-143162D55F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662220" y="1401102"/>
              <a:ext cx="237744" cy="233628"/>
            </a:xfrm>
            <a:prstGeom prst="rect">
              <a:avLst/>
            </a:prstGeom>
          </p:spPr>
        </p:pic>
        <p:pic>
          <p:nvPicPr>
            <p:cNvPr id="1606" name="Graphic 16" descr="Daily calendar with solid fill">
              <a:extLst>
                <a:ext uri="{FF2B5EF4-FFF2-40B4-BE49-F238E27FC236}">
                  <a16:creationId xmlns:a16="http://schemas.microsoft.com/office/drawing/2014/main" id="{FE1E8812-BF9A-6635-25CB-553D5A2B4C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662220" y="1737068"/>
              <a:ext cx="237744" cy="233628"/>
            </a:xfrm>
            <a:prstGeom prst="rect">
              <a:avLst/>
            </a:prstGeom>
          </p:spPr>
        </p:pic>
        <p:pic>
          <p:nvPicPr>
            <p:cNvPr id="1607" name="Graphic 17" descr="Network with solid fill">
              <a:extLst>
                <a:ext uri="{FF2B5EF4-FFF2-40B4-BE49-F238E27FC236}">
                  <a16:creationId xmlns:a16="http://schemas.microsoft.com/office/drawing/2014/main" id="{31BB2850-EA36-3CAB-F5CE-9E67EBC969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97045" y="1737069"/>
              <a:ext cx="237744" cy="233959"/>
            </a:xfrm>
            <a:prstGeom prst="rect">
              <a:avLst/>
            </a:prstGeom>
          </p:spPr>
        </p:pic>
        <p:pic>
          <p:nvPicPr>
            <p:cNvPr id="3" name="Graphic 12" descr="Stopwatch with solid fill">
              <a:extLst>
                <a:ext uri="{FF2B5EF4-FFF2-40B4-BE49-F238E27FC236}">
                  <a16:creationId xmlns:a16="http://schemas.microsoft.com/office/drawing/2014/main" id="{09A01C36-DC30-A789-60D8-0AA99C0DB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397045" y="2155692"/>
              <a:ext cx="237744" cy="233628"/>
            </a:xfrm>
            <a:prstGeom prst="rect">
              <a:avLst/>
            </a:prstGeom>
          </p:spPr>
        </p:pic>
        <p:pic>
          <p:nvPicPr>
            <p:cNvPr id="5" name="Graphic 17" descr="Network with solid fill">
              <a:extLst>
                <a:ext uri="{FF2B5EF4-FFF2-40B4-BE49-F238E27FC236}">
                  <a16:creationId xmlns:a16="http://schemas.microsoft.com/office/drawing/2014/main" id="{8E3AA487-3CBC-504F-0318-746A6AE24F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662220" y="2150658"/>
              <a:ext cx="237744" cy="233959"/>
            </a:xfrm>
            <a:prstGeom prst="rect">
              <a:avLst/>
            </a:prstGeom>
          </p:spPr>
        </p:pic>
        <p:pic>
          <p:nvPicPr>
            <p:cNvPr id="6" name="Graphic 12" descr="Stopwatch with solid fill">
              <a:extLst>
                <a:ext uri="{FF2B5EF4-FFF2-40B4-BE49-F238E27FC236}">
                  <a16:creationId xmlns:a16="http://schemas.microsoft.com/office/drawing/2014/main" id="{66DEA9A1-30CB-BAB4-9BEC-D48A274375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662220" y="2849543"/>
              <a:ext cx="237744" cy="233628"/>
            </a:xfrm>
            <a:prstGeom prst="rect">
              <a:avLst/>
            </a:prstGeom>
          </p:spPr>
        </p:pic>
        <p:pic>
          <p:nvPicPr>
            <p:cNvPr id="13" name="Graphic 17" descr="Network with solid fill">
              <a:extLst>
                <a:ext uri="{FF2B5EF4-FFF2-40B4-BE49-F238E27FC236}">
                  <a16:creationId xmlns:a16="http://schemas.microsoft.com/office/drawing/2014/main" id="{90F5A251-AFEF-98F1-6593-01273B8E0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662220" y="3662267"/>
              <a:ext cx="237744" cy="233959"/>
            </a:xfrm>
            <a:prstGeom prst="rect">
              <a:avLst/>
            </a:prstGeom>
          </p:spPr>
        </p:pic>
        <p:pic>
          <p:nvPicPr>
            <p:cNvPr id="14" name="Graphic 12" descr="Stopwatch with solid fill">
              <a:extLst>
                <a:ext uri="{FF2B5EF4-FFF2-40B4-BE49-F238E27FC236}">
                  <a16:creationId xmlns:a16="http://schemas.microsoft.com/office/drawing/2014/main" id="{55C80506-B191-3BF4-EB6D-78DE155E28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128421" y="4174040"/>
              <a:ext cx="237744" cy="233628"/>
            </a:xfrm>
            <a:prstGeom prst="rect">
              <a:avLst/>
            </a:prstGeom>
          </p:spPr>
        </p:pic>
        <p:pic>
          <p:nvPicPr>
            <p:cNvPr id="15" name="Graphic 16" descr="Daily calendar with solid fill">
              <a:extLst>
                <a:ext uri="{FF2B5EF4-FFF2-40B4-BE49-F238E27FC236}">
                  <a16:creationId xmlns:a16="http://schemas.microsoft.com/office/drawing/2014/main" id="{FD9C29FB-6C46-82B8-A0CA-3720825DDD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662220" y="4174040"/>
              <a:ext cx="237744" cy="233628"/>
            </a:xfrm>
            <a:prstGeom prst="rect">
              <a:avLst/>
            </a:prstGeom>
          </p:spPr>
        </p:pic>
        <p:pic>
          <p:nvPicPr>
            <p:cNvPr id="17" name="Graphic 17" descr="Network with solid fill">
              <a:extLst>
                <a:ext uri="{FF2B5EF4-FFF2-40B4-BE49-F238E27FC236}">
                  <a16:creationId xmlns:a16="http://schemas.microsoft.com/office/drawing/2014/main" id="{0D435128-ACD4-589D-7EF5-6CAD0E89F2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97045" y="4173875"/>
              <a:ext cx="237744" cy="233959"/>
            </a:xfrm>
            <a:prstGeom prst="rect">
              <a:avLst/>
            </a:prstGeom>
          </p:spPr>
        </p:pic>
        <p:pic>
          <p:nvPicPr>
            <p:cNvPr id="23" name="Graphic 16" descr="Daily calendar with solid fill">
              <a:extLst>
                <a:ext uri="{FF2B5EF4-FFF2-40B4-BE49-F238E27FC236}">
                  <a16:creationId xmlns:a16="http://schemas.microsoft.com/office/drawing/2014/main" id="{AFADF5E6-5D73-6032-87CB-43B0BA71A6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662220" y="3383486"/>
              <a:ext cx="237744" cy="233628"/>
            </a:xfrm>
            <a:prstGeom prst="rect">
              <a:avLst/>
            </a:prstGeom>
          </p:spPr>
        </p:pic>
        <p:pic>
          <p:nvPicPr>
            <p:cNvPr id="25" name="Graphic 17" descr="Network with solid fill">
              <a:extLst>
                <a:ext uri="{FF2B5EF4-FFF2-40B4-BE49-F238E27FC236}">
                  <a16:creationId xmlns:a16="http://schemas.microsoft.com/office/drawing/2014/main" id="{3622130E-F0A9-A8BA-1DF7-98CC69E52A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97045" y="3383487"/>
              <a:ext cx="237744" cy="233959"/>
            </a:xfrm>
            <a:prstGeom prst="rect">
              <a:avLst/>
            </a:prstGeom>
          </p:spPr>
        </p:pic>
        <p:pic>
          <p:nvPicPr>
            <p:cNvPr id="26" name="Graphic 16" descr="Daily calendar with solid fill">
              <a:extLst>
                <a:ext uri="{FF2B5EF4-FFF2-40B4-BE49-F238E27FC236}">
                  <a16:creationId xmlns:a16="http://schemas.microsoft.com/office/drawing/2014/main" id="{181862CA-8D5F-9605-D993-DCF1E94CE7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662220" y="4618996"/>
              <a:ext cx="237744" cy="233628"/>
            </a:xfrm>
            <a:prstGeom prst="rect">
              <a:avLst/>
            </a:prstGeom>
          </p:spPr>
        </p:pic>
        <p:pic>
          <p:nvPicPr>
            <p:cNvPr id="27" name="Graphic 17" descr="Network with solid fill">
              <a:extLst>
                <a:ext uri="{FF2B5EF4-FFF2-40B4-BE49-F238E27FC236}">
                  <a16:creationId xmlns:a16="http://schemas.microsoft.com/office/drawing/2014/main" id="{0D358F71-F78F-E436-B8FF-E9E8748103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97045" y="4618831"/>
              <a:ext cx="237744" cy="233959"/>
            </a:xfrm>
            <a:prstGeom prst="rect">
              <a:avLst/>
            </a:prstGeom>
          </p:spPr>
        </p:pic>
        <p:pic>
          <p:nvPicPr>
            <p:cNvPr id="28" name="Graphic 12" descr="Stopwatch with solid fill">
              <a:extLst>
                <a:ext uri="{FF2B5EF4-FFF2-40B4-BE49-F238E27FC236}">
                  <a16:creationId xmlns:a16="http://schemas.microsoft.com/office/drawing/2014/main" id="{9C7110FA-15F0-AEE4-3B56-8197AE8B76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128421" y="5050054"/>
              <a:ext cx="237744" cy="233628"/>
            </a:xfrm>
            <a:prstGeom prst="rect">
              <a:avLst/>
            </a:prstGeom>
          </p:spPr>
        </p:pic>
        <p:pic>
          <p:nvPicPr>
            <p:cNvPr id="30" name="Graphic 16" descr="Daily calendar with solid fill">
              <a:extLst>
                <a:ext uri="{FF2B5EF4-FFF2-40B4-BE49-F238E27FC236}">
                  <a16:creationId xmlns:a16="http://schemas.microsoft.com/office/drawing/2014/main" id="{F3D581C6-48AD-A16E-400E-4B8177646E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662220" y="5050054"/>
              <a:ext cx="237744" cy="233628"/>
            </a:xfrm>
            <a:prstGeom prst="rect">
              <a:avLst/>
            </a:prstGeom>
          </p:spPr>
        </p:pic>
        <p:pic>
          <p:nvPicPr>
            <p:cNvPr id="31" name="Graphic 17" descr="Network with solid fill">
              <a:extLst>
                <a:ext uri="{FF2B5EF4-FFF2-40B4-BE49-F238E27FC236}">
                  <a16:creationId xmlns:a16="http://schemas.microsoft.com/office/drawing/2014/main" id="{C45701DD-9BE7-7685-341F-EE3DE84F25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97045" y="5049889"/>
              <a:ext cx="237744" cy="233959"/>
            </a:xfrm>
            <a:prstGeom prst="rect">
              <a:avLst/>
            </a:prstGeom>
          </p:spPr>
        </p:pic>
        <p:pic>
          <p:nvPicPr>
            <p:cNvPr id="32" name="Graphic 12" descr="Stopwatch with solid fill">
              <a:extLst>
                <a:ext uri="{FF2B5EF4-FFF2-40B4-BE49-F238E27FC236}">
                  <a16:creationId xmlns:a16="http://schemas.microsoft.com/office/drawing/2014/main" id="{8E854161-79D5-E446-5399-C4FB136496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1189424" y="1401264"/>
              <a:ext cx="237744" cy="233305"/>
            </a:xfrm>
            <a:prstGeom prst="rect">
              <a:avLst/>
            </a:prstGeom>
          </p:spPr>
        </p:pic>
        <p:pic>
          <p:nvPicPr>
            <p:cNvPr id="33" name="Graphic 17" descr="Network with solid fill">
              <a:extLst>
                <a:ext uri="{FF2B5EF4-FFF2-40B4-BE49-F238E27FC236}">
                  <a16:creationId xmlns:a16="http://schemas.microsoft.com/office/drawing/2014/main" id="{4AA0FB7E-4479-6A8C-B517-E058F52BB5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450765" y="1401173"/>
              <a:ext cx="237744" cy="233486"/>
            </a:xfrm>
            <a:prstGeom prst="rect">
              <a:avLst/>
            </a:prstGeom>
          </p:spPr>
        </p:pic>
        <p:pic>
          <p:nvPicPr>
            <p:cNvPr id="34" name="Graphic 16" descr="Daily calendar with solid fill">
              <a:extLst>
                <a:ext uri="{FF2B5EF4-FFF2-40B4-BE49-F238E27FC236}">
                  <a16:creationId xmlns:a16="http://schemas.microsoft.com/office/drawing/2014/main" id="{47D6E7F0-FA8D-3599-89FC-E5B20F8EAD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1450765" y="1960507"/>
              <a:ext cx="237744" cy="233628"/>
            </a:xfrm>
            <a:prstGeom prst="rect">
              <a:avLst/>
            </a:prstGeom>
          </p:spPr>
        </p:pic>
        <p:pic>
          <p:nvPicPr>
            <p:cNvPr id="35" name="Graphic 17" descr="Network with solid fill">
              <a:extLst>
                <a:ext uri="{FF2B5EF4-FFF2-40B4-BE49-F238E27FC236}">
                  <a16:creationId xmlns:a16="http://schemas.microsoft.com/office/drawing/2014/main" id="{C43EDD57-C934-7BD7-556C-3CC2540680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170237" y="1960507"/>
              <a:ext cx="237744" cy="233958"/>
            </a:xfrm>
            <a:prstGeom prst="rect">
              <a:avLst/>
            </a:prstGeom>
          </p:spPr>
        </p:pic>
        <p:pic>
          <p:nvPicPr>
            <p:cNvPr id="36" name="Graphic 12" descr="Stopwatch with solid fill">
              <a:extLst>
                <a:ext uri="{FF2B5EF4-FFF2-40B4-BE49-F238E27FC236}">
                  <a16:creationId xmlns:a16="http://schemas.microsoft.com/office/drawing/2014/main" id="{3931B22C-A41E-0504-533E-26CB45A3CC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1174449" y="2849543"/>
              <a:ext cx="237744" cy="233628"/>
            </a:xfrm>
            <a:prstGeom prst="rect">
              <a:avLst/>
            </a:prstGeom>
          </p:spPr>
        </p:pic>
        <p:pic>
          <p:nvPicPr>
            <p:cNvPr id="37" name="Graphic 17" descr="Network with solid fill">
              <a:extLst>
                <a:ext uri="{FF2B5EF4-FFF2-40B4-BE49-F238E27FC236}">
                  <a16:creationId xmlns:a16="http://schemas.microsoft.com/office/drawing/2014/main" id="{F2A13EE9-4453-E51F-2DF6-F81EFD0E56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450765" y="2849378"/>
              <a:ext cx="237744" cy="233959"/>
            </a:xfrm>
            <a:prstGeom prst="rect">
              <a:avLst/>
            </a:prstGeom>
          </p:spPr>
        </p:pic>
        <p:pic>
          <p:nvPicPr>
            <p:cNvPr id="38" name="Graphic 16" descr="Daily calendar with solid fill">
              <a:extLst>
                <a:ext uri="{FF2B5EF4-FFF2-40B4-BE49-F238E27FC236}">
                  <a16:creationId xmlns:a16="http://schemas.microsoft.com/office/drawing/2014/main" id="{42BB15E7-E777-6354-8DBA-E3BAE4498C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1450765" y="3540263"/>
              <a:ext cx="237744" cy="233628"/>
            </a:xfrm>
            <a:prstGeom prst="rect">
              <a:avLst/>
            </a:prstGeom>
          </p:spPr>
        </p:pic>
        <p:pic>
          <p:nvPicPr>
            <p:cNvPr id="39" name="Graphic 17" descr="Network with solid fill">
              <a:extLst>
                <a:ext uri="{FF2B5EF4-FFF2-40B4-BE49-F238E27FC236}">
                  <a16:creationId xmlns:a16="http://schemas.microsoft.com/office/drawing/2014/main" id="{3BE68C1A-486E-7BFE-275D-C0BFFF702D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450765" y="4173875"/>
              <a:ext cx="237744" cy="233959"/>
            </a:xfrm>
            <a:prstGeom prst="rect">
              <a:avLst/>
            </a:prstGeom>
          </p:spPr>
        </p:pic>
        <p:pic>
          <p:nvPicPr>
            <p:cNvPr id="40" name="Graphic 17" descr="Network with solid fill">
              <a:extLst>
                <a:ext uri="{FF2B5EF4-FFF2-40B4-BE49-F238E27FC236}">
                  <a16:creationId xmlns:a16="http://schemas.microsoft.com/office/drawing/2014/main" id="{2428AF7A-5442-B97E-F40C-E6CDD164BF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450765" y="4618831"/>
              <a:ext cx="237744" cy="233959"/>
            </a:xfrm>
            <a:prstGeom prst="rect">
              <a:avLst/>
            </a:prstGeom>
          </p:spPr>
        </p:pic>
        <p:pic>
          <p:nvPicPr>
            <p:cNvPr id="41" name="Graphic 16" descr="Daily calendar with solid fill">
              <a:extLst>
                <a:ext uri="{FF2B5EF4-FFF2-40B4-BE49-F238E27FC236}">
                  <a16:creationId xmlns:a16="http://schemas.microsoft.com/office/drawing/2014/main" id="{2BB76031-5185-5544-E27E-83A903BFB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1450765" y="5050054"/>
              <a:ext cx="237744" cy="233628"/>
            </a:xfrm>
            <a:prstGeom prst="rect">
              <a:avLst/>
            </a:prstGeom>
          </p:spPr>
        </p:pic>
      </p:grpSp>
      <p:sp>
        <p:nvSpPr>
          <p:cNvPr id="72" name="Slide Number Placeholder 4">
            <a:extLst>
              <a:ext uri="{FF2B5EF4-FFF2-40B4-BE49-F238E27FC236}">
                <a16:creationId xmlns:a16="http://schemas.microsoft.com/office/drawing/2014/main" id="{F00EB70E-6B9D-493F-AFAC-0CD56481F7EE}"/>
              </a:ext>
            </a:extLst>
          </p:cNvPr>
          <p:cNvSpPr>
            <a:spLocks noGrp="1"/>
          </p:cNvSpPr>
          <p:nvPr>
            <p:ph type="sldNum" sz="quarter" idx="12"/>
          </p:nvPr>
        </p:nvSpPr>
        <p:spPr>
          <a:xfrm>
            <a:off x="11269133" y="6418790"/>
            <a:ext cx="381000" cy="365125"/>
          </a:xfrm>
        </p:spPr>
        <p:txBody>
          <a:bodyPr/>
          <a:lstStyle/>
          <a:p>
            <a:r>
              <a:rPr lang="en-US"/>
              <a:t>|  </a:t>
            </a:r>
            <a:fld id="{C67B5887-CFB9-4246-8825-1B185D5D0EDC}" type="slidenum">
              <a:rPr lang="en-US"/>
              <a:pPr/>
              <a:t>13</a:t>
            </a:fld>
            <a:endParaRPr lang="en-US"/>
          </a:p>
        </p:txBody>
      </p:sp>
      <p:sp>
        <p:nvSpPr>
          <p:cNvPr id="10" name="Footer Placeholder 9">
            <a:extLst>
              <a:ext uri="{FF2B5EF4-FFF2-40B4-BE49-F238E27FC236}">
                <a16:creationId xmlns:a16="http://schemas.microsoft.com/office/drawing/2014/main" id="{4165FC8A-48B3-C0AE-4362-E22A80C8818E}"/>
              </a:ext>
            </a:extLst>
          </p:cNvPr>
          <p:cNvSpPr>
            <a:spLocks noGrp="1"/>
          </p:cNvSpPr>
          <p:nvPr>
            <p:ph type="ftr" sz="quarter" idx="3"/>
          </p:nvPr>
        </p:nvSpPr>
        <p:spPr/>
        <p:txBody>
          <a:bodyPr/>
          <a:lstStyle/>
          <a:p>
            <a:r>
              <a:rPr lang="en-US"/>
              <a:t>High Performance Data Facility: Status and Plans</a:t>
            </a:r>
          </a:p>
        </p:txBody>
      </p:sp>
    </p:spTree>
    <p:extLst>
      <p:ext uri="{BB962C8B-B14F-4D97-AF65-F5344CB8AC3E}">
        <p14:creationId xmlns:p14="http://schemas.microsoft.com/office/powerpoint/2010/main" val="299226340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5872-8C9C-9160-9942-5485E543F755}"/>
              </a:ext>
            </a:extLst>
          </p:cNvPr>
          <p:cNvSpPr>
            <a:spLocks noGrp="1"/>
          </p:cNvSpPr>
          <p:nvPr>
            <p:ph type="title"/>
          </p:nvPr>
        </p:nvSpPr>
        <p:spPr>
          <a:xfrm>
            <a:off x="609600" y="228601"/>
            <a:ext cx="10560050" cy="501649"/>
          </a:xfrm>
        </p:spPr>
        <p:txBody>
          <a:bodyPr/>
          <a:lstStyle/>
          <a:p>
            <a:r>
              <a:rPr lang="en-US"/>
              <a:t>User Experience Engagement: Core to Our Strategy &amp; Plan</a:t>
            </a:r>
          </a:p>
        </p:txBody>
      </p:sp>
      <p:sp>
        <p:nvSpPr>
          <p:cNvPr id="5" name="Slide Number Placeholder 4">
            <a:extLst>
              <a:ext uri="{FF2B5EF4-FFF2-40B4-BE49-F238E27FC236}">
                <a16:creationId xmlns:a16="http://schemas.microsoft.com/office/drawing/2014/main" id="{7DD4AED1-494D-75CB-5E17-C976DC688876}"/>
              </a:ext>
            </a:extLst>
          </p:cNvPr>
          <p:cNvSpPr>
            <a:spLocks noGrp="1"/>
          </p:cNvSpPr>
          <p:nvPr>
            <p:ph type="sldNum" sz="quarter" idx="4"/>
          </p:nvPr>
        </p:nvSpPr>
        <p:spPr/>
        <p:txBody>
          <a:bodyPr/>
          <a:lstStyle/>
          <a:p>
            <a:r>
              <a:rPr lang="en-US"/>
              <a:t>|  </a:t>
            </a:r>
            <a:fld id="{C67B5887-CFB9-4246-8825-1B185D5D0EDC}" type="slidenum">
              <a:rPr lang="en-US" smtClean="0"/>
              <a:pPr/>
              <a:t>14</a:t>
            </a:fld>
            <a:endParaRPr lang="en-US"/>
          </a:p>
        </p:txBody>
      </p:sp>
      <p:sp>
        <p:nvSpPr>
          <p:cNvPr id="6" name="TextBox 9">
            <a:extLst>
              <a:ext uri="{FF2B5EF4-FFF2-40B4-BE49-F238E27FC236}">
                <a16:creationId xmlns:a16="http://schemas.microsoft.com/office/drawing/2014/main" id="{E39E23D8-61DB-8F5D-B7D9-14D624DF86B9}"/>
              </a:ext>
            </a:extLst>
          </p:cNvPr>
          <p:cNvSpPr txBox="1"/>
          <p:nvPr/>
        </p:nvSpPr>
        <p:spPr>
          <a:xfrm>
            <a:off x="2190489" y="5238603"/>
            <a:ext cx="7811022" cy="817245"/>
          </a:xfrm>
          <a:prstGeom prst="roundRect">
            <a:avLst/>
          </a:prstGeom>
          <a:solidFill>
            <a:schemeClr val="accent1">
              <a:lumMod val="20000"/>
              <a:lumOff val="80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Avenir Book" panose="02000503020000020003" pitchFamily="2" charset="0"/>
              </a:rPr>
              <a:t>“Tale of caution; you get one shot at making things accessible. Simple, easy (Google-esque) interfaces. You get one shot at it, or you'll lose your PIs. Interface simplicity.”</a:t>
            </a:r>
            <a:r>
              <a:rPr lang="en-US" sz="1400">
                <a:latin typeface="Avenir Book" panose="02000503020000020003" pitchFamily="2" charset="0"/>
              </a:rPr>
              <a:t> </a:t>
            </a:r>
          </a:p>
          <a:p>
            <a:pPr algn="r"/>
            <a:r>
              <a:rPr lang="en-US" sz="1400" i="1">
                <a:latin typeface="Avenir Book" panose="02000503020000020003" pitchFamily="2" charset="0"/>
              </a:rPr>
              <a:t>– Dan Jacobsen, ORNL/UT</a:t>
            </a:r>
            <a:endParaRPr lang="en-US" sz="1400" i="1">
              <a:latin typeface="Avenir Book" panose="02000503020000020003" pitchFamily="2" charset="0"/>
              <a:cs typeface="Calibri"/>
            </a:endParaRPr>
          </a:p>
        </p:txBody>
      </p:sp>
      <p:grpSp>
        <p:nvGrpSpPr>
          <p:cNvPr id="4" name="Group 3">
            <a:extLst>
              <a:ext uri="{FF2B5EF4-FFF2-40B4-BE49-F238E27FC236}">
                <a16:creationId xmlns:a16="http://schemas.microsoft.com/office/drawing/2014/main" id="{6C41D4B4-B918-A879-7CCE-704999B6B158}"/>
              </a:ext>
            </a:extLst>
          </p:cNvPr>
          <p:cNvGrpSpPr/>
          <p:nvPr/>
        </p:nvGrpSpPr>
        <p:grpSpPr>
          <a:xfrm>
            <a:off x="947771" y="1020216"/>
            <a:ext cx="3025369" cy="3855445"/>
            <a:chOff x="947771" y="1020216"/>
            <a:chExt cx="3025369" cy="3855445"/>
          </a:xfrm>
        </p:grpSpPr>
        <p:sp>
          <p:nvSpPr>
            <p:cNvPr id="8" name="Google Shape;1211;p49">
              <a:extLst>
                <a:ext uri="{FF2B5EF4-FFF2-40B4-BE49-F238E27FC236}">
                  <a16:creationId xmlns:a16="http://schemas.microsoft.com/office/drawing/2014/main" id="{F31B0880-EB04-930E-6EE6-C7D296EC6154}"/>
                </a:ext>
              </a:extLst>
            </p:cNvPr>
            <p:cNvSpPr txBox="1"/>
            <p:nvPr/>
          </p:nvSpPr>
          <p:spPr>
            <a:xfrm>
              <a:off x="947771" y="3429000"/>
              <a:ext cx="3025369" cy="1446661"/>
            </a:xfrm>
            <a:prstGeom prst="rect">
              <a:avLst/>
            </a:prstGeom>
            <a:noFill/>
            <a:ln>
              <a:noFill/>
            </a:ln>
          </p:spPr>
          <p:txBody>
            <a:bodyPr spcFirstLastPara="1" wrap="square" lIns="91425" tIns="45700" rIns="91425" bIns="45700" anchor="t" anchorCtr="0">
              <a:noAutofit/>
            </a:bodyPr>
            <a:lstStyle/>
            <a:p>
              <a:r>
                <a:rPr lang="en-US" sz="1600" b="1">
                  <a:solidFill>
                    <a:srgbClr val="083E5B"/>
                  </a:solidFill>
                  <a:latin typeface="Avenir Medium" panose="02000503020000020003" pitchFamily="2" charset="0"/>
                  <a:ea typeface="Calibri"/>
                  <a:cs typeface="Calibri"/>
                  <a:sym typeface="Calibri"/>
                </a:rPr>
                <a:t>User research </a:t>
              </a:r>
              <a:r>
                <a:rPr lang="en-US" sz="1600">
                  <a:solidFill>
                    <a:srgbClr val="083E5B"/>
                  </a:solidFill>
                  <a:latin typeface="Avenir Book" panose="02000503020000020003" pitchFamily="2" charset="0"/>
                  <a:ea typeface="Calibri"/>
                  <a:cs typeface="Calibri"/>
                  <a:sym typeface="Calibri"/>
                </a:rPr>
                <a:t>gives us a process to verify/validate our “intuition about what the user needs” (hypothesis) and convert it into action</a:t>
              </a:r>
              <a:endParaRPr lang="en-US" sz="1600" b="1">
                <a:solidFill>
                  <a:srgbClr val="083E5B"/>
                </a:solidFill>
                <a:latin typeface="Avenir Book" panose="02000503020000020003" pitchFamily="2" charset="0"/>
                <a:cs typeface="Calibri"/>
              </a:endParaRPr>
            </a:p>
          </p:txBody>
        </p:sp>
        <p:pic>
          <p:nvPicPr>
            <p:cNvPr id="9" name="Picture 7" descr="Target Audience">
              <a:extLst>
                <a:ext uri="{FF2B5EF4-FFF2-40B4-BE49-F238E27FC236}">
                  <a16:creationId xmlns:a16="http://schemas.microsoft.com/office/drawing/2014/main" id="{33EC9C8F-FAE7-53DC-5365-7C4D7F20AE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492" y="1020216"/>
              <a:ext cx="2628755" cy="2628755"/>
            </a:xfrm>
            <a:prstGeom prst="rect">
              <a:avLst/>
            </a:prstGeom>
          </p:spPr>
        </p:pic>
      </p:grpSp>
      <p:grpSp>
        <p:nvGrpSpPr>
          <p:cNvPr id="10" name="Group 9">
            <a:extLst>
              <a:ext uri="{FF2B5EF4-FFF2-40B4-BE49-F238E27FC236}">
                <a16:creationId xmlns:a16="http://schemas.microsoft.com/office/drawing/2014/main" id="{28F12757-9D61-849D-A7AA-E74EE76E51E6}"/>
              </a:ext>
            </a:extLst>
          </p:cNvPr>
          <p:cNvGrpSpPr/>
          <p:nvPr/>
        </p:nvGrpSpPr>
        <p:grpSpPr>
          <a:xfrm>
            <a:off x="7517662" y="675916"/>
            <a:ext cx="3641097" cy="4199745"/>
            <a:chOff x="4606055" y="675916"/>
            <a:chExt cx="3659264" cy="4199745"/>
          </a:xfrm>
        </p:grpSpPr>
        <p:pic>
          <p:nvPicPr>
            <p:cNvPr id="13" name="Graphic 12" descr="Boardroom with solid fill">
              <a:extLst>
                <a:ext uri="{FF2B5EF4-FFF2-40B4-BE49-F238E27FC236}">
                  <a16:creationId xmlns:a16="http://schemas.microsoft.com/office/drawing/2014/main" id="{DC4C1E3C-CB0E-5D86-A137-8F56E2BDC413}"/>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4733037" y="675916"/>
              <a:ext cx="3308264" cy="3317353"/>
            </a:xfrm>
            <a:prstGeom prst="rect">
              <a:avLst/>
            </a:prstGeom>
          </p:spPr>
        </p:pic>
        <p:sp>
          <p:nvSpPr>
            <p:cNvPr id="14" name="Google Shape;1211;p49">
              <a:extLst>
                <a:ext uri="{FF2B5EF4-FFF2-40B4-BE49-F238E27FC236}">
                  <a16:creationId xmlns:a16="http://schemas.microsoft.com/office/drawing/2014/main" id="{D6CF1C6C-EF6F-339D-3139-A58F11FD0A94}"/>
                </a:ext>
              </a:extLst>
            </p:cNvPr>
            <p:cNvSpPr txBox="1"/>
            <p:nvPr/>
          </p:nvSpPr>
          <p:spPr>
            <a:xfrm>
              <a:off x="4606055" y="3428999"/>
              <a:ext cx="3659264" cy="1446662"/>
            </a:xfrm>
            <a:prstGeom prst="rect">
              <a:avLst/>
            </a:prstGeom>
            <a:noFill/>
            <a:ln>
              <a:noFill/>
            </a:ln>
          </p:spPr>
          <p:txBody>
            <a:bodyPr spcFirstLastPara="1" wrap="square" lIns="91425" tIns="45700" rIns="91425" bIns="45700" anchor="t" anchorCtr="0">
              <a:noAutofit/>
            </a:bodyPr>
            <a:lstStyle/>
            <a:p>
              <a:r>
                <a:rPr lang="en-US" sz="1600" b="1">
                  <a:solidFill>
                    <a:srgbClr val="083E5B"/>
                  </a:solidFill>
                  <a:latin typeface="Avenir Medium" panose="02000503020000020003" pitchFamily="2" charset="0"/>
                  <a:cs typeface="Calibri"/>
                  <a:sym typeface="Calibri"/>
                </a:rPr>
                <a:t>User support and data stewards </a:t>
              </a:r>
              <a:br>
                <a:rPr lang="en-US" sz="1600" b="1">
                  <a:solidFill>
                    <a:srgbClr val="083E5B"/>
                  </a:solidFill>
                  <a:latin typeface="Avenir Medium" panose="02000503020000020003" pitchFamily="2" charset="0"/>
                  <a:cs typeface="Calibri"/>
                  <a:sym typeface="Calibri"/>
                </a:rPr>
              </a:br>
              <a:r>
                <a:rPr lang="en-US" sz="1600">
                  <a:solidFill>
                    <a:srgbClr val="083E5B"/>
                  </a:solidFill>
                  <a:latin typeface="Avenir Book" panose="02000503020000020003" pitchFamily="2" charset="0"/>
                  <a:cs typeface="Calibri"/>
                  <a:sym typeface="Calibri"/>
                </a:rPr>
                <a:t>will provide critical help to HPDF users to leverage resources effectively and efficiently, allowing us to address computation and data needs early</a:t>
              </a:r>
              <a:endParaRPr lang="en-US" sz="1600">
                <a:solidFill>
                  <a:srgbClr val="083E5B"/>
                </a:solidFill>
                <a:latin typeface="Avenir Book" panose="02000503020000020003" pitchFamily="2" charset="0"/>
                <a:cs typeface="Calibri"/>
              </a:endParaRPr>
            </a:p>
          </p:txBody>
        </p:sp>
      </p:grpSp>
      <p:grpSp>
        <p:nvGrpSpPr>
          <p:cNvPr id="3" name="Group 2">
            <a:extLst>
              <a:ext uri="{FF2B5EF4-FFF2-40B4-BE49-F238E27FC236}">
                <a16:creationId xmlns:a16="http://schemas.microsoft.com/office/drawing/2014/main" id="{056D8306-8A4A-3714-9C8B-956EF5296D54}"/>
              </a:ext>
            </a:extLst>
          </p:cNvPr>
          <p:cNvGrpSpPr/>
          <p:nvPr/>
        </p:nvGrpSpPr>
        <p:grpSpPr>
          <a:xfrm>
            <a:off x="4326704" y="931119"/>
            <a:ext cx="2837394" cy="4006982"/>
            <a:chOff x="4326704" y="931119"/>
            <a:chExt cx="2837394" cy="4006982"/>
          </a:xfrm>
        </p:grpSpPr>
        <p:sp>
          <p:nvSpPr>
            <p:cNvPr id="11" name="Google Shape;1211;p49">
              <a:extLst>
                <a:ext uri="{FF2B5EF4-FFF2-40B4-BE49-F238E27FC236}">
                  <a16:creationId xmlns:a16="http://schemas.microsoft.com/office/drawing/2014/main" id="{0601FD1D-A0AD-251E-7FF0-2D496072FC85}"/>
                </a:ext>
              </a:extLst>
            </p:cNvPr>
            <p:cNvSpPr txBox="1"/>
            <p:nvPr/>
          </p:nvSpPr>
          <p:spPr>
            <a:xfrm>
              <a:off x="4326704" y="3491439"/>
              <a:ext cx="2837394" cy="1446662"/>
            </a:xfrm>
            <a:prstGeom prst="rect">
              <a:avLst/>
            </a:prstGeom>
            <a:noFill/>
            <a:ln>
              <a:noFill/>
            </a:ln>
          </p:spPr>
          <p:txBody>
            <a:bodyPr spcFirstLastPara="1" wrap="square" lIns="91425" tIns="45700" rIns="91425" bIns="45700" anchor="t" anchorCtr="0">
              <a:noAutofit/>
            </a:bodyPr>
            <a:lstStyle/>
            <a:p>
              <a:r>
                <a:rPr lang="en-US" sz="1600" b="1">
                  <a:solidFill>
                    <a:srgbClr val="083E5B"/>
                  </a:solidFill>
                  <a:latin typeface="Avenir Medium" panose="02000503020000020003" pitchFamily="2" charset="0"/>
                  <a:cs typeface="Calibri"/>
                  <a:sym typeface="Calibri"/>
                </a:rPr>
                <a:t>Deep partnership model </a:t>
              </a:r>
              <a:br>
                <a:rPr lang="en-US" sz="1600">
                  <a:solidFill>
                    <a:srgbClr val="083E5B"/>
                  </a:solidFill>
                  <a:latin typeface="Avenir Book" panose="02000503020000020003" pitchFamily="2" charset="0"/>
                  <a:cs typeface="Calibri"/>
                  <a:sym typeface="Calibri"/>
                </a:rPr>
              </a:br>
              <a:r>
                <a:rPr lang="en-US" sz="1600">
                  <a:solidFill>
                    <a:srgbClr val="083E5B"/>
                  </a:solidFill>
                  <a:latin typeface="Avenir Book" panose="02000503020000020003" pitchFamily="2" charset="0"/>
                  <a:cs typeface="Calibri"/>
                  <a:sym typeface="Calibri"/>
                </a:rPr>
                <a:t>to serve user needs, mature data stewardship across SC, and develop a workforce </a:t>
              </a:r>
              <a:endParaRPr lang="en-US" sz="1600">
                <a:solidFill>
                  <a:srgbClr val="083E5B"/>
                </a:solidFill>
                <a:latin typeface="Avenir Book" panose="02000503020000020003" pitchFamily="2" charset="0"/>
                <a:cs typeface="Calibri"/>
              </a:endParaRPr>
            </a:p>
          </p:txBody>
        </p:sp>
        <p:pic>
          <p:nvPicPr>
            <p:cNvPr id="12" name="Picture 11" descr="Stewardship - Free social icons">
              <a:extLst>
                <a:ext uri="{FF2B5EF4-FFF2-40B4-BE49-F238E27FC236}">
                  <a16:creationId xmlns:a16="http://schemas.microsoft.com/office/drawing/2014/main" id="{47E5EA2E-5D1C-2958-F799-754E3FCE98A2}"/>
                </a:ext>
              </a:extLst>
            </p:cNvPr>
            <p:cNvPicPr>
              <a:picLocks noChangeAspect="1"/>
            </p:cNvPicPr>
            <p:nvPr/>
          </p:nvPicPr>
          <p:blipFill>
            <a:blip r:embed="rId6">
              <a:duotone>
                <a:schemeClr val="accent1">
                  <a:shade val="45000"/>
                  <a:satMod val="135000"/>
                </a:schemeClr>
                <a:prstClr val="white"/>
              </a:duotone>
            </a:blip>
            <a:stretch>
              <a:fillRect/>
            </a:stretch>
          </p:blipFill>
          <p:spPr>
            <a:xfrm>
              <a:off x="4364642" y="931119"/>
              <a:ext cx="2560320" cy="2560320"/>
            </a:xfrm>
            <a:prstGeom prst="rect">
              <a:avLst/>
            </a:prstGeom>
          </p:spPr>
        </p:pic>
      </p:grpSp>
      <p:sp>
        <p:nvSpPr>
          <p:cNvPr id="16" name="Date Placeholder 3">
            <a:extLst>
              <a:ext uri="{FF2B5EF4-FFF2-40B4-BE49-F238E27FC236}">
                <a16:creationId xmlns:a16="http://schemas.microsoft.com/office/drawing/2014/main" id="{4C7D6EF9-A198-DAF2-B3C0-BF3FA5348D10}"/>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7" name="Footer Placeholder 3">
            <a:extLst>
              <a:ext uri="{FF2B5EF4-FFF2-40B4-BE49-F238E27FC236}">
                <a16:creationId xmlns:a16="http://schemas.microsoft.com/office/drawing/2014/main" id="{227E851A-8614-0DE6-187E-5C255634F49A}"/>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379462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A260-7D51-F6D1-F3F4-8B05D253C5B4}"/>
              </a:ext>
            </a:extLst>
          </p:cNvPr>
          <p:cNvSpPr>
            <a:spLocks noGrp="1"/>
          </p:cNvSpPr>
          <p:nvPr>
            <p:ph type="title"/>
          </p:nvPr>
        </p:nvSpPr>
        <p:spPr>
          <a:xfrm>
            <a:off x="609600" y="228601"/>
            <a:ext cx="6171446" cy="501649"/>
          </a:xfrm>
        </p:spPr>
        <p:txBody>
          <a:bodyPr/>
          <a:lstStyle/>
          <a:p>
            <a:r>
              <a:rPr lang="en-US" sz="2400"/>
              <a:t>Programmatic View of Spokes</a:t>
            </a:r>
          </a:p>
        </p:txBody>
      </p:sp>
      <p:sp>
        <p:nvSpPr>
          <p:cNvPr id="5" name="Slide Number Placeholder 4">
            <a:extLst>
              <a:ext uri="{FF2B5EF4-FFF2-40B4-BE49-F238E27FC236}">
                <a16:creationId xmlns:a16="http://schemas.microsoft.com/office/drawing/2014/main" id="{8C8ADF4E-7BC1-617A-E190-6AD6666B217A}"/>
              </a:ext>
            </a:extLst>
          </p:cNvPr>
          <p:cNvSpPr>
            <a:spLocks noGrp="1"/>
          </p:cNvSpPr>
          <p:nvPr>
            <p:ph type="sldNum" sz="quarter" idx="4"/>
          </p:nvPr>
        </p:nvSpPr>
        <p:spPr/>
        <p:txBody>
          <a:bodyPr/>
          <a:lstStyle/>
          <a:p>
            <a:r>
              <a:rPr lang="en-US"/>
              <a:t>|  </a:t>
            </a:r>
            <a:fld id="{C67B5887-CFB9-4246-8825-1B185D5D0EDC}" type="slidenum">
              <a:rPr lang="en-US" smtClean="0"/>
              <a:pPr/>
              <a:t>15</a:t>
            </a:fld>
            <a:endParaRPr lang="en-US"/>
          </a:p>
        </p:txBody>
      </p:sp>
      <p:sp>
        <p:nvSpPr>
          <p:cNvPr id="4" name="Footer Placeholder 4">
            <a:extLst>
              <a:ext uri="{FF2B5EF4-FFF2-40B4-BE49-F238E27FC236}">
                <a16:creationId xmlns:a16="http://schemas.microsoft.com/office/drawing/2014/main" id="{ED64FE64-6F12-05E2-F074-9E19E9F7B93B}"/>
              </a:ext>
            </a:extLst>
          </p:cNvPr>
          <p:cNvSpPr>
            <a:spLocks noGrp="1"/>
          </p:cNvSpPr>
          <p:nvPr>
            <p:ph type="ftr" sz="quarter" idx="4294967295"/>
          </p:nvPr>
        </p:nvSpPr>
        <p:spPr>
          <a:xfrm>
            <a:off x="3048000" y="6356350"/>
            <a:ext cx="6096000" cy="365125"/>
          </a:xfrm>
          <a:prstGeom prst="rect">
            <a:avLst/>
          </a:prstGeom>
        </p:spPr>
        <p:txBody>
          <a:bodyPr/>
          <a:lstStyle/>
          <a:p>
            <a:r>
              <a:rPr lang="en-US"/>
              <a:t>High Performance Data Facility: Status and Plans</a:t>
            </a:r>
          </a:p>
        </p:txBody>
      </p:sp>
      <p:sp>
        <p:nvSpPr>
          <p:cNvPr id="23" name="TextBox 22">
            <a:extLst>
              <a:ext uri="{FF2B5EF4-FFF2-40B4-BE49-F238E27FC236}">
                <a16:creationId xmlns:a16="http://schemas.microsoft.com/office/drawing/2014/main" id="{01E937C0-339C-5095-D1CF-84016678DCFC}"/>
              </a:ext>
            </a:extLst>
          </p:cNvPr>
          <p:cNvSpPr txBox="1"/>
          <p:nvPr/>
        </p:nvSpPr>
        <p:spPr>
          <a:xfrm>
            <a:off x="201813" y="1307230"/>
            <a:ext cx="4404054" cy="4524315"/>
          </a:xfrm>
          <a:prstGeom prst="rect">
            <a:avLst/>
          </a:prstGeom>
          <a:noFill/>
        </p:spPr>
        <p:txBody>
          <a:bodyPr wrap="square" rtlCol="0">
            <a:spAutoFit/>
          </a:bodyPr>
          <a:lstStyle/>
          <a:p>
            <a:r>
              <a:rPr lang="en-US" sz="1600" b="1">
                <a:latin typeface="Avenir Medium" panose="02000503020000020003" pitchFamily="2" charset="0"/>
              </a:rPr>
              <a:t>User Facility Spokes.</a:t>
            </a:r>
            <a:r>
              <a:rPr lang="en-US" sz="1600">
                <a:latin typeface="Avenir Medium" panose="02000503020000020003" pitchFamily="2" charset="0"/>
              </a:rPr>
              <a:t> Supporting the data lifecycle needs of a given DOE scientific user facility, or one of its constituent parts. </a:t>
            </a:r>
          </a:p>
          <a:p>
            <a:endParaRPr lang="en-US" sz="1600">
              <a:latin typeface="Avenir Medium" panose="02000503020000020003" pitchFamily="2" charset="0"/>
            </a:endParaRPr>
          </a:p>
          <a:p>
            <a:r>
              <a:rPr lang="en-US" sz="1600" b="1">
                <a:latin typeface="Avenir Medium" panose="02000503020000020003" pitchFamily="2" charset="0"/>
              </a:rPr>
              <a:t>Program Spokes.</a:t>
            </a:r>
            <a:r>
              <a:rPr lang="en-US" sz="1600">
                <a:latin typeface="Avenir Medium" panose="02000503020000020003" pitchFamily="2" charset="0"/>
              </a:rPr>
              <a:t> Supporting specific DOE program community with tailored resources necessary to advance that program’s mission and strategic goals. </a:t>
            </a:r>
          </a:p>
          <a:p>
            <a:endParaRPr lang="en-US" sz="1600">
              <a:latin typeface="Avenir Medium" panose="02000503020000020003" pitchFamily="2" charset="0"/>
            </a:endParaRPr>
          </a:p>
          <a:p>
            <a:r>
              <a:rPr lang="en-US" sz="1600" b="1">
                <a:latin typeface="Avenir Medium" panose="02000503020000020003" pitchFamily="2" charset="0"/>
              </a:rPr>
              <a:t>Institutional Spokes.</a:t>
            </a:r>
            <a:r>
              <a:rPr lang="en-US" sz="1600">
                <a:latin typeface="Avenir Medium" panose="02000503020000020003" pitchFamily="2" charset="0"/>
              </a:rPr>
              <a:t> Supporting a specific DOE national laboratory to support its multi-mission scientific community.</a:t>
            </a:r>
          </a:p>
          <a:p>
            <a:endParaRPr lang="en-US" sz="1600">
              <a:latin typeface="Avenir Medium" panose="02000503020000020003" pitchFamily="2" charset="0"/>
            </a:endParaRPr>
          </a:p>
          <a:p>
            <a:r>
              <a:rPr lang="en-US" sz="1600" b="1">
                <a:latin typeface="Avenir Medium" panose="02000503020000020003" pitchFamily="2" charset="0"/>
              </a:rPr>
              <a:t>Collaboration Spokes.</a:t>
            </a:r>
            <a:r>
              <a:rPr lang="en-US" sz="1600">
                <a:latin typeface="Avenir Medium" panose="02000503020000020003" pitchFamily="2" charset="0"/>
              </a:rPr>
              <a:t> Supporting a significant DOE-funded project that requires close partnership with Hub to collaboratively design and tailor solutions that can advance and sustain the data lifecycle. </a:t>
            </a:r>
          </a:p>
        </p:txBody>
      </p:sp>
      <p:pic>
        <p:nvPicPr>
          <p:cNvPr id="9" name="Graphic 8">
            <a:extLst>
              <a:ext uri="{FF2B5EF4-FFF2-40B4-BE49-F238E27FC236}">
                <a16:creationId xmlns:a16="http://schemas.microsoft.com/office/drawing/2014/main" id="{3446E332-653D-5193-74BA-8C5A10283AB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40" t="987" r="4502" b="30729"/>
          <a:stretch/>
        </p:blipFill>
        <p:spPr>
          <a:xfrm>
            <a:off x="4505609" y="1715912"/>
            <a:ext cx="7624940" cy="3205774"/>
          </a:xfrm>
          <a:prstGeom prst="rect">
            <a:avLst/>
          </a:prstGeom>
        </p:spPr>
      </p:pic>
      <p:sp>
        <p:nvSpPr>
          <p:cNvPr id="6" name="Rectangle 5">
            <a:extLst>
              <a:ext uri="{FF2B5EF4-FFF2-40B4-BE49-F238E27FC236}">
                <a16:creationId xmlns:a16="http://schemas.microsoft.com/office/drawing/2014/main" id="{38D37D21-14C7-E9FD-DA65-7BDEEC850C4C}"/>
              </a:ext>
            </a:extLst>
          </p:cNvPr>
          <p:cNvSpPr/>
          <p:nvPr/>
        </p:nvSpPr>
        <p:spPr>
          <a:xfrm>
            <a:off x="5926892" y="5329901"/>
            <a:ext cx="5274509" cy="912167"/>
          </a:xfrm>
          <a:prstGeom prst="rect">
            <a:avLst/>
          </a:prstGeom>
          <a:solidFill>
            <a:srgbClr val="4B5B5B">
              <a:alpha val="74902"/>
            </a:srgbClr>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Avenir"/>
                <a:ea typeface="Yu Mincho"/>
                <a:cs typeface="Times New Roman"/>
              </a:rPr>
              <a:t>Q: Does the programmatic view of Spokes capture the use cases you might have? </a:t>
            </a:r>
            <a:endParaRPr lang="en-US" sz="1800">
              <a:solidFill>
                <a:schemeClr val="bg1"/>
              </a:solidFill>
              <a:latin typeface="Avenir" panose="02000503020000020003" pitchFamily="2"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47157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9" name="Google Shape;1139;p79"/>
          <p:cNvSpPr txBox="1">
            <a:spLocks noGrp="1"/>
          </p:cNvSpPr>
          <p:nvPr>
            <p:ph type="body" idx="1"/>
          </p:nvPr>
        </p:nvSpPr>
        <p:spPr>
          <a:xfrm>
            <a:off x="411713" y="1092235"/>
            <a:ext cx="5023600" cy="3678241"/>
          </a:xfrm>
          <a:prstGeom prst="rect">
            <a:avLst/>
          </a:prstGeom>
          <a:noFill/>
          <a:ln>
            <a:noFill/>
          </a:ln>
        </p:spPr>
        <p:txBody>
          <a:bodyPr spcFirstLastPara="1" vert="horz" wrap="square" lIns="91433" tIns="45700" rIns="91433" bIns="45700" rtlCol="0" anchor="t" anchorCtr="0">
            <a:normAutofit/>
          </a:bodyPr>
          <a:lstStyle/>
          <a:p>
            <a:pPr marL="338658" indent="-347125">
              <a:spcBef>
                <a:spcPts val="0"/>
              </a:spcBef>
              <a:buFont typeface="Avenir"/>
              <a:buChar char="•"/>
            </a:pPr>
            <a:r>
              <a:rPr lang="en">
                <a:latin typeface="Avenir"/>
                <a:ea typeface="Avenir"/>
                <a:cs typeface="Avenir"/>
                <a:sym typeface="Avenir"/>
              </a:rPr>
              <a:t>July 11-13, 2024</a:t>
            </a:r>
          </a:p>
          <a:p>
            <a:pPr marL="338658" indent="-347125">
              <a:spcBef>
                <a:spcPts val="0"/>
              </a:spcBef>
              <a:buFont typeface="Avenir"/>
              <a:buChar char="•"/>
            </a:pPr>
            <a:r>
              <a:rPr lang="en">
                <a:latin typeface="Avenir"/>
                <a:ea typeface="Avenir"/>
                <a:cs typeface="Avenir"/>
                <a:sym typeface="Avenir"/>
              </a:rPr>
              <a:t>Well-attended with around 80+ people</a:t>
            </a:r>
            <a:endParaRPr>
              <a:latin typeface="Avenir"/>
              <a:ea typeface="Avenir"/>
              <a:cs typeface="Avenir"/>
              <a:sym typeface="Avenir"/>
            </a:endParaRPr>
          </a:p>
          <a:p>
            <a:pPr marL="694249" lvl="1" indent="-228594">
              <a:buFont typeface="Avenir"/>
              <a:buChar char="－"/>
            </a:pPr>
            <a:r>
              <a:rPr lang="en">
                <a:latin typeface="Avenir"/>
                <a:ea typeface="Avenir"/>
                <a:cs typeface="Avenir"/>
                <a:sym typeface="Avenir"/>
              </a:rPr>
              <a:t>A mix of program managers, lab people, ASCR facility directors and staff</a:t>
            </a:r>
            <a:endParaRPr>
              <a:latin typeface="Avenir"/>
              <a:ea typeface="Avenir"/>
              <a:cs typeface="Avenir"/>
              <a:sym typeface="Avenir"/>
            </a:endParaRPr>
          </a:p>
          <a:p>
            <a:pPr marL="338658" indent="-347125">
              <a:buFont typeface="Avenir"/>
              <a:buChar char="•"/>
            </a:pPr>
            <a:r>
              <a:rPr lang="en">
                <a:latin typeface="Avenir"/>
                <a:ea typeface="Avenir"/>
                <a:cs typeface="Avenir"/>
                <a:sym typeface="Avenir"/>
              </a:rPr>
              <a:t>Attendees were engaged and active, providing lots of feedback</a:t>
            </a:r>
          </a:p>
          <a:p>
            <a:pPr marL="338658" indent="-347125">
              <a:buFont typeface="Avenir"/>
              <a:buChar char="•"/>
            </a:pPr>
            <a:r>
              <a:rPr lang="en">
                <a:latin typeface="Avenir"/>
                <a:ea typeface="Avenir"/>
                <a:cs typeface="Avenir"/>
                <a:sym typeface="Avenir"/>
              </a:rPr>
              <a:t>Early Synthesis is approaching completion</a:t>
            </a:r>
            <a:endParaRPr>
              <a:latin typeface="Avenir"/>
              <a:ea typeface="Avenir"/>
              <a:cs typeface="Avenir"/>
              <a:sym typeface="Avenir"/>
            </a:endParaRPr>
          </a:p>
        </p:txBody>
      </p:sp>
      <p:sp>
        <p:nvSpPr>
          <p:cNvPr id="1140" name="Google Shape;1140;p79"/>
          <p:cNvSpPr txBox="1">
            <a:spLocks noGrp="1"/>
          </p:cNvSpPr>
          <p:nvPr>
            <p:ph type="body" idx="3"/>
          </p:nvPr>
        </p:nvSpPr>
        <p:spPr>
          <a:xfrm>
            <a:off x="411713" y="315231"/>
            <a:ext cx="9788800" cy="658000"/>
          </a:xfrm>
          <a:prstGeom prst="rect">
            <a:avLst/>
          </a:prstGeom>
          <a:noFill/>
          <a:ln>
            <a:noFill/>
          </a:ln>
        </p:spPr>
        <p:txBody>
          <a:bodyPr spcFirstLastPara="1" vert="horz" wrap="square" lIns="91433" tIns="45700" rIns="91433" bIns="45700" rtlCol="0" anchor="t" anchorCtr="0">
            <a:noAutofit/>
          </a:bodyPr>
          <a:lstStyle/>
          <a:p>
            <a:pPr marL="0" indent="0">
              <a:spcBef>
                <a:spcPts val="0"/>
              </a:spcBef>
            </a:pPr>
            <a:r>
              <a:rPr lang="en">
                <a:latin typeface="Avenir"/>
                <a:ea typeface="Avenir"/>
                <a:cs typeface="Avenir"/>
                <a:sym typeface="Avenir"/>
              </a:rPr>
              <a:t>IRI/HPDF Meeting Impressions</a:t>
            </a:r>
            <a:endParaRPr/>
          </a:p>
        </p:txBody>
      </p:sp>
      <p:sp>
        <p:nvSpPr>
          <p:cNvPr id="1141" name="Google Shape;1141;p79"/>
          <p:cNvSpPr txBox="1">
            <a:spLocks noGrp="1"/>
          </p:cNvSpPr>
          <p:nvPr>
            <p:ph type="sldNum" idx="12"/>
          </p:nvPr>
        </p:nvSpPr>
        <p:spPr>
          <a:xfrm>
            <a:off x="5635743" y="6304053"/>
            <a:ext cx="714800" cy="303200"/>
          </a:xfrm>
          <a:prstGeom prst="rect">
            <a:avLst/>
          </a:prstGeom>
          <a:noFill/>
          <a:ln>
            <a:noFill/>
          </a:ln>
        </p:spPr>
        <p:txBody>
          <a:bodyPr spcFirstLastPara="1" vert="horz" wrap="square" lIns="0" tIns="45700" rIns="0" bIns="45700" rtlCol="0" anchor="ctr" anchorCtr="0">
            <a:noAutofit/>
          </a:bodyPr>
          <a:lstStyle/>
          <a:p>
            <a:fld id="{00000000-1234-1234-1234-123412341234}" type="slidenum">
              <a:rPr lang="en"/>
              <a:pPr/>
              <a:t>16</a:t>
            </a:fld>
            <a:endParaRPr/>
          </a:p>
        </p:txBody>
      </p:sp>
      <p:pic>
        <p:nvPicPr>
          <p:cNvPr id="1142" name="Google Shape;1142;p79"/>
          <p:cNvPicPr preferRelativeResize="0"/>
          <p:nvPr/>
        </p:nvPicPr>
        <p:blipFill rotWithShape="1">
          <a:blip r:embed="rId3">
            <a:alphaModFix/>
          </a:blip>
          <a:srcRect/>
          <a:stretch/>
        </p:blipFill>
        <p:spPr>
          <a:xfrm>
            <a:off x="5995994" y="1153189"/>
            <a:ext cx="5227818" cy="3617287"/>
          </a:xfrm>
          <a:prstGeom prst="rect">
            <a:avLst/>
          </a:prstGeom>
          <a:noFill/>
          <a:ln>
            <a:noFill/>
          </a:ln>
        </p:spPr>
      </p:pic>
      <p:sp>
        <p:nvSpPr>
          <p:cNvPr id="2" name="Google Shape;1726;p68">
            <a:extLst>
              <a:ext uri="{FF2B5EF4-FFF2-40B4-BE49-F238E27FC236}">
                <a16:creationId xmlns:a16="http://schemas.microsoft.com/office/drawing/2014/main" id="{19B07BAA-AA6D-EBB0-F8E7-881B1F7FA6CC}"/>
              </a:ext>
            </a:extLst>
          </p:cNvPr>
          <p:cNvSpPr/>
          <p:nvPr/>
        </p:nvSpPr>
        <p:spPr>
          <a:xfrm>
            <a:off x="444633" y="5342965"/>
            <a:ext cx="11263274" cy="784234"/>
          </a:xfrm>
          <a:prstGeom prst="roundRect">
            <a:avLst>
              <a:gd name="adj" fmla="val 16667"/>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algn="ctr">
              <a:lnSpc>
                <a:spcPct val="110000"/>
              </a:lnSpc>
            </a:pPr>
            <a:r>
              <a:rPr lang="en-US" b="1">
                <a:solidFill>
                  <a:srgbClr val="FFFFFF"/>
                </a:solidFill>
                <a:latin typeface="Avenir Medium" panose="02000503020000020003" pitchFamily="2" charset="0"/>
              </a:rPr>
              <a:t>The SC community expressed an </a:t>
            </a:r>
            <a:r>
              <a:rPr lang="en-US" b="1" i="1">
                <a:solidFill>
                  <a:srgbClr val="FFFFFF"/>
                </a:solidFill>
                <a:latin typeface="Avenir Medium" panose="02000503020000020003" pitchFamily="2" charset="0"/>
              </a:rPr>
              <a:t>Immediate and Urgent Need</a:t>
            </a:r>
            <a:r>
              <a:rPr lang="en-US" b="1">
                <a:solidFill>
                  <a:srgbClr val="FFFFFF"/>
                </a:solidFill>
                <a:latin typeface="Avenir Medium" panose="02000503020000020003" pitchFamily="2" charset="0"/>
              </a:rPr>
              <a:t> for HPDF Capabilities</a:t>
            </a:r>
          </a:p>
        </p:txBody>
      </p:sp>
      <p:pic>
        <p:nvPicPr>
          <p:cNvPr id="3" name="Google Shape;959;p59">
            <a:extLst>
              <a:ext uri="{FF2B5EF4-FFF2-40B4-BE49-F238E27FC236}">
                <a16:creationId xmlns:a16="http://schemas.microsoft.com/office/drawing/2014/main" id="{5BB69C53-1F59-FF7B-9759-29E96D6CA432}"/>
              </a:ext>
            </a:extLst>
          </p:cNvPr>
          <p:cNvPicPr preferRelativeResize="0"/>
          <p:nvPr/>
        </p:nvPicPr>
        <p:blipFill rotWithShape="1">
          <a:blip r:embed="rId4">
            <a:alphaModFix/>
          </a:blip>
          <a:srcRect/>
          <a:stretch/>
        </p:blipFill>
        <p:spPr>
          <a:xfrm>
            <a:off x="8691520" y="3283770"/>
            <a:ext cx="3193256" cy="18145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EAA4-8F8E-1DAF-8422-6C1C94A9DDFF}"/>
              </a:ext>
            </a:extLst>
          </p:cNvPr>
          <p:cNvSpPr>
            <a:spLocks noGrp="1"/>
          </p:cNvSpPr>
          <p:nvPr>
            <p:ph type="title"/>
          </p:nvPr>
        </p:nvSpPr>
        <p:spPr>
          <a:xfrm>
            <a:off x="415600" y="241540"/>
            <a:ext cx="11360800" cy="655607"/>
          </a:xfrm>
        </p:spPr>
        <p:txBody>
          <a:bodyPr/>
          <a:lstStyle/>
          <a:p>
            <a:r>
              <a:rPr lang="en-US" b="0">
                <a:latin typeface="Avenir Medium" panose="02000503020000020003" pitchFamily="2" charset="0"/>
              </a:rPr>
              <a:t>Summary</a:t>
            </a:r>
            <a:endParaRPr lang="en-US"/>
          </a:p>
        </p:txBody>
      </p:sp>
      <p:sp>
        <p:nvSpPr>
          <p:cNvPr id="7" name="Text Placeholder 6">
            <a:extLst>
              <a:ext uri="{FF2B5EF4-FFF2-40B4-BE49-F238E27FC236}">
                <a16:creationId xmlns:a16="http://schemas.microsoft.com/office/drawing/2014/main" id="{FA4ED985-6A8E-F40C-F4F9-C4DBCB2B8A68}"/>
              </a:ext>
            </a:extLst>
          </p:cNvPr>
          <p:cNvSpPr>
            <a:spLocks noGrp="1"/>
          </p:cNvSpPr>
          <p:nvPr>
            <p:ph type="body" idx="1"/>
          </p:nvPr>
        </p:nvSpPr>
        <p:spPr>
          <a:xfrm>
            <a:off x="385912" y="1398088"/>
            <a:ext cx="6391406" cy="4555200"/>
          </a:xfrm>
        </p:spPr>
        <p:txBody>
          <a:bodyPr>
            <a:normAutofit/>
          </a:bodyPr>
          <a:lstStyle/>
          <a:p>
            <a:pPr marL="342900" indent="-342900">
              <a:spcBef>
                <a:spcPts val="1000"/>
              </a:spcBef>
              <a:buFont typeface="Arial,Sans-Serif"/>
              <a:buChar char="•"/>
            </a:pPr>
            <a:r>
              <a:rPr lang="en-US" sz="2400" dirty="0"/>
              <a:t>Working toward CD-1: Conceptual technical design and scope and alternative analyses </a:t>
            </a:r>
          </a:p>
          <a:p>
            <a:pPr marL="571500" lvl="1" indent="-285750">
              <a:spcBef>
                <a:spcPts val="500"/>
              </a:spcBef>
              <a:buFont typeface="Arial,Sans-Serif"/>
              <a:buChar char="•"/>
            </a:pPr>
            <a:r>
              <a:rPr lang="en-US" sz="2400" dirty="0"/>
              <a:t>Includes design of Hub and initial Spoke Capability</a:t>
            </a:r>
          </a:p>
          <a:p>
            <a:pPr marL="571500" lvl="1" indent="-285750">
              <a:spcBef>
                <a:spcPts val="500"/>
              </a:spcBef>
              <a:buFont typeface="Arial,Sans-Serif"/>
              <a:buChar char="•"/>
            </a:pPr>
            <a:r>
              <a:rPr lang="en-US" sz="2400" dirty="0">
                <a:solidFill>
                  <a:schemeClr val="dk1"/>
                </a:solidFill>
                <a:ea typeface="Calibri"/>
                <a:cs typeface="Calibri"/>
                <a:sym typeface="Calibri"/>
              </a:rPr>
              <a:t>Explore data policy and governance. </a:t>
            </a:r>
          </a:p>
          <a:p>
            <a:pPr marL="571500" lvl="1" indent="-285750">
              <a:spcBef>
                <a:spcPts val="500"/>
              </a:spcBef>
              <a:buFont typeface="Arial,Sans-Serif"/>
              <a:buChar char="•"/>
            </a:pPr>
            <a:r>
              <a:rPr lang="en-US" sz="2400" dirty="0">
                <a:solidFill>
                  <a:schemeClr val="dk1"/>
                </a:solidFill>
                <a:ea typeface="Calibri"/>
                <a:cs typeface="Calibri"/>
                <a:sym typeface="Calibri"/>
              </a:rPr>
              <a:t>Priorities/Timeline/Roadmap including phasing</a:t>
            </a:r>
          </a:p>
          <a:p>
            <a:pPr marL="571500" lvl="1" indent="-285750">
              <a:spcBef>
                <a:spcPts val="500"/>
              </a:spcBef>
              <a:buFont typeface="Arial,Sans-Serif"/>
              <a:buChar char="•"/>
            </a:pPr>
            <a:r>
              <a:rPr lang="en-US" sz="2400" dirty="0">
                <a:solidFill>
                  <a:schemeClr val="dk1"/>
                </a:solidFill>
                <a:ea typeface="Calibri"/>
                <a:cs typeface="Calibri"/>
                <a:sym typeface="Calibri"/>
              </a:rPr>
              <a:t>Vision for operational model</a:t>
            </a:r>
          </a:p>
          <a:p>
            <a:pPr marL="571500" lvl="1" indent="-285750">
              <a:spcBef>
                <a:spcPts val="500"/>
              </a:spcBef>
              <a:buFont typeface="Arial,Sans-Serif"/>
              <a:buChar char="•"/>
            </a:pPr>
            <a:r>
              <a:rPr lang="en-US" sz="2400" dirty="0">
                <a:solidFill>
                  <a:schemeClr val="dk1"/>
                </a:solidFill>
                <a:ea typeface="Calibri"/>
                <a:cs typeface="Calibri"/>
                <a:sym typeface="Calibri"/>
              </a:rPr>
              <a:t>Workflow archetypes </a:t>
            </a:r>
          </a:p>
          <a:p>
            <a:pPr marL="571500" lvl="1" indent="-285750">
              <a:spcBef>
                <a:spcPts val="500"/>
              </a:spcBef>
              <a:buFont typeface="Arial,Sans-Serif"/>
              <a:buChar char="•"/>
            </a:pPr>
            <a:r>
              <a:rPr lang="en-US" sz="2400" dirty="0">
                <a:solidFill>
                  <a:schemeClr val="dk1"/>
                </a:solidFill>
                <a:ea typeface="Calibri"/>
                <a:cs typeface="Calibri"/>
                <a:sym typeface="Calibri"/>
              </a:rPr>
              <a:t>Set up Advisory groups</a:t>
            </a:r>
          </a:p>
          <a:p>
            <a:pPr marL="342900" indent="-342900">
              <a:spcBef>
                <a:spcPts val="1000"/>
              </a:spcBef>
              <a:buFont typeface="Arial,Sans-Serif"/>
              <a:buChar char="•"/>
            </a:pPr>
            <a:endParaRPr lang="en-US" sz="2800" dirty="0"/>
          </a:p>
        </p:txBody>
      </p:sp>
      <p:sp>
        <p:nvSpPr>
          <p:cNvPr id="8" name="Text Placeholder 7">
            <a:extLst>
              <a:ext uri="{FF2B5EF4-FFF2-40B4-BE49-F238E27FC236}">
                <a16:creationId xmlns:a16="http://schemas.microsoft.com/office/drawing/2014/main" id="{16A76052-7D36-9933-AAAE-646EF5C477CC}"/>
              </a:ext>
            </a:extLst>
          </p:cNvPr>
          <p:cNvSpPr>
            <a:spLocks noGrp="1"/>
          </p:cNvSpPr>
          <p:nvPr>
            <p:ph type="body" idx="2"/>
          </p:nvPr>
        </p:nvSpPr>
        <p:spPr>
          <a:xfrm>
            <a:off x="6765923" y="1536633"/>
            <a:ext cx="5333200" cy="4555200"/>
          </a:xfrm>
        </p:spPr>
        <p:txBody>
          <a:bodyPr>
            <a:noAutofit/>
          </a:bodyPr>
          <a:lstStyle/>
          <a:p>
            <a:pPr marL="342900" indent="-342900">
              <a:spcBef>
                <a:spcPts val="1000"/>
              </a:spcBef>
              <a:buFont typeface="Arial,Sans-Serif"/>
              <a:buChar char="•"/>
            </a:pPr>
            <a:r>
              <a:rPr lang="en-US" sz="2000" dirty="0">
                <a:latin typeface="Avenir Book"/>
              </a:rPr>
              <a:t>Community outreach </a:t>
            </a:r>
          </a:p>
          <a:p>
            <a:pPr marL="571500" lvl="1" indent="-285750">
              <a:spcBef>
                <a:spcPts val="500"/>
              </a:spcBef>
              <a:buFont typeface="Wingdings,Sans-Serif"/>
              <a:buChar char="ü"/>
            </a:pPr>
            <a:r>
              <a:rPr lang="en-US" sz="2000" dirty="0">
                <a:solidFill>
                  <a:srgbClr val="0070C0"/>
                </a:solidFill>
              </a:rPr>
              <a:t>6-way Light Sources meeting (Jan, in-person) </a:t>
            </a:r>
            <a:endParaRPr lang="en-US" sz="2000" dirty="0"/>
          </a:p>
          <a:p>
            <a:pPr marL="571500" lvl="1" indent="-285750">
              <a:spcBef>
                <a:spcPts val="500"/>
              </a:spcBef>
              <a:buFont typeface="Wingdings,Sans-Serif"/>
              <a:buChar char="ü"/>
            </a:pPr>
            <a:r>
              <a:rPr lang="en-US" sz="2000" dirty="0">
                <a:solidFill>
                  <a:srgbClr val="0070C0"/>
                </a:solidFill>
              </a:rPr>
              <a:t>IRI Management Council (April, virtual)</a:t>
            </a:r>
          </a:p>
          <a:p>
            <a:pPr marL="571500" lvl="1" indent="-285750">
              <a:spcBef>
                <a:spcPts val="500"/>
              </a:spcBef>
              <a:buFont typeface="Wingdings,Sans-Serif"/>
              <a:buChar char="ü"/>
            </a:pPr>
            <a:r>
              <a:rPr lang="en-US" sz="2000" dirty="0">
                <a:solidFill>
                  <a:srgbClr val="0070C0"/>
                </a:solidFill>
              </a:rPr>
              <a:t>Community Webinar (June, virtual) </a:t>
            </a:r>
          </a:p>
          <a:p>
            <a:pPr marL="571500" lvl="1" indent="-285750">
              <a:spcBef>
                <a:spcPts val="500"/>
              </a:spcBef>
              <a:buFont typeface="Wingdings,Sans-Serif"/>
              <a:buChar char="ü"/>
            </a:pPr>
            <a:r>
              <a:rPr lang="en-US" sz="2000" dirty="0">
                <a:solidFill>
                  <a:srgbClr val="0070C0"/>
                </a:solidFill>
              </a:rPr>
              <a:t>FES PI Meetings (June, in-person)</a:t>
            </a:r>
          </a:p>
          <a:p>
            <a:pPr marL="571500" lvl="1" indent="-285750">
              <a:spcBef>
                <a:spcPts val="500"/>
              </a:spcBef>
              <a:buFont typeface="Wingdings" pitchFamily="2" charset="2"/>
              <a:buChar char="ü"/>
            </a:pPr>
            <a:r>
              <a:rPr lang="en-US" sz="2000" dirty="0">
                <a:solidFill>
                  <a:srgbClr val="0070C0"/>
                </a:solidFill>
              </a:rPr>
              <a:t>HPDF/IRI workshop (July, in-person)</a:t>
            </a:r>
          </a:p>
          <a:p>
            <a:pPr marL="628650" lvl="1" indent="-342900">
              <a:spcBef>
                <a:spcPts val="500"/>
              </a:spcBef>
              <a:buFont typeface="Wingdings" pitchFamily="2" charset="2"/>
              <a:buChar char="ü"/>
            </a:pPr>
            <a:r>
              <a:rPr lang="en-US" sz="2000" dirty="0">
                <a:solidFill>
                  <a:srgbClr val="0070C0"/>
                </a:solidFill>
                <a:latin typeface="Avenir Book"/>
              </a:rPr>
              <a:t>Monterey Data Conference (August, in-person)</a:t>
            </a:r>
          </a:p>
          <a:p>
            <a:pPr marL="571500" lvl="1" indent="-285750">
              <a:spcBef>
                <a:spcPts val="500"/>
              </a:spcBef>
              <a:buFont typeface="Arial,Sans-Serif"/>
              <a:buChar char="•"/>
            </a:pPr>
            <a:r>
              <a:rPr lang="en-US" sz="2000" dirty="0">
                <a:latin typeface="Avenir Book"/>
              </a:rPr>
              <a:t>Community Webinar (Q4 FY24, virtual)</a:t>
            </a:r>
          </a:p>
          <a:p>
            <a:pPr marL="571500" lvl="1" indent="-285750">
              <a:spcBef>
                <a:spcPts val="500"/>
              </a:spcBef>
              <a:buFont typeface="Arial,Sans-Serif"/>
              <a:buChar char="•"/>
            </a:pPr>
            <a:r>
              <a:rPr lang="en-US" sz="2000" dirty="0">
                <a:latin typeface="Avenir Book"/>
              </a:rPr>
              <a:t>Small-group interviews with groups identified through initial HPDF workshop (summer/fall, virtual) </a:t>
            </a:r>
          </a:p>
          <a:p>
            <a:pPr marL="571500" lvl="1" indent="-285750">
              <a:spcBef>
                <a:spcPts val="500"/>
              </a:spcBef>
              <a:buFont typeface="Arial,Sans-Serif"/>
              <a:buChar char="•"/>
            </a:pPr>
            <a:r>
              <a:rPr lang="en-US" sz="2000" dirty="0"/>
              <a:t>Supercomputing ’24 (November, in-person) </a:t>
            </a:r>
          </a:p>
        </p:txBody>
      </p:sp>
      <p:sp>
        <p:nvSpPr>
          <p:cNvPr id="6" name="Slide Number Placeholder 5">
            <a:extLst>
              <a:ext uri="{FF2B5EF4-FFF2-40B4-BE49-F238E27FC236}">
                <a16:creationId xmlns:a16="http://schemas.microsoft.com/office/drawing/2014/main" id="{BF25DD31-729F-6380-B9C9-37254E77C84A}"/>
              </a:ext>
            </a:extLst>
          </p:cNvPr>
          <p:cNvSpPr>
            <a:spLocks noGrp="1"/>
          </p:cNvSpPr>
          <p:nvPr>
            <p:ph type="sldNum" sz="quarter" idx="4"/>
          </p:nvPr>
        </p:nvSpPr>
        <p:spPr/>
        <p:txBody>
          <a:bodyPr/>
          <a:lstStyle/>
          <a:p>
            <a:r>
              <a:rPr lang="en-US"/>
              <a:t>|  </a:t>
            </a:r>
            <a:fld id="{C67B5887-CFB9-4246-8825-1B185D5D0EDC}" type="slidenum">
              <a:rPr lang="en-US" smtClean="0"/>
              <a:pPr/>
              <a:t>17</a:t>
            </a:fld>
            <a:endParaRPr lang="en-US"/>
          </a:p>
        </p:txBody>
      </p:sp>
      <p:sp>
        <p:nvSpPr>
          <p:cNvPr id="3" name="Text Placeholder 6">
            <a:extLst>
              <a:ext uri="{FF2B5EF4-FFF2-40B4-BE49-F238E27FC236}">
                <a16:creationId xmlns:a16="http://schemas.microsoft.com/office/drawing/2014/main" id="{BE1C503F-0548-75CE-58DF-C2330E82BFD9}"/>
              </a:ext>
            </a:extLst>
          </p:cNvPr>
          <p:cNvSpPr txBox="1">
            <a:spLocks/>
          </p:cNvSpPr>
          <p:nvPr/>
        </p:nvSpPr>
        <p:spPr>
          <a:xfrm>
            <a:off x="412729" y="843647"/>
            <a:ext cx="5333200" cy="553832"/>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055" indent="0" algn="ctr">
              <a:buNone/>
            </a:pPr>
            <a:r>
              <a:rPr lang="en-US" sz="2000" b="1">
                <a:solidFill>
                  <a:schemeClr val="dk1"/>
                </a:solidFill>
                <a:ea typeface="Calibri"/>
                <a:cs typeface="Calibri"/>
                <a:sym typeface="Calibri"/>
              </a:rPr>
              <a:t>Near-term Deliverables </a:t>
            </a:r>
            <a:endParaRPr lang="en-US" sz="2000">
              <a:solidFill>
                <a:schemeClr val="dk1"/>
              </a:solidFill>
              <a:ea typeface="Calibri"/>
              <a:cs typeface="Calibri"/>
              <a:sym typeface="Calibri"/>
            </a:endParaRPr>
          </a:p>
        </p:txBody>
      </p:sp>
      <p:sp>
        <p:nvSpPr>
          <p:cNvPr id="9" name="Text Placeholder 7">
            <a:extLst>
              <a:ext uri="{FF2B5EF4-FFF2-40B4-BE49-F238E27FC236}">
                <a16:creationId xmlns:a16="http://schemas.microsoft.com/office/drawing/2014/main" id="{E940941B-7251-7A66-032E-36613FDE4F89}"/>
              </a:ext>
            </a:extLst>
          </p:cNvPr>
          <p:cNvSpPr txBox="1">
            <a:spLocks/>
          </p:cNvSpPr>
          <p:nvPr/>
        </p:nvSpPr>
        <p:spPr>
          <a:xfrm>
            <a:off x="6443200" y="843647"/>
            <a:ext cx="5333200" cy="500331"/>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ctr">
              <a:buNone/>
            </a:pPr>
            <a:r>
              <a:rPr lang="en-US" sz="2000" b="1">
                <a:latin typeface="Avenir Medium" panose="02000503020000020003" pitchFamily="2" charset="0"/>
              </a:rPr>
              <a:t>User &amp; Community Engagement</a:t>
            </a:r>
          </a:p>
        </p:txBody>
      </p:sp>
      <p:sp>
        <p:nvSpPr>
          <p:cNvPr id="13" name="Date Placeholder 3">
            <a:extLst>
              <a:ext uri="{FF2B5EF4-FFF2-40B4-BE49-F238E27FC236}">
                <a16:creationId xmlns:a16="http://schemas.microsoft.com/office/drawing/2014/main" id="{6146EDFD-231C-9001-257F-49757D16D28B}"/>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12" name="Footer Placeholder 3">
            <a:extLst>
              <a:ext uri="{FF2B5EF4-FFF2-40B4-BE49-F238E27FC236}">
                <a16:creationId xmlns:a16="http://schemas.microsoft.com/office/drawing/2014/main" id="{BB9A3446-D2F9-D4B2-4AB3-11E0B3B1F164}"/>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1448517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1340-F12C-9C47-7D89-27E35ED821A5}"/>
              </a:ext>
            </a:extLst>
          </p:cNvPr>
          <p:cNvSpPr>
            <a:spLocks noGrp="1"/>
          </p:cNvSpPr>
          <p:nvPr>
            <p:ph type="title"/>
          </p:nvPr>
        </p:nvSpPr>
        <p:spPr/>
        <p:txBody>
          <a:bodyPr/>
          <a:lstStyle/>
          <a:p>
            <a:r>
              <a:rPr lang="en-US" sz="4800" b="1">
                <a:latin typeface="Avenir Medium" panose="02000503020000020003" pitchFamily="2" charset="0"/>
              </a:rPr>
              <a:t>Q&amp;A</a:t>
            </a:r>
          </a:p>
        </p:txBody>
      </p:sp>
      <p:sp>
        <p:nvSpPr>
          <p:cNvPr id="5" name="Slide Number Placeholder 4">
            <a:extLst>
              <a:ext uri="{FF2B5EF4-FFF2-40B4-BE49-F238E27FC236}">
                <a16:creationId xmlns:a16="http://schemas.microsoft.com/office/drawing/2014/main" id="{1FC1D6F8-F87C-5F6C-D8C8-1910D4FC9417}"/>
              </a:ext>
            </a:extLst>
          </p:cNvPr>
          <p:cNvSpPr>
            <a:spLocks noGrp="1"/>
          </p:cNvSpPr>
          <p:nvPr>
            <p:ph type="sldNum" sz="quarter" idx="4"/>
          </p:nvPr>
        </p:nvSpPr>
        <p:spPr/>
        <p:txBody>
          <a:bodyPr/>
          <a:lstStyle/>
          <a:p>
            <a:r>
              <a:rPr lang="en-US"/>
              <a:t>|  </a:t>
            </a:r>
            <a:fld id="{C67B5887-CFB9-4246-8825-1B185D5D0EDC}" type="slidenum">
              <a:rPr lang="en-US" smtClean="0"/>
              <a:pPr/>
              <a:t>18</a:t>
            </a:fld>
            <a:endParaRPr lang="en-US"/>
          </a:p>
        </p:txBody>
      </p:sp>
      <p:sp>
        <p:nvSpPr>
          <p:cNvPr id="7" name="TextBox 6">
            <a:extLst>
              <a:ext uri="{FF2B5EF4-FFF2-40B4-BE49-F238E27FC236}">
                <a16:creationId xmlns:a16="http://schemas.microsoft.com/office/drawing/2014/main" id="{72770A6E-CC95-6F7F-B0DA-9B00E4DDD163}"/>
              </a:ext>
            </a:extLst>
          </p:cNvPr>
          <p:cNvSpPr txBox="1"/>
          <p:nvPr/>
        </p:nvSpPr>
        <p:spPr>
          <a:xfrm>
            <a:off x="844896" y="4038201"/>
            <a:ext cx="4304963" cy="307777"/>
          </a:xfrm>
          <a:prstGeom prst="rect">
            <a:avLst/>
          </a:prstGeom>
          <a:noFill/>
        </p:spPr>
        <p:txBody>
          <a:bodyPr wrap="square" rtlCol="0">
            <a:spAutoFit/>
          </a:bodyPr>
          <a:lstStyle/>
          <a:p>
            <a:r>
              <a:rPr lang="en-US" sz="1400">
                <a:solidFill>
                  <a:srgbClr val="1A6294"/>
                </a:solidFill>
                <a:latin typeface="Avenir Book" panose="02000503020000020003" pitchFamily="2" charset="0"/>
                <a:hlinkClick r:id="rId2">
                  <a:extLst>
                    <a:ext uri="{A12FA001-AC4F-418D-AE19-62706E023703}">
                      <ahyp:hlinkClr xmlns:ahyp="http://schemas.microsoft.com/office/drawing/2018/hyperlinkcolor" val="tx"/>
                    </a:ext>
                  </a:extLst>
                </a:hlinkClick>
              </a:rPr>
              <a:t>https://hpdf.science</a:t>
            </a:r>
            <a:endParaRPr lang="en-US" sz="1400">
              <a:solidFill>
                <a:srgbClr val="1A6294"/>
              </a:solidFill>
              <a:latin typeface="Avenir Book" panose="02000503020000020003" pitchFamily="2" charset="0"/>
            </a:endParaRPr>
          </a:p>
        </p:txBody>
      </p:sp>
      <p:pic>
        <p:nvPicPr>
          <p:cNvPr id="9" name="Picture 4">
            <a:extLst>
              <a:ext uri="{FF2B5EF4-FFF2-40B4-BE49-F238E27FC236}">
                <a16:creationId xmlns:a16="http://schemas.microsoft.com/office/drawing/2014/main" id="{F0788CC2-A35B-6F56-60E2-02AEBFD71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19" y="4031866"/>
            <a:ext cx="301677" cy="3016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qr code on a white background&#10;&#10;Description automatically generated">
            <a:extLst>
              <a:ext uri="{FF2B5EF4-FFF2-40B4-BE49-F238E27FC236}">
                <a16:creationId xmlns:a16="http://schemas.microsoft.com/office/drawing/2014/main" id="{28B7697B-D7A2-AC80-6225-AC0EEDB88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19" y="4649949"/>
            <a:ext cx="964948" cy="964948"/>
          </a:xfrm>
          <a:prstGeom prst="rect">
            <a:avLst/>
          </a:prstGeom>
        </p:spPr>
      </p:pic>
      <p:sp>
        <p:nvSpPr>
          <p:cNvPr id="13" name="TextBox 12">
            <a:extLst>
              <a:ext uri="{FF2B5EF4-FFF2-40B4-BE49-F238E27FC236}">
                <a16:creationId xmlns:a16="http://schemas.microsoft.com/office/drawing/2014/main" id="{90D0F0F7-8C06-1583-EBB5-BD9651A799BD}"/>
              </a:ext>
            </a:extLst>
          </p:cNvPr>
          <p:cNvSpPr txBox="1"/>
          <p:nvPr/>
        </p:nvSpPr>
        <p:spPr>
          <a:xfrm>
            <a:off x="1610315" y="4763091"/>
            <a:ext cx="4769847" cy="830997"/>
          </a:xfrm>
          <a:prstGeom prst="rect">
            <a:avLst/>
          </a:prstGeom>
          <a:noFill/>
        </p:spPr>
        <p:txBody>
          <a:bodyPr wrap="square" rtlCol="0">
            <a:spAutoFit/>
          </a:bodyPr>
          <a:lstStyle/>
          <a:p>
            <a:r>
              <a:rPr lang="en-US">
                <a:latin typeface="Avenir Medium" panose="02000503020000020003" pitchFamily="2" charset="0"/>
              </a:rPr>
              <a:t>Share thoughts &amp; questions or request to be added to our mailing list via our form.</a:t>
            </a:r>
          </a:p>
          <a:p>
            <a:r>
              <a:rPr lang="en-US" sz="1200">
                <a:latin typeface="Avenir Medium" panose="02000503020000020003" pitchFamily="2" charset="0"/>
              </a:rPr>
              <a:t>Answers will be provided via the website within a few weeks.</a:t>
            </a:r>
          </a:p>
        </p:txBody>
      </p:sp>
      <p:sp>
        <p:nvSpPr>
          <p:cNvPr id="3" name="Footer Placeholder 4">
            <a:extLst>
              <a:ext uri="{FF2B5EF4-FFF2-40B4-BE49-F238E27FC236}">
                <a16:creationId xmlns:a16="http://schemas.microsoft.com/office/drawing/2014/main" id="{C663E527-3476-D002-DD34-BBA766992C34}"/>
              </a:ext>
            </a:extLst>
          </p:cNvPr>
          <p:cNvSpPr>
            <a:spLocks noGrp="1"/>
          </p:cNvSpPr>
          <p:nvPr>
            <p:ph type="ftr" sz="quarter" idx="4294967295"/>
          </p:nvPr>
        </p:nvSpPr>
        <p:spPr>
          <a:xfrm>
            <a:off x="3048000" y="6356350"/>
            <a:ext cx="6096000" cy="365125"/>
          </a:xfrm>
          <a:prstGeom prst="rect">
            <a:avLst/>
          </a:prstGeom>
        </p:spPr>
        <p:txBody>
          <a:bodyPr/>
          <a:lstStyle/>
          <a:p>
            <a:r>
              <a:rPr lang="en-US"/>
              <a:t>High Performance Data Facility: Status and Plans</a:t>
            </a:r>
          </a:p>
        </p:txBody>
      </p:sp>
    </p:spTree>
    <p:extLst>
      <p:ext uri="{BB962C8B-B14F-4D97-AF65-F5344CB8AC3E}">
        <p14:creationId xmlns:p14="http://schemas.microsoft.com/office/powerpoint/2010/main" val="2211460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Google Shape;112;p19">
            <a:extLst>
              <a:ext uri="{FF2B5EF4-FFF2-40B4-BE49-F238E27FC236}">
                <a16:creationId xmlns:a16="http://schemas.microsoft.com/office/drawing/2014/main" id="{EFDEC688-BE78-4FBE-2DAF-BF8A50782E75}"/>
              </a:ext>
            </a:extLst>
          </p:cNvPr>
          <p:cNvSpPr txBox="1"/>
          <p:nvPr/>
        </p:nvSpPr>
        <p:spPr>
          <a:xfrm>
            <a:off x="7823706" y="479147"/>
            <a:ext cx="3459740" cy="862149"/>
          </a:xfrm>
          <a:prstGeom prst="rect">
            <a:avLst/>
          </a:prstGeom>
          <a:noFill/>
          <a:ln>
            <a:noFill/>
          </a:ln>
        </p:spPr>
        <p:txBody>
          <a:bodyPr spcFirstLastPara="1" wrap="square" lIns="121900" tIns="121900" rIns="121900" bIns="121900" anchor="t" anchorCtr="0">
            <a:noAutofit/>
          </a:bodyPr>
          <a:lstStyle/>
          <a:p>
            <a:r>
              <a:rPr lang="en" b="1">
                <a:solidFill>
                  <a:schemeClr val="dk2"/>
                </a:solidFill>
                <a:latin typeface="Avenir Black"/>
                <a:ea typeface="Calibri"/>
                <a:cs typeface="Calibri"/>
              </a:rPr>
              <a:t>Ingestion of simulation data from computational facilities </a:t>
            </a:r>
            <a:endParaRPr lang="en" b="1">
              <a:solidFill>
                <a:schemeClr val="dk2"/>
              </a:solidFill>
              <a:latin typeface="Avenir Black" panose="02000503020000020003" pitchFamily="2" charset="0"/>
              <a:ea typeface="Calibri"/>
              <a:cs typeface="Calibri"/>
            </a:endParaRPr>
          </a:p>
        </p:txBody>
      </p:sp>
      <p:sp>
        <p:nvSpPr>
          <p:cNvPr id="2" name="Title 1">
            <a:extLst>
              <a:ext uri="{FF2B5EF4-FFF2-40B4-BE49-F238E27FC236}">
                <a16:creationId xmlns:a16="http://schemas.microsoft.com/office/drawing/2014/main" id="{44D4F763-71C9-F9B8-E0AF-B3DD2100F28F}"/>
              </a:ext>
            </a:extLst>
          </p:cNvPr>
          <p:cNvSpPr>
            <a:spLocks noGrp="1"/>
          </p:cNvSpPr>
          <p:nvPr>
            <p:ph type="title"/>
          </p:nvPr>
        </p:nvSpPr>
        <p:spPr/>
        <p:txBody>
          <a:bodyPr/>
          <a:lstStyle/>
          <a:p>
            <a:r>
              <a:rPr lang="en-US"/>
              <a:t>HPDF in the ASCR Ecosystem</a:t>
            </a:r>
          </a:p>
        </p:txBody>
      </p:sp>
      <p:sp>
        <p:nvSpPr>
          <p:cNvPr id="4" name="Footer Placeholder 3">
            <a:extLst>
              <a:ext uri="{FF2B5EF4-FFF2-40B4-BE49-F238E27FC236}">
                <a16:creationId xmlns:a16="http://schemas.microsoft.com/office/drawing/2014/main" id="{5768484F-F6E1-F01D-6343-AE225822C026}"/>
              </a:ext>
            </a:extLst>
          </p:cNvPr>
          <p:cNvSpPr>
            <a:spLocks noGrp="1"/>
          </p:cNvSpPr>
          <p:nvPr>
            <p:ph type="ftr" sz="quarter" idx="3"/>
          </p:nvPr>
        </p:nvSpPr>
        <p:spPr/>
        <p:txBody>
          <a:bodyPr/>
          <a:lstStyle/>
          <a:p>
            <a:r>
              <a:rPr lang="en-US"/>
              <a:t>High Performance Data Facility: Status and Plans</a:t>
            </a:r>
          </a:p>
        </p:txBody>
      </p:sp>
      <p:sp>
        <p:nvSpPr>
          <p:cNvPr id="5" name="Slide Number Placeholder 4">
            <a:extLst>
              <a:ext uri="{FF2B5EF4-FFF2-40B4-BE49-F238E27FC236}">
                <a16:creationId xmlns:a16="http://schemas.microsoft.com/office/drawing/2014/main" id="{2F8B0948-1E99-DE0C-8809-60AB8B6595FA}"/>
              </a:ext>
            </a:extLst>
          </p:cNvPr>
          <p:cNvSpPr>
            <a:spLocks noGrp="1"/>
          </p:cNvSpPr>
          <p:nvPr>
            <p:ph type="sldNum" sz="quarter" idx="4"/>
          </p:nvPr>
        </p:nvSpPr>
        <p:spPr/>
        <p:txBody>
          <a:bodyPr/>
          <a:lstStyle/>
          <a:p>
            <a:r>
              <a:rPr lang="en-US"/>
              <a:t>|  </a:t>
            </a:r>
            <a:fld id="{C67B5887-CFB9-4246-8825-1B185D5D0EDC}" type="slidenum">
              <a:rPr lang="en-US" smtClean="0"/>
              <a:pPr/>
              <a:t>19</a:t>
            </a:fld>
            <a:endParaRPr lang="en-US"/>
          </a:p>
        </p:txBody>
      </p:sp>
      <p:sp>
        <p:nvSpPr>
          <p:cNvPr id="7" name="Rectangle 6">
            <a:extLst>
              <a:ext uri="{FF2B5EF4-FFF2-40B4-BE49-F238E27FC236}">
                <a16:creationId xmlns:a16="http://schemas.microsoft.com/office/drawing/2014/main" id="{23E62AB6-AC61-F6C7-9F38-0C646A15C67A}"/>
              </a:ext>
            </a:extLst>
          </p:cNvPr>
          <p:cNvSpPr/>
          <p:nvPr/>
        </p:nvSpPr>
        <p:spPr>
          <a:xfrm>
            <a:off x="5849214" y="2796579"/>
            <a:ext cx="237566" cy="369332"/>
          </a:xfrm>
          <a:prstGeom prst="rect">
            <a:avLst/>
          </a:prstGeom>
        </p:spPr>
        <p:txBody>
          <a:bodyPr wrap="none">
            <a:spAutoFit/>
          </a:bodyPr>
          <a:lstStyle/>
          <a:p>
            <a:r>
              <a:rPr lang="en-US"/>
              <a:t> </a:t>
            </a:r>
          </a:p>
        </p:txBody>
      </p:sp>
      <p:sp>
        <p:nvSpPr>
          <p:cNvPr id="8" name="Rectangle 7">
            <a:extLst>
              <a:ext uri="{FF2B5EF4-FFF2-40B4-BE49-F238E27FC236}">
                <a16:creationId xmlns:a16="http://schemas.microsoft.com/office/drawing/2014/main" id="{D2D1ADAA-EADF-E2CF-EBC6-EF109AC4125A}"/>
              </a:ext>
            </a:extLst>
          </p:cNvPr>
          <p:cNvSpPr/>
          <p:nvPr/>
        </p:nvSpPr>
        <p:spPr>
          <a:xfrm>
            <a:off x="5849214" y="2796579"/>
            <a:ext cx="237566" cy="369332"/>
          </a:xfrm>
          <a:prstGeom prst="rect">
            <a:avLst/>
          </a:prstGeom>
        </p:spPr>
        <p:txBody>
          <a:bodyPr wrap="none">
            <a:spAutoFit/>
          </a:bodyPr>
          <a:lstStyle/>
          <a:p>
            <a:r>
              <a:rPr lang="en-US"/>
              <a:t> </a:t>
            </a:r>
          </a:p>
        </p:txBody>
      </p:sp>
      <p:sp>
        <p:nvSpPr>
          <p:cNvPr id="9" name="Rectangle 8">
            <a:extLst>
              <a:ext uri="{FF2B5EF4-FFF2-40B4-BE49-F238E27FC236}">
                <a16:creationId xmlns:a16="http://schemas.microsoft.com/office/drawing/2014/main" id="{1B4EFE19-C821-6376-705D-F00E126FEB3D}"/>
              </a:ext>
            </a:extLst>
          </p:cNvPr>
          <p:cNvSpPr/>
          <p:nvPr/>
        </p:nvSpPr>
        <p:spPr>
          <a:xfrm>
            <a:off x="5849214" y="2796579"/>
            <a:ext cx="237566" cy="369332"/>
          </a:xfrm>
          <a:prstGeom prst="rect">
            <a:avLst/>
          </a:prstGeom>
        </p:spPr>
        <p:txBody>
          <a:bodyPr wrap="none">
            <a:spAutoFit/>
          </a:bodyPr>
          <a:lstStyle/>
          <a:p>
            <a:r>
              <a:rPr lang="en-US"/>
              <a:t> </a:t>
            </a:r>
          </a:p>
        </p:txBody>
      </p:sp>
      <p:sp>
        <p:nvSpPr>
          <p:cNvPr id="10" name="Google Shape;1600;p46">
            <a:extLst>
              <a:ext uri="{FF2B5EF4-FFF2-40B4-BE49-F238E27FC236}">
                <a16:creationId xmlns:a16="http://schemas.microsoft.com/office/drawing/2014/main" id="{34492310-6896-2D93-7045-BCF4CF76E94F}"/>
              </a:ext>
            </a:extLst>
          </p:cNvPr>
          <p:cNvSpPr/>
          <p:nvPr/>
        </p:nvSpPr>
        <p:spPr>
          <a:xfrm rot="2589424" flipH="1" flipV="1">
            <a:off x="6925412" y="2910469"/>
            <a:ext cx="1008826" cy="1563744"/>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11" name="Google Shape;1551;p46">
            <a:extLst>
              <a:ext uri="{FF2B5EF4-FFF2-40B4-BE49-F238E27FC236}">
                <a16:creationId xmlns:a16="http://schemas.microsoft.com/office/drawing/2014/main" id="{FD871CAB-E17E-4562-5DD4-90DADC2B4610}"/>
              </a:ext>
            </a:extLst>
          </p:cNvPr>
          <p:cNvSpPr/>
          <p:nvPr/>
        </p:nvSpPr>
        <p:spPr>
          <a:xfrm>
            <a:off x="4890639" y="4537374"/>
            <a:ext cx="1785015" cy="324872"/>
          </a:xfrm>
          <a:custGeom>
            <a:avLst/>
            <a:gdLst/>
            <a:ahLst/>
            <a:cxnLst/>
            <a:rect l="l" t="t" r="r" b="b"/>
            <a:pathLst>
              <a:path w="2101755" h="230259" extrusionOk="0">
                <a:moveTo>
                  <a:pt x="2101755" y="181970"/>
                </a:moveTo>
                <a:cubicBezTo>
                  <a:pt x="1646829" y="215331"/>
                  <a:pt x="1191904" y="248692"/>
                  <a:pt x="841612" y="218364"/>
                </a:cubicBezTo>
                <a:cubicBezTo>
                  <a:pt x="491320" y="188036"/>
                  <a:pt x="245660" y="94018"/>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12" name="Google Shape;1552;p46">
            <a:extLst>
              <a:ext uri="{FF2B5EF4-FFF2-40B4-BE49-F238E27FC236}">
                <a16:creationId xmlns:a16="http://schemas.microsoft.com/office/drawing/2014/main" id="{3C2D9ECC-822A-300E-3BED-D0F42A78078B}"/>
              </a:ext>
            </a:extLst>
          </p:cNvPr>
          <p:cNvSpPr/>
          <p:nvPr/>
        </p:nvSpPr>
        <p:spPr>
          <a:xfrm>
            <a:off x="2104526" y="3592073"/>
            <a:ext cx="1722759" cy="763535"/>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cs typeface="Calibri"/>
              </a:rPr>
              <a:t>Preserve</a:t>
            </a:r>
            <a:endParaRPr lang="en-US" sz="2800" b="1">
              <a:solidFill>
                <a:srgbClr val="000000"/>
              </a:solidFill>
              <a:latin typeface="Avenir Black" panose="02000503020000020003" pitchFamily="2" charset="0"/>
              <a:cs typeface="Calibri"/>
            </a:endParaRPr>
          </a:p>
          <a:p>
            <a:r>
              <a:rPr lang="en-US" sz="1300">
                <a:solidFill>
                  <a:srgbClr val="083E5B"/>
                </a:solidFill>
                <a:latin typeface="Avenir Book" panose="02000503020000020003" pitchFamily="2" charset="0"/>
                <a:cs typeface="Calibri"/>
              </a:rPr>
              <a:t>Long-term data curation and archival</a:t>
            </a:r>
            <a:endParaRPr lang="en-US" sz="1300">
              <a:latin typeface="Avenir Book" panose="02000503020000020003" pitchFamily="2" charset="0"/>
              <a:cs typeface="Calibri" panose="020F0502020204030204"/>
            </a:endParaRPr>
          </a:p>
        </p:txBody>
      </p:sp>
      <p:sp>
        <p:nvSpPr>
          <p:cNvPr id="13" name="Google Shape;1553;p46">
            <a:extLst>
              <a:ext uri="{FF2B5EF4-FFF2-40B4-BE49-F238E27FC236}">
                <a16:creationId xmlns:a16="http://schemas.microsoft.com/office/drawing/2014/main" id="{DCDD6169-7233-8A38-A98E-BD8EC96B4CB3}"/>
              </a:ext>
            </a:extLst>
          </p:cNvPr>
          <p:cNvSpPr/>
          <p:nvPr/>
        </p:nvSpPr>
        <p:spPr>
          <a:xfrm>
            <a:off x="8170344" y="3784015"/>
            <a:ext cx="2121215" cy="754795"/>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ea typeface="Calibri"/>
                <a:cs typeface="Calibri"/>
              </a:rPr>
              <a:t>Transfer</a:t>
            </a:r>
            <a:endParaRPr lang="en-US" b="1">
              <a:solidFill>
                <a:schemeClr val="lt1"/>
              </a:solidFill>
              <a:latin typeface="Avenir Black" panose="02000503020000020003" pitchFamily="2" charset="0"/>
              <a:ea typeface="Calibri"/>
              <a:cs typeface="Calibri"/>
            </a:endParaRPr>
          </a:p>
          <a:p>
            <a:r>
              <a:rPr lang="en-US" sz="1300">
                <a:solidFill>
                  <a:srgbClr val="083E5B"/>
                </a:solidFill>
                <a:latin typeface="Avenir Book" panose="02000503020000020003" pitchFamily="2" charset="0"/>
                <a:ea typeface="Calibri"/>
                <a:cs typeface="Calibri"/>
              </a:rPr>
              <a:t>Move and manage data </a:t>
            </a:r>
            <a:br>
              <a:rPr lang="en-US" sz="1300">
                <a:latin typeface="Avenir Book" panose="02000503020000020003" pitchFamily="2" charset="0"/>
                <a:ea typeface="Calibri"/>
                <a:cs typeface="Calibri"/>
              </a:rPr>
            </a:br>
            <a:r>
              <a:rPr lang="en-US" sz="1300">
                <a:solidFill>
                  <a:srgbClr val="083E5B"/>
                </a:solidFill>
                <a:latin typeface="Avenir Book" panose="02000503020000020003" pitchFamily="2" charset="0"/>
                <a:ea typeface="Calibri"/>
                <a:cs typeface="Calibri"/>
              </a:rPr>
              <a:t>and dynamic data streams</a:t>
            </a:r>
            <a:endParaRPr lang="en-US" sz="1300">
              <a:solidFill>
                <a:schemeClr val="lt1"/>
              </a:solidFill>
              <a:latin typeface="Avenir Book" panose="02000503020000020003" pitchFamily="2" charset="0"/>
              <a:ea typeface="Calibri"/>
              <a:cs typeface="Calibri"/>
            </a:endParaRPr>
          </a:p>
        </p:txBody>
      </p:sp>
      <p:sp>
        <p:nvSpPr>
          <p:cNvPr id="14" name="Google Shape;1554;p46">
            <a:extLst>
              <a:ext uri="{FF2B5EF4-FFF2-40B4-BE49-F238E27FC236}">
                <a16:creationId xmlns:a16="http://schemas.microsoft.com/office/drawing/2014/main" id="{94CB4E46-3106-5381-9E09-04788C855804}"/>
              </a:ext>
            </a:extLst>
          </p:cNvPr>
          <p:cNvSpPr/>
          <p:nvPr/>
        </p:nvSpPr>
        <p:spPr>
          <a:xfrm>
            <a:off x="1540559" y="2539505"/>
            <a:ext cx="1722759" cy="783850"/>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ea typeface="Calibri"/>
                <a:cs typeface="Calibri"/>
              </a:rPr>
              <a:t>Publish</a:t>
            </a:r>
          </a:p>
          <a:p>
            <a:r>
              <a:rPr lang="en-US" sz="1300">
                <a:solidFill>
                  <a:srgbClr val="083E5B"/>
                </a:solidFill>
                <a:latin typeface="Avenir Book" panose="02000503020000020003" pitchFamily="2" charset="0"/>
                <a:cs typeface="Calibri"/>
              </a:rPr>
              <a:t>Fulfill FAIR principles for scientific data</a:t>
            </a:r>
            <a:r>
              <a:rPr lang="en-US" sz="1300">
                <a:solidFill>
                  <a:srgbClr val="000000"/>
                </a:solidFill>
                <a:latin typeface="Avenir Book" panose="02000503020000020003" pitchFamily="2" charset="0"/>
                <a:cs typeface="Calibri"/>
              </a:rPr>
              <a:t> </a:t>
            </a:r>
            <a:endParaRPr lang="en-US" sz="1300">
              <a:latin typeface="Avenir Book" panose="02000503020000020003" pitchFamily="2" charset="0"/>
              <a:cs typeface="Calibri"/>
            </a:endParaRPr>
          </a:p>
        </p:txBody>
      </p:sp>
      <p:sp>
        <p:nvSpPr>
          <p:cNvPr id="15" name="Google Shape;1555;p46">
            <a:extLst>
              <a:ext uri="{FF2B5EF4-FFF2-40B4-BE49-F238E27FC236}">
                <a16:creationId xmlns:a16="http://schemas.microsoft.com/office/drawing/2014/main" id="{BEBC9721-9057-DDBF-4504-AE8972F98340}"/>
              </a:ext>
            </a:extLst>
          </p:cNvPr>
          <p:cNvSpPr/>
          <p:nvPr/>
        </p:nvSpPr>
        <p:spPr>
          <a:xfrm>
            <a:off x="4315078" y="4941465"/>
            <a:ext cx="2151546" cy="814555"/>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cs typeface="Calibri"/>
              </a:rPr>
              <a:t>Clean and Process</a:t>
            </a:r>
            <a:endParaRPr lang="en-US" b="1">
              <a:solidFill>
                <a:schemeClr val="lt1"/>
              </a:solidFill>
              <a:latin typeface="Avenir Black" panose="02000503020000020003" pitchFamily="2" charset="0"/>
              <a:cs typeface="Calibri"/>
            </a:endParaRPr>
          </a:p>
          <a:p>
            <a:r>
              <a:rPr lang="en-US" sz="1300">
                <a:solidFill>
                  <a:srgbClr val="083E5B"/>
                </a:solidFill>
                <a:latin typeface="Avenir Book" panose="02000503020000020003" pitchFamily="2" charset="0"/>
                <a:cs typeface="Calibri"/>
              </a:rPr>
              <a:t>Scalable scientific and </a:t>
            </a:r>
            <a:br>
              <a:rPr lang="en-US" sz="1300">
                <a:latin typeface="Avenir Book" panose="02000503020000020003" pitchFamily="2" charset="0"/>
                <a:cs typeface="Calibri"/>
              </a:rPr>
            </a:br>
            <a:r>
              <a:rPr lang="en-US" sz="1300">
                <a:solidFill>
                  <a:srgbClr val="083E5B"/>
                </a:solidFill>
                <a:latin typeface="Avenir Book" panose="02000503020000020003" pitchFamily="2" charset="0"/>
                <a:cs typeface="Calibri"/>
              </a:rPr>
              <a:t>AI/ML workflows</a:t>
            </a:r>
            <a:endParaRPr sz="1300">
              <a:latin typeface="Avenir Book" panose="02000503020000020003" pitchFamily="2" charset="0"/>
              <a:cs typeface="Calibri"/>
            </a:endParaRPr>
          </a:p>
        </p:txBody>
      </p:sp>
      <p:sp>
        <p:nvSpPr>
          <p:cNvPr id="16" name="Google Shape;1556;p46">
            <a:extLst>
              <a:ext uri="{FF2B5EF4-FFF2-40B4-BE49-F238E27FC236}">
                <a16:creationId xmlns:a16="http://schemas.microsoft.com/office/drawing/2014/main" id="{F4135EC6-B98F-12EB-297A-05FBDE41C983}"/>
              </a:ext>
            </a:extLst>
          </p:cNvPr>
          <p:cNvSpPr/>
          <p:nvPr/>
        </p:nvSpPr>
        <p:spPr>
          <a:xfrm>
            <a:off x="8174947" y="2570637"/>
            <a:ext cx="2627920" cy="1013082"/>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a:ea typeface="Calibri"/>
                <a:cs typeface="Calibri"/>
              </a:rPr>
              <a:t>Acquire and Prepare</a:t>
            </a:r>
            <a:endParaRPr lang="en-US" b="1">
              <a:solidFill>
                <a:schemeClr val="lt1"/>
              </a:solidFill>
              <a:latin typeface="Avenir Black"/>
              <a:ea typeface="Calibri"/>
              <a:cs typeface="Calibri"/>
            </a:endParaRPr>
          </a:p>
          <a:p>
            <a:r>
              <a:rPr lang="en-US" sz="1300">
                <a:solidFill>
                  <a:srgbClr val="083E5B"/>
                </a:solidFill>
                <a:latin typeface="Avenir Book"/>
                <a:ea typeface="Calibri"/>
                <a:cs typeface="Calibri"/>
              </a:rPr>
              <a:t>Ingest experimental, observational and reprocessed data using standard APIs</a:t>
            </a:r>
            <a:endParaRPr lang="en-US" sz="1300">
              <a:solidFill>
                <a:schemeClr val="lt1"/>
              </a:solidFill>
              <a:latin typeface="Avenir Book"/>
              <a:ea typeface="Calibri"/>
              <a:cs typeface="Calibri"/>
            </a:endParaRPr>
          </a:p>
        </p:txBody>
      </p:sp>
      <p:grpSp>
        <p:nvGrpSpPr>
          <p:cNvPr id="17" name="Google Shape;1558;p46">
            <a:extLst>
              <a:ext uri="{FF2B5EF4-FFF2-40B4-BE49-F238E27FC236}">
                <a16:creationId xmlns:a16="http://schemas.microsoft.com/office/drawing/2014/main" id="{8C45106B-4F1A-1DF0-0826-496EFB85837E}"/>
              </a:ext>
            </a:extLst>
          </p:cNvPr>
          <p:cNvGrpSpPr/>
          <p:nvPr/>
        </p:nvGrpSpPr>
        <p:grpSpPr>
          <a:xfrm flipH="1">
            <a:off x="9117672" y="2005455"/>
            <a:ext cx="397975" cy="460578"/>
            <a:chOff x="8465451" y="2601617"/>
            <a:chExt cx="388657" cy="326390"/>
          </a:xfrm>
        </p:grpSpPr>
        <p:sp>
          <p:nvSpPr>
            <p:cNvPr id="79" name="Google Shape;1559;p46">
              <a:extLst>
                <a:ext uri="{FF2B5EF4-FFF2-40B4-BE49-F238E27FC236}">
                  <a16:creationId xmlns:a16="http://schemas.microsoft.com/office/drawing/2014/main" id="{23533E01-23CD-295E-9BC4-A7E4A4560FAC}"/>
                </a:ext>
              </a:extLst>
            </p:cNvPr>
            <p:cNvSpPr/>
            <p:nvPr/>
          </p:nvSpPr>
          <p:spPr>
            <a:xfrm>
              <a:off x="8465451" y="2773807"/>
              <a:ext cx="361800" cy="154200"/>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0" name="Google Shape;1560;p46">
              <a:extLst>
                <a:ext uri="{FF2B5EF4-FFF2-40B4-BE49-F238E27FC236}">
                  <a16:creationId xmlns:a16="http://schemas.microsoft.com/office/drawing/2014/main" id="{3298C08F-B74E-05A8-0835-C41420F7F181}"/>
                </a:ext>
              </a:extLst>
            </p:cNvPr>
            <p:cNvSpPr/>
            <p:nvPr/>
          </p:nvSpPr>
          <p:spPr>
            <a:xfrm rot="8276080">
              <a:off x="8490855" y="2601617"/>
              <a:ext cx="310757" cy="325831"/>
            </a:xfrm>
            <a:prstGeom prst="chord">
              <a:avLst>
                <a:gd name="adj1" fmla="val 2423644"/>
                <a:gd name="adj2" fmla="val 13418519"/>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1" name="Google Shape;1561;p46">
              <a:extLst>
                <a:ext uri="{FF2B5EF4-FFF2-40B4-BE49-F238E27FC236}">
                  <a16:creationId xmlns:a16="http://schemas.microsoft.com/office/drawing/2014/main" id="{54503414-49DA-BF54-6CA3-9DFF200012BD}"/>
                </a:ext>
              </a:extLst>
            </p:cNvPr>
            <p:cNvSpPr/>
            <p:nvPr/>
          </p:nvSpPr>
          <p:spPr>
            <a:xfrm>
              <a:off x="8609013" y="2810157"/>
              <a:ext cx="74700" cy="117600"/>
            </a:xfrm>
            <a:prstGeom prst="rect">
              <a:avLst/>
            </a:prstGeom>
            <a:solidFill>
              <a:schemeClr val="lt1"/>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2" name="Google Shape;1562;p46">
              <a:extLst>
                <a:ext uri="{FF2B5EF4-FFF2-40B4-BE49-F238E27FC236}">
                  <a16:creationId xmlns:a16="http://schemas.microsoft.com/office/drawing/2014/main" id="{4DF42DAB-7BFA-4DCA-CEBB-75D393805A13}"/>
                </a:ext>
              </a:extLst>
            </p:cNvPr>
            <p:cNvSpPr/>
            <p:nvPr/>
          </p:nvSpPr>
          <p:spPr>
            <a:xfrm rot="3359412">
              <a:off x="8775353" y="2616635"/>
              <a:ext cx="74553" cy="82957"/>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sp>
        <p:nvSpPr>
          <p:cNvPr id="18" name="Google Shape;1565;p46">
            <a:extLst>
              <a:ext uri="{FF2B5EF4-FFF2-40B4-BE49-F238E27FC236}">
                <a16:creationId xmlns:a16="http://schemas.microsoft.com/office/drawing/2014/main" id="{CDE5D3E2-C101-DED7-3313-6FDABB415D64}"/>
              </a:ext>
            </a:extLst>
          </p:cNvPr>
          <p:cNvSpPr/>
          <p:nvPr/>
        </p:nvSpPr>
        <p:spPr>
          <a:xfrm>
            <a:off x="4563447" y="4091179"/>
            <a:ext cx="301374" cy="584755"/>
          </a:xfrm>
          <a:prstGeom prst="can">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nvGrpSpPr>
          <p:cNvPr id="19" name="Google Shape;1566;p46">
            <a:extLst>
              <a:ext uri="{FF2B5EF4-FFF2-40B4-BE49-F238E27FC236}">
                <a16:creationId xmlns:a16="http://schemas.microsoft.com/office/drawing/2014/main" id="{5DEA1243-DD1A-BA42-A7D1-8FB87164F82F}"/>
              </a:ext>
            </a:extLst>
          </p:cNvPr>
          <p:cNvGrpSpPr/>
          <p:nvPr/>
        </p:nvGrpSpPr>
        <p:grpSpPr>
          <a:xfrm>
            <a:off x="3599089" y="2309736"/>
            <a:ext cx="685443" cy="738253"/>
            <a:chOff x="3514837" y="2877705"/>
            <a:chExt cx="1083005" cy="1001819"/>
          </a:xfrm>
        </p:grpSpPr>
        <p:sp>
          <p:nvSpPr>
            <p:cNvPr id="74" name="Google Shape;1567;p46">
              <a:extLst>
                <a:ext uri="{FF2B5EF4-FFF2-40B4-BE49-F238E27FC236}">
                  <a16:creationId xmlns:a16="http://schemas.microsoft.com/office/drawing/2014/main" id="{BB5B6E41-0B8F-793C-D078-277A6944950C}"/>
                </a:ext>
              </a:extLst>
            </p:cNvPr>
            <p:cNvSpPr/>
            <p:nvPr/>
          </p:nvSpPr>
          <p:spPr>
            <a:xfrm>
              <a:off x="3514837" y="2896124"/>
              <a:ext cx="1074900" cy="983400"/>
            </a:xfrm>
            <a:prstGeom prst="rect">
              <a:avLst/>
            </a:prstGeom>
            <a:gradFill>
              <a:gsLst>
                <a:gs pos="0">
                  <a:srgbClr val="D1D1D1"/>
                </a:gs>
                <a:gs pos="50000">
                  <a:srgbClr val="C7C7C7"/>
                </a:gs>
                <a:gs pos="100000">
                  <a:srgbClr val="C0C0C0"/>
                </a:gs>
              </a:gsLst>
              <a:lin ang="5400012" scaled="0"/>
            </a:gradFill>
            <a:ln w="28575" cap="flat" cmpd="sng">
              <a:solidFill>
                <a:srgbClr val="083E5B"/>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dk1"/>
                </a:solidFill>
                <a:latin typeface="Calibri"/>
                <a:ea typeface="Calibri"/>
                <a:cs typeface="Calibri"/>
                <a:sym typeface="Calibri"/>
              </a:endParaRPr>
            </a:p>
          </p:txBody>
        </p:sp>
        <p:sp>
          <p:nvSpPr>
            <p:cNvPr id="75" name="Google Shape;1568;p46">
              <a:extLst>
                <a:ext uri="{FF2B5EF4-FFF2-40B4-BE49-F238E27FC236}">
                  <a16:creationId xmlns:a16="http://schemas.microsoft.com/office/drawing/2014/main" id="{8DA6DE9E-8B1D-6287-87CD-0F257B17E86E}"/>
                </a:ext>
              </a:extLst>
            </p:cNvPr>
            <p:cNvSpPr/>
            <p:nvPr/>
          </p:nvSpPr>
          <p:spPr>
            <a:xfrm>
              <a:off x="3522942" y="2877705"/>
              <a:ext cx="1074900" cy="187500"/>
            </a:xfrm>
            <a:prstGeom prst="rect">
              <a:avLst/>
            </a:prstGeom>
            <a:solidFill>
              <a:schemeClr val="lt1"/>
            </a:solidFill>
            <a:ln w="12700" cap="flat" cmpd="sng">
              <a:solidFill>
                <a:srgbClr val="083E5B"/>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dk1"/>
                </a:solidFill>
                <a:latin typeface="Calibri"/>
                <a:ea typeface="Calibri"/>
                <a:cs typeface="Calibri"/>
                <a:sym typeface="Calibri"/>
              </a:endParaRPr>
            </a:p>
          </p:txBody>
        </p:sp>
        <p:grpSp>
          <p:nvGrpSpPr>
            <p:cNvPr id="76" name="Google Shape;1569;p46">
              <a:extLst>
                <a:ext uri="{FF2B5EF4-FFF2-40B4-BE49-F238E27FC236}">
                  <a16:creationId xmlns:a16="http://schemas.microsoft.com/office/drawing/2014/main" id="{61472140-58D6-10AC-C068-40E37F72ECF6}"/>
                </a:ext>
              </a:extLst>
            </p:cNvPr>
            <p:cNvGrpSpPr/>
            <p:nvPr/>
          </p:nvGrpSpPr>
          <p:grpSpPr>
            <a:xfrm>
              <a:off x="3719715" y="3178014"/>
              <a:ext cx="717466" cy="503211"/>
              <a:chOff x="3719715" y="3178009"/>
              <a:chExt cx="1094700" cy="703200"/>
            </a:xfrm>
          </p:grpSpPr>
          <p:sp>
            <p:nvSpPr>
              <p:cNvPr id="77" name="Google Shape;1570;p46">
                <a:extLst>
                  <a:ext uri="{FF2B5EF4-FFF2-40B4-BE49-F238E27FC236}">
                    <a16:creationId xmlns:a16="http://schemas.microsoft.com/office/drawing/2014/main" id="{042B7346-0491-9F42-52C1-3D389BE6ABFD}"/>
                  </a:ext>
                </a:extLst>
              </p:cNvPr>
              <p:cNvSpPr/>
              <p:nvPr/>
            </p:nvSpPr>
            <p:spPr>
              <a:xfrm>
                <a:off x="3719715" y="3178009"/>
                <a:ext cx="942300" cy="550800"/>
              </a:xfrm>
              <a:prstGeom prst="rect">
                <a:avLst/>
              </a:prstGeom>
              <a:solidFill>
                <a:schemeClr val="accen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78" name="Google Shape;1571;p46">
                <a:extLst>
                  <a:ext uri="{FF2B5EF4-FFF2-40B4-BE49-F238E27FC236}">
                    <a16:creationId xmlns:a16="http://schemas.microsoft.com/office/drawing/2014/main" id="{9BD9952C-E7DE-DEA9-1573-2A6AD3EEA5D1}"/>
                  </a:ext>
                </a:extLst>
              </p:cNvPr>
              <p:cNvSpPr/>
              <p:nvPr/>
            </p:nvSpPr>
            <p:spPr>
              <a:xfrm>
                <a:off x="3872115" y="3330409"/>
                <a:ext cx="942300" cy="550800"/>
              </a:xfrm>
              <a:prstGeom prst="rect">
                <a:avLst/>
              </a:prstGeom>
              <a:solidFill>
                <a:srgbClr val="9CC2E5"/>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grpSp>
        <p:nvGrpSpPr>
          <p:cNvPr id="21" name="Google Shape;1586;p46">
            <a:extLst>
              <a:ext uri="{FF2B5EF4-FFF2-40B4-BE49-F238E27FC236}">
                <a16:creationId xmlns:a16="http://schemas.microsoft.com/office/drawing/2014/main" id="{07564AEF-321C-6808-B7BB-DB5C15213F4B}"/>
              </a:ext>
            </a:extLst>
          </p:cNvPr>
          <p:cNvGrpSpPr/>
          <p:nvPr/>
        </p:nvGrpSpPr>
        <p:grpSpPr>
          <a:xfrm>
            <a:off x="6641068" y="4129062"/>
            <a:ext cx="633990" cy="1086437"/>
            <a:chOff x="6228010" y="4447639"/>
            <a:chExt cx="619143" cy="769905"/>
          </a:xfrm>
        </p:grpSpPr>
        <p:grpSp>
          <p:nvGrpSpPr>
            <p:cNvPr id="65" name="Google Shape;1587;p46">
              <a:extLst>
                <a:ext uri="{FF2B5EF4-FFF2-40B4-BE49-F238E27FC236}">
                  <a16:creationId xmlns:a16="http://schemas.microsoft.com/office/drawing/2014/main" id="{4A40FA88-E675-F236-E18E-594749E22803}"/>
                </a:ext>
              </a:extLst>
            </p:cNvPr>
            <p:cNvGrpSpPr/>
            <p:nvPr/>
          </p:nvGrpSpPr>
          <p:grpSpPr>
            <a:xfrm>
              <a:off x="6616782" y="4447639"/>
              <a:ext cx="230371" cy="483601"/>
              <a:chOff x="6616782" y="4447639"/>
              <a:chExt cx="230371" cy="483601"/>
            </a:xfrm>
          </p:grpSpPr>
          <p:sp>
            <p:nvSpPr>
              <p:cNvPr id="72" name="Google Shape;1588;p46">
                <a:extLst>
                  <a:ext uri="{FF2B5EF4-FFF2-40B4-BE49-F238E27FC236}">
                    <a16:creationId xmlns:a16="http://schemas.microsoft.com/office/drawing/2014/main" id="{0529A353-DBA8-AED8-6D78-9E209D1F4055}"/>
                  </a:ext>
                </a:extLst>
              </p:cNvPr>
              <p:cNvSpPr/>
              <p:nvPr/>
            </p:nvSpPr>
            <p:spPr>
              <a:xfrm rot="-5400000">
                <a:off x="6464082" y="4600340"/>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73" name="Google Shape;1589;p46">
                <a:extLst>
                  <a:ext uri="{FF2B5EF4-FFF2-40B4-BE49-F238E27FC236}">
                    <a16:creationId xmlns:a16="http://schemas.microsoft.com/office/drawing/2014/main" id="{0C82BC79-3564-EC6F-8318-828843A94E75}"/>
                  </a:ext>
                </a:extLst>
              </p:cNvPr>
              <p:cNvSpPr/>
              <p:nvPr/>
            </p:nvSpPr>
            <p:spPr>
              <a:xfrm rot="5400000" flipH="1">
                <a:off x="6582553" y="4666639"/>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nvGrpSpPr>
            <p:cNvPr id="66" name="Google Shape;1590;p46">
              <a:extLst>
                <a:ext uri="{FF2B5EF4-FFF2-40B4-BE49-F238E27FC236}">
                  <a16:creationId xmlns:a16="http://schemas.microsoft.com/office/drawing/2014/main" id="{F2E82626-ECF8-DA1E-E2D9-224B543BF9B3}"/>
                </a:ext>
              </a:extLst>
            </p:cNvPr>
            <p:cNvGrpSpPr/>
            <p:nvPr/>
          </p:nvGrpSpPr>
          <p:grpSpPr>
            <a:xfrm>
              <a:off x="6394253" y="4589447"/>
              <a:ext cx="230371" cy="483601"/>
              <a:chOff x="6394253" y="4589447"/>
              <a:chExt cx="230371" cy="483601"/>
            </a:xfrm>
          </p:grpSpPr>
          <p:sp>
            <p:nvSpPr>
              <p:cNvPr id="70" name="Google Shape;1591;p46">
                <a:extLst>
                  <a:ext uri="{FF2B5EF4-FFF2-40B4-BE49-F238E27FC236}">
                    <a16:creationId xmlns:a16="http://schemas.microsoft.com/office/drawing/2014/main" id="{0B30233A-7BB9-A82F-81BF-DDF5F5E6F145}"/>
                  </a:ext>
                </a:extLst>
              </p:cNvPr>
              <p:cNvSpPr/>
              <p:nvPr/>
            </p:nvSpPr>
            <p:spPr>
              <a:xfrm rot="-5400000">
                <a:off x="6241553" y="4742148"/>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71" name="Google Shape;1592;p46">
                <a:extLst>
                  <a:ext uri="{FF2B5EF4-FFF2-40B4-BE49-F238E27FC236}">
                    <a16:creationId xmlns:a16="http://schemas.microsoft.com/office/drawing/2014/main" id="{FC2E74E8-067F-4319-D33E-EF722E2DAD91}"/>
                  </a:ext>
                </a:extLst>
              </p:cNvPr>
              <p:cNvSpPr/>
              <p:nvPr/>
            </p:nvSpPr>
            <p:spPr>
              <a:xfrm rot="5400000" flipH="1">
                <a:off x="6360024" y="4808447"/>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nvGrpSpPr>
            <p:cNvPr id="67" name="Google Shape;1593;p46">
              <a:extLst>
                <a:ext uri="{FF2B5EF4-FFF2-40B4-BE49-F238E27FC236}">
                  <a16:creationId xmlns:a16="http://schemas.microsoft.com/office/drawing/2014/main" id="{70BFE68B-4DEB-2327-4D39-711973E4AB64}"/>
                </a:ext>
              </a:extLst>
            </p:cNvPr>
            <p:cNvGrpSpPr/>
            <p:nvPr/>
          </p:nvGrpSpPr>
          <p:grpSpPr>
            <a:xfrm>
              <a:off x="6228010" y="4733943"/>
              <a:ext cx="230371" cy="483601"/>
              <a:chOff x="6228010" y="4733943"/>
              <a:chExt cx="230371" cy="483601"/>
            </a:xfrm>
          </p:grpSpPr>
          <p:sp>
            <p:nvSpPr>
              <p:cNvPr id="68" name="Google Shape;1594;p46">
                <a:extLst>
                  <a:ext uri="{FF2B5EF4-FFF2-40B4-BE49-F238E27FC236}">
                    <a16:creationId xmlns:a16="http://schemas.microsoft.com/office/drawing/2014/main" id="{F1B9E25A-05C4-EA46-495D-39C82ECA8293}"/>
                  </a:ext>
                </a:extLst>
              </p:cNvPr>
              <p:cNvSpPr/>
              <p:nvPr/>
            </p:nvSpPr>
            <p:spPr>
              <a:xfrm rot="-5400000">
                <a:off x="6075310" y="4886644"/>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69" name="Google Shape;1595;p46">
                <a:extLst>
                  <a:ext uri="{FF2B5EF4-FFF2-40B4-BE49-F238E27FC236}">
                    <a16:creationId xmlns:a16="http://schemas.microsoft.com/office/drawing/2014/main" id="{F5B93820-56A4-D044-0C7B-67854F885FD7}"/>
                  </a:ext>
                </a:extLst>
              </p:cNvPr>
              <p:cNvSpPr/>
              <p:nvPr/>
            </p:nvSpPr>
            <p:spPr>
              <a:xfrm rot="5400000" flipH="1">
                <a:off x="6193781" y="4952943"/>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sp>
        <p:nvSpPr>
          <p:cNvPr id="22" name="Google Shape;1596;p46">
            <a:extLst>
              <a:ext uri="{FF2B5EF4-FFF2-40B4-BE49-F238E27FC236}">
                <a16:creationId xmlns:a16="http://schemas.microsoft.com/office/drawing/2014/main" id="{295B844B-2884-51B3-E33B-70C4AE0C3132}"/>
              </a:ext>
            </a:extLst>
          </p:cNvPr>
          <p:cNvSpPr txBox="1"/>
          <p:nvPr/>
        </p:nvSpPr>
        <p:spPr>
          <a:xfrm>
            <a:off x="3478647" y="1759005"/>
            <a:ext cx="926323" cy="461624"/>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000"/>
            </a:pPr>
            <a:r>
              <a:rPr lang="en-US" sz="1200" b="1">
                <a:solidFill>
                  <a:srgbClr val="FFFFFF"/>
                </a:solidFill>
                <a:latin typeface="Avenir Book" panose="02000503020000020003" pitchFamily="2" charset="0"/>
              </a:rPr>
              <a:t>Science Gateways</a:t>
            </a:r>
            <a:endParaRPr sz="1200" b="1">
              <a:solidFill>
                <a:srgbClr val="FFFFFF"/>
              </a:solidFill>
              <a:latin typeface="Avenir Book" panose="02000503020000020003" pitchFamily="2" charset="0"/>
            </a:endParaRPr>
          </a:p>
        </p:txBody>
      </p:sp>
      <p:sp>
        <p:nvSpPr>
          <p:cNvPr id="23" name="Google Shape;1597;p46">
            <a:extLst>
              <a:ext uri="{FF2B5EF4-FFF2-40B4-BE49-F238E27FC236}">
                <a16:creationId xmlns:a16="http://schemas.microsoft.com/office/drawing/2014/main" id="{A28C1DD5-695B-BDEB-7763-E282CA149E55}"/>
              </a:ext>
            </a:extLst>
          </p:cNvPr>
          <p:cNvSpPr txBox="1"/>
          <p:nvPr/>
        </p:nvSpPr>
        <p:spPr>
          <a:xfrm>
            <a:off x="7495262" y="1975710"/>
            <a:ext cx="1109973" cy="430846"/>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Raw &amp; Derived Data</a:t>
            </a:r>
            <a:endParaRPr sz="1100" b="1">
              <a:solidFill>
                <a:srgbClr val="083E5B"/>
              </a:solidFill>
              <a:latin typeface="Avenir Book" panose="02000503020000020003" pitchFamily="2" charset="0"/>
            </a:endParaRPr>
          </a:p>
        </p:txBody>
      </p:sp>
      <p:sp>
        <p:nvSpPr>
          <p:cNvPr id="24" name="Google Shape;1600;p46">
            <a:extLst>
              <a:ext uri="{FF2B5EF4-FFF2-40B4-BE49-F238E27FC236}">
                <a16:creationId xmlns:a16="http://schemas.microsoft.com/office/drawing/2014/main" id="{656AE6FC-3B21-A19F-639C-8AB86A194B56}"/>
              </a:ext>
            </a:extLst>
          </p:cNvPr>
          <p:cNvSpPr/>
          <p:nvPr/>
        </p:nvSpPr>
        <p:spPr>
          <a:xfrm>
            <a:off x="4368979" y="2870834"/>
            <a:ext cx="2270573" cy="1858136"/>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nvGrpSpPr>
          <p:cNvPr id="25" name="Google Shape;1601;p46">
            <a:extLst>
              <a:ext uri="{FF2B5EF4-FFF2-40B4-BE49-F238E27FC236}">
                <a16:creationId xmlns:a16="http://schemas.microsoft.com/office/drawing/2014/main" id="{5360AE23-2174-39CD-1A01-E6140C332BCE}"/>
              </a:ext>
            </a:extLst>
          </p:cNvPr>
          <p:cNvGrpSpPr/>
          <p:nvPr/>
        </p:nvGrpSpPr>
        <p:grpSpPr>
          <a:xfrm>
            <a:off x="4612780" y="1182189"/>
            <a:ext cx="3076820" cy="3502590"/>
            <a:chOff x="4418962" y="1904716"/>
            <a:chExt cx="2744258" cy="3022473"/>
          </a:xfrm>
        </p:grpSpPr>
        <p:grpSp>
          <p:nvGrpSpPr>
            <p:cNvPr id="47" name="Google Shape;1602;p46">
              <a:extLst>
                <a:ext uri="{FF2B5EF4-FFF2-40B4-BE49-F238E27FC236}">
                  <a16:creationId xmlns:a16="http://schemas.microsoft.com/office/drawing/2014/main" id="{60C31123-FAA7-0337-7453-5B7EE7A76F4D}"/>
                </a:ext>
              </a:extLst>
            </p:cNvPr>
            <p:cNvGrpSpPr/>
            <p:nvPr/>
          </p:nvGrpSpPr>
          <p:grpSpPr>
            <a:xfrm>
              <a:off x="5278943" y="2877703"/>
              <a:ext cx="961515" cy="979113"/>
              <a:chOff x="5278943" y="2877703"/>
              <a:chExt cx="418505" cy="423657"/>
            </a:xfrm>
          </p:grpSpPr>
          <p:grpSp>
            <p:nvGrpSpPr>
              <p:cNvPr id="57" name="Google Shape;1603;p46">
                <a:extLst>
                  <a:ext uri="{FF2B5EF4-FFF2-40B4-BE49-F238E27FC236}">
                    <a16:creationId xmlns:a16="http://schemas.microsoft.com/office/drawing/2014/main" id="{4B2148D4-BFC5-4D15-1A86-E8AF63A5EE93}"/>
                  </a:ext>
                </a:extLst>
              </p:cNvPr>
              <p:cNvGrpSpPr/>
              <p:nvPr/>
            </p:nvGrpSpPr>
            <p:grpSpPr>
              <a:xfrm>
                <a:off x="5278943" y="2877703"/>
                <a:ext cx="418505" cy="423657"/>
                <a:chOff x="5278943" y="2877703"/>
                <a:chExt cx="529552" cy="536071"/>
              </a:xfrm>
            </p:grpSpPr>
            <p:grpSp>
              <p:nvGrpSpPr>
                <p:cNvPr id="59" name="Google Shape;1604;p46">
                  <a:extLst>
                    <a:ext uri="{FF2B5EF4-FFF2-40B4-BE49-F238E27FC236}">
                      <a16:creationId xmlns:a16="http://schemas.microsoft.com/office/drawing/2014/main" id="{449A21A9-80F3-73EA-25B6-BEDFAF581248}"/>
                    </a:ext>
                  </a:extLst>
                </p:cNvPr>
                <p:cNvGrpSpPr/>
                <p:nvPr/>
              </p:nvGrpSpPr>
              <p:grpSpPr>
                <a:xfrm>
                  <a:off x="5278943" y="2877703"/>
                  <a:ext cx="529552" cy="536071"/>
                  <a:chOff x="5278943" y="2877703"/>
                  <a:chExt cx="483300" cy="483600"/>
                </a:xfrm>
              </p:grpSpPr>
              <p:sp>
                <p:nvSpPr>
                  <p:cNvPr id="61" name="Google Shape;1605;p46">
                    <a:extLst>
                      <a:ext uri="{FF2B5EF4-FFF2-40B4-BE49-F238E27FC236}">
                        <a16:creationId xmlns:a16="http://schemas.microsoft.com/office/drawing/2014/main" id="{59A87251-A658-3D72-3434-E10B450A5149}"/>
                      </a:ext>
                    </a:extLst>
                  </p:cNvPr>
                  <p:cNvSpPr/>
                  <p:nvPr/>
                </p:nvSpPr>
                <p:spPr>
                  <a:xfrm>
                    <a:off x="5278943" y="2877703"/>
                    <a:ext cx="483300" cy="483600"/>
                  </a:xfrm>
                  <a:prstGeom prst="ellipse">
                    <a:avLst/>
                  </a:prstGeom>
                  <a:solidFill>
                    <a:srgbClr val="4298B5"/>
                  </a:solidFill>
                  <a:ln w="28575" cap="flat" cmpd="sng">
                    <a:solidFill>
                      <a:srgbClr val="002E3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62" name="Google Shape;1606;p46">
                    <a:extLst>
                      <a:ext uri="{FF2B5EF4-FFF2-40B4-BE49-F238E27FC236}">
                        <a16:creationId xmlns:a16="http://schemas.microsoft.com/office/drawing/2014/main" id="{ABD6E1D7-F442-FA4F-1298-4CA8EAE40357}"/>
                      </a:ext>
                    </a:extLst>
                  </p:cNvPr>
                  <p:cNvCxnSpPr>
                    <a:cxnSpLocks/>
                  </p:cNvCxnSpPr>
                  <p:nvPr/>
                </p:nvCxnSpPr>
                <p:spPr>
                  <a:xfrm>
                    <a:off x="5520593" y="2877703"/>
                    <a:ext cx="0" cy="4836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63" name="Google Shape;1607;p46">
                    <a:extLst>
                      <a:ext uri="{FF2B5EF4-FFF2-40B4-BE49-F238E27FC236}">
                        <a16:creationId xmlns:a16="http://schemas.microsoft.com/office/drawing/2014/main" id="{CF06F702-3447-235C-CE0F-DDD3DE7484FD}"/>
                      </a:ext>
                    </a:extLst>
                  </p:cNvPr>
                  <p:cNvCxnSpPr>
                    <a:cxnSpLocks/>
                  </p:cNvCxnSpPr>
                  <p:nvPr/>
                </p:nvCxnSpPr>
                <p:spPr>
                  <a:xfrm flipH="1">
                    <a:off x="5349765" y="2948525"/>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64" name="Google Shape;1608;p46">
                    <a:extLst>
                      <a:ext uri="{FF2B5EF4-FFF2-40B4-BE49-F238E27FC236}">
                        <a16:creationId xmlns:a16="http://schemas.microsoft.com/office/drawing/2014/main" id="{F03BC4D6-3EFC-78A9-F84C-541A0F5983F9}"/>
                      </a:ext>
                    </a:extLst>
                  </p:cNvPr>
                  <p:cNvCxnSpPr>
                    <a:cxnSpLocks/>
                  </p:cNvCxnSpPr>
                  <p:nvPr/>
                </p:nvCxnSpPr>
                <p:spPr>
                  <a:xfrm rot="10800000">
                    <a:off x="5349765" y="2948481"/>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60" name="Google Shape;1609;p46">
                  <a:extLst>
                    <a:ext uri="{FF2B5EF4-FFF2-40B4-BE49-F238E27FC236}">
                      <a16:creationId xmlns:a16="http://schemas.microsoft.com/office/drawing/2014/main" id="{F79AD3E5-E85A-74CD-6C29-23577AD4CF93}"/>
                    </a:ext>
                  </a:extLst>
                </p:cNvPr>
                <p:cNvSpPr/>
                <p:nvPr/>
              </p:nvSpPr>
              <p:spPr>
                <a:xfrm>
                  <a:off x="5392145" y="2997452"/>
                  <a:ext cx="303300" cy="306900"/>
                </a:xfrm>
                <a:prstGeom prst="ellipse">
                  <a:avLst/>
                </a:prstGeom>
                <a:solidFill>
                  <a:srgbClr val="00303C"/>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cxnSp>
            <p:nvCxnSpPr>
              <p:cNvPr id="58" name="Google Shape;1610;p46">
                <a:extLst>
                  <a:ext uri="{FF2B5EF4-FFF2-40B4-BE49-F238E27FC236}">
                    <a16:creationId xmlns:a16="http://schemas.microsoft.com/office/drawing/2014/main" id="{1A59F6C6-2DE1-1A96-0DA7-EF2F326704AD}"/>
                  </a:ext>
                </a:extLst>
              </p:cNvPr>
              <p:cNvCxnSpPr>
                <a:cxnSpLocks/>
              </p:cNvCxnSpPr>
              <p:nvPr/>
            </p:nvCxnSpPr>
            <p:spPr>
              <a:xfrm>
                <a:off x="5278943" y="3089532"/>
                <a:ext cx="418500" cy="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48" name="Google Shape;1611;p46">
              <a:extLst>
                <a:ext uri="{FF2B5EF4-FFF2-40B4-BE49-F238E27FC236}">
                  <a16:creationId xmlns:a16="http://schemas.microsoft.com/office/drawing/2014/main" id="{B35D1FD2-31A7-1E2B-1B5F-428711D91A85}"/>
                </a:ext>
              </a:extLst>
            </p:cNvPr>
            <p:cNvSpPr txBox="1"/>
            <p:nvPr/>
          </p:nvSpPr>
          <p:spPr>
            <a:xfrm>
              <a:off x="5278938" y="3180015"/>
              <a:ext cx="961500" cy="345230"/>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700"/>
              </a:pPr>
              <a:r>
                <a:rPr lang="en-US" sz="2000" b="1">
                  <a:solidFill>
                    <a:schemeClr val="lt1"/>
                  </a:solidFill>
                  <a:latin typeface="Avenir Black" panose="02000503020000020003" pitchFamily="2" charset="0"/>
                </a:rPr>
                <a:t>Hub</a:t>
              </a:r>
              <a:endParaRPr sz="1400" b="1">
                <a:solidFill>
                  <a:schemeClr val="lt1"/>
                </a:solidFill>
                <a:latin typeface="Avenir Black" panose="02000503020000020003" pitchFamily="2" charset="0"/>
              </a:endParaRPr>
            </a:p>
          </p:txBody>
        </p:sp>
        <p:sp>
          <p:nvSpPr>
            <p:cNvPr id="49" name="Google Shape;1612;p46">
              <a:extLst>
                <a:ext uri="{FF2B5EF4-FFF2-40B4-BE49-F238E27FC236}">
                  <a16:creationId xmlns:a16="http://schemas.microsoft.com/office/drawing/2014/main" id="{8B8703A2-FAA7-45D3-CB65-8400F573B15D}"/>
                </a:ext>
              </a:extLst>
            </p:cNvPr>
            <p:cNvSpPr txBox="1"/>
            <p:nvPr/>
          </p:nvSpPr>
          <p:spPr>
            <a:xfrm>
              <a:off x="5353118" y="4121057"/>
              <a:ext cx="8223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Analyze</a:t>
              </a:r>
              <a:endParaRPr sz="1600" b="1">
                <a:solidFill>
                  <a:schemeClr val="lt1"/>
                </a:solidFill>
                <a:latin typeface="Avenir Book" panose="02000503020000020003" pitchFamily="2" charset="0"/>
              </a:endParaRPr>
            </a:p>
          </p:txBody>
        </p:sp>
        <p:sp>
          <p:nvSpPr>
            <p:cNvPr id="50" name="Google Shape;1613;p46">
              <a:extLst>
                <a:ext uri="{FF2B5EF4-FFF2-40B4-BE49-F238E27FC236}">
                  <a16:creationId xmlns:a16="http://schemas.microsoft.com/office/drawing/2014/main" id="{EC71E8A3-3E99-4E75-6A59-9FE679446983}"/>
                </a:ext>
              </a:extLst>
            </p:cNvPr>
            <p:cNvSpPr txBox="1"/>
            <p:nvPr/>
          </p:nvSpPr>
          <p:spPr>
            <a:xfrm>
              <a:off x="4462837" y="3178176"/>
              <a:ext cx="7611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Share</a:t>
              </a:r>
              <a:endParaRPr sz="1600" b="1">
                <a:solidFill>
                  <a:schemeClr val="lt1"/>
                </a:solidFill>
                <a:latin typeface="Avenir Book" panose="02000503020000020003" pitchFamily="2" charset="0"/>
              </a:endParaRPr>
            </a:p>
          </p:txBody>
        </p:sp>
        <p:sp>
          <p:nvSpPr>
            <p:cNvPr id="51" name="Google Shape;1614;p46">
              <a:extLst>
                <a:ext uri="{FF2B5EF4-FFF2-40B4-BE49-F238E27FC236}">
                  <a16:creationId xmlns:a16="http://schemas.microsoft.com/office/drawing/2014/main" id="{1D6F6705-E126-AA56-9BF1-68EC6E0BEE75}"/>
                </a:ext>
              </a:extLst>
            </p:cNvPr>
            <p:cNvSpPr txBox="1"/>
            <p:nvPr/>
          </p:nvSpPr>
          <p:spPr>
            <a:xfrm>
              <a:off x="5397569" y="2351870"/>
              <a:ext cx="7335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Refine</a:t>
              </a:r>
              <a:endParaRPr sz="1600" b="1">
                <a:solidFill>
                  <a:schemeClr val="lt1"/>
                </a:solidFill>
                <a:latin typeface="Avenir Book" panose="02000503020000020003" pitchFamily="2" charset="0"/>
              </a:endParaRPr>
            </a:p>
          </p:txBody>
        </p:sp>
        <p:sp>
          <p:nvSpPr>
            <p:cNvPr id="52" name="Google Shape;1615;p46">
              <a:extLst>
                <a:ext uri="{FF2B5EF4-FFF2-40B4-BE49-F238E27FC236}">
                  <a16:creationId xmlns:a16="http://schemas.microsoft.com/office/drawing/2014/main" id="{B39AA68E-E58D-E05B-F7B7-C42A5A23669F}"/>
                </a:ext>
              </a:extLst>
            </p:cNvPr>
            <p:cNvSpPr txBox="1"/>
            <p:nvPr/>
          </p:nvSpPr>
          <p:spPr>
            <a:xfrm>
              <a:off x="6314318" y="3178176"/>
              <a:ext cx="7752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Release</a:t>
              </a:r>
              <a:endParaRPr sz="1600" b="1">
                <a:solidFill>
                  <a:schemeClr val="lt1"/>
                </a:solidFill>
                <a:latin typeface="Avenir Book" panose="02000503020000020003" pitchFamily="2" charset="0"/>
              </a:endParaRPr>
            </a:p>
          </p:txBody>
        </p:sp>
        <p:sp>
          <p:nvSpPr>
            <p:cNvPr id="53" name="Google Shape;1616;p46">
              <a:extLst>
                <a:ext uri="{FF2B5EF4-FFF2-40B4-BE49-F238E27FC236}">
                  <a16:creationId xmlns:a16="http://schemas.microsoft.com/office/drawing/2014/main" id="{5F0E534C-3B96-3353-668F-4C367B76C959}"/>
                </a:ext>
              </a:extLst>
            </p:cNvPr>
            <p:cNvSpPr/>
            <p:nvPr/>
          </p:nvSpPr>
          <p:spPr>
            <a:xfrm rot="2911939">
              <a:off x="4505699" y="2311543"/>
              <a:ext cx="2603335" cy="2627957"/>
            </a:xfrm>
            <a:custGeom>
              <a:avLst/>
              <a:gdLst/>
              <a:ahLst/>
              <a:cxnLst/>
              <a:rect l="l" t="t" r="r" b="b"/>
              <a:pathLst>
                <a:path w="120000" h="120000" extrusionOk="0">
                  <a:moveTo>
                    <a:pt x="7833" y="75715"/>
                  </a:moveTo>
                  <a:lnTo>
                    <a:pt x="7833" y="75715"/>
                  </a:lnTo>
                  <a:cubicBezTo>
                    <a:pt x="5410" y="67659"/>
                    <a:pt x="4883" y="59151"/>
                    <a:pt x="6293" y="50856"/>
                  </a:cubicBezTo>
                  <a:lnTo>
                    <a:pt x="1046" y="49276"/>
                  </a:lnTo>
                  <a:lnTo>
                    <a:pt x="11795" y="45478"/>
                  </a:lnTo>
                  <a:lnTo>
                    <a:pt x="19535" y="54845"/>
                  </a:lnTo>
                  <a:lnTo>
                    <a:pt x="14294" y="53267"/>
                  </a:lnTo>
                  <a:lnTo>
                    <a:pt x="14294" y="53267"/>
                  </a:lnTo>
                  <a:cubicBezTo>
                    <a:pt x="13311" y="59981"/>
                    <a:pt x="13810" y="66829"/>
                    <a:pt x="15757" y="73328"/>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54" name="Google Shape;1617;p46">
              <a:extLst>
                <a:ext uri="{FF2B5EF4-FFF2-40B4-BE49-F238E27FC236}">
                  <a16:creationId xmlns:a16="http://schemas.microsoft.com/office/drawing/2014/main" id="{C82DA417-5048-AF60-C3BB-C197FF55CE00}"/>
                </a:ext>
              </a:extLst>
            </p:cNvPr>
            <p:cNvSpPr/>
            <p:nvPr/>
          </p:nvSpPr>
          <p:spPr>
            <a:xfrm rot="7907392">
              <a:off x="4481125" y="2311102"/>
              <a:ext cx="2602489" cy="2628819"/>
            </a:xfrm>
            <a:custGeom>
              <a:avLst/>
              <a:gdLst/>
              <a:ahLst/>
              <a:cxnLst/>
              <a:rect l="l" t="t" r="r" b="b"/>
              <a:pathLst>
                <a:path w="120000" h="120000" extrusionOk="0">
                  <a:moveTo>
                    <a:pt x="7829" y="75706"/>
                  </a:moveTo>
                  <a:lnTo>
                    <a:pt x="7829" y="75706"/>
                  </a:lnTo>
                  <a:cubicBezTo>
                    <a:pt x="5410" y="67654"/>
                    <a:pt x="4884" y="59151"/>
                    <a:pt x="6291" y="50862"/>
                  </a:cubicBezTo>
                  <a:lnTo>
                    <a:pt x="1045" y="49283"/>
                  </a:lnTo>
                  <a:lnTo>
                    <a:pt x="11792" y="45487"/>
                  </a:lnTo>
                  <a:lnTo>
                    <a:pt x="19534" y="54849"/>
                  </a:lnTo>
                  <a:lnTo>
                    <a:pt x="14293" y="53271"/>
                  </a:lnTo>
                  <a:lnTo>
                    <a:pt x="14293" y="53271"/>
                  </a:lnTo>
                  <a:cubicBezTo>
                    <a:pt x="13311" y="59981"/>
                    <a:pt x="13810" y="66825"/>
                    <a:pt x="15754" y="73320"/>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55" name="Google Shape;1618;p46">
              <a:extLst>
                <a:ext uri="{FF2B5EF4-FFF2-40B4-BE49-F238E27FC236}">
                  <a16:creationId xmlns:a16="http://schemas.microsoft.com/office/drawing/2014/main" id="{17004B4F-036B-43DB-9E7F-BAFE23760679}"/>
                </a:ext>
              </a:extLst>
            </p:cNvPr>
            <p:cNvSpPr/>
            <p:nvPr/>
          </p:nvSpPr>
          <p:spPr>
            <a:xfrm rot="-8452527">
              <a:off x="4418962" y="1904716"/>
              <a:ext cx="2553056" cy="2678071"/>
            </a:xfrm>
            <a:custGeom>
              <a:avLst/>
              <a:gdLst/>
              <a:ahLst/>
              <a:cxnLst/>
              <a:rect l="l" t="t" r="r" b="b"/>
              <a:pathLst>
                <a:path w="120000" h="120000" extrusionOk="0">
                  <a:moveTo>
                    <a:pt x="7656" y="75174"/>
                  </a:moveTo>
                  <a:lnTo>
                    <a:pt x="7656" y="75174"/>
                  </a:lnTo>
                  <a:cubicBezTo>
                    <a:pt x="5419" y="67384"/>
                    <a:pt x="4933" y="59192"/>
                    <a:pt x="6231" y="51191"/>
                  </a:cubicBezTo>
                  <a:lnTo>
                    <a:pt x="992" y="49672"/>
                  </a:lnTo>
                  <a:lnTo>
                    <a:pt x="11620" y="45975"/>
                  </a:lnTo>
                  <a:lnTo>
                    <a:pt x="19481" y="55031"/>
                  </a:lnTo>
                  <a:lnTo>
                    <a:pt x="14249" y="53515"/>
                  </a:lnTo>
                  <a:lnTo>
                    <a:pt x="14249" y="53515"/>
                  </a:lnTo>
                  <a:cubicBezTo>
                    <a:pt x="13355" y="59992"/>
                    <a:pt x="13810" y="66587"/>
                    <a:pt x="15583" y="72876"/>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56" name="Google Shape;1619;p46">
              <a:extLst>
                <a:ext uri="{FF2B5EF4-FFF2-40B4-BE49-F238E27FC236}">
                  <a16:creationId xmlns:a16="http://schemas.microsoft.com/office/drawing/2014/main" id="{3CE1BC45-5F8D-8815-80A2-22235882A7B6}"/>
                </a:ext>
              </a:extLst>
            </p:cNvPr>
            <p:cNvSpPr/>
            <p:nvPr/>
          </p:nvSpPr>
          <p:spPr>
            <a:xfrm rot="-2216929">
              <a:off x="4592938" y="1950287"/>
              <a:ext cx="2570282" cy="2661080"/>
            </a:xfrm>
            <a:custGeom>
              <a:avLst/>
              <a:gdLst/>
              <a:ahLst/>
              <a:cxnLst/>
              <a:rect l="l" t="t" r="r" b="b"/>
              <a:pathLst>
                <a:path w="120000" h="120000" extrusionOk="0">
                  <a:moveTo>
                    <a:pt x="7715" y="75357"/>
                  </a:moveTo>
                  <a:lnTo>
                    <a:pt x="7715" y="75357"/>
                  </a:lnTo>
                  <a:cubicBezTo>
                    <a:pt x="5416" y="67477"/>
                    <a:pt x="4916" y="59178"/>
                    <a:pt x="6252" y="51078"/>
                  </a:cubicBezTo>
                  <a:lnTo>
                    <a:pt x="1010" y="49538"/>
                  </a:lnTo>
                  <a:lnTo>
                    <a:pt x="11678" y="45807"/>
                  </a:lnTo>
                  <a:lnTo>
                    <a:pt x="19499" y="54969"/>
                  </a:lnTo>
                  <a:lnTo>
                    <a:pt x="14264" y="53431"/>
                  </a:lnTo>
                  <a:lnTo>
                    <a:pt x="14264" y="53431"/>
                  </a:lnTo>
                  <a:cubicBezTo>
                    <a:pt x="13341" y="59988"/>
                    <a:pt x="13810" y="66669"/>
                    <a:pt x="15640" y="73029"/>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grpSp>
      <p:grpSp>
        <p:nvGrpSpPr>
          <p:cNvPr id="26" name="Google Shape;1620;p46">
            <a:extLst>
              <a:ext uri="{FF2B5EF4-FFF2-40B4-BE49-F238E27FC236}">
                <a16:creationId xmlns:a16="http://schemas.microsoft.com/office/drawing/2014/main" id="{1D6D7C10-4934-41AF-F73D-DFE2DF4767E3}"/>
              </a:ext>
            </a:extLst>
          </p:cNvPr>
          <p:cNvGrpSpPr/>
          <p:nvPr/>
        </p:nvGrpSpPr>
        <p:grpSpPr>
          <a:xfrm>
            <a:off x="7820385" y="1480619"/>
            <a:ext cx="459740" cy="477871"/>
            <a:chOff x="7279869" y="2162239"/>
            <a:chExt cx="2240700" cy="1819800"/>
          </a:xfrm>
        </p:grpSpPr>
        <p:sp>
          <p:nvSpPr>
            <p:cNvPr id="30" name="Google Shape;1621;p46">
              <a:extLst>
                <a:ext uri="{FF2B5EF4-FFF2-40B4-BE49-F238E27FC236}">
                  <a16:creationId xmlns:a16="http://schemas.microsoft.com/office/drawing/2014/main" id="{D877B020-D43F-D173-6BA7-68082163AB1A}"/>
                </a:ext>
              </a:extLst>
            </p:cNvPr>
            <p:cNvSpPr/>
            <p:nvPr/>
          </p:nvSpPr>
          <p:spPr>
            <a:xfrm>
              <a:off x="7279869" y="2162239"/>
              <a:ext cx="2240700" cy="1819800"/>
            </a:xfrm>
            <a:prstGeom prst="rect">
              <a:avLst/>
            </a:prstGeom>
            <a:solidFill>
              <a:srgbClr val="9E9E9E"/>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1" name="Google Shape;1622;p46">
              <a:extLst>
                <a:ext uri="{FF2B5EF4-FFF2-40B4-BE49-F238E27FC236}">
                  <a16:creationId xmlns:a16="http://schemas.microsoft.com/office/drawing/2014/main" id="{7251D44B-0F4F-3CEC-C723-EE647F0386EE}"/>
                </a:ext>
              </a:extLst>
            </p:cNvPr>
            <p:cNvSpPr/>
            <p:nvPr/>
          </p:nvSpPr>
          <p:spPr>
            <a:xfrm>
              <a:off x="7771128" y="278604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32" name="Google Shape;1623;p46">
              <a:extLst>
                <a:ext uri="{FF2B5EF4-FFF2-40B4-BE49-F238E27FC236}">
                  <a16:creationId xmlns:a16="http://schemas.microsoft.com/office/drawing/2014/main" id="{6EE24A76-B9B4-BD68-E510-BF6AD10A4D48}"/>
                </a:ext>
              </a:extLst>
            </p:cNvPr>
            <p:cNvCxnSpPr/>
            <p:nvPr/>
          </p:nvCxnSpPr>
          <p:spPr>
            <a:xfrm rot="10800000" flipH="1">
              <a:off x="7762825" y="2999236"/>
              <a:ext cx="335400" cy="419700"/>
            </a:xfrm>
            <a:prstGeom prst="straightConnector1">
              <a:avLst/>
            </a:prstGeom>
            <a:noFill/>
            <a:ln w="28575" cap="flat" cmpd="sng">
              <a:solidFill>
                <a:schemeClr val="lt1"/>
              </a:solidFill>
              <a:prstDash val="solid"/>
              <a:miter lim="800000"/>
              <a:headEnd type="none" w="sm" len="sm"/>
              <a:tailEnd type="none" w="sm" len="sm"/>
            </a:ln>
          </p:spPr>
        </p:cxnSp>
        <p:cxnSp>
          <p:nvCxnSpPr>
            <p:cNvPr id="33" name="Google Shape;1624;p46">
              <a:extLst>
                <a:ext uri="{FF2B5EF4-FFF2-40B4-BE49-F238E27FC236}">
                  <a16:creationId xmlns:a16="http://schemas.microsoft.com/office/drawing/2014/main" id="{79D2E952-C9A4-E44E-48F4-C3376A1C5A53}"/>
                </a:ext>
              </a:extLst>
            </p:cNvPr>
            <p:cNvCxnSpPr/>
            <p:nvPr/>
          </p:nvCxnSpPr>
          <p:spPr>
            <a:xfrm rot="10800000">
              <a:off x="8111928" y="2999424"/>
              <a:ext cx="314700" cy="79200"/>
            </a:xfrm>
            <a:prstGeom prst="straightConnector1">
              <a:avLst/>
            </a:prstGeom>
            <a:noFill/>
            <a:ln w="28575" cap="flat" cmpd="sng">
              <a:solidFill>
                <a:schemeClr val="lt1"/>
              </a:solidFill>
              <a:prstDash val="solid"/>
              <a:miter lim="800000"/>
              <a:headEnd type="none" w="sm" len="sm"/>
              <a:tailEnd type="none" w="sm" len="sm"/>
            </a:ln>
          </p:spPr>
        </p:cxnSp>
        <p:cxnSp>
          <p:nvCxnSpPr>
            <p:cNvPr id="34" name="Google Shape;1625;p46">
              <a:extLst>
                <a:ext uri="{FF2B5EF4-FFF2-40B4-BE49-F238E27FC236}">
                  <a16:creationId xmlns:a16="http://schemas.microsoft.com/office/drawing/2014/main" id="{1FB852C6-C571-462D-42D7-B592D7E3A079}"/>
                </a:ext>
              </a:extLst>
            </p:cNvPr>
            <p:cNvCxnSpPr/>
            <p:nvPr/>
          </p:nvCxnSpPr>
          <p:spPr>
            <a:xfrm rot="10800000" flipH="1">
              <a:off x="8431954" y="2686224"/>
              <a:ext cx="461700" cy="392400"/>
            </a:xfrm>
            <a:prstGeom prst="straightConnector1">
              <a:avLst/>
            </a:prstGeom>
            <a:noFill/>
            <a:ln w="28575" cap="flat" cmpd="sng">
              <a:solidFill>
                <a:schemeClr val="lt1"/>
              </a:solidFill>
              <a:prstDash val="solid"/>
              <a:miter lim="800000"/>
              <a:headEnd type="none" w="sm" len="sm"/>
              <a:tailEnd type="none" w="sm" len="sm"/>
            </a:ln>
          </p:spPr>
        </p:cxnSp>
        <p:cxnSp>
          <p:nvCxnSpPr>
            <p:cNvPr id="35" name="Google Shape;1626;p46">
              <a:extLst>
                <a:ext uri="{FF2B5EF4-FFF2-40B4-BE49-F238E27FC236}">
                  <a16:creationId xmlns:a16="http://schemas.microsoft.com/office/drawing/2014/main" id="{934E27A5-A51F-5029-7AB7-7339A123D768}"/>
                </a:ext>
              </a:extLst>
            </p:cNvPr>
            <p:cNvCxnSpPr/>
            <p:nvPr/>
          </p:nvCxnSpPr>
          <p:spPr>
            <a:xfrm rot="10800000" flipH="1">
              <a:off x="7302211" y="3392667"/>
              <a:ext cx="468900" cy="307200"/>
            </a:xfrm>
            <a:prstGeom prst="straightConnector1">
              <a:avLst/>
            </a:prstGeom>
            <a:noFill/>
            <a:ln w="28575" cap="flat" cmpd="sng">
              <a:solidFill>
                <a:schemeClr val="lt1"/>
              </a:solidFill>
              <a:prstDash val="solid"/>
              <a:miter lim="800000"/>
              <a:headEnd type="none" w="sm" len="sm"/>
              <a:tailEnd type="none" w="sm" len="sm"/>
            </a:ln>
          </p:spPr>
        </p:cxnSp>
        <p:cxnSp>
          <p:nvCxnSpPr>
            <p:cNvPr id="36" name="Google Shape;1627;p46">
              <a:extLst>
                <a:ext uri="{FF2B5EF4-FFF2-40B4-BE49-F238E27FC236}">
                  <a16:creationId xmlns:a16="http://schemas.microsoft.com/office/drawing/2014/main" id="{31DBF7DE-85D6-6C47-B2FD-08A87F393566}"/>
                </a:ext>
              </a:extLst>
            </p:cNvPr>
            <p:cNvCxnSpPr>
              <a:cxnSpLocks/>
            </p:cNvCxnSpPr>
            <p:nvPr/>
          </p:nvCxnSpPr>
          <p:spPr>
            <a:xfrm rot="10800000">
              <a:off x="8893569" y="2686339"/>
              <a:ext cx="627000" cy="385800"/>
            </a:xfrm>
            <a:prstGeom prst="straightConnector1">
              <a:avLst/>
            </a:prstGeom>
            <a:noFill/>
            <a:ln w="28575" cap="flat" cmpd="sng">
              <a:solidFill>
                <a:schemeClr val="lt1"/>
              </a:solidFill>
              <a:prstDash val="solid"/>
              <a:miter lim="800000"/>
              <a:headEnd type="none" w="sm" len="sm"/>
              <a:tailEnd type="none" w="sm" len="sm"/>
            </a:ln>
          </p:spPr>
        </p:cxnSp>
        <p:sp>
          <p:nvSpPr>
            <p:cNvPr id="37" name="Google Shape;1628;p46">
              <a:extLst>
                <a:ext uri="{FF2B5EF4-FFF2-40B4-BE49-F238E27FC236}">
                  <a16:creationId xmlns:a16="http://schemas.microsoft.com/office/drawing/2014/main" id="{EC809FA0-0BA1-8AE3-3BD8-2A3DE20E23B3}"/>
                </a:ext>
              </a:extLst>
            </p:cNvPr>
            <p:cNvSpPr/>
            <p:nvPr/>
          </p:nvSpPr>
          <p:spPr>
            <a:xfrm>
              <a:off x="7524824" y="2933952"/>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8" name="Google Shape;1629;p46">
              <a:extLst>
                <a:ext uri="{FF2B5EF4-FFF2-40B4-BE49-F238E27FC236}">
                  <a16:creationId xmlns:a16="http://schemas.microsoft.com/office/drawing/2014/main" id="{06343F41-4BC2-E8B5-6866-25127114BE29}"/>
                </a:ext>
              </a:extLst>
            </p:cNvPr>
            <p:cNvSpPr/>
            <p:nvPr/>
          </p:nvSpPr>
          <p:spPr>
            <a:xfrm>
              <a:off x="7423139" y="3290539"/>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9" name="Google Shape;1630;p46">
              <a:extLst>
                <a:ext uri="{FF2B5EF4-FFF2-40B4-BE49-F238E27FC236}">
                  <a16:creationId xmlns:a16="http://schemas.microsoft.com/office/drawing/2014/main" id="{BDD36879-8138-DB79-E5C9-51BC6F61BE45}"/>
                </a:ext>
              </a:extLst>
            </p:cNvPr>
            <p:cNvSpPr/>
            <p:nvPr/>
          </p:nvSpPr>
          <p:spPr>
            <a:xfrm>
              <a:off x="8013309" y="317275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0" name="Google Shape;1631;p46">
              <a:extLst>
                <a:ext uri="{FF2B5EF4-FFF2-40B4-BE49-F238E27FC236}">
                  <a16:creationId xmlns:a16="http://schemas.microsoft.com/office/drawing/2014/main" id="{9400E2B9-36F8-5F1E-1C9B-5538A20C5ABE}"/>
                </a:ext>
              </a:extLst>
            </p:cNvPr>
            <p:cNvSpPr/>
            <p:nvPr/>
          </p:nvSpPr>
          <p:spPr>
            <a:xfrm>
              <a:off x="8246753" y="2879213"/>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1" name="Google Shape;1632;p46">
              <a:extLst>
                <a:ext uri="{FF2B5EF4-FFF2-40B4-BE49-F238E27FC236}">
                  <a16:creationId xmlns:a16="http://schemas.microsoft.com/office/drawing/2014/main" id="{AC8D3834-AD87-7596-5706-BC7708A37D0E}"/>
                </a:ext>
              </a:extLst>
            </p:cNvPr>
            <p:cNvSpPr/>
            <p:nvPr/>
          </p:nvSpPr>
          <p:spPr>
            <a:xfrm>
              <a:off x="8454370" y="2565250"/>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2" name="Google Shape;1633;p46">
              <a:extLst>
                <a:ext uri="{FF2B5EF4-FFF2-40B4-BE49-F238E27FC236}">
                  <a16:creationId xmlns:a16="http://schemas.microsoft.com/office/drawing/2014/main" id="{F3736465-DB53-C7FA-77BE-A4557ADFBBDB}"/>
                </a:ext>
              </a:extLst>
            </p:cNvPr>
            <p:cNvSpPr/>
            <p:nvPr/>
          </p:nvSpPr>
          <p:spPr>
            <a:xfrm>
              <a:off x="8830419" y="231612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3" name="Google Shape;1634;p46">
              <a:extLst>
                <a:ext uri="{FF2B5EF4-FFF2-40B4-BE49-F238E27FC236}">
                  <a16:creationId xmlns:a16="http://schemas.microsoft.com/office/drawing/2014/main" id="{4EE05474-BE0A-EC21-EA21-DA4B3279584F}"/>
                </a:ext>
              </a:extLst>
            </p:cNvPr>
            <p:cNvSpPr/>
            <p:nvPr/>
          </p:nvSpPr>
          <p:spPr>
            <a:xfrm>
              <a:off x="9169973" y="311475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4" name="Google Shape;1635;p46">
              <a:extLst>
                <a:ext uri="{FF2B5EF4-FFF2-40B4-BE49-F238E27FC236}">
                  <a16:creationId xmlns:a16="http://schemas.microsoft.com/office/drawing/2014/main" id="{F66419A8-1960-253E-4728-60DF9C9FE1B8}"/>
                </a:ext>
              </a:extLst>
            </p:cNvPr>
            <p:cNvSpPr/>
            <p:nvPr/>
          </p:nvSpPr>
          <p:spPr>
            <a:xfrm>
              <a:off x="9296110" y="2710076"/>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5" name="Google Shape;1636;p46">
              <a:extLst>
                <a:ext uri="{FF2B5EF4-FFF2-40B4-BE49-F238E27FC236}">
                  <a16:creationId xmlns:a16="http://schemas.microsoft.com/office/drawing/2014/main" id="{3CEA4844-E842-B8E1-9E8F-B21AE164155C}"/>
                </a:ext>
              </a:extLst>
            </p:cNvPr>
            <p:cNvSpPr/>
            <p:nvPr/>
          </p:nvSpPr>
          <p:spPr>
            <a:xfrm>
              <a:off x="8713681" y="2892985"/>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6" name="Google Shape;1637;p46">
              <a:extLst>
                <a:ext uri="{FF2B5EF4-FFF2-40B4-BE49-F238E27FC236}">
                  <a16:creationId xmlns:a16="http://schemas.microsoft.com/office/drawing/2014/main" id="{5A1551F3-8148-3B1B-8F5C-DA36BE68FE7C}"/>
                </a:ext>
              </a:extLst>
            </p:cNvPr>
            <p:cNvSpPr/>
            <p:nvPr/>
          </p:nvSpPr>
          <p:spPr>
            <a:xfrm>
              <a:off x="8993971" y="2777124"/>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sp>
        <p:nvSpPr>
          <p:cNvPr id="27" name="Google Shape;1638;p46">
            <a:extLst>
              <a:ext uri="{FF2B5EF4-FFF2-40B4-BE49-F238E27FC236}">
                <a16:creationId xmlns:a16="http://schemas.microsoft.com/office/drawing/2014/main" id="{EC47FC0C-E5D6-21F8-7739-6B3942272AE7}"/>
              </a:ext>
            </a:extLst>
          </p:cNvPr>
          <p:cNvSpPr txBox="1"/>
          <p:nvPr/>
        </p:nvSpPr>
        <p:spPr>
          <a:xfrm>
            <a:off x="4050086" y="3606761"/>
            <a:ext cx="780345" cy="430846"/>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Tiered</a:t>
            </a:r>
            <a:br>
              <a:rPr lang="en-US" sz="1100" b="1">
                <a:solidFill>
                  <a:srgbClr val="083E5B"/>
                </a:solidFill>
                <a:latin typeface="Avenir Book" panose="02000503020000020003" pitchFamily="2" charset="0"/>
              </a:rPr>
            </a:br>
            <a:r>
              <a:rPr lang="en-US" sz="1100" b="1">
                <a:solidFill>
                  <a:srgbClr val="083E5B"/>
                </a:solidFill>
                <a:latin typeface="Avenir Book" panose="02000503020000020003" pitchFamily="2" charset="0"/>
              </a:rPr>
              <a:t>Storage</a:t>
            </a:r>
            <a:endParaRPr sz="1100" b="1">
              <a:solidFill>
                <a:srgbClr val="083E5B"/>
              </a:solidFill>
              <a:latin typeface="Avenir Book" panose="02000503020000020003" pitchFamily="2" charset="0"/>
            </a:endParaRPr>
          </a:p>
        </p:txBody>
      </p:sp>
      <p:sp>
        <p:nvSpPr>
          <p:cNvPr id="28" name="Google Shape;1639;p46">
            <a:extLst>
              <a:ext uri="{FF2B5EF4-FFF2-40B4-BE49-F238E27FC236}">
                <a16:creationId xmlns:a16="http://schemas.microsoft.com/office/drawing/2014/main" id="{6FD508AA-068F-30D7-CE42-F6BB004A7AC1}"/>
              </a:ext>
            </a:extLst>
          </p:cNvPr>
          <p:cNvSpPr txBox="1"/>
          <p:nvPr/>
        </p:nvSpPr>
        <p:spPr>
          <a:xfrm>
            <a:off x="7147499" y="4862258"/>
            <a:ext cx="1034293" cy="261570"/>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Compute</a:t>
            </a:r>
            <a:endParaRPr sz="1100" b="1">
              <a:solidFill>
                <a:srgbClr val="083E5B"/>
              </a:solidFill>
              <a:latin typeface="Avenir Book" panose="02000503020000020003" pitchFamily="2" charset="0"/>
            </a:endParaRPr>
          </a:p>
        </p:txBody>
      </p:sp>
      <p:sp>
        <p:nvSpPr>
          <p:cNvPr id="29" name="Google Shape;1599;p46">
            <a:extLst>
              <a:ext uri="{FF2B5EF4-FFF2-40B4-BE49-F238E27FC236}">
                <a16:creationId xmlns:a16="http://schemas.microsoft.com/office/drawing/2014/main" id="{7DA8806F-5739-F306-FA76-A7C2FBAEE8CE}"/>
              </a:ext>
            </a:extLst>
          </p:cNvPr>
          <p:cNvSpPr txBox="1"/>
          <p:nvPr/>
        </p:nvSpPr>
        <p:spPr>
          <a:xfrm>
            <a:off x="7286332" y="3335591"/>
            <a:ext cx="709374" cy="261570"/>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ESnet</a:t>
            </a:r>
            <a:endParaRPr sz="1100" b="1">
              <a:solidFill>
                <a:srgbClr val="083E5B"/>
              </a:solidFill>
              <a:latin typeface="Avenir Book" panose="02000503020000020003" pitchFamily="2" charset="0"/>
            </a:endParaRPr>
          </a:p>
        </p:txBody>
      </p:sp>
      <p:sp>
        <p:nvSpPr>
          <p:cNvPr id="84" name="Google Shape;112;p19">
            <a:extLst>
              <a:ext uri="{FF2B5EF4-FFF2-40B4-BE49-F238E27FC236}">
                <a16:creationId xmlns:a16="http://schemas.microsoft.com/office/drawing/2014/main" id="{74F2F2B4-5382-0E98-2AB4-2CD9F9AC84BB}"/>
              </a:ext>
            </a:extLst>
          </p:cNvPr>
          <p:cNvSpPr txBox="1"/>
          <p:nvPr/>
        </p:nvSpPr>
        <p:spPr>
          <a:xfrm>
            <a:off x="1106220" y="1783979"/>
            <a:ext cx="2103281" cy="590420"/>
          </a:xfrm>
          <a:prstGeom prst="rect">
            <a:avLst/>
          </a:prstGeom>
          <a:noFill/>
          <a:ln>
            <a:noFill/>
          </a:ln>
        </p:spPr>
        <p:txBody>
          <a:bodyPr spcFirstLastPara="1" wrap="square" lIns="121900" tIns="121900" rIns="121900" bIns="121900" anchor="t" anchorCtr="0">
            <a:noAutofit/>
          </a:bodyPr>
          <a:lstStyle/>
          <a:p>
            <a:r>
              <a:rPr lang="en" b="1">
                <a:solidFill>
                  <a:schemeClr val="dk2"/>
                </a:solidFill>
                <a:latin typeface="Avenir Black" panose="02000503020000020003" pitchFamily="2" charset="0"/>
              </a:rPr>
              <a:t>Leveraging OSTI</a:t>
            </a:r>
            <a:endParaRPr lang="en-US" b="1">
              <a:solidFill>
                <a:schemeClr val="dk2"/>
              </a:solidFill>
              <a:latin typeface="Avenir Black" panose="02000503020000020003" pitchFamily="2" charset="0"/>
              <a:cs typeface="Calibri"/>
            </a:endParaRPr>
          </a:p>
        </p:txBody>
      </p:sp>
      <p:sp>
        <p:nvSpPr>
          <p:cNvPr id="85" name="Google Shape;111;p19">
            <a:extLst>
              <a:ext uri="{FF2B5EF4-FFF2-40B4-BE49-F238E27FC236}">
                <a16:creationId xmlns:a16="http://schemas.microsoft.com/office/drawing/2014/main" id="{6A6A7266-65CF-AFA1-B63D-AD15FFD51220}"/>
              </a:ext>
            </a:extLst>
          </p:cNvPr>
          <p:cNvSpPr txBox="1"/>
          <p:nvPr/>
        </p:nvSpPr>
        <p:spPr>
          <a:xfrm>
            <a:off x="9760499" y="4606475"/>
            <a:ext cx="1671130" cy="565640"/>
          </a:xfrm>
          <a:prstGeom prst="rect">
            <a:avLst/>
          </a:prstGeom>
          <a:noFill/>
          <a:ln>
            <a:noFill/>
          </a:ln>
        </p:spPr>
        <p:txBody>
          <a:bodyPr spcFirstLastPara="1" wrap="square" lIns="121900" tIns="121900" rIns="121900" bIns="121900" anchor="t" anchorCtr="0">
            <a:noAutofit/>
          </a:bodyPr>
          <a:lstStyle/>
          <a:p>
            <a:r>
              <a:rPr lang="en" b="1">
                <a:solidFill>
                  <a:schemeClr val="dk2"/>
                </a:solidFill>
                <a:latin typeface="Avenir Black" panose="02000503020000020003" pitchFamily="2" charset="0"/>
              </a:rPr>
              <a:t>Using </a:t>
            </a:r>
            <a:r>
              <a:rPr lang="en" b="1" err="1">
                <a:solidFill>
                  <a:schemeClr val="dk2"/>
                </a:solidFill>
                <a:latin typeface="Avenir Black" panose="02000503020000020003" pitchFamily="2" charset="0"/>
              </a:rPr>
              <a:t>ESnet</a:t>
            </a:r>
            <a:r>
              <a:rPr lang="en" b="1">
                <a:solidFill>
                  <a:schemeClr val="dk2"/>
                </a:solidFill>
                <a:latin typeface="Avenir Black" panose="02000503020000020003" pitchFamily="2" charset="0"/>
              </a:rPr>
              <a:t> </a:t>
            </a:r>
            <a:endParaRPr lang="en-US" b="1">
              <a:solidFill>
                <a:schemeClr val="dk2"/>
              </a:solidFill>
              <a:latin typeface="Avenir Black" panose="02000503020000020003" pitchFamily="2" charset="0"/>
              <a:cs typeface="Calibri"/>
            </a:endParaRPr>
          </a:p>
        </p:txBody>
      </p:sp>
      <p:sp>
        <p:nvSpPr>
          <p:cNvPr id="86" name="Google Shape;112;p19">
            <a:extLst>
              <a:ext uri="{FF2B5EF4-FFF2-40B4-BE49-F238E27FC236}">
                <a16:creationId xmlns:a16="http://schemas.microsoft.com/office/drawing/2014/main" id="{A5C8FB73-79E2-7920-1765-EDD3C1836CFA}"/>
              </a:ext>
            </a:extLst>
          </p:cNvPr>
          <p:cNvSpPr txBox="1"/>
          <p:nvPr/>
        </p:nvSpPr>
        <p:spPr>
          <a:xfrm>
            <a:off x="7144753" y="5348667"/>
            <a:ext cx="2526503" cy="683347"/>
          </a:xfrm>
          <a:prstGeom prst="rect">
            <a:avLst/>
          </a:prstGeom>
          <a:noFill/>
          <a:ln>
            <a:noFill/>
          </a:ln>
        </p:spPr>
        <p:txBody>
          <a:bodyPr spcFirstLastPara="1" wrap="square" lIns="121900" tIns="121900" rIns="121900" bIns="121900" anchor="t" anchorCtr="0">
            <a:noAutofit/>
          </a:bodyPr>
          <a:lstStyle/>
          <a:p>
            <a:r>
              <a:rPr lang="en" b="1">
                <a:solidFill>
                  <a:schemeClr val="dk2"/>
                </a:solidFill>
                <a:latin typeface="Avenir Black" panose="02000503020000020003" pitchFamily="2" charset="0"/>
              </a:rPr>
              <a:t>Leveraging LCF </a:t>
            </a:r>
            <a:br>
              <a:rPr lang="en" b="1">
                <a:solidFill>
                  <a:schemeClr val="dk2"/>
                </a:solidFill>
                <a:latin typeface="Avenir Black" panose="02000503020000020003" pitchFamily="2" charset="0"/>
              </a:rPr>
            </a:br>
            <a:r>
              <a:rPr lang="en" b="1">
                <a:solidFill>
                  <a:schemeClr val="dk2"/>
                </a:solidFill>
                <a:latin typeface="Avenir Black" panose="02000503020000020003" pitchFamily="2" charset="0"/>
              </a:rPr>
              <a:t>and NERSC at scale  </a:t>
            </a:r>
            <a:endParaRPr lang="en-US" b="1">
              <a:solidFill>
                <a:schemeClr val="dk2"/>
              </a:solidFill>
              <a:latin typeface="Avenir Black" panose="02000503020000020003" pitchFamily="2" charset="0"/>
              <a:cs typeface="Calibri"/>
            </a:endParaRPr>
          </a:p>
        </p:txBody>
      </p:sp>
      <p:sp>
        <p:nvSpPr>
          <p:cNvPr id="87" name="Google Shape;1596;p46">
            <a:extLst>
              <a:ext uri="{FF2B5EF4-FFF2-40B4-BE49-F238E27FC236}">
                <a16:creationId xmlns:a16="http://schemas.microsoft.com/office/drawing/2014/main" id="{90BA3B23-139A-014C-A3F6-EBA1792879D9}"/>
              </a:ext>
            </a:extLst>
          </p:cNvPr>
          <p:cNvSpPr txBox="1"/>
          <p:nvPr/>
        </p:nvSpPr>
        <p:spPr>
          <a:xfrm>
            <a:off x="8926278" y="1418110"/>
            <a:ext cx="926323" cy="461624"/>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FFFFFF"/>
                </a:solidFill>
                <a:latin typeface="Avenir Book"/>
              </a:rPr>
              <a:t>User Facilities</a:t>
            </a:r>
          </a:p>
        </p:txBody>
      </p:sp>
    </p:spTree>
    <p:extLst>
      <p:ext uri="{BB962C8B-B14F-4D97-AF65-F5344CB8AC3E}">
        <p14:creationId xmlns:p14="http://schemas.microsoft.com/office/powerpoint/2010/main" val="2864408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8FC0-3AE3-2124-61F8-63F07EA3BDDE}"/>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77904334-540E-5E83-6BD7-4366891257BA}"/>
              </a:ext>
            </a:extLst>
          </p:cNvPr>
          <p:cNvSpPr>
            <a:spLocks noGrp="1"/>
          </p:cNvSpPr>
          <p:nvPr>
            <p:ph idx="1"/>
          </p:nvPr>
        </p:nvSpPr>
        <p:spPr/>
        <p:txBody>
          <a:bodyPr/>
          <a:lstStyle/>
          <a:p>
            <a:r>
              <a:rPr lang="en-US"/>
              <a:t>Overview of HPDF</a:t>
            </a:r>
          </a:p>
          <a:p>
            <a:r>
              <a:rPr lang="en-US"/>
              <a:t>Preliminary outcomes of user engagements</a:t>
            </a:r>
          </a:p>
          <a:p>
            <a:r>
              <a:rPr lang="en-US"/>
              <a:t>Summary and Next Steps</a:t>
            </a:r>
          </a:p>
        </p:txBody>
      </p:sp>
      <p:sp>
        <p:nvSpPr>
          <p:cNvPr id="4" name="Footer Placeholder 3">
            <a:extLst>
              <a:ext uri="{FF2B5EF4-FFF2-40B4-BE49-F238E27FC236}">
                <a16:creationId xmlns:a16="http://schemas.microsoft.com/office/drawing/2014/main" id="{1623EF0D-19AE-4122-BC75-02026EA5FCC2}"/>
              </a:ext>
            </a:extLst>
          </p:cNvPr>
          <p:cNvSpPr>
            <a:spLocks noGrp="1"/>
          </p:cNvSpPr>
          <p:nvPr>
            <p:ph type="ftr" sz="quarter" idx="3"/>
          </p:nvPr>
        </p:nvSpPr>
        <p:spPr/>
        <p:txBody>
          <a:bodyPr/>
          <a:lstStyle/>
          <a:p>
            <a:r>
              <a:rPr lang="en-US"/>
              <a:t>High Performance Data Facility: Status and Plans</a:t>
            </a:r>
          </a:p>
        </p:txBody>
      </p:sp>
      <p:sp>
        <p:nvSpPr>
          <p:cNvPr id="5" name="Slide Number Placeholder 4">
            <a:extLst>
              <a:ext uri="{FF2B5EF4-FFF2-40B4-BE49-F238E27FC236}">
                <a16:creationId xmlns:a16="http://schemas.microsoft.com/office/drawing/2014/main" id="{62FE7246-7F73-F945-BCDD-8ACF67F03AB7}"/>
              </a:ext>
            </a:extLst>
          </p:cNvPr>
          <p:cNvSpPr>
            <a:spLocks noGrp="1"/>
          </p:cNvSpPr>
          <p:nvPr>
            <p:ph type="sldNum" sz="quarter" idx="4"/>
          </p:nvPr>
        </p:nvSpPr>
        <p:spPr/>
        <p:txBody>
          <a:bodyPr/>
          <a:lstStyle/>
          <a:p>
            <a:r>
              <a:rPr lang="en-US"/>
              <a:t>|  </a:t>
            </a:r>
            <a:fld id="{C67B5887-CFB9-4246-8825-1B185D5D0EDC}" type="slidenum">
              <a:rPr lang="en-US" smtClean="0"/>
              <a:pPr/>
              <a:t>2</a:t>
            </a:fld>
            <a:endParaRPr lang="en-US"/>
          </a:p>
        </p:txBody>
      </p:sp>
    </p:spTree>
    <p:extLst>
      <p:ext uri="{BB962C8B-B14F-4D97-AF65-F5344CB8AC3E}">
        <p14:creationId xmlns:p14="http://schemas.microsoft.com/office/powerpoint/2010/main" val="2719141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7A2F-A507-30EC-AD16-ECB4DEB01956}"/>
              </a:ext>
            </a:extLst>
          </p:cNvPr>
          <p:cNvSpPr>
            <a:spLocks noGrp="1"/>
          </p:cNvSpPr>
          <p:nvPr>
            <p:ph type="title"/>
          </p:nvPr>
        </p:nvSpPr>
        <p:spPr/>
        <p:txBody>
          <a:bodyPr/>
          <a:lstStyle/>
          <a:p>
            <a:r>
              <a:rPr lang="en-US"/>
              <a:t>HPDF Governance &amp; Execution</a:t>
            </a:r>
          </a:p>
        </p:txBody>
      </p:sp>
      <p:sp>
        <p:nvSpPr>
          <p:cNvPr id="4" name="Footer Placeholder 3">
            <a:extLst>
              <a:ext uri="{FF2B5EF4-FFF2-40B4-BE49-F238E27FC236}">
                <a16:creationId xmlns:a16="http://schemas.microsoft.com/office/drawing/2014/main" id="{A48D59A5-56CF-F786-7F4A-C4094AB47E16}"/>
              </a:ext>
            </a:extLst>
          </p:cNvPr>
          <p:cNvSpPr>
            <a:spLocks noGrp="1"/>
          </p:cNvSpPr>
          <p:nvPr>
            <p:ph type="ftr" sz="quarter" idx="3"/>
          </p:nvPr>
        </p:nvSpPr>
        <p:spPr/>
        <p:txBody>
          <a:bodyPr/>
          <a:lstStyle/>
          <a:p>
            <a:r>
              <a:rPr lang="en-US"/>
              <a:t>High Performance Data Facility: Status and Plans</a:t>
            </a:r>
          </a:p>
        </p:txBody>
      </p:sp>
      <p:sp>
        <p:nvSpPr>
          <p:cNvPr id="5" name="Slide Number Placeholder 4">
            <a:extLst>
              <a:ext uri="{FF2B5EF4-FFF2-40B4-BE49-F238E27FC236}">
                <a16:creationId xmlns:a16="http://schemas.microsoft.com/office/drawing/2014/main" id="{CFA876E0-14DF-B3FE-E6B9-9C1DC3999708}"/>
              </a:ext>
            </a:extLst>
          </p:cNvPr>
          <p:cNvSpPr>
            <a:spLocks noGrp="1"/>
          </p:cNvSpPr>
          <p:nvPr>
            <p:ph type="sldNum" sz="quarter" idx="4"/>
          </p:nvPr>
        </p:nvSpPr>
        <p:spPr/>
        <p:txBody>
          <a:bodyPr/>
          <a:lstStyle/>
          <a:p>
            <a:r>
              <a:rPr lang="en-US"/>
              <a:t>|  </a:t>
            </a:r>
            <a:fld id="{C67B5887-CFB9-4246-8825-1B185D5D0EDC}" type="slidenum">
              <a:rPr lang="en-US" smtClean="0"/>
              <a:pPr/>
              <a:t>20</a:t>
            </a:fld>
            <a:endParaRPr lang="en-US"/>
          </a:p>
        </p:txBody>
      </p:sp>
      <p:pic>
        <p:nvPicPr>
          <p:cNvPr id="6" name="Picture 5">
            <a:extLst>
              <a:ext uri="{FF2B5EF4-FFF2-40B4-BE49-F238E27FC236}">
                <a16:creationId xmlns:a16="http://schemas.microsoft.com/office/drawing/2014/main" id="{96B36614-46BD-FE7D-4CB1-A68CB40658E8}"/>
              </a:ext>
            </a:extLst>
          </p:cNvPr>
          <p:cNvPicPr>
            <a:picLocks noChangeAspect="1"/>
          </p:cNvPicPr>
          <p:nvPr/>
        </p:nvPicPr>
        <p:blipFill rotWithShape="1">
          <a:blip r:embed="rId2"/>
          <a:srcRect l="6584" t="21242" r="14800" b="34168"/>
          <a:stretch/>
        </p:blipFill>
        <p:spPr>
          <a:xfrm>
            <a:off x="698400" y="1708944"/>
            <a:ext cx="10788481" cy="3440430"/>
          </a:xfrm>
          <a:prstGeom prst="rect">
            <a:avLst/>
          </a:prstGeom>
        </p:spPr>
      </p:pic>
    </p:spTree>
    <p:extLst>
      <p:ext uri="{BB962C8B-B14F-4D97-AF65-F5344CB8AC3E}">
        <p14:creationId xmlns:p14="http://schemas.microsoft.com/office/powerpoint/2010/main" val="951871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F3F4E4-8A2F-4C0F-F62C-7DCCBB5317ED}"/>
              </a:ext>
            </a:extLst>
          </p:cNvPr>
          <p:cNvSpPr>
            <a:spLocks noGrp="1"/>
          </p:cNvSpPr>
          <p:nvPr>
            <p:ph type="body" idx="1"/>
          </p:nvPr>
        </p:nvSpPr>
        <p:spPr>
          <a:xfrm>
            <a:off x="576072" y="1600200"/>
            <a:ext cx="3520800" cy="4261200"/>
          </a:xfrm>
        </p:spPr>
        <p:txBody>
          <a:bodyPr>
            <a:normAutofit/>
          </a:bodyPr>
          <a:lstStyle/>
          <a:p>
            <a:pPr marL="139700" indent="0">
              <a:buNone/>
            </a:pPr>
            <a:r>
              <a:rPr lang="en-US" sz="1600">
                <a:latin typeface="Avenir Book"/>
              </a:rPr>
              <a:t>Use HPDF hardware, software, and services to support their data lifecycle needs. </a:t>
            </a:r>
          </a:p>
          <a:p>
            <a:pPr marL="425450" indent="-285750">
              <a:buFont typeface="Calibri" panose="020B0604020202020204" pitchFamily="34" charset="0"/>
              <a:buChar char="-"/>
            </a:pPr>
            <a:r>
              <a:rPr lang="en-US" sz="1600">
                <a:latin typeface="Avenir Book"/>
              </a:rPr>
              <a:t>Store and retrieve data </a:t>
            </a:r>
          </a:p>
          <a:p>
            <a:pPr marL="425450" indent="-285750">
              <a:buFont typeface="Calibri" panose="020B0604020202020204" pitchFamily="34" charset="0"/>
              <a:buChar char="-"/>
            </a:pPr>
            <a:r>
              <a:rPr lang="en-US" sz="1600">
                <a:latin typeface="Avenir Book"/>
              </a:rPr>
              <a:t>Acquire, prepare, preserve, and publish</a:t>
            </a:r>
          </a:p>
          <a:p>
            <a:pPr marL="425450" indent="-285750">
              <a:buFont typeface="Calibri" panose="020B0604020202020204" pitchFamily="34" charset="0"/>
              <a:buChar char="-"/>
            </a:pPr>
            <a:r>
              <a:rPr lang="en-US" sz="1600">
                <a:latin typeface="Avenir Book"/>
              </a:rPr>
              <a:t>Process/analyze data </a:t>
            </a:r>
          </a:p>
          <a:p>
            <a:pPr marL="425450" indent="-285750">
              <a:buFont typeface="Calibri" panose="020B0604020202020204" pitchFamily="34" charset="0"/>
              <a:buChar char="-"/>
            </a:pPr>
            <a:r>
              <a:rPr lang="en-US" sz="1600">
                <a:latin typeface="Avenir Book"/>
              </a:rPr>
              <a:t>Leverage IRI capabilities to seamlessly use ASCR facilities</a:t>
            </a:r>
          </a:p>
          <a:p>
            <a:pPr marL="425450" indent="-285750">
              <a:buFont typeface="Calibri" panose="020B0604020202020204" pitchFamily="34" charset="0"/>
              <a:buChar char="-"/>
            </a:pPr>
            <a:endParaRPr lang="en-US" sz="1600"/>
          </a:p>
          <a:p>
            <a:pPr marL="425450" indent="-285750">
              <a:buFont typeface="Calibri" panose="020B0604020202020204" pitchFamily="34" charset="0"/>
              <a:buChar char="-"/>
            </a:pPr>
            <a:endParaRPr lang="en-US" sz="1600"/>
          </a:p>
          <a:p>
            <a:pPr marL="425450" indent="-285750">
              <a:buFont typeface="Calibri" panose="020B0604020202020204" pitchFamily="34" charset="0"/>
              <a:buChar char="-"/>
            </a:pPr>
            <a:endParaRPr lang="en-US" sz="1600">
              <a:latin typeface="Avenir Book"/>
            </a:endParaRPr>
          </a:p>
          <a:p>
            <a:pPr marL="425450" indent="-285750">
              <a:buFont typeface="Calibri" panose="020B0604020202020204" pitchFamily="34" charset="0"/>
              <a:buChar char="-"/>
            </a:pPr>
            <a:endParaRPr lang="en-US" sz="1600">
              <a:latin typeface="Avenir Book"/>
            </a:endParaRPr>
          </a:p>
        </p:txBody>
      </p:sp>
      <p:sp>
        <p:nvSpPr>
          <p:cNvPr id="3" name="Text Placeholder 2">
            <a:extLst>
              <a:ext uri="{FF2B5EF4-FFF2-40B4-BE49-F238E27FC236}">
                <a16:creationId xmlns:a16="http://schemas.microsoft.com/office/drawing/2014/main" id="{26B2D1A0-BB17-4F24-9C3A-43EC2D584425}"/>
              </a:ext>
            </a:extLst>
          </p:cNvPr>
          <p:cNvSpPr>
            <a:spLocks noGrp="1"/>
          </p:cNvSpPr>
          <p:nvPr>
            <p:ph type="body" idx="2"/>
          </p:nvPr>
        </p:nvSpPr>
        <p:spPr>
          <a:xfrm>
            <a:off x="4317228" y="1600200"/>
            <a:ext cx="3520800" cy="4261800"/>
          </a:xfrm>
        </p:spPr>
        <p:txBody>
          <a:bodyPr>
            <a:normAutofit/>
          </a:bodyPr>
          <a:lstStyle/>
          <a:p>
            <a:pPr marL="139700" indent="0">
              <a:buNone/>
            </a:pPr>
            <a:r>
              <a:rPr lang="en-US" sz="1600">
                <a:latin typeface="Avenir Book"/>
              </a:rPr>
              <a:t>Partners provide software/services that contribute to the HPDF ecosystem. </a:t>
            </a:r>
            <a:endParaRPr lang="en-US" sz="1600"/>
          </a:p>
        </p:txBody>
      </p:sp>
      <p:sp>
        <p:nvSpPr>
          <p:cNvPr id="4" name="Text Placeholder 3">
            <a:extLst>
              <a:ext uri="{FF2B5EF4-FFF2-40B4-BE49-F238E27FC236}">
                <a16:creationId xmlns:a16="http://schemas.microsoft.com/office/drawing/2014/main" id="{FEC6AF38-8EE0-725B-1326-73C10A61182E}"/>
              </a:ext>
            </a:extLst>
          </p:cNvPr>
          <p:cNvSpPr>
            <a:spLocks noGrp="1"/>
          </p:cNvSpPr>
          <p:nvPr>
            <p:ph type="body" idx="3"/>
          </p:nvPr>
        </p:nvSpPr>
        <p:spPr>
          <a:xfrm>
            <a:off x="8058384" y="1564096"/>
            <a:ext cx="3520800" cy="4261800"/>
          </a:xfrm>
        </p:spPr>
        <p:txBody>
          <a:bodyPr>
            <a:noAutofit/>
          </a:bodyPr>
          <a:lstStyle/>
          <a:p>
            <a:pPr marL="0" indent="0">
              <a:lnSpc>
                <a:spcPct val="90000"/>
              </a:lnSpc>
              <a:spcBef>
                <a:spcPts val="1000"/>
              </a:spcBef>
              <a:buNone/>
            </a:pPr>
            <a:r>
              <a:rPr lang="en-US" sz="1600">
                <a:latin typeface="Avenir Book"/>
              </a:rPr>
              <a:t>Long-term partnerships that support the data lifecycle needs for specified communities </a:t>
            </a:r>
          </a:p>
          <a:p>
            <a:pPr marL="0" indent="0">
              <a:lnSpc>
                <a:spcPct val="90000"/>
              </a:lnSpc>
              <a:spcBef>
                <a:spcPts val="1000"/>
              </a:spcBef>
              <a:buNone/>
            </a:pPr>
            <a:r>
              <a:rPr lang="en-US" sz="1600">
                <a:latin typeface="Avenir"/>
              </a:rPr>
              <a:t>A mutual commitment to align the teams, resources, and policies users depend on for maximum productivity </a:t>
            </a:r>
            <a:endParaRPr lang="en-US" sz="1600">
              <a:latin typeface="Avenir Book"/>
            </a:endParaRPr>
          </a:p>
          <a:p>
            <a:pPr marL="0" indent="0">
              <a:lnSpc>
                <a:spcPct val="90000"/>
              </a:lnSpc>
              <a:spcBef>
                <a:spcPts val="1000"/>
              </a:spcBef>
              <a:buNone/>
            </a:pPr>
            <a:r>
              <a:rPr lang="en-US" sz="1600">
                <a:latin typeface="Avenir"/>
              </a:rPr>
              <a:t>Spokes provide first level of service for the communities they serve and provide enhanced user experience and customizations</a:t>
            </a:r>
          </a:p>
          <a:p>
            <a:pPr marL="0" indent="0">
              <a:lnSpc>
                <a:spcPct val="90000"/>
              </a:lnSpc>
              <a:spcBef>
                <a:spcPts val="1000"/>
              </a:spcBef>
              <a:buNone/>
            </a:pPr>
            <a:r>
              <a:rPr lang="en-US" sz="1600">
                <a:latin typeface="Avenir"/>
              </a:rPr>
              <a:t>Co-evolve with Hub infrastructure as computing and data technology and solutions advance </a:t>
            </a:r>
            <a:endParaRPr lang="en-US" sz="1600"/>
          </a:p>
          <a:p>
            <a:pPr marL="0" indent="0">
              <a:lnSpc>
                <a:spcPct val="90000"/>
              </a:lnSpc>
              <a:spcBef>
                <a:spcPts val="1000"/>
              </a:spcBef>
              <a:buNone/>
            </a:pPr>
            <a:r>
              <a:rPr lang="en-US" sz="1600">
                <a:latin typeface="Avenir"/>
              </a:rPr>
              <a:t>Add value by providing community-specific software and services, user support, and possibly hardware resources mirroring, supplementing, or complementing Hub resources</a:t>
            </a:r>
          </a:p>
        </p:txBody>
      </p:sp>
      <p:sp>
        <p:nvSpPr>
          <p:cNvPr id="5" name="Title 4">
            <a:extLst>
              <a:ext uri="{FF2B5EF4-FFF2-40B4-BE49-F238E27FC236}">
                <a16:creationId xmlns:a16="http://schemas.microsoft.com/office/drawing/2014/main" id="{43D04729-6E9A-F256-9495-B85CF4D0C44E}"/>
              </a:ext>
            </a:extLst>
          </p:cNvPr>
          <p:cNvSpPr>
            <a:spLocks noGrp="1"/>
          </p:cNvSpPr>
          <p:nvPr>
            <p:ph type="title"/>
          </p:nvPr>
        </p:nvSpPr>
        <p:spPr/>
        <p:txBody>
          <a:bodyPr/>
          <a:lstStyle/>
          <a:p>
            <a:r>
              <a:rPr lang="en-US">
                <a:latin typeface="Avenir Black"/>
              </a:rPr>
              <a:t>HPDF Engagement modes </a:t>
            </a:r>
            <a:endParaRPr lang="en-US"/>
          </a:p>
        </p:txBody>
      </p:sp>
      <p:sp>
        <p:nvSpPr>
          <p:cNvPr id="6" name="Subtitle 5">
            <a:extLst>
              <a:ext uri="{FF2B5EF4-FFF2-40B4-BE49-F238E27FC236}">
                <a16:creationId xmlns:a16="http://schemas.microsoft.com/office/drawing/2014/main" id="{544D3A5D-EECD-778E-E951-6636EB5BC5BC}"/>
              </a:ext>
            </a:extLst>
          </p:cNvPr>
          <p:cNvSpPr>
            <a:spLocks noGrp="1"/>
          </p:cNvSpPr>
          <p:nvPr>
            <p:ph type="subTitle" idx="4"/>
          </p:nvPr>
        </p:nvSpPr>
        <p:spPr>
          <a:xfrm>
            <a:off x="589894" y="1143000"/>
            <a:ext cx="3517024" cy="457200"/>
          </a:xfrm>
        </p:spPr>
        <p:txBody>
          <a:bodyPr/>
          <a:lstStyle/>
          <a:p>
            <a:pPr algn="ctr"/>
            <a:r>
              <a:rPr lang="en-US" b="1">
                <a:solidFill>
                  <a:srgbClr val="000000"/>
                </a:solidFill>
                <a:latin typeface="Avenir Book"/>
              </a:rPr>
              <a:t>Users </a:t>
            </a:r>
            <a:endParaRPr lang="en-US" b="1">
              <a:solidFill>
                <a:srgbClr val="000000"/>
              </a:solidFill>
            </a:endParaRPr>
          </a:p>
        </p:txBody>
      </p:sp>
      <p:sp>
        <p:nvSpPr>
          <p:cNvPr id="7" name="Slide Number Placeholder 6">
            <a:extLst>
              <a:ext uri="{FF2B5EF4-FFF2-40B4-BE49-F238E27FC236}">
                <a16:creationId xmlns:a16="http://schemas.microsoft.com/office/drawing/2014/main" id="{FF249F22-9EAA-245C-4151-15C0FBF05E4A}"/>
              </a:ext>
            </a:extLst>
          </p:cNvPr>
          <p:cNvSpPr>
            <a:spLocks noGrp="1"/>
          </p:cNvSpPr>
          <p:nvPr>
            <p:ph type="sldNum" sz="quarter" idx="12"/>
          </p:nvPr>
        </p:nvSpPr>
        <p:spPr/>
        <p:txBody>
          <a:bodyPr/>
          <a:lstStyle/>
          <a:p>
            <a:r>
              <a:rPr lang="en-US"/>
              <a:t>|  </a:t>
            </a:r>
            <a:fld id="{C67B5887-CFB9-4246-8825-1B185D5D0EDC}" type="slidenum">
              <a:rPr lang="en-US" smtClean="0"/>
              <a:pPr/>
              <a:t>21</a:t>
            </a:fld>
            <a:endParaRPr lang="en-US"/>
          </a:p>
        </p:txBody>
      </p:sp>
      <p:sp>
        <p:nvSpPr>
          <p:cNvPr id="9" name="Subtitle 5">
            <a:extLst>
              <a:ext uri="{FF2B5EF4-FFF2-40B4-BE49-F238E27FC236}">
                <a16:creationId xmlns:a16="http://schemas.microsoft.com/office/drawing/2014/main" id="{21854308-8C50-ED7F-BF8F-E299F7A374AC}"/>
              </a:ext>
            </a:extLst>
          </p:cNvPr>
          <p:cNvSpPr txBox="1">
            <a:spLocks/>
          </p:cNvSpPr>
          <p:nvPr/>
        </p:nvSpPr>
        <p:spPr>
          <a:xfrm>
            <a:off x="4328949" y="1144314"/>
            <a:ext cx="3517024" cy="457200"/>
          </a:xfrm>
          <a:prstGeom prst="rect">
            <a:avLst/>
          </a:prstGeom>
        </p:spPr>
        <p:txBody>
          <a:bodyPr spcFirstLastPara="1" vert="horz" wrap="square" lIns="91425" tIns="91425" rIns="91425" bIns="91425" rtlCol="0" anchor="b" anchorCtr="0">
            <a:normAutofit/>
          </a:bodyPr>
          <a:lstStyle>
            <a:lvl1pPr marL="0" lvl="0" indent="0" algn="l" defTabSz="914400" rtl="0" eaLnBrk="1" latinLnBrk="0" hangingPunct="1">
              <a:lnSpc>
                <a:spcPct val="90000"/>
              </a:lnSpc>
              <a:spcBef>
                <a:spcPts val="0"/>
              </a:spcBef>
              <a:spcAft>
                <a:spcPts val="0"/>
              </a:spcAft>
              <a:buSzPts val="1800"/>
              <a:buFont typeface="Arial" panose="020B0604020202020204" pitchFamily="34" charset="0"/>
              <a:buNone/>
              <a:defRPr sz="2000" kern="1200">
                <a:solidFill>
                  <a:schemeClr val="accent2"/>
                </a:solidFill>
                <a:latin typeface="Avenir Book" panose="02000503020000020003" pitchFamily="2" charset="0"/>
                <a:ea typeface="+mn-ea"/>
                <a:cs typeface="+mn-cs"/>
              </a:defRPr>
            </a:lvl1pPr>
            <a:lvl2pPr marL="228600" lvl="1"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457200" lvl="2"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685800" lvl="3" indent="-228600" algn="l" defTabSz="914400" rtl="0" eaLnBrk="1" latinLnBrk="0" hangingPunct="1">
              <a:lnSpc>
                <a:spcPct val="90000"/>
              </a:lnSpc>
              <a:spcBef>
                <a:spcPts val="0"/>
              </a:spcBef>
              <a:spcAft>
                <a:spcPts val="0"/>
              </a:spcAft>
              <a:buSzPts val="1400"/>
              <a:buFont typeface="Arial" panose="020B0604020202020204" pitchFamily="34" charset="0"/>
              <a:buNone/>
              <a:defRPr sz="1400" kern="1200">
                <a:solidFill>
                  <a:schemeClr val="tx1"/>
                </a:solidFill>
                <a:latin typeface="Avenir Book" panose="02000503020000020003" pitchFamily="2" charset="0"/>
                <a:ea typeface="+mn-ea"/>
                <a:cs typeface="+mn-cs"/>
              </a:defRPr>
            </a:lvl4pPr>
            <a:lvl5pPr marL="914400" lvl="4" indent="-228600" algn="l" defTabSz="914400" rtl="0" eaLnBrk="1" latinLnBrk="0" hangingPunct="1">
              <a:lnSpc>
                <a:spcPct val="90000"/>
              </a:lnSpc>
              <a:spcBef>
                <a:spcPts val="0"/>
              </a:spcBef>
              <a:spcAft>
                <a:spcPts val="0"/>
              </a:spcAft>
              <a:buSzPts val="1400"/>
              <a:buFont typeface="Arial" panose="020B0604020202020204" pitchFamily="34" charset="0"/>
              <a:buNone/>
              <a:defRPr sz="1400" kern="1200">
                <a:solidFill>
                  <a:schemeClr val="tx1"/>
                </a:solidFill>
                <a:latin typeface="Avenir Book" panose="02000503020000020003" pitchFamily="2" charset="0"/>
                <a:ea typeface="+mn-ea"/>
                <a:cs typeface="+mn-cs"/>
              </a:defRPr>
            </a:lvl5pPr>
            <a:lvl6pPr marL="2514600" lvl="5"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ctr"/>
            <a:r>
              <a:rPr lang="en-US" b="1">
                <a:solidFill>
                  <a:srgbClr val="000000"/>
                </a:solidFill>
              </a:rPr>
              <a:t>Partners</a:t>
            </a:r>
          </a:p>
        </p:txBody>
      </p:sp>
      <p:sp>
        <p:nvSpPr>
          <p:cNvPr id="10" name="Subtitle 5">
            <a:extLst>
              <a:ext uri="{FF2B5EF4-FFF2-40B4-BE49-F238E27FC236}">
                <a16:creationId xmlns:a16="http://schemas.microsoft.com/office/drawing/2014/main" id="{83D27953-A0FD-E73F-ABA8-4C80184D3979}"/>
              </a:ext>
            </a:extLst>
          </p:cNvPr>
          <p:cNvSpPr txBox="1">
            <a:spLocks/>
          </p:cNvSpPr>
          <p:nvPr/>
        </p:nvSpPr>
        <p:spPr>
          <a:xfrm>
            <a:off x="8060121" y="1144314"/>
            <a:ext cx="3517024" cy="457200"/>
          </a:xfrm>
          <a:prstGeom prst="rect">
            <a:avLst/>
          </a:prstGeom>
        </p:spPr>
        <p:txBody>
          <a:bodyPr spcFirstLastPara="1" vert="horz" wrap="square" lIns="91425" tIns="91425" rIns="91425" bIns="91425" rtlCol="0" anchor="b" anchorCtr="0">
            <a:normAutofit/>
          </a:bodyPr>
          <a:lstStyle>
            <a:lvl1pPr marL="0" lvl="0" indent="0" algn="l" defTabSz="914400" rtl="0" eaLnBrk="1" latinLnBrk="0" hangingPunct="1">
              <a:lnSpc>
                <a:spcPct val="90000"/>
              </a:lnSpc>
              <a:spcBef>
                <a:spcPts val="0"/>
              </a:spcBef>
              <a:spcAft>
                <a:spcPts val="0"/>
              </a:spcAft>
              <a:buSzPts val="1800"/>
              <a:buFont typeface="Arial" panose="020B0604020202020204" pitchFamily="34" charset="0"/>
              <a:buNone/>
              <a:defRPr sz="2000" kern="1200">
                <a:solidFill>
                  <a:schemeClr val="accent2"/>
                </a:solidFill>
                <a:latin typeface="Avenir Book" panose="02000503020000020003" pitchFamily="2" charset="0"/>
                <a:ea typeface="+mn-ea"/>
                <a:cs typeface="+mn-cs"/>
              </a:defRPr>
            </a:lvl1pPr>
            <a:lvl2pPr marL="228600" lvl="1"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Avenir Book" panose="02000503020000020003" pitchFamily="2" charset="0"/>
                <a:ea typeface="+mn-ea"/>
                <a:cs typeface="+mn-cs"/>
              </a:defRPr>
            </a:lvl2pPr>
            <a:lvl3pPr marL="457200" lvl="2"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Avenir Book" panose="02000503020000020003" pitchFamily="2" charset="0"/>
                <a:ea typeface="+mn-ea"/>
                <a:cs typeface="+mn-cs"/>
              </a:defRPr>
            </a:lvl3pPr>
            <a:lvl4pPr marL="685800" lvl="3" indent="-228600" algn="l" defTabSz="914400" rtl="0" eaLnBrk="1" latinLnBrk="0" hangingPunct="1">
              <a:lnSpc>
                <a:spcPct val="90000"/>
              </a:lnSpc>
              <a:spcBef>
                <a:spcPts val="0"/>
              </a:spcBef>
              <a:spcAft>
                <a:spcPts val="0"/>
              </a:spcAft>
              <a:buSzPts val="1400"/>
              <a:buFont typeface="Arial" panose="020B0604020202020204" pitchFamily="34" charset="0"/>
              <a:buNone/>
              <a:defRPr sz="1400" kern="1200">
                <a:solidFill>
                  <a:schemeClr val="tx1"/>
                </a:solidFill>
                <a:latin typeface="Avenir Book" panose="02000503020000020003" pitchFamily="2" charset="0"/>
                <a:ea typeface="+mn-ea"/>
                <a:cs typeface="+mn-cs"/>
              </a:defRPr>
            </a:lvl4pPr>
            <a:lvl5pPr marL="914400" lvl="4" indent="-228600" algn="l" defTabSz="914400" rtl="0" eaLnBrk="1" latinLnBrk="0" hangingPunct="1">
              <a:lnSpc>
                <a:spcPct val="90000"/>
              </a:lnSpc>
              <a:spcBef>
                <a:spcPts val="0"/>
              </a:spcBef>
              <a:spcAft>
                <a:spcPts val="0"/>
              </a:spcAft>
              <a:buSzPts val="1400"/>
              <a:buFont typeface="Arial" panose="020B0604020202020204" pitchFamily="34" charset="0"/>
              <a:buNone/>
              <a:defRPr sz="1400" kern="1200">
                <a:solidFill>
                  <a:schemeClr val="tx1"/>
                </a:solidFill>
                <a:latin typeface="Avenir Book" panose="02000503020000020003" pitchFamily="2" charset="0"/>
                <a:ea typeface="+mn-ea"/>
                <a:cs typeface="+mn-cs"/>
              </a:defRPr>
            </a:lvl5pPr>
            <a:lvl6pPr marL="2514600" lvl="5"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ctr"/>
            <a:r>
              <a:rPr lang="en-US" b="1">
                <a:solidFill>
                  <a:srgbClr val="000000"/>
                </a:solidFill>
                <a:latin typeface="Avenir Book"/>
              </a:rPr>
              <a:t>Spokes</a:t>
            </a:r>
            <a:endParaRPr lang="en-US" b="1">
              <a:solidFill>
                <a:srgbClr val="000000"/>
              </a:solidFill>
            </a:endParaRPr>
          </a:p>
        </p:txBody>
      </p:sp>
      <p:sp>
        <p:nvSpPr>
          <p:cNvPr id="8" name="Footer Placeholder 7">
            <a:extLst>
              <a:ext uri="{FF2B5EF4-FFF2-40B4-BE49-F238E27FC236}">
                <a16:creationId xmlns:a16="http://schemas.microsoft.com/office/drawing/2014/main" id="{EFC791B0-365A-8F8C-E865-857B991A41E2}"/>
              </a:ext>
            </a:extLst>
          </p:cNvPr>
          <p:cNvSpPr>
            <a:spLocks noGrp="1"/>
          </p:cNvSpPr>
          <p:nvPr>
            <p:ph type="ftr" sz="quarter" idx="11"/>
          </p:nvPr>
        </p:nvSpPr>
        <p:spPr/>
        <p:txBody>
          <a:bodyPr/>
          <a:lstStyle/>
          <a:p>
            <a:r>
              <a:rPr lang="en-US"/>
              <a:t>High Performance Data Facility: Status and Plans</a:t>
            </a:r>
          </a:p>
        </p:txBody>
      </p:sp>
    </p:spTree>
    <p:extLst>
      <p:ext uri="{BB962C8B-B14F-4D97-AF65-F5344CB8AC3E}">
        <p14:creationId xmlns:p14="http://schemas.microsoft.com/office/powerpoint/2010/main" val="2432453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E983-C278-80A3-94CA-FE3B4A4508FB}"/>
              </a:ext>
            </a:extLst>
          </p:cNvPr>
          <p:cNvSpPr>
            <a:spLocks noGrp="1"/>
          </p:cNvSpPr>
          <p:nvPr>
            <p:ph type="title"/>
          </p:nvPr>
        </p:nvSpPr>
        <p:spPr/>
        <p:txBody>
          <a:bodyPr/>
          <a:lstStyle/>
          <a:p>
            <a:r>
              <a:rPr lang="en-US" sz="2400"/>
              <a:t>Spoke Exemplars — Tailoring to Science Needs</a:t>
            </a:r>
          </a:p>
        </p:txBody>
      </p:sp>
      <p:sp>
        <p:nvSpPr>
          <p:cNvPr id="3" name="Slide Number Placeholder 2">
            <a:extLst>
              <a:ext uri="{FF2B5EF4-FFF2-40B4-BE49-F238E27FC236}">
                <a16:creationId xmlns:a16="http://schemas.microsoft.com/office/drawing/2014/main" id="{67E9FE0E-7F1B-5EB0-C0CD-94450BF3EF30}"/>
              </a:ext>
            </a:extLst>
          </p:cNvPr>
          <p:cNvSpPr>
            <a:spLocks noGrp="1"/>
          </p:cNvSpPr>
          <p:nvPr>
            <p:ph type="sldNum" sz="quarter" idx="4"/>
          </p:nvPr>
        </p:nvSpPr>
        <p:spPr/>
        <p:txBody>
          <a:bodyPr/>
          <a:lstStyle/>
          <a:p>
            <a:r>
              <a:rPr lang="en-US"/>
              <a:t>|  </a:t>
            </a:r>
            <a:fld id="{C67B5887-CFB9-4246-8825-1B185D5D0EDC}" type="slidenum">
              <a:rPr lang="en-US" smtClean="0"/>
              <a:pPr/>
              <a:t>22</a:t>
            </a:fld>
            <a:endParaRPr lang="en-US"/>
          </a:p>
        </p:txBody>
      </p:sp>
      <p:sp>
        <p:nvSpPr>
          <p:cNvPr id="229" name="TextBox 228">
            <a:extLst>
              <a:ext uri="{FF2B5EF4-FFF2-40B4-BE49-F238E27FC236}">
                <a16:creationId xmlns:a16="http://schemas.microsoft.com/office/drawing/2014/main" id="{016287B8-BC53-87F1-775D-96230CD095D0}"/>
              </a:ext>
            </a:extLst>
          </p:cNvPr>
          <p:cNvSpPr txBox="1"/>
          <p:nvPr/>
        </p:nvSpPr>
        <p:spPr>
          <a:xfrm>
            <a:off x="200128" y="1274713"/>
            <a:ext cx="4467645" cy="2031325"/>
          </a:xfrm>
          <a:prstGeom prst="rect">
            <a:avLst/>
          </a:prstGeom>
          <a:noFill/>
        </p:spPr>
        <p:txBody>
          <a:bodyPr wrap="square" rtlCol="0">
            <a:spAutoFit/>
          </a:bodyPr>
          <a:lstStyle/>
          <a:p>
            <a:r>
              <a:rPr lang="en-US" b="1">
                <a:latin typeface="Avenir Book" panose="02000503020000020003" pitchFamily="2" charset="0"/>
              </a:rPr>
              <a:t>Exemplars begin to show range of potential Spokes which may be develop to support diverse community needs.</a:t>
            </a:r>
          </a:p>
          <a:p>
            <a:endParaRPr lang="en-US">
              <a:latin typeface="Avenir Book" panose="02000503020000020003" pitchFamily="2" charset="0"/>
            </a:endParaRPr>
          </a:p>
          <a:p>
            <a:r>
              <a:rPr lang="en-US">
                <a:latin typeface="Avenir Book" panose="02000503020000020003" pitchFamily="2" charset="0"/>
              </a:rPr>
              <a:t>Spokes are likely to change over time, evolving from a narrower scope to larger as community needs and funding shift</a:t>
            </a:r>
          </a:p>
        </p:txBody>
      </p:sp>
      <p:sp>
        <p:nvSpPr>
          <p:cNvPr id="236" name="Footer Placeholder 4">
            <a:extLst>
              <a:ext uri="{FF2B5EF4-FFF2-40B4-BE49-F238E27FC236}">
                <a16:creationId xmlns:a16="http://schemas.microsoft.com/office/drawing/2014/main" id="{946CECD6-695C-0EC9-20AA-AF9AC311D526}"/>
              </a:ext>
            </a:extLst>
          </p:cNvPr>
          <p:cNvSpPr txBox="1">
            <a:spLocks/>
          </p:cNvSpPr>
          <p:nvPr/>
        </p:nvSpPr>
        <p:spPr>
          <a:xfrm>
            <a:off x="3048000" y="6356350"/>
            <a:ext cx="6096000" cy="365125"/>
          </a:xfrm>
          <a:prstGeom prst="rect">
            <a:avLst/>
          </a:prstGeom>
        </p:spPr>
        <p:txBody>
          <a:bodyPr anchor="ctr"/>
          <a:lstStyle>
            <a:defPPr>
              <a:defRPr lang="en-US"/>
            </a:defPPr>
            <a:lvl1pPr marL="0" algn="ctr" defTabSz="914400" rtl="0" eaLnBrk="1" latinLnBrk="0" hangingPunct="1">
              <a:defRPr sz="1100" kern="1200">
                <a:solidFill>
                  <a:schemeClr val="bg1">
                    <a:lumMod val="65000"/>
                  </a:schemeClr>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High Performance Data Facility Project: Spokes Concepts</a:t>
            </a:r>
          </a:p>
        </p:txBody>
      </p:sp>
      <p:grpSp>
        <p:nvGrpSpPr>
          <p:cNvPr id="237" name="Group 236">
            <a:extLst>
              <a:ext uri="{FF2B5EF4-FFF2-40B4-BE49-F238E27FC236}">
                <a16:creationId xmlns:a16="http://schemas.microsoft.com/office/drawing/2014/main" id="{50A92D9E-9104-755E-06DE-AB5FB670DF1F}"/>
              </a:ext>
            </a:extLst>
          </p:cNvPr>
          <p:cNvGrpSpPr/>
          <p:nvPr/>
        </p:nvGrpSpPr>
        <p:grpSpPr>
          <a:xfrm>
            <a:off x="4739673" y="1512186"/>
            <a:ext cx="7327157" cy="3470123"/>
            <a:chOff x="1556357" y="1629946"/>
            <a:chExt cx="9657643" cy="4573829"/>
          </a:xfrm>
        </p:grpSpPr>
        <p:sp>
          <p:nvSpPr>
            <p:cNvPr id="238" name="Rectangle 237">
              <a:extLst>
                <a:ext uri="{FF2B5EF4-FFF2-40B4-BE49-F238E27FC236}">
                  <a16:creationId xmlns:a16="http://schemas.microsoft.com/office/drawing/2014/main" id="{CB9D76DA-77E0-CE14-4C80-A10C9004101F}"/>
                </a:ext>
              </a:extLst>
            </p:cNvPr>
            <p:cNvSpPr/>
            <p:nvPr/>
          </p:nvSpPr>
          <p:spPr>
            <a:xfrm>
              <a:off x="5977217" y="3244334"/>
              <a:ext cx="237566" cy="369332"/>
            </a:xfrm>
            <a:prstGeom prst="rect">
              <a:avLst/>
            </a:prstGeom>
          </p:spPr>
          <p:txBody>
            <a:bodyPr wrap="none">
              <a:spAutoFit/>
            </a:bodyPr>
            <a:lstStyle/>
            <a:p>
              <a:r>
                <a:rPr lang="en-US"/>
                <a:t> </a:t>
              </a:r>
            </a:p>
          </p:txBody>
        </p:sp>
        <p:sp>
          <p:nvSpPr>
            <p:cNvPr id="239" name="Rectangle 238">
              <a:extLst>
                <a:ext uri="{FF2B5EF4-FFF2-40B4-BE49-F238E27FC236}">
                  <a16:creationId xmlns:a16="http://schemas.microsoft.com/office/drawing/2014/main" id="{691F571F-1C10-AE27-A5C0-B6CFDD1CBC00}"/>
                </a:ext>
              </a:extLst>
            </p:cNvPr>
            <p:cNvSpPr/>
            <p:nvPr/>
          </p:nvSpPr>
          <p:spPr>
            <a:xfrm>
              <a:off x="5977217" y="3244334"/>
              <a:ext cx="237566" cy="369332"/>
            </a:xfrm>
            <a:prstGeom prst="rect">
              <a:avLst/>
            </a:prstGeom>
          </p:spPr>
          <p:txBody>
            <a:bodyPr wrap="none">
              <a:spAutoFit/>
            </a:bodyPr>
            <a:lstStyle/>
            <a:p>
              <a:r>
                <a:rPr lang="en-US"/>
                <a:t> </a:t>
              </a:r>
            </a:p>
          </p:txBody>
        </p:sp>
        <p:sp>
          <p:nvSpPr>
            <p:cNvPr id="240" name="Rectangle 239">
              <a:extLst>
                <a:ext uri="{FF2B5EF4-FFF2-40B4-BE49-F238E27FC236}">
                  <a16:creationId xmlns:a16="http://schemas.microsoft.com/office/drawing/2014/main" id="{E25FBA85-006F-CCE0-164E-118F147C1691}"/>
                </a:ext>
              </a:extLst>
            </p:cNvPr>
            <p:cNvSpPr/>
            <p:nvPr/>
          </p:nvSpPr>
          <p:spPr>
            <a:xfrm>
              <a:off x="5977217" y="3244334"/>
              <a:ext cx="237566" cy="369332"/>
            </a:xfrm>
            <a:prstGeom prst="rect">
              <a:avLst/>
            </a:prstGeom>
          </p:spPr>
          <p:txBody>
            <a:bodyPr wrap="none">
              <a:spAutoFit/>
            </a:bodyPr>
            <a:lstStyle/>
            <a:p>
              <a:r>
                <a:rPr lang="en-US"/>
                <a:t> </a:t>
              </a:r>
            </a:p>
          </p:txBody>
        </p:sp>
        <p:sp>
          <p:nvSpPr>
            <p:cNvPr id="241" name="Google Shape;1600;p46">
              <a:extLst>
                <a:ext uri="{FF2B5EF4-FFF2-40B4-BE49-F238E27FC236}">
                  <a16:creationId xmlns:a16="http://schemas.microsoft.com/office/drawing/2014/main" id="{6ACE12D5-22E9-70C2-174A-57B95DDB35F1}"/>
                </a:ext>
              </a:extLst>
            </p:cNvPr>
            <p:cNvSpPr/>
            <p:nvPr/>
          </p:nvSpPr>
          <p:spPr>
            <a:xfrm rot="2589424" flipH="1" flipV="1">
              <a:off x="7053415" y="3358224"/>
              <a:ext cx="1008826" cy="1563744"/>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42" name="Google Shape;1551;p46">
              <a:extLst>
                <a:ext uri="{FF2B5EF4-FFF2-40B4-BE49-F238E27FC236}">
                  <a16:creationId xmlns:a16="http://schemas.microsoft.com/office/drawing/2014/main" id="{6F200358-7108-95C2-2EFF-20B039E2F655}"/>
                </a:ext>
              </a:extLst>
            </p:cNvPr>
            <p:cNvSpPr/>
            <p:nvPr/>
          </p:nvSpPr>
          <p:spPr>
            <a:xfrm>
              <a:off x="5018642" y="4985129"/>
              <a:ext cx="1785015" cy="324872"/>
            </a:xfrm>
            <a:custGeom>
              <a:avLst/>
              <a:gdLst/>
              <a:ahLst/>
              <a:cxnLst/>
              <a:rect l="l" t="t" r="r" b="b"/>
              <a:pathLst>
                <a:path w="2101755" h="230259" extrusionOk="0">
                  <a:moveTo>
                    <a:pt x="2101755" y="181970"/>
                  </a:moveTo>
                  <a:cubicBezTo>
                    <a:pt x="1646829" y="215331"/>
                    <a:pt x="1191904" y="248692"/>
                    <a:pt x="841612" y="218364"/>
                  </a:cubicBezTo>
                  <a:cubicBezTo>
                    <a:pt x="491320" y="188036"/>
                    <a:pt x="245660" y="94018"/>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43" name="Google Shape;1552;p46">
              <a:extLst>
                <a:ext uri="{FF2B5EF4-FFF2-40B4-BE49-F238E27FC236}">
                  <a16:creationId xmlns:a16="http://schemas.microsoft.com/office/drawing/2014/main" id="{DAD210C6-A292-22F1-E302-EF1E5B518C00}"/>
                </a:ext>
              </a:extLst>
            </p:cNvPr>
            <p:cNvSpPr/>
            <p:nvPr/>
          </p:nvSpPr>
          <p:spPr>
            <a:xfrm>
              <a:off x="1874519" y="4093301"/>
              <a:ext cx="2067401" cy="736799"/>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83E5B"/>
                  </a:solidFill>
                  <a:latin typeface="Avenir Black" panose="02000503020000020003" pitchFamily="2" charset="0"/>
                  <a:cs typeface="Calibri"/>
                </a:rPr>
                <a:t>Preserve</a:t>
              </a:r>
              <a:endParaRPr lang="en-US" sz="2000" b="1">
                <a:solidFill>
                  <a:srgbClr val="000000"/>
                </a:solidFill>
                <a:latin typeface="Avenir Black" panose="02000503020000020003" pitchFamily="2" charset="0"/>
                <a:cs typeface="Calibri"/>
              </a:endParaRPr>
            </a:p>
            <a:p>
              <a:r>
                <a:rPr lang="en-US" sz="1100">
                  <a:solidFill>
                    <a:srgbClr val="083E5B"/>
                  </a:solidFill>
                  <a:latin typeface="Avenir Book" panose="02000503020000020003" pitchFamily="2" charset="0"/>
                  <a:cs typeface="Calibri"/>
                </a:rPr>
                <a:t>Long-term data curation and archival</a:t>
              </a:r>
              <a:endParaRPr lang="en-US" sz="1100">
                <a:latin typeface="Avenir Book" panose="02000503020000020003" pitchFamily="2" charset="0"/>
                <a:cs typeface="Calibri" panose="020F0502020204030204"/>
              </a:endParaRPr>
            </a:p>
          </p:txBody>
        </p:sp>
        <p:sp>
          <p:nvSpPr>
            <p:cNvPr id="244" name="Google Shape;1553;p46">
              <a:extLst>
                <a:ext uri="{FF2B5EF4-FFF2-40B4-BE49-F238E27FC236}">
                  <a16:creationId xmlns:a16="http://schemas.microsoft.com/office/drawing/2014/main" id="{7CD289A9-BDA4-3259-2166-985363FA044F}"/>
                </a:ext>
              </a:extLst>
            </p:cNvPr>
            <p:cNvSpPr/>
            <p:nvPr/>
          </p:nvSpPr>
          <p:spPr>
            <a:xfrm>
              <a:off x="8298346" y="4198349"/>
              <a:ext cx="2433819" cy="801584"/>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83E5B"/>
                  </a:solidFill>
                  <a:latin typeface="Avenir Black" panose="02000503020000020003" pitchFamily="2" charset="0"/>
                  <a:ea typeface="Calibri"/>
                  <a:cs typeface="Calibri"/>
                </a:rPr>
                <a:t>Transfer</a:t>
              </a:r>
              <a:endParaRPr lang="en-US" sz="1400" b="1">
                <a:solidFill>
                  <a:schemeClr val="lt1"/>
                </a:solidFill>
                <a:latin typeface="Avenir Black" panose="02000503020000020003" pitchFamily="2" charset="0"/>
                <a:ea typeface="Calibri"/>
                <a:cs typeface="Calibri"/>
              </a:endParaRPr>
            </a:p>
            <a:p>
              <a:r>
                <a:rPr lang="en-US" sz="1100">
                  <a:solidFill>
                    <a:srgbClr val="083E5B"/>
                  </a:solidFill>
                  <a:latin typeface="Avenir Book" panose="02000503020000020003" pitchFamily="2" charset="0"/>
                  <a:ea typeface="Calibri"/>
                  <a:cs typeface="Calibri"/>
                </a:rPr>
                <a:t>Move and manage data </a:t>
              </a:r>
              <a:br>
                <a:rPr lang="en-US" sz="1100">
                  <a:latin typeface="Avenir Book" panose="02000503020000020003" pitchFamily="2" charset="0"/>
                  <a:ea typeface="Calibri"/>
                  <a:cs typeface="Calibri"/>
                </a:rPr>
              </a:br>
              <a:r>
                <a:rPr lang="en-US" sz="1100">
                  <a:solidFill>
                    <a:srgbClr val="083E5B"/>
                  </a:solidFill>
                  <a:latin typeface="Avenir Book" panose="02000503020000020003" pitchFamily="2" charset="0"/>
                  <a:ea typeface="Calibri"/>
                  <a:cs typeface="Calibri"/>
                </a:rPr>
                <a:t>and dynamic data streams</a:t>
              </a:r>
              <a:endParaRPr lang="en-US" sz="1100">
                <a:solidFill>
                  <a:schemeClr val="lt1"/>
                </a:solidFill>
                <a:latin typeface="Avenir Book" panose="02000503020000020003" pitchFamily="2" charset="0"/>
                <a:ea typeface="Calibri"/>
                <a:cs typeface="Calibri"/>
              </a:endParaRPr>
            </a:p>
          </p:txBody>
        </p:sp>
        <p:sp>
          <p:nvSpPr>
            <p:cNvPr id="245" name="Google Shape;1554;p46">
              <a:extLst>
                <a:ext uri="{FF2B5EF4-FFF2-40B4-BE49-F238E27FC236}">
                  <a16:creationId xmlns:a16="http://schemas.microsoft.com/office/drawing/2014/main" id="{28C51E71-54B3-0B84-50D4-B8F339955913}"/>
                </a:ext>
              </a:extLst>
            </p:cNvPr>
            <p:cNvSpPr/>
            <p:nvPr/>
          </p:nvSpPr>
          <p:spPr>
            <a:xfrm>
              <a:off x="1556357" y="2767512"/>
              <a:ext cx="1962605" cy="1050387"/>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83E5B"/>
                  </a:solidFill>
                  <a:latin typeface="Avenir Black" panose="02000503020000020003" pitchFamily="2" charset="0"/>
                  <a:ea typeface="Calibri"/>
                  <a:cs typeface="Calibri"/>
                </a:rPr>
                <a:t>Publish</a:t>
              </a:r>
            </a:p>
            <a:p>
              <a:r>
                <a:rPr lang="en-US" sz="1100">
                  <a:solidFill>
                    <a:srgbClr val="083E5B"/>
                  </a:solidFill>
                  <a:latin typeface="Avenir Book" panose="02000503020000020003" pitchFamily="2" charset="0"/>
                  <a:cs typeface="Calibri"/>
                </a:rPr>
                <a:t>Fulfill FAIR principles for scientific data</a:t>
              </a:r>
              <a:r>
                <a:rPr lang="en-US" sz="1100">
                  <a:solidFill>
                    <a:srgbClr val="000000"/>
                  </a:solidFill>
                  <a:latin typeface="Avenir Book" panose="02000503020000020003" pitchFamily="2" charset="0"/>
                  <a:cs typeface="Calibri"/>
                </a:rPr>
                <a:t> </a:t>
              </a:r>
              <a:endParaRPr lang="en-US" sz="1100">
                <a:latin typeface="Avenir Book" panose="02000503020000020003" pitchFamily="2" charset="0"/>
                <a:cs typeface="Calibri"/>
              </a:endParaRPr>
            </a:p>
          </p:txBody>
        </p:sp>
        <p:sp>
          <p:nvSpPr>
            <p:cNvPr id="246" name="Google Shape;1555;p46">
              <a:extLst>
                <a:ext uri="{FF2B5EF4-FFF2-40B4-BE49-F238E27FC236}">
                  <a16:creationId xmlns:a16="http://schemas.microsoft.com/office/drawing/2014/main" id="{590EF47E-1167-6EE1-B4C2-2746BADD569F}"/>
                </a:ext>
              </a:extLst>
            </p:cNvPr>
            <p:cNvSpPr/>
            <p:nvPr/>
          </p:nvSpPr>
          <p:spPr>
            <a:xfrm>
              <a:off x="3988615" y="5389220"/>
              <a:ext cx="2606012" cy="814555"/>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83E5B"/>
                  </a:solidFill>
                  <a:latin typeface="Avenir Black"/>
                  <a:cs typeface="Calibri"/>
                </a:rPr>
                <a:t>Process</a:t>
              </a:r>
              <a:endParaRPr lang="en-US" sz="1400" b="1">
                <a:solidFill>
                  <a:schemeClr val="lt1"/>
                </a:solidFill>
                <a:latin typeface="Avenir Black"/>
                <a:cs typeface="Calibri"/>
              </a:endParaRPr>
            </a:p>
            <a:p>
              <a:r>
                <a:rPr lang="en-US" sz="1100">
                  <a:solidFill>
                    <a:srgbClr val="083E5B"/>
                  </a:solidFill>
                  <a:latin typeface="Avenir Book"/>
                  <a:cs typeface="Calibri"/>
                </a:rPr>
                <a:t>Scalable scientific and </a:t>
              </a:r>
              <a:br>
                <a:rPr lang="en-US" sz="1100">
                  <a:latin typeface="Avenir Book" panose="02000503020000020003" pitchFamily="2" charset="0"/>
                  <a:cs typeface="Calibri"/>
                </a:rPr>
              </a:br>
              <a:r>
                <a:rPr lang="en-US" sz="1100">
                  <a:solidFill>
                    <a:srgbClr val="083E5B"/>
                  </a:solidFill>
                  <a:latin typeface="Avenir Book"/>
                  <a:cs typeface="Calibri"/>
                </a:rPr>
                <a:t>AI/ML workflows</a:t>
              </a:r>
              <a:endParaRPr sz="1100">
                <a:latin typeface="Avenir Book"/>
                <a:cs typeface="Calibri"/>
              </a:endParaRPr>
            </a:p>
          </p:txBody>
        </p:sp>
        <p:sp>
          <p:nvSpPr>
            <p:cNvPr id="247" name="Google Shape;1556;p46">
              <a:extLst>
                <a:ext uri="{FF2B5EF4-FFF2-40B4-BE49-F238E27FC236}">
                  <a16:creationId xmlns:a16="http://schemas.microsoft.com/office/drawing/2014/main" id="{E0B21A2E-9416-E2C2-762E-C8E8E7AD9B42}"/>
                </a:ext>
              </a:extLst>
            </p:cNvPr>
            <p:cNvSpPr/>
            <p:nvPr/>
          </p:nvSpPr>
          <p:spPr>
            <a:xfrm>
              <a:off x="8242574" y="3045128"/>
              <a:ext cx="2971426" cy="946241"/>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83E5B"/>
                  </a:solidFill>
                  <a:latin typeface="Avenir Black"/>
                  <a:ea typeface="Calibri"/>
                  <a:cs typeface="Calibri"/>
                </a:rPr>
                <a:t>Acquire</a:t>
              </a:r>
              <a:endParaRPr lang="en-US" sz="1100">
                <a:solidFill>
                  <a:srgbClr val="FFFFFF"/>
                </a:solidFill>
                <a:latin typeface="Avenir Book"/>
                <a:ea typeface="Calibri"/>
                <a:cs typeface="Calibri"/>
              </a:endParaRPr>
            </a:p>
            <a:p>
              <a:r>
                <a:rPr lang="en-US" sz="1100">
                  <a:solidFill>
                    <a:srgbClr val="083E5B"/>
                  </a:solidFill>
                  <a:latin typeface="Avenir Book"/>
                  <a:ea typeface="Calibri"/>
                  <a:cs typeface="Calibri"/>
                </a:rPr>
                <a:t>Ingest experimental, observational and reprocessed data using standard APIs</a:t>
              </a:r>
              <a:endParaRPr lang="en-US" sz="1100">
                <a:solidFill>
                  <a:schemeClr val="lt1"/>
                </a:solidFill>
                <a:latin typeface="Avenir Book"/>
                <a:ea typeface="Calibri"/>
                <a:cs typeface="Calibri"/>
              </a:endParaRPr>
            </a:p>
          </p:txBody>
        </p:sp>
        <p:grpSp>
          <p:nvGrpSpPr>
            <p:cNvPr id="248" name="Google Shape;1558;p46">
              <a:extLst>
                <a:ext uri="{FF2B5EF4-FFF2-40B4-BE49-F238E27FC236}">
                  <a16:creationId xmlns:a16="http://schemas.microsoft.com/office/drawing/2014/main" id="{50597FF5-9E4E-1453-3ADC-58B2EE4C62BE}"/>
                </a:ext>
              </a:extLst>
            </p:cNvPr>
            <p:cNvGrpSpPr/>
            <p:nvPr/>
          </p:nvGrpSpPr>
          <p:grpSpPr>
            <a:xfrm flipH="1">
              <a:off x="9245675" y="2453210"/>
              <a:ext cx="397975" cy="460578"/>
              <a:chOff x="8465451" y="2601617"/>
              <a:chExt cx="388657" cy="326390"/>
            </a:xfrm>
          </p:grpSpPr>
          <p:sp>
            <p:nvSpPr>
              <p:cNvPr id="309" name="Google Shape;1559;p46">
                <a:extLst>
                  <a:ext uri="{FF2B5EF4-FFF2-40B4-BE49-F238E27FC236}">
                    <a16:creationId xmlns:a16="http://schemas.microsoft.com/office/drawing/2014/main" id="{6FFE9573-58FA-13BF-0126-CC77BA96AD37}"/>
                  </a:ext>
                </a:extLst>
              </p:cNvPr>
              <p:cNvSpPr/>
              <p:nvPr/>
            </p:nvSpPr>
            <p:spPr>
              <a:xfrm>
                <a:off x="8465451" y="2773807"/>
                <a:ext cx="361800" cy="154200"/>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10" name="Google Shape;1560;p46">
                <a:extLst>
                  <a:ext uri="{FF2B5EF4-FFF2-40B4-BE49-F238E27FC236}">
                    <a16:creationId xmlns:a16="http://schemas.microsoft.com/office/drawing/2014/main" id="{54D32D07-5A36-8CE2-2990-2A57ED56D4F3}"/>
                  </a:ext>
                </a:extLst>
              </p:cNvPr>
              <p:cNvSpPr/>
              <p:nvPr/>
            </p:nvSpPr>
            <p:spPr>
              <a:xfrm rot="8276080">
                <a:off x="8490855" y="2601617"/>
                <a:ext cx="310757" cy="325831"/>
              </a:xfrm>
              <a:prstGeom prst="chord">
                <a:avLst>
                  <a:gd name="adj1" fmla="val 2423644"/>
                  <a:gd name="adj2" fmla="val 13418519"/>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11" name="Google Shape;1561;p46">
                <a:extLst>
                  <a:ext uri="{FF2B5EF4-FFF2-40B4-BE49-F238E27FC236}">
                    <a16:creationId xmlns:a16="http://schemas.microsoft.com/office/drawing/2014/main" id="{74BF9BD8-99A3-66D9-791C-09C97C900BA8}"/>
                  </a:ext>
                </a:extLst>
              </p:cNvPr>
              <p:cNvSpPr/>
              <p:nvPr/>
            </p:nvSpPr>
            <p:spPr>
              <a:xfrm>
                <a:off x="8609013" y="2810157"/>
                <a:ext cx="74700" cy="117600"/>
              </a:xfrm>
              <a:prstGeom prst="rect">
                <a:avLst/>
              </a:prstGeom>
              <a:solidFill>
                <a:schemeClr val="lt1"/>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12" name="Google Shape;1562;p46">
                <a:extLst>
                  <a:ext uri="{FF2B5EF4-FFF2-40B4-BE49-F238E27FC236}">
                    <a16:creationId xmlns:a16="http://schemas.microsoft.com/office/drawing/2014/main" id="{4ACCB5A1-43FE-B7B4-75E6-F3FF8BF58FC9}"/>
                  </a:ext>
                </a:extLst>
              </p:cNvPr>
              <p:cNvSpPr/>
              <p:nvPr/>
            </p:nvSpPr>
            <p:spPr>
              <a:xfrm rot="3359412">
                <a:off x="8775353" y="2616635"/>
                <a:ext cx="74553" cy="82957"/>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sp>
          <p:nvSpPr>
            <p:cNvPr id="249" name="Google Shape;1565;p46">
              <a:extLst>
                <a:ext uri="{FF2B5EF4-FFF2-40B4-BE49-F238E27FC236}">
                  <a16:creationId xmlns:a16="http://schemas.microsoft.com/office/drawing/2014/main" id="{88E0A1A3-6669-2FD0-281E-DBBE24B2FCCC}"/>
                </a:ext>
              </a:extLst>
            </p:cNvPr>
            <p:cNvSpPr/>
            <p:nvPr/>
          </p:nvSpPr>
          <p:spPr>
            <a:xfrm>
              <a:off x="4691450" y="4538934"/>
              <a:ext cx="301374" cy="584755"/>
            </a:xfrm>
            <a:prstGeom prst="can">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nvGrpSpPr>
            <p:cNvPr id="250" name="Google Shape;1566;p46">
              <a:extLst>
                <a:ext uri="{FF2B5EF4-FFF2-40B4-BE49-F238E27FC236}">
                  <a16:creationId xmlns:a16="http://schemas.microsoft.com/office/drawing/2014/main" id="{1D376053-1DD1-D10E-213D-C3CBFD8C789A}"/>
                </a:ext>
              </a:extLst>
            </p:cNvPr>
            <p:cNvGrpSpPr/>
            <p:nvPr/>
          </p:nvGrpSpPr>
          <p:grpSpPr>
            <a:xfrm>
              <a:off x="3727092" y="2757491"/>
              <a:ext cx="685443" cy="738253"/>
              <a:chOff x="3514837" y="2877705"/>
              <a:chExt cx="1083005" cy="1001819"/>
            </a:xfrm>
          </p:grpSpPr>
          <p:sp>
            <p:nvSpPr>
              <p:cNvPr id="304" name="Google Shape;1567;p46">
                <a:extLst>
                  <a:ext uri="{FF2B5EF4-FFF2-40B4-BE49-F238E27FC236}">
                    <a16:creationId xmlns:a16="http://schemas.microsoft.com/office/drawing/2014/main" id="{58215575-BE47-57E7-E742-D8D805448BE0}"/>
                  </a:ext>
                </a:extLst>
              </p:cNvPr>
              <p:cNvSpPr/>
              <p:nvPr/>
            </p:nvSpPr>
            <p:spPr>
              <a:xfrm>
                <a:off x="3514837" y="2896124"/>
                <a:ext cx="1074900" cy="983400"/>
              </a:xfrm>
              <a:prstGeom prst="rect">
                <a:avLst/>
              </a:prstGeom>
              <a:gradFill>
                <a:gsLst>
                  <a:gs pos="0">
                    <a:srgbClr val="D1D1D1"/>
                  </a:gs>
                  <a:gs pos="50000">
                    <a:srgbClr val="C7C7C7"/>
                  </a:gs>
                  <a:gs pos="100000">
                    <a:srgbClr val="C0C0C0"/>
                  </a:gs>
                </a:gsLst>
                <a:lin ang="5400012" scaled="0"/>
              </a:gradFill>
              <a:ln w="28575" cap="flat" cmpd="sng">
                <a:solidFill>
                  <a:srgbClr val="083E5B"/>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dk1"/>
                  </a:solidFill>
                  <a:latin typeface="Calibri"/>
                  <a:ea typeface="Calibri"/>
                  <a:cs typeface="Calibri"/>
                  <a:sym typeface="Calibri"/>
                </a:endParaRPr>
              </a:p>
            </p:txBody>
          </p:sp>
          <p:sp>
            <p:nvSpPr>
              <p:cNvPr id="305" name="Google Shape;1568;p46">
                <a:extLst>
                  <a:ext uri="{FF2B5EF4-FFF2-40B4-BE49-F238E27FC236}">
                    <a16:creationId xmlns:a16="http://schemas.microsoft.com/office/drawing/2014/main" id="{93430D08-F322-9B89-584E-B85EDB16DE99}"/>
                  </a:ext>
                </a:extLst>
              </p:cNvPr>
              <p:cNvSpPr/>
              <p:nvPr/>
            </p:nvSpPr>
            <p:spPr>
              <a:xfrm>
                <a:off x="3522942" y="2877705"/>
                <a:ext cx="1074900" cy="187500"/>
              </a:xfrm>
              <a:prstGeom prst="rect">
                <a:avLst/>
              </a:prstGeom>
              <a:solidFill>
                <a:schemeClr val="lt1"/>
              </a:solidFill>
              <a:ln w="12700" cap="flat" cmpd="sng">
                <a:solidFill>
                  <a:srgbClr val="083E5B"/>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dk1"/>
                  </a:solidFill>
                  <a:latin typeface="Calibri"/>
                  <a:ea typeface="Calibri"/>
                  <a:cs typeface="Calibri"/>
                  <a:sym typeface="Calibri"/>
                </a:endParaRPr>
              </a:p>
            </p:txBody>
          </p:sp>
          <p:grpSp>
            <p:nvGrpSpPr>
              <p:cNvPr id="306" name="Google Shape;1569;p46">
                <a:extLst>
                  <a:ext uri="{FF2B5EF4-FFF2-40B4-BE49-F238E27FC236}">
                    <a16:creationId xmlns:a16="http://schemas.microsoft.com/office/drawing/2014/main" id="{16DFB513-7C95-9A1D-8AFC-86635B60B365}"/>
                  </a:ext>
                </a:extLst>
              </p:cNvPr>
              <p:cNvGrpSpPr/>
              <p:nvPr/>
            </p:nvGrpSpPr>
            <p:grpSpPr>
              <a:xfrm>
                <a:off x="3719715" y="3178014"/>
                <a:ext cx="717466" cy="503211"/>
                <a:chOff x="3719715" y="3178009"/>
                <a:chExt cx="1094700" cy="703200"/>
              </a:xfrm>
            </p:grpSpPr>
            <p:sp>
              <p:nvSpPr>
                <p:cNvPr id="307" name="Google Shape;1570;p46">
                  <a:extLst>
                    <a:ext uri="{FF2B5EF4-FFF2-40B4-BE49-F238E27FC236}">
                      <a16:creationId xmlns:a16="http://schemas.microsoft.com/office/drawing/2014/main" id="{7240E13E-A420-30BE-E0A5-F2611C460200}"/>
                    </a:ext>
                  </a:extLst>
                </p:cNvPr>
                <p:cNvSpPr/>
                <p:nvPr/>
              </p:nvSpPr>
              <p:spPr>
                <a:xfrm>
                  <a:off x="3719715" y="3178009"/>
                  <a:ext cx="942300" cy="550800"/>
                </a:xfrm>
                <a:prstGeom prst="rect">
                  <a:avLst/>
                </a:prstGeom>
                <a:solidFill>
                  <a:schemeClr val="accen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08" name="Google Shape;1571;p46">
                  <a:extLst>
                    <a:ext uri="{FF2B5EF4-FFF2-40B4-BE49-F238E27FC236}">
                      <a16:creationId xmlns:a16="http://schemas.microsoft.com/office/drawing/2014/main" id="{485038F3-794D-09A4-750D-1EA8B2AA8D9E}"/>
                    </a:ext>
                  </a:extLst>
                </p:cNvPr>
                <p:cNvSpPr/>
                <p:nvPr/>
              </p:nvSpPr>
              <p:spPr>
                <a:xfrm>
                  <a:off x="3872115" y="3330409"/>
                  <a:ext cx="942300" cy="550800"/>
                </a:xfrm>
                <a:prstGeom prst="rect">
                  <a:avLst/>
                </a:prstGeom>
                <a:solidFill>
                  <a:srgbClr val="9CC2E5"/>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grpSp>
          <p:nvGrpSpPr>
            <p:cNvPr id="251" name="Google Shape;1586;p46">
              <a:extLst>
                <a:ext uri="{FF2B5EF4-FFF2-40B4-BE49-F238E27FC236}">
                  <a16:creationId xmlns:a16="http://schemas.microsoft.com/office/drawing/2014/main" id="{6AFF4C74-2B11-F78C-0FB1-D34313E232F2}"/>
                </a:ext>
              </a:extLst>
            </p:cNvPr>
            <p:cNvGrpSpPr/>
            <p:nvPr/>
          </p:nvGrpSpPr>
          <p:grpSpPr>
            <a:xfrm>
              <a:off x="6769063" y="4576817"/>
              <a:ext cx="633989" cy="1086437"/>
              <a:chOff x="6228010" y="4447639"/>
              <a:chExt cx="619143" cy="769905"/>
            </a:xfrm>
          </p:grpSpPr>
          <p:grpSp>
            <p:nvGrpSpPr>
              <p:cNvPr id="295" name="Google Shape;1587;p46">
                <a:extLst>
                  <a:ext uri="{FF2B5EF4-FFF2-40B4-BE49-F238E27FC236}">
                    <a16:creationId xmlns:a16="http://schemas.microsoft.com/office/drawing/2014/main" id="{337331FE-01F4-8924-1DC4-568DD5CC3CD1}"/>
                  </a:ext>
                </a:extLst>
              </p:cNvPr>
              <p:cNvGrpSpPr/>
              <p:nvPr/>
            </p:nvGrpSpPr>
            <p:grpSpPr>
              <a:xfrm>
                <a:off x="6616782" y="4447639"/>
                <a:ext cx="230371" cy="483601"/>
                <a:chOff x="6616782" y="4447639"/>
                <a:chExt cx="230371" cy="483601"/>
              </a:xfrm>
            </p:grpSpPr>
            <p:sp>
              <p:nvSpPr>
                <p:cNvPr id="302" name="Google Shape;1588;p46">
                  <a:extLst>
                    <a:ext uri="{FF2B5EF4-FFF2-40B4-BE49-F238E27FC236}">
                      <a16:creationId xmlns:a16="http://schemas.microsoft.com/office/drawing/2014/main" id="{451A53BF-7D9C-E7D4-0EC7-0C271061E9E0}"/>
                    </a:ext>
                  </a:extLst>
                </p:cNvPr>
                <p:cNvSpPr/>
                <p:nvPr/>
              </p:nvSpPr>
              <p:spPr>
                <a:xfrm rot="-5400000">
                  <a:off x="6464082" y="4600340"/>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03" name="Google Shape;1589;p46">
                  <a:extLst>
                    <a:ext uri="{FF2B5EF4-FFF2-40B4-BE49-F238E27FC236}">
                      <a16:creationId xmlns:a16="http://schemas.microsoft.com/office/drawing/2014/main" id="{960327C3-720B-4F56-059E-2A04196FE058}"/>
                    </a:ext>
                  </a:extLst>
                </p:cNvPr>
                <p:cNvSpPr/>
                <p:nvPr/>
              </p:nvSpPr>
              <p:spPr>
                <a:xfrm rot="5400000" flipH="1">
                  <a:off x="6582553" y="4666639"/>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nvGrpSpPr>
              <p:cNvPr id="296" name="Google Shape;1590;p46">
                <a:extLst>
                  <a:ext uri="{FF2B5EF4-FFF2-40B4-BE49-F238E27FC236}">
                    <a16:creationId xmlns:a16="http://schemas.microsoft.com/office/drawing/2014/main" id="{28C30CEA-A8FC-887B-01E2-37EE3946B349}"/>
                  </a:ext>
                </a:extLst>
              </p:cNvPr>
              <p:cNvGrpSpPr/>
              <p:nvPr/>
            </p:nvGrpSpPr>
            <p:grpSpPr>
              <a:xfrm>
                <a:off x="6394253" y="4589447"/>
                <a:ext cx="230371" cy="483601"/>
                <a:chOff x="6394253" y="4589447"/>
                <a:chExt cx="230371" cy="483601"/>
              </a:xfrm>
            </p:grpSpPr>
            <p:sp>
              <p:nvSpPr>
                <p:cNvPr id="300" name="Google Shape;1591;p46">
                  <a:extLst>
                    <a:ext uri="{FF2B5EF4-FFF2-40B4-BE49-F238E27FC236}">
                      <a16:creationId xmlns:a16="http://schemas.microsoft.com/office/drawing/2014/main" id="{6A7464B5-F283-0AD6-283A-3E357A1CEF3B}"/>
                    </a:ext>
                  </a:extLst>
                </p:cNvPr>
                <p:cNvSpPr/>
                <p:nvPr/>
              </p:nvSpPr>
              <p:spPr>
                <a:xfrm rot="-5400000">
                  <a:off x="6241553" y="4742148"/>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01" name="Google Shape;1592;p46">
                  <a:extLst>
                    <a:ext uri="{FF2B5EF4-FFF2-40B4-BE49-F238E27FC236}">
                      <a16:creationId xmlns:a16="http://schemas.microsoft.com/office/drawing/2014/main" id="{9EB36B55-C778-9714-9499-EF41ED91AEA5}"/>
                    </a:ext>
                  </a:extLst>
                </p:cNvPr>
                <p:cNvSpPr/>
                <p:nvPr/>
              </p:nvSpPr>
              <p:spPr>
                <a:xfrm rot="5400000" flipH="1">
                  <a:off x="6360024" y="4808447"/>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nvGrpSpPr>
              <p:cNvPr id="297" name="Google Shape;1593;p46">
                <a:extLst>
                  <a:ext uri="{FF2B5EF4-FFF2-40B4-BE49-F238E27FC236}">
                    <a16:creationId xmlns:a16="http://schemas.microsoft.com/office/drawing/2014/main" id="{0E3E14D2-C20E-40AF-E305-F554BD1F8FEB}"/>
                  </a:ext>
                </a:extLst>
              </p:cNvPr>
              <p:cNvGrpSpPr/>
              <p:nvPr/>
            </p:nvGrpSpPr>
            <p:grpSpPr>
              <a:xfrm>
                <a:off x="6228010" y="4733943"/>
                <a:ext cx="230371" cy="483601"/>
                <a:chOff x="6228010" y="4733943"/>
                <a:chExt cx="230371" cy="483601"/>
              </a:xfrm>
            </p:grpSpPr>
            <p:sp>
              <p:nvSpPr>
                <p:cNvPr id="298" name="Google Shape;1594;p46">
                  <a:extLst>
                    <a:ext uri="{FF2B5EF4-FFF2-40B4-BE49-F238E27FC236}">
                      <a16:creationId xmlns:a16="http://schemas.microsoft.com/office/drawing/2014/main" id="{64450316-7CA4-97A4-EAEF-A136B8B9E590}"/>
                    </a:ext>
                  </a:extLst>
                </p:cNvPr>
                <p:cNvSpPr/>
                <p:nvPr/>
              </p:nvSpPr>
              <p:spPr>
                <a:xfrm rot="-5400000">
                  <a:off x="6075310" y="4886644"/>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99" name="Google Shape;1595;p46">
                  <a:extLst>
                    <a:ext uri="{FF2B5EF4-FFF2-40B4-BE49-F238E27FC236}">
                      <a16:creationId xmlns:a16="http://schemas.microsoft.com/office/drawing/2014/main" id="{A03B7FEB-FE82-13D2-D6F6-B705C97484BC}"/>
                    </a:ext>
                  </a:extLst>
                </p:cNvPr>
                <p:cNvSpPr/>
                <p:nvPr/>
              </p:nvSpPr>
              <p:spPr>
                <a:xfrm rot="5400000" flipH="1">
                  <a:off x="6193781" y="4952943"/>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sp>
          <p:nvSpPr>
            <p:cNvPr id="252" name="Google Shape;1596;p46">
              <a:extLst>
                <a:ext uri="{FF2B5EF4-FFF2-40B4-BE49-F238E27FC236}">
                  <a16:creationId xmlns:a16="http://schemas.microsoft.com/office/drawing/2014/main" id="{DA826B8E-AABD-A185-9960-F5C6995F5D09}"/>
                </a:ext>
              </a:extLst>
            </p:cNvPr>
            <p:cNvSpPr txBox="1"/>
            <p:nvPr/>
          </p:nvSpPr>
          <p:spPr>
            <a:xfrm>
              <a:off x="3606650" y="2206760"/>
              <a:ext cx="926323" cy="486747"/>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000"/>
              </a:pPr>
              <a:r>
                <a:rPr lang="en-US" sz="900" b="1">
                  <a:solidFill>
                    <a:srgbClr val="FFFFFF"/>
                  </a:solidFill>
                  <a:latin typeface="Avenir Book" panose="02000503020000020003" pitchFamily="2" charset="0"/>
                </a:rPr>
                <a:t>Science Gateways</a:t>
              </a:r>
              <a:endParaRPr sz="900" b="1">
                <a:solidFill>
                  <a:srgbClr val="FFFFFF"/>
                </a:solidFill>
                <a:latin typeface="Avenir Book" panose="02000503020000020003" pitchFamily="2" charset="0"/>
              </a:endParaRPr>
            </a:p>
          </p:txBody>
        </p:sp>
        <p:sp>
          <p:nvSpPr>
            <p:cNvPr id="253" name="Google Shape;1597;p46">
              <a:extLst>
                <a:ext uri="{FF2B5EF4-FFF2-40B4-BE49-F238E27FC236}">
                  <a16:creationId xmlns:a16="http://schemas.microsoft.com/office/drawing/2014/main" id="{790DA381-6683-BC3D-B9D1-002209C09770}"/>
                </a:ext>
              </a:extLst>
            </p:cNvPr>
            <p:cNvSpPr txBox="1"/>
            <p:nvPr/>
          </p:nvSpPr>
          <p:spPr>
            <a:xfrm>
              <a:off x="7623265" y="2423465"/>
              <a:ext cx="1354667" cy="486747"/>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900" b="1">
                  <a:solidFill>
                    <a:srgbClr val="083E5B"/>
                  </a:solidFill>
                  <a:latin typeface="Avenir Book" panose="02000503020000020003" pitchFamily="2" charset="0"/>
                </a:rPr>
                <a:t>Raw &amp; Derived Data</a:t>
              </a:r>
              <a:endParaRPr sz="900" b="1">
                <a:solidFill>
                  <a:srgbClr val="083E5B"/>
                </a:solidFill>
                <a:latin typeface="Avenir Book" panose="02000503020000020003" pitchFamily="2" charset="0"/>
              </a:endParaRPr>
            </a:p>
          </p:txBody>
        </p:sp>
        <p:sp>
          <p:nvSpPr>
            <p:cNvPr id="254" name="Google Shape;1600;p46">
              <a:extLst>
                <a:ext uri="{FF2B5EF4-FFF2-40B4-BE49-F238E27FC236}">
                  <a16:creationId xmlns:a16="http://schemas.microsoft.com/office/drawing/2014/main" id="{1D74C19D-09EF-10F9-2CCA-2715C35D7D08}"/>
                </a:ext>
              </a:extLst>
            </p:cNvPr>
            <p:cNvSpPr/>
            <p:nvPr/>
          </p:nvSpPr>
          <p:spPr>
            <a:xfrm>
              <a:off x="4496982" y="3318589"/>
              <a:ext cx="2270573" cy="1858136"/>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nvGrpSpPr>
            <p:cNvPr id="255" name="Google Shape;1601;p46">
              <a:extLst>
                <a:ext uri="{FF2B5EF4-FFF2-40B4-BE49-F238E27FC236}">
                  <a16:creationId xmlns:a16="http://schemas.microsoft.com/office/drawing/2014/main" id="{49605B9F-159A-D5B5-7E29-016A8FD786C7}"/>
                </a:ext>
              </a:extLst>
            </p:cNvPr>
            <p:cNvGrpSpPr/>
            <p:nvPr/>
          </p:nvGrpSpPr>
          <p:grpSpPr>
            <a:xfrm>
              <a:off x="4740787" y="1629946"/>
              <a:ext cx="3076821" cy="3502590"/>
              <a:chOff x="4418962" y="1904716"/>
              <a:chExt cx="2744258" cy="3022473"/>
            </a:xfrm>
          </p:grpSpPr>
          <p:grpSp>
            <p:nvGrpSpPr>
              <p:cNvPr id="277" name="Google Shape;1602;p46">
                <a:extLst>
                  <a:ext uri="{FF2B5EF4-FFF2-40B4-BE49-F238E27FC236}">
                    <a16:creationId xmlns:a16="http://schemas.microsoft.com/office/drawing/2014/main" id="{64656539-D741-9300-B0C5-A2F50E5648F5}"/>
                  </a:ext>
                </a:extLst>
              </p:cNvPr>
              <p:cNvGrpSpPr/>
              <p:nvPr/>
            </p:nvGrpSpPr>
            <p:grpSpPr>
              <a:xfrm>
                <a:off x="5278943" y="2877703"/>
                <a:ext cx="961515" cy="979113"/>
                <a:chOff x="5278943" y="2877703"/>
                <a:chExt cx="418505" cy="423657"/>
              </a:xfrm>
            </p:grpSpPr>
            <p:grpSp>
              <p:nvGrpSpPr>
                <p:cNvPr id="287" name="Google Shape;1603;p46">
                  <a:extLst>
                    <a:ext uri="{FF2B5EF4-FFF2-40B4-BE49-F238E27FC236}">
                      <a16:creationId xmlns:a16="http://schemas.microsoft.com/office/drawing/2014/main" id="{73D506D0-55D4-8B6B-91BE-4E5B5177F4C0}"/>
                    </a:ext>
                  </a:extLst>
                </p:cNvPr>
                <p:cNvGrpSpPr/>
                <p:nvPr/>
              </p:nvGrpSpPr>
              <p:grpSpPr>
                <a:xfrm>
                  <a:off x="5278943" y="2877703"/>
                  <a:ext cx="418505" cy="423657"/>
                  <a:chOff x="5278943" y="2877703"/>
                  <a:chExt cx="529552" cy="536071"/>
                </a:xfrm>
              </p:grpSpPr>
              <p:grpSp>
                <p:nvGrpSpPr>
                  <p:cNvPr id="289" name="Google Shape;1604;p46">
                    <a:extLst>
                      <a:ext uri="{FF2B5EF4-FFF2-40B4-BE49-F238E27FC236}">
                        <a16:creationId xmlns:a16="http://schemas.microsoft.com/office/drawing/2014/main" id="{9B50427A-FFA3-50D9-5D59-E9A157505634}"/>
                      </a:ext>
                    </a:extLst>
                  </p:cNvPr>
                  <p:cNvGrpSpPr/>
                  <p:nvPr/>
                </p:nvGrpSpPr>
                <p:grpSpPr>
                  <a:xfrm>
                    <a:off x="5278943" y="2877703"/>
                    <a:ext cx="529552" cy="536071"/>
                    <a:chOff x="5278943" y="2877703"/>
                    <a:chExt cx="483300" cy="483600"/>
                  </a:xfrm>
                </p:grpSpPr>
                <p:sp>
                  <p:nvSpPr>
                    <p:cNvPr id="291" name="Google Shape;1605;p46">
                      <a:extLst>
                        <a:ext uri="{FF2B5EF4-FFF2-40B4-BE49-F238E27FC236}">
                          <a16:creationId xmlns:a16="http://schemas.microsoft.com/office/drawing/2014/main" id="{A394FF32-5997-9D14-A650-A7A9C460F8EF}"/>
                        </a:ext>
                      </a:extLst>
                    </p:cNvPr>
                    <p:cNvSpPr/>
                    <p:nvPr/>
                  </p:nvSpPr>
                  <p:spPr>
                    <a:xfrm>
                      <a:off x="5278943" y="2877703"/>
                      <a:ext cx="483300" cy="483600"/>
                    </a:xfrm>
                    <a:prstGeom prst="ellipse">
                      <a:avLst/>
                    </a:prstGeom>
                    <a:solidFill>
                      <a:srgbClr val="4298B5"/>
                    </a:solidFill>
                    <a:ln w="28575" cap="flat" cmpd="sng">
                      <a:solidFill>
                        <a:srgbClr val="002E3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292" name="Google Shape;1606;p46">
                      <a:extLst>
                        <a:ext uri="{FF2B5EF4-FFF2-40B4-BE49-F238E27FC236}">
                          <a16:creationId xmlns:a16="http://schemas.microsoft.com/office/drawing/2014/main" id="{21CFDC44-2799-4F0F-1D63-A898A13A728B}"/>
                        </a:ext>
                      </a:extLst>
                    </p:cNvPr>
                    <p:cNvCxnSpPr>
                      <a:cxnSpLocks/>
                    </p:cNvCxnSpPr>
                    <p:nvPr/>
                  </p:nvCxnSpPr>
                  <p:spPr>
                    <a:xfrm>
                      <a:off x="5520593" y="2877703"/>
                      <a:ext cx="0" cy="4836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293" name="Google Shape;1607;p46">
                      <a:extLst>
                        <a:ext uri="{FF2B5EF4-FFF2-40B4-BE49-F238E27FC236}">
                          <a16:creationId xmlns:a16="http://schemas.microsoft.com/office/drawing/2014/main" id="{B704283B-2E2F-8260-15D2-03A7DBC1C1D4}"/>
                        </a:ext>
                      </a:extLst>
                    </p:cNvPr>
                    <p:cNvCxnSpPr>
                      <a:cxnSpLocks/>
                    </p:cNvCxnSpPr>
                    <p:nvPr/>
                  </p:nvCxnSpPr>
                  <p:spPr>
                    <a:xfrm flipH="1">
                      <a:off x="5349765" y="2948525"/>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294" name="Google Shape;1608;p46">
                      <a:extLst>
                        <a:ext uri="{FF2B5EF4-FFF2-40B4-BE49-F238E27FC236}">
                          <a16:creationId xmlns:a16="http://schemas.microsoft.com/office/drawing/2014/main" id="{0E40193B-C4C3-FCA6-13C0-7A47AFEA5CDB}"/>
                        </a:ext>
                      </a:extLst>
                    </p:cNvPr>
                    <p:cNvCxnSpPr>
                      <a:cxnSpLocks/>
                    </p:cNvCxnSpPr>
                    <p:nvPr/>
                  </p:nvCxnSpPr>
                  <p:spPr>
                    <a:xfrm rot="10800000">
                      <a:off x="5349765" y="2948481"/>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290" name="Google Shape;1609;p46">
                    <a:extLst>
                      <a:ext uri="{FF2B5EF4-FFF2-40B4-BE49-F238E27FC236}">
                        <a16:creationId xmlns:a16="http://schemas.microsoft.com/office/drawing/2014/main" id="{2655AE27-F23C-B3DA-A7BA-B4AEE103E6EB}"/>
                      </a:ext>
                    </a:extLst>
                  </p:cNvPr>
                  <p:cNvSpPr/>
                  <p:nvPr/>
                </p:nvSpPr>
                <p:spPr>
                  <a:xfrm>
                    <a:off x="5392145" y="2997452"/>
                    <a:ext cx="303300" cy="306900"/>
                  </a:xfrm>
                  <a:prstGeom prst="ellipse">
                    <a:avLst/>
                  </a:prstGeom>
                  <a:solidFill>
                    <a:srgbClr val="00303C"/>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cxnSp>
              <p:nvCxnSpPr>
                <p:cNvPr id="288" name="Google Shape;1610;p46">
                  <a:extLst>
                    <a:ext uri="{FF2B5EF4-FFF2-40B4-BE49-F238E27FC236}">
                      <a16:creationId xmlns:a16="http://schemas.microsoft.com/office/drawing/2014/main" id="{3F380D09-26D2-2BE6-1C1B-2FF8CF445E6C}"/>
                    </a:ext>
                  </a:extLst>
                </p:cNvPr>
                <p:cNvCxnSpPr>
                  <a:cxnSpLocks/>
                </p:cNvCxnSpPr>
                <p:nvPr/>
              </p:nvCxnSpPr>
              <p:spPr>
                <a:xfrm>
                  <a:off x="5278943" y="3089532"/>
                  <a:ext cx="418500" cy="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278" name="Google Shape;1611;p46">
                <a:extLst>
                  <a:ext uri="{FF2B5EF4-FFF2-40B4-BE49-F238E27FC236}">
                    <a16:creationId xmlns:a16="http://schemas.microsoft.com/office/drawing/2014/main" id="{66374CE9-C741-6C22-3886-270D445E2BDE}"/>
                  </a:ext>
                </a:extLst>
              </p:cNvPr>
              <p:cNvSpPr txBox="1"/>
              <p:nvPr/>
            </p:nvSpPr>
            <p:spPr>
              <a:xfrm>
                <a:off x="5278938" y="3180015"/>
                <a:ext cx="961500" cy="345230"/>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700"/>
                </a:pPr>
                <a:r>
                  <a:rPr lang="en-US" sz="2000" b="1">
                    <a:solidFill>
                      <a:schemeClr val="lt1"/>
                    </a:solidFill>
                    <a:latin typeface="Avenir Black" panose="02000503020000020003" pitchFamily="2" charset="0"/>
                  </a:rPr>
                  <a:t>Hub</a:t>
                </a:r>
                <a:endParaRPr sz="1400" b="1">
                  <a:solidFill>
                    <a:schemeClr val="lt1"/>
                  </a:solidFill>
                  <a:latin typeface="Avenir Black" panose="02000503020000020003" pitchFamily="2" charset="0"/>
                </a:endParaRPr>
              </a:p>
            </p:txBody>
          </p:sp>
          <p:sp>
            <p:nvSpPr>
              <p:cNvPr id="279" name="Google Shape;1612;p46">
                <a:extLst>
                  <a:ext uri="{FF2B5EF4-FFF2-40B4-BE49-F238E27FC236}">
                    <a16:creationId xmlns:a16="http://schemas.microsoft.com/office/drawing/2014/main" id="{8ED444E5-3F18-76C2-89ED-A589C3EE61B6}"/>
                  </a:ext>
                </a:extLst>
              </p:cNvPr>
              <p:cNvSpPr txBox="1"/>
              <p:nvPr/>
            </p:nvSpPr>
            <p:spPr>
              <a:xfrm>
                <a:off x="5353118" y="4121057"/>
                <a:ext cx="822300" cy="315009"/>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200" b="1">
                    <a:solidFill>
                      <a:schemeClr val="lt1"/>
                    </a:solidFill>
                    <a:latin typeface="Avenir Book" panose="02000503020000020003" pitchFamily="2" charset="0"/>
                  </a:rPr>
                  <a:t>Analyze</a:t>
                </a:r>
                <a:endParaRPr sz="1600" b="1">
                  <a:solidFill>
                    <a:schemeClr val="lt1"/>
                  </a:solidFill>
                  <a:latin typeface="Avenir Book" panose="02000503020000020003" pitchFamily="2" charset="0"/>
                </a:endParaRPr>
              </a:p>
            </p:txBody>
          </p:sp>
          <p:sp>
            <p:nvSpPr>
              <p:cNvPr id="280" name="Google Shape;1613;p46">
                <a:extLst>
                  <a:ext uri="{FF2B5EF4-FFF2-40B4-BE49-F238E27FC236}">
                    <a16:creationId xmlns:a16="http://schemas.microsoft.com/office/drawing/2014/main" id="{74AFBF68-57C1-5637-1F29-4C6BAA1329AC}"/>
                  </a:ext>
                </a:extLst>
              </p:cNvPr>
              <p:cNvSpPr txBox="1"/>
              <p:nvPr/>
            </p:nvSpPr>
            <p:spPr>
              <a:xfrm>
                <a:off x="4462838" y="3178176"/>
                <a:ext cx="761099" cy="315009"/>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200" b="1">
                    <a:solidFill>
                      <a:schemeClr val="lt1"/>
                    </a:solidFill>
                    <a:latin typeface="Avenir Book" panose="02000503020000020003" pitchFamily="2" charset="0"/>
                  </a:rPr>
                  <a:t>Share</a:t>
                </a:r>
                <a:endParaRPr sz="1600" b="1">
                  <a:solidFill>
                    <a:schemeClr val="lt1"/>
                  </a:solidFill>
                  <a:latin typeface="Avenir Book" panose="02000503020000020003" pitchFamily="2" charset="0"/>
                </a:endParaRPr>
              </a:p>
            </p:txBody>
          </p:sp>
          <p:sp>
            <p:nvSpPr>
              <p:cNvPr id="281" name="Google Shape;1614;p46">
                <a:extLst>
                  <a:ext uri="{FF2B5EF4-FFF2-40B4-BE49-F238E27FC236}">
                    <a16:creationId xmlns:a16="http://schemas.microsoft.com/office/drawing/2014/main" id="{93826CBD-3113-150D-DAD4-40E86EBAAE8B}"/>
                  </a:ext>
                </a:extLst>
              </p:cNvPr>
              <p:cNvSpPr txBox="1"/>
              <p:nvPr/>
            </p:nvSpPr>
            <p:spPr>
              <a:xfrm>
                <a:off x="5397569" y="2351870"/>
                <a:ext cx="733500" cy="315009"/>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200" b="1">
                    <a:solidFill>
                      <a:schemeClr val="lt1"/>
                    </a:solidFill>
                    <a:latin typeface="Avenir Book" panose="02000503020000020003" pitchFamily="2" charset="0"/>
                  </a:rPr>
                  <a:t>Refine</a:t>
                </a:r>
                <a:endParaRPr sz="1400" b="1">
                  <a:solidFill>
                    <a:schemeClr val="lt1"/>
                  </a:solidFill>
                  <a:latin typeface="Avenir Book" panose="02000503020000020003" pitchFamily="2" charset="0"/>
                </a:endParaRPr>
              </a:p>
            </p:txBody>
          </p:sp>
          <p:sp>
            <p:nvSpPr>
              <p:cNvPr id="282" name="Google Shape;1615;p46">
                <a:extLst>
                  <a:ext uri="{FF2B5EF4-FFF2-40B4-BE49-F238E27FC236}">
                    <a16:creationId xmlns:a16="http://schemas.microsoft.com/office/drawing/2014/main" id="{522DE8E1-9119-BE85-BEE5-369A200F156C}"/>
                  </a:ext>
                </a:extLst>
              </p:cNvPr>
              <p:cNvSpPr txBox="1"/>
              <p:nvPr/>
            </p:nvSpPr>
            <p:spPr>
              <a:xfrm>
                <a:off x="6314318" y="3178176"/>
                <a:ext cx="775199" cy="315009"/>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200" b="1">
                    <a:solidFill>
                      <a:schemeClr val="lt1"/>
                    </a:solidFill>
                    <a:latin typeface="Avenir Book" panose="02000503020000020003" pitchFamily="2" charset="0"/>
                  </a:rPr>
                  <a:t>Release</a:t>
                </a:r>
                <a:endParaRPr sz="1200" b="1">
                  <a:solidFill>
                    <a:schemeClr val="lt1"/>
                  </a:solidFill>
                  <a:latin typeface="Avenir Book" panose="02000503020000020003" pitchFamily="2" charset="0"/>
                </a:endParaRPr>
              </a:p>
            </p:txBody>
          </p:sp>
          <p:sp>
            <p:nvSpPr>
              <p:cNvPr id="283" name="Google Shape;1616;p46">
                <a:extLst>
                  <a:ext uri="{FF2B5EF4-FFF2-40B4-BE49-F238E27FC236}">
                    <a16:creationId xmlns:a16="http://schemas.microsoft.com/office/drawing/2014/main" id="{462F7936-7E2F-ACA4-5717-5D9D4A32060F}"/>
                  </a:ext>
                </a:extLst>
              </p:cNvPr>
              <p:cNvSpPr/>
              <p:nvPr/>
            </p:nvSpPr>
            <p:spPr>
              <a:xfrm rot="2911939">
                <a:off x="4505699" y="2311543"/>
                <a:ext cx="2603335" cy="2627957"/>
              </a:xfrm>
              <a:custGeom>
                <a:avLst/>
                <a:gdLst/>
                <a:ahLst/>
                <a:cxnLst/>
                <a:rect l="l" t="t" r="r" b="b"/>
                <a:pathLst>
                  <a:path w="120000" h="120000" extrusionOk="0">
                    <a:moveTo>
                      <a:pt x="7833" y="75715"/>
                    </a:moveTo>
                    <a:lnTo>
                      <a:pt x="7833" y="75715"/>
                    </a:lnTo>
                    <a:cubicBezTo>
                      <a:pt x="5410" y="67659"/>
                      <a:pt x="4883" y="59151"/>
                      <a:pt x="6293" y="50856"/>
                    </a:cubicBezTo>
                    <a:lnTo>
                      <a:pt x="1046" y="49276"/>
                    </a:lnTo>
                    <a:lnTo>
                      <a:pt x="11795" y="45478"/>
                    </a:lnTo>
                    <a:lnTo>
                      <a:pt x="19535" y="54845"/>
                    </a:lnTo>
                    <a:lnTo>
                      <a:pt x="14294" y="53267"/>
                    </a:lnTo>
                    <a:lnTo>
                      <a:pt x="14294" y="53267"/>
                    </a:lnTo>
                    <a:cubicBezTo>
                      <a:pt x="13311" y="59981"/>
                      <a:pt x="13810" y="66829"/>
                      <a:pt x="15757" y="73328"/>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284" name="Google Shape;1617;p46">
                <a:extLst>
                  <a:ext uri="{FF2B5EF4-FFF2-40B4-BE49-F238E27FC236}">
                    <a16:creationId xmlns:a16="http://schemas.microsoft.com/office/drawing/2014/main" id="{AB633F7F-C136-F028-86CB-DE1DBC86D9F7}"/>
                  </a:ext>
                </a:extLst>
              </p:cNvPr>
              <p:cNvSpPr/>
              <p:nvPr/>
            </p:nvSpPr>
            <p:spPr>
              <a:xfrm rot="7907392">
                <a:off x="4481125" y="2311102"/>
                <a:ext cx="2602489" cy="2628819"/>
              </a:xfrm>
              <a:custGeom>
                <a:avLst/>
                <a:gdLst/>
                <a:ahLst/>
                <a:cxnLst/>
                <a:rect l="l" t="t" r="r" b="b"/>
                <a:pathLst>
                  <a:path w="120000" h="120000" extrusionOk="0">
                    <a:moveTo>
                      <a:pt x="7829" y="75706"/>
                    </a:moveTo>
                    <a:lnTo>
                      <a:pt x="7829" y="75706"/>
                    </a:lnTo>
                    <a:cubicBezTo>
                      <a:pt x="5410" y="67654"/>
                      <a:pt x="4884" y="59151"/>
                      <a:pt x="6291" y="50862"/>
                    </a:cubicBezTo>
                    <a:lnTo>
                      <a:pt x="1045" y="49283"/>
                    </a:lnTo>
                    <a:lnTo>
                      <a:pt x="11792" y="45487"/>
                    </a:lnTo>
                    <a:lnTo>
                      <a:pt x="19534" y="54849"/>
                    </a:lnTo>
                    <a:lnTo>
                      <a:pt x="14293" y="53271"/>
                    </a:lnTo>
                    <a:lnTo>
                      <a:pt x="14293" y="53271"/>
                    </a:lnTo>
                    <a:cubicBezTo>
                      <a:pt x="13311" y="59981"/>
                      <a:pt x="13810" y="66825"/>
                      <a:pt x="15754" y="73320"/>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285" name="Google Shape;1618;p46">
                <a:extLst>
                  <a:ext uri="{FF2B5EF4-FFF2-40B4-BE49-F238E27FC236}">
                    <a16:creationId xmlns:a16="http://schemas.microsoft.com/office/drawing/2014/main" id="{69DB3148-647D-503A-9297-DCEE96B4394C}"/>
                  </a:ext>
                </a:extLst>
              </p:cNvPr>
              <p:cNvSpPr/>
              <p:nvPr/>
            </p:nvSpPr>
            <p:spPr>
              <a:xfrm rot="-8452527">
                <a:off x="4418962" y="1904716"/>
                <a:ext cx="2553056" cy="2678071"/>
              </a:xfrm>
              <a:custGeom>
                <a:avLst/>
                <a:gdLst/>
                <a:ahLst/>
                <a:cxnLst/>
                <a:rect l="l" t="t" r="r" b="b"/>
                <a:pathLst>
                  <a:path w="120000" h="120000" extrusionOk="0">
                    <a:moveTo>
                      <a:pt x="7656" y="75174"/>
                    </a:moveTo>
                    <a:lnTo>
                      <a:pt x="7656" y="75174"/>
                    </a:lnTo>
                    <a:cubicBezTo>
                      <a:pt x="5419" y="67384"/>
                      <a:pt x="4933" y="59192"/>
                      <a:pt x="6231" y="51191"/>
                    </a:cubicBezTo>
                    <a:lnTo>
                      <a:pt x="992" y="49672"/>
                    </a:lnTo>
                    <a:lnTo>
                      <a:pt x="11620" y="45975"/>
                    </a:lnTo>
                    <a:lnTo>
                      <a:pt x="19481" y="55031"/>
                    </a:lnTo>
                    <a:lnTo>
                      <a:pt x="14249" y="53515"/>
                    </a:lnTo>
                    <a:lnTo>
                      <a:pt x="14249" y="53515"/>
                    </a:lnTo>
                    <a:cubicBezTo>
                      <a:pt x="13355" y="59992"/>
                      <a:pt x="13810" y="66587"/>
                      <a:pt x="15583" y="72876"/>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286" name="Google Shape;1619;p46">
                <a:extLst>
                  <a:ext uri="{FF2B5EF4-FFF2-40B4-BE49-F238E27FC236}">
                    <a16:creationId xmlns:a16="http://schemas.microsoft.com/office/drawing/2014/main" id="{47B95D55-ECED-D9A8-4B19-67EB87E2E963}"/>
                  </a:ext>
                </a:extLst>
              </p:cNvPr>
              <p:cNvSpPr/>
              <p:nvPr/>
            </p:nvSpPr>
            <p:spPr>
              <a:xfrm rot="-2216929">
                <a:off x="4592938" y="1950287"/>
                <a:ext cx="2570282" cy="2661080"/>
              </a:xfrm>
              <a:custGeom>
                <a:avLst/>
                <a:gdLst/>
                <a:ahLst/>
                <a:cxnLst/>
                <a:rect l="l" t="t" r="r" b="b"/>
                <a:pathLst>
                  <a:path w="120000" h="120000" extrusionOk="0">
                    <a:moveTo>
                      <a:pt x="7715" y="75357"/>
                    </a:moveTo>
                    <a:lnTo>
                      <a:pt x="7715" y="75357"/>
                    </a:lnTo>
                    <a:cubicBezTo>
                      <a:pt x="5416" y="67477"/>
                      <a:pt x="4916" y="59178"/>
                      <a:pt x="6252" y="51078"/>
                    </a:cubicBezTo>
                    <a:lnTo>
                      <a:pt x="1010" y="49538"/>
                    </a:lnTo>
                    <a:lnTo>
                      <a:pt x="11678" y="45807"/>
                    </a:lnTo>
                    <a:lnTo>
                      <a:pt x="19499" y="54969"/>
                    </a:lnTo>
                    <a:lnTo>
                      <a:pt x="14264" y="53431"/>
                    </a:lnTo>
                    <a:lnTo>
                      <a:pt x="14264" y="53431"/>
                    </a:lnTo>
                    <a:cubicBezTo>
                      <a:pt x="13341" y="59988"/>
                      <a:pt x="13810" y="66669"/>
                      <a:pt x="15640" y="73029"/>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grpSp>
        <p:grpSp>
          <p:nvGrpSpPr>
            <p:cNvPr id="256" name="Google Shape;1620;p46">
              <a:extLst>
                <a:ext uri="{FF2B5EF4-FFF2-40B4-BE49-F238E27FC236}">
                  <a16:creationId xmlns:a16="http://schemas.microsoft.com/office/drawing/2014/main" id="{DCA09C84-699E-2BF3-87C7-3DD2DA8178C5}"/>
                </a:ext>
              </a:extLst>
            </p:cNvPr>
            <p:cNvGrpSpPr/>
            <p:nvPr/>
          </p:nvGrpSpPr>
          <p:grpSpPr>
            <a:xfrm>
              <a:off x="7948388" y="1928374"/>
              <a:ext cx="459740" cy="477871"/>
              <a:chOff x="7279869" y="2162239"/>
              <a:chExt cx="2240700" cy="1819800"/>
            </a:xfrm>
          </p:grpSpPr>
          <p:sp>
            <p:nvSpPr>
              <p:cNvPr id="260" name="Google Shape;1621;p46">
                <a:extLst>
                  <a:ext uri="{FF2B5EF4-FFF2-40B4-BE49-F238E27FC236}">
                    <a16:creationId xmlns:a16="http://schemas.microsoft.com/office/drawing/2014/main" id="{5B113502-554B-39D5-D454-760AEAA4ABEE}"/>
                  </a:ext>
                </a:extLst>
              </p:cNvPr>
              <p:cNvSpPr/>
              <p:nvPr/>
            </p:nvSpPr>
            <p:spPr>
              <a:xfrm>
                <a:off x="7279869" y="2162239"/>
                <a:ext cx="2240700" cy="1819800"/>
              </a:xfrm>
              <a:prstGeom prst="rect">
                <a:avLst/>
              </a:prstGeom>
              <a:solidFill>
                <a:srgbClr val="9E9E9E"/>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61" name="Google Shape;1622;p46">
                <a:extLst>
                  <a:ext uri="{FF2B5EF4-FFF2-40B4-BE49-F238E27FC236}">
                    <a16:creationId xmlns:a16="http://schemas.microsoft.com/office/drawing/2014/main" id="{D82540EC-5A84-8106-DFB4-AFC852C32C89}"/>
                  </a:ext>
                </a:extLst>
              </p:cNvPr>
              <p:cNvSpPr/>
              <p:nvPr/>
            </p:nvSpPr>
            <p:spPr>
              <a:xfrm>
                <a:off x="7771128" y="278604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262" name="Google Shape;1623;p46">
                <a:extLst>
                  <a:ext uri="{FF2B5EF4-FFF2-40B4-BE49-F238E27FC236}">
                    <a16:creationId xmlns:a16="http://schemas.microsoft.com/office/drawing/2014/main" id="{0CCA30AD-07EC-A16E-96E4-0D489982C6AE}"/>
                  </a:ext>
                </a:extLst>
              </p:cNvPr>
              <p:cNvCxnSpPr/>
              <p:nvPr/>
            </p:nvCxnSpPr>
            <p:spPr>
              <a:xfrm rot="10800000" flipH="1">
                <a:off x="7762825" y="2999236"/>
                <a:ext cx="335400" cy="419700"/>
              </a:xfrm>
              <a:prstGeom prst="straightConnector1">
                <a:avLst/>
              </a:prstGeom>
              <a:noFill/>
              <a:ln w="28575" cap="flat" cmpd="sng">
                <a:solidFill>
                  <a:schemeClr val="lt1"/>
                </a:solidFill>
                <a:prstDash val="solid"/>
                <a:miter lim="800000"/>
                <a:headEnd type="none" w="sm" len="sm"/>
                <a:tailEnd type="none" w="sm" len="sm"/>
              </a:ln>
            </p:spPr>
          </p:cxnSp>
          <p:cxnSp>
            <p:nvCxnSpPr>
              <p:cNvPr id="263" name="Google Shape;1624;p46">
                <a:extLst>
                  <a:ext uri="{FF2B5EF4-FFF2-40B4-BE49-F238E27FC236}">
                    <a16:creationId xmlns:a16="http://schemas.microsoft.com/office/drawing/2014/main" id="{707E8C7F-5F96-5DCA-CED0-D76E050A09F4}"/>
                  </a:ext>
                </a:extLst>
              </p:cNvPr>
              <p:cNvCxnSpPr/>
              <p:nvPr/>
            </p:nvCxnSpPr>
            <p:spPr>
              <a:xfrm rot="10800000">
                <a:off x="8111928" y="2999424"/>
                <a:ext cx="314700" cy="79200"/>
              </a:xfrm>
              <a:prstGeom prst="straightConnector1">
                <a:avLst/>
              </a:prstGeom>
              <a:noFill/>
              <a:ln w="28575" cap="flat" cmpd="sng">
                <a:solidFill>
                  <a:schemeClr val="lt1"/>
                </a:solidFill>
                <a:prstDash val="solid"/>
                <a:miter lim="800000"/>
                <a:headEnd type="none" w="sm" len="sm"/>
                <a:tailEnd type="none" w="sm" len="sm"/>
              </a:ln>
            </p:spPr>
          </p:cxnSp>
          <p:cxnSp>
            <p:nvCxnSpPr>
              <p:cNvPr id="264" name="Google Shape;1625;p46">
                <a:extLst>
                  <a:ext uri="{FF2B5EF4-FFF2-40B4-BE49-F238E27FC236}">
                    <a16:creationId xmlns:a16="http://schemas.microsoft.com/office/drawing/2014/main" id="{143CE82A-36D7-BCD2-9A30-595BCD5BBFB7}"/>
                  </a:ext>
                </a:extLst>
              </p:cNvPr>
              <p:cNvCxnSpPr/>
              <p:nvPr/>
            </p:nvCxnSpPr>
            <p:spPr>
              <a:xfrm rot="10800000" flipH="1">
                <a:off x="8431954" y="2686224"/>
                <a:ext cx="461700" cy="392400"/>
              </a:xfrm>
              <a:prstGeom prst="straightConnector1">
                <a:avLst/>
              </a:prstGeom>
              <a:noFill/>
              <a:ln w="28575" cap="flat" cmpd="sng">
                <a:solidFill>
                  <a:schemeClr val="lt1"/>
                </a:solidFill>
                <a:prstDash val="solid"/>
                <a:miter lim="800000"/>
                <a:headEnd type="none" w="sm" len="sm"/>
                <a:tailEnd type="none" w="sm" len="sm"/>
              </a:ln>
            </p:spPr>
          </p:cxnSp>
          <p:cxnSp>
            <p:nvCxnSpPr>
              <p:cNvPr id="265" name="Google Shape;1626;p46">
                <a:extLst>
                  <a:ext uri="{FF2B5EF4-FFF2-40B4-BE49-F238E27FC236}">
                    <a16:creationId xmlns:a16="http://schemas.microsoft.com/office/drawing/2014/main" id="{37E1645B-2360-88A2-EF8B-195553D274EC}"/>
                  </a:ext>
                </a:extLst>
              </p:cNvPr>
              <p:cNvCxnSpPr/>
              <p:nvPr/>
            </p:nvCxnSpPr>
            <p:spPr>
              <a:xfrm rot="10800000" flipH="1">
                <a:off x="7302211" y="3392667"/>
                <a:ext cx="468900" cy="307200"/>
              </a:xfrm>
              <a:prstGeom prst="straightConnector1">
                <a:avLst/>
              </a:prstGeom>
              <a:noFill/>
              <a:ln w="28575" cap="flat" cmpd="sng">
                <a:solidFill>
                  <a:schemeClr val="lt1"/>
                </a:solidFill>
                <a:prstDash val="solid"/>
                <a:miter lim="800000"/>
                <a:headEnd type="none" w="sm" len="sm"/>
                <a:tailEnd type="none" w="sm" len="sm"/>
              </a:ln>
            </p:spPr>
          </p:cxnSp>
          <p:cxnSp>
            <p:nvCxnSpPr>
              <p:cNvPr id="266" name="Google Shape;1627;p46">
                <a:extLst>
                  <a:ext uri="{FF2B5EF4-FFF2-40B4-BE49-F238E27FC236}">
                    <a16:creationId xmlns:a16="http://schemas.microsoft.com/office/drawing/2014/main" id="{322FDA5D-744E-85D4-AF33-88033D511F29}"/>
                  </a:ext>
                </a:extLst>
              </p:cNvPr>
              <p:cNvCxnSpPr>
                <a:cxnSpLocks/>
              </p:cNvCxnSpPr>
              <p:nvPr/>
            </p:nvCxnSpPr>
            <p:spPr>
              <a:xfrm rot="10800000">
                <a:off x="8893569" y="2686339"/>
                <a:ext cx="627000" cy="385800"/>
              </a:xfrm>
              <a:prstGeom prst="straightConnector1">
                <a:avLst/>
              </a:prstGeom>
              <a:noFill/>
              <a:ln w="28575" cap="flat" cmpd="sng">
                <a:solidFill>
                  <a:schemeClr val="lt1"/>
                </a:solidFill>
                <a:prstDash val="solid"/>
                <a:miter lim="800000"/>
                <a:headEnd type="none" w="sm" len="sm"/>
                <a:tailEnd type="none" w="sm" len="sm"/>
              </a:ln>
            </p:spPr>
          </p:cxnSp>
          <p:sp>
            <p:nvSpPr>
              <p:cNvPr id="267" name="Google Shape;1628;p46">
                <a:extLst>
                  <a:ext uri="{FF2B5EF4-FFF2-40B4-BE49-F238E27FC236}">
                    <a16:creationId xmlns:a16="http://schemas.microsoft.com/office/drawing/2014/main" id="{112F2D3C-DE0F-0421-1D66-2BD600292A30}"/>
                  </a:ext>
                </a:extLst>
              </p:cNvPr>
              <p:cNvSpPr/>
              <p:nvPr/>
            </p:nvSpPr>
            <p:spPr>
              <a:xfrm>
                <a:off x="7524824" y="2933952"/>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68" name="Google Shape;1629;p46">
                <a:extLst>
                  <a:ext uri="{FF2B5EF4-FFF2-40B4-BE49-F238E27FC236}">
                    <a16:creationId xmlns:a16="http://schemas.microsoft.com/office/drawing/2014/main" id="{ADFB2B2D-0783-27E0-1528-B864E1D2D60E}"/>
                  </a:ext>
                </a:extLst>
              </p:cNvPr>
              <p:cNvSpPr/>
              <p:nvPr/>
            </p:nvSpPr>
            <p:spPr>
              <a:xfrm>
                <a:off x="7423139" y="3290539"/>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69" name="Google Shape;1630;p46">
                <a:extLst>
                  <a:ext uri="{FF2B5EF4-FFF2-40B4-BE49-F238E27FC236}">
                    <a16:creationId xmlns:a16="http://schemas.microsoft.com/office/drawing/2014/main" id="{1D09E808-9254-447C-F4DF-6A77F4513AD0}"/>
                  </a:ext>
                </a:extLst>
              </p:cNvPr>
              <p:cNvSpPr/>
              <p:nvPr/>
            </p:nvSpPr>
            <p:spPr>
              <a:xfrm>
                <a:off x="8013309" y="317275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0" name="Google Shape;1631;p46">
                <a:extLst>
                  <a:ext uri="{FF2B5EF4-FFF2-40B4-BE49-F238E27FC236}">
                    <a16:creationId xmlns:a16="http://schemas.microsoft.com/office/drawing/2014/main" id="{A7992B85-6A30-87C9-6D01-CED5966B47E2}"/>
                  </a:ext>
                </a:extLst>
              </p:cNvPr>
              <p:cNvSpPr/>
              <p:nvPr/>
            </p:nvSpPr>
            <p:spPr>
              <a:xfrm>
                <a:off x="8246753" y="2879213"/>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1" name="Google Shape;1632;p46">
                <a:extLst>
                  <a:ext uri="{FF2B5EF4-FFF2-40B4-BE49-F238E27FC236}">
                    <a16:creationId xmlns:a16="http://schemas.microsoft.com/office/drawing/2014/main" id="{2183E0B2-09AA-69D2-D4FD-E157EECF0AB3}"/>
                  </a:ext>
                </a:extLst>
              </p:cNvPr>
              <p:cNvSpPr/>
              <p:nvPr/>
            </p:nvSpPr>
            <p:spPr>
              <a:xfrm>
                <a:off x="8454370" y="2565250"/>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2" name="Google Shape;1633;p46">
                <a:extLst>
                  <a:ext uri="{FF2B5EF4-FFF2-40B4-BE49-F238E27FC236}">
                    <a16:creationId xmlns:a16="http://schemas.microsoft.com/office/drawing/2014/main" id="{7ECAD339-E5CD-C8A2-9628-646DEB3A6242}"/>
                  </a:ext>
                </a:extLst>
              </p:cNvPr>
              <p:cNvSpPr/>
              <p:nvPr/>
            </p:nvSpPr>
            <p:spPr>
              <a:xfrm>
                <a:off x="8830419" y="231612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3" name="Google Shape;1634;p46">
                <a:extLst>
                  <a:ext uri="{FF2B5EF4-FFF2-40B4-BE49-F238E27FC236}">
                    <a16:creationId xmlns:a16="http://schemas.microsoft.com/office/drawing/2014/main" id="{EDAF073B-98F2-DA26-A1BC-406F51DE569B}"/>
                  </a:ext>
                </a:extLst>
              </p:cNvPr>
              <p:cNvSpPr/>
              <p:nvPr/>
            </p:nvSpPr>
            <p:spPr>
              <a:xfrm>
                <a:off x="9169973" y="311475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4" name="Google Shape;1635;p46">
                <a:extLst>
                  <a:ext uri="{FF2B5EF4-FFF2-40B4-BE49-F238E27FC236}">
                    <a16:creationId xmlns:a16="http://schemas.microsoft.com/office/drawing/2014/main" id="{C1BF8AF2-AC1F-8CA8-C18D-9ED9C34ABE5E}"/>
                  </a:ext>
                </a:extLst>
              </p:cNvPr>
              <p:cNvSpPr/>
              <p:nvPr/>
            </p:nvSpPr>
            <p:spPr>
              <a:xfrm>
                <a:off x="9296110" y="2710076"/>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5" name="Google Shape;1636;p46">
                <a:extLst>
                  <a:ext uri="{FF2B5EF4-FFF2-40B4-BE49-F238E27FC236}">
                    <a16:creationId xmlns:a16="http://schemas.microsoft.com/office/drawing/2014/main" id="{D05996B9-5C65-4E06-DB6E-D3A758DC1321}"/>
                  </a:ext>
                </a:extLst>
              </p:cNvPr>
              <p:cNvSpPr/>
              <p:nvPr/>
            </p:nvSpPr>
            <p:spPr>
              <a:xfrm>
                <a:off x="8713681" y="2892985"/>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276" name="Google Shape;1637;p46">
                <a:extLst>
                  <a:ext uri="{FF2B5EF4-FFF2-40B4-BE49-F238E27FC236}">
                    <a16:creationId xmlns:a16="http://schemas.microsoft.com/office/drawing/2014/main" id="{957FE97A-D703-4147-852E-B2ED16FC2C1D}"/>
                  </a:ext>
                </a:extLst>
              </p:cNvPr>
              <p:cNvSpPr/>
              <p:nvPr/>
            </p:nvSpPr>
            <p:spPr>
              <a:xfrm>
                <a:off x="8993971" y="2777124"/>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sp>
          <p:nvSpPr>
            <p:cNvPr id="257" name="Google Shape;1638;p46">
              <a:extLst>
                <a:ext uri="{FF2B5EF4-FFF2-40B4-BE49-F238E27FC236}">
                  <a16:creationId xmlns:a16="http://schemas.microsoft.com/office/drawing/2014/main" id="{0B0F293B-C40B-2134-C77A-8C49BEE828A2}"/>
                </a:ext>
              </a:extLst>
            </p:cNvPr>
            <p:cNvSpPr txBox="1"/>
            <p:nvPr/>
          </p:nvSpPr>
          <p:spPr>
            <a:xfrm>
              <a:off x="4136046" y="4054516"/>
              <a:ext cx="822389" cy="486747"/>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900" b="1">
                  <a:solidFill>
                    <a:srgbClr val="083E5B"/>
                  </a:solidFill>
                  <a:latin typeface="Avenir Book" panose="02000503020000020003" pitchFamily="2" charset="0"/>
                </a:rPr>
                <a:t>Tiered</a:t>
              </a:r>
              <a:br>
                <a:rPr lang="en-US" sz="900" b="1">
                  <a:solidFill>
                    <a:srgbClr val="083E5B"/>
                  </a:solidFill>
                  <a:latin typeface="Avenir Book" panose="02000503020000020003" pitchFamily="2" charset="0"/>
                </a:rPr>
              </a:br>
              <a:r>
                <a:rPr lang="en-US" sz="900" b="1">
                  <a:solidFill>
                    <a:srgbClr val="083E5B"/>
                  </a:solidFill>
                  <a:latin typeface="Avenir Book" panose="02000503020000020003" pitchFamily="2" charset="0"/>
                </a:rPr>
                <a:t>Storage</a:t>
              </a:r>
              <a:endParaRPr sz="900" b="1">
                <a:solidFill>
                  <a:srgbClr val="083E5B"/>
                </a:solidFill>
                <a:latin typeface="Avenir Book" panose="02000503020000020003" pitchFamily="2" charset="0"/>
              </a:endParaRPr>
            </a:p>
          </p:txBody>
        </p:sp>
        <p:sp>
          <p:nvSpPr>
            <p:cNvPr id="258" name="Google Shape;1639;p46">
              <a:extLst>
                <a:ext uri="{FF2B5EF4-FFF2-40B4-BE49-F238E27FC236}">
                  <a16:creationId xmlns:a16="http://schemas.microsoft.com/office/drawing/2014/main" id="{D1382BBE-F645-EBA8-6399-207CBCCC15D4}"/>
                </a:ext>
              </a:extLst>
            </p:cNvPr>
            <p:cNvSpPr txBox="1"/>
            <p:nvPr/>
          </p:nvSpPr>
          <p:spPr>
            <a:xfrm>
              <a:off x="7275501" y="5310013"/>
              <a:ext cx="1034294" cy="304197"/>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900" b="1">
                  <a:solidFill>
                    <a:srgbClr val="083E5B"/>
                  </a:solidFill>
                  <a:latin typeface="Avenir Book" panose="02000503020000020003" pitchFamily="2" charset="0"/>
                </a:rPr>
                <a:t>Compute</a:t>
              </a:r>
              <a:endParaRPr sz="900" b="1">
                <a:solidFill>
                  <a:srgbClr val="083E5B"/>
                </a:solidFill>
                <a:latin typeface="Avenir Book" panose="02000503020000020003" pitchFamily="2" charset="0"/>
              </a:endParaRPr>
            </a:p>
          </p:txBody>
        </p:sp>
        <p:sp>
          <p:nvSpPr>
            <p:cNvPr id="259" name="Google Shape;1599;p46">
              <a:extLst>
                <a:ext uri="{FF2B5EF4-FFF2-40B4-BE49-F238E27FC236}">
                  <a16:creationId xmlns:a16="http://schemas.microsoft.com/office/drawing/2014/main" id="{BD1492AC-C0F5-9B56-9EEB-2E70EF8A601E}"/>
                </a:ext>
              </a:extLst>
            </p:cNvPr>
            <p:cNvSpPr txBox="1"/>
            <p:nvPr/>
          </p:nvSpPr>
          <p:spPr>
            <a:xfrm>
              <a:off x="7414335" y="3783347"/>
              <a:ext cx="709374" cy="304197"/>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900" b="1" err="1">
                  <a:solidFill>
                    <a:srgbClr val="083E5B"/>
                  </a:solidFill>
                  <a:latin typeface="Avenir Book" panose="02000503020000020003" pitchFamily="2" charset="0"/>
                </a:rPr>
                <a:t>ESnet</a:t>
              </a:r>
              <a:endParaRPr sz="900" b="1">
                <a:solidFill>
                  <a:srgbClr val="083E5B"/>
                </a:solidFill>
                <a:latin typeface="Avenir Book" panose="02000503020000020003" pitchFamily="2" charset="0"/>
              </a:endParaRPr>
            </a:p>
          </p:txBody>
        </p:sp>
      </p:grpSp>
      <p:sp>
        <p:nvSpPr>
          <p:cNvPr id="4" name="Alternate Process 3">
            <a:extLst>
              <a:ext uri="{FF2B5EF4-FFF2-40B4-BE49-F238E27FC236}">
                <a16:creationId xmlns:a16="http://schemas.microsoft.com/office/drawing/2014/main" id="{BB6F2A5C-9D1F-1483-6E22-B65CD94ECA7B}"/>
              </a:ext>
            </a:extLst>
          </p:cNvPr>
          <p:cNvSpPr/>
          <p:nvPr/>
        </p:nvSpPr>
        <p:spPr>
          <a:xfrm>
            <a:off x="4867343" y="1088033"/>
            <a:ext cx="1427874" cy="596028"/>
          </a:xfrm>
          <a:prstGeom prst="flowChartAlternateProcess">
            <a:avLst/>
          </a:prstGeom>
          <a:solidFill>
            <a:srgbClr val="1B75BA"/>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Avenir Book"/>
              </a:rPr>
              <a:t>Venus</a:t>
            </a:r>
            <a:endParaRPr lang="en-US" b="1" i="0" u="none" strike="noStrike" kern="1200" cap="none" spc="0" normalizeH="0" baseline="0" noProof="0">
              <a:solidFill>
                <a:schemeClr val="bg1"/>
              </a:solidFill>
              <a:effectLst/>
              <a:uLnTx/>
              <a:uFillTx/>
              <a:latin typeface="Avenir Book" panose="02000503020000020003" pitchFamily="2" charset="0"/>
            </a:endParaRPr>
          </a:p>
        </p:txBody>
      </p:sp>
      <p:sp>
        <p:nvSpPr>
          <p:cNvPr id="5" name="Alternate Process 4">
            <a:extLst>
              <a:ext uri="{FF2B5EF4-FFF2-40B4-BE49-F238E27FC236}">
                <a16:creationId xmlns:a16="http://schemas.microsoft.com/office/drawing/2014/main" id="{AD0F03E2-4445-E17B-C3AD-64470EF80C46}"/>
              </a:ext>
            </a:extLst>
          </p:cNvPr>
          <p:cNvSpPr/>
          <p:nvPr/>
        </p:nvSpPr>
        <p:spPr>
          <a:xfrm>
            <a:off x="4668125" y="4466245"/>
            <a:ext cx="1427875" cy="596028"/>
          </a:xfrm>
          <a:prstGeom prst="flowChartAlternateProcess">
            <a:avLst/>
          </a:prstGeom>
          <a:solidFill>
            <a:srgbClr val="1B75BA"/>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Avenir Book"/>
              </a:rPr>
              <a:t>Jupiter</a:t>
            </a:r>
            <a:endParaRPr kumimoji="0" lang="en-US" sz="1600" b="1" i="0" u="none" strike="noStrike" kern="1200" cap="none" spc="0" normalizeH="0" baseline="0" noProof="0">
              <a:solidFill>
                <a:schemeClr val="bg1"/>
              </a:solidFill>
              <a:effectLst/>
              <a:uLnTx/>
              <a:uFillTx/>
              <a:latin typeface="Avenir Book" panose="02000503020000020003" pitchFamily="2" charset="0"/>
            </a:endParaRPr>
          </a:p>
        </p:txBody>
      </p:sp>
      <p:sp>
        <p:nvSpPr>
          <p:cNvPr id="6" name="Alternate Process 5">
            <a:extLst>
              <a:ext uri="{FF2B5EF4-FFF2-40B4-BE49-F238E27FC236}">
                <a16:creationId xmlns:a16="http://schemas.microsoft.com/office/drawing/2014/main" id="{2A16F4BE-6DE6-DBBB-5554-B48763077D61}"/>
              </a:ext>
            </a:extLst>
          </p:cNvPr>
          <p:cNvSpPr/>
          <p:nvPr/>
        </p:nvSpPr>
        <p:spPr>
          <a:xfrm>
            <a:off x="8206159" y="5174336"/>
            <a:ext cx="1427875" cy="596028"/>
          </a:xfrm>
          <a:prstGeom prst="flowChartAlternateProcess">
            <a:avLst/>
          </a:prstGeom>
          <a:solidFill>
            <a:srgbClr val="1B75BA"/>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a:lnSpc>
                <a:spcPct val="100000"/>
              </a:lnSpc>
              <a:spcBef>
                <a:spcPts val="0"/>
              </a:spcBef>
              <a:spcAft>
                <a:spcPts val="0"/>
              </a:spcAft>
              <a:buNone/>
              <a:tabLst/>
              <a:defRPr/>
            </a:pPr>
            <a:r>
              <a:rPr lang="en-US" b="1">
                <a:solidFill>
                  <a:schemeClr val="bg1"/>
                </a:solidFill>
                <a:latin typeface="Avenir Book"/>
              </a:rPr>
              <a:t>Mercury</a:t>
            </a:r>
            <a:endParaRPr lang="en-US">
              <a:solidFill>
                <a:schemeClr val="bg1"/>
              </a:solidFill>
            </a:endParaRPr>
          </a:p>
        </p:txBody>
      </p:sp>
      <p:sp>
        <p:nvSpPr>
          <p:cNvPr id="10" name="Alternate Process 9">
            <a:extLst>
              <a:ext uri="{FF2B5EF4-FFF2-40B4-BE49-F238E27FC236}">
                <a16:creationId xmlns:a16="http://schemas.microsoft.com/office/drawing/2014/main" id="{76908E58-926D-623D-678E-804711A20782}"/>
              </a:ext>
            </a:extLst>
          </p:cNvPr>
          <p:cNvSpPr/>
          <p:nvPr/>
        </p:nvSpPr>
        <p:spPr>
          <a:xfrm>
            <a:off x="10244127" y="880800"/>
            <a:ext cx="1427874" cy="596028"/>
          </a:xfrm>
          <a:prstGeom prst="flowChartAlternateProcess">
            <a:avLst/>
          </a:prstGeom>
          <a:solidFill>
            <a:srgbClr val="1B75BA"/>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a:lnSpc>
                <a:spcPct val="100000"/>
              </a:lnSpc>
              <a:spcBef>
                <a:spcPts val="0"/>
              </a:spcBef>
              <a:spcAft>
                <a:spcPts val="0"/>
              </a:spcAft>
              <a:buNone/>
              <a:tabLst/>
              <a:defRPr/>
            </a:pPr>
            <a:r>
              <a:rPr lang="en-US" b="1">
                <a:solidFill>
                  <a:schemeClr val="bg1"/>
                </a:solidFill>
                <a:latin typeface="Avenir Book"/>
              </a:rPr>
              <a:t>Saturn</a:t>
            </a:r>
            <a:endParaRPr lang="en-US"/>
          </a:p>
        </p:txBody>
      </p:sp>
      <p:sp>
        <p:nvSpPr>
          <p:cNvPr id="11" name="Alternate Process 10">
            <a:extLst>
              <a:ext uri="{FF2B5EF4-FFF2-40B4-BE49-F238E27FC236}">
                <a16:creationId xmlns:a16="http://schemas.microsoft.com/office/drawing/2014/main" id="{F8C874D8-1855-A67F-BBAA-49615465F4A2}"/>
              </a:ext>
            </a:extLst>
          </p:cNvPr>
          <p:cNvSpPr/>
          <p:nvPr/>
        </p:nvSpPr>
        <p:spPr>
          <a:xfrm>
            <a:off x="10244127" y="4631178"/>
            <a:ext cx="1427874" cy="596028"/>
          </a:xfrm>
          <a:prstGeom prst="flowChartAlternateProcess">
            <a:avLst/>
          </a:prstGeom>
          <a:solidFill>
            <a:srgbClr val="1B75BA"/>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Avenir Book"/>
              </a:rPr>
              <a:t>Earth</a:t>
            </a:r>
            <a:endParaRPr lang="en-US" b="1" i="0" u="none" strike="noStrike" kern="1200" cap="none" spc="0" normalizeH="0" baseline="0" noProof="0">
              <a:solidFill>
                <a:schemeClr val="bg1"/>
              </a:solidFill>
              <a:effectLst/>
              <a:uLnTx/>
              <a:uFillTx/>
              <a:latin typeface="Avenir Book" panose="02000503020000020003" pitchFamily="2" charset="0"/>
            </a:endParaRPr>
          </a:p>
        </p:txBody>
      </p:sp>
      <p:sp>
        <p:nvSpPr>
          <p:cNvPr id="12" name="Alternate Process 11">
            <a:extLst>
              <a:ext uri="{FF2B5EF4-FFF2-40B4-BE49-F238E27FC236}">
                <a16:creationId xmlns:a16="http://schemas.microsoft.com/office/drawing/2014/main" id="{C837D5B9-47D5-3C7C-91E7-2CDF9E7278A0}"/>
              </a:ext>
            </a:extLst>
          </p:cNvPr>
          <p:cNvSpPr/>
          <p:nvPr/>
        </p:nvSpPr>
        <p:spPr>
          <a:xfrm>
            <a:off x="6307149" y="5157373"/>
            <a:ext cx="1427875" cy="596028"/>
          </a:xfrm>
          <a:prstGeom prst="flowChartAlternateProcess">
            <a:avLst/>
          </a:prstGeom>
          <a:solidFill>
            <a:srgbClr val="1B75BA"/>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Avenir Book"/>
              </a:rPr>
              <a:t>Mars</a:t>
            </a:r>
            <a:endParaRPr kumimoji="0" lang="en-US" sz="1600" b="1" i="0" u="none" strike="noStrike" kern="1200" cap="none" spc="0" normalizeH="0" baseline="0" noProof="0">
              <a:solidFill>
                <a:schemeClr val="bg1"/>
              </a:solidFill>
              <a:effectLst/>
              <a:uLnTx/>
              <a:uFillTx/>
              <a:latin typeface="Avenir Book" panose="02000503020000020003" pitchFamily="2" charset="0"/>
            </a:endParaRPr>
          </a:p>
        </p:txBody>
      </p:sp>
      <p:sp>
        <p:nvSpPr>
          <p:cNvPr id="7" name="TextBox 6">
            <a:extLst>
              <a:ext uri="{FF2B5EF4-FFF2-40B4-BE49-F238E27FC236}">
                <a16:creationId xmlns:a16="http://schemas.microsoft.com/office/drawing/2014/main" id="{B79090A4-A280-9D36-5D1C-5D754331E946}"/>
              </a:ext>
            </a:extLst>
          </p:cNvPr>
          <p:cNvSpPr txBox="1"/>
          <p:nvPr/>
        </p:nvSpPr>
        <p:spPr>
          <a:xfrm>
            <a:off x="2565707" y="4376970"/>
            <a:ext cx="15987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000000"/>
                </a:solidFill>
                <a:ea typeface="Calibri"/>
                <a:cs typeface="Calibri"/>
              </a:rPr>
              <a:t>Previously labeled Spoke Types A-F</a:t>
            </a:r>
          </a:p>
        </p:txBody>
      </p:sp>
      <p:graphicFrame>
        <p:nvGraphicFramePr>
          <p:cNvPr id="8" name="Table 7">
            <a:extLst>
              <a:ext uri="{FF2B5EF4-FFF2-40B4-BE49-F238E27FC236}">
                <a16:creationId xmlns:a16="http://schemas.microsoft.com/office/drawing/2014/main" id="{21A69C8A-B781-42FC-AF5D-F4DE64CBB9D0}"/>
              </a:ext>
            </a:extLst>
          </p:cNvPr>
          <p:cNvGraphicFramePr>
            <a:graphicFrameLocks noGrp="1"/>
          </p:cNvGraphicFramePr>
          <p:nvPr/>
        </p:nvGraphicFramePr>
        <p:xfrm>
          <a:off x="428624" y="3429000"/>
          <a:ext cx="2004740" cy="2674336"/>
        </p:xfrm>
        <a:graphic>
          <a:graphicData uri="http://schemas.openxmlformats.org/drawingml/2006/table">
            <a:tbl>
              <a:tblPr firstRow="1" bandRow="1">
                <a:tableStyleId>{5C22544A-7EE6-4342-B048-85BDC9FD1C3A}</a:tableStyleId>
              </a:tblPr>
              <a:tblGrid>
                <a:gridCol w="525457">
                  <a:extLst>
                    <a:ext uri="{9D8B030D-6E8A-4147-A177-3AD203B41FA5}">
                      <a16:colId xmlns:a16="http://schemas.microsoft.com/office/drawing/2014/main" val="2399815937"/>
                    </a:ext>
                  </a:extLst>
                </a:gridCol>
                <a:gridCol w="1479283">
                  <a:extLst>
                    <a:ext uri="{9D8B030D-6E8A-4147-A177-3AD203B41FA5}">
                      <a16:colId xmlns:a16="http://schemas.microsoft.com/office/drawing/2014/main" val="371205504"/>
                    </a:ext>
                  </a:extLst>
                </a:gridCol>
              </a:tblGrid>
              <a:tr h="394607">
                <a:tc>
                  <a:txBody>
                    <a:bodyPr/>
                    <a:lstStyle/>
                    <a:p>
                      <a:r>
                        <a:rPr lang="en-US"/>
                        <a:t>Old</a:t>
                      </a:r>
                    </a:p>
                  </a:txBody>
                  <a:tcPr/>
                </a:tc>
                <a:tc>
                  <a:txBody>
                    <a:bodyPr/>
                    <a:lstStyle/>
                    <a:p>
                      <a:r>
                        <a:rPr lang="en-US"/>
                        <a:t>New</a:t>
                      </a:r>
                    </a:p>
                  </a:txBody>
                  <a:tcPr/>
                </a:tc>
                <a:extLst>
                  <a:ext uri="{0D108BD9-81ED-4DB2-BD59-A6C34878D82A}">
                    <a16:rowId xmlns:a16="http://schemas.microsoft.com/office/drawing/2014/main" val="2475562631"/>
                  </a:ext>
                </a:extLst>
              </a:tr>
              <a:tr h="358092">
                <a:tc>
                  <a:txBody>
                    <a:bodyPr/>
                    <a:lstStyle/>
                    <a:p>
                      <a:r>
                        <a:rPr lang="en-US"/>
                        <a:t>A</a:t>
                      </a:r>
                    </a:p>
                  </a:txBody>
                  <a:tcPr/>
                </a:tc>
                <a:tc>
                  <a:txBody>
                    <a:bodyPr/>
                    <a:lstStyle/>
                    <a:p>
                      <a:r>
                        <a:rPr lang="en-US"/>
                        <a:t>Saturn</a:t>
                      </a:r>
                    </a:p>
                  </a:txBody>
                  <a:tcPr/>
                </a:tc>
                <a:extLst>
                  <a:ext uri="{0D108BD9-81ED-4DB2-BD59-A6C34878D82A}">
                    <a16:rowId xmlns:a16="http://schemas.microsoft.com/office/drawing/2014/main" val="2296171007"/>
                  </a:ext>
                </a:extLst>
              </a:tr>
              <a:tr h="358092">
                <a:tc>
                  <a:txBody>
                    <a:bodyPr/>
                    <a:lstStyle/>
                    <a:p>
                      <a:r>
                        <a:rPr lang="en-US"/>
                        <a:t>B</a:t>
                      </a:r>
                    </a:p>
                  </a:txBody>
                  <a:tcPr/>
                </a:tc>
                <a:tc>
                  <a:txBody>
                    <a:bodyPr/>
                    <a:lstStyle/>
                    <a:p>
                      <a:r>
                        <a:rPr lang="en-US"/>
                        <a:t>Earth</a:t>
                      </a:r>
                    </a:p>
                  </a:txBody>
                  <a:tcPr/>
                </a:tc>
                <a:extLst>
                  <a:ext uri="{0D108BD9-81ED-4DB2-BD59-A6C34878D82A}">
                    <a16:rowId xmlns:a16="http://schemas.microsoft.com/office/drawing/2014/main" val="2008796671"/>
                  </a:ext>
                </a:extLst>
              </a:tr>
              <a:tr h="358092">
                <a:tc>
                  <a:txBody>
                    <a:bodyPr/>
                    <a:lstStyle/>
                    <a:p>
                      <a:r>
                        <a:rPr lang="en-US"/>
                        <a:t>C</a:t>
                      </a:r>
                    </a:p>
                  </a:txBody>
                  <a:tcPr/>
                </a:tc>
                <a:tc>
                  <a:txBody>
                    <a:bodyPr/>
                    <a:lstStyle/>
                    <a:p>
                      <a:r>
                        <a:rPr lang="en-US"/>
                        <a:t>Mercury</a:t>
                      </a:r>
                    </a:p>
                  </a:txBody>
                  <a:tcPr/>
                </a:tc>
                <a:extLst>
                  <a:ext uri="{0D108BD9-81ED-4DB2-BD59-A6C34878D82A}">
                    <a16:rowId xmlns:a16="http://schemas.microsoft.com/office/drawing/2014/main" val="624460576"/>
                  </a:ext>
                </a:extLst>
              </a:tr>
              <a:tr h="358092">
                <a:tc>
                  <a:txBody>
                    <a:bodyPr/>
                    <a:lstStyle/>
                    <a:p>
                      <a:r>
                        <a:rPr lang="en-US"/>
                        <a:t>D</a:t>
                      </a:r>
                    </a:p>
                  </a:txBody>
                  <a:tcPr/>
                </a:tc>
                <a:tc>
                  <a:txBody>
                    <a:bodyPr/>
                    <a:lstStyle/>
                    <a:p>
                      <a:r>
                        <a:rPr lang="en-US"/>
                        <a:t>Mars</a:t>
                      </a:r>
                    </a:p>
                  </a:txBody>
                  <a:tcPr/>
                </a:tc>
                <a:extLst>
                  <a:ext uri="{0D108BD9-81ED-4DB2-BD59-A6C34878D82A}">
                    <a16:rowId xmlns:a16="http://schemas.microsoft.com/office/drawing/2014/main" val="4030085777"/>
                  </a:ext>
                </a:extLst>
              </a:tr>
              <a:tr h="358092">
                <a:tc>
                  <a:txBody>
                    <a:bodyPr/>
                    <a:lstStyle/>
                    <a:p>
                      <a:r>
                        <a:rPr lang="en-US"/>
                        <a:t>E</a:t>
                      </a:r>
                    </a:p>
                  </a:txBody>
                  <a:tcPr/>
                </a:tc>
                <a:tc>
                  <a:txBody>
                    <a:bodyPr/>
                    <a:lstStyle/>
                    <a:p>
                      <a:r>
                        <a:rPr lang="en-US"/>
                        <a:t>Jupiter</a:t>
                      </a:r>
                    </a:p>
                  </a:txBody>
                  <a:tcPr/>
                </a:tc>
                <a:extLst>
                  <a:ext uri="{0D108BD9-81ED-4DB2-BD59-A6C34878D82A}">
                    <a16:rowId xmlns:a16="http://schemas.microsoft.com/office/drawing/2014/main" val="2435001529"/>
                  </a:ext>
                </a:extLst>
              </a:tr>
              <a:tr h="450929">
                <a:tc>
                  <a:txBody>
                    <a:bodyPr/>
                    <a:lstStyle/>
                    <a:p>
                      <a:pPr lvl="0">
                        <a:buNone/>
                      </a:pPr>
                      <a:r>
                        <a:rPr lang="en-US"/>
                        <a:t>F</a:t>
                      </a:r>
                    </a:p>
                  </a:txBody>
                  <a:tcPr/>
                </a:tc>
                <a:tc>
                  <a:txBody>
                    <a:bodyPr/>
                    <a:lstStyle/>
                    <a:p>
                      <a:pPr lvl="0">
                        <a:buNone/>
                      </a:pPr>
                      <a:r>
                        <a:rPr lang="en-US"/>
                        <a:t>Venus</a:t>
                      </a:r>
                    </a:p>
                  </a:txBody>
                  <a:tcPr/>
                </a:tc>
                <a:extLst>
                  <a:ext uri="{0D108BD9-81ED-4DB2-BD59-A6C34878D82A}">
                    <a16:rowId xmlns:a16="http://schemas.microsoft.com/office/drawing/2014/main" val="3972753109"/>
                  </a:ext>
                </a:extLst>
              </a:tr>
            </a:tbl>
          </a:graphicData>
        </a:graphic>
      </p:graphicFrame>
      <p:sp>
        <p:nvSpPr>
          <p:cNvPr id="9" name="TextBox 8">
            <a:extLst>
              <a:ext uri="{FF2B5EF4-FFF2-40B4-BE49-F238E27FC236}">
                <a16:creationId xmlns:a16="http://schemas.microsoft.com/office/drawing/2014/main" id="{AD69CBDF-7C3B-D4B0-3A94-AED25D2102DF}"/>
              </a:ext>
            </a:extLst>
          </p:cNvPr>
          <p:cNvSpPr txBox="1"/>
          <p:nvPr/>
        </p:nvSpPr>
        <p:spPr>
          <a:xfrm>
            <a:off x="2900264" y="5769427"/>
            <a:ext cx="90040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solidFill>
                  <a:srgbClr val="FF0000"/>
                </a:solidFill>
                <a:cs typeface="Calibri"/>
              </a:rPr>
              <a:t> These are rough categorizations and we anticipate more categories and a possible melding of categories for specific use cases. </a:t>
            </a:r>
            <a:endParaRPr lang="en-US">
              <a:cs typeface="Calibri" panose="020F0502020204030204"/>
            </a:endParaRPr>
          </a:p>
        </p:txBody>
      </p:sp>
      <p:sp>
        <p:nvSpPr>
          <p:cNvPr id="14" name="TextBox 13">
            <a:extLst>
              <a:ext uri="{FF2B5EF4-FFF2-40B4-BE49-F238E27FC236}">
                <a16:creationId xmlns:a16="http://schemas.microsoft.com/office/drawing/2014/main" id="{5FF29C8A-549A-B771-3C97-6003942B844C}"/>
              </a:ext>
            </a:extLst>
          </p:cNvPr>
          <p:cNvSpPr txBox="1"/>
          <p:nvPr/>
        </p:nvSpPr>
        <p:spPr>
          <a:xfrm>
            <a:off x="6608534" y="873124"/>
            <a:ext cx="31557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FF0000"/>
                </a:solidFill>
              </a:rPr>
              <a:t>Names are work in progress. </a:t>
            </a:r>
          </a:p>
        </p:txBody>
      </p:sp>
      <p:sp>
        <p:nvSpPr>
          <p:cNvPr id="13" name="Footer Placeholder 12">
            <a:extLst>
              <a:ext uri="{FF2B5EF4-FFF2-40B4-BE49-F238E27FC236}">
                <a16:creationId xmlns:a16="http://schemas.microsoft.com/office/drawing/2014/main" id="{6E457B28-FB7F-B06A-2BF8-B86CE54C8DF7}"/>
              </a:ext>
            </a:extLst>
          </p:cNvPr>
          <p:cNvSpPr>
            <a:spLocks noGrp="1"/>
          </p:cNvSpPr>
          <p:nvPr>
            <p:ph type="ftr" sz="quarter" idx="3"/>
          </p:nvPr>
        </p:nvSpPr>
        <p:spPr/>
        <p:txBody>
          <a:bodyPr/>
          <a:lstStyle/>
          <a:p>
            <a:r>
              <a:rPr lang="en-US"/>
              <a:t>High Performance Data Facility: Status and Plans</a:t>
            </a:r>
          </a:p>
        </p:txBody>
      </p:sp>
    </p:spTree>
    <p:extLst>
      <p:ext uri="{BB962C8B-B14F-4D97-AF65-F5344CB8AC3E}">
        <p14:creationId xmlns:p14="http://schemas.microsoft.com/office/powerpoint/2010/main" val="367274466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6E20-DC9C-125C-6832-03709134C18D}"/>
              </a:ext>
            </a:extLst>
          </p:cNvPr>
          <p:cNvSpPr>
            <a:spLocks noGrp="1"/>
          </p:cNvSpPr>
          <p:nvPr>
            <p:ph type="title"/>
          </p:nvPr>
        </p:nvSpPr>
        <p:spPr/>
        <p:txBody>
          <a:bodyPr/>
          <a:lstStyle/>
          <a:p>
            <a:r>
              <a:rPr lang="en-US">
                <a:latin typeface="Avenir Medium"/>
                <a:cs typeface="Calibri Light"/>
              </a:rPr>
              <a:t>Spokes are the deepest HPDF partnerships </a:t>
            </a:r>
            <a:endParaRPr lang="en-US"/>
          </a:p>
        </p:txBody>
      </p:sp>
      <p:sp>
        <p:nvSpPr>
          <p:cNvPr id="3" name="Content Placeholder 2">
            <a:extLst>
              <a:ext uri="{FF2B5EF4-FFF2-40B4-BE49-F238E27FC236}">
                <a16:creationId xmlns:a16="http://schemas.microsoft.com/office/drawing/2014/main" id="{0627D6B9-DE17-A071-B628-9D623ACF93C3}"/>
              </a:ext>
            </a:extLst>
          </p:cNvPr>
          <p:cNvSpPr>
            <a:spLocks noGrp="1"/>
          </p:cNvSpPr>
          <p:nvPr>
            <p:ph idx="1"/>
          </p:nvPr>
        </p:nvSpPr>
        <p:spPr>
          <a:xfrm>
            <a:off x="609600" y="1028700"/>
            <a:ext cx="10972800" cy="4056128"/>
          </a:xfrm>
        </p:spPr>
        <p:txBody>
          <a:bodyPr vert="horz" lIns="91440" tIns="45720" rIns="91440" bIns="45720" rtlCol="0" anchor="t">
            <a:noAutofit/>
          </a:bodyPr>
          <a:lstStyle/>
          <a:p>
            <a:r>
              <a:rPr lang="en-US">
                <a:latin typeface="Avenir"/>
              </a:rPr>
              <a:t>Spokes support the data lifecycle for specified user communities </a:t>
            </a:r>
            <a:endParaRPr lang="en-US"/>
          </a:p>
          <a:p>
            <a:pPr marL="571500" lvl="1"/>
            <a:r>
              <a:rPr lang="en-US">
                <a:latin typeface="Avenir"/>
              </a:rPr>
              <a:t>Establishing a mutual commitment to align the teams, resources, and policies users depend on for maximum productivity </a:t>
            </a:r>
            <a:endParaRPr lang="en-US"/>
          </a:p>
          <a:p>
            <a:r>
              <a:rPr lang="en-US">
                <a:latin typeface="Avenir"/>
              </a:rPr>
              <a:t>Spokes provide first level of service for the communities they serve </a:t>
            </a:r>
          </a:p>
          <a:p>
            <a:pPr marL="571500" lvl="1" indent="-342900"/>
            <a:r>
              <a:rPr lang="en-US">
                <a:latin typeface="Avenir"/>
              </a:rPr>
              <a:t>Provides enhanced user experience and customizations</a:t>
            </a:r>
          </a:p>
          <a:p>
            <a:pPr marL="571500" lvl="1" indent="-342900"/>
            <a:r>
              <a:rPr lang="en-US">
                <a:latin typeface="Avenir"/>
              </a:rPr>
              <a:t>Co-evolve with Hub infrastructure as computing and data technology and solutions advance </a:t>
            </a:r>
          </a:p>
          <a:p>
            <a:r>
              <a:rPr lang="en-US">
                <a:latin typeface="Avenir"/>
              </a:rPr>
              <a:t>Add value by providing community-specific software and services, user support, and possibly hardware resources </a:t>
            </a:r>
          </a:p>
          <a:p>
            <a:pPr marL="571500" lvl="1">
              <a:buChar char="•"/>
            </a:pPr>
            <a:r>
              <a:rPr lang="en-US">
                <a:latin typeface="Avenir"/>
              </a:rPr>
              <a:t> Mirroring, supplementing, or complementing Hub resources</a:t>
            </a:r>
          </a:p>
          <a:p>
            <a:r>
              <a:rPr lang="en-US">
                <a:latin typeface="Avenir"/>
              </a:rPr>
              <a:t>Success of the model will depend on the human, policy, and technical interfaces between the Hub and the Spokes</a:t>
            </a:r>
          </a:p>
          <a:p>
            <a:pPr marL="571500" lvl="1" indent="-342900"/>
            <a:r>
              <a:rPr lang="en-US">
                <a:latin typeface="Avenir"/>
              </a:rPr>
              <a:t>Allowing scientific communities to achieve interoperability while developing specialized solutions</a:t>
            </a:r>
          </a:p>
        </p:txBody>
      </p:sp>
      <p:sp>
        <p:nvSpPr>
          <p:cNvPr id="4" name="Slide Number Placeholder 3">
            <a:extLst>
              <a:ext uri="{FF2B5EF4-FFF2-40B4-BE49-F238E27FC236}">
                <a16:creationId xmlns:a16="http://schemas.microsoft.com/office/drawing/2014/main" id="{1D11D9A1-2D24-23D4-15CA-C4FF1E003984}"/>
              </a:ext>
            </a:extLst>
          </p:cNvPr>
          <p:cNvSpPr>
            <a:spLocks noGrp="1"/>
          </p:cNvSpPr>
          <p:nvPr>
            <p:ph type="sldNum" sz="quarter" idx="4"/>
          </p:nvPr>
        </p:nvSpPr>
        <p:spPr/>
        <p:txBody>
          <a:bodyPr/>
          <a:lstStyle/>
          <a:p>
            <a:r>
              <a:rPr lang="en-US"/>
              <a:t>|  </a:t>
            </a:r>
            <a:fld id="{C67B5887-CFB9-4246-8825-1B185D5D0EDC}" type="slidenum">
              <a:rPr lang="en-US" smtClean="0"/>
              <a:pPr/>
              <a:t>23</a:t>
            </a:fld>
            <a:endParaRPr lang="en-US"/>
          </a:p>
        </p:txBody>
      </p:sp>
      <p:sp>
        <p:nvSpPr>
          <p:cNvPr id="5" name="Footer Placeholder 4">
            <a:extLst>
              <a:ext uri="{FF2B5EF4-FFF2-40B4-BE49-F238E27FC236}">
                <a16:creationId xmlns:a16="http://schemas.microsoft.com/office/drawing/2014/main" id="{5A28BFD9-112A-4B64-664C-FC665C659BC3}"/>
              </a:ext>
            </a:extLst>
          </p:cNvPr>
          <p:cNvSpPr txBox="1">
            <a:spLocks/>
          </p:cNvSpPr>
          <p:nvPr/>
        </p:nvSpPr>
        <p:spPr>
          <a:xfrm>
            <a:off x="3048000" y="6356350"/>
            <a:ext cx="6096000" cy="365125"/>
          </a:xfrm>
          <a:prstGeom prst="rect">
            <a:avLst/>
          </a:prstGeom>
        </p:spPr>
        <p:txBody>
          <a:bodyPr anchor="ctr"/>
          <a:lstStyle>
            <a:defPPr>
              <a:defRPr lang="en-US"/>
            </a:defPPr>
            <a:lvl1pPr marL="0" algn="ctr" defTabSz="914400" rtl="0" eaLnBrk="1" latinLnBrk="0" hangingPunct="1">
              <a:defRPr sz="1100" kern="1200">
                <a:solidFill>
                  <a:schemeClr val="bg1">
                    <a:lumMod val="65000"/>
                  </a:schemeClr>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High Performance Data Facility Project: Spokes Concepts</a:t>
            </a:r>
          </a:p>
        </p:txBody>
      </p:sp>
      <p:sp>
        <p:nvSpPr>
          <p:cNvPr id="9" name="Rounded Rectangle 6">
            <a:extLst>
              <a:ext uri="{FF2B5EF4-FFF2-40B4-BE49-F238E27FC236}">
                <a16:creationId xmlns:a16="http://schemas.microsoft.com/office/drawing/2014/main" id="{0FF23210-3AC0-308E-7DF0-5B8CCDF6CB57}"/>
              </a:ext>
            </a:extLst>
          </p:cNvPr>
          <p:cNvSpPr/>
          <p:nvPr/>
        </p:nvSpPr>
        <p:spPr>
          <a:xfrm>
            <a:off x="765603" y="5229860"/>
            <a:ext cx="10971813" cy="838439"/>
          </a:xfrm>
          <a:prstGeom prst="roundRect">
            <a:avLst/>
          </a:prstGeom>
          <a:solidFill>
            <a:srgbClr val="1B75BA"/>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Avenir Book" panose="02000503020000020003" pitchFamily="2" charset="0"/>
              </a:rPr>
              <a:t>Spokes will add value to their scientific communities and the broader HPDF ecosystem.</a:t>
            </a:r>
          </a:p>
        </p:txBody>
      </p:sp>
      <p:sp>
        <p:nvSpPr>
          <p:cNvPr id="6" name="Footer Placeholder 5">
            <a:extLst>
              <a:ext uri="{FF2B5EF4-FFF2-40B4-BE49-F238E27FC236}">
                <a16:creationId xmlns:a16="http://schemas.microsoft.com/office/drawing/2014/main" id="{22A8BF62-AD4E-6AAE-42CD-4F48E8882DC8}"/>
              </a:ext>
            </a:extLst>
          </p:cNvPr>
          <p:cNvSpPr>
            <a:spLocks noGrp="1"/>
          </p:cNvSpPr>
          <p:nvPr>
            <p:ph type="ftr" sz="quarter" idx="3"/>
          </p:nvPr>
        </p:nvSpPr>
        <p:spPr/>
        <p:txBody>
          <a:bodyPr/>
          <a:lstStyle/>
          <a:p>
            <a:r>
              <a:rPr lang="en-US"/>
              <a:t>High Performance Data Facility: Status and Plans</a:t>
            </a:r>
          </a:p>
        </p:txBody>
      </p:sp>
    </p:spTree>
    <p:extLst>
      <p:ext uri="{BB962C8B-B14F-4D97-AF65-F5344CB8AC3E}">
        <p14:creationId xmlns:p14="http://schemas.microsoft.com/office/powerpoint/2010/main" val="712178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A20A-A9AA-61D3-7118-41CCA0A8DB5B}"/>
              </a:ext>
            </a:extLst>
          </p:cNvPr>
          <p:cNvSpPr>
            <a:spLocks noGrp="1"/>
          </p:cNvSpPr>
          <p:nvPr>
            <p:ph type="title"/>
          </p:nvPr>
        </p:nvSpPr>
        <p:spPr>
          <a:xfrm>
            <a:off x="609600" y="369227"/>
            <a:ext cx="11318032" cy="491781"/>
          </a:xfrm>
        </p:spPr>
        <p:txBody>
          <a:bodyPr/>
          <a:lstStyle/>
          <a:p>
            <a:r>
              <a:rPr lang="en-US">
                <a:latin typeface="Avenir Medium"/>
                <a:cs typeface="Calibri Light"/>
              </a:rPr>
              <a:t> Hub and Spokes model allows for effective and efficient integration </a:t>
            </a:r>
            <a:endParaRPr lang="en-US"/>
          </a:p>
        </p:txBody>
      </p:sp>
      <p:sp>
        <p:nvSpPr>
          <p:cNvPr id="3" name="Content Placeholder 2">
            <a:extLst>
              <a:ext uri="{FF2B5EF4-FFF2-40B4-BE49-F238E27FC236}">
                <a16:creationId xmlns:a16="http://schemas.microsoft.com/office/drawing/2014/main" id="{2415638C-003A-4DA9-C6BC-2A3A5DF8E5C4}"/>
              </a:ext>
            </a:extLst>
          </p:cNvPr>
          <p:cNvSpPr>
            <a:spLocks noGrp="1"/>
          </p:cNvSpPr>
          <p:nvPr>
            <p:ph idx="1"/>
          </p:nvPr>
        </p:nvSpPr>
        <p:spPr>
          <a:xfrm>
            <a:off x="436234" y="1131258"/>
            <a:ext cx="7102349" cy="4020661"/>
          </a:xfrm>
        </p:spPr>
        <p:txBody>
          <a:bodyPr vert="horz" lIns="91440" tIns="45720" rIns="91440" bIns="45720" rtlCol="0" anchor="t">
            <a:noAutofit/>
          </a:bodyPr>
          <a:lstStyle/>
          <a:p>
            <a:r>
              <a:rPr lang="en-US">
                <a:latin typeface="Avenir Book"/>
              </a:rPr>
              <a:t>Hub-and-Spoke infrastructure design and management framework </a:t>
            </a:r>
            <a:endParaRPr lang="en-US"/>
          </a:p>
          <a:p>
            <a:pPr marL="342900" indent="-342900">
              <a:buChar char="•"/>
            </a:pPr>
            <a:r>
              <a:rPr lang="en-US">
                <a:latin typeface="Avenir Book"/>
              </a:rPr>
              <a:t>Will allow the scaling of resources and services </a:t>
            </a:r>
            <a:endParaRPr lang="en-US"/>
          </a:p>
          <a:p>
            <a:pPr marL="342900" indent="-342900">
              <a:buChar char="•"/>
            </a:pPr>
            <a:r>
              <a:rPr lang="en-US">
                <a:latin typeface="Avenir Book"/>
              </a:rPr>
              <a:t>Support various strategic priorities, partnership contexts, and scientific communities</a:t>
            </a:r>
            <a:endParaRPr lang="en-US"/>
          </a:p>
          <a:p>
            <a:r>
              <a:rPr lang="en-US">
                <a:latin typeface="Avenir Book"/>
              </a:rPr>
              <a:t>Hub — Provides core infrastructure, services, and generalized expertise to support the diverse communities across SC</a:t>
            </a:r>
          </a:p>
          <a:p>
            <a:r>
              <a:rPr lang="en-US">
                <a:latin typeface="Avenir Book"/>
              </a:rPr>
              <a:t>Spokes —  Resources will be tailored &amp; localized for their data lifecycle needs depending on the scope identified. </a:t>
            </a:r>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771619A-3604-B5EC-BBA3-19BFA8C25ABF}"/>
              </a:ext>
            </a:extLst>
          </p:cNvPr>
          <p:cNvSpPr>
            <a:spLocks noGrp="1"/>
          </p:cNvSpPr>
          <p:nvPr>
            <p:ph type="sldNum" sz="quarter" idx="4"/>
          </p:nvPr>
        </p:nvSpPr>
        <p:spPr/>
        <p:txBody>
          <a:bodyPr/>
          <a:lstStyle/>
          <a:p>
            <a:r>
              <a:rPr lang="en-US"/>
              <a:t>|  </a:t>
            </a:r>
            <a:fld id="{C67B5887-CFB9-4246-8825-1B185D5D0EDC}" type="slidenum">
              <a:rPr lang="en-US" smtClean="0"/>
              <a:pPr/>
              <a:t>24</a:t>
            </a:fld>
            <a:endParaRPr lang="en-US"/>
          </a:p>
        </p:txBody>
      </p:sp>
      <p:sp>
        <p:nvSpPr>
          <p:cNvPr id="27" name="Footer Placeholder 4">
            <a:extLst>
              <a:ext uri="{FF2B5EF4-FFF2-40B4-BE49-F238E27FC236}">
                <a16:creationId xmlns:a16="http://schemas.microsoft.com/office/drawing/2014/main" id="{E590DCCD-3613-71F8-3A37-F5EB77150430}"/>
              </a:ext>
            </a:extLst>
          </p:cNvPr>
          <p:cNvSpPr txBox="1">
            <a:spLocks/>
          </p:cNvSpPr>
          <p:nvPr/>
        </p:nvSpPr>
        <p:spPr>
          <a:xfrm>
            <a:off x="3048000" y="6356350"/>
            <a:ext cx="6096000" cy="365125"/>
          </a:xfrm>
          <a:prstGeom prst="rect">
            <a:avLst/>
          </a:prstGeom>
        </p:spPr>
        <p:txBody>
          <a:bodyPr anchor="ctr"/>
          <a:lstStyle>
            <a:defPPr>
              <a:defRPr lang="en-US"/>
            </a:defPPr>
            <a:lvl1pPr marL="0" algn="ctr" defTabSz="914400" rtl="0" eaLnBrk="1" latinLnBrk="0" hangingPunct="1">
              <a:defRPr sz="1100" kern="1200">
                <a:solidFill>
                  <a:schemeClr val="bg1">
                    <a:lumMod val="65000"/>
                  </a:schemeClr>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High Performance Data Facility Project: Spokes Concepts</a:t>
            </a:r>
          </a:p>
        </p:txBody>
      </p:sp>
      <p:grpSp>
        <p:nvGrpSpPr>
          <p:cNvPr id="31" name="Group 30">
            <a:extLst>
              <a:ext uri="{FF2B5EF4-FFF2-40B4-BE49-F238E27FC236}">
                <a16:creationId xmlns:a16="http://schemas.microsoft.com/office/drawing/2014/main" id="{A8F6BCDB-45F5-00CF-8344-BEEC2FD0FFE7}"/>
              </a:ext>
            </a:extLst>
          </p:cNvPr>
          <p:cNvGrpSpPr/>
          <p:nvPr/>
        </p:nvGrpSpPr>
        <p:grpSpPr>
          <a:xfrm>
            <a:off x="7549376" y="927350"/>
            <a:ext cx="4224269" cy="5238250"/>
            <a:chOff x="7649737" y="1010150"/>
            <a:chExt cx="4224269" cy="5238250"/>
          </a:xfrm>
        </p:grpSpPr>
        <p:grpSp>
          <p:nvGrpSpPr>
            <p:cNvPr id="32" name="Group 31">
              <a:extLst>
                <a:ext uri="{FF2B5EF4-FFF2-40B4-BE49-F238E27FC236}">
                  <a16:creationId xmlns:a16="http://schemas.microsoft.com/office/drawing/2014/main" id="{B58A9C02-F2D7-3142-A10D-48D485E29556}"/>
                </a:ext>
              </a:extLst>
            </p:cNvPr>
            <p:cNvGrpSpPr/>
            <p:nvPr/>
          </p:nvGrpSpPr>
          <p:grpSpPr>
            <a:xfrm>
              <a:off x="7649737" y="1010150"/>
              <a:ext cx="4224269" cy="5238250"/>
              <a:chOff x="3689446" y="587145"/>
              <a:chExt cx="4224269" cy="5238250"/>
            </a:xfrm>
          </p:grpSpPr>
          <p:pic>
            <p:nvPicPr>
              <p:cNvPr id="34" name="Graphic 33">
                <a:extLst>
                  <a:ext uri="{FF2B5EF4-FFF2-40B4-BE49-F238E27FC236}">
                    <a16:creationId xmlns:a16="http://schemas.microsoft.com/office/drawing/2014/main" id="{EEAA1425-929F-707F-B27C-9EEC57316EF2}"/>
                  </a:ext>
                </a:extLst>
              </p:cNvPr>
              <p:cNvPicPr>
                <a:picLocks noChangeAspect="1"/>
              </p:cNvPicPr>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182456" y="1094135"/>
                <a:ext cx="5238250" cy="4224269"/>
              </a:xfrm>
              <a:prstGeom prst="rect">
                <a:avLst/>
              </a:prstGeom>
            </p:spPr>
          </p:pic>
          <p:sp>
            <p:nvSpPr>
              <p:cNvPr id="35" name="Alternate Process 34">
                <a:extLst>
                  <a:ext uri="{FF2B5EF4-FFF2-40B4-BE49-F238E27FC236}">
                    <a16:creationId xmlns:a16="http://schemas.microsoft.com/office/drawing/2014/main" id="{B95FAB78-F4F5-F546-5599-20AE9AAC6CDA}"/>
                  </a:ext>
                </a:extLst>
              </p:cNvPr>
              <p:cNvSpPr/>
              <p:nvPr/>
            </p:nvSpPr>
            <p:spPr>
              <a:xfrm>
                <a:off x="6587768" y="4751696"/>
                <a:ext cx="920991" cy="507990"/>
              </a:xfrm>
              <a:prstGeom prst="flowChartAlternateProcess">
                <a:avLst/>
              </a:prstGeom>
              <a:solidFill>
                <a:srgbClr val="1B75BA"/>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Spoke</a:t>
                </a:r>
              </a:p>
            </p:txBody>
          </p:sp>
          <p:sp>
            <p:nvSpPr>
              <p:cNvPr id="36" name="Left-Right Arrow 35">
                <a:extLst>
                  <a:ext uri="{FF2B5EF4-FFF2-40B4-BE49-F238E27FC236}">
                    <a16:creationId xmlns:a16="http://schemas.microsoft.com/office/drawing/2014/main" id="{C3A380DC-7472-1498-D234-C52CF4EB8B37}"/>
                  </a:ext>
                </a:extLst>
              </p:cNvPr>
              <p:cNvSpPr/>
              <p:nvPr/>
            </p:nvSpPr>
            <p:spPr>
              <a:xfrm rot="3718300">
                <a:off x="6178061" y="4012394"/>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37" name="TextBox 36">
                <a:extLst>
                  <a:ext uri="{FF2B5EF4-FFF2-40B4-BE49-F238E27FC236}">
                    <a16:creationId xmlns:a16="http://schemas.microsoft.com/office/drawing/2014/main" id="{98D8C9D5-6486-90A7-C977-09A624569B03}"/>
                  </a:ext>
                </a:extLst>
              </p:cNvPr>
              <p:cNvSpPr txBox="1"/>
              <p:nvPr/>
            </p:nvSpPr>
            <p:spPr>
              <a:xfrm>
                <a:off x="6983618" y="2106315"/>
                <a:ext cx="8128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B5B5B"/>
                    </a:solidFill>
                    <a:effectLst/>
                    <a:uLnTx/>
                    <a:uFillTx/>
                    <a:latin typeface="Avenir Book" panose="02000503020000020003" pitchFamily="2" charset="0"/>
                  </a:rPr>
                  <a:t>HPDF data fabric</a:t>
                </a:r>
              </a:p>
            </p:txBody>
          </p:sp>
          <p:sp>
            <p:nvSpPr>
              <p:cNvPr id="38" name="Alternate Process 37">
                <a:extLst>
                  <a:ext uri="{FF2B5EF4-FFF2-40B4-BE49-F238E27FC236}">
                    <a16:creationId xmlns:a16="http://schemas.microsoft.com/office/drawing/2014/main" id="{641E3B20-C78A-FAA4-75FB-81D787A240FA}"/>
                  </a:ext>
                </a:extLst>
              </p:cNvPr>
              <p:cNvSpPr/>
              <p:nvPr/>
            </p:nvSpPr>
            <p:spPr>
              <a:xfrm>
                <a:off x="4097262" y="4729919"/>
                <a:ext cx="1710041" cy="545456"/>
              </a:xfrm>
              <a:prstGeom prst="flowChartAlternateProcess">
                <a:avLst/>
              </a:prstGeom>
              <a:solidFill>
                <a:srgbClr val="4B5B5B"/>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Computational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Facility</a:t>
                </a:r>
              </a:p>
            </p:txBody>
          </p:sp>
          <p:sp>
            <p:nvSpPr>
              <p:cNvPr id="39" name="Left-Right Arrow 38">
                <a:extLst>
                  <a:ext uri="{FF2B5EF4-FFF2-40B4-BE49-F238E27FC236}">
                    <a16:creationId xmlns:a16="http://schemas.microsoft.com/office/drawing/2014/main" id="{4B89BCCC-045F-172D-9519-F733864DA62A}"/>
                  </a:ext>
                </a:extLst>
              </p:cNvPr>
              <p:cNvSpPr/>
              <p:nvPr/>
            </p:nvSpPr>
            <p:spPr>
              <a:xfrm rot="17896784">
                <a:off x="6039409" y="1917599"/>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40" name="Left-Right Arrow 39">
                <a:extLst>
                  <a:ext uri="{FF2B5EF4-FFF2-40B4-BE49-F238E27FC236}">
                    <a16:creationId xmlns:a16="http://schemas.microsoft.com/office/drawing/2014/main" id="{E2D25F26-B497-DDEC-74CE-134BA2A62C3F}"/>
                  </a:ext>
                </a:extLst>
              </p:cNvPr>
              <p:cNvSpPr/>
              <p:nvPr/>
            </p:nvSpPr>
            <p:spPr>
              <a:xfrm rot="18410080">
                <a:off x="4615009" y="4020379"/>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41" name="Alternate Process 40">
                <a:extLst>
                  <a:ext uri="{FF2B5EF4-FFF2-40B4-BE49-F238E27FC236}">
                    <a16:creationId xmlns:a16="http://schemas.microsoft.com/office/drawing/2014/main" id="{6C3A416A-37D0-CBCB-97B0-4296879E23A5}"/>
                  </a:ext>
                </a:extLst>
              </p:cNvPr>
              <p:cNvSpPr/>
              <p:nvPr/>
            </p:nvSpPr>
            <p:spPr>
              <a:xfrm>
                <a:off x="4249522" y="1147055"/>
                <a:ext cx="1001028" cy="507990"/>
              </a:xfrm>
              <a:prstGeom prst="flowChartAlternateProcess">
                <a:avLst/>
              </a:prstGeom>
              <a:solidFill>
                <a:srgbClr val="065A6E"/>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solidFill>
                      <a:schemeClr val="bg1"/>
                    </a:solidFill>
                    <a:effectLst/>
                    <a:uLnTx/>
                    <a:uFillTx/>
                    <a:latin typeface="Avenir Book" panose="02000503020000020003" pitchFamily="2" charset="0"/>
                  </a:rPr>
                  <a:t>Spoke</a:t>
                </a:r>
              </a:p>
            </p:txBody>
          </p:sp>
          <p:sp>
            <p:nvSpPr>
              <p:cNvPr id="42" name="Left-Right Arrow 41">
                <a:extLst>
                  <a:ext uri="{FF2B5EF4-FFF2-40B4-BE49-F238E27FC236}">
                    <a16:creationId xmlns:a16="http://schemas.microsoft.com/office/drawing/2014/main" id="{101EF450-19BC-810F-7A00-47EB6AE79A76}"/>
                  </a:ext>
                </a:extLst>
              </p:cNvPr>
              <p:cNvSpPr/>
              <p:nvPr/>
            </p:nvSpPr>
            <p:spPr>
              <a:xfrm rot="2844290">
                <a:off x="4688167" y="2060510"/>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43" name="Alternate Process 42">
                <a:extLst>
                  <a:ext uri="{FF2B5EF4-FFF2-40B4-BE49-F238E27FC236}">
                    <a16:creationId xmlns:a16="http://schemas.microsoft.com/office/drawing/2014/main" id="{10B37911-F5FA-D306-06D7-7BB701400268}"/>
                  </a:ext>
                </a:extLst>
              </p:cNvPr>
              <p:cNvSpPr/>
              <p:nvPr/>
            </p:nvSpPr>
            <p:spPr>
              <a:xfrm>
                <a:off x="6415586" y="932240"/>
                <a:ext cx="1001028" cy="507990"/>
              </a:xfrm>
              <a:prstGeom prst="flowChartAlternateProcess">
                <a:avLst/>
              </a:prstGeom>
              <a:solidFill>
                <a:srgbClr val="06405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Spoke</a:t>
                </a:r>
              </a:p>
            </p:txBody>
          </p:sp>
          <p:grpSp>
            <p:nvGrpSpPr>
              <p:cNvPr id="44" name="Group 43">
                <a:extLst>
                  <a:ext uri="{FF2B5EF4-FFF2-40B4-BE49-F238E27FC236}">
                    <a16:creationId xmlns:a16="http://schemas.microsoft.com/office/drawing/2014/main" id="{F773FE9C-7C5A-5E09-DB08-F4E159575756}"/>
                  </a:ext>
                </a:extLst>
              </p:cNvPr>
              <p:cNvGrpSpPr/>
              <p:nvPr/>
            </p:nvGrpSpPr>
            <p:grpSpPr>
              <a:xfrm>
                <a:off x="5428474" y="2578483"/>
                <a:ext cx="1078042" cy="1134644"/>
                <a:chOff x="5576972" y="2309734"/>
                <a:chExt cx="1078042" cy="1134644"/>
              </a:xfrm>
            </p:grpSpPr>
            <p:grpSp>
              <p:nvGrpSpPr>
                <p:cNvPr id="45" name="Google Shape;1602;p46">
                  <a:extLst>
                    <a:ext uri="{FF2B5EF4-FFF2-40B4-BE49-F238E27FC236}">
                      <a16:creationId xmlns:a16="http://schemas.microsoft.com/office/drawing/2014/main" id="{C6DD3C91-4AED-3ECF-6632-D7B4CF89223D}"/>
                    </a:ext>
                  </a:extLst>
                </p:cNvPr>
                <p:cNvGrpSpPr/>
                <p:nvPr/>
              </p:nvGrpSpPr>
              <p:grpSpPr>
                <a:xfrm>
                  <a:off x="5576978" y="2309734"/>
                  <a:ext cx="1078036" cy="1134644"/>
                  <a:chOff x="5278943" y="2877703"/>
                  <a:chExt cx="418505" cy="423657"/>
                </a:xfrm>
              </p:grpSpPr>
              <p:grpSp>
                <p:nvGrpSpPr>
                  <p:cNvPr id="47" name="Google Shape;1603;p46">
                    <a:extLst>
                      <a:ext uri="{FF2B5EF4-FFF2-40B4-BE49-F238E27FC236}">
                        <a16:creationId xmlns:a16="http://schemas.microsoft.com/office/drawing/2014/main" id="{42636210-805A-1147-F1C8-2770EE782E1D}"/>
                      </a:ext>
                    </a:extLst>
                  </p:cNvPr>
                  <p:cNvGrpSpPr/>
                  <p:nvPr/>
                </p:nvGrpSpPr>
                <p:grpSpPr>
                  <a:xfrm>
                    <a:off x="5278943" y="2877703"/>
                    <a:ext cx="418505" cy="423657"/>
                    <a:chOff x="5278943" y="2877703"/>
                    <a:chExt cx="529552" cy="536071"/>
                  </a:xfrm>
                </p:grpSpPr>
                <p:grpSp>
                  <p:nvGrpSpPr>
                    <p:cNvPr id="49" name="Google Shape;1604;p46">
                      <a:extLst>
                        <a:ext uri="{FF2B5EF4-FFF2-40B4-BE49-F238E27FC236}">
                          <a16:creationId xmlns:a16="http://schemas.microsoft.com/office/drawing/2014/main" id="{D2B04E42-BF83-64DB-701E-8B6BC9276119}"/>
                        </a:ext>
                      </a:extLst>
                    </p:cNvPr>
                    <p:cNvGrpSpPr/>
                    <p:nvPr/>
                  </p:nvGrpSpPr>
                  <p:grpSpPr>
                    <a:xfrm>
                      <a:off x="5278943" y="2877703"/>
                      <a:ext cx="529552" cy="536071"/>
                      <a:chOff x="5278943" y="2877703"/>
                      <a:chExt cx="483300" cy="483600"/>
                    </a:xfrm>
                  </p:grpSpPr>
                  <p:sp>
                    <p:nvSpPr>
                      <p:cNvPr id="51" name="Google Shape;1605;p46">
                        <a:extLst>
                          <a:ext uri="{FF2B5EF4-FFF2-40B4-BE49-F238E27FC236}">
                            <a16:creationId xmlns:a16="http://schemas.microsoft.com/office/drawing/2014/main" id="{A489AAEB-49B2-037E-4FBE-7DB8FF230819}"/>
                          </a:ext>
                        </a:extLst>
                      </p:cNvPr>
                      <p:cNvSpPr/>
                      <p:nvPr/>
                    </p:nvSpPr>
                    <p:spPr>
                      <a:xfrm>
                        <a:off x="5278943" y="2877703"/>
                        <a:ext cx="483300" cy="483600"/>
                      </a:xfrm>
                      <a:prstGeom prst="ellipse">
                        <a:avLst/>
                      </a:prstGeom>
                      <a:solidFill>
                        <a:srgbClr val="4298B5"/>
                      </a:solidFill>
                      <a:ln w="28575" cap="flat" cmpd="sng">
                        <a:solidFill>
                          <a:srgbClr val="002E3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52" name="Google Shape;1606;p46">
                        <a:extLst>
                          <a:ext uri="{FF2B5EF4-FFF2-40B4-BE49-F238E27FC236}">
                            <a16:creationId xmlns:a16="http://schemas.microsoft.com/office/drawing/2014/main" id="{1FF87B6C-C452-F4FE-1AFB-D67201B6F32F}"/>
                          </a:ext>
                        </a:extLst>
                      </p:cNvPr>
                      <p:cNvCxnSpPr>
                        <a:cxnSpLocks/>
                      </p:cNvCxnSpPr>
                      <p:nvPr/>
                    </p:nvCxnSpPr>
                    <p:spPr>
                      <a:xfrm>
                        <a:off x="5520593" y="2877703"/>
                        <a:ext cx="0" cy="4836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53" name="Google Shape;1607;p46">
                        <a:extLst>
                          <a:ext uri="{FF2B5EF4-FFF2-40B4-BE49-F238E27FC236}">
                            <a16:creationId xmlns:a16="http://schemas.microsoft.com/office/drawing/2014/main" id="{C9307822-DC68-7B00-E7B1-F93322302C55}"/>
                          </a:ext>
                        </a:extLst>
                      </p:cNvPr>
                      <p:cNvCxnSpPr>
                        <a:cxnSpLocks/>
                      </p:cNvCxnSpPr>
                      <p:nvPr/>
                    </p:nvCxnSpPr>
                    <p:spPr>
                      <a:xfrm flipH="1">
                        <a:off x="5349765" y="2948525"/>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54" name="Google Shape;1608;p46">
                        <a:extLst>
                          <a:ext uri="{FF2B5EF4-FFF2-40B4-BE49-F238E27FC236}">
                            <a16:creationId xmlns:a16="http://schemas.microsoft.com/office/drawing/2014/main" id="{94304C11-4022-65CC-5E97-2B6B68AD3047}"/>
                          </a:ext>
                        </a:extLst>
                      </p:cNvPr>
                      <p:cNvCxnSpPr>
                        <a:cxnSpLocks/>
                      </p:cNvCxnSpPr>
                      <p:nvPr/>
                    </p:nvCxnSpPr>
                    <p:spPr>
                      <a:xfrm rot="10800000">
                        <a:off x="5349765" y="2948481"/>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50" name="Google Shape;1609;p46">
                      <a:extLst>
                        <a:ext uri="{FF2B5EF4-FFF2-40B4-BE49-F238E27FC236}">
                          <a16:creationId xmlns:a16="http://schemas.microsoft.com/office/drawing/2014/main" id="{D554F3F5-B16C-CB9E-D6C1-169099B05A29}"/>
                        </a:ext>
                      </a:extLst>
                    </p:cNvPr>
                    <p:cNvSpPr/>
                    <p:nvPr/>
                  </p:nvSpPr>
                  <p:spPr>
                    <a:xfrm>
                      <a:off x="5392145" y="2997452"/>
                      <a:ext cx="303300" cy="306900"/>
                    </a:xfrm>
                    <a:prstGeom prst="ellipse">
                      <a:avLst/>
                    </a:prstGeom>
                    <a:solidFill>
                      <a:srgbClr val="00303C"/>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cxnSp>
                <p:nvCxnSpPr>
                  <p:cNvPr id="48" name="Google Shape;1610;p46">
                    <a:extLst>
                      <a:ext uri="{FF2B5EF4-FFF2-40B4-BE49-F238E27FC236}">
                        <a16:creationId xmlns:a16="http://schemas.microsoft.com/office/drawing/2014/main" id="{BC47AE9B-7F09-BF59-4DD2-FADDA5B10F3D}"/>
                      </a:ext>
                    </a:extLst>
                  </p:cNvPr>
                  <p:cNvCxnSpPr>
                    <a:cxnSpLocks/>
                  </p:cNvCxnSpPr>
                  <p:nvPr/>
                </p:nvCxnSpPr>
                <p:spPr>
                  <a:xfrm>
                    <a:off x="5278943" y="3089532"/>
                    <a:ext cx="418500" cy="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46" name="Google Shape;1611;p46">
                  <a:extLst>
                    <a:ext uri="{FF2B5EF4-FFF2-40B4-BE49-F238E27FC236}">
                      <a16:creationId xmlns:a16="http://schemas.microsoft.com/office/drawing/2014/main" id="{FA19E2D0-B745-88E2-5D88-464726B2DB64}"/>
                    </a:ext>
                  </a:extLst>
                </p:cNvPr>
                <p:cNvSpPr txBox="1"/>
                <p:nvPr/>
              </p:nvSpPr>
              <p:spPr>
                <a:xfrm>
                  <a:off x="5576972" y="2704030"/>
                  <a:ext cx="1078019" cy="400069"/>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700"/>
                  </a:pPr>
                  <a:r>
                    <a:rPr lang="en-US" sz="2000">
                      <a:solidFill>
                        <a:schemeClr val="lt1"/>
                      </a:solidFill>
                      <a:latin typeface="Avenir Medium" panose="02000503020000020003" pitchFamily="2" charset="0"/>
                    </a:rPr>
                    <a:t>Hub</a:t>
                  </a:r>
                  <a:endParaRPr sz="1400">
                    <a:solidFill>
                      <a:schemeClr val="lt1"/>
                    </a:solidFill>
                    <a:latin typeface="Avenir Medium" panose="02000503020000020003" pitchFamily="2" charset="0"/>
                  </a:endParaRPr>
                </a:p>
              </p:txBody>
            </p:sp>
          </p:grpSp>
        </p:grpSp>
        <p:sp>
          <p:nvSpPr>
            <p:cNvPr id="33" name="Left-Right Arrow 32">
              <a:extLst>
                <a:ext uri="{FF2B5EF4-FFF2-40B4-BE49-F238E27FC236}">
                  <a16:creationId xmlns:a16="http://schemas.microsoft.com/office/drawing/2014/main" id="{6BE8A9F7-CA33-E8CB-BC94-B5D112C6D2EF}"/>
                </a:ext>
              </a:extLst>
            </p:cNvPr>
            <p:cNvSpPr/>
            <p:nvPr/>
          </p:nvSpPr>
          <p:spPr>
            <a:xfrm rot="20934273">
              <a:off x="9291375" y="1587580"/>
              <a:ext cx="1063417"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grpSp>
      <p:sp>
        <p:nvSpPr>
          <p:cNvPr id="6" name="Rounded Rectangle 6">
            <a:extLst>
              <a:ext uri="{FF2B5EF4-FFF2-40B4-BE49-F238E27FC236}">
                <a16:creationId xmlns:a16="http://schemas.microsoft.com/office/drawing/2014/main" id="{FBAA731D-422B-F98A-D0D2-0BAA8D6DE9F8}"/>
              </a:ext>
            </a:extLst>
          </p:cNvPr>
          <p:cNvSpPr/>
          <p:nvPr/>
        </p:nvSpPr>
        <p:spPr>
          <a:xfrm>
            <a:off x="315929" y="4899956"/>
            <a:ext cx="7099609" cy="1177794"/>
          </a:xfrm>
          <a:prstGeom prst="roundRect">
            <a:avLst/>
          </a:prstGeom>
          <a:solidFill>
            <a:srgbClr val="1B75BA"/>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Avenir Book"/>
              </a:rPr>
              <a:t>Impact: </a:t>
            </a:r>
            <a:r>
              <a:rPr lang="en-US">
                <a:solidFill>
                  <a:schemeClr val="bg1"/>
                </a:solidFill>
                <a:latin typeface="Avenir Book"/>
              </a:rPr>
              <a:t>Together the Hub and Spokes will enable and accelerate multi-disciplinary novel science discovery through support for all IRI patterns across the entire data lifecycle. </a:t>
            </a:r>
          </a:p>
        </p:txBody>
      </p:sp>
      <p:sp>
        <p:nvSpPr>
          <p:cNvPr id="5" name="Footer Placeholder 4">
            <a:extLst>
              <a:ext uri="{FF2B5EF4-FFF2-40B4-BE49-F238E27FC236}">
                <a16:creationId xmlns:a16="http://schemas.microsoft.com/office/drawing/2014/main" id="{639A4040-CD03-3511-C4F5-8D0C3DB43EE0}"/>
              </a:ext>
            </a:extLst>
          </p:cNvPr>
          <p:cNvSpPr>
            <a:spLocks noGrp="1"/>
          </p:cNvSpPr>
          <p:nvPr>
            <p:ph type="ftr" sz="quarter" idx="3"/>
          </p:nvPr>
        </p:nvSpPr>
        <p:spPr/>
        <p:txBody>
          <a:bodyPr/>
          <a:lstStyle/>
          <a:p>
            <a:r>
              <a:rPr lang="en-US"/>
              <a:t>High Performance Data Facility: Status and Plans</a:t>
            </a:r>
          </a:p>
        </p:txBody>
      </p:sp>
    </p:spTree>
    <p:extLst>
      <p:ext uri="{BB962C8B-B14F-4D97-AF65-F5344CB8AC3E}">
        <p14:creationId xmlns:p14="http://schemas.microsoft.com/office/powerpoint/2010/main" val="206838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F40077-18A1-6328-CB82-52A5FEF75DE6}"/>
              </a:ext>
            </a:extLst>
          </p:cNvPr>
          <p:cNvSpPr>
            <a:spLocks noGrp="1"/>
          </p:cNvSpPr>
          <p:nvPr>
            <p:ph type="title"/>
          </p:nvPr>
        </p:nvSpPr>
        <p:spPr>
          <a:xfrm>
            <a:off x="482600" y="-2251"/>
            <a:ext cx="11219542" cy="801005"/>
          </a:xfrm>
        </p:spPr>
        <p:txBody>
          <a:bodyPr/>
          <a:lstStyle/>
          <a:p>
            <a:r>
              <a:rPr lang="en-US" sz="2400">
                <a:latin typeface="Avenir Medium"/>
                <a:cs typeface="Calibri Light"/>
              </a:rPr>
              <a:t>Spoke design will be grounded in a multi-tiered science engagement process </a:t>
            </a:r>
            <a:endParaRPr lang="en-US" sz="2400"/>
          </a:p>
        </p:txBody>
      </p:sp>
      <p:sp>
        <p:nvSpPr>
          <p:cNvPr id="4" name="Slide Number Placeholder 3">
            <a:extLst>
              <a:ext uri="{FF2B5EF4-FFF2-40B4-BE49-F238E27FC236}">
                <a16:creationId xmlns:a16="http://schemas.microsoft.com/office/drawing/2014/main" id="{8820B1E1-624F-1FDF-8D85-23C0C9BE71FA}"/>
              </a:ext>
            </a:extLst>
          </p:cNvPr>
          <p:cNvSpPr>
            <a:spLocks noGrp="1"/>
          </p:cNvSpPr>
          <p:nvPr>
            <p:ph type="sldNum" sz="quarter" idx="4"/>
          </p:nvPr>
        </p:nvSpPr>
        <p:spPr/>
        <p:txBody>
          <a:bodyPr/>
          <a:lstStyle/>
          <a:p>
            <a:r>
              <a:rPr lang="en-US"/>
              <a:t>|  </a:t>
            </a:r>
            <a:fld id="{C67B5887-CFB9-4246-8825-1B185D5D0EDC}" type="slidenum">
              <a:rPr lang="en-US" smtClean="0"/>
              <a:pPr/>
              <a:t>25</a:t>
            </a:fld>
            <a:endParaRPr lang="en-US"/>
          </a:p>
        </p:txBody>
      </p:sp>
      <p:sp>
        <p:nvSpPr>
          <p:cNvPr id="10" name="TextBox 9">
            <a:extLst>
              <a:ext uri="{FF2B5EF4-FFF2-40B4-BE49-F238E27FC236}">
                <a16:creationId xmlns:a16="http://schemas.microsoft.com/office/drawing/2014/main" id="{68555E3A-C5D1-6E86-E131-1A0637630537}"/>
              </a:ext>
            </a:extLst>
          </p:cNvPr>
          <p:cNvSpPr txBox="1"/>
          <p:nvPr/>
        </p:nvSpPr>
        <p:spPr>
          <a:xfrm>
            <a:off x="428426" y="1246090"/>
            <a:ext cx="7115587" cy="381642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200"/>
              <a:t>Early engagement between HPDF and its users will lead to creative thinking about how Spokes can help accelerate scientific discovery.</a:t>
            </a:r>
            <a:endParaRPr lang="en-US" sz="2200">
              <a:cs typeface="Calibri"/>
            </a:endParaRPr>
          </a:p>
          <a:p>
            <a:pPr marL="342900" indent="-342900">
              <a:buFont typeface="Arial"/>
              <a:buChar char="•"/>
            </a:pPr>
            <a:r>
              <a:rPr lang="en-US" sz="2200"/>
              <a:t>Spokes will be designed in partnership to address the needs of Office of Science communities &amp; facilities who are producing and consuming data. </a:t>
            </a:r>
            <a:endParaRPr lang="en-US" sz="2200">
              <a:cs typeface="Calibri"/>
            </a:endParaRPr>
          </a:p>
          <a:p>
            <a:pPr marL="342900" indent="-342900">
              <a:buFont typeface="Arial"/>
              <a:buChar char="•"/>
            </a:pPr>
            <a:r>
              <a:rPr lang="en-US" sz="2200"/>
              <a:t>Spokes will require deep partnership and co-investment in resources from SC programs and their communities </a:t>
            </a:r>
            <a:endParaRPr lang="en-US" sz="2200">
              <a:cs typeface="Calibri"/>
            </a:endParaRPr>
          </a:p>
          <a:p>
            <a:pPr marL="342900" indent="-342900">
              <a:buFont typeface="Arial"/>
              <a:buChar char="•"/>
            </a:pPr>
            <a:r>
              <a:rPr lang="en-US" sz="2200"/>
              <a:t>Ongoing user outreach will foster the dialogue essential for shared governance and a coherent, seamless user experience. </a:t>
            </a:r>
            <a:endParaRPr lang="en-US" sz="2200">
              <a:cs typeface="Calibri"/>
            </a:endParaRPr>
          </a:p>
        </p:txBody>
      </p:sp>
      <p:sp>
        <p:nvSpPr>
          <p:cNvPr id="34" name="Footer Placeholder 4">
            <a:extLst>
              <a:ext uri="{FF2B5EF4-FFF2-40B4-BE49-F238E27FC236}">
                <a16:creationId xmlns:a16="http://schemas.microsoft.com/office/drawing/2014/main" id="{576FC79A-FD70-485A-CD21-62D5B8557C67}"/>
              </a:ext>
            </a:extLst>
          </p:cNvPr>
          <p:cNvSpPr txBox="1">
            <a:spLocks/>
          </p:cNvSpPr>
          <p:nvPr/>
        </p:nvSpPr>
        <p:spPr>
          <a:xfrm>
            <a:off x="3048000" y="6356350"/>
            <a:ext cx="6096000" cy="365125"/>
          </a:xfrm>
          <a:prstGeom prst="rect">
            <a:avLst/>
          </a:prstGeom>
        </p:spPr>
        <p:txBody>
          <a:bodyPr anchor="ctr"/>
          <a:lstStyle>
            <a:defPPr>
              <a:defRPr lang="en-US"/>
            </a:defPPr>
            <a:lvl1pPr marL="0" algn="ctr" defTabSz="914400" rtl="0" eaLnBrk="1" latinLnBrk="0" hangingPunct="1">
              <a:defRPr sz="1100" kern="1200">
                <a:solidFill>
                  <a:schemeClr val="bg1">
                    <a:lumMod val="65000"/>
                  </a:schemeClr>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High Performance Data Facility Project: Spokes Concepts</a:t>
            </a:r>
          </a:p>
        </p:txBody>
      </p:sp>
      <p:sp>
        <p:nvSpPr>
          <p:cNvPr id="2" name="Rectangle 1">
            <a:extLst>
              <a:ext uri="{FF2B5EF4-FFF2-40B4-BE49-F238E27FC236}">
                <a16:creationId xmlns:a16="http://schemas.microsoft.com/office/drawing/2014/main" id="{967E01D1-A25E-D5C0-02BE-BB0319239801}"/>
              </a:ext>
            </a:extLst>
          </p:cNvPr>
          <p:cNvSpPr/>
          <p:nvPr/>
        </p:nvSpPr>
        <p:spPr>
          <a:xfrm>
            <a:off x="1378424" y="5402791"/>
            <a:ext cx="5286739" cy="727028"/>
          </a:xfrm>
          <a:prstGeom prst="rect">
            <a:avLst/>
          </a:prstGeom>
          <a:solidFill>
            <a:srgbClr val="4B5B5B">
              <a:alpha val="74902"/>
            </a:srgbClr>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Q: </a:t>
            </a:r>
            <a:r>
              <a:rPr lang="en-US" sz="1800">
                <a:solidFill>
                  <a:schemeClr val="bg1"/>
                </a:solidFill>
                <a:effectLst/>
                <a:latin typeface="Avenir"/>
                <a:ea typeface="Yu Mincho"/>
                <a:cs typeface="Times New Roman"/>
              </a:rPr>
              <a:t>What </a:t>
            </a:r>
            <a:r>
              <a:rPr lang="en-US">
                <a:solidFill>
                  <a:schemeClr val="bg1"/>
                </a:solidFill>
                <a:latin typeface="Avenir"/>
                <a:ea typeface="Yu Mincho"/>
                <a:cs typeface="Times New Roman"/>
              </a:rPr>
              <a:t>would you like to gain and contribute to the HPDF partnership? </a:t>
            </a:r>
            <a:endParaRPr lang="en-US" sz="1800">
              <a:solidFill>
                <a:schemeClr val="bg1"/>
              </a:solidFill>
              <a:latin typeface="Avenir" panose="02000503020000020003" pitchFamily="2" charset="0"/>
              <a:ea typeface="Yu Mincho" panose="02020400000000000000" pitchFamily="18" charset="-128"/>
              <a:cs typeface="Times New Roman" panose="02020603050405020304" pitchFamily="18" charset="0"/>
            </a:endParaRPr>
          </a:p>
        </p:txBody>
      </p:sp>
      <p:grpSp>
        <p:nvGrpSpPr>
          <p:cNvPr id="51" name="Group 50">
            <a:extLst>
              <a:ext uri="{FF2B5EF4-FFF2-40B4-BE49-F238E27FC236}">
                <a16:creationId xmlns:a16="http://schemas.microsoft.com/office/drawing/2014/main" id="{C8001681-E320-6E95-25A9-29869B39479B}"/>
              </a:ext>
            </a:extLst>
          </p:cNvPr>
          <p:cNvGrpSpPr/>
          <p:nvPr/>
        </p:nvGrpSpPr>
        <p:grpSpPr>
          <a:xfrm>
            <a:off x="7649737" y="1010150"/>
            <a:ext cx="4224269" cy="5238250"/>
            <a:chOff x="7649737" y="1010150"/>
            <a:chExt cx="4224269" cy="5238250"/>
          </a:xfrm>
        </p:grpSpPr>
        <p:grpSp>
          <p:nvGrpSpPr>
            <p:cNvPr id="52" name="Group 51">
              <a:extLst>
                <a:ext uri="{FF2B5EF4-FFF2-40B4-BE49-F238E27FC236}">
                  <a16:creationId xmlns:a16="http://schemas.microsoft.com/office/drawing/2014/main" id="{6D1F36B0-30F8-9F40-DAA1-DB6EA2159EA2}"/>
                </a:ext>
              </a:extLst>
            </p:cNvPr>
            <p:cNvGrpSpPr/>
            <p:nvPr/>
          </p:nvGrpSpPr>
          <p:grpSpPr>
            <a:xfrm>
              <a:off x="7649737" y="1010150"/>
              <a:ext cx="4224269" cy="5238250"/>
              <a:chOff x="3689446" y="587145"/>
              <a:chExt cx="4224269" cy="5238250"/>
            </a:xfrm>
          </p:grpSpPr>
          <p:pic>
            <p:nvPicPr>
              <p:cNvPr id="54" name="Graphic 53">
                <a:extLst>
                  <a:ext uri="{FF2B5EF4-FFF2-40B4-BE49-F238E27FC236}">
                    <a16:creationId xmlns:a16="http://schemas.microsoft.com/office/drawing/2014/main" id="{86585039-8D3F-8110-2799-85623ED6646C}"/>
                  </a:ext>
                </a:extLst>
              </p:cNvPr>
              <p:cNvPicPr>
                <a:picLocks noChangeAspect="1"/>
              </p:cNvPicPr>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182456" y="1094135"/>
                <a:ext cx="5238250" cy="4224269"/>
              </a:xfrm>
              <a:prstGeom prst="rect">
                <a:avLst/>
              </a:prstGeom>
            </p:spPr>
          </p:pic>
          <p:sp>
            <p:nvSpPr>
              <p:cNvPr id="55" name="Alternate Process 54">
                <a:extLst>
                  <a:ext uri="{FF2B5EF4-FFF2-40B4-BE49-F238E27FC236}">
                    <a16:creationId xmlns:a16="http://schemas.microsoft.com/office/drawing/2014/main" id="{BEB61931-709E-2417-A03A-DD3E31311C13}"/>
                  </a:ext>
                </a:extLst>
              </p:cNvPr>
              <p:cNvSpPr/>
              <p:nvPr/>
            </p:nvSpPr>
            <p:spPr>
              <a:xfrm>
                <a:off x="6587768" y="4751696"/>
                <a:ext cx="920991" cy="507990"/>
              </a:xfrm>
              <a:prstGeom prst="flowChartAlternateProcess">
                <a:avLst/>
              </a:prstGeom>
              <a:solidFill>
                <a:srgbClr val="1B75BA"/>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Spoke</a:t>
                </a:r>
              </a:p>
            </p:txBody>
          </p:sp>
          <p:sp>
            <p:nvSpPr>
              <p:cNvPr id="56" name="Left-Right Arrow 55">
                <a:extLst>
                  <a:ext uri="{FF2B5EF4-FFF2-40B4-BE49-F238E27FC236}">
                    <a16:creationId xmlns:a16="http://schemas.microsoft.com/office/drawing/2014/main" id="{52F328F0-E804-D80B-5E4D-81F3B22E3475}"/>
                  </a:ext>
                </a:extLst>
              </p:cNvPr>
              <p:cNvSpPr/>
              <p:nvPr/>
            </p:nvSpPr>
            <p:spPr>
              <a:xfrm rot="3718300">
                <a:off x="6178061" y="4012394"/>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57" name="TextBox 56">
                <a:extLst>
                  <a:ext uri="{FF2B5EF4-FFF2-40B4-BE49-F238E27FC236}">
                    <a16:creationId xmlns:a16="http://schemas.microsoft.com/office/drawing/2014/main" id="{E07A6CF9-E547-7C0F-0DD5-05928B3E7982}"/>
                  </a:ext>
                </a:extLst>
              </p:cNvPr>
              <p:cNvSpPr txBox="1"/>
              <p:nvPr/>
            </p:nvSpPr>
            <p:spPr>
              <a:xfrm>
                <a:off x="6983618" y="2106315"/>
                <a:ext cx="8128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B5B5B"/>
                    </a:solidFill>
                    <a:effectLst/>
                    <a:uLnTx/>
                    <a:uFillTx/>
                    <a:latin typeface="Avenir Book" panose="02000503020000020003" pitchFamily="2" charset="0"/>
                  </a:rPr>
                  <a:t>HPDF data fabric</a:t>
                </a:r>
              </a:p>
            </p:txBody>
          </p:sp>
          <p:sp>
            <p:nvSpPr>
              <p:cNvPr id="58" name="Alternate Process 57">
                <a:extLst>
                  <a:ext uri="{FF2B5EF4-FFF2-40B4-BE49-F238E27FC236}">
                    <a16:creationId xmlns:a16="http://schemas.microsoft.com/office/drawing/2014/main" id="{96E56D85-7999-5E55-103E-237F397923BB}"/>
                  </a:ext>
                </a:extLst>
              </p:cNvPr>
              <p:cNvSpPr/>
              <p:nvPr/>
            </p:nvSpPr>
            <p:spPr>
              <a:xfrm>
                <a:off x="4097262" y="4729919"/>
                <a:ext cx="1710041" cy="545456"/>
              </a:xfrm>
              <a:prstGeom prst="flowChartAlternateProcess">
                <a:avLst/>
              </a:prstGeom>
              <a:solidFill>
                <a:srgbClr val="4B5B5B"/>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Computational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Facility</a:t>
                </a:r>
              </a:p>
            </p:txBody>
          </p:sp>
          <p:sp>
            <p:nvSpPr>
              <p:cNvPr id="59" name="Left-Right Arrow 58">
                <a:extLst>
                  <a:ext uri="{FF2B5EF4-FFF2-40B4-BE49-F238E27FC236}">
                    <a16:creationId xmlns:a16="http://schemas.microsoft.com/office/drawing/2014/main" id="{A750EB8C-FF4D-686D-511F-16FD6833A8F5}"/>
                  </a:ext>
                </a:extLst>
              </p:cNvPr>
              <p:cNvSpPr/>
              <p:nvPr/>
            </p:nvSpPr>
            <p:spPr>
              <a:xfrm rot="17896784">
                <a:off x="6039409" y="1917599"/>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60" name="Left-Right Arrow 59">
                <a:extLst>
                  <a:ext uri="{FF2B5EF4-FFF2-40B4-BE49-F238E27FC236}">
                    <a16:creationId xmlns:a16="http://schemas.microsoft.com/office/drawing/2014/main" id="{64321931-B0F5-F2C4-134A-56ABAE8C038E}"/>
                  </a:ext>
                </a:extLst>
              </p:cNvPr>
              <p:cNvSpPr/>
              <p:nvPr/>
            </p:nvSpPr>
            <p:spPr>
              <a:xfrm rot="18410080">
                <a:off x="4615009" y="4020379"/>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61" name="Alternate Process 60">
                <a:extLst>
                  <a:ext uri="{FF2B5EF4-FFF2-40B4-BE49-F238E27FC236}">
                    <a16:creationId xmlns:a16="http://schemas.microsoft.com/office/drawing/2014/main" id="{D1521CF2-E46B-AB83-EB17-2C2F80558E60}"/>
                  </a:ext>
                </a:extLst>
              </p:cNvPr>
              <p:cNvSpPr/>
              <p:nvPr/>
            </p:nvSpPr>
            <p:spPr>
              <a:xfrm>
                <a:off x="4249522" y="1147055"/>
                <a:ext cx="1001028" cy="507990"/>
              </a:xfrm>
              <a:prstGeom prst="flowChartAlternateProcess">
                <a:avLst/>
              </a:prstGeom>
              <a:solidFill>
                <a:srgbClr val="065A6E"/>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solidFill>
                      <a:schemeClr val="bg1"/>
                    </a:solidFill>
                    <a:effectLst/>
                    <a:uLnTx/>
                    <a:uFillTx/>
                    <a:latin typeface="Avenir Book" panose="02000503020000020003" pitchFamily="2" charset="0"/>
                  </a:rPr>
                  <a:t>Spoke</a:t>
                </a:r>
              </a:p>
            </p:txBody>
          </p:sp>
          <p:sp>
            <p:nvSpPr>
              <p:cNvPr id="62" name="Left-Right Arrow 61">
                <a:extLst>
                  <a:ext uri="{FF2B5EF4-FFF2-40B4-BE49-F238E27FC236}">
                    <a16:creationId xmlns:a16="http://schemas.microsoft.com/office/drawing/2014/main" id="{A405FEA8-D733-FF42-E409-930927D68DC1}"/>
                  </a:ext>
                </a:extLst>
              </p:cNvPr>
              <p:cNvSpPr/>
              <p:nvPr/>
            </p:nvSpPr>
            <p:spPr>
              <a:xfrm rot="2844290">
                <a:off x="4688167" y="2060510"/>
                <a:ext cx="1117282"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63" name="Alternate Process 62">
                <a:extLst>
                  <a:ext uri="{FF2B5EF4-FFF2-40B4-BE49-F238E27FC236}">
                    <a16:creationId xmlns:a16="http://schemas.microsoft.com/office/drawing/2014/main" id="{4955B6E4-78E9-6B65-87A2-0563FCB138E1}"/>
                  </a:ext>
                </a:extLst>
              </p:cNvPr>
              <p:cNvSpPr/>
              <p:nvPr/>
            </p:nvSpPr>
            <p:spPr>
              <a:xfrm>
                <a:off x="6415586" y="932240"/>
                <a:ext cx="1001028" cy="507990"/>
              </a:xfrm>
              <a:prstGeom prst="flowChartAlternateProcess">
                <a:avLst/>
              </a:prstGeom>
              <a:solidFill>
                <a:srgbClr val="06405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venir Book" panose="02000503020000020003" pitchFamily="2" charset="0"/>
                  </a:rPr>
                  <a:t>Spoke</a:t>
                </a:r>
              </a:p>
            </p:txBody>
          </p:sp>
          <p:grpSp>
            <p:nvGrpSpPr>
              <p:cNvPr id="64" name="Group 63">
                <a:extLst>
                  <a:ext uri="{FF2B5EF4-FFF2-40B4-BE49-F238E27FC236}">
                    <a16:creationId xmlns:a16="http://schemas.microsoft.com/office/drawing/2014/main" id="{B475131A-3A04-EEE1-E766-975E24D18832}"/>
                  </a:ext>
                </a:extLst>
              </p:cNvPr>
              <p:cNvGrpSpPr/>
              <p:nvPr/>
            </p:nvGrpSpPr>
            <p:grpSpPr>
              <a:xfrm>
                <a:off x="5428474" y="2578483"/>
                <a:ext cx="1078042" cy="1134644"/>
                <a:chOff x="5576972" y="2309734"/>
                <a:chExt cx="1078042" cy="1134644"/>
              </a:xfrm>
            </p:grpSpPr>
            <p:grpSp>
              <p:nvGrpSpPr>
                <p:cNvPr id="65" name="Google Shape;1602;p46">
                  <a:extLst>
                    <a:ext uri="{FF2B5EF4-FFF2-40B4-BE49-F238E27FC236}">
                      <a16:creationId xmlns:a16="http://schemas.microsoft.com/office/drawing/2014/main" id="{E4B64041-6884-489C-4B7C-57D46D104C47}"/>
                    </a:ext>
                  </a:extLst>
                </p:cNvPr>
                <p:cNvGrpSpPr/>
                <p:nvPr/>
              </p:nvGrpSpPr>
              <p:grpSpPr>
                <a:xfrm>
                  <a:off x="5576978" y="2309734"/>
                  <a:ext cx="1078036" cy="1134644"/>
                  <a:chOff x="5278943" y="2877703"/>
                  <a:chExt cx="418505" cy="423657"/>
                </a:xfrm>
              </p:grpSpPr>
              <p:grpSp>
                <p:nvGrpSpPr>
                  <p:cNvPr id="67" name="Google Shape;1603;p46">
                    <a:extLst>
                      <a:ext uri="{FF2B5EF4-FFF2-40B4-BE49-F238E27FC236}">
                        <a16:creationId xmlns:a16="http://schemas.microsoft.com/office/drawing/2014/main" id="{DD8082EE-A574-A39E-6EAD-E7CD4A7D3690}"/>
                      </a:ext>
                    </a:extLst>
                  </p:cNvPr>
                  <p:cNvGrpSpPr/>
                  <p:nvPr/>
                </p:nvGrpSpPr>
                <p:grpSpPr>
                  <a:xfrm>
                    <a:off x="5278943" y="2877703"/>
                    <a:ext cx="418505" cy="423657"/>
                    <a:chOff x="5278943" y="2877703"/>
                    <a:chExt cx="529552" cy="536071"/>
                  </a:xfrm>
                </p:grpSpPr>
                <p:grpSp>
                  <p:nvGrpSpPr>
                    <p:cNvPr id="69" name="Google Shape;1604;p46">
                      <a:extLst>
                        <a:ext uri="{FF2B5EF4-FFF2-40B4-BE49-F238E27FC236}">
                          <a16:creationId xmlns:a16="http://schemas.microsoft.com/office/drawing/2014/main" id="{B287DD38-92B9-83D8-C5D9-FDBC12BEAE9C}"/>
                        </a:ext>
                      </a:extLst>
                    </p:cNvPr>
                    <p:cNvGrpSpPr/>
                    <p:nvPr/>
                  </p:nvGrpSpPr>
                  <p:grpSpPr>
                    <a:xfrm>
                      <a:off x="5278943" y="2877703"/>
                      <a:ext cx="529552" cy="536071"/>
                      <a:chOff x="5278943" y="2877703"/>
                      <a:chExt cx="483300" cy="483600"/>
                    </a:xfrm>
                  </p:grpSpPr>
                  <p:sp>
                    <p:nvSpPr>
                      <p:cNvPr id="71" name="Google Shape;1605;p46">
                        <a:extLst>
                          <a:ext uri="{FF2B5EF4-FFF2-40B4-BE49-F238E27FC236}">
                            <a16:creationId xmlns:a16="http://schemas.microsoft.com/office/drawing/2014/main" id="{466866C9-F815-2C53-B011-1FBFD6E3453F}"/>
                          </a:ext>
                        </a:extLst>
                      </p:cNvPr>
                      <p:cNvSpPr/>
                      <p:nvPr/>
                    </p:nvSpPr>
                    <p:spPr>
                      <a:xfrm>
                        <a:off x="5278943" y="2877703"/>
                        <a:ext cx="483300" cy="483600"/>
                      </a:xfrm>
                      <a:prstGeom prst="ellipse">
                        <a:avLst/>
                      </a:prstGeom>
                      <a:solidFill>
                        <a:srgbClr val="4298B5"/>
                      </a:solidFill>
                      <a:ln w="28575" cap="flat" cmpd="sng">
                        <a:solidFill>
                          <a:srgbClr val="002E3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72" name="Google Shape;1606;p46">
                        <a:extLst>
                          <a:ext uri="{FF2B5EF4-FFF2-40B4-BE49-F238E27FC236}">
                            <a16:creationId xmlns:a16="http://schemas.microsoft.com/office/drawing/2014/main" id="{50609B3E-665E-526B-9CB0-AFF47C63C38C}"/>
                          </a:ext>
                        </a:extLst>
                      </p:cNvPr>
                      <p:cNvCxnSpPr>
                        <a:cxnSpLocks/>
                      </p:cNvCxnSpPr>
                      <p:nvPr/>
                    </p:nvCxnSpPr>
                    <p:spPr>
                      <a:xfrm>
                        <a:off x="5520593" y="2877703"/>
                        <a:ext cx="0" cy="4836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73" name="Google Shape;1607;p46">
                        <a:extLst>
                          <a:ext uri="{FF2B5EF4-FFF2-40B4-BE49-F238E27FC236}">
                            <a16:creationId xmlns:a16="http://schemas.microsoft.com/office/drawing/2014/main" id="{2CAEA6F4-35DF-E026-1931-FBD72669F55A}"/>
                          </a:ext>
                        </a:extLst>
                      </p:cNvPr>
                      <p:cNvCxnSpPr>
                        <a:cxnSpLocks/>
                      </p:cNvCxnSpPr>
                      <p:nvPr/>
                    </p:nvCxnSpPr>
                    <p:spPr>
                      <a:xfrm flipH="1">
                        <a:off x="5349765" y="2948525"/>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74" name="Google Shape;1608;p46">
                        <a:extLst>
                          <a:ext uri="{FF2B5EF4-FFF2-40B4-BE49-F238E27FC236}">
                            <a16:creationId xmlns:a16="http://schemas.microsoft.com/office/drawing/2014/main" id="{FDF93DE2-D0FE-2708-5875-0788FEFEBE16}"/>
                          </a:ext>
                        </a:extLst>
                      </p:cNvPr>
                      <p:cNvCxnSpPr>
                        <a:cxnSpLocks/>
                      </p:cNvCxnSpPr>
                      <p:nvPr/>
                    </p:nvCxnSpPr>
                    <p:spPr>
                      <a:xfrm rot="10800000">
                        <a:off x="5349765" y="2948481"/>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70" name="Google Shape;1609;p46">
                      <a:extLst>
                        <a:ext uri="{FF2B5EF4-FFF2-40B4-BE49-F238E27FC236}">
                          <a16:creationId xmlns:a16="http://schemas.microsoft.com/office/drawing/2014/main" id="{A1AD3503-1328-3643-B5EB-B9DE5CF8685B}"/>
                        </a:ext>
                      </a:extLst>
                    </p:cNvPr>
                    <p:cNvSpPr/>
                    <p:nvPr/>
                  </p:nvSpPr>
                  <p:spPr>
                    <a:xfrm>
                      <a:off x="5392145" y="2997452"/>
                      <a:ext cx="303300" cy="306900"/>
                    </a:xfrm>
                    <a:prstGeom prst="ellipse">
                      <a:avLst/>
                    </a:prstGeom>
                    <a:solidFill>
                      <a:srgbClr val="00303C"/>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cxnSp>
                <p:nvCxnSpPr>
                  <p:cNvPr id="68" name="Google Shape;1610;p46">
                    <a:extLst>
                      <a:ext uri="{FF2B5EF4-FFF2-40B4-BE49-F238E27FC236}">
                        <a16:creationId xmlns:a16="http://schemas.microsoft.com/office/drawing/2014/main" id="{DDDE9F1F-B92B-D2C2-6749-A72B437ADCE0}"/>
                      </a:ext>
                    </a:extLst>
                  </p:cNvPr>
                  <p:cNvCxnSpPr>
                    <a:cxnSpLocks/>
                  </p:cNvCxnSpPr>
                  <p:nvPr/>
                </p:nvCxnSpPr>
                <p:spPr>
                  <a:xfrm>
                    <a:off x="5278943" y="3089532"/>
                    <a:ext cx="418500" cy="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66" name="Google Shape;1611;p46">
                  <a:extLst>
                    <a:ext uri="{FF2B5EF4-FFF2-40B4-BE49-F238E27FC236}">
                      <a16:creationId xmlns:a16="http://schemas.microsoft.com/office/drawing/2014/main" id="{1C3D0822-E1E9-838F-208C-0DE5E5B285F2}"/>
                    </a:ext>
                  </a:extLst>
                </p:cNvPr>
                <p:cNvSpPr txBox="1"/>
                <p:nvPr/>
              </p:nvSpPr>
              <p:spPr>
                <a:xfrm>
                  <a:off x="5576972" y="2704030"/>
                  <a:ext cx="1078019" cy="400069"/>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700"/>
                  </a:pPr>
                  <a:r>
                    <a:rPr lang="en-US" sz="2000">
                      <a:solidFill>
                        <a:schemeClr val="lt1"/>
                      </a:solidFill>
                      <a:latin typeface="Avenir Medium" panose="02000503020000020003" pitchFamily="2" charset="0"/>
                    </a:rPr>
                    <a:t>Hub</a:t>
                  </a:r>
                  <a:endParaRPr sz="1400">
                    <a:solidFill>
                      <a:schemeClr val="lt1"/>
                    </a:solidFill>
                    <a:latin typeface="Avenir Medium" panose="02000503020000020003" pitchFamily="2" charset="0"/>
                  </a:endParaRPr>
                </a:p>
              </p:txBody>
            </p:sp>
          </p:grpSp>
        </p:grpSp>
        <p:sp>
          <p:nvSpPr>
            <p:cNvPr id="53" name="Left-Right Arrow 52">
              <a:extLst>
                <a:ext uri="{FF2B5EF4-FFF2-40B4-BE49-F238E27FC236}">
                  <a16:creationId xmlns:a16="http://schemas.microsoft.com/office/drawing/2014/main" id="{D6547760-1A4E-1B21-E5E8-4CBAD57FBDB8}"/>
                </a:ext>
              </a:extLst>
            </p:cNvPr>
            <p:cNvSpPr/>
            <p:nvPr/>
          </p:nvSpPr>
          <p:spPr>
            <a:xfrm rot="20934273">
              <a:off x="9291375" y="1587580"/>
              <a:ext cx="1063417" cy="322421"/>
            </a:xfrm>
            <a:prstGeom prst="leftRightArrow">
              <a:avLst/>
            </a:prstGeom>
            <a:solidFill>
              <a:srgbClr val="065A6E"/>
            </a:solidFill>
            <a:ln>
              <a:solidFill>
                <a:srgbClr val="065A6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grpSp>
      <p:sp>
        <p:nvSpPr>
          <p:cNvPr id="3" name="Footer Placeholder 2">
            <a:extLst>
              <a:ext uri="{FF2B5EF4-FFF2-40B4-BE49-F238E27FC236}">
                <a16:creationId xmlns:a16="http://schemas.microsoft.com/office/drawing/2014/main" id="{02D7959F-9988-84D2-EA41-30AFD4A3D6D2}"/>
              </a:ext>
            </a:extLst>
          </p:cNvPr>
          <p:cNvSpPr>
            <a:spLocks noGrp="1"/>
          </p:cNvSpPr>
          <p:nvPr>
            <p:ph type="ftr" sz="quarter" idx="3"/>
          </p:nvPr>
        </p:nvSpPr>
        <p:spPr/>
        <p:txBody>
          <a:bodyPr/>
          <a:lstStyle/>
          <a:p>
            <a:r>
              <a:rPr lang="en-US"/>
              <a:t>High Performance Data Facility: Status and Plans</a:t>
            </a:r>
          </a:p>
        </p:txBody>
      </p:sp>
    </p:spTree>
    <p:extLst>
      <p:ext uri="{BB962C8B-B14F-4D97-AF65-F5344CB8AC3E}">
        <p14:creationId xmlns:p14="http://schemas.microsoft.com/office/powerpoint/2010/main" val="35451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AA0D-9B46-6695-3251-FEF6473CF36F}"/>
              </a:ext>
            </a:extLst>
          </p:cNvPr>
          <p:cNvSpPr>
            <a:spLocks noGrp="1"/>
          </p:cNvSpPr>
          <p:nvPr>
            <p:ph type="title"/>
          </p:nvPr>
        </p:nvSpPr>
        <p:spPr/>
        <p:txBody>
          <a:bodyPr/>
          <a:lstStyle/>
          <a:p>
            <a:r>
              <a:rPr lang="en-US"/>
              <a:t>The HPDF Hub: Unique Hardware Capabilities</a:t>
            </a:r>
          </a:p>
        </p:txBody>
      </p:sp>
      <p:sp>
        <p:nvSpPr>
          <p:cNvPr id="3" name="Content Placeholder 2">
            <a:extLst>
              <a:ext uri="{FF2B5EF4-FFF2-40B4-BE49-F238E27FC236}">
                <a16:creationId xmlns:a16="http://schemas.microsoft.com/office/drawing/2014/main" id="{A27AB715-43AD-2654-AA22-9B7F1CB86243}"/>
              </a:ext>
            </a:extLst>
          </p:cNvPr>
          <p:cNvSpPr>
            <a:spLocks noGrp="1"/>
          </p:cNvSpPr>
          <p:nvPr>
            <p:ph idx="1"/>
          </p:nvPr>
        </p:nvSpPr>
        <p:spPr>
          <a:xfrm>
            <a:off x="545220" y="1032860"/>
            <a:ext cx="8365331" cy="5219700"/>
          </a:xfrm>
        </p:spPr>
        <p:txBody>
          <a:bodyPr vert="horz" lIns="91440" tIns="45720" rIns="91440" bIns="45720" rtlCol="0" anchor="t">
            <a:noAutofit/>
          </a:bodyPr>
          <a:lstStyle/>
          <a:p>
            <a:pPr marL="342900" indent="-342900">
              <a:buFont typeface="Arial" panose="020B0604020202020204" pitchFamily="34" charset="0"/>
              <a:buChar char="•"/>
            </a:pPr>
            <a:r>
              <a:rPr lang="en-US"/>
              <a:t>Combines high availability, flexibility, and support of time-critical workflows</a:t>
            </a:r>
            <a:endParaRPr lang="en-US">
              <a:cs typeface="Calibri"/>
            </a:endParaRPr>
          </a:p>
          <a:p>
            <a:pPr marL="342900" indent="-342900">
              <a:buFont typeface="Arial" panose="020B0604020202020204" pitchFamily="34" charset="0"/>
              <a:buChar char="•"/>
            </a:pPr>
            <a:r>
              <a:rPr lang="en-US"/>
              <a:t>Composable storage will be configured to limit the need to modify existing code</a:t>
            </a:r>
            <a:endParaRPr lang="en-US">
              <a:cs typeface="Calibri"/>
            </a:endParaRPr>
          </a:p>
          <a:p>
            <a:pPr marL="342900" indent="-342900">
              <a:buFont typeface="Arial" panose="020B0604020202020204" pitchFamily="34" charset="0"/>
              <a:buChar char="•"/>
            </a:pPr>
            <a:r>
              <a:rPr lang="en-US"/>
              <a:t>A local archive will be available along with a federated data catalog of data archived elsewhere</a:t>
            </a:r>
            <a:endParaRPr lang="en-US">
              <a:cs typeface="Calibri"/>
            </a:endParaRPr>
          </a:p>
          <a:p>
            <a:pPr marL="342900" indent="-342900">
              <a:buFont typeface="Arial" panose="020B0604020202020204" pitchFamily="34" charset="0"/>
              <a:buChar char="•"/>
            </a:pPr>
            <a:r>
              <a:rPr lang="en-US">
                <a:latin typeface="Avenir Book"/>
              </a:rPr>
              <a:t>The data processing design is based on the concept of </a:t>
            </a:r>
            <a:br>
              <a:rPr lang="en-US"/>
            </a:br>
            <a:r>
              <a:rPr lang="en-US">
                <a:latin typeface="Avenir Book"/>
              </a:rPr>
              <a:t>“standard units,” hardware elements following well-defined architectures targeting specific use cases</a:t>
            </a:r>
            <a:endParaRPr lang="en-US">
              <a:latin typeface="Avenir Book"/>
              <a:cs typeface="Calibri"/>
            </a:endParaRPr>
          </a:p>
          <a:p>
            <a:pPr marL="688975" lvl="1" indent="-344170">
              <a:buFont typeface="Calibri,Sans-Serif"/>
              <a:buChar char="₋"/>
            </a:pPr>
            <a:r>
              <a:rPr lang="en-US" sz="2000">
                <a:latin typeface="Avenir Book"/>
              </a:rPr>
              <a:t>Batch jobs, AI/ML intensive, streaming, real-time, and </a:t>
            </a:r>
            <a:br>
              <a:rPr lang="en-US" sz="2000"/>
            </a:br>
            <a:r>
              <a:rPr lang="en-US" sz="2000">
                <a:latin typeface="Avenir Book"/>
              </a:rPr>
              <a:t>dynamic reconfiguration</a:t>
            </a:r>
            <a:endParaRPr lang="en-US" sz="2000">
              <a:solidFill>
                <a:srgbClr val="808080"/>
              </a:solidFill>
              <a:latin typeface="Avenir Book"/>
              <a:cs typeface="Calibri"/>
            </a:endParaRPr>
          </a:p>
          <a:p>
            <a:pPr marL="688975" lvl="1" indent="-344170">
              <a:buFont typeface="Calibri,Sans-Serif"/>
              <a:buChar char="₋"/>
            </a:pPr>
            <a:r>
              <a:rPr lang="en-US" sz="2000"/>
              <a:t>A mix of CPU/GPU flavors to run existing optimized code</a:t>
            </a:r>
            <a:endParaRPr lang="en-US" sz="2000">
              <a:cs typeface="Calibri"/>
            </a:endParaRPr>
          </a:p>
          <a:p>
            <a:pPr marL="342900" indent="-342900">
              <a:buFont typeface="Arial" panose="020B0604020202020204" pitchFamily="34" charset="0"/>
              <a:buChar char="•"/>
            </a:pPr>
            <a:r>
              <a:rPr lang="en-US">
                <a:latin typeface="Avenir Book"/>
              </a:rPr>
              <a:t>The Hub will incorporate a range of standard units in a mix that meets the science needs yet can evolve over time</a:t>
            </a:r>
            <a:endParaRPr lang="en-US">
              <a:latin typeface="Avenir Book"/>
              <a:cs typeface="Calibri"/>
            </a:endParaRPr>
          </a:p>
          <a:p>
            <a:pPr marL="342900" indent="-342900">
              <a:buFont typeface="Arial" panose="020B0604020202020204" pitchFamily="34" charset="0"/>
              <a:buChar char="•"/>
            </a:pPr>
            <a:r>
              <a:rPr lang="en-US"/>
              <a:t>This is not a one-size-fits-all approach; it allows tailoring to needs and lowers the barrier to HPDF use</a:t>
            </a:r>
            <a:endParaRPr lang="en-US">
              <a:cs typeface="Calibri"/>
            </a:endParaRPr>
          </a:p>
        </p:txBody>
      </p:sp>
      <p:sp>
        <p:nvSpPr>
          <p:cNvPr id="6" name="Slide Number Placeholder 5">
            <a:extLst>
              <a:ext uri="{FF2B5EF4-FFF2-40B4-BE49-F238E27FC236}">
                <a16:creationId xmlns:a16="http://schemas.microsoft.com/office/drawing/2014/main" id="{69A319D4-DA6D-5DC8-F051-067B9B97689B}"/>
              </a:ext>
            </a:extLst>
          </p:cNvPr>
          <p:cNvSpPr>
            <a:spLocks noGrp="1"/>
          </p:cNvSpPr>
          <p:nvPr>
            <p:ph type="sldNum" sz="quarter" idx="4"/>
          </p:nvPr>
        </p:nvSpPr>
        <p:spPr/>
        <p:txBody>
          <a:bodyPr/>
          <a:lstStyle/>
          <a:p>
            <a:r>
              <a:rPr lang="en-US"/>
              <a:t>|  </a:t>
            </a:r>
            <a:fld id="{C67B5887-CFB9-4246-8825-1B185D5D0EDC}" type="slidenum">
              <a:rPr lang="en-US" smtClean="0"/>
              <a:pPr/>
              <a:t>26</a:t>
            </a:fld>
            <a:endParaRPr lang="en-US"/>
          </a:p>
        </p:txBody>
      </p:sp>
      <p:grpSp>
        <p:nvGrpSpPr>
          <p:cNvPr id="7" name="Group 6">
            <a:extLst>
              <a:ext uri="{FF2B5EF4-FFF2-40B4-BE49-F238E27FC236}">
                <a16:creationId xmlns:a16="http://schemas.microsoft.com/office/drawing/2014/main" id="{CF205127-2D94-F226-E154-FF661DD8C81D}"/>
              </a:ext>
            </a:extLst>
          </p:cNvPr>
          <p:cNvGrpSpPr/>
          <p:nvPr/>
        </p:nvGrpSpPr>
        <p:grpSpPr>
          <a:xfrm>
            <a:off x="9076681" y="1032860"/>
            <a:ext cx="2443806" cy="4792279"/>
            <a:chOff x="8370803" y="1380645"/>
            <a:chExt cx="3100627" cy="4792279"/>
          </a:xfrm>
        </p:grpSpPr>
        <p:grpSp>
          <p:nvGrpSpPr>
            <p:cNvPr id="8" name="Group 7">
              <a:extLst>
                <a:ext uri="{FF2B5EF4-FFF2-40B4-BE49-F238E27FC236}">
                  <a16:creationId xmlns:a16="http://schemas.microsoft.com/office/drawing/2014/main" id="{DBA2A9DD-B094-49F0-AE98-8BBCCB375047}"/>
                </a:ext>
              </a:extLst>
            </p:cNvPr>
            <p:cNvGrpSpPr/>
            <p:nvPr/>
          </p:nvGrpSpPr>
          <p:grpSpPr>
            <a:xfrm>
              <a:off x="8370803" y="3671588"/>
              <a:ext cx="3097311" cy="2501336"/>
              <a:chOff x="8568094" y="1660379"/>
              <a:chExt cx="3097311" cy="2501336"/>
            </a:xfrm>
          </p:grpSpPr>
          <p:sp>
            <p:nvSpPr>
              <p:cNvPr id="14" name="Rectangle 13">
                <a:extLst>
                  <a:ext uri="{FF2B5EF4-FFF2-40B4-BE49-F238E27FC236}">
                    <a16:creationId xmlns:a16="http://schemas.microsoft.com/office/drawing/2014/main" id="{36A0A562-9D62-31B8-2CB9-AD64E2339139}"/>
                  </a:ext>
                </a:extLst>
              </p:cNvPr>
              <p:cNvSpPr/>
              <p:nvPr/>
            </p:nvSpPr>
            <p:spPr>
              <a:xfrm>
                <a:off x="8568094" y="1660379"/>
                <a:ext cx="3097311" cy="2501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t"/>
              <a:lstStyle/>
              <a:p>
                <a:pPr algn="ctr"/>
                <a:r>
                  <a:rPr lang="en-US" sz="2000" b="1">
                    <a:latin typeface="Avenir Medium" panose="02000503020000020003" pitchFamily="2" charset="0"/>
                  </a:rPr>
                  <a:t>Hub Compute</a:t>
                </a:r>
              </a:p>
            </p:txBody>
          </p:sp>
          <p:sp>
            <p:nvSpPr>
              <p:cNvPr id="15" name="Rectangle 14">
                <a:extLst>
                  <a:ext uri="{FF2B5EF4-FFF2-40B4-BE49-F238E27FC236}">
                    <a16:creationId xmlns:a16="http://schemas.microsoft.com/office/drawing/2014/main" id="{2140263D-1542-76E9-DC66-58DF58448874}"/>
                  </a:ext>
                </a:extLst>
              </p:cNvPr>
              <p:cNvSpPr/>
              <p:nvPr/>
            </p:nvSpPr>
            <p:spPr>
              <a:xfrm>
                <a:off x="8795832" y="3071326"/>
                <a:ext cx="2658793" cy="390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Real-time SU</a:t>
                </a:r>
              </a:p>
            </p:txBody>
          </p:sp>
          <p:sp>
            <p:nvSpPr>
              <p:cNvPr id="16" name="Rectangle 15">
                <a:extLst>
                  <a:ext uri="{FF2B5EF4-FFF2-40B4-BE49-F238E27FC236}">
                    <a16:creationId xmlns:a16="http://schemas.microsoft.com/office/drawing/2014/main" id="{4287B453-C9E8-8298-3E56-BCF0AF937CE4}"/>
                  </a:ext>
                </a:extLst>
              </p:cNvPr>
              <p:cNvSpPr/>
              <p:nvPr/>
            </p:nvSpPr>
            <p:spPr>
              <a:xfrm>
                <a:off x="8795832" y="2600804"/>
                <a:ext cx="2658793" cy="390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GPU/AI/ML SU</a:t>
                </a:r>
              </a:p>
            </p:txBody>
          </p:sp>
          <p:sp>
            <p:nvSpPr>
              <p:cNvPr id="17" name="Rectangle 16">
                <a:extLst>
                  <a:ext uri="{FF2B5EF4-FFF2-40B4-BE49-F238E27FC236}">
                    <a16:creationId xmlns:a16="http://schemas.microsoft.com/office/drawing/2014/main" id="{77C02DB9-278E-6C8E-603C-C2AE8FA72897}"/>
                  </a:ext>
                </a:extLst>
              </p:cNvPr>
              <p:cNvSpPr/>
              <p:nvPr/>
            </p:nvSpPr>
            <p:spPr>
              <a:xfrm>
                <a:off x="8808663" y="2130282"/>
                <a:ext cx="2658793" cy="390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CPU Standard Unit </a:t>
                </a:r>
              </a:p>
            </p:txBody>
          </p:sp>
          <p:sp>
            <p:nvSpPr>
              <p:cNvPr id="18" name="Rectangle 17">
                <a:extLst>
                  <a:ext uri="{FF2B5EF4-FFF2-40B4-BE49-F238E27FC236}">
                    <a16:creationId xmlns:a16="http://schemas.microsoft.com/office/drawing/2014/main" id="{723BD483-20BC-FC02-E4F7-E296A269F9C6}"/>
                  </a:ext>
                </a:extLst>
              </p:cNvPr>
              <p:cNvSpPr/>
              <p:nvPr/>
            </p:nvSpPr>
            <p:spPr>
              <a:xfrm>
                <a:off x="8795832" y="3541848"/>
                <a:ext cx="2658793" cy="390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Future novel HW SU</a:t>
                </a:r>
              </a:p>
            </p:txBody>
          </p:sp>
        </p:grpSp>
        <p:grpSp>
          <p:nvGrpSpPr>
            <p:cNvPr id="9" name="Group 8">
              <a:extLst>
                <a:ext uri="{FF2B5EF4-FFF2-40B4-BE49-F238E27FC236}">
                  <a16:creationId xmlns:a16="http://schemas.microsoft.com/office/drawing/2014/main" id="{89E8FB8F-A684-14B8-9347-5E9374ADDD9E}"/>
                </a:ext>
              </a:extLst>
            </p:cNvPr>
            <p:cNvGrpSpPr/>
            <p:nvPr/>
          </p:nvGrpSpPr>
          <p:grpSpPr>
            <a:xfrm>
              <a:off x="8398176" y="1380645"/>
              <a:ext cx="3073254" cy="2060316"/>
              <a:chOff x="8372514" y="1034868"/>
              <a:chExt cx="3073254" cy="2060316"/>
            </a:xfrm>
          </p:grpSpPr>
          <p:sp>
            <p:nvSpPr>
              <p:cNvPr id="10" name="Rectangle 9">
                <a:extLst>
                  <a:ext uri="{FF2B5EF4-FFF2-40B4-BE49-F238E27FC236}">
                    <a16:creationId xmlns:a16="http://schemas.microsoft.com/office/drawing/2014/main" id="{B02F23B2-3D02-CC4B-B22D-111AFC49F072}"/>
                  </a:ext>
                </a:extLst>
              </p:cNvPr>
              <p:cNvSpPr/>
              <p:nvPr/>
            </p:nvSpPr>
            <p:spPr>
              <a:xfrm>
                <a:off x="8372514" y="1034868"/>
                <a:ext cx="3073254" cy="20603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t"/>
              <a:lstStyle/>
              <a:p>
                <a:pPr algn="ctr"/>
                <a:r>
                  <a:rPr lang="en-US" sz="2000" b="1">
                    <a:latin typeface="Avenir Medium" panose="02000503020000020003" pitchFamily="2" charset="0"/>
                  </a:rPr>
                  <a:t>Hub Storage</a:t>
                </a:r>
              </a:p>
            </p:txBody>
          </p:sp>
          <p:sp>
            <p:nvSpPr>
              <p:cNvPr id="11" name="Rectangle 10">
                <a:extLst>
                  <a:ext uri="{FF2B5EF4-FFF2-40B4-BE49-F238E27FC236}">
                    <a16:creationId xmlns:a16="http://schemas.microsoft.com/office/drawing/2014/main" id="{5AA0B5DE-7905-B0A1-5986-163F746986C2}"/>
                  </a:ext>
                </a:extLst>
              </p:cNvPr>
              <p:cNvSpPr/>
              <p:nvPr/>
            </p:nvSpPr>
            <p:spPr>
              <a:xfrm>
                <a:off x="8597509" y="1530166"/>
                <a:ext cx="2659821" cy="3931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Data access servers</a:t>
                </a:r>
              </a:p>
            </p:txBody>
          </p:sp>
          <p:sp>
            <p:nvSpPr>
              <p:cNvPr id="12" name="Rectangle 11">
                <a:extLst>
                  <a:ext uri="{FF2B5EF4-FFF2-40B4-BE49-F238E27FC236}">
                    <a16:creationId xmlns:a16="http://schemas.microsoft.com/office/drawing/2014/main" id="{BC921920-4630-1CD9-8554-6FB9EDA4DA2B}"/>
                  </a:ext>
                </a:extLst>
              </p:cNvPr>
              <p:cNvSpPr/>
              <p:nvPr/>
            </p:nvSpPr>
            <p:spPr>
              <a:xfrm>
                <a:off x="8597509" y="2013809"/>
                <a:ext cx="2658793" cy="3931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Composable storage</a:t>
                </a:r>
              </a:p>
            </p:txBody>
          </p:sp>
          <p:sp>
            <p:nvSpPr>
              <p:cNvPr id="13" name="Rectangle 12">
                <a:extLst>
                  <a:ext uri="{FF2B5EF4-FFF2-40B4-BE49-F238E27FC236}">
                    <a16:creationId xmlns:a16="http://schemas.microsoft.com/office/drawing/2014/main" id="{961220CF-98B5-0B5D-498F-BCB0B1CB9C38}"/>
                  </a:ext>
                </a:extLst>
              </p:cNvPr>
              <p:cNvSpPr/>
              <p:nvPr/>
            </p:nvSpPr>
            <p:spPr>
              <a:xfrm>
                <a:off x="8584678" y="2497453"/>
                <a:ext cx="2658793" cy="3931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a:latin typeface="Avenir Book" panose="02000503020000020003" pitchFamily="2" charset="0"/>
                  </a:rPr>
                  <a:t>Local archive</a:t>
                </a:r>
              </a:p>
            </p:txBody>
          </p:sp>
        </p:grpSp>
      </p:grpSp>
      <p:sp>
        <p:nvSpPr>
          <p:cNvPr id="20" name="Date Placeholder 3">
            <a:extLst>
              <a:ext uri="{FF2B5EF4-FFF2-40B4-BE49-F238E27FC236}">
                <a16:creationId xmlns:a16="http://schemas.microsoft.com/office/drawing/2014/main" id="{066EF0AF-982C-681E-1522-DBFD5621BFD8}"/>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4" name="Footer Placeholder 3">
            <a:extLst>
              <a:ext uri="{FF2B5EF4-FFF2-40B4-BE49-F238E27FC236}">
                <a16:creationId xmlns:a16="http://schemas.microsoft.com/office/drawing/2014/main" id="{216A9DD2-A8EB-3388-76B6-8D383EC3E13E}"/>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214207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2EF3-17C8-0F07-737C-B2CC8313BA9E}"/>
              </a:ext>
            </a:extLst>
          </p:cNvPr>
          <p:cNvSpPr>
            <a:spLocks noGrp="1"/>
          </p:cNvSpPr>
          <p:nvPr>
            <p:ph type="title"/>
          </p:nvPr>
        </p:nvSpPr>
        <p:spPr/>
        <p:txBody>
          <a:bodyPr/>
          <a:lstStyle/>
          <a:p>
            <a:r>
              <a:rPr lang="en-US">
                <a:latin typeface="Avenir Medium"/>
                <a:cs typeface="Calibri Light"/>
              </a:rPr>
              <a:t>Key Spoke Activities: High-level View</a:t>
            </a:r>
            <a:endParaRPr lang="en-US"/>
          </a:p>
        </p:txBody>
      </p:sp>
      <p:sp>
        <p:nvSpPr>
          <p:cNvPr id="3" name="Slide Number Placeholder 2">
            <a:extLst>
              <a:ext uri="{FF2B5EF4-FFF2-40B4-BE49-F238E27FC236}">
                <a16:creationId xmlns:a16="http://schemas.microsoft.com/office/drawing/2014/main" id="{306B0489-7735-E868-41FB-17ACEEED68A1}"/>
              </a:ext>
            </a:extLst>
          </p:cNvPr>
          <p:cNvSpPr>
            <a:spLocks noGrp="1"/>
          </p:cNvSpPr>
          <p:nvPr>
            <p:ph type="sldNum" sz="quarter" idx="4"/>
          </p:nvPr>
        </p:nvSpPr>
        <p:spPr/>
        <p:txBody>
          <a:bodyPr/>
          <a:lstStyle/>
          <a:p>
            <a:r>
              <a:rPr lang="en-US"/>
              <a:t>|  </a:t>
            </a:r>
            <a:fld id="{C67B5887-CFB9-4246-8825-1B185D5D0EDC}" type="slidenum">
              <a:rPr lang="en-US" smtClean="0"/>
              <a:pPr/>
              <a:t>27</a:t>
            </a:fld>
            <a:endParaRPr lang="en-US"/>
          </a:p>
        </p:txBody>
      </p:sp>
      <p:sp>
        <p:nvSpPr>
          <p:cNvPr id="25" name="Footer Placeholder 4">
            <a:extLst>
              <a:ext uri="{FF2B5EF4-FFF2-40B4-BE49-F238E27FC236}">
                <a16:creationId xmlns:a16="http://schemas.microsoft.com/office/drawing/2014/main" id="{FFBF51BE-1987-0630-7D59-73980C445661}"/>
              </a:ext>
            </a:extLst>
          </p:cNvPr>
          <p:cNvSpPr txBox="1">
            <a:spLocks/>
          </p:cNvSpPr>
          <p:nvPr/>
        </p:nvSpPr>
        <p:spPr>
          <a:xfrm>
            <a:off x="3048000" y="6356350"/>
            <a:ext cx="6096000" cy="365125"/>
          </a:xfrm>
          <a:prstGeom prst="rect">
            <a:avLst/>
          </a:prstGeom>
        </p:spPr>
        <p:txBody>
          <a:bodyPr anchor="ctr"/>
          <a:lstStyle>
            <a:defPPr>
              <a:defRPr lang="en-US"/>
            </a:defPPr>
            <a:lvl1pPr marL="0" algn="ctr" defTabSz="914400" rtl="0" eaLnBrk="1" latinLnBrk="0" hangingPunct="1">
              <a:defRPr sz="1100" kern="1200">
                <a:solidFill>
                  <a:schemeClr val="bg1">
                    <a:lumMod val="65000"/>
                  </a:schemeClr>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High Performance Data Facility Project: Spokes Concepts</a:t>
            </a:r>
          </a:p>
        </p:txBody>
      </p:sp>
      <p:grpSp>
        <p:nvGrpSpPr>
          <p:cNvPr id="5" name="Group 4">
            <a:extLst>
              <a:ext uri="{FF2B5EF4-FFF2-40B4-BE49-F238E27FC236}">
                <a16:creationId xmlns:a16="http://schemas.microsoft.com/office/drawing/2014/main" id="{BEF309D2-7A14-3AE5-150E-817527FEB057}"/>
              </a:ext>
            </a:extLst>
          </p:cNvPr>
          <p:cNvGrpSpPr/>
          <p:nvPr/>
        </p:nvGrpSpPr>
        <p:grpSpPr>
          <a:xfrm>
            <a:off x="1381065" y="1130525"/>
            <a:ext cx="9820335" cy="4565694"/>
            <a:chOff x="2017669" y="864307"/>
            <a:chExt cx="8376815" cy="4565694"/>
          </a:xfrm>
        </p:grpSpPr>
        <p:sp>
          <p:nvSpPr>
            <p:cNvPr id="7" name="Freeform 6">
              <a:extLst>
                <a:ext uri="{FF2B5EF4-FFF2-40B4-BE49-F238E27FC236}">
                  <a16:creationId xmlns:a16="http://schemas.microsoft.com/office/drawing/2014/main" id="{E1FAEF05-5781-E096-160E-6438C1230049}"/>
                </a:ext>
              </a:extLst>
            </p:cNvPr>
            <p:cNvSpPr/>
            <p:nvPr/>
          </p:nvSpPr>
          <p:spPr>
            <a:xfrm>
              <a:off x="2018729" y="864307"/>
              <a:ext cx="8375755" cy="582004"/>
            </a:xfrm>
            <a:custGeom>
              <a:avLst/>
              <a:gdLst>
                <a:gd name="connsiteX0" fmla="*/ 97002 w 582003"/>
                <a:gd name="connsiteY0" fmla="*/ 0 h 8375754"/>
                <a:gd name="connsiteX1" fmla="*/ 485001 w 582003"/>
                <a:gd name="connsiteY1" fmla="*/ 0 h 8375754"/>
                <a:gd name="connsiteX2" fmla="*/ 582003 w 582003"/>
                <a:gd name="connsiteY2" fmla="*/ 97002 h 8375754"/>
                <a:gd name="connsiteX3" fmla="*/ 582003 w 582003"/>
                <a:gd name="connsiteY3" fmla="*/ 8375754 h 8375754"/>
                <a:gd name="connsiteX4" fmla="*/ 582003 w 582003"/>
                <a:gd name="connsiteY4" fmla="*/ 8375754 h 8375754"/>
                <a:gd name="connsiteX5" fmla="*/ 0 w 582003"/>
                <a:gd name="connsiteY5" fmla="*/ 8375754 h 8375754"/>
                <a:gd name="connsiteX6" fmla="*/ 0 w 582003"/>
                <a:gd name="connsiteY6" fmla="*/ 8375754 h 8375754"/>
                <a:gd name="connsiteX7" fmla="*/ 0 w 582003"/>
                <a:gd name="connsiteY7" fmla="*/ 97002 h 8375754"/>
                <a:gd name="connsiteX8" fmla="*/ 97002 w 582003"/>
                <a:gd name="connsiteY8" fmla="*/ 0 h 83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003" h="8375754">
                  <a:moveTo>
                    <a:pt x="582003" y="1395985"/>
                  </a:moveTo>
                  <a:lnTo>
                    <a:pt x="582003" y="6979769"/>
                  </a:lnTo>
                  <a:cubicBezTo>
                    <a:pt x="582003" y="7750750"/>
                    <a:pt x="578985" y="8375747"/>
                    <a:pt x="575263" y="8375747"/>
                  </a:cubicBezTo>
                  <a:lnTo>
                    <a:pt x="0" y="8375747"/>
                  </a:lnTo>
                  <a:lnTo>
                    <a:pt x="0" y="8375747"/>
                  </a:lnTo>
                  <a:lnTo>
                    <a:pt x="0" y="7"/>
                  </a:lnTo>
                  <a:lnTo>
                    <a:pt x="0" y="7"/>
                  </a:lnTo>
                  <a:lnTo>
                    <a:pt x="575263" y="7"/>
                  </a:lnTo>
                  <a:cubicBezTo>
                    <a:pt x="578985" y="7"/>
                    <a:pt x="582003" y="625004"/>
                    <a:pt x="582003" y="139598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1" tIns="37936" rIns="37936" bIns="37937" numCol="1" spcCol="1270" anchor="ctr" anchorCtr="0">
              <a:noAutofit/>
            </a:bodyPr>
            <a:lstStyle/>
            <a:p>
              <a:pPr marL="0" lvl="1" algn="l" defTabSz="666750" rtl="0">
                <a:lnSpc>
                  <a:spcPct val="90000"/>
                </a:lnSpc>
                <a:spcBef>
                  <a:spcPct val="0"/>
                </a:spcBef>
                <a:spcAft>
                  <a:spcPct val="15000"/>
                </a:spcAft>
              </a:pPr>
              <a:r>
                <a:rPr lang="en-US" sz="1500" b="1" kern="1200">
                  <a:solidFill>
                    <a:srgbClr val="000000"/>
                  </a:solidFill>
                  <a:latin typeface="Avenir Book"/>
                </a:rPr>
                <a:t>Collaborative Design:  </a:t>
              </a:r>
              <a:r>
                <a:rPr lang="en-US" sz="1500" kern="1200">
                  <a:solidFill>
                    <a:srgbClr val="000000"/>
                  </a:solidFill>
                  <a:latin typeface="Avenir Book"/>
                </a:rPr>
                <a:t>Work between Hub, Spoke, &amp; focal communities on resources such as hardware, software, data policy, and data lifecycle needs.</a:t>
              </a:r>
              <a:endParaRPr lang="en-US" sz="1500" kern="1200"/>
            </a:p>
          </p:txBody>
        </p:sp>
        <p:sp>
          <p:nvSpPr>
            <p:cNvPr id="9" name="Freeform 8">
              <a:extLst>
                <a:ext uri="{FF2B5EF4-FFF2-40B4-BE49-F238E27FC236}">
                  <a16:creationId xmlns:a16="http://schemas.microsoft.com/office/drawing/2014/main" id="{26982CB3-B3FF-A861-DA66-F8DF0D5C9E76}"/>
                </a:ext>
              </a:extLst>
            </p:cNvPr>
            <p:cNvSpPr/>
            <p:nvPr/>
          </p:nvSpPr>
          <p:spPr>
            <a:xfrm>
              <a:off x="2021894" y="1661106"/>
              <a:ext cx="8367854" cy="581698"/>
            </a:xfrm>
            <a:custGeom>
              <a:avLst/>
              <a:gdLst>
                <a:gd name="connsiteX0" fmla="*/ 96952 w 581698"/>
                <a:gd name="connsiteY0" fmla="*/ 0 h 8375754"/>
                <a:gd name="connsiteX1" fmla="*/ 484746 w 581698"/>
                <a:gd name="connsiteY1" fmla="*/ 0 h 8375754"/>
                <a:gd name="connsiteX2" fmla="*/ 581698 w 581698"/>
                <a:gd name="connsiteY2" fmla="*/ 96952 h 8375754"/>
                <a:gd name="connsiteX3" fmla="*/ 581698 w 581698"/>
                <a:gd name="connsiteY3" fmla="*/ 8375754 h 8375754"/>
                <a:gd name="connsiteX4" fmla="*/ 581698 w 581698"/>
                <a:gd name="connsiteY4" fmla="*/ 8375754 h 8375754"/>
                <a:gd name="connsiteX5" fmla="*/ 0 w 581698"/>
                <a:gd name="connsiteY5" fmla="*/ 8375754 h 8375754"/>
                <a:gd name="connsiteX6" fmla="*/ 0 w 581698"/>
                <a:gd name="connsiteY6" fmla="*/ 8375754 h 8375754"/>
                <a:gd name="connsiteX7" fmla="*/ 0 w 581698"/>
                <a:gd name="connsiteY7" fmla="*/ 96952 h 8375754"/>
                <a:gd name="connsiteX8" fmla="*/ 96952 w 581698"/>
                <a:gd name="connsiteY8" fmla="*/ 0 h 83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698" h="8375754">
                  <a:moveTo>
                    <a:pt x="581698" y="1395993"/>
                  </a:moveTo>
                  <a:lnTo>
                    <a:pt x="581698" y="6979761"/>
                  </a:lnTo>
                  <a:cubicBezTo>
                    <a:pt x="581698" y="7750745"/>
                    <a:pt x="578683" y="8375754"/>
                    <a:pt x="574965" y="8375754"/>
                  </a:cubicBezTo>
                  <a:lnTo>
                    <a:pt x="0" y="8375754"/>
                  </a:lnTo>
                  <a:lnTo>
                    <a:pt x="0" y="8375754"/>
                  </a:lnTo>
                  <a:lnTo>
                    <a:pt x="0" y="0"/>
                  </a:lnTo>
                  <a:lnTo>
                    <a:pt x="0" y="0"/>
                  </a:lnTo>
                  <a:lnTo>
                    <a:pt x="574965" y="0"/>
                  </a:lnTo>
                  <a:cubicBezTo>
                    <a:pt x="578683" y="0"/>
                    <a:pt x="581698" y="625009"/>
                    <a:pt x="581698" y="139599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7921" rIns="37921" bIns="37921" numCol="1" spcCol="1270" anchor="ctr" anchorCtr="0">
              <a:noAutofit/>
            </a:bodyPr>
            <a:lstStyle/>
            <a:p>
              <a:pPr marL="0" lvl="1" algn="l" defTabSz="666750" rtl="0">
                <a:lnSpc>
                  <a:spcPct val="90000"/>
                </a:lnSpc>
                <a:spcBef>
                  <a:spcPct val="0"/>
                </a:spcBef>
                <a:spcAft>
                  <a:spcPct val="15000"/>
                </a:spcAft>
              </a:pPr>
              <a:r>
                <a:rPr lang="en-US" sz="1500" b="1">
                  <a:solidFill>
                    <a:srgbClr val="000000"/>
                  </a:solidFill>
                  <a:latin typeface="Avenir Book"/>
                </a:rPr>
                <a:t>Systems Operations: </a:t>
              </a:r>
              <a:r>
                <a:rPr lang="en-US" sz="1500" kern="1200">
                  <a:solidFill>
                    <a:srgbClr val="000000"/>
                  </a:solidFill>
                  <a:latin typeface="Avenir Book"/>
                </a:rPr>
                <a:t>Responsible for the management and support of different types of operational tasks &amp; resources (hardware, software, etc.).</a:t>
              </a:r>
              <a:endParaRPr lang="en-US" sz="1500" kern="1200">
                <a:solidFill>
                  <a:srgbClr val="000000"/>
                </a:solidFill>
                <a:latin typeface="Calibri" panose="020F0502020204030204"/>
              </a:endParaRPr>
            </a:p>
          </p:txBody>
        </p:sp>
        <p:sp>
          <p:nvSpPr>
            <p:cNvPr id="11" name="Freeform 10">
              <a:extLst>
                <a:ext uri="{FF2B5EF4-FFF2-40B4-BE49-F238E27FC236}">
                  <a16:creationId xmlns:a16="http://schemas.microsoft.com/office/drawing/2014/main" id="{B9BA0B05-87FE-68AD-B77A-8369627AFE09}"/>
                </a:ext>
              </a:extLst>
            </p:cNvPr>
            <p:cNvSpPr/>
            <p:nvPr/>
          </p:nvSpPr>
          <p:spPr>
            <a:xfrm>
              <a:off x="2021894" y="2457905"/>
              <a:ext cx="8344704" cy="581698"/>
            </a:xfrm>
            <a:custGeom>
              <a:avLst/>
              <a:gdLst>
                <a:gd name="connsiteX0" fmla="*/ 96952 w 581698"/>
                <a:gd name="connsiteY0" fmla="*/ 0 h 8375754"/>
                <a:gd name="connsiteX1" fmla="*/ 484746 w 581698"/>
                <a:gd name="connsiteY1" fmla="*/ 0 h 8375754"/>
                <a:gd name="connsiteX2" fmla="*/ 581698 w 581698"/>
                <a:gd name="connsiteY2" fmla="*/ 96952 h 8375754"/>
                <a:gd name="connsiteX3" fmla="*/ 581698 w 581698"/>
                <a:gd name="connsiteY3" fmla="*/ 8375754 h 8375754"/>
                <a:gd name="connsiteX4" fmla="*/ 581698 w 581698"/>
                <a:gd name="connsiteY4" fmla="*/ 8375754 h 8375754"/>
                <a:gd name="connsiteX5" fmla="*/ 0 w 581698"/>
                <a:gd name="connsiteY5" fmla="*/ 8375754 h 8375754"/>
                <a:gd name="connsiteX6" fmla="*/ 0 w 581698"/>
                <a:gd name="connsiteY6" fmla="*/ 8375754 h 8375754"/>
                <a:gd name="connsiteX7" fmla="*/ 0 w 581698"/>
                <a:gd name="connsiteY7" fmla="*/ 96952 h 8375754"/>
                <a:gd name="connsiteX8" fmla="*/ 96952 w 581698"/>
                <a:gd name="connsiteY8" fmla="*/ 0 h 83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698" h="8375754">
                  <a:moveTo>
                    <a:pt x="581698" y="1395993"/>
                  </a:moveTo>
                  <a:lnTo>
                    <a:pt x="581698" y="6979761"/>
                  </a:lnTo>
                  <a:cubicBezTo>
                    <a:pt x="581698" y="7750745"/>
                    <a:pt x="578683" y="8375754"/>
                    <a:pt x="574965" y="8375754"/>
                  </a:cubicBezTo>
                  <a:lnTo>
                    <a:pt x="0" y="8375754"/>
                  </a:lnTo>
                  <a:lnTo>
                    <a:pt x="0" y="8375754"/>
                  </a:lnTo>
                  <a:lnTo>
                    <a:pt x="0" y="0"/>
                  </a:lnTo>
                  <a:lnTo>
                    <a:pt x="0" y="0"/>
                  </a:lnTo>
                  <a:lnTo>
                    <a:pt x="574965" y="0"/>
                  </a:lnTo>
                  <a:cubicBezTo>
                    <a:pt x="578683" y="0"/>
                    <a:pt x="581698" y="625009"/>
                    <a:pt x="581698" y="139599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7921" rIns="37921" bIns="37921" numCol="1" spcCol="1270" anchor="ctr" anchorCtr="0">
              <a:noAutofit/>
            </a:bodyPr>
            <a:lstStyle/>
            <a:p>
              <a:pPr marL="0" lvl="1" algn="l" defTabSz="666750" rtl="0">
                <a:lnSpc>
                  <a:spcPct val="90000"/>
                </a:lnSpc>
                <a:spcBef>
                  <a:spcPct val="0"/>
                </a:spcBef>
                <a:spcAft>
                  <a:spcPct val="15000"/>
                </a:spcAft>
              </a:pPr>
              <a:r>
                <a:rPr lang="en-US" sz="1500" b="1">
                  <a:solidFill>
                    <a:srgbClr val="000000"/>
                  </a:solidFill>
                  <a:latin typeface="Avenir Book"/>
                </a:rPr>
                <a:t>Partnership Modalities: </a:t>
              </a:r>
              <a:r>
                <a:rPr lang="en-US" sz="1500" kern="1200">
                  <a:solidFill>
                    <a:srgbClr val="000000"/>
                  </a:solidFill>
                  <a:latin typeface="Avenir Book"/>
                </a:rPr>
                <a:t>Spoke staff will contribute to HPDF partnership and  governance model as part of systems and community operations activities. </a:t>
              </a:r>
            </a:p>
          </p:txBody>
        </p:sp>
        <p:sp>
          <p:nvSpPr>
            <p:cNvPr id="13" name="Freeform 12">
              <a:extLst>
                <a:ext uri="{FF2B5EF4-FFF2-40B4-BE49-F238E27FC236}">
                  <a16:creationId xmlns:a16="http://schemas.microsoft.com/office/drawing/2014/main" id="{80E31499-4F7A-FFF6-80BD-A136038A3056}"/>
                </a:ext>
              </a:extLst>
            </p:cNvPr>
            <p:cNvSpPr/>
            <p:nvPr/>
          </p:nvSpPr>
          <p:spPr>
            <a:xfrm>
              <a:off x="2017669" y="3254705"/>
              <a:ext cx="8345256" cy="581698"/>
            </a:xfrm>
            <a:custGeom>
              <a:avLst/>
              <a:gdLst>
                <a:gd name="connsiteX0" fmla="*/ 96952 w 581698"/>
                <a:gd name="connsiteY0" fmla="*/ 0 h 8375754"/>
                <a:gd name="connsiteX1" fmla="*/ 484746 w 581698"/>
                <a:gd name="connsiteY1" fmla="*/ 0 h 8375754"/>
                <a:gd name="connsiteX2" fmla="*/ 581698 w 581698"/>
                <a:gd name="connsiteY2" fmla="*/ 96952 h 8375754"/>
                <a:gd name="connsiteX3" fmla="*/ 581698 w 581698"/>
                <a:gd name="connsiteY3" fmla="*/ 8375754 h 8375754"/>
                <a:gd name="connsiteX4" fmla="*/ 581698 w 581698"/>
                <a:gd name="connsiteY4" fmla="*/ 8375754 h 8375754"/>
                <a:gd name="connsiteX5" fmla="*/ 0 w 581698"/>
                <a:gd name="connsiteY5" fmla="*/ 8375754 h 8375754"/>
                <a:gd name="connsiteX6" fmla="*/ 0 w 581698"/>
                <a:gd name="connsiteY6" fmla="*/ 8375754 h 8375754"/>
                <a:gd name="connsiteX7" fmla="*/ 0 w 581698"/>
                <a:gd name="connsiteY7" fmla="*/ 96952 h 8375754"/>
                <a:gd name="connsiteX8" fmla="*/ 96952 w 581698"/>
                <a:gd name="connsiteY8" fmla="*/ 0 h 83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698" h="8375754">
                  <a:moveTo>
                    <a:pt x="581698" y="1395993"/>
                  </a:moveTo>
                  <a:lnTo>
                    <a:pt x="581698" y="6979761"/>
                  </a:lnTo>
                  <a:cubicBezTo>
                    <a:pt x="581698" y="7750745"/>
                    <a:pt x="578683" y="8375754"/>
                    <a:pt x="574965" y="8375754"/>
                  </a:cubicBezTo>
                  <a:lnTo>
                    <a:pt x="0" y="8375754"/>
                  </a:lnTo>
                  <a:lnTo>
                    <a:pt x="0" y="8375754"/>
                  </a:lnTo>
                  <a:lnTo>
                    <a:pt x="0" y="0"/>
                  </a:lnTo>
                  <a:lnTo>
                    <a:pt x="0" y="0"/>
                  </a:lnTo>
                  <a:lnTo>
                    <a:pt x="574965" y="0"/>
                  </a:lnTo>
                  <a:cubicBezTo>
                    <a:pt x="578683" y="0"/>
                    <a:pt x="581698" y="625009"/>
                    <a:pt x="581698" y="139599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7921" rIns="37921" bIns="37921" numCol="1" spcCol="1270" anchor="ctr" anchorCtr="0">
              <a:noAutofit/>
            </a:bodyPr>
            <a:lstStyle/>
            <a:p>
              <a:pPr marL="0" lvl="1" algn="l" defTabSz="666750" rtl="0">
                <a:lnSpc>
                  <a:spcPct val="90000"/>
                </a:lnSpc>
                <a:spcBef>
                  <a:spcPct val="0"/>
                </a:spcBef>
                <a:spcAft>
                  <a:spcPct val="15000"/>
                </a:spcAft>
              </a:pPr>
              <a:r>
                <a:rPr lang="en-US" sz="1500" b="1">
                  <a:solidFill>
                    <a:srgbClr val="000000"/>
                  </a:solidFill>
                  <a:latin typeface="Avenir Book"/>
                </a:rPr>
                <a:t>Data Policy in Practice: </a:t>
              </a:r>
              <a:r>
                <a:rPr lang="en-US" sz="1500" kern="1200">
                  <a:solidFill>
                    <a:srgbClr val="000000"/>
                  </a:solidFill>
                  <a:latin typeface="Avenir Book"/>
                </a:rPr>
                <a:t>Spoke staff will ensure appropriate collaborative data policies are put into practice in concert with a community.</a:t>
              </a:r>
              <a:endParaRPr lang="en-US" sz="1500" kern="1200">
                <a:solidFill>
                  <a:srgbClr val="000000"/>
                </a:solidFill>
                <a:latin typeface="Calibri" panose="020F0502020204030204"/>
              </a:endParaRPr>
            </a:p>
          </p:txBody>
        </p:sp>
        <p:sp>
          <p:nvSpPr>
            <p:cNvPr id="15" name="Freeform 14">
              <a:extLst>
                <a:ext uri="{FF2B5EF4-FFF2-40B4-BE49-F238E27FC236}">
                  <a16:creationId xmlns:a16="http://schemas.microsoft.com/office/drawing/2014/main" id="{80528425-05AA-DE5C-874D-BCFA44203687}"/>
                </a:ext>
              </a:extLst>
            </p:cNvPr>
            <p:cNvSpPr/>
            <p:nvPr/>
          </p:nvSpPr>
          <p:spPr>
            <a:xfrm>
              <a:off x="2038716" y="4051504"/>
              <a:ext cx="8347356" cy="581699"/>
            </a:xfrm>
            <a:custGeom>
              <a:avLst/>
              <a:gdLst>
                <a:gd name="connsiteX0" fmla="*/ 96952 w 581698"/>
                <a:gd name="connsiteY0" fmla="*/ 0 h 8375754"/>
                <a:gd name="connsiteX1" fmla="*/ 484746 w 581698"/>
                <a:gd name="connsiteY1" fmla="*/ 0 h 8375754"/>
                <a:gd name="connsiteX2" fmla="*/ 581698 w 581698"/>
                <a:gd name="connsiteY2" fmla="*/ 96952 h 8375754"/>
                <a:gd name="connsiteX3" fmla="*/ 581698 w 581698"/>
                <a:gd name="connsiteY3" fmla="*/ 8375754 h 8375754"/>
                <a:gd name="connsiteX4" fmla="*/ 581698 w 581698"/>
                <a:gd name="connsiteY4" fmla="*/ 8375754 h 8375754"/>
                <a:gd name="connsiteX5" fmla="*/ 0 w 581698"/>
                <a:gd name="connsiteY5" fmla="*/ 8375754 h 8375754"/>
                <a:gd name="connsiteX6" fmla="*/ 0 w 581698"/>
                <a:gd name="connsiteY6" fmla="*/ 8375754 h 8375754"/>
                <a:gd name="connsiteX7" fmla="*/ 0 w 581698"/>
                <a:gd name="connsiteY7" fmla="*/ 96952 h 8375754"/>
                <a:gd name="connsiteX8" fmla="*/ 96952 w 581698"/>
                <a:gd name="connsiteY8" fmla="*/ 0 h 83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698" h="8375754">
                  <a:moveTo>
                    <a:pt x="581698" y="1395993"/>
                  </a:moveTo>
                  <a:lnTo>
                    <a:pt x="581698" y="6979761"/>
                  </a:lnTo>
                  <a:cubicBezTo>
                    <a:pt x="581698" y="7750745"/>
                    <a:pt x="578683" y="8375754"/>
                    <a:pt x="574965" y="8375754"/>
                  </a:cubicBezTo>
                  <a:lnTo>
                    <a:pt x="0" y="8375754"/>
                  </a:lnTo>
                  <a:lnTo>
                    <a:pt x="0" y="8375754"/>
                  </a:lnTo>
                  <a:lnTo>
                    <a:pt x="0" y="0"/>
                  </a:lnTo>
                  <a:lnTo>
                    <a:pt x="0" y="0"/>
                  </a:lnTo>
                  <a:lnTo>
                    <a:pt x="574965" y="0"/>
                  </a:lnTo>
                  <a:cubicBezTo>
                    <a:pt x="578683" y="0"/>
                    <a:pt x="581698" y="625009"/>
                    <a:pt x="581698" y="139599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7921" rIns="37921" bIns="37922" numCol="1" spcCol="1270" anchor="ctr" anchorCtr="0">
              <a:noAutofit/>
            </a:bodyPr>
            <a:lstStyle/>
            <a:p>
              <a:pPr marL="0" lvl="1" algn="l" defTabSz="666750" rtl="0">
                <a:lnSpc>
                  <a:spcPct val="90000"/>
                </a:lnSpc>
                <a:spcBef>
                  <a:spcPct val="0"/>
                </a:spcBef>
                <a:spcAft>
                  <a:spcPct val="15000"/>
                </a:spcAft>
              </a:pPr>
              <a:r>
                <a:rPr lang="en-US" sz="1500" b="1">
                  <a:solidFill>
                    <a:srgbClr val="000000"/>
                  </a:solidFill>
                  <a:latin typeface="Avenir Book"/>
                </a:rPr>
                <a:t>Support: </a:t>
              </a:r>
              <a:r>
                <a:rPr lang="en-US" sz="1500" kern="1200">
                  <a:solidFill>
                    <a:srgbClr val="000000"/>
                  </a:solidFill>
                  <a:latin typeface="Avenir Book"/>
                </a:rPr>
                <a:t>Spoke staff will offer front line user support that leverages their deep subject matter expertise in the scientific domains, instrumentation, or data products at hand.</a:t>
              </a:r>
            </a:p>
          </p:txBody>
        </p:sp>
        <p:sp>
          <p:nvSpPr>
            <p:cNvPr id="17" name="Freeform 16">
              <a:extLst>
                <a:ext uri="{FF2B5EF4-FFF2-40B4-BE49-F238E27FC236}">
                  <a16:creationId xmlns:a16="http://schemas.microsoft.com/office/drawing/2014/main" id="{839A808A-6205-5EFA-969A-7E3DFE1BA2A3}"/>
                </a:ext>
              </a:extLst>
            </p:cNvPr>
            <p:cNvSpPr/>
            <p:nvPr/>
          </p:nvSpPr>
          <p:spPr>
            <a:xfrm>
              <a:off x="2038716" y="4848302"/>
              <a:ext cx="8347356" cy="581699"/>
            </a:xfrm>
            <a:custGeom>
              <a:avLst/>
              <a:gdLst>
                <a:gd name="connsiteX0" fmla="*/ 96952 w 581698"/>
                <a:gd name="connsiteY0" fmla="*/ 0 h 8375754"/>
                <a:gd name="connsiteX1" fmla="*/ 484746 w 581698"/>
                <a:gd name="connsiteY1" fmla="*/ 0 h 8375754"/>
                <a:gd name="connsiteX2" fmla="*/ 581698 w 581698"/>
                <a:gd name="connsiteY2" fmla="*/ 96952 h 8375754"/>
                <a:gd name="connsiteX3" fmla="*/ 581698 w 581698"/>
                <a:gd name="connsiteY3" fmla="*/ 8375754 h 8375754"/>
                <a:gd name="connsiteX4" fmla="*/ 581698 w 581698"/>
                <a:gd name="connsiteY4" fmla="*/ 8375754 h 8375754"/>
                <a:gd name="connsiteX5" fmla="*/ 0 w 581698"/>
                <a:gd name="connsiteY5" fmla="*/ 8375754 h 8375754"/>
                <a:gd name="connsiteX6" fmla="*/ 0 w 581698"/>
                <a:gd name="connsiteY6" fmla="*/ 8375754 h 8375754"/>
                <a:gd name="connsiteX7" fmla="*/ 0 w 581698"/>
                <a:gd name="connsiteY7" fmla="*/ 96952 h 8375754"/>
                <a:gd name="connsiteX8" fmla="*/ 96952 w 581698"/>
                <a:gd name="connsiteY8" fmla="*/ 0 h 837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698" h="8375754">
                  <a:moveTo>
                    <a:pt x="581698" y="1395993"/>
                  </a:moveTo>
                  <a:lnTo>
                    <a:pt x="581698" y="6979761"/>
                  </a:lnTo>
                  <a:cubicBezTo>
                    <a:pt x="581698" y="7750745"/>
                    <a:pt x="578683" y="8375754"/>
                    <a:pt x="574965" y="8375754"/>
                  </a:cubicBezTo>
                  <a:lnTo>
                    <a:pt x="0" y="8375754"/>
                  </a:lnTo>
                  <a:lnTo>
                    <a:pt x="0" y="8375754"/>
                  </a:lnTo>
                  <a:lnTo>
                    <a:pt x="0" y="0"/>
                  </a:lnTo>
                  <a:lnTo>
                    <a:pt x="0" y="0"/>
                  </a:lnTo>
                  <a:lnTo>
                    <a:pt x="574965" y="0"/>
                  </a:lnTo>
                  <a:cubicBezTo>
                    <a:pt x="578683" y="0"/>
                    <a:pt x="581698" y="625009"/>
                    <a:pt x="581698" y="139599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7921" rIns="37921" bIns="37922" numCol="1" spcCol="1270" anchor="ctr" anchorCtr="0">
              <a:noAutofit/>
            </a:bodyPr>
            <a:lstStyle/>
            <a:p>
              <a:pPr marL="0" lvl="1" algn="l" defTabSz="666750" rtl="0">
                <a:lnSpc>
                  <a:spcPct val="90000"/>
                </a:lnSpc>
                <a:spcBef>
                  <a:spcPct val="0"/>
                </a:spcBef>
                <a:spcAft>
                  <a:spcPct val="15000"/>
                </a:spcAft>
              </a:pPr>
              <a:r>
                <a:rPr lang="en-US" sz="1500" b="1">
                  <a:solidFill>
                    <a:srgbClr val="000000"/>
                  </a:solidFill>
                  <a:latin typeface="Avenir Book"/>
                </a:rPr>
                <a:t>Training &amp; Outreach: </a:t>
              </a:r>
              <a:r>
                <a:rPr lang="en-US" sz="1500" kern="1200">
                  <a:solidFill>
                    <a:srgbClr val="000000"/>
                  </a:solidFill>
                  <a:latin typeface="Avenir Book"/>
                </a:rPr>
                <a:t>Leading training &amp; outreach activities for community specific workflows, specific HPDF resources, and outreach to the Spoke's community, or general advocacy of Open Science.</a:t>
              </a:r>
            </a:p>
          </p:txBody>
        </p:sp>
      </p:grpSp>
      <p:sp>
        <p:nvSpPr>
          <p:cNvPr id="18" name="Rounded Rectangle 17">
            <a:extLst>
              <a:ext uri="{FF2B5EF4-FFF2-40B4-BE49-F238E27FC236}">
                <a16:creationId xmlns:a16="http://schemas.microsoft.com/office/drawing/2014/main" id="{1B6A3C7A-F102-5E5D-A5B0-E4D70254503A}"/>
              </a:ext>
            </a:extLst>
          </p:cNvPr>
          <p:cNvSpPr/>
          <p:nvPr/>
        </p:nvSpPr>
        <p:spPr>
          <a:xfrm rot="16200000">
            <a:off x="-1472506" y="3033812"/>
            <a:ext cx="4956730" cy="7925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Spoke Activities</a:t>
            </a:r>
          </a:p>
        </p:txBody>
      </p:sp>
      <p:sp>
        <p:nvSpPr>
          <p:cNvPr id="4" name="Footer Placeholder 3">
            <a:extLst>
              <a:ext uri="{FF2B5EF4-FFF2-40B4-BE49-F238E27FC236}">
                <a16:creationId xmlns:a16="http://schemas.microsoft.com/office/drawing/2014/main" id="{C8FF1F12-D9F0-8153-68DC-D33142941E29}"/>
              </a:ext>
            </a:extLst>
          </p:cNvPr>
          <p:cNvSpPr>
            <a:spLocks noGrp="1"/>
          </p:cNvSpPr>
          <p:nvPr>
            <p:ph type="ftr" sz="quarter" idx="3"/>
          </p:nvPr>
        </p:nvSpPr>
        <p:spPr/>
        <p:txBody>
          <a:bodyPr/>
          <a:lstStyle/>
          <a:p>
            <a:r>
              <a:rPr lang="en-US"/>
              <a:t>High Performance Data Facility: Status and Plans</a:t>
            </a:r>
          </a:p>
        </p:txBody>
      </p:sp>
    </p:spTree>
    <p:extLst>
      <p:ext uri="{BB962C8B-B14F-4D97-AF65-F5344CB8AC3E}">
        <p14:creationId xmlns:p14="http://schemas.microsoft.com/office/powerpoint/2010/main" val="2298935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A260-7D51-F6D1-F3F4-8B05D253C5B4}"/>
              </a:ext>
            </a:extLst>
          </p:cNvPr>
          <p:cNvSpPr>
            <a:spLocks noGrp="1"/>
          </p:cNvSpPr>
          <p:nvPr>
            <p:ph type="title"/>
          </p:nvPr>
        </p:nvSpPr>
        <p:spPr>
          <a:xfrm>
            <a:off x="609600" y="228601"/>
            <a:ext cx="8309962" cy="501649"/>
          </a:xfrm>
        </p:spPr>
        <p:txBody>
          <a:bodyPr/>
          <a:lstStyle/>
          <a:p>
            <a:r>
              <a:rPr lang="en-US" b="1" i="0" u="none" strike="noStrike" baseline="0">
                <a:solidFill>
                  <a:srgbClr val="000000"/>
                </a:solidFill>
                <a:latin typeface="Avenir Medium"/>
                <a:ea typeface="Avenir Medium"/>
                <a:cs typeface="Avenir Medium"/>
              </a:rPr>
              <a:t>Factors Shaping Spoke Design</a:t>
            </a:r>
            <a:endParaRPr lang="en-US" sz="2400"/>
          </a:p>
        </p:txBody>
      </p:sp>
      <p:sp>
        <p:nvSpPr>
          <p:cNvPr id="5" name="Slide Number Placeholder 4">
            <a:extLst>
              <a:ext uri="{FF2B5EF4-FFF2-40B4-BE49-F238E27FC236}">
                <a16:creationId xmlns:a16="http://schemas.microsoft.com/office/drawing/2014/main" id="{8C8ADF4E-7BC1-617A-E190-6AD6666B217A}"/>
              </a:ext>
            </a:extLst>
          </p:cNvPr>
          <p:cNvSpPr>
            <a:spLocks noGrp="1"/>
          </p:cNvSpPr>
          <p:nvPr>
            <p:ph type="sldNum" sz="quarter" idx="4"/>
          </p:nvPr>
        </p:nvSpPr>
        <p:spPr/>
        <p:txBody>
          <a:bodyPr/>
          <a:lstStyle/>
          <a:p>
            <a:r>
              <a:rPr lang="en-US"/>
              <a:t>|  </a:t>
            </a:r>
            <a:fld id="{C67B5887-CFB9-4246-8825-1B185D5D0EDC}" type="slidenum">
              <a:rPr lang="en-US" smtClean="0"/>
              <a:pPr/>
              <a:t>28</a:t>
            </a:fld>
            <a:endParaRPr lang="en-US"/>
          </a:p>
        </p:txBody>
      </p:sp>
      <p:sp>
        <p:nvSpPr>
          <p:cNvPr id="4" name="Footer Placeholder 4">
            <a:extLst>
              <a:ext uri="{FF2B5EF4-FFF2-40B4-BE49-F238E27FC236}">
                <a16:creationId xmlns:a16="http://schemas.microsoft.com/office/drawing/2014/main" id="{ED64FE64-6F12-05E2-F074-9E19E9F7B93B}"/>
              </a:ext>
            </a:extLst>
          </p:cNvPr>
          <p:cNvSpPr>
            <a:spLocks noGrp="1"/>
          </p:cNvSpPr>
          <p:nvPr>
            <p:ph type="ftr" sz="quarter" idx="4294967295"/>
          </p:nvPr>
        </p:nvSpPr>
        <p:spPr>
          <a:xfrm>
            <a:off x="3048000" y="6356350"/>
            <a:ext cx="6096000" cy="365125"/>
          </a:xfrm>
          <a:prstGeom prst="rect">
            <a:avLst/>
          </a:prstGeom>
        </p:spPr>
        <p:txBody>
          <a:bodyPr/>
          <a:lstStyle/>
          <a:p>
            <a:r>
              <a:rPr lang="en-US"/>
              <a:t>High Performance Data Facility: Status and Plans</a:t>
            </a:r>
          </a:p>
        </p:txBody>
      </p:sp>
      <p:sp>
        <p:nvSpPr>
          <p:cNvPr id="23" name="TextBox 22">
            <a:extLst>
              <a:ext uri="{FF2B5EF4-FFF2-40B4-BE49-F238E27FC236}">
                <a16:creationId xmlns:a16="http://schemas.microsoft.com/office/drawing/2014/main" id="{01E937C0-339C-5095-D1CF-84016678DCFC}"/>
              </a:ext>
            </a:extLst>
          </p:cNvPr>
          <p:cNvSpPr txBox="1"/>
          <p:nvPr/>
        </p:nvSpPr>
        <p:spPr>
          <a:xfrm>
            <a:off x="426981" y="919395"/>
            <a:ext cx="11502349" cy="1015663"/>
          </a:xfrm>
          <a:prstGeom prst="rect">
            <a:avLst/>
          </a:prstGeom>
          <a:noFill/>
        </p:spPr>
        <p:txBody>
          <a:bodyPr wrap="square" lIns="91440" tIns="45720" rIns="91440" bIns="45720" rtlCol="0" anchor="t">
            <a:spAutoFit/>
          </a:bodyPr>
          <a:lstStyle/>
          <a:p>
            <a:r>
              <a:rPr lang="en-US" sz="2000"/>
              <a:t>Team anticipates that Spokes will be various combination of hardware (compute, storage, and network), software, people, data policies, trainings, and user support depending on data lifecycle needs of the specific communities.</a:t>
            </a:r>
            <a:endParaRPr lang="en-US" sz="2000">
              <a:latin typeface="Avenir Medium"/>
            </a:endParaRPr>
          </a:p>
        </p:txBody>
      </p:sp>
      <p:grpSp>
        <p:nvGrpSpPr>
          <p:cNvPr id="22" name="Group 21">
            <a:extLst>
              <a:ext uri="{FF2B5EF4-FFF2-40B4-BE49-F238E27FC236}">
                <a16:creationId xmlns:a16="http://schemas.microsoft.com/office/drawing/2014/main" id="{450E04D6-3198-386D-A925-2FB68DA1635D}"/>
              </a:ext>
            </a:extLst>
          </p:cNvPr>
          <p:cNvGrpSpPr/>
          <p:nvPr/>
        </p:nvGrpSpPr>
        <p:grpSpPr>
          <a:xfrm>
            <a:off x="2638697" y="2024534"/>
            <a:ext cx="6096000" cy="3545536"/>
            <a:chOff x="532034" y="2672842"/>
            <a:chExt cx="6096000" cy="3545536"/>
          </a:xfrm>
        </p:grpSpPr>
        <p:sp>
          <p:nvSpPr>
            <p:cNvPr id="11" name="Rounded Rectangle 10">
              <a:extLst>
                <a:ext uri="{FF2B5EF4-FFF2-40B4-BE49-F238E27FC236}">
                  <a16:creationId xmlns:a16="http://schemas.microsoft.com/office/drawing/2014/main" id="{C940BEA8-C1E1-B2EF-F582-FB1355B1D027}"/>
                </a:ext>
              </a:extLst>
            </p:cNvPr>
            <p:cNvSpPr/>
            <p:nvPr/>
          </p:nvSpPr>
          <p:spPr>
            <a:xfrm>
              <a:off x="532034" y="2672843"/>
              <a:ext cx="2651392" cy="836711"/>
            </a:xfrm>
            <a:prstGeom prst="roundRect">
              <a:avLst/>
            </a:prstGeom>
            <a:solidFill>
              <a:schemeClr val="accent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Community Structure</a:t>
              </a:r>
            </a:p>
          </p:txBody>
        </p:sp>
        <p:sp>
          <p:nvSpPr>
            <p:cNvPr id="12" name="Rounded Rectangle 11">
              <a:extLst>
                <a:ext uri="{FF2B5EF4-FFF2-40B4-BE49-F238E27FC236}">
                  <a16:creationId xmlns:a16="http://schemas.microsoft.com/office/drawing/2014/main" id="{E4E3EFA1-A9FA-DF2E-1F92-5A95B356A4ED}"/>
                </a:ext>
              </a:extLst>
            </p:cNvPr>
            <p:cNvSpPr/>
            <p:nvPr/>
          </p:nvSpPr>
          <p:spPr>
            <a:xfrm>
              <a:off x="3275234" y="2672842"/>
              <a:ext cx="3352800" cy="836711"/>
            </a:xfrm>
            <a:prstGeom prst="roundRect">
              <a:avLst/>
            </a:prstGeom>
            <a:solidFill>
              <a:schemeClr val="accent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Organizational Structure</a:t>
              </a:r>
            </a:p>
          </p:txBody>
        </p:sp>
        <p:sp>
          <p:nvSpPr>
            <p:cNvPr id="13" name="Rounded Rectangle 12">
              <a:extLst>
                <a:ext uri="{FF2B5EF4-FFF2-40B4-BE49-F238E27FC236}">
                  <a16:creationId xmlns:a16="http://schemas.microsoft.com/office/drawing/2014/main" id="{4444392E-A5A4-287B-8B23-DFE5B015C727}"/>
                </a:ext>
              </a:extLst>
            </p:cNvPr>
            <p:cNvSpPr/>
            <p:nvPr/>
          </p:nvSpPr>
          <p:spPr>
            <a:xfrm>
              <a:off x="532034" y="5486068"/>
              <a:ext cx="3505811" cy="732310"/>
            </a:xfrm>
            <a:prstGeom prst="roundRect">
              <a:avLst/>
            </a:prstGeom>
            <a:solidFill>
              <a:srgbClr val="065A6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venir Medium"/>
                </a:rPr>
                <a:t>Infrastructure</a:t>
              </a:r>
              <a:endParaRPr lang="en-US" b="1">
                <a:latin typeface="Avenir Medium" panose="02000503020000020003" pitchFamily="2" charset="0"/>
              </a:endParaRPr>
            </a:p>
          </p:txBody>
        </p:sp>
        <p:sp>
          <p:nvSpPr>
            <p:cNvPr id="14" name="Rounded Rectangle 13">
              <a:extLst>
                <a:ext uri="{FF2B5EF4-FFF2-40B4-BE49-F238E27FC236}">
                  <a16:creationId xmlns:a16="http://schemas.microsoft.com/office/drawing/2014/main" id="{BA06ABD8-C955-EB20-F453-B14CDC9F8C5D}"/>
                </a:ext>
              </a:extLst>
            </p:cNvPr>
            <p:cNvSpPr/>
            <p:nvPr/>
          </p:nvSpPr>
          <p:spPr>
            <a:xfrm>
              <a:off x="3275234" y="4486160"/>
              <a:ext cx="3352800" cy="929960"/>
            </a:xfrm>
            <a:prstGeom prst="roundRect">
              <a:avLst/>
            </a:prstGeom>
            <a:solidFill>
              <a:schemeClr val="accent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Funding Model(s)</a:t>
              </a:r>
            </a:p>
          </p:txBody>
        </p:sp>
        <p:sp>
          <p:nvSpPr>
            <p:cNvPr id="15" name="Rounded Rectangle 14">
              <a:extLst>
                <a:ext uri="{FF2B5EF4-FFF2-40B4-BE49-F238E27FC236}">
                  <a16:creationId xmlns:a16="http://schemas.microsoft.com/office/drawing/2014/main" id="{5967711E-A80D-D728-2E79-F9B6BD0E9064}"/>
                </a:ext>
              </a:extLst>
            </p:cNvPr>
            <p:cNvSpPr/>
            <p:nvPr/>
          </p:nvSpPr>
          <p:spPr>
            <a:xfrm>
              <a:off x="532034" y="4486160"/>
              <a:ext cx="2666997" cy="929960"/>
            </a:xfrm>
            <a:prstGeom prst="roundRect">
              <a:avLst/>
            </a:prstGeom>
            <a:solidFill>
              <a:schemeClr val="accent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Size</a:t>
              </a:r>
            </a:p>
          </p:txBody>
        </p:sp>
        <p:sp>
          <p:nvSpPr>
            <p:cNvPr id="17" name="Rounded Rectangle 16">
              <a:extLst>
                <a:ext uri="{FF2B5EF4-FFF2-40B4-BE49-F238E27FC236}">
                  <a16:creationId xmlns:a16="http://schemas.microsoft.com/office/drawing/2014/main" id="{84335183-7CAE-ED3A-679F-33D248BE6773}"/>
                </a:ext>
              </a:extLst>
            </p:cNvPr>
            <p:cNvSpPr/>
            <p:nvPr/>
          </p:nvSpPr>
          <p:spPr>
            <a:xfrm>
              <a:off x="4119327" y="5486068"/>
              <a:ext cx="2508707" cy="732310"/>
            </a:xfrm>
            <a:prstGeom prst="roundRect">
              <a:avLst/>
            </a:prstGeom>
            <a:solidFill>
              <a:srgbClr val="065A6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IRI Patterns</a:t>
              </a:r>
            </a:p>
          </p:txBody>
        </p:sp>
        <p:sp>
          <p:nvSpPr>
            <p:cNvPr id="18" name="Rounded Rectangle 17">
              <a:extLst>
                <a:ext uri="{FF2B5EF4-FFF2-40B4-BE49-F238E27FC236}">
                  <a16:creationId xmlns:a16="http://schemas.microsoft.com/office/drawing/2014/main" id="{FA55D5B3-F8A1-A224-1497-B06CEDF9D842}"/>
                </a:ext>
              </a:extLst>
            </p:cNvPr>
            <p:cNvSpPr/>
            <p:nvPr/>
          </p:nvSpPr>
          <p:spPr>
            <a:xfrm>
              <a:off x="3976642" y="3579501"/>
              <a:ext cx="2651392" cy="836711"/>
            </a:xfrm>
            <a:prstGeom prst="roundRect">
              <a:avLst/>
            </a:prstGeom>
            <a:solidFill>
              <a:srgbClr val="74BDA7"/>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Planned Permanence</a:t>
              </a:r>
            </a:p>
          </p:txBody>
        </p:sp>
        <p:sp>
          <p:nvSpPr>
            <p:cNvPr id="19" name="Rounded Rectangle 18">
              <a:extLst>
                <a:ext uri="{FF2B5EF4-FFF2-40B4-BE49-F238E27FC236}">
                  <a16:creationId xmlns:a16="http://schemas.microsoft.com/office/drawing/2014/main" id="{AB9473C3-D9AE-0915-E721-74EE07879790}"/>
                </a:ext>
              </a:extLst>
            </p:cNvPr>
            <p:cNvSpPr/>
            <p:nvPr/>
          </p:nvSpPr>
          <p:spPr>
            <a:xfrm>
              <a:off x="532034" y="3593713"/>
              <a:ext cx="3352800" cy="836711"/>
            </a:xfrm>
            <a:prstGeom prst="roundRect">
              <a:avLst/>
            </a:prstGeom>
            <a:solidFill>
              <a:srgbClr val="74BDA7"/>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venir Medium" panose="02000503020000020003" pitchFamily="2" charset="0"/>
                </a:rPr>
                <a:t>Scientific Scope</a:t>
              </a:r>
            </a:p>
          </p:txBody>
        </p:sp>
      </p:grpSp>
    </p:spTree>
    <p:extLst>
      <p:ext uri="{BB962C8B-B14F-4D97-AF65-F5344CB8AC3E}">
        <p14:creationId xmlns:p14="http://schemas.microsoft.com/office/powerpoint/2010/main" val="212079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1792-3CA8-E6C9-DA35-3EF4460B9FCA}"/>
              </a:ext>
            </a:extLst>
          </p:cNvPr>
          <p:cNvSpPr>
            <a:spLocks noGrp="1"/>
          </p:cNvSpPr>
          <p:nvPr>
            <p:ph type="title"/>
          </p:nvPr>
        </p:nvSpPr>
        <p:spPr>
          <a:xfrm>
            <a:off x="611131" y="303763"/>
            <a:ext cx="10058400" cy="546080"/>
          </a:xfrm>
        </p:spPr>
        <p:txBody>
          <a:bodyPr/>
          <a:lstStyle/>
          <a:p>
            <a:r>
              <a:rPr lang="en-US">
                <a:latin typeface="Calibri Light"/>
                <a:cs typeface="Calibri Light"/>
              </a:rPr>
              <a:t>Innovation Through Partnership</a:t>
            </a:r>
          </a:p>
        </p:txBody>
      </p:sp>
      <p:sp>
        <p:nvSpPr>
          <p:cNvPr id="5" name="Footer Placeholder 4">
            <a:extLst>
              <a:ext uri="{FF2B5EF4-FFF2-40B4-BE49-F238E27FC236}">
                <a16:creationId xmlns:a16="http://schemas.microsoft.com/office/drawing/2014/main" id="{1584F796-1A7A-F547-AF08-5B0E2BB8985A}"/>
              </a:ext>
            </a:extLst>
          </p:cNvPr>
          <p:cNvSpPr>
            <a:spLocks noGrp="1"/>
          </p:cNvSpPr>
          <p:nvPr>
            <p:ph type="ftr" sz="quarter" idx="11"/>
          </p:nvPr>
        </p:nvSpPr>
        <p:spPr/>
        <p:txBody>
          <a:bodyPr/>
          <a:lstStyle/>
          <a:p>
            <a:endParaRPr lang="en-US" sz="1100" dirty="0">
              <a:solidFill>
                <a:srgbClr val="000000"/>
              </a:solidFill>
              <a:cs typeface="Calibri"/>
            </a:endParaRPr>
          </a:p>
        </p:txBody>
      </p:sp>
      <p:pic>
        <p:nvPicPr>
          <p:cNvPr id="8" name="Picture 7">
            <a:extLst>
              <a:ext uri="{FF2B5EF4-FFF2-40B4-BE49-F238E27FC236}">
                <a16:creationId xmlns:a16="http://schemas.microsoft.com/office/drawing/2014/main" id="{9035AFFA-F08F-CE43-6FE5-E11862FBE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2742" y="1992146"/>
            <a:ext cx="6555524" cy="4179994"/>
          </a:xfrm>
          <a:prstGeom prst="rect">
            <a:avLst/>
          </a:prstGeom>
        </p:spPr>
      </p:pic>
      <p:sp>
        <p:nvSpPr>
          <p:cNvPr id="10" name="Content Placeholder 46">
            <a:extLst>
              <a:ext uri="{FF2B5EF4-FFF2-40B4-BE49-F238E27FC236}">
                <a16:creationId xmlns:a16="http://schemas.microsoft.com/office/drawing/2014/main" id="{C4643547-C516-9098-EEE3-DB05B361EEBA}"/>
              </a:ext>
            </a:extLst>
          </p:cNvPr>
          <p:cNvSpPr txBox="1">
            <a:spLocks/>
          </p:cNvSpPr>
          <p:nvPr/>
        </p:nvSpPr>
        <p:spPr>
          <a:xfrm>
            <a:off x="611131" y="1185335"/>
            <a:ext cx="6223161" cy="52006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The HPDF Project team leverages the strengths </a:t>
            </a:r>
            <a:br>
              <a:rPr lang="en-US" b="1"/>
            </a:br>
            <a:r>
              <a:rPr lang="en-US" b="1"/>
              <a:t>and complementarity of both labs:</a:t>
            </a:r>
          </a:p>
          <a:p>
            <a:pPr marL="342900" indent="-342900">
              <a:buFont typeface="Arial" panose="020B0604020202020204" pitchFamily="34" charset="0"/>
              <a:buChar char="•"/>
            </a:pPr>
            <a:r>
              <a:rPr lang="en-US">
                <a:cs typeface="Calibri"/>
              </a:rPr>
              <a:t>Decades of experience with scientific missions </a:t>
            </a:r>
            <a:br>
              <a:rPr lang="en-US">
                <a:cs typeface="Calibri"/>
              </a:rPr>
            </a:br>
            <a:r>
              <a:rPr lang="en-US">
                <a:cs typeface="Calibri"/>
              </a:rPr>
              <a:t>and user communities</a:t>
            </a:r>
            <a:endParaRPr lang="en-US">
              <a:ea typeface="Calibri"/>
              <a:cs typeface="Calibri"/>
            </a:endParaRPr>
          </a:p>
          <a:p>
            <a:pPr marL="342900" indent="-342900" fontAlgn="ctr">
              <a:buFont typeface="Arial" panose="020B0604020202020204" pitchFamily="34" charset="0"/>
              <a:buChar char="•"/>
            </a:pPr>
            <a:r>
              <a:rPr lang="en-US"/>
              <a:t>A shared understanding of resilient, distributed infrastructure that supports </a:t>
            </a:r>
            <a:br>
              <a:rPr lang="en-US"/>
            </a:br>
            <a:r>
              <a:rPr lang="en-US"/>
              <a:t>the data life cycle</a:t>
            </a:r>
            <a:endParaRPr lang="en-US">
              <a:cs typeface="Calibri"/>
            </a:endParaRPr>
          </a:p>
          <a:p>
            <a:pPr marL="342900" indent="-342900" fontAlgn="ctr">
              <a:buFont typeface="Arial" panose="020B0604020202020204" pitchFamily="34" charset="0"/>
              <a:buChar char="•"/>
            </a:pPr>
            <a:r>
              <a:rPr lang="en-US"/>
              <a:t>A shared commitment to the IRI initiative </a:t>
            </a:r>
            <a:br>
              <a:rPr lang="en-US"/>
            </a:br>
            <a:r>
              <a:rPr lang="en-US"/>
              <a:t>and ASCR ecosystem</a:t>
            </a:r>
            <a:endParaRPr lang="en-US">
              <a:cs typeface="Calibri"/>
            </a:endParaRPr>
          </a:p>
          <a:p>
            <a:pPr>
              <a:spcBef>
                <a:spcPts val="1800"/>
              </a:spcBef>
            </a:pPr>
            <a:r>
              <a:rPr lang="en-US" b="1">
                <a:cs typeface="Calibri"/>
              </a:rPr>
              <a:t>The HPDF will be a first-of-its-kind SC user facility: </a:t>
            </a:r>
            <a:endParaRPr lang="en-US" b="1"/>
          </a:p>
          <a:p>
            <a:pPr marL="285750" indent="-285750">
              <a:spcBef>
                <a:spcPts val="1200"/>
              </a:spcBef>
              <a:buFont typeface="Arial" panose="020B0604020202020204" pitchFamily="34" charset="0"/>
              <a:buChar char="•"/>
            </a:pPr>
            <a:r>
              <a:rPr lang="en-US">
                <a:cs typeface="Calibri"/>
              </a:rPr>
              <a:t>A distributed operations model will be essential to long-term success and required performance levels</a:t>
            </a:r>
          </a:p>
          <a:p>
            <a:pPr marL="285750" indent="-285750">
              <a:spcBef>
                <a:spcPts val="1200"/>
              </a:spcBef>
              <a:buFont typeface="Arial" panose="020B0604020202020204" pitchFamily="34" charset="0"/>
              <a:buChar char="•"/>
            </a:pPr>
            <a:r>
              <a:rPr lang="en-US">
                <a:cs typeface="Calibri"/>
              </a:rPr>
              <a:t>Project structure is integrated with </a:t>
            </a:r>
            <a:r>
              <a:rPr lang="en-US" err="1">
                <a:cs typeface="Calibri"/>
              </a:rPr>
              <a:t>JLab</a:t>
            </a:r>
            <a:r>
              <a:rPr lang="en-US">
                <a:cs typeface="Calibri"/>
              </a:rPr>
              <a:t> and LBNL staff</a:t>
            </a:r>
          </a:p>
          <a:p>
            <a:pPr>
              <a:spcBef>
                <a:spcPts val="1200"/>
              </a:spcBef>
            </a:pPr>
            <a:r>
              <a:rPr lang="en-US" b="1"/>
              <a:t>HPDF is a DOE 413 Project announced in Oct. 2023</a:t>
            </a:r>
            <a:endParaRPr lang="en-US" b="1">
              <a:cs typeface="Calibri"/>
            </a:endParaRPr>
          </a:p>
          <a:p>
            <a:endParaRPr lang="en-US">
              <a:cs typeface="Calibri" panose="020F0502020204030204"/>
            </a:endParaRPr>
          </a:p>
        </p:txBody>
      </p:sp>
      <p:sp>
        <p:nvSpPr>
          <p:cNvPr id="11" name="Slide Number Placeholder 4">
            <a:extLst>
              <a:ext uri="{FF2B5EF4-FFF2-40B4-BE49-F238E27FC236}">
                <a16:creationId xmlns:a16="http://schemas.microsoft.com/office/drawing/2014/main" id="{E7572FD8-6F0D-40D5-807C-B220B884E492}"/>
              </a:ext>
            </a:extLst>
          </p:cNvPr>
          <p:cNvSpPr>
            <a:spLocks noGrp="1"/>
          </p:cNvSpPr>
          <p:nvPr>
            <p:ph type="sldNum" sz="quarter" idx="12"/>
          </p:nvPr>
        </p:nvSpPr>
        <p:spPr>
          <a:xfrm>
            <a:off x="11269133" y="6418790"/>
            <a:ext cx="381000" cy="365125"/>
          </a:xfrm>
        </p:spPr>
        <p:txBody>
          <a:bodyPr lIns="91440" tIns="45720" rIns="91440" bIns="45720" anchor="t"/>
          <a:lstStyle/>
          <a:p>
            <a:r>
              <a:rPr lang="en-US" sz="1200"/>
              <a:t>|  </a:t>
            </a:r>
            <a:fld id="{C67B5887-CFB9-4246-8825-1B185D5D0EDC}" type="slidenum">
              <a:rPr lang="en-US" sz="1200" dirty="0"/>
              <a:pPr/>
              <a:t>3</a:t>
            </a:fld>
            <a:endParaRPr lang="en-US" sz="1200">
              <a:cs typeface="Calibri"/>
            </a:endParaRPr>
          </a:p>
        </p:txBody>
      </p:sp>
      <p:sp>
        <p:nvSpPr>
          <p:cNvPr id="4" name="Rectangle 3">
            <a:extLst>
              <a:ext uri="{FF2B5EF4-FFF2-40B4-BE49-F238E27FC236}">
                <a16:creationId xmlns:a16="http://schemas.microsoft.com/office/drawing/2014/main" id="{A9BD169A-9635-BF85-C61A-51DDD4243A9E}"/>
              </a:ext>
            </a:extLst>
          </p:cNvPr>
          <p:cNvSpPr/>
          <p:nvPr/>
        </p:nvSpPr>
        <p:spPr>
          <a:xfrm>
            <a:off x="6547579" y="925558"/>
            <a:ext cx="5255045" cy="106657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nchor="ctr">
            <a:noAutofit/>
          </a:bodyPr>
          <a:lstStyle/>
          <a:p>
            <a:pPr algn="ctr">
              <a:spcBef>
                <a:spcPts val="900"/>
              </a:spcBef>
            </a:pPr>
            <a:r>
              <a:rPr lang="en-US" sz="1600" b="1">
                <a:latin typeface="Avenir Black" panose="02000503020000020003" pitchFamily="2" charset="0"/>
                <a:ea typeface="Calibri Light" panose="020F0302020204030204" pitchFamily="34" charset="0"/>
                <a:cs typeface="Calibri Light"/>
              </a:rPr>
              <a:t>Our mission: </a:t>
            </a:r>
            <a:r>
              <a:rPr lang="en-US" sz="1600">
                <a:latin typeface="Avenir Medium" panose="02000503020000020003" pitchFamily="2" charset="0"/>
                <a:ea typeface="Calibri Light" panose="020F0302020204030204" pitchFamily="34" charset="0"/>
                <a:cs typeface="Calibri Light"/>
              </a:rPr>
              <a:t>To enable and accelerate scientific discovery by delivering state-of-the-art data management infrastructure, capabilities, and tools </a:t>
            </a:r>
          </a:p>
        </p:txBody>
      </p:sp>
    </p:spTree>
    <p:extLst>
      <p:ext uri="{BB962C8B-B14F-4D97-AF65-F5344CB8AC3E}">
        <p14:creationId xmlns:p14="http://schemas.microsoft.com/office/powerpoint/2010/main" val="344076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797A8-7AA2-2281-76B8-8DA290F811D6}"/>
              </a:ext>
            </a:extLst>
          </p:cNvPr>
          <p:cNvSpPr>
            <a:spLocks noGrp="1"/>
          </p:cNvSpPr>
          <p:nvPr>
            <p:ph type="title"/>
          </p:nvPr>
        </p:nvSpPr>
        <p:spPr/>
        <p:txBody>
          <a:bodyPr/>
          <a:lstStyle/>
          <a:p>
            <a:r>
              <a:rPr lang="en-US">
                <a:latin typeface="Avenir Medium"/>
                <a:cs typeface="Calibri Light"/>
              </a:rPr>
              <a:t>HPDF is essential to handle the staggering amounts of data </a:t>
            </a:r>
            <a:endParaRPr lang="en-US"/>
          </a:p>
        </p:txBody>
      </p:sp>
      <p:sp>
        <p:nvSpPr>
          <p:cNvPr id="3" name="Content Placeholder 2">
            <a:extLst>
              <a:ext uri="{FF2B5EF4-FFF2-40B4-BE49-F238E27FC236}">
                <a16:creationId xmlns:a16="http://schemas.microsoft.com/office/drawing/2014/main" id="{A31CC645-3EA4-6C85-CD46-CC33CCDB1968}"/>
              </a:ext>
            </a:extLst>
          </p:cNvPr>
          <p:cNvSpPr>
            <a:spLocks noGrp="1"/>
          </p:cNvSpPr>
          <p:nvPr>
            <p:ph idx="1"/>
          </p:nvPr>
        </p:nvSpPr>
        <p:spPr>
          <a:xfrm>
            <a:off x="609600" y="1028700"/>
            <a:ext cx="7611551" cy="3634041"/>
          </a:xfrm>
        </p:spPr>
        <p:txBody>
          <a:bodyPr/>
          <a:lstStyle/>
          <a:p>
            <a:pPr>
              <a:spcBef>
                <a:spcPts val="900"/>
              </a:spcBef>
            </a:pPr>
            <a:r>
              <a:rPr lang="en-US" sz="2000">
                <a:latin typeface="+mn-lt"/>
                <a:cs typeface="+mn-cs"/>
              </a:rPr>
              <a:t>The DOE envisions a revolutionary ecosystem – the Integrated Research Infrastructure – to deliver seamless, secure interoperability across National Laboratory facilities</a:t>
            </a:r>
          </a:p>
          <a:p>
            <a:pPr>
              <a:spcBef>
                <a:spcPts val="900"/>
              </a:spcBef>
            </a:pPr>
            <a:r>
              <a:rPr lang="en-US" sz="2000">
                <a:latin typeface="+mn-lt"/>
                <a:cs typeface="+mn-cs"/>
              </a:rPr>
              <a:t>The 2023 IRI Architecture Blueprint Activity identified three broad science patterns that demand research infrastructure interoperability:</a:t>
            </a:r>
            <a:endParaRPr lang="en-US" sz="2000">
              <a:latin typeface="+mn-lt"/>
              <a:cs typeface="Calibri"/>
            </a:endParaRPr>
          </a:p>
          <a:p>
            <a:pPr lvl="1">
              <a:spcBef>
                <a:spcPts val="300"/>
              </a:spcBef>
              <a:buFont typeface="Arial" panose="020B0604020202020204" pitchFamily="34" charset="0"/>
              <a:buChar char="•"/>
            </a:pPr>
            <a:r>
              <a:rPr lang="en-US">
                <a:latin typeface="+mn-lt"/>
                <a:cs typeface="+mn-cs"/>
              </a:rPr>
              <a:t>Time-sensitive patterns</a:t>
            </a:r>
            <a:endParaRPr lang="en-US">
              <a:latin typeface="+mn-lt"/>
              <a:cs typeface="Calibri"/>
            </a:endParaRPr>
          </a:p>
          <a:p>
            <a:pPr lvl="1">
              <a:spcBef>
                <a:spcPts val="300"/>
              </a:spcBef>
              <a:buFont typeface="Arial" panose="020B0604020202020204" pitchFamily="34" charset="0"/>
              <a:buChar char="•"/>
            </a:pPr>
            <a:r>
              <a:rPr lang="en-US">
                <a:latin typeface="+mn-lt"/>
                <a:cs typeface="+mn-cs"/>
              </a:rPr>
              <a:t>Data-integration-intensive patterns</a:t>
            </a:r>
            <a:endParaRPr lang="en-US">
              <a:latin typeface="+mn-lt"/>
              <a:cs typeface="Calibri"/>
            </a:endParaRPr>
          </a:p>
          <a:p>
            <a:pPr lvl="1">
              <a:spcBef>
                <a:spcPts val="300"/>
              </a:spcBef>
              <a:buFont typeface="Arial" panose="020B0604020202020204" pitchFamily="34" charset="0"/>
              <a:buChar char="•"/>
            </a:pPr>
            <a:r>
              <a:rPr lang="en-US">
                <a:latin typeface="+mn-lt"/>
                <a:cs typeface="+mn-cs"/>
              </a:rPr>
              <a:t>Long-term campaign patterns</a:t>
            </a:r>
            <a:endParaRPr lang="en-US">
              <a:latin typeface="+mn-lt"/>
              <a:cs typeface="Calibri"/>
            </a:endParaRPr>
          </a:p>
          <a:p>
            <a:pPr>
              <a:spcBef>
                <a:spcPts val="900"/>
              </a:spcBef>
            </a:pPr>
            <a:r>
              <a:rPr lang="en-US">
                <a:ea typeface="Yu Mincho"/>
                <a:cs typeface="Arial"/>
              </a:rPr>
              <a:t>HPDF will enable </a:t>
            </a:r>
            <a:r>
              <a:rPr lang="en-US">
                <a:effectLst/>
                <a:ea typeface="Yu Mincho"/>
                <a:cs typeface="Arial"/>
              </a:rPr>
              <a:t>analysis, preservation, and accessibility </a:t>
            </a:r>
            <a:r>
              <a:rPr lang="en-US">
                <a:ea typeface="Yu Mincho"/>
                <a:cs typeface="Arial"/>
              </a:rPr>
              <a:t>of the </a:t>
            </a:r>
            <a:r>
              <a:rPr lang="en-US">
                <a:effectLst/>
                <a:ea typeface="Yu Mincho"/>
                <a:cs typeface="Arial"/>
              </a:rPr>
              <a:t>staggering amounts of experimental data</a:t>
            </a:r>
            <a:r>
              <a:rPr lang="en-US">
                <a:effectLst/>
              </a:rPr>
              <a:t> produced by SC facilities</a:t>
            </a:r>
            <a:endParaRPr lang="en-US">
              <a:cs typeface="Calibri"/>
            </a:endParaRPr>
          </a:p>
          <a:p>
            <a:pPr>
              <a:spcBef>
                <a:spcPts val="900"/>
              </a:spcBef>
            </a:pPr>
            <a:endParaRPr lang="en-US">
              <a:latin typeface="+mn-lt"/>
              <a:cs typeface="+mn-cs"/>
            </a:endParaRPr>
          </a:p>
          <a:p>
            <a:endParaRPr lang="en-US"/>
          </a:p>
        </p:txBody>
      </p:sp>
      <p:sp>
        <p:nvSpPr>
          <p:cNvPr id="5" name="Footer Placeholder 4">
            <a:extLst>
              <a:ext uri="{FF2B5EF4-FFF2-40B4-BE49-F238E27FC236}">
                <a16:creationId xmlns:a16="http://schemas.microsoft.com/office/drawing/2014/main" id="{80281813-D3A0-A06C-7D53-37B3F984E30C}"/>
              </a:ext>
            </a:extLst>
          </p:cNvPr>
          <p:cNvSpPr>
            <a:spLocks noGrp="1"/>
          </p:cNvSpPr>
          <p:nvPr>
            <p:ph type="ftr" sz="quarter" idx="3"/>
          </p:nvPr>
        </p:nvSpPr>
        <p:spPr/>
        <p:txBody>
          <a:bodyPr/>
          <a:lstStyle/>
          <a:p>
            <a:r>
              <a:rPr lang="en-US"/>
              <a:t>High Performance Data Facility: Status and Plans</a:t>
            </a:r>
          </a:p>
        </p:txBody>
      </p:sp>
      <p:sp>
        <p:nvSpPr>
          <p:cNvPr id="6" name="Slide Number Placeholder 5">
            <a:extLst>
              <a:ext uri="{FF2B5EF4-FFF2-40B4-BE49-F238E27FC236}">
                <a16:creationId xmlns:a16="http://schemas.microsoft.com/office/drawing/2014/main" id="{884647C6-97F7-16D9-F7DD-7C7FDEA65BA8}"/>
              </a:ext>
            </a:extLst>
          </p:cNvPr>
          <p:cNvSpPr>
            <a:spLocks noGrp="1"/>
          </p:cNvSpPr>
          <p:nvPr>
            <p:ph type="sldNum" sz="quarter" idx="4"/>
          </p:nvPr>
        </p:nvSpPr>
        <p:spPr/>
        <p:txBody>
          <a:bodyPr/>
          <a:lstStyle/>
          <a:p>
            <a:r>
              <a:rPr lang="en-US"/>
              <a:t>|  </a:t>
            </a:r>
            <a:fld id="{C67B5887-CFB9-4246-8825-1B185D5D0EDC}" type="slidenum">
              <a:rPr lang="en-US" smtClean="0"/>
              <a:pPr/>
              <a:t>4</a:t>
            </a:fld>
            <a:endParaRPr lang="en-US"/>
          </a:p>
        </p:txBody>
      </p:sp>
      <p:pic>
        <p:nvPicPr>
          <p:cNvPr id="7" name="Picture 6">
            <a:extLst>
              <a:ext uri="{FF2B5EF4-FFF2-40B4-BE49-F238E27FC236}">
                <a16:creationId xmlns:a16="http://schemas.microsoft.com/office/drawing/2014/main" id="{67276013-0208-F1CE-23CD-49D69A5552C6}"/>
              </a:ext>
            </a:extLst>
          </p:cNvPr>
          <p:cNvPicPr>
            <a:picLocks noChangeAspect="1"/>
          </p:cNvPicPr>
          <p:nvPr/>
        </p:nvPicPr>
        <p:blipFill>
          <a:blip r:embed="rId2"/>
          <a:stretch>
            <a:fillRect/>
          </a:stretch>
        </p:blipFill>
        <p:spPr>
          <a:xfrm rot="420000">
            <a:off x="8430753" y="861768"/>
            <a:ext cx="3068959" cy="3627486"/>
          </a:xfrm>
          <a:prstGeom prst="rect">
            <a:avLst/>
          </a:prstGeom>
          <a:effectLst>
            <a:outerShdw blurRad="317500" dist="127000" dir="2400000" algn="ctr" rotWithShape="0">
              <a:srgbClr val="000000">
                <a:alpha val="25000"/>
              </a:srgbClr>
            </a:outerShdw>
          </a:effectLst>
        </p:spPr>
      </p:pic>
      <p:pic>
        <p:nvPicPr>
          <p:cNvPr id="8" name="Graphic 7" descr="Stopwatch with solid fill">
            <a:extLst>
              <a:ext uri="{FF2B5EF4-FFF2-40B4-BE49-F238E27FC236}">
                <a16:creationId xmlns:a16="http://schemas.microsoft.com/office/drawing/2014/main" id="{F6D06234-0F40-F702-CF6E-136BCDDF7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00871" y="2566756"/>
            <a:ext cx="324484" cy="320040"/>
          </a:xfrm>
          <a:prstGeom prst="rect">
            <a:avLst/>
          </a:prstGeom>
        </p:spPr>
      </p:pic>
      <p:pic>
        <p:nvPicPr>
          <p:cNvPr id="9" name="Graphic 8" descr="Daily calendar with solid fill">
            <a:extLst>
              <a:ext uri="{FF2B5EF4-FFF2-40B4-BE49-F238E27FC236}">
                <a16:creationId xmlns:a16="http://schemas.microsoft.com/office/drawing/2014/main" id="{B732AE29-6562-CB0F-880C-A264262BC1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790211" y="3142444"/>
            <a:ext cx="324484" cy="320040"/>
          </a:xfrm>
          <a:prstGeom prst="rect">
            <a:avLst/>
          </a:prstGeom>
        </p:spPr>
      </p:pic>
      <p:pic>
        <p:nvPicPr>
          <p:cNvPr id="10" name="Graphic 9" descr="Network with solid fill">
            <a:extLst>
              <a:ext uri="{FF2B5EF4-FFF2-40B4-BE49-F238E27FC236}">
                <a16:creationId xmlns:a16="http://schemas.microsoft.com/office/drawing/2014/main" id="{072277F5-51EC-4188-A1CB-6145A91465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289473" y="2856185"/>
            <a:ext cx="324484" cy="320040"/>
          </a:xfrm>
          <a:prstGeom prst="rect">
            <a:avLst/>
          </a:prstGeom>
        </p:spPr>
      </p:pic>
      <p:sp>
        <p:nvSpPr>
          <p:cNvPr id="11" name="Rectangle 10">
            <a:extLst>
              <a:ext uri="{FF2B5EF4-FFF2-40B4-BE49-F238E27FC236}">
                <a16:creationId xmlns:a16="http://schemas.microsoft.com/office/drawing/2014/main" id="{9CFE1AF0-91F7-8CFA-A818-E58401A9C620}"/>
              </a:ext>
            </a:extLst>
          </p:cNvPr>
          <p:cNvSpPr/>
          <p:nvPr/>
        </p:nvSpPr>
        <p:spPr>
          <a:xfrm>
            <a:off x="1825648" y="5021548"/>
            <a:ext cx="8540705" cy="81602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nchor="ctr">
            <a:noAutofit/>
          </a:bodyPr>
          <a:lstStyle/>
          <a:p>
            <a:pPr algn="ctr">
              <a:spcBef>
                <a:spcPts val="900"/>
              </a:spcBef>
            </a:pPr>
            <a:r>
              <a:rPr lang="en-US" sz="2000">
                <a:latin typeface="Avenir Medium" panose="02000503020000020003" pitchFamily="2" charset="0"/>
                <a:ea typeface="Calibri Light" panose="020F0302020204030204" pitchFamily="34" charset="0"/>
                <a:cs typeface="Calibri Light"/>
              </a:rPr>
              <a:t>Our mission: To enable and accelerate scientific discovery by delivering </a:t>
            </a:r>
            <a:br>
              <a:rPr lang="en-US" sz="2000">
                <a:latin typeface="Avenir Medium" panose="02000503020000020003" pitchFamily="2" charset="0"/>
                <a:ea typeface="Calibri Light" panose="020F0302020204030204" pitchFamily="34" charset="0"/>
                <a:cs typeface="Calibri Light"/>
              </a:rPr>
            </a:br>
            <a:r>
              <a:rPr lang="en-US" sz="2000">
                <a:latin typeface="Avenir Medium" panose="02000503020000020003" pitchFamily="2" charset="0"/>
                <a:ea typeface="Calibri Light" panose="020F0302020204030204" pitchFamily="34" charset="0"/>
                <a:cs typeface="Calibri Light"/>
              </a:rPr>
              <a:t>state-of-the-art data management infrastructure, capabilities, and tools </a:t>
            </a:r>
          </a:p>
        </p:txBody>
      </p:sp>
    </p:spTree>
    <p:extLst>
      <p:ext uri="{BB962C8B-B14F-4D97-AF65-F5344CB8AC3E}">
        <p14:creationId xmlns:p14="http://schemas.microsoft.com/office/powerpoint/2010/main" val="403470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E9E83A6-501B-CA24-ADB4-E58147F7ED96}"/>
              </a:ext>
            </a:extLst>
          </p:cNvPr>
          <p:cNvPicPr>
            <a:picLocks noChangeAspect="1"/>
          </p:cNvPicPr>
          <p:nvPr/>
        </p:nvPicPr>
        <p:blipFill>
          <a:blip r:embed="rId3"/>
          <a:stretch>
            <a:fillRect/>
          </a:stretch>
        </p:blipFill>
        <p:spPr>
          <a:xfrm rot="20760403">
            <a:off x="8802872" y="565129"/>
            <a:ext cx="1596655" cy="2103120"/>
          </a:xfrm>
          <a:prstGeom prst="rect">
            <a:avLst/>
          </a:prstGeom>
          <a:ln w="3175">
            <a:solidFill>
              <a:srgbClr val="445369"/>
            </a:solidFill>
          </a:ln>
        </p:spPr>
      </p:pic>
      <p:pic>
        <p:nvPicPr>
          <p:cNvPr id="24" name="Picture 23">
            <a:extLst>
              <a:ext uri="{FF2B5EF4-FFF2-40B4-BE49-F238E27FC236}">
                <a16:creationId xmlns:a16="http://schemas.microsoft.com/office/drawing/2014/main" id="{EA8FBD04-EA8F-699F-36F1-D41F0317A4E3}"/>
              </a:ext>
            </a:extLst>
          </p:cNvPr>
          <p:cNvPicPr>
            <a:picLocks noChangeAspect="1"/>
          </p:cNvPicPr>
          <p:nvPr/>
        </p:nvPicPr>
        <p:blipFill>
          <a:blip r:embed="rId4"/>
          <a:stretch>
            <a:fillRect/>
          </a:stretch>
        </p:blipFill>
        <p:spPr>
          <a:xfrm rot="700540">
            <a:off x="10078805" y="849509"/>
            <a:ext cx="1622778" cy="2103120"/>
          </a:xfrm>
          <a:prstGeom prst="rect">
            <a:avLst/>
          </a:prstGeom>
          <a:ln w="3175">
            <a:solidFill>
              <a:srgbClr val="445369"/>
            </a:solidFill>
          </a:ln>
        </p:spPr>
      </p:pic>
      <p:pic>
        <p:nvPicPr>
          <p:cNvPr id="25" name="Picture 24">
            <a:extLst>
              <a:ext uri="{FF2B5EF4-FFF2-40B4-BE49-F238E27FC236}">
                <a16:creationId xmlns:a16="http://schemas.microsoft.com/office/drawing/2014/main" id="{3BB2337F-C734-9370-D3F9-5DDF934422F9}"/>
              </a:ext>
            </a:extLst>
          </p:cNvPr>
          <p:cNvPicPr>
            <a:picLocks noChangeAspect="1"/>
          </p:cNvPicPr>
          <p:nvPr/>
        </p:nvPicPr>
        <p:blipFill>
          <a:blip r:embed="rId5"/>
          <a:stretch>
            <a:fillRect/>
          </a:stretch>
        </p:blipFill>
        <p:spPr>
          <a:xfrm rot="20748336">
            <a:off x="8571505" y="1600562"/>
            <a:ext cx="1618091" cy="2103120"/>
          </a:xfrm>
          <a:prstGeom prst="rect">
            <a:avLst/>
          </a:prstGeom>
          <a:ln w="3175">
            <a:solidFill>
              <a:srgbClr val="445369"/>
            </a:solidFill>
          </a:ln>
        </p:spPr>
      </p:pic>
      <p:pic>
        <p:nvPicPr>
          <p:cNvPr id="26" name="Picture 25">
            <a:extLst>
              <a:ext uri="{FF2B5EF4-FFF2-40B4-BE49-F238E27FC236}">
                <a16:creationId xmlns:a16="http://schemas.microsoft.com/office/drawing/2014/main" id="{5AE1D49B-B212-C703-C60B-6CCB500051A3}"/>
              </a:ext>
            </a:extLst>
          </p:cNvPr>
          <p:cNvPicPr>
            <a:picLocks noChangeAspect="1"/>
          </p:cNvPicPr>
          <p:nvPr/>
        </p:nvPicPr>
        <p:blipFill>
          <a:blip r:embed="rId6"/>
          <a:stretch>
            <a:fillRect/>
          </a:stretch>
        </p:blipFill>
        <p:spPr>
          <a:xfrm rot="824656">
            <a:off x="9925582" y="2538131"/>
            <a:ext cx="1585670" cy="2103120"/>
          </a:xfrm>
          <a:prstGeom prst="rect">
            <a:avLst/>
          </a:prstGeom>
        </p:spPr>
      </p:pic>
      <p:pic>
        <p:nvPicPr>
          <p:cNvPr id="27" name="Picture 26">
            <a:extLst>
              <a:ext uri="{FF2B5EF4-FFF2-40B4-BE49-F238E27FC236}">
                <a16:creationId xmlns:a16="http://schemas.microsoft.com/office/drawing/2014/main" id="{99D4B93C-C65E-C5BA-7B0B-7460CEBCF7B0}"/>
              </a:ext>
            </a:extLst>
          </p:cNvPr>
          <p:cNvPicPr>
            <a:picLocks noChangeAspect="1"/>
          </p:cNvPicPr>
          <p:nvPr/>
        </p:nvPicPr>
        <p:blipFill>
          <a:blip r:embed="rId7"/>
          <a:stretch>
            <a:fillRect/>
          </a:stretch>
        </p:blipFill>
        <p:spPr>
          <a:xfrm rot="20532408">
            <a:off x="8761304" y="3100820"/>
            <a:ext cx="1625409" cy="2103120"/>
          </a:xfrm>
          <a:prstGeom prst="rect">
            <a:avLst/>
          </a:prstGeom>
          <a:ln w="3175">
            <a:solidFill>
              <a:srgbClr val="445369"/>
            </a:solidFill>
          </a:ln>
        </p:spPr>
      </p:pic>
      <p:pic>
        <p:nvPicPr>
          <p:cNvPr id="28" name="Picture 27">
            <a:extLst>
              <a:ext uri="{FF2B5EF4-FFF2-40B4-BE49-F238E27FC236}">
                <a16:creationId xmlns:a16="http://schemas.microsoft.com/office/drawing/2014/main" id="{89B899A8-44C9-BC3D-6580-2B673E8965DC}"/>
              </a:ext>
            </a:extLst>
          </p:cNvPr>
          <p:cNvPicPr>
            <a:picLocks noChangeAspect="1"/>
          </p:cNvPicPr>
          <p:nvPr/>
        </p:nvPicPr>
        <p:blipFill>
          <a:blip r:embed="rId8"/>
          <a:stretch>
            <a:fillRect/>
          </a:stretch>
        </p:blipFill>
        <p:spPr>
          <a:xfrm rot="829616">
            <a:off x="10040694" y="3732725"/>
            <a:ext cx="1623148" cy="2103120"/>
          </a:xfrm>
          <a:prstGeom prst="rect">
            <a:avLst/>
          </a:prstGeom>
          <a:ln w="3175">
            <a:solidFill>
              <a:srgbClr val="445369"/>
            </a:solidFill>
          </a:ln>
        </p:spPr>
      </p:pic>
      <p:sp>
        <p:nvSpPr>
          <p:cNvPr id="2" name="Title 1">
            <a:extLst>
              <a:ext uri="{FF2B5EF4-FFF2-40B4-BE49-F238E27FC236}">
                <a16:creationId xmlns:a16="http://schemas.microsoft.com/office/drawing/2014/main" id="{4561FA0F-BB15-36C7-0F32-3303F791B67B}"/>
              </a:ext>
            </a:extLst>
          </p:cNvPr>
          <p:cNvSpPr>
            <a:spLocks noGrp="1"/>
          </p:cNvSpPr>
          <p:nvPr>
            <p:ph type="title"/>
          </p:nvPr>
        </p:nvSpPr>
        <p:spPr/>
        <p:txBody>
          <a:bodyPr/>
          <a:lstStyle/>
          <a:p>
            <a:r>
              <a:rPr lang="en-US"/>
              <a:t>HPDF Will Address SC Priority IRI Science Patterns</a:t>
            </a:r>
          </a:p>
        </p:txBody>
      </p:sp>
      <p:sp>
        <p:nvSpPr>
          <p:cNvPr id="5" name="Footer Placeholder 4">
            <a:extLst>
              <a:ext uri="{FF2B5EF4-FFF2-40B4-BE49-F238E27FC236}">
                <a16:creationId xmlns:a16="http://schemas.microsoft.com/office/drawing/2014/main" id="{E93CDD9A-9834-E66F-9EE0-5AF27DD37EF2}"/>
              </a:ext>
            </a:extLst>
          </p:cNvPr>
          <p:cNvSpPr>
            <a:spLocks noGrp="1"/>
          </p:cNvSpPr>
          <p:nvPr>
            <p:ph type="ftr" sz="quarter" idx="3"/>
          </p:nvPr>
        </p:nvSpPr>
        <p:spPr/>
        <p:txBody>
          <a:bodyPr/>
          <a:lstStyle/>
          <a:p>
            <a:r>
              <a:rPr lang="en-US"/>
              <a:t>High Performance Data Facility: Status and Plans</a:t>
            </a:r>
          </a:p>
        </p:txBody>
      </p:sp>
      <p:sp>
        <p:nvSpPr>
          <p:cNvPr id="6" name="Slide Number Placeholder 5">
            <a:extLst>
              <a:ext uri="{FF2B5EF4-FFF2-40B4-BE49-F238E27FC236}">
                <a16:creationId xmlns:a16="http://schemas.microsoft.com/office/drawing/2014/main" id="{B4269F26-B209-65C0-9053-0CAC011828DE}"/>
              </a:ext>
            </a:extLst>
          </p:cNvPr>
          <p:cNvSpPr>
            <a:spLocks noGrp="1"/>
          </p:cNvSpPr>
          <p:nvPr>
            <p:ph type="sldNum" sz="quarter" idx="4"/>
          </p:nvPr>
        </p:nvSpPr>
        <p:spPr/>
        <p:txBody>
          <a:bodyPr/>
          <a:lstStyle/>
          <a:p>
            <a:r>
              <a:rPr lang="en-US"/>
              <a:t>|  </a:t>
            </a:r>
            <a:fld id="{C67B5887-CFB9-4246-8825-1B185D5D0EDC}" type="slidenum">
              <a:rPr lang="en-US" smtClean="0"/>
              <a:pPr/>
              <a:t>5</a:t>
            </a:fld>
            <a:endParaRPr lang="en-US"/>
          </a:p>
        </p:txBody>
      </p:sp>
      <p:graphicFrame>
        <p:nvGraphicFramePr>
          <p:cNvPr id="7" name="Table 6">
            <a:extLst>
              <a:ext uri="{FF2B5EF4-FFF2-40B4-BE49-F238E27FC236}">
                <a16:creationId xmlns:a16="http://schemas.microsoft.com/office/drawing/2014/main" id="{422D258E-CA5B-EEAF-B905-C5364EAC9EC2}"/>
              </a:ext>
            </a:extLst>
          </p:cNvPr>
          <p:cNvGraphicFramePr>
            <a:graphicFrameLocks noGrp="1"/>
          </p:cNvGraphicFramePr>
          <p:nvPr>
            <p:extLst>
              <p:ext uri="{D42A27DB-BD31-4B8C-83A1-F6EECF244321}">
                <p14:modId xmlns:p14="http://schemas.microsoft.com/office/powerpoint/2010/main" val="2130876207"/>
              </p:ext>
            </p:extLst>
          </p:nvPr>
        </p:nvGraphicFramePr>
        <p:xfrm>
          <a:off x="647941" y="1385158"/>
          <a:ext cx="7177400" cy="3514700"/>
        </p:xfrm>
        <a:graphic>
          <a:graphicData uri="http://schemas.openxmlformats.org/drawingml/2006/table">
            <a:tbl>
              <a:tblPr firstRow="1" bandRow="1"/>
              <a:tblGrid>
                <a:gridCol w="5626958">
                  <a:extLst>
                    <a:ext uri="{9D8B030D-6E8A-4147-A177-3AD203B41FA5}">
                      <a16:colId xmlns:a16="http://schemas.microsoft.com/office/drawing/2014/main" val="2017226843"/>
                    </a:ext>
                  </a:extLst>
                </a:gridCol>
                <a:gridCol w="1550442">
                  <a:extLst>
                    <a:ext uri="{9D8B030D-6E8A-4147-A177-3AD203B41FA5}">
                      <a16:colId xmlns:a16="http://schemas.microsoft.com/office/drawing/2014/main" val="2514700099"/>
                    </a:ext>
                  </a:extLst>
                </a:gridCol>
              </a:tblGrid>
              <a:tr h="3634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b="1">
                          <a:latin typeface="Avenir" panose="020B0503020203020204" pitchFamily="34" charset="0"/>
                        </a:rPr>
                        <a:t>Drivers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94B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a:buNone/>
                      </a:pPr>
                      <a:r>
                        <a:rPr lang="en-US" sz="1800" b="1">
                          <a:latin typeface="Avenir" panose="020B0503020203020204" pitchFamily="34" charset="0"/>
                        </a:rPr>
                        <a:t>IRI Patterns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94BA"/>
                    </a:solidFill>
                  </a:tcPr>
                </a:tc>
                <a:extLst>
                  <a:ext uri="{0D108BD9-81ED-4DB2-BD59-A6C34878D82A}">
                    <a16:rowId xmlns:a16="http://schemas.microsoft.com/office/drawing/2014/main" val="1292849766"/>
                  </a:ext>
                </a:extLst>
              </a:tr>
              <a:tr h="7872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buNone/>
                      </a:pPr>
                      <a:r>
                        <a:rPr lang="en-US" sz="1800" b="0" i="0" u="none" strike="noStrike" noProof="0">
                          <a:solidFill>
                            <a:srgbClr val="000000"/>
                          </a:solidFill>
                          <a:latin typeface="Avenir" panose="020B0503020203020204" pitchFamily="34" charset="0"/>
                        </a:rPr>
                        <a:t>Supporting data curation, repositories, and archives </a:t>
                      </a:r>
                      <a:endParaRPr lang="en-US" sz="1800" b="0">
                        <a:latin typeface="Avenir" panose="020B0503020203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endParaRPr lang="en-US" sz="1800" b="0">
                        <a:latin typeface="Avenir" panose="020B0503020203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extLst>
                  <a:ext uri="{0D108BD9-81ED-4DB2-BD59-A6C34878D82A}">
                    <a16:rowId xmlns:a16="http://schemas.microsoft.com/office/drawing/2014/main" val="714439865"/>
                  </a:ext>
                </a:extLst>
              </a:tr>
              <a:tr h="7872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buNone/>
                      </a:pPr>
                      <a:r>
                        <a:rPr lang="en-US" sz="1800" b="0" i="0" u="none" strike="noStrike" noProof="0">
                          <a:solidFill>
                            <a:srgbClr val="000000"/>
                          </a:solidFill>
                          <a:latin typeface="Avenir" panose="020B0503020203020204" pitchFamily="34" charset="0"/>
                        </a:rPr>
                        <a:t>Supporting data processing and analysis pipelines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endParaRPr lang="en-US" sz="1800" b="0">
                        <a:latin typeface="Avenir" panose="020B0503020203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20000"/>
                      </a:srgbClr>
                    </a:solidFill>
                  </a:tcPr>
                </a:tc>
                <a:extLst>
                  <a:ext uri="{0D108BD9-81ED-4DB2-BD59-A6C34878D82A}">
                    <a16:rowId xmlns:a16="http://schemas.microsoft.com/office/drawing/2014/main" val="929273234"/>
                  </a:ext>
                </a:extLst>
              </a:tr>
              <a:tr h="7872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buNone/>
                      </a:pPr>
                      <a:r>
                        <a:rPr lang="en-US" sz="1800" b="0" i="0" u="none" strike="noStrike" noProof="0">
                          <a:solidFill>
                            <a:srgbClr val="000000"/>
                          </a:solidFill>
                          <a:latin typeface="Avenir" panose="020B0503020203020204" pitchFamily="34" charset="0"/>
                        </a:rPr>
                        <a:t>Data federation, sharing, and collaboration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endParaRPr lang="en-US" sz="1800" b="0">
                        <a:latin typeface="Avenir" panose="020B0503020203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extLst>
                  <a:ext uri="{0D108BD9-81ED-4DB2-BD59-A6C34878D82A}">
                    <a16:rowId xmlns:a16="http://schemas.microsoft.com/office/drawing/2014/main" val="3270725225"/>
                  </a:ext>
                </a:extLst>
              </a:tr>
              <a:tr h="7872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buNone/>
                      </a:pPr>
                      <a:r>
                        <a:rPr lang="en-US" sz="1800" b="0" i="0" u="none" strike="noStrike" noProof="0">
                          <a:solidFill>
                            <a:srgbClr val="000000"/>
                          </a:solidFill>
                          <a:latin typeface="Avenir" panose="020B0503020203020204" pitchFamily="34" charset="0"/>
                        </a:rPr>
                        <a:t>Real-time streaming and processing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endParaRPr lang="en-US" sz="1800" b="0" i="0" u="none" strike="noStrike" noProof="0">
                        <a:solidFill>
                          <a:srgbClr val="083E5B"/>
                        </a:solidFill>
                        <a:latin typeface="Avenir" panose="020B0503020203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20000"/>
                      </a:srgbClr>
                    </a:solidFill>
                  </a:tcPr>
                </a:tc>
                <a:extLst>
                  <a:ext uri="{0D108BD9-81ED-4DB2-BD59-A6C34878D82A}">
                    <a16:rowId xmlns:a16="http://schemas.microsoft.com/office/drawing/2014/main" val="3033426041"/>
                  </a:ext>
                </a:extLst>
              </a:tr>
            </a:tbl>
          </a:graphicData>
        </a:graphic>
      </p:graphicFrame>
      <p:pic>
        <p:nvPicPr>
          <p:cNvPr id="8" name="Graphic 7" descr="Daily calendar with solid fill">
            <a:extLst>
              <a:ext uri="{FF2B5EF4-FFF2-40B4-BE49-F238E27FC236}">
                <a16:creationId xmlns:a16="http://schemas.microsoft.com/office/drawing/2014/main" id="{8F5C7000-183C-62EE-1235-615BF73AE7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353242" y="1917710"/>
            <a:ext cx="347662" cy="342901"/>
          </a:xfrm>
          <a:prstGeom prst="rect">
            <a:avLst/>
          </a:prstGeom>
        </p:spPr>
      </p:pic>
      <p:pic>
        <p:nvPicPr>
          <p:cNvPr id="9" name="Graphic 8" descr="Network with solid fill">
            <a:extLst>
              <a:ext uri="{FF2B5EF4-FFF2-40B4-BE49-F238E27FC236}">
                <a16:creationId xmlns:a16="http://schemas.microsoft.com/office/drawing/2014/main" id="{6732C46C-C876-2EBB-7E1B-0B1EC16B49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881143" y="1917711"/>
            <a:ext cx="347662" cy="342901"/>
          </a:xfrm>
          <a:prstGeom prst="rect">
            <a:avLst/>
          </a:prstGeom>
        </p:spPr>
      </p:pic>
      <p:pic>
        <p:nvPicPr>
          <p:cNvPr id="10" name="Graphic 9" descr="Stopwatch with solid fill">
            <a:extLst>
              <a:ext uri="{FF2B5EF4-FFF2-40B4-BE49-F238E27FC236}">
                <a16:creationId xmlns:a16="http://schemas.microsoft.com/office/drawing/2014/main" id="{4AF2622B-6433-FA10-BA34-2BBC46D3FA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6440769" y="2712486"/>
            <a:ext cx="347662" cy="342901"/>
          </a:xfrm>
          <a:prstGeom prst="rect">
            <a:avLst/>
          </a:prstGeom>
        </p:spPr>
      </p:pic>
      <p:pic>
        <p:nvPicPr>
          <p:cNvPr id="11" name="Graphic 10" descr="Daily calendar with solid fill">
            <a:extLst>
              <a:ext uri="{FF2B5EF4-FFF2-40B4-BE49-F238E27FC236}">
                <a16:creationId xmlns:a16="http://schemas.microsoft.com/office/drawing/2014/main" id="{D9599D5C-501F-112E-044B-CA8C188463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353242" y="2712486"/>
            <a:ext cx="347662" cy="342901"/>
          </a:xfrm>
          <a:prstGeom prst="rect">
            <a:avLst/>
          </a:prstGeom>
        </p:spPr>
      </p:pic>
      <p:pic>
        <p:nvPicPr>
          <p:cNvPr id="12" name="Graphic 11" descr="Network with solid fill">
            <a:extLst>
              <a:ext uri="{FF2B5EF4-FFF2-40B4-BE49-F238E27FC236}">
                <a16:creationId xmlns:a16="http://schemas.microsoft.com/office/drawing/2014/main" id="{A1A65814-4DF7-0FE4-511C-61B64251C5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867512" y="2712486"/>
            <a:ext cx="347662" cy="342901"/>
          </a:xfrm>
          <a:prstGeom prst="rect">
            <a:avLst/>
          </a:prstGeom>
        </p:spPr>
      </p:pic>
      <p:pic>
        <p:nvPicPr>
          <p:cNvPr id="13" name="Graphic 12" descr="Daily calendar with solid fill">
            <a:extLst>
              <a:ext uri="{FF2B5EF4-FFF2-40B4-BE49-F238E27FC236}">
                <a16:creationId xmlns:a16="http://schemas.microsoft.com/office/drawing/2014/main" id="{2765A8B4-70EC-A820-2F40-D3F7B95402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353242" y="3507261"/>
            <a:ext cx="347662" cy="342901"/>
          </a:xfrm>
          <a:prstGeom prst="rect">
            <a:avLst/>
          </a:prstGeom>
        </p:spPr>
      </p:pic>
      <p:pic>
        <p:nvPicPr>
          <p:cNvPr id="14" name="Graphic 13" descr="Network with solid fill">
            <a:extLst>
              <a:ext uri="{FF2B5EF4-FFF2-40B4-BE49-F238E27FC236}">
                <a16:creationId xmlns:a16="http://schemas.microsoft.com/office/drawing/2014/main" id="{E709C0F4-E14E-7DCE-F2E2-24FB2E9F6E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869236" y="3507262"/>
            <a:ext cx="347662" cy="342901"/>
          </a:xfrm>
          <a:prstGeom prst="rect">
            <a:avLst/>
          </a:prstGeom>
        </p:spPr>
      </p:pic>
      <p:pic>
        <p:nvPicPr>
          <p:cNvPr id="15" name="Graphic 14" descr="Stopwatch with solid fill">
            <a:extLst>
              <a:ext uri="{FF2B5EF4-FFF2-40B4-BE49-F238E27FC236}">
                <a16:creationId xmlns:a16="http://schemas.microsoft.com/office/drawing/2014/main" id="{96B9BF06-1CB6-D55D-9659-8E00AB9C96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6440769" y="4382715"/>
            <a:ext cx="347662" cy="342901"/>
          </a:xfrm>
          <a:prstGeom prst="rect">
            <a:avLst/>
          </a:prstGeom>
        </p:spPr>
      </p:pic>
      <p:grpSp>
        <p:nvGrpSpPr>
          <p:cNvPr id="16" name="Group 15">
            <a:extLst>
              <a:ext uri="{FF2B5EF4-FFF2-40B4-BE49-F238E27FC236}">
                <a16:creationId xmlns:a16="http://schemas.microsoft.com/office/drawing/2014/main" id="{F8EA5472-2CFD-E860-0B29-AFCD341C8D98}"/>
              </a:ext>
            </a:extLst>
          </p:cNvPr>
          <p:cNvGrpSpPr/>
          <p:nvPr/>
        </p:nvGrpSpPr>
        <p:grpSpPr>
          <a:xfrm>
            <a:off x="883990" y="5006039"/>
            <a:ext cx="6705301" cy="342901"/>
            <a:chOff x="2625246" y="5311123"/>
            <a:chExt cx="7031687" cy="342901"/>
          </a:xfrm>
        </p:grpSpPr>
        <p:pic>
          <p:nvPicPr>
            <p:cNvPr id="17" name="Graphic 4" descr="Stopwatch with solid fill">
              <a:extLst>
                <a:ext uri="{FF2B5EF4-FFF2-40B4-BE49-F238E27FC236}">
                  <a16:creationId xmlns:a16="http://schemas.microsoft.com/office/drawing/2014/main" id="{A4B7D933-2D2A-CE1B-4786-4D2DA10455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2625246" y="5311123"/>
              <a:ext cx="347662" cy="342901"/>
            </a:xfrm>
            <a:prstGeom prst="rect">
              <a:avLst/>
            </a:prstGeom>
          </p:spPr>
        </p:pic>
        <p:pic>
          <p:nvPicPr>
            <p:cNvPr id="18" name="Graphic 9" descr="Daily calendar with solid fill">
              <a:extLst>
                <a:ext uri="{FF2B5EF4-FFF2-40B4-BE49-F238E27FC236}">
                  <a16:creationId xmlns:a16="http://schemas.microsoft.com/office/drawing/2014/main" id="{5C5B678D-D6DA-8181-4094-B4FE7B6644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500255" y="5311123"/>
              <a:ext cx="347662" cy="342901"/>
            </a:xfrm>
            <a:prstGeom prst="rect">
              <a:avLst/>
            </a:prstGeom>
          </p:spPr>
        </p:pic>
        <p:pic>
          <p:nvPicPr>
            <p:cNvPr id="19" name="Graphic 12" descr="Network with solid fill">
              <a:extLst>
                <a:ext uri="{FF2B5EF4-FFF2-40B4-BE49-F238E27FC236}">
                  <a16:creationId xmlns:a16="http://schemas.microsoft.com/office/drawing/2014/main" id="{BD87AC59-4350-1848-555D-6BE2079B6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714936" y="5311123"/>
              <a:ext cx="347662" cy="342901"/>
            </a:xfrm>
            <a:prstGeom prst="rect">
              <a:avLst/>
            </a:prstGeom>
          </p:spPr>
        </p:pic>
        <p:sp>
          <p:nvSpPr>
            <p:cNvPr id="20" name="TextBox 15">
              <a:extLst>
                <a:ext uri="{FF2B5EF4-FFF2-40B4-BE49-F238E27FC236}">
                  <a16:creationId xmlns:a16="http://schemas.microsoft.com/office/drawing/2014/main" id="{977FF504-CE04-A005-9714-36B3EE74EC75}"/>
                </a:ext>
              </a:extLst>
            </p:cNvPr>
            <p:cNvSpPr txBox="1"/>
            <p:nvPr/>
          </p:nvSpPr>
          <p:spPr>
            <a:xfrm>
              <a:off x="2913235" y="5330173"/>
              <a:ext cx="142874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a:solidFill>
                    <a:prstClr val="black"/>
                  </a:solidFill>
                  <a:latin typeface="Avenir" panose="020B0503020203020204" pitchFamily="34" charset="0"/>
                  <a:cs typeface="Calibri"/>
                </a:rPr>
                <a:t>Time-Sensitive</a:t>
              </a:r>
            </a:p>
          </p:txBody>
        </p:sp>
        <p:sp>
          <p:nvSpPr>
            <p:cNvPr id="21" name="TextBox 17">
              <a:extLst>
                <a:ext uri="{FF2B5EF4-FFF2-40B4-BE49-F238E27FC236}">
                  <a16:creationId xmlns:a16="http://schemas.microsoft.com/office/drawing/2014/main" id="{49A8F5FA-2A59-2DC9-9704-D72CB898EFC5}"/>
                </a:ext>
              </a:extLst>
            </p:cNvPr>
            <p:cNvSpPr txBox="1"/>
            <p:nvPr/>
          </p:nvSpPr>
          <p:spPr>
            <a:xfrm>
              <a:off x="5023023" y="5327791"/>
              <a:ext cx="234314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a:solidFill>
                    <a:prstClr val="black"/>
                  </a:solidFill>
                  <a:latin typeface="Avenir" panose="020B0503020203020204" pitchFamily="34" charset="0"/>
                  <a:ea typeface="Calibri" panose="020F0502020204030204"/>
                  <a:cs typeface="Calibri" panose="020F0502020204030204"/>
                </a:rPr>
                <a:t>Data Integration-intensive </a:t>
              </a:r>
              <a:endParaRPr lang="en-US" sz="1600">
                <a:solidFill>
                  <a:prstClr val="black"/>
                </a:solidFill>
                <a:latin typeface="Avenir" panose="020B0503020203020204" pitchFamily="34" charset="0"/>
              </a:endParaRPr>
            </a:p>
          </p:txBody>
        </p:sp>
        <p:sp>
          <p:nvSpPr>
            <p:cNvPr id="22" name="TextBox 21">
              <a:extLst>
                <a:ext uri="{FF2B5EF4-FFF2-40B4-BE49-F238E27FC236}">
                  <a16:creationId xmlns:a16="http://schemas.microsoft.com/office/drawing/2014/main" id="{3B8E27BF-73E2-EF35-2835-436E48FAE447}"/>
                </a:ext>
              </a:extLst>
            </p:cNvPr>
            <p:cNvSpPr txBox="1"/>
            <p:nvPr/>
          </p:nvSpPr>
          <p:spPr>
            <a:xfrm>
              <a:off x="7809084" y="5327791"/>
              <a:ext cx="184784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a:solidFill>
                    <a:prstClr val="black"/>
                  </a:solidFill>
                  <a:latin typeface="Avenir" panose="020B0503020203020204" pitchFamily="34" charset="0"/>
                  <a:ea typeface="Calibri" panose="020F0502020204030204"/>
                  <a:cs typeface="Calibri" panose="020F0502020204030204"/>
                </a:rPr>
                <a:t>Long-Term Campaign</a:t>
              </a:r>
              <a:endParaRPr lang="en-US" sz="1600">
                <a:solidFill>
                  <a:prstClr val="black"/>
                </a:solidFill>
                <a:latin typeface="Avenir" panose="020B0503020203020204" pitchFamily="34" charset="0"/>
              </a:endParaRPr>
            </a:p>
          </p:txBody>
        </p:sp>
      </p:grpSp>
      <p:sp>
        <p:nvSpPr>
          <p:cNvPr id="30" name="TextBox 29">
            <a:extLst>
              <a:ext uri="{FF2B5EF4-FFF2-40B4-BE49-F238E27FC236}">
                <a16:creationId xmlns:a16="http://schemas.microsoft.com/office/drawing/2014/main" id="{AC0CCE12-7374-3276-DAAB-9C95ED54AAB6}"/>
              </a:ext>
            </a:extLst>
          </p:cNvPr>
          <p:cNvSpPr txBox="1"/>
          <p:nvPr/>
        </p:nvSpPr>
        <p:spPr>
          <a:xfrm>
            <a:off x="609600" y="5796222"/>
            <a:ext cx="10058400" cy="369332"/>
          </a:xfrm>
          <a:prstGeom prst="rect">
            <a:avLst/>
          </a:prstGeom>
          <a:noFill/>
        </p:spPr>
        <p:txBody>
          <a:bodyPr wrap="square">
            <a:spAutoFit/>
          </a:bodyPr>
          <a:lstStyle/>
          <a:p>
            <a:pPr algn="ctr"/>
            <a:r>
              <a:rPr lang="en-US" sz="1800" b="1">
                <a:solidFill>
                  <a:schemeClr val="accent1"/>
                </a:solidFill>
                <a:latin typeface="Avenir Medium" panose="02000503020000020003" pitchFamily="2" charset="0"/>
                <a:cs typeface="Calibri"/>
              </a:rPr>
              <a:t>These patterns are seen widely in the larger community, in other parts of DOE, and outside</a:t>
            </a:r>
          </a:p>
        </p:txBody>
      </p:sp>
    </p:spTree>
    <p:extLst>
      <p:ext uri="{BB962C8B-B14F-4D97-AF65-F5344CB8AC3E}">
        <p14:creationId xmlns:p14="http://schemas.microsoft.com/office/powerpoint/2010/main" val="380574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81D9-7566-403C-A45C-33FA59D942A0}"/>
              </a:ext>
            </a:extLst>
          </p:cNvPr>
          <p:cNvSpPr>
            <a:spLocks noGrp="1"/>
          </p:cNvSpPr>
          <p:nvPr>
            <p:ph type="title"/>
          </p:nvPr>
        </p:nvSpPr>
        <p:spPr/>
        <p:txBody>
          <a:bodyPr/>
          <a:lstStyle/>
          <a:p>
            <a:r>
              <a:rPr lang="en-US"/>
              <a:t>Key Facets of Data Requirements </a:t>
            </a:r>
          </a:p>
        </p:txBody>
      </p:sp>
      <p:sp>
        <p:nvSpPr>
          <p:cNvPr id="3" name="Content Placeholder 2">
            <a:extLst>
              <a:ext uri="{FF2B5EF4-FFF2-40B4-BE49-F238E27FC236}">
                <a16:creationId xmlns:a16="http://schemas.microsoft.com/office/drawing/2014/main" id="{099E840D-9C93-603A-0DBD-4103CE603D54}"/>
              </a:ext>
            </a:extLst>
          </p:cNvPr>
          <p:cNvSpPr>
            <a:spLocks noGrp="1"/>
          </p:cNvSpPr>
          <p:nvPr>
            <p:ph idx="1"/>
          </p:nvPr>
        </p:nvSpPr>
        <p:spPr>
          <a:xfrm>
            <a:off x="609600" y="1371600"/>
            <a:ext cx="7943850" cy="3942180"/>
          </a:xfrm>
        </p:spPr>
        <p:txBody>
          <a:bodyPr vert="horz" lIns="91440" tIns="45720" rIns="91440" bIns="45720" rtlCol="0" anchor="t">
            <a:noAutofit/>
          </a:bodyPr>
          <a:lstStyle/>
          <a:p>
            <a:pPr>
              <a:spcBef>
                <a:spcPts val="1800"/>
              </a:spcBef>
            </a:pPr>
            <a:r>
              <a:rPr lang="en-US" sz="2000" b="1">
                <a:solidFill>
                  <a:schemeClr val="accent1">
                    <a:lumMod val="75000"/>
                  </a:schemeClr>
                </a:solidFill>
                <a:latin typeface="Avenir Black" panose="02000503020000020003" pitchFamily="2" charset="0"/>
              </a:rPr>
              <a:t>Management</a:t>
            </a:r>
            <a:r>
              <a:rPr lang="en-US" sz="2000"/>
              <a:t> – A dynamic and scalable data management infrastructure integrated with the DOE computing ecosystem  </a:t>
            </a:r>
            <a:endParaRPr lang="en-US"/>
          </a:p>
          <a:p>
            <a:pPr>
              <a:spcBef>
                <a:spcPts val="1800"/>
              </a:spcBef>
            </a:pPr>
            <a:r>
              <a:rPr lang="en-US" sz="2000" b="1">
                <a:solidFill>
                  <a:schemeClr val="accent1">
                    <a:lumMod val="75000"/>
                  </a:schemeClr>
                </a:solidFill>
                <a:latin typeface="Avenir Black" panose="02000503020000020003" pitchFamily="2" charset="0"/>
              </a:rPr>
              <a:t>Capture</a:t>
            </a:r>
            <a:r>
              <a:rPr lang="en-US" sz="2000"/>
              <a:t> – Dynamically allocatable data storage and edge computing at the point of generation </a:t>
            </a:r>
          </a:p>
          <a:p>
            <a:pPr>
              <a:spcBef>
                <a:spcPts val="1800"/>
              </a:spcBef>
            </a:pPr>
            <a:r>
              <a:rPr lang="en-US" sz="2000" b="1">
                <a:solidFill>
                  <a:schemeClr val="accent1">
                    <a:lumMod val="75000"/>
                  </a:schemeClr>
                </a:solidFill>
                <a:latin typeface="Avenir Black" panose="02000503020000020003" pitchFamily="2" charset="0"/>
              </a:rPr>
              <a:t>Staging</a:t>
            </a:r>
            <a:r>
              <a:rPr lang="en-US" sz="2000"/>
              <a:t> – Dynamic placement of data in proximity to appropriate computing for reduction, analysis, and processing  </a:t>
            </a:r>
          </a:p>
          <a:p>
            <a:pPr>
              <a:spcBef>
                <a:spcPts val="1800"/>
              </a:spcBef>
            </a:pPr>
            <a:r>
              <a:rPr lang="en-US" sz="2000" b="1">
                <a:solidFill>
                  <a:schemeClr val="accent1">
                    <a:lumMod val="75000"/>
                  </a:schemeClr>
                </a:solidFill>
                <a:latin typeface="Avenir Black" panose="02000503020000020003" pitchFamily="2" charset="0"/>
              </a:rPr>
              <a:t>Archiving</a:t>
            </a:r>
            <a:r>
              <a:rPr lang="en-US" sz="2000"/>
              <a:t> – Extreme-scale distributed archiving and cataloging of data with FAIR principles  </a:t>
            </a:r>
          </a:p>
          <a:p>
            <a:pPr>
              <a:spcBef>
                <a:spcPts val="1800"/>
              </a:spcBef>
            </a:pPr>
            <a:r>
              <a:rPr lang="en-US" sz="2000" b="1">
                <a:solidFill>
                  <a:schemeClr val="accent1">
                    <a:lumMod val="75000"/>
                  </a:schemeClr>
                </a:solidFill>
                <a:latin typeface="Avenir Black" panose="02000503020000020003" pitchFamily="2" charset="0"/>
              </a:rPr>
              <a:t>Processing</a:t>
            </a:r>
            <a:r>
              <a:rPr lang="en-US" sz="2000"/>
              <a:t> – Resources for workflow and automation for processing and analyses of data at scale </a:t>
            </a:r>
          </a:p>
          <a:p>
            <a:endParaRPr lang="en-US"/>
          </a:p>
        </p:txBody>
      </p:sp>
      <p:sp>
        <p:nvSpPr>
          <p:cNvPr id="5" name="Footer Placeholder 4">
            <a:extLst>
              <a:ext uri="{FF2B5EF4-FFF2-40B4-BE49-F238E27FC236}">
                <a16:creationId xmlns:a16="http://schemas.microsoft.com/office/drawing/2014/main" id="{370DE1C5-44D5-80DC-10E6-EAE0CFD86C3D}"/>
              </a:ext>
            </a:extLst>
          </p:cNvPr>
          <p:cNvSpPr>
            <a:spLocks noGrp="1"/>
          </p:cNvSpPr>
          <p:nvPr>
            <p:ph type="ftr" sz="quarter" idx="3"/>
          </p:nvPr>
        </p:nvSpPr>
        <p:spPr/>
        <p:txBody>
          <a:bodyPr/>
          <a:lstStyle/>
          <a:p>
            <a:r>
              <a:rPr lang="en-US"/>
              <a:t>High Performance Data Facility: Status and Plans</a:t>
            </a:r>
          </a:p>
        </p:txBody>
      </p:sp>
      <p:sp>
        <p:nvSpPr>
          <p:cNvPr id="6" name="Slide Number Placeholder 5">
            <a:extLst>
              <a:ext uri="{FF2B5EF4-FFF2-40B4-BE49-F238E27FC236}">
                <a16:creationId xmlns:a16="http://schemas.microsoft.com/office/drawing/2014/main" id="{2CAF95DC-7C07-9813-C26C-7CC5B839A9AE}"/>
              </a:ext>
            </a:extLst>
          </p:cNvPr>
          <p:cNvSpPr>
            <a:spLocks noGrp="1"/>
          </p:cNvSpPr>
          <p:nvPr>
            <p:ph type="sldNum" sz="quarter" idx="4"/>
          </p:nvPr>
        </p:nvSpPr>
        <p:spPr/>
        <p:txBody>
          <a:bodyPr/>
          <a:lstStyle/>
          <a:p>
            <a:r>
              <a:rPr lang="en-US"/>
              <a:t>|  </a:t>
            </a:r>
            <a:fld id="{C67B5887-CFB9-4246-8825-1B185D5D0EDC}" type="slidenum">
              <a:rPr lang="en-US" smtClean="0"/>
              <a:pPr/>
              <a:t>6</a:t>
            </a:fld>
            <a:endParaRPr lang="en-US"/>
          </a:p>
        </p:txBody>
      </p:sp>
      <p:sp>
        <p:nvSpPr>
          <p:cNvPr id="7" name="TextBox 6">
            <a:extLst>
              <a:ext uri="{FF2B5EF4-FFF2-40B4-BE49-F238E27FC236}">
                <a16:creationId xmlns:a16="http://schemas.microsoft.com/office/drawing/2014/main" id="{A9E27F8A-BB0B-459E-10DF-9669475BB733}"/>
              </a:ext>
            </a:extLst>
          </p:cNvPr>
          <p:cNvSpPr txBox="1"/>
          <p:nvPr/>
        </p:nvSpPr>
        <p:spPr>
          <a:xfrm>
            <a:off x="610513" y="5693610"/>
            <a:ext cx="100513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accent1">
                    <a:lumMod val="75000"/>
                  </a:schemeClr>
                </a:solidFill>
                <a:latin typeface="AVENIR MEDIUM OBLIQUE" panose="02000503020000020003" pitchFamily="2" charset="0"/>
                <a:cs typeface="Calibri"/>
              </a:rPr>
              <a:t>Policy of data and providing collaborative environments around data are also critical </a:t>
            </a:r>
          </a:p>
        </p:txBody>
      </p:sp>
      <p:grpSp>
        <p:nvGrpSpPr>
          <p:cNvPr id="8" name="Group 7">
            <a:extLst>
              <a:ext uri="{FF2B5EF4-FFF2-40B4-BE49-F238E27FC236}">
                <a16:creationId xmlns:a16="http://schemas.microsoft.com/office/drawing/2014/main" id="{DB3F5575-F681-B8D1-DBE0-9C61395620B7}"/>
              </a:ext>
            </a:extLst>
          </p:cNvPr>
          <p:cNvGrpSpPr/>
          <p:nvPr/>
        </p:nvGrpSpPr>
        <p:grpSpPr>
          <a:xfrm>
            <a:off x="10287636" y="351491"/>
            <a:ext cx="1297654" cy="5845262"/>
            <a:chOff x="10242935" y="362747"/>
            <a:chExt cx="1297654" cy="5845262"/>
          </a:xfrm>
        </p:grpSpPr>
        <p:pic>
          <p:nvPicPr>
            <p:cNvPr id="9" name="Picture 8">
              <a:extLst>
                <a:ext uri="{FF2B5EF4-FFF2-40B4-BE49-F238E27FC236}">
                  <a16:creationId xmlns:a16="http://schemas.microsoft.com/office/drawing/2014/main" id="{BE19DD2B-90A0-7D47-113B-97624B8420E5}"/>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48497" t="4902" r="26384" b="11765"/>
            <a:stretch/>
          </p:blipFill>
          <p:spPr>
            <a:xfrm>
              <a:off x="10242936" y="3285378"/>
              <a:ext cx="1297653" cy="1463040"/>
            </a:xfrm>
            <a:prstGeom prst="rect">
              <a:avLst/>
            </a:prstGeom>
          </p:spPr>
        </p:pic>
        <p:pic>
          <p:nvPicPr>
            <p:cNvPr id="10" name="Picture 9">
              <a:extLst>
                <a:ext uri="{FF2B5EF4-FFF2-40B4-BE49-F238E27FC236}">
                  <a16:creationId xmlns:a16="http://schemas.microsoft.com/office/drawing/2014/main" id="{22E76762-6230-8A1B-6E70-338147EF9D7B}"/>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21688" t="4270" r="53193" b="3627"/>
            <a:stretch/>
          </p:blipFill>
          <p:spPr>
            <a:xfrm>
              <a:off x="10242936" y="1932103"/>
              <a:ext cx="1174105" cy="1463040"/>
            </a:xfrm>
            <a:prstGeom prst="rect">
              <a:avLst/>
            </a:prstGeom>
          </p:spPr>
        </p:pic>
        <p:pic>
          <p:nvPicPr>
            <p:cNvPr id="11" name="Picture 10">
              <a:extLst>
                <a:ext uri="{FF2B5EF4-FFF2-40B4-BE49-F238E27FC236}">
                  <a16:creationId xmlns:a16="http://schemas.microsoft.com/office/drawing/2014/main" id="{B0737C7C-072B-9C24-5069-C0BC95704DC3}"/>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3921" t="2914" r="78312" b="7621"/>
            <a:stretch/>
          </p:blipFill>
          <p:spPr>
            <a:xfrm>
              <a:off x="10242935" y="362747"/>
              <a:ext cx="854966" cy="1463040"/>
            </a:xfrm>
            <a:prstGeom prst="rect">
              <a:avLst/>
            </a:prstGeom>
          </p:spPr>
        </p:pic>
        <p:pic>
          <p:nvPicPr>
            <p:cNvPr id="12" name="Picture 11">
              <a:extLst>
                <a:ext uri="{FF2B5EF4-FFF2-40B4-BE49-F238E27FC236}">
                  <a16:creationId xmlns:a16="http://schemas.microsoft.com/office/drawing/2014/main" id="{EBEC653C-E852-EBC6-0464-B40233D194AE}"/>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74715" t="4956" r="642" b="6807"/>
            <a:stretch/>
          </p:blipFill>
          <p:spPr>
            <a:xfrm>
              <a:off x="10242936" y="4836409"/>
              <a:ext cx="1127211" cy="1371600"/>
            </a:xfrm>
            <a:prstGeom prst="rect">
              <a:avLst/>
            </a:prstGeom>
          </p:spPr>
        </p:pic>
      </p:grpSp>
    </p:spTree>
    <p:extLst>
      <p:ext uri="{BB962C8B-B14F-4D97-AF65-F5344CB8AC3E}">
        <p14:creationId xmlns:p14="http://schemas.microsoft.com/office/powerpoint/2010/main" val="190849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9548-AD64-BDC9-0117-4B315680EEE9}"/>
              </a:ext>
            </a:extLst>
          </p:cNvPr>
          <p:cNvSpPr>
            <a:spLocks noGrp="1"/>
          </p:cNvSpPr>
          <p:nvPr>
            <p:ph type="title"/>
          </p:nvPr>
        </p:nvSpPr>
        <p:spPr/>
        <p:txBody>
          <a:bodyPr/>
          <a:lstStyle/>
          <a:p>
            <a:r>
              <a:rPr lang="en-US">
                <a:latin typeface="Avenir Medium"/>
                <a:cs typeface="Calibri Light"/>
              </a:rPr>
              <a:t>HPDF will Support Data Lifecycle Management</a:t>
            </a:r>
          </a:p>
        </p:txBody>
      </p:sp>
      <p:sp>
        <p:nvSpPr>
          <p:cNvPr id="3" name="Content Placeholder 2">
            <a:extLst>
              <a:ext uri="{FF2B5EF4-FFF2-40B4-BE49-F238E27FC236}">
                <a16:creationId xmlns:a16="http://schemas.microsoft.com/office/drawing/2014/main" id="{1A9AD44B-3F31-A1EE-7A40-55542E49EC27}"/>
              </a:ext>
            </a:extLst>
          </p:cNvPr>
          <p:cNvSpPr>
            <a:spLocks noGrp="1"/>
          </p:cNvSpPr>
          <p:nvPr>
            <p:ph idx="1"/>
          </p:nvPr>
        </p:nvSpPr>
        <p:spPr/>
        <p:txBody>
          <a:bodyPr/>
          <a:lstStyle/>
          <a:p>
            <a:r>
              <a:rPr lang="en-US"/>
              <a:t>Data science requires curated and annotated data that adheres to FAIR principles, and data reuse will be a metric for HPDF. Office of Scientific and Technical Information (OSTI) services will complement HPDF to provide full life cycle coverage.</a:t>
            </a:r>
          </a:p>
        </p:txBody>
      </p:sp>
      <p:sp>
        <p:nvSpPr>
          <p:cNvPr id="6" name="Slide Number Placeholder 5">
            <a:extLst>
              <a:ext uri="{FF2B5EF4-FFF2-40B4-BE49-F238E27FC236}">
                <a16:creationId xmlns:a16="http://schemas.microsoft.com/office/drawing/2014/main" id="{39341DF7-D1C3-C4E3-C612-44A9695793A4}"/>
              </a:ext>
            </a:extLst>
          </p:cNvPr>
          <p:cNvSpPr>
            <a:spLocks noGrp="1"/>
          </p:cNvSpPr>
          <p:nvPr>
            <p:ph type="sldNum" sz="quarter" idx="4"/>
          </p:nvPr>
        </p:nvSpPr>
        <p:spPr/>
        <p:txBody>
          <a:bodyPr/>
          <a:lstStyle/>
          <a:p>
            <a:r>
              <a:rPr lang="en-US"/>
              <a:t>|  </a:t>
            </a:r>
            <a:fld id="{C67B5887-CFB9-4246-8825-1B185D5D0EDC}" type="slidenum">
              <a:rPr lang="en-US" smtClean="0"/>
              <a:pPr/>
              <a:t>7</a:t>
            </a:fld>
            <a:endParaRPr lang="en-US"/>
          </a:p>
        </p:txBody>
      </p:sp>
      <p:grpSp>
        <p:nvGrpSpPr>
          <p:cNvPr id="9" name="Group 8">
            <a:extLst>
              <a:ext uri="{FF2B5EF4-FFF2-40B4-BE49-F238E27FC236}">
                <a16:creationId xmlns:a16="http://schemas.microsoft.com/office/drawing/2014/main" id="{7D64FFF2-6421-0EDB-D830-7C7F65E084E8}"/>
              </a:ext>
            </a:extLst>
          </p:cNvPr>
          <p:cNvGrpSpPr/>
          <p:nvPr/>
        </p:nvGrpSpPr>
        <p:grpSpPr>
          <a:xfrm>
            <a:off x="1632488" y="1676734"/>
            <a:ext cx="9021222" cy="4573830"/>
            <a:chOff x="1759488" y="1629945"/>
            <a:chExt cx="9021222" cy="4573830"/>
          </a:xfrm>
        </p:grpSpPr>
        <p:sp>
          <p:nvSpPr>
            <p:cNvPr id="10" name="Rectangle 9">
              <a:extLst>
                <a:ext uri="{FF2B5EF4-FFF2-40B4-BE49-F238E27FC236}">
                  <a16:creationId xmlns:a16="http://schemas.microsoft.com/office/drawing/2014/main" id="{52B664E7-F6A7-24A5-2C08-73E6B9D4743B}"/>
                </a:ext>
              </a:extLst>
            </p:cNvPr>
            <p:cNvSpPr/>
            <p:nvPr/>
          </p:nvSpPr>
          <p:spPr>
            <a:xfrm>
              <a:off x="5977217" y="3244334"/>
              <a:ext cx="237566" cy="369332"/>
            </a:xfrm>
            <a:prstGeom prst="rect">
              <a:avLst/>
            </a:prstGeom>
          </p:spPr>
          <p:txBody>
            <a:bodyPr wrap="none">
              <a:spAutoFit/>
            </a:bodyPr>
            <a:lstStyle/>
            <a:p>
              <a:r>
                <a:rPr lang="en-US"/>
                <a:t> </a:t>
              </a:r>
            </a:p>
          </p:txBody>
        </p:sp>
        <p:sp>
          <p:nvSpPr>
            <p:cNvPr id="11" name="Rectangle 10">
              <a:extLst>
                <a:ext uri="{FF2B5EF4-FFF2-40B4-BE49-F238E27FC236}">
                  <a16:creationId xmlns:a16="http://schemas.microsoft.com/office/drawing/2014/main" id="{695BD99E-F6DA-EF3C-18F7-FB599ED12746}"/>
                </a:ext>
              </a:extLst>
            </p:cNvPr>
            <p:cNvSpPr/>
            <p:nvPr/>
          </p:nvSpPr>
          <p:spPr>
            <a:xfrm>
              <a:off x="5977217" y="3244334"/>
              <a:ext cx="237566" cy="369332"/>
            </a:xfrm>
            <a:prstGeom prst="rect">
              <a:avLst/>
            </a:prstGeom>
          </p:spPr>
          <p:txBody>
            <a:bodyPr wrap="none">
              <a:spAutoFit/>
            </a:bodyPr>
            <a:lstStyle/>
            <a:p>
              <a:r>
                <a:rPr lang="en-US"/>
                <a:t> </a:t>
              </a:r>
            </a:p>
          </p:txBody>
        </p:sp>
        <p:sp>
          <p:nvSpPr>
            <p:cNvPr id="12" name="Rectangle 11">
              <a:extLst>
                <a:ext uri="{FF2B5EF4-FFF2-40B4-BE49-F238E27FC236}">
                  <a16:creationId xmlns:a16="http://schemas.microsoft.com/office/drawing/2014/main" id="{EB27EEF8-40A3-EEDB-3438-30848FEE6E80}"/>
                </a:ext>
              </a:extLst>
            </p:cNvPr>
            <p:cNvSpPr/>
            <p:nvPr/>
          </p:nvSpPr>
          <p:spPr>
            <a:xfrm>
              <a:off x="5977217" y="3244334"/>
              <a:ext cx="237566" cy="369332"/>
            </a:xfrm>
            <a:prstGeom prst="rect">
              <a:avLst/>
            </a:prstGeom>
          </p:spPr>
          <p:txBody>
            <a:bodyPr wrap="none">
              <a:spAutoFit/>
            </a:bodyPr>
            <a:lstStyle/>
            <a:p>
              <a:r>
                <a:rPr lang="en-US"/>
                <a:t> </a:t>
              </a:r>
            </a:p>
          </p:txBody>
        </p:sp>
        <p:sp>
          <p:nvSpPr>
            <p:cNvPr id="13" name="Google Shape;1600;p46">
              <a:extLst>
                <a:ext uri="{FF2B5EF4-FFF2-40B4-BE49-F238E27FC236}">
                  <a16:creationId xmlns:a16="http://schemas.microsoft.com/office/drawing/2014/main" id="{1F0DDAA2-D80D-BE89-ACC9-3048C1AED09F}"/>
                </a:ext>
              </a:extLst>
            </p:cNvPr>
            <p:cNvSpPr/>
            <p:nvPr/>
          </p:nvSpPr>
          <p:spPr>
            <a:xfrm rot="2589424" flipH="1" flipV="1">
              <a:off x="7053415" y="3358224"/>
              <a:ext cx="1008826" cy="1563744"/>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14" name="Google Shape;1551;p46">
              <a:extLst>
                <a:ext uri="{FF2B5EF4-FFF2-40B4-BE49-F238E27FC236}">
                  <a16:creationId xmlns:a16="http://schemas.microsoft.com/office/drawing/2014/main" id="{4DC67BFB-816B-D849-2833-BB49ECF30C25}"/>
                </a:ext>
              </a:extLst>
            </p:cNvPr>
            <p:cNvSpPr/>
            <p:nvPr/>
          </p:nvSpPr>
          <p:spPr>
            <a:xfrm>
              <a:off x="5018642" y="4985129"/>
              <a:ext cx="1785015" cy="324872"/>
            </a:xfrm>
            <a:custGeom>
              <a:avLst/>
              <a:gdLst/>
              <a:ahLst/>
              <a:cxnLst/>
              <a:rect l="l" t="t" r="r" b="b"/>
              <a:pathLst>
                <a:path w="2101755" h="230259" extrusionOk="0">
                  <a:moveTo>
                    <a:pt x="2101755" y="181970"/>
                  </a:moveTo>
                  <a:cubicBezTo>
                    <a:pt x="1646829" y="215331"/>
                    <a:pt x="1191904" y="248692"/>
                    <a:pt x="841612" y="218364"/>
                  </a:cubicBezTo>
                  <a:cubicBezTo>
                    <a:pt x="491320" y="188036"/>
                    <a:pt x="245660" y="94018"/>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15" name="Google Shape;1552;p46">
              <a:extLst>
                <a:ext uri="{FF2B5EF4-FFF2-40B4-BE49-F238E27FC236}">
                  <a16:creationId xmlns:a16="http://schemas.microsoft.com/office/drawing/2014/main" id="{407543C1-D63C-C09E-F63D-86E2D4373D73}"/>
                </a:ext>
              </a:extLst>
            </p:cNvPr>
            <p:cNvSpPr/>
            <p:nvPr/>
          </p:nvSpPr>
          <p:spPr>
            <a:xfrm>
              <a:off x="2176861" y="4093301"/>
              <a:ext cx="1765058" cy="736799"/>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cs typeface="Calibri"/>
                </a:rPr>
                <a:t>Preserve</a:t>
              </a:r>
              <a:endParaRPr lang="en-US" sz="2800" b="1">
                <a:solidFill>
                  <a:srgbClr val="000000"/>
                </a:solidFill>
                <a:latin typeface="Avenir Black" panose="02000503020000020003" pitchFamily="2" charset="0"/>
                <a:cs typeface="Calibri"/>
              </a:endParaRPr>
            </a:p>
            <a:p>
              <a:r>
                <a:rPr lang="en-US" sz="1300">
                  <a:solidFill>
                    <a:srgbClr val="083E5B"/>
                  </a:solidFill>
                  <a:latin typeface="Avenir Book" panose="02000503020000020003" pitchFamily="2" charset="0"/>
                  <a:cs typeface="Calibri"/>
                </a:rPr>
                <a:t>Long-term data curation and archival</a:t>
              </a:r>
              <a:endParaRPr lang="en-US" sz="1300">
                <a:latin typeface="Avenir Book" panose="02000503020000020003" pitchFamily="2" charset="0"/>
                <a:cs typeface="Calibri" panose="020F0502020204030204"/>
              </a:endParaRPr>
            </a:p>
          </p:txBody>
        </p:sp>
        <p:sp>
          <p:nvSpPr>
            <p:cNvPr id="16" name="Google Shape;1553;p46">
              <a:extLst>
                <a:ext uri="{FF2B5EF4-FFF2-40B4-BE49-F238E27FC236}">
                  <a16:creationId xmlns:a16="http://schemas.microsoft.com/office/drawing/2014/main" id="{B15B48B1-0890-2DB3-62BF-E10D56B6601A}"/>
                </a:ext>
              </a:extLst>
            </p:cNvPr>
            <p:cNvSpPr/>
            <p:nvPr/>
          </p:nvSpPr>
          <p:spPr>
            <a:xfrm>
              <a:off x="8298346" y="4198349"/>
              <a:ext cx="2121215" cy="801584"/>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ea typeface="Calibri"/>
                  <a:cs typeface="Calibri"/>
                </a:rPr>
                <a:t>Transfer</a:t>
              </a:r>
              <a:endParaRPr lang="en-US" b="1">
                <a:solidFill>
                  <a:schemeClr val="lt1"/>
                </a:solidFill>
                <a:latin typeface="Avenir Black" panose="02000503020000020003" pitchFamily="2" charset="0"/>
                <a:ea typeface="Calibri"/>
                <a:cs typeface="Calibri"/>
              </a:endParaRPr>
            </a:p>
            <a:p>
              <a:r>
                <a:rPr lang="en-US" sz="1300">
                  <a:solidFill>
                    <a:srgbClr val="083E5B"/>
                  </a:solidFill>
                  <a:latin typeface="Avenir Book" panose="02000503020000020003" pitchFamily="2" charset="0"/>
                  <a:ea typeface="Calibri"/>
                  <a:cs typeface="Calibri"/>
                </a:rPr>
                <a:t>Move and manage data </a:t>
              </a:r>
              <a:br>
                <a:rPr lang="en-US" sz="1300">
                  <a:latin typeface="Avenir Book" panose="02000503020000020003" pitchFamily="2" charset="0"/>
                  <a:ea typeface="Calibri"/>
                  <a:cs typeface="Calibri"/>
                </a:rPr>
              </a:br>
              <a:r>
                <a:rPr lang="en-US" sz="1300">
                  <a:solidFill>
                    <a:srgbClr val="083E5B"/>
                  </a:solidFill>
                  <a:latin typeface="Avenir Book" panose="02000503020000020003" pitchFamily="2" charset="0"/>
                  <a:ea typeface="Calibri"/>
                  <a:cs typeface="Calibri"/>
                </a:rPr>
                <a:t>and dynamic data streams</a:t>
              </a:r>
              <a:endParaRPr lang="en-US" sz="1300">
                <a:solidFill>
                  <a:schemeClr val="lt1"/>
                </a:solidFill>
                <a:latin typeface="Avenir Book" panose="02000503020000020003" pitchFamily="2" charset="0"/>
                <a:ea typeface="Calibri"/>
                <a:cs typeface="Calibri"/>
              </a:endParaRPr>
            </a:p>
          </p:txBody>
        </p:sp>
        <p:sp>
          <p:nvSpPr>
            <p:cNvPr id="17" name="Google Shape;1554;p46">
              <a:extLst>
                <a:ext uri="{FF2B5EF4-FFF2-40B4-BE49-F238E27FC236}">
                  <a16:creationId xmlns:a16="http://schemas.microsoft.com/office/drawing/2014/main" id="{CD517517-FB47-09C9-8876-AEEB8E13977A}"/>
                </a:ext>
              </a:extLst>
            </p:cNvPr>
            <p:cNvSpPr/>
            <p:nvPr/>
          </p:nvSpPr>
          <p:spPr>
            <a:xfrm>
              <a:off x="1759488" y="3000629"/>
              <a:ext cx="1759472" cy="817270"/>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ea typeface="Calibri"/>
                  <a:cs typeface="Calibri"/>
                </a:rPr>
                <a:t>Publish</a:t>
              </a:r>
            </a:p>
            <a:p>
              <a:r>
                <a:rPr lang="en-US" sz="1300">
                  <a:solidFill>
                    <a:srgbClr val="083E5B"/>
                  </a:solidFill>
                  <a:latin typeface="Avenir Book" panose="02000503020000020003" pitchFamily="2" charset="0"/>
                  <a:cs typeface="Calibri"/>
                </a:rPr>
                <a:t>Fulfill FAIR principles for scientific data</a:t>
              </a:r>
              <a:r>
                <a:rPr lang="en-US" sz="1300">
                  <a:solidFill>
                    <a:srgbClr val="000000"/>
                  </a:solidFill>
                  <a:latin typeface="Avenir Book" panose="02000503020000020003" pitchFamily="2" charset="0"/>
                  <a:cs typeface="Calibri"/>
                </a:rPr>
                <a:t> </a:t>
              </a:r>
              <a:endParaRPr lang="en-US" sz="1300">
                <a:latin typeface="Avenir Book" panose="02000503020000020003" pitchFamily="2" charset="0"/>
                <a:cs typeface="Calibri"/>
              </a:endParaRPr>
            </a:p>
          </p:txBody>
        </p:sp>
        <p:sp>
          <p:nvSpPr>
            <p:cNvPr id="18" name="Google Shape;1555;p46">
              <a:extLst>
                <a:ext uri="{FF2B5EF4-FFF2-40B4-BE49-F238E27FC236}">
                  <a16:creationId xmlns:a16="http://schemas.microsoft.com/office/drawing/2014/main" id="{24B0FF6D-BF0C-F2F4-58C2-5AC8689A9B8C}"/>
                </a:ext>
              </a:extLst>
            </p:cNvPr>
            <p:cNvSpPr/>
            <p:nvPr/>
          </p:nvSpPr>
          <p:spPr>
            <a:xfrm>
              <a:off x="4443081" y="5389220"/>
              <a:ext cx="2151546" cy="814555"/>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panose="02000503020000020003" pitchFamily="2" charset="0"/>
                  <a:cs typeface="Calibri"/>
                </a:rPr>
                <a:t>Clean and Process</a:t>
              </a:r>
              <a:endParaRPr lang="en-US" b="1">
                <a:solidFill>
                  <a:schemeClr val="lt1"/>
                </a:solidFill>
                <a:latin typeface="Avenir Black" panose="02000503020000020003" pitchFamily="2" charset="0"/>
                <a:cs typeface="Calibri"/>
              </a:endParaRPr>
            </a:p>
            <a:p>
              <a:r>
                <a:rPr lang="en-US" sz="1300">
                  <a:solidFill>
                    <a:srgbClr val="083E5B"/>
                  </a:solidFill>
                  <a:latin typeface="Avenir Book" panose="02000503020000020003" pitchFamily="2" charset="0"/>
                  <a:cs typeface="Calibri"/>
                </a:rPr>
                <a:t>Scalable scientific and </a:t>
              </a:r>
              <a:br>
                <a:rPr lang="en-US" sz="1300">
                  <a:latin typeface="Avenir Book" panose="02000503020000020003" pitchFamily="2" charset="0"/>
                  <a:cs typeface="Calibri"/>
                </a:rPr>
              </a:br>
              <a:r>
                <a:rPr lang="en-US" sz="1300">
                  <a:solidFill>
                    <a:srgbClr val="083E5B"/>
                  </a:solidFill>
                  <a:latin typeface="Avenir Book" panose="02000503020000020003" pitchFamily="2" charset="0"/>
                  <a:cs typeface="Calibri"/>
                </a:rPr>
                <a:t>AI/ML workflows</a:t>
              </a:r>
              <a:endParaRPr sz="1300">
                <a:latin typeface="Avenir Book" panose="02000503020000020003" pitchFamily="2" charset="0"/>
                <a:cs typeface="Calibri"/>
              </a:endParaRPr>
            </a:p>
          </p:txBody>
        </p:sp>
        <p:sp>
          <p:nvSpPr>
            <p:cNvPr id="19" name="Google Shape;1556;p46">
              <a:extLst>
                <a:ext uri="{FF2B5EF4-FFF2-40B4-BE49-F238E27FC236}">
                  <a16:creationId xmlns:a16="http://schemas.microsoft.com/office/drawing/2014/main" id="{A19E9D47-7864-E6B7-05B3-5FC0E6761133}"/>
                </a:ext>
              </a:extLst>
            </p:cNvPr>
            <p:cNvSpPr/>
            <p:nvPr/>
          </p:nvSpPr>
          <p:spPr>
            <a:xfrm>
              <a:off x="8309634" y="3045128"/>
              <a:ext cx="2471076" cy="946241"/>
            </a:xfrm>
            <a:prstGeom prst="rect">
              <a:avLst/>
            </a:prstGeom>
            <a:solidFill>
              <a:srgbClr val="ACE4EF"/>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083E5B"/>
                  </a:solidFill>
                  <a:latin typeface="Avenir Black"/>
                  <a:ea typeface="Calibri"/>
                  <a:cs typeface="Calibri"/>
                </a:rPr>
                <a:t>Acquire and Prepare</a:t>
              </a:r>
              <a:endParaRPr lang="en-US" b="1">
                <a:solidFill>
                  <a:schemeClr val="lt1"/>
                </a:solidFill>
                <a:latin typeface="Avenir Black"/>
                <a:ea typeface="Calibri"/>
                <a:cs typeface="Calibri"/>
              </a:endParaRPr>
            </a:p>
            <a:p>
              <a:r>
                <a:rPr lang="en-US" sz="1300">
                  <a:solidFill>
                    <a:srgbClr val="083E5B"/>
                  </a:solidFill>
                  <a:latin typeface="Avenir Book"/>
                  <a:ea typeface="Calibri"/>
                  <a:cs typeface="Calibri"/>
                </a:rPr>
                <a:t>Ingest experimental, observational and reprocessed data using standard APIs</a:t>
              </a:r>
              <a:endParaRPr lang="en-US" sz="1300">
                <a:solidFill>
                  <a:schemeClr val="lt1"/>
                </a:solidFill>
                <a:latin typeface="Avenir Book"/>
                <a:ea typeface="Calibri"/>
                <a:cs typeface="Calibri"/>
              </a:endParaRPr>
            </a:p>
          </p:txBody>
        </p:sp>
        <p:grpSp>
          <p:nvGrpSpPr>
            <p:cNvPr id="20" name="Google Shape;1558;p46">
              <a:extLst>
                <a:ext uri="{FF2B5EF4-FFF2-40B4-BE49-F238E27FC236}">
                  <a16:creationId xmlns:a16="http://schemas.microsoft.com/office/drawing/2014/main" id="{CD9DFF7B-11C7-3DDE-5992-311D53E2617C}"/>
                </a:ext>
              </a:extLst>
            </p:cNvPr>
            <p:cNvGrpSpPr/>
            <p:nvPr/>
          </p:nvGrpSpPr>
          <p:grpSpPr>
            <a:xfrm flipH="1">
              <a:off x="9245675" y="2453210"/>
              <a:ext cx="397975" cy="460578"/>
              <a:chOff x="8465451" y="2601617"/>
              <a:chExt cx="388657" cy="326390"/>
            </a:xfrm>
          </p:grpSpPr>
          <p:sp>
            <p:nvSpPr>
              <p:cNvPr id="82" name="Google Shape;1559;p46">
                <a:extLst>
                  <a:ext uri="{FF2B5EF4-FFF2-40B4-BE49-F238E27FC236}">
                    <a16:creationId xmlns:a16="http://schemas.microsoft.com/office/drawing/2014/main" id="{30458B24-C3AC-DADC-63F3-EFEF1BDB6955}"/>
                  </a:ext>
                </a:extLst>
              </p:cNvPr>
              <p:cNvSpPr/>
              <p:nvPr/>
            </p:nvSpPr>
            <p:spPr>
              <a:xfrm>
                <a:off x="8465451" y="2773807"/>
                <a:ext cx="361800" cy="154200"/>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3" name="Google Shape;1560;p46">
                <a:extLst>
                  <a:ext uri="{FF2B5EF4-FFF2-40B4-BE49-F238E27FC236}">
                    <a16:creationId xmlns:a16="http://schemas.microsoft.com/office/drawing/2014/main" id="{48EA2CF3-616A-5279-2816-94D0CCF74F50}"/>
                  </a:ext>
                </a:extLst>
              </p:cNvPr>
              <p:cNvSpPr/>
              <p:nvPr/>
            </p:nvSpPr>
            <p:spPr>
              <a:xfrm rot="8276080">
                <a:off x="8490855" y="2601617"/>
                <a:ext cx="310757" cy="325831"/>
              </a:xfrm>
              <a:prstGeom prst="chord">
                <a:avLst>
                  <a:gd name="adj1" fmla="val 2423644"/>
                  <a:gd name="adj2" fmla="val 13418519"/>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4" name="Google Shape;1561;p46">
                <a:extLst>
                  <a:ext uri="{FF2B5EF4-FFF2-40B4-BE49-F238E27FC236}">
                    <a16:creationId xmlns:a16="http://schemas.microsoft.com/office/drawing/2014/main" id="{4D5E18F9-40BD-1584-7895-C69F28C2A40E}"/>
                  </a:ext>
                </a:extLst>
              </p:cNvPr>
              <p:cNvSpPr/>
              <p:nvPr/>
            </p:nvSpPr>
            <p:spPr>
              <a:xfrm>
                <a:off x="8609013" y="2810157"/>
                <a:ext cx="74700" cy="117600"/>
              </a:xfrm>
              <a:prstGeom prst="rect">
                <a:avLst/>
              </a:prstGeom>
              <a:solidFill>
                <a:schemeClr val="lt1"/>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5" name="Google Shape;1562;p46">
                <a:extLst>
                  <a:ext uri="{FF2B5EF4-FFF2-40B4-BE49-F238E27FC236}">
                    <a16:creationId xmlns:a16="http://schemas.microsoft.com/office/drawing/2014/main" id="{18006C54-B812-9256-3FCD-74DCFDF5B9C6}"/>
                  </a:ext>
                </a:extLst>
              </p:cNvPr>
              <p:cNvSpPr/>
              <p:nvPr/>
            </p:nvSpPr>
            <p:spPr>
              <a:xfrm rot="3359412">
                <a:off x="8775353" y="2616635"/>
                <a:ext cx="74553" cy="82957"/>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sp>
          <p:nvSpPr>
            <p:cNvPr id="21" name="Google Shape;1565;p46">
              <a:extLst>
                <a:ext uri="{FF2B5EF4-FFF2-40B4-BE49-F238E27FC236}">
                  <a16:creationId xmlns:a16="http://schemas.microsoft.com/office/drawing/2014/main" id="{2EDFFCE2-28F1-C78E-F0A5-83EAD0770E94}"/>
                </a:ext>
              </a:extLst>
            </p:cNvPr>
            <p:cNvSpPr/>
            <p:nvPr/>
          </p:nvSpPr>
          <p:spPr>
            <a:xfrm>
              <a:off x="4691450" y="4538934"/>
              <a:ext cx="301374" cy="584755"/>
            </a:xfrm>
            <a:prstGeom prst="can">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nvGrpSpPr>
            <p:cNvPr id="22" name="Google Shape;1566;p46">
              <a:extLst>
                <a:ext uri="{FF2B5EF4-FFF2-40B4-BE49-F238E27FC236}">
                  <a16:creationId xmlns:a16="http://schemas.microsoft.com/office/drawing/2014/main" id="{3E203D78-30CD-35A5-9245-6410F9B40DF6}"/>
                </a:ext>
              </a:extLst>
            </p:cNvPr>
            <p:cNvGrpSpPr/>
            <p:nvPr/>
          </p:nvGrpSpPr>
          <p:grpSpPr>
            <a:xfrm>
              <a:off x="3727092" y="2757491"/>
              <a:ext cx="685443" cy="738253"/>
              <a:chOff x="3514837" y="2877705"/>
              <a:chExt cx="1083005" cy="1001819"/>
            </a:xfrm>
          </p:grpSpPr>
          <p:sp>
            <p:nvSpPr>
              <p:cNvPr id="77" name="Google Shape;1567;p46">
                <a:extLst>
                  <a:ext uri="{FF2B5EF4-FFF2-40B4-BE49-F238E27FC236}">
                    <a16:creationId xmlns:a16="http://schemas.microsoft.com/office/drawing/2014/main" id="{65077F2D-CF2B-FB8A-FD97-598F64DF0EEA}"/>
                  </a:ext>
                </a:extLst>
              </p:cNvPr>
              <p:cNvSpPr/>
              <p:nvPr/>
            </p:nvSpPr>
            <p:spPr>
              <a:xfrm>
                <a:off x="3514837" y="2896124"/>
                <a:ext cx="1074900" cy="983400"/>
              </a:xfrm>
              <a:prstGeom prst="rect">
                <a:avLst/>
              </a:prstGeom>
              <a:gradFill>
                <a:gsLst>
                  <a:gs pos="0">
                    <a:srgbClr val="D1D1D1"/>
                  </a:gs>
                  <a:gs pos="50000">
                    <a:srgbClr val="C7C7C7"/>
                  </a:gs>
                  <a:gs pos="100000">
                    <a:srgbClr val="C0C0C0"/>
                  </a:gs>
                </a:gsLst>
                <a:lin ang="5400012" scaled="0"/>
              </a:gradFill>
              <a:ln w="28575" cap="flat" cmpd="sng">
                <a:solidFill>
                  <a:srgbClr val="083E5B"/>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dk1"/>
                  </a:solidFill>
                  <a:latin typeface="Calibri"/>
                  <a:ea typeface="Calibri"/>
                  <a:cs typeface="Calibri"/>
                  <a:sym typeface="Calibri"/>
                </a:endParaRPr>
              </a:p>
            </p:txBody>
          </p:sp>
          <p:sp>
            <p:nvSpPr>
              <p:cNvPr id="78" name="Google Shape;1568;p46">
                <a:extLst>
                  <a:ext uri="{FF2B5EF4-FFF2-40B4-BE49-F238E27FC236}">
                    <a16:creationId xmlns:a16="http://schemas.microsoft.com/office/drawing/2014/main" id="{7B715DF5-5480-6E8D-4C5F-B4BAA8B756E4}"/>
                  </a:ext>
                </a:extLst>
              </p:cNvPr>
              <p:cNvSpPr/>
              <p:nvPr/>
            </p:nvSpPr>
            <p:spPr>
              <a:xfrm>
                <a:off x="3522942" y="2877705"/>
                <a:ext cx="1074900" cy="187500"/>
              </a:xfrm>
              <a:prstGeom prst="rect">
                <a:avLst/>
              </a:prstGeom>
              <a:solidFill>
                <a:schemeClr val="lt1"/>
              </a:solidFill>
              <a:ln w="12700" cap="flat" cmpd="sng">
                <a:solidFill>
                  <a:srgbClr val="083E5B"/>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dk1"/>
                  </a:solidFill>
                  <a:latin typeface="Calibri"/>
                  <a:ea typeface="Calibri"/>
                  <a:cs typeface="Calibri"/>
                  <a:sym typeface="Calibri"/>
                </a:endParaRPr>
              </a:p>
            </p:txBody>
          </p:sp>
          <p:grpSp>
            <p:nvGrpSpPr>
              <p:cNvPr id="79" name="Google Shape;1569;p46">
                <a:extLst>
                  <a:ext uri="{FF2B5EF4-FFF2-40B4-BE49-F238E27FC236}">
                    <a16:creationId xmlns:a16="http://schemas.microsoft.com/office/drawing/2014/main" id="{6D2C70C8-07B4-77CF-AFC0-A7E5951880ED}"/>
                  </a:ext>
                </a:extLst>
              </p:cNvPr>
              <p:cNvGrpSpPr/>
              <p:nvPr/>
            </p:nvGrpSpPr>
            <p:grpSpPr>
              <a:xfrm>
                <a:off x="3719715" y="3178014"/>
                <a:ext cx="717466" cy="503211"/>
                <a:chOff x="3719715" y="3178009"/>
                <a:chExt cx="1094700" cy="703200"/>
              </a:xfrm>
            </p:grpSpPr>
            <p:sp>
              <p:nvSpPr>
                <p:cNvPr id="80" name="Google Shape;1570;p46">
                  <a:extLst>
                    <a:ext uri="{FF2B5EF4-FFF2-40B4-BE49-F238E27FC236}">
                      <a16:creationId xmlns:a16="http://schemas.microsoft.com/office/drawing/2014/main" id="{309E2DBB-DF0F-2C14-835A-54BCA6174217}"/>
                    </a:ext>
                  </a:extLst>
                </p:cNvPr>
                <p:cNvSpPr/>
                <p:nvPr/>
              </p:nvSpPr>
              <p:spPr>
                <a:xfrm>
                  <a:off x="3719715" y="3178009"/>
                  <a:ext cx="942300" cy="550800"/>
                </a:xfrm>
                <a:prstGeom prst="rect">
                  <a:avLst/>
                </a:prstGeom>
                <a:solidFill>
                  <a:schemeClr val="accen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81" name="Google Shape;1571;p46">
                  <a:extLst>
                    <a:ext uri="{FF2B5EF4-FFF2-40B4-BE49-F238E27FC236}">
                      <a16:creationId xmlns:a16="http://schemas.microsoft.com/office/drawing/2014/main" id="{6DDDF4BA-40A9-736D-3F76-77D4E81B201F}"/>
                    </a:ext>
                  </a:extLst>
                </p:cNvPr>
                <p:cNvSpPr/>
                <p:nvPr/>
              </p:nvSpPr>
              <p:spPr>
                <a:xfrm>
                  <a:off x="3872115" y="3330409"/>
                  <a:ext cx="942300" cy="550800"/>
                </a:xfrm>
                <a:prstGeom prst="rect">
                  <a:avLst/>
                </a:prstGeom>
                <a:solidFill>
                  <a:srgbClr val="9CC2E5"/>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grpSp>
          <p:nvGrpSpPr>
            <p:cNvPr id="24" name="Google Shape;1586;p46">
              <a:extLst>
                <a:ext uri="{FF2B5EF4-FFF2-40B4-BE49-F238E27FC236}">
                  <a16:creationId xmlns:a16="http://schemas.microsoft.com/office/drawing/2014/main" id="{B05575F9-EAF6-5385-4EFC-C1C56356F62A}"/>
                </a:ext>
              </a:extLst>
            </p:cNvPr>
            <p:cNvGrpSpPr/>
            <p:nvPr/>
          </p:nvGrpSpPr>
          <p:grpSpPr>
            <a:xfrm>
              <a:off x="6769062" y="4576817"/>
              <a:ext cx="633989" cy="1086437"/>
              <a:chOff x="6228010" y="4447639"/>
              <a:chExt cx="619143" cy="769905"/>
            </a:xfrm>
          </p:grpSpPr>
          <p:grpSp>
            <p:nvGrpSpPr>
              <p:cNvPr id="68" name="Google Shape;1587;p46">
                <a:extLst>
                  <a:ext uri="{FF2B5EF4-FFF2-40B4-BE49-F238E27FC236}">
                    <a16:creationId xmlns:a16="http://schemas.microsoft.com/office/drawing/2014/main" id="{6DB5017B-9FB8-3592-927B-17CDE605EEE5}"/>
                  </a:ext>
                </a:extLst>
              </p:cNvPr>
              <p:cNvGrpSpPr/>
              <p:nvPr/>
            </p:nvGrpSpPr>
            <p:grpSpPr>
              <a:xfrm>
                <a:off x="6616782" y="4447639"/>
                <a:ext cx="230371" cy="483601"/>
                <a:chOff x="6616782" y="4447639"/>
                <a:chExt cx="230371" cy="483601"/>
              </a:xfrm>
            </p:grpSpPr>
            <p:sp>
              <p:nvSpPr>
                <p:cNvPr id="75" name="Google Shape;1588;p46">
                  <a:extLst>
                    <a:ext uri="{FF2B5EF4-FFF2-40B4-BE49-F238E27FC236}">
                      <a16:creationId xmlns:a16="http://schemas.microsoft.com/office/drawing/2014/main" id="{3EEB0EFE-FEA9-71D2-DCFB-C08770E3CA22}"/>
                    </a:ext>
                  </a:extLst>
                </p:cNvPr>
                <p:cNvSpPr/>
                <p:nvPr/>
              </p:nvSpPr>
              <p:spPr>
                <a:xfrm rot="-5400000">
                  <a:off x="6464082" y="4600340"/>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76" name="Google Shape;1589;p46">
                  <a:extLst>
                    <a:ext uri="{FF2B5EF4-FFF2-40B4-BE49-F238E27FC236}">
                      <a16:creationId xmlns:a16="http://schemas.microsoft.com/office/drawing/2014/main" id="{3DEFB560-2631-D18E-755A-CB9D7FA085BE}"/>
                    </a:ext>
                  </a:extLst>
                </p:cNvPr>
                <p:cNvSpPr/>
                <p:nvPr/>
              </p:nvSpPr>
              <p:spPr>
                <a:xfrm rot="5400000" flipH="1">
                  <a:off x="6582553" y="4666639"/>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nvGrpSpPr>
              <p:cNvPr id="69" name="Google Shape;1590;p46">
                <a:extLst>
                  <a:ext uri="{FF2B5EF4-FFF2-40B4-BE49-F238E27FC236}">
                    <a16:creationId xmlns:a16="http://schemas.microsoft.com/office/drawing/2014/main" id="{EFFC36C6-4342-2CF3-2763-975134E6FDBA}"/>
                  </a:ext>
                </a:extLst>
              </p:cNvPr>
              <p:cNvGrpSpPr/>
              <p:nvPr/>
            </p:nvGrpSpPr>
            <p:grpSpPr>
              <a:xfrm>
                <a:off x="6394253" y="4589447"/>
                <a:ext cx="230371" cy="483601"/>
                <a:chOff x="6394253" y="4589447"/>
                <a:chExt cx="230371" cy="483601"/>
              </a:xfrm>
            </p:grpSpPr>
            <p:sp>
              <p:nvSpPr>
                <p:cNvPr id="73" name="Google Shape;1591;p46">
                  <a:extLst>
                    <a:ext uri="{FF2B5EF4-FFF2-40B4-BE49-F238E27FC236}">
                      <a16:creationId xmlns:a16="http://schemas.microsoft.com/office/drawing/2014/main" id="{80976823-DE87-B816-E69C-F3D52005CB10}"/>
                    </a:ext>
                  </a:extLst>
                </p:cNvPr>
                <p:cNvSpPr/>
                <p:nvPr/>
              </p:nvSpPr>
              <p:spPr>
                <a:xfrm rot="-5400000">
                  <a:off x="6241553" y="4742148"/>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74" name="Google Shape;1592;p46">
                  <a:extLst>
                    <a:ext uri="{FF2B5EF4-FFF2-40B4-BE49-F238E27FC236}">
                      <a16:creationId xmlns:a16="http://schemas.microsoft.com/office/drawing/2014/main" id="{E15DE157-7D5D-407C-BDA3-1A5A44E34828}"/>
                    </a:ext>
                  </a:extLst>
                </p:cNvPr>
                <p:cNvSpPr/>
                <p:nvPr/>
              </p:nvSpPr>
              <p:spPr>
                <a:xfrm rot="5400000" flipH="1">
                  <a:off x="6360024" y="4808447"/>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nvGrpSpPr>
              <p:cNvPr id="70" name="Google Shape;1593;p46">
                <a:extLst>
                  <a:ext uri="{FF2B5EF4-FFF2-40B4-BE49-F238E27FC236}">
                    <a16:creationId xmlns:a16="http://schemas.microsoft.com/office/drawing/2014/main" id="{66A79414-D18B-A69F-2432-1C2DC9E9D9A1}"/>
                  </a:ext>
                </a:extLst>
              </p:cNvPr>
              <p:cNvGrpSpPr/>
              <p:nvPr/>
            </p:nvGrpSpPr>
            <p:grpSpPr>
              <a:xfrm>
                <a:off x="6228010" y="4733943"/>
                <a:ext cx="230371" cy="483601"/>
                <a:chOff x="6228010" y="4733943"/>
                <a:chExt cx="230371" cy="483601"/>
              </a:xfrm>
            </p:grpSpPr>
            <p:sp>
              <p:nvSpPr>
                <p:cNvPr id="71" name="Google Shape;1594;p46">
                  <a:extLst>
                    <a:ext uri="{FF2B5EF4-FFF2-40B4-BE49-F238E27FC236}">
                      <a16:creationId xmlns:a16="http://schemas.microsoft.com/office/drawing/2014/main" id="{A362E401-A3F5-F6B2-8B1E-DA8C9306880F}"/>
                    </a:ext>
                  </a:extLst>
                </p:cNvPr>
                <p:cNvSpPr/>
                <p:nvPr/>
              </p:nvSpPr>
              <p:spPr>
                <a:xfrm rot="-5400000">
                  <a:off x="6075310" y="4886644"/>
                  <a:ext cx="483600" cy="178200"/>
                </a:xfrm>
                <a:prstGeom prst="trapezoid">
                  <a:avLst>
                    <a:gd name="adj" fmla="val 17912"/>
                  </a:avLst>
                </a:prstGeom>
                <a:solidFill>
                  <a:srgbClr val="B1B3B3"/>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72" name="Google Shape;1595;p46">
                  <a:extLst>
                    <a:ext uri="{FF2B5EF4-FFF2-40B4-BE49-F238E27FC236}">
                      <a16:creationId xmlns:a16="http://schemas.microsoft.com/office/drawing/2014/main" id="{3AC8875D-DFA6-7F2C-C6DE-30B6EB96942C}"/>
                    </a:ext>
                  </a:extLst>
                </p:cNvPr>
                <p:cNvSpPr/>
                <p:nvPr/>
              </p:nvSpPr>
              <p:spPr>
                <a:xfrm rot="5400000" flipH="1">
                  <a:off x="6193781" y="4952943"/>
                  <a:ext cx="483600" cy="45600"/>
                </a:xfrm>
                <a:prstGeom prst="trapezoid">
                  <a:avLst>
                    <a:gd name="adj" fmla="val 89333"/>
                  </a:avLst>
                </a:prstGeom>
                <a:solidFill>
                  <a:srgbClr val="63666A"/>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grpSp>
        <p:sp>
          <p:nvSpPr>
            <p:cNvPr id="25" name="Google Shape;1596;p46">
              <a:extLst>
                <a:ext uri="{FF2B5EF4-FFF2-40B4-BE49-F238E27FC236}">
                  <a16:creationId xmlns:a16="http://schemas.microsoft.com/office/drawing/2014/main" id="{FDDE60BD-F14F-A94B-E648-8727E1A1E3C3}"/>
                </a:ext>
              </a:extLst>
            </p:cNvPr>
            <p:cNvSpPr txBox="1"/>
            <p:nvPr/>
          </p:nvSpPr>
          <p:spPr>
            <a:xfrm>
              <a:off x="3606650" y="2206760"/>
              <a:ext cx="926323" cy="461624"/>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000"/>
              </a:pPr>
              <a:r>
                <a:rPr lang="en-US" sz="1200" b="1">
                  <a:solidFill>
                    <a:srgbClr val="FFFFFF"/>
                  </a:solidFill>
                  <a:latin typeface="Avenir Book" panose="02000503020000020003" pitchFamily="2" charset="0"/>
                </a:rPr>
                <a:t>Science Gateways</a:t>
              </a:r>
              <a:endParaRPr sz="1200" b="1">
                <a:solidFill>
                  <a:srgbClr val="FFFFFF"/>
                </a:solidFill>
                <a:latin typeface="Avenir Book" panose="02000503020000020003" pitchFamily="2" charset="0"/>
              </a:endParaRPr>
            </a:p>
          </p:txBody>
        </p:sp>
        <p:sp>
          <p:nvSpPr>
            <p:cNvPr id="26" name="Google Shape;1597;p46">
              <a:extLst>
                <a:ext uri="{FF2B5EF4-FFF2-40B4-BE49-F238E27FC236}">
                  <a16:creationId xmlns:a16="http://schemas.microsoft.com/office/drawing/2014/main" id="{9A3C1DCC-679E-3A5E-22F5-6E0C9FA20EA9}"/>
                </a:ext>
              </a:extLst>
            </p:cNvPr>
            <p:cNvSpPr txBox="1"/>
            <p:nvPr/>
          </p:nvSpPr>
          <p:spPr>
            <a:xfrm>
              <a:off x="7623265" y="2423465"/>
              <a:ext cx="1109973" cy="430846"/>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Raw &amp; Derived Data</a:t>
              </a:r>
              <a:endParaRPr sz="1100" b="1">
                <a:solidFill>
                  <a:srgbClr val="083E5B"/>
                </a:solidFill>
                <a:latin typeface="Avenir Book" panose="02000503020000020003" pitchFamily="2" charset="0"/>
              </a:endParaRPr>
            </a:p>
          </p:txBody>
        </p:sp>
        <p:sp>
          <p:nvSpPr>
            <p:cNvPr id="27" name="Google Shape;1600;p46">
              <a:extLst>
                <a:ext uri="{FF2B5EF4-FFF2-40B4-BE49-F238E27FC236}">
                  <a16:creationId xmlns:a16="http://schemas.microsoft.com/office/drawing/2014/main" id="{F237059E-4C9E-3FEE-4585-57881DB0202A}"/>
                </a:ext>
              </a:extLst>
            </p:cNvPr>
            <p:cNvSpPr/>
            <p:nvPr/>
          </p:nvSpPr>
          <p:spPr>
            <a:xfrm>
              <a:off x="4496982" y="3318589"/>
              <a:ext cx="2270573" cy="1858136"/>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nvGrpSpPr>
            <p:cNvPr id="28" name="Google Shape;1601;p46">
              <a:extLst>
                <a:ext uri="{FF2B5EF4-FFF2-40B4-BE49-F238E27FC236}">
                  <a16:creationId xmlns:a16="http://schemas.microsoft.com/office/drawing/2014/main" id="{F32D86E2-E4A1-4A0C-ECB6-418A4F486A42}"/>
                </a:ext>
              </a:extLst>
            </p:cNvPr>
            <p:cNvGrpSpPr/>
            <p:nvPr/>
          </p:nvGrpSpPr>
          <p:grpSpPr>
            <a:xfrm>
              <a:off x="4740785" y="1629945"/>
              <a:ext cx="3076821" cy="3502590"/>
              <a:chOff x="4418962" y="1904716"/>
              <a:chExt cx="2744258" cy="3022473"/>
            </a:xfrm>
          </p:grpSpPr>
          <p:grpSp>
            <p:nvGrpSpPr>
              <p:cNvPr id="50" name="Google Shape;1602;p46">
                <a:extLst>
                  <a:ext uri="{FF2B5EF4-FFF2-40B4-BE49-F238E27FC236}">
                    <a16:creationId xmlns:a16="http://schemas.microsoft.com/office/drawing/2014/main" id="{01B341B7-614B-093D-A171-5A24C11B1D8F}"/>
                  </a:ext>
                </a:extLst>
              </p:cNvPr>
              <p:cNvGrpSpPr/>
              <p:nvPr/>
            </p:nvGrpSpPr>
            <p:grpSpPr>
              <a:xfrm>
                <a:off x="5278943" y="2877703"/>
                <a:ext cx="961515" cy="979113"/>
                <a:chOff x="5278943" y="2877703"/>
                <a:chExt cx="418505" cy="423657"/>
              </a:xfrm>
            </p:grpSpPr>
            <p:grpSp>
              <p:nvGrpSpPr>
                <p:cNvPr id="60" name="Google Shape;1603;p46">
                  <a:extLst>
                    <a:ext uri="{FF2B5EF4-FFF2-40B4-BE49-F238E27FC236}">
                      <a16:creationId xmlns:a16="http://schemas.microsoft.com/office/drawing/2014/main" id="{5E502FE1-732E-D733-F8C8-EDFAB81048A9}"/>
                    </a:ext>
                  </a:extLst>
                </p:cNvPr>
                <p:cNvGrpSpPr/>
                <p:nvPr/>
              </p:nvGrpSpPr>
              <p:grpSpPr>
                <a:xfrm>
                  <a:off x="5278943" y="2877703"/>
                  <a:ext cx="418505" cy="423657"/>
                  <a:chOff x="5278943" y="2877703"/>
                  <a:chExt cx="529552" cy="536071"/>
                </a:xfrm>
              </p:grpSpPr>
              <p:grpSp>
                <p:nvGrpSpPr>
                  <p:cNvPr id="62" name="Google Shape;1604;p46">
                    <a:extLst>
                      <a:ext uri="{FF2B5EF4-FFF2-40B4-BE49-F238E27FC236}">
                        <a16:creationId xmlns:a16="http://schemas.microsoft.com/office/drawing/2014/main" id="{8CD97DE8-7D43-44A9-6740-777BD4A90803}"/>
                      </a:ext>
                    </a:extLst>
                  </p:cNvPr>
                  <p:cNvGrpSpPr/>
                  <p:nvPr/>
                </p:nvGrpSpPr>
                <p:grpSpPr>
                  <a:xfrm>
                    <a:off x="5278943" y="2877703"/>
                    <a:ext cx="529552" cy="536071"/>
                    <a:chOff x="5278943" y="2877703"/>
                    <a:chExt cx="483300" cy="483600"/>
                  </a:xfrm>
                </p:grpSpPr>
                <p:sp>
                  <p:nvSpPr>
                    <p:cNvPr id="64" name="Google Shape;1605;p46">
                      <a:extLst>
                        <a:ext uri="{FF2B5EF4-FFF2-40B4-BE49-F238E27FC236}">
                          <a16:creationId xmlns:a16="http://schemas.microsoft.com/office/drawing/2014/main" id="{B51A0916-648F-67FF-8AD7-43D337633B1E}"/>
                        </a:ext>
                      </a:extLst>
                    </p:cNvPr>
                    <p:cNvSpPr/>
                    <p:nvPr/>
                  </p:nvSpPr>
                  <p:spPr>
                    <a:xfrm>
                      <a:off x="5278943" y="2877703"/>
                      <a:ext cx="483300" cy="483600"/>
                    </a:xfrm>
                    <a:prstGeom prst="ellipse">
                      <a:avLst/>
                    </a:prstGeom>
                    <a:solidFill>
                      <a:srgbClr val="4298B5"/>
                    </a:solidFill>
                    <a:ln w="28575" cap="flat" cmpd="sng">
                      <a:solidFill>
                        <a:srgbClr val="002E3A"/>
                      </a:solidFill>
                      <a:prstDash val="solid"/>
                      <a:miter lim="800000"/>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65" name="Google Shape;1606;p46">
                      <a:extLst>
                        <a:ext uri="{FF2B5EF4-FFF2-40B4-BE49-F238E27FC236}">
                          <a16:creationId xmlns:a16="http://schemas.microsoft.com/office/drawing/2014/main" id="{062B98D9-C83B-6A09-A115-00A8B6C32976}"/>
                        </a:ext>
                      </a:extLst>
                    </p:cNvPr>
                    <p:cNvCxnSpPr>
                      <a:cxnSpLocks/>
                    </p:cNvCxnSpPr>
                    <p:nvPr/>
                  </p:nvCxnSpPr>
                  <p:spPr>
                    <a:xfrm>
                      <a:off x="5520593" y="2877703"/>
                      <a:ext cx="0" cy="4836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66" name="Google Shape;1607;p46">
                      <a:extLst>
                        <a:ext uri="{FF2B5EF4-FFF2-40B4-BE49-F238E27FC236}">
                          <a16:creationId xmlns:a16="http://schemas.microsoft.com/office/drawing/2014/main" id="{9E6EEEC5-58AC-FDAE-B01B-6F66582AEDA2}"/>
                        </a:ext>
                      </a:extLst>
                    </p:cNvPr>
                    <p:cNvCxnSpPr>
                      <a:cxnSpLocks/>
                    </p:cNvCxnSpPr>
                    <p:nvPr/>
                  </p:nvCxnSpPr>
                  <p:spPr>
                    <a:xfrm flipH="1">
                      <a:off x="5349765" y="2948525"/>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67" name="Google Shape;1608;p46">
                      <a:extLst>
                        <a:ext uri="{FF2B5EF4-FFF2-40B4-BE49-F238E27FC236}">
                          <a16:creationId xmlns:a16="http://schemas.microsoft.com/office/drawing/2014/main" id="{E9B9C212-3619-F704-DD0D-8780410CE5F1}"/>
                        </a:ext>
                      </a:extLst>
                    </p:cNvPr>
                    <p:cNvCxnSpPr>
                      <a:cxnSpLocks/>
                    </p:cNvCxnSpPr>
                    <p:nvPr/>
                  </p:nvCxnSpPr>
                  <p:spPr>
                    <a:xfrm rot="10800000">
                      <a:off x="5349765" y="2948481"/>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63" name="Google Shape;1609;p46">
                    <a:extLst>
                      <a:ext uri="{FF2B5EF4-FFF2-40B4-BE49-F238E27FC236}">
                        <a16:creationId xmlns:a16="http://schemas.microsoft.com/office/drawing/2014/main" id="{89B22CDB-3ECD-12F5-BA3A-B50BB77AD92C}"/>
                      </a:ext>
                    </a:extLst>
                  </p:cNvPr>
                  <p:cNvSpPr/>
                  <p:nvPr/>
                </p:nvSpPr>
                <p:spPr>
                  <a:xfrm>
                    <a:off x="5392145" y="2997452"/>
                    <a:ext cx="303300" cy="306900"/>
                  </a:xfrm>
                  <a:prstGeom prst="ellipse">
                    <a:avLst/>
                  </a:prstGeom>
                  <a:solidFill>
                    <a:srgbClr val="00303C"/>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cxnSp>
              <p:nvCxnSpPr>
                <p:cNvPr id="61" name="Google Shape;1610;p46">
                  <a:extLst>
                    <a:ext uri="{FF2B5EF4-FFF2-40B4-BE49-F238E27FC236}">
                      <a16:creationId xmlns:a16="http://schemas.microsoft.com/office/drawing/2014/main" id="{36619B7E-1859-6330-25D9-1F23FCF77FCE}"/>
                    </a:ext>
                  </a:extLst>
                </p:cNvPr>
                <p:cNvCxnSpPr>
                  <a:cxnSpLocks/>
                </p:cNvCxnSpPr>
                <p:nvPr/>
              </p:nvCxnSpPr>
              <p:spPr>
                <a:xfrm>
                  <a:off x="5278943" y="3089532"/>
                  <a:ext cx="418500" cy="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51" name="Google Shape;1611;p46">
                <a:extLst>
                  <a:ext uri="{FF2B5EF4-FFF2-40B4-BE49-F238E27FC236}">
                    <a16:creationId xmlns:a16="http://schemas.microsoft.com/office/drawing/2014/main" id="{FF2832CF-6D70-44E5-4650-47CEBC3064C5}"/>
                  </a:ext>
                </a:extLst>
              </p:cNvPr>
              <p:cNvSpPr txBox="1"/>
              <p:nvPr/>
            </p:nvSpPr>
            <p:spPr>
              <a:xfrm>
                <a:off x="5278938" y="3180015"/>
                <a:ext cx="961500" cy="345230"/>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700"/>
                </a:pPr>
                <a:r>
                  <a:rPr lang="en-US" sz="2000" b="1">
                    <a:solidFill>
                      <a:schemeClr val="lt1"/>
                    </a:solidFill>
                    <a:latin typeface="Avenir Black" panose="02000503020000020003" pitchFamily="2" charset="0"/>
                  </a:rPr>
                  <a:t>Hub</a:t>
                </a:r>
                <a:endParaRPr sz="1400" b="1">
                  <a:solidFill>
                    <a:schemeClr val="lt1"/>
                  </a:solidFill>
                  <a:latin typeface="Avenir Black" panose="02000503020000020003" pitchFamily="2" charset="0"/>
                </a:endParaRPr>
              </a:p>
            </p:txBody>
          </p:sp>
          <p:sp>
            <p:nvSpPr>
              <p:cNvPr id="52" name="Google Shape;1612;p46">
                <a:extLst>
                  <a:ext uri="{FF2B5EF4-FFF2-40B4-BE49-F238E27FC236}">
                    <a16:creationId xmlns:a16="http://schemas.microsoft.com/office/drawing/2014/main" id="{C7325564-2B4D-2695-2047-7F3B6C2ABDEF}"/>
                  </a:ext>
                </a:extLst>
              </p:cNvPr>
              <p:cNvSpPr txBox="1"/>
              <p:nvPr/>
            </p:nvSpPr>
            <p:spPr>
              <a:xfrm>
                <a:off x="5353118" y="4121057"/>
                <a:ext cx="8223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Analyze</a:t>
                </a:r>
                <a:endParaRPr sz="1600" b="1">
                  <a:solidFill>
                    <a:schemeClr val="lt1"/>
                  </a:solidFill>
                  <a:latin typeface="Avenir Book" panose="02000503020000020003" pitchFamily="2" charset="0"/>
                </a:endParaRPr>
              </a:p>
            </p:txBody>
          </p:sp>
          <p:sp>
            <p:nvSpPr>
              <p:cNvPr id="53" name="Google Shape;1613;p46">
                <a:extLst>
                  <a:ext uri="{FF2B5EF4-FFF2-40B4-BE49-F238E27FC236}">
                    <a16:creationId xmlns:a16="http://schemas.microsoft.com/office/drawing/2014/main" id="{B16BA9C3-28E3-0102-1F78-18282A5A055A}"/>
                  </a:ext>
                </a:extLst>
              </p:cNvPr>
              <p:cNvSpPr txBox="1"/>
              <p:nvPr/>
            </p:nvSpPr>
            <p:spPr>
              <a:xfrm>
                <a:off x="4462837" y="3178176"/>
                <a:ext cx="7611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Share</a:t>
                </a:r>
                <a:endParaRPr sz="1600" b="1">
                  <a:solidFill>
                    <a:schemeClr val="lt1"/>
                  </a:solidFill>
                  <a:latin typeface="Avenir Book" panose="02000503020000020003" pitchFamily="2" charset="0"/>
                </a:endParaRPr>
              </a:p>
            </p:txBody>
          </p:sp>
          <p:sp>
            <p:nvSpPr>
              <p:cNvPr id="54" name="Google Shape;1614;p46">
                <a:extLst>
                  <a:ext uri="{FF2B5EF4-FFF2-40B4-BE49-F238E27FC236}">
                    <a16:creationId xmlns:a16="http://schemas.microsoft.com/office/drawing/2014/main" id="{CF164971-6D34-E356-786D-F26B5FC9C125}"/>
                  </a:ext>
                </a:extLst>
              </p:cNvPr>
              <p:cNvSpPr txBox="1"/>
              <p:nvPr/>
            </p:nvSpPr>
            <p:spPr>
              <a:xfrm>
                <a:off x="5397569" y="2351870"/>
                <a:ext cx="7335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Refine</a:t>
                </a:r>
                <a:endParaRPr sz="1600" b="1">
                  <a:solidFill>
                    <a:schemeClr val="lt1"/>
                  </a:solidFill>
                  <a:latin typeface="Avenir Book" panose="02000503020000020003" pitchFamily="2" charset="0"/>
                </a:endParaRPr>
              </a:p>
            </p:txBody>
          </p:sp>
          <p:sp>
            <p:nvSpPr>
              <p:cNvPr id="55" name="Google Shape;1615;p46">
                <a:extLst>
                  <a:ext uri="{FF2B5EF4-FFF2-40B4-BE49-F238E27FC236}">
                    <a16:creationId xmlns:a16="http://schemas.microsoft.com/office/drawing/2014/main" id="{A604C5F8-D2D6-BB85-ED93-E95A131F92D3}"/>
                  </a:ext>
                </a:extLst>
              </p:cNvPr>
              <p:cNvSpPr txBox="1"/>
              <p:nvPr/>
            </p:nvSpPr>
            <p:spPr>
              <a:xfrm>
                <a:off x="6314318" y="3178176"/>
                <a:ext cx="775200" cy="292112"/>
              </a:xfrm>
              <a:prstGeom prst="rect">
                <a:avLst/>
              </a:prstGeom>
              <a:solidFill>
                <a:srgbClr val="4198B5"/>
              </a:solidFill>
              <a:ln>
                <a:noFill/>
              </a:ln>
            </p:spPr>
            <p:txBody>
              <a:bodyPr spcFirstLastPara="1" wrap="square" lIns="45700" tIns="45700" rIns="4570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100"/>
                </a:pPr>
                <a:r>
                  <a:rPr lang="en-US" sz="1600" b="1">
                    <a:solidFill>
                      <a:schemeClr val="lt1"/>
                    </a:solidFill>
                    <a:latin typeface="Avenir Book" panose="02000503020000020003" pitchFamily="2" charset="0"/>
                  </a:rPr>
                  <a:t>Release</a:t>
                </a:r>
                <a:endParaRPr sz="1600" b="1">
                  <a:solidFill>
                    <a:schemeClr val="lt1"/>
                  </a:solidFill>
                  <a:latin typeface="Avenir Book" panose="02000503020000020003" pitchFamily="2" charset="0"/>
                </a:endParaRPr>
              </a:p>
            </p:txBody>
          </p:sp>
          <p:sp>
            <p:nvSpPr>
              <p:cNvPr id="56" name="Google Shape;1616;p46">
                <a:extLst>
                  <a:ext uri="{FF2B5EF4-FFF2-40B4-BE49-F238E27FC236}">
                    <a16:creationId xmlns:a16="http://schemas.microsoft.com/office/drawing/2014/main" id="{75B1856C-32B0-B153-6D1B-4520311386DD}"/>
                  </a:ext>
                </a:extLst>
              </p:cNvPr>
              <p:cNvSpPr/>
              <p:nvPr/>
            </p:nvSpPr>
            <p:spPr>
              <a:xfrm rot="2911939">
                <a:off x="4505699" y="2311543"/>
                <a:ext cx="2603335" cy="2627957"/>
              </a:xfrm>
              <a:custGeom>
                <a:avLst/>
                <a:gdLst/>
                <a:ahLst/>
                <a:cxnLst/>
                <a:rect l="l" t="t" r="r" b="b"/>
                <a:pathLst>
                  <a:path w="120000" h="120000" extrusionOk="0">
                    <a:moveTo>
                      <a:pt x="7833" y="75715"/>
                    </a:moveTo>
                    <a:lnTo>
                      <a:pt x="7833" y="75715"/>
                    </a:lnTo>
                    <a:cubicBezTo>
                      <a:pt x="5410" y="67659"/>
                      <a:pt x="4883" y="59151"/>
                      <a:pt x="6293" y="50856"/>
                    </a:cubicBezTo>
                    <a:lnTo>
                      <a:pt x="1046" y="49276"/>
                    </a:lnTo>
                    <a:lnTo>
                      <a:pt x="11795" y="45478"/>
                    </a:lnTo>
                    <a:lnTo>
                      <a:pt x="19535" y="54845"/>
                    </a:lnTo>
                    <a:lnTo>
                      <a:pt x="14294" y="53267"/>
                    </a:lnTo>
                    <a:lnTo>
                      <a:pt x="14294" y="53267"/>
                    </a:lnTo>
                    <a:cubicBezTo>
                      <a:pt x="13311" y="59981"/>
                      <a:pt x="13810" y="66829"/>
                      <a:pt x="15757" y="73328"/>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57" name="Google Shape;1617;p46">
                <a:extLst>
                  <a:ext uri="{FF2B5EF4-FFF2-40B4-BE49-F238E27FC236}">
                    <a16:creationId xmlns:a16="http://schemas.microsoft.com/office/drawing/2014/main" id="{B7086A8F-EF47-4C21-2677-C2320A95E04E}"/>
                  </a:ext>
                </a:extLst>
              </p:cNvPr>
              <p:cNvSpPr/>
              <p:nvPr/>
            </p:nvSpPr>
            <p:spPr>
              <a:xfrm rot="7907392">
                <a:off x="4481125" y="2311102"/>
                <a:ext cx="2602489" cy="2628819"/>
              </a:xfrm>
              <a:custGeom>
                <a:avLst/>
                <a:gdLst/>
                <a:ahLst/>
                <a:cxnLst/>
                <a:rect l="l" t="t" r="r" b="b"/>
                <a:pathLst>
                  <a:path w="120000" h="120000" extrusionOk="0">
                    <a:moveTo>
                      <a:pt x="7829" y="75706"/>
                    </a:moveTo>
                    <a:lnTo>
                      <a:pt x="7829" y="75706"/>
                    </a:lnTo>
                    <a:cubicBezTo>
                      <a:pt x="5410" y="67654"/>
                      <a:pt x="4884" y="59151"/>
                      <a:pt x="6291" y="50862"/>
                    </a:cubicBezTo>
                    <a:lnTo>
                      <a:pt x="1045" y="49283"/>
                    </a:lnTo>
                    <a:lnTo>
                      <a:pt x="11792" y="45487"/>
                    </a:lnTo>
                    <a:lnTo>
                      <a:pt x="19534" y="54849"/>
                    </a:lnTo>
                    <a:lnTo>
                      <a:pt x="14293" y="53271"/>
                    </a:lnTo>
                    <a:lnTo>
                      <a:pt x="14293" y="53271"/>
                    </a:lnTo>
                    <a:cubicBezTo>
                      <a:pt x="13311" y="59981"/>
                      <a:pt x="13810" y="66825"/>
                      <a:pt x="15754" y="73320"/>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58" name="Google Shape;1618;p46">
                <a:extLst>
                  <a:ext uri="{FF2B5EF4-FFF2-40B4-BE49-F238E27FC236}">
                    <a16:creationId xmlns:a16="http://schemas.microsoft.com/office/drawing/2014/main" id="{4A9FF3C9-53D1-F019-C9B6-0B6BA680BFF7}"/>
                  </a:ext>
                </a:extLst>
              </p:cNvPr>
              <p:cNvSpPr/>
              <p:nvPr/>
            </p:nvSpPr>
            <p:spPr>
              <a:xfrm rot="-8452527">
                <a:off x="4418962" y="1904716"/>
                <a:ext cx="2553056" cy="2678071"/>
              </a:xfrm>
              <a:custGeom>
                <a:avLst/>
                <a:gdLst/>
                <a:ahLst/>
                <a:cxnLst/>
                <a:rect l="l" t="t" r="r" b="b"/>
                <a:pathLst>
                  <a:path w="120000" h="120000" extrusionOk="0">
                    <a:moveTo>
                      <a:pt x="7656" y="75174"/>
                    </a:moveTo>
                    <a:lnTo>
                      <a:pt x="7656" y="75174"/>
                    </a:lnTo>
                    <a:cubicBezTo>
                      <a:pt x="5419" y="67384"/>
                      <a:pt x="4933" y="59192"/>
                      <a:pt x="6231" y="51191"/>
                    </a:cubicBezTo>
                    <a:lnTo>
                      <a:pt x="992" y="49672"/>
                    </a:lnTo>
                    <a:lnTo>
                      <a:pt x="11620" y="45975"/>
                    </a:lnTo>
                    <a:lnTo>
                      <a:pt x="19481" y="55031"/>
                    </a:lnTo>
                    <a:lnTo>
                      <a:pt x="14249" y="53515"/>
                    </a:lnTo>
                    <a:lnTo>
                      <a:pt x="14249" y="53515"/>
                    </a:lnTo>
                    <a:cubicBezTo>
                      <a:pt x="13355" y="59992"/>
                      <a:pt x="13810" y="66587"/>
                      <a:pt x="15583" y="72876"/>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sp>
            <p:nvSpPr>
              <p:cNvPr id="59" name="Google Shape;1619;p46">
                <a:extLst>
                  <a:ext uri="{FF2B5EF4-FFF2-40B4-BE49-F238E27FC236}">
                    <a16:creationId xmlns:a16="http://schemas.microsoft.com/office/drawing/2014/main" id="{AAF8106E-4742-EE6C-0F31-1E53D1492446}"/>
                  </a:ext>
                </a:extLst>
              </p:cNvPr>
              <p:cNvSpPr/>
              <p:nvPr/>
            </p:nvSpPr>
            <p:spPr>
              <a:xfrm rot="-2216929">
                <a:off x="4592938" y="1950287"/>
                <a:ext cx="2570282" cy="2661080"/>
              </a:xfrm>
              <a:custGeom>
                <a:avLst/>
                <a:gdLst/>
                <a:ahLst/>
                <a:cxnLst/>
                <a:rect l="l" t="t" r="r" b="b"/>
                <a:pathLst>
                  <a:path w="120000" h="120000" extrusionOk="0">
                    <a:moveTo>
                      <a:pt x="7715" y="75357"/>
                    </a:moveTo>
                    <a:lnTo>
                      <a:pt x="7715" y="75357"/>
                    </a:lnTo>
                    <a:cubicBezTo>
                      <a:pt x="5416" y="67477"/>
                      <a:pt x="4916" y="59178"/>
                      <a:pt x="6252" y="51078"/>
                    </a:cubicBezTo>
                    <a:lnTo>
                      <a:pt x="1010" y="49538"/>
                    </a:lnTo>
                    <a:lnTo>
                      <a:pt x="11678" y="45807"/>
                    </a:lnTo>
                    <a:lnTo>
                      <a:pt x="19499" y="54969"/>
                    </a:lnTo>
                    <a:lnTo>
                      <a:pt x="14264" y="53431"/>
                    </a:lnTo>
                    <a:lnTo>
                      <a:pt x="14264" y="53431"/>
                    </a:lnTo>
                    <a:cubicBezTo>
                      <a:pt x="13341" y="59988"/>
                      <a:pt x="13810" y="66669"/>
                      <a:pt x="15640" y="73029"/>
                    </a:cubicBezTo>
                    <a:close/>
                  </a:path>
                </a:pathLst>
              </a:custGeom>
              <a:solidFill>
                <a:srgbClr val="D578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endParaRPr sz="2800"/>
              </a:p>
            </p:txBody>
          </p:sp>
        </p:grpSp>
        <p:grpSp>
          <p:nvGrpSpPr>
            <p:cNvPr id="29" name="Google Shape;1620;p46">
              <a:extLst>
                <a:ext uri="{FF2B5EF4-FFF2-40B4-BE49-F238E27FC236}">
                  <a16:creationId xmlns:a16="http://schemas.microsoft.com/office/drawing/2014/main" id="{D3C7570A-659E-AE56-C464-CAC67AB55477}"/>
                </a:ext>
              </a:extLst>
            </p:cNvPr>
            <p:cNvGrpSpPr/>
            <p:nvPr/>
          </p:nvGrpSpPr>
          <p:grpSpPr>
            <a:xfrm>
              <a:off x="7948388" y="1928374"/>
              <a:ext cx="459740" cy="477871"/>
              <a:chOff x="7279869" y="2162239"/>
              <a:chExt cx="2240700" cy="1819800"/>
            </a:xfrm>
          </p:grpSpPr>
          <p:sp>
            <p:nvSpPr>
              <p:cNvPr id="33" name="Google Shape;1621;p46">
                <a:extLst>
                  <a:ext uri="{FF2B5EF4-FFF2-40B4-BE49-F238E27FC236}">
                    <a16:creationId xmlns:a16="http://schemas.microsoft.com/office/drawing/2014/main" id="{E4C4DF45-4D43-F4FB-3D1A-1E47D6660776}"/>
                  </a:ext>
                </a:extLst>
              </p:cNvPr>
              <p:cNvSpPr/>
              <p:nvPr/>
            </p:nvSpPr>
            <p:spPr>
              <a:xfrm>
                <a:off x="7279869" y="2162239"/>
                <a:ext cx="2240700" cy="1819800"/>
              </a:xfrm>
              <a:prstGeom prst="rect">
                <a:avLst/>
              </a:prstGeom>
              <a:solidFill>
                <a:srgbClr val="9E9E9E"/>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34" name="Google Shape;1622;p46">
                <a:extLst>
                  <a:ext uri="{FF2B5EF4-FFF2-40B4-BE49-F238E27FC236}">
                    <a16:creationId xmlns:a16="http://schemas.microsoft.com/office/drawing/2014/main" id="{7D5C4845-E19D-6486-4E3F-214DC2AF9941}"/>
                  </a:ext>
                </a:extLst>
              </p:cNvPr>
              <p:cNvSpPr/>
              <p:nvPr/>
            </p:nvSpPr>
            <p:spPr>
              <a:xfrm>
                <a:off x="7771128" y="278604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cxnSp>
            <p:nvCxnSpPr>
              <p:cNvPr id="35" name="Google Shape;1623;p46">
                <a:extLst>
                  <a:ext uri="{FF2B5EF4-FFF2-40B4-BE49-F238E27FC236}">
                    <a16:creationId xmlns:a16="http://schemas.microsoft.com/office/drawing/2014/main" id="{0747EDAC-0C92-A81F-3687-9040800C7152}"/>
                  </a:ext>
                </a:extLst>
              </p:cNvPr>
              <p:cNvCxnSpPr/>
              <p:nvPr/>
            </p:nvCxnSpPr>
            <p:spPr>
              <a:xfrm rot="10800000" flipH="1">
                <a:off x="7762825" y="2999236"/>
                <a:ext cx="335400" cy="419700"/>
              </a:xfrm>
              <a:prstGeom prst="straightConnector1">
                <a:avLst/>
              </a:prstGeom>
              <a:noFill/>
              <a:ln w="28575" cap="flat" cmpd="sng">
                <a:solidFill>
                  <a:schemeClr val="lt1"/>
                </a:solidFill>
                <a:prstDash val="solid"/>
                <a:miter lim="800000"/>
                <a:headEnd type="none" w="sm" len="sm"/>
                <a:tailEnd type="none" w="sm" len="sm"/>
              </a:ln>
            </p:spPr>
          </p:cxnSp>
          <p:cxnSp>
            <p:nvCxnSpPr>
              <p:cNvPr id="36" name="Google Shape;1624;p46">
                <a:extLst>
                  <a:ext uri="{FF2B5EF4-FFF2-40B4-BE49-F238E27FC236}">
                    <a16:creationId xmlns:a16="http://schemas.microsoft.com/office/drawing/2014/main" id="{BCA8DE3D-C15A-132A-417D-ADCB1A7F4048}"/>
                  </a:ext>
                </a:extLst>
              </p:cNvPr>
              <p:cNvCxnSpPr/>
              <p:nvPr/>
            </p:nvCxnSpPr>
            <p:spPr>
              <a:xfrm rot="10800000">
                <a:off x="8111928" y="2999424"/>
                <a:ext cx="314700" cy="79200"/>
              </a:xfrm>
              <a:prstGeom prst="straightConnector1">
                <a:avLst/>
              </a:prstGeom>
              <a:noFill/>
              <a:ln w="28575" cap="flat" cmpd="sng">
                <a:solidFill>
                  <a:schemeClr val="lt1"/>
                </a:solidFill>
                <a:prstDash val="solid"/>
                <a:miter lim="800000"/>
                <a:headEnd type="none" w="sm" len="sm"/>
                <a:tailEnd type="none" w="sm" len="sm"/>
              </a:ln>
            </p:spPr>
          </p:cxnSp>
          <p:cxnSp>
            <p:nvCxnSpPr>
              <p:cNvPr id="37" name="Google Shape;1625;p46">
                <a:extLst>
                  <a:ext uri="{FF2B5EF4-FFF2-40B4-BE49-F238E27FC236}">
                    <a16:creationId xmlns:a16="http://schemas.microsoft.com/office/drawing/2014/main" id="{C0A1FB6B-AC37-9734-2EE1-28F26CD934BD}"/>
                  </a:ext>
                </a:extLst>
              </p:cNvPr>
              <p:cNvCxnSpPr/>
              <p:nvPr/>
            </p:nvCxnSpPr>
            <p:spPr>
              <a:xfrm rot="10800000" flipH="1">
                <a:off x="8431954" y="2686224"/>
                <a:ext cx="461700" cy="392400"/>
              </a:xfrm>
              <a:prstGeom prst="straightConnector1">
                <a:avLst/>
              </a:prstGeom>
              <a:noFill/>
              <a:ln w="28575" cap="flat" cmpd="sng">
                <a:solidFill>
                  <a:schemeClr val="lt1"/>
                </a:solidFill>
                <a:prstDash val="solid"/>
                <a:miter lim="800000"/>
                <a:headEnd type="none" w="sm" len="sm"/>
                <a:tailEnd type="none" w="sm" len="sm"/>
              </a:ln>
            </p:spPr>
          </p:cxnSp>
          <p:cxnSp>
            <p:nvCxnSpPr>
              <p:cNvPr id="38" name="Google Shape;1626;p46">
                <a:extLst>
                  <a:ext uri="{FF2B5EF4-FFF2-40B4-BE49-F238E27FC236}">
                    <a16:creationId xmlns:a16="http://schemas.microsoft.com/office/drawing/2014/main" id="{0D20F1B4-FB27-3B79-364F-03D3DB4E4668}"/>
                  </a:ext>
                </a:extLst>
              </p:cNvPr>
              <p:cNvCxnSpPr/>
              <p:nvPr/>
            </p:nvCxnSpPr>
            <p:spPr>
              <a:xfrm rot="10800000" flipH="1">
                <a:off x="7302211" y="3392667"/>
                <a:ext cx="468900" cy="307200"/>
              </a:xfrm>
              <a:prstGeom prst="straightConnector1">
                <a:avLst/>
              </a:prstGeom>
              <a:noFill/>
              <a:ln w="28575" cap="flat" cmpd="sng">
                <a:solidFill>
                  <a:schemeClr val="lt1"/>
                </a:solidFill>
                <a:prstDash val="solid"/>
                <a:miter lim="800000"/>
                <a:headEnd type="none" w="sm" len="sm"/>
                <a:tailEnd type="none" w="sm" len="sm"/>
              </a:ln>
            </p:spPr>
          </p:cxnSp>
          <p:cxnSp>
            <p:nvCxnSpPr>
              <p:cNvPr id="39" name="Google Shape;1627;p46">
                <a:extLst>
                  <a:ext uri="{FF2B5EF4-FFF2-40B4-BE49-F238E27FC236}">
                    <a16:creationId xmlns:a16="http://schemas.microsoft.com/office/drawing/2014/main" id="{42BC4699-39F0-B98E-43B1-79B9DCE80CFD}"/>
                  </a:ext>
                </a:extLst>
              </p:cNvPr>
              <p:cNvCxnSpPr>
                <a:cxnSpLocks/>
              </p:cNvCxnSpPr>
              <p:nvPr/>
            </p:nvCxnSpPr>
            <p:spPr>
              <a:xfrm rot="10800000">
                <a:off x="8893569" y="2686339"/>
                <a:ext cx="627000" cy="385800"/>
              </a:xfrm>
              <a:prstGeom prst="straightConnector1">
                <a:avLst/>
              </a:prstGeom>
              <a:noFill/>
              <a:ln w="28575" cap="flat" cmpd="sng">
                <a:solidFill>
                  <a:schemeClr val="lt1"/>
                </a:solidFill>
                <a:prstDash val="solid"/>
                <a:miter lim="800000"/>
                <a:headEnd type="none" w="sm" len="sm"/>
                <a:tailEnd type="none" w="sm" len="sm"/>
              </a:ln>
            </p:spPr>
          </p:cxnSp>
          <p:sp>
            <p:nvSpPr>
              <p:cNvPr id="40" name="Google Shape;1628;p46">
                <a:extLst>
                  <a:ext uri="{FF2B5EF4-FFF2-40B4-BE49-F238E27FC236}">
                    <a16:creationId xmlns:a16="http://schemas.microsoft.com/office/drawing/2014/main" id="{E0FA6CFC-CEAE-A97C-6D0F-89FE0A1948B9}"/>
                  </a:ext>
                </a:extLst>
              </p:cNvPr>
              <p:cNvSpPr/>
              <p:nvPr/>
            </p:nvSpPr>
            <p:spPr>
              <a:xfrm>
                <a:off x="7524824" y="2933952"/>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1" name="Google Shape;1629;p46">
                <a:extLst>
                  <a:ext uri="{FF2B5EF4-FFF2-40B4-BE49-F238E27FC236}">
                    <a16:creationId xmlns:a16="http://schemas.microsoft.com/office/drawing/2014/main" id="{56018EDB-4113-6475-9D6A-0FAAC7EF3EEA}"/>
                  </a:ext>
                </a:extLst>
              </p:cNvPr>
              <p:cNvSpPr/>
              <p:nvPr/>
            </p:nvSpPr>
            <p:spPr>
              <a:xfrm>
                <a:off x="7423139" y="3290539"/>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2" name="Google Shape;1630;p46">
                <a:extLst>
                  <a:ext uri="{FF2B5EF4-FFF2-40B4-BE49-F238E27FC236}">
                    <a16:creationId xmlns:a16="http://schemas.microsoft.com/office/drawing/2014/main" id="{220430F6-43ED-16BA-8C28-B70F9D2718EE}"/>
                  </a:ext>
                </a:extLst>
              </p:cNvPr>
              <p:cNvSpPr/>
              <p:nvPr/>
            </p:nvSpPr>
            <p:spPr>
              <a:xfrm>
                <a:off x="8013309" y="317275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3" name="Google Shape;1631;p46">
                <a:extLst>
                  <a:ext uri="{FF2B5EF4-FFF2-40B4-BE49-F238E27FC236}">
                    <a16:creationId xmlns:a16="http://schemas.microsoft.com/office/drawing/2014/main" id="{93A489C6-46D9-66A9-8660-CEDEA5129885}"/>
                  </a:ext>
                </a:extLst>
              </p:cNvPr>
              <p:cNvSpPr/>
              <p:nvPr/>
            </p:nvSpPr>
            <p:spPr>
              <a:xfrm>
                <a:off x="8246753" y="2879213"/>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4" name="Google Shape;1632;p46">
                <a:extLst>
                  <a:ext uri="{FF2B5EF4-FFF2-40B4-BE49-F238E27FC236}">
                    <a16:creationId xmlns:a16="http://schemas.microsoft.com/office/drawing/2014/main" id="{E1F78AF3-28A0-BC0E-3580-6282BD466589}"/>
                  </a:ext>
                </a:extLst>
              </p:cNvPr>
              <p:cNvSpPr/>
              <p:nvPr/>
            </p:nvSpPr>
            <p:spPr>
              <a:xfrm>
                <a:off x="8454370" y="2565250"/>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5" name="Google Shape;1633;p46">
                <a:extLst>
                  <a:ext uri="{FF2B5EF4-FFF2-40B4-BE49-F238E27FC236}">
                    <a16:creationId xmlns:a16="http://schemas.microsoft.com/office/drawing/2014/main" id="{5FCB9E01-4915-3D75-2AA3-5DD346E67E06}"/>
                  </a:ext>
                </a:extLst>
              </p:cNvPr>
              <p:cNvSpPr/>
              <p:nvPr/>
            </p:nvSpPr>
            <p:spPr>
              <a:xfrm>
                <a:off x="8830419" y="231612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6" name="Google Shape;1634;p46">
                <a:extLst>
                  <a:ext uri="{FF2B5EF4-FFF2-40B4-BE49-F238E27FC236}">
                    <a16:creationId xmlns:a16="http://schemas.microsoft.com/office/drawing/2014/main" id="{2BCBACFF-CDAD-3A44-F783-185660111C3D}"/>
                  </a:ext>
                </a:extLst>
              </p:cNvPr>
              <p:cNvSpPr/>
              <p:nvPr/>
            </p:nvSpPr>
            <p:spPr>
              <a:xfrm>
                <a:off x="9169973" y="3114758"/>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7" name="Google Shape;1635;p46">
                <a:extLst>
                  <a:ext uri="{FF2B5EF4-FFF2-40B4-BE49-F238E27FC236}">
                    <a16:creationId xmlns:a16="http://schemas.microsoft.com/office/drawing/2014/main" id="{3D72DE4E-0C0A-C82A-53BE-4A064ADF6047}"/>
                  </a:ext>
                </a:extLst>
              </p:cNvPr>
              <p:cNvSpPr/>
              <p:nvPr/>
            </p:nvSpPr>
            <p:spPr>
              <a:xfrm>
                <a:off x="9296110" y="2710076"/>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8" name="Google Shape;1636;p46">
                <a:extLst>
                  <a:ext uri="{FF2B5EF4-FFF2-40B4-BE49-F238E27FC236}">
                    <a16:creationId xmlns:a16="http://schemas.microsoft.com/office/drawing/2014/main" id="{684EBC2F-1B27-2340-3580-CE22780BE01F}"/>
                  </a:ext>
                </a:extLst>
              </p:cNvPr>
              <p:cNvSpPr/>
              <p:nvPr/>
            </p:nvSpPr>
            <p:spPr>
              <a:xfrm>
                <a:off x="8713681" y="2892985"/>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sp>
            <p:nvSpPr>
              <p:cNvPr id="49" name="Google Shape;1637;p46">
                <a:extLst>
                  <a:ext uri="{FF2B5EF4-FFF2-40B4-BE49-F238E27FC236}">
                    <a16:creationId xmlns:a16="http://schemas.microsoft.com/office/drawing/2014/main" id="{DA4F4196-953B-E8DB-B8BA-088F990266EE}"/>
                  </a:ext>
                </a:extLst>
              </p:cNvPr>
              <p:cNvSpPr/>
              <p:nvPr/>
            </p:nvSpPr>
            <p:spPr>
              <a:xfrm>
                <a:off x="8993971" y="2777124"/>
                <a:ext cx="155100" cy="149100"/>
              </a:xfrm>
              <a:prstGeom prst="ellipse">
                <a:avLst/>
              </a:prstGeom>
              <a:solidFill>
                <a:schemeClr val="lt1"/>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1800"/>
                </a:pPr>
                <a:endParaRPr sz="2800">
                  <a:solidFill>
                    <a:schemeClr val="lt1"/>
                  </a:solidFill>
                  <a:latin typeface="Calibri"/>
                  <a:ea typeface="Calibri"/>
                  <a:cs typeface="Calibri"/>
                  <a:sym typeface="Calibri"/>
                </a:endParaRPr>
              </a:p>
            </p:txBody>
          </p:sp>
        </p:grpSp>
        <p:sp>
          <p:nvSpPr>
            <p:cNvPr id="30" name="Google Shape;1638;p46">
              <a:extLst>
                <a:ext uri="{FF2B5EF4-FFF2-40B4-BE49-F238E27FC236}">
                  <a16:creationId xmlns:a16="http://schemas.microsoft.com/office/drawing/2014/main" id="{274009E3-4FEB-EF36-A824-0B83EBAC90E4}"/>
                </a:ext>
              </a:extLst>
            </p:cNvPr>
            <p:cNvSpPr txBox="1"/>
            <p:nvPr/>
          </p:nvSpPr>
          <p:spPr>
            <a:xfrm>
              <a:off x="4178089" y="4054516"/>
              <a:ext cx="780345" cy="430846"/>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Tiered</a:t>
              </a:r>
              <a:br>
                <a:rPr lang="en-US" sz="1100" b="1">
                  <a:solidFill>
                    <a:srgbClr val="083E5B"/>
                  </a:solidFill>
                  <a:latin typeface="Avenir Book" panose="02000503020000020003" pitchFamily="2" charset="0"/>
                </a:rPr>
              </a:br>
              <a:r>
                <a:rPr lang="en-US" sz="1100" b="1">
                  <a:solidFill>
                    <a:srgbClr val="083E5B"/>
                  </a:solidFill>
                  <a:latin typeface="Avenir Book" panose="02000503020000020003" pitchFamily="2" charset="0"/>
                </a:rPr>
                <a:t>Storage</a:t>
              </a:r>
              <a:endParaRPr sz="1100" b="1">
                <a:solidFill>
                  <a:srgbClr val="083E5B"/>
                </a:solidFill>
                <a:latin typeface="Avenir Book" panose="02000503020000020003" pitchFamily="2" charset="0"/>
              </a:endParaRPr>
            </a:p>
          </p:txBody>
        </p:sp>
        <p:sp>
          <p:nvSpPr>
            <p:cNvPr id="31" name="Google Shape;1639;p46">
              <a:extLst>
                <a:ext uri="{FF2B5EF4-FFF2-40B4-BE49-F238E27FC236}">
                  <a16:creationId xmlns:a16="http://schemas.microsoft.com/office/drawing/2014/main" id="{9B9C0D27-BC9F-5214-6F0E-97CFDF0DE72E}"/>
                </a:ext>
              </a:extLst>
            </p:cNvPr>
            <p:cNvSpPr txBox="1"/>
            <p:nvPr/>
          </p:nvSpPr>
          <p:spPr>
            <a:xfrm>
              <a:off x="7275502" y="5310013"/>
              <a:ext cx="1034293" cy="261570"/>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Compute</a:t>
              </a:r>
              <a:endParaRPr sz="1100" b="1">
                <a:solidFill>
                  <a:srgbClr val="083E5B"/>
                </a:solidFill>
                <a:latin typeface="Avenir Book" panose="02000503020000020003" pitchFamily="2" charset="0"/>
              </a:endParaRPr>
            </a:p>
          </p:txBody>
        </p:sp>
        <p:sp>
          <p:nvSpPr>
            <p:cNvPr id="32" name="Google Shape;1599;p46">
              <a:extLst>
                <a:ext uri="{FF2B5EF4-FFF2-40B4-BE49-F238E27FC236}">
                  <a16:creationId xmlns:a16="http://schemas.microsoft.com/office/drawing/2014/main" id="{54CBAE1F-B7FC-FECD-DC0D-591EE69C6F07}"/>
                </a:ext>
              </a:extLst>
            </p:cNvPr>
            <p:cNvSpPr txBox="1"/>
            <p:nvPr/>
          </p:nvSpPr>
          <p:spPr>
            <a:xfrm>
              <a:off x="7414335" y="3783346"/>
              <a:ext cx="709374" cy="261570"/>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ts val="900"/>
              </a:pPr>
              <a:r>
                <a:rPr lang="en-US" sz="1100" b="1">
                  <a:solidFill>
                    <a:srgbClr val="083E5B"/>
                  </a:solidFill>
                  <a:latin typeface="Avenir Book" panose="02000503020000020003" pitchFamily="2" charset="0"/>
                </a:rPr>
                <a:t>ESnet</a:t>
              </a:r>
              <a:endParaRPr sz="1100" b="1">
                <a:solidFill>
                  <a:srgbClr val="083E5B"/>
                </a:solidFill>
                <a:latin typeface="Avenir Book" panose="02000503020000020003" pitchFamily="2" charset="0"/>
              </a:endParaRPr>
            </a:p>
          </p:txBody>
        </p:sp>
      </p:grpSp>
      <p:sp>
        <p:nvSpPr>
          <p:cNvPr id="8" name="Google Shape;1596;p46">
            <a:extLst>
              <a:ext uri="{FF2B5EF4-FFF2-40B4-BE49-F238E27FC236}">
                <a16:creationId xmlns:a16="http://schemas.microsoft.com/office/drawing/2014/main" id="{679FFF36-7E67-1F65-7B73-D8CBF0FCF644}"/>
              </a:ext>
            </a:extLst>
          </p:cNvPr>
          <p:cNvSpPr txBox="1"/>
          <p:nvPr/>
        </p:nvSpPr>
        <p:spPr>
          <a:xfrm>
            <a:off x="8859436" y="1892689"/>
            <a:ext cx="926323" cy="461624"/>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FFFFFF"/>
                </a:solidFill>
                <a:latin typeface="Avenir Book"/>
              </a:rPr>
              <a:t>User Facilities</a:t>
            </a:r>
          </a:p>
        </p:txBody>
      </p:sp>
      <p:sp>
        <p:nvSpPr>
          <p:cNvPr id="23" name="Date Placeholder 3">
            <a:extLst>
              <a:ext uri="{FF2B5EF4-FFF2-40B4-BE49-F238E27FC236}">
                <a16:creationId xmlns:a16="http://schemas.microsoft.com/office/drawing/2014/main" id="{57407232-F770-D0E7-3106-8000345C7FA6}"/>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4" name="Footer Placeholder 3">
            <a:extLst>
              <a:ext uri="{FF2B5EF4-FFF2-40B4-BE49-F238E27FC236}">
                <a16:creationId xmlns:a16="http://schemas.microsoft.com/office/drawing/2014/main" id="{AFD7E818-3246-3FAE-DACB-91DAEA0DDB55}"/>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454096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1EFCF-0524-065C-AC6C-11937562839A}"/>
              </a:ext>
            </a:extLst>
          </p:cNvPr>
          <p:cNvSpPr>
            <a:spLocks noGrp="1"/>
          </p:cNvSpPr>
          <p:nvPr>
            <p:ph type="title"/>
          </p:nvPr>
        </p:nvSpPr>
        <p:spPr/>
        <p:txBody>
          <a:bodyPr/>
          <a:lstStyle/>
          <a:p>
            <a:r>
              <a:rPr lang="en-US"/>
              <a:t>HPDF in the ASCR Ecosystem</a:t>
            </a:r>
          </a:p>
        </p:txBody>
      </p:sp>
      <p:sp>
        <p:nvSpPr>
          <p:cNvPr id="3" name="Content Placeholder 2">
            <a:extLst>
              <a:ext uri="{FF2B5EF4-FFF2-40B4-BE49-F238E27FC236}">
                <a16:creationId xmlns:a16="http://schemas.microsoft.com/office/drawing/2014/main" id="{BA6C5E6D-631B-44B2-45D4-BB4118DDBF93}"/>
              </a:ext>
            </a:extLst>
          </p:cNvPr>
          <p:cNvSpPr>
            <a:spLocks noGrp="1"/>
          </p:cNvSpPr>
          <p:nvPr>
            <p:ph idx="1"/>
          </p:nvPr>
        </p:nvSpPr>
        <p:spPr>
          <a:xfrm>
            <a:off x="6818651" y="1367554"/>
            <a:ext cx="4898616" cy="4880846"/>
          </a:xfrm>
        </p:spPr>
        <p:txBody>
          <a:bodyPr vert="horz" lIns="91440" tIns="45720" rIns="91440" bIns="45720" rtlCol="0" anchor="t">
            <a:noAutofit/>
          </a:bodyPr>
          <a:lstStyle/>
          <a:p>
            <a:pPr marL="285750" indent="-285750">
              <a:spcBef>
                <a:spcPts val="1200"/>
              </a:spcBef>
              <a:buChar char="•"/>
            </a:pPr>
            <a:r>
              <a:rPr lang="en-US">
                <a:latin typeface="Avenir Book"/>
                <a:ea typeface="+mn-lt"/>
                <a:cs typeface="+mn-lt"/>
              </a:rPr>
              <a:t>Working with IRI and other ASCR facilities ensures a secure,  high-performance mesh data fabric  that enables data and workloads to flow freely  </a:t>
            </a:r>
            <a:endParaRPr lang="en-US">
              <a:latin typeface="Avenir Book"/>
            </a:endParaRPr>
          </a:p>
          <a:p>
            <a:pPr marL="285750" indent="-285750">
              <a:spcBef>
                <a:spcPts val="1200"/>
              </a:spcBef>
              <a:buChar char="•"/>
            </a:pPr>
            <a:r>
              <a:rPr lang="en-US">
                <a:latin typeface="Avenir Book"/>
              </a:rPr>
              <a:t>The HPDF distributed infrastructure </a:t>
            </a:r>
            <a:br>
              <a:rPr lang="en-US">
                <a:latin typeface="Avenir Book"/>
              </a:rPr>
            </a:br>
            <a:r>
              <a:rPr lang="en-US">
                <a:latin typeface="Avenir Book"/>
              </a:rPr>
              <a:t>will be designed to maximize planned availability and resilience </a:t>
            </a:r>
            <a:endParaRPr lang="en-US">
              <a:latin typeface="Avenir Book"/>
              <a:cs typeface="Calibri"/>
            </a:endParaRPr>
          </a:p>
          <a:p>
            <a:pPr marL="342900" indent="-342900">
              <a:spcBef>
                <a:spcPts val="1200"/>
              </a:spcBef>
              <a:buFont typeface="Arial" panose="020B0604020202020204" pitchFamily="34" charset="0"/>
              <a:buChar char="•"/>
              <a:tabLst>
                <a:tab pos="287338" algn="l"/>
              </a:tabLst>
            </a:pPr>
            <a:r>
              <a:rPr lang="en-US">
                <a:latin typeface="Avenir Book"/>
                <a:cs typeface="Calibri"/>
              </a:rPr>
              <a:t>Partnering with Spoke sites will provide seamless data life cycle services to scientific users worldwide</a:t>
            </a:r>
          </a:p>
          <a:p>
            <a:pPr marL="342900" indent="-342900">
              <a:spcBef>
                <a:spcPts val="1200"/>
              </a:spcBef>
              <a:buFont typeface="Arial,Sans-Serif" panose="020B0604020202020204" pitchFamily="34" charset="0"/>
              <a:buChar char="•"/>
              <a:tabLst>
                <a:tab pos="287338" algn="l"/>
              </a:tabLst>
            </a:pPr>
            <a:r>
              <a:rPr lang="en-US">
                <a:latin typeface="Avenir Book"/>
                <a:cs typeface="Calibri"/>
              </a:rPr>
              <a:t>Pilot activities and partnerships will help refine the design as Hub software and hardware technology evolve and foster workforce development</a:t>
            </a:r>
          </a:p>
        </p:txBody>
      </p:sp>
      <p:sp>
        <p:nvSpPr>
          <p:cNvPr id="5" name="Footer Placeholder 4">
            <a:extLst>
              <a:ext uri="{FF2B5EF4-FFF2-40B4-BE49-F238E27FC236}">
                <a16:creationId xmlns:a16="http://schemas.microsoft.com/office/drawing/2014/main" id="{0675DDAC-376E-4A3E-7D7A-D80A767A8457}"/>
              </a:ext>
            </a:extLst>
          </p:cNvPr>
          <p:cNvSpPr>
            <a:spLocks noGrp="1"/>
          </p:cNvSpPr>
          <p:nvPr>
            <p:ph type="ftr" sz="quarter" idx="3"/>
          </p:nvPr>
        </p:nvSpPr>
        <p:spPr/>
        <p:txBody>
          <a:bodyPr/>
          <a:lstStyle/>
          <a:p>
            <a:r>
              <a:rPr lang="en-US"/>
              <a:t>High Performance Data Facility: Status and Plans</a:t>
            </a:r>
          </a:p>
        </p:txBody>
      </p:sp>
      <p:sp>
        <p:nvSpPr>
          <p:cNvPr id="6" name="Slide Number Placeholder 5">
            <a:extLst>
              <a:ext uri="{FF2B5EF4-FFF2-40B4-BE49-F238E27FC236}">
                <a16:creationId xmlns:a16="http://schemas.microsoft.com/office/drawing/2014/main" id="{F26923B6-52D8-749F-9794-F3270F6F658A}"/>
              </a:ext>
            </a:extLst>
          </p:cNvPr>
          <p:cNvSpPr>
            <a:spLocks noGrp="1"/>
          </p:cNvSpPr>
          <p:nvPr>
            <p:ph type="sldNum" sz="quarter" idx="4"/>
          </p:nvPr>
        </p:nvSpPr>
        <p:spPr/>
        <p:txBody>
          <a:bodyPr/>
          <a:lstStyle/>
          <a:p>
            <a:r>
              <a:rPr lang="en-US"/>
              <a:t>|  </a:t>
            </a:r>
            <a:fld id="{C67B5887-CFB9-4246-8825-1B185D5D0EDC}" type="slidenum">
              <a:rPr lang="en-US" smtClean="0"/>
              <a:pPr/>
              <a:t>8</a:t>
            </a:fld>
            <a:endParaRPr lang="en-US"/>
          </a:p>
        </p:txBody>
      </p:sp>
      <p:pic>
        <p:nvPicPr>
          <p:cNvPr id="8" name="Graphic 7">
            <a:extLst>
              <a:ext uri="{FF2B5EF4-FFF2-40B4-BE49-F238E27FC236}">
                <a16:creationId xmlns:a16="http://schemas.microsoft.com/office/drawing/2014/main" id="{F95EA231-5C98-7585-A674-55F4F54CC28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140" t="987" r="4502" b="30729"/>
          <a:stretch/>
        </p:blipFill>
        <p:spPr>
          <a:xfrm>
            <a:off x="0" y="1647674"/>
            <a:ext cx="6793209" cy="2856087"/>
          </a:xfrm>
          <a:prstGeom prst="rect">
            <a:avLst/>
          </a:prstGeom>
        </p:spPr>
      </p:pic>
    </p:spTree>
    <p:extLst>
      <p:ext uri="{BB962C8B-B14F-4D97-AF65-F5344CB8AC3E}">
        <p14:creationId xmlns:p14="http://schemas.microsoft.com/office/powerpoint/2010/main" val="214245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5625-5D35-F9E4-4935-A6FD89F2ABDB}"/>
              </a:ext>
            </a:extLst>
          </p:cNvPr>
          <p:cNvSpPr>
            <a:spLocks noGrp="1"/>
          </p:cNvSpPr>
          <p:nvPr>
            <p:ph type="title"/>
          </p:nvPr>
        </p:nvSpPr>
        <p:spPr/>
        <p:txBody>
          <a:bodyPr/>
          <a:lstStyle/>
          <a:p>
            <a:r>
              <a:rPr lang="en-US"/>
              <a:t>HPDF — A Distributed Facility</a:t>
            </a:r>
          </a:p>
        </p:txBody>
      </p:sp>
      <p:sp>
        <p:nvSpPr>
          <p:cNvPr id="3" name="Content Placeholder 2">
            <a:extLst>
              <a:ext uri="{FF2B5EF4-FFF2-40B4-BE49-F238E27FC236}">
                <a16:creationId xmlns:a16="http://schemas.microsoft.com/office/drawing/2014/main" id="{EA29A2E4-DF4B-95A7-B6DD-545B734FFDD6}"/>
              </a:ext>
            </a:extLst>
          </p:cNvPr>
          <p:cNvSpPr>
            <a:spLocks noGrp="1"/>
          </p:cNvSpPr>
          <p:nvPr>
            <p:ph idx="1"/>
          </p:nvPr>
        </p:nvSpPr>
        <p:spPr>
          <a:xfrm>
            <a:off x="429126" y="1135647"/>
            <a:ext cx="6300998" cy="5219700"/>
          </a:xfrm>
        </p:spPr>
        <p:txBody>
          <a:bodyPr vert="horz" lIns="91440" tIns="45720" rIns="91440" bIns="45720" rtlCol="0" anchor="t">
            <a:noAutofit/>
          </a:bodyPr>
          <a:lstStyle/>
          <a:p>
            <a:pPr>
              <a:lnSpc>
                <a:spcPct val="100000"/>
              </a:lnSpc>
              <a:spcBef>
                <a:spcPts val="600"/>
              </a:spcBef>
            </a:pPr>
            <a:r>
              <a:rPr lang="en-US" sz="2000" b="1">
                <a:latin typeface="Avenir Black"/>
                <a:cs typeface="Calibri"/>
              </a:rPr>
              <a:t>Concept: </a:t>
            </a:r>
            <a:r>
              <a:rPr lang="en-US" sz="2000">
                <a:latin typeface="Avenir Book"/>
                <a:cs typeface="Calibri"/>
              </a:rPr>
              <a:t>HPDF is a distributed facility with a </a:t>
            </a:r>
            <a:br>
              <a:rPr lang="en-US" sz="2000">
                <a:cs typeface="Calibri"/>
              </a:rPr>
            </a:br>
            <a:r>
              <a:rPr lang="en-US">
                <a:latin typeface="Avenir Book"/>
                <a:cs typeface="Calibri"/>
              </a:rPr>
              <a:t>hub and spoke</a:t>
            </a:r>
            <a:r>
              <a:rPr lang="en-US" sz="2000">
                <a:latin typeface="Avenir Book"/>
                <a:cs typeface="Calibri"/>
              </a:rPr>
              <a:t> architecture.</a:t>
            </a:r>
            <a:endParaRPr lang="en-US" sz="2000">
              <a:latin typeface="Avenir Book"/>
            </a:endParaRPr>
          </a:p>
          <a:p>
            <a:pPr marL="346075" indent="-346075">
              <a:lnSpc>
                <a:spcPct val="100000"/>
              </a:lnSpc>
              <a:spcBef>
                <a:spcPts val="600"/>
              </a:spcBef>
              <a:buFont typeface="Arial" panose="020B0604020202020204" pitchFamily="34" charset="0"/>
              <a:buChar char="•"/>
            </a:pPr>
            <a:r>
              <a:rPr lang="en-US" sz="2000" b="1">
                <a:latin typeface="Avenir Black"/>
                <a:cs typeface="Calibri"/>
              </a:rPr>
              <a:t>Hub. </a:t>
            </a:r>
            <a:r>
              <a:rPr lang="en-US" sz="2000">
                <a:latin typeface="Avenir Book"/>
                <a:cs typeface="Calibri"/>
              </a:rPr>
              <a:t>Data-centric infrastructure with high availability and performance, as well as geographically and operationally resilient active-active failover.</a:t>
            </a:r>
            <a:endParaRPr lang="en-US" sz="2000">
              <a:latin typeface="Avenir Book"/>
              <a:ea typeface="Calibri"/>
              <a:cs typeface="Calibri"/>
            </a:endParaRPr>
          </a:p>
          <a:p>
            <a:pPr marL="346075" indent="-346075">
              <a:lnSpc>
                <a:spcPct val="100000"/>
              </a:lnSpc>
              <a:spcBef>
                <a:spcPts val="600"/>
              </a:spcBef>
              <a:buFont typeface="Arial" panose="020B0604020202020204" pitchFamily="34" charset="0"/>
              <a:buChar char="•"/>
            </a:pPr>
            <a:r>
              <a:rPr lang="en-US" sz="2000" b="1">
                <a:latin typeface="Avenir Black"/>
                <a:cs typeface="Calibri"/>
              </a:rPr>
              <a:t>Spokes. </a:t>
            </a:r>
            <a:r>
              <a:rPr lang="en-US" sz="2000">
                <a:latin typeface="Avenir Book"/>
                <a:cs typeface="Calibri"/>
              </a:rPr>
              <a:t>Distributed data-centric infrastructure to enhance HPDF access and support for science users and integrate distributed computing or storage resources.</a:t>
            </a:r>
          </a:p>
          <a:p>
            <a:pPr marL="346075" indent="-346075">
              <a:lnSpc>
                <a:spcPct val="100000"/>
              </a:lnSpc>
              <a:spcBef>
                <a:spcPts val="600"/>
              </a:spcBef>
              <a:buFont typeface="Arial" panose="020B0604020202020204" pitchFamily="34" charset="0"/>
              <a:buChar char="•"/>
            </a:pPr>
            <a:r>
              <a:rPr lang="en-US" sz="2000" b="1">
                <a:latin typeface="Avenir Black"/>
                <a:cs typeface="Calibri"/>
              </a:rPr>
              <a:t>Integration and Services. </a:t>
            </a:r>
            <a:r>
              <a:rPr lang="en-US" sz="2000">
                <a:latin typeface="Avenir Book"/>
                <a:cs typeface="Calibri"/>
              </a:rPr>
              <a:t>Orchestration hardware, software, and services for data movement, storage and retrieval, and science workflow automation. These will use a mesh data fabric building on ESnet6 capabilities.</a:t>
            </a:r>
            <a:endParaRPr lang="en-US" sz="2000">
              <a:solidFill>
                <a:srgbClr val="808080"/>
              </a:solidFill>
              <a:latin typeface="Avenir Book"/>
              <a:cs typeface="Calibri"/>
            </a:endParaRPr>
          </a:p>
        </p:txBody>
      </p:sp>
      <p:sp>
        <p:nvSpPr>
          <p:cNvPr id="6" name="Slide Number Placeholder 5">
            <a:extLst>
              <a:ext uri="{FF2B5EF4-FFF2-40B4-BE49-F238E27FC236}">
                <a16:creationId xmlns:a16="http://schemas.microsoft.com/office/drawing/2014/main" id="{B4A46167-3D03-A525-DE24-8E707D3DC139}"/>
              </a:ext>
            </a:extLst>
          </p:cNvPr>
          <p:cNvSpPr>
            <a:spLocks noGrp="1"/>
          </p:cNvSpPr>
          <p:nvPr>
            <p:ph type="sldNum" sz="quarter" idx="4"/>
          </p:nvPr>
        </p:nvSpPr>
        <p:spPr/>
        <p:txBody>
          <a:bodyPr/>
          <a:lstStyle/>
          <a:p>
            <a:r>
              <a:rPr lang="en-US"/>
              <a:t>|  </a:t>
            </a:r>
            <a:fld id="{C67B5887-CFB9-4246-8825-1B185D5D0EDC}" type="slidenum">
              <a:rPr lang="en-US" smtClean="0"/>
              <a:pPr/>
              <a:t>9</a:t>
            </a:fld>
            <a:endParaRPr lang="en-US"/>
          </a:p>
        </p:txBody>
      </p:sp>
      <p:grpSp>
        <p:nvGrpSpPr>
          <p:cNvPr id="51" name="Group 50">
            <a:extLst>
              <a:ext uri="{FF2B5EF4-FFF2-40B4-BE49-F238E27FC236}">
                <a16:creationId xmlns:a16="http://schemas.microsoft.com/office/drawing/2014/main" id="{DA0F528C-BF26-A88F-D288-E48DF665407F}"/>
              </a:ext>
            </a:extLst>
          </p:cNvPr>
          <p:cNvGrpSpPr/>
          <p:nvPr/>
        </p:nvGrpSpPr>
        <p:grpSpPr>
          <a:xfrm>
            <a:off x="6804205" y="368838"/>
            <a:ext cx="4679590" cy="5588017"/>
            <a:chOff x="6804205" y="368838"/>
            <a:chExt cx="4679590" cy="5588017"/>
          </a:xfrm>
        </p:grpSpPr>
        <p:grpSp>
          <p:nvGrpSpPr>
            <p:cNvPr id="49" name="Group 48">
              <a:extLst>
                <a:ext uri="{FF2B5EF4-FFF2-40B4-BE49-F238E27FC236}">
                  <a16:creationId xmlns:a16="http://schemas.microsoft.com/office/drawing/2014/main" id="{55EC0F0C-3497-A380-A592-1D99183936A9}"/>
                </a:ext>
              </a:extLst>
            </p:cNvPr>
            <p:cNvGrpSpPr/>
            <p:nvPr/>
          </p:nvGrpSpPr>
          <p:grpSpPr>
            <a:xfrm>
              <a:off x="6804205" y="368838"/>
              <a:ext cx="4679590" cy="5588017"/>
              <a:chOff x="6804205" y="368838"/>
              <a:chExt cx="4679590" cy="5588017"/>
            </a:xfrm>
          </p:grpSpPr>
          <p:grpSp>
            <p:nvGrpSpPr>
              <p:cNvPr id="7" name="Group 6">
                <a:extLst>
                  <a:ext uri="{FF2B5EF4-FFF2-40B4-BE49-F238E27FC236}">
                    <a16:creationId xmlns:a16="http://schemas.microsoft.com/office/drawing/2014/main" id="{0B741314-024A-EA35-1203-CBD6DFCD1B31}"/>
                  </a:ext>
                </a:extLst>
              </p:cNvPr>
              <p:cNvGrpSpPr/>
              <p:nvPr/>
            </p:nvGrpSpPr>
            <p:grpSpPr>
              <a:xfrm>
                <a:off x="6804205" y="368838"/>
                <a:ext cx="4679590" cy="5588017"/>
                <a:chOff x="3326070" y="412891"/>
                <a:chExt cx="4679590" cy="5588017"/>
              </a:xfrm>
            </p:grpSpPr>
            <p:grpSp>
              <p:nvGrpSpPr>
                <p:cNvPr id="8" name="Group 7">
                  <a:extLst>
                    <a:ext uri="{FF2B5EF4-FFF2-40B4-BE49-F238E27FC236}">
                      <a16:creationId xmlns:a16="http://schemas.microsoft.com/office/drawing/2014/main" id="{C0E73278-3C92-D66A-AC6A-7BF07F98FFF6}"/>
                    </a:ext>
                  </a:extLst>
                </p:cNvPr>
                <p:cNvGrpSpPr/>
                <p:nvPr/>
              </p:nvGrpSpPr>
              <p:grpSpPr>
                <a:xfrm>
                  <a:off x="3326070" y="412891"/>
                  <a:ext cx="4679590" cy="5588017"/>
                  <a:chOff x="3326070" y="412891"/>
                  <a:chExt cx="4679590" cy="5588017"/>
                </a:xfrm>
              </p:grpSpPr>
              <p:pic>
                <p:nvPicPr>
                  <p:cNvPr id="11" name="Graphic 10">
                    <a:extLst>
                      <a:ext uri="{FF2B5EF4-FFF2-40B4-BE49-F238E27FC236}">
                        <a16:creationId xmlns:a16="http://schemas.microsoft.com/office/drawing/2014/main" id="{51ED980A-7CC1-1F79-77EA-3EE2F59DBBD7}"/>
                      </a:ext>
                    </a:extLst>
                  </p:cNvPr>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764154" y="974807"/>
                    <a:ext cx="5588017" cy="4464186"/>
                  </a:xfrm>
                  <a:prstGeom prst="rect">
                    <a:avLst/>
                  </a:prstGeom>
                </p:spPr>
              </p:pic>
              <p:sp>
                <p:nvSpPr>
                  <p:cNvPr id="12" name="Alternate Process 10">
                    <a:extLst>
                      <a:ext uri="{FF2B5EF4-FFF2-40B4-BE49-F238E27FC236}">
                        <a16:creationId xmlns:a16="http://schemas.microsoft.com/office/drawing/2014/main" id="{B78725D9-96E0-D381-67A2-7FB6925E70D3}"/>
                      </a:ext>
                    </a:extLst>
                  </p:cNvPr>
                  <p:cNvSpPr/>
                  <p:nvPr/>
                </p:nvSpPr>
                <p:spPr>
                  <a:xfrm>
                    <a:off x="3566870" y="667736"/>
                    <a:ext cx="1001028" cy="617761"/>
                  </a:xfrm>
                  <a:prstGeom prst="flowChartAlternateProcess">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venir Book" panose="02000503020000020003" pitchFamily="2" charset="0"/>
                      </a:rPr>
                      <a:t>Spoke</a:t>
                    </a:r>
                  </a:p>
                </p:txBody>
              </p:sp>
              <p:sp>
                <p:nvSpPr>
                  <p:cNvPr id="13" name="Alternate Process 12">
                    <a:extLst>
                      <a:ext uri="{FF2B5EF4-FFF2-40B4-BE49-F238E27FC236}">
                        <a16:creationId xmlns:a16="http://schemas.microsoft.com/office/drawing/2014/main" id="{9A22DDDF-7E94-BE6B-DCF8-733DA43DE385}"/>
                      </a:ext>
                    </a:extLst>
                  </p:cNvPr>
                  <p:cNvSpPr/>
                  <p:nvPr/>
                </p:nvSpPr>
                <p:spPr>
                  <a:xfrm>
                    <a:off x="7004632" y="1579918"/>
                    <a:ext cx="1001028" cy="617761"/>
                  </a:xfrm>
                  <a:prstGeom prst="flowChartAlternateProcess">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venir Book" panose="02000503020000020003" pitchFamily="2" charset="0"/>
                      </a:rPr>
                      <a:t>Spoke</a:t>
                    </a:r>
                  </a:p>
                </p:txBody>
              </p:sp>
              <p:sp>
                <p:nvSpPr>
                  <p:cNvPr id="14" name="Alternate Process 12">
                    <a:extLst>
                      <a:ext uri="{FF2B5EF4-FFF2-40B4-BE49-F238E27FC236}">
                        <a16:creationId xmlns:a16="http://schemas.microsoft.com/office/drawing/2014/main" id="{5FC2D4D3-E3C0-E1D2-9AE1-1D67E0B76017}"/>
                      </a:ext>
                    </a:extLst>
                  </p:cNvPr>
                  <p:cNvSpPr/>
                  <p:nvPr/>
                </p:nvSpPr>
                <p:spPr>
                  <a:xfrm>
                    <a:off x="6000767" y="4958630"/>
                    <a:ext cx="920991" cy="617761"/>
                  </a:xfrm>
                  <a:prstGeom prst="flowChartAlternateProcess">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venir Book" panose="02000503020000020003" pitchFamily="2" charset="0"/>
                      </a:rPr>
                      <a:t>Spoke</a:t>
                    </a:r>
                  </a:p>
                </p:txBody>
              </p:sp>
              <p:sp>
                <p:nvSpPr>
                  <p:cNvPr id="15" name="Alternate Process 13">
                    <a:extLst>
                      <a:ext uri="{FF2B5EF4-FFF2-40B4-BE49-F238E27FC236}">
                        <a16:creationId xmlns:a16="http://schemas.microsoft.com/office/drawing/2014/main" id="{108C1B22-E1BD-F014-639B-58DFBB0671F7}"/>
                      </a:ext>
                    </a:extLst>
                  </p:cNvPr>
                  <p:cNvSpPr/>
                  <p:nvPr/>
                </p:nvSpPr>
                <p:spPr>
                  <a:xfrm>
                    <a:off x="3968226" y="5211777"/>
                    <a:ext cx="1665107" cy="617761"/>
                  </a:xfrm>
                  <a:prstGeom prst="flowChartAlternateProcess">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venir Book" panose="02000503020000020003" pitchFamily="2" charset="0"/>
                      </a:rPr>
                      <a:t>Computational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venir Book" panose="02000503020000020003" pitchFamily="2" charset="0"/>
                      </a:rPr>
                      <a:t>Facility</a:t>
                    </a:r>
                  </a:p>
                </p:txBody>
              </p:sp>
              <p:sp>
                <p:nvSpPr>
                  <p:cNvPr id="16" name="Left-Right Arrow 23">
                    <a:extLst>
                      <a:ext uri="{FF2B5EF4-FFF2-40B4-BE49-F238E27FC236}">
                        <a16:creationId xmlns:a16="http://schemas.microsoft.com/office/drawing/2014/main" id="{43FA0E35-58B9-6A4D-03B3-C58AD097E449}"/>
                      </a:ext>
                    </a:extLst>
                  </p:cNvPr>
                  <p:cNvSpPr/>
                  <p:nvPr/>
                </p:nvSpPr>
                <p:spPr>
                  <a:xfrm rot="3425252">
                    <a:off x="5275279" y="4002486"/>
                    <a:ext cx="1528317" cy="56789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17" name="Left-Right Arrow 24">
                    <a:extLst>
                      <a:ext uri="{FF2B5EF4-FFF2-40B4-BE49-F238E27FC236}">
                        <a16:creationId xmlns:a16="http://schemas.microsoft.com/office/drawing/2014/main" id="{22DED09A-0E26-DAF4-23E0-E20A793293EA}"/>
                      </a:ext>
                    </a:extLst>
                  </p:cNvPr>
                  <p:cNvSpPr/>
                  <p:nvPr/>
                </p:nvSpPr>
                <p:spPr>
                  <a:xfrm rot="3423695" flipH="1">
                    <a:off x="3758918" y="1631331"/>
                    <a:ext cx="1424409" cy="56789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18" name="Left-Right Arrow 26">
                    <a:extLst>
                      <a:ext uri="{FF2B5EF4-FFF2-40B4-BE49-F238E27FC236}">
                        <a16:creationId xmlns:a16="http://schemas.microsoft.com/office/drawing/2014/main" id="{8EB40DD7-8E70-876F-D55E-8F9254124134}"/>
                      </a:ext>
                    </a:extLst>
                  </p:cNvPr>
                  <p:cNvSpPr/>
                  <p:nvPr/>
                </p:nvSpPr>
                <p:spPr>
                  <a:xfrm rot="19546319">
                    <a:off x="5689370" y="2012148"/>
                    <a:ext cx="1419551" cy="56789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sp>
                <p:nvSpPr>
                  <p:cNvPr id="19" name="Left-Right Arrow 27">
                    <a:extLst>
                      <a:ext uri="{FF2B5EF4-FFF2-40B4-BE49-F238E27FC236}">
                        <a16:creationId xmlns:a16="http://schemas.microsoft.com/office/drawing/2014/main" id="{3C2F9F70-1293-ED6C-711E-9FDA49F31BAA}"/>
                      </a:ext>
                    </a:extLst>
                  </p:cNvPr>
                  <p:cNvSpPr/>
                  <p:nvPr/>
                </p:nvSpPr>
                <p:spPr>
                  <a:xfrm rot="16881964" flipH="1">
                    <a:off x="4243014" y="4192491"/>
                    <a:ext cx="1460372" cy="56789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Book" panose="02000503020000020003" pitchFamily="2" charset="0"/>
                      </a:rPr>
                      <a:t>Coordination</a:t>
                    </a:r>
                  </a:p>
                </p:txBody>
              </p:sp>
            </p:grpSp>
            <p:sp>
              <p:nvSpPr>
                <p:cNvPr id="9" name="TextBox 29">
                  <a:extLst>
                    <a:ext uri="{FF2B5EF4-FFF2-40B4-BE49-F238E27FC236}">
                      <a16:creationId xmlns:a16="http://schemas.microsoft.com/office/drawing/2014/main" id="{5C75CA9F-A1DD-EA3A-5348-4603CB92B2F2}"/>
                    </a:ext>
                  </a:extLst>
                </p:cNvPr>
                <p:cNvSpPr txBox="1"/>
                <p:nvPr/>
              </p:nvSpPr>
              <p:spPr>
                <a:xfrm>
                  <a:off x="6409742" y="3167469"/>
                  <a:ext cx="123366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Book" panose="02000503020000020003" pitchFamily="2" charset="0"/>
                    </a:rPr>
                    <a:t>HPDF data fabric</a:t>
                  </a:r>
                </a:p>
              </p:txBody>
            </p:sp>
          </p:grpSp>
          <p:grpSp>
            <p:nvGrpSpPr>
              <p:cNvPr id="42" name="Group 41">
                <a:extLst>
                  <a:ext uri="{FF2B5EF4-FFF2-40B4-BE49-F238E27FC236}">
                    <a16:creationId xmlns:a16="http://schemas.microsoft.com/office/drawing/2014/main" id="{3FDB14D9-FD4F-513D-E18A-3CC7F310D0CF}"/>
                  </a:ext>
                </a:extLst>
              </p:cNvPr>
              <p:cNvGrpSpPr/>
              <p:nvPr/>
            </p:nvGrpSpPr>
            <p:grpSpPr>
              <a:xfrm>
                <a:off x="8210864" y="2365948"/>
                <a:ext cx="1156059" cy="1165060"/>
                <a:chOff x="4660796" y="2151972"/>
                <a:chExt cx="2682621" cy="2703507"/>
              </a:xfrm>
            </p:grpSpPr>
            <p:sp>
              <p:nvSpPr>
                <p:cNvPr id="43" name="Google Shape;731;p28">
                  <a:extLst>
                    <a:ext uri="{FF2B5EF4-FFF2-40B4-BE49-F238E27FC236}">
                      <a16:creationId xmlns:a16="http://schemas.microsoft.com/office/drawing/2014/main" id="{642A2240-EE46-115A-D415-CEE0789BBB35}"/>
                    </a:ext>
                  </a:extLst>
                </p:cNvPr>
                <p:cNvSpPr/>
                <p:nvPr/>
              </p:nvSpPr>
              <p:spPr>
                <a:xfrm>
                  <a:off x="4660796" y="2157879"/>
                  <a:ext cx="2664900" cy="2697600"/>
                </a:xfrm>
                <a:prstGeom prst="ellipse">
                  <a:avLst/>
                </a:prstGeom>
                <a:solidFill>
                  <a:schemeClr val="accent1"/>
                </a:solid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algn="ctr"/>
                  <a:endParaRPr u="sng">
                    <a:solidFill>
                      <a:schemeClr val="lt1"/>
                    </a:solidFill>
                    <a:latin typeface="Calibri"/>
                    <a:ea typeface="Calibri"/>
                    <a:cs typeface="Calibri"/>
                    <a:sym typeface="Calibri"/>
                  </a:endParaRPr>
                </a:p>
              </p:txBody>
            </p:sp>
            <p:cxnSp>
              <p:nvCxnSpPr>
                <p:cNvPr id="44" name="Google Shape;732;p28">
                  <a:extLst>
                    <a:ext uri="{FF2B5EF4-FFF2-40B4-BE49-F238E27FC236}">
                      <a16:creationId xmlns:a16="http://schemas.microsoft.com/office/drawing/2014/main" id="{739C7E2E-D726-9D40-CFFC-92DFAACC43B8}"/>
                    </a:ext>
                  </a:extLst>
                </p:cNvPr>
                <p:cNvCxnSpPr>
                  <a:cxnSpLocks/>
                </p:cNvCxnSpPr>
                <p:nvPr/>
              </p:nvCxnSpPr>
              <p:spPr>
                <a:xfrm flipH="1">
                  <a:off x="4678517" y="3500772"/>
                  <a:ext cx="2664900" cy="0"/>
                </a:xfrm>
                <a:prstGeom prst="straightConnector1">
                  <a:avLst/>
                </a:prstGeom>
                <a:solidFill>
                  <a:srgbClr val="ACE4EF"/>
                </a:solidFill>
                <a:ln w="38100" cap="flat" cmpd="sng">
                  <a:solidFill>
                    <a:schemeClr val="dk2"/>
                  </a:solidFill>
                  <a:prstDash val="solid"/>
                  <a:miter lim="800000"/>
                  <a:headEnd type="none" w="sm" len="sm"/>
                  <a:tailEnd type="none" w="sm" len="sm"/>
                </a:ln>
              </p:spPr>
            </p:cxnSp>
            <p:cxnSp>
              <p:nvCxnSpPr>
                <p:cNvPr id="45" name="Google Shape;733;p28">
                  <a:extLst>
                    <a:ext uri="{FF2B5EF4-FFF2-40B4-BE49-F238E27FC236}">
                      <a16:creationId xmlns:a16="http://schemas.microsoft.com/office/drawing/2014/main" id="{18B42338-46D0-50B4-E587-9B9975227370}"/>
                    </a:ext>
                  </a:extLst>
                </p:cNvPr>
                <p:cNvCxnSpPr>
                  <a:cxnSpLocks/>
                </p:cNvCxnSpPr>
                <p:nvPr/>
              </p:nvCxnSpPr>
              <p:spPr>
                <a:xfrm flipH="1">
                  <a:off x="5068851" y="2547026"/>
                  <a:ext cx="1884368" cy="1907492"/>
                </a:xfrm>
                <a:prstGeom prst="straightConnector1">
                  <a:avLst/>
                </a:prstGeom>
                <a:solidFill>
                  <a:srgbClr val="ACE4EF"/>
                </a:solidFill>
                <a:ln w="38100" cap="flat" cmpd="sng">
                  <a:solidFill>
                    <a:schemeClr val="dk2"/>
                  </a:solidFill>
                  <a:prstDash val="solid"/>
                  <a:miter lim="800000"/>
                  <a:headEnd type="none" w="sm" len="sm"/>
                  <a:tailEnd type="none" w="sm" len="sm"/>
                </a:ln>
              </p:spPr>
            </p:cxnSp>
            <p:cxnSp>
              <p:nvCxnSpPr>
                <p:cNvPr id="46" name="Google Shape;734;p28">
                  <a:extLst>
                    <a:ext uri="{FF2B5EF4-FFF2-40B4-BE49-F238E27FC236}">
                      <a16:creationId xmlns:a16="http://schemas.microsoft.com/office/drawing/2014/main" id="{BB5D204F-1C26-EBD9-94CB-3D89C49E5879}"/>
                    </a:ext>
                  </a:extLst>
                </p:cNvPr>
                <p:cNvCxnSpPr>
                  <a:cxnSpLocks/>
                </p:cNvCxnSpPr>
                <p:nvPr/>
              </p:nvCxnSpPr>
              <p:spPr>
                <a:xfrm flipH="1" flipV="1">
                  <a:off x="5068851" y="2547118"/>
                  <a:ext cx="1884368" cy="1907492"/>
                </a:xfrm>
                <a:prstGeom prst="straightConnector1">
                  <a:avLst/>
                </a:prstGeom>
                <a:solidFill>
                  <a:srgbClr val="ACE4EF"/>
                </a:solidFill>
                <a:ln w="38100" cap="flat" cmpd="sng">
                  <a:solidFill>
                    <a:schemeClr val="dk2"/>
                  </a:solidFill>
                  <a:prstDash val="solid"/>
                  <a:miter lim="800000"/>
                  <a:headEnd type="none" w="sm" len="sm"/>
                  <a:tailEnd type="none" w="sm" len="sm"/>
                </a:ln>
              </p:spPr>
            </p:cxnSp>
            <p:cxnSp>
              <p:nvCxnSpPr>
                <p:cNvPr id="47" name="Google Shape;743;p28">
                  <a:extLst>
                    <a:ext uri="{FF2B5EF4-FFF2-40B4-BE49-F238E27FC236}">
                      <a16:creationId xmlns:a16="http://schemas.microsoft.com/office/drawing/2014/main" id="{415FE319-C071-1301-1C07-7E82E03C6EE5}"/>
                    </a:ext>
                  </a:extLst>
                </p:cNvPr>
                <p:cNvCxnSpPr>
                  <a:cxnSpLocks/>
                </p:cNvCxnSpPr>
                <p:nvPr/>
              </p:nvCxnSpPr>
              <p:spPr>
                <a:xfrm>
                  <a:off x="6010967" y="2151972"/>
                  <a:ext cx="0" cy="2697600"/>
                </a:xfrm>
                <a:prstGeom prst="straightConnector1">
                  <a:avLst/>
                </a:prstGeom>
                <a:solidFill>
                  <a:srgbClr val="ACE4EF"/>
                </a:solidFill>
                <a:ln w="38100" cap="flat" cmpd="sng">
                  <a:solidFill>
                    <a:schemeClr val="dk2"/>
                  </a:solidFill>
                  <a:prstDash val="solid"/>
                  <a:miter lim="800000"/>
                  <a:headEnd type="none" w="sm" len="sm"/>
                  <a:tailEnd type="none" w="sm" len="sm"/>
                </a:ln>
              </p:spPr>
            </p:cxnSp>
            <p:sp>
              <p:nvSpPr>
                <p:cNvPr id="48" name="Google Shape;742;p28">
                  <a:extLst>
                    <a:ext uri="{FF2B5EF4-FFF2-40B4-BE49-F238E27FC236}">
                      <a16:creationId xmlns:a16="http://schemas.microsoft.com/office/drawing/2014/main" id="{87870F8A-03C3-7108-4A38-F17B2C7FA222}"/>
                    </a:ext>
                  </a:extLst>
                </p:cNvPr>
                <p:cNvSpPr/>
                <p:nvPr/>
              </p:nvSpPr>
              <p:spPr>
                <a:xfrm>
                  <a:off x="5247703" y="2728344"/>
                  <a:ext cx="1526700" cy="1544700"/>
                </a:xfrm>
                <a:prstGeom prst="ellipse">
                  <a:avLst/>
                </a:prstGeom>
                <a:solidFill>
                  <a:schemeClr val="dk2"/>
                </a:solidFill>
                <a:ln>
                  <a:noFill/>
                </a:ln>
              </p:spPr>
              <p:txBody>
                <a:bodyPr spcFirstLastPara="1" wrap="square" lIns="91425" tIns="45700" rIns="91425" bIns="45700" anchor="ctr" anchorCtr="0">
                  <a:noAutofit/>
                </a:bodyPr>
                <a:lstStyle/>
                <a:p>
                  <a:pPr algn="ctr"/>
                  <a:endParaRPr sz="1400" b="1">
                    <a:solidFill>
                      <a:schemeClr val="lt1"/>
                    </a:solidFill>
                    <a:latin typeface="Avenir Book" panose="02000503020000020003" pitchFamily="2" charset="0"/>
                    <a:ea typeface="Calibri"/>
                    <a:cs typeface="Calibri"/>
                    <a:sym typeface="Calibri"/>
                  </a:endParaRPr>
                </a:p>
              </p:txBody>
            </p:sp>
          </p:grpSp>
        </p:grpSp>
        <p:sp>
          <p:nvSpPr>
            <p:cNvPr id="50" name="TextBox 49">
              <a:extLst>
                <a:ext uri="{FF2B5EF4-FFF2-40B4-BE49-F238E27FC236}">
                  <a16:creationId xmlns:a16="http://schemas.microsoft.com/office/drawing/2014/main" id="{DE0A4598-AD12-7E20-BB06-16C63B91F349}"/>
                </a:ext>
              </a:extLst>
            </p:cNvPr>
            <p:cNvSpPr txBox="1"/>
            <p:nvPr/>
          </p:nvSpPr>
          <p:spPr>
            <a:xfrm>
              <a:off x="8486170" y="2743306"/>
              <a:ext cx="621939" cy="369332"/>
            </a:xfrm>
            <a:prstGeom prst="rect">
              <a:avLst/>
            </a:prstGeom>
            <a:noFill/>
          </p:spPr>
          <p:txBody>
            <a:bodyPr wrap="square" rtlCol="0">
              <a:spAutoFit/>
            </a:bodyPr>
            <a:lstStyle/>
            <a:p>
              <a:pPr algn="ctr"/>
              <a:r>
                <a:rPr lang="en-US">
                  <a:solidFill>
                    <a:schemeClr val="bg1"/>
                  </a:solidFill>
                  <a:latin typeface="Avenir Book" panose="02000503020000020003" pitchFamily="2" charset="0"/>
                </a:rPr>
                <a:t>Hub</a:t>
              </a:r>
              <a:endParaRPr lang="en-US" sz="2000">
                <a:solidFill>
                  <a:schemeClr val="bg1"/>
                </a:solidFill>
                <a:latin typeface="Avenir Book" panose="02000503020000020003" pitchFamily="2" charset="0"/>
              </a:endParaRPr>
            </a:p>
          </p:txBody>
        </p:sp>
      </p:grpSp>
      <p:sp>
        <p:nvSpPr>
          <p:cNvPr id="20" name="Date Placeholder 3">
            <a:extLst>
              <a:ext uri="{FF2B5EF4-FFF2-40B4-BE49-F238E27FC236}">
                <a16:creationId xmlns:a16="http://schemas.microsoft.com/office/drawing/2014/main" id="{CE85B4CE-D9CB-FDE4-72E0-776FA6F81D5C}"/>
              </a:ext>
            </a:extLst>
          </p:cNvPr>
          <p:cNvSpPr txBox="1">
            <a:spLocks/>
          </p:cNvSpPr>
          <p:nvPr/>
        </p:nvSpPr>
        <p:spPr>
          <a:xfrm>
            <a:off x="9632950" y="6378384"/>
            <a:ext cx="1568450" cy="365125"/>
          </a:xfrm>
          <a:prstGeom prst="rect">
            <a:avLst/>
          </a:prstGeom>
        </p:spPr>
        <p:txBody>
          <a:bodyPr spcFirstLastPara="1" vert="horz" wrap="square" lIns="91425" tIns="91425" rIns="91425" bIns="91425" rtlCol="0" anchor="t" anchorCtr="0">
            <a:norm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Avenir Book" panose="02000503020000020003" pitchFamily="2" charset="0"/>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186262" indent="0" algn="r">
              <a:buNone/>
            </a:pPr>
            <a:r>
              <a:rPr lang="en-US" sz="1100">
                <a:solidFill>
                  <a:schemeClr val="bg1">
                    <a:lumMod val="65000"/>
                  </a:schemeClr>
                </a:solidFill>
              </a:rPr>
              <a:t>July 2024</a:t>
            </a:r>
          </a:p>
        </p:txBody>
      </p:sp>
      <p:sp>
        <p:nvSpPr>
          <p:cNvPr id="4" name="Footer Placeholder 3">
            <a:extLst>
              <a:ext uri="{FF2B5EF4-FFF2-40B4-BE49-F238E27FC236}">
                <a16:creationId xmlns:a16="http://schemas.microsoft.com/office/drawing/2014/main" id="{96422086-A6AE-CAF1-BA6C-B05E0C3E49AF}"/>
              </a:ext>
            </a:extLst>
          </p:cNvPr>
          <p:cNvSpPr>
            <a:spLocks noGrp="1"/>
          </p:cNvSpPr>
          <p:nvPr>
            <p:ph type="ftr" sz="quarter" idx="3"/>
          </p:nvPr>
        </p:nvSpPr>
        <p:spPr>
          <a:xfrm>
            <a:off x="3048000" y="6356350"/>
            <a:ext cx="6096000" cy="365125"/>
          </a:xfrm>
        </p:spPr>
        <p:txBody>
          <a:bodyPr/>
          <a:lstStyle/>
          <a:p>
            <a:r>
              <a:rPr lang="en-US"/>
              <a:t>High Performance Data Facility: Status and Plans</a:t>
            </a:r>
          </a:p>
        </p:txBody>
      </p:sp>
    </p:spTree>
    <p:extLst>
      <p:ext uri="{BB962C8B-B14F-4D97-AF65-F5344CB8AC3E}">
        <p14:creationId xmlns:p14="http://schemas.microsoft.com/office/powerpoint/2010/main" val="2515607225"/>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AC Facilities Subcommittee Interview_HPDF_draft.pptx" id="{99EC6320-FB0B-4346-BD8E-792CB98A861F}" vid="{83B877DE-D12B-4036-9566-645A3BFA18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40b087-858b-4505-9479-a5e9bde5bbe1">
      <Terms xmlns="http://schemas.microsoft.com/office/infopath/2007/PartnerControls"/>
    </lcf76f155ced4ddcb4097134ff3c332f>
    <TaxCatchAll xmlns="ef7ab42a-ab43-4a36-b550-c57b76d6d1ec" xsi:nil="true"/>
    <SharedWithUsers xmlns="ef7ab42a-ab43-4a36-b550-c57b76d6d1ec">
      <UserInfo>
        <DisplayName>Theresa Bamrick</DisplayName>
        <AccountId>65</AccountId>
        <AccountType/>
      </UserInfo>
      <UserInfo>
        <DisplayName>Graham Heyes</DisplayName>
        <AccountId>11</AccountId>
        <AccountType/>
      </UserInfo>
      <UserInfo>
        <DisplayName>Amber Boehnlein</DisplayName>
        <AccountId>18</AccountId>
        <AccountType/>
      </UserInfo>
      <UserInfo>
        <DisplayName>Ellen Kriskovich</DisplayName>
        <AccountId>242</AccountId>
        <AccountType/>
      </UserInfo>
      <UserInfo>
        <DisplayName>Kathlyn Boudwin</DisplayName>
        <AccountId>28</AccountId>
        <AccountType/>
      </UserInfo>
      <UserInfo>
        <DisplayName>Lavanya Ramakrishnan</DisplayName>
        <AccountId>354</AccountId>
        <AccountType/>
      </UserInfo>
      <UserInfo>
        <DisplayName>Richard Shane Canon</DisplayName>
        <AccountId>356</AccountId>
        <AccountType/>
      </UserInfo>
      <UserInfo>
        <DisplayName>Ilya Baldin</DisplayName>
        <AccountId>263</AccountId>
        <AccountType/>
      </UserInfo>
      <UserInfo>
        <DisplayName>Amitoj Singh</DisplayName>
        <AccountId>12</AccountId>
        <AccountType/>
      </UserInfo>
      <UserInfo>
        <DisplayName>Bryan Hess</DisplayName>
        <AccountId>13</AccountId>
        <AccountType/>
      </UserInfo>
    </SharedWithUsers>
    <Aboutthisrev xmlns="7a40b087-858b-4505-9479-a5e9bde5bbe1" xsi:nil="true"/>
    <Distribution xmlns="7a40b087-858b-4505-9479-a5e9bde5bbe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B3173B9623864A83BB068369D1D7D1" ma:contentTypeVersion="17" ma:contentTypeDescription="Create a new document." ma:contentTypeScope="" ma:versionID="0da9ef5cccacadc091b95374beff25ea">
  <xsd:schema xmlns:xsd="http://www.w3.org/2001/XMLSchema" xmlns:xs="http://www.w3.org/2001/XMLSchema" xmlns:p="http://schemas.microsoft.com/office/2006/metadata/properties" xmlns:ns2="7a40b087-858b-4505-9479-a5e9bde5bbe1" xmlns:ns3="ef7ab42a-ab43-4a36-b550-c57b76d6d1ec" targetNamespace="http://schemas.microsoft.com/office/2006/metadata/properties" ma:root="true" ma:fieldsID="72372df0937cdfb8fd75e1919070d031" ns2:_="" ns3:_="">
    <xsd:import namespace="7a40b087-858b-4505-9479-a5e9bde5bbe1"/>
    <xsd:import namespace="ef7ab42a-ab43-4a36-b550-c57b76d6d1ec"/>
    <xsd:element name="properties">
      <xsd:complexType>
        <xsd:sequence>
          <xsd:element name="documentManagement">
            <xsd:complexType>
              <xsd:all>
                <xsd:element ref="ns2:Aboutthisrev"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Distribu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0b087-858b-4505-9479-a5e9bde5bbe1" elementFormDefault="qualified">
    <xsd:import namespace="http://schemas.microsoft.com/office/2006/documentManagement/types"/>
    <xsd:import namespace="http://schemas.microsoft.com/office/infopath/2007/PartnerControls"/>
    <xsd:element name="Aboutthisrev" ma:index="8" nillable="true" ma:displayName="About this rev" ma:format="Dropdown" ma:internalName="Aboutthisrev">
      <xsd:simpleType>
        <xsd:restriction base="dms:Note">
          <xsd:maxLength value="255"/>
        </xsd:restriction>
      </xsd:simple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Distribution" ma:index="22" nillable="true" ma:displayName="Distribution" ma:format="Dropdown" ma:internalName="Distribution">
      <xsd:complexType>
        <xsd:complexContent>
          <xsd:extension base="dms:MultiChoiceFillIn">
            <xsd:sequence>
              <xsd:element name="Value" maxOccurs="unbounded" minOccurs="0" nillable="true">
                <xsd:simpleType>
                  <xsd:union memberTypes="dms:Text">
                    <xsd:simpleType>
                      <xsd:restriction base="dms:Choice">
                        <xsd:enumeration value="Public"/>
                        <xsd:enumeration value="JLab-LBL Only"/>
                        <xsd:enumeration value="Release to:"/>
                        <xsd:enumeration value="Team only"/>
                      </xsd:restriction>
                    </xsd:simpleType>
                  </xsd:union>
                </xsd:simpleType>
              </xsd:element>
            </xsd:sequence>
          </xsd:extension>
        </xsd:complexContent>
      </xsd:complex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7ab42a-ab43-4a36-b550-c57b76d6d1ec"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6fd49b81-1759-4254-bf55-528f5d0576aa}" ma:internalName="TaxCatchAll" ma:showField="CatchAllData" ma:web="ef7ab42a-ab43-4a36-b550-c57b76d6d1e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B02661-106B-4AB6-94CD-440B6BFAD0B1}">
  <ds:schemaRefs>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ef7ab42a-ab43-4a36-b550-c57b76d6d1ec"/>
    <ds:schemaRef ds:uri="7a40b087-858b-4505-9479-a5e9bde5bbe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3227545-5EAC-46B3-8962-609A072C3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0b087-858b-4505-9479-a5e9bde5bbe1"/>
    <ds:schemaRef ds:uri="ef7ab42a-ab43-4a36-b550-c57b76d6d1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4FBF65-1F01-43DE-A051-1329507DBB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3617</Words>
  <Application>Microsoft Macintosh PowerPoint</Application>
  <PresentationFormat>Widescreen</PresentationFormat>
  <Paragraphs>517</Paragraphs>
  <Slides>28</Slides>
  <Notes>13</Notes>
  <HiddenSlides>10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Yu Mincho</vt:lpstr>
      <vt:lpstr>Arial</vt:lpstr>
      <vt:lpstr>Arial,Sans-Serif</vt:lpstr>
      <vt:lpstr>Avenir</vt:lpstr>
      <vt:lpstr>Avenir Black</vt:lpstr>
      <vt:lpstr>Avenir Book</vt:lpstr>
      <vt:lpstr>Avenir Medium</vt:lpstr>
      <vt:lpstr>AVENIR MEDIUM OBLIQUE</vt:lpstr>
      <vt:lpstr>Calibri</vt:lpstr>
      <vt:lpstr>Calibri Light</vt:lpstr>
      <vt:lpstr>Calibri,Sans-Serif</vt:lpstr>
      <vt:lpstr>Wingdings</vt:lpstr>
      <vt:lpstr>Wingdings,Sans-Serif</vt:lpstr>
      <vt:lpstr>Office Theme</vt:lpstr>
      <vt:lpstr>High Performance Data Facility: Status and Plans</vt:lpstr>
      <vt:lpstr>Outline</vt:lpstr>
      <vt:lpstr>Innovation Through Partnership</vt:lpstr>
      <vt:lpstr>HPDF is essential to handle the staggering amounts of data </vt:lpstr>
      <vt:lpstr>HPDF Will Address SC Priority IRI Science Patterns</vt:lpstr>
      <vt:lpstr>Key Facets of Data Requirements </vt:lpstr>
      <vt:lpstr>HPDF will Support Data Lifecycle Management</vt:lpstr>
      <vt:lpstr>HPDF in the ASCR Ecosystem</vt:lpstr>
      <vt:lpstr>HPDF — A Distributed Facility</vt:lpstr>
      <vt:lpstr>Technical Design — Core Capabilities</vt:lpstr>
      <vt:lpstr>HPDF Architecture Stack</vt:lpstr>
      <vt:lpstr>Software &amp; Data Services Strategy: Innovation &amp; Stewardship</vt:lpstr>
      <vt:lpstr>Preliminary Results: Scalable Data Management Infrastructure Mapped to IRI Patterns </vt:lpstr>
      <vt:lpstr>User Experience Engagement: Core to Our Strategy &amp; Plan</vt:lpstr>
      <vt:lpstr>Programmatic View of Spokes</vt:lpstr>
      <vt:lpstr>PowerPoint Presentation</vt:lpstr>
      <vt:lpstr>Summary</vt:lpstr>
      <vt:lpstr>Q&amp;A</vt:lpstr>
      <vt:lpstr>HPDF in the ASCR Ecosystem</vt:lpstr>
      <vt:lpstr>HPDF Governance &amp; Execution</vt:lpstr>
      <vt:lpstr>HPDF Engagement modes </vt:lpstr>
      <vt:lpstr>Spoke Exemplars — Tailoring to Science Needs</vt:lpstr>
      <vt:lpstr>Spokes are the deepest HPDF partnerships </vt:lpstr>
      <vt:lpstr> Hub and Spokes model allows for effective and efficient integration </vt:lpstr>
      <vt:lpstr>Spoke design will be grounded in a multi-tiered science engagement process </vt:lpstr>
      <vt:lpstr>The HPDF Hub: Unique Hardware Capabilities</vt:lpstr>
      <vt:lpstr>Key Spoke Activities: High-level View</vt:lpstr>
      <vt:lpstr>Factors Shaping Spoke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ASCAC Facilities Subcommittee</dc:title>
  <dc:creator>Jenny DeVasher</dc:creator>
  <cp:lastModifiedBy>Amber Boehnlein</cp:lastModifiedBy>
  <cp:revision>3</cp:revision>
  <cp:lastPrinted>1601-01-01T00:00:00Z</cp:lastPrinted>
  <dcterms:created xsi:type="dcterms:W3CDTF">2024-02-15T21:38:27Z</dcterms:created>
  <dcterms:modified xsi:type="dcterms:W3CDTF">2024-10-14T16:56:21Z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0x010100CCB3173B9623864A83BB068369D1D7D1</vt:lpwstr>
  </property>
  <property fmtid="{D5CDD505-2E9C-101B-9397-08002B2CF9AE}" pid="3" name="MediaServiceImageTags">
    <vt:lpwstr/>
  </property>
</Properties>
</file>