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7" r:id="rId4"/>
  </p:sldMasterIdLst>
  <p:notesMasterIdLst>
    <p:notesMasterId r:id="rId16"/>
  </p:notesMasterIdLst>
  <p:sldIdLst>
    <p:sldId id="5875" r:id="rId5"/>
    <p:sldId id="327" r:id="rId6"/>
    <p:sldId id="5877" r:id="rId7"/>
    <p:sldId id="5871" r:id="rId8"/>
    <p:sldId id="5690" r:id="rId9"/>
    <p:sldId id="5872" r:id="rId10"/>
    <p:sldId id="5876" r:id="rId11"/>
    <p:sldId id="350" r:id="rId12"/>
    <p:sldId id="5699" r:id="rId13"/>
    <p:sldId id="5874" r:id="rId14"/>
    <p:sldId id="2766" r:id="rId1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D6780D0-179B-4889-3B34-220435FC4C5C}" name="Deborah Dowd" initials="DD" userId="S::dowd@jlab.org::357397ed-9835-46c9-8525-62dfffee2e17" providerId="AD"/>
  <p188:author id="{59ED88F1-301C-7B5F-B318-7A15ED193814}" name="Jae Yun Cho" initials="JC" userId="S::jcho@jlab.org::2b5e541d-bee5-4d17-961d-e677747562f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honda Barbosa" initials="RB" lastIdx="9" clrIdx="0">
    <p:extLst>
      <p:ext uri="{19B8F6BF-5375-455C-9EA6-DF929625EA0E}">
        <p15:presenceInfo xmlns:p15="http://schemas.microsoft.com/office/powerpoint/2012/main" userId="S-1-5-21-1097014734-140981682-1849977318-192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39933"/>
    <a:srgbClr val="3283AA"/>
    <a:srgbClr val="F2F2F2"/>
    <a:srgbClr val="3289B9"/>
    <a:srgbClr val="9ECBE1"/>
    <a:srgbClr val="9ED6E1"/>
    <a:srgbClr val="9ADAF6"/>
    <a:srgbClr val="9ACFE7"/>
    <a:srgbClr val="9ACF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397" autoAdjust="0"/>
    <p:restoredTop sz="79748" autoAdjust="0"/>
  </p:normalViewPr>
  <p:slideViewPr>
    <p:cSldViewPr snapToGrid="0">
      <p:cViewPr varScale="1">
        <p:scale>
          <a:sx n="78" d="100"/>
          <a:sy n="78" d="100"/>
        </p:scale>
        <p:origin x="35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3037840" cy="466434"/>
          </a:xfrm>
          <a:prstGeom prst="rect">
            <a:avLst/>
          </a:prstGeom>
        </p:spPr>
        <p:txBody>
          <a:bodyPr vert="horz" lIns="93152" tIns="46576" rIns="93152" bIns="4657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3"/>
            <a:ext cx="3037840" cy="466434"/>
          </a:xfrm>
          <a:prstGeom prst="rect">
            <a:avLst/>
          </a:prstGeom>
        </p:spPr>
        <p:txBody>
          <a:bodyPr vert="horz" lIns="93152" tIns="46576" rIns="93152" bIns="46576" rtlCol="0"/>
          <a:lstStyle>
            <a:lvl1pPr algn="r">
              <a:defRPr sz="1300"/>
            </a:lvl1pPr>
          </a:lstStyle>
          <a:p>
            <a:fld id="{AF8F3527-BB28-884B-A511-C22C3DCF5453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2" tIns="46576" rIns="93152" bIns="4657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4"/>
            <a:ext cx="5608320" cy="3660459"/>
          </a:xfrm>
          <a:prstGeom prst="rect">
            <a:avLst/>
          </a:prstGeom>
        </p:spPr>
        <p:txBody>
          <a:bodyPr vert="horz" lIns="93152" tIns="46576" rIns="93152" bIns="4657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52" tIns="46576" rIns="93152" bIns="4657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6433"/>
          </a:xfrm>
          <a:prstGeom prst="rect">
            <a:avLst/>
          </a:prstGeom>
        </p:spPr>
        <p:txBody>
          <a:bodyPr vert="horz" lIns="93152" tIns="46576" rIns="93152" bIns="46576" rtlCol="0" anchor="b"/>
          <a:lstStyle>
            <a:lvl1pPr algn="r">
              <a:defRPr sz="13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10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297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743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61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97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207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F1341-3AFE-B447-A831-9671D6A700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577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97307-4A2E-854E-A836-0925EB70E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B9749-CC69-364E-85F6-88FA5A0DA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71522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676C088-6416-CE40-BE4E-D14369D86C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8472" y="1862696"/>
            <a:ext cx="2264547" cy="202712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9B9FE25-AB30-5341-A1BE-68BA0FFE2A7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51768" y="1862696"/>
            <a:ext cx="2161879" cy="202712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9159645C-0DC5-4344-8998-959D2ECC321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98473" y="4122565"/>
            <a:ext cx="2264547" cy="200497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693FCDA5-14B9-7144-83E8-C919266689E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51770" y="4100408"/>
            <a:ext cx="2161877" cy="202712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DCA6EBC-DEE6-4FE3-B9F0-AB1B054DF9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 dirty="0"/>
              <a:t>Visit by Dr. Beatriz Cuartas - September 23, 2024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7D90D4C-DD66-4FB9-9C3B-C3A77B4715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96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894A-23D8-DD48-BEBC-5D1CBF39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34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C42A2-A5E5-7D44-B052-7421E678C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289786"/>
            <a:ext cx="10515599" cy="46655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931573-8B22-D446-9D77-6F56FCB358BA}"/>
              </a:ext>
            </a:extLst>
          </p:cNvPr>
          <p:cNvCxnSpPr>
            <a:cxnSpLocks/>
          </p:cNvCxnSpPr>
          <p:nvPr userDrawn="1"/>
        </p:nvCxnSpPr>
        <p:spPr>
          <a:xfrm>
            <a:off x="838198" y="1160585"/>
            <a:ext cx="10515599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DAC3EB-D54A-C44E-BF90-38EC2E5B976D}"/>
              </a:ext>
            </a:extLst>
          </p:cNvPr>
          <p:cNvCxnSpPr>
            <a:cxnSpLocks/>
          </p:cNvCxnSpPr>
          <p:nvPr userDrawn="1"/>
        </p:nvCxnSpPr>
        <p:spPr>
          <a:xfrm>
            <a:off x="838198" y="6154616"/>
            <a:ext cx="10515599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632E43F-2E0F-434F-85D2-D292A17E33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 dirty="0"/>
              <a:t>Visit by Dr. Beatriz Cuartas - September 23, 2024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18D335B-C7B4-4CC4-BE7C-26FD2B7C0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18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97307-4A2E-854E-A836-0925EB70E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B9749-CC69-364E-85F6-88FA5A0DA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71522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676C088-6416-CE40-BE4E-D14369D86C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8472" y="1862696"/>
            <a:ext cx="2264547" cy="202712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9B9FE25-AB30-5341-A1BE-68BA0FFE2A7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51768" y="1862696"/>
            <a:ext cx="2161879" cy="202712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9159645C-0DC5-4344-8998-959D2ECC321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98473" y="4122565"/>
            <a:ext cx="2264547" cy="200497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693FCDA5-14B9-7144-83E8-C919266689E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51770" y="4100408"/>
            <a:ext cx="2161877" cy="202712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0253560-C5F8-41BC-9E69-74F288CB8F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 dirty="0"/>
              <a:t>Visit by Dr. Beatriz Cuartas - September 23, 2024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7A10311-4C7E-4B93-A2E5-6D447D14D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5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894A-23D8-DD48-BEBC-5D1CBF39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34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C42A2-A5E5-7D44-B052-7421E678C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423594"/>
            <a:ext cx="3200400" cy="27533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944356-C6E1-6547-B5B5-FAD5EF73E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53400" y="3423595"/>
            <a:ext cx="3200400" cy="27533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7ABB75E-06AA-224A-A063-5E6695F3B00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508157" y="3423595"/>
            <a:ext cx="3200400" cy="27533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15039F0-6481-404B-A69C-2FF3DF9DDF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1285876"/>
            <a:ext cx="3200400" cy="1840384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2E0B2CD3-EFE8-4E41-A2DD-FA26ECB303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83443" y="1285876"/>
            <a:ext cx="3200400" cy="1840384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AF977AE6-327A-D144-B49C-3644C0CF548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41043" y="1285876"/>
            <a:ext cx="3200400" cy="1840384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C905DD-627C-FB43-AC9B-8385FE26A6C0}"/>
              </a:ext>
            </a:extLst>
          </p:cNvPr>
          <p:cNvCxnSpPr/>
          <p:nvPr userDrawn="1"/>
        </p:nvCxnSpPr>
        <p:spPr>
          <a:xfrm>
            <a:off x="4263081" y="2384854"/>
            <a:ext cx="0" cy="3101546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B2B9A2D-9A24-AE43-B223-3F00D051C6CC}"/>
              </a:ext>
            </a:extLst>
          </p:cNvPr>
          <p:cNvCxnSpPr/>
          <p:nvPr userDrawn="1"/>
        </p:nvCxnSpPr>
        <p:spPr>
          <a:xfrm>
            <a:off x="7920681" y="2384854"/>
            <a:ext cx="0" cy="3101546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EBB5B9C4-466F-49A2-9467-2ACEE629F0DE}"/>
              </a:ext>
            </a:extLst>
          </p:cNvPr>
          <p:cNvSpPr txBox="1">
            <a:spLocks/>
          </p:cNvSpPr>
          <p:nvPr userDrawn="1"/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venir" panose="020B05030202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0" i="1">
                <a:solidFill>
                  <a:schemeClr val="tx1">
                    <a:lumMod val="75000"/>
                  </a:schemeClr>
                </a:solidFill>
              </a:rPr>
              <a:t>TJNAF Annual Laboratory Plan 6/10/2021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97BB6D8-4DEF-4CFB-850E-E8AD61EC6397}"/>
              </a:ext>
            </a:extLst>
          </p:cNvPr>
          <p:cNvSpPr txBox="1">
            <a:spLocks/>
          </p:cNvSpPr>
          <p:nvPr userDrawn="1"/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venir" panose="020B05030202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E69C32-F40A-4944-821E-46A56DF0648B}" type="slidenum">
              <a:rPr lang="en-US" sz="1000" i="1" smtClean="0">
                <a:solidFill>
                  <a:schemeClr val="tx1">
                    <a:lumMod val="75000"/>
                  </a:schemeClr>
                </a:solidFill>
              </a:rPr>
              <a:pPr/>
              <a:t>‹#›</a:t>
            </a:fld>
            <a:endParaRPr lang="en-US" sz="1000" i="1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025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894A-23D8-DD48-BEBC-5D1CBF39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34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C42A2-A5E5-7D44-B052-7421E678C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289786"/>
            <a:ext cx="4953000" cy="46655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7ABB75E-06AA-224A-A063-5E6695F3B00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00801" y="1289786"/>
            <a:ext cx="4953000" cy="46655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931573-8B22-D446-9D77-6F56FCB358BA}"/>
              </a:ext>
            </a:extLst>
          </p:cNvPr>
          <p:cNvCxnSpPr>
            <a:cxnSpLocks/>
          </p:cNvCxnSpPr>
          <p:nvPr userDrawn="1"/>
        </p:nvCxnSpPr>
        <p:spPr>
          <a:xfrm>
            <a:off x="838199" y="1160585"/>
            <a:ext cx="10515601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DAC3EB-D54A-C44E-BF90-38EC2E5B976D}"/>
              </a:ext>
            </a:extLst>
          </p:cNvPr>
          <p:cNvCxnSpPr>
            <a:cxnSpLocks/>
          </p:cNvCxnSpPr>
          <p:nvPr userDrawn="1"/>
        </p:nvCxnSpPr>
        <p:spPr>
          <a:xfrm>
            <a:off x="838199" y="6154616"/>
            <a:ext cx="10515601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ADB1E97-0188-4847-84E2-53222E12B3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 dirty="0"/>
              <a:t>Visit by Dr. Beatriz Cuartas - September 23, 2024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152F4F-A4F8-4DD1-8677-95A4C324A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68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894A-23D8-DD48-BEBC-5D1CBF39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34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C42A2-A5E5-7D44-B052-7421E678C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289786"/>
            <a:ext cx="10515599" cy="46655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931573-8B22-D446-9D77-6F56FCB358BA}"/>
              </a:ext>
            </a:extLst>
          </p:cNvPr>
          <p:cNvCxnSpPr>
            <a:cxnSpLocks/>
          </p:cNvCxnSpPr>
          <p:nvPr userDrawn="1"/>
        </p:nvCxnSpPr>
        <p:spPr>
          <a:xfrm>
            <a:off x="838198" y="1160585"/>
            <a:ext cx="10515599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DAC3EB-D54A-C44E-BF90-38EC2E5B976D}"/>
              </a:ext>
            </a:extLst>
          </p:cNvPr>
          <p:cNvCxnSpPr>
            <a:cxnSpLocks/>
          </p:cNvCxnSpPr>
          <p:nvPr userDrawn="1"/>
        </p:nvCxnSpPr>
        <p:spPr>
          <a:xfrm>
            <a:off x="838198" y="6154616"/>
            <a:ext cx="10515599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BD488C6-883D-4E38-ABB2-D371909DF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 dirty="0"/>
              <a:t>Visit by Dr. Beatriz Cuartas - September 23, 2024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6E9A168-9968-4C9E-8E25-B47C1A9BB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998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27B63-018D-F244-937B-157516A71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9020904" cy="823912"/>
          </a:xfrm>
        </p:spPr>
        <p:txBody>
          <a:bodyPr>
            <a:normAutofit/>
          </a:bodyPr>
          <a:lstStyle>
            <a:lvl1pPr>
              <a:defRPr sz="3200" b="1" i="0">
                <a:latin typeface="Avenir Book" panose="02000503020000020003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9751C-751A-4F42-B076-1EB877AAE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408670"/>
            <a:ext cx="5054385" cy="478099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238E876-D8B9-BD49-A261-BDBA826ACDD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16508" y="1421027"/>
            <a:ext cx="2743200" cy="20203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3E428C88-DBF1-8C42-AD23-4CFCD308E5F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19202" y="1421027"/>
            <a:ext cx="2743200" cy="20203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0E7BFBD0-9159-2745-B72D-868659B5F2A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19202" y="3768812"/>
            <a:ext cx="2743200" cy="20203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FBB8B2-1A8D-3147-9A44-B061BEBCA1FA}"/>
              </a:ext>
            </a:extLst>
          </p:cNvPr>
          <p:cNvSpPr/>
          <p:nvPr userDrawn="1"/>
        </p:nvSpPr>
        <p:spPr>
          <a:xfrm>
            <a:off x="318980" y="650459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i="0">
                <a:solidFill>
                  <a:schemeClr val="bg1"/>
                </a:solidFill>
                <a:latin typeface="Avenir Heavy" panose="02000503020000020003" pitchFamily="2" charset="0"/>
              </a:rPr>
              <a:t>ANNUAL LABORATORY PLAN 2021 - JEFFERSON LAB						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559610E-3BC6-46BB-AFC3-7BCD174653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 dirty="0"/>
              <a:t>Visit by Dr. Beatriz Cuartas - September 23, 2024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1744199-095D-4450-85B0-3F147224D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25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DE77F6-724B-F34B-BABB-558FA4EFE7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6612" y="457200"/>
            <a:ext cx="7639173" cy="55567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372592-3F78-C44C-AEF8-64EC07068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8185" y="3892062"/>
            <a:ext cx="3221343" cy="2121876"/>
          </a:xfrm>
        </p:spPr>
        <p:txBody>
          <a:bodyPr anchor="b"/>
          <a:lstStyle>
            <a:lvl1pPr>
              <a:defRPr sz="3200" b="0" i="0">
                <a:latin typeface="Avenir Book" panose="02000503020000020003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C21983-1C7C-C142-A901-3915FAFEA1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1371" y="1449051"/>
            <a:ext cx="3714475" cy="107235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C464A7-A2C5-4B72-B65D-2CD17970ED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 dirty="0"/>
              <a:t>Visit by Dr. Beatriz Cuartas - September 23,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FAE47-3FCF-451B-BE96-E1F7B301E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38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706DD-D17A-1B4D-96C0-6AF638293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1323" y="5112972"/>
            <a:ext cx="6922477" cy="854075"/>
          </a:xfrm>
        </p:spPr>
        <p:txBody>
          <a:bodyPr>
            <a:normAutofit/>
          </a:bodyPr>
          <a:lstStyle>
            <a:lvl1pPr>
              <a:defRPr sz="4000" b="0" i="0">
                <a:latin typeface="Avenir Book" panose="02000503020000020003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505657B-4D43-D54E-BC62-3935BFF954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5108" y="539386"/>
            <a:ext cx="9202615" cy="42788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6DECFCC-0C39-47C3-9086-6E63C2019D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 dirty="0"/>
              <a:t>Visit by Dr. Beatriz Cuartas - September 23, 2024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16B74D5-0AA7-4F90-8B80-C74BD7C7D7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643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Visit by Dr. Beatriz Cuartas - September 23,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869" y="6407801"/>
            <a:ext cx="1415465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6806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Visit by Dr. Beatriz Cuartas - September 23,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D7FBB6-3D2B-7822-0487-9860125EE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51768" y="6045037"/>
            <a:ext cx="2607985" cy="81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33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894A-23D8-DD48-BEBC-5D1CBF39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34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C42A2-A5E5-7D44-B052-7421E678C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423594"/>
            <a:ext cx="3200400" cy="27533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944356-C6E1-6547-B5B5-FAD5EF73E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53400" y="3423595"/>
            <a:ext cx="3200400" cy="27533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7ABB75E-06AA-224A-A063-5E6695F3B00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508157" y="3423595"/>
            <a:ext cx="3200400" cy="27533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15039F0-6481-404B-A69C-2FF3DF9DDF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1285876"/>
            <a:ext cx="3200400" cy="1840384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2E0B2CD3-EFE8-4E41-A2DD-FA26ECB303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83443" y="1285876"/>
            <a:ext cx="3200400" cy="1840384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AF977AE6-327A-D144-B49C-3644C0CF548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41043" y="1285876"/>
            <a:ext cx="3200400" cy="1840384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C905DD-627C-FB43-AC9B-8385FE26A6C0}"/>
              </a:ext>
            </a:extLst>
          </p:cNvPr>
          <p:cNvCxnSpPr/>
          <p:nvPr userDrawn="1"/>
        </p:nvCxnSpPr>
        <p:spPr>
          <a:xfrm>
            <a:off x="4263081" y="2384854"/>
            <a:ext cx="0" cy="3101546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B2B9A2D-9A24-AE43-B223-3F00D051C6CC}"/>
              </a:ext>
            </a:extLst>
          </p:cNvPr>
          <p:cNvCxnSpPr/>
          <p:nvPr userDrawn="1"/>
        </p:nvCxnSpPr>
        <p:spPr>
          <a:xfrm>
            <a:off x="7920681" y="2384854"/>
            <a:ext cx="0" cy="3101546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95864349-3EB8-4A96-957B-AD51D6DB5B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 dirty="0"/>
              <a:t>Visit by Dr. Beatriz Cuartas - September 23, 2024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66E720B4-BF3D-4E6E-9B7B-23A0E5054E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08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Visit by Dr. Beatriz Cuartas - September 23,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E31236-0458-6E0C-4165-DB80494407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51768" y="6045037"/>
            <a:ext cx="2607985" cy="81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135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200" cap="small" baseline="0" dirty="0">
                <a:latin typeface="Arial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OSELP Virtual Visit - May 24-25,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9228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894A-23D8-DD48-BEBC-5D1CBF39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34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C42A2-A5E5-7D44-B052-7421E678C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289786"/>
            <a:ext cx="4953000" cy="46655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7ABB75E-06AA-224A-A063-5E6695F3B00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00801" y="1289786"/>
            <a:ext cx="4953000" cy="46655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931573-8B22-D446-9D77-6F56FCB358BA}"/>
              </a:ext>
            </a:extLst>
          </p:cNvPr>
          <p:cNvCxnSpPr>
            <a:cxnSpLocks/>
          </p:cNvCxnSpPr>
          <p:nvPr userDrawn="1"/>
        </p:nvCxnSpPr>
        <p:spPr>
          <a:xfrm>
            <a:off x="838199" y="1160585"/>
            <a:ext cx="10515601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DAC3EB-D54A-C44E-BF90-38EC2E5B976D}"/>
              </a:ext>
            </a:extLst>
          </p:cNvPr>
          <p:cNvCxnSpPr>
            <a:cxnSpLocks/>
          </p:cNvCxnSpPr>
          <p:nvPr userDrawn="1"/>
        </p:nvCxnSpPr>
        <p:spPr>
          <a:xfrm>
            <a:off x="838199" y="6154616"/>
            <a:ext cx="10515601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197D05F-C429-4A4B-997A-87F95C296A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 dirty="0"/>
              <a:t>Visit by Dr. Beatriz Cuartas - September 23, 2024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520590F-87CD-4266-827C-BF81F3D8AB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599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894A-23D8-DD48-BEBC-5D1CBF39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34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C42A2-A5E5-7D44-B052-7421E678C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289786"/>
            <a:ext cx="10515599" cy="46655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931573-8B22-D446-9D77-6F56FCB358BA}"/>
              </a:ext>
            </a:extLst>
          </p:cNvPr>
          <p:cNvCxnSpPr>
            <a:cxnSpLocks/>
          </p:cNvCxnSpPr>
          <p:nvPr userDrawn="1"/>
        </p:nvCxnSpPr>
        <p:spPr>
          <a:xfrm>
            <a:off x="838198" y="1160585"/>
            <a:ext cx="10515599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DAC3EB-D54A-C44E-BF90-38EC2E5B976D}"/>
              </a:ext>
            </a:extLst>
          </p:cNvPr>
          <p:cNvCxnSpPr>
            <a:cxnSpLocks/>
          </p:cNvCxnSpPr>
          <p:nvPr userDrawn="1"/>
        </p:nvCxnSpPr>
        <p:spPr>
          <a:xfrm>
            <a:off x="838198" y="6154616"/>
            <a:ext cx="10515599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C080B03-0329-44F7-B368-E3F0962CE7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 dirty="0"/>
              <a:t>Visit by Dr. Beatriz Cuartas - September 23, 2024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ACB901A-D5AD-43AC-8F5B-B17155A19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96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27B63-018D-F244-937B-157516A71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9020904" cy="823912"/>
          </a:xfrm>
        </p:spPr>
        <p:txBody>
          <a:bodyPr>
            <a:normAutofit/>
          </a:bodyPr>
          <a:lstStyle>
            <a:lvl1pPr>
              <a:defRPr sz="3200" b="1" i="0">
                <a:latin typeface="Avenir Book" panose="02000503020000020003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9751C-751A-4F42-B076-1EB877AAE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408670"/>
            <a:ext cx="5054385" cy="478099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238E876-D8B9-BD49-A261-BDBA826ACDD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16508" y="1421027"/>
            <a:ext cx="2743200" cy="20203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3E428C88-DBF1-8C42-AD23-4CFCD308E5F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19202" y="1421027"/>
            <a:ext cx="2743200" cy="20203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0E7BFBD0-9159-2745-B72D-868659B5F2A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19202" y="3768812"/>
            <a:ext cx="2743200" cy="20203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382185B-747E-44D0-BDDB-91790415E4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 dirty="0"/>
              <a:t>Visit by Dr. Beatriz Cuartas - September 23, 2024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2FD255F-3B5B-452D-B78B-D239C159B4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89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706DD-D17A-1B4D-96C0-6AF638293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1323" y="5112972"/>
            <a:ext cx="6922477" cy="854075"/>
          </a:xfrm>
        </p:spPr>
        <p:txBody>
          <a:bodyPr>
            <a:normAutofit/>
          </a:bodyPr>
          <a:lstStyle>
            <a:lvl1pPr>
              <a:defRPr sz="4000" b="0" i="0">
                <a:latin typeface="Avenir Book" panose="02000503020000020003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505657B-4D43-D54E-BC62-3935BFF954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5108" y="539386"/>
            <a:ext cx="9202615" cy="42788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AB2AEE6-5455-4DD2-A7CD-727704F24E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 dirty="0"/>
              <a:t>Visit by Dr. Beatriz Cuartas - September 23, 2024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6D8A99A-06BD-4EF8-9126-FCD068CDA8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54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D752535A-91A3-4B68-98F3-3D3C76D0D6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 dirty="0"/>
              <a:t>Visit by Dr. Beatriz Cuartas - September 23, 2024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0B3AB03-B91B-4D4D-847B-10F598DE14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602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706DD-D17A-1B4D-96C0-6AF638293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1323" y="5112972"/>
            <a:ext cx="6922477" cy="854075"/>
          </a:xfrm>
        </p:spPr>
        <p:txBody>
          <a:bodyPr>
            <a:normAutofit/>
          </a:bodyPr>
          <a:lstStyle>
            <a:lvl1pPr>
              <a:defRPr sz="4000" b="0" i="0">
                <a:latin typeface="Avenir Book" panose="02000503020000020003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505657B-4D43-D54E-BC62-3935BFF954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5108" y="539386"/>
            <a:ext cx="9202615" cy="42788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AA3FEF5-B820-46DA-A7DC-8B48C0F607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 dirty="0"/>
              <a:t>Visit by Dr. Beatriz Cuartas - September 23, 2024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93E4686-2B52-476B-B74D-BA2639B5A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62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894A-23D8-DD48-BEBC-5D1CBF39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34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C42A2-A5E5-7D44-B052-7421E678C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289786"/>
            <a:ext cx="10515599" cy="46655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931573-8B22-D446-9D77-6F56FCB358BA}"/>
              </a:ext>
            </a:extLst>
          </p:cNvPr>
          <p:cNvCxnSpPr>
            <a:cxnSpLocks/>
          </p:cNvCxnSpPr>
          <p:nvPr userDrawn="1"/>
        </p:nvCxnSpPr>
        <p:spPr>
          <a:xfrm>
            <a:off x="838198" y="1160585"/>
            <a:ext cx="10515599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DAC3EB-D54A-C44E-BF90-38EC2E5B976D}"/>
              </a:ext>
            </a:extLst>
          </p:cNvPr>
          <p:cNvCxnSpPr>
            <a:cxnSpLocks/>
          </p:cNvCxnSpPr>
          <p:nvPr userDrawn="1"/>
        </p:nvCxnSpPr>
        <p:spPr>
          <a:xfrm>
            <a:off x="838198" y="6154616"/>
            <a:ext cx="10515599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6BB7FC1-D07C-4965-9B1B-DBC44FA294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 dirty="0"/>
              <a:t>Visit by Dr. Beatriz Cuartas - September 23, 2024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A3BF4CD-9987-497D-9AA4-DACEA51499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00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630D9A-9EEA-BA42-BCF1-48A0F3526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C613A-A1CA-DB4E-993E-C00D21F81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0EDB187-E22D-448D-97A0-129BDDB6B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0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 dirty="0"/>
              <a:t>Visit by Dr. Beatriz Cuartas - September 23, 2024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1D737A5-D7EC-4523-8D2F-F94E249C01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836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9" r:id="rId18"/>
    <p:sldLayoutId id="2147483770" r:id="rId19"/>
    <p:sldLayoutId id="2147483772" r:id="rId20"/>
    <p:sldLayoutId id="2147483774" r:id="rId2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C00000"/>
          </a:solidFill>
          <a:latin typeface="Avenir Book" panose="02000503020000020003" pitchFamily="2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venir Book" panose="02000503020000020003" pitchFamily="2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Book" panose="02000503020000020003" pitchFamily="2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Book" panose="02000503020000020003" pitchFamily="2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Book" panose="02000503020000020003" pitchFamily="2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Book" panose="02000503020000020003" pitchFamily="2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20.jp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7DD32B1-FA18-42E7-B208-A86BB00C77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9167"/>
          <a:stretch/>
        </p:blipFill>
        <p:spPr>
          <a:xfrm>
            <a:off x="5416" y="5069297"/>
            <a:ext cx="12186584" cy="1903661"/>
          </a:xfrm>
          <a:solidFill>
            <a:srgbClr val="C00000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96A62F-DA97-45F5-88E0-F44BC7462F55}"/>
              </a:ext>
            </a:extLst>
          </p:cNvPr>
          <p:cNvSpPr txBox="1"/>
          <p:nvPr/>
        </p:nvSpPr>
        <p:spPr>
          <a:xfrm>
            <a:off x="5416" y="5208800"/>
            <a:ext cx="11963916" cy="12618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Jefferson Lab DEIA Strategy and Programming</a:t>
            </a:r>
          </a:p>
          <a:p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Rhonda Barbosa, Human Resources Director &amp; Ethics Officer</a:t>
            </a:r>
          </a:p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Jennifer Carter, Diversity, Equity, Inclusion and Accessibility (DEIA) Program Manager </a:t>
            </a:r>
          </a:p>
        </p:txBody>
      </p:sp>
      <p:pic>
        <p:nvPicPr>
          <p:cNvPr id="3" name="Picture 2" descr="A poster on the wall&#10;&#10;Description automatically generated">
            <a:extLst>
              <a:ext uri="{FF2B5EF4-FFF2-40B4-BE49-F238E27FC236}">
                <a16:creationId xmlns:a16="http://schemas.microsoft.com/office/drawing/2014/main" id="{52B51F49-D559-6E5A-319C-5240FEB043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65" t="12973" r="3784" b="19640"/>
          <a:stretch/>
        </p:blipFill>
        <p:spPr>
          <a:xfrm>
            <a:off x="0" y="-1"/>
            <a:ext cx="12200238" cy="507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3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D8DE94-51BE-4FF3-8132-73D248548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2CC163-2F52-4715-90CB-2B929B61FC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89"/>
          <a:stretch/>
        </p:blipFill>
        <p:spPr>
          <a:xfrm>
            <a:off x="3975802" y="1371600"/>
            <a:ext cx="4168776" cy="4828786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45E61787-975E-4B2B-A5E8-FB9634345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63" y="233751"/>
            <a:ext cx="11287125" cy="487363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8B1212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692154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6" descr="Screen Shot 2023-03-23 at 2.11.50 PM.png">
            <a:extLst>
              <a:ext uri="{FF2B5EF4-FFF2-40B4-BE49-F238E27FC236}">
                <a16:creationId xmlns:a16="http://schemas.microsoft.com/office/drawing/2014/main" id="{5B6758A1-7C69-A4F7-ABBF-A602670E8D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9439" b="1532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98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872" y="368358"/>
            <a:ext cx="11285837" cy="487490"/>
          </a:xfrm>
        </p:spPr>
        <p:txBody>
          <a:bodyPr>
            <a:normAutofit fontScale="90000"/>
          </a:bodyPr>
          <a:lstStyle/>
          <a:p>
            <a:r>
              <a:rPr lang="en-US" sz="1800" dirty="0">
                <a:latin typeface="Arial"/>
                <a:cs typeface="Arial"/>
              </a:rPr>
              <a:t> </a:t>
            </a:r>
            <a:r>
              <a:rPr lang="en-US" sz="3600" dirty="0">
                <a:latin typeface="Arial"/>
                <a:cs typeface="Arial"/>
              </a:rPr>
              <a:t>Cultivating a Respectful, Inclusive and Professional lab </a:t>
            </a:r>
            <a:br>
              <a:rPr lang="en-US" sz="3600" dirty="0">
                <a:latin typeface="Arial"/>
                <a:cs typeface="Arial"/>
              </a:rPr>
            </a:br>
            <a:endParaRPr lang="en-US" sz="3600" b="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291" y="926961"/>
            <a:ext cx="4865431" cy="5454174"/>
          </a:xfr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lvl="1"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000000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The lab’s Community Standards reaffirms our commitment to providing everyone at the lab with an inclusive and welcoming environment</a:t>
            </a:r>
          </a:p>
          <a:p>
            <a:pPr marL="457200" lvl="1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Our goal is to have a professional, ethical and respectful work environment where everyone can contribute to the lab’s mission.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8039FB5D-EC27-5417-FB35-836D04378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70696"/>
            <a:ext cx="5504872" cy="55104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412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2FE3C-684F-4828-9AC8-CE44A29B3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Ground 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35439-6866-4AA2-AEFB-F3A72E85C44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Remove distractions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Maintain confidentiality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Engage in a respectful and engaging discussion</a:t>
            </a:r>
          </a:p>
        </p:txBody>
      </p:sp>
    </p:spTree>
    <p:extLst>
      <p:ext uri="{BB962C8B-B14F-4D97-AF65-F5344CB8AC3E}">
        <p14:creationId xmlns:p14="http://schemas.microsoft.com/office/powerpoint/2010/main" val="1442540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8BF3D-F828-4BD1-B0F9-5B746E8B3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99" y="360601"/>
            <a:ext cx="12183762" cy="487490"/>
          </a:xfrm>
        </p:spPr>
        <p:txBody>
          <a:bodyPr>
            <a:noAutofit/>
          </a:bodyPr>
          <a:lstStyle/>
          <a:p>
            <a:r>
              <a:rPr lang="en-US" sz="3400" dirty="0">
                <a:sym typeface="Calibri (MS) Bold"/>
              </a:rPr>
              <a:t>DEIA is critical to the Jefferson Lab’s Mission and Culture</a:t>
            </a:r>
            <a:br>
              <a:rPr lang="en-US" sz="2000" spc="200" dirty="0">
                <a:solidFill>
                  <a:srgbClr val="F6F1E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</a:br>
            <a:endParaRPr lang="en-US" sz="2000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25F0F412-0484-4AAE-9A51-3C802178CCC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16293" y="1055123"/>
            <a:ext cx="11759409" cy="14747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2300"/>
              </a:lnSpc>
              <a:spcBef>
                <a:spcPts val="0"/>
              </a:spcBef>
              <a:buNone/>
            </a:pPr>
            <a:endParaRPr lang="en-US" sz="1000" dirty="0">
              <a:solidFill>
                <a:srgbClr val="000000"/>
              </a:solidFill>
              <a:latin typeface="+mj-lt"/>
              <a:ea typeface="Calibri (MS)"/>
              <a:sym typeface="Calibri (MS)"/>
            </a:endParaRPr>
          </a:p>
          <a:p>
            <a:pPr marL="0" indent="0" algn="ctr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dirty="0">
                <a:solidFill>
                  <a:srgbClr val="000000"/>
                </a:solidFill>
                <a:latin typeface="+mj-lt"/>
                <a:ea typeface="Calibri (MS)"/>
                <a:sym typeface="Calibri (MS)"/>
              </a:rPr>
              <a:t>The foundation of our operations lies in our commitment to Diversity, Equity, Inclusion, and Accessibility (DEIA), guiding us towards creating a sustainable, positive, and productive work environment.</a:t>
            </a:r>
            <a:r>
              <a:rPr lang="en-US" sz="2400" dirty="0">
                <a:solidFill>
                  <a:srgbClr val="F6F1EE"/>
                </a:solidFill>
                <a:latin typeface="+mj-lt"/>
                <a:ea typeface="Calibri (MS)"/>
                <a:sym typeface="Calibri (MS)"/>
              </a:rPr>
              <a:t>.</a:t>
            </a:r>
            <a:endParaRPr lang="en-US" sz="1000" dirty="0">
              <a:solidFill>
                <a:srgbClr val="F6F1EE"/>
              </a:solidFill>
              <a:latin typeface="+mj-lt"/>
              <a:ea typeface="Calibri (MS)"/>
              <a:sym typeface="Calibri (MS)"/>
            </a:endParaRPr>
          </a:p>
          <a:p>
            <a:pPr marL="0" indent="0" algn="ctr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2400" dirty="0">
              <a:solidFill>
                <a:srgbClr val="F6F1EE"/>
              </a:solidFill>
              <a:latin typeface="+mj-lt"/>
              <a:ea typeface="Calibri (MS)"/>
              <a:sym typeface="Calibri (MS)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E1F011-F8AE-4E17-B6C2-5346BA69BC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385" b="7948"/>
          <a:stretch/>
        </p:blipFill>
        <p:spPr>
          <a:xfrm>
            <a:off x="216295" y="2322501"/>
            <a:ext cx="11759410" cy="37693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32C2A5-A97B-4FAB-99E7-169D5CD69E13}"/>
              </a:ext>
            </a:extLst>
          </p:cNvPr>
          <p:cNvSpPr txBox="1"/>
          <p:nvPr/>
        </p:nvSpPr>
        <p:spPr>
          <a:xfrm>
            <a:off x="216294" y="6091527"/>
            <a:ext cx="11759409" cy="30777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Black History Month with Dr. Chiles, 2024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4BD159B2-EDEF-0FF2-86AE-A11AB9887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930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3CDAB-0C3F-4959-B573-0F0A0DC13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67387"/>
            <a:ext cx="11631425" cy="48749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+mj-lt"/>
              </a:rPr>
              <a:t>Lab’s DEIA Strategy Promotes Respect and Innovation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479948-186C-4926-A523-A3EB2A38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33AF0F-101A-40DB-83D0-F221488892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2" t="-1" b="6877"/>
          <a:stretch/>
        </p:blipFill>
        <p:spPr>
          <a:xfrm>
            <a:off x="329314" y="987716"/>
            <a:ext cx="11054100" cy="522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809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325BE-E593-4E6D-9070-7CCC1F6E4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latin typeface="+mj-lt"/>
              </a:rPr>
              <a:t>Jefferson Lab’s Multi-Year DEIA Plan Supports the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9B12F-BF38-416A-BB64-98344AEB8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7274011" cy="538169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Feedback from multiple sources strengthens the connection, including the Inclusion Survey and DOE Peer Review Feedback.</a:t>
            </a:r>
          </a:p>
          <a:p>
            <a:r>
              <a:rPr lang="en-US" dirty="0">
                <a:solidFill>
                  <a:srgbClr val="000000"/>
                </a:solidFill>
              </a:rPr>
              <a:t>Focus Areas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Outreach – Hired an Outreach Specialist 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Strengthened outreach plan aimed at building deeper relationships with local HBCUs: Hampton University, Norfolk State University and Old Dominion University.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DEIA Training – Embed DEIA into Supervisor Academy, New Hire Orientation, performance appraisals and promotion processes. Offer DEIA training classes including LGBTQ+ Safe Zone, Psychological Safety and </a:t>
            </a:r>
            <a:r>
              <a:rPr lang="en-US" dirty="0" err="1">
                <a:solidFill>
                  <a:srgbClr val="000000"/>
                </a:solidFill>
              </a:rPr>
              <a:t>Allyship@JLab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Communications – Increase targeted labwide communications through All Hands Meetings and Division and Department meetings, “Ask the Director” and DEIA website redesign.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18A912-A5CA-4324-84F5-35C3CA2D2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6571" y="1289785"/>
            <a:ext cx="4067175" cy="46655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40F3F3-CC5B-4C72-8F57-457667E3BFBE}"/>
              </a:ext>
            </a:extLst>
          </p:cNvPr>
          <p:cNvSpPr txBox="1"/>
          <p:nvPr/>
        </p:nvSpPr>
        <p:spPr>
          <a:xfrm>
            <a:off x="9723863" y="1460810"/>
            <a:ext cx="18511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WDTS Programming, 2024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EE9A769F-7C7F-53F4-F611-DD42845D5E1E}"/>
              </a:ext>
            </a:extLst>
          </p:cNvPr>
          <p:cNvSpPr txBox="1">
            <a:spLocks/>
          </p:cNvSpPr>
          <p:nvPr/>
        </p:nvSpPr>
        <p:spPr>
          <a:xfrm>
            <a:off x="5635743" y="6467336"/>
            <a:ext cx="714877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120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10844-97AC-4B22-AB1F-8D96A2B95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DEIA Strategy Assessment and Looking to the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34455-EC0C-4BBF-9FFA-C85A36FB52D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We continue to evaluate our DEIA strategy and look to the future of the lab by:</a:t>
            </a:r>
          </a:p>
          <a:p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Focusing on change management as the lab moves to a multi-purpose lab and intensify our focus on safety, inclusion &amp; belonging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Better understanding the needs of our staff as the demographics of the lab changes through increased hiring and retirements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Being ready for external changes such as an administration change and/or contractor change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522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College &amp; University Partnerships Foster Outreach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6A4D86-3FFB-4643-A303-A748B9AEB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E11B5A-2219-1443-A7B7-71858B4437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2683827" y="897070"/>
            <a:ext cx="2022155" cy="19032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D88370-E12B-FF4F-85B3-7342F6F7DE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t="19672" b="15779"/>
          <a:stretch/>
        </p:blipFill>
        <p:spPr>
          <a:xfrm>
            <a:off x="5635743" y="977166"/>
            <a:ext cx="2590800" cy="15739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8B21E9-29E8-E54C-B5F6-1C41D4B602B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9314924" y="2661468"/>
            <a:ext cx="1997041" cy="18795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84F47A-2066-214A-AFC1-942D042DAFE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9011710" y="897070"/>
            <a:ext cx="2686019" cy="14723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5E2337-8493-CE49-90B6-305A09621CC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411892" y="1239643"/>
            <a:ext cx="2068109" cy="14218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E82387-CB08-D04A-B6CC-BD0F7DFEF8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122" y="2800275"/>
            <a:ext cx="2406823" cy="22652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EDA0D77-280F-8B48-AFAE-9C77D6F2CED9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4704408" y="5602112"/>
            <a:ext cx="4140127" cy="7247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4CB90EA-77A5-7944-8B40-A80E788747D8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50000"/>
          </a:blip>
          <a:stretch>
            <a:fillRect/>
          </a:stretch>
        </p:blipFill>
        <p:spPr>
          <a:xfrm>
            <a:off x="-57136" y="5065521"/>
            <a:ext cx="3717533" cy="12613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39FE81D-A2FF-9C4A-A02A-095D63A510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41907" y="2800275"/>
            <a:ext cx="3937000" cy="2552700"/>
          </a:xfrm>
          <a:prstGeom prst="rect">
            <a:avLst/>
          </a:prstGeom>
          <a:effectLst>
            <a:glow rad="355600">
              <a:srgbClr val="0070C0">
                <a:alpha val="40000"/>
              </a:srgb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A40928-E498-704D-83A7-AF91B2DE747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50000"/>
          </a:blip>
          <a:srcRect t="13996" b="13816"/>
          <a:stretch/>
        </p:blipFill>
        <p:spPr>
          <a:xfrm>
            <a:off x="9249819" y="4748981"/>
            <a:ext cx="2209800" cy="135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96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854AE2-E566-44C7-8294-F364B1D8BF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45625"/>
            <a:ext cx="4976853" cy="27718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868BEE-5ACB-4E7F-9378-86479AA30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+mj-lt"/>
              </a:rPr>
              <a:t>DEIA Website Provides Information to Support All Staff and Users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060649-D504-40F9-B5C2-24A7DED090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57113"/>
            <a:ext cx="4976853" cy="28835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2DA7677-D1FC-40F4-88C8-F05E14909B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5"/>
          <a:stretch/>
        </p:blipFill>
        <p:spPr>
          <a:xfrm>
            <a:off x="908665" y="857113"/>
            <a:ext cx="4889855" cy="2883590"/>
          </a:xfrm>
          <a:prstGeom prst="rect">
            <a:avLst/>
          </a:prstGeom>
          <a:ln w="9525">
            <a:solidFill>
              <a:srgbClr val="000000"/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7EE699-3F1D-4DB8-8DEF-E1F782A1E1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10" y="3845625"/>
            <a:ext cx="4889855" cy="27718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A6B3D6E6-31C6-1B89-0FDC-4607AA1EF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167042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Custom 1">
      <a:dk1>
        <a:srgbClr val="797979"/>
      </a:dk1>
      <a:lt1>
        <a:srgbClr val="FFFFFF"/>
      </a:lt1>
      <a:dk2>
        <a:srgbClr val="919191"/>
      </a:dk2>
      <a:lt2>
        <a:srgbClr val="E7E6E6"/>
      </a:lt2>
      <a:accent1>
        <a:srgbClr val="BE1E2C"/>
      </a:accent1>
      <a:accent2>
        <a:srgbClr val="5E5E5E"/>
      </a:accent2>
      <a:accent3>
        <a:srgbClr val="A5A5A5"/>
      </a:accent3>
      <a:accent4>
        <a:srgbClr val="EAEAEA"/>
      </a:accent4>
      <a:accent5>
        <a:srgbClr val="D5D5D5"/>
      </a:accent5>
      <a:accent6>
        <a:srgbClr val="C0C0C0"/>
      </a:accent6>
      <a:hlink>
        <a:srgbClr val="941100"/>
      </a:hlink>
      <a:folHlink>
        <a:srgbClr val="FF2600"/>
      </a:folHlink>
    </a:clrScheme>
    <a:fontScheme name="Custom 1">
      <a:majorFont>
        <a:latin typeface="Avenir"/>
        <a:ea typeface=""/>
        <a:cs typeface=""/>
      </a:majorFont>
      <a:minorFont>
        <a:latin typeface="Aveni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647BE9A-7F70-1F4F-9002-EB5AE7C9C8D5}" vid="{8D34DE69-7C01-CE48-91E9-65F0666B77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7586f14-e94f-440a-8709-25c562d20f3f">
      <UserInfo>
        <DisplayName>David Dean</DisplayName>
        <AccountId>10</AccountId>
        <AccountType/>
      </UserInfo>
      <UserInfo>
        <DisplayName>Johnathon Huff</DisplayName>
        <AccountId>12</AccountId>
        <AccountType/>
      </UserInfo>
      <UserInfo>
        <DisplayName>Amber Boehnlein</DisplayName>
        <AccountId>18</AccountId>
        <AccountType/>
      </UserInfo>
      <UserInfo>
        <DisplayName>Lauren Hansen</DisplayName>
        <AccountId>19</AccountId>
        <AccountType/>
      </UserInfo>
      <UserInfo>
        <DisplayName>Owen Watson</DisplayName>
        <AccountId>13</AccountId>
        <AccountType/>
      </UserInfo>
      <UserInfo>
        <DisplayName>Deborah Dowd</DisplayName>
        <AccountId>35</AccountId>
        <AccountType/>
      </UserInfo>
    </SharedWithUsers>
    <_activity xmlns="2626a30e-e30c-49d2-b28e-4b15466de7c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CCE15F5A724E4995E449CDD4BB4BEB" ma:contentTypeVersion="13" ma:contentTypeDescription="Create a new document." ma:contentTypeScope="" ma:versionID="e24bb56cda9bf34c347a86290e096eaf">
  <xsd:schema xmlns:xsd="http://www.w3.org/2001/XMLSchema" xmlns:xs="http://www.w3.org/2001/XMLSchema" xmlns:p="http://schemas.microsoft.com/office/2006/metadata/properties" xmlns:ns3="2626a30e-e30c-49d2-b28e-4b15466de7c6" xmlns:ns4="77586f14-e94f-440a-8709-25c562d20f3f" targetNamespace="http://schemas.microsoft.com/office/2006/metadata/properties" ma:root="true" ma:fieldsID="93bc4f14009b4b5e2ff639f66b223ed0" ns3:_="" ns4:_="">
    <xsd:import namespace="2626a30e-e30c-49d2-b28e-4b15466de7c6"/>
    <xsd:import namespace="77586f14-e94f-440a-8709-25c562d20f3f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26a30e-e30c-49d2-b28e-4b15466de7c6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586f14-e94f-440a-8709-25c562d20f3f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5248B57-D7C2-4853-9991-A44A316351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A824A0-223A-4385-9EBC-C633C138018A}">
  <ds:schemaRefs>
    <ds:schemaRef ds:uri="http://purl.org/dc/dcmitype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elements/1.1/"/>
    <ds:schemaRef ds:uri="2626a30e-e30c-49d2-b28e-4b15466de7c6"/>
    <ds:schemaRef ds:uri="77586f14-e94f-440a-8709-25c562d20f3f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F2C05167-0181-4FFD-8D49-FBEFE1B5C2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26a30e-e30c-49d2-b28e-4b15466de7c6"/>
    <ds:schemaRef ds:uri="77586f14-e94f-440a-8709-25c562d20f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</Template>
  <TotalTime>2904</TotalTime>
  <Words>392</Words>
  <Application>Microsoft Office PowerPoint</Application>
  <PresentationFormat>Widescreen</PresentationFormat>
  <Paragraphs>49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Avenir</vt:lpstr>
      <vt:lpstr>Avenir Book</vt:lpstr>
      <vt:lpstr>Avenir Heavy</vt:lpstr>
      <vt:lpstr>Calibri</vt:lpstr>
      <vt:lpstr>Calibri (MS)</vt:lpstr>
      <vt:lpstr>Calibri (MS) Bold</vt:lpstr>
      <vt:lpstr>PingFangSC-Regular</vt:lpstr>
      <vt:lpstr>Wingdings</vt:lpstr>
      <vt:lpstr>2_Office Theme</vt:lpstr>
      <vt:lpstr>PowerPoint Presentation</vt:lpstr>
      <vt:lpstr> Cultivating a Respectful, Inclusive and Professional lab  </vt:lpstr>
      <vt:lpstr>Ground Rules</vt:lpstr>
      <vt:lpstr>DEIA is critical to the Jefferson Lab’s Mission and Culture </vt:lpstr>
      <vt:lpstr>Lab’s DEIA Strategy Promotes Respect and Innovation</vt:lpstr>
      <vt:lpstr>Jefferson Lab’s Multi-Year DEIA Plan Supports the Strategy</vt:lpstr>
      <vt:lpstr>DEIA Strategy Assessment and Looking to the Future</vt:lpstr>
      <vt:lpstr>College &amp; University Partnerships Foster Outreach </vt:lpstr>
      <vt:lpstr>DEIA Website Provides Information to Support All Staff and Users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Stuart Henderson</dc:creator>
  <cp:lastModifiedBy>Susan Drewery</cp:lastModifiedBy>
  <cp:revision>29</cp:revision>
  <cp:lastPrinted>2024-09-04T18:37:05Z</cp:lastPrinted>
  <dcterms:created xsi:type="dcterms:W3CDTF">2017-10-05T18:52:54Z</dcterms:created>
  <dcterms:modified xsi:type="dcterms:W3CDTF">2024-10-11T16:38:19Z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0x0101008FCCE15F5A724E4995E449CDD4BB4BEB</vt:lpwstr>
  </property>
  <property fmtid="{D5CDD505-2E9C-101B-9397-08002B2CF9AE}" pid="3" name="MediaServiceImageTags">
    <vt:lpwstr/>
  </property>
</Properties>
</file>