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5" r:id="rId4"/>
    <p:sldMasterId id="2147483701" r:id="rId5"/>
  </p:sldMasterIdLst>
  <p:notesMasterIdLst>
    <p:notesMasterId r:id="rId31"/>
  </p:notesMasterIdLst>
  <p:handoutMasterIdLst>
    <p:handoutMasterId r:id="rId32"/>
  </p:handoutMasterIdLst>
  <p:sldIdLst>
    <p:sldId id="5408" r:id="rId6"/>
    <p:sldId id="5870" r:id="rId7"/>
    <p:sldId id="5869" r:id="rId8"/>
    <p:sldId id="5931" r:id="rId9"/>
    <p:sldId id="5929" r:id="rId10"/>
    <p:sldId id="5930" r:id="rId11"/>
    <p:sldId id="5926" r:id="rId12"/>
    <p:sldId id="453" r:id="rId13"/>
    <p:sldId id="5922" r:id="rId14"/>
    <p:sldId id="5925" r:id="rId15"/>
    <p:sldId id="5928" r:id="rId16"/>
    <p:sldId id="5866" r:id="rId17"/>
    <p:sldId id="5860" r:id="rId18"/>
    <p:sldId id="5927" r:id="rId19"/>
    <p:sldId id="5924" r:id="rId20"/>
    <p:sldId id="5932" r:id="rId21"/>
    <p:sldId id="5410" r:id="rId22"/>
    <p:sldId id="5409" r:id="rId23"/>
    <p:sldId id="5424" r:id="rId24"/>
    <p:sldId id="5433" r:id="rId25"/>
    <p:sldId id="5872" r:id="rId26"/>
    <p:sldId id="2814" r:id="rId27"/>
    <p:sldId id="5435" r:id="rId28"/>
    <p:sldId id="5416" r:id="rId29"/>
    <p:sldId id="5414" r:id="rId3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A9BA12-75F3-999B-6336-4F962A2E6D06}" name="Matthew Cahill" initials="MC" userId="S::cahill@jlab.org::45bf416e-bc26-4c6a-b4ed-5d6267bd8ebc" providerId="AD"/>
  <p188:author id="{68731784-5840-F617-78C0-5362B2CCDEE0}" name="Jianwei Qiu" initials="JQ" userId="S::jqiu@JLAB.ORG::801aee4f-01be-445a-9d95-e46e4ef9bf4b" providerId="AD"/>
  <p188:author id="{5D57699C-63BE-E7E2-5E97-1E29C8038EAB}" name="Amber Boehnlein" initials="AB" userId="S::amber@jlab.org::9ee83fe6-ab0c-4884-84a0-de44469ed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41"/>
    <p:restoredTop sz="88138"/>
  </p:normalViewPr>
  <p:slideViewPr>
    <p:cSldViewPr>
      <p:cViewPr varScale="1">
        <p:scale>
          <a:sx n="101" d="100"/>
          <a:sy n="101" d="100"/>
        </p:scale>
        <p:origin x="256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1" d="100"/>
          <a:sy n="131" d="100"/>
        </p:scale>
        <p:origin x="70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E8E25-DEC6-AB49-8748-6762000EC88B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A6E59BC9-975C-5443-90B9-167B17B93D5F}">
      <dgm:prSet phldrT="[Text]"/>
      <dgm:spPr/>
      <dgm:t>
        <a:bodyPr/>
        <a:lstStyle/>
        <a:p>
          <a:r>
            <a:rPr lang="en-US" dirty="0"/>
            <a:t>Establish HPDF as the premier Data Science facility for SC and DOE</a:t>
          </a:r>
        </a:p>
      </dgm:t>
    </dgm:pt>
    <dgm:pt modelId="{850E4011-B92A-2846-A3E8-B72766FFD477}" type="parTrans" cxnId="{84D5F4C4-0EA7-1C40-B72A-5147BC23434D}">
      <dgm:prSet/>
      <dgm:spPr/>
      <dgm:t>
        <a:bodyPr/>
        <a:lstStyle/>
        <a:p>
          <a:endParaRPr lang="en-US"/>
        </a:p>
      </dgm:t>
    </dgm:pt>
    <dgm:pt modelId="{F50766D6-1600-4547-A0B5-3CCC42D8F923}" type="sibTrans" cxnId="{84D5F4C4-0EA7-1C40-B72A-5147BC23434D}">
      <dgm:prSet/>
      <dgm:spPr/>
      <dgm:t>
        <a:bodyPr/>
        <a:lstStyle/>
        <a:p>
          <a:endParaRPr lang="en-US"/>
        </a:p>
      </dgm:t>
    </dgm:pt>
    <dgm:pt modelId="{908650BD-2EB1-3D4E-B7C3-018F67CBEF17}">
      <dgm:prSet phldrT="[Text]"/>
      <dgm:spPr/>
      <dgm:t>
        <a:bodyPr/>
        <a:lstStyle/>
        <a:p>
          <a:r>
            <a:rPr lang="en-US" dirty="0"/>
            <a:t>Generate foundational research and prototype computing systems to inform pathways for the integrated ecosystem. </a:t>
          </a:r>
        </a:p>
      </dgm:t>
    </dgm:pt>
    <dgm:pt modelId="{B0EFFDC0-560F-5C40-B50D-F7A89058F0C3}" type="parTrans" cxnId="{3FD5FE2A-E746-984B-B1B2-D86EFBC47886}">
      <dgm:prSet/>
      <dgm:spPr/>
      <dgm:t>
        <a:bodyPr/>
        <a:lstStyle/>
        <a:p>
          <a:endParaRPr lang="en-US"/>
        </a:p>
      </dgm:t>
    </dgm:pt>
    <dgm:pt modelId="{FF6DEC9B-F172-D54F-8EA2-C5C56F073C62}" type="sibTrans" cxnId="{3FD5FE2A-E746-984B-B1B2-D86EFBC47886}">
      <dgm:prSet/>
      <dgm:spPr/>
      <dgm:t>
        <a:bodyPr/>
        <a:lstStyle/>
        <a:p>
          <a:endParaRPr lang="en-US"/>
        </a:p>
      </dgm:t>
    </dgm:pt>
    <dgm:pt modelId="{7DE2E6BE-C65C-DC45-A541-05C12F50DF95}">
      <dgm:prSet phldrT="[Text]"/>
      <dgm:spPr/>
      <dgm:t>
        <a:bodyPr/>
        <a:lstStyle/>
        <a:p>
          <a:r>
            <a:rPr lang="en-US" dirty="0"/>
            <a:t>Drive and enable AI/ML applications across the sciences. Grow in traditional computer science and applied math. Integrate facilities, workflows, algorithms, software and application tools. </a:t>
          </a:r>
        </a:p>
      </dgm:t>
    </dgm:pt>
    <dgm:pt modelId="{1D2C19D8-6BD0-8740-8965-242A312B0F7C}" type="parTrans" cxnId="{82009DDC-091E-1D49-B595-C7427B3D99BC}">
      <dgm:prSet/>
      <dgm:spPr/>
      <dgm:t>
        <a:bodyPr/>
        <a:lstStyle/>
        <a:p>
          <a:endParaRPr lang="en-US"/>
        </a:p>
      </dgm:t>
    </dgm:pt>
    <dgm:pt modelId="{C8CA8D33-C1EF-8744-8A01-8BE947557F02}" type="sibTrans" cxnId="{82009DDC-091E-1D49-B595-C7427B3D99BC}">
      <dgm:prSet/>
      <dgm:spPr/>
      <dgm:t>
        <a:bodyPr/>
        <a:lstStyle/>
        <a:p>
          <a:endParaRPr lang="en-US"/>
        </a:p>
      </dgm:t>
    </dgm:pt>
    <dgm:pt modelId="{1BE94AEC-8E44-D648-B759-0362EF53EAB8}">
      <dgm:prSet phldrT="[Text]"/>
      <dgm:spPr/>
      <dgm:t>
        <a:bodyPr/>
        <a:lstStyle/>
        <a:p>
          <a:r>
            <a:rPr lang="en-US" dirty="0"/>
            <a:t>Position HPDF as an integral component of a single, larger computational ecosystem that bolsters national S&amp;T capabilities</a:t>
          </a:r>
        </a:p>
      </dgm:t>
    </dgm:pt>
    <dgm:pt modelId="{BF456263-0392-FD4F-99A6-52EF4B9811FB}" type="parTrans" cxnId="{917E3CC1-64E0-A047-9950-67803542CDE3}">
      <dgm:prSet/>
      <dgm:spPr/>
      <dgm:t>
        <a:bodyPr/>
        <a:lstStyle/>
        <a:p>
          <a:endParaRPr lang="en-US"/>
        </a:p>
      </dgm:t>
    </dgm:pt>
    <dgm:pt modelId="{B34E9E76-EE4D-B543-9846-4591622115C4}" type="sibTrans" cxnId="{917E3CC1-64E0-A047-9950-67803542CDE3}">
      <dgm:prSet/>
      <dgm:spPr/>
      <dgm:t>
        <a:bodyPr/>
        <a:lstStyle/>
        <a:p>
          <a:endParaRPr lang="en-US"/>
        </a:p>
      </dgm:t>
    </dgm:pt>
    <dgm:pt modelId="{7F7FB73D-FD2A-6F42-9935-71AD0CDC49C8}" type="pres">
      <dgm:prSet presAssocID="{517E8E25-DEC6-AB49-8748-6762000EC88B}" presName="arrowDiagram" presStyleCnt="0">
        <dgm:presLayoutVars>
          <dgm:chMax val="5"/>
          <dgm:dir/>
          <dgm:resizeHandles val="exact"/>
        </dgm:presLayoutVars>
      </dgm:prSet>
      <dgm:spPr/>
    </dgm:pt>
    <dgm:pt modelId="{E753CE6E-0EAE-FC4C-BC33-F4A8C325E63F}" type="pres">
      <dgm:prSet presAssocID="{517E8E25-DEC6-AB49-8748-6762000EC88B}" presName="arrow" presStyleLbl="bgShp" presStyleIdx="0" presStyleCnt="1"/>
      <dgm:spPr/>
    </dgm:pt>
    <dgm:pt modelId="{EE06938E-BF8C-3942-8FEC-7C2FA448D74E}" type="pres">
      <dgm:prSet presAssocID="{517E8E25-DEC6-AB49-8748-6762000EC88B}" presName="arrowDiagram4" presStyleCnt="0"/>
      <dgm:spPr/>
    </dgm:pt>
    <dgm:pt modelId="{B55C35DF-3481-0C4D-8804-444B89914528}" type="pres">
      <dgm:prSet presAssocID="{A6E59BC9-975C-5443-90B9-167B17B93D5F}" presName="bullet4a" presStyleLbl="node1" presStyleIdx="0" presStyleCnt="4"/>
      <dgm:spPr/>
    </dgm:pt>
    <dgm:pt modelId="{0F6B8F41-402F-2D4C-B4BF-C1658E1CD695}" type="pres">
      <dgm:prSet presAssocID="{A6E59BC9-975C-5443-90B9-167B17B93D5F}" presName="textBox4a" presStyleLbl="revTx" presStyleIdx="0" presStyleCnt="4">
        <dgm:presLayoutVars>
          <dgm:bulletEnabled val="1"/>
        </dgm:presLayoutVars>
      </dgm:prSet>
      <dgm:spPr/>
    </dgm:pt>
    <dgm:pt modelId="{9E3E0CD3-4481-C74B-B292-FFF3DE13B325}" type="pres">
      <dgm:prSet presAssocID="{1BE94AEC-8E44-D648-B759-0362EF53EAB8}" presName="bullet4b" presStyleLbl="node1" presStyleIdx="1" presStyleCnt="4"/>
      <dgm:spPr/>
    </dgm:pt>
    <dgm:pt modelId="{173177B3-3D9F-1E42-815E-456ACDCA6889}" type="pres">
      <dgm:prSet presAssocID="{1BE94AEC-8E44-D648-B759-0362EF53EAB8}" presName="textBox4b" presStyleLbl="revTx" presStyleIdx="1" presStyleCnt="4">
        <dgm:presLayoutVars>
          <dgm:bulletEnabled val="1"/>
        </dgm:presLayoutVars>
      </dgm:prSet>
      <dgm:spPr/>
    </dgm:pt>
    <dgm:pt modelId="{BE36E293-8605-DE49-8544-006073861AA8}" type="pres">
      <dgm:prSet presAssocID="{908650BD-2EB1-3D4E-B7C3-018F67CBEF17}" presName="bullet4c" presStyleLbl="node1" presStyleIdx="2" presStyleCnt="4"/>
      <dgm:spPr/>
    </dgm:pt>
    <dgm:pt modelId="{A6346E1E-2434-FB4B-A922-18F4EE1FCE8B}" type="pres">
      <dgm:prSet presAssocID="{908650BD-2EB1-3D4E-B7C3-018F67CBEF17}" presName="textBox4c" presStyleLbl="revTx" presStyleIdx="2" presStyleCnt="4">
        <dgm:presLayoutVars>
          <dgm:bulletEnabled val="1"/>
        </dgm:presLayoutVars>
      </dgm:prSet>
      <dgm:spPr/>
    </dgm:pt>
    <dgm:pt modelId="{CA991738-11BB-F840-81C4-1FD4BFADDA8B}" type="pres">
      <dgm:prSet presAssocID="{7DE2E6BE-C65C-DC45-A541-05C12F50DF95}" presName="bullet4d" presStyleLbl="node1" presStyleIdx="3" presStyleCnt="4"/>
      <dgm:spPr/>
    </dgm:pt>
    <dgm:pt modelId="{A6E7C8D1-2B2C-D640-8986-11FFD15BE1C7}" type="pres">
      <dgm:prSet presAssocID="{7DE2E6BE-C65C-DC45-A541-05C12F50DF95}" presName="textBox4d" presStyleLbl="revTx" presStyleIdx="3" presStyleCnt="4" custLinFactNeighborX="-260">
        <dgm:presLayoutVars>
          <dgm:bulletEnabled val="1"/>
        </dgm:presLayoutVars>
      </dgm:prSet>
      <dgm:spPr/>
    </dgm:pt>
  </dgm:ptLst>
  <dgm:cxnLst>
    <dgm:cxn modelId="{3FD5FE2A-E746-984B-B1B2-D86EFBC47886}" srcId="{517E8E25-DEC6-AB49-8748-6762000EC88B}" destId="{908650BD-2EB1-3D4E-B7C3-018F67CBEF17}" srcOrd="2" destOrd="0" parTransId="{B0EFFDC0-560F-5C40-B50D-F7A89058F0C3}" sibTransId="{FF6DEC9B-F172-D54F-8EA2-C5C56F073C62}"/>
    <dgm:cxn modelId="{8128D73B-252D-664F-B1F7-9AF8BB9D6235}" type="presOf" srcId="{7DE2E6BE-C65C-DC45-A541-05C12F50DF95}" destId="{A6E7C8D1-2B2C-D640-8986-11FFD15BE1C7}" srcOrd="0" destOrd="0" presId="urn:microsoft.com/office/officeart/2005/8/layout/arrow2"/>
    <dgm:cxn modelId="{6857A24B-1242-6145-A208-68A0DE8D445A}" type="presOf" srcId="{A6E59BC9-975C-5443-90B9-167B17B93D5F}" destId="{0F6B8F41-402F-2D4C-B4BF-C1658E1CD695}" srcOrd="0" destOrd="0" presId="urn:microsoft.com/office/officeart/2005/8/layout/arrow2"/>
    <dgm:cxn modelId="{5E82BD6B-0CC5-4046-ADBB-0EA51B30F1A5}" type="presOf" srcId="{517E8E25-DEC6-AB49-8748-6762000EC88B}" destId="{7F7FB73D-FD2A-6F42-9935-71AD0CDC49C8}" srcOrd="0" destOrd="0" presId="urn:microsoft.com/office/officeart/2005/8/layout/arrow2"/>
    <dgm:cxn modelId="{5E30DBBA-94D8-E44A-8B92-EAEEC4835EAD}" type="presOf" srcId="{908650BD-2EB1-3D4E-B7C3-018F67CBEF17}" destId="{A6346E1E-2434-FB4B-A922-18F4EE1FCE8B}" srcOrd="0" destOrd="0" presId="urn:microsoft.com/office/officeart/2005/8/layout/arrow2"/>
    <dgm:cxn modelId="{917E3CC1-64E0-A047-9950-67803542CDE3}" srcId="{517E8E25-DEC6-AB49-8748-6762000EC88B}" destId="{1BE94AEC-8E44-D648-B759-0362EF53EAB8}" srcOrd="1" destOrd="0" parTransId="{BF456263-0392-FD4F-99A6-52EF4B9811FB}" sibTransId="{B34E9E76-EE4D-B543-9846-4591622115C4}"/>
    <dgm:cxn modelId="{84D5F4C4-0EA7-1C40-B72A-5147BC23434D}" srcId="{517E8E25-DEC6-AB49-8748-6762000EC88B}" destId="{A6E59BC9-975C-5443-90B9-167B17B93D5F}" srcOrd="0" destOrd="0" parTransId="{850E4011-B92A-2846-A3E8-B72766FFD477}" sibTransId="{F50766D6-1600-4547-A0B5-3CCC42D8F923}"/>
    <dgm:cxn modelId="{7876DBD3-E2EC-554E-96C6-788C339EC08C}" type="presOf" srcId="{1BE94AEC-8E44-D648-B759-0362EF53EAB8}" destId="{173177B3-3D9F-1E42-815E-456ACDCA6889}" srcOrd="0" destOrd="0" presId="urn:microsoft.com/office/officeart/2005/8/layout/arrow2"/>
    <dgm:cxn modelId="{82009DDC-091E-1D49-B595-C7427B3D99BC}" srcId="{517E8E25-DEC6-AB49-8748-6762000EC88B}" destId="{7DE2E6BE-C65C-DC45-A541-05C12F50DF95}" srcOrd="3" destOrd="0" parTransId="{1D2C19D8-6BD0-8740-8965-242A312B0F7C}" sibTransId="{C8CA8D33-C1EF-8744-8A01-8BE947557F02}"/>
    <dgm:cxn modelId="{B6D4C31E-1BB8-BF4A-916A-714BA875D840}" type="presParOf" srcId="{7F7FB73D-FD2A-6F42-9935-71AD0CDC49C8}" destId="{E753CE6E-0EAE-FC4C-BC33-F4A8C325E63F}" srcOrd="0" destOrd="0" presId="urn:microsoft.com/office/officeart/2005/8/layout/arrow2"/>
    <dgm:cxn modelId="{8008D33B-42E1-2444-9714-CF3080F26B34}" type="presParOf" srcId="{7F7FB73D-FD2A-6F42-9935-71AD0CDC49C8}" destId="{EE06938E-BF8C-3942-8FEC-7C2FA448D74E}" srcOrd="1" destOrd="0" presId="urn:microsoft.com/office/officeart/2005/8/layout/arrow2"/>
    <dgm:cxn modelId="{C76686F2-086F-D34D-96E2-DB195BED0D66}" type="presParOf" srcId="{EE06938E-BF8C-3942-8FEC-7C2FA448D74E}" destId="{B55C35DF-3481-0C4D-8804-444B89914528}" srcOrd="0" destOrd="0" presId="urn:microsoft.com/office/officeart/2005/8/layout/arrow2"/>
    <dgm:cxn modelId="{AA1ADBCE-865C-AE4D-8702-1D5DDA60B172}" type="presParOf" srcId="{EE06938E-BF8C-3942-8FEC-7C2FA448D74E}" destId="{0F6B8F41-402F-2D4C-B4BF-C1658E1CD695}" srcOrd="1" destOrd="0" presId="urn:microsoft.com/office/officeart/2005/8/layout/arrow2"/>
    <dgm:cxn modelId="{BC460A33-86D9-9448-B7ED-53A268227D94}" type="presParOf" srcId="{EE06938E-BF8C-3942-8FEC-7C2FA448D74E}" destId="{9E3E0CD3-4481-C74B-B292-FFF3DE13B325}" srcOrd="2" destOrd="0" presId="urn:microsoft.com/office/officeart/2005/8/layout/arrow2"/>
    <dgm:cxn modelId="{4431B890-58F3-5648-9BAA-6B42D690C2F9}" type="presParOf" srcId="{EE06938E-BF8C-3942-8FEC-7C2FA448D74E}" destId="{173177B3-3D9F-1E42-815E-456ACDCA6889}" srcOrd="3" destOrd="0" presId="urn:microsoft.com/office/officeart/2005/8/layout/arrow2"/>
    <dgm:cxn modelId="{1D0654A5-5D2C-DB4F-8B03-ED8CC9F078E1}" type="presParOf" srcId="{EE06938E-BF8C-3942-8FEC-7C2FA448D74E}" destId="{BE36E293-8605-DE49-8544-006073861AA8}" srcOrd="4" destOrd="0" presId="urn:microsoft.com/office/officeart/2005/8/layout/arrow2"/>
    <dgm:cxn modelId="{6E4C4EF3-03EC-1F4B-B75C-2134A90901FC}" type="presParOf" srcId="{EE06938E-BF8C-3942-8FEC-7C2FA448D74E}" destId="{A6346E1E-2434-FB4B-A922-18F4EE1FCE8B}" srcOrd="5" destOrd="0" presId="urn:microsoft.com/office/officeart/2005/8/layout/arrow2"/>
    <dgm:cxn modelId="{E3AD821F-2A09-A347-9207-A7CB2E1777D0}" type="presParOf" srcId="{EE06938E-BF8C-3942-8FEC-7C2FA448D74E}" destId="{CA991738-11BB-F840-81C4-1FD4BFADDA8B}" srcOrd="6" destOrd="0" presId="urn:microsoft.com/office/officeart/2005/8/layout/arrow2"/>
    <dgm:cxn modelId="{D67554E6-696C-BD44-8AED-6B2F29A25155}" type="presParOf" srcId="{EE06938E-BF8C-3942-8FEC-7C2FA448D74E}" destId="{A6E7C8D1-2B2C-D640-8986-11FFD15BE1C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53CE6E-0EAE-FC4C-BC33-F4A8C325E63F}">
      <dsp:nvSpPr>
        <dsp:cNvPr id="0" name=""/>
        <dsp:cNvSpPr/>
      </dsp:nvSpPr>
      <dsp:spPr>
        <a:xfrm>
          <a:off x="0" y="4762"/>
          <a:ext cx="8153400" cy="509587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5C35DF-3481-0C4D-8804-444B89914528}">
      <dsp:nvSpPr>
        <dsp:cNvPr id="0" name=""/>
        <dsp:cNvSpPr/>
      </dsp:nvSpPr>
      <dsp:spPr>
        <a:xfrm>
          <a:off x="803109" y="3794055"/>
          <a:ext cx="187528" cy="187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B8F41-402F-2D4C-B4BF-C1658E1CD695}">
      <dsp:nvSpPr>
        <dsp:cNvPr id="0" name=""/>
        <dsp:cNvSpPr/>
      </dsp:nvSpPr>
      <dsp:spPr>
        <a:xfrm>
          <a:off x="896874" y="3887819"/>
          <a:ext cx="1394231" cy="1212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367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Establish HPDF as the premier Data Science facility for SC and DOE</a:t>
          </a:r>
        </a:p>
      </dsp:txBody>
      <dsp:txXfrm>
        <a:off x="896874" y="3887819"/>
        <a:ext cx="1394231" cy="1212818"/>
      </dsp:txXfrm>
    </dsp:sp>
    <dsp:sp modelId="{9E3E0CD3-4481-C74B-B292-FFF3DE13B325}">
      <dsp:nvSpPr>
        <dsp:cNvPr id="0" name=""/>
        <dsp:cNvSpPr/>
      </dsp:nvSpPr>
      <dsp:spPr>
        <a:xfrm>
          <a:off x="2128037" y="2608754"/>
          <a:ext cx="326136" cy="3261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177B3-3D9F-1E42-815E-456ACDCA6889}">
      <dsp:nvSpPr>
        <dsp:cNvPr id="0" name=""/>
        <dsp:cNvSpPr/>
      </dsp:nvSpPr>
      <dsp:spPr>
        <a:xfrm>
          <a:off x="2291105" y="2771822"/>
          <a:ext cx="1712214" cy="232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813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Position HPDF as an integral component of a single, larger computational ecosystem that bolsters national S&amp;T capabilities</a:t>
          </a:r>
        </a:p>
      </dsp:txBody>
      <dsp:txXfrm>
        <a:off x="2291105" y="2771822"/>
        <a:ext cx="1712214" cy="2328814"/>
      </dsp:txXfrm>
    </dsp:sp>
    <dsp:sp modelId="{BE36E293-8605-DE49-8544-006073861AA8}">
      <dsp:nvSpPr>
        <dsp:cNvPr id="0" name=""/>
        <dsp:cNvSpPr/>
      </dsp:nvSpPr>
      <dsp:spPr>
        <a:xfrm>
          <a:off x="3819867" y="1735321"/>
          <a:ext cx="432130" cy="4321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346E1E-2434-FB4B-A922-18F4EE1FCE8B}">
      <dsp:nvSpPr>
        <dsp:cNvPr id="0" name=""/>
        <dsp:cNvSpPr/>
      </dsp:nvSpPr>
      <dsp:spPr>
        <a:xfrm>
          <a:off x="4035932" y="1951386"/>
          <a:ext cx="1712214" cy="3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977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Generate foundational research and prototype computing systems to inform pathways for the integrated ecosystem. </a:t>
          </a:r>
        </a:p>
      </dsp:txBody>
      <dsp:txXfrm>
        <a:off x="4035932" y="1951386"/>
        <a:ext cx="1712214" cy="3149250"/>
      </dsp:txXfrm>
    </dsp:sp>
    <dsp:sp modelId="{CA991738-11BB-F840-81C4-1FD4BFADDA8B}">
      <dsp:nvSpPr>
        <dsp:cNvPr id="0" name=""/>
        <dsp:cNvSpPr/>
      </dsp:nvSpPr>
      <dsp:spPr>
        <a:xfrm>
          <a:off x="5662536" y="1157449"/>
          <a:ext cx="578891" cy="5788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E7C8D1-2B2C-D640-8986-11FFD15BE1C7}">
      <dsp:nvSpPr>
        <dsp:cNvPr id="0" name=""/>
        <dsp:cNvSpPr/>
      </dsp:nvSpPr>
      <dsp:spPr>
        <a:xfrm>
          <a:off x="5947530" y="1446895"/>
          <a:ext cx="1712214" cy="3653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743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Drive and enable AI/ML applications across the sciences. Grow in traditional computer science and applied math. Integrate facilities, workflows, algorithms, software and application tools. </a:t>
          </a:r>
        </a:p>
      </dsp:txBody>
      <dsp:txXfrm>
        <a:off x="5947530" y="1446895"/>
        <a:ext cx="1712214" cy="3653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6739EF-DE78-4BD6-8C9F-F201D8ACEA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FC33AD-92BB-44BB-BA05-02A7C3F212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5D0D0-0137-4454-BC41-5693ABE6EB37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B6196-9405-4755-9223-248295672D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36A6E-BEC1-44F1-A3BD-E9C2CC433E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6D98E-0F18-4F0C-8B8D-ADBD80845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6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31459-2223-604B-9133-6BCC57EA3391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6B486-E18D-8C49-8AB8-D9329548D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37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5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3B59-01CF-4943-BD82-DBFDC4E6B8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24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3B59-01CF-4943-BD82-DBFDC4E6B8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09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45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BA8D9-87C6-4310-A0FE-05F2F14F3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66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E3B59-01CF-4943-BD82-DBFDC4E6B8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10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&lt;10</a:t>
            </a:r>
            <a:r>
              <a:rPr lang="en-US" baseline="30000" dirty="0"/>
              <a:t>-43</a:t>
            </a:r>
            <a:r>
              <a:rPr lang="en-US" baseline="0" dirty="0"/>
              <a:t> seconds…Planck epoch</a:t>
            </a:r>
          </a:p>
          <a:p>
            <a:r>
              <a:rPr lang="en-US" baseline="0" dirty="0"/>
              <a:t>&lt;10</a:t>
            </a:r>
            <a:r>
              <a:rPr lang="en-US" baseline="30000" dirty="0"/>
              <a:t>-36</a:t>
            </a:r>
            <a:r>
              <a:rPr lang="en-US" baseline="0" dirty="0"/>
              <a:t> seconds…Grand Unification Epoch</a:t>
            </a:r>
          </a:p>
          <a:p>
            <a:r>
              <a:rPr lang="en-US" baseline="0" dirty="0"/>
              <a:t>&lt;10</a:t>
            </a:r>
            <a:r>
              <a:rPr lang="en-US" baseline="30000" dirty="0"/>
              <a:t>-32</a:t>
            </a:r>
            <a:r>
              <a:rPr lang="en-US" baseline="0" dirty="0"/>
              <a:t> seconds…inflation epoch</a:t>
            </a:r>
          </a:p>
          <a:p>
            <a:r>
              <a:rPr lang="en-US" baseline="0" dirty="0"/>
              <a:t>10</a:t>
            </a:r>
            <a:r>
              <a:rPr lang="en-US" baseline="30000" dirty="0"/>
              <a:t>-12</a:t>
            </a:r>
            <a:r>
              <a:rPr lang="en-US" baseline="0" dirty="0"/>
              <a:t> seconds…electroweak epoch</a:t>
            </a:r>
          </a:p>
          <a:p>
            <a:r>
              <a:rPr lang="en-US" baseline="0" dirty="0"/>
              <a:t>10-</a:t>
            </a:r>
            <a:r>
              <a:rPr lang="en-US" baseline="30000" dirty="0"/>
              <a:t>12</a:t>
            </a:r>
            <a:r>
              <a:rPr lang="en-US" baseline="0" dirty="0"/>
              <a:t> – 10</a:t>
            </a:r>
            <a:r>
              <a:rPr lang="en-US" baseline="30000" dirty="0"/>
              <a:t>-6</a:t>
            </a:r>
            <a:r>
              <a:rPr lang="en-US" baseline="0" dirty="0"/>
              <a:t> seconds quark epoch (think QGP)</a:t>
            </a:r>
          </a:p>
          <a:p>
            <a:r>
              <a:rPr lang="en-US" baseline="0" dirty="0"/>
              <a:t>10</a:t>
            </a:r>
            <a:r>
              <a:rPr lang="en-US" baseline="30000" dirty="0"/>
              <a:t>-6</a:t>
            </a:r>
            <a:r>
              <a:rPr lang="en-US" baseline="0" dirty="0"/>
              <a:t> – 1 second the hadron epoch </a:t>
            </a:r>
          </a:p>
          <a:p>
            <a:r>
              <a:rPr lang="en-US" baseline="0" dirty="0"/>
              <a:t>1 second – neutrino decoupling</a:t>
            </a:r>
          </a:p>
          <a:p>
            <a:r>
              <a:rPr lang="en-US" baseline="0" dirty="0"/>
              <a:t>1 second – 10 seconds, lepton epoch…(lepton </a:t>
            </a:r>
            <a:r>
              <a:rPr lang="en-US" baseline="0" dirty="0" err="1"/>
              <a:t>nonconservation</a:t>
            </a:r>
            <a:r>
              <a:rPr lang="en-US" baseline="0" dirty="0"/>
              <a:t>…</a:t>
            </a:r>
            <a:r>
              <a:rPr lang="en-US" baseline="0" dirty="0" err="1"/>
              <a:t>neutrinoless</a:t>
            </a:r>
            <a:r>
              <a:rPr lang="en-US" baseline="0" dirty="0"/>
              <a:t> bb decay…)</a:t>
            </a:r>
          </a:p>
          <a:p>
            <a:r>
              <a:rPr lang="en-US" baseline="0" dirty="0"/>
              <a:t>10 seconds to 3 minutes – BBN</a:t>
            </a:r>
          </a:p>
          <a:p>
            <a:r>
              <a:rPr lang="en-US" baseline="0" dirty="0"/>
              <a:t>Recombination (electron capture on light nuclei) 370,000 years</a:t>
            </a:r>
          </a:p>
          <a:p>
            <a:r>
              <a:rPr lang="en-US" baseline="0" dirty="0"/>
              <a:t>150 million years later…first stars and galaxies form…</a:t>
            </a:r>
          </a:p>
          <a:p>
            <a:r>
              <a:rPr lang="en-US" baseline="0" dirty="0"/>
              <a:t>And they collide!!</a:t>
            </a:r>
          </a:p>
          <a:p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2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1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462502" y="12690107"/>
            <a:ext cx="1883381" cy="667053"/>
          </a:xfrm>
          <a:prstGeom prst="rect">
            <a:avLst/>
          </a:prstGeom>
        </p:spPr>
        <p:txBody>
          <a:bodyPr lIns="98478" tIns="49239" rIns="98478" bIns="49239"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F9A8-A8E8-41EA-B260-D01AD0AE4F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02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9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31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72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93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6B486-E18D-8C49-8AB8-D9329548D0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9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0E6BE28D-32FC-851D-CD9E-A40C397166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72E877-54EF-3AC0-E7D3-14415E9DB3C2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7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F7382-5E1C-4B4F-A2BE-730A0DAB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DCB94-70F6-43B1-8C3E-93DF33027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CLAS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9AB88-57ED-48FA-ADF8-90F69790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5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67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8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idd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1" y="258931"/>
            <a:ext cx="11338560" cy="6234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9398612" y="6303387"/>
            <a:ext cx="2423899" cy="487083"/>
            <a:chOff x="6293670" y="6370917"/>
            <a:chExt cx="2423899" cy="487083"/>
          </a:xfrm>
        </p:grpSpPr>
        <p:sp>
          <p:nvSpPr>
            <p:cNvPr id="20" name="Rectangle 19"/>
            <p:cNvSpPr/>
            <p:nvPr/>
          </p:nvSpPr>
          <p:spPr>
            <a:xfrm>
              <a:off x="6293670" y="6372406"/>
              <a:ext cx="2423899" cy="447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7FAD72-2B0A-3DD9-AB74-6283FB880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362" y="6370917"/>
              <a:ext cx="1558663" cy="48708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76046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2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39094" y="6343229"/>
            <a:ext cx="269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dirty="0">
                <a:solidFill>
                  <a:srgbClr val="A91B1B"/>
                </a:solidFill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610558"/>
            <a:ext cx="11561038" cy="484748"/>
          </a:xfrm>
        </p:spPr>
        <p:txBody>
          <a:bodyPr/>
          <a:lstStyle>
            <a:lvl1pPr algn="l">
              <a:defRPr sz="3000" b="1" baseline="0">
                <a:solidFill>
                  <a:srgbClr val="A91B1B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39094" y="4070981"/>
            <a:ext cx="11154058" cy="124697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6358" y="6476356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12165686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1" y="6063449"/>
            <a:ext cx="12192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23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3" y="161927"/>
            <a:ext cx="11425236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04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62" y="223423"/>
            <a:ext cx="11504904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91B1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4858A-275D-2E7B-F3E0-4127DCDF3EE9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87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915507" y="658336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October 8, 2024</a:t>
            </a:r>
          </a:p>
        </p:txBody>
      </p:sp>
      <p:pic>
        <p:nvPicPr>
          <p:cNvPr id="2" name="Picture 1" descr="A red circle in the middle of a black background&#10;&#10;Description automatically generated">
            <a:extLst>
              <a:ext uri="{FF2B5EF4-FFF2-40B4-BE49-F238E27FC236}">
                <a16:creationId xmlns:a16="http://schemas.microsoft.com/office/drawing/2014/main" id="{3869421E-355C-B3CE-94D8-A85B0359923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12997" y="6323586"/>
            <a:ext cx="1725109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1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9" r:id="rId6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6659" y="289937"/>
            <a:ext cx="1137809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6296147" y="661653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376310" y="6510173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August 7, 2024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4612" y="6468740"/>
            <a:ext cx="1759328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21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8" r:id="rId5"/>
  </p:sldLayoutIdLst>
  <p:hf hd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rgbClr val="A91B1B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13.png"/><Relationship Id="rId10" Type="http://schemas.openxmlformats.org/officeDocument/2006/relationships/image" Target="../media/image48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tiff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op500.org/system/180048" TargetMode="External"/><Relationship Id="rId13" Type="http://schemas.openxmlformats.org/officeDocument/2006/relationships/hyperlink" Target="https://www.top500.org/system/180239" TargetMode="External"/><Relationship Id="rId3" Type="http://schemas.openxmlformats.org/officeDocument/2006/relationships/hyperlink" Target="https://www.top500.org/system/180047" TargetMode="External"/><Relationship Id="rId7" Type="http://schemas.openxmlformats.org/officeDocument/2006/relationships/hyperlink" Target="https://www.top500.org/system/179807" TargetMode="External"/><Relationship Id="rId12" Type="http://schemas.openxmlformats.org/officeDocument/2006/relationships/hyperlink" Target="https://www.top500.org/system/17939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op500.org/site/50981" TargetMode="External"/><Relationship Id="rId11" Type="http://schemas.openxmlformats.org/officeDocument/2006/relationships/hyperlink" Target="https://www.top500.org/system/180238" TargetMode="External"/><Relationship Id="rId5" Type="http://schemas.openxmlformats.org/officeDocument/2006/relationships/hyperlink" Target="https://www.top500.org/system/180236" TargetMode="External"/><Relationship Id="rId15" Type="http://schemas.openxmlformats.org/officeDocument/2006/relationships/image" Target="../media/image61.png"/><Relationship Id="rId10" Type="http://schemas.openxmlformats.org/officeDocument/2006/relationships/hyperlink" Target="https://www.top500.org/system/180128" TargetMode="External"/><Relationship Id="rId4" Type="http://schemas.openxmlformats.org/officeDocument/2006/relationships/hyperlink" Target="https://www.top500.org/system/180183" TargetMode="External"/><Relationship Id="rId9" Type="http://schemas.openxmlformats.org/officeDocument/2006/relationships/hyperlink" Target="https://www.top500.org/system/180259" TargetMode="External"/><Relationship Id="rId14" Type="http://schemas.openxmlformats.org/officeDocument/2006/relationships/hyperlink" Target="https://www.top500.org/site/4844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er-eng.com/news/individual-data-center-campuses-now-need-several-gigawatts-of-power-dominion-says/#gre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dn-dominionenergy-prd-001.azureedge.net/-/media/pdfs/global/company/2023-va-integrated-resource-plan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g"/><Relationship Id="rId7" Type="http://schemas.openxmlformats.org/officeDocument/2006/relationships/image" Target="../media/image27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https://www.osti.gov/biblio/2274730" TargetMode="External"/><Relationship Id="rId4" Type="http://schemas.openxmlformats.org/officeDocument/2006/relationships/image" Target="../media/image3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A3F64-61F1-2087-8E80-D1D1F9D9F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094" y="610558"/>
            <a:ext cx="11561038" cy="51135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Times New Roman" panose="02020603050405020304" pitchFamily="18" charset="0"/>
              </a:rPr>
              <a:t>Jefferson Laboratory Science Programs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A0EDF-94CE-2AF9-7B53-6BB60DC62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9094" y="2692942"/>
            <a:ext cx="11154058" cy="258532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David J. Dean</a:t>
            </a:r>
          </a:p>
          <a:p>
            <a:r>
              <a:rPr lang="en-US" i="1" dirty="0"/>
              <a:t>Deputy Director for Science and Technology</a:t>
            </a:r>
          </a:p>
          <a:p>
            <a:endParaRPr lang="en-US" dirty="0"/>
          </a:p>
          <a:p>
            <a:r>
              <a:rPr lang="en-US" b="1" dirty="0"/>
              <a:t>Presented To: </a:t>
            </a:r>
          </a:p>
          <a:p>
            <a:r>
              <a:rPr lang="en-US" dirty="0"/>
              <a:t>OSELP</a:t>
            </a:r>
          </a:p>
          <a:p>
            <a:endParaRPr lang="en-US" dirty="0"/>
          </a:p>
          <a:p>
            <a:r>
              <a:rPr lang="en-US" dirty="0"/>
              <a:t>October 14, 2024</a:t>
            </a:r>
          </a:p>
        </p:txBody>
      </p:sp>
    </p:spTree>
    <p:extLst>
      <p:ext uri="{BB962C8B-B14F-4D97-AF65-F5344CB8AC3E}">
        <p14:creationId xmlns:p14="http://schemas.microsoft.com/office/powerpoint/2010/main" val="156336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09EA5-1174-0C73-C9AA-6A2A9C21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was a good physics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E411-312D-37DB-9307-54723CBFE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861560"/>
            <a:ext cx="8367534" cy="569164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30 weeks of Physics (9/5/23 – 5/19/24)​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3 weeks more than planned to complete high-priority experiments​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Reliability at 76% (vs. planned 77%)​</a:t>
            </a:r>
          </a:p>
          <a:p>
            <a:pPr>
              <a:lnSpc>
                <a:spcPct val="120000"/>
              </a:lnSpc>
            </a:pPr>
            <a:r>
              <a:rPr lang="en-US" dirty="0"/>
              <a:t>259 ’PAC’ days run: 5 Experiments Completed and 8 Experiments Partially Completed ​</a:t>
            </a:r>
            <a:br>
              <a:rPr lang="en-US" dirty="0"/>
            </a:br>
            <a:r>
              <a:rPr lang="en-US" dirty="0"/>
              <a:t>(in Halls A, B, and C, with D installing new </a:t>
            </a:r>
            <a:r>
              <a:rPr lang="en-US" dirty="0" err="1"/>
              <a:t>GlueX</a:t>
            </a:r>
            <a:r>
              <a:rPr lang="en-US" dirty="0"/>
              <a:t> detector capability)​</a:t>
            </a:r>
          </a:p>
          <a:p>
            <a:pPr>
              <a:lnSpc>
                <a:spcPct val="120000"/>
              </a:lnSpc>
            </a:pPr>
            <a:r>
              <a:rPr lang="en-US" dirty="0"/>
              <a:t>98 journal publications; 27 PhD thesis produced; 185 invited talks​</a:t>
            </a:r>
          </a:p>
          <a:p>
            <a:pPr>
              <a:lnSpc>
                <a:spcPct val="120000"/>
              </a:lnSpc>
            </a:pPr>
            <a:r>
              <a:rPr lang="en-US" dirty="0"/>
              <a:t>Workforce of the future: 66 undergrad 177 grad, and 55 post-docs in residence at the laboratory in FY24​</a:t>
            </a:r>
          </a:p>
          <a:p>
            <a:pPr>
              <a:lnSpc>
                <a:spcPct val="120000"/>
              </a:lnSpc>
            </a:pPr>
            <a:r>
              <a:rPr lang="en-US" dirty="0"/>
              <a:t>R&amp;D effort resulted in 3 patents; 10 invention disclosures during FY24​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$437K from the Office of State and Community Energy Programs​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$285k from Technology Commercialization Fund ​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Projects in collaboration with Sandia and PNNL</a:t>
            </a:r>
          </a:p>
          <a:p>
            <a:pPr>
              <a:lnSpc>
                <a:spcPct val="120000"/>
              </a:lnSpc>
            </a:pPr>
            <a:r>
              <a:rPr lang="en-US" dirty="0"/>
              <a:t>Numerous new R&amp;D funding from: NP, HEP/ARDAP, ASCR with new research in accelerator applications, superconducting electronics, AI/ML​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AC53E9-1E9B-FA9D-6175-793C37E8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89610"/>
            <a:ext cx="2362200" cy="27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DA529C0B-15F6-1B83-BFCB-6A0ED118B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3" y="3969342"/>
            <a:ext cx="3492589" cy="2370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7180C-0886-8A4B-20FE-A26006C3AABA}"/>
              </a:ext>
            </a:extLst>
          </p:cNvPr>
          <p:cNvSpPr txBox="1"/>
          <p:nvPr/>
        </p:nvSpPr>
        <p:spPr>
          <a:xfrm>
            <a:off x="1226047" y="5956712"/>
            <a:ext cx="14927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>
                    <a:lumMod val="95000"/>
                  </a:schemeClr>
                </a:solidFill>
              </a:rPr>
              <a:t>HUGS, 2024</a:t>
            </a:r>
          </a:p>
        </p:txBody>
      </p:sp>
    </p:spTree>
    <p:extLst>
      <p:ext uri="{BB962C8B-B14F-4D97-AF65-F5344CB8AC3E}">
        <p14:creationId xmlns:p14="http://schemas.microsoft.com/office/powerpoint/2010/main" val="996587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71ED-6CAD-45C9-0585-BAA513F0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Moller: Testing the Standard Model to 27 </a:t>
            </a:r>
            <a:r>
              <a:rPr lang="en-US" dirty="0" err="1"/>
              <a:t>TeV</a:t>
            </a:r>
            <a:endParaRPr lang="en-US" dirty="0"/>
          </a:p>
        </p:txBody>
      </p:sp>
      <p:pic>
        <p:nvPicPr>
          <p:cNvPr id="3" name="Picture 4" descr="MOLLER">
            <a:extLst>
              <a:ext uri="{FF2B5EF4-FFF2-40B4-BE49-F238E27FC236}">
                <a16:creationId xmlns:a16="http://schemas.microsoft.com/office/drawing/2014/main" id="{352F9377-C66A-A1A2-F8D8-62C2501CE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4447" y="1153061"/>
            <a:ext cx="3905035" cy="2229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885B0B-102D-35FA-4783-E61733BFE5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0"/>
          <a:stretch/>
        </p:blipFill>
        <p:spPr>
          <a:xfrm>
            <a:off x="152400" y="1262026"/>
            <a:ext cx="7604570" cy="4407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641EC8-DA8C-077E-3A78-8DC89A49F4C5}"/>
              </a:ext>
            </a:extLst>
          </p:cNvPr>
          <p:cNvSpPr txBox="1"/>
          <p:nvPr/>
        </p:nvSpPr>
        <p:spPr>
          <a:xfrm>
            <a:off x="8412687" y="3752135"/>
            <a:ext cx="3168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MOLLER will probe energy regions for Beyond Standard Model Physics to ~27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this Q-weak sector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energies: 13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ECD18-DBE7-2A07-5E7A-3D2A35F7834F}"/>
              </a:ext>
            </a:extLst>
          </p:cNvPr>
          <p:cNvSpPr txBox="1"/>
          <p:nvPr/>
        </p:nvSpPr>
        <p:spPr>
          <a:xfrm>
            <a:off x="3124200" y="6019800"/>
            <a:ext cx="5518637" cy="6740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Excellent t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echnical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work being accomplished.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CD-2/3 achieved in May FY24.</a:t>
            </a:r>
          </a:p>
        </p:txBody>
      </p:sp>
    </p:spTree>
    <p:extLst>
      <p:ext uri="{BB962C8B-B14F-4D97-AF65-F5344CB8AC3E}">
        <p14:creationId xmlns:p14="http://schemas.microsoft.com/office/powerpoint/2010/main" val="1998932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3537F-C778-9B8E-57E7-0D3C94B6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SoLID</a:t>
            </a:r>
            <a:r>
              <a:rPr lang="en-US" dirty="0"/>
              <a:t> Fully Enables CEBAF 12 GeV at the Intensity Frontier</a:t>
            </a:r>
          </a:p>
        </p:txBody>
      </p:sp>
      <p:pic>
        <p:nvPicPr>
          <p:cNvPr id="3" name="Picture Placeholder 20" descr="A screenshot of a computer&#10;&#10;Description automatically generated">
            <a:extLst>
              <a:ext uri="{FF2B5EF4-FFF2-40B4-BE49-F238E27FC236}">
                <a16:creationId xmlns:a16="http://schemas.microsoft.com/office/drawing/2014/main" id="{1C796DF4-EC72-A68A-B20A-8B4B40EC9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7" t="28995" r="67811" b="19725"/>
          <a:stretch/>
        </p:blipFill>
        <p:spPr>
          <a:xfrm>
            <a:off x="6386119" y="2087319"/>
            <a:ext cx="2887690" cy="3718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81C988-36C5-E777-682D-F6A6F8C42057}"/>
              </a:ext>
            </a:extLst>
          </p:cNvPr>
          <p:cNvSpPr txBox="1"/>
          <p:nvPr/>
        </p:nvSpPr>
        <p:spPr>
          <a:xfrm>
            <a:off x="6179218" y="816186"/>
            <a:ext cx="5823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Whitepaper Published in: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J.Phys.G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50 (2023)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Highlights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scientific programs and instrumentation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Risk-reducing R&amp;D continues!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B255D-9A55-DF64-1040-1560BB00F07A}"/>
              </a:ext>
            </a:extLst>
          </p:cNvPr>
          <p:cNvSpPr txBox="1"/>
          <p:nvPr/>
        </p:nvSpPr>
        <p:spPr>
          <a:xfrm>
            <a:off x="6248721" y="5834855"/>
            <a:ext cx="337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Electromagnetic Calorimeter Prototype for the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Project at Jefferson 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TIPP, SPRINGER NATURE (2018)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797A2-8938-6657-FEC2-9EA7DE76195E}"/>
              </a:ext>
            </a:extLst>
          </p:cNvPr>
          <p:cNvSpPr txBox="1"/>
          <p:nvPr/>
        </p:nvSpPr>
        <p:spPr>
          <a:xfrm>
            <a:off x="680081" y="5502154"/>
            <a:ext cx="4756103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cost updated FY2023 (TPC = ~$92M)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Experimental operations and CE, with some sacrifice, could support ~$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 dependencies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A04E378-2A79-1C61-34FE-646F58A81B7A}"/>
              </a:ext>
            </a:extLst>
          </p:cNvPr>
          <p:cNvSpPr txBox="1">
            <a:spLocks/>
          </p:cNvSpPr>
          <p:nvPr/>
        </p:nvSpPr>
        <p:spPr>
          <a:xfrm>
            <a:off x="422753" y="939439"/>
            <a:ext cx="5494825" cy="45208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/>
              <a:t>The </a:t>
            </a:r>
            <a:r>
              <a:rPr lang="en-US" sz="1800" dirty="0" err="1"/>
              <a:t>SoLID</a:t>
            </a:r>
            <a:r>
              <a:rPr lang="en-US" sz="1800" dirty="0"/>
              <a:t> science program was endorsed by the 2023 NSAC Long Range Plan (Recommendation #4) as one of the projects </a:t>
            </a:r>
            <a:r>
              <a:rPr lang="en-US" sz="1800" dirty="0">
                <a:solidFill>
                  <a:srgbClr val="7030A0"/>
                </a:solidFill>
              </a:rPr>
              <a:t>"that lay the foundation for the discovery science of tomorrow". </a:t>
            </a:r>
            <a:r>
              <a:rPr lang="en-US" sz="1800" dirty="0" err="1">
                <a:solidFill>
                  <a:srgbClr val="7030A0"/>
                </a:solidFill>
              </a:rPr>
              <a:t>SoLID</a:t>
            </a:r>
            <a:r>
              <a:rPr lang="en-US" sz="1800" dirty="0">
                <a:solidFill>
                  <a:srgbClr val="7030A0"/>
                </a:solidFill>
              </a:rPr>
              <a:t> is mentioned positively over 25 times in the Plan.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Nucleon spin, proton mass, BSM experiments require precision measurements of small cross sections and asymmetries, combined with multiple particle detection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There is a critical need for a high luminosity 10</a:t>
            </a:r>
            <a:r>
              <a:rPr lang="en-US" sz="1800" baseline="30000" dirty="0"/>
              <a:t>37</a:t>
            </a:r>
            <a:r>
              <a:rPr lang="en-US" sz="1800" dirty="0"/>
              <a:t>-10</a:t>
            </a:r>
            <a:r>
              <a:rPr lang="en-US" sz="1800" baseline="30000" dirty="0"/>
              <a:t>39</a:t>
            </a:r>
            <a:r>
              <a:rPr lang="en-US" sz="1800" dirty="0"/>
              <a:t> cm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  <a:r>
              <a:rPr lang="en-US" sz="1800" dirty="0"/>
              <a:t> </a:t>
            </a:r>
            <a:r>
              <a:rPr lang="en-US" sz="1800" b="1" dirty="0"/>
              <a:t>and</a:t>
            </a:r>
            <a:r>
              <a:rPr lang="en-US" sz="1800" dirty="0"/>
              <a:t> large acceptance working in tandem – takes full advantage of Jefferson Lab capabilities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452E5F-AAF2-A36A-0F60-A073C5E24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306" y="1732659"/>
            <a:ext cx="2548403" cy="453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88D6C5-DBD7-46E8-FD39-58E26F51A303}"/>
              </a:ext>
            </a:extLst>
          </p:cNvPr>
          <p:cNvSpPr txBox="1"/>
          <p:nvPr/>
        </p:nvSpPr>
        <p:spPr>
          <a:xfrm>
            <a:off x="9695455" y="5834855"/>
            <a:ext cx="169790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Magnet testing</a:t>
            </a:r>
          </a:p>
        </p:txBody>
      </p:sp>
    </p:spTree>
    <p:extLst>
      <p:ext uri="{BB962C8B-B14F-4D97-AF65-F5344CB8AC3E}">
        <p14:creationId xmlns:p14="http://schemas.microsoft.com/office/powerpoint/2010/main" val="200525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130A-C497-2690-7309-D71D5C73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Advanced Detectors and accelerators make our quest possible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047589-591E-A567-C50E-EBA57A080C69}"/>
              </a:ext>
            </a:extLst>
          </p:cNvPr>
          <p:cNvSpPr txBox="1"/>
          <p:nvPr/>
        </p:nvSpPr>
        <p:spPr>
          <a:xfrm>
            <a:off x="1316183" y="5595145"/>
            <a:ext cx="6131925" cy="5909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SRF Capability enables research in chemistry, materials, medical research, isotope production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9DFAE0-6948-14A7-7E02-53F378D9B044}"/>
              </a:ext>
            </a:extLst>
          </p:cNvPr>
          <p:cNvGrpSpPr/>
          <p:nvPr/>
        </p:nvGrpSpPr>
        <p:grpSpPr>
          <a:xfrm>
            <a:off x="533400" y="1805955"/>
            <a:ext cx="9104540" cy="1685176"/>
            <a:chOff x="1981200" y="1812039"/>
            <a:chExt cx="9104540" cy="1685176"/>
          </a:xfrm>
        </p:grpSpPr>
        <p:pic>
          <p:nvPicPr>
            <p:cNvPr id="1026" name="Picture 2" descr="Making an Impact | Jefferson Lab">
              <a:extLst>
                <a:ext uri="{FF2B5EF4-FFF2-40B4-BE49-F238E27FC236}">
                  <a16:creationId xmlns:a16="http://schemas.microsoft.com/office/drawing/2014/main" id="{CF7AD9F3-32FA-AFDD-CB5A-A62B53056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842597"/>
              <a:ext cx="5009650" cy="1406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lasma ball">
              <a:extLst>
                <a:ext uri="{FF2B5EF4-FFF2-40B4-BE49-F238E27FC236}">
                  <a16:creationId xmlns:a16="http://schemas.microsoft.com/office/drawing/2014/main" id="{F1970081-0D7D-151F-45CF-6F8D67D6C2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8" t="20510" r="30000" b="27316"/>
            <a:stretch/>
          </p:blipFill>
          <p:spPr bwMode="auto">
            <a:xfrm>
              <a:off x="1981200" y="1974275"/>
              <a:ext cx="1043609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4ADF5CD-71F6-0B89-2892-91217DA10E45}"/>
                </a:ext>
              </a:extLst>
            </p:cNvPr>
            <p:cNvCxnSpPr>
              <a:stCxn id="1028" idx="3"/>
              <a:endCxn id="1026" idx="1"/>
            </p:cNvCxnSpPr>
            <p:nvPr/>
          </p:nvCxnSpPr>
          <p:spPr>
            <a:xfrm>
              <a:off x="3024809" y="2545775"/>
              <a:ext cx="404191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93AC15-298C-710F-4D20-719D2F356DA2}"/>
                </a:ext>
              </a:extLst>
            </p:cNvPr>
            <p:cNvCxnSpPr>
              <a:cxnSpLocks/>
              <a:stCxn id="1026" idx="3"/>
            </p:cNvCxnSpPr>
            <p:nvPr/>
          </p:nvCxnSpPr>
          <p:spPr>
            <a:xfrm>
              <a:off x="8438650" y="2545775"/>
              <a:ext cx="62915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5116AE1-1EB9-5847-7733-3C9EEA0AB7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7800" y="2102638"/>
              <a:ext cx="977282" cy="95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22319FC-FB68-F885-B15D-4FEDA8B746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6000" y="1974275"/>
              <a:ext cx="762000" cy="38792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CEE72E-1FA5-5A5B-1C0B-0660A3FBC1C5}"/>
                </a:ext>
              </a:extLst>
            </p:cNvPr>
            <p:cNvCxnSpPr>
              <a:cxnSpLocks/>
            </p:cNvCxnSpPr>
            <p:nvPr/>
          </p:nvCxnSpPr>
          <p:spPr>
            <a:xfrm>
              <a:off x="9931313" y="2805123"/>
              <a:ext cx="736687" cy="3850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7524A8-7266-17D3-A12D-C6DCD90CB89D}"/>
                </a:ext>
              </a:extLst>
            </p:cNvPr>
            <p:cNvCxnSpPr>
              <a:cxnSpLocks/>
            </p:cNvCxnSpPr>
            <p:nvPr/>
          </p:nvCxnSpPr>
          <p:spPr>
            <a:xfrm>
              <a:off x="9938974" y="2648443"/>
              <a:ext cx="836197" cy="3512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FCD9400-3791-A478-33DC-FB0582B722FD}"/>
                </a:ext>
              </a:extLst>
            </p:cNvPr>
            <p:cNvCxnSpPr>
              <a:cxnSpLocks/>
            </p:cNvCxnSpPr>
            <p:nvPr/>
          </p:nvCxnSpPr>
          <p:spPr>
            <a:xfrm>
              <a:off x="9906000" y="2918355"/>
              <a:ext cx="685800" cy="4341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80E07A8-2345-506F-F769-9F365536ABD8}"/>
                </a:ext>
              </a:extLst>
            </p:cNvPr>
            <p:cNvSpPr txBox="1"/>
            <p:nvPr/>
          </p:nvSpPr>
          <p:spPr>
            <a:xfrm>
              <a:off x="10021385" y="1812039"/>
              <a:ext cx="31290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A913D8-30E2-21E2-6EBA-85BEF735ADFB}"/>
                </a:ext>
              </a:extLst>
            </p:cNvPr>
            <p:cNvSpPr txBox="1"/>
            <p:nvPr/>
          </p:nvSpPr>
          <p:spPr>
            <a:xfrm>
              <a:off x="10802880" y="3155583"/>
              <a:ext cx="28286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H</a:t>
              </a:r>
            </a:p>
          </p:txBody>
        </p:sp>
      </p:grpSp>
      <p:pic>
        <p:nvPicPr>
          <p:cNvPr id="1030" name="Picture 6" descr="Hall_B_install | The new CLAS12 detector is taking shape in … | Flickr">
            <a:extLst>
              <a:ext uri="{FF2B5EF4-FFF2-40B4-BE49-F238E27FC236}">
                <a16:creationId xmlns:a16="http://schemas.microsoft.com/office/drawing/2014/main" id="{AADDC652-C1B4-1A32-8E92-2C533F8E2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t="12410" r="30708" b="5920"/>
          <a:stretch/>
        </p:blipFill>
        <p:spPr bwMode="auto">
          <a:xfrm flipH="1">
            <a:off x="9950825" y="1550355"/>
            <a:ext cx="1739150" cy="202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Down Arrow 33">
            <a:extLst>
              <a:ext uri="{FF2B5EF4-FFF2-40B4-BE49-F238E27FC236}">
                <a16:creationId xmlns:a16="http://schemas.microsoft.com/office/drawing/2014/main" id="{8E82D85F-40AD-4254-1115-6BD294486A62}"/>
              </a:ext>
            </a:extLst>
          </p:cNvPr>
          <p:cNvSpPr/>
          <p:nvPr/>
        </p:nvSpPr>
        <p:spPr>
          <a:xfrm>
            <a:off x="4181225" y="3435927"/>
            <a:ext cx="609600" cy="590487"/>
          </a:xfrm>
          <a:prstGeom prst="down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63BCDDD-E6B8-CB0A-055F-1580270A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4101357"/>
            <a:ext cx="21336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LAC National Accelerator Laboratory | Department of Energy">
            <a:extLst>
              <a:ext uri="{FF2B5EF4-FFF2-40B4-BE49-F238E27FC236}">
                <a16:creationId xmlns:a16="http://schemas.microsoft.com/office/drawing/2014/main" id="{1A6D23E4-FCA6-2BAA-786E-05EB3A0D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31" y="4101357"/>
            <a:ext cx="2133601" cy="14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NL Wins $2 Billion Bid to Build New Ion Collider | TBR News Media">
            <a:extLst>
              <a:ext uri="{FF2B5EF4-FFF2-40B4-BE49-F238E27FC236}">
                <a16:creationId xmlns:a16="http://schemas.microsoft.com/office/drawing/2014/main" id="{B1D9A167-28D8-305B-CDD5-E7FC8919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482" y="4088869"/>
            <a:ext cx="1418844" cy="141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AE1B134-B5DC-8B21-9E0B-4A259DBD7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06" y="4515286"/>
            <a:ext cx="3176797" cy="8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4CD71D6-14A0-63A3-3C3F-605AB5D369FF}"/>
              </a:ext>
            </a:extLst>
          </p:cNvPr>
          <p:cNvSpPr txBox="1"/>
          <p:nvPr/>
        </p:nvSpPr>
        <p:spPr>
          <a:xfrm>
            <a:off x="2495736" y="1364547"/>
            <a:ext cx="3980577" cy="341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SRF R&amp;D makes accelerators better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56E6A-4656-3731-B385-3DF1C0C2573E}"/>
              </a:ext>
            </a:extLst>
          </p:cNvPr>
          <p:cNvSpPr txBox="1"/>
          <p:nvPr/>
        </p:nvSpPr>
        <p:spPr>
          <a:xfrm>
            <a:off x="7238865" y="965725"/>
            <a:ext cx="2116215" cy="8402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Theorists guide experiments &amp; interpret results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4F5D990-A366-75BB-0EE0-EC8F1C81A612}"/>
              </a:ext>
            </a:extLst>
          </p:cNvPr>
          <p:cNvSpPr/>
          <p:nvPr/>
        </p:nvSpPr>
        <p:spPr>
          <a:xfrm>
            <a:off x="10441805" y="3711797"/>
            <a:ext cx="609600" cy="590487"/>
          </a:xfrm>
          <a:prstGeom prst="down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E4589A-02C2-887C-8651-D6FA12F137BA}"/>
              </a:ext>
            </a:extLst>
          </p:cNvPr>
          <p:cNvSpPr txBox="1"/>
          <p:nvPr/>
        </p:nvSpPr>
        <p:spPr>
          <a:xfrm>
            <a:off x="9144000" y="5487481"/>
            <a:ext cx="2886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200">
              <a:buSzPct val="25000"/>
            </a:pP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US-based </a:t>
            </a:r>
            <a:r>
              <a:rPr lang="en-US" sz="1200" b="1" dirty="0" err="1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MicroPattern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Gaseous Detector Facility - A proposed User Resource</a:t>
            </a:r>
          </a:p>
        </p:txBody>
      </p:sp>
    </p:spTree>
    <p:extLst>
      <p:ext uri="{BB962C8B-B14F-4D97-AF65-F5344CB8AC3E}">
        <p14:creationId xmlns:p14="http://schemas.microsoft.com/office/powerpoint/2010/main" val="2550244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AF00A-0D2B-25BF-9091-9DEBA507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Through FY25 uncertainties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F7178-2CDB-4874-C386-538255792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563" y="990600"/>
            <a:ext cx="11372771" cy="484748"/>
          </a:xfrm>
        </p:spPr>
        <p:txBody>
          <a:bodyPr/>
          <a:lstStyle/>
          <a:p>
            <a:r>
              <a:rPr lang="en-US" dirty="0"/>
              <a:t>FY25 Budget does affect weeks of CEBAF Operations: from Linda Horton presentation at NSAC, September 12,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B572A2-1574-823D-40EA-12B3C72F0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6000"/>
            <a:ext cx="7799705" cy="180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1B571-3002-4AC2-A1DC-5DF19B32A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29"/>
          <a:stretch/>
        </p:blipFill>
        <p:spPr>
          <a:xfrm>
            <a:off x="457200" y="4344518"/>
            <a:ext cx="10668000" cy="1803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EB23F6-7006-1272-B13C-3AB16F44F3D1}"/>
              </a:ext>
            </a:extLst>
          </p:cNvPr>
          <p:cNvSpPr txBox="1"/>
          <p:nvPr/>
        </p:nvSpPr>
        <p:spPr>
          <a:xfrm>
            <a:off x="8539669" y="3133534"/>
            <a:ext cx="276229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DOE, Office of Science, 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Office of Nuclear Physics</a:t>
            </a:r>
          </a:p>
        </p:txBody>
      </p:sp>
    </p:spTree>
    <p:extLst>
      <p:ext uri="{BB962C8B-B14F-4D97-AF65-F5344CB8AC3E}">
        <p14:creationId xmlns:p14="http://schemas.microsoft.com/office/powerpoint/2010/main" val="3624276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DCA6-2369-C8A1-F44C-B31345820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TENTATIVE Long-Term Schedule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A0AD4F-1A04-567C-DE4D-66CB2311397A}"/>
              </a:ext>
            </a:extLst>
          </p:cNvPr>
          <p:cNvSpPr txBox="1"/>
          <p:nvPr/>
        </p:nvSpPr>
        <p:spPr>
          <a:xfrm>
            <a:off x="9084364" y="829748"/>
            <a:ext cx="3107635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Shown with 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25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weeks of physics running in FY25 and FY26 and our optimal 32 weeks of physics running in the out years.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Optimizing the science output</a:t>
            </a:r>
          </a:p>
          <a:p>
            <a:pPr marL="569913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MOLLER running,  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modest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current experiments planned for Hall C to keep total machine power under 1.1 MW.</a:t>
            </a:r>
          </a:p>
          <a:p>
            <a:pPr marL="569913" marR="0" lvl="1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MOLLER installation, non-standard energy experiments in Halls B, C.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FY31 ~80% complete without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~70% complete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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Approved positron experiments require an additional several years.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project management chart&#10;&#10;Description automatically generated">
            <a:extLst>
              <a:ext uri="{FF2B5EF4-FFF2-40B4-BE49-F238E27FC236}">
                <a16:creationId xmlns:a16="http://schemas.microsoft.com/office/drawing/2014/main" id="{86DE50C8-6C5D-AA33-EEA7-0A45C6E03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6" y="937079"/>
            <a:ext cx="8991218" cy="555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30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13878-9EDE-BFF1-2AA1-67741295C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1FC82-1177-8E7A-553D-514A149D8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00" y="1219200"/>
            <a:ext cx="11620399" cy="495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Nuclear physicists discover, explore, and understand all forms of nuclear matter. While we have a good understanding of quarks and gluons, how they interact inside matter remains to be explored. CEBAF and the EIC are exciting places to continue this quest for understanding. </a:t>
            </a:r>
          </a:p>
          <a:p>
            <a:r>
              <a:rPr lang="en-US" dirty="0">
                <a:solidFill>
                  <a:schemeClr val="bg1"/>
                </a:solidFill>
              </a:rPr>
              <a:t>Data, coming from both experiment and theory, will be a key driver in our quest to understand the proton…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Scientific Advances Driven by Data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95CBE-5821-67DC-6793-9268831BF5A2}"/>
              </a:ext>
            </a:extLst>
          </p:cNvPr>
          <p:cNvSpPr txBox="1"/>
          <p:nvPr/>
        </p:nvSpPr>
        <p:spPr>
          <a:xfrm>
            <a:off x="2971800" y="685800"/>
            <a:ext cx="610235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Summary and Outlook I</a:t>
            </a:r>
          </a:p>
        </p:txBody>
      </p:sp>
    </p:spTree>
    <p:extLst>
      <p:ext uri="{BB962C8B-B14F-4D97-AF65-F5344CB8AC3E}">
        <p14:creationId xmlns:p14="http://schemas.microsoft.com/office/powerpoint/2010/main" val="3727287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fer to caption">
            <a:extLst>
              <a:ext uri="{FF2B5EF4-FFF2-40B4-BE49-F238E27FC236}">
                <a16:creationId xmlns:a16="http://schemas.microsoft.com/office/drawing/2014/main" id="{9D43DC01-E5F1-D6D5-A6CF-59032A2AB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013" y="0"/>
            <a:ext cx="9269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apple portable laptop 1990">
            <a:extLst>
              <a:ext uri="{FF2B5EF4-FFF2-40B4-BE49-F238E27FC236}">
                <a16:creationId xmlns:a16="http://schemas.microsoft.com/office/drawing/2014/main" id="{C5806B6D-549D-8AD7-E021-E51B4FC7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940" y="1145410"/>
            <a:ext cx="2489027" cy="16573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82FE68-A672-8CC7-EF69-3C074B40CA0E}"/>
              </a:ext>
            </a:extLst>
          </p:cNvPr>
          <p:cNvCxnSpPr>
            <a:cxnSpLocks/>
          </p:cNvCxnSpPr>
          <p:nvPr/>
        </p:nvCxnSpPr>
        <p:spPr>
          <a:xfrm>
            <a:off x="4365453" y="2821157"/>
            <a:ext cx="1061312" cy="1429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A1C9CA6-6BEA-95DC-EAA2-73D904CBB38F}"/>
              </a:ext>
            </a:extLst>
          </p:cNvPr>
          <p:cNvSpPr txBox="1"/>
          <p:nvPr/>
        </p:nvSpPr>
        <p:spPr>
          <a:xfrm>
            <a:off x="2795863" y="2950914"/>
            <a:ext cx="16289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MHz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200k transistors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 MB 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 pounds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$15k (today)</a:t>
            </a:r>
          </a:p>
        </p:txBody>
      </p:sp>
      <p:pic>
        <p:nvPicPr>
          <p:cNvPr id="10" name="Picture 4" descr="Image result for iphone 12 cost">
            <a:extLst>
              <a:ext uri="{FF2B5EF4-FFF2-40B4-BE49-F238E27FC236}">
                <a16:creationId xmlns:a16="http://schemas.microsoft.com/office/drawing/2014/main" id="{9ACD730B-346C-DF9E-EE09-680D3DD6C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700" y="3192436"/>
            <a:ext cx="2100819" cy="11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34E180-A0BC-3143-C88D-EE96735F2596}"/>
              </a:ext>
            </a:extLst>
          </p:cNvPr>
          <p:cNvCxnSpPr>
            <a:cxnSpLocks/>
          </p:cNvCxnSpPr>
          <p:nvPr/>
        </p:nvCxnSpPr>
        <p:spPr>
          <a:xfrm flipH="1" flipV="1">
            <a:off x="9551504" y="1239472"/>
            <a:ext cx="128792" cy="1921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FB508F-E20C-C9E0-8240-44678501583B}"/>
              </a:ext>
            </a:extLst>
          </p:cNvPr>
          <p:cNvCxnSpPr>
            <a:cxnSpLocks/>
          </p:cNvCxnSpPr>
          <p:nvPr/>
        </p:nvCxnSpPr>
        <p:spPr>
          <a:xfrm flipH="1">
            <a:off x="4688932" y="3689578"/>
            <a:ext cx="326636" cy="845266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4EAA0CC-EC68-92CE-58F1-C4F42BA24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03" y="2722066"/>
            <a:ext cx="731058" cy="10226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705E48-DF9C-412F-744E-5637F4089762}"/>
              </a:ext>
            </a:extLst>
          </p:cNvPr>
          <p:cNvSpPr txBox="1"/>
          <p:nvPr/>
        </p:nvSpPr>
        <p:spPr>
          <a:xfrm>
            <a:off x="422684" y="2298653"/>
            <a:ext cx="77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Bell labs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1947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62C55-8338-72DD-7B12-6FC73027F020}"/>
              </a:ext>
            </a:extLst>
          </p:cNvPr>
          <p:cNvSpPr txBox="1"/>
          <p:nvPr/>
        </p:nvSpPr>
        <p:spPr>
          <a:xfrm>
            <a:off x="138111" y="3744748"/>
            <a:ext cx="1510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Bardeen, Shockley, Brattain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AC4DBD2-55BF-B559-FEC2-D1B14BF7C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6" y="4802151"/>
            <a:ext cx="1499665" cy="8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FDCEB8-71FE-A8BE-8ED7-E1AE4B3A65D1}"/>
              </a:ext>
            </a:extLst>
          </p:cNvPr>
          <p:cNvSpPr txBox="1"/>
          <p:nvPr/>
        </p:nvSpPr>
        <p:spPr>
          <a:xfrm>
            <a:off x="245914" y="5663012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Robert Noyce</a:t>
            </a:r>
          </a:p>
          <a:p>
            <a:pPr algn="ctr"/>
            <a:r>
              <a:rPr lang="en-US" sz="1200" dirty="0"/>
              <a:t>1957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67955-4929-499E-DFDC-E3C8A3071E22}"/>
              </a:ext>
            </a:extLst>
          </p:cNvPr>
          <p:cNvSpPr txBox="1"/>
          <p:nvPr/>
        </p:nvSpPr>
        <p:spPr>
          <a:xfrm>
            <a:off x="419038" y="4343230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First Si IC</a:t>
            </a:r>
          </a:p>
          <a:p>
            <a:r>
              <a:rPr lang="en-US" sz="1200" dirty="0"/>
              <a:t>Fairchild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33803BEB-0F2C-5B54-61CC-6D2CA3784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1" y="667195"/>
            <a:ext cx="1032359" cy="110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8DD061-3BE3-8E85-15F0-C8B6C5025F59}"/>
              </a:ext>
            </a:extLst>
          </p:cNvPr>
          <p:cNvSpPr txBox="1"/>
          <p:nvPr/>
        </p:nvSpPr>
        <p:spPr>
          <a:xfrm>
            <a:off x="337230" y="359418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Lillenfeld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E203DE-E702-49C2-E105-F430079AFBA8}"/>
              </a:ext>
            </a:extLst>
          </p:cNvPr>
          <p:cNvSpPr txBox="1"/>
          <p:nvPr/>
        </p:nvSpPr>
        <p:spPr>
          <a:xfrm>
            <a:off x="71040" y="1813730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Transistor theory</a:t>
            </a:r>
          </a:p>
          <a:p>
            <a:pPr algn="ctr"/>
            <a:r>
              <a:rPr lang="en-US" sz="1200" dirty="0"/>
              <a:t>1926</a:t>
            </a: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46C31E4B-04A7-5ACF-DDC5-A8C6B1CF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58" y="5534894"/>
            <a:ext cx="846629" cy="56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16C0FCB-D073-65A8-EFDA-8AF90B383D5B}"/>
              </a:ext>
            </a:extLst>
          </p:cNvPr>
          <p:cNvSpPr txBox="1"/>
          <p:nvPr/>
        </p:nvSpPr>
        <p:spPr>
          <a:xfrm>
            <a:off x="5774087" y="5647417"/>
            <a:ext cx="150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2,250 transistors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FE116E4-3688-8E52-9DD8-11BEEBA02C0B}"/>
              </a:ext>
            </a:extLst>
          </p:cNvPr>
          <p:cNvCxnSpPr>
            <a:cxnSpLocks/>
          </p:cNvCxnSpPr>
          <p:nvPr/>
        </p:nvCxnSpPr>
        <p:spPr>
          <a:xfrm flipH="1">
            <a:off x="2912165" y="5893844"/>
            <a:ext cx="2013400" cy="61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0BFE610-8677-633E-788B-C968640D1BEE}"/>
              </a:ext>
            </a:extLst>
          </p:cNvPr>
          <p:cNvCxnSpPr>
            <a:cxnSpLocks/>
          </p:cNvCxnSpPr>
          <p:nvPr/>
        </p:nvCxnSpPr>
        <p:spPr>
          <a:xfrm flipV="1">
            <a:off x="9873574" y="667195"/>
            <a:ext cx="515566" cy="24939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55E33D1-50AF-D2C4-5794-6036FFE4C97C}"/>
              </a:ext>
            </a:extLst>
          </p:cNvPr>
          <p:cNvSpPr txBox="1"/>
          <p:nvPr/>
        </p:nvSpPr>
        <p:spPr>
          <a:xfrm>
            <a:off x="7722974" y="4416727"/>
            <a:ext cx="3001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A14, 3.1 GHz 6 core, neural engine;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11.8 billion transistors;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256 GB 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4.76 ounces;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~$1,000.00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92D050"/>
                </a:solidFill>
                <a:latin typeface="Century Gothic" panose="020F0302020204030204"/>
              </a:rPr>
              <a:t>A16: 16 billion transistors; 5 nm; 16 core neural engine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963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7" grpId="0"/>
      <p:bldP spid="18" grpId="0"/>
      <p:bldP spid="20" grpId="0"/>
      <p:bldP spid="21" grpId="0"/>
      <p:bldP spid="23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BF64BB-8B71-8066-8B3D-2588B8F0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Law and other trends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DD0E98-FDCB-E0CA-5694-E0BC027A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5" y="954437"/>
            <a:ext cx="8570068" cy="539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D0D8C6-D837-BCF8-9863-90E6BA1CB147}"/>
              </a:ext>
            </a:extLst>
          </p:cNvPr>
          <p:cNvSpPr txBox="1"/>
          <p:nvPr/>
        </p:nvSpPr>
        <p:spPr>
          <a:xfrm>
            <a:off x="9458255" y="4895417"/>
            <a:ext cx="1562094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Dennard Scaling ends in the mid-2000s (as transistors get smaller their power density stays constant…)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92776-60C3-CB9A-AD1E-21472A3BEA8E}"/>
              </a:ext>
            </a:extLst>
          </p:cNvPr>
          <p:cNvSpPr txBox="1"/>
          <p:nvPr/>
        </p:nvSpPr>
        <p:spPr>
          <a:xfrm>
            <a:off x="9191799" y="1120425"/>
            <a:ext cx="2732447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Moore’s Law must end…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free Si diameter is 0.2 nm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Quantum tunneling increasingly hampers transistor density below about 5 nm.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2" name="Picture 2" descr="Quantum Effects At 7/5nm And Beyond">
            <a:extLst>
              <a:ext uri="{FF2B5EF4-FFF2-40B4-BE49-F238E27FC236}">
                <a16:creationId xmlns:a16="http://schemas.microsoft.com/office/drawing/2014/main" id="{51534E57-8933-7466-A7C8-597E30297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255" y="2498603"/>
            <a:ext cx="2199534" cy="21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83D2E-B325-DCD0-B096-51112C55981B}"/>
              </a:ext>
            </a:extLst>
          </p:cNvPr>
          <p:cNvSpPr txBox="1"/>
          <p:nvPr/>
        </p:nvSpPr>
        <p:spPr>
          <a:xfrm>
            <a:off x="1152535" y="3058810"/>
            <a:ext cx="127470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2020: 5nm</a:t>
            </a:r>
          </a:p>
          <a:p>
            <a:pPr>
              <a:lnSpc>
                <a:spcPct val="90000"/>
              </a:lnSpc>
            </a:pPr>
            <a:r>
              <a:rPr lang="en-US" dirty="0"/>
              <a:t>2025: 2nm</a:t>
            </a:r>
          </a:p>
        </p:txBody>
      </p:sp>
    </p:spTree>
    <p:extLst>
      <p:ext uri="{BB962C8B-B14F-4D97-AF65-F5344CB8AC3E}">
        <p14:creationId xmlns:p14="http://schemas.microsoft.com/office/powerpoint/2010/main" val="1430344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63B1-1580-400D-BB0D-007D2F31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world’s fastest computers do amazing work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255407F-86CD-8F6C-84D6-2E8CA45BA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260" y="3334487"/>
            <a:ext cx="39358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05687-B0EC-AD55-40D5-159FF7548224}"/>
              </a:ext>
            </a:extLst>
          </p:cNvPr>
          <p:cNvSpPr txBox="1"/>
          <p:nvPr/>
        </p:nvSpPr>
        <p:spPr>
          <a:xfrm>
            <a:off x="3047158" y="6097298"/>
            <a:ext cx="6224782" cy="5909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</a:rPr>
              <a:t>Compute intensive: solving PDEs (requires fast FLOPs)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</a:rPr>
              <a:t>Most of the execution time goes to floating-point operations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7951037-B77A-1789-1591-D57F04232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415258"/>
              </p:ext>
            </p:extLst>
          </p:nvPr>
        </p:nvGraphicFramePr>
        <p:xfrm>
          <a:off x="248425" y="748687"/>
          <a:ext cx="5840820" cy="4699721"/>
        </p:xfrm>
        <a:graphic>
          <a:graphicData uri="http://schemas.openxmlformats.org/drawingml/2006/table">
            <a:tbl>
              <a:tblPr/>
              <a:tblGrid>
                <a:gridCol w="973470">
                  <a:extLst>
                    <a:ext uri="{9D8B030D-6E8A-4147-A177-3AD203B41FA5}">
                      <a16:colId xmlns:a16="http://schemas.microsoft.com/office/drawing/2014/main" val="2816298933"/>
                    </a:ext>
                  </a:extLst>
                </a:gridCol>
                <a:gridCol w="973470">
                  <a:extLst>
                    <a:ext uri="{9D8B030D-6E8A-4147-A177-3AD203B41FA5}">
                      <a16:colId xmlns:a16="http://schemas.microsoft.com/office/drawing/2014/main" val="2539729539"/>
                    </a:ext>
                  </a:extLst>
                </a:gridCol>
                <a:gridCol w="973470">
                  <a:extLst>
                    <a:ext uri="{9D8B030D-6E8A-4147-A177-3AD203B41FA5}">
                      <a16:colId xmlns:a16="http://schemas.microsoft.com/office/drawing/2014/main" val="3612122141"/>
                    </a:ext>
                  </a:extLst>
                </a:gridCol>
                <a:gridCol w="973470">
                  <a:extLst>
                    <a:ext uri="{9D8B030D-6E8A-4147-A177-3AD203B41FA5}">
                      <a16:colId xmlns:a16="http://schemas.microsoft.com/office/drawing/2014/main" val="3868146690"/>
                    </a:ext>
                  </a:extLst>
                </a:gridCol>
                <a:gridCol w="973470">
                  <a:extLst>
                    <a:ext uri="{9D8B030D-6E8A-4147-A177-3AD203B41FA5}">
                      <a16:colId xmlns:a16="http://schemas.microsoft.com/office/drawing/2014/main" val="3173320382"/>
                    </a:ext>
                  </a:extLst>
                </a:gridCol>
                <a:gridCol w="973470">
                  <a:extLst>
                    <a:ext uri="{9D8B030D-6E8A-4147-A177-3AD203B41FA5}">
                      <a16:colId xmlns:a16="http://schemas.microsoft.com/office/drawing/2014/main" val="3913116237"/>
                    </a:ext>
                  </a:extLst>
                </a:gridCol>
              </a:tblGrid>
              <a:tr h="463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Rank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System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Cores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Rmax (PFlop/s)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Rpeak (PFlop/s)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>
                          <a:effectLst/>
                        </a:rPr>
                        <a:t>Power (kW)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101300"/>
                  </a:ext>
                </a:extLst>
              </a:tr>
              <a:tr h="40351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8B8D8E"/>
                          </a:solidFill>
                          <a:effectLst/>
                          <a:hlinkClick r:id="rId3"/>
                        </a:rPr>
                        <a:t>Frontier</a:t>
                      </a: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  <a:hlinkClick r:id="rId3"/>
                        </a:rPr>
                        <a:t> - </a:t>
                      </a: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</a:rPr>
                        <a:t>ORNL</a:t>
                      </a:r>
                      <a:endParaRPr lang="en-US" sz="1200" dirty="0">
                        <a:effectLst/>
                      </a:endParaRP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8,699,904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1,206.00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1,714.81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22,786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816729"/>
                  </a:ext>
                </a:extLst>
              </a:tr>
              <a:tr h="42336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8B8D8E"/>
                          </a:solidFill>
                          <a:effectLst/>
                          <a:hlinkClick r:id="rId4"/>
                        </a:rPr>
                        <a:t>Aurora</a:t>
                      </a: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  <a:hlinkClick r:id="rId4"/>
                        </a:rPr>
                        <a:t> </a:t>
                      </a:r>
                      <a:endParaRPr lang="en-US" sz="1200" u="none" strike="noStrike" dirty="0">
                        <a:solidFill>
                          <a:srgbClr val="8B8D8E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</a:rPr>
                        <a:t>ANL</a:t>
                      </a:r>
                      <a:endParaRPr lang="en-US" sz="1200" dirty="0">
                        <a:effectLst/>
                      </a:endParaRP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9,264,128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1,012.00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1,980.01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38,698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522216"/>
                  </a:ext>
                </a:extLst>
              </a:tr>
              <a:tr h="36382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3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8B8D8E"/>
                          </a:solidFill>
                          <a:effectLst/>
                          <a:hlinkClick r:id="rId5"/>
                        </a:rPr>
                        <a:t>Eagle</a:t>
                      </a: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  <a:hlinkClick r:id="rId5"/>
                        </a:rPr>
                        <a:t> -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  <a:hlinkClick r:id="rId6"/>
                        </a:rPr>
                        <a:t>Microsoft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United States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2,073,600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561.20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846.84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>
                        <a:effectLst/>
                      </a:endParaRP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6625263"/>
                  </a:ext>
                </a:extLst>
              </a:tr>
              <a:tr h="3836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4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8B8D8E"/>
                          </a:solidFill>
                          <a:effectLst/>
                          <a:hlinkClick r:id="rId7"/>
                        </a:rPr>
                        <a:t>Fugaku</a:t>
                      </a: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  <a:hlinkClick r:id="rId7"/>
                        </a:rPr>
                        <a:t> -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Japan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7,630,848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442.01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537.21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29,899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071357"/>
                  </a:ext>
                </a:extLst>
              </a:tr>
              <a:tr h="34398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5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8B8D8E"/>
                          </a:solidFill>
                          <a:effectLst/>
                          <a:hlinkClick r:id="rId8"/>
                        </a:rPr>
                        <a:t>LUMI</a:t>
                      </a: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  <a:hlinkClick r:id="rId8"/>
                        </a:rPr>
                        <a:t> 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Finland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2,752,704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379.70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531.51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7,107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561913"/>
                  </a:ext>
                </a:extLst>
              </a:tr>
              <a:tr h="3836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6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8B8D8E"/>
                          </a:solidFill>
                          <a:effectLst/>
                          <a:hlinkClick r:id="rId9"/>
                        </a:rPr>
                        <a:t>Alps</a:t>
                      </a: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  <a:hlinkClick r:id="rId9"/>
                        </a:rPr>
                        <a:t> </a:t>
                      </a:r>
                      <a:endParaRPr lang="en-US" sz="1200" u="none" strike="noStrike" dirty="0">
                        <a:solidFill>
                          <a:srgbClr val="8B8D8E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1200" dirty="0">
                          <a:effectLst/>
                        </a:rPr>
                        <a:t>Switzerland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1,305,600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270.00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353.75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5,194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0659791"/>
                  </a:ext>
                </a:extLst>
              </a:tr>
              <a:tr h="40351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7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8B8D8E"/>
                          </a:solidFill>
                          <a:effectLst/>
                          <a:hlinkClick r:id="rId10"/>
                        </a:rPr>
                        <a:t>Leonardo</a:t>
                      </a: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  <a:hlinkClick r:id="rId10"/>
                        </a:rPr>
                        <a:t> - </a:t>
                      </a:r>
                      <a:r>
                        <a:rPr lang="en-US" sz="1200" dirty="0">
                          <a:effectLst/>
                        </a:rPr>
                        <a:t>Italy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1,824,768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241.20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306.31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7,494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833071"/>
                  </a:ext>
                </a:extLst>
              </a:tr>
              <a:tr h="40351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8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8B8D8E"/>
                          </a:solidFill>
                          <a:effectLst/>
                          <a:hlinkClick r:id="rId11"/>
                        </a:rPr>
                        <a:t>MareNostru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Spain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663,040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175.30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249.44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4,159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873217"/>
                  </a:ext>
                </a:extLst>
              </a:tr>
              <a:tr h="4432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9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8B8D8E"/>
                          </a:solidFill>
                          <a:effectLst/>
                          <a:hlinkClick r:id="rId12"/>
                        </a:rPr>
                        <a:t>Summit</a:t>
                      </a: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  <a:hlinkClick r:id="rId12"/>
                        </a:rPr>
                        <a:t> - </a:t>
                      </a: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</a:rPr>
                        <a:t>ORNL</a:t>
                      </a:r>
                      <a:endParaRPr lang="en-US" sz="1200" dirty="0">
                        <a:effectLst/>
                      </a:endParaRP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2,414,592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148.60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200.79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10,096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3682140"/>
                  </a:ext>
                </a:extLst>
              </a:tr>
              <a:tr h="4432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rgbClr val="8B8D8E"/>
                          </a:solidFill>
                          <a:effectLst/>
                          <a:hlinkClick r:id="rId13"/>
                        </a:rPr>
                        <a:t>Eos</a:t>
                      </a:r>
                      <a:r>
                        <a:rPr lang="en-US" sz="1200" b="1" u="none" strike="noStrike" dirty="0">
                          <a:solidFill>
                            <a:srgbClr val="8B8D8E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>
                          <a:solidFill>
                            <a:srgbClr val="8B8D8E"/>
                          </a:solidFill>
                          <a:effectLst/>
                          <a:hlinkClick r:id="rId14"/>
                        </a:rPr>
                        <a:t>NVIDIA Corporation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United States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485,888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121.40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>
                          <a:effectLst/>
                        </a:rPr>
                        <a:t>188.65</a:t>
                      </a: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dirty="0">
                        <a:effectLst/>
                      </a:endParaRPr>
                    </a:p>
                  </a:txBody>
                  <a:tcPr marL="6615" marR="6615" marT="3308" marB="33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2310504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838FC4CB-29B5-0F1C-2C3F-CB71D6D39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52" y="1211057"/>
            <a:ext cx="2161114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rgbClr val="3D3C3F"/>
              </a:solidFill>
              <a:effectLst/>
              <a:latin typeface="DIN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2B989-4D62-134F-FC0E-292C6B62D4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06" y="764931"/>
            <a:ext cx="5582667" cy="5139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32829A-E62E-7783-0F27-F20C198ED8A0}"/>
              </a:ext>
            </a:extLst>
          </p:cNvPr>
          <p:cNvSpPr txBox="1"/>
          <p:nvPr/>
        </p:nvSpPr>
        <p:spPr>
          <a:xfrm>
            <a:off x="9231995" y="4114800"/>
            <a:ext cx="261645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Curves appear to go linear around position 100…</a:t>
            </a:r>
          </a:p>
        </p:txBody>
      </p:sp>
    </p:spTree>
    <p:extLst>
      <p:ext uri="{BB962C8B-B14F-4D97-AF65-F5344CB8AC3E}">
        <p14:creationId xmlns:p14="http://schemas.microsoft.com/office/powerpoint/2010/main" val="742419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13878-9EDE-BFF1-2AA1-67741295C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E4A207-FC79-E1B5-69A8-805D3E2E3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1FC82-1177-8E7A-553D-514A149D8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33600"/>
            <a:ext cx="11620399" cy="1943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Field of Nuclear Physics and Jefferson Lab</a:t>
            </a:r>
          </a:p>
          <a:p>
            <a:r>
              <a:rPr lang="en-US" dirty="0">
                <a:solidFill>
                  <a:schemeClr val="bg1"/>
                </a:solidFill>
              </a:rPr>
              <a:t>Scientific Advances Driven by Data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91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50E80-9EF9-E4FC-74BB-F63FC78EA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has become a commodity in life and physics</a:t>
            </a:r>
          </a:p>
        </p:txBody>
      </p:sp>
      <p:pic>
        <p:nvPicPr>
          <p:cNvPr id="1026" name="Picture 2" descr="Types of Data - Infographic">
            <a:extLst>
              <a:ext uri="{FF2B5EF4-FFF2-40B4-BE49-F238E27FC236}">
                <a16:creationId xmlns:a16="http://schemas.microsoft.com/office/drawing/2014/main" id="{17CDB85A-5C78-511C-F773-DC035555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06" y="1211715"/>
            <a:ext cx="6567949" cy="487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2472E4-AC70-9377-4F32-E2D9E8194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885" y="3241887"/>
            <a:ext cx="2705100" cy="1651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66EB39-6F17-63D6-6235-F40A5A1D92DF}"/>
              </a:ext>
            </a:extLst>
          </p:cNvPr>
          <p:cNvSpPr txBox="1"/>
          <p:nvPr/>
        </p:nvSpPr>
        <p:spPr>
          <a:xfrm>
            <a:off x="7333885" y="1546993"/>
            <a:ext cx="4748980" cy="13388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Scattering data is more or less discrete (digitized)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It is also similar (splat-on-splat, </a:t>
            </a:r>
            <a:r>
              <a:rPr lang="en-US" dirty="0" err="1"/>
              <a:t>Venton</a:t>
            </a:r>
            <a:r>
              <a:rPr lang="en-US" dirty="0"/>
              <a:t> Cerf)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It is usually not complete</a:t>
            </a:r>
          </a:p>
        </p:txBody>
      </p:sp>
      <p:pic>
        <p:nvPicPr>
          <p:cNvPr id="7" name="Picture 2" descr="BONuS radial time projection chamber being inserted into the CLAS12... |  Download Scientific Diagram">
            <a:extLst>
              <a:ext uri="{FF2B5EF4-FFF2-40B4-BE49-F238E27FC236}">
                <a16:creationId xmlns:a16="http://schemas.microsoft.com/office/drawing/2014/main" id="{1D6CEF02-4D7F-0BFA-EA62-DC76E4A8D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985" y="3335443"/>
            <a:ext cx="1950156" cy="14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079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320B77B-DCEB-6F1E-76EC-5582B93FE8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013494"/>
              </p:ext>
            </p:extLst>
          </p:nvPr>
        </p:nvGraphicFramePr>
        <p:xfrm>
          <a:off x="161693" y="611109"/>
          <a:ext cx="8153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C32454B-ED75-D9BB-8929-938899910478}"/>
              </a:ext>
            </a:extLst>
          </p:cNvPr>
          <p:cNvSpPr txBox="1"/>
          <p:nvPr/>
        </p:nvSpPr>
        <p:spPr>
          <a:xfrm>
            <a:off x="8458993" y="1176098"/>
            <a:ext cx="3571314" cy="15881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Lead the NP engagements for IRI and an HPDF spoke. How: hold workshops, build on current research (</a:t>
            </a:r>
            <a:r>
              <a:rPr lang="en-US" dirty="0" err="1"/>
              <a:t>EJfat</a:t>
            </a:r>
            <a:r>
              <a:rPr lang="en-US" dirty="0"/>
              <a:t>, streaming grand challenge), and influence EIC computing model</a:t>
            </a:r>
          </a:p>
        </p:txBody>
      </p:sp>
      <p:pic>
        <p:nvPicPr>
          <p:cNvPr id="5" name="Picture 4" descr="A diagram of a number of hours&#10;&#10;Description automatically generated">
            <a:extLst>
              <a:ext uri="{FF2B5EF4-FFF2-40B4-BE49-F238E27FC236}">
                <a16:creationId xmlns:a16="http://schemas.microsoft.com/office/drawing/2014/main" id="{B7CDC3F4-5347-0157-CDF3-D0374CD5F4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56" y="2971800"/>
            <a:ext cx="2527539" cy="2462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9D52EC-965A-D2A6-2533-F3D93B2D718C}"/>
              </a:ext>
            </a:extLst>
          </p:cNvPr>
          <p:cNvSpPr txBox="1"/>
          <p:nvPr/>
        </p:nvSpPr>
        <p:spPr>
          <a:xfrm>
            <a:off x="8813356" y="5482718"/>
            <a:ext cx="252753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Application: AL/ML improve integrating into CEBAF Ops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9ECD46-2D5A-052E-84FB-8331B6C2E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209" y="5110902"/>
            <a:ext cx="3937223" cy="1420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F22C1-50DF-16B0-583F-148871093E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34" b="57922"/>
          <a:stretch/>
        </p:blipFill>
        <p:spPr>
          <a:xfrm>
            <a:off x="152400" y="1524000"/>
            <a:ext cx="3352800" cy="1385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7E06F4-0912-660E-C52E-8013973A97C3}"/>
              </a:ext>
            </a:extLst>
          </p:cNvPr>
          <p:cNvSpPr txBox="1"/>
          <p:nvPr/>
        </p:nvSpPr>
        <p:spPr>
          <a:xfrm>
            <a:off x="2825185" y="6504039"/>
            <a:ext cx="282641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HPDF hardware concepts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7FB37-953A-D2A2-B0B6-13493D52D6E1}"/>
              </a:ext>
            </a:extLst>
          </p:cNvPr>
          <p:cNvSpPr txBox="1"/>
          <p:nvPr/>
        </p:nvSpPr>
        <p:spPr>
          <a:xfrm>
            <a:off x="1219200" y="3026036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JLDC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6A680-55EF-0057-D50C-0BA613A8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172527"/>
            <a:ext cx="11504904" cy="877163"/>
          </a:xfrm>
        </p:spPr>
        <p:txBody>
          <a:bodyPr/>
          <a:lstStyle/>
          <a:p>
            <a:r>
              <a:rPr lang="en-US" dirty="0"/>
              <a:t>The data strategy extends from a new facility through R&amp;D and application: High Performance Data Facility</a:t>
            </a:r>
          </a:p>
        </p:txBody>
      </p:sp>
    </p:spTree>
    <p:extLst>
      <p:ext uri="{BB962C8B-B14F-4D97-AF65-F5344CB8AC3E}">
        <p14:creationId xmlns:p14="http://schemas.microsoft.com/office/powerpoint/2010/main" val="1765429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F7D5-86F5-244C-1183-EB34380CA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HPDF will be at the Heart of Data and Computation in the Office of Science</a:t>
            </a:r>
          </a:p>
        </p:txBody>
      </p:sp>
      <p:pic>
        <p:nvPicPr>
          <p:cNvPr id="4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6E86586-08B4-A506-DC23-87BC08515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6" y="1113110"/>
            <a:ext cx="7849818" cy="449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AE9EE-9A5F-932E-6A2A-3B54182A85E4}"/>
              </a:ext>
            </a:extLst>
          </p:cNvPr>
          <p:cNvSpPr txBox="1"/>
          <p:nvPr/>
        </p:nvSpPr>
        <p:spPr>
          <a:xfrm>
            <a:off x="2362430" y="5283225"/>
            <a:ext cx="721829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HPDF (data intensive), other HPC facilities (compute intensive), </a:t>
            </a:r>
          </a:p>
          <a:p>
            <a:r>
              <a:rPr lang="en-US" dirty="0"/>
              <a:t>User Facilities…coupled through </a:t>
            </a:r>
            <a:r>
              <a:rPr lang="en-US" dirty="0" err="1"/>
              <a:t>ESNet</a:t>
            </a:r>
            <a:r>
              <a:rPr lang="en-US" dirty="0"/>
              <a:t> represent components of the  ‘Integrated Research Infrastructure’ connects all SC user facilities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DC13B4-E5D2-D817-7ADE-21F93E7D65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8817" y="1208032"/>
            <a:ext cx="3030537" cy="360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71902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B4388-5782-85BF-8F75-FDB5631B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to train models (it takes many millions)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DFE5F-F5C9-2578-8EC6-C615161E8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61" y="874035"/>
            <a:ext cx="10517753" cy="5581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5CFA91-9C45-9442-F64C-81BC97CA089D}"/>
              </a:ext>
            </a:extLst>
          </p:cNvPr>
          <p:cNvSpPr txBox="1"/>
          <p:nvPr/>
        </p:nvSpPr>
        <p:spPr>
          <a:xfrm>
            <a:off x="9111328" y="3918712"/>
            <a:ext cx="2548411" cy="7571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Training GPT-4 took ~ 3 months on an exascale equivalent computer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832E41-5C57-14CA-B590-638DF3F761AB}"/>
              </a:ext>
            </a:extLst>
          </p:cNvPr>
          <p:cNvCxnSpPr/>
          <p:nvPr/>
        </p:nvCxnSpPr>
        <p:spPr>
          <a:xfrm flipH="1" flipV="1">
            <a:off x="9255760" y="2062480"/>
            <a:ext cx="1148080" cy="181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640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F0EE-BF8A-FB3B-2F41-435BFF43C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Equals Big Electricity Requirements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79ACD-9EAC-2DE0-E81F-9C74E8A42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5545"/>
            <a:ext cx="8786282" cy="43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A1778C-A136-4F0B-B256-274E84EA545F}"/>
              </a:ext>
            </a:extLst>
          </p:cNvPr>
          <p:cNvSpPr txBox="1"/>
          <p:nvPr/>
        </p:nvSpPr>
        <p:spPr>
          <a:xfrm>
            <a:off x="234366" y="899950"/>
            <a:ext cx="415164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Source: Virginia Mercury, 28 May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5FF56-35D4-549D-2AEA-0C02E8E3FC2E}"/>
              </a:ext>
            </a:extLst>
          </p:cNvPr>
          <p:cNvSpPr txBox="1"/>
          <p:nvPr/>
        </p:nvSpPr>
        <p:spPr>
          <a:xfrm>
            <a:off x="8811682" y="791886"/>
            <a:ext cx="31713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Newsreader"/>
              </a:rPr>
              <a:t>The utility has connected 94 data centers to date and expects to connect another 15 this year, Blue also told investors. Power Engineering </a:t>
            </a:r>
            <a:r>
              <a:rPr lang="en-US" b="0" i="0" u="none" strike="noStrike" dirty="0">
                <a:effectLst/>
                <a:latin typeface="Newsreader"/>
                <a:hlinkClick r:id="rId3"/>
              </a:rPr>
              <a:t>reported</a:t>
            </a:r>
            <a:r>
              <a:rPr lang="en-US" b="0" i="0" u="none" strike="noStrike" dirty="0">
                <a:effectLst/>
                <a:latin typeface="Newsreader"/>
              </a:rPr>
              <a:t>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Newsreader"/>
              </a:rPr>
              <a:t>on a Securities Exchange Commission annual filing that in 2023 and 2022, 24% and 21% of electricity sales from Dominion were to data centers, respectively.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85059-6B25-1000-FED3-50DA1AF7B1AD}"/>
              </a:ext>
            </a:extLst>
          </p:cNvPr>
          <p:cNvSpPr txBox="1"/>
          <p:nvPr/>
        </p:nvSpPr>
        <p:spPr>
          <a:xfrm>
            <a:off x="8786282" y="4405783"/>
            <a:ext cx="31713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Newsreader"/>
              </a:rPr>
              <a:t>Dominion </a:t>
            </a:r>
            <a:r>
              <a:rPr lang="en-US" b="0" i="0" u="none" strike="noStrike" dirty="0">
                <a:effectLst/>
                <a:latin typeface="Newsreader"/>
                <a:hlinkClick r:id="rId4"/>
              </a:rPr>
              <a:t>projects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Newsreader"/>
              </a:rPr>
              <a:t> its load growth, which includes data centers and vehicle electrification, to increase from 17 gigawatts in 2023 to 33 gigawatt in 2048</a:t>
            </a:r>
            <a:r>
              <a:rPr lang="en-US" dirty="0">
                <a:solidFill>
                  <a:srgbClr val="000000"/>
                </a:solidFill>
                <a:latin typeface="Newsreader"/>
              </a:rPr>
              <a:t>.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Newsreader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61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BCC7E5-D337-3801-3A9B-8C52CEDB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C48256-9DD8-120C-8AA5-E9E83E404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95C57F-04A4-5866-F1EE-8F1A1A4A0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752FC3-0650-9DA2-42A8-3A02DE58D047}"/>
              </a:ext>
            </a:extLst>
          </p:cNvPr>
          <p:cNvSpPr txBox="1"/>
          <p:nvPr/>
        </p:nvSpPr>
        <p:spPr>
          <a:xfrm>
            <a:off x="782532" y="646675"/>
            <a:ext cx="10502832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Summary and Outlook II</a:t>
            </a:r>
          </a:p>
          <a:p>
            <a:pPr algn="ctr">
              <a:lnSpc>
                <a:spcPct val="90000"/>
              </a:lnSpc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Computing technology, built on silicon, has enabled a revolution in almost every facet of life and science; this 70-year trend will continue although the underlying technology is reaching maturity (linear growth)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Physics requires experiments, data, and theory…working hand in hand to explain phenomena…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there is a valid, proven, way to practice science: ask a falsifiable question, construct a hypothesis, perform an experiment, refine hypothesis…repeat…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There is also an incorrect way to practice science which leads to alchemy: collect data, find patterns magically, forget theory, repeat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Poincare’: Science is built of facts the way a house is built of bricks: but an accumulation of facts is no more science than a pile of bricks is a house. </a:t>
            </a:r>
          </a:p>
        </p:txBody>
      </p:sp>
    </p:spTree>
    <p:extLst>
      <p:ext uri="{BB962C8B-B14F-4D97-AF65-F5344CB8AC3E}">
        <p14:creationId xmlns:p14="http://schemas.microsoft.com/office/powerpoint/2010/main" val="1355696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11D88-9996-928F-A50E-DB082C35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Physics across the Universe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ECBC1-C1CB-CA20-E0C2-9C71C9434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9" t="10234" r="27802" b="10550"/>
          <a:stretch/>
        </p:blipFill>
        <p:spPr>
          <a:xfrm rot="5400000">
            <a:off x="3339549" y="535991"/>
            <a:ext cx="5860065" cy="6358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670C12-64B0-84C8-BD1B-548B4936BDF2}"/>
              </a:ext>
            </a:extLst>
          </p:cNvPr>
          <p:cNvSpPr txBox="1"/>
          <p:nvPr/>
        </p:nvSpPr>
        <p:spPr>
          <a:xfrm>
            <a:off x="9060760" y="5741422"/>
            <a:ext cx="183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Nuclear Physics &amp; Astrophysics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6BF7E-D0E3-5781-643E-72704076B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1244" y="2939395"/>
            <a:ext cx="2133600" cy="160635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523C1-6CAE-24F4-3B7A-33FDA2B79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4844" y="4545754"/>
            <a:ext cx="1247270" cy="1264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F1077C-0E7C-3141-5D40-915FA581895E}"/>
              </a:ext>
            </a:extLst>
          </p:cNvPr>
          <p:cNvSpPr txBox="1"/>
          <p:nvPr/>
        </p:nvSpPr>
        <p:spPr>
          <a:xfrm>
            <a:off x="4754392" y="5402122"/>
            <a:ext cx="92845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Quarks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3D47B6-90FF-F1A5-D42F-2C43E3C2DBB7}"/>
              </a:ext>
            </a:extLst>
          </p:cNvPr>
          <p:cNvSpPr txBox="1"/>
          <p:nvPr/>
        </p:nvSpPr>
        <p:spPr>
          <a:xfrm>
            <a:off x="4514793" y="1744944"/>
            <a:ext cx="91563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Gluons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1559A-4929-AF74-6B95-F4B4A06BD1C1}"/>
              </a:ext>
            </a:extLst>
          </p:cNvPr>
          <p:cNvSpPr txBox="1"/>
          <p:nvPr/>
        </p:nvSpPr>
        <p:spPr>
          <a:xfrm>
            <a:off x="6327138" y="2618453"/>
            <a:ext cx="150640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Neutron Star Mergers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FECA8-F4C8-E926-923D-E7E2021B73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09" y="4368830"/>
            <a:ext cx="1015902" cy="896014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D3B46F-11C6-FAEC-2402-825FD56E3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768" y="2345030"/>
            <a:ext cx="937720" cy="898028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55514BA-D349-A447-6BD0-78F197466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27" y="3317132"/>
            <a:ext cx="977282" cy="95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E3BFBD0-9BC3-4A23-A4AA-B6F35EF0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362" y="733804"/>
            <a:ext cx="2038318" cy="137886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9F80F8-1EE4-8C0A-4F2D-70180F121205}"/>
              </a:ext>
            </a:extLst>
          </p:cNvPr>
          <p:cNvSpPr txBox="1"/>
          <p:nvPr/>
        </p:nvSpPr>
        <p:spPr>
          <a:xfrm>
            <a:off x="9172315" y="1918801"/>
            <a:ext cx="3095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Fundamental Symmetries (in search of Physics Beyond Standard Model)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30034E-D24D-23A1-4AA2-A0FE9D65DA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84044" y="962350"/>
            <a:ext cx="1237103" cy="159866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21ABA6-F4EE-DA2A-4372-5FBD159F0E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266" t="12337" r="28742"/>
          <a:stretch/>
        </p:blipFill>
        <p:spPr>
          <a:xfrm>
            <a:off x="3133367" y="4545754"/>
            <a:ext cx="1176048" cy="159866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9AE813-7A1E-7179-75BD-66019C87F6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3111" y="5782165"/>
            <a:ext cx="1626088" cy="86307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085554-03CA-F4A6-1719-E3D199F280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43219" y="2973483"/>
            <a:ext cx="1481864" cy="16465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9B9AA0-52B2-459C-5BED-99A624EAF50C}"/>
              </a:ext>
            </a:extLst>
          </p:cNvPr>
          <p:cNvSpPr txBox="1"/>
          <p:nvPr/>
        </p:nvSpPr>
        <p:spPr>
          <a:xfrm>
            <a:off x="4242831" y="5975359"/>
            <a:ext cx="2031325" cy="5909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10</a:t>
            </a:r>
            <a:r>
              <a:rPr lang="en-US" baseline="30000" dirty="0"/>
              <a:t>-10</a:t>
            </a:r>
            <a:r>
              <a:rPr lang="en-US" dirty="0"/>
              <a:t> –10</a:t>
            </a:r>
            <a:r>
              <a:rPr lang="en-US" baseline="30000" dirty="0"/>
              <a:t>-3</a:t>
            </a:r>
            <a:r>
              <a:rPr lang="en-US" dirty="0"/>
              <a:t> sec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The world of QCD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5933B3-5D8A-2046-EA64-0558A347C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9" y="2380466"/>
            <a:ext cx="3036671" cy="289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2B50F1-B37B-6968-09ED-096735333436}"/>
              </a:ext>
            </a:extLst>
          </p:cNvPr>
          <p:cNvSpPr txBox="1"/>
          <p:nvPr/>
        </p:nvSpPr>
        <p:spPr>
          <a:xfrm>
            <a:off x="1031965" y="5286706"/>
            <a:ext cx="111120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Credit: BNL</a:t>
            </a:r>
          </a:p>
        </p:txBody>
      </p:sp>
    </p:spTree>
    <p:extLst>
      <p:ext uri="{BB962C8B-B14F-4D97-AF65-F5344CB8AC3E}">
        <p14:creationId xmlns:p14="http://schemas.microsoft.com/office/powerpoint/2010/main" val="226787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6" grpId="0"/>
      <p:bldP spid="3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C05AB-E5EF-76C4-40F0-3F23172F5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" y="251239"/>
            <a:ext cx="11504904" cy="484748"/>
          </a:xfrm>
        </p:spPr>
        <p:txBody>
          <a:bodyPr/>
          <a:lstStyle/>
          <a:p>
            <a:r>
              <a:rPr lang="en-US" dirty="0"/>
              <a:t>QCD Describes Quark Gluon Interactions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E4F0ED-36BD-3BCB-8D30-B05A2497719F}"/>
              </a:ext>
            </a:extLst>
          </p:cNvPr>
          <p:cNvGrpSpPr/>
          <p:nvPr/>
        </p:nvGrpSpPr>
        <p:grpSpPr>
          <a:xfrm>
            <a:off x="5054600" y="856849"/>
            <a:ext cx="6309271" cy="2666912"/>
            <a:chOff x="6417815" y="1143088"/>
            <a:chExt cx="5377855" cy="196034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1356388-A84D-921A-4C72-5E227B5F488C}"/>
                </a:ext>
              </a:extLst>
            </p:cNvPr>
            <p:cNvGrpSpPr/>
            <p:nvPr/>
          </p:nvGrpSpPr>
          <p:grpSpPr>
            <a:xfrm>
              <a:off x="6417815" y="1143088"/>
              <a:ext cx="5377855" cy="1960348"/>
              <a:chOff x="6417815" y="1143088"/>
              <a:chExt cx="5377855" cy="196034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B19E27D-9290-3C94-7626-9087FBE0A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17815" y="1143088"/>
                <a:ext cx="5377855" cy="196034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10C7B5-DEFA-0B5C-A1DC-20F84B85F6D5}"/>
                  </a:ext>
                </a:extLst>
              </p:cNvPr>
              <p:cNvSpPr txBox="1"/>
              <p:nvPr/>
            </p:nvSpPr>
            <p:spPr>
              <a:xfrm>
                <a:off x="6417815" y="1166464"/>
                <a:ext cx="8504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Position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E70CFE-02AF-01D0-A4E0-0EE97A84ABB2}"/>
                  </a:ext>
                </a:extLst>
              </p:cNvPr>
              <p:cNvSpPr txBox="1"/>
              <p:nvPr/>
            </p:nvSpPr>
            <p:spPr>
              <a:xfrm>
                <a:off x="10668438" y="1166463"/>
                <a:ext cx="11272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Momentum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1E7E7B-6081-94C6-8FBA-D6E8D287CF76}"/>
                </a:ext>
              </a:extLst>
            </p:cNvPr>
            <p:cNvSpPr txBox="1"/>
            <p:nvPr/>
          </p:nvSpPr>
          <p:spPr>
            <a:xfrm>
              <a:off x="7131550" y="2697466"/>
              <a:ext cx="172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Direction of Proton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1DD633-0F8F-8F0E-FF41-1A2DD4DE0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0" y="888649"/>
            <a:ext cx="4795841" cy="521900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8570A6-9CF5-9061-3505-DC7ED6BA7837}"/>
              </a:ext>
            </a:extLst>
          </p:cNvPr>
          <p:cNvSpPr txBox="1">
            <a:spLocks/>
          </p:cNvSpPr>
          <p:nvPr/>
        </p:nvSpPr>
        <p:spPr>
          <a:xfrm>
            <a:off x="4926952" y="5062908"/>
            <a:ext cx="6934200" cy="1193697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000000"/>
                </a:solidFill>
              </a:rPr>
              <a:t>The ability to reduce everything to simple fundamental laws does not imply the ability to start from those laws and reconstruct the universe. -- </a:t>
            </a:r>
            <a:r>
              <a:rPr lang="en-US" sz="1800" i="1" dirty="0">
                <a:solidFill>
                  <a:srgbClr val="000000"/>
                </a:solidFill>
              </a:rPr>
              <a:t>More is different</a:t>
            </a:r>
            <a:r>
              <a:rPr lang="en-US" sz="1800" dirty="0">
                <a:solidFill>
                  <a:srgbClr val="000000"/>
                </a:solidFill>
              </a:rPr>
              <a:t>, P. W. Anderson [Sci 177, 393 (1972)]</a:t>
            </a: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C778BA-55E7-1ACB-8D1D-300D5E85C4C9}"/>
              </a:ext>
            </a:extLst>
          </p:cNvPr>
          <p:cNvSpPr txBox="1"/>
          <p:nvPr/>
        </p:nvSpPr>
        <p:spPr>
          <a:xfrm>
            <a:off x="5161235" y="3970169"/>
            <a:ext cx="6096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SzPts val="1000"/>
            </a:pPr>
            <a:r>
              <a:rPr lang="en-US" sz="1800" dirty="0">
                <a:effectLst/>
                <a:latin typeface="Roboto" panose="02000000000000000000" pitchFamily="2" charset="0"/>
              </a:rPr>
              <a:t>How do quarks and gluons make up protons, neutrons, and, ultimately, atomic nuclei?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 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96257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A7E8-012C-AFC2-6ACE-C41A65F2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Strong Force Science Questions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8C00ED7E-66B4-B5B1-08BC-28AFB460E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070" y="815512"/>
            <a:ext cx="2267342" cy="1751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19A445-F093-89A8-66B1-86196BBD5E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4443" y="825220"/>
            <a:ext cx="1735766" cy="1741815"/>
          </a:xfrm>
          <a:prstGeom prst="rect">
            <a:avLst/>
          </a:prstGeom>
        </p:spPr>
      </p:pic>
      <p:pic>
        <p:nvPicPr>
          <p:cNvPr id="5" name="Picture 4" descr="A picture containing colorful&#10;&#10;Description automatically generated">
            <a:extLst>
              <a:ext uri="{FF2B5EF4-FFF2-40B4-BE49-F238E27FC236}">
                <a16:creationId xmlns:a16="http://schemas.microsoft.com/office/drawing/2014/main" id="{B3203576-E1D3-9969-B355-2391FB938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890" y="741591"/>
            <a:ext cx="2338277" cy="1804458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FFDE129B-1875-8D1F-CD1B-3872A9944A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6627556" y="736612"/>
            <a:ext cx="1857644" cy="1832198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0F56269-7A72-378B-65FC-D64FE2127A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4924631" y="840508"/>
            <a:ext cx="1572032" cy="1748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1DF62-4A8F-F11A-5D3F-8E08FCB8D813}"/>
              </a:ext>
            </a:extLst>
          </p:cNvPr>
          <p:cNvSpPr txBox="1"/>
          <p:nvPr/>
        </p:nvSpPr>
        <p:spPr>
          <a:xfrm>
            <a:off x="524443" y="2534245"/>
            <a:ext cx="17592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algn="ctr"/>
            <a:r>
              <a:rPr lang="en-US" sz="1200" dirty="0"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algn="ctr"/>
            <a:r>
              <a:rPr lang="en-US" sz="1200" dirty="0"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algn="ctr"/>
            <a:r>
              <a:rPr lang="en-US" sz="1200" dirty="0"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  <a:p>
            <a:pPr algn="ctr"/>
            <a:endParaRPr lang="en-US" sz="1200" dirty="0">
              <a:ea typeface="Comic Sans MS" charset="0"/>
              <a:cs typeface="Comic Sans M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BEB6D-E021-30D2-B7CF-6F86E59B5A3F}"/>
              </a:ext>
            </a:extLst>
          </p:cNvPr>
          <p:cNvSpPr txBox="1"/>
          <p:nvPr/>
        </p:nvSpPr>
        <p:spPr>
          <a:xfrm>
            <a:off x="2523415" y="2630943"/>
            <a:ext cx="240121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432FF"/>
                </a:solidFill>
              </a:rPr>
              <a:t>Does the mass of visible matter emerge from quark-gluon interactions?</a:t>
            </a:r>
          </a:p>
          <a:p>
            <a:pPr algn="ctr"/>
            <a:endParaRPr lang="en-US" sz="1200" dirty="0">
              <a:solidFill>
                <a:srgbClr val="0432FF"/>
              </a:solidFill>
            </a:endParaRPr>
          </a:p>
          <a:p>
            <a:r>
              <a:rPr lang="en-US" sz="1200" dirty="0"/>
              <a:t>Atom: Binding/Mass   	  	         =0.00000001</a:t>
            </a:r>
            <a:endParaRPr lang="en-US" sz="1200" baseline="30000" dirty="0"/>
          </a:p>
          <a:p>
            <a:r>
              <a:rPr lang="en-US" sz="1200" dirty="0"/>
              <a:t>Nucleus: Binding/Mass = 0.01</a:t>
            </a:r>
          </a:p>
          <a:p>
            <a:r>
              <a:rPr lang="en-US" sz="1200" dirty="0"/>
              <a:t>Proton: Binding/Mass = 100</a:t>
            </a:r>
          </a:p>
          <a:p>
            <a:pPr algn="ctr"/>
            <a:r>
              <a:rPr lang="en-US" sz="1200" dirty="0">
                <a:cs typeface="Arial" panose="020B0604020202020204" pitchFamily="34" charset="0"/>
              </a:rPr>
              <a:t>The so-called “QCD trace anomaly determines the proton mass. EIC measurements will determine the gluon term in the anomaly. 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157EFA-4EFB-D414-7284-1F4D54BB4ECF}"/>
              </a:ext>
            </a:extLst>
          </p:cNvPr>
          <p:cNvSpPr txBox="1"/>
          <p:nvPr/>
        </p:nvSpPr>
        <p:spPr>
          <a:xfrm>
            <a:off x="6596772" y="2713778"/>
            <a:ext cx="188842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Is the structure of a </a:t>
            </a:r>
            <a:r>
              <a:rPr lang="en-US" sz="1200" dirty="0">
                <a:solidFill>
                  <a:schemeClr val="accent2"/>
                </a:solidFill>
                <a:cs typeface="Comic Sans MS"/>
              </a:rPr>
              <a:t>free and bound </a:t>
            </a:r>
            <a:r>
              <a:rPr lang="en-US" sz="1200" dirty="0">
                <a:solidFill>
                  <a:srgbClr val="292934"/>
                </a:solidFill>
                <a:cs typeface="Comic Sans MS"/>
              </a:rPr>
              <a:t>nucleon the same?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How do quarks and gluons, </a:t>
            </a:r>
            <a:r>
              <a:rPr lang="en-US" sz="1200" dirty="0">
                <a:solidFill>
                  <a:schemeClr val="accent2"/>
                </a:solidFill>
                <a:cs typeface="Comic Sans MS"/>
              </a:rPr>
              <a:t>interact with a nuclear medium?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How do the </a:t>
            </a:r>
            <a:r>
              <a:rPr lang="en-US" sz="1200" dirty="0">
                <a:solidFill>
                  <a:schemeClr val="accent2"/>
                </a:solidFill>
                <a:cs typeface="Comic Sans MS"/>
              </a:rPr>
              <a:t>confined hadronic states emerge </a:t>
            </a:r>
            <a:r>
              <a:rPr lang="en-US" sz="1200" dirty="0">
                <a:solidFill>
                  <a:srgbClr val="292934"/>
                </a:solidFill>
                <a:cs typeface="Comic Sans MS"/>
              </a:rPr>
              <a:t>from these quarks and gluons? 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How do the quark-gluon </a:t>
            </a:r>
            <a:r>
              <a:rPr lang="en-US" sz="1200" dirty="0">
                <a:solidFill>
                  <a:schemeClr val="accent2"/>
                </a:solidFill>
                <a:cs typeface="Comic Sans MS"/>
              </a:rPr>
              <a:t>interactions create nuclear binding?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1CC764-0506-4BE9-0CCC-A625919D3CA5}"/>
              </a:ext>
            </a:extLst>
          </p:cNvPr>
          <p:cNvSpPr txBox="1"/>
          <p:nvPr/>
        </p:nvSpPr>
        <p:spPr>
          <a:xfrm>
            <a:off x="8724890" y="2667415"/>
            <a:ext cx="233827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How many gluons can fit in a proton?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How does </a:t>
            </a:r>
            <a:r>
              <a:rPr lang="en-US" sz="1200" dirty="0">
                <a:solidFill>
                  <a:srgbClr val="FF0000"/>
                </a:solidFill>
                <a:cs typeface="Comic Sans MS"/>
              </a:rPr>
              <a:t>a dense nuclear environment affect </a:t>
            </a:r>
            <a:r>
              <a:rPr lang="en-US" sz="1200" dirty="0">
                <a:solidFill>
                  <a:srgbClr val="292934"/>
                </a:solidFill>
                <a:cs typeface="Comic Sans MS"/>
              </a:rPr>
              <a:t>the quarks and gluons, their correlations, and their interactions?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solidFill>
                  <a:srgbClr val="292934"/>
                </a:solidFill>
                <a:cs typeface="Comic Sans MS"/>
              </a:rPr>
              <a:t>What happens to the </a:t>
            </a:r>
            <a:r>
              <a:rPr lang="en-US" sz="1200" dirty="0">
                <a:solidFill>
                  <a:srgbClr val="FF0000"/>
                </a:solidFill>
                <a:cs typeface="Comic Sans MS"/>
              </a:rPr>
              <a:t>gluon density in nuclei</a:t>
            </a:r>
            <a:r>
              <a:rPr lang="en-US" sz="1200" dirty="0">
                <a:solidFill>
                  <a:srgbClr val="292934"/>
                </a:solidFill>
                <a:cs typeface="Comic Sans MS"/>
              </a:rPr>
              <a:t>? Does </a:t>
            </a:r>
            <a:r>
              <a:rPr lang="en-US" sz="1200" dirty="0">
                <a:solidFill>
                  <a:srgbClr val="FF0000"/>
                </a:solidFill>
                <a:cs typeface="Comic Sans MS"/>
              </a:rPr>
              <a:t>it saturate at high energy?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12489B-2E15-DABC-53FF-2BDD7BE70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3439" y="4604244"/>
            <a:ext cx="644570" cy="389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55194A-DB09-DD56-073D-0A824C1EA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5696" y="4597624"/>
            <a:ext cx="640121" cy="3759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00A6E8-DF13-2E6D-51F8-7FBCED2FFB0C}"/>
              </a:ext>
            </a:extLst>
          </p:cNvPr>
          <p:cNvSpPr txBox="1"/>
          <p:nvPr/>
        </p:nvSpPr>
        <p:spPr>
          <a:xfrm>
            <a:off x="9785614" y="50819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8871CC-EE5D-7A28-AC15-0E694804D074}"/>
              </a:ext>
            </a:extLst>
          </p:cNvPr>
          <p:cNvSpPr txBox="1"/>
          <p:nvPr/>
        </p:nvSpPr>
        <p:spPr>
          <a:xfrm>
            <a:off x="9133435" y="5107419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gluon</a:t>
            </a:r>
          </a:p>
          <a:p>
            <a:pPr algn="ctr"/>
            <a:r>
              <a:rPr lang="en-US" sz="900" dirty="0"/>
              <a:t>splitting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BC76B2-720D-7ACB-FFBC-3D50645E42E0}"/>
              </a:ext>
            </a:extLst>
          </p:cNvPr>
          <p:cNvSpPr txBox="1"/>
          <p:nvPr/>
        </p:nvSpPr>
        <p:spPr>
          <a:xfrm>
            <a:off x="10027817" y="5085070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gluon</a:t>
            </a:r>
          </a:p>
          <a:p>
            <a:pPr algn="ctr"/>
            <a:r>
              <a:rPr lang="en-US" sz="900" dirty="0"/>
              <a:t>recombination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9D03E0-3B59-4A86-CA27-B36CB0B0F445}"/>
              </a:ext>
            </a:extLst>
          </p:cNvPr>
          <p:cNvSpPr txBox="1"/>
          <p:nvPr/>
        </p:nvSpPr>
        <p:spPr>
          <a:xfrm>
            <a:off x="4888265" y="2630943"/>
            <a:ext cx="1516696" cy="3270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1200" dirty="0">
                <a:cs typeface="Comic Sans MS"/>
              </a:rPr>
              <a:t>How are the quarks and </a:t>
            </a:r>
            <a:r>
              <a:rPr lang="en-US" sz="1200" dirty="0">
                <a:solidFill>
                  <a:srgbClr val="00B050"/>
                </a:solidFill>
                <a:cs typeface="Comic Sans MS"/>
              </a:rPr>
              <a:t>gluon distributed in space and momentum </a:t>
            </a:r>
            <a:r>
              <a:rPr lang="en-US" sz="1200" dirty="0">
                <a:cs typeface="Comic Sans MS"/>
              </a:rPr>
              <a:t>inside the nucleon &amp; nuclei? </a:t>
            </a:r>
          </a:p>
          <a:p>
            <a:pPr algn="ctr">
              <a:spcBef>
                <a:spcPts val="300"/>
              </a:spcBef>
            </a:pPr>
            <a:r>
              <a:rPr lang="en-US" sz="1200" dirty="0">
                <a:cs typeface="Comic Sans MS"/>
              </a:rPr>
              <a:t>How do the </a:t>
            </a:r>
            <a:r>
              <a:rPr lang="en-US" sz="1200" dirty="0">
                <a:solidFill>
                  <a:srgbClr val="00B050"/>
                </a:solidFill>
                <a:cs typeface="Comic Sans MS"/>
              </a:rPr>
              <a:t>nucleon properties emerge </a:t>
            </a:r>
            <a:r>
              <a:rPr lang="en-US" sz="1200" dirty="0">
                <a:cs typeface="Comic Sans MS"/>
              </a:rPr>
              <a:t>from them and  their interactions?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understand their dynamical origin in QCD?</a:t>
            </a:r>
          </a:p>
          <a:p>
            <a:pPr algn="ctr"/>
            <a:r>
              <a:rPr lang="en-US" sz="1200" dirty="0">
                <a:sym typeface="Wingdings" pitchFamily="2" charset="2"/>
              </a:rPr>
              <a:t>What is the relation to Confinement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8790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990E8-E248-A9AF-8EA7-51322BBB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Jefferson Lab and the EIC</a:t>
            </a:r>
          </a:p>
        </p:txBody>
      </p:sp>
      <p:pic>
        <p:nvPicPr>
          <p:cNvPr id="3" name="Picture 2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2BDF38F4-F41A-C5D8-037D-E47849C1F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" r="53827"/>
          <a:stretch/>
        </p:blipFill>
        <p:spPr>
          <a:xfrm>
            <a:off x="368948" y="1097323"/>
            <a:ext cx="6184252" cy="40468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E2C819-4AD8-6CE8-8B6B-79A97D907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97323"/>
            <a:ext cx="4191000" cy="41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F4F6B4-A4E5-4B45-679C-402AB9E10F99}"/>
              </a:ext>
            </a:extLst>
          </p:cNvPr>
          <p:cNvSpPr txBox="1"/>
          <p:nvPr/>
        </p:nvSpPr>
        <p:spPr>
          <a:xfrm>
            <a:off x="819577" y="5760677"/>
            <a:ext cx="928331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CEBAF: ideal for the quark region (down to x~0.1) (studies of threshold charm production)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EIC: ideal for the gluon region (below 0.1)</a:t>
            </a:r>
          </a:p>
        </p:txBody>
      </p:sp>
    </p:spTree>
    <p:extLst>
      <p:ext uri="{BB962C8B-B14F-4D97-AF65-F5344CB8AC3E}">
        <p14:creationId xmlns:p14="http://schemas.microsoft.com/office/powerpoint/2010/main" val="382388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7AB0-BDCA-3E81-6F5B-21F2FE22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Highlights from Strong force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94EE8-D98F-A503-77A9-8A3D0148B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54" y="906872"/>
            <a:ext cx="10897092" cy="35813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Closing in on proton spin              The Glue is in the middle            Proton stress-energy tensor</a:t>
            </a:r>
          </a:p>
        </p:txBody>
      </p:sp>
      <p:pic>
        <p:nvPicPr>
          <p:cNvPr id="2050" name="Picture 2" descr="Graphic of proton with quarks and gluons">
            <a:extLst>
              <a:ext uri="{FF2B5EF4-FFF2-40B4-BE49-F238E27FC236}">
                <a16:creationId xmlns:a16="http://schemas.microsoft.com/office/drawing/2014/main" id="{52EB396A-DC0C-0952-0BB5-A40FFB1C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38" y="2574578"/>
            <a:ext cx="3517009" cy="281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0318A-A3CE-17CF-3AA2-A57D8E3475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800" y="2593052"/>
            <a:ext cx="3276030" cy="2919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B10B17-CDA0-8778-10B0-9DB2FCA821DD}"/>
              </a:ext>
            </a:extLst>
          </p:cNvPr>
          <p:cNvSpPr txBox="1"/>
          <p:nvPr/>
        </p:nvSpPr>
        <p:spPr>
          <a:xfrm>
            <a:off x="8305800" y="5573956"/>
            <a:ext cx="312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Burkert,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61A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Colloquium: Gravitational form factors of the proton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Reviews of Modern Physics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041002 (2023)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092D6-DE9C-A0B4-0CC9-D4205975A9BC}"/>
              </a:ext>
            </a:extLst>
          </p:cNvPr>
          <p:cNvSpPr txBox="1"/>
          <p:nvPr/>
        </p:nvSpPr>
        <p:spPr>
          <a:xfrm>
            <a:off x="7924289" y="1578160"/>
            <a:ext cx="4039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Tangential stress force inside the proton changes direction near r ~ 0.45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Peak : 38,000 N (4 metric tons)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A7005AA5-1115-6E7E-5B0F-A361D785EB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1131" y="2008682"/>
            <a:ext cx="3105285" cy="3471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DB53A3-7E8F-D687-5AC4-6C1FFBD0E0D2}"/>
              </a:ext>
            </a:extLst>
          </p:cNvPr>
          <p:cNvSpPr txBox="1"/>
          <p:nvPr/>
        </p:nvSpPr>
        <p:spPr>
          <a:xfrm>
            <a:off x="4800089" y="5573955"/>
            <a:ext cx="312420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Duran et al “Determining the gluonic gravitational form factors of the proton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,"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Duran et al, Nature 615, 813 (2023)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774F56-8CD4-F7C8-BE24-E3C35B8F160F}"/>
              </a:ext>
            </a:extLst>
          </p:cNvPr>
          <p:cNvSpPr txBox="1"/>
          <p:nvPr/>
        </p:nvSpPr>
        <p:spPr>
          <a:xfrm>
            <a:off x="684738" y="5573956"/>
            <a:ext cx="351701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rgbClr val="000000"/>
                </a:solidFill>
                <a:latin typeface="Arial"/>
                <a:cs typeface="Arial"/>
              </a:rPr>
              <a:t>Karpie</a:t>
            </a:r>
            <a:r>
              <a:rPr lang="en-US" sz="1200" kern="1200" dirty="0">
                <a:solidFill>
                  <a:srgbClr val="000000"/>
                </a:solidFill>
                <a:latin typeface="Arial"/>
                <a:cs typeface="Arial"/>
              </a:rPr>
              <a:t> et al., Gluon helicity from global analysis of experimental data and lattice QCD </a:t>
            </a:r>
            <a:r>
              <a:rPr lang="en-US" sz="1200" kern="1200" dirty="0" err="1">
                <a:solidFill>
                  <a:srgbClr val="000000"/>
                </a:solidFill>
                <a:latin typeface="Arial"/>
                <a:cs typeface="Arial"/>
              </a:rPr>
              <a:t>Ioffe</a:t>
            </a:r>
            <a:r>
              <a:rPr lang="en-US" sz="1200" kern="1200" dirty="0">
                <a:solidFill>
                  <a:srgbClr val="000000"/>
                </a:solidFill>
                <a:latin typeface="Arial"/>
                <a:cs typeface="Arial"/>
              </a:rPr>
              <a:t> time distributions, Phys. Rev. D 109, 036031 (2024)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40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erial view of Thomas Jefferson National Accelerator Facility">
            <a:extLst>
              <a:ext uri="{FF2B5EF4-FFF2-40B4-BE49-F238E27FC236}">
                <a16:creationId xmlns:a16="http://schemas.microsoft.com/office/drawing/2014/main" id="{581534C9-90A4-F670-CF3D-1A1653CCE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9"/>
          <a:stretch/>
        </p:blipFill>
        <p:spPr bwMode="auto">
          <a:xfrm>
            <a:off x="0" y="1297309"/>
            <a:ext cx="12192000" cy="514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9C7C466-236F-F845-8159-B4A62EC5C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297394"/>
            <a:ext cx="12107779" cy="484748"/>
          </a:xfr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rgbClr val="FF0000"/>
                </a:solidFill>
              </a:rPr>
              <a:t>CEBAF: Race-track design to send polarized electrons at different  energies and different currents to multiple halls simultaneously with up to 1.1 Megawatt of power.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5" y="994269"/>
            <a:ext cx="4953774" cy="4152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>
                <a:latin typeface="+mj-lt"/>
              </a:rPr>
              <a:t>CEBAF: The Continuous Electron Beam Accelerator Facility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512913C-3C0A-48DA-BF03-DBEAB32A95A6}"/>
              </a:ext>
            </a:extLst>
          </p:cNvPr>
          <p:cNvSpPr/>
          <p:nvPr/>
        </p:nvSpPr>
        <p:spPr>
          <a:xfrm>
            <a:off x="5337330" y="1040524"/>
            <a:ext cx="6651738" cy="1967851"/>
          </a:xfrm>
          <a:custGeom>
            <a:avLst/>
            <a:gdLst>
              <a:gd name="connsiteX0" fmla="*/ 0 w 6309084"/>
              <a:gd name="connsiteY0" fmla="*/ 0 h 2072700"/>
              <a:gd name="connsiteX1" fmla="*/ 6309084 w 6309084"/>
              <a:gd name="connsiteY1" fmla="*/ 0 h 2072700"/>
              <a:gd name="connsiteX2" fmla="*/ 6309084 w 6309084"/>
              <a:gd name="connsiteY2" fmla="*/ 2072700 h 2072700"/>
              <a:gd name="connsiteX3" fmla="*/ 0 w 6309084"/>
              <a:gd name="connsiteY3" fmla="*/ 2072700 h 2072700"/>
              <a:gd name="connsiteX4" fmla="*/ 0 w 6309084"/>
              <a:gd name="connsiteY4" fmla="*/ 0 h 20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9084" h="2072700">
                <a:moveTo>
                  <a:pt x="0" y="0"/>
                </a:moveTo>
                <a:lnTo>
                  <a:pt x="6309084" y="0"/>
                </a:lnTo>
                <a:lnTo>
                  <a:pt x="6309084" y="2072700"/>
                </a:lnTo>
                <a:lnTo>
                  <a:pt x="0" y="20727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9655" tIns="291592" rIns="489655" bIns="99568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Two 1 GeV Superconducting </a:t>
            </a:r>
            <a:r>
              <a:rPr lang="en-US" sz="1400" kern="1200" dirty="0" err="1"/>
              <a:t>Linacs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418 SRF cavities in 52 cryomodules with associated RF systems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7 km of beamline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&gt; 2800 magnets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&gt; 500k channels in accelerator control system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Independent beam delivery with tunable current from 100 </a:t>
            </a:r>
            <a:r>
              <a:rPr lang="en-US" sz="1400" kern="1200" dirty="0" err="1"/>
              <a:t>uA</a:t>
            </a:r>
            <a:r>
              <a:rPr lang="en-US" sz="1400" kern="1200" dirty="0"/>
              <a:t> to few </a:t>
            </a:r>
            <a:r>
              <a:rPr lang="en-US" sz="1400" kern="1200" dirty="0" err="1"/>
              <a:t>nA</a:t>
            </a:r>
            <a:endParaRPr lang="en-US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 dirty="0"/>
              <a:t>1 MW beam power capable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4D7E43D-3365-4D12-ADB0-A6FCAB0F9E60}"/>
              </a:ext>
            </a:extLst>
          </p:cNvPr>
          <p:cNvSpPr/>
          <p:nvPr/>
        </p:nvSpPr>
        <p:spPr>
          <a:xfrm>
            <a:off x="5669917" y="833884"/>
            <a:ext cx="2966963" cy="413280"/>
          </a:xfrm>
          <a:custGeom>
            <a:avLst/>
            <a:gdLst>
              <a:gd name="connsiteX0" fmla="*/ 0 w 4416358"/>
              <a:gd name="connsiteY0" fmla="*/ 68881 h 413280"/>
              <a:gd name="connsiteX1" fmla="*/ 68881 w 4416358"/>
              <a:gd name="connsiteY1" fmla="*/ 0 h 413280"/>
              <a:gd name="connsiteX2" fmla="*/ 4347477 w 4416358"/>
              <a:gd name="connsiteY2" fmla="*/ 0 h 413280"/>
              <a:gd name="connsiteX3" fmla="*/ 4416358 w 4416358"/>
              <a:gd name="connsiteY3" fmla="*/ 68881 h 413280"/>
              <a:gd name="connsiteX4" fmla="*/ 4416358 w 4416358"/>
              <a:gd name="connsiteY4" fmla="*/ 344399 h 413280"/>
              <a:gd name="connsiteX5" fmla="*/ 4347477 w 4416358"/>
              <a:gd name="connsiteY5" fmla="*/ 413280 h 413280"/>
              <a:gd name="connsiteX6" fmla="*/ 68881 w 4416358"/>
              <a:gd name="connsiteY6" fmla="*/ 413280 h 413280"/>
              <a:gd name="connsiteX7" fmla="*/ 0 w 4416358"/>
              <a:gd name="connsiteY7" fmla="*/ 344399 h 413280"/>
              <a:gd name="connsiteX8" fmla="*/ 0 w 4416358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6358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4347477" y="0"/>
                </a:lnTo>
                <a:cubicBezTo>
                  <a:pt x="4385519" y="0"/>
                  <a:pt x="4416358" y="30839"/>
                  <a:pt x="4416358" y="68881"/>
                </a:cubicBezTo>
                <a:lnTo>
                  <a:pt x="4416358" y="344399"/>
                </a:lnTo>
                <a:cubicBezTo>
                  <a:pt x="4416358" y="382441"/>
                  <a:pt x="4385519" y="413280"/>
                  <a:pt x="4347477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03" tIns="20175" rIns="187103" bIns="20175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 dirty="0"/>
              <a:t>Accelerator</a:t>
            </a:r>
            <a:endParaRPr lang="en-US" sz="1400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1387E4E-F23E-4A2B-9B7A-8C538922D26B}"/>
              </a:ext>
            </a:extLst>
          </p:cNvPr>
          <p:cNvSpPr/>
          <p:nvPr/>
        </p:nvSpPr>
        <p:spPr>
          <a:xfrm>
            <a:off x="5337330" y="3349745"/>
            <a:ext cx="6651738" cy="1675800"/>
          </a:xfrm>
          <a:custGeom>
            <a:avLst/>
            <a:gdLst>
              <a:gd name="connsiteX0" fmla="*/ 0 w 6309084"/>
              <a:gd name="connsiteY0" fmla="*/ 0 h 1675800"/>
              <a:gd name="connsiteX1" fmla="*/ 6309084 w 6309084"/>
              <a:gd name="connsiteY1" fmla="*/ 0 h 1675800"/>
              <a:gd name="connsiteX2" fmla="*/ 6309084 w 6309084"/>
              <a:gd name="connsiteY2" fmla="*/ 1675800 h 1675800"/>
              <a:gd name="connsiteX3" fmla="*/ 0 w 6309084"/>
              <a:gd name="connsiteY3" fmla="*/ 1675800 h 1675800"/>
              <a:gd name="connsiteX4" fmla="*/ 0 w 6309084"/>
              <a:gd name="connsiteY4" fmla="*/ 0 h 167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9084" h="1675800">
                <a:moveTo>
                  <a:pt x="0" y="0"/>
                </a:moveTo>
                <a:lnTo>
                  <a:pt x="6309084" y="0"/>
                </a:lnTo>
                <a:lnTo>
                  <a:pt x="6309084" y="1675800"/>
                </a:lnTo>
                <a:lnTo>
                  <a:pt x="0" y="1675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9655" tIns="291592" rIns="489655" bIns="99568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4 Halls, simultaneous operation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23 Superconducting magnets in operation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Two 1MW beam dumps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Up to 2.5 kW cryogenic targets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Well over 100k data channels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1 nm position difference of beams with different helicity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CA18A05-C8C4-4966-B77E-840B3FA969A5}"/>
              </a:ext>
            </a:extLst>
          </p:cNvPr>
          <p:cNvSpPr/>
          <p:nvPr/>
        </p:nvSpPr>
        <p:spPr>
          <a:xfrm>
            <a:off x="5669917" y="3143105"/>
            <a:ext cx="2966963" cy="413280"/>
          </a:xfrm>
          <a:custGeom>
            <a:avLst/>
            <a:gdLst>
              <a:gd name="connsiteX0" fmla="*/ 0 w 4416358"/>
              <a:gd name="connsiteY0" fmla="*/ 68881 h 413280"/>
              <a:gd name="connsiteX1" fmla="*/ 68881 w 4416358"/>
              <a:gd name="connsiteY1" fmla="*/ 0 h 413280"/>
              <a:gd name="connsiteX2" fmla="*/ 4347477 w 4416358"/>
              <a:gd name="connsiteY2" fmla="*/ 0 h 413280"/>
              <a:gd name="connsiteX3" fmla="*/ 4416358 w 4416358"/>
              <a:gd name="connsiteY3" fmla="*/ 68881 h 413280"/>
              <a:gd name="connsiteX4" fmla="*/ 4416358 w 4416358"/>
              <a:gd name="connsiteY4" fmla="*/ 344399 h 413280"/>
              <a:gd name="connsiteX5" fmla="*/ 4347477 w 4416358"/>
              <a:gd name="connsiteY5" fmla="*/ 413280 h 413280"/>
              <a:gd name="connsiteX6" fmla="*/ 68881 w 4416358"/>
              <a:gd name="connsiteY6" fmla="*/ 413280 h 413280"/>
              <a:gd name="connsiteX7" fmla="*/ 0 w 4416358"/>
              <a:gd name="connsiteY7" fmla="*/ 344399 h 413280"/>
              <a:gd name="connsiteX8" fmla="*/ 0 w 4416358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6358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4347477" y="0"/>
                </a:lnTo>
                <a:cubicBezTo>
                  <a:pt x="4385519" y="0"/>
                  <a:pt x="4416358" y="30839"/>
                  <a:pt x="4416358" y="68881"/>
                </a:cubicBezTo>
                <a:lnTo>
                  <a:pt x="4416358" y="344399"/>
                </a:lnTo>
                <a:cubicBezTo>
                  <a:pt x="4416358" y="382441"/>
                  <a:pt x="4385519" y="413280"/>
                  <a:pt x="4347477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03" tIns="20175" rIns="187103" bIns="20175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/>
              <a:t>Experimental Halls</a:t>
            </a:r>
            <a:endParaRPr lang="en-US" sz="14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2B6EE07-4C1A-444B-826B-4C8E75BB1FEB}"/>
              </a:ext>
            </a:extLst>
          </p:cNvPr>
          <p:cNvSpPr/>
          <p:nvPr/>
        </p:nvSpPr>
        <p:spPr>
          <a:xfrm>
            <a:off x="5337330" y="5353505"/>
            <a:ext cx="6651738" cy="1065582"/>
          </a:xfrm>
          <a:custGeom>
            <a:avLst/>
            <a:gdLst>
              <a:gd name="connsiteX0" fmla="*/ 0 w 6309084"/>
              <a:gd name="connsiteY0" fmla="*/ 0 h 1190700"/>
              <a:gd name="connsiteX1" fmla="*/ 6309084 w 6309084"/>
              <a:gd name="connsiteY1" fmla="*/ 0 h 1190700"/>
              <a:gd name="connsiteX2" fmla="*/ 6309084 w 6309084"/>
              <a:gd name="connsiteY2" fmla="*/ 1190700 h 1190700"/>
              <a:gd name="connsiteX3" fmla="*/ 0 w 6309084"/>
              <a:gd name="connsiteY3" fmla="*/ 1190700 h 1190700"/>
              <a:gd name="connsiteX4" fmla="*/ 0 w 6309084"/>
              <a:gd name="connsiteY4" fmla="*/ 0 h 11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9084" h="1190700">
                <a:moveTo>
                  <a:pt x="0" y="0"/>
                </a:moveTo>
                <a:lnTo>
                  <a:pt x="6309084" y="0"/>
                </a:lnTo>
                <a:lnTo>
                  <a:pt x="6309084" y="1190700"/>
                </a:lnTo>
                <a:lnTo>
                  <a:pt x="0" y="11907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9655" tIns="291592" rIns="489655" bIns="99568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5 Cryogenic plants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Largest 2K </a:t>
            </a:r>
            <a:r>
              <a:rPr lang="en-US" sz="1400" kern="1200" err="1"/>
              <a:t>cryoplant</a:t>
            </a:r>
            <a:r>
              <a:rPr lang="en-US" sz="1400" kern="1200"/>
              <a:t> in the world; combined capacity of 9.4 kW@2K</a:t>
            </a: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kern="1200"/>
              <a:t>115,000 liquid liters He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FE4F2B8-D57D-40A4-A940-F74327370A02}"/>
              </a:ext>
            </a:extLst>
          </p:cNvPr>
          <p:cNvSpPr/>
          <p:nvPr/>
        </p:nvSpPr>
        <p:spPr>
          <a:xfrm>
            <a:off x="5669917" y="5146865"/>
            <a:ext cx="2966963" cy="413280"/>
          </a:xfrm>
          <a:custGeom>
            <a:avLst/>
            <a:gdLst>
              <a:gd name="connsiteX0" fmla="*/ 0 w 4416358"/>
              <a:gd name="connsiteY0" fmla="*/ 68881 h 413280"/>
              <a:gd name="connsiteX1" fmla="*/ 68881 w 4416358"/>
              <a:gd name="connsiteY1" fmla="*/ 0 h 413280"/>
              <a:gd name="connsiteX2" fmla="*/ 4347477 w 4416358"/>
              <a:gd name="connsiteY2" fmla="*/ 0 h 413280"/>
              <a:gd name="connsiteX3" fmla="*/ 4416358 w 4416358"/>
              <a:gd name="connsiteY3" fmla="*/ 68881 h 413280"/>
              <a:gd name="connsiteX4" fmla="*/ 4416358 w 4416358"/>
              <a:gd name="connsiteY4" fmla="*/ 344399 h 413280"/>
              <a:gd name="connsiteX5" fmla="*/ 4347477 w 4416358"/>
              <a:gd name="connsiteY5" fmla="*/ 413280 h 413280"/>
              <a:gd name="connsiteX6" fmla="*/ 68881 w 4416358"/>
              <a:gd name="connsiteY6" fmla="*/ 413280 h 413280"/>
              <a:gd name="connsiteX7" fmla="*/ 0 w 4416358"/>
              <a:gd name="connsiteY7" fmla="*/ 344399 h 413280"/>
              <a:gd name="connsiteX8" fmla="*/ 0 w 4416358"/>
              <a:gd name="connsiteY8" fmla="*/ 68881 h 4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6358" h="413280">
                <a:moveTo>
                  <a:pt x="0" y="68881"/>
                </a:moveTo>
                <a:cubicBezTo>
                  <a:pt x="0" y="30839"/>
                  <a:pt x="30839" y="0"/>
                  <a:pt x="68881" y="0"/>
                </a:cubicBezTo>
                <a:lnTo>
                  <a:pt x="4347477" y="0"/>
                </a:lnTo>
                <a:cubicBezTo>
                  <a:pt x="4385519" y="0"/>
                  <a:pt x="4416358" y="30839"/>
                  <a:pt x="4416358" y="68881"/>
                </a:cubicBezTo>
                <a:lnTo>
                  <a:pt x="4416358" y="344399"/>
                </a:lnTo>
                <a:cubicBezTo>
                  <a:pt x="4416358" y="382441"/>
                  <a:pt x="4385519" y="413280"/>
                  <a:pt x="4347477" y="413280"/>
                </a:cubicBezTo>
                <a:lnTo>
                  <a:pt x="68881" y="413280"/>
                </a:lnTo>
                <a:cubicBezTo>
                  <a:pt x="30839" y="413280"/>
                  <a:pt x="0" y="382441"/>
                  <a:pt x="0" y="344399"/>
                </a:cubicBezTo>
                <a:lnTo>
                  <a:pt x="0" y="6888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7103" tIns="20175" rIns="187103" bIns="20175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kern="1200"/>
              <a:t>Cryogenics</a:t>
            </a:r>
            <a:endParaRPr lang="en-US" sz="1400" kern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03D730-1438-4AF4-884F-7A0272F8F75F}"/>
              </a:ext>
            </a:extLst>
          </p:cNvPr>
          <p:cNvSpPr/>
          <p:nvPr/>
        </p:nvSpPr>
        <p:spPr>
          <a:xfrm>
            <a:off x="414727" y="5353505"/>
            <a:ext cx="4689987" cy="1065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CEBAF is one of the largest and most complex accelerator-based scientific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facilities in the U.S. and the world</a:t>
            </a:r>
          </a:p>
        </p:txBody>
      </p:sp>
    </p:spTree>
    <p:extLst>
      <p:ext uri="{BB962C8B-B14F-4D97-AF65-F5344CB8AC3E}">
        <p14:creationId xmlns:p14="http://schemas.microsoft.com/office/powerpoint/2010/main" val="3292274123"/>
      </p:ext>
    </p:extLst>
  </p:cSld>
  <p:clrMapOvr>
    <a:masterClrMapping/>
  </p:clrMapOvr>
</p:sld>
</file>

<file path=ppt/theme/theme1.xml><?xml version="1.0" encoding="utf-8"?>
<a:theme xmlns:a="http://schemas.openxmlformats.org/drawingml/2006/main" name="2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B2F93EDB7EF43B5AA317BEEBE52C0" ma:contentTypeVersion="12" ma:contentTypeDescription="Create a new document." ma:contentTypeScope="" ma:versionID="0cf2a0221b789efaff1ba92f5c675945">
  <xsd:schema xmlns:xsd="http://www.w3.org/2001/XMLSchema" xmlns:xs="http://www.w3.org/2001/XMLSchema" xmlns:p="http://schemas.microsoft.com/office/2006/metadata/properties" xmlns:ns3="7a88a02c-e9d6-4b6c-b48a-bde4fb266a17" xmlns:ns4="cfcb42d0-0ca3-42df-9bbd-c42f9305e417" targetNamespace="http://schemas.microsoft.com/office/2006/metadata/properties" ma:root="true" ma:fieldsID="3491f0742cbfd218dbf8f1fd12d9538a" ns3:_="" ns4:_="">
    <xsd:import namespace="7a88a02c-e9d6-4b6c-b48a-bde4fb266a17"/>
    <xsd:import namespace="cfcb42d0-0ca3-42df-9bbd-c42f9305e4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a02c-e9d6-4b6c-b48a-bde4fb266a1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b42d0-0ca3-42df-9bbd-c42f9305e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4D2349-8184-49BB-A0BD-7E401EF228B3}">
  <ds:schemaRefs>
    <ds:schemaRef ds:uri="http://purl.org/dc/elements/1.1/"/>
    <ds:schemaRef ds:uri="http://www.w3.org/XML/1998/namespace"/>
    <ds:schemaRef ds:uri="http://schemas.microsoft.com/office/2006/metadata/properties"/>
    <ds:schemaRef ds:uri="7a88a02c-e9d6-4b6c-b48a-bde4fb266a17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cfcb42d0-0ca3-42df-9bbd-c42f9305e417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37509B9-0484-4569-B3D1-479BFC4DBC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5C97C0-C2A0-44FB-B0EB-269FD7CE8A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8a02c-e9d6-4b6c-b48a-bde4fb266a17"/>
    <ds:schemaRef ds:uri="cfcb42d0-0ca3-42df-9bbd-c42f9305e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4357</TotalTime>
  <Words>2202</Words>
  <Application>Microsoft Macintosh PowerPoint</Application>
  <PresentationFormat>Widescreen</PresentationFormat>
  <Paragraphs>300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 Black</vt:lpstr>
      <vt:lpstr>Calibri</vt:lpstr>
      <vt:lpstr>Century Gothic</vt:lpstr>
      <vt:lpstr>Comic Sans MS</vt:lpstr>
      <vt:lpstr>DIN</vt:lpstr>
      <vt:lpstr>Newsreader</vt:lpstr>
      <vt:lpstr>Roboto</vt:lpstr>
      <vt:lpstr>Wingdings</vt:lpstr>
      <vt:lpstr>Wingdings 2</vt:lpstr>
      <vt:lpstr>2_Presentations (Wide Screen)</vt:lpstr>
      <vt:lpstr>Presentations (Wide Screen)</vt:lpstr>
      <vt:lpstr>Jefferson Laboratory Science Programs</vt:lpstr>
      <vt:lpstr>Outline…</vt:lpstr>
      <vt:lpstr>Nuclear Physics across the Universe</vt:lpstr>
      <vt:lpstr>QCD Describes Quark Gluon Interactions</vt:lpstr>
      <vt:lpstr>The Strong Force Science Questions</vt:lpstr>
      <vt:lpstr>Jefferson Lab and the EIC</vt:lpstr>
      <vt:lpstr>Highlights from Strong force exploration</vt:lpstr>
      <vt:lpstr>CEBAF: Race-track design to send polarized electrons at different  energies and different currents to multiple halls simultaneously with up to 1.1 Megawatt of power.</vt:lpstr>
      <vt:lpstr>CEBAF: The Continuous Electron Beam Accelerator Facility </vt:lpstr>
      <vt:lpstr>FY24 was a good physics year</vt:lpstr>
      <vt:lpstr>Moller: Testing the Standard Model to 27 TeV</vt:lpstr>
      <vt:lpstr>SoLID Fully Enables CEBAF 12 GeV at the Intensity Frontier</vt:lpstr>
      <vt:lpstr>Advanced Detectors and accelerators make our quest possible</vt:lpstr>
      <vt:lpstr>Working Through FY25 uncertainties</vt:lpstr>
      <vt:lpstr>TENTATIVE Long-Term Schedule</vt:lpstr>
      <vt:lpstr>PowerPoint Presentation</vt:lpstr>
      <vt:lpstr>PowerPoint Presentation</vt:lpstr>
      <vt:lpstr>Moore’s Law and other trends</vt:lpstr>
      <vt:lpstr>The world’s fastest computers do amazing work</vt:lpstr>
      <vt:lpstr>Data has become a commodity in life and physics</vt:lpstr>
      <vt:lpstr>The data strategy extends from a new facility through R&amp;D and application: High Performance Data Facility</vt:lpstr>
      <vt:lpstr>HPDF will be at the Heart of Data and Computation in the Office of Science</vt:lpstr>
      <vt:lpstr>Cost to train models (it takes many millions)</vt:lpstr>
      <vt:lpstr>Big Data Equals Big Electricity Requirements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HPDF Capabilities and Impacts on VA and Virginia Universities</dc:title>
  <dc:creator>Deborah Dowd</dc:creator>
  <cp:lastModifiedBy>David Dean</cp:lastModifiedBy>
  <cp:revision>98</cp:revision>
  <dcterms:created xsi:type="dcterms:W3CDTF">2022-09-08T14:58:30Z</dcterms:created>
  <dcterms:modified xsi:type="dcterms:W3CDTF">2024-10-13T20:02:25Z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2022-08-25T00:00:00Z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2022-09-08T00:00:00Z</vt:filetime>
  </property>
  <property fmtid="{D5CDD505-2E9C-101B-9397-08002B2CF9AE}" pid="5" name="Producer">
    <vt:lpwstr>Adobe PDF Library 22.2.223</vt:lpwstr>
  </property>
  <property fmtid="{D5CDD505-2E9C-101B-9397-08002B2CF9AE}" pid="6" name="ContentTypeId">
    <vt:lpwstr>0x010100216B2F93EDB7EF43B5AA317BEEBE52C0</vt:lpwstr>
  </property>
</Properties>
</file>