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8" r:id="rId1"/>
    <p:sldMasterId id="2147483796" r:id="rId2"/>
  </p:sldMasterIdLst>
  <p:notesMasterIdLst>
    <p:notesMasterId r:id="rId49"/>
  </p:notesMasterIdLst>
  <p:sldIdLst>
    <p:sldId id="258" r:id="rId3"/>
    <p:sldId id="342" r:id="rId4"/>
    <p:sldId id="336" r:id="rId5"/>
    <p:sldId id="337" r:id="rId6"/>
    <p:sldId id="338" r:id="rId7"/>
    <p:sldId id="339" r:id="rId8"/>
    <p:sldId id="395" r:id="rId9"/>
    <p:sldId id="394" r:id="rId10"/>
    <p:sldId id="399" r:id="rId11"/>
    <p:sldId id="340" r:id="rId12"/>
    <p:sldId id="398" r:id="rId13"/>
    <p:sldId id="400" r:id="rId14"/>
    <p:sldId id="401" r:id="rId15"/>
    <p:sldId id="272" r:id="rId16"/>
    <p:sldId id="278" r:id="rId17"/>
    <p:sldId id="408" r:id="rId18"/>
    <p:sldId id="409" r:id="rId19"/>
    <p:sldId id="410" r:id="rId20"/>
    <p:sldId id="412" r:id="rId21"/>
    <p:sldId id="413" r:id="rId22"/>
    <p:sldId id="414" r:id="rId23"/>
    <p:sldId id="319" r:id="rId24"/>
    <p:sldId id="273" r:id="rId25"/>
    <p:sldId id="282" r:id="rId26"/>
    <p:sldId id="403" r:id="rId27"/>
    <p:sldId id="296" r:id="rId28"/>
    <p:sldId id="404" r:id="rId29"/>
    <p:sldId id="280" r:id="rId30"/>
    <p:sldId id="308" r:id="rId31"/>
    <p:sldId id="270" r:id="rId32"/>
    <p:sldId id="423" r:id="rId33"/>
    <p:sldId id="405" r:id="rId34"/>
    <p:sldId id="422" r:id="rId35"/>
    <p:sldId id="416" r:id="rId36"/>
    <p:sldId id="415" r:id="rId37"/>
    <p:sldId id="406" r:id="rId38"/>
    <p:sldId id="421" r:id="rId39"/>
    <p:sldId id="305" r:id="rId40"/>
    <p:sldId id="306" r:id="rId41"/>
    <p:sldId id="418" r:id="rId42"/>
    <p:sldId id="417" r:id="rId43"/>
    <p:sldId id="424" r:id="rId44"/>
    <p:sldId id="263" r:id="rId45"/>
    <p:sldId id="294" r:id="rId46"/>
    <p:sldId id="419" r:id="rId47"/>
    <p:sldId id="420" r:id="rId4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9C"/>
    <a:srgbClr val="77B300"/>
    <a:srgbClr val="FFBE00"/>
    <a:srgbClr val="EDDFEA"/>
    <a:srgbClr val="8678B4"/>
    <a:srgbClr val="F5E2D1"/>
    <a:srgbClr val="E29C25"/>
    <a:srgbClr val="E9EFD7"/>
    <a:srgbClr val="FF00FF"/>
    <a:srgbClr val="CD2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8" autoAdjust="0"/>
    <p:restoredTop sz="90548" autoAdjust="0"/>
  </p:normalViewPr>
  <p:slideViewPr>
    <p:cSldViewPr snapToGrid="0" showGuides="1">
      <p:cViewPr>
        <p:scale>
          <a:sx n="124" d="100"/>
          <a:sy n="124" d="100"/>
        </p:scale>
        <p:origin x="1192" y="640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1/2/25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48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431925"/>
            <a:ext cx="7315200" cy="3273425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50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48874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3EFED-6AB1-6CD2-BB88-649D0449AB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68" y="2217548"/>
            <a:ext cx="3025121" cy="777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6EAD72-ACE3-58B2-05E0-199FBEA355E2}"/>
              </a:ext>
            </a:extLst>
          </p:cNvPr>
          <p:cNvGrpSpPr/>
          <p:nvPr userDrawn="1"/>
        </p:nvGrpSpPr>
        <p:grpSpPr>
          <a:xfrm>
            <a:off x="1107589" y="2179943"/>
            <a:ext cx="3176801" cy="852400"/>
            <a:chOff x="921159" y="2169231"/>
            <a:chExt cx="2098944" cy="56318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92F3FF0-EF03-9DDD-3A6F-6752ED1603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1033" y="2169231"/>
              <a:ext cx="459070" cy="397545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A9B6C0B-D8E0-FBEC-188A-90B324FB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932" y="2651964"/>
              <a:ext cx="66258" cy="80456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D34245F-91F6-675D-0161-975607FB4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0754" y="2651964"/>
              <a:ext cx="73357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B80F258-676D-38DD-F768-1F7009400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43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3FB4BC-8E86-BF21-E7DB-50A6AD93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200" y="2651964"/>
              <a:ext cx="16564" cy="804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558D9F5-8DA3-2C55-EF2C-4E3C8B937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695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6A1F83F-2FA7-029D-A639-6622C6438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616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B924EC1-D62D-244C-1910-578F30F44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438" y="2651964"/>
              <a:ext cx="73357" cy="80456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7E569B6-DF89-6FCC-1D71-EEAB95E1C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59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E8D1774-4E0C-F3E6-24B8-B74121382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280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8B4D9F1-53D7-1C4F-12DF-A312FAD3F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651964"/>
              <a:ext cx="73357" cy="80456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DF51265-9C31-4D79-2138-F19670D24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9360" y="2651964"/>
              <a:ext cx="54426" cy="80456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6E538D9-F0E9-42CF-5DCB-3D4EBD4CCA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0350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BF2FBD0-8400-6675-E82F-4B9063307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2637" y="2651964"/>
              <a:ext cx="56792" cy="80456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2D30328-A51C-53FB-8209-564E27CAB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3241" y="2651964"/>
              <a:ext cx="73357" cy="80456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FD16D5B-931B-0128-A1A4-90E97E7BBD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3162" y="2651964"/>
              <a:ext cx="56792" cy="80456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2876C20-FE73-31D0-67F2-EB7917ABD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1261" y="2651964"/>
              <a:ext cx="70990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FFAEC3-759A-B591-0853-1280BD83E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984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22D4BAB-F924-B047-CC79-84D282515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420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A1F35CF-3769-19E3-4BF1-534257665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159" y="2249686"/>
              <a:ext cx="272129" cy="312357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CC2208-1754-ACCD-8285-B18BC9479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050" y="2327776"/>
              <a:ext cx="111218" cy="234268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B7587BD-FD32-E10C-E06B-69806FAF8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734" y="2327776"/>
              <a:ext cx="222436" cy="357317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86C3A47-966E-8DF9-31DC-730F1AA8E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6635" y="2327776"/>
              <a:ext cx="212971" cy="239000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AE29258-C776-91F7-ACDE-D7872520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368" y="2325409"/>
              <a:ext cx="184575" cy="236634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5B86B4B-65CC-8B99-06C6-97CDE959A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101" y="2325409"/>
              <a:ext cx="182208" cy="236634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917A3ED-11CD-D5A1-975B-A2A055B7A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327776"/>
              <a:ext cx="191674" cy="239000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4684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rgbClr val="004875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5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*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628FDC4-2AD4-D17A-DC51-62056A13EC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266825"/>
            <a:ext cx="239714" cy="2029968"/>
          </a:xfrm>
          <a:solidFill>
            <a:srgbClr val="004875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9468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61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BASIC CONTENT SLIDEone or two lines for headlin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BASIC CONTENT SLIDEone or two lines for headline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1st-level bullet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9" name="Slide subtitle sentence class. Optional: delete as needed"/>
          <p:cNvSpPr txBox="1">
            <a:spLocks noGrp="1"/>
          </p:cNvSpPr>
          <p:nvPr>
            <p:ph type="body" sz="quarter" idx="21"/>
          </p:nvPr>
        </p:nvSpPr>
        <p:spPr>
          <a:xfrm>
            <a:off x="457200" y="993775"/>
            <a:ext cx="8382000" cy="4381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00"/>
              </a:spcBef>
              <a:buSzTx/>
              <a:buNone/>
              <a:defRPr sz="1950" b="1">
                <a:solidFill>
                  <a:schemeClr val="accent2"/>
                </a:solidFill>
              </a:defRPr>
            </a:lvl1pPr>
          </a:lstStyle>
          <a:p>
            <a:r>
              <a:t>Slide subtitle sentence class. Optional: delete as needed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888678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38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BA47E31-79AA-6498-BB50-34DBC4F5E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" r="28"/>
          <a:stretch/>
        </p:blipFill>
        <p:spPr>
          <a:xfrm>
            <a:off x="7348785" y="4566547"/>
            <a:ext cx="1581735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B4A7C-9367-147A-F4E6-9D55ED706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0F12D-B614-7EB2-5E16-F4CD0DB2A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23382"/>
            <a:ext cx="5002306" cy="2057400"/>
          </a:xfrm>
          <a:solidFill>
            <a:schemeClr val="accent2">
              <a:alpha val="85000"/>
            </a:schemeClr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23382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23382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43457"/>
            <a:ext cx="2562036" cy="6709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MONTH DAY, YEAR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4286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4286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</p:spTree>
    <p:extLst>
      <p:ext uri="{BB962C8B-B14F-4D97-AF65-F5344CB8AC3E}">
        <p14:creationId xmlns:p14="http://schemas.microsoft.com/office/powerpoint/2010/main" val="18941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BA47E31-79AA-6498-BB50-34DBC4F5E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" r="22"/>
          <a:stretch/>
        </p:blipFill>
        <p:spPr>
          <a:xfrm>
            <a:off x="7348785" y="236900"/>
            <a:ext cx="1581914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14400"/>
            <a:ext cx="5002306" cy="2057400"/>
          </a:xfrm>
          <a:solidFill>
            <a:schemeClr val="accent2"/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14400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14400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38125"/>
            <a:ext cx="4765990" cy="6762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565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565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34AD4-28D0-93A6-9DF2-B7249F6616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8671" y="4298950"/>
            <a:ext cx="2720529" cy="4206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</a:lstStyle>
          <a:p>
            <a:pPr lvl="0"/>
            <a:r>
              <a:rPr lang="en-US" dirty="0"/>
              <a:t>Presentation Date</a:t>
            </a:r>
          </a:p>
          <a:p>
            <a:pPr lvl="0"/>
            <a:r>
              <a:rPr lang="en-US" dirty="0"/>
              <a:t>City, State (presentation location</a:t>
            </a:r>
          </a:p>
        </p:txBody>
      </p:sp>
    </p:spTree>
    <p:extLst>
      <p:ext uri="{BB962C8B-B14F-4D97-AF65-F5344CB8AC3E}">
        <p14:creationId xmlns:p14="http://schemas.microsoft.com/office/powerpoint/2010/main" val="160090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8371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431925"/>
            <a:ext cx="7315200" cy="3273425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8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59322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84334"/>
            <a:ext cx="4085546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673" y="1984334"/>
            <a:ext cx="4110527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435694"/>
            <a:ext cx="4085546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8673" y="1435694"/>
            <a:ext cx="4110527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70316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3175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175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152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9152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214985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555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555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391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391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2280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2280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225574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145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145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5718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5718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37786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7786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383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383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</p:spTree>
    <p:extLst>
      <p:ext uri="{BB962C8B-B14F-4D97-AF65-F5344CB8AC3E}">
        <p14:creationId xmlns:p14="http://schemas.microsoft.com/office/powerpoint/2010/main" val="1128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628" y="1657348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1138" y="1657349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62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113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</p:spTree>
    <p:extLst>
      <p:ext uri="{BB962C8B-B14F-4D97-AF65-F5344CB8AC3E}">
        <p14:creationId xmlns:p14="http://schemas.microsoft.com/office/powerpoint/2010/main" val="157404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711575"/>
            <a:ext cx="2679698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949" y="3711575"/>
            <a:ext cx="2679695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500" y="3711575"/>
            <a:ext cx="2679700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0295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50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321992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607849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61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317236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754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84334"/>
            <a:ext cx="4085546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673" y="1984334"/>
            <a:ext cx="4110527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435694"/>
            <a:ext cx="4085546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8673" y="1435694"/>
            <a:ext cx="4110527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382779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3EFED-6AB1-6CD2-BB88-649D0449AB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68" y="2217548"/>
            <a:ext cx="3025121" cy="777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6EAD72-ACE3-58B2-05E0-199FBEA355E2}"/>
              </a:ext>
            </a:extLst>
          </p:cNvPr>
          <p:cNvGrpSpPr/>
          <p:nvPr userDrawn="1"/>
        </p:nvGrpSpPr>
        <p:grpSpPr>
          <a:xfrm>
            <a:off x="1107589" y="2179943"/>
            <a:ext cx="3176801" cy="852400"/>
            <a:chOff x="921159" y="2169231"/>
            <a:chExt cx="2098944" cy="56318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92F3FF0-EF03-9DDD-3A6F-6752ED1603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1033" y="2169231"/>
              <a:ext cx="459070" cy="397545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A9B6C0B-D8E0-FBEC-188A-90B324FB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932" y="2651964"/>
              <a:ext cx="66258" cy="80456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D34245F-91F6-675D-0161-975607FB4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0754" y="2651964"/>
              <a:ext cx="73357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B80F258-676D-38DD-F768-1F7009400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43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3FB4BC-8E86-BF21-E7DB-50A6AD93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200" y="2651964"/>
              <a:ext cx="16564" cy="804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558D9F5-8DA3-2C55-EF2C-4E3C8B937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695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6A1F83F-2FA7-029D-A639-6622C6438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616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B924EC1-D62D-244C-1910-578F30F44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438" y="2651964"/>
              <a:ext cx="73357" cy="80456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7E569B6-DF89-6FCC-1D71-EEAB95E1C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59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E8D1774-4E0C-F3E6-24B8-B74121382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280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8B4D9F1-53D7-1C4F-12DF-A312FAD3F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651964"/>
              <a:ext cx="73357" cy="80456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DF51265-9C31-4D79-2138-F19670D24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9360" y="2651964"/>
              <a:ext cx="54426" cy="80456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6E538D9-F0E9-42CF-5DCB-3D4EBD4CCA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0350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BF2FBD0-8400-6675-E82F-4B9063307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2637" y="2651964"/>
              <a:ext cx="56792" cy="80456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2D30328-A51C-53FB-8209-564E27CAB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3241" y="2651964"/>
              <a:ext cx="73357" cy="80456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FD16D5B-931B-0128-A1A4-90E97E7BBD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3162" y="2651964"/>
              <a:ext cx="56792" cy="80456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2876C20-FE73-31D0-67F2-EB7917ABD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1261" y="2651964"/>
              <a:ext cx="70990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FFAEC3-759A-B591-0853-1280BD83E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984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22D4BAB-F924-B047-CC79-84D282515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420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A1F35CF-3769-19E3-4BF1-534257665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159" y="2249686"/>
              <a:ext cx="272129" cy="312357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CC2208-1754-ACCD-8285-B18BC9479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050" y="2327776"/>
              <a:ext cx="111218" cy="234268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B7587BD-FD32-E10C-E06B-69806FAF8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734" y="2327776"/>
              <a:ext cx="222436" cy="357317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86C3A47-966E-8DF9-31DC-730F1AA8E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6635" y="2327776"/>
              <a:ext cx="212971" cy="239000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AE29258-C776-91F7-ACDE-D7872520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368" y="2325409"/>
              <a:ext cx="184575" cy="236634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5B86B4B-65CC-8B99-06C6-97CDE959A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101" y="2325409"/>
              <a:ext cx="182208" cy="236634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917A3ED-11CD-D5A1-975B-A2A055B7A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327776"/>
              <a:ext cx="191674" cy="239000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717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3175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175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152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9152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31876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555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555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391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391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2280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2280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13382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145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145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5718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5718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37786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7786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383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383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</p:spTree>
    <p:extLst>
      <p:ext uri="{BB962C8B-B14F-4D97-AF65-F5344CB8AC3E}">
        <p14:creationId xmlns:p14="http://schemas.microsoft.com/office/powerpoint/2010/main" val="20298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628" y="1657348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1138" y="1657349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62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113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</p:spTree>
    <p:extLst>
      <p:ext uri="{BB962C8B-B14F-4D97-AF65-F5344CB8AC3E}">
        <p14:creationId xmlns:p14="http://schemas.microsoft.com/office/powerpoint/2010/main" val="16333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711575"/>
            <a:ext cx="2679698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949" y="3711575"/>
            <a:ext cx="2679695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500" y="3711575"/>
            <a:ext cx="2679700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0295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50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321992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607849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48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143685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.sv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7465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5608"/>
            <a:ext cx="7315200" cy="3269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10063" y="4891056"/>
            <a:ext cx="523875" cy="1100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C6D3E52-9083-DC08-10B3-FB4576900BE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 l="22" r="22"/>
          <a:stretch/>
        </p:blipFill>
        <p:spPr>
          <a:xfrm>
            <a:off x="8103235" y="4808444"/>
            <a:ext cx="776895" cy="26944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52885BF-5BBD-C5AD-F58F-E96FE169B7F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r="14"/>
          <a:stretch>
            <a:fillRect/>
          </a:stretch>
        </p:blipFill>
        <p:spPr>
          <a:xfrm>
            <a:off x="463554" y="4835139"/>
            <a:ext cx="1438065" cy="1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3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811" r:id="rId14"/>
    <p:sldLayoutId id="2147483812" r:id="rId15"/>
    <p:sldLayoutId id="2147483813" r:id="rId16"/>
    <p:sldLayoutId id="2147483814" r:id="rId1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64592" indent="-164592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7850" indent="-142875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2013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31875" indent="-16459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»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C35EA4"/>
          </p15:clr>
        </p15:guide>
        <p15:guide id="2" orient="horz" pos="1620">
          <p15:clr>
            <a:srgbClr val="C35EA4"/>
          </p15:clr>
        </p15:guide>
        <p15:guide id="3" pos="144">
          <p15:clr>
            <a:srgbClr val="C35EA4"/>
          </p15:clr>
        </p15:guide>
        <p15:guide id="4" pos="288">
          <p15:clr>
            <a:srgbClr val="C35EA4"/>
          </p15:clr>
        </p15:guide>
        <p15:guide id="5" orient="horz" pos="576">
          <p15:clr>
            <a:srgbClr val="C35EA4"/>
          </p15:clr>
        </p15:guide>
        <p15:guide id="6" orient="horz" pos="2964">
          <p15:clr>
            <a:srgbClr val="C35EA4"/>
          </p15:clr>
        </p15:guide>
        <p15:guide id="7" pos="5568">
          <p15:clr>
            <a:srgbClr val="C35EA4"/>
          </p15:clr>
        </p15:guide>
        <p15:guide id="8" orient="horz" pos="902">
          <p15:clr>
            <a:srgbClr val="C35EA4"/>
          </p15:clr>
        </p15:guide>
        <p15:guide id="9" orient="horz" pos="780">
          <p15:clr>
            <a:srgbClr val="C35EA4"/>
          </p15:clr>
        </p15:guide>
        <p15:guide id="10" orient="horz" pos="150">
          <p15:clr>
            <a:srgbClr val="C35EA4"/>
          </p15:clr>
        </p15:guide>
        <p15:guide id="11" orient="horz" pos="3132">
          <p15:clr>
            <a:srgbClr val="C35EA4"/>
          </p15:clr>
        </p15:guide>
        <p15:guide id="12" orient="horz" pos="104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7465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5608"/>
            <a:ext cx="7315200" cy="3269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10063" y="4891056"/>
            <a:ext cx="523875" cy="1100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C6D3E52-9083-DC08-10B3-FB4576900BE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l="22" r="22"/>
          <a:stretch/>
        </p:blipFill>
        <p:spPr>
          <a:xfrm>
            <a:off x="8103235" y="4808444"/>
            <a:ext cx="776895" cy="26944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52885BF-5BBD-C5AD-F58F-E96FE169B7F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r="14"/>
          <a:stretch>
            <a:fillRect/>
          </a:stretch>
        </p:blipFill>
        <p:spPr>
          <a:xfrm>
            <a:off x="463554" y="4835139"/>
            <a:ext cx="1438065" cy="1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7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64592" indent="-164592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7850" indent="-142875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2013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31875" indent="-16459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»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C35EA4"/>
          </p15:clr>
        </p15:guide>
        <p15:guide id="2" orient="horz" pos="1620">
          <p15:clr>
            <a:srgbClr val="C35EA4"/>
          </p15:clr>
        </p15:guide>
        <p15:guide id="3" pos="144">
          <p15:clr>
            <a:srgbClr val="C35EA4"/>
          </p15:clr>
        </p15:guide>
        <p15:guide id="4" pos="288">
          <p15:clr>
            <a:srgbClr val="C35EA4"/>
          </p15:clr>
        </p15:guide>
        <p15:guide id="5" orient="horz" pos="576">
          <p15:clr>
            <a:srgbClr val="C35EA4"/>
          </p15:clr>
        </p15:guide>
        <p15:guide id="6" orient="horz" pos="2964">
          <p15:clr>
            <a:srgbClr val="C35EA4"/>
          </p15:clr>
        </p15:guide>
        <p15:guide id="7" pos="5568">
          <p15:clr>
            <a:srgbClr val="C35EA4"/>
          </p15:clr>
        </p15:guide>
        <p15:guide id="8" orient="horz" pos="902">
          <p15:clr>
            <a:srgbClr val="C35EA4"/>
          </p15:clr>
        </p15:guide>
        <p15:guide id="9" orient="horz" pos="780">
          <p15:clr>
            <a:srgbClr val="C35EA4"/>
          </p15:clr>
        </p15:guide>
        <p15:guide id="10" orient="horz" pos="150">
          <p15:clr>
            <a:srgbClr val="C35EA4"/>
          </p15:clr>
        </p15:guide>
        <p15:guide id="11" orient="horz" pos="3132">
          <p15:clr>
            <a:srgbClr val="C35EA4"/>
          </p15:clr>
        </p15:guide>
        <p15:guide id="12" orient="horz" pos="104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6.jpeg"/><Relationship Id="rId18" Type="http://schemas.openxmlformats.org/officeDocument/2006/relationships/image" Target="../media/image10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4.png"/><Relationship Id="rId17" Type="http://schemas.openxmlformats.org/officeDocument/2006/relationships/image" Target="../media/image47.png"/><Relationship Id="rId2" Type="http://schemas.openxmlformats.org/officeDocument/2006/relationships/image" Target="../media/image11.emf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emf"/><Relationship Id="rId11" Type="http://schemas.openxmlformats.org/officeDocument/2006/relationships/image" Target="../media/image21.e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8.png"/><Relationship Id="rId10" Type="http://schemas.openxmlformats.org/officeDocument/2006/relationships/image" Target="../media/image93.png"/><Relationship Id="rId4" Type="http://schemas.openxmlformats.org/officeDocument/2006/relationships/image" Target="../media/image12.emf"/><Relationship Id="rId9" Type="http://schemas.openxmlformats.org/officeDocument/2006/relationships/image" Target="../media/image92.png"/><Relationship Id="rId1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53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0.png"/><Relationship Id="rId7" Type="http://schemas.openxmlformats.org/officeDocument/2006/relationships/image" Target="../media/image13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arxiv.org/pdf/2501.01582" TargetMode="External"/><Relationship Id="rId4" Type="http://schemas.openxmlformats.org/officeDocument/2006/relationships/image" Target="../media/image6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arxiv.org/pdf/2501.01582" TargetMode="External"/><Relationship Id="rId4" Type="http://schemas.openxmlformats.org/officeDocument/2006/relationships/image" Target="../media/image6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hyperlink" Target="https://link.springer.com/article/10.1007/s00601-024-01894-5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9.png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0.png"/><Relationship Id="rId7" Type="http://schemas.openxmlformats.org/officeDocument/2006/relationships/image" Target="../media/image13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71.png"/><Relationship Id="rId7" Type="http://schemas.openxmlformats.org/officeDocument/2006/relationships/oleObject" Target="../embeddings/oleObject2.bin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4.e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85.png"/><Relationship Id="rId7" Type="http://schemas.openxmlformats.org/officeDocument/2006/relationships/image" Target="../media/image13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emf"/><Relationship Id="rId10" Type="http://schemas.openxmlformats.org/officeDocument/2006/relationships/image" Target="../media/image1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ircular pattern with arrows&#10;&#10;Description automatically generated">
            <a:extLst>
              <a:ext uri="{FF2B5EF4-FFF2-40B4-BE49-F238E27FC236}">
                <a16:creationId xmlns:a16="http://schemas.microsoft.com/office/drawing/2014/main" id="{1728C10E-9420-6C6B-EEE9-F68ADE665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60108" y="-1755835"/>
            <a:ext cx="12295003" cy="8186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266825"/>
            <a:ext cx="9223512" cy="2029968"/>
          </a:xfrm>
          <a:solidFill>
            <a:schemeClr val="accent2">
              <a:alpha val="90135"/>
            </a:schemeClr>
          </a:solidFill>
        </p:spPr>
        <p:txBody>
          <a:bodyPr/>
          <a:lstStyle/>
          <a:p>
            <a:r>
              <a:rPr lang="en-US" dirty="0"/>
              <a:t>The Mechanical structure of the proton at solid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360197" y="3834775"/>
            <a:ext cx="2692871" cy="295275"/>
          </a:xfrm>
        </p:spPr>
        <p:txBody>
          <a:bodyPr>
            <a:noAutofit/>
          </a:bodyPr>
          <a:lstStyle/>
          <a:p>
            <a:r>
              <a:rPr lang="en-US" sz="2000" dirty="0"/>
              <a:t>Henry Klest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FC39C3-1F91-96E5-1D1C-DDA6559205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60197" y="4123628"/>
            <a:ext cx="2692872" cy="629679"/>
          </a:xfrm>
        </p:spPr>
        <p:txBody>
          <a:bodyPr>
            <a:normAutofit/>
          </a:bodyPr>
          <a:lstStyle/>
          <a:p>
            <a:r>
              <a:rPr lang="en-US" dirty="0"/>
              <a:t>Argonne National Laboratory</a:t>
            </a:r>
          </a:p>
          <a:p>
            <a:r>
              <a:rPr lang="en-US" dirty="0" err="1"/>
              <a:t>hklest@anl.gov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AF8D91-2D96-5534-FA5F-B6DE3929717C}"/>
              </a:ext>
            </a:extLst>
          </p:cNvPr>
          <p:cNvSpPr txBox="1">
            <a:spLocks/>
          </p:cNvSpPr>
          <p:nvPr/>
        </p:nvSpPr>
        <p:spPr>
          <a:xfrm>
            <a:off x="-1" y="1266825"/>
            <a:ext cx="239714" cy="202996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bIns="0" anchor="b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EABCB9F-1C5F-C2C9-1746-701C30A1E717}"/>
              </a:ext>
            </a:extLst>
          </p:cNvPr>
          <p:cNvSpPr txBox="1">
            <a:spLocks/>
          </p:cNvSpPr>
          <p:nvPr/>
        </p:nvSpPr>
        <p:spPr>
          <a:xfrm>
            <a:off x="6065240" y="4681607"/>
            <a:ext cx="2987828" cy="6296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1400" kern="1200">
                <a:solidFill>
                  <a:srgbClr val="47484A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System Font Regular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Hall A Winter Collaboration Meeting</a:t>
            </a:r>
          </a:p>
          <a:p>
            <a:r>
              <a:rPr lang="en-US" dirty="0"/>
              <a:t>January 16, 2025</a:t>
            </a:r>
          </a:p>
        </p:txBody>
      </p:sp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DCC855-89CB-6F90-32BD-5C2CAF284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938" y="2171667"/>
            <a:ext cx="4186631" cy="27193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34E046-7920-2A3B-B83F-2690AF1FE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479" y="1579610"/>
            <a:ext cx="3491547" cy="4820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C3767ED-B30C-9637-82A7-FAE5149542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1" y="799589"/>
                <a:ext cx="4602479" cy="3317082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 fontScale="70000" lnSpcReduction="20000"/>
              </a:bodyPr>
              <a:lstStyle>
                <a:lvl1pPr marL="164592" indent="-164592" algn="l" defTabSz="6858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3550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77850" indent="-142875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62013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31875" indent="-16459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»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900" dirty="0"/>
                  <a:t>The total </a:t>
                </a:r>
                <a14:m>
                  <m:oMath xmlns:m="http://schemas.openxmlformats.org/officeDocument/2006/math">
                    <m:r>
                      <a:rPr lang="en-US" sz="2900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900" dirty="0"/>
                  <a:t>-term provides a gateway for extraction of various </a:t>
                </a:r>
                <a:r>
                  <a:rPr lang="en-US" sz="2900" b="1" dirty="0"/>
                  <a:t>mechanical</a:t>
                </a:r>
                <a:r>
                  <a:rPr lang="en-US" sz="2900" dirty="0"/>
                  <a:t> properties of the proton, including:</a:t>
                </a:r>
              </a:p>
              <a:p>
                <a:pPr marL="207518" lvl="1" indent="0">
                  <a:buNone/>
                </a:pPr>
                <a:endParaRPr lang="en-US" sz="2900" dirty="0"/>
              </a:p>
              <a:p>
                <a:pPr lvl="1"/>
                <a:r>
                  <a:rPr lang="en-US" sz="2900" dirty="0"/>
                  <a:t>Pressure distribution</a:t>
                </a:r>
              </a:p>
              <a:p>
                <a:pPr lvl="1"/>
                <a:endParaRPr lang="en-US" sz="2900" dirty="0"/>
              </a:p>
              <a:p>
                <a:pPr lvl="1"/>
                <a:r>
                  <a:rPr lang="en-US" sz="2900" dirty="0"/>
                  <a:t>Shear force distribution</a:t>
                </a:r>
              </a:p>
              <a:p>
                <a:pPr lvl="1"/>
                <a:endParaRPr lang="en-US" sz="2900" b="1" dirty="0"/>
              </a:p>
              <a:p>
                <a:pPr lvl="1"/>
                <a:r>
                  <a:rPr lang="en-US" sz="2900" b="1" dirty="0"/>
                  <a:t>Mechanical radius</a:t>
                </a:r>
              </a:p>
              <a:p>
                <a:pPr marL="207518" lvl="1" indent="0">
                  <a:buNone/>
                </a:pPr>
                <a:endParaRPr lang="en-US" sz="2900" dirty="0"/>
              </a:p>
              <a:p>
                <a:pPr lvl="1"/>
                <a:r>
                  <a:rPr lang="en-US" sz="2900" dirty="0"/>
                  <a:t>Tangential &amp; normal force distributions</a:t>
                </a:r>
              </a:p>
              <a:p>
                <a:pPr lvl="1"/>
                <a:endParaRPr lang="en-US" sz="2900" dirty="0"/>
              </a:p>
              <a:p>
                <a:pPr lvl="1"/>
                <a:endParaRPr lang="en-US" sz="2900" dirty="0"/>
              </a:p>
              <a:p>
                <a:pPr lvl="1"/>
                <a:endParaRPr lang="en-US" sz="2900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C3767ED-B30C-9637-82A7-FAE514954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799589"/>
                <a:ext cx="4602479" cy="3317082"/>
              </a:xfrm>
              <a:prstGeom prst="rect">
                <a:avLst/>
              </a:prstGeom>
              <a:blipFill>
                <a:blip r:embed="rId4"/>
                <a:stretch>
                  <a:fillRect l="-3306" t="-3817" b="-2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id="{AE51A8E2-669F-E306-29C4-92D19918BBA8}"/>
              </a:ext>
            </a:extLst>
          </p:cNvPr>
          <p:cNvSpPr txBox="1">
            <a:spLocks/>
          </p:cNvSpPr>
          <p:nvPr/>
        </p:nvSpPr>
        <p:spPr>
          <a:xfrm>
            <a:off x="457201" y="58754"/>
            <a:ext cx="8372901" cy="62171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Mechanical 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3E25F-59FD-5BCA-461F-BA55DEC58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6B995-B944-FD76-7DD7-6C9D79CBCCF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08111CC-811E-1E1C-EE8C-19511CD6E4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1" y="799589"/>
                <a:ext cx="4582012" cy="3317082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 fontScale="70000" lnSpcReduction="20000"/>
              </a:bodyPr>
              <a:lstStyle>
                <a:lvl1pPr marL="164592" indent="-164592" algn="l" defTabSz="6858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3550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77850" indent="-142875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62013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31875" indent="-16459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»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900" dirty="0"/>
                  <a:t>The total </a:t>
                </a:r>
                <a14:m>
                  <m:oMath xmlns:m="http://schemas.openxmlformats.org/officeDocument/2006/math">
                    <m:r>
                      <a:rPr lang="en-US" sz="2900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900" dirty="0"/>
                  <a:t>-term provides a gateway for extraction of various </a:t>
                </a:r>
                <a:r>
                  <a:rPr lang="en-US" sz="2900" b="1" dirty="0"/>
                  <a:t>mechanical</a:t>
                </a:r>
                <a:r>
                  <a:rPr lang="en-US" sz="2900" dirty="0"/>
                  <a:t> properties of the proton, including:</a:t>
                </a:r>
              </a:p>
              <a:p>
                <a:pPr marL="207518" lvl="1" indent="0">
                  <a:buNone/>
                </a:pPr>
                <a:endParaRPr lang="en-US" sz="2900" dirty="0"/>
              </a:p>
              <a:p>
                <a:pPr lvl="1"/>
                <a:r>
                  <a:rPr lang="en-US" sz="2900" dirty="0"/>
                  <a:t>Pressure distribution</a:t>
                </a:r>
              </a:p>
              <a:p>
                <a:pPr lvl="1"/>
                <a:endParaRPr lang="en-US" sz="2900" dirty="0"/>
              </a:p>
              <a:p>
                <a:pPr lvl="1"/>
                <a:r>
                  <a:rPr lang="en-US" sz="2900" dirty="0"/>
                  <a:t>Shear force distribution</a:t>
                </a:r>
              </a:p>
              <a:p>
                <a:pPr lvl="1"/>
                <a:endParaRPr lang="en-US" sz="2900" b="1" dirty="0"/>
              </a:p>
              <a:p>
                <a:pPr lvl="1"/>
                <a:r>
                  <a:rPr lang="en-US" sz="2900" dirty="0"/>
                  <a:t>Mechanical radius</a:t>
                </a:r>
              </a:p>
              <a:p>
                <a:pPr marL="207518" lvl="1" indent="0">
                  <a:buNone/>
                </a:pPr>
                <a:endParaRPr lang="en-US" sz="2900" dirty="0"/>
              </a:p>
              <a:p>
                <a:pPr lvl="1"/>
                <a:r>
                  <a:rPr lang="en-US" sz="2900" b="1" dirty="0"/>
                  <a:t>Tangential &amp; normal force distributions</a:t>
                </a:r>
              </a:p>
              <a:p>
                <a:pPr lvl="1"/>
                <a:endParaRPr lang="en-US" sz="2900" dirty="0"/>
              </a:p>
              <a:p>
                <a:pPr lvl="1"/>
                <a:endParaRPr lang="en-US" sz="2900" dirty="0"/>
              </a:p>
              <a:p>
                <a:pPr lvl="1"/>
                <a:endParaRPr lang="en-US" sz="2900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08111CC-811E-1E1C-EE8C-19511CD6E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799589"/>
                <a:ext cx="4582012" cy="3317082"/>
              </a:xfrm>
              <a:prstGeom prst="rect">
                <a:avLst/>
              </a:prstGeom>
              <a:blipFill>
                <a:blip r:embed="rId2"/>
                <a:stretch>
                  <a:fillRect l="-3324" t="-3817" b="-2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graph of a circular object with blue dots&#10;&#10;Description automatically generated">
            <a:extLst>
              <a:ext uri="{FF2B5EF4-FFF2-40B4-BE49-F238E27FC236}">
                <a16:creationId xmlns:a16="http://schemas.microsoft.com/office/drawing/2014/main" id="{7310C537-219B-05E1-1B97-E3F1125FF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767" y="1577409"/>
            <a:ext cx="2523250" cy="2462449"/>
          </a:xfrm>
          <a:prstGeom prst="rect">
            <a:avLst/>
          </a:prstGeom>
        </p:spPr>
      </p:pic>
      <p:pic>
        <p:nvPicPr>
          <p:cNvPr id="7" name="Picture 6" descr="A graph of a circular object with blue dots&#10;&#10;Description automatically generated">
            <a:extLst>
              <a:ext uri="{FF2B5EF4-FFF2-40B4-BE49-F238E27FC236}">
                <a16:creationId xmlns:a16="http://schemas.microsoft.com/office/drawing/2014/main" id="{B16D7F13-33CB-10A5-5D01-46DF937098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1110" y="1608680"/>
            <a:ext cx="2523249" cy="24624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A2C37B-19D0-777C-945E-B9AA79CAC3AD}"/>
              </a:ext>
            </a:extLst>
          </p:cNvPr>
          <p:cNvSpPr txBox="1"/>
          <p:nvPr/>
        </p:nvSpPr>
        <p:spPr>
          <a:xfrm>
            <a:off x="7227057" y="4017203"/>
            <a:ext cx="22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 force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90755D-3769-FD76-7040-6E92897AFF7D}"/>
              </a:ext>
            </a:extLst>
          </p:cNvPr>
          <p:cNvSpPr txBox="1"/>
          <p:nvPr/>
        </p:nvSpPr>
        <p:spPr>
          <a:xfrm>
            <a:off x="4726659" y="3962898"/>
            <a:ext cx="22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Tangential force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CB59103-D4BD-FB79-95F6-021F465E1E65}"/>
              </a:ext>
            </a:extLst>
          </p:cNvPr>
          <p:cNvSpPr txBox="1">
            <a:spLocks/>
          </p:cNvSpPr>
          <p:nvPr/>
        </p:nvSpPr>
        <p:spPr>
          <a:xfrm>
            <a:off x="457201" y="58754"/>
            <a:ext cx="8372901" cy="62171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Mechanical properties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49BC24-24A8-A30B-B646-A35AC4799B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144"/>
          <a:stretch/>
        </p:blipFill>
        <p:spPr>
          <a:xfrm>
            <a:off x="4807936" y="4539770"/>
            <a:ext cx="1892116" cy="5048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703012-40A1-5BF6-B3A8-13D099CC1C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2481"/>
          <a:stretch/>
        </p:blipFill>
        <p:spPr>
          <a:xfrm>
            <a:off x="7084150" y="4539770"/>
            <a:ext cx="1797167" cy="54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6DBFF-4E80-3E71-FA2A-D6432C037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7DA98F7-1A7C-1619-641E-5D594782E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00" y="-15985"/>
            <a:ext cx="8372901" cy="621711"/>
          </a:xfrm>
        </p:spPr>
        <p:txBody>
          <a:bodyPr/>
          <a:lstStyle/>
          <a:p>
            <a:r>
              <a:rPr lang="en-US" dirty="0"/>
              <a:t>How do we measure this stuff?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3E01CD-32D4-4DE1-93D1-0E67911F809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769A8C-E105-3154-F20C-0980B6729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695" y="755553"/>
            <a:ext cx="5261305" cy="330747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C3B324E-9ADE-5061-6CE8-08B4C1D89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857" y="3520464"/>
            <a:ext cx="3484377" cy="3317082"/>
          </a:xfrm>
        </p:spPr>
        <p:txBody>
          <a:bodyPr>
            <a:normAutofit/>
          </a:bodyPr>
          <a:lstStyle/>
          <a:p>
            <a:r>
              <a:rPr lang="en-US" dirty="0"/>
              <a:t>Extractions of 𝐷-term can go through GPDs, or use models to bypass them depending on the process</a:t>
            </a:r>
          </a:p>
          <a:p>
            <a:endParaRPr lang="en-US" dirty="0"/>
          </a:p>
          <a:p>
            <a:endParaRPr lang="en-US" sz="2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BA1F4ADF-23BF-5EBC-653F-BC871EA0C8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0857" y="745942"/>
                <a:ext cx="5503012" cy="792926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 fontScale="92500" lnSpcReduction="10000"/>
              </a:bodyPr>
              <a:lstStyle>
                <a:lvl1pPr marL="164592" indent="-164592" algn="l" defTabSz="6858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3550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77850" indent="-142875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62013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31875" indent="-16459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»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Graviton scattering would measure directly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1"/>
                <a:r>
                  <a:rPr lang="en-US" sz="1900" dirty="0"/>
                  <a:t>Exploit the duality between the graviton and any massless spin-2 field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BA1F4ADF-23BF-5EBC-653F-BC871EA0C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857" y="745942"/>
                <a:ext cx="5503012" cy="792926"/>
              </a:xfrm>
              <a:prstGeom prst="rect">
                <a:avLst/>
              </a:prstGeom>
              <a:blipFill>
                <a:blip r:embed="rId3"/>
                <a:stretch>
                  <a:fillRect l="-2535" t="-12698" r="-461" b="-17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CC7E05-EE70-4FE7-8C52-2AEDB12127ED}"/>
                  </a:ext>
                </a:extLst>
              </p:cNvPr>
              <p:cNvSpPr txBox="1"/>
              <p:nvPr/>
            </p:nvSpPr>
            <p:spPr>
              <a:xfrm>
                <a:off x="4120229" y="4212851"/>
                <a:ext cx="47058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Graviton exchange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CC7E05-EE70-4FE7-8C52-2AEDB1212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0229" y="4212851"/>
                <a:ext cx="4705845" cy="369332"/>
              </a:xfrm>
              <a:prstGeom prst="rect">
                <a:avLst/>
              </a:prstGeom>
              <a:blipFill>
                <a:blip r:embed="rId4"/>
                <a:stretch>
                  <a:fillRect l="-1075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7563A76-181A-1589-AF0A-4B878C257D9B}"/>
              </a:ext>
            </a:extLst>
          </p:cNvPr>
          <p:cNvSpPr txBox="1"/>
          <p:nvPr/>
        </p:nvSpPr>
        <p:spPr>
          <a:xfrm>
            <a:off x="6854283" y="4111908"/>
            <a:ext cx="2289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Deeply Virtual Compton Scattering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30DADD-94DE-6CC1-AD56-2DD6516E4110}"/>
              </a:ext>
            </a:extLst>
          </p:cNvPr>
          <p:cNvSpPr txBox="1">
            <a:spLocks/>
          </p:cNvSpPr>
          <p:nvPr/>
        </p:nvSpPr>
        <p:spPr>
          <a:xfrm>
            <a:off x="300857" y="1690394"/>
            <a:ext cx="4438976" cy="152119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𝐷-term is a contribution to the generalized </a:t>
            </a:r>
            <a:r>
              <a:rPr lang="en-US" sz="2000" dirty="0" err="1"/>
              <a:t>parton</a:t>
            </a:r>
            <a:r>
              <a:rPr lang="en-US" sz="2000" dirty="0"/>
              <a:t> distributions (GPDs)</a:t>
            </a:r>
          </a:p>
          <a:p>
            <a:pPr lvl="1"/>
            <a:r>
              <a:rPr lang="en-US" sz="1700" dirty="0"/>
              <a:t>Measured in hard exclusive reactions like Deeply Virtual Compton Scattering (DVCS), Deeply Virtual Meson Production (DVMP)</a:t>
            </a:r>
          </a:p>
          <a:p>
            <a:endParaRPr lang="en-US" dirty="0"/>
          </a:p>
          <a:p>
            <a:endParaRPr lang="en-US" sz="2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8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7F775-38F7-0EC7-13CD-C9A5CEC95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FAA0B66-7599-5679-D255-20497830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00" y="-15985"/>
            <a:ext cx="8372901" cy="621711"/>
          </a:xfrm>
        </p:spPr>
        <p:txBody>
          <a:bodyPr/>
          <a:lstStyle/>
          <a:p>
            <a:r>
              <a:rPr lang="en-US" dirty="0"/>
              <a:t>How do we measure this?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B342837-FAB9-4653-4EB7-568FE4B22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00" y="1097642"/>
            <a:ext cx="8283244" cy="3317082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The total 𝐷-term is related to the partonic 𝐷-terms by a sum rule: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1CA84-A3A4-ABF4-72E8-8C8EE186575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72B928-25A3-071C-F772-FFE4B2C47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24" y="1914171"/>
            <a:ext cx="7772400" cy="5239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536B0A-527C-12DA-9D33-A7A615341E4A}"/>
              </a:ext>
            </a:extLst>
          </p:cNvPr>
          <p:cNvSpPr txBox="1"/>
          <p:nvPr/>
        </p:nvSpPr>
        <p:spPr>
          <a:xfrm>
            <a:off x="2072881" y="3041677"/>
            <a:ext cx="54430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200" dirty="0"/>
              <a:t>Different exclusive processes provide access to the different partonic 𝐷-terms!</a:t>
            </a:r>
          </a:p>
        </p:txBody>
      </p:sp>
    </p:spTree>
    <p:extLst>
      <p:ext uri="{BB962C8B-B14F-4D97-AF65-F5344CB8AC3E}">
        <p14:creationId xmlns:p14="http://schemas.microsoft.com/office/powerpoint/2010/main" val="29514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314296A3-DCF8-087A-A1EC-3969FF0F48E4}"/>
              </a:ext>
            </a:extLst>
          </p:cNvPr>
          <p:cNvSpPr/>
          <p:nvPr/>
        </p:nvSpPr>
        <p:spPr>
          <a:xfrm rot="5400000">
            <a:off x="4631875" y="534482"/>
            <a:ext cx="337448" cy="2481649"/>
          </a:xfrm>
          <a:prstGeom prst="leftBrac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02DF12-BB99-B4E3-FF00-869F207023F8}"/>
              </a:ext>
            </a:extLst>
          </p:cNvPr>
          <p:cNvSpPr txBox="1"/>
          <p:nvPr/>
        </p:nvSpPr>
        <p:spPr>
          <a:xfrm>
            <a:off x="2695834" y="572435"/>
            <a:ext cx="4448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Up &amp; Down quarks: </a:t>
            </a:r>
            <a:br>
              <a:rPr lang="en-US" dirty="0"/>
            </a:br>
            <a:r>
              <a:rPr lang="en-US" dirty="0"/>
              <a:t>Accessible via DVCS cross section &amp; beam-spin asymmetries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C500A7-77C6-0444-AEED-0F9FCF2C0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83" y="2054848"/>
            <a:ext cx="7772400" cy="523901"/>
          </a:xfrm>
          <a:prstGeom prst="rect">
            <a:avLst/>
          </a:prstGeom>
        </p:spPr>
      </p:pic>
      <p:pic>
        <p:nvPicPr>
          <p:cNvPr id="6146" name="Picture 2" descr="PDF] Deeply Virtual Compton Scattering and its Beam Charge Asymmetry in  e^\pm p Collisions at HERA | Semantic Scholar">
            <a:extLst>
              <a:ext uri="{FF2B5EF4-FFF2-40B4-BE49-F238E27FC236}">
                <a16:creationId xmlns:a16="http://schemas.microsoft.com/office/drawing/2014/main" id="{CCB487E3-4954-7F71-B156-1505A6E06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89" y="2928552"/>
            <a:ext cx="3133563" cy="21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B33634-9868-A496-562F-90962538C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903" y="3339294"/>
            <a:ext cx="4225209" cy="7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EA7AF-74BB-9DC4-05E4-63D2F4D01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33" y="3234693"/>
            <a:ext cx="4557327" cy="175774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314296A3-DCF8-087A-A1EC-3969FF0F48E4}"/>
              </a:ext>
            </a:extLst>
          </p:cNvPr>
          <p:cNvSpPr/>
          <p:nvPr/>
        </p:nvSpPr>
        <p:spPr>
          <a:xfrm rot="5400000">
            <a:off x="2564182" y="1317607"/>
            <a:ext cx="337448" cy="1009131"/>
          </a:xfrm>
          <a:prstGeom prst="leftBrace">
            <a:avLst>
              <a:gd name="adj1" fmla="val 8333"/>
              <a:gd name="adj2" fmla="val 50816"/>
            </a:avLst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02DF12-BB99-B4E3-FF00-869F207023F8}"/>
                  </a:ext>
                </a:extLst>
              </p:cNvPr>
              <p:cNvSpPr txBox="1"/>
              <p:nvPr/>
            </p:nvSpPr>
            <p:spPr>
              <a:xfrm>
                <a:off x="908224" y="605379"/>
                <a:ext cx="408173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Gluons: </a:t>
                </a:r>
                <a:br>
                  <a:rPr lang="en-US" dirty="0"/>
                </a:br>
                <a:r>
                  <a:rPr lang="en-US" dirty="0"/>
                  <a:t>Accessible via near-threshold  production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and ϒ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02DF12-BB99-B4E3-FF00-869F20702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224" y="605379"/>
                <a:ext cx="4081736" cy="923330"/>
              </a:xfrm>
              <a:prstGeom prst="rect">
                <a:avLst/>
              </a:prstGeom>
              <a:blipFill>
                <a:blip r:embed="rId3"/>
                <a:stretch>
                  <a:fillRect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EC500A7-77C6-0444-AEED-0F9FCF2C0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24" y="2054848"/>
            <a:ext cx="7772400" cy="523901"/>
          </a:xfrm>
          <a:prstGeom prst="rect">
            <a:avLst/>
          </a:prstGeom>
        </p:spPr>
      </p:pic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5440F2AA-49B6-B263-2AFA-469871BA9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t="2691" r="71491" b="60466"/>
          <a:stretch/>
        </p:blipFill>
        <p:spPr bwMode="auto">
          <a:xfrm>
            <a:off x="5385577" y="2703488"/>
            <a:ext cx="3295047" cy="20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0D7E96-BAE6-9081-DBD6-13FD3B4A5222}"/>
                  </a:ext>
                </a:extLst>
              </p:cNvPr>
              <p:cNvSpPr txBox="1"/>
              <p:nvPr/>
            </p:nvSpPr>
            <p:spPr>
              <a:xfrm>
                <a:off x="5720316" y="882378"/>
                <a:ext cx="1397201" cy="369332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SoLID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!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0D7E96-BAE6-9081-DBD6-13FD3B4A5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0316" y="882378"/>
                <a:ext cx="1397201" cy="369332"/>
              </a:xfrm>
              <a:prstGeom prst="rect">
                <a:avLst/>
              </a:prstGeom>
              <a:blipFill>
                <a:blip r:embed="rId6"/>
                <a:stretch>
                  <a:fillRect t="-3125" b="-21875"/>
                </a:stretch>
              </a:blipFill>
              <a:ln w="381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225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19054-81F3-19A4-5E78-6B5460698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09C0EF-AF51-FCFE-6973-133C4026BEC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548D2F-C0D6-C9BC-71C0-53E3B555CA6C}"/>
              </a:ext>
            </a:extLst>
          </p:cNvPr>
          <p:cNvSpPr/>
          <p:nvPr/>
        </p:nvSpPr>
        <p:spPr>
          <a:xfrm>
            <a:off x="6126377" y="1234456"/>
            <a:ext cx="1644316" cy="328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1AA76-EB33-3458-DAF8-35AC4ECB1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" y="0"/>
            <a:ext cx="8720137" cy="500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3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5B40B-0022-0110-7825-DEE519951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494FC86-1AEB-8BC0-1FC0-AFBC24884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482628" y="-792192"/>
            <a:ext cx="4531255" cy="6690683"/>
          </a:xfrm>
        </p:spPr>
      </p:pic>
    </p:spTree>
    <p:extLst>
      <p:ext uri="{BB962C8B-B14F-4D97-AF65-F5344CB8AC3E}">
        <p14:creationId xmlns:p14="http://schemas.microsoft.com/office/powerpoint/2010/main" val="30025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FAB03-4706-BDE6-1FE8-71FE6277C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5FF46CB-508A-3D5F-F3D4-E29870F50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185346" y="-741886"/>
            <a:ext cx="3695404" cy="5456496"/>
          </a:xfr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5AFDB63-7F3F-ACF2-058D-76527FCF4A99}"/>
              </a:ext>
            </a:extLst>
          </p:cNvPr>
          <p:cNvSpPr/>
          <p:nvPr/>
        </p:nvSpPr>
        <p:spPr>
          <a:xfrm>
            <a:off x="2909900" y="2411260"/>
            <a:ext cx="2420288" cy="747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6659FB-6D54-BB6F-1002-CD07F6AFF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005" y="350285"/>
            <a:ext cx="2584486" cy="2304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E888A1-51DD-4EEA-06AB-04EF96E7E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333" y="2725513"/>
            <a:ext cx="2561573" cy="230495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DE4F71-CC76-5EC0-D799-C028D783D280}"/>
              </a:ext>
            </a:extLst>
          </p:cNvPr>
          <p:cNvCxnSpPr>
            <a:cxnSpLocks/>
          </p:cNvCxnSpPr>
          <p:nvPr/>
        </p:nvCxnSpPr>
        <p:spPr>
          <a:xfrm flipH="1" flipV="1">
            <a:off x="2909900" y="1682881"/>
            <a:ext cx="3209064" cy="3034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45F602-978E-AB5C-57DD-F9CB245A74D2}"/>
              </a:ext>
            </a:extLst>
          </p:cNvPr>
          <p:cNvCxnSpPr>
            <a:cxnSpLocks/>
          </p:cNvCxnSpPr>
          <p:nvPr/>
        </p:nvCxnSpPr>
        <p:spPr>
          <a:xfrm flipH="1" flipV="1">
            <a:off x="1847589" y="1986362"/>
            <a:ext cx="4334006" cy="11263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Content Placeholder 11">
            <a:extLst>
              <a:ext uri="{FF2B5EF4-FFF2-40B4-BE49-F238E27FC236}">
                <a16:creationId xmlns:a16="http://schemas.microsoft.com/office/drawing/2014/main" id="{627F9F82-097D-19D0-66E2-37DE54127A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717" t="10241" r="20424" b="48208"/>
          <a:stretch/>
        </p:blipFill>
        <p:spPr>
          <a:xfrm rot="5400000">
            <a:off x="2092916" y="1868029"/>
            <a:ext cx="571658" cy="19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FDC16-8913-B795-744D-2FEF8C21D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C82CFF1-8F00-4015-4183-399138166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185346" y="-741886"/>
            <a:ext cx="3695404" cy="5456496"/>
          </a:xfr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550697-8725-BD03-0512-ADDCE9F63D32}"/>
              </a:ext>
            </a:extLst>
          </p:cNvPr>
          <p:cNvSpPr/>
          <p:nvPr/>
        </p:nvSpPr>
        <p:spPr>
          <a:xfrm>
            <a:off x="2909900" y="2411260"/>
            <a:ext cx="2420288" cy="747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25F588A-3C86-B6D2-A20E-820E5E890A80}"/>
              </a:ext>
            </a:extLst>
          </p:cNvPr>
          <p:cNvCxnSpPr>
            <a:cxnSpLocks/>
          </p:cNvCxnSpPr>
          <p:nvPr/>
        </p:nvCxnSpPr>
        <p:spPr>
          <a:xfrm flipH="1" flipV="1">
            <a:off x="2909900" y="1789352"/>
            <a:ext cx="3209064" cy="3034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19492D-171F-3238-BB78-CAC681701BB9}"/>
              </a:ext>
            </a:extLst>
          </p:cNvPr>
          <p:cNvCxnSpPr>
            <a:cxnSpLocks/>
          </p:cNvCxnSpPr>
          <p:nvPr/>
        </p:nvCxnSpPr>
        <p:spPr>
          <a:xfrm flipH="1" flipV="1">
            <a:off x="1446756" y="2317315"/>
            <a:ext cx="4797469" cy="5326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Content Placeholder 11">
            <a:extLst>
              <a:ext uri="{FF2B5EF4-FFF2-40B4-BE49-F238E27FC236}">
                <a16:creationId xmlns:a16="http://schemas.microsoft.com/office/drawing/2014/main" id="{D654E614-8663-60F4-00B4-F1E19FF8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717" t="10241" r="20424" b="48208"/>
          <a:stretch/>
        </p:blipFill>
        <p:spPr>
          <a:xfrm rot="5400000">
            <a:off x="2092916" y="1868029"/>
            <a:ext cx="571658" cy="1963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8A5A1A-CCF6-314C-6919-C185C0D1C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931" y="34023"/>
            <a:ext cx="2737133" cy="2462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E0A97A-5803-B7DC-8434-4A6CEA512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085" y="2545486"/>
            <a:ext cx="2737133" cy="246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9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37D85-23D1-C0D5-2E2A-C11832109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EAAA839-5953-E6A3-ADF5-188FEE266161}"/>
              </a:ext>
            </a:extLst>
          </p:cNvPr>
          <p:cNvGrpSpPr/>
          <p:nvPr/>
        </p:nvGrpSpPr>
        <p:grpSpPr>
          <a:xfrm>
            <a:off x="1208597" y="1240404"/>
            <a:ext cx="7129043" cy="3540234"/>
            <a:chOff x="630621" y="1265609"/>
            <a:chExt cx="7827579" cy="36582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D4A557-E0D8-7E95-40F1-02FE2EECB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1265609"/>
              <a:ext cx="7772400" cy="365825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B6562ED-8B39-C56A-A5A6-F9F028226573}"/>
                </a:ext>
              </a:extLst>
            </p:cNvPr>
            <p:cNvSpPr/>
            <p:nvPr/>
          </p:nvSpPr>
          <p:spPr>
            <a:xfrm>
              <a:off x="630621" y="1284317"/>
              <a:ext cx="5998779" cy="362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F4A45A4-67A4-CCDC-80EE-7648B23C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754"/>
            <a:ext cx="8372901" cy="621711"/>
          </a:xfrm>
        </p:spPr>
        <p:txBody>
          <a:bodyPr/>
          <a:lstStyle/>
          <a:p>
            <a:r>
              <a:rPr lang="en-US" dirty="0"/>
              <a:t>Proton mechanical 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D6921-13FD-2E2E-A4B6-015734481E1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33249E-01B9-A93A-471F-0BEF9AB2C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9589"/>
            <a:ext cx="6353605" cy="33170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Proton </a:t>
            </a:r>
            <a:r>
              <a:rPr lang="en-US" b="1" i="1" dirty="0"/>
              <a:t>mechanical</a:t>
            </a:r>
            <a:r>
              <a:rPr lang="en-US" dirty="0"/>
              <a:t> structure is defined by analogy to GR via the QCD energy-momentum tensor (EMT)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9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030E2-4C18-7E8D-3FD3-3E97AE6EE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97ACEA0-A928-4F37-657D-BC9984FFA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185346" y="-741886"/>
            <a:ext cx="3695404" cy="5456496"/>
          </a:xfr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29DC56F-039E-AE26-E6A1-979FF36BB76A}"/>
              </a:ext>
            </a:extLst>
          </p:cNvPr>
          <p:cNvSpPr/>
          <p:nvPr/>
        </p:nvSpPr>
        <p:spPr>
          <a:xfrm>
            <a:off x="2909900" y="2411260"/>
            <a:ext cx="2420288" cy="747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E8F2D1-88A2-EBC2-8656-12C4367D3631}"/>
              </a:ext>
            </a:extLst>
          </p:cNvPr>
          <p:cNvCxnSpPr>
            <a:cxnSpLocks/>
          </p:cNvCxnSpPr>
          <p:nvPr/>
        </p:nvCxnSpPr>
        <p:spPr>
          <a:xfrm flipH="1" flipV="1">
            <a:off x="2909900" y="1789352"/>
            <a:ext cx="3209064" cy="3034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795A458-2A56-ACF7-7A6B-22CF23943DCC}"/>
              </a:ext>
            </a:extLst>
          </p:cNvPr>
          <p:cNvCxnSpPr>
            <a:cxnSpLocks/>
          </p:cNvCxnSpPr>
          <p:nvPr/>
        </p:nvCxnSpPr>
        <p:spPr>
          <a:xfrm flipH="1" flipV="1">
            <a:off x="1446756" y="2317315"/>
            <a:ext cx="4797469" cy="5326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Content Placeholder 11">
            <a:extLst>
              <a:ext uri="{FF2B5EF4-FFF2-40B4-BE49-F238E27FC236}">
                <a16:creationId xmlns:a16="http://schemas.microsoft.com/office/drawing/2014/main" id="{07254666-B8C7-B8A9-6136-0BF96A23C4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717" t="10241" r="20424" b="48208"/>
          <a:stretch/>
        </p:blipFill>
        <p:spPr>
          <a:xfrm rot="5400000">
            <a:off x="2092916" y="1868029"/>
            <a:ext cx="571658" cy="1963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107602-B0FC-0ED5-ACD1-AFCE024EC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931" y="34023"/>
            <a:ext cx="2737133" cy="2462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F6A0E8-161B-5FAA-0D88-C30439E48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085" y="2545486"/>
            <a:ext cx="2737133" cy="246293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A090BDA-8F33-0DFB-42AA-D45CC49E1466}"/>
              </a:ext>
            </a:extLst>
          </p:cNvPr>
          <p:cNvSpPr/>
          <p:nvPr/>
        </p:nvSpPr>
        <p:spPr>
          <a:xfrm>
            <a:off x="363255" y="3904113"/>
            <a:ext cx="5644750" cy="84468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Highly multi-dimensional measurement!</a:t>
            </a:r>
          </a:p>
        </p:txBody>
      </p:sp>
    </p:spTree>
    <p:extLst>
      <p:ext uri="{BB962C8B-B14F-4D97-AF65-F5344CB8AC3E}">
        <p14:creationId xmlns:p14="http://schemas.microsoft.com/office/powerpoint/2010/main" val="162168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90AF4-6040-62B7-CF66-EE2D6B3B0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37098"/>
            <a:ext cx="8382000" cy="746522"/>
          </a:xfrm>
        </p:spPr>
        <p:txBody>
          <a:bodyPr/>
          <a:lstStyle/>
          <a:p>
            <a:r>
              <a:rPr lang="en-US" dirty="0"/>
              <a:t>Gluon GFFs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1A9EF4-8FE1-7FD2-494B-9EDF8F109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0048" y="1074762"/>
            <a:ext cx="6449352" cy="3317875"/>
          </a:xfr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06CDC80-6F89-5DE2-566A-9DA32B1470D0}"/>
              </a:ext>
            </a:extLst>
          </p:cNvPr>
          <p:cNvGrpSpPr/>
          <p:nvPr/>
        </p:nvGrpSpPr>
        <p:grpSpPr>
          <a:xfrm>
            <a:off x="2622239" y="2455102"/>
            <a:ext cx="246221" cy="237993"/>
            <a:chOff x="2565872" y="2780778"/>
            <a:chExt cx="246221" cy="23799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A11359-C2BB-8698-4F44-7DD54A94390B}"/>
                </a:ext>
              </a:extLst>
            </p:cNvPr>
            <p:cNvSpPr/>
            <p:nvPr/>
          </p:nvSpPr>
          <p:spPr>
            <a:xfrm>
              <a:off x="2583681" y="2780778"/>
              <a:ext cx="228412" cy="156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371A2EB-B475-6B68-387D-7231A4C0B174}"/>
                    </a:ext>
                  </a:extLst>
                </p:cNvPr>
                <p:cNvSpPr txBox="1"/>
                <p:nvPr/>
              </p:nvSpPr>
              <p:spPr>
                <a:xfrm rot="16200000">
                  <a:off x="2582512" y="2789190"/>
                  <a:ext cx="21294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371A2EB-B475-6B68-387D-7231A4C0B1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582512" y="2789190"/>
                  <a:ext cx="212941" cy="246221"/>
                </a:xfrm>
                <a:prstGeom prst="rect">
                  <a:avLst/>
                </a:prstGeom>
                <a:blipFill>
                  <a:blip r:embed="rId3"/>
                  <a:stretch>
                    <a:fillRect t="-33333" r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0F161D7-9A77-419E-F0C4-1FACE1696BF1}"/>
              </a:ext>
            </a:extLst>
          </p:cNvPr>
          <p:cNvGrpSpPr/>
          <p:nvPr/>
        </p:nvGrpSpPr>
        <p:grpSpPr>
          <a:xfrm>
            <a:off x="3972024" y="4131378"/>
            <a:ext cx="366679" cy="276999"/>
            <a:chOff x="3915657" y="4457054"/>
            <a:chExt cx="366679" cy="2769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44D698-BE94-543B-AD77-06627EED4450}"/>
                </a:ext>
              </a:extLst>
            </p:cNvPr>
            <p:cNvSpPr/>
            <p:nvPr/>
          </p:nvSpPr>
          <p:spPr>
            <a:xfrm rot="5400000">
              <a:off x="4005443" y="4474387"/>
              <a:ext cx="187108" cy="2696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40F8E65-AFCD-FCDF-1E63-B409602EA8AA}"/>
                    </a:ext>
                  </a:extLst>
                </p:cNvPr>
                <p:cNvSpPr txBox="1"/>
                <p:nvPr/>
              </p:nvSpPr>
              <p:spPr>
                <a:xfrm>
                  <a:off x="3915657" y="4457054"/>
                  <a:ext cx="36667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40F8E65-AFCD-FCDF-1E63-B409602EA8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5657" y="4457054"/>
                  <a:ext cx="366679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40A4FA0-9E97-B40B-1F92-71DA11487ACD}"/>
              </a:ext>
            </a:extLst>
          </p:cNvPr>
          <p:cNvGrpSpPr/>
          <p:nvPr/>
        </p:nvGrpSpPr>
        <p:grpSpPr>
          <a:xfrm>
            <a:off x="7218346" y="4127203"/>
            <a:ext cx="366679" cy="276999"/>
            <a:chOff x="7161979" y="4452879"/>
            <a:chExt cx="366679" cy="276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8753C7-CC05-D9DA-5EAF-CC48C315C447}"/>
                </a:ext>
              </a:extLst>
            </p:cNvPr>
            <p:cNvSpPr/>
            <p:nvPr/>
          </p:nvSpPr>
          <p:spPr>
            <a:xfrm rot="5400000">
              <a:off x="7251765" y="4470212"/>
              <a:ext cx="187108" cy="2696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24F6616-C79F-14D6-3151-00703DCE4191}"/>
                    </a:ext>
                  </a:extLst>
                </p:cNvPr>
                <p:cNvSpPr txBox="1"/>
                <p:nvPr/>
              </p:nvSpPr>
              <p:spPr>
                <a:xfrm>
                  <a:off x="7161979" y="4452879"/>
                  <a:ext cx="36667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24F6616-C79F-14D6-3151-00703DCE41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1979" y="4452879"/>
                  <a:ext cx="366679" cy="276999"/>
                </a:xfrm>
                <a:prstGeom prst="rect">
                  <a:avLst/>
                </a:prstGeom>
                <a:blipFill>
                  <a:blip r:embed="rId5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07388FA-8DCE-93D2-BBA5-C2617B0B4A32}"/>
              </a:ext>
            </a:extLst>
          </p:cNvPr>
          <p:cNvGrpSpPr/>
          <p:nvPr/>
        </p:nvGrpSpPr>
        <p:grpSpPr>
          <a:xfrm>
            <a:off x="5780879" y="2382034"/>
            <a:ext cx="246221" cy="237993"/>
            <a:chOff x="5724512" y="2707710"/>
            <a:chExt cx="246221" cy="23799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FF7F96-8F4F-AE21-11D6-CDD65EFB16E3}"/>
                </a:ext>
              </a:extLst>
            </p:cNvPr>
            <p:cNvSpPr/>
            <p:nvPr/>
          </p:nvSpPr>
          <p:spPr>
            <a:xfrm>
              <a:off x="5742321" y="2707710"/>
              <a:ext cx="228412" cy="156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D8552CB-6EAF-A3C1-6CB4-080A61777570}"/>
                    </a:ext>
                  </a:extLst>
                </p:cNvPr>
                <p:cNvSpPr txBox="1"/>
                <p:nvPr/>
              </p:nvSpPr>
              <p:spPr>
                <a:xfrm rot="16200000">
                  <a:off x="5741152" y="2716122"/>
                  <a:ext cx="21294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D8552CB-6EAF-A3C1-6CB4-080A617775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741152" y="2716122"/>
                  <a:ext cx="212941" cy="246221"/>
                </a:xfrm>
                <a:prstGeom prst="rect">
                  <a:avLst/>
                </a:prstGeom>
                <a:blipFill>
                  <a:blip r:embed="rId6"/>
                  <a:stretch>
                    <a:fillRect t="-33333" r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30D0F94F-16A3-9F84-6D5D-EAD6DAB47C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0107" y="665791"/>
                <a:ext cx="2524556" cy="371467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164592" indent="-164592" algn="l" defTabSz="6858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3550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77850" indent="-142875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62013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31875" indent="-16459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»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en-US" dirty="0"/>
              </a:p>
              <a:p>
                <a:r>
                  <a:rPr lang="en-US" sz="1700" dirty="0"/>
                  <a:t>Extremely high statistics enables precise extraction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US" sz="1700" dirty="0"/>
              </a:p>
              <a:p>
                <a:endParaRPr lang="en-US" sz="200" dirty="0"/>
              </a:p>
              <a:p>
                <a:r>
                  <a:rPr lang="en-US" sz="1700" dirty="0"/>
                  <a:t>No longer limited by poor experimental precision!</a:t>
                </a:r>
              </a:p>
              <a:p>
                <a:pPr lvl="1"/>
                <a:r>
                  <a:rPr lang="en-US" sz="1500" dirty="0"/>
                  <a:t>More food for thought for theorists</a:t>
                </a:r>
              </a:p>
              <a:p>
                <a:pPr lvl="1"/>
                <a:endParaRPr lang="en-US" sz="200" dirty="0"/>
              </a:p>
              <a:p>
                <a:r>
                  <a:rPr lang="en-US" sz="1700" b="1" dirty="0" err="1"/>
                  <a:t>SoLID</a:t>
                </a:r>
                <a:r>
                  <a:rPr lang="en-US" sz="1700" b="1" dirty="0"/>
                  <a:t> will let us take full advantage of what CEBAF can offer!</a:t>
                </a:r>
              </a:p>
            </p:txBody>
          </p:sp>
        </mc:Choice>
        <mc:Fallback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30D0F94F-16A3-9F84-6D5D-EAD6DAB47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107" y="665791"/>
                <a:ext cx="2524556" cy="3714671"/>
              </a:xfrm>
              <a:prstGeom prst="rect">
                <a:avLst/>
              </a:prstGeom>
              <a:blipFill>
                <a:blip r:embed="rId7"/>
                <a:stretch>
                  <a:fillRect l="-5025" r="-6030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3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61E5495-3F48-CDC6-09AB-267C99F9D8FD}"/>
              </a:ext>
            </a:extLst>
          </p:cNvPr>
          <p:cNvGrpSpPr/>
          <p:nvPr/>
        </p:nvGrpSpPr>
        <p:grpSpPr>
          <a:xfrm>
            <a:off x="-580311" y="1196865"/>
            <a:ext cx="6929374" cy="1141002"/>
            <a:chOff x="-691479" y="1355461"/>
            <a:chExt cx="6929374" cy="114100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2599E94-7F8E-AA68-99D1-89061238394A}"/>
                </a:ext>
              </a:extLst>
            </p:cNvPr>
            <p:cNvGrpSpPr/>
            <p:nvPr/>
          </p:nvGrpSpPr>
          <p:grpSpPr>
            <a:xfrm>
              <a:off x="-691479" y="1355461"/>
              <a:ext cx="6929374" cy="1141002"/>
              <a:chOff x="-691479" y="1355461"/>
              <a:chExt cx="6929374" cy="114100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4A9358C-B3B2-25F0-817A-3DC23E1E2E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24087"/>
              <a:stretch/>
            </p:blipFill>
            <p:spPr>
              <a:xfrm>
                <a:off x="-691479" y="1355461"/>
                <a:ext cx="6929374" cy="1141002"/>
              </a:xfrm>
              <a:prstGeom prst="rect">
                <a:avLst/>
              </a:prstGeom>
            </p:spPr>
          </p:pic>
          <p:graphicFrame>
            <p:nvGraphicFramePr>
              <p:cNvPr id="15" name="Object 14">
                <a:extLst>
                  <a:ext uri="{FF2B5EF4-FFF2-40B4-BE49-F238E27FC236}">
                    <a16:creationId xmlns:a16="http://schemas.microsoft.com/office/drawing/2014/main" id="{7E5DBF21-E828-B2B5-F536-4F3FE526B0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63263024"/>
                  </p:ext>
                </p:extLst>
              </p:nvPr>
            </p:nvGraphicFramePr>
            <p:xfrm>
              <a:off x="368493" y="2152080"/>
              <a:ext cx="597392" cy="1475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" imgW="1079500" imgH="266700" progId="Equation.3">
                      <p:embed/>
                    </p:oleObj>
                  </mc:Choice>
                  <mc:Fallback>
                    <p:oleObj name="Equation" r:id="rId3" imgW="1079500" imgH="266700" progId="Equation.3">
                      <p:embed/>
                      <p:pic>
                        <p:nvPicPr>
                          <p:cNvPr id="15" name="Object 14">
                            <a:extLst>
                              <a:ext uri="{FF2B5EF4-FFF2-40B4-BE49-F238E27FC236}">
                                <a16:creationId xmlns:a16="http://schemas.microsoft.com/office/drawing/2014/main" id="{7E5DBF21-E828-B2B5-F536-4F3FE526B05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368493" y="2152080"/>
                            <a:ext cx="597392" cy="14759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15">
                <a:extLst>
                  <a:ext uri="{FF2B5EF4-FFF2-40B4-BE49-F238E27FC236}">
                    <a16:creationId xmlns:a16="http://schemas.microsoft.com/office/drawing/2014/main" id="{CB570CA8-1C85-B9C9-D13F-CBF179B87D2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231688"/>
                  </p:ext>
                </p:extLst>
              </p:nvPr>
            </p:nvGraphicFramePr>
            <p:xfrm>
              <a:off x="1054817" y="2169869"/>
              <a:ext cx="622727" cy="1120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1130300" imgH="203200" progId="Equation.3">
                      <p:embed/>
                    </p:oleObj>
                  </mc:Choice>
                  <mc:Fallback>
                    <p:oleObj name="Equation" r:id="rId5" imgW="1130300" imgH="203200" progId="Equation.3">
                      <p:embed/>
                      <p:pic>
                        <p:nvPicPr>
                          <p:cNvPr id="16" name="Object 15">
                            <a:extLst>
                              <a:ext uri="{FF2B5EF4-FFF2-40B4-BE49-F238E27FC236}">
                                <a16:creationId xmlns:a16="http://schemas.microsoft.com/office/drawing/2014/main" id="{CB570CA8-1C85-B9C9-D13F-CBF179B87D2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054817" y="2169869"/>
                            <a:ext cx="622727" cy="11201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16">
                <a:extLst>
                  <a:ext uri="{FF2B5EF4-FFF2-40B4-BE49-F238E27FC236}">
                    <a16:creationId xmlns:a16="http://schemas.microsoft.com/office/drawing/2014/main" id="{B1BD8828-D413-4812-B7BE-B441E6F366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5679468"/>
                  </p:ext>
                </p:extLst>
              </p:nvPr>
            </p:nvGraphicFramePr>
            <p:xfrm>
              <a:off x="1755655" y="2121600"/>
              <a:ext cx="377843" cy="2169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685800" imgH="393700" progId="Equation.3">
                      <p:embed/>
                    </p:oleObj>
                  </mc:Choice>
                  <mc:Fallback>
                    <p:oleObj name="Equation" r:id="rId7" imgW="685800" imgH="393700" progId="Equation.3">
                      <p:embed/>
                      <p:pic>
                        <p:nvPicPr>
                          <p:cNvPr id="17" name="Object 16">
                            <a:extLst>
                              <a:ext uri="{FF2B5EF4-FFF2-40B4-BE49-F238E27FC236}">
                                <a16:creationId xmlns:a16="http://schemas.microsoft.com/office/drawing/2014/main" id="{B1BD8828-D413-4812-B7BE-B441E6F366B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1755655" y="2121600"/>
                            <a:ext cx="377843" cy="21691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0D94831-552E-FCD4-09F5-9307D5D08C5C}"/>
                </a:ext>
              </a:extLst>
            </p:cNvPr>
            <p:cNvSpPr/>
            <p:nvPr/>
          </p:nvSpPr>
          <p:spPr>
            <a:xfrm>
              <a:off x="4999165" y="1718278"/>
              <a:ext cx="630934" cy="33528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25818056-BA3B-A43D-290B-66E9F59AAD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5478" y="-117091"/>
                <a:ext cx="8372901" cy="621711"/>
              </a:xfrm>
              <a:prstGeom prst="rect">
                <a:avLst/>
              </a:prstGeom>
            </p:spPr>
            <p:txBody>
              <a:bodyPr vert="horz" lIns="0" tIns="0" rIns="0" bIns="0" rtlCol="0" anchor="b" anchorCtr="0">
                <a:noAutofit/>
              </a:bodyPr>
              <a:lstStyle>
                <a:lvl1pPr marL="0" marR="0" indent="0" algn="l" defTabSz="6858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1" i="0" kern="1200" cap="all" baseline="0">
                    <a:solidFill>
                      <a:schemeClr val="tx1"/>
                    </a:solidFill>
                    <a:latin typeface="Arial" panose="020B0604020202020204" pitchFamily="34" charset="0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sz="3200" dirty="0"/>
                  <a:t> </a:t>
                </a:r>
                <a:r>
                  <a:rPr lang="en-US" dirty="0"/>
                  <a:t>Caveat</a:t>
                </a:r>
              </a:p>
            </p:txBody>
          </p:sp>
        </mc:Choice>
        <mc:Fallback xmlns=""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25818056-BA3B-A43D-290B-66E9F59AA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78" y="-117091"/>
                <a:ext cx="8372901" cy="621711"/>
              </a:xfrm>
              <a:prstGeom prst="rect">
                <a:avLst/>
              </a:prstGeom>
              <a:blipFill>
                <a:blip r:embed="rId9"/>
                <a:stretch>
                  <a:fillRect l="-1364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F749E8A-16D1-B7A1-1165-514ACECA8631}"/>
                  </a:ext>
                </a:extLst>
              </p:cNvPr>
              <p:cNvSpPr txBox="1"/>
              <p:nvPr/>
            </p:nvSpPr>
            <p:spPr>
              <a:xfrm>
                <a:off x="407124" y="3721816"/>
                <a:ext cx="4732167" cy="923330"/>
              </a:xfrm>
              <a:prstGeom prst="rect">
                <a:avLst/>
              </a:prstGeom>
              <a:noFill/>
              <a:ln w="38100">
                <a:solidFill>
                  <a:schemeClr val="accent3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b="1" dirty="0"/>
                  <a:t>This caveat means that to extract the rest of the mechanical properties rigorously, all partonic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en-US" b="1" dirty="0"/>
                  <a:t>-terms must be known!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F749E8A-16D1-B7A1-1165-514ACECA8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124" y="3721816"/>
                <a:ext cx="4732167" cy="923330"/>
              </a:xfrm>
              <a:prstGeom prst="rect">
                <a:avLst/>
              </a:prstGeom>
              <a:blipFill>
                <a:blip r:embed="rId10"/>
                <a:stretch>
                  <a:fillRect l="-796" t="-1299" r="-796" b="-6494"/>
                </a:stretch>
              </a:blipFill>
              <a:ln w="38100"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17F7B735-76D2-58D7-E18A-58182956C7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0763" y="4029507"/>
            <a:ext cx="1722665" cy="1118942"/>
          </a:xfrm>
          <a:prstGeom prst="rect">
            <a:avLst/>
          </a:prstGeom>
        </p:spPr>
      </p:pic>
      <p:pic>
        <p:nvPicPr>
          <p:cNvPr id="36" name="Picture 35" descr="A graph of a circular object with blue dots&#10;&#10;Description automatically generated">
            <a:extLst>
              <a:ext uri="{FF2B5EF4-FFF2-40B4-BE49-F238E27FC236}">
                <a16:creationId xmlns:a16="http://schemas.microsoft.com/office/drawing/2014/main" id="{859436BF-66D8-507A-6881-04FA8D9B3D0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6480" y="3867037"/>
            <a:ext cx="1268151" cy="123759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78F393A-9834-26AC-BE53-6E97EB31C6BA}"/>
              </a:ext>
            </a:extLst>
          </p:cNvPr>
          <p:cNvGrpSpPr/>
          <p:nvPr/>
        </p:nvGrpSpPr>
        <p:grpSpPr>
          <a:xfrm>
            <a:off x="6573777" y="1821099"/>
            <a:ext cx="2406103" cy="1946985"/>
            <a:chOff x="4959350" y="680465"/>
            <a:chExt cx="4306980" cy="3934460"/>
          </a:xfrm>
        </p:grpSpPr>
        <p:pic>
          <p:nvPicPr>
            <p:cNvPr id="41" name="Picture 2" descr="figure 1">
              <a:extLst>
                <a:ext uri="{FF2B5EF4-FFF2-40B4-BE49-F238E27FC236}">
                  <a16:creationId xmlns:a16="http://schemas.microsoft.com/office/drawing/2014/main" id="{EEAC245D-73F8-F52F-7622-308171AB9E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350" y="680465"/>
              <a:ext cx="4089895" cy="3934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DC09E74-D569-0744-A0CA-671F8F05C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61425" y="742208"/>
              <a:ext cx="1811176" cy="39055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EEF186B-3D81-1328-0DD7-0D0791A73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66818" y="1157251"/>
              <a:ext cx="1763283" cy="315289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FF6EF92-89F8-D4E6-26A2-3740EF3FB741}"/>
                </a:ext>
              </a:extLst>
            </p:cNvPr>
            <p:cNvSpPr/>
            <p:nvPr/>
          </p:nvSpPr>
          <p:spPr>
            <a:xfrm>
              <a:off x="7332428" y="2406446"/>
              <a:ext cx="254442" cy="103367"/>
            </a:xfrm>
            <a:prstGeom prst="rect">
              <a:avLst/>
            </a:prstGeom>
            <a:solidFill>
              <a:srgbClr val="F15A23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3834A62-4C70-57DB-4214-CEEBCF496CFD}"/>
                </a:ext>
              </a:extLst>
            </p:cNvPr>
            <p:cNvSpPr/>
            <p:nvPr/>
          </p:nvSpPr>
          <p:spPr>
            <a:xfrm>
              <a:off x="7332428" y="2173650"/>
              <a:ext cx="254442" cy="103367"/>
            </a:xfrm>
            <a:prstGeom prst="rect">
              <a:avLst/>
            </a:prstGeom>
            <a:solidFill>
              <a:srgbClr val="B3D236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1B9E3DF-EC5C-48C9-3B9C-06159CCFE01C}"/>
                </a:ext>
              </a:extLst>
            </p:cNvPr>
            <p:cNvSpPr/>
            <p:nvPr/>
          </p:nvSpPr>
          <p:spPr>
            <a:xfrm>
              <a:off x="7332428" y="1962674"/>
              <a:ext cx="254442" cy="103367"/>
            </a:xfrm>
            <a:prstGeom prst="rect">
              <a:avLst/>
            </a:prstGeom>
            <a:solidFill>
              <a:srgbClr val="05AAAD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29E7BA2-E279-E54E-A47F-2DA39F4CB24E}"/>
                </a:ext>
              </a:extLst>
            </p:cNvPr>
            <p:cNvSpPr txBox="1"/>
            <p:nvPr/>
          </p:nvSpPr>
          <p:spPr>
            <a:xfrm>
              <a:off x="7549513" y="1813196"/>
              <a:ext cx="1716817" cy="373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Pre-</a:t>
              </a:r>
              <a:r>
                <a:rPr lang="en-US" sz="600" dirty="0" err="1"/>
                <a:t>Jlab</a:t>
              </a:r>
              <a:r>
                <a:rPr lang="en-US" sz="600" dirty="0"/>
                <a:t> 6 GeV Data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D004E7D-DD1B-9F36-DCC4-558DEECE1528}"/>
                </a:ext>
              </a:extLst>
            </p:cNvPr>
            <p:cNvSpPr txBox="1"/>
            <p:nvPr/>
          </p:nvSpPr>
          <p:spPr>
            <a:xfrm>
              <a:off x="7549515" y="2048215"/>
              <a:ext cx="1428750" cy="373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err="1"/>
                <a:t>Jlab</a:t>
              </a:r>
              <a:r>
                <a:rPr lang="en-US" sz="600" dirty="0"/>
                <a:t> 6 GeV Data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E9BC613-9DF6-BC51-66EA-35F9C637AF8B}"/>
                </a:ext>
              </a:extLst>
            </p:cNvPr>
            <p:cNvSpPr txBox="1"/>
            <p:nvPr/>
          </p:nvSpPr>
          <p:spPr>
            <a:xfrm>
              <a:off x="7555098" y="2255312"/>
              <a:ext cx="1428750" cy="559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err="1"/>
                <a:t>Jlab</a:t>
              </a:r>
              <a:r>
                <a:rPr lang="en-US" sz="600" dirty="0"/>
                <a:t> 12 GeV Data (Projected)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ABDF497B-EBE6-45A6-B9D2-E4BE7BF255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2809" y="1857497"/>
                <a:ext cx="5558274" cy="150791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164592" indent="-164592" algn="l" defTabSz="6858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3550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77850" indent="-142875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62013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31875" indent="-16459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»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However,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/>
                  <a:t>! Total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cancels due to EMT conservation if summing over all </a:t>
                </a:r>
                <a:r>
                  <a:rPr lang="en-US" dirty="0" err="1"/>
                  <a:t>parton</a:t>
                </a:r>
                <a:r>
                  <a:rPr lang="en-US" dirty="0"/>
                  <a:t> species!</a:t>
                </a:r>
              </a:p>
              <a:p>
                <a:pPr lvl="1"/>
                <a:r>
                  <a:rPr lang="en-US" sz="1600" dirty="0"/>
                  <a:t>Only shear force has no contribution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𝑖𝑖</m:t>
                        </m:r>
                      </m:sup>
                    </m:sSup>
                  </m:oMath>
                </a14:m>
                <a:r>
                  <a:rPr lang="en-US" sz="1600" dirty="0"/>
                  <a:t> components of the EMT, and thus no contribution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en-US" sz="1600" dirty="0"/>
              </a:p>
            </p:txBody>
          </p:sp>
        </mc:Choice>
        <mc:Fallback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ABDF497B-EBE6-45A6-B9D2-E4BE7BF25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09" y="1857497"/>
                <a:ext cx="5558274" cy="1507913"/>
              </a:xfrm>
              <a:prstGeom prst="rect">
                <a:avLst/>
              </a:prstGeom>
              <a:blipFill>
                <a:blip r:embed="rId16"/>
                <a:stretch>
                  <a:fillRect l="-2278" b="-8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FA7CB1DF-C627-F9AC-954A-21DBBC784F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2809" y="103113"/>
                <a:ext cx="5697471" cy="1305124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64592" indent="-164592" algn="l" defTabSz="6858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3550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77850" indent="-142875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62013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31875" indent="-16459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»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2100" dirty="0"/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1900" dirty="0"/>
                  <a:t> form factor contributes to many of the mechanical structure quantities, not only the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000" dirty="0"/>
                  <a:t>-term </a:t>
                </a:r>
                <a:endParaRPr lang="en-US" sz="1900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1600" dirty="0"/>
                  <a:t> currently inaccessible by experiment</a:t>
                </a:r>
              </a:p>
              <a:p>
                <a:endParaRPr lang="en-US" sz="2100" dirty="0"/>
              </a:p>
            </p:txBody>
          </p:sp>
        </mc:Choice>
        <mc:Fallback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FA7CB1DF-C627-F9AC-954A-21DBBC784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09" y="103113"/>
                <a:ext cx="5697471" cy="1305124"/>
              </a:xfrm>
              <a:prstGeom prst="rect">
                <a:avLst/>
              </a:prstGeom>
              <a:blipFill>
                <a:blip r:embed="rId17"/>
                <a:stretch>
                  <a:fillRect l="-2222" r="-2889" b="-1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36840A53-BD36-4B4F-E719-CFB3C33B0610}"/>
              </a:ext>
            </a:extLst>
          </p:cNvPr>
          <p:cNvGrpSpPr/>
          <p:nvPr/>
        </p:nvGrpSpPr>
        <p:grpSpPr>
          <a:xfrm>
            <a:off x="5654360" y="12746"/>
            <a:ext cx="3432805" cy="1579378"/>
            <a:chOff x="630621" y="1265609"/>
            <a:chExt cx="7827579" cy="36582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1AE66C-4BD8-3178-4BCA-0683BF3E5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5800" y="1265609"/>
              <a:ext cx="7772400" cy="365825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78C4EE-A9D2-2399-876E-20B8C6461381}"/>
                </a:ext>
              </a:extLst>
            </p:cNvPr>
            <p:cNvSpPr/>
            <p:nvPr/>
          </p:nvSpPr>
          <p:spPr>
            <a:xfrm>
              <a:off x="630621" y="1284317"/>
              <a:ext cx="5998779" cy="362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19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314296A3-DCF8-087A-A1EC-3969FF0F48E4}"/>
              </a:ext>
            </a:extLst>
          </p:cNvPr>
          <p:cNvSpPr/>
          <p:nvPr/>
        </p:nvSpPr>
        <p:spPr>
          <a:xfrm rot="16200000">
            <a:off x="6912019" y="2215815"/>
            <a:ext cx="355346" cy="965885"/>
          </a:xfrm>
          <a:prstGeom prst="leftBrac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02DF12-BB99-B4E3-FF00-869F207023F8}"/>
              </a:ext>
            </a:extLst>
          </p:cNvPr>
          <p:cNvSpPr txBox="1"/>
          <p:nvPr/>
        </p:nvSpPr>
        <p:spPr>
          <a:xfrm>
            <a:off x="5731728" y="2876431"/>
            <a:ext cx="3286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Strange quarks: Can we just neglect them…?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C500A7-77C6-0444-AEED-0F9FCF2C0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33" y="1997184"/>
            <a:ext cx="7772400" cy="52390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B3C39F8-693C-1EDD-B92F-2E0093762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432" y="580807"/>
            <a:ext cx="8283244" cy="3317082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Since we need all terms in the sum rule to extract pressure, mechanical radius, force distributions…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85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56993"/>
            <a:ext cx="8372901" cy="621711"/>
          </a:xfrm>
        </p:spPr>
        <p:txBody>
          <a:bodyPr/>
          <a:lstStyle/>
          <a:p>
            <a:r>
              <a:rPr lang="en-US" dirty="0"/>
              <a:t>theory predictions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9075" y="652479"/>
                <a:ext cx="4512663" cy="3317082"/>
              </a:xfrm>
            </p:spPr>
            <p:txBody>
              <a:bodyPr/>
              <a:lstStyle/>
              <a:p>
                <a:r>
                  <a:rPr lang="en-US" dirty="0"/>
                  <a:t>Large-N</a:t>
                </a:r>
                <a:r>
                  <a:rPr lang="en-US" baseline="-25000" dirty="0"/>
                  <a:t>c</a:t>
                </a:r>
                <a:r>
                  <a:rPr lang="en-US" dirty="0"/>
                  <a:t> theory predicts that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-term is ”flavor-blind”</a:t>
                </a:r>
              </a:p>
              <a:p>
                <a:pPr lvl="1"/>
                <a:r>
                  <a:rPr lang="en-US" sz="1600" dirty="0"/>
                  <a:t>i.e. 𝐷</a:t>
                </a:r>
                <a:r>
                  <a:rPr lang="en-US" sz="1600" baseline="-25000" dirty="0"/>
                  <a:t>u</a:t>
                </a:r>
                <a:r>
                  <a:rPr lang="en-US" sz="1600" dirty="0"/>
                  <a:t> ~ 𝐷</a:t>
                </a:r>
                <a:r>
                  <a:rPr lang="en-US" sz="1600" baseline="-25000" dirty="0"/>
                  <a:t>d</a:t>
                </a:r>
                <a:r>
                  <a:rPr lang="en-US" sz="1600" dirty="0"/>
                  <a:t> despite their different number densities, this is supported by lattice results</a:t>
                </a:r>
              </a:p>
              <a:p>
                <a:pPr lvl="1"/>
                <a:endParaRPr lang="en-US" sz="16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9075" y="652479"/>
                <a:ext cx="4512663" cy="3317082"/>
              </a:xfrm>
              <a:blipFill>
                <a:blip r:embed="rId2"/>
                <a:stretch>
                  <a:fillRect l="-3090" t="-2290" r="-3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D32B91-9138-A81D-2621-BEEB84B8EF4A}"/>
              </a:ext>
            </a:extLst>
          </p:cNvPr>
          <p:cNvSpPr txBox="1">
            <a:spLocks/>
          </p:cNvSpPr>
          <p:nvPr/>
        </p:nvSpPr>
        <p:spPr>
          <a:xfrm>
            <a:off x="280327" y="1942221"/>
            <a:ext cx="4762981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Extending this argument, could 𝐷</a:t>
            </a:r>
            <a:r>
              <a:rPr lang="en-US" baseline="-25000" dirty="0"/>
              <a:t>u</a:t>
            </a:r>
            <a:r>
              <a:rPr lang="en-US" dirty="0"/>
              <a:t> ~ 𝐷</a:t>
            </a:r>
            <a:r>
              <a:rPr lang="en-US" baseline="-25000" dirty="0"/>
              <a:t>d</a:t>
            </a:r>
            <a:r>
              <a:rPr lang="en-US" dirty="0"/>
              <a:t> ~ 𝐷</a:t>
            </a:r>
            <a:r>
              <a:rPr lang="en-US" baseline="-25000" dirty="0"/>
              <a:t>s</a:t>
            </a:r>
            <a:r>
              <a:rPr lang="en-US" dirty="0"/>
              <a:t>?</a:t>
            </a:r>
          </a:p>
          <a:p>
            <a:endParaRPr lang="en-US" sz="500" dirty="0"/>
          </a:p>
          <a:p>
            <a:r>
              <a:rPr lang="en-US" dirty="0"/>
              <a:t>Chiral quark soliton model: 𝐷</a:t>
            </a:r>
            <a:r>
              <a:rPr lang="en-US" baseline="-25000" dirty="0"/>
              <a:t>u</a:t>
            </a:r>
            <a:r>
              <a:rPr lang="en-US" dirty="0"/>
              <a:t> ~ 𝐷</a:t>
            </a:r>
            <a:r>
              <a:rPr lang="en-US" baseline="-25000" dirty="0"/>
              <a:t>d</a:t>
            </a:r>
            <a:r>
              <a:rPr lang="en-US" dirty="0"/>
              <a:t> ~ 2𝐷</a:t>
            </a:r>
            <a:r>
              <a:rPr lang="en-US" baseline="-25000" dirty="0"/>
              <a:t>s</a:t>
            </a:r>
          </a:p>
          <a:p>
            <a:endParaRPr lang="en-US" baseline="-25000" dirty="0"/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362438-7AD8-71E5-E8FF-F097AE823C33}"/>
              </a:ext>
            </a:extLst>
          </p:cNvPr>
          <p:cNvGrpSpPr/>
          <p:nvPr/>
        </p:nvGrpSpPr>
        <p:grpSpPr>
          <a:xfrm>
            <a:off x="5404461" y="338002"/>
            <a:ext cx="3446461" cy="2453668"/>
            <a:chOff x="5058728" y="2311020"/>
            <a:chExt cx="4098341" cy="28428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681B06-E78C-C141-E2C3-EDBC250F9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8728" y="2311020"/>
              <a:ext cx="4098341" cy="251936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31FC49-5FA4-F89F-3DCF-FCC2ADE84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3514"/>
            <a:stretch/>
          </p:blipFill>
          <p:spPr>
            <a:xfrm>
              <a:off x="5084256" y="4683209"/>
              <a:ext cx="4066811" cy="47070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E868D58-A442-045D-5023-3BF8A0312F11}"/>
              </a:ext>
            </a:extLst>
          </p:cNvPr>
          <p:cNvSpPr txBox="1"/>
          <p:nvPr/>
        </p:nvSpPr>
        <p:spPr>
          <a:xfrm>
            <a:off x="321275" y="3127534"/>
            <a:ext cx="47629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This would make 𝐷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a non-negligible contributor to the total 𝐷-term, and thus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necessary for a full extraction of many of the mechanical properties of the proton!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A8DA74-AF17-01B0-93A1-EF025635AA77}"/>
                  </a:ext>
                </a:extLst>
              </p:cNvPr>
              <p:cNvSpPr txBox="1"/>
              <p:nvPr/>
            </p:nvSpPr>
            <p:spPr>
              <a:xfrm>
                <a:off x="6169306" y="1464042"/>
                <a:ext cx="11690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𝑄𝑆𝑀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A8DA74-AF17-01B0-93A1-EF025635A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306" y="1464042"/>
                <a:ext cx="1169043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CC79E6D-CF41-2FA0-C2D3-7893CF445C97}"/>
              </a:ext>
            </a:extLst>
          </p:cNvPr>
          <p:cNvSpPr txBox="1"/>
          <p:nvPr/>
        </p:nvSpPr>
        <p:spPr>
          <a:xfrm>
            <a:off x="6400799" y="292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 </a:t>
            </a:r>
            <a:r>
              <a:rPr lang="en-US" sz="1800" dirty="0" err="1"/>
              <a:t>ArXiv</a:t>
            </a:r>
            <a:r>
              <a:rPr lang="en-US" sz="1800" dirty="0"/>
              <a:t>: 2307.00740</a:t>
            </a:r>
            <a:endParaRPr lang="en-US" dirty="0"/>
          </a:p>
        </p:txBody>
      </p: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A4C55520-B663-391D-B7DC-539EEDA3FA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0000" r="50000"/>
          <a:stretch/>
        </p:blipFill>
        <p:spPr>
          <a:xfrm>
            <a:off x="5489243" y="2732698"/>
            <a:ext cx="3350356" cy="2393111"/>
          </a:xfrm>
          <a:prstGeom prst="rect">
            <a:avLst/>
          </a:prstGeom>
        </p:spPr>
      </p:pic>
      <p:sp>
        <p:nvSpPr>
          <p:cNvPr id="17" name="U-Turn Arrow 16">
            <a:extLst>
              <a:ext uri="{FF2B5EF4-FFF2-40B4-BE49-F238E27FC236}">
                <a16:creationId xmlns:a16="http://schemas.microsoft.com/office/drawing/2014/main" id="{4931FABE-CDA9-DF58-01FB-9A51CE46B84D}"/>
              </a:ext>
            </a:extLst>
          </p:cNvPr>
          <p:cNvSpPr/>
          <p:nvPr/>
        </p:nvSpPr>
        <p:spPr>
          <a:xfrm rot="5400000" flipV="1">
            <a:off x="4318724" y="2640176"/>
            <a:ext cx="2011636" cy="4191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0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2A937-450D-C29A-4C48-76EB1E892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38BF2C80-8260-5AA6-995D-BBBD72112AD2}"/>
              </a:ext>
            </a:extLst>
          </p:cNvPr>
          <p:cNvGrpSpPr/>
          <p:nvPr/>
        </p:nvGrpSpPr>
        <p:grpSpPr>
          <a:xfrm>
            <a:off x="6028554" y="3258611"/>
            <a:ext cx="2490701" cy="1590473"/>
            <a:chOff x="5512482" y="3564381"/>
            <a:chExt cx="1715201" cy="111189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76473D1-F873-A203-93AD-48C2F5B1F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7304" b="21107"/>
            <a:stretch/>
          </p:blipFill>
          <p:spPr>
            <a:xfrm>
              <a:off x="5512482" y="3564381"/>
              <a:ext cx="575695" cy="111189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0FE3FC6-0009-F973-B4CF-8BEC6F3C8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892" r="41399" b="21107"/>
            <a:stretch/>
          </p:blipFill>
          <p:spPr>
            <a:xfrm>
              <a:off x="6065949" y="3564381"/>
              <a:ext cx="666955" cy="111189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54510B-3BB2-89F0-E611-390D89186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9148" b="21107"/>
            <a:stretch/>
          </p:blipFill>
          <p:spPr>
            <a:xfrm>
              <a:off x="6735613" y="3564381"/>
              <a:ext cx="492070" cy="111189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2A09BDF-46BF-86EB-9B45-0E60790714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971" t="5499" r="61212" b="83195"/>
            <a:stretch/>
          </p:blipFill>
          <p:spPr>
            <a:xfrm>
              <a:off x="6170612" y="3642395"/>
              <a:ext cx="445133" cy="15933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B77BBA9-C169-00A2-C126-7EBD75CAC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838" r="16445" b="83873"/>
            <a:stretch/>
          </p:blipFill>
          <p:spPr>
            <a:xfrm>
              <a:off x="6681900" y="3564381"/>
              <a:ext cx="531295" cy="22728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D308DC-B03E-938F-55FE-25C10543D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56993"/>
            <a:ext cx="8372901" cy="621711"/>
          </a:xfrm>
        </p:spPr>
        <p:txBody>
          <a:bodyPr/>
          <a:lstStyle/>
          <a:p>
            <a:r>
              <a:rPr lang="en-US" dirty="0"/>
              <a:t>theory predictions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2C1238-26A5-8BCD-C40A-311937FE53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3609" y="906858"/>
                <a:ext cx="5158392" cy="5755422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On the other hand, lattice results of Hackett et al. predict 𝐷</a:t>
                </a:r>
                <a:r>
                  <a:rPr lang="en-US" baseline="-25000" dirty="0"/>
                  <a:t>s </a:t>
                </a:r>
                <a:r>
                  <a:rPr lang="en-US" dirty="0"/>
                  <a:t>consistent with zero</a:t>
                </a:r>
              </a:p>
              <a:p>
                <a:pPr lvl="1"/>
                <a:r>
                  <a:rPr lang="en-US" sz="1600" dirty="0"/>
                  <a:t>Uncertainties are still large, but the results do not exclude </a:t>
                </a:r>
                <a:r>
                  <a:rPr lang="en-US" sz="1600" i="1" dirty="0"/>
                  <a:t>positive</a:t>
                </a:r>
                <a:r>
                  <a:rPr lang="en-US" sz="1600" dirty="0"/>
                  <a:t> values of 𝐷</a:t>
                </a:r>
                <a:r>
                  <a:rPr lang="en-US" sz="1600" baseline="-25000" dirty="0"/>
                  <a:t>s</a:t>
                </a:r>
                <a:br>
                  <a:rPr lang="en-US" baseline="-25000" dirty="0"/>
                </a:br>
                <a:endParaRPr lang="en-US" baseline="-25000" dirty="0"/>
              </a:p>
              <a:p>
                <a:r>
                  <a:rPr lang="en-US" dirty="0"/>
                  <a:t>Opposite signs of sea &amp; valence quarks is a distinct possibility, predicted by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𝑄𝑆𝑀</m:t>
                    </m:r>
                  </m:oMath>
                </a14:m>
                <a:endParaRPr lang="en-US" dirty="0"/>
              </a:p>
              <a:p>
                <a:endParaRPr lang="en-US" sz="500" dirty="0"/>
              </a:p>
              <a:p>
                <a:r>
                  <a:rPr lang="en-US" dirty="0"/>
                  <a:t>𝐷</a:t>
                </a:r>
                <a:r>
                  <a:rPr lang="en-US" baseline="-25000" dirty="0"/>
                  <a:t>s</a:t>
                </a:r>
                <a:r>
                  <a:rPr lang="en-US" baseline="30000" dirty="0"/>
                  <a:t> </a:t>
                </a:r>
                <a:r>
                  <a:rPr lang="en-US" dirty="0"/>
                  <a:t>&gt; 0 would mean that strange quarks feel forces in opposite direction to up &amp; down quarks!</a:t>
                </a:r>
              </a:p>
              <a:p>
                <a:pPr lvl="1"/>
                <a:r>
                  <a:rPr lang="en-US" sz="1600" dirty="0"/>
                  <a:t>The pop-sci articles write themselves…</a:t>
                </a:r>
              </a:p>
              <a:p>
                <a:pPr lvl="1"/>
                <a:endParaRPr lang="en-US" sz="500" dirty="0"/>
              </a:p>
              <a:p>
                <a:pPr lvl="1"/>
                <a:endParaRPr lang="en-US" sz="500" dirty="0"/>
              </a:p>
              <a:p>
                <a:pPr lvl="1"/>
                <a:endParaRPr lang="en-US" sz="500" dirty="0"/>
              </a:p>
              <a:p>
                <a:pPr lvl="1"/>
                <a:endParaRPr lang="en-US" sz="500" dirty="0"/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2C1238-26A5-8BCD-C40A-311937FE53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3609" y="906858"/>
                <a:ext cx="5158392" cy="5755422"/>
              </a:xfrm>
              <a:blipFill>
                <a:blip r:embed="rId3"/>
                <a:stretch>
                  <a:fillRect l="-2451" t="-1322" r="-3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319B3A-E86D-B53C-73DA-453FBA99CA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860895" y="4907946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79D38C-6A4E-1893-FC38-27153031B20E}"/>
              </a:ext>
            </a:extLst>
          </p:cNvPr>
          <p:cNvSpPr txBox="1">
            <a:spLocks/>
          </p:cNvSpPr>
          <p:nvPr/>
        </p:nvSpPr>
        <p:spPr>
          <a:xfrm>
            <a:off x="457201" y="2343121"/>
            <a:ext cx="4762981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C76E1A-C0E5-BA1D-0928-9F6A1C9DF496}"/>
              </a:ext>
            </a:extLst>
          </p:cNvPr>
          <p:cNvGrpSpPr/>
          <p:nvPr/>
        </p:nvGrpSpPr>
        <p:grpSpPr>
          <a:xfrm>
            <a:off x="5436000" y="411663"/>
            <a:ext cx="3640084" cy="2482794"/>
            <a:chOff x="5119792" y="2355625"/>
            <a:chExt cx="3986589" cy="27178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8FD240-07D9-A1DC-3BDE-96C49FBA2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>
            <a:xfrm>
              <a:off x="5119792" y="2355625"/>
              <a:ext cx="3986589" cy="271788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2FD0C5-2A52-0F9D-838B-708C2B5A3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8851" y="3463389"/>
              <a:ext cx="597574" cy="53827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2E9ADD7-205B-1FC9-5A0F-BEBCF6212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09827" y="4001662"/>
              <a:ext cx="316944" cy="538273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C0E22A0-BC5C-55DD-BE97-24E2025421C8}"/>
              </a:ext>
            </a:extLst>
          </p:cNvPr>
          <p:cNvSpPr/>
          <p:nvPr/>
        </p:nvSpPr>
        <p:spPr>
          <a:xfrm>
            <a:off x="7074919" y="4073870"/>
            <a:ext cx="569069" cy="169755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0A93F1-1158-94D6-A22E-335B4F62A224}"/>
              </a:ext>
            </a:extLst>
          </p:cNvPr>
          <p:cNvSpPr/>
          <p:nvPr/>
        </p:nvSpPr>
        <p:spPr>
          <a:xfrm>
            <a:off x="7894412" y="4075701"/>
            <a:ext cx="585267" cy="163124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4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860895" y="4907946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D32B91-9138-A81D-2621-BEEB84B8EF4A}"/>
              </a:ext>
            </a:extLst>
          </p:cNvPr>
          <p:cNvSpPr txBox="1">
            <a:spLocks/>
          </p:cNvSpPr>
          <p:nvPr/>
        </p:nvSpPr>
        <p:spPr>
          <a:xfrm>
            <a:off x="457201" y="2343121"/>
            <a:ext cx="4762981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78EC90-CB4D-E9F6-56F2-4B02BE0B9932}"/>
              </a:ext>
            </a:extLst>
          </p:cNvPr>
          <p:cNvSpPr txBox="1"/>
          <p:nvPr/>
        </p:nvSpPr>
        <p:spPr>
          <a:xfrm>
            <a:off x="630385" y="1835289"/>
            <a:ext cx="8199717" cy="1015663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tx1">
                    <a:lumMod val="50000"/>
                  </a:schemeClr>
                </a:solidFill>
              </a:rPr>
              <a:t>Variety of theory predictions giving very different values for </a:t>
            </a:r>
            <a:r>
              <a:rPr lang="en-US" sz="3000" b="1" dirty="0"/>
              <a:t>𝐷</a:t>
            </a:r>
            <a:r>
              <a:rPr lang="en-US" sz="3000" b="1" baseline="-25000" dirty="0"/>
              <a:t>s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</a:rPr>
              <a:t>, let’s measure it!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C075F0-B188-35BD-D219-E2D50B188782}"/>
              </a:ext>
            </a:extLst>
          </p:cNvPr>
          <p:cNvSpPr txBox="1"/>
          <p:nvPr/>
        </p:nvSpPr>
        <p:spPr>
          <a:xfrm>
            <a:off x="630385" y="3529584"/>
            <a:ext cx="3530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how…?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F265B04-2A46-E565-5262-4F7350CE3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8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F9162-24AE-396F-54AF-5D6E248F2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E48AF-9023-7CAF-D008-881B98FB78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860895" y="4907946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9A1B7A-8CEF-781A-C060-D2D1E3842207}"/>
              </a:ext>
            </a:extLst>
          </p:cNvPr>
          <p:cNvSpPr txBox="1">
            <a:spLocks/>
          </p:cNvSpPr>
          <p:nvPr/>
        </p:nvSpPr>
        <p:spPr>
          <a:xfrm>
            <a:off x="457201" y="2343121"/>
            <a:ext cx="4762981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93B36C-EB19-2032-4581-108F1AD21F10}"/>
              </a:ext>
            </a:extLst>
          </p:cNvPr>
          <p:cNvSpPr txBox="1"/>
          <p:nvPr/>
        </p:nvSpPr>
        <p:spPr>
          <a:xfrm>
            <a:off x="630385" y="1835289"/>
            <a:ext cx="8199717" cy="1015663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tx1">
                    <a:lumMod val="50000"/>
                  </a:schemeClr>
                </a:solidFill>
              </a:rPr>
              <a:t>Variety of theory predictions giving very different values for </a:t>
            </a:r>
            <a:r>
              <a:rPr lang="en-US" sz="3000" b="1" dirty="0"/>
              <a:t>𝐷</a:t>
            </a:r>
            <a:r>
              <a:rPr lang="en-US" sz="3000" b="1" baseline="-25000" dirty="0"/>
              <a:t>s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</a:rPr>
              <a:t>, let’s measure it!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2D7240-2737-9FCD-DAD7-BA96496FB8B6}"/>
              </a:ext>
            </a:extLst>
          </p:cNvPr>
          <p:cNvSpPr txBox="1"/>
          <p:nvPr/>
        </p:nvSpPr>
        <p:spPr>
          <a:xfrm>
            <a:off x="630385" y="3529584"/>
            <a:ext cx="3530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how…?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AC17EF8-6BD7-AEDB-0E96-76C80693FC7C}"/>
                  </a:ext>
                </a:extLst>
              </p:cNvPr>
              <p:cNvSpPr txBox="1"/>
              <p:nvPr/>
            </p:nvSpPr>
            <p:spPr>
              <a:xfrm>
                <a:off x="3811211" y="3694783"/>
                <a:ext cx="1708745" cy="523220"/>
              </a:xfrm>
              <a:prstGeom prst="rect">
                <a:avLst/>
              </a:prstGeom>
              <a:noFill/>
              <a:ln w="57150">
                <a:solidFill>
                  <a:schemeClr val="accent4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SoLID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sz="2800" b="1" dirty="0"/>
                  <a:t>!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AC17EF8-6BD7-AEDB-0E96-76C80693F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211" y="3694783"/>
                <a:ext cx="1708745" cy="523220"/>
              </a:xfrm>
              <a:prstGeom prst="rect">
                <a:avLst/>
              </a:prstGeom>
              <a:blipFill>
                <a:blip r:embed="rId2"/>
                <a:stretch>
                  <a:fillRect l="-6429" t="-6383" r="-5000" b="-21277"/>
                </a:stretch>
              </a:blipFill>
              <a:ln w="5715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8">
            <a:extLst>
              <a:ext uri="{FF2B5EF4-FFF2-40B4-BE49-F238E27FC236}">
                <a16:creationId xmlns:a16="http://schemas.microsoft.com/office/drawing/2014/main" id="{980BDDB0-E0F8-8C01-B4EE-BC02FA1B9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7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56993"/>
            <a:ext cx="8372901" cy="621711"/>
          </a:xfrm>
        </p:spPr>
        <p:txBody>
          <a:bodyPr/>
          <a:lstStyle/>
          <a:p>
            <a:r>
              <a:rPr lang="en-US" dirty="0"/>
              <a:t>Accessing the strangeness d-term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D43779-27E7-4113-EC88-615AE5EE7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890" y="1227242"/>
            <a:ext cx="3088418" cy="3078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29530F9-1F08-5C96-4DBB-710CFB3DDD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4168" y="661214"/>
                <a:ext cx="5542524" cy="3854867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1900" dirty="0"/>
                  <a:t>Information on strangeness in the valence region of the proton is limited </a:t>
                </a:r>
              </a:p>
              <a:p>
                <a:pPr lvl="1"/>
                <a:r>
                  <a:rPr lang="en-US" sz="1700" dirty="0"/>
                  <a:t>Disentangling it from up &amp; down requires use of specialized processes</a:t>
                </a:r>
              </a:p>
              <a:p>
                <a:pPr lvl="1"/>
                <a:r>
                  <a:rPr lang="en-US" sz="1700" dirty="0"/>
                  <a:t>e.g. W/Z exchange or kaon production in SIDIS</a:t>
                </a:r>
              </a:p>
              <a:p>
                <a:pPr marL="207518" lvl="1" indent="0">
                  <a:buNone/>
                </a:pPr>
                <a:endParaRPr lang="en-US" sz="1900" dirty="0"/>
              </a:p>
              <a:p>
                <a:r>
                  <a:rPr lang="en-US" sz="1900" dirty="0"/>
                  <a:t>Recently, it was proposed that </a:t>
                </a:r>
                <a:r>
                  <a:rPr lang="en-US" sz="1900" i="1" dirty="0"/>
                  <a:t>near-threshold electroproduction of </a:t>
                </a:r>
                <a:r>
                  <a:rPr lang="en-US" sz="1900" dirty="0"/>
                  <a:t>𝜙</a:t>
                </a:r>
                <a:r>
                  <a:rPr lang="en-US" sz="1900" i="1" dirty="0"/>
                  <a:t> mesons</a:t>
                </a:r>
                <a:r>
                  <a:rPr lang="en-US" sz="1900" dirty="0"/>
                  <a:t> could provide sensitivity to the strangeness 𝐷-term</a:t>
                </a:r>
              </a:p>
              <a:p>
                <a:pPr lvl="1"/>
                <a:r>
                  <a:rPr lang="en-US" sz="1700" dirty="0"/>
                  <a:t>𝜙 meson is very nearly a pure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lang="en-US" sz="17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en-US" sz="1700" dirty="0"/>
                  <a:t> state</a:t>
                </a:r>
              </a:p>
              <a:p>
                <a:pPr lvl="1"/>
                <a:r>
                  <a:rPr lang="en-US" sz="1700" dirty="0"/>
                  <a:t>Expected to couple strongly to strangeness in the proton</a:t>
                </a:r>
              </a:p>
              <a:p>
                <a:pPr lvl="1"/>
                <a:endParaRPr lang="en-US" sz="1700" dirty="0"/>
              </a:p>
              <a:p>
                <a:r>
                  <a:rPr lang="en-US" sz="1900" dirty="0"/>
                  <a:t>Never measured in the required kinematic region!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29530F9-1F08-5C96-4DBB-710CFB3DDD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4168" y="661214"/>
                <a:ext cx="5542524" cy="3854867"/>
              </a:xfrm>
              <a:blipFill>
                <a:blip r:embed="rId4"/>
                <a:stretch>
                  <a:fillRect l="-2517" t="-1639" r="-2059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92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56993"/>
            <a:ext cx="8372901" cy="621711"/>
          </a:xfrm>
        </p:spPr>
        <p:txBody>
          <a:bodyPr/>
          <a:lstStyle/>
          <a:p>
            <a:r>
              <a:rPr lang="en-US" dirty="0"/>
              <a:t>Deep near-threshold 𝜙 kinematics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4313" y="275055"/>
                <a:ext cx="5055408" cy="3317082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Deep = high momentum transfer = </a:t>
                </a:r>
                <a:r>
                  <a:rPr lang="en-US" b="1" dirty="0"/>
                  <a:t>high Q</a:t>
                </a:r>
                <a:r>
                  <a:rPr lang="en-US" b="1" baseline="30000" dirty="0"/>
                  <a:t>2</a:t>
                </a:r>
              </a:p>
              <a:p>
                <a:r>
                  <a:rPr lang="en-US" dirty="0"/>
                  <a:t>Near-threshold = invariant mass of final-state hadrons </a:t>
                </a:r>
                <a:r>
                  <a:rPr lang="en-US" b="1" dirty="0"/>
                  <a:t>W ~ M</a:t>
                </a:r>
                <a:r>
                  <a:rPr lang="en-US" b="1" baseline="-25000" dirty="0"/>
                  <a:t>𝜙 </a:t>
                </a:r>
                <a:r>
                  <a:rPr lang="en-US" b="1" dirty="0"/>
                  <a:t>+ </a:t>
                </a:r>
                <a:r>
                  <a:rPr lang="en-US" b="1" dirty="0" err="1"/>
                  <a:t>M</a:t>
                </a:r>
                <a:r>
                  <a:rPr lang="en-US" b="1" baseline="-25000" dirty="0" err="1"/>
                  <a:t>p</a:t>
                </a:r>
                <a:r>
                  <a:rPr lang="en-US" b="1" baseline="30000" dirty="0"/>
                  <a:t> </a:t>
                </a:r>
                <a:r>
                  <a:rPr lang="en-US" dirty="0"/>
                  <a:t>~ 1.96 GeV</a:t>
                </a:r>
              </a:p>
              <a:p>
                <a:r>
                  <a:rPr lang="en-US" dirty="0"/>
                  <a:t>Small momentum transfer to proton =</a:t>
                </a:r>
                <a:r>
                  <a:rPr lang="en-US" b="1" dirty="0"/>
                  <a:t> Low-|t|</a:t>
                </a:r>
                <a:r>
                  <a:rPr lang="en-US" dirty="0"/>
                  <a:t> </a:t>
                </a:r>
              </a:p>
              <a:p>
                <a:pPr lvl="1"/>
                <a:r>
                  <a:rPr lang="en-US" sz="1600" dirty="0"/>
                  <a:t>Strong sensitivity to strangeness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600" dirty="0"/>
                  <a:t>-term!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4313" y="275055"/>
                <a:ext cx="5055408" cy="3317082"/>
              </a:xfrm>
              <a:blipFill>
                <a:blip r:embed="rId2"/>
                <a:stretch>
                  <a:fillRect l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94978B-653A-1C37-B497-CA4C48179989}"/>
              </a:ext>
            </a:extLst>
          </p:cNvPr>
          <p:cNvGrpSpPr/>
          <p:nvPr/>
        </p:nvGrpSpPr>
        <p:grpSpPr>
          <a:xfrm>
            <a:off x="5386087" y="791660"/>
            <a:ext cx="3631076" cy="3806875"/>
            <a:chOff x="5746902" y="864594"/>
            <a:chExt cx="3083200" cy="32584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D43779-27E7-4113-EC88-615AE5EE7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6902" y="864594"/>
              <a:ext cx="3083200" cy="307374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E552CC-C768-4CE1-EAB4-1D57147DACFF}"/>
                </a:ext>
              </a:extLst>
            </p:cNvPr>
            <p:cNvSpPr txBox="1"/>
            <p:nvPr/>
          </p:nvSpPr>
          <p:spPr>
            <a:xfrm>
              <a:off x="6288505" y="2110498"/>
              <a:ext cx="633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Q</a:t>
              </a:r>
              <a:r>
                <a:rPr lang="en-US" baseline="30000" dirty="0">
                  <a:solidFill>
                    <a:schemeClr val="accent1"/>
                  </a:solidFill>
                </a:rPr>
                <a:t>2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B8C3DF-34ED-CAE7-E266-5E77673B985A}"/>
                </a:ext>
              </a:extLst>
            </p:cNvPr>
            <p:cNvSpPr txBox="1"/>
            <p:nvPr/>
          </p:nvSpPr>
          <p:spPr>
            <a:xfrm>
              <a:off x="7194884" y="3753671"/>
              <a:ext cx="633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|t|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F882490-A386-C978-BF15-96C66325B90C}"/>
                </a:ext>
              </a:extLst>
            </p:cNvPr>
            <p:cNvCxnSpPr/>
            <p:nvPr/>
          </p:nvCxnSpPr>
          <p:spPr>
            <a:xfrm>
              <a:off x="6513095" y="1893761"/>
              <a:ext cx="465221" cy="59276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5479BAE-A302-D6C4-7E8E-9EF63990A095}"/>
                </a:ext>
              </a:extLst>
            </p:cNvPr>
            <p:cNvCxnSpPr>
              <a:cxnSpLocks/>
            </p:cNvCxnSpPr>
            <p:nvPr/>
          </p:nvCxnSpPr>
          <p:spPr>
            <a:xfrm>
              <a:off x="6432885" y="3725733"/>
              <a:ext cx="177265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1C5998E-FD6F-12C0-6707-4C4695D690AE}"/>
                </a:ext>
              </a:extLst>
            </p:cNvPr>
            <p:cNvCxnSpPr/>
            <p:nvPr/>
          </p:nvCxnSpPr>
          <p:spPr>
            <a:xfrm>
              <a:off x="8117305" y="2751221"/>
              <a:ext cx="272716" cy="657726"/>
            </a:xfrm>
            <a:prstGeom prst="straightConnector1">
              <a:avLst/>
            </a:prstGeom>
            <a:ln w="28575">
              <a:solidFill>
                <a:schemeClr val="accent3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0B1AA7-277F-2D64-EBCB-F2AA6B4D8B82}"/>
                </a:ext>
              </a:extLst>
            </p:cNvPr>
            <p:cNvSpPr txBox="1"/>
            <p:nvPr/>
          </p:nvSpPr>
          <p:spPr>
            <a:xfrm>
              <a:off x="8253663" y="283143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W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740E544-AD00-A2D3-84F8-756E5203C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697" y="4598535"/>
            <a:ext cx="2448915" cy="502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42C800-1A6A-4FE3-12B4-815659406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473157"/>
            <a:ext cx="3520759" cy="22379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0BCD017-A853-A139-97AF-06AD23389AD6}"/>
                  </a:ext>
                </a:extLst>
              </p:cNvPr>
              <p:cNvSpPr txBox="1"/>
              <p:nvPr/>
            </p:nvSpPr>
            <p:spPr>
              <a:xfrm>
                <a:off x="2503263" y="3380068"/>
                <a:ext cx="18638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=6.25</m:t>
                    </m:r>
                  </m:oMath>
                </a14:m>
                <a:r>
                  <a:rPr lang="en-US" sz="1400" dirty="0"/>
                  <a:t> GeV</a:t>
                </a:r>
                <a:r>
                  <a:rPr lang="en-US" sz="1400" baseline="30000" dirty="0"/>
                  <a:t>2</a:t>
                </a:r>
                <a:endParaRPr lang="en-US" sz="1400" dirty="0"/>
              </a:p>
              <a:p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2.5</m:t>
                    </m:r>
                  </m:oMath>
                </a14:m>
                <a:r>
                  <a:rPr lang="en-US" sz="1400" dirty="0"/>
                  <a:t> GeV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0BCD017-A853-A139-97AF-06AD23389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263" y="3380068"/>
                <a:ext cx="1863884" cy="523220"/>
              </a:xfrm>
              <a:prstGeom prst="rect">
                <a:avLst/>
              </a:prstGeom>
              <a:blipFill>
                <a:blip r:embed="rId6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76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457BE-E8FA-C112-129C-03E3F84B3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FBAE873-923E-F966-1C6F-7CD95498BB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087"/>
          <a:stretch/>
        </p:blipFill>
        <p:spPr>
          <a:xfrm>
            <a:off x="-954576" y="1392589"/>
            <a:ext cx="9966496" cy="1641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C5CB8-5D18-B656-057E-C1D676544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9589"/>
            <a:ext cx="7633503" cy="3317082"/>
          </a:xfrm>
        </p:spPr>
        <p:txBody>
          <a:bodyPr/>
          <a:lstStyle/>
          <a:p>
            <a:r>
              <a:rPr lang="en-US" dirty="0"/>
              <a:t>Proton gravitational form factors (GFFs) encode information about the matrix elements of the QCD energy-momentum tensor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16848D-84FF-BF92-E69A-FA9B2319FAB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F6FF1C-74C0-D797-E9AB-39189871EC31}"/>
              </a:ext>
            </a:extLst>
          </p:cNvPr>
          <p:cNvSpPr txBox="1"/>
          <p:nvPr/>
        </p:nvSpPr>
        <p:spPr>
          <a:xfrm>
            <a:off x="582009" y="3371522"/>
            <a:ext cx="4515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EMT Matrix Elements</a:t>
            </a:r>
          </a:p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BADAEB-AB8C-9380-E49C-884F92B095F7}"/>
              </a:ext>
            </a:extLst>
          </p:cNvPr>
          <p:cNvSpPr/>
          <p:nvPr/>
        </p:nvSpPr>
        <p:spPr>
          <a:xfrm>
            <a:off x="2781787" y="1833091"/>
            <a:ext cx="621813" cy="625039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4ED2A7-2ECC-EFEF-3A8E-CB2E31126883}"/>
              </a:ext>
            </a:extLst>
          </p:cNvPr>
          <p:cNvSpPr/>
          <p:nvPr/>
        </p:nvSpPr>
        <p:spPr>
          <a:xfrm>
            <a:off x="5770880" y="1855390"/>
            <a:ext cx="1312738" cy="553260"/>
          </a:xfrm>
          <a:prstGeom prst="rect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AC8194-52DF-3D99-0EF4-9187C3F8FC39}"/>
              </a:ext>
            </a:extLst>
          </p:cNvPr>
          <p:cNvSpPr/>
          <p:nvPr/>
        </p:nvSpPr>
        <p:spPr>
          <a:xfrm>
            <a:off x="4084320" y="1832501"/>
            <a:ext cx="1013542" cy="625039"/>
          </a:xfrm>
          <a:prstGeom prst="rect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96D6EB-EADA-4442-B3DA-37761E4C11FB}"/>
              </a:ext>
            </a:extLst>
          </p:cNvPr>
          <p:cNvSpPr/>
          <p:nvPr/>
        </p:nvSpPr>
        <p:spPr>
          <a:xfrm>
            <a:off x="7853680" y="1981200"/>
            <a:ext cx="294640" cy="33528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941EE6-A856-B65E-5A82-2F8DA3727302}"/>
              </a:ext>
            </a:extLst>
          </p:cNvPr>
          <p:cNvSpPr txBox="1">
            <a:spLocks/>
          </p:cNvSpPr>
          <p:nvPr/>
        </p:nvSpPr>
        <p:spPr>
          <a:xfrm>
            <a:off x="457201" y="58754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Gravitational form factors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7B1C452-0C7D-9BB7-99C4-C0F825C56123}"/>
              </a:ext>
            </a:extLst>
          </p:cNvPr>
          <p:cNvCxnSpPr>
            <a:cxnSpLocks/>
          </p:cNvCxnSpPr>
          <p:nvPr/>
        </p:nvCxnSpPr>
        <p:spPr>
          <a:xfrm flipV="1">
            <a:off x="1878123" y="2532119"/>
            <a:ext cx="1125307" cy="83353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30AB754-2941-6BFD-E773-AEA252B525CC}"/>
              </a:ext>
            </a:extLst>
          </p:cNvPr>
          <p:cNvCxnSpPr>
            <a:cxnSpLocks/>
          </p:cNvCxnSpPr>
          <p:nvPr/>
        </p:nvCxnSpPr>
        <p:spPr>
          <a:xfrm flipV="1">
            <a:off x="1878123" y="2532119"/>
            <a:ext cx="2612597" cy="818108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6E4BB0-1FFF-EE31-1723-604E296AC775}"/>
              </a:ext>
            </a:extLst>
          </p:cNvPr>
          <p:cNvCxnSpPr>
            <a:cxnSpLocks/>
          </p:cNvCxnSpPr>
          <p:nvPr/>
        </p:nvCxnSpPr>
        <p:spPr>
          <a:xfrm flipV="1">
            <a:off x="1878123" y="2408650"/>
            <a:ext cx="6008574" cy="95700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41B6C8B-770D-8215-E4B0-B3AF7F0CEAF3}"/>
              </a:ext>
            </a:extLst>
          </p:cNvPr>
          <p:cNvCxnSpPr>
            <a:cxnSpLocks/>
          </p:cNvCxnSpPr>
          <p:nvPr/>
        </p:nvCxnSpPr>
        <p:spPr>
          <a:xfrm flipV="1">
            <a:off x="1878123" y="2473726"/>
            <a:ext cx="4461717" cy="8919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2562F3-8281-B399-3FCD-666DA3A01A66}"/>
              </a:ext>
            </a:extLst>
          </p:cNvPr>
          <p:cNvGrpSpPr/>
          <p:nvPr/>
        </p:nvGrpSpPr>
        <p:grpSpPr>
          <a:xfrm>
            <a:off x="4173707" y="3033099"/>
            <a:ext cx="4140516" cy="1954179"/>
            <a:chOff x="630621" y="1265609"/>
            <a:chExt cx="7827579" cy="365825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3C68D8E-79DD-F106-2E83-53A663E41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5800" y="1265609"/>
              <a:ext cx="7772400" cy="3658253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CCE777D-2EF9-91A4-CF23-4589943E9F32}"/>
                </a:ext>
              </a:extLst>
            </p:cNvPr>
            <p:cNvSpPr/>
            <p:nvPr/>
          </p:nvSpPr>
          <p:spPr>
            <a:xfrm>
              <a:off x="630621" y="1284317"/>
              <a:ext cx="5998779" cy="362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F4DE6AE-998C-FCA2-00E2-F7FFC0765D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827313"/>
          <a:ext cx="921724" cy="22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79500" imgH="266700" progId="Equation.3">
                  <p:embed/>
                </p:oleObj>
              </mc:Choice>
              <mc:Fallback>
                <p:oleObj name="Equation" r:id="rId4" imgW="1079500" imgH="266700" progId="Equation.3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F4DE6AE-998C-FCA2-00E2-F7FFC0765D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2827313"/>
                        <a:ext cx="921724" cy="227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1172F9F-CBDA-2FC1-52FC-63D234612E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4401" y="2538268"/>
          <a:ext cx="960813" cy="172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30300" imgH="203200" progId="Equation.3">
                  <p:embed/>
                </p:oleObj>
              </mc:Choice>
              <mc:Fallback>
                <p:oleObj name="Equation" r:id="rId6" imgW="1130300" imgH="20320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1172F9F-CBDA-2FC1-52FC-63D234612E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4401" y="2538268"/>
                        <a:ext cx="960813" cy="172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B4C1BD5-CEDA-9152-360A-BEB68E9CA6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457344"/>
          <a:ext cx="582979" cy="334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85800" imgH="393700" progId="Equation.3">
                  <p:embed/>
                </p:oleObj>
              </mc:Choice>
              <mc:Fallback>
                <p:oleObj name="Equation" r:id="rId8" imgW="685800" imgH="393700" progId="Equation.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B4C1BD5-CEDA-9152-360A-BEB68E9CA6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7200" y="2457344"/>
                        <a:ext cx="582979" cy="334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776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The strangeness d-term"/>
          <p:cNvSpPr txBox="1">
            <a:spLocks noGrp="1"/>
          </p:cNvSpPr>
          <p:nvPr>
            <p:ph type="title"/>
          </p:nvPr>
        </p:nvSpPr>
        <p:spPr>
          <a:xfrm>
            <a:off x="325316" y="-139213"/>
            <a:ext cx="8382000" cy="746522"/>
          </a:xfrm>
          <a:prstGeom prst="rect">
            <a:avLst/>
          </a:prstGeom>
        </p:spPr>
        <p:txBody>
          <a:bodyPr/>
          <a:lstStyle/>
          <a:p>
            <a:r>
              <a:rPr dirty="0"/>
              <a:t>The strangeness d-term</a:t>
            </a:r>
            <a:r>
              <a:rPr lang="en-US" dirty="0"/>
              <a:t> in hall c</a:t>
            </a:r>
            <a:endParaRPr dirty="0"/>
          </a:p>
        </p:txBody>
      </p:sp>
      <p:sp>
        <p:nvSpPr>
          <p:cNvPr id="5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30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9" name="Motivation: Understanding the strangeness D-term (Ds) adds to our knowledge of the proton’s mechanical structure.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89287" y="695371"/>
                <a:ext cx="6162807" cy="4145645"/>
              </a:xfrm>
              <a:prstGeom prst="rect">
                <a:avLst/>
              </a:prstGeom>
            </p:spPr>
            <p:txBody>
              <a:bodyPr>
                <a:normAutofit fontScale="55000" lnSpcReduction="20000"/>
              </a:bodyPr>
              <a:lstStyle/>
              <a:p>
                <a:pPr marL="190500" indent="-182880" defTabSz="548640">
                  <a:spcBef>
                    <a:spcPts val="413"/>
                  </a:spcBef>
                  <a:defRPr sz="3360"/>
                </a:pPr>
                <a:r>
                  <a:rPr lang="en-US" b="1" dirty="0"/>
                  <a:t>Proposed Measurement: </a:t>
                </a:r>
                <a:r>
                  <a:rPr lang="en-US" dirty="0"/>
                  <a:t>Exclusive </a:t>
                </a:r>
                <a:r>
                  <a:rPr lang="el-GR" dirty="0" err="1"/>
                  <a:t>ϕ</a:t>
                </a:r>
                <a:r>
                  <a:rPr lang="el-GR" dirty="0"/>
                  <a:t> </a:t>
                </a:r>
                <a:r>
                  <a:rPr lang="en-US" dirty="0"/>
                  <a:t>meson electroproduction near threshold in Hall C at Jefferson Lab (2024 LOI)</a:t>
                </a:r>
                <a:endParaRPr lang="en-US" b="1" dirty="0"/>
              </a:p>
              <a:p>
                <a:pPr marL="289839" lvl="1" indent="-227584" defTabSz="548640">
                  <a:spcBef>
                    <a:spcPts val="413"/>
                  </a:spcBef>
                  <a:defRPr sz="3360"/>
                </a:pPr>
                <a:r>
                  <a:rPr lang="en-US" sz="2900" dirty="0"/>
                  <a:t>Measure the |t|-dependence of the electroproduction cross-section using the reaction H(e, </a:t>
                </a:r>
                <a:r>
                  <a:rPr lang="en-US" sz="2900" dirty="0" err="1"/>
                  <a:t>e′p</a:t>
                </a:r>
                <a:r>
                  <a:rPr lang="en-US" sz="2900" dirty="0"/>
                  <a:t>)</a:t>
                </a:r>
                <a:r>
                  <a:rPr lang="el-GR" sz="2900" dirty="0" err="1"/>
                  <a:t>ϕ</a:t>
                </a:r>
                <a:r>
                  <a:rPr lang="en-US" sz="2900" dirty="0"/>
                  <a:t> at Q</a:t>
                </a:r>
                <a:r>
                  <a:rPr lang="en-US" sz="2900" baseline="30000" dirty="0"/>
                  <a:t>2</a:t>
                </a:r>
                <a:r>
                  <a:rPr lang="en-US" sz="2900" dirty="0"/>
                  <a:t> ~ 3.5 and W ~ 2.2</a:t>
                </a:r>
                <a:endParaRPr lang="el-GR" sz="2900" dirty="0"/>
              </a:p>
              <a:p>
                <a:pPr marL="289839" lvl="1" indent="-227584" defTabSz="548640">
                  <a:spcBef>
                    <a:spcPts val="413"/>
                  </a:spcBef>
                  <a:defRPr sz="3360"/>
                </a:pPr>
                <a:r>
                  <a:rPr lang="en-US" sz="2900" dirty="0"/>
                  <a:t>Uses the missing mass technique with standard Hall C spectrometers to identify exclusive events</a:t>
                </a:r>
              </a:p>
              <a:p>
                <a:pPr marL="404139" lvl="2" indent="-227584" defTabSz="548640">
                  <a:spcBef>
                    <a:spcPts val="413"/>
                  </a:spcBef>
                  <a:defRPr sz="3360"/>
                </a:pPr>
                <a:r>
                  <a:rPr lang="en-US" sz="2500" dirty="0"/>
                  <a:t>No hit from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𝐾𝐾</m:t>
                    </m:r>
                  </m:oMath>
                </a14:m>
                <a:r>
                  <a:rPr lang="en-US" sz="2500" dirty="0"/>
                  <a:t> BR, but large DIS background!</a:t>
                </a:r>
              </a:p>
              <a:p>
                <a:pPr marL="404139" lvl="2" indent="-227584" defTabSz="548640">
                  <a:spcBef>
                    <a:spcPts val="413"/>
                  </a:spcBef>
                  <a:defRPr sz="3360"/>
                </a:pPr>
                <a:endParaRPr lang="en-US" dirty="0"/>
              </a:p>
              <a:p>
                <a:pPr marL="190500" indent="-182880" defTabSz="548640">
                  <a:spcBef>
                    <a:spcPts val="413"/>
                  </a:spcBef>
                  <a:defRPr sz="3360" b="1"/>
                </a:pPr>
                <a:r>
                  <a:rPr lang="en-US" dirty="0"/>
                  <a:t>Theoretical Challenges:</a:t>
                </a:r>
              </a:p>
              <a:p>
                <a:pPr marL="62255" lvl="1" indent="0" defTabSz="548640">
                  <a:spcBef>
                    <a:spcPts val="413"/>
                  </a:spcBef>
                  <a:buNone/>
                  <a:defRPr sz="3360"/>
                </a:pPr>
                <a:r>
                  <a:rPr lang="en-US" dirty="0"/>
                  <a:t>Two points highlighted by the PAC:</a:t>
                </a:r>
              </a:p>
              <a:p>
                <a:pPr marL="62255" lvl="1" indent="0" defTabSz="548640">
                  <a:spcBef>
                    <a:spcPts val="413"/>
                  </a:spcBef>
                  <a:buNone/>
                  <a:defRPr sz="3360"/>
                </a:pPr>
                <a:endParaRPr lang="en-US" dirty="0"/>
              </a:p>
              <a:p>
                <a:pPr marL="289839" lvl="1" indent="-227584" defTabSz="548640">
                  <a:spcBef>
                    <a:spcPts val="413"/>
                  </a:spcBef>
                  <a:defRPr sz="3360"/>
                </a:pPr>
                <a:r>
                  <a:rPr lang="en-US" sz="2900" dirty="0"/>
                  <a:t>Model Dependence: Extracting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9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9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900" dirty="0"/>
                  <a:t> requires understanding the dynamics of </a:t>
                </a:r>
                <a:r>
                  <a:rPr lang="el-GR" sz="2900" dirty="0" err="1"/>
                  <a:t>ϕ</a:t>
                </a:r>
                <a:r>
                  <a:rPr lang="el-GR" sz="2900" dirty="0"/>
                  <a:t> </a:t>
                </a:r>
                <a:r>
                  <a:rPr lang="en-US" sz="2900" dirty="0"/>
                  <a:t>meson production and </a:t>
                </a:r>
                <a:r>
                  <a:rPr lang="en-US" sz="2900" b="1" dirty="0"/>
                  <a:t>final-state interactions</a:t>
                </a:r>
              </a:p>
              <a:p>
                <a:pPr marL="289839" lvl="1" indent="-227584" defTabSz="548640">
                  <a:spcBef>
                    <a:spcPts val="413"/>
                  </a:spcBef>
                  <a:defRPr sz="3360"/>
                </a:pPr>
                <a:endParaRPr lang="en-US" sz="2900" b="1" dirty="0"/>
              </a:p>
              <a:p>
                <a:pPr marL="289839" lvl="1" indent="-227584" defTabSz="548640">
                  <a:spcBef>
                    <a:spcPts val="413"/>
                  </a:spcBef>
                  <a:defRPr sz="3360"/>
                </a:pPr>
                <a:r>
                  <a:rPr lang="en-US" sz="2900" dirty="0"/>
                  <a:t>Separating Quark and Gluon Contributions: </a:t>
                </a:r>
                <a:r>
                  <a:rPr lang="en-US" sz="2900" b="1" dirty="0"/>
                  <a:t>Need to distinguish between strange quark and gluonic effects</a:t>
                </a:r>
                <a:endParaRPr sz="2900" b="1" dirty="0"/>
              </a:p>
            </p:txBody>
          </p:sp>
        </mc:Choice>
        <mc:Fallback>
          <p:sp>
            <p:nvSpPr>
              <p:cNvPr id="539" name="Motivation: Understanding the strangeness D-term (Ds) adds to our knowledge of the proton’s mechanical structure.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9287" y="695371"/>
                <a:ext cx="6162807" cy="4145645"/>
              </a:xfrm>
              <a:prstGeom prst="rect">
                <a:avLst/>
              </a:prstGeom>
              <a:blipFill>
                <a:blip r:embed="rId2"/>
                <a:stretch>
                  <a:fillRect l="-1852" t="-3049" r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1" name="Screenshot 2024-10-10 at 3.35.20 AM.png" descr="Screenshot 2024-10-10 at 3.35.20 AM.png"/>
          <p:cNvPicPr>
            <a:picLocks noChangeAspect="1"/>
          </p:cNvPicPr>
          <p:nvPr/>
        </p:nvPicPr>
        <p:blipFill>
          <a:blip r:embed="rId3"/>
          <a:srcRect l="902"/>
          <a:stretch/>
        </p:blipFill>
        <p:spPr>
          <a:xfrm>
            <a:off x="6789107" y="2882370"/>
            <a:ext cx="2212720" cy="195864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H. Klest, et al., &quot;Studying the Strangeness D-Term in Hall C via Exclusive ϕ Electroproduction,&quot; JLab PAC 52 LOI (2024)"/>
          <p:cNvSpPr txBox="1"/>
          <p:nvPr/>
        </p:nvSpPr>
        <p:spPr>
          <a:xfrm>
            <a:off x="2045488" y="4939667"/>
            <a:ext cx="5609869" cy="2154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20" tIns="45720" rIns="45720" bIns="45720">
            <a:spAutoFit/>
          </a:bodyPr>
          <a:lstStyle/>
          <a:p>
            <a:pPr defTabSz="171450">
              <a:defRPr sz="1400" i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800" b="1" dirty="0"/>
              <a:t>H</a:t>
            </a:r>
            <a:r>
              <a:rPr lang="en-US" sz="800" b="1" dirty="0"/>
              <a:t>all C Phi Collaboration</a:t>
            </a:r>
            <a:r>
              <a:rPr sz="800" b="1" dirty="0"/>
              <a:t>,</a:t>
            </a:r>
            <a:r>
              <a:rPr sz="800" dirty="0"/>
              <a:t> "Studying the Strangeness D-Term in Hall C via Exclusive </a:t>
            </a:r>
            <a:r>
              <a:rPr sz="800" dirty="0" err="1"/>
              <a:t>ϕ</a:t>
            </a:r>
            <a:r>
              <a:rPr sz="800" dirty="0"/>
              <a:t> Electroproduction," </a:t>
            </a:r>
            <a:r>
              <a:rPr sz="800" dirty="0" err="1"/>
              <a:t>JLab</a:t>
            </a:r>
            <a:r>
              <a:rPr sz="800" dirty="0"/>
              <a:t> PAC 52 LOI (2024)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7D2F0A-3E4E-BCFA-0D3F-846898DDAD26}"/>
              </a:ext>
            </a:extLst>
          </p:cNvPr>
          <p:cNvGrpSpPr/>
          <p:nvPr/>
        </p:nvGrpSpPr>
        <p:grpSpPr>
          <a:xfrm>
            <a:off x="6636242" y="694791"/>
            <a:ext cx="2327402" cy="2110794"/>
            <a:chOff x="4718757" y="1675641"/>
            <a:chExt cx="4425243" cy="3467859"/>
          </a:xfrm>
        </p:grpSpPr>
        <p:pic>
          <p:nvPicPr>
            <p:cNvPr id="3" name="Content Placeholder 5" descr="Diagram&#10;&#10;Description automatically generated">
              <a:extLst>
                <a:ext uri="{FF2B5EF4-FFF2-40B4-BE49-F238E27FC236}">
                  <a16:creationId xmlns:a16="http://schemas.microsoft.com/office/drawing/2014/main" id="{A5FCAA57-F088-9197-F7FD-BE059935A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8757" y="1675641"/>
              <a:ext cx="4425243" cy="346785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8CEA41-A8D3-CFB5-D9C0-AF7ED7EA57DB}"/>
                </a:ext>
              </a:extLst>
            </p:cNvPr>
            <p:cNvSpPr txBox="1"/>
            <p:nvPr/>
          </p:nvSpPr>
          <p:spPr>
            <a:xfrm rot="19926295">
              <a:off x="4845513" y="3993265"/>
              <a:ext cx="721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>
                  <a:solidFill>
                    <a:schemeClr val="bg1"/>
                  </a:solidFill>
                </a:rPr>
                <a:t>e-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1B0469E2-E747-CF89-E763-0F91E7AF2DA6}"/>
                </a:ext>
              </a:extLst>
            </p:cNvPr>
            <p:cNvSpPr/>
            <p:nvPr/>
          </p:nvSpPr>
          <p:spPr>
            <a:xfrm rot="19067552">
              <a:off x="4899057" y="2821915"/>
              <a:ext cx="2314936" cy="489189"/>
            </a:xfrm>
            <a:prstGeom prst="rightArrow">
              <a:avLst/>
            </a:prstGeom>
            <a:solidFill>
              <a:srgbClr val="77B300">
                <a:alpha val="66667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Scattered e</a:t>
              </a:r>
              <a:r>
                <a:rPr lang="en-US" sz="1000" baseline="30000" dirty="0"/>
                <a:t>-</a:t>
              </a:r>
              <a:endParaRPr lang="en-US" sz="1000" dirty="0"/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8161083C-EE24-DDDD-B9FB-71FB02FFD2D5}"/>
                </a:ext>
              </a:extLst>
            </p:cNvPr>
            <p:cNvSpPr/>
            <p:nvPr/>
          </p:nvSpPr>
          <p:spPr>
            <a:xfrm>
              <a:off x="5286771" y="3590294"/>
              <a:ext cx="2314936" cy="489189"/>
            </a:xfrm>
            <a:prstGeom prst="rightArrow">
              <a:avLst/>
            </a:prstGeom>
            <a:solidFill>
              <a:srgbClr val="CD202C">
                <a:alpha val="53333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Scattered proton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488FC5F-CDB6-ECB2-58D4-D72361A8F9D7}"/>
              </a:ext>
            </a:extLst>
          </p:cNvPr>
          <p:cNvSpPr txBox="1"/>
          <p:nvPr/>
        </p:nvSpPr>
        <p:spPr>
          <a:xfrm>
            <a:off x="7890760" y="21089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2501.01582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76FD4-D6B7-F317-403D-5ACD04EC6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The strangeness d-term">
            <a:extLst>
              <a:ext uri="{FF2B5EF4-FFF2-40B4-BE49-F238E27FC236}">
                <a16:creationId xmlns:a16="http://schemas.microsoft.com/office/drawing/2014/main" id="{DB5297F3-2930-06E8-0069-AA7446F425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5316" y="-139213"/>
            <a:ext cx="8382000" cy="746522"/>
          </a:xfrm>
          <a:prstGeom prst="rect">
            <a:avLst/>
          </a:prstGeom>
        </p:spPr>
        <p:txBody>
          <a:bodyPr/>
          <a:lstStyle/>
          <a:p>
            <a:r>
              <a:rPr dirty="0"/>
              <a:t>The strangeness d-term</a:t>
            </a:r>
            <a:r>
              <a:rPr lang="en-US" dirty="0"/>
              <a:t> in hall c</a:t>
            </a:r>
            <a:endParaRPr dirty="0"/>
          </a:p>
        </p:txBody>
      </p:sp>
      <p:sp>
        <p:nvSpPr>
          <p:cNvPr id="538" name="Slide Number">
            <a:extLst>
              <a:ext uri="{FF2B5EF4-FFF2-40B4-BE49-F238E27FC236}">
                <a16:creationId xmlns:a16="http://schemas.microsoft.com/office/drawing/2014/main" id="{4F80974A-6DFB-C4A4-A026-1F79C5EC88E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31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9" name="Motivation: Understanding the strangeness D-term (Ds) adds to our knowledge of the proton’s mechanical structure.…">
                <a:extLst>
                  <a:ext uri="{FF2B5EF4-FFF2-40B4-BE49-F238E27FC236}">
                    <a16:creationId xmlns:a16="http://schemas.microsoft.com/office/drawing/2014/main" id="{499C8E5A-0358-28FF-7BB2-823EEC7E1502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89287" y="695371"/>
                <a:ext cx="6162807" cy="4145645"/>
              </a:xfrm>
              <a:prstGeom prst="rect">
                <a:avLst/>
              </a:prstGeom>
            </p:spPr>
            <p:txBody>
              <a:bodyPr>
                <a:normAutofit fontScale="55000" lnSpcReduction="20000"/>
              </a:bodyPr>
              <a:lstStyle/>
              <a:p>
                <a:pPr marL="190500" indent="-182880" defTabSz="548640">
                  <a:spcBef>
                    <a:spcPts val="413"/>
                  </a:spcBef>
                  <a:defRPr sz="3360"/>
                </a:pPr>
                <a:r>
                  <a:rPr lang="en-US" b="1" dirty="0"/>
                  <a:t>Proposed Measurement: </a:t>
                </a:r>
                <a:r>
                  <a:rPr lang="en-US" dirty="0"/>
                  <a:t>Exclusive </a:t>
                </a:r>
                <a:r>
                  <a:rPr lang="el-GR" dirty="0" err="1"/>
                  <a:t>ϕ</a:t>
                </a:r>
                <a:r>
                  <a:rPr lang="el-GR" dirty="0"/>
                  <a:t> </a:t>
                </a:r>
                <a:r>
                  <a:rPr lang="en-US" dirty="0"/>
                  <a:t>meson electroproduction near threshold in Hall C at Jefferson Lab (2024 LOI)</a:t>
                </a:r>
                <a:endParaRPr lang="en-US" b="1" dirty="0"/>
              </a:p>
              <a:p>
                <a:pPr marL="289839" lvl="1" indent="-227584" defTabSz="548640">
                  <a:spcBef>
                    <a:spcPts val="413"/>
                  </a:spcBef>
                  <a:defRPr sz="3360"/>
                </a:pPr>
                <a:r>
                  <a:rPr lang="en-US" sz="2900" dirty="0"/>
                  <a:t>Measure the |t|-dependence of the electroproduction cross-section using the reaction H(e, </a:t>
                </a:r>
                <a:r>
                  <a:rPr lang="en-US" sz="2900" dirty="0" err="1"/>
                  <a:t>e′p</a:t>
                </a:r>
                <a:r>
                  <a:rPr lang="en-US" sz="2900" dirty="0"/>
                  <a:t>)</a:t>
                </a:r>
                <a:r>
                  <a:rPr lang="el-GR" sz="2900" dirty="0" err="1"/>
                  <a:t>ϕ</a:t>
                </a:r>
                <a:r>
                  <a:rPr lang="en-US" sz="2900" dirty="0"/>
                  <a:t> at Q</a:t>
                </a:r>
                <a:r>
                  <a:rPr lang="en-US" sz="2900" baseline="30000" dirty="0"/>
                  <a:t>2</a:t>
                </a:r>
                <a:r>
                  <a:rPr lang="en-US" sz="2900" dirty="0"/>
                  <a:t> ~ 3.5 and W ~ 2.2</a:t>
                </a:r>
                <a:endParaRPr lang="el-GR" sz="2900" dirty="0"/>
              </a:p>
              <a:p>
                <a:pPr marL="289839" lvl="1" indent="-227584" defTabSz="548640">
                  <a:spcBef>
                    <a:spcPts val="413"/>
                  </a:spcBef>
                  <a:defRPr sz="3360"/>
                </a:pPr>
                <a:r>
                  <a:rPr lang="en-US" sz="2900" dirty="0"/>
                  <a:t>Uses the missing mass technique with standard Hall C spectrometers to identify exclusive events</a:t>
                </a:r>
              </a:p>
              <a:p>
                <a:pPr marL="404139" lvl="2" indent="-227584" defTabSz="548640">
                  <a:spcBef>
                    <a:spcPts val="413"/>
                  </a:spcBef>
                  <a:defRPr sz="3360"/>
                </a:pPr>
                <a:r>
                  <a:rPr lang="en-US" sz="2500" dirty="0"/>
                  <a:t>No hit from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𝐾𝐾</m:t>
                    </m:r>
                  </m:oMath>
                </a14:m>
                <a:r>
                  <a:rPr lang="en-US" sz="2500" dirty="0"/>
                  <a:t> BR, but large DIS background!</a:t>
                </a:r>
              </a:p>
              <a:p>
                <a:pPr marL="404139" lvl="2" indent="-227584" defTabSz="548640">
                  <a:spcBef>
                    <a:spcPts val="413"/>
                  </a:spcBef>
                  <a:defRPr sz="3360"/>
                </a:pPr>
                <a:endParaRPr lang="en-US" dirty="0"/>
              </a:p>
              <a:p>
                <a:pPr marL="190500" indent="-182880" defTabSz="548640">
                  <a:spcBef>
                    <a:spcPts val="413"/>
                  </a:spcBef>
                  <a:defRPr sz="3360" b="1"/>
                </a:pPr>
                <a:r>
                  <a:rPr lang="en-US" dirty="0"/>
                  <a:t>Theoretical Challenges:</a:t>
                </a:r>
              </a:p>
              <a:p>
                <a:pPr marL="62255" lvl="1" indent="0" defTabSz="548640">
                  <a:spcBef>
                    <a:spcPts val="413"/>
                  </a:spcBef>
                  <a:buNone/>
                  <a:defRPr sz="3360"/>
                </a:pPr>
                <a:r>
                  <a:rPr lang="en-US" dirty="0"/>
                  <a:t>Two points highlighted by the PAC:</a:t>
                </a:r>
              </a:p>
              <a:p>
                <a:pPr marL="62255" lvl="1" indent="0" defTabSz="548640">
                  <a:spcBef>
                    <a:spcPts val="413"/>
                  </a:spcBef>
                  <a:buNone/>
                  <a:defRPr sz="3360"/>
                </a:pPr>
                <a:endParaRPr lang="en-US" dirty="0"/>
              </a:p>
              <a:p>
                <a:pPr marL="289839" lvl="1" indent="-227584" defTabSz="548640">
                  <a:spcBef>
                    <a:spcPts val="413"/>
                  </a:spcBef>
                  <a:defRPr sz="3360"/>
                </a:pPr>
                <a:r>
                  <a:rPr lang="en-US" sz="2900" dirty="0"/>
                  <a:t>Model Dependence: Extracting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9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9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900" dirty="0"/>
                  <a:t> requires understanding the dynamics of </a:t>
                </a:r>
                <a:r>
                  <a:rPr lang="el-GR" sz="2900" dirty="0" err="1"/>
                  <a:t>ϕ</a:t>
                </a:r>
                <a:r>
                  <a:rPr lang="el-GR" sz="2900" dirty="0"/>
                  <a:t> </a:t>
                </a:r>
                <a:r>
                  <a:rPr lang="en-US" sz="2900" dirty="0"/>
                  <a:t>meson production and </a:t>
                </a:r>
                <a:r>
                  <a:rPr lang="en-US" sz="2900" b="1" dirty="0"/>
                  <a:t>final-state interactions</a:t>
                </a:r>
              </a:p>
              <a:p>
                <a:pPr marL="289839" lvl="1" indent="-227584" defTabSz="548640">
                  <a:spcBef>
                    <a:spcPts val="413"/>
                  </a:spcBef>
                  <a:defRPr sz="3360"/>
                </a:pPr>
                <a:endParaRPr lang="en-US" sz="2900" b="1" dirty="0"/>
              </a:p>
              <a:p>
                <a:pPr marL="289839" lvl="1" indent="-227584" defTabSz="548640">
                  <a:spcBef>
                    <a:spcPts val="413"/>
                  </a:spcBef>
                  <a:defRPr sz="3360"/>
                </a:pPr>
                <a:r>
                  <a:rPr lang="en-US" sz="2900" dirty="0"/>
                  <a:t>Separating Quark and Gluon Contributions: </a:t>
                </a:r>
                <a:r>
                  <a:rPr lang="en-US" sz="2900" b="1" dirty="0"/>
                  <a:t>Need to distinguish between strange quark and gluonic effects</a:t>
                </a:r>
                <a:endParaRPr sz="2900" b="1" dirty="0"/>
              </a:p>
            </p:txBody>
          </p:sp>
        </mc:Choice>
        <mc:Fallback>
          <p:sp>
            <p:nvSpPr>
              <p:cNvPr id="539" name="Motivation: Understanding the strangeness D-term (Ds) adds to our knowledge of the proton’s mechanical structure.…">
                <a:extLst>
                  <a:ext uri="{FF2B5EF4-FFF2-40B4-BE49-F238E27FC236}">
                    <a16:creationId xmlns:a16="http://schemas.microsoft.com/office/drawing/2014/main" id="{499C8E5A-0358-28FF-7BB2-823EEC7E1502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9287" y="695371"/>
                <a:ext cx="6162807" cy="4145645"/>
              </a:xfrm>
              <a:prstGeom prst="rect">
                <a:avLst/>
              </a:prstGeom>
              <a:blipFill>
                <a:blip r:embed="rId2"/>
                <a:stretch>
                  <a:fillRect l="-1852" t="-3049" r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1" name="Screenshot 2024-10-10 at 3.35.20 AM.png" descr="Screenshot 2024-10-10 at 3.35.20 AM.png">
            <a:extLst>
              <a:ext uri="{FF2B5EF4-FFF2-40B4-BE49-F238E27FC236}">
                <a16:creationId xmlns:a16="http://schemas.microsoft.com/office/drawing/2014/main" id="{F2C4A3B5-5E41-5593-C0AF-2AD04138FA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2"/>
          <a:stretch/>
        </p:blipFill>
        <p:spPr>
          <a:xfrm>
            <a:off x="6789107" y="2882370"/>
            <a:ext cx="2212720" cy="195864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H. Klest, et al., &quot;Studying the Strangeness D-Term in Hall C via Exclusive ϕ Electroproduction,&quot; JLab PAC 52 LOI (2024)">
            <a:extLst>
              <a:ext uri="{FF2B5EF4-FFF2-40B4-BE49-F238E27FC236}">
                <a16:creationId xmlns:a16="http://schemas.microsoft.com/office/drawing/2014/main" id="{8370E8E4-52C4-0E9A-5D37-DCA5B5CAB72B}"/>
              </a:ext>
            </a:extLst>
          </p:cNvPr>
          <p:cNvSpPr txBox="1"/>
          <p:nvPr/>
        </p:nvSpPr>
        <p:spPr>
          <a:xfrm>
            <a:off x="2045488" y="4939667"/>
            <a:ext cx="5609869" cy="2154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20" tIns="45720" rIns="45720" bIns="45720">
            <a:spAutoFit/>
          </a:bodyPr>
          <a:lstStyle/>
          <a:p>
            <a:pPr defTabSz="171450">
              <a:defRPr sz="1400" i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800" b="1" dirty="0"/>
              <a:t>H</a:t>
            </a:r>
            <a:r>
              <a:rPr lang="en-US" sz="800" b="1" dirty="0"/>
              <a:t>all C Phi Collaboration</a:t>
            </a:r>
            <a:r>
              <a:rPr sz="800" b="1" dirty="0"/>
              <a:t>,</a:t>
            </a:r>
            <a:r>
              <a:rPr sz="800" dirty="0"/>
              <a:t> "Studying the Strangeness D-Term in Hall C via Exclusive </a:t>
            </a:r>
            <a:r>
              <a:rPr sz="800" dirty="0" err="1"/>
              <a:t>ϕ</a:t>
            </a:r>
            <a:r>
              <a:rPr sz="800" dirty="0"/>
              <a:t> Electroproduction," </a:t>
            </a:r>
            <a:r>
              <a:rPr sz="800" dirty="0" err="1"/>
              <a:t>JLab</a:t>
            </a:r>
            <a:r>
              <a:rPr sz="800" dirty="0"/>
              <a:t> PAC 52 LOI (2024)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9632A8-8CE1-785A-D6F2-A8701C0E2546}"/>
              </a:ext>
            </a:extLst>
          </p:cNvPr>
          <p:cNvGrpSpPr/>
          <p:nvPr/>
        </p:nvGrpSpPr>
        <p:grpSpPr>
          <a:xfrm>
            <a:off x="6636242" y="694791"/>
            <a:ext cx="2327402" cy="2110794"/>
            <a:chOff x="4718757" y="1675641"/>
            <a:chExt cx="4425243" cy="3467859"/>
          </a:xfrm>
        </p:grpSpPr>
        <p:pic>
          <p:nvPicPr>
            <p:cNvPr id="3" name="Content Placeholder 5" descr="Diagram&#10;&#10;Description automatically generated">
              <a:extLst>
                <a:ext uri="{FF2B5EF4-FFF2-40B4-BE49-F238E27FC236}">
                  <a16:creationId xmlns:a16="http://schemas.microsoft.com/office/drawing/2014/main" id="{4DECCEA5-A098-A6CF-10A6-E97853AAF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8757" y="1675641"/>
              <a:ext cx="4425243" cy="346785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7626AB-51A4-CD54-CF63-3305D05FB91C}"/>
                </a:ext>
              </a:extLst>
            </p:cNvPr>
            <p:cNvSpPr txBox="1"/>
            <p:nvPr/>
          </p:nvSpPr>
          <p:spPr>
            <a:xfrm rot="19926295">
              <a:off x="4845513" y="3993265"/>
              <a:ext cx="721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>
                  <a:solidFill>
                    <a:schemeClr val="bg1"/>
                  </a:solidFill>
                </a:rPr>
                <a:t>e-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D5C4B12A-D42F-4B34-9C71-9F54461D6470}"/>
                </a:ext>
              </a:extLst>
            </p:cNvPr>
            <p:cNvSpPr/>
            <p:nvPr/>
          </p:nvSpPr>
          <p:spPr>
            <a:xfrm rot="19067552">
              <a:off x="4899057" y="2821915"/>
              <a:ext cx="2314936" cy="489189"/>
            </a:xfrm>
            <a:prstGeom prst="rightArrow">
              <a:avLst/>
            </a:prstGeom>
            <a:solidFill>
              <a:srgbClr val="77B300">
                <a:alpha val="66667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Scattered e</a:t>
              </a:r>
              <a:r>
                <a:rPr lang="en-US" sz="1000" baseline="30000" dirty="0"/>
                <a:t>-</a:t>
              </a:r>
              <a:endParaRPr lang="en-US" sz="1000" dirty="0"/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39E99651-93E9-99BE-C25B-1FBADC572BB6}"/>
                </a:ext>
              </a:extLst>
            </p:cNvPr>
            <p:cNvSpPr/>
            <p:nvPr/>
          </p:nvSpPr>
          <p:spPr>
            <a:xfrm>
              <a:off x="5286771" y="3590294"/>
              <a:ext cx="2314936" cy="489189"/>
            </a:xfrm>
            <a:prstGeom prst="rightArrow">
              <a:avLst/>
            </a:prstGeom>
            <a:solidFill>
              <a:srgbClr val="CD202C">
                <a:alpha val="53333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Scattered proton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110407D-51B4-E117-ED30-F9B343DD3D76}"/>
              </a:ext>
            </a:extLst>
          </p:cNvPr>
          <p:cNvSpPr txBox="1"/>
          <p:nvPr/>
        </p:nvSpPr>
        <p:spPr>
          <a:xfrm>
            <a:off x="7890760" y="21089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2501.01582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F6254DC-FE88-ED3C-F275-55738867158C}"/>
              </a:ext>
            </a:extLst>
          </p:cNvPr>
          <p:cNvSpPr/>
          <p:nvPr/>
        </p:nvSpPr>
        <p:spPr>
          <a:xfrm>
            <a:off x="389287" y="3441843"/>
            <a:ext cx="6246955" cy="1358077"/>
          </a:xfrm>
          <a:prstGeom prst="roundRect">
            <a:avLst/>
          </a:prstGeom>
          <a:solidFill>
            <a:srgbClr val="00609C">
              <a:alpha val="4156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7102C8-88E4-ABFC-5DF0-959E71A6A7F7}"/>
              </a:ext>
            </a:extLst>
          </p:cNvPr>
          <p:cNvSpPr txBox="1"/>
          <p:nvPr/>
        </p:nvSpPr>
        <p:spPr>
          <a:xfrm>
            <a:off x="4438435" y="3041151"/>
            <a:ext cx="2434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Jobs for theorists…</a:t>
            </a:r>
          </a:p>
        </p:txBody>
      </p:sp>
    </p:spTree>
    <p:extLst>
      <p:ext uri="{BB962C8B-B14F-4D97-AF65-F5344CB8AC3E}">
        <p14:creationId xmlns:p14="http://schemas.microsoft.com/office/powerpoint/2010/main" val="263939277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D30C0-F411-C19C-6722-4CB4E3D88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D06FE-A009-6E7C-24D2-3F2BBB99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59798"/>
            <a:ext cx="8372901" cy="621711"/>
          </a:xfrm>
        </p:spPr>
        <p:txBody>
          <a:bodyPr/>
          <a:lstStyle/>
          <a:p>
            <a:r>
              <a:rPr lang="en-US" dirty="0"/>
              <a:t>Theory predictions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844AEA-685B-6594-910A-2D9185E660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3411" y="534257"/>
                <a:ext cx="4112968" cy="407755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New predictions available from Hatta et al. using GPD framework in the near-threshold region</a:t>
                </a:r>
              </a:p>
              <a:p>
                <a:pPr lvl="1"/>
                <a:r>
                  <a:rPr lang="en-US" sz="1600" dirty="0"/>
                  <a:t>Typical issue for GPDs near-threshold is final-state interactions</a:t>
                </a:r>
              </a:p>
              <a:p>
                <a:pPr lvl="1"/>
                <a:r>
                  <a:rPr lang="en-US" sz="1600" dirty="0"/>
                  <a:t>FSI </a:t>
                </a:r>
                <a:r>
                  <a:rPr lang="en-US" sz="1600"/>
                  <a:t>calculated to </a:t>
                </a:r>
                <a:r>
                  <a:rPr lang="en-US" sz="1600" dirty="0"/>
                  <a:t>be 2-3 orders of magnitude smaller than production cross section for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dirty="0"/>
                  <a:t> in photoproduction </a:t>
                </a:r>
                <a:r>
                  <a:rPr lang="en-US" sz="1600" dirty="0">
                    <a:solidFill>
                      <a:schemeClr val="accent3">
                        <a:lumMod val="75000"/>
                      </a:schemeClr>
                    </a:solidFill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(S. H. Kim et al.)</a:t>
                </a:r>
                <a:endParaRPr lang="en-US" sz="1600" dirty="0">
                  <a:solidFill>
                    <a:schemeClr val="accent3">
                      <a:lumMod val="75000"/>
                    </a:schemeClr>
                  </a:solidFill>
                </a:endParaRPr>
              </a:p>
              <a:p>
                <a:pPr lvl="1"/>
                <a:endParaRPr lang="en-US" sz="1600" dirty="0">
                  <a:solidFill>
                    <a:schemeClr val="accent3">
                      <a:lumMod val="75000"/>
                    </a:schemeClr>
                  </a:solidFill>
                </a:endParaRPr>
              </a:p>
              <a:p>
                <a:r>
                  <a:rPr lang="en-US" dirty="0"/>
                  <a:t>Theoretical uncertainty on cross section from this approximation is ~10% or less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&gt;0.3</m:t>
                    </m:r>
                  </m:oMath>
                </a14:m>
                <a:r>
                  <a:rPr lang="en-US" b="0" dirty="0"/>
                  <a:t>!</a:t>
                </a:r>
              </a:p>
              <a:p>
                <a:pPr lvl="1"/>
                <a:r>
                  <a:rPr lang="en-US" sz="1600" dirty="0"/>
                  <a:t>Focus on high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endParaRPr lang="en-US" sz="1600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844AEA-685B-6594-910A-2D9185E660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3411" y="534257"/>
                <a:ext cx="4112968" cy="4077556"/>
              </a:xfrm>
              <a:blipFill>
                <a:blip r:embed="rId3"/>
                <a:stretch>
                  <a:fillRect l="-3077" t="-1863" r="-3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B2E693-9643-20B6-9A6D-4C7E3C0CC4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337474" y="4891056"/>
            <a:ext cx="523875" cy="110042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877268-E3D3-73BB-B711-9001AC74D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357071"/>
            <a:ext cx="4484048" cy="494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17B40-F262-8337-72BD-F17B0F08C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9411" y="2478896"/>
            <a:ext cx="2672862" cy="417635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C027C405-4D60-4BE3-3D32-23D3A33C9C06}"/>
              </a:ext>
            </a:extLst>
          </p:cNvPr>
          <p:cNvSpPr/>
          <p:nvPr/>
        </p:nvSpPr>
        <p:spPr>
          <a:xfrm>
            <a:off x="6713521" y="1956940"/>
            <a:ext cx="263769" cy="49458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2F2CCC-F0A2-2952-CC0C-7B0D801B3908}"/>
              </a:ext>
            </a:extLst>
          </p:cNvPr>
          <p:cNvSpPr txBox="1"/>
          <p:nvPr/>
        </p:nvSpPr>
        <p:spPr>
          <a:xfrm>
            <a:off x="7379166" y="1841360"/>
            <a:ext cx="1333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“Threshold Approximation” – Keep only j = 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8BB11F-C7AB-7B4F-B345-D642C575B7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3833" y="647347"/>
            <a:ext cx="4237892" cy="39685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D4904F4-7CB2-4E40-8E6E-4840BD00CBA2}"/>
              </a:ext>
            </a:extLst>
          </p:cNvPr>
          <p:cNvGrpSpPr/>
          <p:nvPr/>
        </p:nvGrpSpPr>
        <p:grpSpPr>
          <a:xfrm>
            <a:off x="5177151" y="3068018"/>
            <a:ext cx="3852863" cy="2031745"/>
            <a:chOff x="5212425" y="3068018"/>
            <a:chExt cx="3852863" cy="203174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6377527-3097-B492-F60E-0033B0A4A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12425" y="3068018"/>
              <a:ext cx="3852863" cy="2031745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8FA1CCA-0C6B-83DC-D439-C02A6AC364F7}"/>
                </a:ext>
              </a:extLst>
            </p:cNvPr>
            <p:cNvSpPr/>
            <p:nvPr/>
          </p:nvSpPr>
          <p:spPr>
            <a:xfrm>
              <a:off x="5913100" y="4077730"/>
              <a:ext cx="2168223" cy="189470"/>
            </a:xfrm>
            <a:prstGeom prst="rect">
              <a:avLst/>
            </a:prstGeom>
            <a:solidFill>
              <a:srgbClr val="77B300">
                <a:alpha val="50196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18B606C-C600-1EF2-8653-A37EB6101509}"/>
                </a:ext>
              </a:extLst>
            </p:cNvPr>
            <p:cNvSpPr txBox="1"/>
            <p:nvPr/>
          </p:nvSpPr>
          <p:spPr>
            <a:xfrm>
              <a:off x="5900197" y="4228051"/>
              <a:ext cx="10709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Error &lt; 5%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CAA907A-B0EC-857F-3C50-30393AEEE087}"/>
              </a:ext>
            </a:extLst>
          </p:cNvPr>
          <p:cNvSpPr txBox="1"/>
          <p:nvPr/>
        </p:nvSpPr>
        <p:spPr>
          <a:xfrm>
            <a:off x="5529263" y="-13303"/>
            <a:ext cx="3614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Hatta, HK, </a:t>
            </a:r>
            <a:r>
              <a:rPr lang="en-US" sz="1200" dirty="0" err="1"/>
              <a:t>Passek</a:t>
            </a:r>
            <a:r>
              <a:rPr lang="en-US" sz="1200" dirty="0"/>
              <a:t>, </a:t>
            </a:r>
            <a:r>
              <a:rPr lang="en-US" sz="1200" dirty="0" err="1"/>
              <a:t>Schoenleber</a:t>
            </a:r>
            <a:r>
              <a:rPr lang="en-US" sz="1200" dirty="0"/>
              <a:t> (To be submitted)</a:t>
            </a:r>
          </a:p>
        </p:txBody>
      </p:sp>
    </p:spTree>
    <p:extLst>
      <p:ext uri="{BB962C8B-B14F-4D97-AF65-F5344CB8AC3E}">
        <p14:creationId xmlns:p14="http://schemas.microsoft.com/office/powerpoint/2010/main" val="268421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C73CD-A40C-F373-B7C5-807D67AA5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09BD4-0A93-B52F-6C44-898DD4F69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59798"/>
            <a:ext cx="8372901" cy="621711"/>
          </a:xfrm>
        </p:spPr>
        <p:txBody>
          <a:bodyPr/>
          <a:lstStyle/>
          <a:p>
            <a:r>
              <a:rPr lang="en-US" dirty="0"/>
              <a:t>Theory predictions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71F657-6009-4447-416D-03DECFFCCB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1" y="699442"/>
                <a:ext cx="6857999" cy="3745417"/>
              </a:xfrm>
            </p:spPr>
            <p:txBody>
              <a:bodyPr>
                <a:normAutofit/>
              </a:bodyPr>
              <a:lstStyle/>
              <a:p>
                <a:r>
                  <a:rPr lang="en-US" sz="1600" dirty="0"/>
                  <a:t>Predictions available at NLO for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sz="1600" dirty="0"/>
                  <a:t>!</a:t>
                </a:r>
              </a:p>
              <a:p>
                <a:pPr lvl="1"/>
                <a:r>
                  <a:rPr lang="en-US" sz="1600" dirty="0"/>
                  <a:t>Requires our experiment to have an L/T separation (or modelling of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1600" dirty="0"/>
                  <a:t>) for comparison</a:t>
                </a:r>
              </a:p>
              <a:p>
                <a:endParaRPr lang="en-US" sz="1600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71F657-6009-4447-416D-03DECFFCCB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699442"/>
                <a:ext cx="6857999" cy="3745417"/>
              </a:xfrm>
              <a:blipFill>
                <a:blip r:embed="rId2"/>
                <a:stretch>
                  <a:fillRect l="-1852" t="-339" r="-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1BDE8-F660-A682-7F96-AD986FC7B5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337474" y="4891056"/>
            <a:ext cx="523875" cy="110042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81BC1B-0CDB-CB88-0628-F80756C91845}"/>
              </a:ext>
            </a:extLst>
          </p:cNvPr>
          <p:cNvSpPr txBox="1"/>
          <p:nvPr/>
        </p:nvSpPr>
        <p:spPr>
          <a:xfrm>
            <a:off x="5529263" y="-13303"/>
            <a:ext cx="3614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Hatta, HK, </a:t>
            </a:r>
            <a:r>
              <a:rPr lang="en-US" sz="1200" dirty="0" err="1"/>
              <a:t>Passek</a:t>
            </a:r>
            <a:r>
              <a:rPr lang="en-US" sz="1200" dirty="0"/>
              <a:t>, </a:t>
            </a:r>
            <a:r>
              <a:rPr lang="en-US" sz="1200" dirty="0" err="1"/>
              <a:t>Schoenleber</a:t>
            </a:r>
            <a:r>
              <a:rPr lang="en-US" sz="1200" dirty="0"/>
              <a:t> (To be submitted)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62E40-2291-61B3-32A6-0B59A5A50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97" y="2130862"/>
            <a:ext cx="2841421" cy="24601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BB2A97-E2AC-6ED5-4C01-8D4E413C7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238" y="2232646"/>
            <a:ext cx="2841421" cy="2460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6820BE-F1D8-7ACF-A674-E8C00FC03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579" y="2130862"/>
            <a:ext cx="2841421" cy="246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2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7B9343-F18F-903D-39F7-BC8C9CE71A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24154" y="534166"/>
                <a:ext cx="8372901" cy="331708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These predictions are valid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0.4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3|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7B9343-F18F-903D-39F7-BC8C9CE71A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24154" y="534166"/>
                <a:ext cx="8372901" cy="3317082"/>
              </a:xfrm>
              <a:blipFill>
                <a:blip r:embed="rId2"/>
                <a:stretch>
                  <a:fillRect l="-1818" t="-2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B63AB78-2101-B7E1-4BFC-7AEBE2984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373" y="1002470"/>
            <a:ext cx="7136704" cy="35205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05FEDB8A-C36C-0E9C-318F-B89B0F6F2C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07950" y="4632358"/>
                <a:ext cx="8372901" cy="3317082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164592" indent="-164592" algn="l" defTabSz="6858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3550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77850" indent="-142875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62013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31875" indent="-16459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»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Challenging to satisfy! Need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&amp;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&lt;3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05FEDB8A-C36C-0E9C-318F-B89B0F6F2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950" y="4632358"/>
                <a:ext cx="8372901" cy="3317082"/>
              </a:xfrm>
              <a:prstGeom prst="rect">
                <a:avLst/>
              </a:prstGeom>
              <a:blipFill>
                <a:blip r:embed="rId4"/>
                <a:stretch>
                  <a:fillRect l="-1667" t="-1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D397644-465B-1415-DA7E-7778962DB52E}"/>
              </a:ext>
            </a:extLst>
          </p:cNvPr>
          <p:cNvSpPr txBox="1"/>
          <p:nvPr/>
        </p:nvSpPr>
        <p:spPr>
          <a:xfrm>
            <a:off x="5529263" y="-13303"/>
            <a:ext cx="3614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Hatta, HK, </a:t>
            </a:r>
            <a:r>
              <a:rPr lang="en-US" sz="1200" dirty="0" err="1"/>
              <a:t>Passek</a:t>
            </a:r>
            <a:r>
              <a:rPr lang="en-US" sz="1200" dirty="0"/>
              <a:t>, </a:t>
            </a:r>
            <a:r>
              <a:rPr lang="en-US" sz="1200" dirty="0" err="1"/>
              <a:t>Schoenleber</a:t>
            </a:r>
            <a:r>
              <a:rPr lang="en-US" sz="1200" dirty="0"/>
              <a:t> (To be submitted)</a:t>
            </a:r>
          </a:p>
        </p:txBody>
      </p:sp>
    </p:spTree>
    <p:extLst>
      <p:ext uri="{BB962C8B-B14F-4D97-AF65-F5344CB8AC3E}">
        <p14:creationId xmlns:p14="http://schemas.microsoft.com/office/powerpoint/2010/main" val="105092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F1A2A-0DDA-93B7-C9CF-EE8368A13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310C86-2604-D32B-F72B-5C23FD667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91085"/>
            <a:ext cx="7772400" cy="2819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18D8C9-4FD3-E3D5-8F18-34ABCFBD2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59798"/>
            <a:ext cx="8372901" cy="621711"/>
          </a:xfrm>
        </p:spPr>
        <p:txBody>
          <a:bodyPr/>
          <a:lstStyle/>
          <a:p>
            <a:r>
              <a:rPr lang="en-US" dirty="0"/>
              <a:t>Theory predictions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94D2E-8629-DE25-5FBA-1EAF15B0A0E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10063" y="4880785"/>
            <a:ext cx="523875" cy="110042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AB1606-AE3C-2BA7-3D58-E4DF77508331}"/>
              </a:ext>
            </a:extLst>
          </p:cNvPr>
          <p:cNvSpPr txBox="1"/>
          <p:nvPr/>
        </p:nvSpPr>
        <p:spPr>
          <a:xfrm>
            <a:off x="5529263" y="-13303"/>
            <a:ext cx="3614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Hatta, HK, </a:t>
            </a:r>
            <a:r>
              <a:rPr lang="en-US" sz="1200" dirty="0" err="1"/>
              <a:t>Passek</a:t>
            </a:r>
            <a:r>
              <a:rPr lang="en-US" sz="1200" dirty="0"/>
              <a:t>, </a:t>
            </a:r>
            <a:r>
              <a:rPr lang="en-US" sz="1200" dirty="0" err="1"/>
              <a:t>Schoenleber</a:t>
            </a:r>
            <a:r>
              <a:rPr lang="en-US" sz="1200" dirty="0"/>
              <a:t> (To be submitted)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0CCB934-51C3-B8E6-874A-A8178453DDF3}"/>
                  </a:ext>
                </a:extLst>
              </p:cNvPr>
              <p:cNvSpPr txBox="1"/>
              <p:nvPr/>
            </p:nvSpPr>
            <p:spPr>
              <a:xfrm>
                <a:off x="7711153" y="436099"/>
                <a:ext cx="1358641" cy="618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Theory uncertainty from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&lt;2</m:t>
                    </m:r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000" dirty="0"/>
                  <a:t> scale variation</a:t>
                </a: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0CCB934-51C3-B8E6-874A-A8178453D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153" y="436099"/>
                <a:ext cx="1358641" cy="618696"/>
              </a:xfrm>
              <a:prstGeom prst="rect">
                <a:avLst/>
              </a:prstGeom>
              <a:blipFill>
                <a:blip r:embed="rId3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B1B227B-47BB-C971-3D57-ABFED11CDA6C}"/>
                  </a:ext>
                </a:extLst>
              </p:cNvPr>
              <p:cNvSpPr/>
              <p:nvPr/>
            </p:nvSpPr>
            <p:spPr>
              <a:xfrm>
                <a:off x="1194486" y="3620020"/>
                <a:ext cx="7076303" cy="864973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dirty="0"/>
                  <a:t>Near-threshold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sz="2200" b="1" dirty="0"/>
                  <a:t> exhibits</a:t>
                </a:r>
              </a:p>
              <a:p>
                <a:pPr algn="ctr"/>
                <a:r>
                  <a:rPr lang="en-US" sz="2200" b="1" dirty="0"/>
                  <a:t>factor ~ 4 greater sensitivity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200" b="1" dirty="0"/>
                  <a:t> compared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</m:sSub>
                  </m:oMath>
                </a14:m>
                <a:r>
                  <a:rPr lang="en-US" sz="2200" b="1" dirty="0"/>
                  <a:t>! </a:t>
                </a:r>
              </a:p>
            </p:txBody>
          </p:sp>
        </mc:Choice>
        <mc:Fallback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B1B227B-47BB-C971-3D57-ABFED11CDA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486" y="3620020"/>
                <a:ext cx="7076303" cy="864973"/>
              </a:xfrm>
              <a:prstGeom prst="roundRect">
                <a:avLst/>
              </a:prstGeom>
              <a:blipFill>
                <a:blip r:embed="rId4"/>
                <a:stretch>
                  <a:fillRect l="-179" t="-1449" r="-1254" b="-4348"/>
                </a:stretch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869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F1B43-034F-9327-3812-2241D63BC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24E1734-3E1C-2990-5A11-359B710AC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01380"/>
            <a:ext cx="7772400" cy="2819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A69C6E-483A-EC3F-0D20-32F7C081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59798"/>
            <a:ext cx="8372901" cy="621711"/>
          </a:xfrm>
        </p:spPr>
        <p:txBody>
          <a:bodyPr/>
          <a:lstStyle/>
          <a:p>
            <a:r>
              <a:rPr lang="en-US" dirty="0"/>
              <a:t>Theory predictions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9188A7-F9A8-F247-8E86-CCA4737828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2240C1A-030C-494D-7FC8-1F7107710DA6}"/>
              </a:ext>
            </a:extLst>
          </p:cNvPr>
          <p:cNvGrpSpPr/>
          <p:nvPr/>
        </p:nvGrpSpPr>
        <p:grpSpPr>
          <a:xfrm>
            <a:off x="251141" y="468851"/>
            <a:ext cx="9155646" cy="1177986"/>
            <a:chOff x="251141" y="3454095"/>
            <a:chExt cx="9155646" cy="117798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DC9502C-0135-50C0-DE69-F6FE220F0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141" y="3530622"/>
              <a:ext cx="7772400" cy="110145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CF73C3-2839-5D42-9434-F705BF3DBA00}"/>
                </a:ext>
              </a:extLst>
            </p:cNvPr>
            <p:cNvSpPr/>
            <p:nvPr/>
          </p:nvSpPr>
          <p:spPr>
            <a:xfrm>
              <a:off x="7539047" y="3587262"/>
              <a:ext cx="659423" cy="4220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C3B179-EE3D-A376-D797-DDAA2A59DAD5}"/>
                </a:ext>
              </a:extLst>
            </p:cNvPr>
            <p:cNvSpPr/>
            <p:nvPr/>
          </p:nvSpPr>
          <p:spPr>
            <a:xfrm>
              <a:off x="5537332" y="3588982"/>
              <a:ext cx="1588477" cy="422030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49FBA4-A614-26C2-AFC1-BE86F9784403}"/>
                </a:ext>
              </a:extLst>
            </p:cNvPr>
            <p:cNvSpPr/>
            <p:nvPr/>
          </p:nvSpPr>
          <p:spPr>
            <a:xfrm>
              <a:off x="3212133" y="4149971"/>
              <a:ext cx="1056175" cy="473318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54A26D6-F629-3B32-4620-EDF0537A69FE}"/>
                </a:ext>
              </a:extLst>
            </p:cNvPr>
            <p:cNvSpPr/>
            <p:nvPr/>
          </p:nvSpPr>
          <p:spPr>
            <a:xfrm>
              <a:off x="6906001" y="4139853"/>
              <a:ext cx="879231" cy="422030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7ECA8DB-89CC-51C9-0C8A-28337A6AC082}"/>
                    </a:ext>
                  </a:extLst>
                </p:cNvPr>
                <p:cNvSpPr txBox="1"/>
                <p:nvPr/>
              </p:nvSpPr>
              <p:spPr>
                <a:xfrm>
                  <a:off x="7595890" y="3768117"/>
                  <a:ext cx="1810897" cy="2920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~ 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≫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7ECA8DB-89CC-51C9-0C8A-28337A6AC0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5890" y="3768117"/>
                  <a:ext cx="1810897" cy="29206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A233A13-B07D-C331-F6BC-25E7D514411A}"/>
                    </a:ext>
                  </a:extLst>
                </p:cNvPr>
                <p:cNvSpPr txBox="1"/>
                <p:nvPr/>
              </p:nvSpPr>
              <p:spPr>
                <a:xfrm>
                  <a:off x="7539047" y="3454095"/>
                  <a:ext cx="181089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~0.5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A233A13-B07D-C331-F6BC-25E7D51441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9047" y="3454095"/>
                  <a:ext cx="1810897" cy="276999"/>
                </a:xfrm>
                <a:prstGeom prst="rect">
                  <a:avLst/>
                </a:prstGeom>
                <a:blipFill>
                  <a:blip r:embed="rId5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BDF44CA-9B5B-B353-4585-A7199DAFD131}"/>
                    </a:ext>
                  </a:extLst>
                </p:cNvPr>
                <p:cNvSpPr txBox="1"/>
                <p:nvPr/>
              </p:nvSpPr>
              <p:spPr>
                <a:xfrm>
                  <a:off x="7595889" y="4042992"/>
                  <a:ext cx="1810897" cy="2920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~ 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BDF44CA-9B5B-B353-4585-A7199DAFD1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5889" y="4042992"/>
                  <a:ext cx="1810897" cy="2920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AC960AF-24C5-A44E-9D2A-01DF4E940D57}"/>
                  </a:ext>
                </a:extLst>
              </p:cNvPr>
              <p:cNvSpPr txBox="1"/>
              <p:nvPr/>
            </p:nvSpPr>
            <p:spPr>
              <a:xfrm>
                <a:off x="7711153" y="1946394"/>
                <a:ext cx="1358641" cy="618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Theory uncertainty from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&lt;2</m:t>
                    </m:r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000" dirty="0"/>
                  <a:t> scale variation</a:t>
                </a: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AC960AF-24C5-A44E-9D2A-01DF4E940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153" y="1946394"/>
                <a:ext cx="1358641" cy="618696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82D00279-3704-564A-3635-C3D1D2E2F413}"/>
              </a:ext>
            </a:extLst>
          </p:cNvPr>
          <p:cNvSpPr txBox="1"/>
          <p:nvPr/>
        </p:nvSpPr>
        <p:spPr>
          <a:xfrm>
            <a:off x="5529263" y="-13303"/>
            <a:ext cx="3614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Hatta, HK, </a:t>
            </a:r>
            <a:r>
              <a:rPr lang="en-US" sz="1200" dirty="0" err="1"/>
              <a:t>Passek</a:t>
            </a:r>
            <a:r>
              <a:rPr lang="en-US" sz="1200" dirty="0"/>
              <a:t>, </a:t>
            </a:r>
            <a:r>
              <a:rPr lang="en-US" sz="1200" dirty="0" err="1"/>
              <a:t>Schoenleber</a:t>
            </a:r>
            <a:r>
              <a:rPr lang="en-US" sz="1200" dirty="0"/>
              <a:t> (To be submitted)</a:t>
            </a:r>
          </a:p>
        </p:txBody>
      </p:sp>
    </p:spTree>
    <p:extLst>
      <p:ext uri="{BB962C8B-B14F-4D97-AF65-F5344CB8AC3E}">
        <p14:creationId xmlns:p14="http://schemas.microsoft.com/office/powerpoint/2010/main" val="21092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DAF53-307D-4813-F37A-C297DBB2F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DF2347-F093-D1F2-A01F-B39335F7D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01380"/>
            <a:ext cx="7772400" cy="2819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A6BF93-C26F-9F8F-1337-1322667E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59798"/>
            <a:ext cx="8372901" cy="621711"/>
          </a:xfrm>
        </p:spPr>
        <p:txBody>
          <a:bodyPr/>
          <a:lstStyle/>
          <a:p>
            <a:r>
              <a:rPr lang="en-US" dirty="0"/>
              <a:t>Theory predictions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3B9D33-D2CC-A22B-5613-18E4760A03B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2E81E8-6102-0A6E-54E9-31A223B6D36B}"/>
              </a:ext>
            </a:extLst>
          </p:cNvPr>
          <p:cNvSpPr txBox="1"/>
          <p:nvPr/>
        </p:nvSpPr>
        <p:spPr>
          <a:xfrm>
            <a:off x="5529263" y="-13303"/>
            <a:ext cx="3614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Hatta, HK, </a:t>
            </a:r>
            <a:r>
              <a:rPr lang="en-US" sz="1200" dirty="0" err="1"/>
              <a:t>Passek</a:t>
            </a:r>
            <a:r>
              <a:rPr lang="en-US" sz="1200" dirty="0"/>
              <a:t>, </a:t>
            </a:r>
            <a:r>
              <a:rPr lang="en-US" sz="1200" dirty="0" err="1"/>
              <a:t>Schoenleber</a:t>
            </a:r>
            <a:r>
              <a:rPr lang="en-US" sz="1200" dirty="0"/>
              <a:t> (To be submitted)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6A58A82-1D4B-21F1-3088-7DEF1529B44B}"/>
                  </a:ext>
                </a:extLst>
              </p:cNvPr>
              <p:cNvSpPr txBox="1"/>
              <p:nvPr/>
            </p:nvSpPr>
            <p:spPr>
              <a:xfrm>
                <a:off x="7711153" y="1946394"/>
                <a:ext cx="1358641" cy="618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Theory uncertainty from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&lt;2</m:t>
                    </m:r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000" dirty="0"/>
                  <a:t> scale variation</a:t>
                </a: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6A58A82-1D4B-21F1-3088-7DEF1529B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153" y="1946394"/>
                <a:ext cx="1358641" cy="61869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B6476FFA-017A-CB67-91F2-614941C434B3}"/>
                  </a:ext>
                </a:extLst>
              </p:cNvPr>
              <p:cNvSpPr/>
              <p:nvPr/>
            </p:nvSpPr>
            <p:spPr>
              <a:xfrm>
                <a:off x="1194486" y="650789"/>
                <a:ext cx="7076303" cy="864973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dirty="0"/>
                  <a:t>Near-threshold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sz="2200" b="1" dirty="0"/>
                  <a:t> exhibits</a:t>
                </a:r>
              </a:p>
              <a:p>
                <a:pPr algn="ctr"/>
                <a:r>
                  <a:rPr lang="en-US" sz="2200" b="1" dirty="0"/>
                  <a:t>factor ~ 4 greater sensitivity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200" b="1" dirty="0"/>
                  <a:t> compared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</m:sSub>
                  </m:oMath>
                </a14:m>
                <a:r>
                  <a:rPr lang="en-US" sz="2200" b="1" dirty="0"/>
                  <a:t>! </a:t>
                </a:r>
              </a:p>
            </p:txBody>
          </p:sp>
        </mc:Choice>
        <mc:Fallback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B6476FFA-017A-CB67-91F2-614941C434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486" y="650789"/>
                <a:ext cx="7076303" cy="864973"/>
              </a:xfrm>
              <a:prstGeom prst="roundRect">
                <a:avLst/>
              </a:prstGeom>
              <a:blipFill>
                <a:blip r:embed="rId4"/>
                <a:stretch>
                  <a:fillRect l="-179" t="-1449" r="-1254" b="-4348"/>
                </a:stretch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556BF1-91DE-2002-D578-9F8C49718728}"/>
                  </a:ext>
                </a:extLst>
              </p:cNvPr>
              <p:cNvSpPr txBox="1"/>
              <p:nvPr/>
            </p:nvSpPr>
            <p:spPr>
              <a:xfrm>
                <a:off x="983208" y="1570748"/>
                <a:ext cx="7498857" cy="408623"/>
              </a:xfrm>
              <a:prstGeom prst="roundRect">
                <a:avLst/>
              </a:prstGeom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This is the green light for our experiments to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1800" b="1" dirty="0">
                    <a:solidFill>
                      <a:schemeClr val="bg1"/>
                    </a:solidFill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</a:rPr>
                  <a:t>, so let’s go!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556BF1-91DE-2002-D578-9F8C49718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08" y="1570748"/>
                <a:ext cx="7498857" cy="408623"/>
              </a:xfrm>
              <a:prstGeom prst="roundRect">
                <a:avLst/>
              </a:prstGeom>
              <a:blipFill>
                <a:blip r:embed="rId5"/>
                <a:stretch>
                  <a:fillRect l="-508" t="-3030" b="-21212"/>
                </a:stretch>
              </a:blipFill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63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94DA1A5-A445-1B84-E482-69919474D11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1" y="97227"/>
                <a:ext cx="8372901" cy="621711"/>
              </a:xfrm>
            </p:spPr>
            <p:txBody>
              <a:bodyPr/>
              <a:lstStyle/>
              <a:p>
                <a:r>
                  <a:rPr lang="en-US" sz="3200" dirty="0"/>
                  <a:t>Exclusive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sz="3200" dirty="0"/>
                  <a:t> in solid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94DA1A5-A445-1B84-E482-69919474D1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1" y="97227"/>
                <a:ext cx="8372901" cy="621711"/>
              </a:xfrm>
              <a:blipFill>
                <a:blip r:embed="rId2"/>
                <a:stretch>
                  <a:fillRect l="-3030" b="-3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78350B-D2FF-C3A4-0971-EF81B55C73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1" y="990000"/>
                <a:ext cx="4445999" cy="3745417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Large acceptance &amp; luminosity!</a:t>
                </a:r>
              </a:p>
              <a:p>
                <a:pPr lvl="1"/>
                <a:r>
                  <a:rPr lang="en-US" sz="2000" dirty="0"/>
                  <a:t>𝜙 decay products can be measured directly</a:t>
                </a:r>
              </a:p>
              <a:p>
                <a:pPr lvl="2"/>
                <a:r>
                  <a:rPr lang="en-US" dirty="0"/>
                  <a:t>Fully exclusive, low background</a:t>
                </a:r>
              </a:p>
              <a:p>
                <a:pPr lvl="2"/>
                <a:r>
                  <a:rPr lang="en-US" sz="1800" dirty="0"/>
                  <a:t>Measure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1800" dirty="0"/>
                  <a:t> to extract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sz="2000" dirty="0"/>
                  <a:t>PID from </a:t>
                </a:r>
                <a:r>
                  <a:rPr lang="en-US" sz="2000" dirty="0" err="1"/>
                  <a:t>ToF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Cherenkovs</a:t>
                </a:r>
                <a:endParaRPr lang="en-US" sz="2000" dirty="0"/>
              </a:p>
              <a:p>
                <a:pPr lvl="1"/>
                <a:r>
                  <a:rPr lang="en-US" sz="2000" dirty="0"/>
                  <a:t>High statistics &amp; continuous kinematic coverage for multidimensional measurement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17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78350B-D2FF-C3A4-0971-EF81B55C73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990000"/>
                <a:ext cx="4445999" cy="3745417"/>
              </a:xfrm>
              <a:blipFill>
                <a:blip r:embed="rId3"/>
                <a:stretch>
                  <a:fillRect l="-4000" t="-2365" r="-3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84B711-4391-FB66-782B-C83FD4C6CC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4959C9-1678-7946-8133-14B9A5888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094" y="1306800"/>
            <a:ext cx="3858127" cy="27570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7302D9-72F2-39C2-4288-26D925D2DC54}"/>
              </a:ext>
            </a:extLst>
          </p:cNvPr>
          <p:cNvSpPr/>
          <p:nvPr/>
        </p:nvSpPr>
        <p:spPr>
          <a:xfrm>
            <a:off x="6126377" y="1234456"/>
            <a:ext cx="1644316" cy="328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CA4F90D-4D55-AC3E-63CB-366F24F32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187" y="853911"/>
            <a:ext cx="1316506" cy="63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54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48DA4D0-8272-C05A-C4EE-E9F0666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01" y="-66291"/>
            <a:ext cx="8372901" cy="621711"/>
          </a:xfrm>
        </p:spPr>
        <p:txBody>
          <a:bodyPr/>
          <a:lstStyle/>
          <a:p>
            <a:r>
              <a:rPr lang="en-US" dirty="0"/>
              <a:t>Projections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A91366-1580-6E8F-84C4-644DC7195C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4601" y="780995"/>
                <a:ext cx="4393136" cy="331708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First look at projections for </a:t>
                </a:r>
                <a:r>
                  <a:rPr lang="en-US" dirty="0" err="1"/>
                  <a:t>SoLID</a:t>
                </a:r>
                <a:endParaRPr lang="en-US" dirty="0"/>
              </a:p>
              <a:p>
                <a:pPr lvl="1"/>
                <a:r>
                  <a:rPr lang="en-US" sz="1600" dirty="0"/>
                  <a:t>43.2 ab</a:t>
                </a:r>
                <a:r>
                  <a:rPr lang="en-US" sz="1600" baseline="30000" dirty="0"/>
                  <a:t>-1 </a:t>
                </a:r>
                <a:r>
                  <a:rPr lang="en-US" sz="1600" dirty="0"/>
                  <a:t>(existing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600" dirty="0"/>
                  <a:t> proposal)</a:t>
                </a:r>
              </a:p>
              <a:p>
                <a:pPr lvl="1"/>
                <a:r>
                  <a:rPr lang="en-US" sz="1600" b="1" dirty="0"/>
                  <a:t>Fully exclusive! - </a:t>
                </a:r>
                <a:r>
                  <a:rPr lang="en-US" sz="1600" dirty="0"/>
                  <a:t>Detect all four final state particles: e’, p’, K</a:t>
                </a:r>
                <a:r>
                  <a:rPr lang="en-US" sz="1600" baseline="30000" dirty="0"/>
                  <a:t>+</a:t>
                </a:r>
                <a:r>
                  <a:rPr lang="en-US" sz="1600" dirty="0"/>
                  <a:t>, K</a:t>
                </a:r>
                <a:r>
                  <a:rPr lang="en-US" sz="1600" baseline="30000" dirty="0"/>
                  <a:t>-</a:t>
                </a:r>
              </a:p>
              <a:p>
                <a:r>
                  <a:rPr lang="en-US" sz="1600" dirty="0"/>
                  <a:t>Require kaons, proton to be detected in forward angle detector</a:t>
                </a:r>
              </a:p>
              <a:p>
                <a:pPr lvl="1"/>
                <a:r>
                  <a:rPr lang="en-US" sz="1600" dirty="0"/>
                  <a:t>Better TOF PID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A91366-1580-6E8F-84C4-644DC7195C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4601" y="780995"/>
                <a:ext cx="4393136" cy="3317082"/>
              </a:xfrm>
              <a:blipFill>
                <a:blip r:embed="rId3"/>
                <a:stretch>
                  <a:fillRect l="-2882" t="-2290" r="-2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5336C-A3AE-4611-1C62-59CD474B404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BF97782-79D6-2F1C-5D95-0BE4599A3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813" y="70335"/>
            <a:ext cx="1395187" cy="67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C36864-763C-7B7C-94C2-69E3177E7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599" y="151201"/>
            <a:ext cx="3435537" cy="2082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4D9EAB-87C1-46F2-AD37-DDF28AA1EB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1" y="2274865"/>
            <a:ext cx="6232304" cy="28558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563076-C42A-3627-B984-77D8661538EB}"/>
              </a:ext>
            </a:extLst>
          </p:cNvPr>
          <p:cNvSpPr txBox="1"/>
          <p:nvPr/>
        </p:nvSpPr>
        <p:spPr>
          <a:xfrm>
            <a:off x="4384800" y="3466613"/>
            <a:ext cx="13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Particles in events with 4/4 reconstructed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F4D78DA-EF82-FDEB-CA91-525A015ACBCC}"/>
              </a:ext>
            </a:extLst>
          </p:cNvPr>
          <p:cNvSpPr txBox="1">
            <a:spLocks/>
          </p:cNvSpPr>
          <p:nvPr/>
        </p:nvSpPr>
        <p:spPr>
          <a:xfrm>
            <a:off x="191977" y="2044273"/>
            <a:ext cx="3085365" cy="33170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D05A365-D478-AD0A-7E23-67FE95F8EA4F}"/>
              </a:ext>
            </a:extLst>
          </p:cNvPr>
          <p:cNvSpPr/>
          <p:nvPr/>
        </p:nvSpPr>
        <p:spPr>
          <a:xfrm>
            <a:off x="386677" y="3432256"/>
            <a:ext cx="2293601" cy="86497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Particle momenta nicely suited for the </a:t>
            </a:r>
            <a:r>
              <a:rPr lang="en-US" sz="1600" b="1" dirty="0" err="1"/>
              <a:t>SoLID</a:t>
            </a:r>
            <a:r>
              <a:rPr lang="en-US" sz="1600" b="1" dirty="0"/>
              <a:t> PID systems!</a:t>
            </a:r>
          </a:p>
        </p:txBody>
      </p:sp>
    </p:spTree>
    <p:extLst>
      <p:ext uri="{BB962C8B-B14F-4D97-AF65-F5344CB8AC3E}">
        <p14:creationId xmlns:p14="http://schemas.microsoft.com/office/powerpoint/2010/main" val="261082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800F0-218E-E025-8631-C9D0BA2B1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952235-371E-7D7A-6142-83F2EBB6A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087"/>
          <a:stretch/>
        </p:blipFill>
        <p:spPr>
          <a:xfrm>
            <a:off x="-954576" y="1392589"/>
            <a:ext cx="9966496" cy="1641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DB209-9499-6C59-3FBF-78CDDC0FA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9589"/>
            <a:ext cx="7633503" cy="3317082"/>
          </a:xfrm>
        </p:spPr>
        <p:txBody>
          <a:bodyPr/>
          <a:lstStyle/>
          <a:p>
            <a:r>
              <a:rPr lang="en-US" dirty="0"/>
              <a:t>Proton gravitational form factors (GFFs) encode information about the matrix elements of the QCD energy-momentum tensor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CD0BF-24CD-DDB9-9052-D1C3C52678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C1CEDD6-9C6C-4448-20C2-28CF4E03FA6F}"/>
              </a:ext>
            </a:extLst>
          </p:cNvPr>
          <p:cNvSpPr txBox="1">
            <a:spLocks/>
          </p:cNvSpPr>
          <p:nvPr/>
        </p:nvSpPr>
        <p:spPr>
          <a:xfrm>
            <a:off x="457201" y="58754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Gravitational form factors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5AB69F-FE6D-8254-D50B-7834A77ECA6A}"/>
              </a:ext>
            </a:extLst>
          </p:cNvPr>
          <p:cNvGrpSpPr/>
          <p:nvPr/>
        </p:nvGrpSpPr>
        <p:grpSpPr>
          <a:xfrm>
            <a:off x="4173707" y="3033099"/>
            <a:ext cx="4140516" cy="1954179"/>
            <a:chOff x="630621" y="1265609"/>
            <a:chExt cx="7827579" cy="36582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B104474-AA26-F220-5ACF-92C9E642B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5800" y="1265609"/>
              <a:ext cx="7772400" cy="365825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703C0BB-BA9C-8B30-EBA9-0BC26D8E20F3}"/>
                </a:ext>
              </a:extLst>
            </p:cNvPr>
            <p:cNvSpPr/>
            <p:nvPr/>
          </p:nvSpPr>
          <p:spPr>
            <a:xfrm>
              <a:off x="630621" y="1284317"/>
              <a:ext cx="5998779" cy="362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A119F93-78FD-8C9D-F063-73300DC5AC0F}"/>
              </a:ext>
            </a:extLst>
          </p:cNvPr>
          <p:cNvSpPr txBox="1"/>
          <p:nvPr/>
        </p:nvSpPr>
        <p:spPr>
          <a:xfrm>
            <a:off x="673768" y="3328737"/>
            <a:ext cx="45158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Form factors</a:t>
            </a:r>
          </a:p>
          <a:p>
            <a:endParaRPr lang="en-US" dirty="0"/>
          </a:p>
          <a:p>
            <a:r>
              <a:rPr lang="en-US" sz="1400" dirty="0"/>
              <a:t>Fourier transforms of spatial distributions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C72A1BB-2835-1D03-1076-3FA1BCC7FF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827313"/>
          <a:ext cx="921724" cy="22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79500" imgH="266700" progId="Equation.3">
                  <p:embed/>
                </p:oleObj>
              </mc:Choice>
              <mc:Fallback>
                <p:oleObj name="Equation" r:id="rId4" imgW="1079500" imgH="26670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C72A1BB-2835-1D03-1076-3FA1BCC7FF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2827313"/>
                        <a:ext cx="921724" cy="227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671DA3F-1335-D73E-685C-14F6948837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4401" y="2538268"/>
          <a:ext cx="960813" cy="172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30300" imgH="203200" progId="Equation.3">
                  <p:embed/>
                </p:oleObj>
              </mc:Choice>
              <mc:Fallback>
                <p:oleObj name="Equation" r:id="rId6" imgW="1130300" imgH="203200" progId="Equation.3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671DA3F-1335-D73E-685C-14F6948837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4401" y="2538268"/>
                        <a:ext cx="960813" cy="172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9FCE36D-514F-FDC8-1CE4-B16779B1D2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457344"/>
          <a:ext cx="582979" cy="334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85800" imgH="393700" progId="Equation.3">
                  <p:embed/>
                </p:oleObj>
              </mc:Choice>
              <mc:Fallback>
                <p:oleObj name="Equation" r:id="rId8" imgW="685800" imgH="393700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9FCE36D-514F-FDC8-1CE4-B16779B1D2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7200" y="2457344"/>
                        <a:ext cx="582979" cy="334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7EFF7C0-7BF2-3652-709F-EBF44C2B015A}"/>
              </a:ext>
            </a:extLst>
          </p:cNvPr>
          <p:cNvSpPr/>
          <p:nvPr/>
        </p:nvSpPr>
        <p:spPr>
          <a:xfrm>
            <a:off x="2338283" y="1974573"/>
            <a:ext cx="438933" cy="335280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55FE90-736A-6DA0-F381-8D1DEA7825B0}"/>
              </a:ext>
            </a:extLst>
          </p:cNvPr>
          <p:cNvSpPr/>
          <p:nvPr/>
        </p:nvSpPr>
        <p:spPr>
          <a:xfrm>
            <a:off x="5286736" y="1974571"/>
            <a:ext cx="477520" cy="335281"/>
          </a:xfrm>
          <a:prstGeom prst="rect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D5809A-7633-EAB8-9378-2FA1A0CA73FC}"/>
              </a:ext>
            </a:extLst>
          </p:cNvPr>
          <p:cNvSpPr/>
          <p:nvPr/>
        </p:nvSpPr>
        <p:spPr>
          <a:xfrm>
            <a:off x="3580520" y="1974573"/>
            <a:ext cx="476856" cy="335280"/>
          </a:xfrm>
          <a:prstGeom prst="rect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D6B35E-D81A-627E-1A16-67152146299E}"/>
              </a:ext>
            </a:extLst>
          </p:cNvPr>
          <p:cNvSpPr/>
          <p:nvPr/>
        </p:nvSpPr>
        <p:spPr>
          <a:xfrm>
            <a:off x="7440656" y="1974573"/>
            <a:ext cx="386080" cy="33528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9638E59-681A-8900-6A96-538F8B801F9D}"/>
              </a:ext>
            </a:extLst>
          </p:cNvPr>
          <p:cNvCxnSpPr>
            <a:cxnSpLocks/>
          </p:cNvCxnSpPr>
          <p:nvPr/>
        </p:nvCxnSpPr>
        <p:spPr>
          <a:xfrm flipV="1">
            <a:off x="1871499" y="2402023"/>
            <a:ext cx="661877" cy="95700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312E4AE-3D9F-90BA-D8DC-C7EC308AC0B1}"/>
              </a:ext>
            </a:extLst>
          </p:cNvPr>
          <p:cNvCxnSpPr>
            <a:cxnSpLocks/>
          </p:cNvCxnSpPr>
          <p:nvPr/>
        </p:nvCxnSpPr>
        <p:spPr>
          <a:xfrm flipV="1">
            <a:off x="1871499" y="2402023"/>
            <a:ext cx="1694779" cy="941577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E95C8E9-2C72-44BE-4944-18DCCE796F8D}"/>
              </a:ext>
            </a:extLst>
          </p:cNvPr>
          <p:cNvCxnSpPr>
            <a:cxnSpLocks/>
          </p:cNvCxnSpPr>
          <p:nvPr/>
        </p:nvCxnSpPr>
        <p:spPr>
          <a:xfrm flipV="1">
            <a:off x="1871499" y="2402023"/>
            <a:ext cx="5569157" cy="95700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AA8AFD-2CBC-6E66-90D2-CA22DCE2D852}"/>
              </a:ext>
            </a:extLst>
          </p:cNvPr>
          <p:cNvCxnSpPr>
            <a:cxnSpLocks/>
          </p:cNvCxnSpPr>
          <p:nvPr/>
        </p:nvCxnSpPr>
        <p:spPr>
          <a:xfrm flipV="1">
            <a:off x="1871499" y="2402023"/>
            <a:ext cx="3415237" cy="9570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69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D3EF8-871E-BC3C-EF51-18116B0DD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2AA168F-8E08-B884-8041-BE7F34F47EA2}"/>
              </a:ext>
            </a:extLst>
          </p:cNvPr>
          <p:cNvSpPr/>
          <p:nvPr/>
        </p:nvSpPr>
        <p:spPr>
          <a:xfrm>
            <a:off x="7259746" y="4749076"/>
            <a:ext cx="1771200" cy="3577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4CB65E-8CE5-A50B-A890-2D9FECBDC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01" y="-66291"/>
            <a:ext cx="8372901" cy="621711"/>
          </a:xfrm>
        </p:spPr>
        <p:txBody>
          <a:bodyPr/>
          <a:lstStyle/>
          <a:p>
            <a:r>
              <a:rPr lang="en-US" dirty="0"/>
              <a:t>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3793B-26D6-88A4-0891-592E9EBCF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628" y="-317138"/>
            <a:ext cx="4128372" cy="3317082"/>
          </a:xfrm>
        </p:spPr>
        <p:txBody>
          <a:bodyPr>
            <a:normAutofit/>
          </a:bodyPr>
          <a:lstStyle/>
          <a:p>
            <a:pPr marL="207518" lvl="1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Assumption of 10% systematic uncertainty still </a:t>
            </a:r>
            <a:r>
              <a:rPr lang="en-US" b="1" dirty="0"/>
              <a:t>exhibits good sensitivity to 𝐷</a:t>
            </a:r>
            <a:r>
              <a:rPr lang="en-US" b="1" baseline="-25000" dirty="0"/>
              <a:t>s</a:t>
            </a:r>
            <a:r>
              <a:rPr lang="en-US" b="1" dirty="0"/>
              <a:t>!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540F4A-A3FE-032E-579F-C1EA62C5BB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0187819-D513-9CBC-E039-1A1920CC6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813" y="70335"/>
            <a:ext cx="1395187" cy="67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A4769C-10D2-162E-0775-C6949B6E2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600" y="945621"/>
            <a:ext cx="6359787" cy="419787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1D32E9E-6380-5266-3228-21BE58C39B93}"/>
              </a:ext>
            </a:extLst>
          </p:cNvPr>
          <p:cNvSpPr/>
          <p:nvPr/>
        </p:nvSpPr>
        <p:spPr>
          <a:xfrm>
            <a:off x="259200" y="4725428"/>
            <a:ext cx="1771200" cy="3577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5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9191532-B1C6-F3D5-A959-74C53F0B978F}"/>
              </a:ext>
            </a:extLst>
          </p:cNvPr>
          <p:cNvSpPr/>
          <p:nvPr/>
        </p:nvSpPr>
        <p:spPr>
          <a:xfrm>
            <a:off x="7259746" y="4749076"/>
            <a:ext cx="1771200" cy="3577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D90DD8A-8E09-405F-780E-92EFCF4F11B3}"/>
              </a:ext>
            </a:extLst>
          </p:cNvPr>
          <p:cNvSpPr/>
          <p:nvPr/>
        </p:nvSpPr>
        <p:spPr>
          <a:xfrm>
            <a:off x="259200" y="4725428"/>
            <a:ext cx="1771200" cy="3577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92C899-9E59-F84D-0E31-8AD98CD65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7ED52-6342-BB8E-2AEB-6909F4FA3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60CFA-39A0-4D9A-B202-56AA1B8EB5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C039BB-50C4-524A-45EA-1BF66D642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48" y="1236568"/>
            <a:ext cx="7428251" cy="2489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478AA6-8C88-C591-3DA3-DCFA447AD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48" y="5254"/>
            <a:ext cx="7428251" cy="1238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B602D-18F8-0096-7F51-A8B942C42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948" y="3726036"/>
            <a:ext cx="7428251" cy="123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5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63999-3087-0688-0D40-FC57F8DE2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1BE7D-947C-47C7-39D5-AFAB6CA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145915"/>
            <a:ext cx="8372901" cy="621711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262E9-7739-B100-9EAB-CD2FA72E6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508" y="500529"/>
            <a:ext cx="5239527" cy="3157308"/>
          </a:xfrm>
        </p:spPr>
        <p:txBody>
          <a:bodyPr>
            <a:normAutofit/>
          </a:bodyPr>
          <a:lstStyle/>
          <a:p>
            <a:r>
              <a:rPr lang="en-US" dirty="0"/>
              <a:t>QCD EMT framework provides new insights into the structure of hadrons</a:t>
            </a:r>
          </a:p>
          <a:p>
            <a:pPr lvl="1"/>
            <a:r>
              <a:rPr lang="en-US" dirty="0"/>
              <a:t>In particular, 𝐷-term accesses a new &amp; exciting set of measurable quantities</a:t>
            </a:r>
          </a:p>
          <a:p>
            <a:r>
              <a:rPr lang="en-US" dirty="0"/>
              <a:t>If we ever want a complete experimental measurement of the total 𝐷-term of the proton, </a:t>
            </a:r>
            <a:r>
              <a:rPr lang="en-US" b="1" dirty="0"/>
              <a:t>will need to measure the strangeness 𝐷-term</a:t>
            </a:r>
          </a:p>
          <a:p>
            <a:pPr lvl="1"/>
            <a:r>
              <a:rPr lang="en-US" dirty="0"/>
              <a:t>Can be done at CEBAF, with the right tools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CD3290-032C-126D-F52A-D4DF85B195C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409F3C-74C6-5F13-7A37-06A64EB71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617" y="2571750"/>
            <a:ext cx="3538383" cy="252858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0FBFAB8-8A35-48DC-E210-2DBC064861B7}"/>
              </a:ext>
            </a:extLst>
          </p:cNvPr>
          <p:cNvGrpSpPr/>
          <p:nvPr/>
        </p:nvGrpSpPr>
        <p:grpSpPr>
          <a:xfrm>
            <a:off x="6359399" y="179668"/>
            <a:ext cx="2327402" cy="2110794"/>
            <a:chOff x="4718757" y="1675641"/>
            <a:chExt cx="4425243" cy="3467859"/>
          </a:xfrm>
        </p:grpSpPr>
        <p:pic>
          <p:nvPicPr>
            <p:cNvPr id="15" name="Content Placeholder 5" descr="Diagram&#10;&#10;Description automatically generated">
              <a:extLst>
                <a:ext uri="{FF2B5EF4-FFF2-40B4-BE49-F238E27FC236}">
                  <a16:creationId xmlns:a16="http://schemas.microsoft.com/office/drawing/2014/main" id="{77DDB62F-97E9-B2AE-7336-B9BA8BE31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8757" y="1675641"/>
              <a:ext cx="4425243" cy="346785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F9D511-5B1D-4919-7C73-A08864EBD26E}"/>
                </a:ext>
              </a:extLst>
            </p:cNvPr>
            <p:cNvSpPr txBox="1"/>
            <p:nvPr/>
          </p:nvSpPr>
          <p:spPr>
            <a:xfrm rot="19926295">
              <a:off x="4845513" y="3993265"/>
              <a:ext cx="721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>
                  <a:solidFill>
                    <a:schemeClr val="bg1"/>
                  </a:solidFill>
                </a:rPr>
                <a:t>e-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A0C620E4-5C3D-37DD-6047-F0169C29D3F1}"/>
                </a:ext>
              </a:extLst>
            </p:cNvPr>
            <p:cNvSpPr/>
            <p:nvPr/>
          </p:nvSpPr>
          <p:spPr>
            <a:xfrm rot="19067552">
              <a:off x="4899057" y="2821915"/>
              <a:ext cx="2314936" cy="489189"/>
            </a:xfrm>
            <a:prstGeom prst="rightArrow">
              <a:avLst/>
            </a:prstGeom>
            <a:solidFill>
              <a:srgbClr val="77B300">
                <a:alpha val="66667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Scattered e</a:t>
              </a:r>
              <a:r>
                <a:rPr lang="en-US" sz="1000" baseline="30000" dirty="0"/>
                <a:t>-</a:t>
              </a:r>
              <a:endParaRPr lang="en-US" sz="1000" dirty="0"/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09365098-5238-0D1F-885A-6ED5C989A53A}"/>
                </a:ext>
              </a:extLst>
            </p:cNvPr>
            <p:cNvSpPr/>
            <p:nvPr/>
          </p:nvSpPr>
          <p:spPr>
            <a:xfrm>
              <a:off x="5286771" y="3590294"/>
              <a:ext cx="2314936" cy="489189"/>
            </a:xfrm>
            <a:prstGeom prst="rightArrow">
              <a:avLst/>
            </a:prstGeom>
            <a:solidFill>
              <a:srgbClr val="CD202C">
                <a:alpha val="53333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Scattered proton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0D39A72-F722-C1DA-3090-59287ED3070B}"/>
              </a:ext>
            </a:extLst>
          </p:cNvPr>
          <p:cNvSpPr/>
          <p:nvPr/>
        </p:nvSpPr>
        <p:spPr>
          <a:xfrm>
            <a:off x="369620" y="3028157"/>
            <a:ext cx="5064369" cy="146433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SoLID</a:t>
            </a:r>
            <a:r>
              <a:rPr lang="en-US" sz="2200" dirty="0">
                <a:solidFill>
                  <a:schemeClr val="bg1"/>
                </a:solidFill>
              </a:rPr>
              <a:t> provides the opportunity to measure 𝐷</a:t>
            </a:r>
            <a:r>
              <a:rPr lang="en-US" sz="2200" baseline="-25000" dirty="0">
                <a:solidFill>
                  <a:schemeClr val="bg1"/>
                </a:solidFill>
              </a:rPr>
              <a:t>g</a:t>
            </a:r>
            <a:r>
              <a:rPr lang="en-US" sz="2200" dirty="0">
                <a:solidFill>
                  <a:schemeClr val="bg1"/>
                </a:solidFill>
              </a:rPr>
              <a:t> and eventually 𝐷</a:t>
            </a:r>
            <a:r>
              <a:rPr lang="en-US" sz="2200" baseline="-25000" dirty="0">
                <a:solidFill>
                  <a:schemeClr val="bg1"/>
                </a:solidFill>
              </a:rPr>
              <a:t>s</a:t>
            </a:r>
            <a:r>
              <a:rPr lang="en-US" sz="2200" dirty="0">
                <a:solidFill>
                  <a:schemeClr val="bg1"/>
                </a:solidFill>
              </a:rPr>
              <a:t>, bringing us into the </a:t>
            </a:r>
            <a:r>
              <a:rPr lang="en-US" sz="2200" b="1" dirty="0">
                <a:solidFill>
                  <a:schemeClr val="bg1"/>
                </a:solidFill>
              </a:rPr>
              <a:t>precision era of proton mechanical structure!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9EDB1-434B-3062-878D-AB68E3D7896C}"/>
              </a:ext>
            </a:extLst>
          </p:cNvPr>
          <p:cNvSpPr txBox="1"/>
          <p:nvPr/>
        </p:nvSpPr>
        <p:spPr>
          <a:xfrm>
            <a:off x="2181257" y="4681835"/>
            <a:ext cx="2303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Let me know if you’re interested in collaborating!</a:t>
            </a:r>
          </a:p>
        </p:txBody>
      </p:sp>
    </p:spTree>
    <p:extLst>
      <p:ext uri="{BB962C8B-B14F-4D97-AF65-F5344CB8AC3E}">
        <p14:creationId xmlns:p14="http://schemas.microsoft.com/office/powerpoint/2010/main" val="416902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48340"/>
            <a:ext cx="8372901" cy="621711"/>
          </a:xfrm>
        </p:spPr>
        <p:txBody>
          <a:bodyPr/>
          <a:lstStyle/>
          <a:p>
            <a:r>
              <a:rPr lang="en-US" dirty="0"/>
              <a:t>PID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4051" y="683842"/>
                <a:ext cx="4613885" cy="331708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Kaons from decay of </a:t>
                </a:r>
                <a:r>
                  <a:rPr lang="en-US" dirty="0" err="1"/>
                  <a:t>ɸ</a:t>
                </a:r>
                <a:r>
                  <a:rPr lang="en-US" dirty="0"/>
                  <a:t> should be </a:t>
                </a:r>
                <a:r>
                  <a:rPr lang="en-US" dirty="0" err="1"/>
                  <a:t>PID’d</a:t>
                </a:r>
                <a:r>
                  <a:rPr lang="en-US" dirty="0"/>
                  <a:t> to reduce background</a:t>
                </a:r>
              </a:p>
              <a:p>
                <a:r>
                  <a:rPr lang="en-US" dirty="0"/>
                  <a:t>Range of K</a:t>
                </a:r>
                <a:r>
                  <a:rPr lang="en-US" baseline="30000" dirty="0"/>
                  <a:t>+,-</a:t>
                </a:r>
                <a:r>
                  <a:rPr lang="en-US" dirty="0"/>
                  <a:t> momentum from ~1-4 GeV in forward detector</a:t>
                </a:r>
              </a:p>
              <a:p>
                <a:r>
                  <a:rPr lang="en-US" dirty="0"/>
                  <a:t>HGC will provide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rejection above 2.5 GeV</a:t>
                </a:r>
              </a:p>
              <a:p>
                <a:r>
                  <a:rPr lang="en-US" dirty="0"/>
                  <a:t>150 </a:t>
                </a:r>
                <a:r>
                  <a:rPr lang="en-US" dirty="0" err="1"/>
                  <a:t>ps</a:t>
                </a:r>
                <a:r>
                  <a:rPr lang="en-US" dirty="0"/>
                  <a:t> TOF covers 3σ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up to ~2.5 GeV</a:t>
                </a:r>
              </a:p>
              <a:p>
                <a:pPr lvl="1"/>
                <a:r>
                  <a:rPr lang="en-US" dirty="0"/>
                  <a:t>MRPC would handle this better, reduce the reliance on HGC near its threshold</a:t>
                </a:r>
              </a:p>
              <a:p>
                <a:r>
                  <a:rPr lang="en-US" dirty="0"/>
                  <a:t>Scattered proton is low momentum, typically 1-2 GeV</a:t>
                </a:r>
              </a:p>
              <a:p>
                <a:pPr lvl="1"/>
                <a:r>
                  <a:rPr lang="en-US" dirty="0"/>
                  <a:t>TOF should be able to handle it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4051" y="683842"/>
                <a:ext cx="4613885" cy="3317082"/>
              </a:xfrm>
              <a:blipFill>
                <a:blip r:embed="rId2"/>
                <a:stretch>
                  <a:fillRect l="-2747" t="-3053" r="-2473" b="-3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4E89C6-159F-830A-09B2-5DFD18389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056" y="130967"/>
            <a:ext cx="3865944" cy="23809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043B9-8424-504D-A40F-E7EFDD0BF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161" y="2762559"/>
            <a:ext cx="3915839" cy="238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01" y="-97768"/>
            <a:ext cx="8372901" cy="621711"/>
          </a:xfrm>
        </p:spPr>
        <p:txBody>
          <a:bodyPr/>
          <a:lstStyle/>
          <a:p>
            <a:r>
              <a:rPr lang="en-US" dirty="0"/>
              <a:t>Analysis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E11-7E32-4A61-8B36-AEAB1ECC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307" y="499626"/>
            <a:ext cx="4398551" cy="3317082"/>
          </a:xfrm>
        </p:spPr>
        <p:txBody>
          <a:bodyPr/>
          <a:lstStyle/>
          <a:p>
            <a:r>
              <a:rPr lang="en-US" dirty="0"/>
              <a:t>Kaons:</a:t>
            </a:r>
          </a:p>
          <a:p>
            <a:pPr lvl="1"/>
            <a:r>
              <a:rPr lang="en-US" dirty="0"/>
              <a:t>Forward detector has superior PID</a:t>
            </a:r>
          </a:p>
          <a:p>
            <a:pPr lvl="2"/>
            <a:r>
              <a:rPr lang="en-US" sz="1600" dirty="0"/>
              <a:t>Longer TOF baseline + </a:t>
            </a:r>
            <a:r>
              <a:rPr lang="en-US" sz="1600" dirty="0" err="1"/>
              <a:t>Cherenkovs</a:t>
            </a:r>
            <a:r>
              <a:rPr lang="en-US" sz="1600" dirty="0"/>
              <a:t> to reject fast </a:t>
            </a:r>
            <a:r>
              <a:rPr lang="en-US" sz="1600" dirty="0" err="1"/>
              <a:t>pions</a:t>
            </a:r>
            <a:endParaRPr lang="en-US" sz="1600" dirty="0"/>
          </a:p>
          <a:p>
            <a:pPr lvl="2"/>
            <a:r>
              <a:rPr lang="en-US" sz="1600" b="1" dirty="0"/>
              <a:t>MRPC would handle PID over whole momentum range</a:t>
            </a:r>
          </a:p>
          <a:p>
            <a:pPr lvl="2"/>
            <a:r>
              <a:rPr lang="en-US" sz="1600" dirty="0"/>
              <a:t>SPD TOF could handle it up to where the HGC turns on</a:t>
            </a:r>
          </a:p>
          <a:p>
            <a:pPr lvl="1"/>
            <a:r>
              <a:rPr lang="en-US" dirty="0"/>
              <a:t>Require kaons to be in forward detector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7DA71-E622-B3E6-21E7-AD0DA4D16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1B216A-5789-53F7-7FB5-E8619A3FA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60" y="3236495"/>
            <a:ext cx="3041569" cy="1873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FE65CE-6CC4-E4C7-0451-9F1A11466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010" y="3234921"/>
            <a:ext cx="2950155" cy="181692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43CD6B-45A5-0ECE-364F-FE59D9379D91}"/>
              </a:ext>
            </a:extLst>
          </p:cNvPr>
          <p:cNvSpPr txBox="1">
            <a:spLocks/>
          </p:cNvSpPr>
          <p:nvPr/>
        </p:nvSpPr>
        <p:spPr>
          <a:xfrm>
            <a:off x="4800600" y="503395"/>
            <a:ext cx="4398551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Protons:</a:t>
            </a:r>
          </a:p>
          <a:p>
            <a:pPr lvl="1"/>
            <a:r>
              <a:rPr lang="en-US" sz="1600" dirty="0"/>
              <a:t>Large-angle detector can PID protons up to ~ 2 GeV with SPD TOF</a:t>
            </a:r>
          </a:p>
          <a:p>
            <a:pPr lvl="1"/>
            <a:r>
              <a:rPr lang="en-US" sz="1600" dirty="0"/>
              <a:t>Allow protons in forward or large angle detectors</a:t>
            </a:r>
          </a:p>
          <a:p>
            <a:r>
              <a:rPr lang="en-US" dirty="0"/>
              <a:t>Electrons:</a:t>
            </a:r>
          </a:p>
          <a:p>
            <a:pPr lvl="1"/>
            <a:r>
              <a:rPr lang="en-US" sz="1600" dirty="0"/>
              <a:t>Acceptance for fully exclusive reconstruction is best when electron is at large angle</a:t>
            </a:r>
          </a:p>
          <a:p>
            <a:pPr lvl="1"/>
            <a:r>
              <a:rPr lang="en-US" sz="1600" dirty="0"/>
              <a:t>Require electron in large angle</a:t>
            </a: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2C8FB4-4302-7ECB-2355-148A25BA6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036" y="3234921"/>
            <a:ext cx="3138964" cy="190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3E7BA-CCC3-BABE-CDDE-FB6225B09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C651D-8F3C-2E91-B671-9827FABC6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9F56C-1ADD-1BAE-2371-825C205F93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F09B26-4880-4110-F700-20FE50FB0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94" y="525223"/>
            <a:ext cx="9024189" cy="351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8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1F70D-98FE-794F-BAED-908B8C80E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4ABEF-743C-CADA-F80F-A4F289E29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C7208-B7F4-D5A1-A6DB-658A4CC601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79B1F4-EF7D-7DBA-6714-28C12C649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28713"/>
            <a:ext cx="7772400" cy="34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99368-339E-9C8F-0DD4-A431B81B5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74A628C-F6C5-5E0D-C6D1-B2903076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087"/>
          <a:stretch/>
        </p:blipFill>
        <p:spPr>
          <a:xfrm>
            <a:off x="-954576" y="1392589"/>
            <a:ext cx="9966496" cy="1641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8C06F-7C32-7B05-B0CF-6EA0DBA03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9589"/>
            <a:ext cx="7633503" cy="3317082"/>
          </a:xfrm>
        </p:spPr>
        <p:txBody>
          <a:bodyPr/>
          <a:lstStyle/>
          <a:p>
            <a:r>
              <a:rPr lang="en-US" dirty="0"/>
              <a:t>Proton gravitational form factors (GFFs) encode information about the matrix elements of the QCD energy-momentum tensor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0B4E3-17AA-AA34-22FD-B6D359F5C0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328FB7-F178-C1DE-032A-239B0C40A910}"/>
              </a:ext>
            </a:extLst>
          </p:cNvPr>
          <p:cNvSpPr/>
          <p:nvPr/>
        </p:nvSpPr>
        <p:spPr>
          <a:xfrm>
            <a:off x="2344907" y="1981200"/>
            <a:ext cx="438933" cy="335280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DEFA7C-B9A2-C9D3-0002-8335130DCCFE}"/>
              </a:ext>
            </a:extLst>
          </p:cNvPr>
          <p:cNvSpPr/>
          <p:nvPr/>
        </p:nvSpPr>
        <p:spPr>
          <a:xfrm>
            <a:off x="5293360" y="1981198"/>
            <a:ext cx="477520" cy="335281"/>
          </a:xfrm>
          <a:prstGeom prst="rect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E24461-789E-0462-251A-25593C036014}"/>
              </a:ext>
            </a:extLst>
          </p:cNvPr>
          <p:cNvSpPr/>
          <p:nvPr/>
        </p:nvSpPr>
        <p:spPr>
          <a:xfrm>
            <a:off x="3587144" y="1981200"/>
            <a:ext cx="476856" cy="335280"/>
          </a:xfrm>
          <a:prstGeom prst="rect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5BE8C7-B974-1391-D097-8C453ECCB1E5}"/>
              </a:ext>
            </a:extLst>
          </p:cNvPr>
          <p:cNvSpPr/>
          <p:nvPr/>
        </p:nvSpPr>
        <p:spPr>
          <a:xfrm>
            <a:off x="7447280" y="1981200"/>
            <a:ext cx="386080" cy="33528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EAEF4EF-5072-4AC3-B83C-1F6D6740D05B}"/>
              </a:ext>
            </a:extLst>
          </p:cNvPr>
          <p:cNvSpPr txBox="1">
            <a:spLocks/>
          </p:cNvSpPr>
          <p:nvPr/>
        </p:nvSpPr>
        <p:spPr>
          <a:xfrm>
            <a:off x="457201" y="58754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Gravitational form factors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9CE660-785E-E52B-10E2-5A0854B38D7C}"/>
              </a:ext>
            </a:extLst>
          </p:cNvPr>
          <p:cNvCxnSpPr>
            <a:cxnSpLocks/>
          </p:cNvCxnSpPr>
          <p:nvPr/>
        </p:nvCxnSpPr>
        <p:spPr>
          <a:xfrm flipV="1">
            <a:off x="1878123" y="2408650"/>
            <a:ext cx="661877" cy="95700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005D13C-7B22-0823-2E6E-6BA58674B8B5}"/>
              </a:ext>
            </a:extLst>
          </p:cNvPr>
          <p:cNvCxnSpPr>
            <a:cxnSpLocks/>
          </p:cNvCxnSpPr>
          <p:nvPr/>
        </p:nvCxnSpPr>
        <p:spPr>
          <a:xfrm flipV="1">
            <a:off x="1878123" y="2408650"/>
            <a:ext cx="1694779" cy="941577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1E4B06D-5A64-B465-AF8C-97C144FA7DEB}"/>
              </a:ext>
            </a:extLst>
          </p:cNvPr>
          <p:cNvCxnSpPr>
            <a:cxnSpLocks/>
          </p:cNvCxnSpPr>
          <p:nvPr/>
        </p:nvCxnSpPr>
        <p:spPr>
          <a:xfrm flipV="1">
            <a:off x="1878123" y="2408650"/>
            <a:ext cx="5569157" cy="95700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1CD0ECE-E12E-4D9E-2754-934D96C83BEC}"/>
              </a:ext>
            </a:extLst>
          </p:cNvPr>
          <p:cNvCxnSpPr>
            <a:cxnSpLocks/>
          </p:cNvCxnSpPr>
          <p:nvPr/>
        </p:nvCxnSpPr>
        <p:spPr>
          <a:xfrm flipV="1">
            <a:off x="1878123" y="2408650"/>
            <a:ext cx="3415237" cy="9570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1FABB1-80FB-6186-0A11-E2ACA2953E89}"/>
              </a:ext>
            </a:extLst>
          </p:cNvPr>
          <p:cNvSpPr txBox="1"/>
          <p:nvPr/>
        </p:nvSpPr>
        <p:spPr>
          <a:xfrm>
            <a:off x="673768" y="3328737"/>
            <a:ext cx="45158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Form factors</a:t>
            </a:r>
          </a:p>
          <a:p>
            <a:endParaRPr lang="en-US" dirty="0"/>
          </a:p>
          <a:p>
            <a:r>
              <a:rPr lang="en-US" sz="1400" dirty="0"/>
              <a:t>Fourier transforms of spatial distributions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657D58-97AC-F0F8-EAD0-259B32E1BCD3}"/>
              </a:ext>
            </a:extLst>
          </p:cNvPr>
          <p:cNvSpPr txBox="1"/>
          <p:nvPr/>
        </p:nvSpPr>
        <p:spPr>
          <a:xfrm>
            <a:off x="4496067" y="3353319"/>
            <a:ext cx="45158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“Gravitational”</a:t>
            </a:r>
          </a:p>
          <a:p>
            <a:endParaRPr lang="en-US" b="1" dirty="0"/>
          </a:p>
          <a:p>
            <a:r>
              <a:rPr lang="en-US" dirty="0"/>
              <a:t>Describing the energy-momentum tensor</a:t>
            </a:r>
          </a:p>
          <a:p>
            <a:r>
              <a:rPr lang="en-US" sz="1400" dirty="0"/>
              <a:t>I.e. what would be seen from proton-graviton scattering</a:t>
            </a:r>
          </a:p>
          <a:p>
            <a:endParaRPr lang="en-US" sz="1400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73727F-B54C-3AD2-349F-2C017EB073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827313"/>
          <a:ext cx="921724" cy="22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79500" imgH="266700" progId="Equation.3">
                  <p:embed/>
                </p:oleObj>
              </mc:Choice>
              <mc:Fallback>
                <p:oleObj name="Equation" r:id="rId3" imgW="1079500" imgH="266700" progId="Equation.3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73727F-B54C-3AD2-349F-2C017EB073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2827313"/>
                        <a:ext cx="921724" cy="227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EA5A59D-9673-EAB0-5EA5-40BABF43D2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4401" y="2538268"/>
          <a:ext cx="960813" cy="172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30300" imgH="203200" progId="Equation.3">
                  <p:embed/>
                </p:oleObj>
              </mc:Choice>
              <mc:Fallback>
                <p:oleObj name="Equation" r:id="rId5" imgW="1130300" imgH="203200" progId="Equation.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EA5A59D-9673-EAB0-5EA5-40BABF43D2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54401" y="2538268"/>
                        <a:ext cx="960813" cy="172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D67FB3F-3C0A-775D-B8FC-344BE9EA23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457344"/>
          <a:ext cx="582979" cy="334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85800" imgH="393700" progId="Equation.3">
                  <p:embed/>
                </p:oleObj>
              </mc:Choice>
              <mc:Fallback>
                <p:oleObj name="Equation" r:id="rId7" imgW="685800" imgH="393700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D67FB3F-3C0A-775D-B8FC-344BE9EA23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" y="2457344"/>
                        <a:ext cx="582979" cy="334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432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BB76D-02A8-01E3-E54C-B078ECB35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C20EECD-7400-E4CD-9C04-749C8D0365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087"/>
          <a:stretch/>
        </p:blipFill>
        <p:spPr>
          <a:xfrm>
            <a:off x="-954576" y="1392589"/>
            <a:ext cx="9966496" cy="1641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1AA25-8075-7BD3-3D4E-17A8B9607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9589"/>
            <a:ext cx="7633503" cy="3317082"/>
          </a:xfrm>
        </p:spPr>
        <p:txBody>
          <a:bodyPr/>
          <a:lstStyle/>
          <a:p>
            <a:r>
              <a:rPr lang="en-US" dirty="0"/>
              <a:t>Proton gravitational form factors (GFFs) encode information about the matrix elements of the QCD energy-momentum tensor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BB804-7E17-4D9E-7314-695C3D9A01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76D9A2-DE5B-F40C-BA90-A8966D813AE2}"/>
              </a:ext>
            </a:extLst>
          </p:cNvPr>
          <p:cNvSpPr/>
          <p:nvPr/>
        </p:nvSpPr>
        <p:spPr>
          <a:xfrm>
            <a:off x="5293360" y="1981198"/>
            <a:ext cx="477520" cy="335281"/>
          </a:xfrm>
          <a:prstGeom prst="rect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6CE51E-8463-994A-CEF4-E33A1C421055}"/>
              </a:ext>
            </a:extLst>
          </p:cNvPr>
          <p:cNvSpPr txBox="1">
            <a:spLocks/>
          </p:cNvSpPr>
          <p:nvPr/>
        </p:nvSpPr>
        <p:spPr>
          <a:xfrm>
            <a:off x="457201" y="58754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Gravitational form factors</a:t>
            </a:r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71BF17C-253E-472B-CDDA-A2C5CCA7EC79}"/>
              </a:ext>
            </a:extLst>
          </p:cNvPr>
          <p:cNvCxnSpPr>
            <a:cxnSpLocks/>
          </p:cNvCxnSpPr>
          <p:nvPr/>
        </p:nvCxnSpPr>
        <p:spPr>
          <a:xfrm flipV="1">
            <a:off x="1574157" y="2408650"/>
            <a:ext cx="3719203" cy="9480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D02E23C-DD9A-CD16-C8EF-7C48C402B652}"/>
                  </a:ext>
                </a:extLst>
              </p:cNvPr>
              <p:cNvSpPr txBox="1"/>
              <p:nvPr/>
            </p:nvSpPr>
            <p:spPr>
              <a:xfrm>
                <a:off x="673768" y="3219293"/>
                <a:ext cx="3305607" cy="1415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en-US" b="1" dirty="0"/>
                  <a:t>-term</a:t>
                </a:r>
              </a:p>
              <a:p>
                <a:endParaRPr lang="en-US" sz="1000" dirty="0"/>
              </a:p>
              <a:p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b="1" i="1" dirty="0"/>
                  <a:t> </a:t>
                </a:r>
                <a:r>
                  <a:rPr lang="en-US" sz="1400" dirty="0"/>
                  <a:t>represents a fundamental property of the proton</a:t>
                </a:r>
                <a:br>
                  <a:rPr lang="en-US" sz="1400" dirty="0"/>
                </a:br>
                <a:br>
                  <a:rPr lang="en-US" sz="1400" dirty="0"/>
                </a:br>
                <a:r>
                  <a:rPr lang="en-US" sz="1600" b="1" dirty="0"/>
                  <a:t>On par with spin, charge, mass!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D02E23C-DD9A-CD16-C8EF-7C48C402B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68" y="3219293"/>
                <a:ext cx="3305607" cy="1415772"/>
              </a:xfrm>
              <a:prstGeom prst="rect">
                <a:avLst/>
              </a:prstGeom>
              <a:blipFill>
                <a:blip r:embed="rId3"/>
                <a:stretch>
                  <a:fillRect l="-1149" t="-1786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A67AEFB7-2BED-2FD5-1DC3-AAFA945E2076}"/>
              </a:ext>
            </a:extLst>
          </p:cNvPr>
          <p:cNvGrpSpPr/>
          <p:nvPr/>
        </p:nvGrpSpPr>
        <p:grpSpPr>
          <a:xfrm>
            <a:off x="4104640" y="2713990"/>
            <a:ext cx="4907280" cy="2283532"/>
            <a:chOff x="630621" y="1265609"/>
            <a:chExt cx="7827579" cy="36582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19568E-5AFD-220D-967D-518D9BEBA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5800" y="1265609"/>
              <a:ext cx="7772400" cy="36582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F06888D-5F88-9905-4E96-8CC655AFB37A}"/>
                </a:ext>
              </a:extLst>
            </p:cNvPr>
            <p:cNvSpPr/>
            <p:nvPr/>
          </p:nvSpPr>
          <p:spPr>
            <a:xfrm>
              <a:off x="630621" y="1284317"/>
              <a:ext cx="5998779" cy="362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460A1F9-8199-7042-E00E-C72B307C5D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827313"/>
          <a:ext cx="921724" cy="22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79500" imgH="266700" progId="Equation.3">
                  <p:embed/>
                </p:oleObj>
              </mc:Choice>
              <mc:Fallback>
                <p:oleObj name="Equation" r:id="rId5" imgW="1079500" imgH="26670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460A1F9-8199-7042-E00E-C72B307C5D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2827313"/>
                        <a:ext cx="921724" cy="227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7841BF9-05C1-0D2E-90EB-045FF7E440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4401" y="2538268"/>
          <a:ext cx="960813" cy="172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30300" imgH="203200" progId="Equation.3">
                  <p:embed/>
                </p:oleObj>
              </mc:Choice>
              <mc:Fallback>
                <p:oleObj name="Equation" r:id="rId7" imgW="1130300" imgH="203200" progId="Equation.3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67841BF9-05C1-0D2E-90EB-045FF7E440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54401" y="2538268"/>
                        <a:ext cx="960813" cy="172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5A8CEF0-F494-C159-7A39-6AE2555679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457344"/>
          <a:ext cx="582979" cy="334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85800" imgH="393700" progId="Equation.3">
                  <p:embed/>
                </p:oleObj>
              </mc:Choice>
              <mc:Fallback>
                <p:oleObj name="Equation" r:id="rId9" imgW="685800" imgH="393700" progId="Equation.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5A8CEF0-F494-C159-7A39-6AE2555679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7200" y="2457344"/>
                        <a:ext cx="582979" cy="334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848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AA799-0E67-3F60-DD9E-A6816FC2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EC8FC7F-F6E2-5A7A-CDE0-9F2EF97EC2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087"/>
          <a:stretch/>
        </p:blipFill>
        <p:spPr>
          <a:xfrm>
            <a:off x="-954576" y="1392589"/>
            <a:ext cx="9966496" cy="1641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DD83D-717E-9E4C-836E-674AFE4D7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9589"/>
            <a:ext cx="7633503" cy="3317082"/>
          </a:xfrm>
        </p:spPr>
        <p:txBody>
          <a:bodyPr/>
          <a:lstStyle/>
          <a:p>
            <a:r>
              <a:rPr lang="en-US" dirty="0"/>
              <a:t>Proton gravitational form factors (GFFs) encode information about the matrix elements of the QCD energy-momentum tensor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A88878-A4FF-BBFE-2DA7-95A3CA0D64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B60366-F17A-ED0E-9A28-F31224291F13}"/>
              </a:ext>
            </a:extLst>
          </p:cNvPr>
          <p:cNvSpPr/>
          <p:nvPr/>
        </p:nvSpPr>
        <p:spPr>
          <a:xfrm>
            <a:off x="5293360" y="1981198"/>
            <a:ext cx="477520" cy="335281"/>
          </a:xfrm>
          <a:prstGeom prst="rect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CF645C-27B9-0E74-546E-A5BEF709DF15}"/>
              </a:ext>
            </a:extLst>
          </p:cNvPr>
          <p:cNvSpPr txBox="1">
            <a:spLocks/>
          </p:cNvSpPr>
          <p:nvPr/>
        </p:nvSpPr>
        <p:spPr>
          <a:xfrm>
            <a:off x="457201" y="58754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Gravitational form factors</a:t>
            </a:r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B0E7197-0937-52CE-FCB8-92BE36E9289C}"/>
              </a:ext>
            </a:extLst>
          </p:cNvPr>
          <p:cNvCxnSpPr>
            <a:cxnSpLocks/>
          </p:cNvCxnSpPr>
          <p:nvPr/>
        </p:nvCxnSpPr>
        <p:spPr>
          <a:xfrm flipV="1">
            <a:off x="1574157" y="2408650"/>
            <a:ext cx="3719203" cy="9480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BF35D7E-683B-D544-2D38-F05B9D1E1C65}"/>
                  </a:ext>
                </a:extLst>
              </p:cNvPr>
              <p:cNvSpPr txBox="1"/>
              <p:nvPr/>
            </p:nvSpPr>
            <p:spPr>
              <a:xfrm>
                <a:off x="673768" y="3219293"/>
                <a:ext cx="3446970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en-US" b="1" dirty="0"/>
                  <a:t>-term</a:t>
                </a:r>
              </a:p>
              <a:p>
                <a:endParaRPr lang="en-US" b="1" dirty="0"/>
              </a:p>
              <a:p>
                <a:r>
                  <a:rPr lang="en-US" dirty="0"/>
                  <a:t>Often called the last global unknown property of the proton!</a:t>
                </a:r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BF35D7E-683B-D544-2D38-F05B9D1E1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68" y="3219293"/>
                <a:ext cx="3446970" cy="1354217"/>
              </a:xfrm>
              <a:prstGeom prst="rect">
                <a:avLst/>
              </a:prstGeom>
              <a:blipFill>
                <a:blip r:embed="rId3"/>
                <a:stretch>
                  <a:fillRect l="-1838" t="-1869" r="-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B956636-9C06-2C6F-BFA8-212DB640AC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827313"/>
          <a:ext cx="921724" cy="22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79500" imgH="266700" progId="Equation.3">
                  <p:embed/>
                </p:oleObj>
              </mc:Choice>
              <mc:Fallback>
                <p:oleObj name="Equation" r:id="rId4" imgW="1079500" imgH="26670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B956636-9C06-2C6F-BFA8-212DB640AC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2827313"/>
                        <a:ext cx="921724" cy="227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4D8ECA2-503F-69B9-E9E7-E48D07561B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4401" y="2538268"/>
          <a:ext cx="960813" cy="172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30300" imgH="203200" progId="Equation.3">
                  <p:embed/>
                </p:oleObj>
              </mc:Choice>
              <mc:Fallback>
                <p:oleObj name="Equation" r:id="rId6" imgW="1130300" imgH="203200" progId="Equation.3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4D8ECA2-503F-69B9-E9E7-E48D07561B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4401" y="2538268"/>
                        <a:ext cx="960813" cy="172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34BC09C-40FD-D656-8A4A-9E69EE9808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457344"/>
          <a:ext cx="582979" cy="334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85800" imgH="393700" progId="Equation.3">
                  <p:embed/>
                </p:oleObj>
              </mc:Choice>
              <mc:Fallback>
                <p:oleObj name="Equation" r:id="rId8" imgW="685800" imgH="393700" progId="Equation.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B34BC09C-40FD-D656-8A4A-9E69EE9808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7200" y="2457344"/>
                        <a:ext cx="582979" cy="334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96BA46D7-86B5-FA94-AD6B-00828D5710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7306" y="3356658"/>
            <a:ext cx="4802459" cy="13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8B8CB-8857-EB28-7095-0B5C4586A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B32E5-5800-4193-A4AB-4C63FF48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754"/>
            <a:ext cx="8372901" cy="621711"/>
          </a:xfrm>
        </p:spPr>
        <p:txBody>
          <a:bodyPr/>
          <a:lstStyle/>
          <a:p>
            <a:r>
              <a:rPr lang="en-US" dirty="0"/>
              <a:t>Mechanical properties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1877D-D707-E76A-1CE4-EBF6012E61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DC283F5-6096-76BD-348F-C8752581D5D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1" y="799589"/>
                <a:ext cx="4556759" cy="3317082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 fontScale="70000" lnSpcReduction="20000"/>
              </a:bodyPr>
              <a:lstStyle>
                <a:lvl1pPr marL="164592" indent="-164592" algn="l" defTabSz="6858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3550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77850" indent="-142875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62013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31875" indent="-16459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»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900" dirty="0"/>
                  <a:t>The total </a:t>
                </a:r>
                <a14:m>
                  <m:oMath xmlns:m="http://schemas.openxmlformats.org/officeDocument/2006/math">
                    <m:r>
                      <a:rPr lang="en-US" sz="29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900" dirty="0"/>
                  <a:t>-term provides a gateway for extraction of various </a:t>
                </a:r>
                <a:r>
                  <a:rPr lang="en-US" sz="2900" b="1" dirty="0"/>
                  <a:t>mechanical</a:t>
                </a:r>
                <a:r>
                  <a:rPr lang="en-US" sz="2900" dirty="0"/>
                  <a:t> properties of the proton, including:</a:t>
                </a:r>
              </a:p>
              <a:p>
                <a:pPr marL="207518" lvl="1" indent="0">
                  <a:buNone/>
                </a:pPr>
                <a:endParaRPr lang="en-US" sz="2900" dirty="0"/>
              </a:p>
              <a:p>
                <a:pPr lvl="1"/>
                <a:r>
                  <a:rPr lang="en-US" sz="2900" b="1" dirty="0"/>
                  <a:t>Pressure distribution</a:t>
                </a:r>
              </a:p>
              <a:p>
                <a:pPr lvl="1"/>
                <a:endParaRPr lang="en-US" sz="2900" dirty="0"/>
              </a:p>
              <a:p>
                <a:pPr lvl="1"/>
                <a:r>
                  <a:rPr lang="en-US" sz="2900" dirty="0"/>
                  <a:t>Shear force distribution</a:t>
                </a:r>
              </a:p>
              <a:p>
                <a:pPr lvl="1"/>
                <a:endParaRPr lang="en-US" sz="2900" b="1" dirty="0"/>
              </a:p>
              <a:p>
                <a:pPr lvl="1"/>
                <a:r>
                  <a:rPr lang="en-US" sz="2900" dirty="0"/>
                  <a:t>Mechanical radius</a:t>
                </a:r>
              </a:p>
              <a:p>
                <a:pPr marL="207518" lvl="1" indent="0">
                  <a:buNone/>
                </a:pPr>
                <a:endParaRPr lang="en-US" sz="2900" dirty="0"/>
              </a:p>
              <a:p>
                <a:pPr lvl="1"/>
                <a:r>
                  <a:rPr lang="en-US" sz="2900" dirty="0"/>
                  <a:t>Tangential &amp; normal force distributions</a:t>
                </a:r>
              </a:p>
              <a:p>
                <a:pPr lvl="1"/>
                <a:endParaRPr lang="en-US" sz="2900" dirty="0"/>
              </a:p>
              <a:p>
                <a:pPr lvl="1"/>
                <a:endParaRPr lang="en-US" sz="2900" dirty="0"/>
              </a:p>
              <a:p>
                <a:pPr lvl="1"/>
                <a:endParaRPr lang="en-US" sz="2900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DC283F5-6096-76BD-348F-C8752581D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799589"/>
                <a:ext cx="4556759" cy="3317082"/>
              </a:xfrm>
              <a:prstGeom prst="rect">
                <a:avLst/>
              </a:prstGeom>
              <a:blipFill>
                <a:blip r:embed="rId2"/>
                <a:stretch>
                  <a:fillRect l="-3333" t="-3817" b="-2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8C0F3794-D57E-BF4C-DE0C-90928ACDB3D4}"/>
              </a:ext>
            </a:extLst>
          </p:cNvPr>
          <p:cNvGrpSpPr/>
          <p:nvPr/>
        </p:nvGrpSpPr>
        <p:grpSpPr>
          <a:xfrm>
            <a:off x="4959350" y="680465"/>
            <a:ext cx="4089895" cy="3934460"/>
            <a:chOff x="4959350" y="680465"/>
            <a:chExt cx="4089895" cy="3934460"/>
          </a:xfrm>
        </p:grpSpPr>
        <p:pic>
          <p:nvPicPr>
            <p:cNvPr id="16386" name="Picture 2" descr="figure 1">
              <a:extLst>
                <a:ext uri="{FF2B5EF4-FFF2-40B4-BE49-F238E27FC236}">
                  <a16:creationId xmlns:a16="http://schemas.microsoft.com/office/drawing/2014/main" id="{144B1269-9D73-2A3E-0A64-2BB3C31C9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350" y="680465"/>
              <a:ext cx="4089895" cy="3934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B1963C-70B7-0F56-1D75-043C07B81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1425" y="742208"/>
              <a:ext cx="1811176" cy="3905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E9F4CB8-C6A1-4C81-B18D-2541EAB64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6818" y="1157251"/>
              <a:ext cx="1763283" cy="31528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A92855E-3725-79AD-86C2-3229ADC6C809}"/>
                </a:ext>
              </a:extLst>
            </p:cNvPr>
            <p:cNvSpPr/>
            <p:nvPr/>
          </p:nvSpPr>
          <p:spPr>
            <a:xfrm>
              <a:off x="7332428" y="2406446"/>
              <a:ext cx="254442" cy="103367"/>
            </a:xfrm>
            <a:prstGeom prst="rect">
              <a:avLst/>
            </a:prstGeom>
            <a:solidFill>
              <a:srgbClr val="F15A23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7F4C49-9BCF-7358-38D9-C503093B1702}"/>
                </a:ext>
              </a:extLst>
            </p:cNvPr>
            <p:cNvSpPr/>
            <p:nvPr/>
          </p:nvSpPr>
          <p:spPr>
            <a:xfrm>
              <a:off x="7332428" y="2173650"/>
              <a:ext cx="254442" cy="103367"/>
            </a:xfrm>
            <a:prstGeom prst="rect">
              <a:avLst/>
            </a:prstGeom>
            <a:solidFill>
              <a:srgbClr val="B3D236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FAD258-8AE7-DE27-71A9-7F40944DC69D}"/>
                </a:ext>
              </a:extLst>
            </p:cNvPr>
            <p:cNvSpPr/>
            <p:nvPr/>
          </p:nvSpPr>
          <p:spPr>
            <a:xfrm>
              <a:off x="7332428" y="1962674"/>
              <a:ext cx="254442" cy="103367"/>
            </a:xfrm>
            <a:prstGeom prst="rect">
              <a:avLst/>
            </a:prstGeom>
            <a:solidFill>
              <a:srgbClr val="05AAAD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AB6067-F823-2E8D-B65A-EA8314EB13D4}"/>
                </a:ext>
              </a:extLst>
            </p:cNvPr>
            <p:cNvSpPr txBox="1"/>
            <p:nvPr/>
          </p:nvSpPr>
          <p:spPr>
            <a:xfrm>
              <a:off x="7549516" y="1887107"/>
              <a:ext cx="14287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Pre-</a:t>
              </a:r>
              <a:r>
                <a:rPr lang="en-US" sz="1000" dirty="0" err="1"/>
                <a:t>Jlab</a:t>
              </a:r>
              <a:r>
                <a:rPr lang="en-US" sz="1000" dirty="0"/>
                <a:t> 6 GeV Data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C1A6E5-748B-9022-92DF-241C75E80BD3}"/>
                </a:ext>
              </a:extLst>
            </p:cNvPr>
            <p:cNvSpPr txBox="1"/>
            <p:nvPr/>
          </p:nvSpPr>
          <p:spPr>
            <a:xfrm>
              <a:off x="7549516" y="2092561"/>
              <a:ext cx="14287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/>
                <a:t>Jlab</a:t>
              </a:r>
              <a:r>
                <a:rPr lang="en-US" sz="1000" dirty="0"/>
                <a:t> 6 GeV Data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A9D94E-AE0D-CCA7-DF33-76E57A9AED80}"/>
                </a:ext>
              </a:extLst>
            </p:cNvPr>
            <p:cNvSpPr txBox="1"/>
            <p:nvPr/>
          </p:nvSpPr>
          <p:spPr>
            <a:xfrm>
              <a:off x="7568193" y="2314440"/>
              <a:ext cx="14287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/>
                <a:t>Jlab</a:t>
              </a:r>
              <a:r>
                <a:rPr lang="en-US" sz="1000" dirty="0"/>
                <a:t> 12 GeV Data (Projected)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554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040F6-C9B9-E611-4FBE-DAD0FA656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9BDE61-902E-5529-B602-C7CCF3F9183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6BB0C303-1AC3-B753-DEE6-BFD0133A4D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1" y="799589"/>
                <a:ext cx="4430805" cy="3317082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 fontScale="70000" lnSpcReduction="20000"/>
              </a:bodyPr>
              <a:lstStyle>
                <a:lvl1pPr marL="164592" indent="-164592" algn="l" defTabSz="6858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3550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77850" indent="-142875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62013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31875" indent="-16459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»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900" dirty="0"/>
                  <a:t>The total </a:t>
                </a:r>
                <a14:m>
                  <m:oMath xmlns:m="http://schemas.openxmlformats.org/officeDocument/2006/math">
                    <m:r>
                      <a:rPr lang="en-US" sz="2900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900" dirty="0"/>
                  <a:t>-term provides a gateway for extraction of various </a:t>
                </a:r>
                <a:r>
                  <a:rPr lang="en-US" sz="2900" b="1" dirty="0"/>
                  <a:t>mechanical</a:t>
                </a:r>
                <a:r>
                  <a:rPr lang="en-US" sz="2900" dirty="0"/>
                  <a:t> properties of the proton, including:</a:t>
                </a:r>
              </a:p>
              <a:p>
                <a:pPr marL="207518" lvl="1" indent="0">
                  <a:buNone/>
                </a:pPr>
                <a:endParaRPr lang="en-US" sz="2900" dirty="0"/>
              </a:p>
              <a:p>
                <a:pPr lvl="1"/>
                <a:r>
                  <a:rPr lang="en-US" sz="2900" dirty="0"/>
                  <a:t>Pressure distribution</a:t>
                </a:r>
              </a:p>
              <a:p>
                <a:pPr lvl="1"/>
                <a:endParaRPr lang="en-US" sz="2900" dirty="0"/>
              </a:p>
              <a:p>
                <a:pPr lvl="1"/>
                <a:r>
                  <a:rPr lang="en-US" sz="2900" b="1" dirty="0"/>
                  <a:t>Shear force distribution</a:t>
                </a:r>
              </a:p>
              <a:p>
                <a:pPr lvl="1"/>
                <a:endParaRPr lang="en-US" sz="2900" b="1" dirty="0"/>
              </a:p>
              <a:p>
                <a:pPr lvl="1"/>
                <a:r>
                  <a:rPr lang="en-US" sz="2900" dirty="0"/>
                  <a:t>Mechanical radius</a:t>
                </a:r>
              </a:p>
              <a:p>
                <a:pPr marL="207518" lvl="1" indent="0">
                  <a:buNone/>
                </a:pPr>
                <a:endParaRPr lang="en-US" sz="2900" dirty="0"/>
              </a:p>
              <a:p>
                <a:pPr lvl="1"/>
                <a:r>
                  <a:rPr lang="en-US" sz="2900" dirty="0"/>
                  <a:t>Tangential &amp; normal force distributions</a:t>
                </a:r>
              </a:p>
              <a:p>
                <a:pPr lvl="1"/>
                <a:endParaRPr lang="en-US" sz="2900" dirty="0"/>
              </a:p>
              <a:p>
                <a:pPr lvl="1"/>
                <a:endParaRPr lang="en-US" sz="2900" dirty="0"/>
              </a:p>
              <a:p>
                <a:pPr lvl="1"/>
                <a:endParaRPr lang="en-US" sz="2900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6BB0C303-1AC3-B753-DEE6-BFD0133A4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799589"/>
                <a:ext cx="4430805" cy="3317082"/>
              </a:xfrm>
              <a:prstGeom prst="rect">
                <a:avLst/>
              </a:prstGeom>
              <a:blipFill>
                <a:blip r:embed="rId2"/>
                <a:stretch>
                  <a:fillRect l="-3438" t="-3817" r="-1146" b="-2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A9238D8A-5712-3F6A-82CE-C284B64420A4}"/>
              </a:ext>
            </a:extLst>
          </p:cNvPr>
          <p:cNvSpPr txBox="1">
            <a:spLocks/>
          </p:cNvSpPr>
          <p:nvPr/>
        </p:nvSpPr>
        <p:spPr>
          <a:xfrm>
            <a:off x="457201" y="58754"/>
            <a:ext cx="8372901" cy="62171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Mechanical properties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252FF6-71C6-CC47-7633-D5D41C7A350C}"/>
              </a:ext>
            </a:extLst>
          </p:cNvPr>
          <p:cNvGrpSpPr/>
          <p:nvPr/>
        </p:nvGrpSpPr>
        <p:grpSpPr>
          <a:xfrm>
            <a:off x="4770945" y="559829"/>
            <a:ext cx="4430806" cy="4358677"/>
            <a:chOff x="5325255" y="-13867"/>
            <a:chExt cx="3859385" cy="373953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BB85E37-BF26-4912-0275-C5496C6BE439}"/>
                </a:ext>
              </a:extLst>
            </p:cNvPr>
            <p:cNvGrpSpPr/>
            <p:nvPr/>
          </p:nvGrpSpPr>
          <p:grpSpPr>
            <a:xfrm>
              <a:off x="5325255" y="-13867"/>
              <a:ext cx="3859385" cy="3739532"/>
              <a:chOff x="4888006" y="680465"/>
              <a:chExt cx="4130937" cy="4031396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68A1A4D-AF74-D2F6-3FA1-5584AAAD666D}"/>
                  </a:ext>
                </a:extLst>
              </p:cNvPr>
              <p:cNvGrpSpPr/>
              <p:nvPr/>
            </p:nvGrpSpPr>
            <p:grpSpPr>
              <a:xfrm>
                <a:off x="4888006" y="680465"/>
                <a:ext cx="4130937" cy="4031396"/>
                <a:chOff x="4753535" y="799589"/>
                <a:chExt cx="4130937" cy="4031396"/>
              </a:xfrm>
            </p:grpSpPr>
            <p:pic>
              <p:nvPicPr>
                <p:cNvPr id="23" name="Picture 22" descr="Chart, histogram&#10;&#10;Description automatically generated">
                  <a:extLst>
                    <a:ext uri="{FF2B5EF4-FFF2-40B4-BE49-F238E27FC236}">
                      <a16:creationId xmlns:a16="http://schemas.microsoft.com/office/drawing/2014/main" id="{DBEDB59E-41F6-9658-5C21-874927249C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753535" y="799589"/>
                  <a:ext cx="4130937" cy="4031396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D9A439E6-B1D6-3B54-861F-7F37A3EC17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r="17124" b="67464"/>
                <a:stretch/>
              </p:blipFill>
              <p:spPr>
                <a:xfrm>
                  <a:off x="6954299" y="1379097"/>
                  <a:ext cx="1591306" cy="404644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1C65633F-E283-29D4-11AC-171A062A9B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t="67464"/>
                <a:stretch/>
              </p:blipFill>
              <p:spPr>
                <a:xfrm>
                  <a:off x="7025384" y="1812051"/>
                  <a:ext cx="1574929" cy="331903"/>
                </a:xfrm>
                <a:prstGeom prst="rect">
                  <a:avLst/>
                </a:prstGeom>
              </p:spPr>
            </p:pic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90B40CA-0509-2E50-0036-5AF29DED97E9}"/>
                  </a:ext>
                </a:extLst>
              </p:cNvPr>
              <p:cNvSpPr/>
              <p:nvPr/>
            </p:nvSpPr>
            <p:spPr>
              <a:xfrm>
                <a:off x="7098748" y="3728130"/>
                <a:ext cx="254442" cy="103367"/>
              </a:xfrm>
              <a:prstGeom prst="rect">
                <a:avLst/>
              </a:prstGeom>
              <a:solidFill>
                <a:srgbClr val="B3D236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20CDF08-6C8E-112D-88D4-496486900398}"/>
                  </a:ext>
                </a:extLst>
              </p:cNvPr>
              <p:cNvSpPr/>
              <p:nvPr/>
            </p:nvSpPr>
            <p:spPr>
              <a:xfrm>
                <a:off x="7098748" y="3517154"/>
                <a:ext cx="254442" cy="103367"/>
              </a:xfrm>
              <a:prstGeom prst="rect">
                <a:avLst/>
              </a:prstGeom>
              <a:solidFill>
                <a:srgbClr val="05AAAD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15B47F8-0361-AB56-EC54-5E59E8D17037}"/>
                  </a:ext>
                </a:extLst>
              </p:cNvPr>
              <p:cNvSpPr txBox="1"/>
              <p:nvPr/>
            </p:nvSpPr>
            <p:spPr>
              <a:xfrm>
                <a:off x="7315836" y="3445979"/>
                <a:ext cx="1549344" cy="265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Pre-</a:t>
                </a:r>
                <a:r>
                  <a:rPr lang="en-US" sz="1000" dirty="0" err="1"/>
                  <a:t>Jlab</a:t>
                </a:r>
                <a:r>
                  <a:rPr lang="en-US" sz="1000" dirty="0"/>
                  <a:t> Data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EE4F3A-7878-5A64-CEF6-2565F4EF8995}"/>
                  </a:ext>
                </a:extLst>
              </p:cNvPr>
              <p:cNvSpPr txBox="1"/>
              <p:nvPr/>
            </p:nvSpPr>
            <p:spPr>
              <a:xfrm>
                <a:off x="7315836" y="3647041"/>
                <a:ext cx="142875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err="1"/>
                  <a:t>Jlab</a:t>
                </a:r>
                <a:r>
                  <a:rPr lang="en-US" sz="1000" dirty="0"/>
                  <a:t> 6 GeV Data</a:t>
                </a: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7F873AD-D470-E8C1-D42E-351F0DE29DBE}"/>
                </a:ext>
              </a:extLst>
            </p:cNvPr>
            <p:cNvCxnSpPr/>
            <p:nvPr/>
          </p:nvCxnSpPr>
          <p:spPr>
            <a:xfrm>
              <a:off x="7388299" y="3021194"/>
              <a:ext cx="248093" cy="0"/>
            </a:xfrm>
            <a:prstGeom prst="line">
              <a:avLst/>
            </a:prstGeom>
            <a:ln w="19050" cap="flat" cmpd="sng" algn="ctr">
              <a:solidFill>
                <a:srgbClr val="FF00FF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E929684-CBEE-DF6A-DC53-C1817F6A8419}"/>
                    </a:ext>
                  </a:extLst>
                </p:cNvPr>
                <p:cNvSpPr txBox="1"/>
                <p:nvPr/>
              </p:nvSpPr>
              <p:spPr>
                <a:xfrm>
                  <a:off x="7599839" y="2890336"/>
                  <a:ext cx="1334829" cy="211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𝑄𝑆𝑀</m:t>
                      </m:r>
                    </m:oMath>
                  </a14:m>
                  <a:r>
                    <a:rPr lang="en-US" sz="1000" dirty="0"/>
                    <a:t> Prediction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E929684-CBEE-DF6A-DC53-C1817F6A84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9839" y="2890336"/>
                  <a:ext cx="1334829" cy="211246"/>
                </a:xfrm>
                <a:prstGeom prst="rect">
                  <a:avLst/>
                </a:prstGeom>
                <a:blipFill>
                  <a:blip r:embed="rId5"/>
                  <a:stretch>
                    <a:fillRect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432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88253</TotalTime>
  <Words>2142</Words>
  <Application>Microsoft Macintosh PowerPoint</Application>
  <PresentationFormat>On-screen Show (16:9)</PresentationFormat>
  <Paragraphs>387</Paragraphs>
  <Slides>46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Cambria Math</vt:lpstr>
      <vt:lpstr>System Font Regular</vt:lpstr>
      <vt:lpstr>Wingdings</vt:lpstr>
      <vt:lpstr>Office Theme</vt:lpstr>
      <vt:lpstr>1_Office Theme</vt:lpstr>
      <vt:lpstr>Equation</vt:lpstr>
      <vt:lpstr>The Mechanical structure of the proton at solid</vt:lpstr>
      <vt:lpstr>Proton mechanical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Mechanical properties</vt:lpstr>
      <vt:lpstr>PowerPoint Presentation</vt:lpstr>
      <vt:lpstr>PowerPoint Presentation</vt:lpstr>
      <vt:lpstr>PowerPoint Presentation</vt:lpstr>
      <vt:lpstr>How do we measure this stuff?</vt:lpstr>
      <vt:lpstr>How do we measure this?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Gluon GFFs</vt:lpstr>
      <vt:lpstr>PowerPoint Presentation</vt:lpstr>
      <vt:lpstr>PowerPoint Presentation</vt:lpstr>
      <vt:lpstr>theory predictions</vt:lpstr>
      <vt:lpstr>theory predictions</vt:lpstr>
      <vt:lpstr>PowerPoint Presentation</vt:lpstr>
      <vt:lpstr>PowerPoint Presentation</vt:lpstr>
      <vt:lpstr>Accessing the strangeness d-term</vt:lpstr>
      <vt:lpstr>Deep near-threshold 𝜙 kinematics</vt:lpstr>
      <vt:lpstr>The strangeness d-term in hall c</vt:lpstr>
      <vt:lpstr>The strangeness d-term in hall c</vt:lpstr>
      <vt:lpstr>Theory predictions</vt:lpstr>
      <vt:lpstr>Theory predictions</vt:lpstr>
      <vt:lpstr>PowerPoint Presentation</vt:lpstr>
      <vt:lpstr>Theory predictions</vt:lpstr>
      <vt:lpstr>Theory predictions</vt:lpstr>
      <vt:lpstr>Theory predictions</vt:lpstr>
      <vt:lpstr>Exclusive ϕ in solid</vt:lpstr>
      <vt:lpstr>Projections</vt:lpstr>
      <vt:lpstr>Projections</vt:lpstr>
      <vt:lpstr>PowerPoint Presentation</vt:lpstr>
      <vt:lpstr>Conclusion</vt:lpstr>
      <vt:lpstr>PID</vt:lpstr>
      <vt:lpstr>Analysis strategy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strange mechanical structure of the proton</dc:title>
  <dc:creator>Klest, Henry</dc:creator>
  <cp:lastModifiedBy>Klest, Henry</cp:lastModifiedBy>
  <cp:revision>75</cp:revision>
  <cp:lastPrinted>2015-09-08T15:35:42Z</cp:lastPrinted>
  <dcterms:created xsi:type="dcterms:W3CDTF">2024-05-29T23:26:37Z</dcterms:created>
  <dcterms:modified xsi:type="dcterms:W3CDTF">2025-01-16T19:56:43Z</dcterms:modified>
</cp:coreProperties>
</file>