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75" r:id="rId1"/>
  </p:sldMasterIdLst>
  <p:notesMasterIdLst>
    <p:notesMasterId r:id="rId38"/>
  </p:notesMasterIdLst>
  <p:sldIdLst>
    <p:sldId id="309" r:id="rId2"/>
    <p:sldId id="867" r:id="rId3"/>
    <p:sldId id="863" r:id="rId4"/>
    <p:sldId id="905" r:id="rId5"/>
    <p:sldId id="906" r:id="rId6"/>
    <p:sldId id="916" r:id="rId7"/>
    <p:sldId id="907" r:id="rId8"/>
    <p:sldId id="908" r:id="rId9"/>
    <p:sldId id="915" r:id="rId10"/>
    <p:sldId id="914" r:id="rId11"/>
    <p:sldId id="922" r:id="rId12"/>
    <p:sldId id="920" r:id="rId13"/>
    <p:sldId id="928" r:id="rId14"/>
    <p:sldId id="925" r:id="rId15"/>
    <p:sldId id="929" r:id="rId16"/>
    <p:sldId id="931" r:id="rId17"/>
    <p:sldId id="904" r:id="rId18"/>
    <p:sldId id="932" r:id="rId19"/>
    <p:sldId id="891" r:id="rId20"/>
    <p:sldId id="926" r:id="rId21"/>
    <p:sldId id="892" r:id="rId22"/>
    <p:sldId id="890" r:id="rId23"/>
    <p:sldId id="899" r:id="rId24"/>
    <p:sldId id="872" r:id="rId25"/>
    <p:sldId id="898" r:id="rId26"/>
    <p:sldId id="874" r:id="rId27"/>
    <p:sldId id="888" r:id="rId28"/>
    <p:sldId id="897" r:id="rId29"/>
    <p:sldId id="901" r:id="rId30"/>
    <p:sldId id="884" r:id="rId31"/>
    <p:sldId id="885" r:id="rId32"/>
    <p:sldId id="893" r:id="rId33"/>
    <p:sldId id="903" r:id="rId34"/>
    <p:sldId id="896" r:id="rId35"/>
    <p:sldId id="919" r:id="rId36"/>
    <p:sldId id="9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3333CC"/>
    <a:srgbClr val="008F00"/>
    <a:srgbClr val="003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4B253-DF6D-4D37-B7D7-7148D9BB10BE}" v="6" dt="2025-01-16T01:33:14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68" autoAdjust="0"/>
    <p:restoredTop sz="95884" autoAdjust="0"/>
  </p:normalViewPr>
  <p:slideViewPr>
    <p:cSldViewPr snapToGrid="0" snapToObjects="1">
      <p:cViewPr varScale="1">
        <p:scale>
          <a:sx n="162" d="100"/>
          <a:sy n="162" d="100"/>
        </p:scale>
        <p:origin x="3456" y="11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9773B-792E-BABE-264C-5CA3D8D92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8B175-DC9B-9FF4-9136-3573FDAD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E9666-C386-454B-2228-F9EC6F165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CB3B4-205D-0D09-4449-DFA44447F3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14DB1-13D4-D9BD-5581-2E5411D658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A49FC-4325-15ED-5E52-5A094C7FF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C489C-8FA7-A8A5-5B17-E407B8A7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F23CB-F089-F149-E843-B7FF5587AE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DA9ABB-C272-B6CC-3A42-E17575093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E55C5F-D7C5-47ED-EBC7-73B764BC8B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A2D2B4-2D67-5706-C251-68F115F1B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B489BB-23D7-6E39-B3C6-AF3B15D01E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E67143-B6DF-6502-0DA4-529C3DC31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C619AF-D4C2-AEEA-FDFD-2D7E181D8B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F48C47-ED74-3ED7-3C9A-FEA1DA49D8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FAF882-8407-5774-2073-8E1BA36F0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6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E201BA-4C0A-A7A8-4228-4C41CFB73EEC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446A2C-45E7-E2B8-7917-D0A0608C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603FB1-AC87-47E1-8D78-9B640BB40C75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C3447-EE7F-2AE3-5C05-3844ABC44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66BA00-F413-DE17-1F6C-2D90B8D89FB0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BCCDF-6772-060F-0682-FBC99E4DF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B8A113F-9048-9D32-2F00-02E92BF368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5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8165EA-D25B-2CA8-7AF0-0A2F7F33BB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6" r:id="rId3"/>
    <p:sldLayoutId id="2147483687" r:id="rId4"/>
    <p:sldLayoutId id="2147483697" r:id="rId5"/>
    <p:sldLayoutId id="214748366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5595"/>
            <a:ext cx="12192000" cy="617838"/>
          </a:xfrm>
        </p:spPr>
        <p:txBody>
          <a:bodyPr/>
          <a:lstStyle/>
          <a:p>
            <a:pPr algn="ctr"/>
            <a:r>
              <a:rPr lang="en-US" dirty="0"/>
              <a:t>Hall A Collaboration Meeting ’25</a:t>
            </a:r>
            <a:br>
              <a:rPr lang="en-US" dirty="0"/>
            </a:br>
            <a:r>
              <a:rPr lang="en-US" dirty="0"/>
              <a:t>Status of SoLID and Pre-R&amp;D Activities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January-16-2025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5126730"/>
            <a:ext cx="5875975" cy="991968"/>
          </a:xfrm>
        </p:spPr>
        <p:txBody>
          <a:bodyPr>
            <a:normAutofit/>
          </a:bodyPr>
          <a:lstStyle/>
          <a:p>
            <a:r>
              <a:rPr lang="en-US" dirty="0"/>
              <a:t>Klaus Dehmelt – TJNAF</a:t>
            </a:r>
          </a:p>
          <a:p>
            <a:r>
              <a:rPr lang="en-US" dirty="0"/>
              <a:t>On behalf of the SoLID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Pre-conceptual design, Pre-R&amp;D, reviews, and current status</a:t>
            </a:r>
          </a:p>
          <a:p>
            <a:pPr marL="566374" indent="0">
              <a:spcBef>
                <a:spcPts val="698"/>
              </a:spcBef>
              <a:buNone/>
            </a:pPr>
            <a:r>
              <a:rPr lang="en-US" dirty="0">
                <a:cs typeface="Arial"/>
              </a:rPr>
              <a:t>2014:</a:t>
            </a:r>
            <a:r>
              <a:rPr lang="en-US" spc="-68" dirty="0">
                <a:cs typeface="Arial"/>
              </a:rPr>
              <a:t> </a:t>
            </a:r>
            <a:r>
              <a:rPr lang="en-US" dirty="0" err="1">
                <a:cs typeface="Arial"/>
              </a:rPr>
              <a:t>pCDR</a:t>
            </a:r>
            <a:r>
              <a:rPr lang="en-US" spc="-82" dirty="0">
                <a:cs typeface="Arial"/>
              </a:rPr>
              <a:t> </a:t>
            </a:r>
            <a:r>
              <a:rPr lang="en-US" dirty="0">
                <a:cs typeface="Arial"/>
              </a:rPr>
              <a:t>submitted</a:t>
            </a:r>
            <a:r>
              <a:rPr lang="en-US" spc="14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JLab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with</a:t>
            </a:r>
            <a:r>
              <a:rPr lang="en-US" spc="-54" dirty="0">
                <a:cs typeface="Arial"/>
              </a:rPr>
              <a:t> </a:t>
            </a:r>
            <a:r>
              <a:rPr lang="en-US" dirty="0">
                <a:cs typeface="Arial"/>
              </a:rPr>
              <a:t>cost</a:t>
            </a:r>
            <a:r>
              <a:rPr lang="en-US" spc="-41" dirty="0">
                <a:cs typeface="Arial"/>
              </a:rPr>
              <a:t> </a:t>
            </a:r>
            <a:r>
              <a:rPr lang="en-US" spc="-9" dirty="0">
                <a:cs typeface="Arial"/>
              </a:rPr>
              <a:t>estimation,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updated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in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2017,</a:t>
            </a:r>
            <a:r>
              <a:rPr lang="en-US" spc="-45" dirty="0">
                <a:cs typeface="Arial"/>
              </a:rPr>
              <a:t> </a:t>
            </a:r>
            <a:r>
              <a:rPr lang="en-US" spc="-18" dirty="0">
                <a:cs typeface="Arial"/>
              </a:rPr>
              <a:t>2019</a:t>
            </a:r>
            <a:endParaRPr lang="en-US" dirty="0">
              <a:cs typeface="Arial"/>
            </a:endParaRPr>
          </a:p>
          <a:p>
            <a:pPr marL="566374" indent="0">
              <a:spcBef>
                <a:spcPts val="725"/>
              </a:spcBef>
              <a:buNone/>
            </a:pPr>
            <a:r>
              <a:rPr lang="en-US" dirty="0">
                <a:cs typeface="Arial"/>
              </a:rPr>
              <a:t>Director’s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Reviews</a:t>
            </a:r>
            <a:r>
              <a:rPr lang="en-US" spc="-50" dirty="0">
                <a:cs typeface="Arial"/>
              </a:rPr>
              <a:t> </a:t>
            </a:r>
            <a:r>
              <a:rPr lang="en-US" dirty="0">
                <a:cs typeface="Arial"/>
              </a:rPr>
              <a:t>in</a:t>
            </a:r>
            <a:r>
              <a:rPr lang="en-US" spc="-63" dirty="0">
                <a:cs typeface="Arial"/>
              </a:rPr>
              <a:t> </a:t>
            </a:r>
            <a:r>
              <a:rPr lang="en-US" dirty="0">
                <a:cs typeface="Arial"/>
              </a:rPr>
              <a:t>2015,</a:t>
            </a:r>
            <a:r>
              <a:rPr lang="en-US" spc="-54" dirty="0">
                <a:cs typeface="Arial"/>
              </a:rPr>
              <a:t> </a:t>
            </a:r>
            <a:r>
              <a:rPr lang="en-US" dirty="0">
                <a:cs typeface="Arial"/>
              </a:rPr>
              <a:t>2019</a:t>
            </a:r>
            <a:r>
              <a:rPr lang="en-US" spc="-5" dirty="0">
                <a:cs typeface="Arial"/>
              </a:rPr>
              <a:t> </a:t>
            </a:r>
            <a:r>
              <a:rPr lang="en-US" dirty="0">
                <a:cs typeface="Arial"/>
              </a:rPr>
              <a:t>and</a:t>
            </a:r>
            <a:r>
              <a:rPr lang="en-US" spc="-63" dirty="0">
                <a:cs typeface="Arial"/>
              </a:rPr>
              <a:t> </a:t>
            </a:r>
            <a:r>
              <a:rPr lang="en-US" spc="-18" dirty="0">
                <a:cs typeface="Arial"/>
              </a:rPr>
              <a:t>2021</a:t>
            </a:r>
            <a:endParaRPr lang="en-US" dirty="0">
              <a:cs typeface="Arial"/>
            </a:endParaRPr>
          </a:p>
          <a:p>
            <a:pPr marL="566374" marR="203840" indent="0">
              <a:lnSpc>
                <a:spcPts val="2521"/>
              </a:lnSpc>
              <a:spcBef>
                <a:spcPts val="199"/>
              </a:spcBef>
              <a:buNone/>
            </a:pPr>
            <a:r>
              <a:rPr lang="en-US" dirty="0">
                <a:cs typeface="Arial"/>
              </a:rPr>
              <a:t>2020:</a:t>
            </a:r>
            <a:r>
              <a:rPr lang="en-US" spc="-95" dirty="0">
                <a:cs typeface="Arial"/>
              </a:rPr>
              <a:t> </a:t>
            </a:r>
            <a:r>
              <a:rPr lang="en-US" dirty="0">
                <a:cs typeface="Arial"/>
              </a:rPr>
              <a:t>SoLID</a:t>
            </a:r>
            <a:r>
              <a:rPr lang="en-US" spc="-82" dirty="0">
                <a:cs typeface="Arial"/>
              </a:rPr>
              <a:t> </a:t>
            </a:r>
            <a:r>
              <a:rPr lang="en-US" dirty="0">
                <a:cs typeface="Arial"/>
              </a:rPr>
              <a:t>MIE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(with</a:t>
            </a:r>
            <a:r>
              <a:rPr lang="en-US" spc="-18" dirty="0">
                <a:cs typeface="Arial"/>
              </a:rPr>
              <a:t> </a:t>
            </a:r>
            <a:r>
              <a:rPr lang="en-US" dirty="0">
                <a:cs typeface="Arial"/>
              </a:rPr>
              <a:t>updated</a:t>
            </a:r>
            <a:r>
              <a:rPr lang="en-US" spc="-41" dirty="0">
                <a:cs typeface="Arial"/>
              </a:rPr>
              <a:t> </a:t>
            </a:r>
            <a:r>
              <a:rPr lang="en-US" spc="-9" dirty="0" err="1">
                <a:cs typeface="Arial"/>
              </a:rPr>
              <a:t>pCDR</a:t>
            </a:r>
            <a:r>
              <a:rPr lang="en-US" spc="-9" dirty="0">
                <a:cs typeface="Arial"/>
              </a:rPr>
              <a:t>/estimated</a:t>
            </a:r>
            <a:r>
              <a:rPr lang="en-US" spc="-18" dirty="0">
                <a:cs typeface="Arial"/>
              </a:rPr>
              <a:t> </a:t>
            </a:r>
            <a:r>
              <a:rPr lang="en-US" dirty="0">
                <a:cs typeface="Arial"/>
              </a:rPr>
              <a:t>cost)</a:t>
            </a:r>
            <a:r>
              <a:rPr lang="en-US" spc="-23" dirty="0">
                <a:cs typeface="Arial"/>
              </a:rPr>
              <a:t> </a:t>
            </a:r>
            <a:r>
              <a:rPr lang="en-US" spc="-9" dirty="0">
                <a:cs typeface="Arial"/>
              </a:rPr>
              <a:t>submitted</a:t>
            </a:r>
            <a:r>
              <a:rPr lang="en-US" spc="-77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77" dirty="0">
                <a:cs typeface="Arial"/>
              </a:rPr>
              <a:t> </a:t>
            </a:r>
            <a:r>
              <a:rPr lang="en-US" spc="-23" dirty="0">
                <a:cs typeface="Arial"/>
              </a:rPr>
              <a:t>DOE </a:t>
            </a:r>
            <a:r>
              <a:rPr lang="en-US" spc="-9" dirty="0">
                <a:cs typeface="Arial"/>
              </a:rPr>
              <a:t>2020-</a:t>
            </a:r>
            <a:r>
              <a:rPr lang="en-US" dirty="0">
                <a:cs typeface="Arial"/>
              </a:rPr>
              <a:t>now: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DOE</a:t>
            </a:r>
            <a:r>
              <a:rPr lang="en-US" spc="-86" dirty="0">
                <a:cs typeface="Arial"/>
              </a:rPr>
              <a:t> </a:t>
            </a:r>
            <a:r>
              <a:rPr lang="en-US" dirty="0">
                <a:cs typeface="Arial"/>
              </a:rPr>
              <a:t>funded</a:t>
            </a:r>
            <a:r>
              <a:rPr lang="en-US" spc="-54" dirty="0">
                <a:cs typeface="Arial"/>
              </a:rPr>
              <a:t> </a:t>
            </a:r>
            <a:r>
              <a:rPr lang="en-US" spc="-9" dirty="0">
                <a:cs typeface="Arial"/>
              </a:rPr>
              <a:t>pre-</a:t>
            </a:r>
            <a:r>
              <a:rPr lang="en-US" dirty="0">
                <a:cs typeface="Arial"/>
              </a:rPr>
              <a:t>R&amp;D</a:t>
            </a:r>
            <a:r>
              <a:rPr lang="en-US" spc="-32" dirty="0">
                <a:cs typeface="Arial"/>
              </a:rPr>
              <a:t> </a:t>
            </a:r>
            <a:r>
              <a:rPr lang="en-US" spc="-9" dirty="0">
                <a:cs typeface="Arial"/>
              </a:rPr>
              <a:t>activities</a:t>
            </a:r>
            <a:endParaRPr lang="en-US" dirty="0">
              <a:cs typeface="Arial"/>
            </a:endParaRPr>
          </a:p>
          <a:p>
            <a:pPr marL="566374" indent="0">
              <a:spcBef>
                <a:spcPts val="453"/>
              </a:spcBef>
              <a:buNone/>
            </a:pPr>
            <a:r>
              <a:rPr lang="en-US" dirty="0">
                <a:cs typeface="Arial"/>
              </a:rPr>
              <a:t>2021:</a:t>
            </a:r>
            <a:r>
              <a:rPr lang="en-US" spc="-77" dirty="0">
                <a:cs typeface="Arial"/>
              </a:rPr>
              <a:t> </a:t>
            </a:r>
            <a:r>
              <a:rPr lang="en-US" dirty="0">
                <a:cs typeface="Arial"/>
              </a:rPr>
              <a:t>DOE</a:t>
            </a:r>
            <a:r>
              <a:rPr lang="en-US" spc="-73" dirty="0"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Science</a:t>
            </a:r>
            <a:r>
              <a:rPr lang="en-US" b="1" spc="-27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Review</a:t>
            </a:r>
            <a:r>
              <a:rPr lang="en-US" b="1" spc="-77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for</a:t>
            </a:r>
            <a:r>
              <a:rPr lang="en-US" b="1" spc="-54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dirty="0">
                <a:solidFill>
                  <a:srgbClr val="C0504D"/>
                </a:solidFill>
                <a:cs typeface="Arial"/>
              </a:rPr>
              <a:t>SoLID,</a:t>
            </a:r>
            <a:r>
              <a:rPr lang="en-US" b="1" spc="-73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spc="-9" dirty="0">
                <a:solidFill>
                  <a:srgbClr val="C0504D"/>
                </a:solidFill>
                <a:cs typeface="Arial"/>
              </a:rPr>
              <a:t>positive</a:t>
            </a:r>
            <a:r>
              <a:rPr lang="en-US" b="1" spc="-82" dirty="0">
                <a:solidFill>
                  <a:srgbClr val="C0504D"/>
                </a:solidFill>
                <a:cs typeface="Arial"/>
              </a:rPr>
              <a:t> </a:t>
            </a:r>
            <a:r>
              <a:rPr lang="en-US" b="1" spc="-9" dirty="0">
                <a:solidFill>
                  <a:srgbClr val="C0504D"/>
                </a:solidFill>
                <a:cs typeface="Arial"/>
              </a:rPr>
              <a:t>feedback</a:t>
            </a:r>
            <a:endParaRPr lang="en-US" dirty="0">
              <a:cs typeface="Arial"/>
            </a:endParaRPr>
          </a:p>
          <a:p>
            <a:pPr marL="566374" indent="0">
              <a:spcBef>
                <a:spcPts val="725"/>
              </a:spcBef>
              <a:buNone/>
            </a:pPr>
            <a:r>
              <a:rPr lang="en-US" dirty="0">
                <a:cs typeface="Arial"/>
              </a:rPr>
              <a:t>2023: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Long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Range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Plan,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SoLID</a:t>
            </a:r>
            <a:r>
              <a:rPr lang="en-US" spc="-63" dirty="0">
                <a:cs typeface="Arial"/>
              </a:rPr>
              <a:t> </a:t>
            </a:r>
            <a:r>
              <a:rPr lang="en-US" dirty="0">
                <a:cs typeface="Arial"/>
              </a:rPr>
              <a:t>highlighted,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one</a:t>
            </a:r>
            <a:r>
              <a:rPr lang="en-US" spc="-45" dirty="0">
                <a:cs typeface="Arial"/>
              </a:rPr>
              <a:t> </a:t>
            </a:r>
            <a:r>
              <a:rPr lang="en-US" dirty="0">
                <a:cs typeface="Arial"/>
              </a:rPr>
              <a:t>of</a:t>
            </a:r>
            <a:r>
              <a:rPr lang="en-US" spc="-41" dirty="0">
                <a:cs typeface="Arial"/>
              </a:rPr>
              <a:t> </a:t>
            </a:r>
            <a:r>
              <a:rPr lang="en-US" dirty="0">
                <a:cs typeface="Arial"/>
              </a:rPr>
              <a:t>the</a:t>
            </a:r>
            <a:r>
              <a:rPr lang="en-US" spc="-45" dirty="0">
                <a:cs typeface="Arial"/>
              </a:rPr>
              <a:t> </a:t>
            </a:r>
            <a:r>
              <a:rPr lang="en-US" spc="-9" dirty="0">
                <a:cs typeface="Arial"/>
              </a:rPr>
              <a:t>recommendations</a:t>
            </a:r>
            <a:endParaRPr lang="en-US" dirty="0">
              <a:cs typeface="Arial"/>
            </a:endParaRPr>
          </a:p>
          <a:p>
            <a:pPr marL="566374" indent="0">
              <a:spcBef>
                <a:spcPts val="721"/>
              </a:spcBef>
              <a:buNone/>
            </a:pPr>
            <a:r>
              <a:rPr lang="en-US" dirty="0">
                <a:cs typeface="Arial"/>
              </a:rPr>
              <a:t>2024:</a:t>
            </a:r>
            <a:r>
              <a:rPr lang="en-US" spc="-32" dirty="0">
                <a:cs typeface="Arial"/>
              </a:rPr>
              <a:t> </a:t>
            </a:r>
            <a:r>
              <a:rPr lang="en-US" spc="-9" dirty="0">
                <a:cs typeface="Arial"/>
              </a:rPr>
              <a:t>Facility</a:t>
            </a:r>
            <a:r>
              <a:rPr lang="en-US" spc="-91" dirty="0">
                <a:cs typeface="Arial"/>
              </a:rPr>
              <a:t> </a:t>
            </a:r>
            <a:r>
              <a:rPr lang="en-US" dirty="0">
                <a:cs typeface="Arial"/>
              </a:rPr>
              <a:t>Review:</a:t>
            </a:r>
            <a:r>
              <a:rPr lang="en-US" spc="-32" dirty="0">
                <a:cs typeface="Arial"/>
              </a:rPr>
              <a:t> </a:t>
            </a:r>
            <a:r>
              <a:rPr lang="en-US" dirty="0">
                <a:cs typeface="Arial"/>
              </a:rPr>
              <a:t>Ready</a:t>
            </a:r>
            <a:r>
              <a:rPr lang="en-US" spc="-23" dirty="0">
                <a:cs typeface="Arial"/>
              </a:rPr>
              <a:t> </a:t>
            </a:r>
            <a:r>
              <a:rPr lang="en-US" dirty="0">
                <a:cs typeface="Arial"/>
              </a:rPr>
              <a:t>to</a:t>
            </a:r>
            <a:r>
              <a:rPr lang="en-US" spc="-41" dirty="0">
                <a:cs typeface="Arial"/>
              </a:rPr>
              <a:t> </a:t>
            </a:r>
            <a:r>
              <a:rPr lang="en-US" spc="-9" dirty="0">
                <a:cs typeface="Arial"/>
              </a:rPr>
              <a:t>Launch</a:t>
            </a:r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6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8F9D9E-71E4-4DBF-8844-A5B55C50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75" y="861036"/>
            <a:ext cx="1205865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4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E2AD1-ED2F-4D72-8A8C-0073E6CA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5" y="842766"/>
            <a:ext cx="8753071" cy="5667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EB1DE3-9F5D-4EF0-8C84-39CE594D73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4466" y="749235"/>
            <a:ext cx="8563069" cy="587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Proton Mass, Gravitational Form Factors, and Mass and Scalar Radii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2" descr="The simulated total electro- (red) and photo- (blue) production of J/ψ on a proton (far right panel). Each data point represents the integral of the measured differential cross section as a function of the Mandelstam variable ‘t’, from which the A and D gluonic gravitational form factors would be extracted with the precision shown by the red band. Also plotted is our present knowledge of these form factors from experiment J/ψ-007 (orange), together with the lattice QCD calculations (blue).">
            <a:extLst>
              <a:ext uri="{FF2B5EF4-FFF2-40B4-BE49-F238E27FC236}">
                <a16:creationId xmlns:a16="http://schemas.microsoft.com/office/drawing/2014/main" id="{93FA4C2C-EA6F-4DF7-B92B-9C5437A1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96" y="808556"/>
            <a:ext cx="7393624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CADD1-9EE6-4684-A033-F705A699FBB9}"/>
              </a:ext>
            </a:extLst>
          </p:cNvPr>
          <p:cNvSpPr txBox="1"/>
          <p:nvPr/>
        </p:nvSpPr>
        <p:spPr>
          <a:xfrm>
            <a:off x="2282295" y="5759450"/>
            <a:ext cx="7627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i="1" dirty="0"/>
              <a:t>The simulated total electro- (red) and photo- (blue) production of J/ψ on a proton (far right panel).</a:t>
            </a:r>
          </a:p>
          <a:p>
            <a:pPr algn="ctr"/>
            <a:r>
              <a:rPr lang="en-US" sz="1000" i="1" dirty="0"/>
              <a:t>Each data point represents the integral of the measured differential cross section as a function of the Mandelstam variable ‘t’,</a:t>
            </a:r>
          </a:p>
          <a:p>
            <a:pPr algn="ctr"/>
            <a:r>
              <a:rPr lang="en-US" sz="1000" i="1" dirty="0"/>
              <a:t>from which the A and D gluonic gravitational form factors would be extracted with the precision shown by the red band.</a:t>
            </a:r>
          </a:p>
          <a:p>
            <a:pPr algn="ctr"/>
            <a:r>
              <a:rPr lang="en-US" sz="1000" i="1" dirty="0"/>
              <a:t>Also plotted is our present knowledge of these form factors from experiment J/ψ-007 (orange), together with the lattice QCD calculations (blue).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CAB5D-6080-4863-9FBB-EB66E61D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08" y="896928"/>
            <a:ext cx="313372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26144D-B48B-407D-851A-37312367A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219" y="808982"/>
            <a:ext cx="5675562" cy="57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Realization of SoLID – Ongoing Activities at JLab 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B95010CE-0D54-4C52-9F9A-CB44564EE7D7}"/>
              </a:ext>
            </a:extLst>
          </p:cNvPr>
          <p:cNvSpPr txBox="1">
            <a:spLocks/>
          </p:cNvSpPr>
          <p:nvPr/>
        </p:nvSpPr>
        <p:spPr>
          <a:xfrm>
            <a:off x="399508" y="769817"/>
            <a:ext cx="11724000" cy="529492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Proposed ~$30M “redirect” to support SoLID project (JLab Operations to take on more dependencies – magnet, some infrastructure,…)</a:t>
            </a:r>
          </a:p>
          <a:p>
            <a:pPr lvl="1" fontAlgn="base"/>
            <a:r>
              <a:rPr lang="en-US" dirty="0"/>
              <a:t>Planning to put forward at March/April LMBB</a:t>
            </a:r>
          </a:p>
          <a:p>
            <a:pPr lvl="1" fontAlgn="base"/>
            <a:r>
              <a:rPr lang="en-US" dirty="0"/>
              <a:t>Requires some strategy (MOLLER project issues now cause concern)</a:t>
            </a:r>
          </a:p>
          <a:p>
            <a:pPr fontAlgn="base"/>
            <a:r>
              <a:rPr lang="en-US" dirty="0"/>
              <a:t>Two Capital Equipment projects already in place</a:t>
            </a:r>
          </a:p>
          <a:p>
            <a:pPr lvl="1"/>
            <a:r>
              <a:rPr lang="en-US" dirty="0"/>
              <a:t>Magnet refurbishment and testing</a:t>
            </a:r>
          </a:p>
          <a:p>
            <a:pPr lvl="1"/>
            <a:r>
              <a:rPr lang="en-US" dirty="0"/>
              <a:t>Data acquisition</a:t>
            </a:r>
          </a:p>
          <a:p>
            <a:r>
              <a:rPr lang="en-US" dirty="0"/>
              <a:t>Working with DOE research to identify </a:t>
            </a:r>
            <a:r>
              <a:rPr lang="en-US" dirty="0" err="1"/>
              <a:t>preR&amp;D</a:t>
            </a:r>
            <a:r>
              <a:rPr lang="en-US" dirty="0"/>
              <a:t> opportunities</a:t>
            </a:r>
          </a:p>
          <a:p>
            <a:pPr lvl="1"/>
            <a:r>
              <a:rPr lang="en-US" dirty="0"/>
              <a:t>Supporting electronics testing and trigger development</a:t>
            </a:r>
          </a:p>
          <a:p>
            <a:r>
              <a:rPr lang="en-US" dirty="0"/>
              <a:t>Physics AD meets with DOE research (Gulshan Rai) monthly</a:t>
            </a:r>
          </a:p>
          <a:p>
            <a:pPr lvl="1"/>
            <a:r>
              <a:rPr lang="en-US" dirty="0"/>
              <a:t>Pre-R&amp;D plan white paper to be submitted by the end of Jan. ’25</a:t>
            </a:r>
          </a:p>
          <a:p>
            <a:pPr lvl="1"/>
            <a:r>
              <a:rPr lang="en-US" dirty="0"/>
              <a:t>Encouraged to consider another white paper for MPGD ASIC</a:t>
            </a:r>
          </a:p>
          <a:p>
            <a:pPr marL="274320" lvl="1" indent="0">
              <a:buNone/>
            </a:pPr>
            <a:r>
              <a:rPr lang="en-US" dirty="0"/>
              <a:t>     development</a:t>
            </a:r>
          </a:p>
          <a:p>
            <a:r>
              <a:rPr lang="en-US" dirty="0"/>
              <a:t>Staff continuing to assist in development</a:t>
            </a:r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36C14-3FF3-4F7E-A89D-440741C1F3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876" y="1126223"/>
            <a:ext cx="2976124" cy="52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11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Past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Recent past activities were summarized</a:t>
            </a:r>
          </a:p>
          <a:p>
            <a:pPr marL="0" indent="0" fontAlgn="base">
              <a:buNone/>
            </a:pPr>
            <a:r>
              <a:rPr lang="en-US" dirty="0"/>
              <a:t>    in reports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E8641-9CB5-4CCC-9162-107D5876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50" y="799568"/>
            <a:ext cx="4026424" cy="5667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3E4B93-2032-4491-A684-E51A90797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04" y="828078"/>
            <a:ext cx="3195347" cy="59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Past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5129F-2A26-4170-8142-A1DFD73D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807687"/>
            <a:ext cx="8020050" cy="566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581F9-74F6-4D60-9FEF-72D30EFF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62" y="807491"/>
            <a:ext cx="7515476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MPGD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 Placeholder 12" descr=" 6">
            <a:extLst>
              <a:ext uri="{FF2B5EF4-FFF2-40B4-BE49-F238E27FC236}">
                <a16:creationId xmlns:a16="http://schemas.microsoft.com/office/drawing/2014/main" id="{B8D1A6B6-63D2-48F0-A85A-C1E923070E0E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GEM readout → more general MPGD readout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F7076-464B-4394-B6E8-CFAB9043575C}"/>
              </a:ext>
            </a:extLst>
          </p:cNvPr>
          <p:cNvSpPr/>
          <p:nvPr/>
        </p:nvSpPr>
        <p:spPr>
          <a:xfrm>
            <a:off x="2861187" y="3061765"/>
            <a:ext cx="908501" cy="22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C15DDD-2D80-4D16-AE83-EC7871749EB4}"/>
              </a:ext>
            </a:extLst>
          </p:cNvPr>
          <p:cNvSpPr/>
          <p:nvPr/>
        </p:nvSpPr>
        <p:spPr>
          <a:xfrm>
            <a:off x="10453657" y="3917172"/>
            <a:ext cx="118577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28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MPGD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ext Placeholder 12" descr=" 6">
            <a:extLst>
              <a:ext uri="{FF2B5EF4-FFF2-40B4-BE49-F238E27FC236}">
                <a16:creationId xmlns:a16="http://schemas.microsoft.com/office/drawing/2014/main" id="{B8D1A6B6-63D2-48F0-A85A-C1E923070E0E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GEM readout → more general MPGD readout</a:t>
            </a:r>
          </a:p>
          <a:p>
            <a:pPr marL="0" indent="0" fontAlgn="base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B167B7-6ACA-41C6-98A0-DDF72A8B9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220" y="2167734"/>
            <a:ext cx="5544324" cy="1343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64A785-E11C-41C9-A818-5F2A3B1E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18" y="2033369"/>
            <a:ext cx="6968510" cy="417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4D039F-8874-490E-A86D-48315AF39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783" y="4874975"/>
            <a:ext cx="10270432" cy="1483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F6D76-827E-45AC-8E08-3EDB83923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5360" y="2033369"/>
            <a:ext cx="6438900" cy="333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4ECD4-200F-4D29-B267-BC2BC06BB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931" y="2053475"/>
            <a:ext cx="69723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BEEB-A179-C39C-FF48-F3B0961C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52BA-C8F1-0165-4258-6C119B2E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MPGD Readout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CCC4B0-31F7-A2AA-C9A3-ADDA1E2F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B49AD-E803-F40A-347B-12893AB6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AA3C8-2354-C742-4376-A72DC6DB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997" y="793844"/>
            <a:ext cx="10262006" cy="578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8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0F91-3751-86F7-7633-E552BD54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3907-993A-ECCE-5D04-74E72B69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Solenoidal Large Intensity Device –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Hall-A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70FAD-6C02-5A8D-00CB-DC337304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92B56-786E-D8E1-B285-CF5DBAF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3CAAB027-BC13-F9E0-F425-00190BD53BE1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will explore QCD landscape ⇨ Complementary to research at other facilities, e.g., EIC</a:t>
            </a:r>
          </a:p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will exploit CEBAF-12-GeV upgrade</a:t>
            </a:r>
          </a:p>
          <a:p>
            <a:pPr lvl="1" fontAlgn="base"/>
            <a:endParaRPr lang="en-US" dirty="0"/>
          </a:p>
          <a:p>
            <a:pPr marL="274320" lvl="1" indent="0" fontAlgn="base">
              <a:buNone/>
            </a:pPr>
            <a:r>
              <a:rPr lang="en-US" dirty="0"/>
              <a:t> 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/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will maximize science return</a:t>
            </a:r>
          </a:p>
          <a:p>
            <a:pPr lvl="1" fontAlgn="base"/>
            <a:endParaRPr lang="en-US" dirty="0"/>
          </a:p>
          <a:p>
            <a:pPr marL="274320" lvl="1" indent="0" fontAlgn="base">
              <a:buNone/>
            </a:pPr>
            <a:r>
              <a:rPr lang="en-US" dirty="0"/>
              <a:t> 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⇨ core part of JLab 12-GeV program + future upgrades</a:t>
            </a:r>
          </a:p>
          <a:p>
            <a:pPr lvl="1" fontAlgn="base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6E9B-2242-4BA8-9395-6EE0A264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50" y="3039696"/>
            <a:ext cx="3457575" cy="1028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BB0C31-6CA5-4CD9-B89C-AB8F0599F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74" y="4736054"/>
            <a:ext cx="3133725" cy="96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B6C352-0A05-464E-8A93-3AA7800BA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8" y="917239"/>
            <a:ext cx="11942465" cy="54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CA448-D5A2-F276-FDC3-8BEF9819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C0B6-B4EA-7D29-52E6-A3F193EE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Tracking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6E82F-19F1-96C4-27D1-0A378188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E4037-2E0D-94CA-FB0C-CF271C7A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1D159076-74EF-D6AB-61E9-EF2D108A1C18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fontAlgn="base"/>
            <a:r>
              <a:rPr lang="en-US" dirty="0"/>
              <a:t>Tracking options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58F5B1-3CA7-4FF4-B530-7BF5C15D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7051"/>
            <a:ext cx="12192000" cy="48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2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C9B66-A8ED-2E5C-96EA-F67AED20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7EA6-4B73-B82E-3431-5610166E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Tracking Options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6F449-0B26-AD4C-610A-24A3CEF6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2D9CE-6389-CD20-25CD-C04F7DC1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 Placeholder 12" descr=" 6">
            <a:extLst>
              <a:ext uri="{FF2B5EF4-FFF2-40B4-BE49-F238E27FC236}">
                <a16:creationId xmlns:a16="http://schemas.microsoft.com/office/drawing/2014/main" id="{86D6AE4F-7714-6E59-A1C4-76D3C2D7CFD6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Alternative configuration: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and </a:t>
            </a:r>
            <a:r>
              <a:rPr lang="en-US" b="1" u="sng" dirty="0"/>
              <a:t>derivatives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8F5B2-C89C-79D1-BE18-77FE7D36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09" y="2066164"/>
            <a:ext cx="5119988" cy="240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15154-1DFF-171A-812F-A24CB7B0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13" y="2025949"/>
            <a:ext cx="4494855" cy="2511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74CF-ED34-22EC-781F-E451A58B91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050" y="4536466"/>
            <a:ext cx="68199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1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BC3C6-CDD3-33D2-F464-2355921B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E6FA-711F-0ECA-B4A0-C08B17CD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– MCP-PMT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89E19-A606-9BC1-7B8F-5F4A756D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13054-5633-AA31-1C7A-49C7377F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A59401F9-C0A5-95F7-9CE2-73CFCBB337DF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MCP-PMT</a:t>
            </a:r>
          </a:p>
          <a:p>
            <a:pPr marL="0" indent="0" fontAlgn="base">
              <a:buNone/>
            </a:pPr>
            <a:r>
              <a:rPr lang="en-US" dirty="0"/>
              <a:t>	</a:t>
            </a:r>
          </a:p>
          <a:p>
            <a:pPr marL="0" indent="0" fontAlgn="base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2A1DF-DA9D-4181-547C-594550FB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03" y="3102042"/>
            <a:ext cx="6887536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7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1C3FE-CE67-50D3-882E-0943BEC0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76AD-705E-3089-E5AA-386912C8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838BA-C2B3-59C7-FEAB-987AF3EC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98F8-8A38-511D-4B8C-700245B4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BB956479-7B21-2C6C-D659-5D05C00E8EB3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GEM readout → more general MPGD readout</a:t>
            </a:r>
          </a:p>
          <a:p>
            <a:pPr fontAlgn="base"/>
            <a:r>
              <a:rPr lang="en-US" dirty="0"/>
              <a:t>Tracking options</a:t>
            </a:r>
          </a:p>
          <a:p>
            <a:pPr fontAlgn="base"/>
            <a:r>
              <a:rPr lang="en-US" dirty="0"/>
              <a:t>MCP-PMT</a:t>
            </a:r>
          </a:p>
          <a:p>
            <a:pPr marL="0" indent="0" fontAlgn="base">
              <a:buNone/>
            </a:pPr>
            <a:r>
              <a:rPr lang="en-US" dirty="0"/>
              <a:t>	</a:t>
            </a:r>
            <a:r>
              <a:rPr lang="en-US" b="1" i="0" dirty="0">
                <a:solidFill>
                  <a:srgbClr val="00B0F0"/>
                </a:solidFill>
                <a:effectLst/>
                <a:latin typeface="Noto Sans" panose="020B0502040204020203" pitchFamily="34" charset="0"/>
              </a:rPr>
              <a:t>SoLID_preRD_Fall2024</a:t>
            </a:r>
            <a:r>
              <a:rPr lang="en-US" b="1" i="0" dirty="0">
                <a:solidFill>
                  <a:srgbClr val="AFB5C0"/>
                </a:solidFill>
                <a:effectLst/>
                <a:latin typeface="Noto Sans" panose="020B0502040204020203" pitchFamily="34" charset="0"/>
              </a:rPr>
              <a:t> </a:t>
            </a:r>
            <a:r>
              <a:rPr lang="en-US" sz="4400" b="1" i="0" dirty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→</a:t>
            </a:r>
            <a:r>
              <a:rPr lang="en-US" b="1" i="0" dirty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 Proposed Milestones and Budget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6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DBE4-3F08-A10B-F481-2C99D8EB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A2A8-3D94-4082-3A8D-AA6BAB40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BC242-E222-0795-43DB-4034E412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1E758-ACF8-B1E5-489B-90319E68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38178499-3EBE-89E3-1A54-CE8F06320FCD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Perform a sector test with SoLID</a:t>
            </a:r>
          </a:p>
          <a:p>
            <a:pPr marL="0" indent="0" fontAlgn="base">
              <a:buNone/>
            </a:pPr>
            <a:r>
              <a:rPr lang="en-US" dirty="0"/>
              <a:t>    sub-detectors</a:t>
            </a:r>
          </a:p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2" descr=" 4098">
            <a:extLst>
              <a:ext uri="{FF2B5EF4-FFF2-40B4-BE49-F238E27FC236}">
                <a16:creationId xmlns:a16="http://schemas.microsoft.com/office/drawing/2014/main" id="{582908C6-00E2-63E8-91DA-EB6A1182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52" y="1080634"/>
            <a:ext cx="6980248" cy="52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24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A45F-23EE-2894-9D51-35FD42610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CBE9A-B187-7E0B-1963-1BEB58E9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7B11E-7758-7EA3-93ED-2AC9AC5E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0D060-5EF9-CC7C-3DBA-DC3D006A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A4700-9982-8205-7C60-E05A51A05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2" y="935475"/>
            <a:ext cx="11285836" cy="544375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62563D4-406F-41EF-2409-287F5B987B8F}"/>
              </a:ext>
            </a:extLst>
          </p:cNvPr>
          <p:cNvSpPr/>
          <p:nvPr/>
        </p:nvSpPr>
        <p:spPr>
          <a:xfrm>
            <a:off x="188007" y="4708733"/>
            <a:ext cx="11887200" cy="70075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18FD78-A52C-83A3-11BD-1BBF5B919D87}"/>
              </a:ext>
            </a:extLst>
          </p:cNvPr>
          <p:cNvSpPr/>
          <p:nvPr/>
        </p:nvSpPr>
        <p:spPr>
          <a:xfrm>
            <a:off x="102551" y="3238856"/>
            <a:ext cx="11972656" cy="17157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71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CC2F-B5A0-8768-0357-CF90D265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1277B9D-A3C5-BD93-1796-8AB47ACA367D}"/>
              </a:ext>
            </a:extLst>
          </p:cNvPr>
          <p:cNvSpPr/>
          <p:nvPr/>
        </p:nvSpPr>
        <p:spPr>
          <a:xfrm>
            <a:off x="4388180" y="3552980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DD617-3877-7F97-B445-71CBA56C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347AE-038D-E00C-3C2E-AFD83337D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27FDD-0823-21CD-49AF-E06E43B2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58F19-FA3F-D0EB-F131-F49A0B0A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72"/>
          <a:stretch/>
        </p:blipFill>
        <p:spPr>
          <a:xfrm>
            <a:off x="1743816" y="4127619"/>
            <a:ext cx="8704368" cy="2242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E5286E-28D2-FA91-808C-9206C38D0E16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078713-F6EE-781A-445C-D68CAB98E256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2ED7CA-900D-0714-9567-455FD5D085D1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7123572F-FAA9-17E5-ECC6-BE4F52E9DBBF}"/>
              </a:ext>
            </a:extLst>
          </p:cNvPr>
          <p:cNvSpPr/>
          <p:nvPr/>
        </p:nvSpPr>
        <p:spPr>
          <a:xfrm>
            <a:off x="4810778" y="3743060"/>
            <a:ext cx="98002" cy="172988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484C62-4964-175A-6B3A-0CCC730EA08E}"/>
              </a:ext>
            </a:extLst>
          </p:cNvPr>
          <p:cNvGrpSpPr/>
          <p:nvPr/>
        </p:nvGrpSpPr>
        <p:grpSpPr>
          <a:xfrm>
            <a:off x="1456677" y="1964174"/>
            <a:ext cx="9278645" cy="1562318"/>
            <a:chOff x="1456677" y="1964174"/>
            <a:chExt cx="9278645" cy="15623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1F14E0-BAD7-8698-0B9C-CFC177CD3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6677" y="1964174"/>
              <a:ext cx="9278645" cy="156231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07A59C-7E46-FFE0-727D-DE4FFA808AE1}"/>
                </a:ext>
              </a:extLst>
            </p:cNvPr>
            <p:cNvSpPr/>
            <p:nvPr/>
          </p:nvSpPr>
          <p:spPr>
            <a:xfrm>
              <a:off x="5644289" y="1964174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890772-D39F-1B72-49A6-E3B002DB6D62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A0DE8-656D-3B30-34A9-310510FCE452}"/>
              </a:ext>
            </a:extLst>
          </p:cNvPr>
          <p:cNvSpPr/>
          <p:nvPr/>
        </p:nvSpPr>
        <p:spPr>
          <a:xfrm rot="723451">
            <a:off x="4430912" y="3134236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611B2-2484-6EA4-532F-6C5CD10146FA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B3A37-015A-2637-A7DD-811162FC25B2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43A6D36-A393-46EA-C7DB-03F0F58E75D7}"/>
              </a:ext>
            </a:extLst>
          </p:cNvPr>
          <p:cNvSpPr/>
          <p:nvPr/>
        </p:nvSpPr>
        <p:spPr>
          <a:xfrm>
            <a:off x="4810778" y="2793048"/>
            <a:ext cx="98002" cy="1047512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AF8E6-D890-1A64-CC69-15C93D785FDB}"/>
              </a:ext>
            </a:extLst>
          </p:cNvPr>
          <p:cNvGrpSpPr/>
          <p:nvPr/>
        </p:nvGrpSpPr>
        <p:grpSpPr>
          <a:xfrm>
            <a:off x="1456677" y="1237779"/>
            <a:ext cx="9278645" cy="1596500"/>
            <a:chOff x="1456677" y="1237779"/>
            <a:chExt cx="9278645" cy="1596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86527F-D1ED-FC99-48A2-8482C189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38749">
              <a:off x="1456677" y="1271961"/>
              <a:ext cx="9278645" cy="15623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7F3CB3-48FD-0563-BF3F-FA9E5E4499B3}"/>
                </a:ext>
              </a:extLst>
            </p:cNvPr>
            <p:cNvSpPr/>
            <p:nvPr/>
          </p:nvSpPr>
          <p:spPr>
            <a:xfrm>
              <a:off x="5798114" y="1237779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44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5" grpId="0" animBg="1"/>
      <p:bldP spid="16" grpId="0" animBg="1"/>
      <p:bldP spid="19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A372-441A-FE21-738C-8D1A894E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6AD-BE0B-84FC-BFD1-62F5F8C6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BCE04-E53C-235A-34DF-73A5B8F4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03137-1230-47E3-DB04-EA64F119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A59D87-2528-6546-91C6-817B1449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19" y="1158526"/>
            <a:ext cx="9750362" cy="45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66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837C-547E-33C5-15B7-1C0D92D9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6641-F144-BE9E-1C3D-E9F05209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02031E-869A-C859-F939-5FC2A7BD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5FF91-A1A0-A5FF-0E1C-86A01273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 Placeholder 12" descr=" 6">
            <a:extLst>
              <a:ext uri="{FF2B5EF4-FFF2-40B4-BE49-F238E27FC236}">
                <a16:creationId xmlns:a16="http://schemas.microsoft.com/office/drawing/2014/main" id="{15CBAE9A-F29D-1A8B-04E5-37083F84460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Background reduction</a:t>
            </a:r>
          </a:p>
          <a:p>
            <a:pPr lvl="1" fontAlgn="base"/>
            <a:endParaRPr lang="en-US" dirty="0"/>
          </a:p>
          <a:p>
            <a:pPr lvl="1" fontAlgn="base"/>
            <a:r>
              <a:rPr lang="en-US" dirty="0"/>
              <a:t>Remove M</a:t>
            </a:r>
            <a:r>
              <a:rPr lang="en-US" i="0" dirty="0">
                <a:effectLst/>
              </a:rPr>
              <a:t>ø</a:t>
            </a:r>
            <a:r>
              <a:rPr lang="en-US" dirty="0"/>
              <a:t>ller electrons → sweeping magnet</a:t>
            </a:r>
          </a:p>
          <a:p>
            <a:pPr lvl="1" fontAlgn="base"/>
            <a:r>
              <a:rPr lang="en-US" dirty="0"/>
              <a:t>Dipole magnet</a:t>
            </a:r>
          </a:p>
          <a:p>
            <a:pPr lvl="2" fontAlgn="base"/>
            <a:r>
              <a:rPr lang="en-US" dirty="0"/>
              <a:t>Aperture, gap, field strength</a:t>
            </a:r>
          </a:p>
          <a:p>
            <a:pPr lvl="1" fontAlgn="base"/>
            <a:r>
              <a:rPr lang="en-US" dirty="0"/>
              <a:t>Accommodated around detector setup</a:t>
            </a:r>
          </a:p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26AB-9632-712B-908E-FBFBD6C51D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493" y="805306"/>
            <a:ext cx="76104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6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2CCF-1C62-F85C-75E8-C785412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C1E0-F387-0F04-DBBB-18A3F5F6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66820-EB1E-64CF-5FC3-2901B14F2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DDD3-055A-1AA1-2A0D-96C24A79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F34FCF-D04E-220D-1CC8-74995C84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119187"/>
            <a:ext cx="89725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Proposed apparatus in Hall-A 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676AE-5F5E-4BE7-9C55-02CE367E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2461200"/>
            <a:ext cx="4977865" cy="2885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738BB-754A-44F6-BC99-ACE484B9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81" y="2087791"/>
            <a:ext cx="5399719" cy="36202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F07B69-8991-40B7-BF68-9A01DA77BF74}"/>
              </a:ext>
            </a:extLst>
          </p:cNvPr>
          <p:cNvGrpSpPr/>
          <p:nvPr/>
        </p:nvGrpSpPr>
        <p:grpSpPr>
          <a:xfrm>
            <a:off x="5386836" y="3736485"/>
            <a:ext cx="4762803" cy="1463213"/>
            <a:chOff x="5386836" y="3736485"/>
            <a:chExt cx="4762803" cy="146321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B9833C-9D55-46A9-A7F7-ECC4FA61FA74}"/>
                </a:ext>
              </a:extLst>
            </p:cNvPr>
            <p:cNvSpPr/>
            <p:nvPr/>
          </p:nvSpPr>
          <p:spPr>
            <a:xfrm rot="18971766">
              <a:off x="7515324" y="3813559"/>
              <a:ext cx="2634315" cy="1386139"/>
            </a:xfrm>
            <a:prstGeom prst="ellipse">
              <a:avLst/>
            </a:prstGeom>
            <a:solidFill>
              <a:schemeClr val="accent1">
                <a:alpha val="38528"/>
              </a:schemeClr>
            </a:solidFill>
            <a:ln w="571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23B7331-65B9-472C-94C3-B9CD76C03DFE}"/>
                </a:ext>
              </a:extLst>
            </p:cNvPr>
            <p:cNvSpPr/>
            <p:nvPr/>
          </p:nvSpPr>
          <p:spPr>
            <a:xfrm rot="786736">
              <a:off x="5386836" y="3736485"/>
              <a:ext cx="258699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6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169AC-5732-5A8D-D4A3-4D310A7C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ll C Detector">
            <a:extLst>
              <a:ext uri="{FF2B5EF4-FFF2-40B4-BE49-F238E27FC236}">
                <a16:creationId xmlns:a16="http://schemas.microsoft.com/office/drawing/2014/main" id="{D7D3D116-941D-E11C-9AFE-063B7F75F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675"/>
            <a:ext cx="12192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FF5B86-13C9-CA3F-8D02-66332308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FE4767-5DE6-3EAE-8CBF-C0240ED2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9A553-36D8-D181-1CDD-2D258AC4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BCEE1D88-2A97-F02A-70C4-636E1178578D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DCB6C4-0387-0FB8-B4CC-29847567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140" y="888094"/>
            <a:ext cx="2525243" cy="5611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9F5C7-C61C-B0A2-7777-6D13D0F0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949" y="876301"/>
            <a:ext cx="2535853" cy="5635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F12DF-E816-C86F-3BC3-EE542374A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201" y="888093"/>
            <a:ext cx="2525243" cy="56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3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2EAE5-E1B6-55A3-2229-C445641AD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7FFF-DCE6-68FC-9A5F-67D236215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961C4-1FF4-CE28-549D-E86936B3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AB519-7876-97D6-0400-63AB320E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2E515D30-17F2-6ACE-4FEC-FB7DB800CD7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1B211-5752-65B0-24D3-D9804D81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815"/>
            <a:ext cx="12192000" cy="4682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A6A34-4F53-3B2A-A09B-605A16EF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369" y="783125"/>
            <a:ext cx="2549106" cy="5667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4A690C-031C-C37A-096C-28454ACDD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538" y="783126"/>
            <a:ext cx="2549106" cy="5667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D13EED-0A3F-166C-BFB8-9E69F50C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743" y="774581"/>
            <a:ext cx="2549106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5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CF669-9B2E-4659-5F82-2C626BD51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7A7E-F403-CA9B-E277-AA468E83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Pre-R&amp;D Activities And Test Beam Plans – Hall 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108C4-BFC0-FE3D-DE34-58B60E80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C9D90-7F39-27EC-3A13-08D217FF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83057-B5F2-60D9-5E3F-362CFC83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09360"/>
            <a:ext cx="9601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7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C4411-5514-7422-651A-0F5BA51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/>
              <a:t>and Conclusion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A3E2F-B50C-EC92-38CE-CFC8898C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3549B-FA6A-70C2-F4CB-4DA2D3DC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 Placeholder 12" descr=" 6">
            <a:extLst>
              <a:ext uri="{FF2B5EF4-FFF2-40B4-BE49-F238E27FC236}">
                <a16:creationId xmlns:a16="http://schemas.microsoft.com/office/drawing/2014/main" id="{ABE824B9-5AC0-CDA2-9AB9-F207B43E983C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collaboration looks back a decade of hard planning and executing activities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collaboration developed a mature pre-conceptual design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is a core part of JLab’s 12-GeV program and beyond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is prominently highlighted in the 2023 NSAC LRP</a:t>
            </a:r>
          </a:p>
          <a:p>
            <a:pPr fontAlgn="base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has strong support from Jefferson Lab</a:t>
            </a:r>
          </a:p>
          <a:p>
            <a:pPr fontAlgn="base"/>
            <a:r>
              <a:rPr lang="en-US" dirty="0"/>
              <a:t>Pre-R&amp;D topics</a:t>
            </a:r>
          </a:p>
          <a:p>
            <a:pPr lvl="1" fontAlgn="base"/>
            <a:r>
              <a:rPr lang="en-US" dirty="0"/>
              <a:t>GEM readout → more general MPGD readout</a:t>
            </a:r>
          </a:p>
          <a:p>
            <a:pPr lvl="1" fontAlgn="base"/>
            <a:r>
              <a:rPr lang="en-US" dirty="0"/>
              <a:t>Tracking options</a:t>
            </a:r>
          </a:p>
          <a:p>
            <a:pPr lvl="1" fontAlgn="base"/>
            <a:r>
              <a:rPr lang="en-US" dirty="0"/>
              <a:t>MCP-PMT</a:t>
            </a:r>
          </a:p>
          <a:p>
            <a:pPr lvl="1" fontAlgn="base"/>
            <a:r>
              <a:rPr lang="en-US" dirty="0"/>
              <a:t>Need to be finalized in document to be sent to G. Rai</a:t>
            </a:r>
          </a:p>
          <a:p>
            <a:pPr fontAlgn="base"/>
            <a:r>
              <a:rPr lang="en-US" dirty="0"/>
              <a:t>Test beam plan</a:t>
            </a:r>
          </a:p>
          <a:p>
            <a:pPr lvl="1" fontAlgn="base"/>
            <a:r>
              <a:rPr lang="en-US" dirty="0"/>
              <a:t>Concept available</a:t>
            </a:r>
          </a:p>
          <a:p>
            <a:pPr lvl="1" fontAlgn="base"/>
            <a:r>
              <a:rPr lang="en-US" dirty="0"/>
              <a:t>Detailed requirements and requests to be worked out</a:t>
            </a:r>
          </a:p>
          <a:p>
            <a:pPr lvl="1" fontAlgn="base"/>
            <a:r>
              <a:rPr lang="en-US" dirty="0"/>
              <a:t>Resources to be identified and finalized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43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51F8-9EE0-285A-01A7-B6B8110E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8938D9-BD98-19C7-DC7A-87BAE5C0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3EB1-6A9B-5C02-425C-EEBAFBD6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3B7E6-E43D-C508-E5D8-0017081C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963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46AD866E-4357-4F77-930C-90C21403F6DF}"/>
              </a:ext>
            </a:extLst>
          </p:cNvPr>
          <p:cNvSpPr txBox="1">
            <a:spLocks/>
          </p:cNvSpPr>
          <p:nvPr/>
        </p:nvSpPr>
        <p:spPr>
          <a:xfrm>
            <a:off x="399508" y="769818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SoLID mentioned 24 time in the LRP 2023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16858B-0A87-46B7-A686-49EB19B45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20" y="1310660"/>
            <a:ext cx="11242358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94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 Range Plan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EF9670B7-C832-4FA0-B7EC-140A9944905B}"/>
              </a:ext>
            </a:extLst>
          </p:cNvPr>
          <p:cNvSpPr txBox="1">
            <a:spLocks/>
          </p:cNvSpPr>
          <p:nvPr/>
        </p:nvSpPr>
        <p:spPr>
          <a:xfrm>
            <a:off x="399508" y="769818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SoLID mentioned 24 time in the LRP 2023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E15BE-C646-485C-BE6E-FC4405601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6" y="1205691"/>
            <a:ext cx="11951769" cy="53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Two configurations</a:t>
            </a:r>
          </a:p>
          <a:p>
            <a:pPr lvl="1" fontAlgn="base"/>
            <a:r>
              <a:rPr lang="en-US" dirty="0"/>
              <a:t>Precision tomography in 3-D momentum space</a:t>
            </a:r>
          </a:p>
          <a:p>
            <a:pPr lvl="1" fontAlgn="base"/>
            <a:r>
              <a:rPr lang="en-US" dirty="0"/>
              <a:t>Proton mass, mass radius, gravitational form factors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r>
              <a:rPr lang="en-US" dirty="0"/>
              <a:t>Standard model test, BSM, QCD via</a:t>
            </a:r>
          </a:p>
          <a:p>
            <a:pPr marL="274320" lvl="1" indent="0" fontAlgn="base">
              <a:buNone/>
            </a:pPr>
            <a:r>
              <a:rPr lang="en-US" dirty="0"/>
              <a:t>    parity violating Deep Inelastic Scattering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B4EB9-A820-4197-BDB3-AAA79138C9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4845" y="817481"/>
            <a:ext cx="4131255" cy="58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2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State of the Art Detectors</a:t>
            </a:r>
          </a:p>
          <a:p>
            <a:pPr lvl="1" fontAlgn="base"/>
            <a:r>
              <a:rPr lang="en-US" sz="2000" dirty="0"/>
              <a:t>MPGD – GEM, 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RWell</a:t>
            </a:r>
            <a:r>
              <a:rPr lang="en-US" sz="2000" dirty="0"/>
              <a:t>/</a:t>
            </a:r>
            <a:r>
              <a:rPr lang="en-US" sz="2000" dirty="0" err="1">
                <a:latin typeface="Symbol" panose="05050102010706020507" pitchFamily="18" charset="2"/>
              </a:rPr>
              <a:t>m</a:t>
            </a:r>
            <a:r>
              <a:rPr lang="en-US" sz="2000" dirty="0" err="1"/>
              <a:t>RGroove</a:t>
            </a:r>
            <a:r>
              <a:rPr lang="en-US" sz="2000" dirty="0"/>
              <a:t> tracker</a:t>
            </a:r>
          </a:p>
          <a:p>
            <a:pPr lvl="1" fontAlgn="base"/>
            <a:r>
              <a:rPr lang="en-US" sz="2000" dirty="0"/>
              <a:t>Shashlik </a:t>
            </a:r>
            <a:r>
              <a:rPr lang="en-US" sz="2000" dirty="0" err="1"/>
              <a:t>EMCal</a:t>
            </a:r>
            <a:endParaRPr lang="en-US" sz="2000" dirty="0"/>
          </a:p>
          <a:p>
            <a:pPr lvl="1" fontAlgn="base"/>
            <a:r>
              <a:rPr lang="en-US" sz="2000" dirty="0"/>
              <a:t>HP Cherenkov detectors</a:t>
            </a:r>
          </a:p>
          <a:p>
            <a:pPr lvl="1" fontAlgn="base"/>
            <a:r>
              <a:rPr lang="en-US" sz="2000" dirty="0"/>
              <a:t>Pipelined DAQ, streaming readout</a:t>
            </a:r>
          </a:p>
          <a:p>
            <a:pPr lvl="1" fontAlgn="base"/>
            <a:r>
              <a:rPr lang="en-US" sz="2000" dirty="0"/>
              <a:t>Rapidly advancing computational</a:t>
            </a:r>
          </a:p>
          <a:p>
            <a:pPr marL="274320" lvl="1" indent="0" fontAlgn="base">
              <a:buNone/>
            </a:pPr>
            <a:r>
              <a:rPr lang="en-US" sz="2000" dirty="0"/>
              <a:t>     facilities</a:t>
            </a:r>
          </a:p>
          <a:p>
            <a:pPr lvl="1" fontAlgn="base"/>
            <a:r>
              <a:rPr lang="en-US" sz="2000" dirty="0"/>
              <a:t>First implementation of</a:t>
            </a:r>
          </a:p>
          <a:p>
            <a:pPr marL="274320" lvl="1" indent="0" fontAlgn="base">
              <a:buNone/>
            </a:pPr>
            <a:r>
              <a:rPr lang="en-US" sz="2000" dirty="0"/>
              <a:t>     self-driving detector</a:t>
            </a:r>
          </a:p>
          <a:p>
            <a:pPr lvl="1" fontAlgn="base"/>
            <a:r>
              <a:rPr lang="en-US" sz="2000" dirty="0"/>
              <a:t>Design considers large scale deployment of</a:t>
            </a:r>
          </a:p>
          <a:p>
            <a:pPr marL="274320" lvl="1" indent="0" fontAlgn="base">
              <a:buNone/>
            </a:pPr>
            <a:r>
              <a:rPr lang="en-US" sz="2000" dirty="0"/>
              <a:t>     ML/AI</a:t>
            </a:r>
          </a:p>
          <a:p>
            <a:pPr fontAlgn="base"/>
            <a:r>
              <a:rPr lang="en-US" sz="2500" dirty="0"/>
              <a:t>Solenoid (CLEO magnet)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2054" name="Picture 6" descr="https://solid.jlab.org/rc_images/solidsidishe3detector.png">
            <a:extLst>
              <a:ext uri="{FF2B5EF4-FFF2-40B4-BE49-F238E27FC236}">
                <a16:creationId xmlns:a16="http://schemas.microsoft.com/office/drawing/2014/main" id="{3BF5B7AC-EE42-4156-A0A2-7D4A8877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795338"/>
            <a:ext cx="702945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olid.jlab.org/rc_images/solidsidisnh3detectorlarger.png">
            <a:extLst>
              <a:ext uri="{FF2B5EF4-FFF2-40B4-BE49-F238E27FC236}">
                <a16:creationId xmlns:a16="http://schemas.microsoft.com/office/drawing/2014/main" id="{E0B93CD1-BB95-47C7-89AE-EA2A965B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804863"/>
            <a:ext cx="70294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olid.jlab.org/rc_images/solidjpsidetector.png">
            <a:extLst>
              <a:ext uri="{FF2B5EF4-FFF2-40B4-BE49-F238E27FC236}">
                <a16:creationId xmlns:a16="http://schemas.microsoft.com/office/drawing/2014/main" id="{FBBDFE7A-7D84-4AA0-9199-849B43C9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49" y="907147"/>
            <a:ext cx="7056451" cy="52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olid.jlab.org/rc_images/solidpvdisdetector.png">
            <a:extLst>
              <a:ext uri="{FF2B5EF4-FFF2-40B4-BE49-F238E27FC236}">
                <a16:creationId xmlns:a16="http://schemas.microsoft.com/office/drawing/2014/main" id="{A431E29E-CACF-49DE-9721-A7086B8A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67" y="876032"/>
            <a:ext cx="7393933" cy="52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3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Apparatus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CC6C1B-C3EA-458F-B18B-845C77B9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30" y="1192789"/>
            <a:ext cx="10316539" cy="44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9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270+ collaborators</a:t>
            </a:r>
          </a:p>
          <a:p>
            <a:pPr fontAlgn="base"/>
            <a:r>
              <a:rPr lang="en-US" dirty="0"/>
              <a:t>70+ institutions</a:t>
            </a:r>
          </a:p>
          <a:p>
            <a:pPr fontAlgn="base"/>
            <a:r>
              <a:rPr lang="en-US" dirty="0"/>
              <a:t>13 countries</a:t>
            </a:r>
          </a:p>
          <a:p>
            <a:pPr fontAlgn="base"/>
            <a:r>
              <a:rPr lang="en-US" dirty="0"/>
              <a:t>4 continents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  <p:pic>
        <p:nvPicPr>
          <p:cNvPr id="1026" name="Picture 2" descr="https://solid.jlab.org/rc_images/collaborationinst.png">
            <a:extLst>
              <a:ext uri="{FF2B5EF4-FFF2-40B4-BE49-F238E27FC236}">
                <a16:creationId xmlns:a16="http://schemas.microsoft.com/office/drawing/2014/main" id="{EA043788-36E4-4542-AF81-BD310BA1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337" y="1106478"/>
            <a:ext cx="8899663" cy="464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59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 Placeholder 12" descr=" 6">
            <a:extLst>
              <a:ext uri="{FF2B5EF4-FFF2-40B4-BE49-F238E27FC236}">
                <a16:creationId xmlns:a16="http://schemas.microsoft.com/office/drawing/2014/main" id="{EC2EE4EB-3B0F-4366-B1E6-EA29891105BF}"/>
              </a:ext>
            </a:extLst>
          </p:cNvPr>
          <p:cNvSpPr txBox="1">
            <a:spLocks/>
          </p:cNvSpPr>
          <p:nvPr/>
        </p:nvSpPr>
        <p:spPr>
          <a:xfrm>
            <a:off x="247108" y="1523999"/>
            <a:ext cx="11724000" cy="50934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Rich and diverse physics program ⇨ started in 2010</a:t>
            </a:r>
          </a:p>
          <a:p>
            <a:pPr lvl="1" fontAlgn="base"/>
            <a:r>
              <a:rPr lang="en-US" dirty="0"/>
              <a:t>Total of 6 PAC approved SoLID experiments</a:t>
            </a:r>
          </a:p>
          <a:p>
            <a:pPr lvl="1" fontAlgn="base"/>
            <a:r>
              <a:rPr lang="en-US" dirty="0"/>
              <a:t>High Rating</a:t>
            </a:r>
          </a:p>
          <a:p>
            <a:pPr lvl="2" fontAlgn="base"/>
            <a:r>
              <a:rPr lang="en-US" dirty="0"/>
              <a:t>5 A</a:t>
            </a:r>
          </a:p>
          <a:p>
            <a:pPr lvl="2" fontAlgn="base"/>
            <a:r>
              <a:rPr lang="en-US" dirty="0"/>
              <a:t>1 A</a:t>
            </a:r>
            <a:r>
              <a:rPr lang="en-US" baseline="30000" dirty="0"/>
              <a:t>-</a:t>
            </a:r>
          </a:p>
          <a:p>
            <a:pPr lvl="1" fontAlgn="base"/>
            <a:r>
              <a:rPr lang="en-US" dirty="0"/>
              <a:t>3 SIDIS (3-D structure)</a:t>
            </a:r>
          </a:p>
          <a:p>
            <a:pPr lvl="1" fontAlgn="base"/>
            <a:r>
              <a:rPr lang="en-US" dirty="0"/>
              <a:t>1 PVDIS (BSM)</a:t>
            </a:r>
          </a:p>
          <a:p>
            <a:pPr lvl="1" fontAlgn="base"/>
            <a:r>
              <a:rPr lang="en-US" dirty="0"/>
              <a:t>1 Threshold 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 (gluon force)</a:t>
            </a:r>
          </a:p>
          <a:p>
            <a:pPr lvl="1" fontAlgn="base"/>
            <a:r>
              <a:rPr lang="en-US" dirty="0"/>
              <a:t>1 A-n (new phenomena)</a:t>
            </a:r>
          </a:p>
          <a:p>
            <a:pPr lvl="1" fontAlgn="base"/>
            <a:r>
              <a:rPr lang="en-US" dirty="0"/>
              <a:t>Plus 1 conditional approval Plus 6 run-group experiments (3-D and spin structure)</a:t>
            </a:r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  <a:p>
            <a:pPr lvl="1"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60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dirty="0"/>
              <a:t> – The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80175-5BE3-427C-427F-60B56A08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SoLID and Pre-R&amp;D Activites - Jan. 16, ’25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6F78FD58-53D9-CBF8-A09F-D5A0082BE5C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6A411-1084-4A65-8967-17BB7C59A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9" y="851176"/>
            <a:ext cx="10688542" cy="515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31988"/>
      </p:ext>
    </p:extLst>
  </p:cSld>
  <p:clrMapOvr>
    <a:masterClrMapping/>
  </p:clrMapOvr>
</p:sld>
</file>

<file path=ppt/theme/theme1.xml><?xml version="1.0" encoding="utf-8"?>
<a:theme xmlns:a="http://schemas.openxmlformats.org/drawingml/2006/main" name="WBS103_CAM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WBS106_CAM</Template>
  <TotalTime>0</TotalTime>
  <Words>1442</Words>
  <Application>Microsoft Office PowerPoint</Application>
  <PresentationFormat>Widescreen</PresentationFormat>
  <Paragraphs>242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Noto Sans</vt:lpstr>
      <vt:lpstr>PingFangSC-Regular</vt:lpstr>
      <vt:lpstr>Symbol</vt:lpstr>
      <vt:lpstr>Wingdings</vt:lpstr>
      <vt:lpstr>Wingdings 2</vt:lpstr>
      <vt:lpstr>WBS103_CAM</vt:lpstr>
      <vt:lpstr>Hall A Collaboration Meeting ’25 Status of SoLID and Pre-R&amp;D Activities</vt:lpstr>
      <vt:lpstr>Solenoidal Large Intensity Device – SoLID Hall-A</vt:lpstr>
      <vt:lpstr>SoLID – The Apparatus</vt:lpstr>
      <vt:lpstr>SoLID – The Apparatus</vt:lpstr>
      <vt:lpstr>SoLID – The Apparatus</vt:lpstr>
      <vt:lpstr>SoLID – The Apparatus</vt:lpstr>
      <vt:lpstr>SoLID – The Collaboration</vt:lpstr>
      <vt:lpstr>SoLID – The Development</vt:lpstr>
      <vt:lpstr>SoLID – The Development</vt:lpstr>
      <vt:lpstr>SoLID – The Development</vt:lpstr>
      <vt:lpstr>SoLID – The Development</vt:lpstr>
      <vt:lpstr>Long Range Plan 2023</vt:lpstr>
      <vt:lpstr>Proton Mass, Gravitational Form Factors, and Mass and Scalar Radii</vt:lpstr>
      <vt:lpstr>Realization of SoLID – Ongoing Activities at JLab Now</vt:lpstr>
      <vt:lpstr>Pre-R&amp;D Activities – Past Activities</vt:lpstr>
      <vt:lpstr>Pre-R&amp;D Activities – Past Activities</vt:lpstr>
      <vt:lpstr>Pre-R&amp;D Activities – MPGD Readout</vt:lpstr>
      <vt:lpstr>Pre-R&amp;D Activities – MPGD Readout</vt:lpstr>
      <vt:lpstr>Pre-R&amp;D Activities – MPGD Readout</vt:lpstr>
      <vt:lpstr>Pre-R&amp;D Activities – Tracking Options</vt:lpstr>
      <vt:lpstr>Pre-R&amp;D Activities – Tracking Options</vt:lpstr>
      <vt:lpstr>Pre-R&amp;D Activities – MCP-PMT</vt:lpstr>
      <vt:lpstr>Pre-R&amp;D Activities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And Test Beam Plans – Hall C</vt:lpstr>
      <vt:lpstr>Summary and Conclusion</vt:lpstr>
      <vt:lpstr>PowerPoint Presentation</vt:lpstr>
      <vt:lpstr>Long Range Plan 2023</vt:lpstr>
      <vt:lpstr>Long Range Plan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</dc:title>
  <dc:creator/>
  <cp:lastModifiedBy/>
  <cp:revision>1</cp:revision>
  <dcterms:created xsi:type="dcterms:W3CDTF">2024-06-22T15:07:21Z</dcterms:created>
  <dcterms:modified xsi:type="dcterms:W3CDTF">2025-01-16T19:40:11Z</dcterms:modified>
</cp:coreProperties>
</file>