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6"/>
  </p:notesMasterIdLst>
  <p:sldIdLst>
    <p:sldId id="309" r:id="rId5"/>
    <p:sldId id="322" r:id="rId6"/>
    <p:sldId id="313" r:id="rId7"/>
    <p:sldId id="314" r:id="rId8"/>
    <p:sldId id="315" r:id="rId9"/>
    <p:sldId id="318" r:id="rId10"/>
    <p:sldId id="324" r:id="rId11"/>
    <p:sldId id="319" r:id="rId12"/>
    <p:sldId id="365" r:id="rId13"/>
    <p:sldId id="373" r:id="rId14"/>
    <p:sldId id="323" r:id="rId15"/>
    <p:sldId id="398" r:id="rId16"/>
    <p:sldId id="399" r:id="rId17"/>
    <p:sldId id="374" r:id="rId18"/>
    <p:sldId id="379" r:id="rId19"/>
    <p:sldId id="375" r:id="rId20"/>
    <p:sldId id="384" r:id="rId21"/>
    <p:sldId id="400" r:id="rId22"/>
    <p:sldId id="321" r:id="rId23"/>
    <p:sldId id="310" r:id="rId24"/>
    <p:sldId id="3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43" autoAdjust="0"/>
    <p:restoredTop sz="96405" autoAdjust="0"/>
  </p:normalViewPr>
  <p:slideViewPr>
    <p:cSldViewPr snapToGrid="0" snapToObjects="1">
      <p:cViewPr varScale="1">
        <p:scale>
          <a:sx n="77" d="100"/>
          <a:sy n="77" d="100"/>
        </p:scale>
        <p:origin x="114" y="75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C46D-D4AE-4966-8B03-CD737D2C976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DF2CD-7FFB-4872-B1B1-0AC59B86425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gm:t>
    </dgm:pt>
    <dgm:pt modelId="{F414C2E7-AF81-4EA4-A3E5-5C1382DE3442}" type="parTrans" cxnId="{BF26EF3C-1474-42EA-9FC3-13052DC0EDE1}">
      <dgm:prSet/>
      <dgm:spPr/>
      <dgm:t>
        <a:bodyPr/>
        <a:lstStyle/>
        <a:p>
          <a:endParaRPr lang="en-US"/>
        </a:p>
      </dgm:t>
    </dgm:pt>
    <dgm:pt modelId="{AA22994D-109F-421E-97A9-A20A2228F7FC}" type="sibTrans" cxnId="{BF26EF3C-1474-42EA-9FC3-13052DC0EDE1}">
      <dgm:prSet/>
      <dgm:spPr/>
      <dgm:t>
        <a:bodyPr/>
        <a:lstStyle/>
        <a:p>
          <a:endParaRPr lang="en-US"/>
        </a:p>
      </dgm:t>
    </dgm:pt>
    <dgm:pt modelId="{DAE0D0CC-DA1C-4021-A3A3-1345495715C0}" type="pres">
      <dgm:prSet presAssocID="{C16EC46D-D4AE-4966-8B03-CD737D2C976F}" presName="diagram" presStyleCnt="0">
        <dgm:presLayoutVars>
          <dgm:dir/>
          <dgm:resizeHandles val="exact"/>
        </dgm:presLayoutVars>
      </dgm:prSet>
      <dgm:spPr/>
    </dgm:pt>
    <dgm:pt modelId="{CC8757F1-1E43-4CC6-AE02-46796F8AB611}" type="pres">
      <dgm:prSet presAssocID="{DDBDF2CD-7FFB-4872-B1B1-0AC59B864257}" presName="node" presStyleLbl="node1" presStyleIdx="0" presStyleCnt="1" custLinFactNeighborX="3566">
        <dgm:presLayoutVars>
          <dgm:bulletEnabled val="1"/>
        </dgm:presLayoutVars>
      </dgm:prSet>
      <dgm:spPr/>
    </dgm:pt>
  </dgm:ptLst>
  <dgm:cxnLst>
    <dgm:cxn modelId="{DD38A210-1A5F-4BE3-8821-88BBACB926C8}" type="presOf" srcId="{DDBDF2CD-7FFB-4872-B1B1-0AC59B864257}" destId="{CC8757F1-1E43-4CC6-AE02-46796F8AB611}" srcOrd="0" destOrd="0" presId="urn:microsoft.com/office/officeart/2005/8/layout/default"/>
    <dgm:cxn modelId="{BF26EF3C-1474-42EA-9FC3-13052DC0EDE1}" srcId="{C16EC46D-D4AE-4966-8B03-CD737D2C976F}" destId="{DDBDF2CD-7FFB-4872-B1B1-0AC59B864257}" srcOrd="0" destOrd="0" parTransId="{F414C2E7-AF81-4EA4-A3E5-5C1382DE3442}" sibTransId="{AA22994D-109F-421E-97A9-A20A2228F7FC}"/>
    <dgm:cxn modelId="{3B90E663-1A53-444B-8244-E35A2F59C658}" type="presOf" srcId="{C16EC46D-D4AE-4966-8B03-CD737D2C976F}" destId="{DAE0D0CC-DA1C-4021-A3A3-1345495715C0}" srcOrd="0" destOrd="0" presId="urn:microsoft.com/office/officeart/2005/8/layout/default"/>
    <dgm:cxn modelId="{95780731-2D99-4259-B14C-0A8C348D8B31}" type="presParOf" srcId="{DAE0D0CC-DA1C-4021-A3A3-1345495715C0}" destId="{CC8757F1-1E43-4CC6-AE02-46796F8AB611}" srcOrd="0" destOrd="0" presId="urn:microsoft.com/office/officeart/2005/8/layout/defaul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757F1-1E43-4CC6-AE02-46796F8AB611}">
      <dsp:nvSpPr>
        <dsp:cNvPr id="0" name=""/>
        <dsp:cNvSpPr/>
      </dsp:nvSpPr>
      <dsp:spPr>
        <a:xfrm>
          <a:off x="103873" y="64"/>
          <a:ext cx="1371369" cy="822821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sp:txBody>
      <dsp:txXfrm>
        <a:off x="103873" y="64"/>
        <a:ext cx="1371369" cy="822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February 17,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February 17,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February 17,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acow.org/napac2022/papers/wepa20.pdf" TargetMode="Externa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jpg"/><Relationship Id="rId4" Type="http://schemas.openxmlformats.org/officeDocument/2006/relationships/hyperlink" Target="https://doi.org/10.18429/%20JACoW-%20NAPAC2022-%20WEPA1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48550/arXiv.2106.09546" TargetMode="Externa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nima.2022.16771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AccelBeams.27.12340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5.0170106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s.sissa.it/456/215/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Injector Status and Upgrades for MOLLER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Hall A Collaboration Winter Meeting</a:t>
            </a:r>
          </a:p>
          <a:p>
            <a:r>
              <a:rPr lang="en-US" dirty="0"/>
              <a:t>January 15 – 16, 2025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Monday, February 17, 2025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Riad Suleiman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09C372-04C6-4179-A37A-07423358F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781" y="1902585"/>
            <a:ext cx="51206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18EC-F0D2-4C7F-B65C-DDA0EA6C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 keV Electron Beam Spin Manipulation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6D94F-35F2-450D-8444-49837F9E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11648E-7288-4DBB-BEAD-13F88FC31DEA}"/>
              </a:ext>
            </a:extLst>
          </p:cNvPr>
          <p:cNvGrpSpPr>
            <a:grpSpLocks noChangeAspect="1"/>
          </p:cNvGrpSpPr>
          <p:nvPr/>
        </p:nvGrpSpPr>
        <p:grpSpPr>
          <a:xfrm>
            <a:off x="1896476" y="1304415"/>
            <a:ext cx="9570303" cy="2293267"/>
            <a:chOff x="885540" y="1350753"/>
            <a:chExt cx="10633670" cy="25480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FE428-3C0A-463D-9488-C1FC32397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35547" r="37795" b="26958"/>
            <a:stretch/>
          </p:blipFill>
          <p:spPr>
            <a:xfrm>
              <a:off x="1595410" y="1423853"/>
              <a:ext cx="6096000" cy="247497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A47308-4C8F-4A9A-9A60-953710A2CFAB}"/>
                </a:ext>
              </a:extLst>
            </p:cNvPr>
            <p:cNvCxnSpPr/>
            <p:nvPr/>
          </p:nvCxnSpPr>
          <p:spPr>
            <a:xfrm flipV="1">
              <a:off x="885540" y="3110678"/>
              <a:ext cx="1392964" cy="25637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8137C3-CD39-458C-B70B-3E6012191B8E}"/>
                </a:ext>
              </a:extLst>
            </p:cNvPr>
            <p:cNvCxnSpPr/>
            <p:nvPr/>
          </p:nvCxnSpPr>
          <p:spPr>
            <a:xfrm flipV="1">
              <a:off x="4461954" y="2563747"/>
              <a:ext cx="773395" cy="1580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ight Arrow 17">
              <a:extLst>
                <a:ext uri="{FF2B5EF4-FFF2-40B4-BE49-F238E27FC236}">
                  <a16:creationId xmlns:a16="http://schemas.microsoft.com/office/drawing/2014/main" id="{0F26E6E1-3F17-4F99-9ED9-D21D208AA79A}"/>
                </a:ext>
              </a:extLst>
            </p:cNvPr>
            <p:cNvSpPr/>
            <p:nvPr/>
          </p:nvSpPr>
          <p:spPr>
            <a:xfrm rot="20920158">
              <a:off x="1155301" y="3083274"/>
              <a:ext cx="853440" cy="3111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Long.</a:t>
              </a:r>
            </a:p>
          </p:txBody>
        </p:sp>
        <p:sp>
          <p:nvSpPr>
            <p:cNvPr id="10" name="Right Arrow 18">
              <a:extLst>
                <a:ext uri="{FF2B5EF4-FFF2-40B4-BE49-F238E27FC236}">
                  <a16:creationId xmlns:a16="http://schemas.microsoft.com/office/drawing/2014/main" id="{47180D47-4D93-446E-B956-38085597D951}"/>
                </a:ext>
              </a:extLst>
            </p:cNvPr>
            <p:cNvSpPr/>
            <p:nvPr/>
          </p:nvSpPr>
          <p:spPr>
            <a:xfrm rot="16200000">
              <a:off x="4197963" y="2071155"/>
              <a:ext cx="990197" cy="3111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Vertical</a:t>
              </a:r>
            </a:p>
          </p:txBody>
        </p:sp>
        <p:sp>
          <p:nvSpPr>
            <p:cNvPr id="11" name="Right Arrow 19">
              <a:extLst>
                <a:ext uri="{FF2B5EF4-FFF2-40B4-BE49-F238E27FC236}">
                  <a16:creationId xmlns:a16="http://schemas.microsoft.com/office/drawing/2014/main" id="{DAB6E125-1886-475A-A3C9-FA8B37A2ED43}"/>
                </a:ext>
              </a:extLst>
            </p:cNvPr>
            <p:cNvSpPr/>
            <p:nvPr/>
          </p:nvSpPr>
          <p:spPr>
            <a:xfrm rot="11835476" flipV="1">
              <a:off x="6746336" y="1821588"/>
              <a:ext cx="853440" cy="311181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LEFT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7D9E32-7214-43F3-A0CD-00E9B6889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22" t="33956" r="4909" b="54874"/>
            <a:stretch/>
          </p:blipFill>
          <p:spPr>
            <a:xfrm>
              <a:off x="7764496" y="1426125"/>
              <a:ext cx="2123767" cy="111104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AF7FBAE-BC9E-416C-BC75-8C907FDD9AEB}"/>
                </a:ext>
              </a:extLst>
            </p:cNvPr>
            <p:cNvCxnSpPr/>
            <p:nvPr/>
          </p:nvCxnSpPr>
          <p:spPr>
            <a:xfrm flipV="1">
              <a:off x="6958361" y="2037274"/>
              <a:ext cx="1193180" cy="215273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5B39F26-0DB4-44BA-BEA2-46F6D0AC2E5D}"/>
                </a:ext>
              </a:extLst>
            </p:cNvPr>
            <p:cNvCxnSpPr/>
            <p:nvPr/>
          </p:nvCxnSpPr>
          <p:spPr>
            <a:xfrm flipV="1">
              <a:off x="9552706" y="1350753"/>
              <a:ext cx="1966504" cy="422104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Arrow 20">
              <a:extLst>
                <a:ext uri="{FF2B5EF4-FFF2-40B4-BE49-F238E27FC236}">
                  <a16:creationId xmlns:a16="http://schemas.microsoft.com/office/drawing/2014/main" id="{E1E4B490-92A1-483A-AEE3-53570428E4C2}"/>
                </a:ext>
              </a:extLst>
            </p:cNvPr>
            <p:cNvSpPr/>
            <p:nvPr/>
          </p:nvSpPr>
          <p:spPr>
            <a:xfrm rot="1004426">
              <a:off x="7588842" y="2096771"/>
              <a:ext cx="853440" cy="31118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RIGHT</a:t>
              </a:r>
            </a:p>
          </p:txBody>
        </p:sp>
        <p:sp>
          <p:nvSpPr>
            <p:cNvPr id="16" name="Right Arrow 22">
              <a:extLst>
                <a:ext uri="{FF2B5EF4-FFF2-40B4-BE49-F238E27FC236}">
                  <a16:creationId xmlns:a16="http://schemas.microsoft.com/office/drawing/2014/main" id="{7A96ECD3-43D9-4E12-B601-1CCA37C8B3DF}"/>
                </a:ext>
              </a:extLst>
            </p:cNvPr>
            <p:cNvSpPr/>
            <p:nvPr/>
          </p:nvSpPr>
          <p:spPr>
            <a:xfrm rot="10578718" flipV="1">
              <a:off x="9534628" y="1450456"/>
              <a:ext cx="853440" cy="311181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LEFT</a:t>
              </a:r>
            </a:p>
          </p:txBody>
        </p:sp>
        <p:sp>
          <p:nvSpPr>
            <p:cNvPr id="17" name="Right Arrow 24">
              <a:extLst>
                <a:ext uri="{FF2B5EF4-FFF2-40B4-BE49-F238E27FC236}">
                  <a16:creationId xmlns:a16="http://schemas.microsoft.com/office/drawing/2014/main" id="{5F72DA0C-6F2B-4F74-975E-B62980227244}"/>
                </a:ext>
              </a:extLst>
            </p:cNvPr>
            <p:cNvSpPr/>
            <p:nvPr/>
          </p:nvSpPr>
          <p:spPr>
            <a:xfrm rot="21314548">
              <a:off x="10425060" y="1385609"/>
              <a:ext cx="853440" cy="31118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RIGHT</a:t>
              </a:r>
            </a:p>
          </p:txBody>
        </p:sp>
      </p:grpSp>
      <p:sp>
        <p:nvSpPr>
          <p:cNvPr id="20" name="Rounded Rectangular Callout 70">
            <a:extLst>
              <a:ext uri="{FF2B5EF4-FFF2-40B4-BE49-F238E27FC236}">
                <a16:creationId xmlns:a16="http://schemas.microsoft.com/office/drawing/2014/main" id="{376AC3B7-15CB-2846-869E-314C82508E8F}"/>
              </a:ext>
            </a:extLst>
          </p:cNvPr>
          <p:cNvSpPr/>
          <p:nvPr/>
        </p:nvSpPr>
        <p:spPr bwMode="auto">
          <a:xfrm>
            <a:off x="356168" y="2790957"/>
            <a:ext cx="1377444" cy="1116727"/>
          </a:xfrm>
          <a:prstGeom prst="wedgeRoundRectCallout">
            <a:avLst>
              <a:gd name="adj1" fmla="val 23312"/>
              <a:gd name="adj2" fmla="val 49924"/>
              <a:gd name="adj3" fmla="val 16667"/>
            </a:avLst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B050"/>
                </a:solidFill>
              </a:rPr>
              <a:t>Polarized Electron Source</a:t>
            </a: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7D27D994-7A6A-E949-BAEE-95DA2EFD2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2"/>
          <a:stretch/>
        </p:blipFill>
        <p:spPr>
          <a:xfrm>
            <a:off x="3980841" y="3602895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2" name="Picture Placeholder 9">
            <a:extLst>
              <a:ext uri="{FF2B5EF4-FFF2-40B4-BE49-F238E27FC236}">
                <a16:creationId xmlns:a16="http://schemas.microsoft.com/office/drawing/2014/main" id="{A7A8710E-EEF6-2048-8B65-C86241B761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44" b="4444"/>
          <a:stretch>
            <a:fillRect/>
          </a:stretch>
        </p:blipFill>
        <p:spPr>
          <a:xfrm rot="16200000">
            <a:off x="1462145" y="3987679"/>
            <a:ext cx="2743200" cy="187453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06A55BF-A8FC-FD45-8C10-91E86CC325F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59329" y="3119084"/>
            <a:ext cx="346683" cy="434264"/>
          </a:xfrm>
          <a:prstGeom prst="straightConnector1">
            <a:avLst/>
          </a:prstGeom>
          <a:ln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F74571-6BBB-CA42-9461-A8672BD40D73}"/>
              </a:ext>
            </a:extLst>
          </p:cNvPr>
          <p:cNvCxnSpPr>
            <a:cxnSpLocks/>
          </p:cNvCxnSpPr>
          <p:nvPr/>
        </p:nvCxnSpPr>
        <p:spPr bwMode="auto">
          <a:xfrm flipV="1">
            <a:off x="3601039" y="3119084"/>
            <a:ext cx="558290" cy="434264"/>
          </a:xfrm>
          <a:prstGeom prst="straightConnector1">
            <a:avLst/>
          </a:prstGeom>
          <a:ln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0EEC5929-AF11-1D47-8F1B-561E057857B3}"/>
              </a:ext>
            </a:extLst>
          </p:cNvPr>
          <p:cNvSpPr/>
          <p:nvPr/>
        </p:nvSpPr>
        <p:spPr>
          <a:xfrm>
            <a:off x="2469582" y="1551152"/>
            <a:ext cx="1755508" cy="416681"/>
          </a:xfrm>
          <a:prstGeom prst="wedgeRoundRectCallout">
            <a:avLst>
              <a:gd name="adj1" fmla="val 23726"/>
              <a:gd name="adj2" fmla="val 8859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Vertical Wien</a:t>
            </a:r>
          </a:p>
        </p:txBody>
      </p:sp>
      <p:sp>
        <p:nvSpPr>
          <p:cNvPr id="31" name="Speech Bubble: Rectangle with Corners Rounded 7">
            <a:extLst>
              <a:ext uri="{FF2B5EF4-FFF2-40B4-BE49-F238E27FC236}">
                <a16:creationId xmlns:a16="http://schemas.microsoft.com/office/drawing/2014/main" id="{9AFB1EC6-95F0-8149-B357-8F1C33275DB5}"/>
              </a:ext>
            </a:extLst>
          </p:cNvPr>
          <p:cNvSpPr/>
          <p:nvPr/>
        </p:nvSpPr>
        <p:spPr>
          <a:xfrm>
            <a:off x="5653934" y="1077680"/>
            <a:ext cx="1755508" cy="416681"/>
          </a:xfrm>
          <a:prstGeom prst="wedgeRoundRectCallout">
            <a:avLst>
              <a:gd name="adj1" fmla="val -10828"/>
              <a:gd name="adj2" fmla="val 9588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Spin Solenoids</a:t>
            </a:r>
          </a:p>
        </p:txBody>
      </p:sp>
      <p:sp>
        <p:nvSpPr>
          <p:cNvPr id="32" name="Speech Bubble: Rectangle with Corners Rounded 8">
            <a:extLst>
              <a:ext uri="{FF2B5EF4-FFF2-40B4-BE49-F238E27FC236}">
                <a16:creationId xmlns:a16="http://schemas.microsoft.com/office/drawing/2014/main" id="{E78359A8-1078-5343-88C8-9DAC04F852B2}"/>
              </a:ext>
            </a:extLst>
          </p:cNvPr>
          <p:cNvSpPr/>
          <p:nvPr/>
        </p:nvSpPr>
        <p:spPr>
          <a:xfrm>
            <a:off x="7884109" y="890438"/>
            <a:ext cx="1755508" cy="416681"/>
          </a:xfrm>
          <a:prstGeom prst="wedgeRoundRectCallout">
            <a:avLst>
              <a:gd name="adj1" fmla="val -10502"/>
              <a:gd name="adj2" fmla="val 7944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Horizontal Wien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11AC55-EF28-45DF-AB6C-CC4AC7DBDEB6}"/>
              </a:ext>
            </a:extLst>
          </p:cNvPr>
          <p:cNvSpPr txBox="1"/>
          <p:nvPr/>
        </p:nvSpPr>
        <p:spPr>
          <a:xfrm>
            <a:off x="7476115" y="3648821"/>
            <a:ext cx="3990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HV conditioned to 22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Will be able to rotate spin to 110 degrees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E2BB1B-7AAB-4ADC-B545-B82255CD6AAD}"/>
              </a:ext>
            </a:extLst>
          </p:cNvPr>
          <p:cNvSpPr/>
          <p:nvPr/>
        </p:nvSpPr>
        <p:spPr>
          <a:xfrm>
            <a:off x="7038441" y="5363212"/>
            <a:ext cx="486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https://jacow.org/napac2022/papers/wepa20.pdf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7" name="Speech Bubble: Rectangle with Corners Rounded 7">
            <a:extLst>
              <a:ext uri="{FF2B5EF4-FFF2-40B4-BE49-F238E27FC236}">
                <a16:creationId xmlns:a16="http://schemas.microsoft.com/office/drawing/2014/main" id="{F7DEEC20-E538-4ABA-992F-6E5338ACD882}"/>
              </a:ext>
            </a:extLst>
          </p:cNvPr>
          <p:cNvSpPr/>
          <p:nvPr/>
        </p:nvSpPr>
        <p:spPr>
          <a:xfrm>
            <a:off x="8948450" y="2443525"/>
            <a:ext cx="2232505" cy="772947"/>
          </a:xfrm>
          <a:prstGeom prst="wedgeRoundRectCallout">
            <a:avLst>
              <a:gd name="adj1" fmla="val -38262"/>
              <a:gd name="adj2" fmla="val -83219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 for Polarization Feedback</a:t>
            </a:r>
          </a:p>
        </p:txBody>
      </p:sp>
    </p:spTree>
    <p:extLst>
      <p:ext uri="{BB962C8B-B14F-4D97-AF65-F5344CB8AC3E}">
        <p14:creationId xmlns:p14="http://schemas.microsoft.com/office/powerpoint/2010/main" val="285497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1234F-4E62-2640-8E14-75A6740A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Booster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F68A7-7775-874D-8327-BAD0048F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99C74B-705F-8B47-AB77-95533DEEF060}"/>
                  </a:ext>
                </a:extLst>
              </p:cNvPr>
              <p:cNvSpPr txBox="1"/>
              <p:nvPr/>
            </p:nvSpPr>
            <p:spPr>
              <a:xfrm>
                <a:off x="6096000" y="905858"/>
                <a:ext cx="501945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Booster replaced warm RF Capture and ¼ Cryo-unit: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Parity-quality beam (MOLLER)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Matched to 200 keV gun energy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Resolves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coupling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Mitigate emittance growth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99C74B-705F-8B47-AB77-95533DEEF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905858"/>
                <a:ext cx="5019459" cy="1815882"/>
              </a:xfrm>
              <a:prstGeom prst="rect">
                <a:avLst/>
              </a:prstGeom>
              <a:blipFill>
                <a:blip r:embed="rId2"/>
                <a:stretch>
                  <a:fillRect l="-1215" t="-2020" b="-4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45D55F4-4C0C-B049-892E-12E4D33D79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3161311"/>
                  </p:ext>
                </p:extLst>
              </p:nvPr>
            </p:nvGraphicFramePr>
            <p:xfrm>
              <a:off x="6096000" y="2817783"/>
              <a:ext cx="5266022" cy="22435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9849">
                      <a:extLst>
                        <a:ext uri="{9D8B030D-6E8A-4147-A177-3AD203B41FA5}">
                          <a16:colId xmlns:a16="http://schemas.microsoft.com/office/drawing/2014/main" val="1932779404"/>
                        </a:ext>
                      </a:extLst>
                    </a:gridCol>
                    <a:gridCol w="1611918">
                      <a:extLst>
                        <a:ext uri="{9D8B030D-6E8A-4147-A177-3AD203B41FA5}">
                          <a16:colId xmlns:a16="http://schemas.microsoft.com/office/drawing/2014/main" val="210418398"/>
                        </a:ext>
                      </a:extLst>
                    </a:gridCol>
                    <a:gridCol w="1544255">
                      <a:extLst>
                        <a:ext uri="{9D8B030D-6E8A-4147-A177-3AD203B41FA5}">
                          <a16:colId xmlns:a16="http://schemas.microsoft.com/office/drawing/2014/main" val="37157560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Booster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¼ Cryo-unit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7636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Kinetic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≤8</m:t>
                              </m:r>
                            </m:oMath>
                          </a14:m>
                          <a:r>
                            <a:rPr lang="en-US" dirty="0"/>
                            <a:t>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oMath>
                          </a14:m>
                          <a:r>
                            <a:rPr lang="en-US" dirty="0"/>
                            <a:t> 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1235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0.3 µm rad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0.5 µm 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8914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0.2 µm 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0.5 </a:t>
                          </a:r>
                          <a:r>
                            <a:rPr lang="en-US" dirty="0"/>
                            <a:t>µm 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3635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dirty="0"/>
                            <a:t> Coupling Angle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≤0.6°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5°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475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dirty="0"/>
                            <a:t> Deflection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6086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45D55F4-4C0C-B049-892E-12E4D33D79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53161311"/>
                  </p:ext>
                </p:extLst>
              </p:nvPr>
            </p:nvGraphicFramePr>
            <p:xfrm>
              <a:off x="6096000" y="2817783"/>
              <a:ext cx="5266022" cy="22435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9849">
                      <a:extLst>
                        <a:ext uri="{9D8B030D-6E8A-4147-A177-3AD203B41FA5}">
                          <a16:colId xmlns:a16="http://schemas.microsoft.com/office/drawing/2014/main" val="1932779404"/>
                        </a:ext>
                      </a:extLst>
                    </a:gridCol>
                    <a:gridCol w="1611918">
                      <a:extLst>
                        <a:ext uri="{9D8B030D-6E8A-4147-A177-3AD203B41FA5}">
                          <a16:colId xmlns:a16="http://schemas.microsoft.com/office/drawing/2014/main" val="210418398"/>
                        </a:ext>
                      </a:extLst>
                    </a:gridCol>
                    <a:gridCol w="1544255">
                      <a:extLst>
                        <a:ext uri="{9D8B030D-6E8A-4147-A177-3AD203B41FA5}">
                          <a16:colId xmlns:a16="http://schemas.microsoft.com/office/drawing/2014/main" val="37157560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Quantity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Booster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¼ Cryo-unit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7636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Kinetic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1321" t="-106557" r="-97358" b="-4295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292" t="-106557" r="-1976" b="-4295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5123557"/>
                      </a:ext>
                    </a:extLst>
                  </a:tr>
                  <a:tr h="3778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8" t="-203226" r="-151156" b="-3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0.3 µm rad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0.5 µm 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8914566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8" t="-293750" r="-151156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0.2 µm 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0.5 </a:t>
                          </a:r>
                          <a:r>
                            <a:rPr lang="en-US" dirty="0"/>
                            <a:t>µm 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3635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8" t="-413115" r="-151156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1321" t="-413115" r="-97358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292" t="-413115" r="-1976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475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8" t="-513115" r="-151156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1321" t="-513115" r="-97358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2292" t="-513115" r="-1976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6086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205987D-B8A4-A845-A474-F185BF1E173C}"/>
              </a:ext>
            </a:extLst>
          </p:cNvPr>
          <p:cNvSpPr/>
          <p:nvPr/>
        </p:nvSpPr>
        <p:spPr>
          <a:xfrm>
            <a:off x="6054810" y="5239717"/>
            <a:ext cx="5642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1353A"/>
                </a:solidFill>
              </a:rPr>
              <a:t>For more data: </a:t>
            </a:r>
            <a:endParaRPr lang="en-US" sz="2000" b="1" dirty="0"/>
          </a:p>
          <a:p>
            <a:r>
              <a:rPr lang="en-US" sz="2000" dirty="0">
                <a:solidFill>
                  <a:srgbClr val="21353A"/>
                </a:solidFill>
                <a:latin typeface="FiraSans"/>
              </a:rPr>
              <a:t>• </a:t>
            </a:r>
            <a:r>
              <a:rPr lang="en-US" dirty="0">
                <a:solidFill>
                  <a:srgbClr val="21353A"/>
                </a:solidFill>
              </a:rPr>
              <a:t>JLAB-TN-23-005 </a:t>
            </a:r>
            <a:endParaRPr lang="en-US" dirty="0"/>
          </a:p>
          <a:p>
            <a:r>
              <a:rPr lang="en-US" dirty="0">
                <a:solidFill>
                  <a:srgbClr val="21353A"/>
                </a:solidFill>
              </a:rPr>
              <a:t>•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/10.18429/ </a:t>
            </a:r>
            <a:r>
              <a:rPr lang="en-US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JACoW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NAPAC2022- WEPA12 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0CE6BB-7AF2-41F3-B14C-CC055513D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23" y="967483"/>
            <a:ext cx="3920778" cy="294058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E9531D4-D6A2-4E52-8E33-A608F3848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89026" y="4147521"/>
            <a:ext cx="5104762" cy="2224762"/>
          </a:xfrm>
        </p:spPr>
      </p:pic>
    </p:spTree>
    <p:extLst>
      <p:ext uri="{BB962C8B-B14F-4D97-AF65-F5344CB8AC3E}">
        <p14:creationId xmlns:p14="http://schemas.microsoft.com/office/powerpoint/2010/main" val="3157401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A258-6863-4CBC-B83B-8A2D0DC8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Generator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27EEA-326F-450B-8172-5DDAE3D6B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02" y="966055"/>
            <a:ext cx="5774393" cy="5381694"/>
          </a:xfrm>
        </p:spPr>
        <p:txBody>
          <a:bodyPr>
            <a:noAutofit/>
          </a:bodyPr>
          <a:lstStyle/>
          <a:p>
            <a:r>
              <a:rPr lang="en-US" sz="2000" b="1" dirty="0"/>
              <a:t>Built 13 boards and distributed </a:t>
            </a:r>
            <a:r>
              <a:rPr lang="en-US" sz="2000" b="1"/>
              <a:t>to MOLLER</a:t>
            </a:r>
            <a:endParaRPr lang="en-US" sz="2000" b="1" dirty="0"/>
          </a:p>
          <a:p>
            <a:pPr marL="0" indent="0">
              <a:buNone/>
            </a:pPr>
            <a:endParaRPr lang="en-US" sz="2400" b="1" dirty="0"/>
          </a:p>
          <a:p>
            <a:r>
              <a:rPr lang="en-US" sz="2000" b="1" dirty="0"/>
              <a:t>Recent firmware additions: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800" dirty="0"/>
              <a:t>New Helicity settings for MOLLER: </a:t>
            </a:r>
          </a:p>
          <a:p>
            <a:pPr marL="1314450" lvl="2" indent="-400050">
              <a:buFont typeface="+mj-lt"/>
              <a:buAutoNum type="romanUcPeriod"/>
            </a:pPr>
            <a:r>
              <a:rPr lang="en-US" dirty="0"/>
              <a:t>Free Clock Mode at 1920 Hz, 10 µs T_Settle, 510.85 µs </a:t>
            </a:r>
            <a:r>
              <a:rPr lang="en-US" dirty="0" err="1"/>
              <a:t>T_Stable</a:t>
            </a:r>
            <a:endParaRPr lang="en-US" dirty="0"/>
          </a:p>
          <a:p>
            <a:pPr marL="1314450" lvl="2" indent="-400050">
              <a:buFont typeface="+mj-lt"/>
              <a:buAutoNum type="romanUcPeriod"/>
            </a:pPr>
            <a:r>
              <a:rPr lang="en-US" dirty="0"/>
              <a:t>64-window patterns: Thue-Morse-64, 16-Quad, 32-Pair</a:t>
            </a:r>
          </a:p>
          <a:p>
            <a:pPr lvl="1">
              <a:buFont typeface="Arial" panose="020B0604020202020204" pitchFamily="34" charset="0"/>
              <a:buChar char="‒"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800" dirty="0"/>
              <a:t>Fixed Line-Sync Mode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800" dirty="0"/>
              <a:t>Added Soft Reset functionality</a:t>
            </a:r>
          </a:p>
          <a:p>
            <a:pPr marL="914400" lvl="2" indent="0">
              <a:buNone/>
            </a:pPr>
            <a:endParaRPr lang="en-US" sz="2300" dirty="0"/>
          </a:p>
          <a:p>
            <a:r>
              <a:rPr lang="en-US" sz="2000" b="1" dirty="0"/>
              <a:t>Recent hardware changes: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sz="1800" dirty="0"/>
              <a:t>Changed IA0 and IA1 fiber outputs to Helicity Flip and nHelicity Flip</a:t>
            </a:r>
            <a:endParaRPr lang="en-US" sz="1800" baseline="30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A8C7B-2264-42C0-B136-4EA9C40A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47993-D98E-7C4C-980E-C4D1519C6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19"/>
          <a:stretch/>
        </p:blipFill>
        <p:spPr>
          <a:xfrm>
            <a:off x="6926237" y="2211675"/>
            <a:ext cx="4771492" cy="3840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F1B937-A4D2-4F95-B4B2-7D90FBDE089E}"/>
              </a:ext>
            </a:extLst>
          </p:cNvPr>
          <p:cNvSpPr/>
          <p:nvPr/>
        </p:nvSpPr>
        <p:spPr>
          <a:xfrm>
            <a:off x="7153962" y="1051789"/>
            <a:ext cx="3966893" cy="70788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000" dirty="0"/>
              <a:t>Board is supported by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Jefferson Lab Fast Electronics Group</a:t>
            </a:r>
          </a:p>
        </p:txBody>
      </p:sp>
    </p:spTree>
    <p:extLst>
      <p:ext uri="{BB962C8B-B14F-4D97-AF65-F5344CB8AC3E}">
        <p14:creationId xmlns:p14="http://schemas.microsoft.com/office/powerpoint/2010/main" val="298108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6B4E0-D499-4C9F-997A-661C21C8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Generator Settings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FA71EF-9C9D-4656-8D21-EE4A5A4A3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4" t="1550" r="2239" b="1718"/>
          <a:stretch/>
        </p:blipFill>
        <p:spPr>
          <a:xfrm>
            <a:off x="8669306" y="973297"/>
            <a:ext cx="3028423" cy="520574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9FFE5-7E04-4A62-8B78-6366FB95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39A96C-6695-334D-B1D7-AA28AB1F806F}"/>
              </a:ext>
            </a:extLst>
          </p:cNvPr>
          <p:cNvGrpSpPr/>
          <p:nvPr/>
        </p:nvGrpSpPr>
        <p:grpSpPr>
          <a:xfrm>
            <a:off x="411892" y="1791327"/>
            <a:ext cx="7913641" cy="3612710"/>
            <a:chOff x="3709333" y="1076545"/>
            <a:chExt cx="7913641" cy="36127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73DAC6A-60EE-8646-9287-B14753C91243}"/>
                </a:ext>
              </a:extLst>
            </p:cNvPr>
            <p:cNvGrpSpPr/>
            <p:nvPr/>
          </p:nvGrpSpPr>
          <p:grpSpPr>
            <a:xfrm>
              <a:off x="3709333" y="1076545"/>
              <a:ext cx="7913641" cy="3612710"/>
              <a:chOff x="3709333" y="1076545"/>
              <a:chExt cx="7913641" cy="361271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F80AAC7-2486-B245-A329-D446C25937BE}"/>
                  </a:ext>
                </a:extLst>
              </p:cNvPr>
              <p:cNvGrpSpPr/>
              <p:nvPr/>
            </p:nvGrpSpPr>
            <p:grpSpPr>
              <a:xfrm>
                <a:off x="3709333" y="1076545"/>
                <a:ext cx="7913641" cy="3612710"/>
                <a:chOff x="890629" y="535526"/>
                <a:chExt cx="7913641" cy="3612710"/>
              </a:xfrm>
            </p:grpSpPr>
            <p:grpSp>
              <p:nvGrpSpPr>
                <p:cNvPr id="14" name="Group 602">
                  <a:extLst>
                    <a:ext uri="{FF2B5EF4-FFF2-40B4-BE49-F238E27FC236}">
                      <a16:creationId xmlns:a16="http://schemas.microsoft.com/office/drawing/2014/main" id="{8226B76C-BB98-A64F-B022-5FED3968F3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09030" y="3124200"/>
                  <a:ext cx="914400" cy="549275"/>
                  <a:chOff x="4955" y="3370"/>
                  <a:chExt cx="576" cy="346"/>
                </a:xfrm>
              </p:grpSpPr>
              <p:sp>
                <p:nvSpPr>
                  <p:cNvPr id="83" name="Line 593">
                    <a:extLst>
                      <a:ext uri="{FF2B5EF4-FFF2-40B4-BE49-F238E27FC236}">
                        <a16:creationId xmlns:a16="http://schemas.microsoft.com/office/drawing/2014/main" id="{4DC146BC-1C48-B44B-ABE6-B9E4D2A186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16" y="3543"/>
                    <a:ext cx="11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" name="Line 594">
                    <a:extLst>
                      <a:ext uri="{FF2B5EF4-FFF2-40B4-BE49-F238E27FC236}">
                        <a16:creationId xmlns:a16="http://schemas.microsoft.com/office/drawing/2014/main" id="{B2A1B845-1873-DA46-AC89-CEEACB4C19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56" y="3428"/>
                    <a:ext cx="11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" name="Line 595">
                    <a:extLst>
                      <a:ext uri="{FF2B5EF4-FFF2-40B4-BE49-F238E27FC236}">
                        <a16:creationId xmlns:a16="http://schemas.microsoft.com/office/drawing/2014/main" id="{4BD35243-16D1-AA4B-8666-43E251DDA7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55" y="3658"/>
                    <a:ext cx="11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86" name="Group 597">
                    <a:extLst>
                      <a:ext uri="{FF2B5EF4-FFF2-40B4-BE49-F238E27FC236}">
                        <a16:creationId xmlns:a16="http://schemas.microsoft.com/office/drawing/2014/main" id="{EDFC76B0-29DC-1C4D-82EA-40BC189110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36" y="3370"/>
                    <a:ext cx="380" cy="346"/>
                    <a:chOff x="2477" y="3542"/>
                    <a:chExt cx="288" cy="346"/>
                  </a:xfrm>
                </p:grpSpPr>
                <p:sp>
                  <p:nvSpPr>
                    <p:cNvPr id="89" name="Freeform 598">
                      <a:extLst>
                        <a:ext uri="{FF2B5EF4-FFF2-40B4-BE49-F238E27FC236}">
                          <a16:creationId xmlns:a16="http://schemas.microsoft.com/office/drawing/2014/main" id="{2A395A97-B6B3-2348-BD14-B179FFD27A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7" y="3542"/>
                      <a:ext cx="288" cy="173"/>
                    </a:xfrm>
                    <a:custGeom>
                      <a:avLst/>
                      <a:gdLst>
                        <a:gd name="T0" fmla="*/ 0 w 173"/>
                        <a:gd name="T1" fmla="*/ 0 h 173"/>
                        <a:gd name="T2" fmla="*/ 191 w 173"/>
                        <a:gd name="T3" fmla="*/ 58 h 173"/>
                        <a:gd name="T4" fmla="*/ 288 w 173"/>
                        <a:gd name="T5" fmla="*/ 173 h 173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173" h="173">
                          <a:moveTo>
                            <a:pt x="0" y="0"/>
                          </a:moveTo>
                          <a:cubicBezTo>
                            <a:pt x="43" y="14"/>
                            <a:pt x="86" y="29"/>
                            <a:pt x="115" y="58"/>
                          </a:cubicBezTo>
                          <a:cubicBezTo>
                            <a:pt x="144" y="87"/>
                            <a:pt x="158" y="130"/>
                            <a:pt x="173" y="173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599">
                      <a:extLst>
                        <a:ext uri="{FF2B5EF4-FFF2-40B4-BE49-F238E27FC236}">
                          <a16:creationId xmlns:a16="http://schemas.microsoft.com/office/drawing/2014/main" id="{ABFD6D52-23AC-FD40-B0CA-6F6CB3E4A7E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2477" y="3715"/>
                      <a:ext cx="288" cy="173"/>
                    </a:xfrm>
                    <a:custGeom>
                      <a:avLst/>
                      <a:gdLst>
                        <a:gd name="T0" fmla="*/ 0 w 173"/>
                        <a:gd name="T1" fmla="*/ 0 h 173"/>
                        <a:gd name="T2" fmla="*/ 191 w 173"/>
                        <a:gd name="T3" fmla="*/ 58 h 173"/>
                        <a:gd name="T4" fmla="*/ 288 w 173"/>
                        <a:gd name="T5" fmla="*/ 173 h 173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173" h="173">
                          <a:moveTo>
                            <a:pt x="0" y="0"/>
                          </a:moveTo>
                          <a:cubicBezTo>
                            <a:pt x="43" y="14"/>
                            <a:pt x="86" y="29"/>
                            <a:pt x="115" y="58"/>
                          </a:cubicBezTo>
                          <a:cubicBezTo>
                            <a:pt x="144" y="87"/>
                            <a:pt x="158" y="130"/>
                            <a:pt x="173" y="173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7" name="Freeform 600">
                    <a:extLst>
                      <a:ext uri="{FF2B5EF4-FFF2-40B4-BE49-F238E27FC236}">
                        <a16:creationId xmlns:a16="http://schemas.microsoft.com/office/drawing/2014/main" id="{91A0A465-7D00-9B48-95EB-67CCF8729B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36" y="3370"/>
                    <a:ext cx="64" cy="346"/>
                  </a:xfrm>
                  <a:custGeom>
                    <a:avLst/>
                    <a:gdLst>
                      <a:gd name="T0" fmla="*/ 0 w 58"/>
                      <a:gd name="T1" fmla="*/ 0 h 346"/>
                      <a:gd name="T2" fmla="*/ 64 w 58"/>
                      <a:gd name="T3" fmla="*/ 173 h 346"/>
                      <a:gd name="T4" fmla="*/ 0 w 58"/>
                      <a:gd name="T5" fmla="*/ 346 h 34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8" h="346">
                        <a:moveTo>
                          <a:pt x="0" y="0"/>
                        </a:moveTo>
                        <a:cubicBezTo>
                          <a:pt x="29" y="57"/>
                          <a:pt x="58" y="115"/>
                          <a:pt x="58" y="173"/>
                        </a:cubicBezTo>
                        <a:cubicBezTo>
                          <a:pt x="58" y="231"/>
                          <a:pt x="29" y="288"/>
                          <a:pt x="0" y="34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601">
                    <a:extLst>
                      <a:ext uri="{FF2B5EF4-FFF2-40B4-BE49-F238E27FC236}">
                        <a16:creationId xmlns:a16="http://schemas.microsoft.com/office/drawing/2014/main" id="{8CE0C8E6-57DC-BC43-8ACC-708F74A881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1" y="3370"/>
                    <a:ext cx="64" cy="346"/>
                  </a:xfrm>
                  <a:custGeom>
                    <a:avLst/>
                    <a:gdLst>
                      <a:gd name="T0" fmla="*/ 0 w 58"/>
                      <a:gd name="T1" fmla="*/ 0 h 346"/>
                      <a:gd name="T2" fmla="*/ 64 w 58"/>
                      <a:gd name="T3" fmla="*/ 173 h 346"/>
                      <a:gd name="T4" fmla="*/ 0 w 58"/>
                      <a:gd name="T5" fmla="*/ 346 h 34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8" h="346">
                        <a:moveTo>
                          <a:pt x="0" y="0"/>
                        </a:moveTo>
                        <a:cubicBezTo>
                          <a:pt x="29" y="57"/>
                          <a:pt x="58" y="115"/>
                          <a:pt x="58" y="173"/>
                        </a:cubicBezTo>
                        <a:cubicBezTo>
                          <a:pt x="58" y="231"/>
                          <a:pt x="29" y="288"/>
                          <a:pt x="0" y="34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838">
                  <a:extLst>
                    <a:ext uri="{FF2B5EF4-FFF2-40B4-BE49-F238E27FC236}">
                      <a16:creationId xmlns:a16="http://schemas.microsoft.com/office/drawing/2014/main" id="{C799FE01-547A-EF45-9F65-DF57DFBB37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283450" y="1772682"/>
                  <a:ext cx="917575" cy="549275"/>
                  <a:chOff x="3456" y="605"/>
                  <a:chExt cx="578" cy="346"/>
                </a:xfrm>
              </p:grpSpPr>
              <p:grpSp>
                <p:nvGrpSpPr>
                  <p:cNvPr id="73" name="Group 155">
                    <a:extLst>
                      <a:ext uri="{FF2B5EF4-FFF2-40B4-BE49-F238E27FC236}">
                        <a16:creationId xmlns:a16="http://schemas.microsoft.com/office/drawing/2014/main" id="{4C6AAD09-3CA1-8144-A3BF-4EC6CC71310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457" y="605"/>
                    <a:ext cx="577" cy="346"/>
                    <a:chOff x="4262" y="3715"/>
                    <a:chExt cx="577" cy="346"/>
                  </a:xfrm>
                </p:grpSpPr>
                <p:sp>
                  <p:nvSpPr>
                    <p:cNvPr id="75" name="Line 146">
                      <a:extLst>
                        <a:ext uri="{FF2B5EF4-FFF2-40B4-BE49-F238E27FC236}">
                          <a16:creationId xmlns:a16="http://schemas.microsoft.com/office/drawing/2014/main" id="{34AAEAA9-8808-764C-B45C-EBED0527D2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4" y="3888"/>
                      <a:ext cx="115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147">
                      <a:extLst>
                        <a:ext uri="{FF2B5EF4-FFF2-40B4-BE49-F238E27FC236}">
                          <a16:creationId xmlns:a16="http://schemas.microsoft.com/office/drawing/2014/main" id="{8A94D0B9-8956-244D-A6D8-4F1DDC24A77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2" y="3773"/>
                      <a:ext cx="11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Line 148">
                      <a:extLst>
                        <a:ext uri="{FF2B5EF4-FFF2-40B4-BE49-F238E27FC236}">
                          <a16:creationId xmlns:a16="http://schemas.microsoft.com/office/drawing/2014/main" id="{90B64706-9187-2742-92AC-6967FC3C2C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263" y="4003"/>
                      <a:ext cx="115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78" name="Group 149">
                      <a:extLst>
                        <a:ext uri="{FF2B5EF4-FFF2-40B4-BE49-F238E27FC236}">
                          <a16:creationId xmlns:a16="http://schemas.microsoft.com/office/drawing/2014/main" id="{99EEB3C1-4719-3740-8A37-F72355C96F6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44" y="3715"/>
                      <a:ext cx="380" cy="346"/>
                      <a:chOff x="2419" y="3542"/>
                      <a:chExt cx="346" cy="346"/>
                    </a:xfrm>
                  </p:grpSpPr>
                  <p:grpSp>
                    <p:nvGrpSpPr>
                      <p:cNvPr id="79" name="Group 150">
                        <a:extLst>
                          <a:ext uri="{FF2B5EF4-FFF2-40B4-BE49-F238E27FC236}">
                            <a16:creationId xmlns:a16="http://schemas.microsoft.com/office/drawing/2014/main" id="{5FF787FE-7D46-9347-933F-738DC3C6B69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19" y="3542"/>
                        <a:ext cx="346" cy="346"/>
                        <a:chOff x="2477" y="3542"/>
                        <a:chExt cx="288" cy="346"/>
                      </a:xfrm>
                    </p:grpSpPr>
                    <p:sp>
                      <p:nvSpPr>
                        <p:cNvPr id="81" name="Freeform 151">
                          <a:extLst>
                            <a:ext uri="{FF2B5EF4-FFF2-40B4-BE49-F238E27FC236}">
                              <a16:creationId xmlns:a16="http://schemas.microsoft.com/office/drawing/2014/main" id="{D5319353-E1E8-E74C-94D1-72443A99D52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7" y="3542"/>
                          <a:ext cx="288" cy="173"/>
                        </a:xfrm>
                        <a:custGeom>
                          <a:avLst/>
                          <a:gdLst>
                            <a:gd name="T0" fmla="*/ 0 w 173"/>
                            <a:gd name="T1" fmla="*/ 0 h 173"/>
                            <a:gd name="T2" fmla="*/ 191 w 173"/>
                            <a:gd name="T3" fmla="*/ 58 h 173"/>
                            <a:gd name="T4" fmla="*/ 288 w 173"/>
                            <a:gd name="T5" fmla="*/ 173 h 173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173" h="173">
                              <a:moveTo>
                                <a:pt x="0" y="0"/>
                              </a:moveTo>
                              <a:cubicBezTo>
                                <a:pt x="43" y="14"/>
                                <a:pt x="86" y="29"/>
                                <a:pt x="115" y="58"/>
                              </a:cubicBezTo>
                              <a:cubicBezTo>
                                <a:pt x="144" y="87"/>
                                <a:pt x="158" y="130"/>
                                <a:pt x="173" y="173"/>
                              </a:cubicBezTo>
                            </a:path>
                          </a:pathLst>
                        </a:custGeom>
                        <a:noFill/>
                        <a:ln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2" name="Freeform 152">
                          <a:extLst>
                            <a:ext uri="{FF2B5EF4-FFF2-40B4-BE49-F238E27FC236}">
                              <a16:creationId xmlns:a16="http://schemas.microsoft.com/office/drawing/2014/main" id="{2A76A3D8-770D-8F41-9730-71870E884D3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flipV="1">
                          <a:off x="2477" y="3715"/>
                          <a:ext cx="288" cy="173"/>
                        </a:xfrm>
                        <a:custGeom>
                          <a:avLst/>
                          <a:gdLst>
                            <a:gd name="T0" fmla="*/ 0 w 173"/>
                            <a:gd name="T1" fmla="*/ 0 h 173"/>
                            <a:gd name="T2" fmla="*/ 191 w 173"/>
                            <a:gd name="T3" fmla="*/ 58 h 173"/>
                            <a:gd name="T4" fmla="*/ 288 w 173"/>
                            <a:gd name="T5" fmla="*/ 173 h 173"/>
                            <a:gd name="T6" fmla="*/ 0 60000 65536"/>
                            <a:gd name="T7" fmla="*/ 0 60000 65536"/>
                            <a:gd name="T8" fmla="*/ 0 60000 6553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0" t="0" r="r" b="b"/>
                          <a:pathLst>
                            <a:path w="173" h="173">
                              <a:moveTo>
                                <a:pt x="0" y="0"/>
                              </a:moveTo>
                              <a:cubicBezTo>
                                <a:pt x="43" y="14"/>
                                <a:pt x="86" y="29"/>
                                <a:pt x="115" y="58"/>
                              </a:cubicBezTo>
                              <a:cubicBezTo>
                                <a:pt x="144" y="87"/>
                                <a:pt x="158" y="130"/>
                                <a:pt x="173" y="173"/>
                              </a:cubicBezTo>
                            </a:path>
                          </a:pathLst>
                        </a:custGeom>
                        <a:noFill/>
                        <a:ln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80" name="Freeform 153">
                        <a:extLst>
                          <a:ext uri="{FF2B5EF4-FFF2-40B4-BE49-F238E27FC236}">
                            <a16:creationId xmlns:a16="http://schemas.microsoft.com/office/drawing/2014/main" id="{1ADB16B1-789C-4B46-9B62-2955C9F89F5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19" y="3542"/>
                        <a:ext cx="58" cy="346"/>
                      </a:xfrm>
                      <a:custGeom>
                        <a:avLst/>
                        <a:gdLst>
                          <a:gd name="T0" fmla="*/ 0 w 58"/>
                          <a:gd name="T1" fmla="*/ 0 h 346"/>
                          <a:gd name="T2" fmla="*/ 58 w 58"/>
                          <a:gd name="T3" fmla="*/ 173 h 346"/>
                          <a:gd name="T4" fmla="*/ 0 w 58"/>
                          <a:gd name="T5" fmla="*/ 346 h 346"/>
                          <a:gd name="T6" fmla="*/ 0 60000 65536"/>
                          <a:gd name="T7" fmla="*/ 0 60000 65536"/>
                          <a:gd name="T8" fmla="*/ 0 60000 6553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0" t="0" r="r" b="b"/>
                        <a:pathLst>
                          <a:path w="58" h="346">
                            <a:moveTo>
                              <a:pt x="0" y="0"/>
                            </a:moveTo>
                            <a:cubicBezTo>
                              <a:pt x="29" y="57"/>
                              <a:pt x="58" y="115"/>
                              <a:pt x="58" y="173"/>
                            </a:cubicBezTo>
                            <a:cubicBezTo>
                              <a:pt x="58" y="231"/>
                              <a:pt x="29" y="288"/>
                              <a:pt x="0" y="346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74" name="Freeform 837">
                    <a:extLst>
                      <a:ext uri="{FF2B5EF4-FFF2-40B4-BE49-F238E27FC236}">
                        <a16:creationId xmlns:a16="http://schemas.microsoft.com/office/drawing/2014/main" id="{42D9B312-ACA5-1448-8769-5EF1685F11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6" y="662"/>
                    <a:ext cx="576" cy="231"/>
                  </a:xfrm>
                  <a:custGeom>
                    <a:avLst/>
                    <a:gdLst>
                      <a:gd name="T0" fmla="*/ 0 w 576"/>
                      <a:gd name="T1" fmla="*/ 0 h 231"/>
                      <a:gd name="T2" fmla="*/ 0 w 576"/>
                      <a:gd name="T3" fmla="*/ 231 h 231"/>
                      <a:gd name="T4" fmla="*/ 576 w 576"/>
                      <a:gd name="T5" fmla="*/ 116 h 231"/>
                      <a:gd name="T6" fmla="*/ 0 w 576"/>
                      <a:gd name="T7" fmla="*/ 0 h 23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6" h="231">
                        <a:moveTo>
                          <a:pt x="0" y="0"/>
                        </a:moveTo>
                        <a:lnTo>
                          <a:pt x="0" y="231"/>
                        </a:lnTo>
                        <a:lnTo>
                          <a:pt x="576" y="1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313">
                  <a:extLst>
                    <a:ext uri="{FF2B5EF4-FFF2-40B4-BE49-F238E27FC236}">
                      <a16:creationId xmlns:a16="http://schemas.microsoft.com/office/drawing/2014/main" id="{3CA1D0F9-E1B7-634C-833E-E092FA7850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400000">
                  <a:off x="7579401" y="2795532"/>
                  <a:ext cx="914400" cy="312738"/>
                  <a:chOff x="288" y="1064"/>
                  <a:chExt cx="576" cy="197"/>
                </a:xfrm>
              </p:grpSpPr>
              <p:grpSp>
                <p:nvGrpSpPr>
                  <p:cNvPr id="64" name="Group 184">
                    <a:extLst>
                      <a:ext uri="{FF2B5EF4-FFF2-40B4-BE49-F238E27FC236}">
                        <a16:creationId xmlns:a16="http://schemas.microsoft.com/office/drawing/2014/main" id="{6CFA0DDA-C663-E14A-A97D-87A4142C141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8" y="1064"/>
                    <a:ext cx="576" cy="197"/>
                    <a:chOff x="403" y="665"/>
                    <a:chExt cx="576" cy="197"/>
                  </a:xfrm>
                </p:grpSpPr>
                <p:grpSp>
                  <p:nvGrpSpPr>
                    <p:cNvPr id="66" name="Group 185">
                      <a:extLst>
                        <a:ext uri="{FF2B5EF4-FFF2-40B4-BE49-F238E27FC236}">
                          <a16:creationId xmlns:a16="http://schemas.microsoft.com/office/drawing/2014/main" id="{4AC9A40D-4023-964F-AC25-3F41E8B816A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3" y="720"/>
                      <a:ext cx="576" cy="142"/>
                      <a:chOff x="1152" y="893"/>
                      <a:chExt cx="576" cy="142"/>
                    </a:xfrm>
                  </p:grpSpPr>
                  <p:sp>
                    <p:nvSpPr>
                      <p:cNvPr id="68" name="Oval 186">
                        <a:extLst>
                          <a:ext uri="{FF2B5EF4-FFF2-40B4-BE49-F238E27FC236}">
                            <a16:creationId xmlns:a16="http://schemas.microsoft.com/office/drawing/2014/main" id="{27920CAE-DB8D-0C48-AD9C-33114886539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67" y="977"/>
                        <a:ext cx="58" cy="58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  <p:sp>
                    <p:nvSpPr>
                      <p:cNvPr id="69" name="Line 187">
                        <a:extLst>
                          <a:ext uri="{FF2B5EF4-FFF2-40B4-BE49-F238E27FC236}">
                            <a16:creationId xmlns:a16="http://schemas.microsoft.com/office/drawing/2014/main" id="{78D1DB80-AFB2-8143-981D-43E2A837A4A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3" y="1008"/>
                        <a:ext cx="115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0" name="Line 188">
                        <a:extLst>
                          <a:ext uri="{FF2B5EF4-FFF2-40B4-BE49-F238E27FC236}">
                            <a16:creationId xmlns:a16="http://schemas.microsoft.com/office/drawing/2014/main" id="{C9DAFF63-4E45-0746-B8E2-560F88607A9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52" y="1008"/>
                        <a:ext cx="115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 type="none" w="med" len="med"/>
                        <a:tailEnd type="arrow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1" name="Line 189">
                        <a:extLst>
                          <a:ext uri="{FF2B5EF4-FFF2-40B4-BE49-F238E27FC236}">
                            <a16:creationId xmlns:a16="http://schemas.microsoft.com/office/drawing/2014/main" id="{B8686355-D52B-D342-96B1-7653957422F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353" y="893"/>
                        <a:ext cx="230" cy="115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2" name="Oval 190">
                        <a:extLst>
                          <a:ext uri="{FF2B5EF4-FFF2-40B4-BE49-F238E27FC236}">
                            <a16:creationId xmlns:a16="http://schemas.microsoft.com/office/drawing/2014/main" id="{3FEDA09B-C335-7B4F-A55D-2A4E9960634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55" y="977"/>
                        <a:ext cx="58" cy="58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</p:grpSp>
                <p:sp>
                  <p:nvSpPr>
                    <p:cNvPr id="67" name="Text Box 191">
                      <a:extLst>
                        <a:ext uri="{FF2B5EF4-FFF2-40B4-BE49-F238E27FC236}">
                          <a16:creationId xmlns:a16="http://schemas.microsoft.com/office/drawing/2014/main" id="{B496128F-3425-5D47-991D-95902EF63FC1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807" y="668"/>
                      <a:ext cx="161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9050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1000" dirty="0"/>
                        <a:t>1</a:t>
                      </a:r>
                    </a:p>
                  </p:txBody>
                </p:sp>
              </p:grpSp>
              <p:sp>
                <p:nvSpPr>
                  <p:cNvPr id="65" name="Freeform 311">
                    <a:extLst>
                      <a:ext uri="{FF2B5EF4-FFF2-40B4-BE49-F238E27FC236}">
                        <a16:creationId xmlns:a16="http://schemas.microsoft.com/office/drawing/2014/main" id="{53487195-A5E6-C247-8638-8DD9E11D87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8" y="1123"/>
                    <a:ext cx="576" cy="115"/>
                  </a:xfrm>
                  <a:custGeom>
                    <a:avLst/>
                    <a:gdLst>
                      <a:gd name="T0" fmla="*/ 0 w 576"/>
                      <a:gd name="T1" fmla="*/ 115 h 115"/>
                      <a:gd name="T2" fmla="*/ 230 w 576"/>
                      <a:gd name="T3" fmla="*/ 0 h 115"/>
                      <a:gd name="T4" fmla="*/ 576 w 576"/>
                      <a:gd name="T5" fmla="*/ 115 h 115"/>
                      <a:gd name="T6" fmla="*/ 0 w 576"/>
                      <a:gd name="T7" fmla="*/ 115 h 1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6" h="115">
                        <a:moveTo>
                          <a:pt x="0" y="115"/>
                        </a:moveTo>
                        <a:lnTo>
                          <a:pt x="230" y="0"/>
                        </a:lnTo>
                        <a:lnTo>
                          <a:pt x="576" y="115"/>
                        </a:lnTo>
                        <a:lnTo>
                          <a:pt x="0" y="115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602">
                  <a:extLst>
                    <a:ext uri="{FF2B5EF4-FFF2-40B4-BE49-F238E27FC236}">
                      <a16:creationId xmlns:a16="http://schemas.microsoft.com/office/drawing/2014/main" id="{18CCF94C-57EF-1346-8774-BA8C27B779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86044" y="2405311"/>
                  <a:ext cx="923925" cy="549275"/>
                  <a:chOff x="4949" y="3370"/>
                  <a:chExt cx="582" cy="346"/>
                </a:xfrm>
              </p:grpSpPr>
              <p:sp>
                <p:nvSpPr>
                  <p:cNvPr id="56" name="Line 593">
                    <a:extLst>
                      <a:ext uri="{FF2B5EF4-FFF2-40B4-BE49-F238E27FC236}">
                        <a16:creationId xmlns:a16="http://schemas.microsoft.com/office/drawing/2014/main" id="{F0CFB88E-A3A5-B042-B1FD-73C86AD1FC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16" y="3543"/>
                    <a:ext cx="11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" name="Line 594">
                    <a:extLst>
                      <a:ext uri="{FF2B5EF4-FFF2-40B4-BE49-F238E27FC236}">
                        <a16:creationId xmlns:a16="http://schemas.microsoft.com/office/drawing/2014/main" id="{57B3F7CE-8952-E247-97A6-C7217CE8E2C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49" y="3435"/>
                    <a:ext cx="11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Line 595">
                    <a:extLst>
                      <a:ext uri="{FF2B5EF4-FFF2-40B4-BE49-F238E27FC236}">
                        <a16:creationId xmlns:a16="http://schemas.microsoft.com/office/drawing/2014/main" id="{D9873DC3-97D4-8641-9D4F-D2467E623B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55" y="3658"/>
                    <a:ext cx="11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9" name="Group 597">
                    <a:extLst>
                      <a:ext uri="{FF2B5EF4-FFF2-40B4-BE49-F238E27FC236}">
                        <a16:creationId xmlns:a16="http://schemas.microsoft.com/office/drawing/2014/main" id="{2CEDB0E1-3300-C349-A233-D5C2838599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36" y="3370"/>
                    <a:ext cx="380" cy="346"/>
                    <a:chOff x="2477" y="3542"/>
                    <a:chExt cx="288" cy="346"/>
                  </a:xfrm>
                </p:grpSpPr>
                <p:sp>
                  <p:nvSpPr>
                    <p:cNvPr id="62" name="Freeform 598">
                      <a:extLst>
                        <a:ext uri="{FF2B5EF4-FFF2-40B4-BE49-F238E27FC236}">
                          <a16:creationId xmlns:a16="http://schemas.microsoft.com/office/drawing/2014/main" id="{9DF14643-078C-514C-A307-7F1F174A97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7" y="3542"/>
                      <a:ext cx="288" cy="173"/>
                    </a:xfrm>
                    <a:custGeom>
                      <a:avLst/>
                      <a:gdLst>
                        <a:gd name="T0" fmla="*/ 0 w 173"/>
                        <a:gd name="T1" fmla="*/ 0 h 173"/>
                        <a:gd name="T2" fmla="*/ 191 w 173"/>
                        <a:gd name="T3" fmla="*/ 58 h 173"/>
                        <a:gd name="T4" fmla="*/ 288 w 173"/>
                        <a:gd name="T5" fmla="*/ 173 h 173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173" h="173">
                          <a:moveTo>
                            <a:pt x="0" y="0"/>
                          </a:moveTo>
                          <a:cubicBezTo>
                            <a:pt x="43" y="14"/>
                            <a:pt x="86" y="29"/>
                            <a:pt x="115" y="58"/>
                          </a:cubicBezTo>
                          <a:cubicBezTo>
                            <a:pt x="144" y="87"/>
                            <a:pt x="158" y="130"/>
                            <a:pt x="173" y="173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Freeform 599">
                      <a:extLst>
                        <a:ext uri="{FF2B5EF4-FFF2-40B4-BE49-F238E27FC236}">
                          <a16:creationId xmlns:a16="http://schemas.microsoft.com/office/drawing/2014/main" id="{060B5024-D123-8547-B64E-AEA135A0B3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2477" y="3715"/>
                      <a:ext cx="288" cy="173"/>
                    </a:xfrm>
                    <a:custGeom>
                      <a:avLst/>
                      <a:gdLst>
                        <a:gd name="T0" fmla="*/ 0 w 173"/>
                        <a:gd name="T1" fmla="*/ 0 h 173"/>
                        <a:gd name="T2" fmla="*/ 191 w 173"/>
                        <a:gd name="T3" fmla="*/ 58 h 173"/>
                        <a:gd name="T4" fmla="*/ 288 w 173"/>
                        <a:gd name="T5" fmla="*/ 173 h 173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173" h="173">
                          <a:moveTo>
                            <a:pt x="0" y="0"/>
                          </a:moveTo>
                          <a:cubicBezTo>
                            <a:pt x="43" y="14"/>
                            <a:pt x="86" y="29"/>
                            <a:pt x="115" y="58"/>
                          </a:cubicBezTo>
                          <a:cubicBezTo>
                            <a:pt x="144" y="87"/>
                            <a:pt x="158" y="130"/>
                            <a:pt x="173" y="173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0" name="Freeform 600">
                    <a:extLst>
                      <a:ext uri="{FF2B5EF4-FFF2-40B4-BE49-F238E27FC236}">
                        <a16:creationId xmlns:a16="http://schemas.microsoft.com/office/drawing/2014/main" id="{B0481B6C-ED9A-AA47-9A7A-C1195C3125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36" y="3370"/>
                    <a:ext cx="64" cy="346"/>
                  </a:xfrm>
                  <a:custGeom>
                    <a:avLst/>
                    <a:gdLst>
                      <a:gd name="T0" fmla="*/ 0 w 58"/>
                      <a:gd name="T1" fmla="*/ 0 h 346"/>
                      <a:gd name="T2" fmla="*/ 64 w 58"/>
                      <a:gd name="T3" fmla="*/ 173 h 346"/>
                      <a:gd name="T4" fmla="*/ 0 w 58"/>
                      <a:gd name="T5" fmla="*/ 346 h 34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8" h="346">
                        <a:moveTo>
                          <a:pt x="0" y="0"/>
                        </a:moveTo>
                        <a:cubicBezTo>
                          <a:pt x="29" y="57"/>
                          <a:pt x="58" y="115"/>
                          <a:pt x="58" y="173"/>
                        </a:cubicBezTo>
                        <a:cubicBezTo>
                          <a:pt x="58" y="231"/>
                          <a:pt x="29" y="288"/>
                          <a:pt x="0" y="34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601">
                    <a:extLst>
                      <a:ext uri="{FF2B5EF4-FFF2-40B4-BE49-F238E27FC236}">
                        <a16:creationId xmlns:a16="http://schemas.microsoft.com/office/drawing/2014/main" id="{2DE62B20-2270-9A41-868E-E4F92FF680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1" y="3370"/>
                    <a:ext cx="64" cy="346"/>
                  </a:xfrm>
                  <a:custGeom>
                    <a:avLst/>
                    <a:gdLst>
                      <a:gd name="T0" fmla="*/ 0 w 58"/>
                      <a:gd name="T1" fmla="*/ 0 h 346"/>
                      <a:gd name="T2" fmla="*/ 64 w 58"/>
                      <a:gd name="T3" fmla="*/ 173 h 346"/>
                      <a:gd name="T4" fmla="*/ 0 w 58"/>
                      <a:gd name="T5" fmla="*/ 346 h 34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8" h="346">
                        <a:moveTo>
                          <a:pt x="0" y="0"/>
                        </a:moveTo>
                        <a:cubicBezTo>
                          <a:pt x="29" y="57"/>
                          <a:pt x="58" y="115"/>
                          <a:pt x="58" y="173"/>
                        </a:cubicBezTo>
                        <a:cubicBezTo>
                          <a:pt x="58" y="231"/>
                          <a:pt x="29" y="288"/>
                          <a:pt x="0" y="34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602">
                  <a:extLst>
                    <a:ext uri="{FF2B5EF4-FFF2-40B4-BE49-F238E27FC236}">
                      <a16:creationId xmlns:a16="http://schemas.microsoft.com/office/drawing/2014/main" id="{DACD26C1-9E3E-804A-9CBA-3CE2D55785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22082" y="2228295"/>
                  <a:ext cx="915988" cy="549275"/>
                  <a:chOff x="4954" y="3370"/>
                  <a:chExt cx="577" cy="346"/>
                </a:xfrm>
              </p:grpSpPr>
              <p:sp>
                <p:nvSpPr>
                  <p:cNvPr id="48" name="Line 593">
                    <a:extLst>
                      <a:ext uri="{FF2B5EF4-FFF2-40B4-BE49-F238E27FC236}">
                        <a16:creationId xmlns:a16="http://schemas.microsoft.com/office/drawing/2014/main" id="{EA33E783-8329-5740-8D4D-62FF555D77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16" y="3543"/>
                    <a:ext cx="11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Line 594">
                    <a:extLst>
                      <a:ext uri="{FF2B5EF4-FFF2-40B4-BE49-F238E27FC236}">
                        <a16:creationId xmlns:a16="http://schemas.microsoft.com/office/drawing/2014/main" id="{2052EE5D-6E57-5C46-B3D2-02ADD4A7DB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54" y="3428"/>
                    <a:ext cx="11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Line 595">
                    <a:extLst>
                      <a:ext uri="{FF2B5EF4-FFF2-40B4-BE49-F238E27FC236}">
                        <a16:creationId xmlns:a16="http://schemas.microsoft.com/office/drawing/2014/main" id="{103A1D48-95AE-7744-AAFD-C3F22B2E44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55" y="3658"/>
                    <a:ext cx="115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" name="Group 597">
                    <a:extLst>
                      <a:ext uri="{FF2B5EF4-FFF2-40B4-BE49-F238E27FC236}">
                        <a16:creationId xmlns:a16="http://schemas.microsoft.com/office/drawing/2014/main" id="{082F8D04-52EA-9F41-87C2-7B4D75165D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036" y="3370"/>
                    <a:ext cx="380" cy="346"/>
                    <a:chOff x="2477" y="3542"/>
                    <a:chExt cx="288" cy="346"/>
                  </a:xfrm>
                </p:grpSpPr>
                <p:sp>
                  <p:nvSpPr>
                    <p:cNvPr id="54" name="Freeform 598">
                      <a:extLst>
                        <a:ext uri="{FF2B5EF4-FFF2-40B4-BE49-F238E27FC236}">
                          <a16:creationId xmlns:a16="http://schemas.microsoft.com/office/drawing/2014/main" id="{156B659E-8976-0149-89A6-EAC5A947E2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77" y="3542"/>
                      <a:ext cx="288" cy="173"/>
                    </a:xfrm>
                    <a:custGeom>
                      <a:avLst/>
                      <a:gdLst>
                        <a:gd name="T0" fmla="*/ 0 w 173"/>
                        <a:gd name="T1" fmla="*/ 0 h 173"/>
                        <a:gd name="T2" fmla="*/ 191 w 173"/>
                        <a:gd name="T3" fmla="*/ 58 h 173"/>
                        <a:gd name="T4" fmla="*/ 288 w 173"/>
                        <a:gd name="T5" fmla="*/ 173 h 173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173" h="173">
                          <a:moveTo>
                            <a:pt x="0" y="0"/>
                          </a:moveTo>
                          <a:cubicBezTo>
                            <a:pt x="43" y="14"/>
                            <a:pt x="86" y="29"/>
                            <a:pt x="115" y="58"/>
                          </a:cubicBezTo>
                          <a:cubicBezTo>
                            <a:pt x="144" y="87"/>
                            <a:pt x="158" y="130"/>
                            <a:pt x="173" y="173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Freeform 599">
                      <a:extLst>
                        <a:ext uri="{FF2B5EF4-FFF2-40B4-BE49-F238E27FC236}">
                          <a16:creationId xmlns:a16="http://schemas.microsoft.com/office/drawing/2014/main" id="{83A5DB52-64D4-6C40-8B29-2AF2F6C824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2477" y="3715"/>
                      <a:ext cx="288" cy="173"/>
                    </a:xfrm>
                    <a:custGeom>
                      <a:avLst/>
                      <a:gdLst>
                        <a:gd name="T0" fmla="*/ 0 w 173"/>
                        <a:gd name="T1" fmla="*/ 0 h 173"/>
                        <a:gd name="T2" fmla="*/ 191 w 173"/>
                        <a:gd name="T3" fmla="*/ 58 h 173"/>
                        <a:gd name="T4" fmla="*/ 288 w 173"/>
                        <a:gd name="T5" fmla="*/ 173 h 173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173" h="173">
                          <a:moveTo>
                            <a:pt x="0" y="0"/>
                          </a:moveTo>
                          <a:cubicBezTo>
                            <a:pt x="43" y="14"/>
                            <a:pt x="86" y="29"/>
                            <a:pt x="115" y="58"/>
                          </a:cubicBezTo>
                          <a:cubicBezTo>
                            <a:pt x="144" y="87"/>
                            <a:pt x="158" y="130"/>
                            <a:pt x="173" y="173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" name="Freeform 600">
                    <a:extLst>
                      <a:ext uri="{FF2B5EF4-FFF2-40B4-BE49-F238E27FC236}">
                        <a16:creationId xmlns:a16="http://schemas.microsoft.com/office/drawing/2014/main" id="{39EEE69A-1AE6-2C4F-A716-876A197507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36" y="3370"/>
                    <a:ext cx="64" cy="346"/>
                  </a:xfrm>
                  <a:custGeom>
                    <a:avLst/>
                    <a:gdLst>
                      <a:gd name="T0" fmla="*/ 0 w 58"/>
                      <a:gd name="T1" fmla="*/ 0 h 346"/>
                      <a:gd name="T2" fmla="*/ 64 w 58"/>
                      <a:gd name="T3" fmla="*/ 173 h 346"/>
                      <a:gd name="T4" fmla="*/ 0 w 58"/>
                      <a:gd name="T5" fmla="*/ 346 h 34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8" h="346">
                        <a:moveTo>
                          <a:pt x="0" y="0"/>
                        </a:moveTo>
                        <a:cubicBezTo>
                          <a:pt x="29" y="57"/>
                          <a:pt x="58" y="115"/>
                          <a:pt x="58" y="173"/>
                        </a:cubicBezTo>
                        <a:cubicBezTo>
                          <a:pt x="58" y="231"/>
                          <a:pt x="29" y="288"/>
                          <a:pt x="0" y="34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601">
                    <a:extLst>
                      <a:ext uri="{FF2B5EF4-FFF2-40B4-BE49-F238E27FC236}">
                        <a16:creationId xmlns:a16="http://schemas.microsoft.com/office/drawing/2014/main" id="{8770AFE7-EF6E-994C-B88E-FC0B85A048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1" y="3370"/>
                    <a:ext cx="64" cy="346"/>
                  </a:xfrm>
                  <a:custGeom>
                    <a:avLst/>
                    <a:gdLst>
                      <a:gd name="T0" fmla="*/ 0 w 58"/>
                      <a:gd name="T1" fmla="*/ 0 h 346"/>
                      <a:gd name="T2" fmla="*/ 64 w 58"/>
                      <a:gd name="T3" fmla="*/ 173 h 346"/>
                      <a:gd name="T4" fmla="*/ 0 w 58"/>
                      <a:gd name="T5" fmla="*/ 346 h 346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8" h="346">
                        <a:moveTo>
                          <a:pt x="0" y="0"/>
                        </a:moveTo>
                        <a:cubicBezTo>
                          <a:pt x="29" y="57"/>
                          <a:pt x="58" y="115"/>
                          <a:pt x="58" y="173"/>
                        </a:cubicBezTo>
                        <a:cubicBezTo>
                          <a:pt x="58" y="231"/>
                          <a:pt x="29" y="288"/>
                          <a:pt x="0" y="346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201B4F04-CF58-2140-8169-159EECAF1712}"/>
                    </a:ext>
                  </a:extLst>
                </p:cNvPr>
                <p:cNvGrpSpPr/>
                <p:nvPr/>
              </p:nvGrpSpPr>
              <p:grpSpPr>
                <a:xfrm>
                  <a:off x="890629" y="1230868"/>
                  <a:ext cx="5395119" cy="369401"/>
                  <a:chOff x="890629" y="1230868"/>
                  <a:chExt cx="5395119" cy="369401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72825E29-BCF0-2B43-8835-1485762049A8}"/>
                      </a:ext>
                    </a:extLst>
                  </p:cNvPr>
                  <p:cNvSpPr/>
                  <p:nvPr/>
                </p:nvSpPr>
                <p:spPr>
                  <a:xfrm>
                    <a:off x="890629" y="1230868"/>
                    <a:ext cx="5395119" cy="3693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4E8612B6-D773-734B-874F-900C3C8E7D41}"/>
                      </a:ext>
                    </a:extLst>
                  </p:cNvPr>
                  <p:cNvSpPr txBox="1"/>
                  <p:nvPr/>
                </p:nvSpPr>
                <p:spPr>
                  <a:xfrm>
                    <a:off x="890629" y="1230868"/>
                    <a:ext cx="41870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30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C2B6373-08F0-6E4B-A09B-5EC6446C045E}"/>
                      </a:ext>
                    </a:extLst>
                  </p:cNvPr>
                  <p:cNvSpPr txBox="1"/>
                  <p:nvPr/>
                </p:nvSpPr>
                <p:spPr>
                  <a:xfrm>
                    <a:off x="1315753" y="1230937"/>
                    <a:ext cx="41870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29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5B10A5F-4796-D04E-96DC-1D9F71A1C689}"/>
                      </a:ext>
                    </a:extLst>
                  </p:cNvPr>
                  <p:cNvSpPr txBox="1"/>
                  <p:nvPr/>
                </p:nvSpPr>
                <p:spPr>
                  <a:xfrm>
                    <a:off x="1734457" y="1230868"/>
                    <a:ext cx="41870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28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76D524C7-CF42-304B-82DA-0BBD7E47CADA}"/>
                      </a:ext>
                    </a:extLst>
                  </p:cNvPr>
                  <p:cNvSpPr txBox="1"/>
                  <p:nvPr/>
                </p:nvSpPr>
                <p:spPr>
                  <a:xfrm>
                    <a:off x="2153404" y="1230868"/>
                    <a:ext cx="41870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27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521586E0-BA3D-4E4B-8CF2-68CBC2218259}"/>
                      </a:ext>
                    </a:extLst>
                  </p:cNvPr>
                  <p:cNvSpPr txBox="1"/>
                  <p:nvPr/>
                </p:nvSpPr>
                <p:spPr>
                  <a:xfrm>
                    <a:off x="2572106" y="1230937"/>
                    <a:ext cx="1875735" cy="3693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               …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741F09D8-F7C9-1C48-A032-D4577E5E01DD}"/>
                      </a:ext>
                    </a:extLst>
                  </p:cNvPr>
                  <p:cNvSpPr txBox="1"/>
                  <p:nvPr/>
                </p:nvSpPr>
                <p:spPr>
                  <a:xfrm>
                    <a:off x="4447843" y="1230937"/>
                    <a:ext cx="40748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  7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26FFAAB3-BF5B-AD49-A801-09FD24AC2F43}"/>
                      </a:ext>
                    </a:extLst>
                  </p:cNvPr>
                  <p:cNvSpPr txBox="1"/>
                  <p:nvPr/>
                </p:nvSpPr>
                <p:spPr>
                  <a:xfrm>
                    <a:off x="4852141" y="1230937"/>
                    <a:ext cx="1016080" cy="3693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      …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B186BDF-DC0F-F74E-ABDF-9F1B9664D66C}"/>
                      </a:ext>
                    </a:extLst>
                  </p:cNvPr>
                  <p:cNvSpPr txBox="1"/>
                  <p:nvPr/>
                </p:nvSpPr>
                <p:spPr>
                  <a:xfrm>
                    <a:off x="5868221" y="1230868"/>
                    <a:ext cx="407484" cy="36933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  1</a:t>
                    </a:r>
                  </a:p>
                </p:txBody>
              </p:sp>
            </p:grp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008F5D3-E724-F947-9399-9CB0341AED22}"/>
                    </a:ext>
                  </a:extLst>
                </p:cNvPr>
                <p:cNvCxnSpPr>
                  <a:cxnSpLocks/>
                  <a:stCxn id="40" idx="2"/>
                </p:cNvCxnSpPr>
                <p:nvPr/>
              </p:nvCxnSpPr>
              <p:spPr>
                <a:xfrm>
                  <a:off x="1099981" y="1600200"/>
                  <a:ext cx="0" cy="19710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62775846-FB52-B94E-8F62-AC155EB991CF}"/>
                    </a:ext>
                  </a:extLst>
                </p:cNvPr>
                <p:cNvCxnSpPr/>
                <p:nvPr/>
              </p:nvCxnSpPr>
              <p:spPr>
                <a:xfrm>
                  <a:off x="1099981" y="3581400"/>
                  <a:ext cx="425124" cy="1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B6430519-BE47-054E-BAC8-3B5D97848633}"/>
                    </a:ext>
                  </a:extLst>
                </p:cNvPr>
                <p:cNvCxnSpPr>
                  <a:cxnSpLocks/>
                  <a:stCxn id="56" idx="1"/>
                  <a:endCxn id="50" idx="0"/>
                </p:cNvCxnSpPr>
                <p:nvPr/>
              </p:nvCxnSpPr>
              <p:spPr>
                <a:xfrm>
                  <a:off x="3509970" y="2679950"/>
                  <a:ext cx="1313700" cy="5545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78D2590B-16DC-1244-9A8D-ED43D4591F54}"/>
                    </a:ext>
                  </a:extLst>
                </p:cNvPr>
                <p:cNvCxnSpPr>
                  <a:cxnSpLocks/>
                  <a:stCxn id="48" idx="1"/>
                  <a:endCxn id="76" idx="0"/>
                </p:cNvCxnSpPr>
                <p:nvPr/>
              </p:nvCxnSpPr>
              <p:spPr>
                <a:xfrm>
                  <a:off x="5738070" y="2502934"/>
                  <a:ext cx="1821605" cy="1585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C21DAF3-AEDB-3742-9D79-623E969982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7783" y="2506113"/>
                  <a:ext cx="651760" cy="3964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441B007-AE0C-1849-9511-A032C8B75147}"/>
                    </a:ext>
                  </a:extLst>
                </p:cNvPr>
                <p:cNvCxnSpPr>
                  <a:cxnSpLocks/>
                  <a:stCxn id="42" idx="2"/>
                </p:cNvCxnSpPr>
                <p:nvPr/>
              </p:nvCxnSpPr>
              <p:spPr>
                <a:xfrm>
                  <a:off x="1943809" y="1600200"/>
                  <a:ext cx="5853" cy="92081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E2147109-786F-3745-B517-A680632E1A05}"/>
                    </a:ext>
                  </a:extLst>
                </p:cNvPr>
                <p:cNvCxnSpPr>
                  <a:cxnSpLocks/>
                  <a:endCxn id="58" idx="0"/>
                </p:cNvCxnSpPr>
                <p:nvPr/>
              </p:nvCxnSpPr>
              <p:spPr>
                <a:xfrm flipV="1">
                  <a:off x="2417409" y="2862511"/>
                  <a:ext cx="178160" cy="2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D60D090-8262-8841-B385-50CC9F4761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17409" y="2862511"/>
                  <a:ext cx="6026" cy="543058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F5DDB75-665B-6841-8C2C-6FAE54692197}"/>
                    </a:ext>
                  </a:extLst>
                </p:cNvPr>
                <p:cNvCxnSpPr>
                  <a:cxnSpLocks/>
                  <a:stCxn id="41" idx="2"/>
                  <a:endCxn id="84" idx="0"/>
                </p:cNvCxnSpPr>
                <p:nvPr/>
              </p:nvCxnSpPr>
              <p:spPr>
                <a:xfrm flipH="1">
                  <a:off x="1510618" y="1600269"/>
                  <a:ext cx="14487" cy="1616006"/>
                </a:xfrm>
                <a:prstGeom prst="line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C3BCC63-DEE3-2446-B0AB-2558550BFFF6}"/>
                    </a:ext>
                  </a:extLst>
                </p:cNvPr>
                <p:cNvCxnSpPr>
                  <a:cxnSpLocks/>
                  <a:stCxn id="45" idx="2"/>
                </p:cNvCxnSpPr>
                <p:nvPr/>
              </p:nvCxnSpPr>
              <p:spPr>
                <a:xfrm>
                  <a:off x="4651585" y="1600269"/>
                  <a:ext cx="0" cy="72351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C64AAE6A-8F11-CD4B-917B-E4B8C8C8EE5B}"/>
                    </a:ext>
                  </a:extLst>
                </p:cNvPr>
                <p:cNvCxnSpPr/>
                <p:nvPr/>
              </p:nvCxnSpPr>
              <p:spPr>
                <a:xfrm>
                  <a:off x="4644677" y="2320369"/>
                  <a:ext cx="210650" cy="0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8EDB35E6-7EC4-DB43-858B-58B04A8B59E8}"/>
                    </a:ext>
                  </a:extLst>
                </p:cNvPr>
                <p:cNvCxnSpPr/>
                <p:nvPr/>
              </p:nvCxnSpPr>
              <p:spPr>
                <a:xfrm flipH="1">
                  <a:off x="6285749" y="1383268"/>
                  <a:ext cx="1455695" cy="0"/>
                </a:xfrm>
                <a:prstGeom prst="straightConnector1">
                  <a:avLst/>
                </a:prstGeom>
                <a:ln w="1905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831E4BA-0FBC-4D43-ADAA-AA18EFD619E1}"/>
                    </a:ext>
                  </a:extLst>
                </p:cNvPr>
                <p:cNvCxnSpPr>
                  <a:cxnSpLocks/>
                  <a:endCxn id="74" idx="2"/>
                </p:cNvCxnSpPr>
                <p:nvPr/>
              </p:nvCxnSpPr>
              <p:spPr>
                <a:xfrm flipH="1">
                  <a:off x="7742238" y="1390912"/>
                  <a:ext cx="1" cy="2007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04B77DD0-F47E-1646-80A1-10E19BF6270F}"/>
                    </a:ext>
                  </a:extLst>
                </p:cNvPr>
                <p:cNvCxnSpPr>
                  <a:cxnSpLocks/>
                  <a:stCxn id="47" idx="0"/>
                  <a:endCxn id="36" idx="2"/>
                </p:cNvCxnSpPr>
                <p:nvPr/>
              </p:nvCxnSpPr>
              <p:spPr>
                <a:xfrm flipV="1">
                  <a:off x="6071963" y="904858"/>
                  <a:ext cx="1603" cy="32601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F137ABE-0A71-B440-AB46-677A10E06AEB}"/>
                    </a:ext>
                  </a:extLst>
                </p:cNvPr>
                <p:cNvSpPr txBox="1"/>
                <p:nvPr/>
              </p:nvSpPr>
              <p:spPr>
                <a:xfrm>
                  <a:off x="5670399" y="3224906"/>
                  <a:ext cx="313387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Switch</a:t>
                  </a:r>
                </a:p>
                <a:p>
                  <a:r>
                    <a:rPr lang="en-US" dirty="0"/>
                    <a:t>Open: Pseudo-random Patterns</a:t>
                  </a:r>
                </a:p>
                <a:p>
                  <a:r>
                    <a:rPr lang="en-US" dirty="0"/>
                    <a:t>Closed: Toggle Pattern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52A3F0B-C5FC-4A49-966E-809517737891}"/>
                    </a:ext>
                  </a:extLst>
                </p:cNvPr>
                <p:cNvSpPr txBox="1"/>
                <p:nvPr/>
              </p:nvSpPr>
              <p:spPr>
                <a:xfrm>
                  <a:off x="2257958" y="729735"/>
                  <a:ext cx="20738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30-Bit Shift Register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E2758A3-6F0A-1B4E-84DC-B737C08C6E7F}"/>
                    </a:ext>
                  </a:extLst>
                </p:cNvPr>
                <p:cNvSpPr txBox="1"/>
                <p:nvPr/>
              </p:nvSpPr>
              <p:spPr>
                <a:xfrm>
                  <a:off x="4894557" y="535526"/>
                  <a:ext cx="23580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Pseudo-random Bit out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1C08FD4-75CF-1B4F-895C-2F96E7AC0795}"/>
                    </a:ext>
                  </a:extLst>
                </p:cNvPr>
                <p:cNvSpPr txBox="1"/>
                <p:nvPr/>
              </p:nvSpPr>
              <p:spPr>
                <a:xfrm>
                  <a:off x="5497952" y="2532582"/>
                  <a:ext cx="203741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Pseudo-random Bit </a:t>
                  </a:r>
                </a:p>
                <a:p>
                  <a:pPr algn="ctr"/>
                  <a:r>
                    <a:rPr lang="en-US" dirty="0"/>
                    <a:t>(0 or 1)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7C6A1CB-4131-5846-9D6E-8DB284161B15}"/>
                    </a:ext>
                  </a:extLst>
                </p:cNvPr>
                <p:cNvSpPr txBox="1"/>
                <p:nvPr/>
              </p:nvSpPr>
              <p:spPr>
                <a:xfrm>
                  <a:off x="6538548" y="995823"/>
                  <a:ext cx="10241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Shift Left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7E2822-F81E-BF4B-BFCB-A437725D1E34}"/>
                  </a:ext>
                </a:extLst>
              </p:cNvPr>
              <p:cNvSpPr txBox="1"/>
              <p:nvPr/>
            </p:nvSpPr>
            <p:spPr>
              <a:xfrm>
                <a:off x="10325943" y="2454364"/>
                <a:ext cx="470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OR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53DA0-97F3-E040-BD8E-A05548FD91A9}"/>
                </a:ext>
              </a:extLst>
            </p:cNvPr>
            <p:cNvSpPr txBox="1"/>
            <p:nvPr/>
          </p:nvSpPr>
          <p:spPr>
            <a:xfrm>
              <a:off x="7796351" y="2852056"/>
              <a:ext cx="588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XOR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F91E19-5F1A-F74B-B6BC-B6A63AC27876}"/>
                </a:ext>
              </a:extLst>
            </p:cNvPr>
            <p:cNvSpPr txBox="1"/>
            <p:nvPr/>
          </p:nvSpPr>
          <p:spPr>
            <a:xfrm>
              <a:off x="4483565" y="3740389"/>
              <a:ext cx="588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XOR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E04FF5-A99C-9347-B943-6584707C9671}"/>
                </a:ext>
              </a:extLst>
            </p:cNvPr>
            <p:cNvSpPr txBox="1"/>
            <p:nvPr/>
          </p:nvSpPr>
          <p:spPr>
            <a:xfrm>
              <a:off x="5573317" y="3038940"/>
              <a:ext cx="588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XOR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628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3BFA-DA3C-4142-B927-3AF54991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Helicity Decoder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C208-6EF8-4A04-8A9B-32F39F767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MOLLER fast helicity reversal </a:t>
            </a: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delay reporting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could</a:t>
            </a: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cause mis-identification of real helicity of some of events in counting mode (these are random events), diluting measured asymmetry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dirty="0"/>
              <a:t>Board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developed by: MOLLER Collaboration (Ohio University), Jefferson Lab Fast Electronics Group and Accelerator Division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Will be used by all data acquisition systems using helicity signals</a:t>
            </a:r>
          </a:p>
          <a:p>
            <a:pPr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1" u="sng" dirty="0"/>
              <a:t>Board will not reconstruct real helicity or real </a:t>
            </a:r>
            <a:r>
              <a:rPr lang="en-US" altLang="en-US" sz="2000" b="1" u="sng" dirty="0">
                <a:latin typeface="Arial" panose="020B0604020202020204" pitchFamily="34" charset="0"/>
              </a:rPr>
              <a:t>30-Bit Shift Register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Board has four input signals: T_Settle, Delayed Helicity, Helicity Pattern, and Pair Sync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each counting event: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00460" lvl="1" indent="-3429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1800" spc="-1" dirty="0">
                <a:uFill>
                  <a:solidFill>
                    <a:srgbClr val="FFFFFF"/>
                  </a:solidFill>
                </a:uFill>
                <a:latin typeface="Arial"/>
              </a:rPr>
              <a:t>Now: Delayed Helicity and Pattern are recorded in Rings of helicity-gated SIS3801 Scaler. Offline analysis then attempts to construct real helicity, a complicated process due to delay and randomness of events.</a:t>
            </a:r>
            <a:endParaRPr lang="en-US" sz="1800" spc="-1" dirty="0"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00460" lvl="1" indent="-3429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New Board: board will keep records of helicities spanning last 30 patterns – to be able to construct 30-bit shift register seed of pseudo-random helicity generator – and position within pattern. And for each event, these records are read along with event. Offline analysis (anytime&gt;n-patterns) will calculate real helicity using helicity predictor. Will be able to correctly identify helicity of every event.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39699-F9C9-4092-A98E-981D6AFB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5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3BFA-DA3C-4142-B927-3AF54991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 Travel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EC208-6EF8-4A04-8A9B-32F39F767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10 µs T_Settle time, travel time from photocathode (Pockels Cell) to Hall target becomes relevant. Also, </a:t>
            </a:r>
            <a:r>
              <a:rPr lang="en-US" sz="2000" dirty="0"/>
              <a:t>time it takes for helicity board signals to propagate to Laser Hut and to Halls.</a:t>
            </a:r>
          </a:p>
          <a:p>
            <a:pPr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dirty="0"/>
              <a:t>It takes electron beam about 4.3 µs per pass to reach Hall. </a:t>
            </a:r>
          </a:p>
          <a:p>
            <a:r>
              <a:rPr lang="en-US" sz="2000" dirty="0"/>
              <a:t>Total distance at 5 passes is about 6.5 km</a:t>
            </a:r>
          </a:p>
          <a:p>
            <a:r>
              <a:rPr lang="en-US" sz="2000" dirty="0"/>
              <a:t>Fiber length from Injector Service Building (ISB) IN01B05 to Counting House was measured to be 1705 ft. With n=1.45, it takes 2.5 µs for helicity signals to travel in fibers to Hall DAQ</a:t>
            </a:r>
          </a:p>
          <a:p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All these travel times will be accounted for in this new Helicity Decoder Board such that recorded events have correct helicity at Physics Interaction Time</a:t>
            </a:r>
          </a:p>
          <a:p>
            <a:endParaRPr lang="en-US" sz="2000" dirty="0"/>
          </a:p>
          <a:p>
            <a:r>
              <a:rPr lang="en-US" sz="2000" dirty="0"/>
              <a:t>Built 20 Production Boards, tested and ready for distribution: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Five in use: 2 MOLLER, 1 Hall B, 1 Hall D, 1 Injector Mott Polarimeter</a:t>
            </a:r>
          </a:p>
          <a:p>
            <a:pPr lvl="1"/>
            <a:r>
              <a:rPr lang="en-US" sz="1800" b="1" dirty="0">
                <a:solidFill>
                  <a:srgbClr val="00B050"/>
                </a:solidFill>
              </a:rPr>
              <a:t>Contact Chris Cuevas to get your board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39699-F9C9-4092-A98E-981D6AFB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75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A258-6863-4CBC-B83B-8A2D0DC8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Decoder Board I/O and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27EEA-326F-450B-8172-5DDAE3D6B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Input: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T_Settle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Delayed Helicity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Helicity Pattern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Pair Sync</a:t>
            </a:r>
            <a:endParaRPr lang="en-US" strike="sngStrike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External 250 MHz FADC Clock (ECL) – Board has 250 MHz internal clock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Trigger and Sync Signals</a:t>
            </a:r>
          </a:p>
          <a:p>
            <a:r>
              <a:rPr lang="en-US" sz="2400" dirty="0"/>
              <a:t>Output: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Four NIM helicity outputs: T_Settle, Delayed, Pattern and Pair Sync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Data words for each trigger event</a:t>
            </a:r>
          </a:p>
          <a:p>
            <a:r>
              <a:rPr lang="en-US" sz="2400" dirty="0"/>
              <a:t>Add programable common delay (0-32 µs) for input helicity signals:</a:t>
            </a:r>
          </a:p>
          <a:p>
            <a:pPr lvl="1"/>
            <a:r>
              <a:rPr lang="en-US" sz="2200" dirty="0"/>
              <a:t>To fix time delays due to beam travel time and helicity signal distribution to Hall</a:t>
            </a:r>
          </a:p>
          <a:p>
            <a:pPr lvl="1"/>
            <a:r>
              <a:rPr lang="en-US" sz="2200" dirty="0"/>
              <a:t>Will be measured for each board in a specific DAQ</a:t>
            </a:r>
            <a:endParaRPr lang="en-US" sz="2200" dirty="0">
              <a:solidFill>
                <a:srgbClr val="FF0000"/>
              </a:solidFill>
            </a:endParaRPr>
          </a:p>
          <a:p>
            <a:pPr lvl="1"/>
            <a:r>
              <a:rPr lang="en-US" sz="2200" dirty="0"/>
              <a:t>Will sync helicity of beam at Physics Interaction Time in Hall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A8C7B-2264-42C0-B136-4EA9C40A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7D1C2FF-BFE7-4CD3-9519-FA0052682037}"/>
              </a:ext>
            </a:extLst>
          </p:cNvPr>
          <p:cNvSpPr/>
          <p:nvPr/>
        </p:nvSpPr>
        <p:spPr>
          <a:xfrm>
            <a:off x="3856320" y="1739900"/>
            <a:ext cx="1709877" cy="660400"/>
          </a:xfrm>
          <a:prstGeom prst="wedgeRoundRectCallout">
            <a:avLst>
              <a:gd name="adj1" fmla="val -48355"/>
              <a:gd name="adj2" fmla="val 12214"/>
              <a:gd name="adj3" fmla="val 16667"/>
            </a:avLst>
          </a:prstGeom>
          <a:solidFill>
            <a:schemeClr val="bg1">
              <a:alpha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NIM or Fiber, programmable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6C8211D-D0F9-49CC-B298-357A9B180B95}"/>
              </a:ext>
            </a:extLst>
          </p:cNvPr>
          <p:cNvSpPr/>
          <p:nvPr/>
        </p:nvSpPr>
        <p:spPr>
          <a:xfrm>
            <a:off x="3378200" y="1473200"/>
            <a:ext cx="333248" cy="1193800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A258-6863-4CBC-B83B-8A2D0DC8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Programmable Common 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27EEA-326F-450B-8172-5DDAE3D6B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4" y="966055"/>
            <a:ext cx="6276238" cy="2172003"/>
          </a:xfrm>
        </p:spPr>
        <p:txBody>
          <a:bodyPr>
            <a:noAutofit/>
          </a:bodyPr>
          <a:lstStyle/>
          <a:p>
            <a:r>
              <a:rPr lang="en-US" sz="2400" dirty="0"/>
              <a:t>How to set input common time delay:</a:t>
            </a:r>
          </a:p>
          <a:p>
            <a:pPr lvl="1"/>
            <a:r>
              <a:rPr lang="en-US" sz="1800" dirty="0"/>
              <a:t>Helicity Board: 60 Hz Beam Sync (354 µs)</a:t>
            </a:r>
          </a:p>
          <a:p>
            <a:pPr lvl="1"/>
            <a:r>
              <a:rPr lang="en-US" sz="1800" dirty="0"/>
              <a:t>Electron Beam: VL, 60 Hz Beam Sync, 50 ns pulses</a:t>
            </a:r>
          </a:p>
          <a:p>
            <a:pPr lvl="1"/>
            <a:r>
              <a:rPr lang="en-US" sz="1800" dirty="0"/>
              <a:t>First, check relative timing of electron VL Generator and Helicity signal on laser table</a:t>
            </a:r>
          </a:p>
          <a:p>
            <a:pPr lvl="1"/>
            <a:r>
              <a:rPr lang="en-US" sz="1800" dirty="0"/>
              <a:t>Adjust board common delay to match relative timing at laser table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A8C7B-2264-42C0-B136-4EA9C40A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76B4D28-5350-4F25-B3AF-80592EA3E95A}"/>
              </a:ext>
            </a:extLst>
          </p:cNvPr>
          <p:cNvGrpSpPr/>
          <p:nvPr/>
        </p:nvGrpSpPr>
        <p:grpSpPr>
          <a:xfrm>
            <a:off x="5383212" y="1810695"/>
            <a:ext cx="6188885" cy="4377378"/>
            <a:chOff x="5408612" y="1476599"/>
            <a:chExt cx="6188885" cy="437737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2517119-509B-4AF4-BD3D-FB236EA9F1D5}"/>
                </a:ext>
              </a:extLst>
            </p:cNvPr>
            <p:cNvGrpSpPr/>
            <p:nvPr/>
          </p:nvGrpSpPr>
          <p:grpSpPr>
            <a:xfrm>
              <a:off x="5408612" y="1476599"/>
              <a:ext cx="6188885" cy="4377378"/>
              <a:chOff x="5408612" y="1476599"/>
              <a:chExt cx="6188885" cy="437737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6547587-0D48-4117-97A3-A5715D2068ED}"/>
                  </a:ext>
                </a:extLst>
              </p:cNvPr>
              <p:cNvGrpSpPr/>
              <p:nvPr/>
            </p:nvGrpSpPr>
            <p:grpSpPr>
              <a:xfrm>
                <a:off x="5408612" y="1476599"/>
                <a:ext cx="6188885" cy="4377378"/>
                <a:chOff x="2794851" y="2120571"/>
                <a:chExt cx="6188885" cy="4377378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7D26F68-4119-489F-9EF9-C00E2681CF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04535" y="3659447"/>
                  <a:ext cx="0" cy="241876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B8D5D79-04FF-426B-83F5-A37EFF0238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04535" y="2202866"/>
                  <a:ext cx="1067391" cy="387535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22C5787-7B54-4B65-B4C2-3335AE1E55EB}"/>
                    </a:ext>
                  </a:extLst>
                </p:cNvPr>
                <p:cNvSpPr/>
                <p:nvPr/>
              </p:nvSpPr>
              <p:spPr>
                <a:xfrm rot="16200000">
                  <a:off x="7481091" y="4030722"/>
                  <a:ext cx="246885" cy="49377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920CF5E3-9C4C-4A19-A2C3-9DA25ACCD433}"/>
                    </a:ext>
                  </a:extLst>
                </p:cNvPr>
                <p:cNvSpPr txBox="1"/>
                <p:nvPr/>
              </p:nvSpPr>
              <p:spPr>
                <a:xfrm>
                  <a:off x="6759380" y="3713977"/>
                  <a:ext cx="87556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VL</a:t>
                  </a:r>
                </a:p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Generator</a:t>
                  </a:r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FB6A52C-51F6-44A0-86C1-55AF8DD780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92076" y="2202865"/>
                  <a:ext cx="153460" cy="59180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A660C0D7-8C90-4823-98C2-D95D6E110AD2}"/>
                    </a:ext>
                  </a:extLst>
                </p:cNvPr>
                <p:cNvCxnSpPr/>
                <p:nvPr/>
              </p:nvCxnSpPr>
              <p:spPr>
                <a:xfrm rot="5400000">
                  <a:off x="6736306" y="4642179"/>
                  <a:ext cx="3711541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4EDC3B0D-07C2-404F-8193-F67328EE95EA}"/>
                    </a:ext>
                  </a:extLst>
                </p:cNvPr>
                <p:cNvCxnSpPr/>
                <p:nvPr/>
              </p:nvCxnSpPr>
              <p:spPr>
                <a:xfrm>
                  <a:off x="7357650" y="5995917"/>
                  <a:ext cx="493770" cy="16459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1589E22E-A376-4DF6-890D-0CA2CE5731D2}"/>
                    </a:ext>
                  </a:extLst>
                </p:cNvPr>
                <p:cNvCxnSpPr/>
                <p:nvPr/>
              </p:nvCxnSpPr>
              <p:spPr>
                <a:xfrm>
                  <a:off x="8407671" y="2120571"/>
                  <a:ext cx="576065" cy="164590"/>
                </a:xfrm>
                <a:prstGeom prst="line">
                  <a:avLst/>
                </a:prstGeom>
                <a:ln w="76200"/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138" name="Rounded Rectangle 30">
                  <a:extLst>
                    <a:ext uri="{FF2B5EF4-FFF2-40B4-BE49-F238E27FC236}">
                      <a16:creationId xmlns:a16="http://schemas.microsoft.com/office/drawing/2014/main" id="{1A32B6DF-DED7-4437-9D67-E270E75C0036}"/>
                    </a:ext>
                  </a:extLst>
                </p:cNvPr>
                <p:cNvSpPr/>
                <p:nvPr/>
              </p:nvSpPr>
              <p:spPr>
                <a:xfrm rot="900000">
                  <a:off x="7818168" y="4621840"/>
                  <a:ext cx="246885" cy="411475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6231736B-BAE1-44F5-BC47-A4AE41D260D4}"/>
                    </a:ext>
                  </a:extLst>
                </p:cNvPr>
                <p:cNvSpPr txBox="1"/>
                <p:nvPr/>
              </p:nvSpPr>
              <p:spPr>
                <a:xfrm>
                  <a:off x="7988278" y="5008376"/>
                  <a:ext cx="579332" cy="5262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itchFamily="34" charset="0"/>
                      <a:cs typeface="Arial" pitchFamily="34" charset="0"/>
                    </a:rPr>
                    <a:t>RTP </a:t>
                  </a:r>
                </a:p>
                <a:p>
                  <a:pPr algn="ctr"/>
                  <a:r>
                    <a:rPr lang="en-US" sz="1600" dirty="0">
                      <a:latin typeface="Arial" pitchFamily="34" charset="0"/>
                      <a:cs typeface="Arial" pitchFamily="34" charset="0"/>
                    </a:rPr>
                    <a:t>Cell</a:t>
                  </a: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7B2269B-1FD1-4488-A435-FAF9257C827F}"/>
                    </a:ext>
                  </a:extLst>
                </p:cNvPr>
                <p:cNvCxnSpPr>
                  <a:cxnSpLocks/>
                  <a:stCxn id="148" idx="2"/>
                </p:cNvCxnSpPr>
                <p:nvPr/>
              </p:nvCxnSpPr>
              <p:spPr>
                <a:xfrm>
                  <a:off x="3535507" y="6497948"/>
                  <a:ext cx="5056569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2452B305-B88B-4210-BB51-FC756409F1C3}"/>
                    </a:ext>
                  </a:extLst>
                </p:cNvPr>
                <p:cNvSpPr/>
                <p:nvPr/>
              </p:nvSpPr>
              <p:spPr>
                <a:xfrm>
                  <a:off x="6508790" y="4801246"/>
                  <a:ext cx="164590" cy="24688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699E308D-E4F7-430A-A585-00CA27FF5C2A}"/>
                    </a:ext>
                  </a:extLst>
                </p:cNvPr>
                <p:cNvSpPr txBox="1"/>
                <p:nvPr/>
              </p:nvSpPr>
              <p:spPr>
                <a:xfrm>
                  <a:off x="3675566" y="3527824"/>
                  <a:ext cx="74571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Delayed</a:t>
                  </a:r>
                </a:p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Helicity</a:t>
                  </a:r>
                </a:p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Fiber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DC29F19A-F411-4FFC-99DB-E845960CF0CC}"/>
                    </a:ext>
                  </a:extLst>
                </p:cNvPr>
                <p:cNvSpPr txBox="1"/>
                <p:nvPr/>
              </p:nvSpPr>
              <p:spPr>
                <a:xfrm>
                  <a:off x="6324648" y="5098931"/>
                  <a:ext cx="90922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HV Supply</a:t>
                  </a: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53F70EBC-D76A-451A-8A4B-DFD91C88BC49}"/>
                    </a:ext>
                  </a:extLst>
                </p:cNvPr>
                <p:cNvCxnSpPr>
                  <a:cxnSpLocks/>
                  <a:stCxn id="143" idx="3"/>
                </p:cNvCxnSpPr>
                <p:nvPr/>
              </p:nvCxnSpPr>
              <p:spPr>
                <a:xfrm flipV="1">
                  <a:off x="6673380" y="4923165"/>
                  <a:ext cx="1108807" cy="15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ounded Rectangle 40">
                  <a:extLst>
                    <a:ext uri="{FF2B5EF4-FFF2-40B4-BE49-F238E27FC236}">
                      <a16:creationId xmlns:a16="http://schemas.microsoft.com/office/drawing/2014/main" id="{0BEAE003-FEEA-4857-ABA0-2D24AD8B3615}"/>
                    </a:ext>
                  </a:extLst>
                </p:cNvPr>
                <p:cNvSpPr/>
                <p:nvPr/>
              </p:nvSpPr>
              <p:spPr>
                <a:xfrm>
                  <a:off x="2794851" y="5592702"/>
                  <a:ext cx="1481311" cy="905246"/>
                </a:xfrm>
                <a:prstGeom prst="round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0BBFFC8-EA1A-4944-A0F1-79C6881D5DD8}"/>
                    </a:ext>
                  </a:extLst>
                </p:cNvPr>
                <p:cNvSpPr/>
                <p:nvPr/>
              </p:nvSpPr>
              <p:spPr>
                <a:xfrm>
                  <a:off x="4414718" y="5161181"/>
                  <a:ext cx="913771" cy="90524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6E9FE3DA-BD3E-49B7-9B2D-7067F97CE158}"/>
                    </a:ext>
                  </a:extLst>
                </p:cNvPr>
                <p:cNvSpPr txBox="1"/>
                <p:nvPr/>
              </p:nvSpPr>
              <p:spPr>
                <a:xfrm>
                  <a:off x="3010241" y="5839587"/>
                  <a:ext cx="1089529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Arial" pitchFamily="34" charset="0"/>
                      <a:cs typeface="Arial" pitchFamily="34" charset="0"/>
                    </a:rPr>
                    <a:t>CEBAF</a:t>
                  </a: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30B724A3-3985-4658-8C90-97A0D04C34B3}"/>
                    </a:ext>
                  </a:extLst>
                </p:cNvPr>
                <p:cNvSpPr txBox="1"/>
                <p:nvPr/>
              </p:nvSpPr>
              <p:spPr>
                <a:xfrm>
                  <a:off x="5299551" y="5431001"/>
                  <a:ext cx="645177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Arial" pitchFamily="34" charset="0"/>
                      <a:cs typeface="Arial" pitchFamily="34" charset="0"/>
                    </a:rPr>
                    <a:t>Hall</a:t>
                  </a:r>
                </a:p>
              </p:txBody>
            </p: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1279A9D3-4B0D-47A1-8366-3CE1306C0F57}"/>
                    </a:ext>
                  </a:extLst>
                </p:cNvPr>
                <p:cNvCxnSpPr>
                  <a:cxnSpLocks/>
                  <a:stCxn id="196" idx="1"/>
                </p:cNvCxnSpPr>
                <p:nvPr/>
              </p:nvCxnSpPr>
              <p:spPr>
                <a:xfrm flipH="1">
                  <a:off x="3212714" y="3782210"/>
                  <a:ext cx="2121819" cy="618840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Elbow Connector 49">
                  <a:extLst>
                    <a:ext uri="{FF2B5EF4-FFF2-40B4-BE49-F238E27FC236}">
                      <a16:creationId xmlns:a16="http://schemas.microsoft.com/office/drawing/2014/main" id="{A97A3D77-D121-4138-BD80-2737A09F4E3A}"/>
                    </a:ext>
                  </a:extLst>
                </p:cNvPr>
                <p:cNvCxnSpPr>
                  <a:cxnSpLocks/>
                  <a:stCxn id="196" idx="3"/>
                  <a:endCxn id="143" idx="0"/>
                </p:cNvCxnSpPr>
                <p:nvPr/>
              </p:nvCxnSpPr>
              <p:spPr>
                <a:xfrm>
                  <a:off x="6159151" y="3782210"/>
                  <a:ext cx="431934" cy="1019036"/>
                </a:xfrm>
                <a:prstGeom prst="bentConnector2">
                  <a:avLst/>
                </a:prstGeom>
                <a:ln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6" name="Rounded Rectangle 68">
                  <a:extLst>
                    <a:ext uri="{FF2B5EF4-FFF2-40B4-BE49-F238E27FC236}">
                      <a16:creationId xmlns:a16="http://schemas.microsoft.com/office/drawing/2014/main" id="{5A6DF081-3BED-4B83-9250-8E223EB7918F}"/>
                    </a:ext>
                  </a:extLst>
                </p:cNvPr>
                <p:cNvSpPr/>
                <p:nvPr/>
              </p:nvSpPr>
              <p:spPr>
                <a:xfrm>
                  <a:off x="8427486" y="2383193"/>
                  <a:ext cx="329180" cy="658361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BC0DE82-D5E4-40B6-BB60-860B973EDB8C}"/>
                    </a:ext>
                  </a:extLst>
                </p:cNvPr>
                <p:cNvCxnSpPr>
                  <a:cxnSpLocks/>
                  <a:stCxn id="148" idx="0"/>
                </p:cNvCxnSpPr>
                <p:nvPr/>
              </p:nvCxnSpPr>
              <p:spPr>
                <a:xfrm>
                  <a:off x="3535507" y="5592702"/>
                  <a:ext cx="1327322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14B2FDDA-E125-4823-A1E0-BD1743B61B08}"/>
                    </a:ext>
                  </a:extLst>
                </p:cNvPr>
                <p:cNvSpPr txBox="1"/>
                <p:nvPr/>
              </p:nvSpPr>
              <p:spPr>
                <a:xfrm>
                  <a:off x="4604895" y="5736322"/>
                  <a:ext cx="550478" cy="2492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Target</a:t>
                  </a:r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67926625-D000-4877-BC40-9B8D8F3AD5E5}"/>
                    </a:ext>
                  </a:extLst>
                </p:cNvPr>
                <p:cNvSpPr/>
                <p:nvPr/>
              </p:nvSpPr>
              <p:spPr>
                <a:xfrm>
                  <a:off x="4739387" y="5469259"/>
                  <a:ext cx="246885" cy="24688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Hexagon 186">
                  <a:extLst>
                    <a:ext uri="{FF2B5EF4-FFF2-40B4-BE49-F238E27FC236}">
                      <a16:creationId xmlns:a16="http://schemas.microsoft.com/office/drawing/2014/main" id="{00872246-404C-451A-888A-F03D27509587}"/>
                    </a:ext>
                  </a:extLst>
                </p:cNvPr>
                <p:cNvSpPr/>
                <p:nvPr/>
              </p:nvSpPr>
              <p:spPr>
                <a:xfrm>
                  <a:off x="3901257" y="4440570"/>
                  <a:ext cx="493770" cy="411484"/>
                </a:xfrm>
                <a:prstGeom prst="hexagon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E70248C0-6D76-4C07-85FD-493ADC82B850}"/>
                    </a:ext>
                  </a:extLst>
                </p:cNvPr>
                <p:cNvSpPr txBox="1"/>
                <p:nvPr/>
              </p:nvSpPr>
              <p:spPr>
                <a:xfrm>
                  <a:off x="3932275" y="4522866"/>
                  <a:ext cx="466282" cy="2492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DAQ</a:t>
                  </a:r>
                </a:p>
              </p:txBody>
            </p: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26E32D1F-1DF0-46DE-A609-3884D2C0286D}"/>
                    </a:ext>
                  </a:extLst>
                </p:cNvPr>
                <p:cNvCxnSpPr>
                  <a:cxnSpLocks/>
                  <a:endCxn id="187" idx="1"/>
                </p:cNvCxnSpPr>
                <p:nvPr/>
              </p:nvCxnSpPr>
              <p:spPr>
                <a:xfrm flipH="1" flipV="1">
                  <a:off x="4292156" y="4852054"/>
                  <a:ext cx="570673" cy="7406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74B5642E-3DF2-4AB9-A859-3D82B4473775}"/>
                    </a:ext>
                  </a:extLst>
                </p:cNvPr>
                <p:cNvSpPr txBox="1"/>
                <p:nvPr/>
              </p:nvSpPr>
              <p:spPr>
                <a:xfrm>
                  <a:off x="5334533" y="3551377"/>
                  <a:ext cx="824618" cy="461665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Helicity Generator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1E9F5F80-43D5-4B86-9BDC-6C1DEB551248}"/>
                    </a:ext>
                  </a:extLst>
                </p:cNvPr>
                <p:cNvSpPr txBox="1"/>
                <p:nvPr/>
              </p:nvSpPr>
              <p:spPr>
                <a:xfrm>
                  <a:off x="4747651" y="3123857"/>
                  <a:ext cx="67999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Arial" pitchFamily="34" charset="0"/>
                      <a:cs typeface="Arial" pitchFamily="34" charset="0"/>
                    </a:rPr>
                    <a:t>ISB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908F4529-C335-4746-B038-2E31963F2543}"/>
                    </a:ext>
                  </a:extLst>
                </p:cNvPr>
                <p:cNvSpPr txBox="1"/>
                <p:nvPr/>
              </p:nvSpPr>
              <p:spPr>
                <a:xfrm>
                  <a:off x="5312077" y="2712373"/>
                  <a:ext cx="860190" cy="461665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60 Hz Beam Sync</a:t>
                  </a:r>
                </a:p>
              </p:txBody>
            </p:sp>
          </p:grp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0FB0EB9-2ED4-4535-8730-B42B25D9C391}"/>
                  </a:ext>
                </a:extLst>
              </p:cNvPr>
              <p:cNvCxnSpPr>
                <a:cxnSpLocks/>
                <a:stCxn id="55" idx="2"/>
                <a:endCxn id="196" idx="0"/>
              </p:cNvCxnSpPr>
              <p:nvPr/>
            </p:nvCxnSpPr>
            <p:spPr>
              <a:xfrm>
                <a:off x="8355933" y="2530066"/>
                <a:ext cx="4670" cy="377339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16B3315-43E1-4B0D-8356-A82A5C7AE0D4}"/>
                  </a:ext>
                </a:extLst>
              </p:cNvPr>
              <p:cNvSpPr/>
              <p:nvPr/>
            </p:nvSpPr>
            <p:spPr>
              <a:xfrm>
                <a:off x="5732238" y="3568700"/>
                <a:ext cx="94237" cy="8613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A12437B-F417-4AA1-97C7-A086F3E8AF7C}"/>
                  </a:ext>
                </a:extLst>
              </p:cNvPr>
              <p:cNvCxnSpPr>
                <a:cxnSpLocks/>
                <a:stCxn id="80" idx="3"/>
                <a:endCxn id="188" idx="1"/>
              </p:cNvCxnSpPr>
              <p:nvPr/>
            </p:nvCxnSpPr>
            <p:spPr>
              <a:xfrm>
                <a:off x="5826475" y="3999384"/>
                <a:ext cx="719561" cy="4160"/>
              </a:xfrm>
              <a:prstGeom prst="line">
                <a:avLst/>
              </a:prstGeom>
              <a:ln>
                <a:solidFill>
                  <a:srgbClr val="00B05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Elbow Connector 49">
                <a:extLst>
                  <a:ext uri="{FF2B5EF4-FFF2-40B4-BE49-F238E27FC236}">
                    <a16:creationId xmlns:a16="http://schemas.microsoft.com/office/drawing/2014/main" id="{028EFB93-8D3B-4603-805F-1FBEE92F5253}"/>
                  </a:ext>
                </a:extLst>
              </p:cNvPr>
              <p:cNvCxnSpPr>
                <a:cxnSpLocks/>
                <a:stCxn id="55" idx="3"/>
                <a:endCxn id="123" idx="0"/>
              </p:cNvCxnSpPr>
              <p:nvPr/>
            </p:nvCxnSpPr>
            <p:spPr>
              <a:xfrm>
                <a:off x="8786028" y="2299234"/>
                <a:ext cx="1185382" cy="133440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1986432-DDE3-4D62-A5F0-63EA6248804A}"/>
                </a:ext>
              </a:extLst>
            </p:cNvPr>
            <p:cNvSpPr txBox="1"/>
            <p:nvPr/>
          </p:nvSpPr>
          <p:spPr>
            <a:xfrm>
              <a:off x="8583494" y="3513799"/>
              <a:ext cx="6783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Real</a:t>
              </a:r>
            </a:p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Helicity</a:t>
              </a:r>
            </a:p>
            <a:p>
              <a:pPr algn="ctr"/>
              <a:r>
                <a:rPr lang="en-US" sz="1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Fiber</a:t>
              </a:r>
            </a:p>
          </p:txBody>
        </p:sp>
      </p:grp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73F1C78E-4EEF-4C07-8617-2C22294121A4}"/>
              </a:ext>
            </a:extLst>
          </p:cNvPr>
          <p:cNvSpPr/>
          <p:nvPr/>
        </p:nvSpPr>
        <p:spPr>
          <a:xfrm>
            <a:off x="9858409" y="2452531"/>
            <a:ext cx="998154" cy="838102"/>
          </a:xfrm>
          <a:prstGeom prst="wedgeRoundRectCallout">
            <a:avLst>
              <a:gd name="adj1" fmla="val 17404"/>
              <a:gd name="adj2" fmla="val 134552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 relative timing</a:t>
            </a:r>
          </a:p>
        </p:txBody>
      </p:sp>
      <p:sp>
        <p:nvSpPr>
          <p:cNvPr id="106" name="Speech Bubble: Rectangle with Corners Rounded 105">
            <a:extLst>
              <a:ext uri="{FF2B5EF4-FFF2-40B4-BE49-F238E27FC236}">
                <a16:creationId xmlns:a16="http://schemas.microsoft.com/office/drawing/2014/main" id="{3B9DBC3C-6D5B-4EBD-970D-C6363CD54B73}"/>
              </a:ext>
            </a:extLst>
          </p:cNvPr>
          <p:cNvSpPr/>
          <p:nvPr/>
        </p:nvSpPr>
        <p:spPr>
          <a:xfrm>
            <a:off x="1859322" y="3250753"/>
            <a:ext cx="3453028" cy="1462198"/>
          </a:xfrm>
          <a:prstGeom prst="wedgeRoundRectCallout">
            <a:avLst>
              <a:gd name="adj1" fmla="val 59838"/>
              <a:gd name="adj2" fmla="val 9279"/>
              <a:gd name="adj3" fmla="val 16667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Helicity Decoder Board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Check relative timing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EC4B5D1-57BE-433F-9EAB-F0E13969F6C6}"/>
              </a:ext>
            </a:extLst>
          </p:cNvPr>
          <p:cNvGrpSpPr/>
          <p:nvPr/>
        </p:nvGrpSpPr>
        <p:grpSpPr>
          <a:xfrm>
            <a:off x="2061716" y="3758494"/>
            <a:ext cx="2145683" cy="800459"/>
            <a:chOff x="2438441" y="3544775"/>
            <a:chExt cx="2145683" cy="800459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1ACCBB01-D33C-4C28-89F3-B4EC5BE9F432}"/>
                </a:ext>
              </a:extLst>
            </p:cNvPr>
            <p:cNvCxnSpPr>
              <a:cxnSpLocks/>
            </p:cNvCxnSpPr>
            <p:nvPr/>
          </p:nvCxnSpPr>
          <p:spPr>
            <a:xfrm>
              <a:off x="2441615" y="4345234"/>
              <a:ext cx="21425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AECF6BA-D891-4EEF-A6D4-815F30235A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8441" y="3544775"/>
              <a:ext cx="0" cy="8002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446B4A75-312E-4680-A3E1-6C324435DDE0}"/>
              </a:ext>
            </a:extLst>
          </p:cNvPr>
          <p:cNvSpPr txBox="1"/>
          <p:nvPr/>
        </p:nvSpPr>
        <p:spPr>
          <a:xfrm>
            <a:off x="5832093" y="4367448"/>
            <a:ext cx="664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Trigger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990EC9A-614A-4336-B44B-CB6CC5366702}"/>
              </a:ext>
            </a:extLst>
          </p:cNvPr>
          <p:cNvGrpSpPr/>
          <p:nvPr/>
        </p:nvGrpSpPr>
        <p:grpSpPr>
          <a:xfrm>
            <a:off x="2183614" y="4230330"/>
            <a:ext cx="545181" cy="317232"/>
            <a:chOff x="822492" y="4961648"/>
            <a:chExt cx="545181" cy="31723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2C0ECC2-9388-40A8-9364-4EF749BAD49F}"/>
                </a:ext>
              </a:extLst>
            </p:cNvPr>
            <p:cNvCxnSpPr>
              <a:cxnSpLocks/>
            </p:cNvCxnSpPr>
            <p:nvPr/>
          </p:nvCxnSpPr>
          <p:spPr>
            <a:xfrm>
              <a:off x="822492" y="5276753"/>
              <a:ext cx="18172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C8A2E42-E538-4023-AEA5-CB0600C0699A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19" y="4961648"/>
              <a:ext cx="18172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92260A4-071E-4249-86D7-AEA663AFBCA8}"/>
                </a:ext>
              </a:extLst>
            </p:cNvPr>
            <p:cNvCxnSpPr>
              <a:cxnSpLocks/>
            </p:cNvCxnSpPr>
            <p:nvPr/>
          </p:nvCxnSpPr>
          <p:spPr>
            <a:xfrm>
              <a:off x="1185946" y="5278880"/>
              <a:ext cx="18172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EE167CE-9856-48B1-8A81-B8EEC58E5E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4219" y="4965496"/>
              <a:ext cx="0" cy="31125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7180ADD-DDC1-4107-99FF-D8E4DCDF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946" y="4961648"/>
              <a:ext cx="0" cy="31125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37A2983-4039-445C-94F6-7867A08ED652}"/>
              </a:ext>
            </a:extLst>
          </p:cNvPr>
          <p:cNvGrpSpPr/>
          <p:nvPr/>
        </p:nvGrpSpPr>
        <p:grpSpPr>
          <a:xfrm>
            <a:off x="2823032" y="4230330"/>
            <a:ext cx="545181" cy="317232"/>
            <a:chOff x="822492" y="4961648"/>
            <a:chExt cx="545181" cy="317232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B846B30-1871-433C-9A54-B25984C29372}"/>
                </a:ext>
              </a:extLst>
            </p:cNvPr>
            <p:cNvCxnSpPr>
              <a:cxnSpLocks/>
            </p:cNvCxnSpPr>
            <p:nvPr/>
          </p:nvCxnSpPr>
          <p:spPr>
            <a:xfrm>
              <a:off x="822492" y="5276753"/>
              <a:ext cx="181727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C348038-6DA0-4312-AE29-5B8481186043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19" y="4961648"/>
              <a:ext cx="181727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005E8D90-0459-479F-817E-6C9C68CA98C6}"/>
                </a:ext>
              </a:extLst>
            </p:cNvPr>
            <p:cNvCxnSpPr>
              <a:cxnSpLocks/>
            </p:cNvCxnSpPr>
            <p:nvPr/>
          </p:nvCxnSpPr>
          <p:spPr>
            <a:xfrm>
              <a:off x="1185946" y="5278880"/>
              <a:ext cx="181727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E9A9A6C-141E-4279-A7F0-B0B03B5C8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4219" y="4965496"/>
              <a:ext cx="0" cy="31125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E9B92B4-117A-4E3B-A6AD-93C411BA09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946" y="4961648"/>
              <a:ext cx="0" cy="31125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92F1B3C-FBF5-4697-B5E6-95C529C5B8C9}"/>
              </a:ext>
            </a:extLst>
          </p:cNvPr>
          <p:cNvCxnSpPr>
            <a:cxnSpLocks/>
          </p:cNvCxnSpPr>
          <p:nvPr/>
        </p:nvCxnSpPr>
        <p:spPr>
          <a:xfrm>
            <a:off x="2365341" y="4385958"/>
            <a:ext cx="639418" cy="0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Speech Bubble: Rectangle with Corners Rounded 155">
            <a:extLst>
              <a:ext uri="{FF2B5EF4-FFF2-40B4-BE49-F238E27FC236}">
                <a16:creationId xmlns:a16="http://schemas.microsoft.com/office/drawing/2014/main" id="{8E41BB90-42DA-4ECB-8C71-9118459642EC}"/>
              </a:ext>
            </a:extLst>
          </p:cNvPr>
          <p:cNvSpPr/>
          <p:nvPr/>
        </p:nvSpPr>
        <p:spPr>
          <a:xfrm>
            <a:off x="1698287" y="4950977"/>
            <a:ext cx="1709877" cy="994230"/>
          </a:xfrm>
          <a:prstGeom prst="wedgeRoundRectCallout">
            <a:avLst>
              <a:gd name="adj1" fmla="val 8837"/>
              <a:gd name="adj2" fmla="val -101471"/>
              <a:gd name="adj3" fmla="val 16667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Board Common Input Delay (0-32 µs)</a:t>
            </a:r>
          </a:p>
        </p:txBody>
      </p:sp>
    </p:spTree>
    <p:extLst>
      <p:ext uri="{BB962C8B-B14F-4D97-AF65-F5344CB8AC3E}">
        <p14:creationId xmlns:p14="http://schemas.microsoft.com/office/powerpoint/2010/main" val="3739972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162F-C44E-4256-B031-E8787C0F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UVA Prototype RTP HV Driver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F74A73-C1C0-4016-ACF3-74A165F78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210"/>
          <a:stretch/>
        </p:blipFill>
        <p:spPr>
          <a:xfrm>
            <a:off x="6705048" y="1102302"/>
            <a:ext cx="4992681" cy="38020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D50AC-B1C3-45AA-A4C4-85AC350B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EFB3FA2-9225-4295-827E-7423B6491A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5850" y="4536527"/>
                <a:ext cx="6276238" cy="18168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Use Rubidium-Titanyl-Phosphate (RTP) </a:t>
                </a:r>
                <a:r>
                  <a:rPr lang="en-US" sz="2000" dirty="0" err="1"/>
                  <a:t>Pockels</a:t>
                </a:r>
                <a:r>
                  <a:rPr lang="en-US" sz="2000" dirty="0"/>
                  <a:t> cell to produce Right-handed and Left-handed circularly-polarized laser light</a:t>
                </a:r>
              </a:p>
              <a:p>
                <a:r>
                  <a:rPr lang="en-US" sz="2000" dirty="0"/>
                  <a:t>Use an opto-diode HV to switch between ±800 V</a:t>
                </a:r>
              </a:p>
              <a:p>
                <a:r>
                  <a:rPr lang="en-US" sz="2000" dirty="0"/>
                  <a:t>Switching time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2000" dirty="0"/>
                  <a:t> µs and ringing amplitude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000" dirty="0"/>
                  <a:t> 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EFB3FA2-9225-4295-827E-7423B6491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50" y="4536527"/>
                <a:ext cx="6276238" cy="1816848"/>
              </a:xfrm>
              <a:prstGeom prst="rect">
                <a:avLst/>
              </a:prstGeom>
              <a:blipFill>
                <a:blip r:embed="rId3"/>
                <a:stretch>
                  <a:fillRect l="-808" t="-2778" b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60D7B41-8582-4ABC-9B3B-DEB9D582642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3448" r="2697" b="4598"/>
          <a:stretch/>
        </p:blipFill>
        <p:spPr bwMode="auto">
          <a:xfrm>
            <a:off x="411892" y="1151659"/>
            <a:ext cx="4676775" cy="304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268E3B-17F9-4D68-B492-208862700307}"/>
              </a:ext>
            </a:extLst>
          </p:cNvPr>
          <p:cNvSpPr/>
          <p:nvPr/>
        </p:nvSpPr>
        <p:spPr>
          <a:xfrm>
            <a:off x="6976574" y="5412487"/>
            <a:ext cx="4247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https://doi.org/10.48550/arXiv.2106.09546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34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2B6B-BAD3-4C75-86DB-A1F09E2A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JLab</a:t>
            </a:r>
            <a:r>
              <a:rPr lang="en-US" dirty="0"/>
              <a:t> RTP HV Driver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C5AF58-DDEF-DC44-9A6F-8EB5A3758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71" t="11370" r="18122" b="21338"/>
          <a:stretch/>
        </p:blipFill>
        <p:spPr>
          <a:xfrm>
            <a:off x="411892" y="1208075"/>
            <a:ext cx="5658378" cy="392265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1A375-8D02-4A52-AA66-302FE31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226B7-F268-5849-B88C-610587725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6" t="15378"/>
          <a:stretch/>
        </p:blipFill>
        <p:spPr>
          <a:xfrm>
            <a:off x="6509442" y="1219467"/>
            <a:ext cx="5188287" cy="38998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3CBE92-4CA1-6140-8DD2-22D675DD58F1}"/>
              </a:ext>
            </a:extLst>
          </p:cNvPr>
          <p:cNvSpPr txBox="1">
            <a:spLocks/>
          </p:cNvSpPr>
          <p:nvPr/>
        </p:nvSpPr>
        <p:spPr>
          <a:xfrm>
            <a:off x="411892" y="5592004"/>
            <a:ext cx="6276238" cy="1016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Use solid-state switch – MOSFET</a:t>
            </a:r>
          </a:p>
          <a:p>
            <a:r>
              <a:rPr lang="en-US" sz="2000" dirty="0"/>
              <a:t>Prototype under development and testing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9A6DE7-B72A-408F-AA15-1967ED4A5519}"/>
              </a:ext>
            </a:extLst>
          </p:cNvPr>
          <p:cNvSpPr/>
          <p:nvPr/>
        </p:nvSpPr>
        <p:spPr>
          <a:xfrm>
            <a:off x="7153962" y="5386282"/>
            <a:ext cx="3966893" cy="70788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000" dirty="0"/>
              <a:t>Designed and built by Steven Covert and Jim </a:t>
            </a:r>
            <a:r>
              <a:rPr lang="en-US" sz="2000" dirty="0" err="1"/>
              <a:t>Kortze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3191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5CF3-82FF-3C45-9781-018A36261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7D3C6-49D4-8940-AA6C-F4B1D94FE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Parity Violation Experiments at CEBAF</a:t>
            </a:r>
          </a:p>
          <a:p>
            <a:r>
              <a:rPr lang="en-US" dirty="0"/>
              <a:t>MOLLER Requirements</a:t>
            </a:r>
            <a:endParaRPr lang="en-US" sz="2000" dirty="0"/>
          </a:p>
          <a:p>
            <a:r>
              <a:rPr lang="en-US" dirty="0"/>
              <a:t>Injector Status and Upgrades for MOLLER: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Source: 200 kV Gun, Polarized Photocathodes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Beamline: Solenoid Magnets, 200 keV Wien Filters, SRF Booster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Helicity Controls: Helicity Generator Board, Helicity Decoder Board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Parity-Quality Beam : RTP HV Driver, IA HV Driver, Helicity Magnets Control</a:t>
            </a:r>
          </a:p>
          <a:p>
            <a:endParaRPr lang="en-US" sz="2000" dirty="0"/>
          </a:p>
          <a:p>
            <a:r>
              <a:rPr lang="en-US" dirty="0"/>
              <a:t>Future Plans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BEF36-1242-1E4C-A4D3-D6C4B1C8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32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 HV Driver and Helicity Magnets Control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ln>
                <a:solidFill>
                  <a:srgbClr val="0070C0"/>
                </a:solidFill>
              </a:ln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New Intensity Attenuator (IA) HV Driver is planned in FY2025</a:t>
                </a:r>
              </a:p>
              <a:p>
                <a:r>
                  <a:rPr lang="en-US" sz="1800" dirty="0"/>
                  <a:t>Use ±105 V precision Operational Amplifier</a:t>
                </a:r>
              </a:p>
              <a:p>
                <a:r>
                  <a:rPr lang="en-US" sz="1800" dirty="0"/>
                  <a:t>Switching time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800" dirty="0"/>
                  <a:t> µs</a:t>
                </a:r>
              </a:p>
              <a:p>
                <a:r>
                  <a:rPr lang="en-US" sz="1800" dirty="0"/>
                  <a:t>IA system for each Hall (A, B, C, and D)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54" t="-939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3"/>
              </p:nvPr>
            </p:nvSpPr>
            <p:spPr>
              <a:ln>
                <a:solidFill>
                  <a:srgbClr val="0070C0"/>
                </a:solidFill>
              </a:ln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New Helicity Magnets controller is planned in FY2025</a:t>
                </a:r>
              </a:p>
              <a:p>
                <a:r>
                  <a:rPr lang="en-US" sz="1800" dirty="0"/>
                  <a:t>Switching time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en-US" sz="1800" dirty="0"/>
                  <a:t> µs</a:t>
                </a:r>
              </a:p>
              <a:p>
                <a:r>
                  <a:rPr lang="en-US" sz="1800" dirty="0"/>
                  <a:t>Four air-core magnets made of </a:t>
                </a:r>
                <a:r>
                  <a:rPr lang="en-US" sz="1800" dirty="0" err="1"/>
                  <a:t>Litz</a:t>
                </a:r>
                <a:r>
                  <a:rPr lang="en-US" sz="1800" dirty="0"/>
                  <a:t> wire are installed in Injector MeV region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blipFill>
                <a:blip r:embed="rId3"/>
                <a:stretch>
                  <a:fillRect l="-691" t="-939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4B40693-77B3-4FA5-8B96-2D1475627EE1}"/>
              </a:ext>
            </a:extLst>
          </p:cNvPr>
          <p:cNvGrpSpPr>
            <a:grpSpLocks noChangeAspect="1"/>
          </p:cNvGrpSpPr>
          <p:nvPr/>
        </p:nvGrpSpPr>
        <p:grpSpPr>
          <a:xfrm>
            <a:off x="758943" y="2822853"/>
            <a:ext cx="4876800" cy="3329777"/>
            <a:chOff x="672915" y="2690149"/>
            <a:chExt cx="4876800" cy="33297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55F6CB-3193-446B-9C8D-68321B519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3"/>
            <a:stretch/>
          </p:blipFill>
          <p:spPr>
            <a:xfrm>
              <a:off x="672915" y="2690149"/>
              <a:ext cx="4876800" cy="33297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00829B-4052-4C0C-BB18-5A69DC330152}"/>
                </a:ext>
              </a:extLst>
            </p:cNvPr>
            <p:cNvSpPr txBox="1"/>
            <p:nvPr/>
          </p:nvSpPr>
          <p:spPr>
            <a:xfrm>
              <a:off x="3224664" y="4832480"/>
              <a:ext cx="813492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KD*P PC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3662B4-5431-4E75-A239-C58F535C1143}"/>
                </a:ext>
              </a:extLst>
            </p:cNvPr>
            <p:cNvSpPr txBox="1"/>
            <p:nvPr/>
          </p:nvSpPr>
          <p:spPr>
            <a:xfrm>
              <a:off x="1362954" y="4518949"/>
              <a:ext cx="3722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LP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CAE00F-AA43-4D24-81DB-112FCBFD50A7}"/>
                </a:ext>
              </a:extLst>
            </p:cNvPr>
            <p:cNvSpPr txBox="1"/>
            <p:nvPr/>
          </p:nvSpPr>
          <p:spPr>
            <a:xfrm>
              <a:off x="1787306" y="4806274"/>
              <a:ext cx="681597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λ/2 WP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845BBE-7BF2-4DA2-8DCB-BE7DFC3BEC6B}"/>
                </a:ext>
              </a:extLst>
            </p:cNvPr>
            <p:cNvSpPr txBox="1"/>
            <p:nvPr/>
          </p:nvSpPr>
          <p:spPr>
            <a:xfrm>
              <a:off x="4834543" y="4696435"/>
              <a:ext cx="372218" cy="2769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LP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E5E3ABE-AF72-4079-9392-A453640A4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66" r="15353"/>
          <a:stretch/>
        </p:blipFill>
        <p:spPr>
          <a:xfrm rot="5400000">
            <a:off x="7267071" y="2586834"/>
            <a:ext cx="336844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Monday, February 17, 2025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24848" y="1726357"/>
            <a:ext cx="6664884" cy="383465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This Run Period: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Parity-quality beam studies in Injector and Hall A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Install RTP HV Driver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This coming </a:t>
            </a:r>
            <a:r>
              <a:rPr lang="en-US" sz="2000" dirty="0">
                <a:solidFill>
                  <a:schemeClr val="tx1"/>
                </a:solidFill>
              </a:rPr>
              <a:t>Scheduled Accelerator Maintenance: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Install IA HV Driver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Install Helicity Magnets Control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Upgrade Isolated Rack of Helicity Generator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Laser Room Cleanup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Possibility of new 6.8 MeV Wien Filter for polarization feedback</a:t>
            </a:r>
            <a:endParaRPr lang="en-US" b="1" dirty="0"/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BC4DC165-C504-493E-8D8B-9FB0A27D431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tretch>
            <a:fillRect/>
          </a:stretch>
        </p:blipFill>
        <p:spPr>
          <a:xfrm>
            <a:off x="7089732" y="1912862"/>
            <a:ext cx="4852501" cy="36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3EDB-8F57-4CED-8993-E62B73ECF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Parity-Violating Experiments at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6216-E6AA-4D8A-A4BA-A31B0A76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48BFBF-E2C7-4F4F-9CEF-0B418269C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633017"/>
              </p:ext>
            </p:extLst>
          </p:nvPr>
        </p:nvGraphicFramePr>
        <p:xfrm>
          <a:off x="1091916" y="924470"/>
          <a:ext cx="8464379" cy="5441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657">
                  <a:extLst>
                    <a:ext uri="{9D8B030D-6E8A-4147-A177-3AD203B41FA5}">
                      <a16:colId xmlns:a16="http://schemas.microsoft.com/office/drawing/2014/main" val="1617379772"/>
                    </a:ext>
                  </a:extLst>
                </a:gridCol>
                <a:gridCol w="818252">
                  <a:extLst>
                    <a:ext uri="{9D8B030D-6E8A-4147-A177-3AD203B41FA5}">
                      <a16:colId xmlns:a16="http://schemas.microsoft.com/office/drawing/2014/main" val="2619107127"/>
                    </a:ext>
                  </a:extLst>
                </a:gridCol>
                <a:gridCol w="552003">
                  <a:extLst>
                    <a:ext uri="{9D8B030D-6E8A-4147-A177-3AD203B41FA5}">
                      <a16:colId xmlns:a16="http://schemas.microsoft.com/office/drawing/2014/main" val="1429610493"/>
                    </a:ext>
                  </a:extLst>
                </a:gridCol>
                <a:gridCol w="593939">
                  <a:extLst>
                    <a:ext uri="{9D8B030D-6E8A-4147-A177-3AD203B41FA5}">
                      <a16:colId xmlns:a16="http://schemas.microsoft.com/office/drawing/2014/main" val="2446616207"/>
                    </a:ext>
                  </a:extLst>
                </a:gridCol>
                <a:gridCol w="959666">
                  <a:extLst>
                    <a:ext uri="{9D8B030D-6E8A-4147-A177-3AD203B41FA5}">
                      <a16:colId xmlns:a16="http://schemas.microsoft.com/office/drawing/2014/main" val="1765434013"/>
                    </a:ext>
                  </a:extLst>
                </a:gridCol>
                <a:gridCol w="877744">
                  <a:extLst>
                    <a:ext uri="{9D8B030D-6E8A-4147-A177-3AD203B41FA5}">
                      <a16:colId xmlns:a16="http://schemas.microsoft.com/office/drawing/2014/main" val="1877749331"/>
                    </a:ext>
                  </a:extLst>
                </a:gridCol>
                <a:gridCol w="965520">
                  <a:extLst>
                    <a:ext uri="{9D8B030D-6E8A-4147-A177-3AD203B41FA5}">
                      <a16:colId xmlns:a16="http://schemas.microsoft.com/office/drawing/2014/main" val="893530424"/>
                    </a:ext>
                  </a:extLst>
                </a:gridCol>
                <a:gridCol w="890101">
                  <a:extLst>
                    <a:ext uri="{9D8B030D-6E8A-4147-A177-3AD203B41FA5}">
                      <a16:colId xmlns:a16="http://schemas.microsoft.com/office/drawing/2014/main" val="986364154"/>
                    </a:ext>
                  </a:extLst>
                </a:gridCol>
                <a:gridCol w="753033">
                  <a:extLst>
                    <a:ext uri="{9D8B030D-6E8A-4147-A177-3AD203B41FA5}">
                      <a16:colId xmlns:a16="http://schemas.microsoft.com/office/drawing/2014/main" val="376990055"/>
                    </a:ext>
                  </a:extLst>
                </a:gridCol>
                <a:gridCol w="857464">
                  <a:extLst>
                    <a:ext uri="{9D8B030D-6E8A-4147-A177-3AD203B41FA5}">
                      <a16:colId xmlns:a16="http://schemas.microsoft.com/office/drawing/2014/main" val="1735004779"/>
                    </a:ext>
                  </a:extLst>
                </a:gridCol>
              </a:tblGrid>
              <a:tr h="453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PV Experiment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Energy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(GeV)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Pol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(%)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(µA)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Target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A</a:t>
                      </a:r>
                      <a:r>
                        <a:rPr lang="en-US" sz="1200" baseline="-25000">
                          <a:effectLst/>
                          <a:latin typeface="+mn-lt"/>
                        </a:rPr>
                        <a:t>pv</a:t>
                      </a:r>
                      <a:endParaRPr lang="en-US" sz="120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(ppb)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Charge Asym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(ppb)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Position Diff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(nm)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Angle Diff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(nrad)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Size Asym(δ</a:t>
                      </a:r>
                      <a:r>
                        <a:rPr lang="el-GR" sz="1200">
                          <a:effectLst/>
                          <a:latin typeface="+mn-lt"/>
                        </a:rPr>
                        <a:t>σ/σ</a:t>
                      </a:r>
                      <a:r>
                        <a:rPr lang="en-US" sz="1200">
                          <a:effectLst/>
                          <a:latin typeface="+mn-lt"/>
                        </a:rPr>
                        <a:t>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2795491339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HAPPEx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-I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1998 – 1999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3.3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38.8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68.8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100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>
                          <a:effectLst/>
                          <a:latin typeface="+mn-lt"/>
                        </a:rPr>
                        <a:t>H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(15 cm)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15,050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12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233280387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G0-Forward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2003 – 2004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73.7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(20 cm)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3,000-40,000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300±300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7±4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3±1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4015013335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HAPPEx-II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2004 – 2005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3.03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87.1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>
                          <a:effectLst/>
                          <a:latin typeface="+mn-lt"/>
                        </a:rPr>
                        <a:t>H, </a:t>
                      </a:r>
                      <a:r>
                        <a:rPr lang="en-US" sz="1200" baseline="30000">
                          <a:effectLst/>
                          <a:latin typeface="+mn-lt"/>
                        </a:rPr>
                        <a:t>4</a:t>
                      </a:r>
                      <a:r>
                        <a:rPr lang="en-US" sz="1200">
                          <a:effectLst/>
                          <a:latin typeface="+mn-lt"/>
                        </a:rPr>
                        <a:t>He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(20 cm)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1,580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0.25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250696425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G0-Backward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2006 – 2007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0.359, 0.688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85.8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H, 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(20 cm)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9,700-37,400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-30±300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47±9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1.2±0.5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345627648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HAPPEx-III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2009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3.484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89.4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(25 cm)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23,800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200±10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3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0.5±0.1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1549982580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PVDIS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2009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6.067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89.0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105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2</a:t>
                      </a:r>
                      <a:r>
                        <a:rPr lang="en-US" sz="120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(20 cm)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60,000-160,000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4186720440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PREx-I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2010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1.056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89.2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208</a:t>
                      </a:r>
                      <a:r>
                        <a:rPr lang="en-US" sz="1200">
                          <a:effectLst/>
                          <a:latin typeface="+mn-lt"/>
                        </a:rPr>
                        <a:t>Pb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(0.5 mm)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657±60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85±1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657277026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QWeak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2010 – 2012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1.162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88.7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180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(34 cm)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226.5±9.3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20.5±1.7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-4.6±0.2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-0.07±0.01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115660138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PREx-II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2019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0.953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89.7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70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208</a:t>
                      </a:r>
                      <a:r>
                        <a:rPr lang="en-US" sz="1200">
                          <a:effectLst/>
                          <a:latin typeface="+mn-lt"/>
                        </a:rPr>
                        <a:t>Pb 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(0.5 mm)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550±18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20.7±0.2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2.2±4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0.3±0.3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&lt;6x10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1822737651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CREx</a:t>
                      </a:r>
                      <a:endParaRPr lang="en-US" sz="1200" dirty="0"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2019-2020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2.18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87.1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150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  <a:latin typeface="+mn-lt"/>
                        </a:rPr>
                        <a:t>48</a:t>
                      </a:r>
                      <a:r>
                        <a:rPr lang="en-US" sz="1200">
                          <a:effectLst/>
                          <a:latin typeface="+mn-lt"/>
                        </a:rPr>
                        <a:t>Ca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(5 mm)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2668±113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-88±26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-5.2±3.6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-0.13±0.08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&lt;6x10</a:t>
                      </a:r>
                      <a:r>
                        <a:rPr lang="en-US" sz="1200" baseline="30000" dirty="0">
                          <a:effectLst/>
                          <a:latin typeface="+mn-lt"/>
                        </a:rPr>
                        <a:t>-5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820009483"/>
                  </a:ext>
                </a:extLst>
              </a:tr>
              <a:tr h="453465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MOLLER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2027-2029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</a:p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(125 cm)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35.6±0.74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&lt;10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&lt;0.6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&lt;0.12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&lt;10</a:t>
                      </a:r>
                      <a:r>
                        <a:rPr lang="en-US" sz="12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09" marR="43409" marT="0" marB="0"/>
                </a:tc>
                <a:extLst>
                  <a:ext uri="{0D108BD9-81ED-4DB2-BD59-A6C34878D82A}">
                    <a16:rowId xmlns:a16="http://schemas.microsoft.com/office/drawing/2014/main" val="90903777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24ABC21-0C19-4EBC-BEDB-C34641C2366B}"/>
              </a:ext>
            </a:extLst>
          </p:cNvPr>
          <p:cNvSpPr/>
          <p:nvPr/>
        </p:nvSpPr>
        <p:spPr>
          <a:xfrm>
            <a:off x="9714015" y="1409153"/>
            <a:ext cx="213063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 overview of how parity-violating electron scattering experiments are performed at CEBAF,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P.A. Adderley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Nuclear Inst. and Methods in Physics Research, A 1046 (2023) 167710 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https://doi.org/10.1016/j.nima.2022.167710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967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3EDB-8F57-4CED-8993-E62B73ECF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413DDB-CD64-461B-B3F9-EF2894E68B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MOLLER Apparatus is designed for nominal beam energy: </a:t>
                </a:r>
                <a14:m>
                  <m:oMath xmlns:m="http://schemas.openxmlformats.org/officeDocument/2006/math">
                    <m:r>
                      <a:rPr lang="en-US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10.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GeV with low RF trip rate (&lt;6/hour)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65 µA with 90% polarization (max 70 µA for target studies)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Fast helicity reversal: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1920 Hz, 10 µs settle time, 64-window pattern, 128-window delay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Slow helicity reversals: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Insertable half-wave plate (IHWP)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Wien Filters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i="1" dirty="0">
                    <a:solidFill>
                      <a:schemeClr val="tx1"/>
                    </a:solidFill>
                  </a:rPr>
                  <a:t>g</a:t>
                </a:r>
                <a:r>
                  <a:rPr lang="en-US" sz="1400" i="1" baseline="-25000" dirty="0">
                    <a:solidFill>
                      <a:schemeClr val="tx1"/>
                    </a:solidFill>
                  </a:rPr>
                  <a:t>e</a:t>
                </a:r>
                <a:r>
                  <a:rPr lang="en-US" sz="1400" i="1" dirty="0">
                    <a:solidFill>
                      <a:schemeClr val="tx1"/>
                    </a:solidFill>
                  </a:rPr>
                  <a:t>-2</a:t>
                </a:r>
                <a:r>
                  <a:rPr lang="en-US" sz="1400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0.10</m:t>
                    </m:r>
                  </m:oMath>
                </a14:m>
                <a:r>
                  <a:rPr lang="en-US" sz="14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400" dirty="0">
                    <a:solidFill>
                      <a:schemeClr val="tx1"/>
                    </a:solidFill>
                  </a:rPr>
                  <a:t>GeV)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Feedbacks on: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Helicity-correlated beam charge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Helicity-correlated position and angle</a:t>
                </a:r>
              </a:p>
              <a:p>
                <a:pPr marL="857250" lvl="1" indent="-400050">
                  <a:buFont typeface="+mj-lt"/>
                  <a:buAutoNum type="romanUcPeriod"/>
                </a:pPr>
                <a:r>
                  <a:rPr lang="en-US" sz="1400" dirty="0">
                    <a:solidFill>
                      <a:schemeClr val="tx1"/>
                    </a:solidFill>
                  </a:rPr>
                  <a:t>Polarization orientation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Small helicity-correlated beam asymmetries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Adequate adiabatic damping of transverse phase-space (for both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) – a factor of 100 is desired, a factor of 10 is required. Ideally,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𝑔𝑢𝑛</m:t>
                                </m:r>
                              </m:sub>
                            </m:sSub>
                          </m:den>
                        </m:f>
                      </m:e>
                    </m:rad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10800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0.494</m:t>
                            </m:r>
                          </m:den>
                        </m:f>
                      </m:e>
                    </m:rad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=148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>
                    <a:solidFill>
                      <a:schemeClr val="tx1"/>
                    </a:solidFill>
                  </a:rPr>
                  <a:t>Acceptable beam halo (MOLLER Halo Monitor</a:t>
                </a:r>
                <a:r>
                  <a:rPr lang="en-US" sz="1800" dirty="0"/>
                  <a:t>: to be specified, Compton Polarimeter: &lt;100 Hz/µA)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413DDB-CD64-461B-B3F9-EF2894E68B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5"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6216-E6AA-4D8A-A4BA-A31B0A76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1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3EDB-8F57-4CED-8993-E62B73ECF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Beginning-to-End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F6216-E6AA-4D8A-A4BA-A31B0A766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1B55E85-A25A-064D-A132-B135852A3415}"/>
              </a:ext>
            </a:extLst>
          </p:cNvPr>
          <p:cNvGrpSpPr/>
          <p:nvPr/>
        </p:nvGrpSpPr>
        <p:grpSpPr>
          <a:xfrm>
            <a:off x="1236379" y="775903"/>
            <a:ext cx="8798727" cy="5842952"/>
            <a:chOff x="1236379" y="676207"/>
            <a:chExt cx="8798727" cy="58429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C9D700-645D-4A01-9739-3A04247E1CF1}"/>
                </a:ext>
              </a:extLst>
            </p:cNvPr>
            <p:cNvGrpSpPr/>
            <p:nvPr/>
          </p:nvGrpSpPr>
          <p:grpSpPr>
            <a:xfrm>
              <a:off x="1236379" y="676207"/>
              <a:ext cx="8798727" cy="5842952"/>
              <a:chOff x="93972" y="728441"/>
              <a:chExt cx="8798727" cy="584295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3AB070A-4AC0-4CE3-AEF4-FB59A58A89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972" y="728441"/>
                <a:ext cx="8798727" cy="5842952"/>
                <a:chOff x="-277799" y="228635"/>
                <a:chExt cx="9776368" cy="64921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395007D2-EC1A-4003-AAA4-7DFB42B15B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77464" y="960147"/>
                  <a:ext cx="3605814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A7AB984-9A3A-482F-A36B-CF915206E3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2314" y="960147"/>
                  <a:ext cx="0" cy="511431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8736B57-5E29-4B97-AE03-27ED41535F7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4389120" y="2688312"/>
                  <a:ext cx="5486343" cy="146302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5" name="Diagram 14">
                  <a:extLst>
                    <a:ext uri="{FF2B5EF4-FFF2-40B4-BE49-F238E27FC236}">
                      <a16:creationId xmlns:a16="http://schemas.microsoft.com/office/drawing/2014/main" id="{B439FC46-87CD-4542-A54C-ED3F72400EDE}"/>
                    </a:ext>
                  </a:extLst>
                </p:cNvPr>
                <p:cNvGraphicFramePr/>
                <p:nvPr>
                  <p:extLst/>
                </p:nvPr>
              </p:nvGraphicFramePr>
              <p:xfrm>
                <a:off x="731562" y="502952"/>
                <a:ext cx="1645902" cy="914390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" r:lo="rId3" r:qs="rId4" r:cs="rId5"/>
                </a:graphicData>
              </a:graphic>
            </p:graphicFrame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491E2BD-52D0-42CC-93BC-F797EF4DDCAB}"/>
                    </a:ext>
                  </a:extLst>
                </p:cNvPr>
                <p:cNvSpPr/>
                <p:nvPr/>
              </p:nvSpPr>
              <p:spPr>
                <a:xfrm>
                  <a:off x="3840488" y="685831"/>
                  <a:ext cx="182878" cy="54863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0A252DA-B878-4377-B11F-DEC8C2973B3D}"/>
                    </a:ext>
                  </a:extLst>
                </p:cNvPr>
                <p:cNvSpPr txBox="1"/>
                <p:nvPr/>
              </p:nvSpPr>
              <p:spPr>
                <a:xfrm>
                  <a:off x="3200413" y="228635"/>
                  <a:ext cx="99501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Attenuator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7DC96D4-8033-4063-A240-81E82B182F2E}"/>
                    </a:ext>
                  </a:extLst>
                </p:cNvPr>
                <p:cNvSpPr/>
                <p:nvPr/>
              </p:nvSpPr>
              <p:spPr>
                <a:xfrm>
                  <a:off x="5240695" y="685831"/>
                  <a:ext cx="182878" cy="54863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AF0C096-0E83-4C04-A614-82CBDC38DC2B}"/>
                    </a:ext>
                  </a:extLst>
                </p:cNvPr>
                <p:cNvSpPr txBox="1"/>
                <p:nvPr/>
              </p:nvSpPr>
              <p:spPr>
                <a:xfrm>
                  <a:off x="4246252" y="1208178"/>
                  <a:ext cx="152420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>
                      <a:latin typeface="Arial" pitchFamily="34" charset="0"/>
                      <a:cs typeface="Arial" pitchFamily="34" charset="0"/>
                    </a:rPr>
                    <a:t>HWP    PC  LP   </a:t>
                  </a:r>
                  <a:endParaRPr lang="en-US" sz="12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9923FD0-426D-4E5D-B1DE-C11CCDC3BAB9}"/>
                    </a:ext>
                  </a:extLst>
                </p:cNvPr>
                <p:cNvCxnSpPr/>
                <p:nvPr/>
              </p:nvCxnSpPr>
              <p:spPr>
                <a:xfrm rot="10800000" flipH="1" flipV="1">
                  <a:off x="5842677" y="793998"/>
                  <a:ext cx="365756" cy="365756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0C09095-A6D2-4DE0-A391-BCE3B2A84F4F}"/>
                    </a:ext>
                  </a:extLst>
                </p:cNvPr>
                <p:cNvSpPr/>
                <p:nvPr/>
              </p:nvSpPr>
              <p:spPr>
                <a:xfrm rot="827236">
                  <a:off x="6134711" y="5843253"/>
                  <a:ext cx="110780" cy="54863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A2D6B91-1F0D-4754-A64F-20C17672AFBF}"/>
                    </a:ext>
                  </a:extLst>
                </p:cNvPr>
                <p:cNvSpPr txBox="1"/>
                <p:nvPr/>
              </p:nvSpPr>
              <p:spPr>
                <a:xfrm>
                  <a:off x="5219577" y="5968384"/>
                  <a:ext cx="841043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PSS</a:t>
                  </a:r>
                </a:p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Shutters</a:t>
                  </a: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E431CBA-BFA4-40E0-B606-60E668D2EF8F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812256" y="1371622"/>
                  <a:ext cx="1828781" cy="45719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458A80A-E15A-44DA-8C00-F217EC98694F}"/>
                    </a:ext>
                  </a:extLst>
                </p:cNvPr>
                <p:cNvSpPr txBox="1"/>
                <p:nvPr/>
              </p:nvSpPr>
              <p:spPr>
                <a:xfrm>
                  <a:off x="7882741" y="836353"/>
                  <a:ext cx="1615828" cy="718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Rotatable Strained</a:t>
                  </a:r>
                </a:p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Superlattice GaAs</a:t>
                  </a:r>
                </a:p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Photocathode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E8FD752-E225-47BE-85E2-8E1B783BA4BA}"/>
                    </a:ext>
                  </a:extLst>
                </p:cNvPr>
                <p:cNvCxnSpPr/>
                <p:nvPr/>
              </p:nvCxnSpPr>
              <p:spPr>
                <a:xfrm rot="5400000">
                  <a:off x="5436081" y="4567399"/>
                  <a:ext cx="4123935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25523E4-ECF7-4845-BC59-71540956926D}"/>
                    </a:ext>
                  </a:extLst>
                </p:cNvPr>
                <p:cNvSpPr txBox="1"/>
                <p:nvPr/>
              </p:nvSpPr>
              <p:spPr>
                <a:xfrm>
                  <a:off x="6492219" y="2697488"/>
                  <a:ext cx="73590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Vacuum</a:t>
                  </a:r>
                </a:p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Window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2CB0D97-E250-42C4-AA8D-B7F54C401AC6}"/>
                    </a:ext>
                  </a:extLst>
                </p:cNvPr>
                <p:cNvSpPr txBox="1"/>
                <p:nvPr/>
              </p:nvSpPr>
              <p:spPr>
                <a:xfrm>
                  <a:off x="7626628" y="2265542"/>
                  <a:ext cx="160692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15° Dipole Magnet</a:t>
                  </a: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EA4026B-943F-4425-9D1C-562E9CF372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6646" y="6158724"/>
                  <a:ext cx="202098" cy="3441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12F7861D-45EA-451E-906E-1374C78B5A27}"/>
                    </a:ext>
                  </a:extLst>
                </p:cNvPr>
                <p:cNvCxnSpPr/>
                <p:nvPr/>
              </p:nvCxnSpPr>
              <p:spPr>
                <a:xfrm rot="900000">
                  <a:off x="6941625" y="3213848"/>
                  <a:ext cx="4571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6001F8B-991C-49F4-B5B7-BB08D22A28BD}"/>
                    </a:ext>
                  </a:extLst>
                </p:cNvPr>
                <p:cNvCxnSpPr/>
                <p:nvPr/>
              </p:nvCxnSpPr>
              <p:spPr>
                <a:xfrm>
                  <a:off x="7589487" y="594391"/>
                  <a:ext cx="640073" cy="182878"/>
                </a:xfrm>
                <a:prstGeom prst="line">
                  <a:avLst/>
                </a:prstGeom>
                <a:ln w="76200"/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7E5EEBE-C2A1-466E-8F79-0469F1C2F4FB}"/>
                    </a:ext>
                  </a:extLst>
                </p:cNvPr>
                <p:cNvSpPr txBox="1"/>
                <p:nvPr/>
              </p:nvSpPr>
              <p:spPr>
                <a:xfrm>
                  <a:off x="756644" y="6285611"/>
                  <a:ext cx="125506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i="1" dirty="0">
                      <a:latin typeface="Arial" pitchFamily="34" charset="0"/>
                      <a:cs typeface="Arial" pitchFamily="34" charset="0"/>
                    </a:rPr>
                    <a:t>g</a:t>
                  </a:r>
                  <a:r>
                    <a:rPr lang="en-US" sz="1200" i="1" baseline="-25000" dirty="0">
                      <a:latin typeface="Arial" pitchFamily="34" charset="0"/>
                      <a:cs typeface="Arial" pitchFamily="34" charset="0"/>
                    </a:rPr>
                    <a:t>e</a:t>
                  </a:r>
                  <a:r>
                    <a:rPr lang="en-US" sz="1200" i="1" dirty="0">
                      <a:latin typeface="Arial" pitchFamily="34" charset="0"/>
                      <a:cs typeface="Arial" pitchFamily="34" charset="0"/>
                    </a:rPr>
                    <a:t>-2</a:t>
                  </a:r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 Reversal</a:t>
                  </a: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3200F05-161B-4F65-8E10-E0DF0D8EF0F1}"/>
                    </a:ext>
                  </a:extLst>
                </p:cNvPr>
                <p:cNvCxnSpPr/>
                <p:nvPr/>
              </p:nvCxnSpPr>
              <p:spPr>
                <a:xfrm rot="900000">
                  <a:off x="6575869" y="5764963"/>
                  <a:ext cx="457195" cy="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E3CD7DB-3211-4CC3-B88D-2E5520D4924D}"/>
                    </a:ext>
                  </a:extLst>
                </p:cNvPr>
                <p:cNvSpPr txBox="1"/>
                <p:nvPr/>
              </p:nvSpPr>
              <p:spPr>
                <a:xfrm>
                  <a:off x="6711232" y="5888675"/>
                  <a:ext cx="5870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IHWP</a:t>
                  </a: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B142BC4-F5E0-4A37-8487-8D3A82D00BA2}"/>
                    </a:ext>
                  </a:extLst>
                </p:cNvPr>
                <p:cNvCxnSpPr/>
                <p:nvPr/>
              </p:nvCxnSpPr>
              <p:spPr>
                <a:xfrm rot="900000">
                  <a:off x="6758747" y="3936183"/>
                  <a:ext cx="457195" cy="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5BFFF1-754D-47B4-B0C4-79D879F0E85C}"/>
                    </a:ext>
                  </a:extLst>
                </p:cNvPr>
                <p:cNvSpPr txBox="1"/>
                <p:nvPr/>
              </p:nvSpPr>
              <p:spPr>
                <a:xfrm>
                  <a:off x="6400780" y="3602700"/>
                  <a:ext cx="6543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RHWP</a:t>
                  </a:r>
                </a:p>
              </p:txBody>
            </p:sp>
            <p:sp>
              <p:nvSpPr>
                <p:cNvPr id="36" name="Rounded Rectangle 30">
                  <a:extLst>
                    <a:ext uri="{FF2B5EF4-FFF2-40B4-BE49-F238E27FC236}">
                      <a16:creationId xmlns:a16="http://schemas.microsoft.com/office/drawing/2014/main" id="{2A867325-7D4A-4EDB-AF18-A22AABE80F84}"/>
                    </a:ext>
                  </a:extLst>
                </p:cNvPr>
                <p:cNvSpPr/>
                <p:nvPr/>
              </p:nvSpPr>
              <p:spPr>
                <a:xfrm rot="900000">
                  <a:off x="6638150" y="4544801"/>
                  <a:ext cx="274317" cy="457195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DB3E4C4-CA38-4667-94B8-5AC50CA4EF49}"/>
                    </a:ext>
                  </a:extLst>
                </p:cNvPr>
                <p:cNvSpPr txBox="1"/>
                <p:nvPr/>
              </p:nvSpPr>
              <p:spPr>
                <a:xfrm>
                  <a:off x="6827161" y="4974285"/>
                  <a:ext cx="64370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itchFamily="34" charset="0"/>
                      <a:cs typeface="Arial" pitchFamily="34" charset="0"/>
                    </a:rPr>
                    <a:t>RTP </a:t>
                  </a:r>
                </a:p>
                <a:p>
                  <a:pPr algn="ctr"/>
                  <a:r>
                    <a:rPr lang="en-US" sz="1600" dirty="0">
                      <a:latin typeface="Arial" pitchFamily="34" charset="0"/>
                      <a:cs typeface="Arial" pitchFamily="34" charset="0"/>
                    </a:rPr>
                    <a:t>Cell</a:t>
                  </a: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C2AF5C5D-2C05-4CCD-95FB-8A77B2BCE307}"/>
                    </a:ext>
                  </a:extLst>
                </p:cNvPr>
                <p:cNvCxnSpPr/>
                <p:nvPr/>
              </p:nvCxnSpPr>
              <p:spPr>
                <a:xfrm rot="900000">
                  <a:off x="6577632" y="5661664"/>
                  <a:ext cx="365756" cy="158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ADD5862-C43D-416C-9AED-0D1E52255858}"/>
                    </a:ext>
                  </a:extLst>
                </p:cNvPr>
                <p:cNvCxnSpPr/>
                <p:nvPr/>
              </p:nvCxnSpPr>
              <p:spPr>
                <a:xfrm>
                  <a:off x="2011708" y="6629365"/>
                  <a:ext cx="5486340" cy="0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92DD4A0-3A4E-4AE7-9D50-43D0A05C8F02}"/>
                    </a:ext>
                  </a:extLst>
                </p:cNvPr>
                <p:cNvSpPr/>
                <p:nvPr/>
              </p:nvSpPr>
              <p:spPr>
                <a:xfrm>
                  <a:off x="4754878" y="2092409"/>
                  <a:ext cx="182878" cy="27431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C673B82-1D44-46C1-A12C-1DA73D76C6BA}"/>
                    </a:ext>
                  </a:extLst>
                </p:cNvPr>
                <p:cNvSpPr/>
                <p:nvPr/>
              </p:nvSpPr>
              <p:spPr>
                <a:xfrm>
                  <a:off x="5394951" y="4617707"/>
                  <a:ext cx="182878" cy="45719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F0AA85A-44EB-4E0C-B5B1-F4C748949306}"/>
                    </a:ext>
                  </a:extLst>
                </p:cNvPr>
                <p:cNvSpPr txBox="1"/>
                <p:nvPr/>
              </p:nvSpPr>
              <p:spPr>
                <a:xfrm>
                  <a:off x="1308316" y="2788927"/>
                  <a:ext cx="1190142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Delayed </a:t>
                  </a:r>
                </a:p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Helicity Fiber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5911B6B-B284-4313-946F-3C129008209D}"/>
                    </a:ext>
                  </a:extLst>
                </p:cNvPr>
                <p:cNvSpPr txBox="1"/>
                <p:nvPr/>
              </p:nvSpPr>
              <p:spPr>
                <a:xfrm>
                  <a:off x="4778033" y="5140311"/>
                  <a:ext cx="1250699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HV Supply</a:t>
                  </a:r>
                </a:p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(-2 kV – 2 kV)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E40F9B2-A830-46D7-9D65-514717F979C4}"/>
                    </a:ext>
                  </a:extLst>
                </p:cNvPr>
                <p:cNvSpPr txBox="1"/>
                <p:nvPr/>
              </p:nvSpPr>
              <p:spPr>
                <a:xfrm>
                  <a:off x="4771103" y="1587059"/>
                  <a:ext cx="1295228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HV Supply</a:t>
                  </a:r>
                </a:p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(-105 – 105 V)</a:t>
                  </a:r>
                </a:p>
              </p:txBody>
            </p: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961CEBFF-E061-44C6-BE4A-85AE197A5B12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087281" y="4382572"/>
                  <a:ext cx="0" cy="101890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ounded Rectangle 40">
                  <a:extLst>
                    <a:ext uri="{FF2B5EF4-FFF2-40B4-BE49-F238E27FC236}">
                      <a16:creationId xmlns:a16="http://schemas.microsoft.com/office/drawing/2014/main" id="{D6595868-E8BB-411A-A5BE-7DBD6BE07F67}"/>
                    </a:ext>
                  </a:extLst>
                </p:cNvPr>
                <p:cNvSpPr/>
                <p:nvPr/>
              </p:nvSpPr>
              <p:spPr>
                <a:xfrm>
                  <a:off x="548684" y="5623536"/>
                  <a:ext cx="1645902" cy="1005829"/>
                </a:xfrm>
                <a:prstGeom prst="round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Arc 46">
                  <a:extLst>
                    <a:ext uri="{FF2B5EF4-FFF2-40B4-BE49-F238E27FC236}">
                      <a16:creationId xmlns:a16="http://schemas.microsoft.com/office/drawing/2014/main" id="{1AF6E3A3-8A74-4544-B60C-56624EA98D6C}"/>
                    </a:ext>
                  </a:extLst>
                </p:cNvPr>
                <p:cNvSpPr/>
                <p:nvPr/>
              </p:nvSpPr>
              <p:spPr>
                <a:xfrm>
                  <a:off x="1828830" y="5166340"/>
                  <a:ext cx="365756" cy="1005829"/>
                </a:xfrm>
                <a:prstGeom prst="arc">
                  <a:avLst>
                    <a:gd name="adj1" fmla="val 16739944"/>
                    <a:gd name="adj2" fmla="val 2994977"/>
                  </a:avLst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B81BDC50-F590-4927-87A4-BE0D5E42E571}"/>
                    </a:ext>
                  </a:extLst>
                </p:cNvPr>
                <p:cNvSpPr/>
                <p:nvPr/>
              </p:nvSpPr>
              <p:spPr>
                <a:xfrm>
                  <a:off x="457245" y="3611878"/>
                  <a:ext cx="1828779" cy="1828781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C1CFC29-71B2-47A8-8AA2-B2BFA937295A}"/>
                    </a:ext>
                  </a:extLst>
                </p:cNvPr>
                <p:cNvSpPr txBox="1"/>
                <p:nvPr/>
              </p:nvSpPr>
              <p:spPr>
                <a:xfrm>
                  <a:off x="731562" y="5897853"/>
                  <a:ext cx="12105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Arial" pitchFamily="34" charset="0"/>
                      <a:cs typeface="Arial" pitchFamily="34" charset="0"/>
                    </a:rPr>
                    <a:t>CEBAF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31612A4-7F61-433B-9ABA-E9A1B5B54F39}"/>
                    </a:ext>
                  </a:extLst>
                </p:cNvPr>
                <p:cNvSpPr txBox="1"/>
                <p:nvPr/>
              </p:nvSpPr>
              <p:spPr>
                <a:xfrm>
                  <a:off x="182928" y="3429000"/>
                  <a:ext cx="7168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latin typeface="Arial" pitchFamily="34" charset="0"/>
                      <a:cs typeface="Arial" pitchFamily="34" charset="0"/>
                    </a:rPr>
                    <a:t>Hall</a:t>
                  </a: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638E3F89-874F-4710-836E-A09A4F871079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730193" y="3474719"/>
                  <a:ext cx="1737344" cy="1"/>
                </a:xfrm>
                <a:prstGeom prst="straightConnector1">
                  <a:avLst/>
                </a:prstGeom>
                <a:ln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0A2945A9-5EB1-48DA-8388-4324D899601B}"/>
                    </a:ext>
                  </a:extLst>
                </p:cNvPr>
                <p:cNvCxnSpPr/>
                <p:nvPr/>
              </p:nvCxnSpPr>
              <p:spPr>
                <a:xfrm rot="5400000">
                  <a:off x="1600232" y="3474720"/>
                  <a:ext cx="1737343" cy="1588"/>
                </a:xfrm>
                <a:prstGeom prst="straightConnector1">
                  <a:avLst/>
                </a:prstGeom>
                <a:ln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2C7F3A9-D7AB-4A74-BC5A-012A87940EA1}"/>
                    </a:ext>
                  </a:extLst>
                </p:cNvPr>
                <p:cNvSpPr txBox="1"/>
                <p:nvPr/>
              </p:nvSpPr>
              <p:spPr>
                <a:xfrm>
                  <a:off x="2509666" y="3145115"/>
                  <a:ext cx="794236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T-Settle</a:t>
                  </a:r>
                </a:p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Fiber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604B2329-E36A-4C6D-B736-550CFA29937D}"/>
                    </a:ext>
                  </a:extLst>
                </p:cNvPr>
                <p:cNvCxnSpPr/>
                <p:nvPr/>
              </p:nvCxnSpPr>
              <p:spPr>
                <a:xfrm>
                  <a:off x="2926098" y="2338787"/>
                  <a:ext cx="1828780" cy="1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7DD6519-1FB1-4811-B485-AC689D1CA7EA}"/>
                    </a:ext>
                  </a:extLst>
                </p:cNvPr>
                <p:cNvSpPr txBox="1"/>
                <p:nvPr/>
              </p:nvSpPr>
              <p:spPr>
                <a:xfrm>
                  <a:off x="3311407" y="4986864"/>
                  <a:ext cx="1747629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B050"/>
                      </a:solidFill>
                      <a:latin typeface="Arial" pitchFamily="34" charset="0"/>
                      <a:cs typeface="Arial" pitchFamily="34" charset="0"/>
                    </a:rPr>
                    <a:t>Charge and Position</a:t>
                  </a:r>
                </a:p>
                <a:p>
                  <a:pPr algn="ctr"/>
                  <a:r>
                    <a:rPr lang="en-US" sz="1200" dirty="0">
                      <a:solidFill>
                        <a:srgbClr val="00B050"/>
                      </a:solidFill>
                      <a:latin typeface="Arial" pitchFamily="34" charset="0"/>
                      <a:cs typeface="Arial" pitchFamily="34" charset="0"/>
                    </a:rPr>
                    <a:t>Feedbacks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A447F1A-FCA0-4BFC-9D33-EC28D852DF8C}"/>
                    </a:ext>
                  </a:extLst>
                </p:cNvPr>
                <p:cNvSpPr txBox="1"/>
                <p:nvPr/>
              </p:nvSpPr>
              <p:spPr>
                <a:xfrm>
                  <a:off x="-277799" y="1635893"/>
                  <a:ext cx="1735706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Laser</a:t>
                  </a:r>
                </a:p>
                <a:p>
                  <a:r>
                    <a:rPr lang="en-US" sz="1200" dirty="0">
                      <a:solidFill>
                        <a:srgbClr val="7030A0"/>
                      </a:solidFill>
                      <a:latin typeface="Arial" pitchFamily="34" charset="0"/>
                      <a:cs typeface="Arial" pitchFamily="34" charset="0"/>
                    </a:rPr>
                    <a:t>Electron Beam</a:t>
                  </a:r>
                </a:p>
                <a:p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Com. Fiber</a:t>
                  </a:r>
                </a:p>
                <a:p>
                  <a:r>
                    <a:rPr lang="en-US" sz="1200" dirty="0">
                      <a:solidFill>
                        <a:srgbClr val="00B050"/>
                      </a:solidFill>
                      <a:latin typeface="Arial" pitchFamily="34" charset="0"/>
                      <a:cs typeface="Arial" pitchFamily="34" charset="0"/>
                    </a:rPr>
                    <a:t>Controls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E8F024E8-1856-4A24-92C7-1AA03AD29160}"/>
                    </a:ext>
                  </a:extLst>
                </p:cNvPr>
                <p:cNvSpPr txBox="1"/>
                <p:nvPr/>
              </p:nvSpPr>
              <p:spPr>
                <a:xfrm>
                  <a:off x="3982945" y="2810151"/>
                  <a:ext cx="801858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Helicity </a:t>
                  </a:r>
                </a:p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Fibers</a:t>
                  </a:r>
                </a:p>
              </p:txBody>
            </p:sp>
            <p:cxnSp>
              <p:nvCxnSpPr>
                <p:cNvPr id="59" name="Elbow Connector 53">
                  <a:extLst>
                    <a:ext uri="{FF2B5EF4-FFF2-40B4-BE49-F238E27FC236}">
                      <a16:creationId xmlns:a16="http://schemas.microsoft.com/office/drawing/2014/main" id="{9F741450-2EF7-4F2A-8ECC-0230E732EEE0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>
                  <a:off x="2834658" y="4571992"/>
                  <a:ext cx="2557820" cy="404699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rgbClr val="00B05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Elbow Connector 54">
                  <a:extLst>
                    <a:ext uri="{FF2B5EF4-FFF2-40B4-BE49-F238E27FC236}">
                      <a16:creationId xmlns:a16="http://schemas.microsoft.com/office/drawing/2014/main" id="{0035845B-89E3-43F9-B835-2C0B12E080D9}"/>
                    </a:ext>
                  </a:extLst>
                </p:cNvPr>
                <p:cNvCxnSpPr>
                  <a:cxnSpLocks/>
                  <a:endCxn id="40" idx="2"/>
                </p:cNvCxnSpPr>
                <p:nvPr/>
              </p:nvCxnSpPr>
              <p:spPr>
                <a:xfrm rot="5400000" flipH="1" flipV="1">
                  <a:off x="3045731" y="2766815"/>
                  <a:ext cx="2200673" cy="1400497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rgbClr val="00B05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6298D7C-E224-468E-8261-39E1526074EB}"/>
                    </a:ext>
                  </a:extLst>
                </p:cNvPr>
                <p:cNvSpPr txBox="1"/>
                <p:nvPr/>
              </p:nvSpPr>
              <p:spPr>
                <a:xfrm>
                  <a:off x="3493583" y="3495270"/>
                  <a:ext cx="953253" cy="718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B050"/>
                      </a:solidFill>
                      <a:latin typeface="Arial" pitchFamily="34" charset="0"/>
                      <a:cs typeface="Arial" pitchFamily="34" charset="0"/>
                    </a:rPr>
                    <a:t>Charge </a:t>
                  </a:r>
                </a:p>
                <a:p>
                  <a:pPr algn="ctr"/>
                  <a:r>
                    <a:rPr lang="en-US" sz="1200" dirty="0">
                      <a:solidFill>
                        <a:srgbClr val="00B050"/>
                      </a:solidFill>
                      <a:latin typeface="Arial" pitchFamily="34" charset="0"/>
                      <a:cs typeface="Arial" pitchFamily="34" charset="0"/>
                    </a:rPr>
                    <a:t>Feedback</a:t>
                  </a:r>
                </a:p>
                <a:p>
                  <a:pPr algn="ctr"/>
                  <a:r>
                    <a:rPr lang="en-US" sz="1200" dirty="0">
                      <a:solidFill>
                        <a:srgbClr val="00B050"/>
                      </a:solidFill>
                      <a:latin typeface="Arial" pitchFamily="34" charset="0"/>
                      <a:cs typeface="Arial" pitchFamily="34" charset="0"/>
                    </a:rPr>
                    <a:t> (IA)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19EF052-0976-4E95-8C6B-850CC8EFAEC1}"/>
                    </a:ext>
                  </a:extLst>
                </p:cNvPr>
                <p:cNvSpPr/>
                <p:nvPr/>
              </p:nvSpPr>
              <p:spPr>
                <a:xfrm>
                  <a:off x="3291854" y="685831"/>
                  <a:ext cx="182878" cy="54863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E267B9B-6ECD-4B8F-9C50-E5C03C2ECDDF}"/>
                    </a:ext>
                  </a:extLst>
                </p:cNvPr>
                <p:cNvSpPr txBox="1"/>
                <p:nvPr/>
              </p:nvSpPr>
              <p:spPr>
                <a:xfrm>
                  <a:off x="3108976" y="1234464"/>
                  <a:ext cx="108645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LP  HWP  LP</a:t>
                  </a:r>
                </a:p>
              </p:txBody>
            </p:sp>
            <p:sp>
              <p:nvSpPr>
                <p:cNvPr id="64" name="Rounded Rectangle 58">
                  <a:extLst>
                    <a:ext uri="{FF2B5EF4-FFF2-40B4-BE49-F238E27FC236}">
                      <a16:creationId xmlns:a16="http://schemas.microsoft.com/office/drawing/2014/main" id="{35CE77A8-E700-4F00-8C30-F3EDE0B1B340}"/>
                    </a:ext>
                  </a:extLst>
                </p:cNvPr>
                <p:cNvSpPr/>
                <p:nvPr/>
              </p:nvSpPr>
              <p:spPr>
                <a:xfrm>
                  <a:off x="4572000" y="822960"/>
                  <a:ext cx="548634" cy="274317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F6A6E33-40DD-4152-8D60-D3500F59FF88}"/>
                    </a:ext>
                  </a:extLst>
                </p:cNvPr>
                <p:cNvCxnSpPr/>
                <p:nvPr/>
              </p:nvCxnSpPr>
              <p:spPr>
                <a:xfrm rot="5400000">
                  <a:off x="5057816" y="868708"/>
                  <a:ext cx="548634" cy="182878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3BE221CF-E51F-49A1-B948-178F094742FE}"/>
                    </a:ext>
                  </a:extLst>
                </p:cNvPr>
                <p:cNvCxnSpPr/>
                <p:nvPr/>
              </p:nvCxnSpPr>
              <p:spPr>
                <a:xfrm rot="5400000">
                  <a:off x="3657610" y="868708"/>
                  <a:ext cx="548634" cy="182878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4A29AAF-1D73-41B2-A6AE-CDD723A44C5D}"/>
                    </a:ext>
                  </a:extLst>
                </p:cNvPr>
                <p:cNvCxnSpPr/>
                <p:nvPr/>
              </p:nvCxnSpPr>
              <p:spPr>
                <a:xfrm rot="5400000">
                  <a:off x="3108976" y="868708"/>
                  <a:ext cx="548634" cy="182878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F3945C0-10AB-42B7-95DE-91F4C2BF6D2B}"/>
                    </a:ext>
                  </a:extLst>
                </p:cNvPr>
                <p:cNvCxnSpPr>
                  <a:cxnSpLocks/>
                  <a:stCxn id="64" idx="2"/>
                  <a:endCxn id="40" idx="0"/>
                </p:cNvCxnSpPr>
                <p:nvPr/>
              </p:nvCxnSpPr>
              <p:spPr>
                <a:xfrm>
                  <a:off x="4846317" y="1097276"/>
                  <a:ext cx="0" cy="9951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4527B83-738F-4C11-8BE9-935D5756CC3F}"/>
                    </a:ext>
                  </a:extLst>
                </p:cNvPr>
                <p:cNvSpPr txBox="1"/>
                <p:nvPr/>
              </p:nvSpPr>
              <p:spPr>
                <a:xfrm>
                  <a:off x="4894917" y="229552"/>
                  <a:ext cx="3786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itchFamily="34" charset="0"/>
                      <a:cs typeface="Arial" pitchFamily="34" charset="0"/>
                    </a:rPr>
                    <a:t>IA</a:t>
                  </a: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72EF8B5A-4C9F-443E-8AF8-D5B2B8AE3F5F}"/>
                    </a:ext>
                  </a:extLst>
                </p:cNvPr>
                <p:cNvCxnSpPr/>
                <p:nvPr/>
              </p:nvCxnSpPr>
              <p:spPr>
                <a:xfrm rot="16200000" flipH="1">
                  <a:off x="3389934" y="953506"/>
                  <a:ext cx="545952" cy="1060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C193685F-2091-4118-8C54-20EE1FBE6BFD}"/>
                    </a:ext>
                  </a:extLst>
                </p:cNvPr>
                <p:cNvCxnSpPr/>
                <p:nvPr/>
              </p:nvCxnSpPr>
              <p:spPr>
                <a:xfrm rot="5400000">
                  <a:off x="4226203" y="950916"/>
                  <a:ext cx="548636" cy="1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72" name="Left Brace 71">
                  <a:extLst>
                    <a:ext uri="{FF2B5EF4-FFF2-40B4-BE49-F238E27FC236}">
                      <a16:creationId xmlns:a16="http://schemas.microsoft.com/office/drawing/2014/main" id="{2D627CA1-23E4-4998-BCA6-F5A970644CF9}"/>
                    </a:ext>
                  </a:extLst>
                </p:cNvPr>
                <p:cNvSpPr/>
                <p:nvPr/>
              </p:nvSpPr>
              <p:spPr>
                <a:xfrm rot="5400000">
                  <a:off x="3579891" y="123476"/>
                  <a:ext cx="155448" cy="914400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Left Brace 72">
                  <a:extLst>
                    <a:ext uri="{FF2B5EF4-FFF2-40B4-BE49-F238E27FC236}">
                      <a16:creationId xmlns:a16="http://schemas.microsoft.com/office/drawing/2014/main" id="{DFF77625-F5BF-4F36-9ED8-0401505941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4861020" y="-15617"/>
                  <a:ext cx="202083" cy="1188719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ounded Rectangle 68">
                  <a:extLst>
                    <a:ext uri="{FF2B5EF4-FFF2-40B4-BE49-F238E27FC236}">
                      <a16:creationId xmlns:a16="http://schemas.microsoft.com/office/drawing/2014/main" id="{B285FFA8-0667-4895-B29A-68B184C9C885}"/>
                    </a:ext>
                  </a:extLst>
                </p:cNvPr>
                <p:cNvSpPr/>
                <p:nvPr/>
              </p:nvSpPr>
              <p:spPr>
                <a:xfrm>
                  <a:off x="7315170" y="2057415"/>
                  <a:ext cx="365756" cy="731512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41133E0A-309D-4956-97D1-6EB67DE0F2C4}"/>
                    </a:ext>
                  </a:extLst>
                </p:cNvPr>
                <p:cNvCxnSpPr>
                  <a:cxnSpLocks/>
                  <a:stCxn id="47" idx="0"/>
                  <a:endCxn id="48" idx="1"/>
                </p:cNvCxnSpPr>
                <p:nvPr/>
              </p:nvCxnSpPr>
              <p:spPr>
                <a:xfrm rot="10800000">
                  <a:off x="725065" y="3879698"/>
                  <a:ext cx="1359665" cy="1328473"/>
                </a:xfrm>
                <a:prstGeom prst="line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AACEED08-48B1-49AD-AE29-662D10E9D359}"/>
                    </a:ext>
                  </a:extLst>
                </p:cNvPr>
                <p:cNvSpPr/>
                <p:nvPr/>
              </p:nvSpPr>
              <p:spPr>
                <a:xfrm>
                  <a:off x="1554513" y="4709146"/>
                  <a:ext cx="274317" cy="27431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933E3DD-C3D1-4AD0-946F-0892F1714399}"/>
                    </a:ext>
                  </a:extLst>
                </p:cNvPr>
                <p:cNvSpPr txBox="1"/>
                <p:nvPr/>
              </p:nvSpPr>
              <p:spPr>
                <a:xfrm>
                  <a:off x="457245" y="4343390"/>
                  <a:ext cx="61164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Target</a:t>
                  </a:r>
                </a:p>
              </p:txBody>
            </p:sp>
            <p:sp>
              <p:nvSpPr>
                <p:cNvPr id="78" name="Can 72">
                  <a:extLst>
                    <a:ext uri="{FF2B5EF4-FFF2-40B4-BE49-F238E27FC236}">
                      <a16:creationId xmlns:a16="http://schemas.microsoft.com/office/drawing/2014/main" id="{063447CA-FCD5-4974-B36F-28C208349CED}"/>
                    </a:ext>
                  </a:extLst>
                </p:cNvPr>
                <p:cNvSpPr/>
                <p:nvPr/>
              </p:nvSpPr>
              <p:spPr>
                <a:xfrm rot="18900000">
                  <a:off x="908454" y="4049365"/>
                  <a:ext cx="365756" cy="393201"/>
                </a:xfrm>
                <a:prstGeom prst="can">
                  <a:avLst>
                    <a:gd name="adj" fmla="val 28111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3BE3FFD-9012-4E14-8091-971FF785434C}"/>
                    </a:ext>
                  </a:extLst>
                </p:cNvPr>
                <p:cNvSpPr txBox="1"/>
                <p:nvPr/>
              </p:nvSpPr>
              <p:spPr>
                <a:xfrm>
                  <a:off x="784529" y="4617707"/>
                  <a:ext cx="6030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BCMs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1B0DC24-D7E9-4502-B97A-0E808F063DD7}"/>
                    </a:ext>
                  </a:extLst>
                </p:cNvPr>
                <p:cNvSpPr txBox="1"/>
                <p:nvPr/>
              </p:nvSpPr>
              <p:spPr>
                <a:xfrm>
                  <a:off x="1097318" y="4892024"/>
                  <a:ext cx="59503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BPMs</a:t>
                  </a:r>
                </a:p>
              </p:txBody>
            </p:sp>
            <p:sp>
              <p:nvSpPr>
                <p:cNvPr id="81" name="Isosceles Triangle 80">
                  <a:extLst>
                    <a:ext uri="{FF2B5EF4-FFF2-40B4-BE49-F238E27FC236}">
                      <a16:creationId xmlns:a16="http://schemas.microsoft.com/office/drawing/2014/main" id="{F6522163-6B6C-4EF6-BD9D-2854684E4BA4}"/>
                    </a:ext>
                  </a:extLst>
                </p:cNvPr>
                <p:cNvSpPr/>
                <p:nvPr/>
              </p:nvSpPr>
              <p:spPr>
                <a:xfrm>
                  <a:off x="3108976" y="6355048"/>
                  <a:ext cx="365756" cy="365756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Isosceles Triangle 81">
                  <a:extLst>
                    <a:ext uri="{FF2B5EF4-FFF2-40B4-BE49-F238E27FC236}">
                      <a16:creationId xmlns:a16="http://schemas.microsoft.com/office/drawing/2014/main" id="{2D54FF6B-8382-4371-BD15-2001A2E8A236}"/>
                    </a:ext>
                  </a:extLst>
                </p:cNvPr>
                <p:cNvSpPr/>
                <p:nvPr/>
              </p:nvSpPr>
              <p:spPr>
                <a:xfrm flipV="1">
                  <a:off x="2926098" y="6355048"/>
                  <a:ext cx="365756" cy="365756"/>
                </a:xfrm>
                <a:prstGeom prst="triangl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AE3C8AB7-EA23-4E01-BA29-A2142910ABC5}"/>
                    </a:ext>
                  </a:extLst>
                </p:cNvPr>
                <p:cNvSpPr txBox="1"/>
                <p:nvPr/>
              </p:nvSpPr>
              <p:spPr>
                <a:xfrm>
                  <a:off x="3310516" y="5989292"/>
                  <a:ext cx="1455528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6.8 MeV </a:t>
                  </a:r>
                </a:p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Helicity Magnets</a:t>
                  </a: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C89A7439-383B-4ED3-B45E-F0C902018B00}"/>
                    </a:ext>
                  </a:extLst>
                </p:cNvPr>
                <p:cNvSpPr/>
                <p:nvPr/>
              </p:nvSpPr>
              <p:spPr>
                <a:xfrm>
                  <a:off x="1280196" y="4434829"/>
                  <a:ext cx="274317" cy="274317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Hexagon 84">
                  <a:extLst>
                    <a:ext uri="{FF2B5EF4-FFF2-40B4-BE49-F238E27FC236}">
                      <a16:creationId xmlns:a16="http://schemas.microsoft.com/office/drawing/2014/main" id="{4807F0DE-2F56-4F21-A71B-76EE677A72AF}"/>
                    </a:ext>
                  </a:extLst>
                </p:cNvPr>
                <p:cNvSpPr/>
                <p:nvPr/>
              </p:nvSpPr>
              <p:spPr>
                <a:xfrm>
                  <a:off x="2286025" y="4343390"/>
                  <a:ext cx="548634" cy="457205"/>
                </a:xfrm>
                <a:prstGeom prst="hexagon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608819F-A538-4AD9-876B-0666ED3869A5}"/>
                    </a:ext>
                  </a:extLst>
                </p:cNvPr>
                <p:cNvSpPr txBox="1"/>
                <p:nvPr/>
              </p:nvSpPr>
              <p:spPr>
                <a:xfrm>
                  <a:off x="2320489" y="4434829"/>
                  <a:ext cx="5180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DAQ</a:t>
                  </a:r>
                </a:p>
              </p:txBody>
            </p:sp>
            <p:cxnSp>
              <p:nvCxnSpPr>
                <p:cNvPr id="87" name="Elbow Connector 81">
                  <a:extLst>
                    <a:ext uri="{FF2B5EF4-FFF2-40B4-BE49-F238E27FC236}">
                      <a16:creationId xmlns:a16="http://schemas.microsoft.com/office/drawing/2014/main" id="{310D9CF8-FC6C-48B7-8757-72033913C0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302505" y="4457136"/>
                  <a:ext cx="3795823" cy="14111"/>
                </a:xfrm>
                <a:prstGeom prst="bentConnector3">
                  <a:avLst>
                    <a:gd name="adj1" fmla="val 50000"/>
                  </a:avLst>
                </a:prstGeom>
                <a:ln w="12700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1CAC3E4E-9A35-4444-A0F6-2C05C47A6D61}"/>
                    </a:ext>
                  </a:extLst>
                </p:cNvPr>
                <p:cNvSpPr txBox="1"/>
                <p:nvPr/>
              </p:nvSpPr>
              <p:spPr>
                <a:xfrm>
                  <a:off x="3251547" y="1825073"/>
                  <a:ext cx="896258" cy="5129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nHelicity </a:t>
                  </a:r>
                </a:p>
                <a:p>
                  <a:pPr algn="ctr"/>
                  <a:r>
                    <a:rPr lang="en-US" sz="12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Fibers</a:t>
                  </a:r>
                </a:p>
              </p:txBody>
            </p: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79891560-3911-422C-913F-028F133C26F9}"/>
                    </a:ext>
                  </a:extLst>
                </p:cNvPr>
                <p:cNvCxnSpPr>
                  <a:cxnSpLocks/>
                  <a:endCxn id="85" idx="3"/>
                </p:cNvCxnSpPr>
                <p:nvPr/>
              </p:nvCxnSpPr>
              <p:spPr>
                <a:xfrm flipV="1">
                  <a:off x="1828830" y="4571993"/>
                  <a:ext cx="457195" cy="2285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EC63641B-51CF-48A1-910B-0F8859112317}"/>
                    </a:ext>
                  </a:extLst>
                </p:cNvPr>
                <p:cNvCxnSpPr>
                  <a:cxnSpLocks/>
                  <a:endCxn id="85" idx="3"/>
                </p:cNvCxnSpPr>
                <p:nvPr/>
              </p:nvCxnSpPr>
              <p:spPr>
                <a:xfrm>
                  <a:off x="1554513" y="4571982"/>
                  <a:ext cx="731512" cy="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2AC1D90B-2DD5-4894-A8A4-1F7C4FF4EF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36619" y="2566279"/>
                  <a:ext cx="270853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180">
                  <a:extLst>
                    <a:ext uri="{FF2B5EF4-FFF2-40B4-BE49-F238E27FC236}">
                      <a16:creationId xmlns:a16="http://schemas.microsoft.com/office/drawing/2014/main" id="{6930BBCB-8AE4-46D0-9367-4B12E6863218}"/>
                    </a:ext>
                  </a:extLst>
                </p:cNvPr>
                <p:cNvCxnSpPr/>
                <p:nvPr/>
              </p:nvCxnSpPr>
              <p:spPr>
                <a:xfrm>
                  <a:off x="3017537" y="4572000"/>
                  <a:ext cx="18943" cy="1781711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61FDEAA-3E6E-4367-940A-1530808E34BD}"/>
                    </a:ext>
                  </a:extLst>
                </p:cNvPr>
                <p:cNvSpPr txBox="1"/>
                <p:nvPr/>
              </p:nvSpPr>
              <p:spPr>
                <a:xfrm>
                  <a:off x="2173892" y="4892024"/>
                  <a:ext cx="857927" cy="461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B050"/>
                      </a:solidFill>
                      <a:latin typeface="Arial" pitchFamily="34" charset="0"/>
                      <a:cs typeface="Arial" pitchFamily="34" charset="0"/>
                    </a:rPr>
                    <a:t>Position</a:t>
                  </a:r>
                </a:p>
                <a:p>
                  <a:pPr algn="ctr"/>
                  <a:r>
                    <a:rPr lang="en-US" sz="1200" dirty="0">
                      <a:solidFill>
                        <a:srgbClr val="00B050"/>
                      </a:solidFill>
                      <a:latin typeface="Arial" pitchFamily="34" charset="0"/>
                      <a:cs typeface="Arial" pitchFamily="34" charset="0"/>
                    </a:rPr>
                    <a:t>Feedback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883125C2-85C0-4E29-82E1-F93549EBF09F}"/>
                    </a:ext>
                  </a:extLst>
                </p:cNvPr>
                <p:cNvSpPr txBox="1"/>
                <p:nvPr/>
              </p:nvSpPr>
              <p:spPr>
                <a:xfrm>
                  <a:off x="2011708" y="2106521"/>
                  <a:ext cx="916243" cy="51296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Helicity Generator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C3FCA089-071D-4C2E-BD93-4A5156E16017}"/>
                    </a:ext>
                  </a:extLst>
                </p:cNvPr>
                <p:cNvSpPr/>
                <p:nvPr/>
              </p:nvSpPr>
              <p:spPr>
                <a:xfrm rot="16200000">
                  <a:off x="7450034" y="3934209"/>
                  <a:ext cx="96029" cy="5486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D751CCB2-4892-4BA6-8247-0BFDF4BD82DC}"/>
                    </a:ext>
                  </a:extLst>
                </p:cNvPr>
                <p:cNvSpPr txBox="1"/>
                <p:nvPr/>
              </p:nvSpPr>
              <p:spPr>
                <a:xfrm>
                  <a:off x="7863804" y="4069073"/>
                  <a:ext cx="106426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V-Wien Filter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921AE23-18C6-42F0-B612-5E0E460759EF}"/>
                    </a:ext>
                  </a:extLst>
                </p:cNvPr>
                <p:cNvSpPr/>
                <p:nvPr/>
              </p:nvSpPr>
              <p:spPr>
                <a:xfrm rot="16200000">
                  <a:off x="7450034" y="4482843"/>
                  <a:ext cx="96029" cy="5486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537B536-3C06-4A95-93DB-5DC3039C25A4}"/>
                    </a:ext>
                  </a:extLst>
                </p:cNvPr>
                <p:cNvSpPr txBox="1"/>
                <p:nvPr/>
              </p:nvSpPr>
              <p:spPr>
                <a:xfrm>
                  <a:off x="7863804" y="4617707"/>
                  <a:ext cx="10807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H-Wien Filter</a:t>
                  </a: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35FFEF9-7297-4A22-897D-AFA9E15AF536}"/>
                    </a:ext>
                  </a:extLst>
                </p:cNvPr>
                <p:cNvSpPr/>
                <p:nvPr/>
              </p:nvSpPr>
              <p:spPr>
                <a:xfrm rot="16200000">
                  <a:off x="7475189" y="4274810"/>
                  <a:ext cx="45719" cy="5486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FA219308-2FC7-422D-9292-53C160098B3A}"/>
                    </a:ext>
                  </a:extLst>
                </p:cNvPr>
                <p:cNvSpPr txBox="1"/>
                <p:nvPr/>
              </p:nvSpPr>
              <p:spPr>
                <a:xfrm>
                  <a:off x="7772365" y="4343390"/>
                  <a:ext cx="137163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Spin Solenoids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89EB684-34E3-4A45-9207-C70F9A30B008}"/>
                    </a:ext>
                  </a:extLst>
                </p:cNvPr>
                <p:cNvSpPr/>
                <p:nvPr/>
              </p:nvSpPr>
              <p:spPr>
                <a:xfrm rot="16200000">
                  <a:off x="7475189" y="4183371"/>
                  <a:ext cx="45719" cy="54863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8F3B9101-6F58-4C89-AD3D-BF4A57993157}"/>
                    </a:ext>
                  </a:extLst>
                </p:cNvPr>
                <p:cNvSpPr txBox="1"/>
                <p:nvPr/>
              </p:nvSpPr>
              <p:spPr>
                <a:xfrm>
                  <a:off x="2103148" y="5440660"/>
                  <a:ext cx="92189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10.6 GeV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11B4C8EA-8D7C-43B1-868A-65A7AE75FEB6}"/>
                    </a:ext>
                  </a:extLst>
                </p:cNvPr>
                <p:cNvSpPr txBox="1"/>
                <p:nvPr/>
              </p:nvSpPr>
              <p:spPr>
                <a:xfrm>
                  <a:off x="7422029" y="3324569"/>
                  <a:ext cx="94140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itchFamily="34" charset="0"/>
                      <a:cs typeface="Arial" pitchFamily="34" charset="0"/>
                    </a:rPr>
                    <a:t>200 keV</a:t>
                  </a:r>
                </a:p>
              </p:txBody>
            </p:sp>
          </p:grp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466DE4A-57FC-4317-A6F5-F4BCA359340D}"/>
                  </a:ext>
                </a:extLst>
              </p:cNvPr>
              <p:cNvCxnSpPr/>
              <p:nvPr/>
            </p:nvCxnSpPr>
            <p:spPr>
              <a:xfrm flipH="1">
                <a:off x="1317234" y="2123053"/>
                <a:ext cx="18288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3D673DF-A3DC-4D01-99BD-B89ECA9EA5FE}"/>
                  </a:ext>
                </a:extLst>
              </p:cNvPr>
              <p:cNvCxnSpPr/>
              <p:nvPr/>
            </p:nvCxnSpPr>
            <p:spPr>
              <a:xfrm flipH="1">
                <a:off x="1315846" y="2314525"/>
                <a:ext cx="182880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600F13E-E94C-45F2-8B05-0B2326D6F9E1}"/>
                  </a:ext>
                </a:extLst>
              </p:cNvPr>
              <p:cNvCxnSpPr/>
              <p:nvPr/>
            </p:nvCxnSpPr>
            <p:spPr>
              <a:xfrm flipH="1">
                <a:off x="1313779" y="2499170"/>
                <a:ext cx="182880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F5BFA69-F011-4073-A895-4BAAC9344217}"/>
                  </a:ext>
                </a:extLst>
              </p:cNvPr>
              <p:cNvCxnSpPr/>
              <p:nvPr/>
            </p:nvCxnSpPr>
            <p:spPr>
              <a:xfrm flipH="1">
                <a:off x="1315395" y="2680529"/>
                <a:ext cx="18288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" name="Elbow Connector 49">
              <a:extLst>
                <a:ext uri="{FF2B5EF4-FFF2-40B4-BE49-F238E27FC236}">
                  <a16:creationId xmlns:a16="http://schemas.microsoft.com/office/drawing/2014/main" id="{63CFB38B-9ABF-6C4F-8E0B-70DFEF4D3EEB}"/>
                </a:ext>
              </a:extLst>
            </p:cNvPr>
            <p:cNvCxnSpPr>
              <a:cxnSpLocks/>
            </p:cNvCxnSpPr>
            <p:nvPr/>
          </p:nvCxnSpPr>
          <p:spPr>
            <a:xfrm>
              <a:off x="4129354" y="2722555"/>
              <a:ext cx="2210272" cy="2073017"/>
            </a:xfrm>
            <a:prstGeom prst="bentConnector3">
              <a:avLst>
                <a:gd name="adj1" fmla="val 71834"/>
              </a:avLst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FF57C69-A106-8C4A-A041-E34549A07566}"/>
                </a:ext>
              </a:extLst>
            </p:cNvPr>
            <p:cNvCxnSpPr>
              <a:cxnSpLocks/>
            </p:cNvCxnSpPr>
            <p:nvPr/>
          </p:nvCxnSpPr>
          <p:spPr>
            <a:xfrm>
              <a:off x="6796771" y="5913952"/>
              <a:ext cx="121703" cy="540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6DBC85C-B8D3-1C43-8EDB-586F684B1128}"/>
                </a:ext>
              </a:extLst>
            </p:cNvPr>
            <p:cNvCxnSpPr>
              <a:cxnSpLocks/>
            </p:cNvCxnSpPr>
            <p:nvPr/>
          </p:nvCxnSpPr>
          <p:spPr>
            <a:xfrm>
              <a:off x="6870478" y="5937449"/>
              <a:ext cx="376618" cy="879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1" name="Elbow Connector 49">
            <a:extLst>
              <a:ext uri="{FF2B5EF4-FFF2-40B4-BE49-F238E27FC236}">
                <a16:creationId xmlns:a16="http://schemas.microsoft.com/office/drawing/2014/main" id="{33A93B97-664E-164D-9FEB-8E27A02F37E2}"/>
              </a:ext>
            </a:extLst>
          </p:cNvPr>
          <p:cNvCxnSpPr>
            <a:cxnSpLocks/>
          </p:cNvCxnSpPr>
          <p:nvPr/>
        </p:nvCxnSpPr>
        <p:spPr>
          <a:xfrm>
            <a:off x="4116654" y="2764339"/>
            <a:ext cx="2210272" cy="2073017"/>
          </a:xfrm>
          <a:prstGeom prst="bentConnector3">
            <a:avLst>
              <a:gd name="adj1" fmla="val 74132"/>
            </a:avLst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16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3F18-4EC5-4D1C-ABEE-FAE30E51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 kV Gun – Spherical Electrode and 18" Chamber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90EC3-AC24-4A37-96CC-9FE1464D4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Upgraded from 130 kV to 200 kV: less space-charge forces → higher transmission</a:t>
            </a:r>
          </a:p>
          <a:p>
            <a:r>
              <a:rPr lang="en-US" dirty="0"/>
              <a:t>Optimized beam optics and longer charge lifetime</a:t>
            </a:r>
          </a:p>
          <a:p>
            <a:r>
              <a:rPr lang="en-US" dirty="0"/>
              <a:t>Commissioned and delivering beam right now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F5384-C7D0-4230-BF32-A67F4E41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35433-B3A1-4059-B1FA-AC39BFCF9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89"/>
          <a:stretch/>
        </p:blipFill>
        <p:spPr>
          <a:xfrm rot="5400000">
            <a:off x="6782454" y="3144401"/>
            <a:ext cx="3584448" cy="220204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3556ED-AC48-4F48-96BA-C7FC8DDA433F}"/>
              </a:ext>
            </a:extLst>
          </p:cNvPr>
          <p:cNvSpPr/>
          <p:nvPr/>
        </p:nvSpPr>
        <p:spPr>
          <a:xfrm>
            <a:off x="9936272" y="3681715"/>
            <a:ext cx="1645467" cy="1005738"/>
          </a:xfrm>
          <a:prstGeom prst="wedgeRoundRectCallout">
            <a:avLst>
              <a:gd name="adj1" fmla="val -106602"/>
              <a:gd name="adj2" fmla="val 67604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Cathode Pierce angle = 16 degrees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5B9F08-21BF-0C4E-8761-728CECFCB750}"/>
              </a:ext>
            </a:extLst>
          </p:cNvPr>
          <p:cNvGrpSpPr/>
          <p:nvPr/>
        </p:nvGrpSpPr>
        <p:grpSpPr>
          <a:xfrm>
            <a:off x="1996292" y="2178800"/>
            <a:ext cx="5262307" cy="4288536"/>
            <a:chOff x="503670" y="1955453"/>
            <a:chExt cx="5262307" cy="42885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AD5E46-594E-4D1E-86E8-FF494FCF0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5825" y="1955453"/>
              <a:ext cx="3850152" cy="4288536"/>
            </a:xfrm>
            <a:prstGeom prst="rect">
              <a:avLst/>
            </a:prstGeom>
          </p:spPr>
        </p:pic>
        <p:sp>
          <p:nvSpPr>
            <p:cNvPr id="9" name="Speech Bubble: Rectangle with Corners Rounded 7">
              <a:extLst>
                <a:ext uri="{FF2B5EF4-FFF2-40B4-BE49-F238E27FC236}">
                  <a16:creationId xmlns:a16="http://schemas.microsoft.com/office/drawing/2014/main" id="{AA50DD78-E927-A94A-BFE7-E6256F2ED82F}"/>
                </a:ext>
              </a:extLst>
            </p:cNvPr>
            <p:cNvSpPr/>
            <p:nvPr/>
          </p:nvSpPr>
          <p:spPr>
            <a:xfrm>
              <a:off x="503670" y="2229851"/>
              <a:ext cx="1653851" cy="1005263"/>
            </a:xfrm>
            <a:prstGeom prst="wedgeRoundRectCallout">
              <a:avLst>
                <a:gd name="adj1" fmla="val 88221"/>
                <a:gd name="adj2" fmla="val 83751"/>
                <a:gd name="adj3" fmla="val 1666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Anode tilted by angle = 2.0 degrees</a:t>
              </a:r>
            </a:p>
          </p:txBody>
        </p:sp>
        <p:sp>
          <p:nvSpPr>
            <p:cNvPr id="11" name="Arrow: Curved Down 10">
              <a:extLst>
                <a:ext uri="{FF2B5EF4-FFF2-40B4-BE49-F238E27FC236}">
                  <a16:creationId xmlns:a16="http://schemas.microsoft.com/office/drawing/2014/main" id="{0AA9B007-C68A-47EB-9061-FCFFCEBF248D}"/>
                </a:ext>
              </a:extLst>
            </p:cNvPr>
            <p:cNvSpPr/>
            <p:nvPr/>
          </p:nvSpPr>
          <p:spPr>
            <a:xfrm>
              <a:off x="2764180" y="3184458"/>
              <a:ext cx="603743" cy="295095"/>
            </a:xfrm>
            <a:prstGeom prst="curvedDownArrow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08B126BF-5563-4054-A444-F99A5BAEC61F}"/>
              </a:ext>
            </a:extLst>
          </p:cNvPr>
          <p:cNvSpPr/>
          <p:nvPr/>
        </p:nvSpPr>
        <p:spPr>
          <a:xfrm>
            <a:off x="1647067" y="4388132"/>
            <a:ext cx="1653851" cy="684910"/>
          </a:xfrm>
          <a:prstGeom prst="wedgeRoundRectCallout">
            <a:avLst>
              <a:gd name="adj1" fmla="val 102611"/>
              <a:gd name="adj2" fmla="val -59544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Biased Anode (+1kV)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E44AE1-0D3F-48C1-B8D6-87215F5B7FA3}"/>
              </a:ext>
            </a:extLst>
          </p:cNvPr>
          <p:cNvSpPr/>
          <p:nvPr/>
        </p:nvSpPr>
        <p:spPr>
          <a:xfrm>
            <a:off x="177454" y="5491632"/>
            <a:ext cx="3125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https://doi.org/10.1103/</a:t>
            </a:r>
          </a:p>
          <a:p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PhysRevAccelBeams.27.123401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6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D8C5-F2BD-724D-8B26-B7563A14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Photocathodes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3137-1D9C-F043-8A8C-78D6DFC9B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Now running from Puck #3 (QWeak sibling)  </a:t>
            </a:r>
          </a:p>
          <a:p>
            <a:r>
              <a:rPr lang="en-US" dirty="0"/>
              <a:t>Have extra two SLSP photocathodes in Preparation Chamber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Jefferson Lab, ODU, and UCSB collaborations are successfully prototyping new high-polarization high-QE photocathodes: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A9F50-00C4-0B46-B018-9383300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7CCA42-F16F-4E96-AD1B-FF6AC9FAD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756034"/>
              </p:ext>
            </p:extLst>
          </p:nvPr>
        </p:nvGraphicFramePr>
        <p:xfrm>
          <a:off x="5126508" y="1778000"/>
          <a:ext cx="6131300" cy="305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387">
                  <a:extLst>
                    <a:ext uri="{9D8B030D-6E8A-4147-A177-3AD203B41FA5}">
                      <a16:colId xmlns:a16="http://schemas.microsoft.com/office/drawing/2014/main" val="1798562539"/>
                    </a:ext>
                  </a:extLst>
                </a:gridCol>
                <a:gridCol w="2131101">
                  <a:extLst>
                    <a:ext uri="{9D8B030D-6E8A-4147-A177-3AD203B41FA5}">
                      <a16:colId xmlns:a16="http://schemas.microsoft.com/office/drawing/2014/main" val="4277095644"/>
                    </a:ext>
                  </a:extLst>
                </a:gridCol>
                <a:gridCol w="2987812">
                  <a:extLst>
                    <a:ext uri="{9D8B030D-6E8A-4147-A177-3AD203B41FA5}">
                      <a16:colId xmlns:a16="http://schemas.microsoft.com/office/drawing/2014/main" val="2461832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Puck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Photocathode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943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SLSP-5247-1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PREx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-I, QWeak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(July 2009 - January 2015)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1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SLSP-5756-4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PREx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-II and </a:t>
                      </a:r>
                      <a:r>
                        <a:rPr lang="en-US" sz="16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CREx</a:t>
                      </a:r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(January 2015 –  July 2023)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14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SLSP-5247-4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(December 2023 – present)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812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SLSP-5757-3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Sibling of </a:t>
                      </a:r>
                      <a:r>
                        <a:rPr lang="en-US" sz="1600"/>
                        <a:t>5756 wafer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97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SLSP-75104​-1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Measured </a:t>
                      </a:r>
                      <a:r>
                        <a:rPr lang="en-US" sz="1600" dirty="0"/>
                        <a:t>0.7% QE and 90% polarization in micro-Mott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41080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43A2F815-5B5C-4B57-B5A1-3DFDCD26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2538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FD2E6E-EF12-456B-A8D8-3A489FAF4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1" t="15703" r="30176" b="14101"/>
          <a:stretch/>
        </p:blipFill>
        <p:spPr>
          <a:xfrm rot="5400000">
            <a:off x="1487615" y="1623762"/>
            <a:ext cx="2418347" cy="36104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B131A4-CBDA-41EF-BAC0-EA804044C177}"/>
              </a:ext>
            </a:extLst>
          </p:cNvPr>
          <p:cNvSpPr/>
          <p:nvPr/>
        </p:nvSpPr>
        <p:spPr>
          <a:xfrm>
            <a:off x="5306220" y="5654767"/>
            <a:ext cx="5218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https://doi.org/10.1063/5.0170106</a:t>
            </a: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https://pos.sissa.it/456/215/pdf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16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D7E7-1A60-4971-A2B1-329531B2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Solenoid Magnets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EDCB3C-012F-4766-BF47-654EF2720A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Six new solenoids in keV region: uniform field at center – less aberrations</a:t>
                </a:r>
              </a:p>
              <a:p>
                <a:r>
                  <a:rPr lang="en-US" dirty="0"/>
                  <a:t>All powered counter-wound: no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coupling or spin rotation (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𝐵𝑑𝑙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), only focusing (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𝑑𝑙</m:t>
                        </m:r>
                      </m:e>
                    </m:nary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EDCB3C-012F-4766-BF47-654EF2720A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75" t="-4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D7CEA-9F02-484E-9791-F1EEFDE1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8C1A8-2605-438E-9600-AD0043AA6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6"/>
          <a:stretch/>
        </p:blipFill>
        <p:spPr>
          <a:xfrm>
            <a:off x="6939420" y="2267179"/>
            <a:ext cx="4073192" cy="3840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4CB4F-AFD6-499F-9865-B44E7B23D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44" b="3987"/>
          <a:stretch/>
        </p:blipFill>
        <p:spPr>
          <a:xfrm>
            <a:off x="1016550" y="2267179"/>
            <a:ext cx="3800475" cy="40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3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FE72-CA2E-4AA9-B967-9ED0F645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 keV Wien Filters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66ADB-BAFC-49C0-86F5-C9983FAD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3B4746-E49A-420F-9E1F-6C51B78DAD30}"/>
              </a:ext>
            </a:extLst>
          </p:cNvPr>
          <p:cNvGrpSpPr/>
          <p:nvPr/>
        </p:nvGrpSpPr>
        <p:grpSpPr>
          <a:xfrm>
            <a:off x="615340" y="2417525"/>
            <a:ext cx="5168352" cy="3568903"/>
            <a:chOff x="5472866" y="1644547"/>
            <a:chExt cx="5168352" cy="3568903"/>
          </a:xfrm>
        </p:grpSpPr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8B077E0C-541A-4505-A5EB-023266E36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739" t="27771" r="50422"/>
            <a:stretch/>
          </p:blipFill>
          <p:spPr>
            <a:xfrm>
              <a:off x="5536786" y="1644547"/>
              <a:ext cx="5104432" cy="3568903"/>
            </a:xfrm>
            <a:prstGeom prst="rect">
              <a:avLst/>
            </a:prstGeom>
          </p:spPr>
        </p:pic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E48E10F-9340-4EE4-B548-E432B0510B6A}"/>
                </a:ext>
              </a:extLst>
            </p:cNvPr>
            <p:cNvSpPr/>
            <p:nvPr/>
          </p:nvSpPr>
          <p:spPr>
            <a:xfrm>
              <a:off x="8432064" y="1644547"/>
              <a:ext cx="1755508" cy="416681"/>
            </a:xfrm>
            <a:prstGeom prst="wedgeRoundRectCallout">
              <a:avLst>
                <a:gd name="adj1" fmla="val 23726"/>
                <a:gd name="adj2" fmla="val 88593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Vertical Wien</a:t>
              </a:r>
            </a:p>
          </p:txBody>
        </p:sp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896B11D2-82BA-4EA2-96CF-73947F9238D7}"/>
                </a:ext>
              </a:extLst>
            </p:cNvPr>
            <p:cNvSpPr/>
            <p:nvPr/>
          </p:nvSpPr>
          <p:spPr>
            <a:xfrm>
              <a:off x="7885964" y="3831366"/>
              <a:ext cx="1755508" cy="416681"/>
            </a:xfrm>
            <a:prstGeom prst="wedgeRoundRectCallout">
              <a:avLst>
                <a:gd name="adj1" fmla="val -29085"/>
                <a:gd name="adj2" fmla="val -155239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Spin Solenoids</a:t>
              </a:r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9CC93020-69FB-4451-ACFB-F64B6353EE14}"/>
                </a:ext>
              </a:extLst>
            </p:cNvPr>
            <p:cNvSpPr/>
            <p:nvPr/>
          </p:nvSpPr>
          <p:spPr>
            <a:xfrm>
              <a:off x="5472866" y="2016675"/>
              <a:ext cx="1755508" cy="416681"/>
            </a:xfrm>
            <a:prstGeom prst="wedgeRoundRectCallout">
              <a:avLst>
                <a:gd name="adj1" fmla="val 23726"/>
                <a:gd name="adj2" fmla="val 155647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Horizontal Wien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5458D30-0EFF-43F5-98AA-BC8472C3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20" y="1677442"/>
            <a:ext cx="512064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74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1BF348DB4CC74982E5095F9E466144" ma:contentTypeVersion="6" ma:contentTypeDescription="Create a new document." ma:contentTypeScope="" ma:versionID="8a81a9870f1ed5b661c9196e796439e1">
  <xsd:schema xmlns:xsd="http://www.w3.org/2001/XMLSchema" xmlns:xs="http://www.w3.org/2001/XMLSchema" xmlns:p="http://schemas.microsoft.com/office/2006/metadata/properties" xmlns:ns2="eec11563-4c74-441e-9334-5e5fe4866350" xmlns:ns3="64441346-9626-4035-91f4-a8f8ed249730" targetNamespace="http://schemas.microsoft.com/office/2006/metadata/properties" ma:root="true" ma:fieldsID="89f67020a00a955f4a27e5380304bd53" ns2:_="" ns3:_="">
    <xsd:import namespace="eec11563-4c74-441e-9334-5e5fe4866350"/>
    <xsd:import namespace="64441346-9626-4035-91f4-a8f8ed2497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11563-4c74-441e-9334-5e5fe48663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41346-9626-4035-91f4-a8f8ed24973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620E66-EE33-4167-8AD3-AD76CE03EE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11563-4c74-441e-9334-5e5fe4866350"/>
    <ds:schemaRef ds:uri="64441346-9626-4035-91f4-a8f8ed2497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6568C8-5867-4186-9BD1-C308953C6B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6886C5-95F8-4502-AE6F-2DB831BED65F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64441346-9626-4035-91f4-a8f8ed24973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eec11563-4c74-441e-9334-5e5fe4866350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JeffersonLab_Widescreen(1)</Template>
  <TotalTime>1106</TotalTime>
  <Words>1946</Words>
  <Application>Microsoft Office PowerPoint</Application>
  <PresentationFormat>Widescreen</PresentationFormat>
  <Paragraphs>499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.PingFangSC-Regular</vt:lpstr>
      <vt:lpstr>Arial</vt:lpstr>
      <vt:lpstr>Calibri</vt:lpstr>
      <vt:lpstr>Cambria Math</vt:lpstr>
      <vt:lpstr>Courier New</vt:lpstr>
      <vt:lpstr>FiraSans</vt:lpstr>
      <vt:lpstr>PingFangSC-Regular</vt:lpstr>
      <vt:lpstr>Times New Roman</vt:lpstr>
      <vt:lpstr>Wingdings</vt:lpstr>
      <vt:lpstr>Office Theme</vt:lpstr>
      <vt:lpstr>Injector Status and Upgrades for MOLLER</vt:lpstr>
      <vt:lpstr>Outline</vt:lpstr>
      <vt:lpstr>Parity-Violating Experiments at CEBAF</vt:lpstr>
      <vt:lpstr>MOLLER Requirements</vt:lpstr>
      <vt:lpstr>From Beginning-to-End</vt:lpstr>
      <vt:lpstr>200 kV Gun – Spherical Electrode and 18" Chamber</vt:lpstr>
      <vt:lpstr>Polarized Photocathodes</vt:lpstr>
      <vt:lpstr>Solenoid Magnets</vt:lpstr>
      <vt:lpstr>200 keV Wien Filters</vt:lpstr>
      <vt:lpstr>200 keV Electron Beam Spin Manipulation</vt:lpstr>
      <vt:lpstr>SRF Booster</vt:lpstr>
      <vt:lpstr>Helicity Generator Board</vt:lpstr>
      <vt:lpstr>Helicity Generator Settings</vt:lpstr>
      <vt:lpstr>Helicity Decoder Board</vt:lpstr>
      <vt:lpstr>Electron Beam Travel Time</vt:lpstr>
      <vt:lpstr>Decoder Board I/O and Features</vt:lpstr>
      <vt:lpstr>Board Programmable Common Delay</vt:lpstr>
      <vt:lpstr>UVA Prototype RTP HV Driver</vt:lpstr>
      <vt:lpstr>New JLab RTP HV Driver</vt:lpstr>
      <vt:lpstr>IA HV Driver and Helicity Magnets Control</vt:lpstr>
      <vt:lpstr>Future Plans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Riad Suleiman</dc:creator>
  <cp:lastModifiedBy>Riad Suleiman</cp:lastModifiedBy>
  <cp:revision>240</cp:revision>
  <dcterms:created xsi:type="dcterms:W3CDTF">2024-01-20T13:43:33Z</dcterms:created>
  <dcterms:modified xsi:type="dcterms:W3CDTF">2025-02-17T20:30:46Z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0x010100DC1BF348DB4CC74982E5095F9E466144</vt:lpwstr>
  </property>
</Properties>
</file>