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67" r:id="rId5"/>
    <p:sldId id="262" r:id="rId6"/>
    <p:sldId id="264" r:id="rId7"/>
    <p:sldId id="268" r:id="rId8"/>
    <p:sldId id="259" r:id="rId9"/>
    <p:sldId id="265" r:id="rId10"/>
    <p:sldId id="269" r:id="rId11"/>
    <p:sldId id="261" r:id="rId12"/>
    <p:sldId id="271" r:id="rId13"/>
    <p:sldId id="260" r:id="rId14"/>
    <p:sldId id="272" r:id="rId15"/>
    <p:sldId id="273" r:id="rId16"/>
    <p:sldId id="274" r:id="rId17"/>
    <p:sldId id="275" r:id="rId18"/>
    <p:sldId id="270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/>
    <p:restoredTop sz="97059"/>
  </p:normalViewPr>
  <p:slideViewPr>
    <p:cSldViewPr snapToGrid="0">
      <p:cViewPr>
        <p:scale>
          <a:sx n="130" d="100"/>
          <a:sy n="130" d="100"/>
        </p:scale>
        <p:origin x="1008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58B6-025F-C404-0F53-422C56901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9A050-E419-1B09-F8E5-962258E3D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A7B67-634D-048F-BE13-8D3B893D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2B4F-A8AB-8947-A39B-40057F3CEF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B1091-6472-303B-891F-2E99733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B152C-ADE6-34D6-691F-1349F7B3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14B4-D2A7-8C42-9FA7-666E0252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4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0EC6-8ACF-E7B9-1A99-5F6E1444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54C29-64B7-0228-0612-7A3A2699D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09B54-FAED-7097-6E3E-AC6D4CC2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2B4F-A8AB-8947-A39B-40057F3CEF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E55F2-A33C-6CC3-495D-E7B8E3CB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D1B6A-AC0D-F4F7-6932-FFDAA34F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14B4-D2A7-8C42-9FA7-666E0252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6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A955C-423F-41F8-A529-99B8BB2C3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66855-728E-9B9F-7012-B5191DEB8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E6CEA-62E3-CDE6-4C39-4DCB5B5D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2B4F-A8AB-8947-A39B-40057F3CEF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A91A7-0BF6-C5CD-4CBF-FF022A2A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F25E8-F900-FABB-1FDE-99EC5408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14B4-D2A7-8C42-9FA7-666E0252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9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D81F-EBC8-10DE-1B5F-3FCD65B4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17828-E488-3D01-B81F-59584A2C3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1B977-6AD2-5350-2E5B-90DC1839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2B4F-A8AB-8947-A39B-40057F3CEF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FCD1E-E778-D71D-FDC0-B440AD75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D377B-E3CE-04EA-7CC2-8065FE22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14B4-D2A7-8C42-9FA7-666E0252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7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2CEF-28CB-A074-B3B7-F9BC2B54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B7F71-751A-E5B1-3BE3-A012014C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DD802-04E3-71A7-5726-A802D74C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2B4F-A8AB-8947-A39B-40057F3CEF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CD54B-4BDA-D2F8-0234-6C5BD518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0B75E-4C1E-12D7-6B1C-1DE5C437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14B4-D2A7-8C42-9FA7-666E0252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6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15D4-051D-8AEB-A3CE-A19A5DD2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9208-B26E-759E-07AB-8647726BA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2E793-5D30-0C35-1C48-89C6FF95A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A88A0-2B52-BA74-9C76-3F3F6A50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2B4F-A8AB-8947-A39B-40057F3CEF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B9FF8-9F53-587A-D5BE-70E86DDD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7D90C-2D66-2C13-7C05-4C83C71A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14B4-D2A7-8C42-9FA7-666E0252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3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A987-DA78-D9C4-E7A2-5E0DFDA8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34A6E-AC39-C927-60C5-DFD50B03C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672AC-9626-1AAF-E504-F723AD8C8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58821-1DED-E1F6-3B49-8529E89E5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9F83A-B241-5BF9-9392-5AF789023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85C29-6FB2-35BD-0987-6FD6D617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2B4F-A8AB-8947-A39B-40057F3CEF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5B9CF-5009-A853-9C17-783522DA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E9B17A-95E5-6FAE-D578-AEEB5BB3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14B4-D2A7-8C42-9FA7-666E0252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9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E8C5-33B4-411C-2134-3F187737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790ED-5237-A14A-5AC9-8B4F03F6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2B4F-A8AB-8947-A39B-40057F3CEF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B27FF-4603-1748-3961-1EA50141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2F1B6-7C34-3806-2B83-6274090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14B4-D2A7-8C42-9FA7-666E0252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9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4B14B8-ED08-5C09-C374-9696D484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2B4F-A8AB-8947-A39B-40057F3CEF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D9685-2EE9-2D87-DD61-265EC685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7C919-E7ED-2E3B-EB61-60F65930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14B4-D2A7-8C42-9FA7-666E0252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6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4B8A-4F57-8150-C8AE-24A26D0F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18387-5E3E-EFB8-B390-3D727A248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8E14C-B4C0-518E-241A-6C422B450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7C310-5FBE-1805-2729-0F62DFE5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2B4F-A8AB-8947-A39B-40057F3CEF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9E92D-E6B8-9756-6139-CB58F035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D0824-F7D7-CD28-D1EA-F340A847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14B4-D2A7-8C42-9FA7-666E0252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4016-796E-7C3C-ADE0-E274247B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94509-0BF0-A59C-F7A8-0E3015B72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9F341-213C-1B40-F02D-BB34A7360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F4F94-4A28-2ED5-862A-B90AC48E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2B4F-A8AB-8947-A39B-40057F3CEF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527C7-AEC1-A263-7B0B-5B5A7927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FC642-6C0B-729A-003B-166709EF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14B4-D2A7-8C42-9FA7-666E0252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0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B6862F-020D-991A-C3E6-26149768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799AA-6BCB-DE7F-38B6-46862C0D1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A108-8F75-EE36-C805-2EDBE8F37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72B4F-A8AB-8947-A39B-40057F3CEF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EC500-A29A-1259-6ADA-1CF3C0FDB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3AE40-6CCD-4E1F-25A3-3C772F277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C14B4-D2A7-8C42-9FA7-666E0252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8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6176-0D1F-9BA2-7523-2641428CA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501877"/>
            <a:ext cx="11811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Single channel </a:t>
            </a:r>
            <a:r>
              <a:rPr lang="en-US" sz="4400" dirty="0" err="1"/>
              <a:t>uRWELL</a:t>
            </a:r>
            <a:r>
              <a:rPr lang="en-US" sz="4400" dirty="0"/>
              <a:t> PICOSEC prototypes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D1902-A362-7DE1-834D-104A77442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results </a:t>
            </a:r>
            <a:br>
              <a:rPr lang="en-US" dirty="0"/>
            </a:br>
            <a:r>
              <a:rPr lang="en-US" dirty="0"/>
              <a:t>(June 2024 test beam)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0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543AA7-53B4-9690-4131-943355090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" t="1592" r="2026" b="1592"/>
          <a:stretch/>
        </p:blipFill>
        <p:spPr>
          <a:xfrm>
            <a:off x="6250517" y="643467"/>
            <a:ext cx="5027083" cy="51477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A0AB6E-8EC6-E80D-EB7F-C0B0971A4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" t="1569" r="2641" b="1593"/>
          <a:stretch/>
        </p:blipFill>
        <p:spPr>
          <a:xfrm>
            <a:off x="668867" y="643467"/>
            <a:ext cx="5132958" cy="51477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2B510D-CF52-430E-9865-3E36E543FEA6}"/>
              </a:ext>
            </a:extLst>
          </p:cNvPr>
          <p:cNvSpPr txBox="1"/>
          <p:nvPr/>
        </p:nvSpPr>
        <p:spPr>
          <a:xfrm>
            <a:off x="4604042" y="629798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Readout: Plain vs Grided</a:t>
            </a:r>
          </a:p>
        </p:txBody>
      </p:sp>
    </p:spTree>
    <p:extLst>
      <p:ext uri="{BB962C8B-B14F-4D97-AF65-F5344CB8AC3E}">
        <p14:creationId xmlns:p14="http://schemas.microsoft.com/office/powerpoint/2010/main" val="137471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C168C6-098E-2E40-60A7-A2BFCD36B00E}"/>
              </a:ext>
            </a:extLst>
          </p:cNvPr>
          <p:cNvSpPr txBox="1"/>
          <p:nvPr/>
        </p:nvSpPr>
        <p:spPr>
          <a:xfrm>
            <a:off x="4495800" y="59351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 shape: Round vs Square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00530A-B59F-D39B-74DF-CC27494F8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848" y="1286784"/>
            <a:ext cx="3912537" cy="34243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6F6B7A-F6CF-F54C-2A2B-473ECC851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66" y="1286783"/>
            <a:ext cx="3912538" cy="34243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E39C17-78E9-A926-DC24-BF5D4E484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597" y="1286784"/>
            <a:ext cx="3920638" cy="34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CC1D3B-9857-91A5-B5E5-0B72D7036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" r="2767" b="2627"/>
          <a:stretch/>
        </p:blipFill>
        <p:spPr>
          <a:xfrm>
            <a:off x="8121445" y="1306447"/>
            <a:ext cx="4050891" cy="3334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54008-7F65-3DFB-B21D-52A9AB8D0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" r="2357" b="2627"/>
          <a:stretch/>
        </p:blipFill>
        <p:spPr>
          <a:xfrm>
            <a:off x="31396" y="1306447"/>
            <a:ext cx="3980166" cy="3334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688DAD-D745-BFAF-8FBB-17CB38A30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5" t="2046" r="2375" b="2627"/>
          <a:stretch/>
        </p:blipFill>
        <p:spPr>
          <a:xfrm>
            <a:off x="4041058" y="1376516"/>
            <a:ext cx="4080388" cy="32643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413CED-E3EF-7154-B8FB-A277D991FD64}"/>
              </a:ext>
            </a:extLst>
          </p:cNvPr>
          <p:cNvSpPr txBox="1"/>
          <p:nvPr/>
        </p:nvSpPr>
        <p:spPr>
          <a:xfrm>
            <a:off x="4703457" y="6030482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Readout: Plain vs Grided</a:t>
            </a:r>
          </a:p>
        </p:txBody>
      </p:sp>
    </p:spTree>
    <p:extLst>
      <p:ext uri="{BB962C8B-B14F-4D97-AF65-F5344CB8AC3E}">
        <p14:creationId xmlns:p14="http://schemas.microsoft.com/office/powerpoint/2010/main" val="224215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94A967-42AE-6039-6448-2C7BC409951A}"/>
              </a:ext>
            </a:extLst>
          </p:cNvPr>
          <p:cNvSpPr txBox="1"/>
          <p:nvPr/>
        </p:nvSpPr>
        <p:spPr>
          <a:xfrm>
            <a:off x="4723121" y="6040315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Readout: Plain vs Grided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120B5-2E52-22BC-6C99-C57C9C29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005"/>
            <a:ext cx="4208412" cy="38802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CA1BB3-47A8-E38D-0362-D2FC0DCDE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3" t="1937" r="1911" b="2238"/>
          <a:stretch/>
        </p:blipFill>
        <p:spPr>
          <a:xfrm>
            <a:off x="8150941" y="1445342"/>
            <a:ext cx="3943519" cy="37182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AE7CE4-76BE-1BA0-A779-8ECF8529C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4" t="1882" r="2519" b="2638"/>
          <a:stretch/>
        </p:blipFill>
        <p:spPr>
          <a:xfrm>
            <a:off x="4172453" y="1445342"/>
            <a:ext cx="3890000" cy="37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4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9D7E4E-D108-360D-B5F3-E1B02FE8E038}"/>
              </a:ext>
            </a:extLst>
          </p:cNvPr>
          <p:cNvSpPr txBox="1"/>
          <p:nvPr/>
        </p:nvSpPr>
        <p:spPr>
          <a:xfrm>
            <a:off x="1836477" y="110302"/>
            <a:ext cx="891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ime resolution performance for various single channel prototypes with a fixed anode voltage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74CDF7-E679-B07A-FAE4-6EBEA2A498D7}"/>
              </a:ext>
            </a:extLst>
          </p:cNvPr>
          <p:cNvSpPr txBox="1"/>
          <p:nvPr/>
        </p:nvSpPr>
        <p:spPr>
          <a:xfrm>
            <a:off x="7266576" y="1236343"/>
            <a:ext cx="612668" cy="18466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AE20D5-73AE-B9C8-BFC7-D4DEF4EE0091}"/>
              </a:ext>
            </a:extLst>
          </p:cNvPr>
          <p:cNvSpPr txBox="1"/>
          <p:nvPr/>
        </p:nvSpPr>
        <p:spPr>
          <a:xfrm>
            <a:off x="8120978" y="1236342"/>
            <a:ext cx="612668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15330E-678C-D8DC-4CB9-DB8706EBF730}"/>
              </a:ext>
            </a:extLst>
          </p:cNvPr>
          <p:cNvSpPr txBox="1"/>
          <p:nvPr/>
        </p:nvSpPr>
        <p:spPr>
          <a:xfrm>
            <a:off x="8899186" y="1236342"/>
            <a:ext cx="595035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B33CE0-C8A9-9E76-0E70-BC8A870AA0FE}"/>
              </a:ext>
            </a:extLst>
          </p:cNvPr>
          <p:cNvSpPr txBox="1"/>
          <p:nvPr/>
        </p:nvSpPr>
        <p:spPr>
          <a:xfrm>
            <a:off x="9771934" y="1236341"/>
            <a:ext cx="612668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Grided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91001D-4219-BDAE-BFD0-8997416B7299}"/>
              </a:ext>
            </a:extLst>
          </p:cNvPr>
          <p:cNvSpPr txBox="1"/>
          <p:nvPr/>
        </p:nvSpPr>
        <p:spPr>
          <a:xfrm>
            <a:off x="6291479" y="1236343"/>
            <a:ext cx="1082348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Hole(o)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Hole(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 shape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Photocathode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81B397-BF1F-7BD7-C12C-3C4630036C87}"/>
              </a:ext>
            </a:extLst>
          </p:cNvPr>
          <p:cNvSpPr txBox="1"/>
          <p:nvPr/>
        </p:nvSpPr>
        <p:spPr>
          <a:xfrm>
            <a:off x="7061867" y="959342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31DFF2-15C5-44B2-45A0-65E54AE3635E}"/>
              </a:ext>
            </a:extLst>
          </p:cNvPr>
          <p:cNvSpPr txBox="1"/>
          <p:nvPr/>
        </p:nvSpPr>
        <p:spPr>
          <a:xfrm>
            <a:off x="7923873" y="959340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1992D-1DB7-2EDF-7B2A-5DDA1C76E2AE}"/>
              </a:ext>
            </a:extLst>
          </p:cNvPr>
          <p:cNvSpPr txBox="1"/>
          <p:nvPr/>
        </p:nvSpPr>
        <p:spPr>
          <a:xfrm>
            <a:off x="8706921" y="959336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369F6D-0B82-3A44-01BA-34006479645E}"/>
              </a:ext>
            </a:extLst>
          </p:cNvPr>
          <p:cNvSpPr txBox="1"/>
          <p:nvPr/>
        </p:nvSpPr>
        <p:spPr>
          <a:xfrm>
            <a:off x="9557335" y="959316"/>
            <a:ext cx="933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uRWELL11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52D97B-443E-5ECD-8E9F-D69DA9529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97" y="664300"/>
            <a:ext cx="5872126" cy="51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2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CB27B-0123-5CA6-1316-2648E8767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8" y="625740"/>
            <a:ext cx="5572374" cy="4914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9B4453-AB84-5474-1F81-BBE87963B04B}"/>
              </a:ext>
            </a:extLst>
          </p:cNvPr>
          <p:cNvSpPr txBox="1"/>
          <p:nvPr/>
        </p:nvSpPr>
        <p:spPr>
          <a:xfrm>
            <a:off x="7266576" y="1236343"/>
            <a:ext cx="612668" cy="18466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4F636-C271-C584-01AA-BEBAC15A22B0}"/>
              </a:ext>
            </a:extLst>
          </p:cNvPr>
          <p:cNvSpPr txBox="1"/>
          <p:nvPr/>
        </p:nvSpPr>
        <p:spPr>
          <a:xfrm>
            <a:off x="8120978" y="1236342"/>
            <a:ext cx="595035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79060-C049-BB89-0227-FF6C48A12285}"/>
              </a:ext>
            </a:extLst>
          </p:cNvPr>
          <p:cNvSpPr txBox="1"/>
          <p:nvPr/>
        </p:nvSpPr>
        <p:spPr>
          <a:xfrm>
            <a:off x="8899186" y="1236342"/>
            <a:ext cx="612668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97EE6F-0E0D-63BB-23E9-E4E99B15090C}"/>
              </a:ext>
            </a:extLst>
          </p:cNvPr>
          <p:cNvSpPr txBox="1"/>
          <p:nvPr/>
        </p:nvSpPr>
        <p:spPr>
          <a:xfrm>
            <a:off x="9685143" y="1236341"/>
            <a:ext cx="612668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D88E7-4D66-099C-06C6-048FED935E04}"/>
              </a:ext>
            </a:extLst>
          </p:cNvPr>
          <p:cNvSpPr txBox="1"/>
          <p:nvPr/>
        </p:nvSpPr>
        <p:spPr>
          <a:xfrm>
            <a:off x="6291479" y="1236343"/>
            <a:ext cx="1082348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Hole(o)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Hole(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 shape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Photocathode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9DD21-68BA-8792-A8BB-BB603FF53E14}"/>
              </a:ext>
            </a:extLst>
          </p:cNvPr>
          <p:cNvSpPr txBox="1"/>
          <p:nvPr/>
        </p:nvSpPr>
        <p:spPr>
          <a:xfrm>
            <a:off x="7061867" y="959342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89873-3171-BDBE-E341-3C7976CBD196}"/>
              </a:ext>
            </a:extLst>
          </p:cNvPr>
          <p:cNvSpPr txBox="1"/>
          <p:nvPr/>
        </p:nvSpPr>
        <p:spPr>
          <a:xfrm>
            <a:off x="7923873" y="959340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506AE6-63EE-41F6-66EE-725A3952F114}"/>
              </a:ext>
            </a:extLst>
          </p:cNvPr>
          <p:cNvSpPr txBox="1"/>
          <p:nvPr/>
        </p:nvSpPr>
        <p:spPr>
          <a:xfrm>
            <a:off x="8706921" y="959336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76D8C-088A-B4BF-8CB8-15943A310D81}"/>
              </a:ext>
            </a:extLst>
          </p:cNvPr>
          <p:cNvSpPr txBox="1"/>
          <p:nvPr/>
        </p:nvSpPr>
        <p:spPr>
          <a:xfrm>
            <a:off x="9506402" y="959329"/>
            <a:ext cx="939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295608-28F9-FDE4-4A49-A0B7BD6E9030}"/>
              </a:ext>
            </a:extLst>
          </p:cNvPr>
          <p:cNvSpPr txBox="1"/>
          <p:nvPr/>
        </p:nvSpPr>
        <p:spPr>
          <a:xfrm>
            <a:off x="1836477" y="110302"/>
            <a:ext cx="891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ime resolution performance for various single channel prototypes with a fixed anode voltage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8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1CCD84-4D5C-5183-4ADA-F77945F9B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" y="844653"/>
            <a:ext cx="5872126" cy="5168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6F2C86-871A-8675-9687-80D127AF6874}"/>
              </a:ext>
            </a:extLst>
          </p:cNvPr>
          <p:cNvSpPr txBox="1"/>
          <p:nvPr/>
        </p:nvSpPr>
        <p:spPr>
          <a:xfrm>
            <a:off x="7266576" y="1236343"/>
            <a:ext cx="612668" cy="18466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60DC7-5902-DB11-BEC0-738949028873}"/>
              </a:ext>
            </a:extLst>
          </p:cNvPr>
          <p:cNvSpPr txBox="1"/>
          <p:nvPr/>
        </p:nvSpPr>
        <p:spPr>
          <a:xfrm>
            <a:off x="8120978" y="1236342"/>
            <a:ext cx="595035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A031F-D792-7A26-5884-629B30F850C8}"/>
              </a:ext>
            </a:extLst>
          </p:cNvPr>
          <p:cNvSpPr txBox="1"/>
          <p:nvPr/>
        </p:nvSpPr>
        <p:spPr>
          <a:xfrm>
            <a:off x="8899186" y="1236342"/>
            <a:ext cx="612668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18A8C7-BDCC-684E-4796-3A7EB618DD78}"/>
              </a:ext>
            </a:extLst>
          </p:cNvPr>
          <p:cNvSpPr txBox="1"/>
          <p:nvPr/>
        </p:nvSpPr>
        <p:spPr>
          <a:xfrm>
            <a:off x="10430694" y="1236341"/>
            <a:ext cx="612668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Grided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8A03E-284B-EA60-3D59-16F931A74C93}"/>
              </a:ext>
            </a:extLst>
          </p:cNvPr>
          <p:cNvSpPr txBox="1"/>
          <p:nvPr/>
        </p:nvSpPr>
        <p:spPr>
          <a:xfrm>
            <a:off x="9685143" y="1236341"/>
            <a:ext cx="612668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Grided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18F71-5D7F-9836-CDFD-2736D6030E03}"/>
              </a:ext>
            </a:extLst>
          </p:cNvPr>
          <p:cNvSpPr txBox="1"/>
          <p:nvPr/>
        </p:nvSpPr>
        <p:spPr>
          <a:xfrm>
            <a:off x="6291479" y="1236343"/>
            <a:ext cx="1082348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Hole(o)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Hole(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 shape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Photocathode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CC56C8-3D25-0BA2-D6A8-CB43682030DD}"/>
              </a:ext>
            </a:extLst>
          </p:cNvPr>
          <p:cNvSpPr txBox="1"/>
          <p:nvPr/>
        </p:nvSpPr>
        <p:spPr>
          <a:xfrm>
            <a:off x="7061867" y="959342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E6060D-BC33-778D-6982-1CFB781FD767}"/>
              </a:ext>
            </a:extLst>
          </p:cNvPr>
          <p:cNvSpPr txBox="1"/>
          <p:nvPr/>
        </p:nvSpPr>
        <p:spPr>
          <a:xfrm>
            <a:off x="7923873" y="959340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170E78-5A16-D36B-9C0A-4ECEA95824D9}"/>
              </a:ext>
            </a:extLst>
          </p:cNvPr>
          <p:cNvSpPr txBox="1"/>
          <p:nvPr/>
        </p:nvSpPr>
        <p:spPr>
          <a:xfrm>
            <a:off x="8706921" y="959336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CB6D2-ABD5-F9F4-2CB5-5C203DB2D3E7}"/>
              </a:ext>
            </a:extLst>
          </p:cNvPr>
          <p:cNvSpPr txBox="1"/>
          <p:nvPr/>
        </p:nvSpPr>
        <p:spPr>
          <a:xfrm>
            <a:off x="9506402" y="959329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78376F-3C47-41E3-C6D7-AEA0113F81DC}"/>
              </a:ext>
            </a:extLst>
          </p:cNvPr>
          <p:cNvSpPr txBox="1"/>
          <p:nvPr/>
        </p:nvSpPr>
        <p:spPr>
          <a:xfrm>
            <a:off x="10275087" y="959316"/>
            <a:ext cx="933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C88439-265B-D6A9-617E-025F6CD02F2B}"/>
              </a:ext>
            </a:extLst>
          </p:cNvPr>
          <p:cNvSpPr txBox="1"/>
          <p:nvPr/>
        </p:nvSpPr>
        <p:spPr>
          <a:xfrm>
            <a:off x="11320755" y="1236315"/>
            <a:ext cx="612668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F4D43-9D5A-8539-3797-A9E4C51110C9}"/>
              </a:ext>
            </a:extLst>
          </p:cNvPr>
          <p:cNvSpPr txBox="1"/>
          <p:nvPr/>
        </p:nvSpPr>
        <p:spPr>
          <a:xfrm>
            <a:off x="11147983" y="959290"/>
            <a:ext cx="939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1DFFC8-8239-C148-7A88-FB52D82BBDFA}"/>
              </a:ext>
            </a:extLst>
          </p:cNvPr>
          <p:cNvSpPr txBox="1"/>
          <p:nvPr/>
        </p:nvSpPr>
        <p:spPr>
          <a:xfrm>
            <a:off x="1836477" y="110302"/>
            <a:ext cx="891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ime resolution performance for various single channel prototypes with a fixed anode voltage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7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927628-BE80-6C88-03BC-225A2A314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5" y="553678"/>
            <a:ext cx="6240395" cy="5483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458872-9D51-CED2-845D-C1693218DF2C}"/>
              </a:ext>
            </a:extLst>
          </p:cNvPr>
          <p:cNvSpPr txBox="1"/>
          <p:nvPr/>
        </p:nvSpPr>
        <p:spPr>
          <a:xfrm>
            <a:off x="7266576" y="1236343"/>
            <a:ext cx="612668" cy="18466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Grided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DLC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F2F75-8A3A-5F28-26C6-0FAA3F839701}"/>
              </a:ext>
            </a:extLst>
          </p:cNvPr>
          <p:cNvSpPr txBox="1"/>
          <p:nvPr/>
        </p:nvSpPr>
        <p:spPr>
          <a:xfrm>
            <a:off x="8120978" y="1236342"/>
            <a:ext cx="595035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DECAF-1804-D360-6CB3-05277C6CE262}"/>
              </a:ext>
            </a:extLst>
          </p:cNvPr>
          <p:cNvSpPr txBox="1"/>
          <p:nvPr/>
        </p:nvSpPr>
        <p:spPr>
          <a:xfrm>
            <a:off x="8899186" y="1236342"/>
            <a:ext cx="612668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6F1A7B-D0F9-F203-48E6-425229612A03}"/>
              </a:ext>
            </a:extLst>
          </p:cNvPr>
          <p:cNvSpPr txBox="1"/>
          <p:nvPr/>
        </p:nvSpPr>
        <p:spPr>
          <a:xfrm>
            <a:off x="10430694" y="1236341"/>
            <a:ext cx="612668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Grided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88D985-A9CE-BB97-FB95-EA14DFBF606E}"/>
              </a:ext>
            </a:extLst>
          </p:cNvPr>
          <p:cNvSpPr txBox="1"/>
          <p:nvPr/>
        </p:nvSpPr>
        <p:spPr>
          <a:xfrm>
            <a:off x="9685143" y="1236341"/>
            <a:ext cx="612668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9F19B-E179-9FDD-F985-66B97FE46608}"/>
              </a:ext>
            </a:extLst>
          </p:cNvPr>
          <p:cNvSpPr txBox="1"/>
          <p:nvPr/>
        </p:nvSpPr>
        <p:spPr>
          <a:xfrm>
            <a:off x="6291479" y="1236343"/>
            <a:ext cx="1082348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Hole(o)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Hole(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 shape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(μm)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Photocathode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1EAB14-B1DF-329B-0C4D-333E4613DB92}"/>
              </a:ext>
            </a:extLst>
          </p:cNvPr>
          <p:cNvSpPr txBox="1"/>
          <p:nvPr/>
        </p:nvSpPr>
        <p:spPr>
          <a:xfrm>
            <a:off x="7061867" y="959342"/>
            <a:ext cx="933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33068-4191-3950-1BB3-E7649E986B85}"/>
              </a:ext>
            </a:extLst>
          </p:cNvPr>
          <p:cNvSpPr txBox="1"/>
          <p:nvPr/>
        </p:nvSpPr>
        <p:spPr>
          <a:xfrm>
            <a:off x="7923873" y="959340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611B9-50CE-F7BE-7E07-96FCA787B1B4}"/>
              </a:ext>
            </a:extLst>
          </p:cNvPr>
          <p:cNvSpPr txBox="1"/>
          <p:nvPr/>
        </p:nvSpPr>
        <p:spPr>
          <a:xfrm>
            <a:off x="8706921" y="959336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113B82-1A49-1749-4FAB-D4420E492535}"/>
              </a:ext>
            </a:extLst>
          </p:cNvPr>
          <p:cNvSpPr txBox="1"/>
          <p:nvPr/>
        </p:nvSpPr>
        <p:spPr>
          <a:xfrm>
            <a:off x="9506402" y="959329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F7F073-85D7-22AA-DFAC-077B0AD97957}"/>
              </a:ext>
            </a:extLst>
          </p:cNvPr>
          <p:cNvSpPr txBox="1"/>
          <p:nvPr/>
        </p:nvSpPr>
        <p:spPr>
          <a:xfrm>
            <a:off x="10275087" y="959316"/>
            <a:ext cx="862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6D41E3-3E02-4FEB-260A-AAF505CA6527}"/>
              </a:ext>
            </a:extLst>
          </p:cNvPr>
          <p:cNvSpPr txBox="1"/>
          <p:nvPr/>
        </p:nvSpPr>
        <p:spPr>
          <a:xfrm>
            <a:off x="11320755" y="1236315"/>
            <a:ext cx="612668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DLC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1D3577-1317-8D64-5864-859BFAD4C885}"/>
              </a:ext>
            </a:extLst>
          </p:cNvPr>
          <p:cNvSpPr txBox="1"/>
          <p:nvPr/>
        </p:nvSpPr>
        <p:spPr>
          <a:xfrm>
            <a:off x="11147983" y="959290"/>
            <a:ext cx="939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uRWELL13</a:t>
            </a:r>
          </a:p>
        </p:txBody>
      </p:sp>
    </p:spTree>
    <p:extLst>
      <p:ext uri="{BB962C8B-B14F-4D97-AF65-F5344CB8AC3E}">
        <p14:creationId xmlns:p14="http://schemas.microsoft.com/office/powerpoint/2010/main" val="59050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BBACB-2852-B92A-C3F2-C4B710C63BA9}"/>
              </a:ext>
            </a:extLst>
          </p:cNvPr>
          <p:cNvSpPr txBox="1"/>
          <p:nvPr/>
        </p:nvSpPr>
        <p:spPr>
          <a:xfrm>
            <a:off x="4986865" y="3244334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34682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0BF8-7028-FFF1-F4DD-2D80D6D1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27" y="1076770"/>
            <a:ext cx="12382856" cy="3076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June test beam 2024, following prototypes have been tested: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35AD2-E062-90C0-43A9-F89F881020DF}"/>
              </a:ext>
            </a:extLst>
          </p:cNvPr>
          <p:cNvSpPr txBox="1"/>
          <p:nvPr/>
        </p:nvSpPr>
        <p:spPr>
          <a:xfrm>
            <a:off x="1820255" y="2023973"/>
            <a:ext cx="994730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Single channel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uRWELL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protypes with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photocathode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uRWELL13: Square P:80, H(o):60 H(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):40, Spacer 170 um, Readout: Plain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uRWELL9: Round P:100, H(o):80 H(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):60, Spacer 170 um, Readout: Plain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uRWELL5: Round P:120, H(o):100 H(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):80, Spacer: 170 um, Readout: Plain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uRWELL7: Round P:120, H(o):100 H(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):80, Spacer: 170 um, Readout: Grided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uRWELL11: Round P:100, H(o):80 H(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):60, Spacer 170 um, Readout: Grided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uRWELL1:Square P:120, H(o):100 H(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):80, Spacer 170 um, Readout: Plain</a:t>
            </a:r>
          </a:p>
          <a:p>
            <a:pPr algn="just"/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channel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uRWELL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protypes with DLC photocathode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uRWELL9: Round P:100, H(o):80 H(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):60, Spacer 170 um, Readout: Plain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uRWELL1:Square P:120, H(o):100 H(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):80, Spacer 170 um, Readout: Plain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uRWELL5: Round P:120, H(o):100 H(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):80, Spacer: 170 um, Readout: Plain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uRWELL13: Square P:80, H(o):60 H(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):40, Spacer 170 um, Readout: Plain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uRWELL11: Round P:100, H(o):80 H(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):60, Spacer 170 um, Readout: Grided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uRWELL3: Square P:120, H(o):100 H(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):80, Spacer 170 um, Readout: Grided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0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C5A1E91-DFFE-19E4-9C76-63C5B6BF4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7"/>
          <a:stretch/>
        </p:blipFill>
        <p:spPr>
          <a:xfrm>
            <a:off x="5825067" y="344733"/>
            <a:ext cx="5941632" cy="53194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78FD36-C3A1-45A1-D3D1-3DB430DCC2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0" t="1637" r="2759" b="2547"/>
          <a:stretch/>
        </p:blipFill>
        <p:spPr>
          <a:xfrm>
            <a:off x="203200" y="431800"/>
            <a:ext cx="5240867" cy="50969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8CDAA9-08A7-397E-7C29-414C9A6581CE}"/>
              </a:ext>
            </a:extLst>
          </p:cNvPr>
          <p:cNvSpPr txBox="1"/>
          <p:nvPr/>
        </p:nvSpPr>
        <p:spPr>
          <a:xfrm>
            <a:off x="4495800" y="59351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 shape: Round vs Square</a:t>
            </a:r>
          </a:p>
        </p:txBody>
      </p:sp>
    </p:spTree>
    <p:extLst>
      <p:ext uri="{BB962C8B-B14F-4D97-AF65-F5344CB8AC3E}">
        <p14:creationId xmlns:p14="http://schemas.microsoft.com/office/powerpoint/2010/main" val="165324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6D42D9F-4DA4-6284-2E42-B7002D63DCDE}"/>
              </a:ext>
            </a:extLst>
          </p:cNvPr>
          <p:cNvSpPr txBox="1"/>
          <p:nvPr/>
        </p:nvSpPr>
        <p:spPr>
          <a:xfrm>
            <a:off x="4487333" y="612986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 shape: Round vs Square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431FE-66F6-4033-A641-881B08D76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" t="1408" r="2790" b="2229"/>
          <a:stretch/>
        </p:blipFill>
        <p:spPr>
          <a:xfrm>
            <a:off x="465667" y="558800"/>
            <a:ext cx="5266266" cy="51223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BA950A-5C4B-B31C-81AE-86EF125D9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539" y="483935"/>
            <a:ext cx="5563861" cy="53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3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9E5A2-90A9-7EF5-8C81-F9EB8933B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133" y="441602"/>
            <a:ext cx="5563861" cy="5315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0F092-40F3-90D7-6D4D-E79E8C004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9" t="1469" r="3010" b="2390"/>
          <a:stretch/>
        </p:blipFill>
        <p:spPr>
          <a:xfrm>
            <a:off x="693006" y="519666"/>
            <a:ext cx="5148994" cy="51106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B95556-C799-ACF9-3FB1-F3EF51902762}"/>
              </a:ext>
            </a:extLst>
          </p:cNvPr>
          <p:cNvSpPr txBox="1"/>
          <p:nvPr/>
        </p:nvSpPr>
        <p:spPr>
          <a:xfrm>
            <a:off x="4766733" y="596900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 shape: Round vs Square</a:t>
            </a:r>
          </a:p>
        </p:txBody>
      </p:sp>
    </p:spTree>
    <p:extLst>
      <p:ext uri="{BB962C8B-B14F-4D97-AF65-F5344CB8AC3E}">
        <p14:creationId xmlns:p14="http://schemas.microsoft.com/office/powerpoint/2010/main" val="71446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F47F38-5B72-CC98-865C-24950B742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0" t="1637" r="2759" b="2547"/>
          <a:stretch/>
        </p:blipFill>
        <p:spPr>
          <a:xfrm>
            <a:off x="482599" y="533400"/>
            <a:ext cx="5240867" cy="5096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939E8-EF50-D5EB-228C-E7CDEF6D06A5}"/>
              </a:ext>
            </a:extLst>
          </p:cNvPr>
          <p:cNvSpPr txBox="1"/>
          <p:nvPr/>
        </p:nvSpPr>
        <p:spPr>
          <a:xfrm>
            <a:off x="4773375" y="5972200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Readout: Plain vs Grided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3C8173-F255-A427-1A5E-B78E58CA7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" t="804" r="2706" b="2089"/>
          <a:stretch/>
        </p:blipFill>
        <p:spPr>
          <a:xfrm>
            <a:off x="5952067" y="516468"/>
            <a:ext cx="5520266" cy="51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4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F76E26-C07C-7C4A-04F2-CD95DD329A52}"/>
              </a:ext>
            </a:extLst>
          </p:cNvPr>
          <p:cNvSpPr txBox="1"/>
          <p:nvPr/>
        </p:nvSpPr>
        <p:spPr>
          <a:xfrm>
            <a:off x="4628219" y="6097602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Readout: Plain vs Grided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C0257-5E71-D135-0FAF-F667E9987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" t="1408" r="2790" b="1911"/>
          <a:stretch/>
        </p:blipFill>
        <p:spPr>
          <a:xfrm>
            <a:off x="499533" y="558800"/>
            <a:ext cx="5232400" cy="5139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CA527D-39B1-49DC-2A69-A6228BF96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5" t="1408" r="2689" b="1911"/>
          <a:stretch/>
        </p:blipFill>
        <p:spPr>
          <a:xfrm>
            <a:off x="6163733" y="558800"/>
            <a:ext cx="5232400" cy="51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2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8EE9B4-EC4B-3682-9C93-4A9C0E8080E0}"/>
              </a:ext>
            </a:extLst>
          </p:cNvPr>
          <p:cNvSpPr txBox="1"/>
          <p:nvPr/>
        </p:nvSpPr>
        <p:spPr>
          <a:xfrm>
            <a:off x="4446389" y="6123002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Readout: Plain vs Grided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8775A-814C-15C7-D448-0DF4CB344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9" t="2049" r="2350" b="1552"/>
          <a:stretch/>
        </p:blipFill>
        <p:spPr>
          <a:xfrm>
            <a:off x="465667" y="550332"/>
            <a:ext cx="5207000" cy="5113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8B72CB-FB52-E954-5867-1BABF73DA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3" t="2049" r="2464" b="1552"/>
          <a:stretch/>
        </p:blipFill>
        <p:spPr>
          <a:xfrm>
            <a:off x="6096000" y="550332"/>
            <a:ext cx="5207000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703FC75-3D82-DAFA-D39E-1054EA0008DC}"/>
              </a:ext>
            </a:extLst>
          </p:cNvPr>
          <p:cNvSpPr txBox="1"/>
          <p:nvPr/>
        </p:nvSpPr>
        <p:spPr>
          <a:xfrm>
            <a:off x="4738285" y="5980667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Readout: Plain vs Grided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B2E916-0187-10D1-2195-DF0F1B411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" t="1166" r="2298" b="1644"/>
          <a:stretch/>
        </p:blipFill>
        <p:spPr>
          <a:xfrm>
            <a:off x="609600" y="414867"/>
            <a:ext cx="5223933" cy="52916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67F9D9-64F0-562D-C0F0-048BE8F02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0" t="1730" r="2243" b="1730"/>
          <a:stretch/>
        </p:blipFill>
        <p:spPr>
          <a:xfrm>
            <a:off x="5994398" y="508001"/>
            <a:ext cx="5435601" cy="519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9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DF644F9-F9DF-99C7-2BA7-A6B55DC5D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" t="1557" r="3044" b="2129"/>
          <a:stretch/>
        </p:blipFill>
        <p:spPr>
          <a:xfrm>
            <a:off x="448733" y="524932"/>
            <a:ext cx="5283200" cy="5156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65C32C-D0BC-61E4-8881-D2085E31C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" t="1687" r="2180" b="2128"/>
          <a:stretch/>
        </p:blipFill>
        <p:spPr>
          <a:xfrm>
            <a:off x="6002866" y="524932"/>
            <a:ext cx="5113867" cy="51562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3B4D43C-BAA0-62BB-606C-54102CFE49A2}"/>
              </a:ext>
            </a:extLst>
          </p:cNvPr>
          <p:cNvSpPr txBox="1"/>
          <p:nvPr/>
        </p:nvSpPr>
        <p:spPr>
          <a:xfrm>
            <a:off x="4646375" y="6148402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Readout: Plain vs Grided</a:t>
            </a:r>
          </a:p>
        </p:txBody>
      </p:sp>
    </p:spTree>
    <p:extLst>
      <p:ext uri="{BB962C8B-B14F-4D97-AF65-F5344CB8AC3E}">
        <p14:creationId xmlns:p14="http://schemas.microsoft.com/office/powerpoint/2010/main" val="214692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11378</TotalTime>
  <Words>715</Words>
  <Application>Microsoft Macintosh PowerPoint</Application>
  <PresentationFormat>Widescreen</PresentationFormat>
  <Paragraphs>238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Single channel uRWELL PICOSEC prototypes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June test beam 2024, following prototypes have been tested: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Akash Pandey</dc:creator>
  <cp:lastModifiedBy>Akash Pandey</cp:lastModifiedBy>
  <cp:revision>5</cp:revision>
  <dcterms:created xsi:type="dcterms:W3CDTF">2024-09-05T20:29:09Z</dcterms:created>
  <dcterms:modified xsi:type="dcterms:W3CDTF">2024-09-16T17:02:55Z</dcterms:modified>
</cp:coreProperties>
</file>