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9"/>
  </p:notesMasterIdLst>
  <p:sldIdLst>
    <p:sldId id="1081" r:id="rId2"/>
    <p:sldId id="947" r:id="rId3"/>
    <p:sldId id="894" r:id="rId4"/>
    <p:sldId id="1018" r:id="rId5"/>
    <p:sldId id="269" r:id="rId6"/>
    <p:sldId id="282" r:id="rId7"/>
    <p:sldId id="1100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 snapToGrid="0" snapToObjects="1">
      <p:cViewPr varScale="1">
        <p:scale>
          <a:sx n="104" d="100"/>
          <a:sy n="104" d="100"/>
        </p:scale>
        <p:origin x="232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A3D6B3-6884-4B4A-A0AA-34316236CDA5}" type="datetimeFigureOut">
              <a:rPr lang="en-US" smtClean="0"/>
              <a:t>1/14/25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3AE821-CBBF-004A-B3E1-E458373B4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977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does physics bring to AI? Apply physics to AI? Example: </a:t>
            </a:r>
            <a:r>
              <a:rPr lang="en-US" dirty="0" err="1"/>
              <a:t>Alexnet</a:t>
            </a:r>
            <a:r>
              <a:rPr lang="en-US" dirty="0"/>
              <a:t>, imaging with deep learning, This is what we are trying to do. Kepler and Newton, introduces dynamics in the picture, only a physicist can do that,  so can we get </a:t>
            </a:r>
            <a:r>
              <a:rPr lang="en-US" dirty="0" err="1"/>
              <a:t>institutionsl</a:t>
            </a:r>
            <a:r>
              <a:rPr lang="en-US" dirty="0"/>
              <a:t> support to have a center like in MIT/Harvard or Santa Fe, or the Perimeter institute. What does it mean to abstract like Newton? Physics has a history of rewarding this behavior, and we are thinking of alternatives to LLM. SR autoencoder.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45B462-D852-714B-8FBD-1582354BBD95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2886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144ae44787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3144ae44787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62801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3144ae44787_0_2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3144ae44787_0_2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Define Bayesian Likelihood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30485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F0FDD-F1D2-A34C-A94B-EA491172EE85}" type="datetimeFigureOut">
              <a:rPr lang="en-US" smtClean="0"/>
              <a:t>1/14/25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FD153-8BA7-2248-8440-5BDB1544F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336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F0FDD-F1D2-A34C-A94B-EA491172EE85}" type="datetimeFigureOut">
              <a:rPr lang="en-US" smtClean="0"/>
              <a:t>1/14/25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FD153-8BA7-2248-8440-5BDB1544F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18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F0FDD-F1D2-A34C-A94B-EA491172EE85}" type="datetimeFigureOut">
              <a:rPr lang="en-US" smtClean="0"/>
              <a:t>1/14/25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FD153-8BA7-2248-8440-5BDB1544F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3263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8935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F0FDD-F1D2-A34C-A94B-EA491172EE85}" type="datetimeFigureOut">
              <a:rPr lang="en-US" smtClean="0"/>
              <a:t>1/14/25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FD153-8BA7-2248-8440-5BDB1544F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933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F0FDD-F1D2-A34C-A94B-EA491172EE85}" type="datetimeFigureOut">
              <a:rPr lang="en-US" smtClean="0"/>
              <a:t>1/14/25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FD153-8BA7-2248-8440-5BDB1544F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239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F0FDD-F1D2-A34C-A94B-EA491172EE85}" type="datetimeFigureOut">
              <a:rPr lang="en-US" smtClean="0"/>
              <a:t>1/14/25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FD153-8BA7-2248-8440-5BDB1544F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818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F0FDD-F1D2-A34C-A94B-EA491172EE85}" type="datetimeFigureOut">
              <a:rPr lang="en-US" smtClean="0"/>
              <a:t>1/14/25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FD153-8BA7-2248-8440-5BDB1544F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32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F0FDD-F1D2-A34C-A94B-EA491172EE85}" type="datetimeFigureOut">
              <a:rPr lang="en-US" smtClean="0"/>
              <a:t>1/14/25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FD153-8BA7-2248-8440-5BDB1544F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092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F0FDD-F1D2-A34C-A94B-EA491172EE85}" type="datetimeFigureOut">
              <a:rPr lang="en-US" smtClean="0"/>
              <a:t>1/14/25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FD153-8BA7-2248-8440-5BDB1544F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22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F0FDD-F1D2-A34C-A94B-EA491172EE85}" type="datetimeFigureOut">
              <a:rPr lang="en-US" smtClean="0"/>
              <a:t>1/14/25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FD153-8BA7-2248-8440-5BDB1544F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443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F0FDD-F1D2-A34C-A94B-EA491172EE85}" type="datetimeFigureOut">
              <a:rPr lang="en-US" smtClean="0"/>
              <a:t>1/14/25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FD153-8BA7-2248-8440-5BDB1544F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71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AF0FDD-F1D2-A34C-A94B-EA491172EE85}" type="datetimeFigureOut">
              <a:rPr lang="en-US" smtClean="0"/>
              <a:t>1/14/25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1FD153-8BA7-2248-8440-5BDB1544F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2870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2004.08890" TargetMode="External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DE55E38-DFEC-3A40-AD55-815EF01478B2}"/>
              </a:ext>
            </a:extLst>
          </p:cNvPr>
          <p:cNvSpPr txBox="1"/>
          <p:nvPr/>
        </p:nvSpPr>
        <p:spPr>
          <a:xfrm>
            <a:off x="1179576" y="304800"/>
            <a:ext cx="9829800" cy="13258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u="sng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The EXCL(AI)M collaboration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59FDCD-FED7-D145-A4A0-5B161FDC1670}"/>
              </a:ext>
            </a:extLst>
          </p:cNvPr>
          <p:cNvSpPr txBox="1"/>
          <p:nvPr/>
        </p:nvSpPr>
        <p:spPr>
          <a:xfrm>
            <a:off x="804672" y="2827419"/>
            <a:ext cx="5126896" cy="32276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b="1" u="sng" dirty="0">
                <a:solidFill>
                  <a:schemeClr val="tx2"/>
                </a:solidFill>
              </a:rPr>
              <a:t>PIs</a:t>
            </a:r>
            <a:r>
              <a:rPr lang="en-US" b="1" dirty="0">
                <a:solidFill>
                  <a:schemeClr val="tx2"/>
                </a:solidFill>
              </a:rPr>
              <a:t>: Prasanna Balachandran (UVA), Marie Boer (VT), Gia-Wei </a:t>
            </a:r>
            <a:r>
              <a:rPr lang="en-US" b="1" dirty="0" err="1">
                <a:solidFill>
                  <a:schemeClr val="tx2"/>
                </a:solidFill>
              </a:rPr>
              <a:t>Chern</a:t>
            </a:r>
            <a:r>
              <a:rPr lang="en-US" b="1" dirty="0">
                <a:solidFill>
                  <a:schemeClr val="tx2"/>
                </a:solidFill>
              </a:rPr>
              <a:t>  (UVA) , Michael  Engelhardt (NMSU), Gary Goldstein (Tufts), </a:t>
            </a:r>
            <a:r>
              <a:rPr lang="en-US" b="1" dirty="0" err="1">
                <a:solidFill>
                  <a:schemeClr val="tx2"/>
                </a:solidFill>
              </a:rPr>
              <a:t>Yaohang</a:t>
            </a:r>
            <a:r>
              <a:rPr lang="en-US" b="1" dirty="0">
                <a:solidFill>
                  <a:schemeClr val="tx2"/>
                </a:solidFill>
              </a:rPr>
              <a:t> Li (ODU), Huey-Wen Lin (MSU), SL (UVA), Matt Sievert (NMSU), (Dennis </a:t>
            </a:r>
            <a:r>
              <a:rPr lang="en-US" b="1" dirty="0" err="1">
                <a:solidFill>
                  <a:schemeClr val="tx2"/>
                </a:solidFill>
              </a:rPr>
              <a:t>Sivers</a:t>
            </a:r>
            <a:r>
              <a:rPr lang="en-US" b="1" dirty="0">
                <a:solidFill>
                  <a:schemeClr val="tx2"/>
                </a:solidFill>
              </a:rPr>
              <a:t>, UM)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endParaRPr lang="en-US" b="1" u="sng" dirty="0">
              <a:solidFill>
                <a:schemeClr val="tx2"/>
              </a:solidFill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b="1" u="sng" dirty="0">
                <a:solidFill>
                  <a:schemeClr val="tx2"/>
                </a:solidFill>
              </a:rPr>
              <a:t>Funded Postdocs</a:t>
            </a:r>
            <a:r>
              <a:rPr lang="en-US" b="1" dirty="0">
                <a:solidFill>
                  <a:schemeClr val="tx2"/>
                </a:solidFill>
              </a:rPr>
              <a:t>: Douglas Adams, </a:t>
            </a:r>
            <a:r>
              <a:rPr lang="en-US" b="1" dirty="0" err="1">
                <a:solidFill>
                  <a:schemeClr val="tx2"/>
                </a:solidFill>
              </a:rPr>
              <a:t>Marija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Cuic</a:t>
            </a:r>
            <a:r>
              <a:rPr lang="en-US" b="1" dirty="0">
                <a:solidFill>
                  <a:schemeClr val="tx2"/>
                </a:solidFill>
              </a:rPr>
              <a:t>, Liam Hockley,  </a:t>
            </a:r>
            <a:r>
              <a:rPr lang="en-US" b="1" dirty="0" err="1">
                <a:solidFill>
                  <a:schemeClr val="tx2"/>
                </a:solidFill>
              </a:rPr>
              <a:t>Saraswati</a:t>
            </a:r>
            <a:r>
              <a:rPr lang="en-US" b="1" dirty="0">
                <a:solidFill>
                  <a:schemeClr val="tx2"/>
                </a:solidFill>
              </a:rPr>
              <a:t> Pandey, Emanuel Ortiz, Kemal </a:t>
            </a:r>
            <a:r>
              <a:rPr lang="en-US" b="1" dirty="0" err="1">
                <a:solidFill>
                  <a:schemeClr val="tx2"/>
                </a:solidFill>
              </a:rPr>
              <a:t>Tezgin</a:t>
            </a:r>
            <a:r>
              <a:rPr lang="en-US" b="1" dirty="0">
                <a:solidFill>
                  <a:schemeClr val="tx2"/>
                </a:solidFill>
              </a:rPr>
              <a:t> 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endParaRPr lang="en-US" b="1" dirty="0">
              <a:solidFill>
                <a:schemeClr val="tx2"/>
              </a:solidFill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b="1" u="sng" dirty="0">
                <a:solidFill>
                  <a:schemeClr val="tx2"/>
                </a:solidFill>
              </a:rPr>
              <a:t>Graduate Students</a:t>
            </a:r>
            <a:r>
              <a:rPr lang="en-US" b="1" dirty="0">
                <a:solidFill>
                  <a:schemeClr val="tx2"/>
                </a:solidFill>
              </a:rPr>
              <a:t>: Andrew Dotson, Carter </a:t>
            </a:r>
            <a:r>
              <a:rPr lang="en-US" b="1" dirty="0" err="1">
                <a:solidFill>
                  <a:schemeClr val="tx2"/>
                </a:solidFill>
              </a:rPr>
              <a:t>Gustin</a:t>
            </a:r>
            <a:r>
              <a:rPr lang="en-US" b="1" dirty="0">
                <a:solidFill>
                  <a:schemeClr val="tx2"/>
                </a:solidFill>
              </a:rPr>
              <a:t>, Jang (Jason) Ho,  </a:t>
            </a:r>
            <a:r>
              <a:rPr lang="en-US" b="1" dirty="0" err="1">
                <a:solidFill>
                  <a:schemeClr val="tx2"/>
                </a:solidFill>
              </a:rPr>
              <a:t>Fayaz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Hossen</a:t>
            </a:r>
            <a:r>
              <a:rPr lang="en-US" b="1" dirty="0">
                <a:solidFill>
                  <a:schemeClr val="tx2"/>
                </a:solidFill>
              </a:rPr>
              <a:t>, Adil Khawaja, </a:t>
            </a:r>
            <a:r>
              <a:rPr lang="en-US" b="1" dirty="0" err="1">
                <a:solidFill>
                  <a:schemeClr val="tx2"/>
                </a:solidFill>
              </a:rPr>
              <a:t>Zaki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Panjsheeri</a:t>
            </a:r>
            <a:r>
              <a:rPr lang="en-US" b="1" dirty="0">
                <a:solidFill>
                  <a:schemeClr val="tx2"/>
                </a:solidFill>
              </a:rPr>
              <a:t>, Anusha </a:t>
            </a:r>
            <a:r>
              <a:rPr lang="en-US" b="1" dirty="0" err="1">
                <a:solidFill>
                  <a:schemeClr val="tx2"/>
                </a:solidFill>
              </a:rPr>
              <a:t>Singireddy</a:t>
            </a:r>
            <a:r>
              <a:rPr lang="en-US" b="1" dirty="0">
                <a:solidFill>
                  <a:schemeClr val="tx2"/>
                </a:solidFill>
              </a:rPr>
              <a:t>, </a:t>
            </a:r>
            <a:r>
              <a:rPr lang="en-US" b="1" dirty="0" err="1">
                <a:solidFill>
                  <a:schemeClr val="tx2"/>
                </a:solidFill>
              </a:rPr>
              <a:t>Jitao</a:t>
            </a:r>
            <a:r>
              <a:rPr lang="en-US" b="1" dirty="0">
                <a:solidFill>
                  <a:schemeClr val="tx2"/>
                </a:solidFill>
              </a:rPr>
              <a:t> Xu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endParaRPr lang="en-US" b="1" dirty="0">
              <a:solidFill>
                <a:schemeClr val="tx2"/>
              </a:solidFill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b="1" dirty="0">
                <a:solidFill>
                  <a:schemeClr val="tx2"/>
                </a:solidFill>
              </a:rPr>
              <a:t>Undergraduate: Will Faircloth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527244-B16B-614A-9F4F-ABC44E42AA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04672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  <a:defRPr/>
            </a:pPr>
            <a:fld id="{16A94A18-66C2-A54B-A167-329473CCEBB7}" type="datetime1">
              <a:rPr lang="en-US" smtClean="0"/>
              <a:pPr defTabSz="914400">
                <a:spcAft>
                  <a:spcPts val="600"/>
                </a:spcAft>
                <a:defRPr/>
              </a:pPr>
              <a:t>1/14/25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3037070-B836-BE41-BB8F-4624FE00C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  <a:defRPr/>
            </a:pPr>
            <a:fld id="{8650D0AE-FB45-374D-A9AF-DF9429BBE748}" type="slidenum">
              <a:rPr lang="en-US" smtClean="0"/>
              <a:pPr defTabSz="914400">
                <a:spcAft>
                  <a:spcPts val="600"/>
                </a:spcAft>
                <a:defRPr/>
              </a:pPr>
              <a:t>1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019E7A0-32E8-F84D-A02C-6F59DCFB39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378" y="2860877"/>
            <a:ext cx="4954693" cy="317100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D8794F6-B330-7949-A0E4-F610EC81C78C}"/>
              </a:ext>
            </a:extLst>
          </p:cNvPr>
          <p:cNvSpPr/>
          <p:nvPr/>
        </p:nvSpPr>
        <p:spPr>
          <a:xfrm>
            <a:off x="3604974" y="1794524"/>
            <a:ext cx="35805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https://</a:t>
            </a:r>
            <a:r>
              <a:rPr lang="en-US" dirty="0" err="1">
                <a:solidFill>
                  <a:srgbClr val="FFFF00"/>
                </a:solidFill>
              </a:rPr>
              <a:t>willuhmjs.github.io</a:t>
            </a:r>
            <a:r>
              <a:rPr lang="en-US" dirty="0">
                <a:solidFill>
                  <a:srgbClr val="FFFF00"/>
                </a:solidFill>
              </a:rPr>
              <a:t>/exclaim/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CAD5EE07-E29B-5743-B914-A51A049B0A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051" y="348104"/>
            <a:ext cx="919706" cy="913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936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7623CC8-9D10-6640-A2B5-166E324330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033397"/>
            <a:ext cx="11277600" cy="2791206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6E9F33-BE3B-9F40-B49E-F2C861B70A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91600" y="6455664"/>
            <a:ext cx="2743200" cy="365125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  <a:defRPr/>
            </a:pPr>
            <a:fld id="{16A94A18-66C2-A54B-A167-329473CCEBB7}" type="datetime1">
              <a:rPr lang="en-US" sz="1100">
                <a:solidFill>
                  <a:srgbClr val="FFFFFF"/>
                </a:solidFill>
              </a:rPr>
              <a:pPr algn="r">
                <a:spcAft>
                  <a:spcPts val="600"/>
                </a:spcAft>
                <a:defRPr/>
              </a:pPr>
              <a:t>1/14/25</a:t>
            </a:fld>
            <a:endParaRPr lang="en-US" sz="1100">
              <a:solidFill>
                <a:srgbClr val="FFFFFF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FAAEB4D-DEBB-7043-AED3-99439DD93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8650D0AE-FB45-374D-A9AF-DF9429BBE748}" type="slidenum">
              <a:rPr lang="en-US" sz="1100">
                <a:solidFill>
                  <a:srgbClr val="FFFFFF"/>
                </a:solidFill>
              </a:rPr>
              <a:pPr>
                <a:spcAft>
                  <a:spcPts val="600"/>
                </a:spcAft>
                <a:defRPr/>
              </a:pPr>
              <a:t>2</a:t>
            </a:fld>
            <a:endParaRPr lang="en-US" sz="1100">
              <a:solidFill>
                <a:srgbClr val="FFFFFF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6C1C240-6832-AF40-94E7-1162E0B35D02}"/>
              </a:ext>
            </a:extLst>
          </p:cNvPr>
          <p:cNvSpPr txBox="1"/>
          <p:nvPr/>
        </p:nvSpPr>
        <p:spPr>
          <a:xfrm>
            <a:off x="3053080" y="6119336"/>
            <a:ext cx="9144000" cy="73866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rgbClr val="C00000"/>
                </a:solidFill>
                <a:latin typeface="+mj-lt"/>
              </a:rPr>
              <a:t>*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Twist 3 GPD notation from Meissner, Metz and Schlegel, JHEP(2009)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E0C4D6-3302-DB41-9F00-9F08E79EF224}"/>
              </a:ext>
            </a:extLst>
          </p:cNvPr>
          <p:cNvSpPr txBox="1"/>
          <p:nvPr/>
        </p:nvSpPr>
        <p:spPr>
          <a:xfrm>
            <a:off x="1066800" y="477054"/>
            <a:ext cx="94770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+mj-lt"/>
              </a:rPr>
              <a:t>Twist three GPD Physical interpretation at the core of spin puzzle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1AF2108-56B5-FD4A-A029-FEC136B295B9}"/>
              </a:ext>
            </a:extLst>
          </p:cNvPr>
          <p:cNvSpPr/>
          <p:nvPr/>
        </p:nvSpPr>
        <p:spPr>
          <a:xfrm>
            <a:off x="4267200" y="2642997"/>
            <a:ext cx="4419600" cy="215760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9BAC814-81A7-3040-A067-6F580066FCA3}"/>
              </a:ext>
            </a:extLst>
          </p:cNvPr>
          <p:cNvSpPr/>
          <p:nvPr/>
        </p:nvSpPr>
        <p:spPr>
          <a:xfrm>
            <a:off x="381000" y="4957646"/>
            <a:ext cx="9829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A. </a:t>
            </a:r>
            <a:r>
              <a:rPr lang="en-US" dirty="0" err="1">
                <a:solidFill>
                  <a:srgbClr val="FFFF00"/>
                </a:solidFill>
              </a:rPr>
              <a:t>Rajan</a:t>
            </a:r>
            <a:r>
              <a:rPr lang="en-US" dirty="0">
                <a:solidFill>
                  <a:srgbClr val="FFFF00"/>
                </a:solidFill>
              </a:rPr>
              <a:t>, M. Engelhardt and S. Liuti, Phys. Rev. D98, 074022 (2018)</a:t>
            </a:r>
          </a:p>
          <a:p>
            <a:r>
              <a:rPr lang="en-US" dirty="0">
                <a:solidFill>
                  <a:srgbClr val="FFFF00"/>
                </a:solidFill>
              </a:rPr>
              <a:t>A. </a:t>
            </a:r>
            <a:r>
              <a:rPr lang="en-US" dirty="0" err="1">
                <a:solidFill>
                  <a:srgbClr val="FFFF00"/>
                </a:solidFill>
              </a:rPr>
              <a:t>Rajan</a:t>
            </a:r>
            <a:r>
              <a:rPr lang="en-US" dirty="0">
                <a:solidFill>
                  <a:srgbClr val="FFFF00"/>
                </a:solidFill>
              </a:rPr>
              <a:t>, A. </a:t>
            </a:r>
            <a:r>
              <a:rPr lang="en-US" dirty="0" err="1">
                <a:solidFill>
                  <a:srgbClr val="FFFF00"/>
                </a:solidFill>
              </a:rPr>
              <a:t>Courtoy</a:t>
            </a:r>
            <a:r>
              <a:rPr lang="en-US" dirty="0">
                <a:solidFill>
                  <a:srgbClr val="FFFF00"/>
                </a:solidFill>
              </a:rPr>
              <a:t>, M. Engelhardt and S. Liuti, Phys. Rev. D94, 034041 (2016)</a:t>
            </a:r>
          </a:p>
          <a:p>
            <a:r>
              <a:rPr lang="en-US" dirty="0">
                <a:solidFill>
                  <a:srgbClr val="FFFF00"/>
                </a:solidFill>
              </a:rPr>
              <a:t>M. </a:t>
            </a:r>
            <a:r>
              <a:rPr lang="en-US" dirty="0" err="1">
                <a:solidFill>
                  <a:srgbClr val="FFFF00"/>
                </a:solidFill>
              </a:rPr>
              <a:t>Rodekamp</a:t>
            </a:r>
            <a:r>
              <a:rPr lang="en-US" dirty="0">
                <a:solidFill>
                  <a:srgbClr val="FFFF00"/>
                </a:solidFill>
              </a:rPr>
              <a:t>, M. Engelhardt, J.R. Green, S. Krieg, S. Liuti, S. </a:t>
            </a:r>
            <a:r>
              <a:rPr lang="en-US" dirty="0" err="1">
                <a:solidFill>
                  <a:srgbClr val="FFFF00"/>
                </a:solidFill>
              </a:rPr>
              <a:t>Meinel</a:t>
            </a:r>
            <a:r>
              <a:rPr lang="en-US" dirty="0">
                <a:solidFill>
                  <a:srgbClr val="FFFF00"/>
                </a:solidFill>
              </a:rPr>
              <a:t>, J.W. </a:t>
            </a:r>
            <a:r>
              <a:rPr lang="en-US" dirty="0" err="1">
                <a:solidFill>
                  <a:srgbClr val="FFFF00"/>
                </a:solidFill>
              </a:rPr>
              <a:t>Negele</a:t>
            </a:r>
            <a:r>
              <a:rPr lang="en-US" dirty="0">
                <a:solidFill>
                  <a:srgbClr val="FFFF00"/>
                </a:solidFill>
              </a:rPr>
              <a:t>, A. </a:t>
            </a:r>
            <a:r>
              <a:rPr lang="en-US" dirty="0" err="1">
                <a:solidFill>
                  <a:srgbClr val="FFFF00"/>
                </a:solidFill>
              </a:rPr>
              <a:t>Pochinsky</a:t>
            </a:r>
            <a:r>
              <a:rPr lang="en-US" dirty="0">
                <a:solidFill>
                  <a:srgbClr val="FFFF00"/>
                </a:solidFill>
              </a:rPr>
              <a:t> and S. </a:t>
            </a:r>
            <a:r>
              <a:rPr lang="en-US" dirty="0" err="1">
                <a:solidFill>
                  <a:srgbClr val="FFFF00"/>
                </a:solidFill>
              </a:rPr>
              <a:t>Syritsyn</a:t>
            </a:r>
            <a:r>
              <a:rPr lang="en-US" dirty="0">
                <a:solidFill>
                  <a:srgbClr val="FFFF00"/>
                </a:solidFill>
              </a:rPr>
              <a:t>, Phys. Rev. D 109, 074508 (2024) </a:t>
            </a:r>
            <a:br>
              <a:rPr lang="en-US" dirty="0"/>
            </a:br>
            <a:r>
              <a:rPr lang="en-US" dirty="0">
                <a:solidFill>
                  <a:srgbClr val="FFFF00"/>
                </a:solidFill>
              </a:rPr>
              <a:t> </a:t>
            </a:r>
            <a:br>
              <a:rPr lang="en-US" dirty="0"/>
            </a:b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092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252800" y="381000"/>
            <a:ext cx="10329600" cy="1494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>
                <a:latin typeface="+mj-lt"/>
                <a:ea typeface="+mj-ea"/>
                <a:cs typeface="+mj-cs"/>
              </a:rPr>
              <a:t>Transverse Angular Momentum Sum Rule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E47D64B8-52AC-5C4B-8BF2-41A24C17F8BD}"/>
              </a:ext>
            </a:extLst>
          </p:cNvPr>
          <p:cNvSpPr/>
          <p:nvPr/>
        </p:nvSpPr>
        <p:spPr>
          <a:xfrm>
            <a:off x="1251678" y="2286001"/>
            <a:ext cx="6015897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71588" y="6375679"/>
            <a:ext cx="2063312" cy="34846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  <a:defRPr/>
            </a:pPr>
            <a:fld id="{16A94A18-66C2-A54B-A167-329473CCEBB7}" type="datetime1">
              <a:rPr lang="en-US">
                <a:solidFill>
                  <a:schemeClr val="tx1">
                    <a:alpha val="60000"/>
                  </a:schemeClr>
                </a:solidFill>
              </a:rPr>
              <a:pPr defTabSz="914400">
                <a:spcAft>
                  <a:spcPts val="600"/>
                </a:spcAft>
                <a:defRPr/>
              </a:pPr>
              <a:t>1/14/25</a:t>
            </a:fld>
            <a:endParaRPr lang="en-US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814638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  <a:defRPr/>
            </a:pPr>
            <a:fld id="{8650D0AE-FB45-374D-A9AF-DF9429BBE748}" type="slidenum">
              <a:rPr lang="en-US">
                <a:solidFill>
                  <a:schemeClr val="tx1">
                    <a:alpha val="60000"/>
                  </a:schemeClr>
                </a:solidFill>
              </a:rPr>
              <a:pPr defTabSz="914400">
                <a:spcAft>
                  <a:spcPts val="600"/>
                </a:spcAft>
                <a:defRPr/>
              </a:pPr>
              <a:t>3</a:t>
            </a:fld>
            <a:endParaRPr lang="en-US">
              <a:solidFill>
                <a:schemeClr val="tx1">
                  <a:alpha val="60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1626DA-B43F-1D41-9128-F12D965E69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825" y="2770880"/>
            <a:ext cx="11232152" cy="11765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7667A0A-8055-044C-89F9-309A4E208852}"/>
              </a:ext>
            </a:extLst>
          </p:cNvPr>
          <p:cNvSpPr txBox="1"/>
          <p:nvPr/>
        </p:nvSpPr>
        <p:spPr>
          <a:xfrm>
            <a:off x="1371600" y="1143000"/>
            <a:ext cx="4668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O. </a:t>
            </a:r>
            <a:r>
              <a:rPr lang="en-US" dirty="0" err="1">
                <a:solidFill>
                  <a:srgbClr val="FFFF00"/>
                </a:solidFill>
              </a:rPr>
              <a:t>Alkassasbeh</a:t>
            </a:r>
            <a:r>
              <a:rPr lang="en-US" dirty="0">
                <a:solidFill>
                  <a:srgbClr val="FFFF00"/>
                </a:solidFill>
              </a:rPr>
              <a:t>, M. Engelhardt, SL and A. </a:t>
            </a:r>
            <a:r>
              <a:rPr lang="en-US" dirty="0" err="1">
                <a:solidFill>
                  <a:srgbClr val="FFFF00"/>
                </a:solidFill>
              </a:rPr>
              <a:t>Rajan</a:t>
            </a:r>
            <a:r>
              <a:rPr lang="en-US" dirty="0">
                <a:solidFill>
                  <a:srgbClr val="FFFF00"/>
                </a:solidFill>
              </a:rPr>
              <a:t>, </a:t>
            </a:r>
            <a:endParaRPr lang="en-US" i="1" dirty="0">
              <a:solidFill>
                <a:srgbClr val="FFFF00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A0C1871-8F3A-5847-9247-93699037CBD8}"/>
              </a:ext>
            </a:extLst>
          </p:cNvPr>
          <p:cNvSpPr/>
          <p:nvPr/>
        </p:nvSpPr>
        <p:spPr>
          <a:xfrm>
            <a:off x="7467600" y="2770880"/>
            <a:ext cx="1600200" cy="9292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50623DA-AE3C-6F41-A616-962AF1113D30}"/>
              </a:ext>
            </a:extLst>
          </p:cNvPr>
          <p:cNvSpPr/>
          <p:nvPr/>
        </p:nvSpPr>
        <p:spPr>
          <a:xfrm>
            <a:off x="7626498" y="1143000"/>
            <a:ext cx="33127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arxiv.org</a:t>
            </a:r>
            <a:r>
              <a:rPr lang="en-US" dirty="0"/>
              <a:t>/abs/2410.21604</a:t>
            </a:r>
          </a:p>
        </p:txBody>
      </p:sp>
    </p:spTree>
    <p:extLst>
      <p:ext uri="{BB962C8B-B14F-4D97-AF65-F5344CB8AC3E}">
        <p14:creationId xmlns:p14="http://schemas.microsoft.com/office/powerpoint/2010/main" val="18046240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Explosion 2 22">
            <a:extLst>
              <a:ext uri="{FF2B5EF4-FFF2-40B4-BE49-F238E27FC236}">
                <a16:creationId xmlns:a16="http://schemas.microsoft.com/office/drawing/2014/main" id="{901B37CE-4646-3E44-BC57-17DB95E69B6C}"/>
              </a:ext>
            </a:extLst>
          </p:cNvPr>
          <p:cNvSpPr/>
          <p:nvPr/>
        </p:nvSpPr>
        <p:spPr>
          <a:xfrm rot="20599289">
            <a:off x="6541135" y="4892313"/>
            <a:ext cx="5956760" cy="1585597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ACCEDB-581B-7E40-9580-A7815995C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A94A18-66C2-A54B-A167-329473CCEBB7}" type="datetime1">
              <a:rPr lang="en-US" smtClean="0"/>
              <a:t>1/14/25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5161E10-E079-8448-A301-9069584A0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50D0AE-FB45-374D-A9AF-DF9429BBE74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D5EB14-E168-AA4D-978D-AA1158305B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1485900"/>
            <a:ext cx="7416800" cy="3162300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38BA261-C4AC-D942-99BB-BB3307021F08}"/>
              </a:ext>
            </a:extLst>
          </p:cNvPr>
          <p:cNvSpPr txBox="1"/>
          <p:nvPr/>
        </p:nvSpPr>
        <p:spPr>
          <a:xfrm>
            <a:off x="198089" y="520469"/>
            <a:ext cx="111288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Extract </a:t>
            </a:r>
            <a:r>
              <a:rPr lang="en-US" sz="2400" dirty="0">
                <a:solidFill>
                  <a:srgbClr val="FFFF00"/>
                </a:solidFill>
              </a:rPr>
              <a:t>Compton Form Factors </a:t>
            </a:r>
            <a:r>
              <a:rPr lang="en-US" sz="2400" dirty="0"/>
              <a:t>from Leading order parametrization of DVCS cross section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4277A65-A198-464F-9106-655BAB072CF7}"/>
              </a:ext>
            </a:extLst>
          </p:cNvPr>
          <p:cNvSpPr/>
          <p:nvPr/>
        </p:nvSpPr>
        <p:spPr>
          <a:xfrm>
            <a:off x="167148" y="4778032"/>
            <a:ext cx="6629400" cy="994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B. </a:t>
            </a:r>
            <a:r>
              <a:rPr lang="en-US" dirty="0" err="1"/>
              <a:t>Kriesten</a:t>
            </a:r>
            <a:r>
              <a:rPr lang="en-US" dirty="0"/>
              <a:t> et al, </a:t>
            </a:r>
            <a:r>
              <a:rPr lang="en-US" i="1" dirty="0" err="1"/>
              <a:t>Phys.Rev</a:t>
            </a:r>
            <a:r>
              <a:rPr lang="en-US" i="1" dirty="0"/>
              <a:t>. D </a:t>
            </a:r>
            <a:r>
              <a:rPr lang="en-US" dirty="0"/>
              <a:t>101 (2020)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B. </a:t>
            </a:r>
            <a:r>
              <a:rPr lang="en-US" dirty="0" err="1"/>
              <a:t>Kriesten</a:t>
            </a:r>
            <a:r>
              <a:rPr lang="en-US" dirty="0"/>
              <a:t> and S. Liuti, </a:t>
            </a:r>
            <a:r>
              <a:rPr lang="en-US" i="1" dirty="0" err="1"/>
              <a:t>Phys.Rev</a:t>
            </a:r>
            <a:r>
              <a:rPr lang="en-US" i="1" dirty="0"/>
              <a:t>. D105 (2022), </a:t>
            </a:r>
            <a:r>
              <a:rPr lang="en-US" dirty="0" err="1"/>
              <a:t>arXiv</a:t>
            </a:r>
            <a:r>
              <a:rPr lang="en-US" dirty="0"/>
              <a:t> </a:t>
            </a:r>
            <a:r>
              <a:rPr lang="en-US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2004.08890</a:t>
            </a:r>
            <a:endParaRPr lang="en-US" dirty="0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B. </a:t>
            </a:r>
            <a:r>
              <a:rPr lang="en-US" dirty="0" err="1"/>
              <a:t>Kriesten</a:t>
            </a:r>
            <a:r>
              <a:rPr lang="en-US" dirty="0"/>
              <a:t> and S. Liuti, Phys. Lett. B829 (2022), arXiv:2011.04484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BDF7709-D82B-8940-8989-A29FA9654141}"/>
              </a:ext>
            </a:extLst>
          </p:cNvPr>
          <p:cNvSpPr/>
          <p:nvPr/>
        </p:nvSpPr>
        <p:spPr>
          <a:xfrm>
            <a:off x="8763000" y="2667000"/>
            <a:ext cx="838200" cy="381000"/>
          </a:xfrm>
          <a:prstGeom prst="rect">
            <a:avLst/>
          </a:prstGeom>
          <a:noFill/>
          <a:ln w="28575">
            <a:solidFill>
              <a:srgbClr val="D883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AA6734-8CC7-AE48-8350-20FA14A61470}"/>
              </a:ext>
            </a:extLst>
          </p:cNvPr>
          <p:cNvSpPr/>
          <p:nvPr/>
        </p:nvSpPr>
        <p:spPr>
          <a:xfrm>
            <a:off x="4953000" y="2667000"/>
            <a:ext cx="1219200" cy="381000"/>
          </a:xfrm>
          <a:prstGeom prst="rect">
            <a:avLst/>
          </a:prstGeom>
          <a:noFill/>
          <a:ln w="28575">
            <a:solidFill>
              <a:srgbClr val="E700B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EB7329-8B5C-5049-A051-3CCAEAAF53A4}"/>
              </a:ext>
            </a:extLst>
          </p:cNvPr>
          <p:cNvSpPr/>
          <p:nvPr/>
        </p:nvSpPr>
        <p:spPr>
          <a:xfrm>
            <a:off x="4419600" y="1600200"/>
            <a:ext cx="1066800" cy="381000"/>
          </a:xfrm>
          <a:prstGeom prst="rect">
            <a:avLst/>
          </a:prstGeom>
          <a:noFill/>
          <a:ln w="28575">
            <a:solidFill>
              <a:srgbClr val="E700B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D8663A2-4D38-7643-A65A-5D506DA99BDC}"/>
              </a:ext>
            </a:extLst>
          </p:cNvPr>
          <p:cNvSpPr/>
          <p:nvPr/>
        </p:nvSpPr>
        <p:spPr>
          <a:xfrm>
            <a:off x="6096000" y="1600200"/>
            <a:ext cx="685800" cy="381000"/>
          </a:xfrm>
          <a:prstGeom prst="rect">
            <a:avLst/>
          </a:prstGeom>
          <a:noFill/>
          <a:ln w="28575">
            <a:solidFill>
              <a:srgbClr val="FF8AD8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104FCA8-1BFF-114E-98C1-895D626273E4}"/>
              </a:ext>
            </a:extLst>
          </p:cNvPr>
          <p:cNvSpPr/>
          <p:nvPr/>
        </p:nvSpPr>
        <p:spPr>
          <a:xfrm>
            <a:off x="7467600" y="2667000"/>
            <a:ext cx="685800" cy="381000"/>
          </a:xfrm>
          <a:prstGeom prst="rect">
            <a:avLst/>
          </a:prstGeom>
          <a:noFill/>
          <a:ln w="28575">
            <a:solidFill>
              <a:srgbClr val="FF8AD8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5D691B9-52F3-304E-948A-73FFEDA888C0}"/>
              </a:ext>
            </a:extLst>
          </p:cNvPr>
          <p:cNvSpPr/>
          <p:nvPr/>
        </p:nvSpPr>
        <p:spPr>
          <a:xfrm>
            <a:off x="4876800" y="2133600"/>
            <a:ext cx="1219200" cy="381000"/>
          </a:xfrm>
          <a:prstGeom prst="rect">
            <a:avLst/>
          </a:prstGeom>
          <a:noFill/>
          <a:ln w="28575">
            <a:solidFill>
              <a:srgbClr val="E700B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204BDDF-429F-874D-AD0F-C7F0535925C1}"/>
              </a:ext>
            </a:extLst>
          </p:cNvPr>
          <p:cNvSpPr/>
          <p:nvPr/>
        </p:nvSpPr>
        <p:spPr>
          <a:xfrm>
            <a:off x="7315200" y="2133600"/>
            <a:ext cx="685800" cy="381000"/>
          </a:xfrm>
          <a:prstGeom prst="rect">
            <a:avLst/>
          </a:prstGeom>
          <a:noFill/>
          <a:ln w="28575">
            <a:solidFill>
              <a:srgbClr val="FF8AD8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EAFD0EC-DBDA-5346-82F5-1412350C2D73}"/>
              </a:ext>
            </a:extLst>
          </p:cNvPr>
          <p:cNvSpPr/>
          <p:nvPr/>
        </p:nvSpPr>
        <p:spPr>
          <a:xfrm>
            <a:off x="8610600" y="2133600"/>
            <a:ext cx="838200" cy="381000"/>
          </a:xfrm>
          <a:prstGeom prst="rect">
            <a:avLst/>
          </a:prstGeom>
          <a:noFill/>
          <a:ln w="28575">
            <a:solidFill>
              <a:srgbClr val="D883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C877B87-DEE2-7148-A8B8-313C510DAC8F}"/>
              </a:ext>
            </a:extLst>
          </p:cNvPr>
          <p:cNvSpPr/>
          <p:nvPr/>
        </p:nvSpPr>
        <p:spPr>
          <a:xfrm>
            <a:off x="2667000" y="1524000"/>
            <a:ext cx="4267200" cy="52093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B893BD3-7CEE-FD4E-934E-B8DDDEA1D18B}"/>
              </a:ext>
            </a:extLst>
          </p:cNvPr>
          <p:cNvSpPr/>
          <p:nvPr/>
        </p:nvSpPr>
        <p:spPr>
          <a:xfrm>
            <a:off x="6172200" y="3657600"/>
            <a:ext cx="1981200" cy="457200"/>
          </a:xfrm>
          <a:prstGeom prst="rect">
            <a:avLst/>
          </a:prstGeom>
          <a:noFill/>
          <a:ln w="28575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8E965F8-AB39-A049-9EC8-A18669CAEE80}"/>
              </a:ext>
            </a:extLst>
          </p:cNvPr>
          <p:cNvSpPr txBox="1"/>
          <p:nvPr/>
        </p:nvSpPr>
        <p:spPr>
          <a:xfrm>
            <a:off x="9901519" y="3189759"/>
            <a:ext cx="1356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spin non-flip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8250801-E0BB-4048-B65F-C6BF45C51420}"/>
              </a:ext>
            </a:extLst>
          </p:cNvPr>
          <p:cNvSpPr txBox="1"/>
          <p:nvPr/>
        </p:nvSpPr>
        <p:spPr>
          <a:xfrm>
            <a:off x="9901519" y="3701534"/>
            <a:ext cx="922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spin flip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314AB55-3BD6-1D46-B8D8-1B02EF0329E6}"/>
              </a:ext>
            </a:extLst>
          </p:cNvPr>
          <p:cNvSpPr txBox="1"/>
          <p:nvPr/>
        </p:nvSpPr>
        <p:spPr>
          <a:xfrm>
            <a:off x="9982200" y="4199466"/>
            <a:ext cx="75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mixed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85ACF9A-06A2-404B-A2BA-BA6589CB2F1F}"/>
              </a:ext>
            </a:extLst>
          </p:cNvPr>
          <p:cNvSpPr txBox="1"/>
          <p:nvPr/>
        </p:nvSpPr>
        <p:spPr>
          <a:xfrm>
            <a:off x="9765887" y="1116450"/>
            <a:ext cx="2344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Compton Form factors</a:t>
            </a:r>
            <a:endParaRPr lang="en-US" dirty="0">
              <a:latin typeface="Symbol" pitchFamily="2" charset="2"/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EB38CA4-EC66-554C-97AB-00B1FF492570}"/>
              </a:ext>
            </a:extLst>
          </p:cNvPr>
          <p:cNvCxnSpPr>
            <a:cxnSpLocks/>
          </p:cNvCxnSpPr>
          <p:nvPr/>
        </p:nvCxnSpPr>
        <p:spPr>
          <a:xfrm flipH="1">
            <a:off x="8001000" y="1455296"/>
            <a:ext cx="2023802" cy="6565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BE60D60-CF70-3F45-B827-A0BCF0BCAB7C}"/>
              </a:ext>
            </a:extLst>
          </p:cNvPr>
          <p:cNvCxnSpPr>
            <a:cxnSpLocks/>
          </p:cNvCxnSpPr>
          <p:nvPr/>
        </p:nvCxnSpPr>
        <p:spPr>
          <a:xfrm>
            <a:off x="1646246" y="2796361"/>
            <a:ext cx="2468554" cy="390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C15CFE4-6EEC-AA43-AF2E-555CFAA788D2}"/>
              </a:ext>
            </a:extLst>
          </p:cNvPr>
          <p:cNvCxnSpPr>
            <a:cxnSpLocks/>
          </p:cNvCxnSpPr>
          <p:nvPr/>
        </p:nvCxnSpPr>
        <p:spPr>
          <a:xfrm flipV="1">
            <a:off x="1646246" y="2395587"/>
            <a:ext cx="2725165" cy="4007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6EE371FB-155C-EE44-9D93-F291037F8809}"/>
              </a:ext>
            </a:extLst>
          </p:cNvPr>
          <p:cNvSpPr txBox="1"/>
          <p:nvPr/>
        </p:nvSpPr>
        <p:spPr>
          <a:xfrm rot="20188290">
            <a:off x="7726317" y="5473327"/>
            <a:ext cx="29115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First Inverse Problem!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5F5272C-B437-9F4D-9D4A-92D3E7CD10A5}"/>
              </a:ext>
            </a:extLst>
          </p:cNvPr>
          <p:cNvSpPr txBox="1"/>
          <p:nvPr/>
        </p:nvSpPr>
        <p:spPr>
          <a:xfrm>
            <a:off x="-3312" y="2735818"/>
            <a:ext cx="2344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Azimuthal</a:t>
            </a:r>
            <a:r>
              <a:rPr lang="en-US" dirty="0">
                <a:latin typeface="Symbol" pitchFamily="2" charset="2"/>
              </a:rPr>
              <a:t> </a:t>
            </a:r>
            <a:r>
              <a:rPr lang="en-US" dirty="0"/>
              <a:t>angle</a:t>
            </a:r>
            <a:r>
              <a:rPr lang="en-US" dirty="0">
                <a:latin typeface="Symbol" pitchFamily="2" charset="2"/>
              </a:rPr>
              <a:t> f </a:t>
            </a:r>
            <a:r>
              <a:rPr lang="en-US" dirty="0"/>
              <a:t>dependent coefficients</a:t>
            </a:r>
            <a:endParaRPr lang="en-US" dirty="0">
              <a:latin typeface="Symbol" pitchFamily="2" charset="2"/>
            </a:endParaRP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17E6F638-6C9C-0F49-8177-48884C3CC9EC}"/>
              </a:ext>
            </a:extLst>
          </p:cNvPr>
          <p:cNvCxnSpPr>
            <a:cxnSpLocks/>
          </p:cNvCxnSpPr>
          <p:nvPr/>
        </p:nvCxnSpPr>
        <p:spPr>
          <a:xfrm flipH="1">
            <a:off x="9423400" y="1424192"/>
            <a:ext cx="660400" cy="7275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85AF9F10-2E9C-CF4E-88B0-6370AB582013}"/>
              </a:ext>
            </a:extLst>
          </p:cNvPr>
          <p:cNvCxnSpPr>
            <a:cxnSpLocks/>
          </p:cNvCxnSpPr>
          <p:nvPr/>
        </p:nvCxnSpPr>
        <p:spPr>
          <a:xfrm flipV="1">
            <a:off x="1655322" y="1891821"/>
            <a:ext cx="2459478" cy="8941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5344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6"/>
          <p:cNvSpPr txBox="1">
            <a:spLocks noGrp="1"/>
          </p:cNvSpPr>
          <p:nvPr>
            <p:ph type="title"/>
          </p:nvPr>
        </p:nvSpPr>
        <p:spPr>
          <a:xfrm>
            <a:off x="638881" y="457200"/>
            <a:ext cx="10909640" cy="1368614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2800" dirty="0"/>
              <a:t>Degeneracy of Curve Fit Results</a:t>
            </a:r>
          </a:p>
        </p:txBody>
      </p:sp>
      <p:pic>
        <p:nvPicPr>
          <p:cNvPr id="153" name="Google Shape;153;p26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20040" y="2532889"/>
            <a:ext cx="6080760" cy="3519745"/>
          </a:xfrm>
          <a:prstGeom prst="rect">
            <a:avLst/>
          </a:prstGeom>
          <a:noFill/>
        </p:spPr>
      </p:pic>
      <p:pic>
        <p:nvPicPr>
          <p:cNvPr id="156" name="Google Shape;156;p26"/>
          <p:cNvPicPr preferRelativeResize="0"/>
          <p:nvPr/>
        </p:nvPicPr>
        <p:blipFill rotWithShape="1">
          <a:blip r:embed="rId3"/>
          <a:srcRect l="12842" t="12537" r="75063" b="75980"/>
          <a:stretch/>
        </p:blipFill>
        <p:spPr>
          <a:xfrm>
            <a:off x="8001000" y="4038600"/>
            <a:ext cx="3867912" cy="1932708"/>
          </a:xfrm>
          <a:prstGeom prst="rect">
            <a:avLst/>
          </a:prstGeom>
          <a:noFill/>
        </p:spPr>
      </p:pic>
      <p:sp>
        <p:nvSpPr>
          <p:cNvPr id="155" name="Google Shape;155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defTabSz="914400">
              <a:spcAft>
                <a:spcPts val="600"/>
              </a:spcAft>
            </a:pPr>
            <a:fld id="{00000000-1234-1234-1234-123412341234}" type="slidenum">
              <a:rPr lang="en-US"/>
              <a:pPr defTabSz="914400">
                <a:spcAft>
                  <a:spcPts val="600"/>
                </a:spcAft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2788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39"/>
          <p:cNvSpPr txBox="1">
            <a:spLocks noGrp="1"/>
          </p:cNvSpPr>
          <p:nvPr>
            <p:ph type="title"/>
          </p:nvPr>
        </p:nvSpPr>
        <p:spPr>
          <a:xfrm>
            <a:off x="630936" y="457200"/>
            <a:ext cx="4343400" cy="1929384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>
              <a:spcBef>
                <a:spcPct val="0"/>
              </a:spcBef>
            </a:pPr>
            <a:r>
              <a:rPr lang="en-US" sz="4800" dirty="0"/>
              <a:t>Covariance of CFF Results</a:t>
            </a:r>
          </a:p>
        </p:txBody>
      </p:sp>
      <p:sp>
        <p:nvSpPr>
          <p:cNvPr id="338" name="Google Shape;338;p39"/>
          <p:cNvSpPr/>
          <p:nvPr/>
        </p:nvSpPr>
        <p:spPr>
          <a:xfrm>
            <a:off x="5541263" y="457200"/>
            <a:ext cx="6007608" cy="1929384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342900" indent="-3429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Here the maximum likelihood is achieved allowing 3 CFFs to vary. </a:t>
            </a:r>
          </a:p>
          <a:p>
            <a:pPr marL="342900" indent="-3429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Only 23 combinations of 2 angles are used. </a:t>
            </a:r>
          </a:p>
        </p:txBody>
      </p:sp>
      <p:pic>
        <p:nvPicPr>
          <p:cNvPr id="340" name="Google Shape;340;p39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360932" y="2569464"/>
            <a:ext cx="3678936" cy="3678936"/>
          </a:xfrm>
          <a:prstGeom prst="rect">
            <a:avLst/>
          </a:prstGeom>
          <a:noFill/>
        </p:spPr>
      </p:pic>
      <p:pic>
        <p:nvPicPr>
          <p:cNvPr id="336" name="Google Shape;336;p39"/>
          <p:cNvPicPr preferRelativeResize="0"/>
          <p:nvPr/>
        </p:nvPicPr>
        <p:blipFill rotWithShape="1">
          <a:blip r:embed="rId4"/>
          <a:srcRect l="26754" r="20360" b="12010"/>
          <a:stretch/>
        </p:blipFill>
        <p:spPr>
          <a:xfrm>
            <a:off x="7219585" y="2569464"/>
            <a:ext cx="3537934" cy="3678936"/>
          </a:xfrm>
          <a:prstGeom prst="rect">
            <a:avLst/>
          </a:prstGeom>
          <a:noFill/>
        </p:spPr>
      </p:pic>
      <p:sp>
        <p:nvSpPr>
          <p:cNvPr id="339" name="Google Shape;339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defTabSz="914400">
              <a:spcAft>
                <a:spcPts val="600"/>
              </a:spcAft>
            </a:pPr>
            <a:fld id="{00000000-1234-1234-1234-123412341234}" type="slidenum">
              <a:rPr lang="en-US"/>
              <a:pPr defTabSz="914400">
                <a:spcAft>
                  <a:spcPts val="600"/>
                </a:spcAft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5673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73F227-1CC7-ED4A-A3CB-4D824C9D9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7</a:t>
            </a:fld>
            <a:endParaRPr lang="e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5805932-5B89-564E-B8C4-B5850AB272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189" y="533400"/>
            <a:ext cx="3968750" cy="29782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2B7C752-EC00-4948-9322-C72592279C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4200" y="488398"/>
            <a:ext cx="4095750" cy="30035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D2C3F99-7A84-A64A-84EB-A2208044FC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8125" y="3600693"/>
            <a:ext cx="4095750" cy="296803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1332E66-B529-6746-B27C-4E5C870817E6}"/>
              </a:ext>
            </a:extLst>
          </p:cNvPr>
          <p:cNvSpPr txBox="1"/>
          <p:nvPr/>
        </p:nvSpPr>
        <p:spPr>
          <a:xfrm>
            <a:off x="6203539" y="685800"/>
            <a:ext cx="4106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Lucida Calligraphy" panose="03010101010101010101" pitchFamily="66" charset="77"/>
              </a:rPr>
              <a:t>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1BECC06-18E0-0540-95FA-B8C22E18DBE2}"/>
              </a:ext>
            </a:extLst>
          </p:cNvPr>
          <p:cNvSpPr txBox="1"/>
          <p:nvPr/>
        </p:nvSpPr>
        <p:spPr>
          <a:xfrm>
            <a:off x="3079339" y="3886200"/>
            <a:ext cx="5020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Lucida Calligraphy" panose="03010101010101010101" pitchFamily="66" charset="77"/>
              </a:rPr>
              <a:t>H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9A41786-53A3-A84C-92EA-A812BA1A7D85}"/>
              </a:ext>
            </a:extLst>
          </p:cNvPr>
          <p:cNvSpPr txBox="1"/>
          <p:nvPr/>
        </p:nvSpPr>
        <p:spPr>
          <a:xfrm>
            <a:off x="304800" y="685800"/>
            <a:ext cx="5020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Lucida Calligraphy" panose="03010101010101010101" pitchFamily="66" charset="77"/>
              </a:rPr>
              <a:t>H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B87DF16-57E8-9542-ADAA-31C530CCE9E0}"/>
              </a:ext>
            </a:extLst>
          </p:cNvPr>
          <p:cNvSpPr txBox="1"/>
          <p:nvPr/>
        </p:nvSpPr>
        <p:spPr>
          <a:xfrm>
            <a:off x="3200400" y="3581400"/>
            <a:ext cx="4122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Lucida Calligraphy" panose="03010101010101010101" pitchFamily="66" charset="77"/>
              </a:rPr>
              <a:t>~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E6E816A-BF3A-4B47-AF10-6AF61F645F1E}"/>
              </a:ext>
            </a:extLst>
          </p:cNvPr>
          <p:cNvSpPr txBox="1"/>
          <p:nvPr/>
        </p:nvSpPr>
        <p:spPr>
          <a:xfrm>
            <a:off x="4419600" y="87297"/>
            <a:ext cx="33494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Marginal Posterior CFF Results</a:t>
            </a:r>
          </a:p>
        </p:txBody>
      </p:sp>
    </p:spTree>
    <p:extLst>
      <p:ext uri="{BB962C8B-B14F-4D97-AF65-F5344CB8AC3E}">
        <p14:creationId xmlns:p14="http://schemas.microsoft.com/office/powerpoint/2010/main" val="3695128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</TotalTime>
  <Words>472</Words>
  <Application>Microsoft Macintosh PowerPoint</Application>
  <PresentationFormat>Widescreen</PresentationFormat>
  <Paragraphs>51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Lucida Calligraphy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  <vt:lpstr>Degeneracy of Curve Fit Results</vt:lpstr>
      <vt:lpstr>Covariance of CFF Results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simonetta liuti</dc:creator>
  <cp:lastModifiedBy>simonetta liuti</cp:lastModifiedBy>
  <cp:revision>1</cp:revision>
  <dcterms:created xsi:type="dcterms:W3CDTF">2025-01-14T14:47:47Z</dcterms:created>
  <dcterms:modified xsi:type="dcterms:W3CDTF">2025-01-14T14:50:50Z</dcterms:modified>
</cp:coreProperties>
</file>