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>
        <p:scale>
          <a:sx n="100" d="100"/>
          <a:sy n="100" d="100"/>
        </p:scale>
        <p:origin x="3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CE40-AFCC-DE03-C650-741E240FC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0F5EF-0B0C-1D70-3434-F25391E0D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F496B-5D8D-D376-9EAB-706670C6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FE-E2BA-4D8D-8C0D-881FBF5A0D6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F3F9-61A5-6BD8-A1D7-EF424BD0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1385F-4C4D-24C2-682B-F29949CE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5908-3B02-4578-9FC6-5E002A80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47F5-FDD5-85B7-609C-7F082440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2009A-B9C3-D2B9-DFE8-546646DE2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3C3F9-2040-CE91-FF8F-D440F302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FE-E2BA-4D8D-8C0D-881FBF5A0D6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A1F87-8A1B-3656-70CC-9AE250FA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CF175-D6BD-4D4C-F2EC-D0B44395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5908-3B02-4578-9FC6-5E002A80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5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3182E2-747F-D3C2-F9A3-A0B94199A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B42DA-05E7-DA62-410B-15CD04C84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36D81-62E2-E424-62DA-44F7CFAC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FE-E2BA-4D8D-8C0D-881FBF5A0D6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74C41-89E6-4698-00EF-52B5D653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008AF-FFFC-A333-EC39-66D5E28E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5908-3B02-4578-9FC6-5E002A80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2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346E-DECF-FE43-E88C-038DDA5C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671C8-BE39-EB6A-19BC-47316B5E5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BD045-6981-6E3D-138B-292F1A6C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FE-E2BA-4D8D-8C0D-881FBF5A0D6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F138D-B2B8-9D30-0DB2-CCD976F0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C3123-7F59-9656-276D-8B487001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5908-3B02-4578-9FC6-5E002A80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3420-CBE8-5164-A62B-C9891319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31B7A-8868-28CA-8609-D44D3B6F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C4FE6-4C8D-B42F-746C-1CA11689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FE-E2BA-4D8D-8C0D-881FBF5A0D6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83C3F-AF7A-31E6-F6C0-40AEC66B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D4FB2-2F3F-9479-0FE4-468D40EE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5908-3B02-4578-9FC6-5E002A80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0E48-D0FF-1541-5DE9-66E68E69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03B53-1DB7-8786-5F8D-625AD15DF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7D3B8-FC3B-813E-9A6F-3B76B72AE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1EFEB-AEBF-C195-C044-00ABFF2B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FE-E2BA-4D8D-8C0D-881FBF5A0D6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DE6DF-2953-21BA-B469-CE1AD716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E4567-F37E-9B36-6046-7120DA4D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5908-3B02-4578-9FC6-5E002A80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9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0FB8-ACD8-497C-A3DB-94C91D574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1034A-9A60-6ABA-F3CE-3A5D9991A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FD012-974A-0678-C61C-D46EDD4E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DE0C4-ABC9-D333-1687-CDE35A87F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B72BF-4C39-E022-E9C4-B748603F3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90EA79-9806-7602-B4B6-C94234F3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FE-E2BA-4D8D-8C0D-881FBF5A0D6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BAEB6-CEA8-DBD2-CC2F-8B5D40BA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AA378-FFD9-EC40-DA87-6EAD705A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5908-3B02-4578-9FC6-5E002A80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2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9BEE-FDC1-C98A-A4CD-351345A5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5A282-A4D0-0C05-6D0B-1D159C4B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FE-E2BA-4D8D-8C0D-881FBF5A0D6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96A3B-C3BA-3FD9-EC3B-2072EBF1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968BB-91E3-F461-CE2B-015DA83E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5908-3B02-4578-9FC6-5E002A80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6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92254-0E2A-EDE7-8876-CA0BE242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FE-E2BA-4D8D-8C0D-881FBF5A0D6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41E41-1E1F-9D9E-69FB-7A8D9F7F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2F9DF-956C-AD55-E9F7-747D7473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5908-3B02-4578-9FC6-5E002A80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8F09-0613-CEEF-987D-839C88B1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76A25-7175-A305-0A06-3E6813FCF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2A519-6E2F-D348-4720-32CFA8679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891B8-661D-7316-C586-E176B266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FE-E2BA-4D8D-8C0D-881FBF5A0D6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D9E1B-B7A6-F630-26BA-4992BAC9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3A364-1E45-8E54-43A4-E2B7DCBC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5908-3B02-4578-9FC6-5E002A80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1045-BCA4-37F7-445E-26B0E8C2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BAF9E-7088-8A9B-9E8B-7C16DA338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7BD73-FA37-D8CF-BA8B-31BBC837B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92B60-3DEB-E80C-6D9A-611AA5F1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6FFE-E2BA-4D8D-8C0D-881FBF5A0D6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C7C70-B6BB-D325-B896-DFD18127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E8DBB-E525-667A-A0D5-6BD79275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5908-3B02-4578-9FC6-5E002A80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2E67F-3B8A-1170-076E-46EFA12E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487E2-3A4C-B4D5-19CC-794E6E123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F625F-5BF0-3AEF-0FDE-84F00EC9E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706FFE-E2BA-4D8D-8C0D-881FBF5A0D63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6EAB3-CD0E-6376-1E91-FC70F809A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82C15-A858-8B01-30CC-916D2F284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15908-3B02-4578-9FC6-5E002A80A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3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00F97-7CA5-0B13-B6B2-07BFEDA24F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Spin-1 TMDs and Structure Functions of the Deuteron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26A95-66B3-C590-DF7C-6C8380170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David Ruth</a:t>
            </a:r>
          </a:p>
          <a:p>
            <a:r>
              <a:rPr lang="en-US" dirty="0"/>
              <a:t>On Behalf of the Tensor Collaboration</a:t>
            </a:r>
          </a:p>
          <a:p>
            <a:endParaRPr lang="en-US" dirty="0"/>
          </a:p>
          <a:p>
            <a:r>
              <a:rPr lang="en-US" dirty="0"/>
              <a:t>Hall C Winter 2025 Meeting</a:t>
            </a:r>
          </a:p>
        </p:txBody>
      </p:sp>
      <p:pic>
        <p:nvPicPr>
          <p:cNvPr id="1026" name="Picture 2" descr="Vulnerable Families | UNH Today">
            <a:extLst>
              <a:ext uri="{FF2B5EF4-FFF2-40B4-BE49-F238E27FC236}">
                <a16:creationId xmlns:a16="http://schemas.microsoft.com/office/drawing/2014/main" id="{C414B650-BD00-22DD-7553-B36CD213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" y="5735637"/>
            <a:ext cx="1571276" cy="10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fferson Lab to lead $300M data hub - Virginia Business">
            <a:extLst>
              <a:ext uri="{FF2B5EF4-FFF2-40B4-BE49-F238E27FC236}">
                <a16:creationId xmlns:a16="http://schemas.microsoft.com/office/drawing/2014/main" id="{572E63FF-0AFF-B9BC-239B-B2C86D69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0" y="5735637"/>
            <a:ext cx="3181350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2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28A65-9007-361D-6816-6EA24FB6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&amp; Tensor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9D7C-309F-3EB1-127E-01622317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442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SIDIS Meetings: Thursdays at 2PM (TBD)</a:t>
            </a:r>
          </a:p>
          <a:p>
            <a:r>
              <a:rPr lang="en-US" dirty="0"/>
              <a:t>General Tensor Meetings: Every-other Friday at 1:30 PM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1700" dirty="0"/>
              <a:t>†: Contact (</a:t>
            </a:r>
            <a:r>
              <a:rPr lang="en-US" sz="17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† b</a:t>
            </a:r>
            <a:r>
              <a:rPr lang="en-US" sz="1700" baseline="-25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7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7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† A</a:t>
            </a:r>
            <a:r>
              <a:rPr lang="en-US" sz="1700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zz</a:t>
            </a:r>
            <a:r>
              <a:rPr lang="en-US" sz="17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700" dirty="0">
                <a:solidFill>
                  <a:srgbClr val="FFC000"/>
                </a:solidFill>
              </a:rPr>
              <a:t>† SIDIS LOI</a:t>
            </a:r>
            <a:r>
              <a:rPr lang="en-US" sz="1700" dirty="0"/>
              <a:t>)</a:t>
            </a:r>
            <a:endParaRPr lang="en-US" sz="1700" baseline="-25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Large and </a:t>
            </a:r>
            <a:r>
              <a:rPr lang="en-US" b="1" u="sng" dirty="0"/>
              <a:t>growing</a:t>
            </a:r>
            <a:r>
              <a:rPr lang="en-US" dirty="0"/>
              <a:t> group (DIS, SIDIS... See previous talk by C. </a:t>
            </a:r>
            <a:r>
              <a:rPr lang="en-US" dirty="0" err="1"/>
              <a:t>Yero</a:t>
            </a:r>
            <a:r>
              <a:rPr lang="en-US" dirty="0"/>
              <a:t> on Exclusive too!)</a:t>
            </a:r>
          </a:p>
          <a:p>
            <a:r>
              <a:rPr lang="en-US" dirty="0"/>
              <a:t>All are welcome! Let us know if you are interested in Tensor spin physics and please join us!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F0662-8505-9856-4E38-4C88EE9FE3AE}"/>
              </a:ext>
            </a:extLst>
          </p:cNvPr>
          <p:cNvSpPr txBox="1"/>
          <p:nvPr/>
        </p:nvSpPr>
        <p:spPr>
          <a:xfrm>
            <a:off x="1072614" y="2619483"/>
            <a:ext cx="2604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Spokespeople: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Nathaly </a:t>
            </a:r>
            <a:r>
              <a:rPr lang="en-US" sz="1600" dirty="0" err="1"/>
              <a:t>Santiesteban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Jian-Ping 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Karl Slifer</a:t>
            </a:r>
            <a:r>
              <a:rPr lang="en-US" sz="1600" baseline="30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†</a:t>
            </a:r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Elena Long</a:t>
            </a:r>
            <a:r>
              <a:rPr lang="en-US" sz="160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Dustin Keller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Oscar Rondon Aramayo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Narbe</a:t>
            </a:r>
            <a:r>
              <a:rPr lang="en-US" sz="1600" dirty="0"/>
              <a:t> </a:t>
            </a:r>
            <a:r>
              <a:rPr lang="en-US" sz="1600" dirty="0" err="1"/>
              <a:t>Kalantarians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Donal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Doug </a:t>
            </a:r>
            <a:r>
              <a:rPr lang="en-US" sz="1600" dirty="0" err="1"/>
              <a:t>Higinbotham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29391-6F8E-50C2-CF20-BBFF1EE9C619}"/>
              </a:ext>
            </a:extLst>
          </p:cNvPr>
          <p:cNvSpPr txBox="1"/>
          <p:nvPr/>
        </p:nvSpPr>
        <p:spPr>
          <a:xfrm>
            <a:off x="6491874" y="2972226"/>
            <a:ext cx="22119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Grad Students: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Anchit</a:t>
            </a:r>
            <a:r>
              <a:rPr lang="en-US" sz="1600" dirty="0"/>
              <a:t> Arora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Hector </a:t>
            </a:r>
            <a:r>
              <a:rPr lang="en-US" sz="1600" dirty="0" err="1"/>
              <a:t>Chinchay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Muhammad Farooq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Chhetra</a:t>
            </a:r>
            <a:r>
              <a:rPr lang="en-US" sz="1600" dirty="0"/>
              <a:t> 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Michael McClellan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877EB-1333-4D97-C279-1D525DE3279F}"/>
              </a:ext>
            </a:extLst>
          </p:cNvPr>
          <p:cNvSpPr txBox="1"/>
          <p:nvPr/>
        </p:nvSpPr>
        <p:spPr>
          <a:xfrm>
            <a:off x="3873885" y="3111926"/>
            <a:ext cx="1908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Postdocs: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David Ruth</a:t>
            </a:r>
            <a:r>
              <a:rPr lang="en-US" sz="1600" baseline="30000" dirty="0">
                <a:solidFill>
                  <a:srgbClr val="FFC000"/>
                </a:solidFill>
              </a:rPr>
              <a:t>†</a:t>
            </a:r>
            <a:endParaRPr lang="en-US" sz="16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Jiwan</a:t>
            </a:r>
            <a:r>
              <a:rPr lang="en-US" sz="1600" dirty="0"/>
              <a:t> Poudel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Ishara</a:t>
            </a:r>
            <a:r>
              <a:rPr lang="en-US" sz="1600" dirty="0"/>
              <a:t> Fernando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Allison Zec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46C44-087E-6170-CF5E-4F6E9E237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376" y="1051256"/>
            <a:ext cx="3170424" cy="15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AFD8-7C9A-256A-D546-BECE33E4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+ Full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0C87-49B0-2284-28EB-C851B0EE8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Hall C SIDIS Proposal currently targeted for</a:t>
            </a:r>
            <a:r>
              <a:rPr lang="en-US" b="1" dirty="0"/>
              <a:t>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Summer 2026</a:t>
            </a:r>
          </a:p>
          <a:p>
            <a:r>
              <a:rPr lang="en-US" dirty="0"/>
              <a:t>CLAS-Approved Analysis underway, with preliminary results targeted for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2025</a:t>
            </a:r>
          </a:p>
          <a:p>
            <a:r>
              <a:rPr lang="en-US" dirty="0"/>
              <a:t>DIS Experiments preparing for an ERR</a:t>
            </a:r>
          </a:p>
          <a:p>
            <a:endParaRPr lang="en-US" dirty="0"/>
          </a:p>
          <a:p>
            <a:r>
              <a:rPr lang="en-US" b="1" dirty="0"/>
              <a:t>More Tensor physics is coming soon to Hall C!</a:t>
            </a:r>
          </a:p>
        </p:txBody>
      </p:sp>
    </p:spTree>
    <p:extLst>
      <p:ext uri="{BB962C8B-B14F-4D97-AF65-F5344CB8AC3E}">
        <p14:creationId xmlns:p14="http://schemas.microsoft.com/office/powerpoint/2010/main" val="89592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44BB-2E11-7E0D-99AD-529766E0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TMDs are essential for investigating nuclear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91E125-A8D5-DC95-2C47-A533B08420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9324" y="1801077"/>
                <a:ext cx="7090692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</a:rPr>
                  <a:t>Transverse-Momentum-Dependent</a:t>
                </a:r>
                <a:r>
                  <a:rPr lang="en-US" dirty="0"/>
                  <a:t> distribution functions: </a:t>
                </a:r>
                <a:r>
                  <a:rPr lang="en-US" dirty="0" err="1"/>
                  <a:t>parton</a:t>
                </a:r>
                <a:r>
                  <a:rPr lang="en-US" dirty="0"/>
                  <a:t> structure in terms of </a:t>
                </a:r>
                <a:r>
                  <a:rPr lang="en-US" b="1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/>
                  <a:t> and </a:t>
                </a:r>
                <a:r>
                  <a:rPr lang="en-US" b="1" dirty="0" er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k</a:t>
                </a:r>
                <a:r>
                  <a:rPr lang="en-US" b="1" baseline="-25000" dirty="0" er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</a:t>
                </a:r>
                <a:r>
                  <a:rPr 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(transverse momentum)</a:t>
                </a:r>
                <a:endParaRPr lang="en-US" baseline="-25000" dirty="0"/>
              </a:p>
              <a:p>
                <a:r>
                  <a:rPr lang="en-US" dirty="0"/>
                  <a:t>Unique Capabilities for:</a:t>
                </a:r>
              </a:p>
              <a:p>
                <a:pPr lvl="1"/>
                <a:r>
                  <a:rPr lang="en-US" dirty="0"/>
                  <a:t>Hadron Tomography</a:t>
                </a:r>
              </a:p>
              <a:p>
                <a:pPr lvl="1"/>
                <a:r>
                  <a:rPr lang="en-US" dirty="0"/>
                  <a:t>Color Degrees of Freedom</a:t>
                </a:r>
              </a:p>
              <a:p>
                <a:pPr lvl="1"/>
                <a:r>
                  <a:rPr lang="en-US" dirty="0"/>
                  <a:t>Understanding Transverse Momentum Structure</a:t>
                </a:r>
              </a:p>
              <a:p>
                <a:r>
                  <a:rPr lang="en-US" dirty="0"/>
                  <a:t>Extensive past and current studies on</a:t>
                </a:r>
                <a:br>
                  <a:rPr lang="en-US" dirty="0"/>
                </a:br>
                <a:r>
                  <a:rPr lang="en-US" dirty="0"/>
                  <a:t>spin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nucleon TMDs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91E125-A8D5-DC95-2C47-A533B08420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324" y="1801077"/>
                <a:ext cx="7090692" cy="4351338"/>
              </a:xfrm>
              <a:blipFill>
                <a:blip r:embed="rId2"/>
                <a:stretch>
                  <a:fillRect l="-1546" t="-2381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llustration of the transverse momentum distribution of quarks in the... |  Download Scientific Diagram">
            <a:extLst>
              <a:ext uri="{FF2B5EF4-FFF2-40B4-BE49-F238E27FC236}">
                <a16:creationId xmlns:a16="http://schemas.microsoft.com/office/drawing/2014/main" id="{3ABF8F32-8429-F42D-A01B-E931B6F8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2484438"/>
            <a:ext cx="29051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6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F0CB5C-F446-4E54-F1FA-1B5E8B78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142" y="862549"/>
            <a:ext cx="5194348" cy="3281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BA178-AE5E-1F0A-662D-53F942F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6482" cy="1325563"/>
          </a:xfrm>
        </p:spPr>
        <p:txBody>
          <a:bodyPr/>
          <a:lstStyle/>
          <a:p>
            <a:r>
              <a:rPr lang="en-US" dirty="0"/>
              <a:t>Spin-1 Deuteron TMDs Never Before Measured!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4823D6-7057-232D-BF25-AB3E2C469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74442" y="1417627"/>
                <a:ext cx="4879357" cy="523800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Suite of Tensor TMDs never before measured: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Needs Semi-Inclusive Deep-Inelastic Scattering (SIDIS)</a:t>
                </a:r>
              </a:p>
              <a:p>
                <a:r>
                  <a:rPr lang="en-US" dirty="0"/>
                  <a:t>Needs tensor polarized target: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4823D6-7057-232D-BF25-AB3E2C469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4442" y="1417627"/>
                <a:ext cx="4879357" cy="5238006"/>
              </a:xfrm>
              <a:blipFill>
                <a:blip r:embed="rId3"/>
                <a:stretch>
                  <a:fillRect l="-1875" t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91227B5-D2DB-9E05-42FE-7E57A973E5BA}"/>
              </a:ext>
            </a:extLst>
          </p:cNvPr>
          <p:cNvGrpSpPr/>
          <p:nvPr/>
        </p:nvGrpSpPr>
        <p:grpSpPr>
          <a:xfrm>
            <a:off x="469738" y="3401834"/>
            <a:ext cx="3289464" cy="3091041"/>
            <a:chOff x="6309148" y="3015589"/>
            <a:chExt cx="2361928" cy="205358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8482522-AC9F-3109-E892-902AC5DB29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9099" y="4059886"/>
              <a:ext cx="1085222" cy="40171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A9F6167-06A8-547E-E95B-0EED52553C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0169" y="4459280"/>
              <a:ext cx="1250307" cy="2499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2E6589-FEF3-B18E-CF29-2F0CFFBC7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9568" y="4515126"/>
              <a:ext cx="1291508" cy="28181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DBD07-F612-AEBC-85B8-75BAA84E9D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0425" y="4723709"/>
              <a:ext cx="1174819" cy="31545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E2BF387-5963-C0C4-6F19-E319DA5DCEC6}"/>
                </a:ext>
              </a:extLst>
            </p:cNvPr>
            <p:cNvCxnSpPr>
              <a:cxnSpLocks/>
            </p:cNvCxnSpPr>
            <p:nvPr/>
          </p:nvCxnSpPr>
          <p:spPr>
            <a:xfrm>
              <a:off x="6309148" y="3166971"/>
              <a:ext cx="979714" cy="39188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73B80A9-CD45-45C7-F22D-4FCE55D86A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3838" y="3157146"/>
              <a:ext cx="1085222" cy="40171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65">
              <a:extLst>
                <a:ext uri="{FF2B5EF4-FFF2-40B4-BE49-F238E27FC236}">
                  <a16:creationId xmlns:a16="http://schemas.microsoft.com/office/drawing/2014/main" id="{3770611E-5B51-6FDF-9AA8-FACFE07B958C}"/>
                </a:ext>
              </a:extLst>
            </p:cNvPr>
            <p:cNvSpPr/>
            <p:nvPr/>
          </p:nvSpPr>
          <p:spPr>
            <a:xfrm>
              <a:off x="7087894" y="3554056"/>
              <a:ext cx="525321" cy="866208"/>
            </a:xfrm>
            <a:custGeom>
              <a:avLst/>
              <a:gdLst>
                <a:gd name="connsiteX0" fmla="*/ 200968 w 525321"/>
                <a:gd name="connsiteY0" fmla="*/ 0 h 866208"/>
                <a:gd name="connsiteX1" fmla="*/ 512467 w 525321"/>
                <a:gd name="connsiteY1" fmla="*/ 105507 h 866208"/>
                <a:gd name="connsiteX2" fmla="*/ 1 w 525321"/>
                <a:gd name="connsiteY2" fmla="*/ 205991 h 866208"/>
                <a:gd name="connsiteX3" fmla="*/ 507443 w 525321"/>
                <a:gd name="connsiteY3" fmla="*/ 356716 h 866208"/>
                <a:gd name="connsiteX4" fmla="*/ 20097 w 525321"/>
                <a:gd name="connsiteY4" fmla="*/ 447151 h 866208"/>
                <a:gd name="connsiteX5" fmla="*/ 502418 w 525321"/>
                <a:gd name="connsiteY5" fmla="*/ 597876 h 866208"/>
                <a:gd name="connsiteX6" fmla="*/ 20097 w 525321"/>
                <a:gd name="connsiteY6" fmla="*/ 673239 h 866208"/>
                <a:gd name="connsiteX7" fmla="*/ 522515 w 525321"/>
                <a:gd name="connsiteY7" fmla="*/ 783771 h 866208"/>
                <a:gd name="connsiteX8" fmla="*/ 236137 w 525321"/>
                <a:gd name="connsiteY8" fmla="*/ 864158 h 866208"/>
                <a:gd name="connsiteX9" fmla="*/ 261258 w 525321"/>
                <a:gd name="connsiteY9" fmla="*/ 844061 h 866208"/>
                <a:gd name="connsiteX10" fmla="*/ 231113 w 525321"/>
                <a:gd name="connsiteY10" fmla="*/ 864158 h 86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321" h="866208">
                  <a:moveTo>
                    <a:pt x="200968" y="0"/>
                  </a:moveTo>
                  <a:cubicBezTo>
                    <a:pt x="373464" y="35587"/>
                    <a:pt x="545961" y="71175"/>
                    <a:pt x="512467" y="105507"/>
                  </a:cubicBezTo>
                  <a:cubicBezTo>
                    <a:pt x="478973" y="139839"/>
                    <a:pt x="838" y="164123"/>
                    <a:pt x="1" y="205991"/>
                  </a:cubicBezTo>
                  <a:cubicBezTo>
                    <a:pt x="-836" y="247859"/>
                    <a:pt x="504094" y="316523"/>
                    <a:pt x="507443" y="356716"/>
                  </a:cubicBezTo>
                  <a:cubicBezTo>
                    <a:pt x="510792" y="396909"/>
                    <a:pt x="20934" y="406958"/>
                    <a:pt x="20097" y="447151"/>
                  </a:cubicBezTo>
                  <a:cubicBezTo>
                    <a:pt x="19259" y="487344"/>
                    <a:pt x="502418" y="560195"/>
                    <a:pt x="502418" y="597876"/>
                  </a:cubicBezTo>
                  <a:cubicBezTo>
                    <a:pt x="502418" y="635557"/>
                    <a:pt x="16747" y="642257"/>
                    <a:pt x="20097" y="673239"/>
                  </a:cubicBezTo>
                  <a:cubicBezTo>
                    <a:pt x="23446" y="704222"/>
                    <a:pt x="486508" y="751951"/>
                    <a:pt x="522515" y="783771"/>
                  </a:cubicBezTo>
                  <a:cubicBezTo>
                    <a:pt x="558522" y="815591"/>
                    <a:pt x="236137" y="864158"/>
                    <a:pt x="236137" y="864158"/>
                  </a:cubicBezTo>
                  <a:cubicBezTo>
                    <a:pt x="192594" y="874206"/>
                    <a:pt x="262095" y="844061"/>
                    <a:pt x="261258" y="844061"/>
                  </a:cubicBezTo>
                  <a:cubicBezTo>
                    <a:pt x="260421" y="844061"/>
                    <a:pt x="245767" y="854109"/>
                    <a:pt x="231113" y="86415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648F28-173F-4CC6-17F7-A77EB7F7B2F9}"/>
                </a:ext>
              </a:extLst>
            </p:cNvPr>
            <p:cNvSpPr/>
            <p:nvPr/>
          </p:nvSpPr>
          <p:spPr>
            <a:xfrm>
              <a:off x="7007507" y="4321499"/>
              <a:ext cx="419813" cy="408214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0C91906-3AD5-434B-66AD-06E9C61BEACF}"/>
                </a:ext>
              </a:extLst>
            </p:cNvPr>
            <p:cNvSpPr/>
            <p:nvPr/>
          </p:nvSpPr>
          <p:spPr>
            <a:xfrm>
              <a:off x="7193402" y="4525606"/>
              <a:ext cx="419813" cy="4082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FE9FCAB-D020-5BA6-E47C-DA162D0576E1}"/>
                </a:ext>
              </a:extLst>
            </p:cNvPr>
            <p:cNvSpPr/>
            <p:nvPr/>
          </p:nvSpPr>
          <p:spPr>
            <a:xfrm>
              <a:off x="6853557" y="4275143"/>
              <a:ext cx="860561" cy="794029"/>
            </a:xfrm>
            <a:prstGeom prst="ellipse">
              <a:avLst/>
            </a:prstGeom>
            <a:solidFill>
              <a:schemeClr val="bg2">
                <a:alpha val="3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90B635-0C0B-8F9A-80BB-2A0E3054C334}"/>
                </a:ext>
              </a:extLst>
            </p:cNvPr>
            <p:cNvSpPr txBox="1"/>
            <p:nvPr/>
          </p:nvSpPr>
          <p:spPr>
            <a:xfrm>
              <a:off x="6668023" y="3015589"/>
              <a:ext cx="243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31A769-2020-927F-9802-6109BDE7F37A}"/>
                </a:ext>
              </a:extLst>
            </p:cNvPr>
            <p:cNvSpPr txBox="1"/>
            <p:nvPr/>
          </p:nvSpPr>
          <p:spPr>
            <a:xfrm>
              <a:off x="7734858" y="301558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l'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08E0E2-B765-E42D-3DF5-13DEA8309226}"/>
                </a:ext>
              </a:extLst>
            </p:cNvPr>
            <p:cNvSpPr txBox="1"/>
            <p:nvPr/>
          </p:nvSpPr>
          <p:spPr>
            <a:xfrm>
              <a:off x="6850252" y="3707356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q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33EC63-1D38-B368-D99A-0A20F381F2B8}"/>
                </a:ext>
              </a:extLst>
            </p:cNvPr>
            <p:cNvSpPr txBox="1"/>
            <p:nvPr/>
          </p:nvSpPr>
          <p:spPr>
            <a:xfrm>
              <a:off x="8080057" y="3790378"/>
              <a:ext cx="348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H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D0ABB09-3C98-979C-7FBB-F03CE5E21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705" y="2102673"/>
            <a:ext cx="4402311" cy="21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4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2E02-9B52-63E9-7FC8-CE42BE0F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can we use any existing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5D741-3A34-E1CD-72CA-1FBAA1A6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73" y="1930556"/>
            <a:ext cx="4672873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Recently approved </a:t>
            </a:r>
            <a:r>
              <a:rPr lang="en-US" b="1" dirty="0"/>
              <a:t>CLAS-Approved-Analysis (CAA) </a:t>
            </a:r>
            <a:r>
              <a:rPr lang="en-US" dirty="0"/>
              <a:t>to use RG-C data from Hall B</a:t>
            </a:r>
          </a:p>
          <a:p>
            <a:r>
              <a:rPr lang="en-US" dirty="0"/>
              <a:t>Equilibrium tensor polarization (~10%) sufficient for a first extraction</a:t>
            </a:r>
          </a:p>
          <a:p>
            <a:r>
              <a:rPr lang="en-US" dirty="0"/>
              <a:t>Analysis is just getting going!</a:t>
            </a:r>
          </a:p>
          <a:p>
            <a:r>
              <a:rPr lang="en-US" dirty="0"/>
              <a:t>But we will get </a:t>
            </a:r>
            <a:r>
              <a:rPr lang="en-US" b="1" dirty="0"/>
              <a:t>much better statistics </a:t>
            </a:r>
            <a:r>
              <a:rPr lang="en-US" dirty="0"/>
              <a:t>from a </a:t>
            </a:r>
            <a:r>
              <a:rPr lang="en-US" u="sng" dirty="0"/>
              <a:t>dedicated measurement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8833B-15C0-C51A-D75A-1CD1BE05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376" y="1290385"/>
            <a:ext cx="3843226" cy="2933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824C8-D33D-CE27-90F3-111BF6845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731" y="4353557"/>
            <a:ext cx="3642173" cy="2428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212348-37DA-4C4B-2640-A820BFD3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904" y="4393958"/>
            <a:ext cx="3589080" cy="24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5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196E-F085-D7B4-D11D-8522B72D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C Proposed Setup + LOI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81E0-6CA8-A7A5-14AD-EF22837FA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7581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SBS (Hadron) and SHMS (Lepton) to do a SIDIS measurement in Hall C</a:t>
            </a:r>
          </a:p>
          <a:p>
            <a:r>
              <a:rPr lang="en-US" dirty="0"/>
              <a:t>Collect data over a range of vector polarization magnitudes and directions to isolate tensor part of XS</a:t>
            </a:r>
          </a:p>
          <a:p>
            <a:r>
              <a:rPr lang="en-US" dirty="0"/>
              <a:t>LOI12-24-002 Submitted to PAC52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Encouraged to submit a full proposal!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76167-1836-E24C-913F-AED267A9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7119">
            <a:off x="6563048" y="2721522"/>
            <a:ext cx="5490069" cy="488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98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EFB0-9090-3322-6446-C777F9C6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Acceptances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F6DB3-D34A-6448-1AA9-0EB3977E2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26" y="1532138"/>
            <a:ext cx="5401429" cy="4505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6F914-01DE-5007-204E-82523F8D6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824" y="1532138"/>
            <a:ext cx="5515745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3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65D6-0109-56EF-D780-AF2F7566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49C7-40B4-0942-7AA6-CC6253255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7964" cy="4351338"/>
          </a:xfrm>
        </p:spPr>
        <p:txBody>
          <a:bodyPr/>
          <a:lstStyle/>
          <a:p>
            <a:r>
              <a:rPr lang="en-US" dirty="0"/>
              <a:t>TMDs are linked to set of tensor structure functions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8F02E-1250-FE54-F1BE-65D3F9E4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52" y="1075033"/>
            <a:ext cx="5490840" cy="40362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2D404-C91F-89DD-79AC-3539192EC1AB}"/>
              </a:ext>
            </a:extLst>
          </p:cNvPr>
          <p:cNvSpPr txBox="1"/>
          <p:nvPr/>
        </p:nvSpPr>
        <p:spPr>
          <a:xfrm>
            <a:off x="7494873" y="5111295"/>
            <a:ext cx="357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Projected rate for 5 days @ 80 </a:t>
            </a:r>
            <a:r>
              <a:rPr lang="en-US" b="1" dirty="0" err="1">
                <a:solidFill>
                  <a:srgbClr val="C00000"/>
                </a:solidFill>
              </a:rPr>
              <a:t>nA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474D5-37F2-036A-2C4D-5D3166A5B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3" y="3228101"/>
            <a:ext cx="6503512" cy="3264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FF2614-5974-0FDA-D915-03AF53C11454}"/>
              </a:ext>
            </a:extLst>
          </p:cNvPr>
          <p:cNvSpPr txBox="1"/>
          <p:nvPr/>
        </p:nvSpPr>
        <p:spPr>
          <a:xfrm>
            <a:off x="1597794" y="6391174"/>
            <a:ext cx="1025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A. </a:t>
            </a:r>
            <a:r>
              <a:rPr lang="en-US" sz="1200" b="1" dirty="0" err="1"/>
              <a:t>Baccheta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5995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6F1F-B188-5330-BA9E-630D17A5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Open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1B2A6-4BC1-6D8E-F0E9-82BA0981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support to better understand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relation between F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</a:rPr>
              <a:t>U(LL),T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and F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</a:rPr>
              <a:t>UU,T </a:t>
            </a:r>
            <a:r>
              <a:rPr lang="en-US" dirty="0"/>
              <a:t>(A. </a:t>
            </a:r>
            <a:r>
              <a:rPr lang="en-US" dirty="0" err="1"/>
              <a:t>Baccheta</a:t>
            </a:r>
            <a:r>
              <a:rPr lang="en-US" dirty="0"/>
              <a:t>, I. </a:t>
            </a:r>
            <a:r>
              <a:rPr lang="en-US" dirty="0" err="1"/>
              <a:t>Cloet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Full simulation including SBS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Tensor-enhanced polarized target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CAA Analysis to better understand tensor contribution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2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1296-E783-8348-3551-7CD61BDB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Tensor Experiments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CA278-D5F6-CBEF-804B-2065E5F53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56" y="1818129"/>
            <a:ext cx="434090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new SIDIS program joins 2 approved DIS experiments using tensor polarization</a:t>
            </a: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US" b="1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zz</a:t>
            </a:r>
            <a:r>
              <a:rPr lang="en-US" dirty="0"/>
              <a:t> collaborations preparing to run in Hall C, </a:t>
            </a:r>
            <a:r>
              <a:rPr lang="en-US" b="1" dirty="0"/>
              <a:t>currently we are working on an ERR</a:t>
            </a:r>
          </a:p>
          <a:p>
            <a:r>
              <a:rPr lang="en-US" dirty="0"/>
              <a:t>Look for an update from these experiments at another meeting soon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F1743-EB9C-7B7C-061D-7DB05E9F6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911" y="1322262"/>
            <a:ext cx="4553585" cy="2162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9FE5A-4D6C-A0C5-DD5E-A1CA0D222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853" y="3544460"/>
            <a:ext cx="3647352" cy="2717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462E19-1028-DBD9-BC52-27D65AECC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205" y="3678974"/>
            <a:ext cx="3256931" cy="24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6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7162</TotalTime>
  <Words>486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Office Theme</vt:lpstr>
      <vt:lpstr>Spin-1 TMDs and Structure Functions of the Deuteron</vt:lpstr>
      <vt:lpstr>TMDs are essential for investigating nuclear structure</vt:lpstr>
      <vt:lpstr>Spin-1 Deuteron TMDs Never Before Measured!</vt:lpstr>
      <vt:lpstr>First, can we use any existing data?</vt:lpstr>
      <vt:lpstr>Hall C Proposed Setup + LOI</vt:lpstr>
      <vt:lpstr>Expected Acceptances</vt:lpstr>
      <vt:lpstr>Structure Functions</vt:lpstr>
      <vt:lpstr>Current Open Tasks</vt:lpstr>
      <vt:lpstr>Other Tensor Experiments </vt:lpstr>
      <vt:lpstr>Meetings &amp; Tensor Group</vt:lpstr>
      <vt:lpstr>Next Steps + Full 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Ruth</dc:creator>
  <cp:lastModifiedBy>David Ruth</cp:lastModifiedBy>
  <cp:revision>52</cp:revision>
  <dcterms:created xsi:type="dcterms:W3CDTF">2025-01-09T02:20:10Z</dcterms:created>
  <dcterms:modified xsi:type="dcterms:W3CDTF">2025-01-14T04:57:56Z</dcterms:modified>
</cp:coreProperties>
</file>