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68" r:id="rId3"/>
    <p:sldId id="258" r:id="rId4"/>
    <p:sldId id="259" r:id="rId5"/>
    <p:sldId id="260" r:id="rId6"/>
    <p:sldId id="263" r:id="rId7"/>
    <p:sldId id="262" r:id="rId8"/>
    <p:sldId id="264" r:id="rId9"/>
    <p:sldId id="270" r:id="rId10"/>
    <p:sldId id="271" r:id="rId11"/>
    <p:sldId id="272" r:id="rId12"/>
    <p:sldId id="278" r:id="rId13"/>
    <p:sldId id="279" r:id="rId14"/>
    <p:sldId id="280" r:id="rId15"/>
    <p:sldId id="281" r:id="rId16"/>
    <p:sldId id="282" r:id="rId17"/>
    <p:sldId id="283" r:id="rId18"/>
    <p:sldId id="257" r:id="rId19"/>
    <p:sldId id="265" r:id="rId20"/>
    <p:sldId id="284" r:id="rId21"/>
    <p:sldId id="266" r:id="rId22"/>
    <p:sldId id="267" r:id="rId23"/>
    <p:sldId id="285" r:id="rId24"/>
    <p:sldId id="299" r:id="rId25"/>
    <p:sldId id="288" r:id="rId26"/>
    <p:sldId id="290" r:id="rId27"/>
    <p:sldId id="301" r:id="rId28"/>
    <p:sldId id="291" r:id="rId29"/>
    <p:sldId id="261" r:id="rId30"/>
    <p:sldId id="269" r:id="rId31"/>
    <p:sldId id="273" r:id="rId32"/>
    <p:sldId id="274" r:id="rId33"/>
    <p:sldId id="275" r:id="rId34"/>
    <p:sldId id="276" r:id="rId35"/>
    <p:sldId id="277" r:id="rId36"/>
    <p:sldId id="292" r:id="rId37"/>
    <p:sldId id="293" r:id="rId38"/>
    <p:sldId id="294" r:id="rId39"/>
    <p:sldId id="295" r:id="rId40"/>
    <p:sldId id="300" r:id="rId41"/>
    <p:sldId id="297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ED5258-6B33-58DD-9095-7D34E61D2C33}" v="628" dt="2025-01-13T17:01:45.341"/>
    <p1510:client id="{918CFE82-872E-3475-2D24-BD5753684EB7}" v="515" dt="2025-01-14T00:53:35.349"/>
    <p1510:client id="{9D14B9EE-C60D-9A29-5DFF-AA3A565FF822}" v="189" dt="2025-01-12T02:48:22.971"/>
    <p1510:client id="{D1140E2E-BA25-02BD-01B6-6EB06AEFADEF}" v="8" dt="2025-01-13T20:40:03.157"/>
    <p1510:client id="{ECC10541-B4B2-C99C-DF5B-2EA46AFACD10}" v="592" dt="2025-01-13T15:38:40.541"/>
    <p1510:client id="{EE750373-ACCD-1341-5339-68483D47CCE6}" v="260" dt="2025-01-13T19:03:24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21:30:06.67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3351 128 7761,'-4'-16'-103,"-8"4"0,4 6-414,-15-6 695,16 9-124,-26-11-92,15 14 1,-16 0 15,-3 0 6,3 0 1,0 0 33,-3 0 1,-10 0-5,2 0 1,-6 11 49,4-1 0,-6 16 110,-17-6 1,1-1-89,-1 1 0,-12 15-26,1 8-50,-17 14 0,11-12 1,-18 12 10,0-2 1,0 10-22,0 10 0,0 3 43,-1-2 0,4 7-1027,-3 13 1021,0 2 0,0-3 1,-4 5 60,-8 9 1,15-8-99,-5 5 0,7 6 117,18-3 0,-12 8 20,13-8-105,1 11 1,21-18 0,6 7-3,2 4 0,4-9-15,11 14 0,1-14-20,1 2 1,14-5 19,10-4 1,6 4-16,4 5 0,4-8 470,6-2 0,10 2-456,14-13 0,4-3 138,9 6 1,-2-6-177,11 3 0,3 5 4,12-15 0,13 14-33,9-3 1,8-6-12,4-5 1,4-5 46,8-7 0,9 6-225,26 6 0,-9-8 233,9 9 1,-9-18-23,-3-6 1,3 3 48,9 10 0,2-11-15,11-2 0,3-11 8,-3 2 0,6-19-17,2-1 0,-1-18 3,-11 6 0,15-7 4,-3-4 1,7-15-4,18-5 0,-17-12 2,5-11 0,-19 2-5,-5-11 0,2-2 11,10-11 0,1 1-33,-2-1 1,-9 0-3,-1 1 0,-7-14 7,17-10 0,-33 6-4,10-5 1,-12-1 11,0-21 1,7 7-8,5-18 0,-10 3-346,-1-13 0,-4 2 330,-17-2 1,-5 0 76,-21 2 0,-7 3-165,-14 5 1,-17-4 130,-7 6 0,-9-8-22,-4-4 0,-2 13 1,-9-1 1,-7 3 16,-16-3 1,-5-9-4,-6 9 0,-9 6 27,-15 6 0,-3-6-32,-8 5 0,-9-8 15,-16 18 0,3-8-9,-3 19 1,-14 5 1,-7-6 0,-21 5 2,-2-3 1,-18 2-1,5 7 1,-11 9 54,-12-10 1,-5 13 5,-7 11 0,3-5 164,10 15 0,-5-1-58,-8 13 1,-17 2 39,19 8 0,-18 6-48,18 15 1,5 0-22,4 0 0,13 0-47,10 0 1,10 15-17,14 6 1,20-2-5,15 2 0,3-3 181,20 3-891,17-8 0,30-13 740,22 0-105,24 0 0,41 0 0,22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21:30:06.686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105 33 7945,'-20'0'-485,"-7"-4"0,12-4 498,-4-1 21,11-2 6,-8 11-5,46 0 0,11 4-24,27 7 1,21-6-23,16 18 0,20-1 21,26 9 0,11 1-196,26 1 1,-77-16 0,5-1 231,16-1 1,5 2 0,8 6 0,5 1-309,12 1 0,1 3 1,2 2-1,2 0 292,8 4 1,-1-2-1,10 1 1,2 2-10,5 3 1,2-1-1,-17-3 1,-3-1-46,-3 5 1,-3 0 47,-6 4 0,1-1 0,-13-7 0,-2-1 0,10 6 0,1 2-9,-1-2 1,2 1-1,-19-10 1,-3-2-157,-8 4 1,-1-1 0,-11-3 0,-2-2 177,-9 0 1,-2 2 0,86 31 23,-15-16-52,-31-15 1,-40 1 0,-27-13-1,-15 3 35,-11 9 740,-32-24-561,-4 11 0,-39-30 543,2-5 1,-17 1-893,15-3 0,6 16 974,-6-6-894,15-5 25,-5 13-209,14-10-776,0 14 839,14 0 90,7 0 0,13 0-49,0 0 0,-9 0 3,-3 0 34,-13 0-25,22 0 63,-27 0-1049,10 0 1100,-28 14 0,10-10 0,-27 10 0,26-14 0,-9 0 0</inkml:trace>
  <inkml:trace contextRef="#ctx0" brushRef="#br0" timeOffset="1">3876 259 7976,'-37'0'16,"3"0"65,-2-13 1,1 9 373,1-7 55,-2 7-340,2-11 54,-1 11 1,17-5-240,5 18 1,13-2-41,13 16 0,8-2-26,26 12 0,8 2 97,14 8 1,12-4-183,0 16 1,14-12 99,-15 10 0,14-2-77,-13 1 0,1 10 57,-13-8 1,-19-4 60,-13 5 47,-19-16 0,-22 11 0,-10-15 51,-23-3 0,-17 7 153,-27-16 1,-4-8-133,-8-6 0,6 7 3,19-5-169,-2-2 0,14-9 1,11 4-976,7 7 1047,16-7 0,8 24 0,14-11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21:30:06.67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660 453 7904,'0'-23'-41,"0"2"0,0 10 48,0-9 0,-4 12-466,-9-3 309,9-7 85,-26 14 102,10-10 1,-14 14-86,-1 0 1,11 14 98,0 8 1,3 6-14,-15 6 0,12-2 46,3-1 1,8 2-14,-11-1 0,15 4 65,0 7 0,4-8-76,5 8 0,0 4 64,0-4 1,5 15-40,4-4 0,13-7-130,12-5 0,13-7 86,-2 0 0,17-7-108,-2-8 0,6-5 66,2-15 0,-10 0-110,2 0 0,-2-16 85,10-19 1,-8-12 12,-2-16 0,-12-6-106,13-5 1,-17-9 57,5-13 1,-23 9-34,-14 2 0,-6 12 72,-4-2 1,-8 10 5,-14 11 0,-17 8 24,-31 13 0,-3 15 3,-10 8 0,7 6 149,-18 4 0,2 18-54,-13 15 1,5 14 43,6 17 1,1 0-106,23 0 1,-5 13 209,28-2 1,5 14-4,21-3 1,4 18-20,17 5 1,4 0-157,9 0 1,21-12 17,24 0 0,11-8-266,13-25 0,8 2 92,14-35 0,6-5-260,4-26 0,-5-14 139,8-9 0,-8-32-51,-6-8 1,-2-33-44,-8-2 1,-6-19-185,-19-3 1,-13 7 291,-10-7 0,-8 14-10,-14-13 0,-7 25 130,-16-1 1,-20 18 149,-14 3 1,-22 15 185,-24 6 1,2 17-155,-16 5 1,-2 0 258,-22 22 0,8-2-146,-19 11 0,14 16 21,-15 19 0,19 10-60,-7 20 1,22 0 205,4 0 1,17 2-265,5 8 0,17 8 22,16 12 1,20 7-104,4 6 0,13-7 64,13 5 0,8 6 12,26-4-1,11-1-15,25-11 1,-6-26-13,15-18 1,13-25 11,13-17 0,13-10-45,-5-10 0,-4-22 23,-5-23 1,-10-21-41,-2-10 0,-13-24-1657,3-18 0,-21 8 878,-5-9 1,-18 17 620,-28-6 0,-7 26-35,-16-6 0,-33 27 341,-12 6 0,-21 3-54,-16 19 0,-7 11-73,-16 12 0,-4 12-59,-6-3 1,2 15 69,-15 17 0,4 5 373,-4 28 0,8 2-147,15 20 1,20-9-28,17 11 1,12-1-104,20-2 0,19 11-217,4-10 1,13 14 227,13-5 0,8 6-273,26-5 0,11-13-9,22-18 1,8-12 80,4-20 1,9-10-141,-7-13 0,6-3 18,5-7 0,-16-13-21,-8-20 1,-7-20-15,-5-24 0,-15-4-51,-7 6 0,-19-9 172,-5 9 0,-20-5 101,-3 4 1,-17 11 9,-30 22 1,-8 6-126,-15 15 1,-3 9 180,-10 3 0,11 12-88,-12-3 0,-1 22 147,5 9 1,-3 15-14,15 8 1,13-4 57,8 14 0,21-9-98,3 10 0,14-6-102,-2 7 1,11 6-75,11-7 0,9 2 126,16-1 0,13 2-113,11-14 1,3-15 77,8-17 0,10-7-156,1-4 1,12-4 64,-13-7 1,-3-17-112,-22-15 0,7-14 44,-17 2 1,1-16-55,-10-4 1,-20 3 172,-4 17 0,-9 0-9,-4 11 1,-21-5 108,-13 15 0,-16-2-87,-21 25 1,2 2 46,-1 9 1,-10 13-65,-1 9 1,-3 10 202,16 11 0,9-3 9,1 13 1,15-2 17,-2 3 0,8 3-274,14-14 0,8 12 132,15-12 1,4 9-155,7-9 0,20 2 81,15-14 0,16-14-161,-2-6 1,6-7 43,2-4 0,3 0 35,-3 0 0,-8-16-26,-2-19 1,-16 0-132,5-18 1,-9 9-14,-2-10 1,-18-1 134,-5-8 0,-9 10 222,-4-2 1,-21 16-136,-13-4 1,-13 11 183,-11 10 0,-19 8-56,7 14 1,-7 3 60,6 8 1,7 7 60,5 14 0,-3 3 121,15 8 0,13-5-141,10 4 1,15-2-54,-2 3 0,11-8-238,11 8 0,10-7 133,13-3 1,5-5-206,7-5 0,8-11 54,17-12 1,-4 0-86,-11 0 0,11-3-27,-9-6 1,-7-10 103,-4-13 1,-9-10-35,-4-1 1,-14-4 62,-7 4 0,-10 6 144,-3-6 1,-16 7-137,-8 5 1,-19 0 143,-3 11 0,-14 5-60,1 15 0,-8 0 157,-4 0 1,3 4-46,-3 7 0,17 5 47,8 19 0,12-4-150,11 1 0,3-5 38,7 5 1,13-19-143,0 19 1,5-9 134,19-3 0,10 7-188,13-18 1,15 2 90,-3-11 0,1 0-140,-1 0 1,8-4-69,-9-7 0,-7-2 127,-5-9 1,-11-6 93,-14 6 1,-4 4-60,-17-3 1,-4 9 297,-9-8 1,-8 12-78,-26-3 0,-8 7 8,-16 4 0,7 4-9,6 7 1,-6-3-193,19 12 0,-2-12-589,13 3-830,13 7 1479,5-14 0,49 9 0,5-13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21:30:06.677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768 259 7799,'-16'-19'0,"-2"6"-54,-19-2 1,15 11 21,-2-8 559,2 10-131,-12 2-437,-3 0 1,14 2 135,-1 10 1,14-5 2,-14 14 1,16 2 42,-4 8 1,-2 2-64,1-1 0,-2 15 50,2 7 1,12-3-34,-12 1 1,10 1-123,3 13 0,3-2 101,10 1 0,-8 1-130,19-3 1,12-8 59,9-2 1,15-14-19,-15 4 1,19-22 15,-6-10 1,6-7-11,6-4 0,1-8-162,-1-12 1,-4-16 97,-8-30 0,3-15-146,-15-16 1,0-4 40,-9-17 0,-18 14 37,-8-5 0,-11 13 113,-11 10 1,-12 8-2,-24 12 1,-7 22 35,-16 9 1,-11 19-78,0 16 0,-15 4 173,1 5 1,10 25-67,4 18 0,6 20 151,7 3 0,1 19-7,8 2 0,13 2-92,24 10 0,6 6-90,16 3 0,3 6 50,10-5 1,16 5-62,18-17 1,28-12-8,-7-20 0,26-8-149,-2-12 1,9-22 49,3-22 0,3-20-24,-2-11 0,-1-33 52,1-12 1,-17-19-114,-7-1 1,-10-12 82,-12-9 0,1-8 38,-12-13 0,-5 13 37,-21 8 0,-6 10 100,-16 12 0,-16-5 52,-6 13 1,-24 14-86,-13 8 0,-12 16-64,-10-4 1,-7 6 45,-17 5 0,0 16 161,1 5 0,-14 11 27,3 11 1,-9 5 47,17 16 0,1 13-87,24-2 0,1 13-58,10-2 0,16 18-149,10 3 1,9 15 139,12-5 0,10-2-107,14 3 1,4 2 39,6 7 0,27-12-73,21-8 0,11-7 18,14-4 1,6-17-2,16-15 1,-3-13-32,3-19 0,12-4 5,1-7 0,-3-17-216,-11-15 1,-3-26 77,-7 6 1,-8-24-50,-18 0 0,-13-3 35,-9 5 0,-21-5 302,-15 15 0,-10 4-111,-10 18 0,-27-6 62,-21 16 1,-11-6 59,-12 17 0,-10-7-84,-14 16 1,-9 8 193,-4 6 1,-12 5-59,1 4 1,5 13 88,-3 9 0,7 18-62,2 3 0,17 10 3,32-10 0,15 12-86,7-12 1,23 14-39,14-5 1,6 22-136,4 0 0,27 4 111,7-1 1,24-10-164,0 10 0,23-10 92,12-2 1,2-11-52,7-2 1,-7-25 64,9-7 1,1-12-42,-12-8 0,8-4 1,-1-9-315,-5-21 227,-10-13 0,-27-16 33,-1-2 0,-13-14 0,-1-7-133,-17-7 312,-10 11 0,-16-7-179,0 12 0,-20-8 227,-14 10 1,-17 1-53,-20 22 0,-1 5 29,-9 14 0,-14 5 20,-19 6 0,4 9 117,-7 13 1,8 16-13,7 19 0,-3 10-103,0 19 1,20 2 147,14-3 1,16 2-95,21-2 0,14 7-188,7 5 0,12 5 97,1 6 1,6-5-147,18-6 0,3-1 55,31 11 0,1-18-59,11-1 0,10-17 200,1-17 0,17 0-103,-6 2 0,9-18-65,3-4 0,-10-24 79,0-8 0,-12-23-146,10-11 0,-14-7 92,4-3 0,-14-12-282,-9 1 1,-20-15 135,-15 4 1,-16 10 155,2 12 1,-10 0 121,-10 9 1,-27 7-70,-19-7 1,-11 26 88,-4-3 0,-14 17-77,-7-5 1,-13 12 98,-12-3 1,10 22-69,-10 11 1,8 6 199,4 3 0,13 5-91,-2 7 1,32-5-118,5 5 0,13 3-176,9-3 0,15 4 73,10-4 0,10 3-253,10 8 1,23 2 137,13-13 0,21 4-81,1-4 1,7-6 86,17 6 0,-11-22 54,13-10 0,-5-7-36,6-4 0,1-4 29,-15-7 0,11-10-100,-11-22 1,2-7 110,-15-15 0,-1-14 96,-9-7 1,-7-3-69,-17 3 0,-13-3 230,-11 12 1,-7 2-86,-3 10 0,-25 14 88,-9 8 0,-29 11 34,-8 12 1,-2 5-57,-19 15 1,-5 0 38,-20 0 0,7 15-44,-4 5 1,17 8 60,2 7 1,22 8-39,2 0 1,7 10-250,17-10 1,15 12 27,20-12 0,10 3 1,4-3-149,10 9 107,9-5 1,17 0 67,8-14 0,20-5-127,15-6 0,13 3 55,-12-14 0,3 0-101,-5-11 0,-4-15 66,4-8 0,1-5-64,-10-3 1,5-11 32,-17-1 1,-8-16 28,-6 6 1,-21-5 88,-11 3 1,-9-4 122,-4 5 0,-4 7-44,-9 4 1,-21 8-101,-24 0 0,-9 19 157,-4 4 1,-1 9-49,-9 3 0,2 15 162,-13 5 0,20 11 4,1 0 1,4 1 26,21 1 0,-10 10-240,22 0 0,-4 0 78,27-11 1,-2 0-92,13 1 0,15-1 60,11-1 0,8-8-268,13-3 1,7-12 58,14 3 1,2-11-127,1-11 1,-6-5-50,-6-19 1,3 4-27,-15-1 0,-1-1-691,-12 1 1049,0 0 0,-14-2 0,-3 2 0</inkml:trace>
  <inkml:trace contextRef="#ctx0" brushRef="#br0" timeOffset="1">977 516 7770,'-20'0'292,"2"0"-227,7 0 1,2 0 475,-15 0-134,18 0-490,-26 15 211,28 3 1,-11 14-237,15-1 145,0 1 1,0 2-90,0-2 0,5-13-1,5-10 0,-2 6 0,16-3-11,2-5 15,-9-4 89,12-3 0,-20 0-69,15 0 1,-18-14 60,6-9-77,-7 10 0,-10-13 59,-7 17 1,6-14-26,-18 12 1,11-1 77,-8 12-43,-5 0-169,-8 0 156,15 0-337,4 0 286,15 0 1,0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21:30:06.679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384 3423 7777,'-52'12'-871,"2"-1"731,12 1 0,4-4 115,0 4 1,-3 3 36,3-3 427,0-9-208,0 10-122,13-13-115,5 0 0,20 0-6,8 0 1,9 0 197,13 0 0,15 0-131,11 0 1,8-13 55,16-10 1,8 4-47,22-1 1,13-3-70,11-8 0,21-5-309,15-6 0,21 3 298,-88 11 0,7 1 1,0 4-1,4 3 0,11-5 1,3-3 46,5 0 1,3-2-345,16-1 0,0 2 0,-3-5 0,0 2 309,5 0 0,-3-1 1,-6 2-1,-3-1 10,6-2 0,-2 2 0,-4 6 0,0-1-258,4 0 1,2 2 0,-9-2 0,-3 3 261,0-3 1,-1-1-1,-6-1 1,-2 1-8,-8 5 1,-1 3 0,6-3 0,-1-1-137,2 1 0,-1 3 1,-8 3-1,-5-2 199,-8-2 0,-5-1 0,88-13 182,-25 2 0,2 1-145,-15 0 0,-22 2 30,-25 10 1,-16 2 485,-18 6 0,-19 10-525,-5-9 1165,-7 7-1373,-22 4 1037,-2 0-3375,-16 0 2530,0-14 0,0-4 1,0-15-1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21:30:06.680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0 3905 6939,'0'-17'-175,"4"-10"395,8 17 1,10-15-32,26 3 1,9-9-103,27-12 0,23-12 211,34-20 0,32-17-627,-70 39 0,3-2 0,8-11 0,0-2 470,14 5 1,1-2 0,4-10-1,3-1-266,7 2 0,5-1 0,5-9 0,3-2 136,6-1 0,1 2 0,2-1 0,-4 0-291,-3 6 1,-1-3 0,6-2 0,3-5 254,1-1 0,3 0 1,-54 29-1,3 1 1,-1 1-7,57-26 1,-2 0-1,-3 1 1,-2 2-160,-15 12 0,-3 3 0,-1-4 0,-3 3 173,-6 4 0,0 2 0,-11-1 0,-4 1 94,-6 3 1,-4 2 0,-8 2 0,-6 4 31,75-34 0,-16-3 339,-10 14 0,-27-1-339,-18 11 0,-20 16 1473,-27 6-1544,-22 20 1574,-21 10-1217,-15 13 634,0 0-1800,-15 0 533,10 0-1107,-9 0 1,14 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21:30:06.681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349 33 8046,'-34'0'56,"9"0"274,3 0-243,-2-16 109,-10 15 1,0-14-1,-3 15 667,3 0-369,15 0 288,-13 0-453,15 0-511,-4 0 305,5 15 1,32-2-27,8 10 0,11 1-54,10-13 0,11 13 11,12-2 1,7-3-315,6 1 0,-2 3 127,13 9 1,-15 0-261,6 1 0,-23-8 154,-1 7 1,-16-7 4,2 18 1,-21 8 199,-11 1 0,-26 9 64,-11 5 1,-26-3 126,-19 2 1,-2 1-64,-10-3 0,8-8 13,3-2 1,4-14-70,8 5 1,7-9-302,17-3-500,14-13-668,6-5 1431,28-14 0,23 0 0,16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21:30:06.682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174 0 8046,'-34'0'-72,"14"0"1,-5 4 239,12 7 666,-14-7-263,7 9-106,2-13-353,2 0 171,16 0 1,27 0-36,8 0 0,26 0-288,10 0 1,1 0-45,23 0 1,-3 0-20,15 0 0,-5 0-103,3 0 1,-1 0 114,1 0 1,-15 4 16,-8 7 0,-13 7 78,-11 13 0,-11 5-93,-23 7 0,-14 19 48,-20 13 1,-22 10 148,-15-8 0,-16-3-88,7-8 1,2-6 14,-4-6 0,15-1-969,-3-21 430,21 8-447,8-21 1,22 0 950,7-11 0,22-16 0,22-11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21:30:06.683"/>
    </inkml:context>
    <inkml:brush xml:id="br0">
      <inkml:brushProperty name="width" value="0.17143" units="cm"/>
      <inkml:brushProperty name="height" value="0.17143" units="cm"/>
      <inkml:brushProperty name="color" value="#FFC114"/>
    </inkml:brush>
  </inkml:definitions>
  <inkml:trace contextRef="#ctx0" brushRef="#br0">595 33 5973,'0'-19'141,"0"6"-60,0 13 23,-17 0 1,12 0 2131,-7 0-2054,-5 0-243,12 0 100,-10 0-210,1 13 37,9-10 143,-10 13-5,15-16-24,0 15 32,0-11 1,0 12-30,0-4 29,0-9 1,0 15-7,0-8-2,0-6 1,0 14 5,0-7-1,0-8 0,15 12 89,8-15 0,-3 0-89,3 0 0,12 0-13,12 0 0,4 0 19,-6 0 0,10-4-34,13-7 1,16 5-33,-3-16 1,2 11-10,1-10 1,-7 10-72,15-9 1,-3 1 71,4-4 0,-6 10 40,-19 13 0,3 0-27,-2 0 1,-15 0-86,-7 0 1,-8 0 74,-5 0 1,-15 4 26,-6 5 0,-9-2 29,-4 16 1,0-11 128,0 8 1,-19-9-112,-17 10 1,-3 0 113,-19 12 1,12-1-67,-13 1 1,3 10-37,-15 0 1,0-1-15,3-10 0,-3 11 20,3 0 0,-7 11-67,-6-10 1,-5 13 20,-8-3 1,5 3-13,10-3 1,-1 7 48,-13-7 1,21-3-24,1 2 1,3-10 43,10 9 1,2-9-38,-2 12 0,16-16 13,-5 6 1,9-10-5,1-3 0,3 0 6,0 1 0,10-2 6,1 1 1,16-9 2,-6-3 0,-2-8-42,5 10 47,-3-1-74,13 10 1,4-1 48,8-9 1,-1-3-39,24-7 1,-8-7 30,19 5 1,9-5-16,3-4 0,9 0 5,2 0 0,5-13-47,6-10 0,-3-15 14,17-5 0,0-11-3,8 10 0,16-16-27,0-4 1,16-2-10,5-9 1,-3 7-204,6 4 0,-3 10 220,-13 1 0,0 13 0,-7 1-175,-10 12 191,-13-1 0,-37 25-6,0-9 1,-16 12 23,2 12 1,-22-5 15,-11 13 1,-9 3-4,-3 9 0,0 1 87,0-1 1,-3-11 33,-9 1 1,6-6 92,-18 7 1,11 5-172,-10-5 0,12-7-18,-13 7 0,1-5 1,-11 7 6,-2-3 0,1-2-45,1 12 1,-12 2 44,-1-2-48,-15 0 0,19 1 27,-15-2 1,0 1 47,-12 0 0,0 13-19,0-1 0,1 1 1,-2-5 150,3 3-149,-3 15 1,-10-19 0,-1 13 130,6 5-108,-14 6 0,15-9 1,-6-1 71,8 3 48,3 6 0,12 3-57,0-1 0,16-10-26,-5 1 0,13-16 0,5 7 92,7 1-251,13-27 1,-6 23 139,15-20-140,0-8 0,4 9-7,7-14 1,8 2 30,18-12 1,-3 0 18,0 0 1,12 0 0,5 0 28,3 0-35,-11 0 1,28-14 18,-1-9 0,-2-5-77,13-4 0,10-3 0,2-7-57,8 0 0,-5-14 90,9 2 11,-7 7 1,24-14 0,-9 6-89,5-4 100,-3-7 0,-11 5 0,1 9-46,0 9 1,-16 8-30,-8 15 57,-6-9 1,-7 25 0,-1-6-100,-9 6 83,-24 4 0,-1 0-35,-11 0 0,-6 14 179,-3 8-96,-9-7 0,-21 13 1,-7-5 92,-6 5 0,-4 3-71,-3 1 1,-10 1 12,2-1 1,-16 3-18,2 8 137,9-5 0,-17 8-116,9-14 1,3 3 67,-3 9 1,1-5 0,-9 12 93,8-6 1,-6-2-12,19-11-38,-16 15 1,21-9-96,-7 4 1,13-7 0,7-3 3,3 0 0,16 2-4,-4-2 0,9-11-24,3 1 35,15-14 0,9 16-99,23-14 1,-5 1 0,16-7 50,4 8 1,4-9 12,4 6 0,-1-5 16,1-4-42,1 0 1,-18 0 0,-2 0-34,-2 0 1,-8 0 57,5 0 0,-24 4-7,-9 7 1,-9-3 7,-4 12-27,0 3 0,-12 9-212,-1-1 0,-8 2 0,4-5 224,0-5 0,-9 20 0,-8-7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21:30:06.68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245 159 7894,'0'-32'0,"0"9"0,0 3 48,0-2 325,0 3 349,0-9-449,0 24 0,0-7-188,0 22 0,0 11 144,0 21 1,0 36-223,0 29 1,12 21-39,-2 21 0,19 18-243,-18-69 0,0 7 0,5 13 1,0 3 240,1 10 1,1 3 0,-1 7-1,0 4-291,1 4 0,-1 1 1,0 1-1,2 2 276,-2 1 0,0 2 0,-2-5 0,2-1 6,-7-2 1,2-6 0,5-12 0,-3-5-178,-3-6 0,2-2 1,-3-7-1,0 0 188,3-15 1,-4 2 0,-3 2-1,0-1-159,17 84 0,-15-10 183,3-13 0,6-15 2,-7-28 0,6-1 363,-3-10 0,-11-18-355,11-3 1,1-17 655,-1-14 1,-2-3-667,-11-9 1,5-17 733,5 8-733,-6-24 428,11 6-568,-15-15-667,0 0 757,0 15-66,0-11-250,0 9 0,13-9 249,-1 7 22,-3-7-19,-9 11-103,0-15 1,0 13-1,0 6 1</inkml:trace>
  <inkml:trace contextRef="#ctx0" brushRef="#br0" timeOffset="1">106 3708 7540,'-24'-4'119,"1"-7"152,16 7 331,-10-9-170,1 13 61,12-15 58,-10 11 11,14-8-332,0 12 1,13 1 2,-3 10 0,18-3-159,-7 15 0,12-3 94,1 12 1,0 1-237,3-1 1,-3-1 79,1 4 1,3 8-36,8-1 1,-5-3-4,6-19 1,-13 11-140,-13-11 0,11 7 45,-9-7 1,-3-5-220,4-15 409,-1 0 1,6-4-88,-4-7 1,-4-21 70,-11-22 1,-3-7-55,18-3 1,-8-2 42,7 3 0,8-2-26,-8 2 0,1-3 6,1 1 0,3 13-117,-4-2 1,4 14 67,7-3 1,-12-1-46,-3 12 0,-8-4-302,11 25-259,-18 0 193,11-2-928,-17 9 1367,0-11 0,0 15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4FABA-1FB2-4A5E-8A46-87570D413D3E}" type="datetimeFigureOut"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74086-AC43-45C0-8F43-004FF123A4B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94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24cfcdd5dc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24cfcdd5dc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4cfcdd5d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24cfcdd5d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23b74334f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23b74334f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24cfcdd5d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24cfcdd5d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24cfcdd5d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24cfcdd5d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d79b5a05f2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d79b5a05f2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23b74334f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23b74334f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 is an schematic of the reaction and where is detected. Describe where each particle is detected.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goal is to isolate the kinematics in which the maximum recoil momentum of the neutron can be recovered.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61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 is an schematic of the reaction and where is detected. Describe where each particle is detected.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goal is to isolate the kinematics in which the maximum recoil momentum of the neutron can be recovered.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37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 is an schematic of the reaction and where is detected. Describe where each particle is detected.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goal is to isolate the kinematics in which the maximum recoil momentum of the neutron can be recovered.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1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23b74334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23b74334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 is an schematic of the reaction and where is detected. Describe where each particle is detected.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goal is to isolate the kinematics in which the maximum recoil momentum of the neutron can be recovered.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8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 is an schematic of the reaction and where is detected. Describe where each particle is detected.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goal is to isolate the kinematics in which the maximum recoil momentum of the neutron can be recovered.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09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 is an schematic of the reaction and where is detected. Describe where each particle is detected.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goal is to isolate the kinematics in which the maximum recoil momentum of the neutron can be recovered.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20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 is an schematic of the reaction and where is detected. Describe where each particle is detected.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goal is to isolate the kinematics in which the maximum recoil momentum of the neutron can be recovered.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85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a50a94753b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a50a94753b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a50c7157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2a50c71575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A) H(e, e0 p)n cross section versus neutron recoil momentum from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MAMI (1998) experiment [48]. Theoretical calculations were performed by 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Arenhövel [49].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B) 2 H(e, e0 p)n angular distributions of the cross section ratio, R =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σexp /σpwia . (Left) Hall A data at Q2 = 3.5 ± 0.25 (GeV/c)2 and recoil momen-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tum settings (a) pr = 0.2 GeV/c, (b) pr = 0.4 GeV/c and (c) pr = 0.5 GeV/c.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Theoretical calculations for (i) solid (purple) curves using the CD-Bonn potential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M. Sargsian [59], (ii) dashed (green) curves using FSI and dashed-double dotted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(black) curves using FSI+MEC+IC by J.M. Laget [60] using the Paris potential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(iii) dashed (pink) curves denote calculations by J.W. Van Orden [61]. (Right)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Hall B data at various Q2 settings. The green data (with FSI re-scattering peak)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correspond to 400 ≤ pr ≤ 600 MeV/c, and the blue data (no FSI re-scattering)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correspond to 200 ≤ pr ≤ 300 MeV/c. The solid curves are calculations from J.M.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Laget [60] and the dashed curves are from M. Sargsian [59]. Note: Reprinted from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Ref. [47].</a:t>
            </a:r>
            <a:endParaRPr/>
          </a:p>
        </p:txBody>
      </p:sp>
      <p:sp>
        <p:nvSpPr>
          <p:cNvPr id="102" name="Google Shape;102;g2a50c71575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24cfcdd5d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24cfcdd5d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a50a94753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a50a94753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a50a94753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a50a94753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a50a94753b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a50a94753b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23b74334f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23b74334f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24d4449afd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24d4449afd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24db4b8e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24db4b8e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a50a94753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a50a94753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a50a94753b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a50a94753b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a50a94753b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a50a94753b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a50a94753b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a50a94753b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 is an schematic of the reaction and where is detected. Describe where each particle is detected.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goal is to isolate the kinematics in which the maximum recoil momentum of the neutron can be recovered.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023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 is an schematic of the reaction and where is detected. Describe where each particle is detected.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goal is to isolate the kinematics in which the maximum recoil momentum of the neutron can be recovered.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84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3b74334f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3b74334f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23b74334f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23b74334f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24cfcdd5d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24cfcdd5d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50a9475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a50a9475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50a94753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50a94753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a50a94753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a50a94753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92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"/>
              <a:buNone/>
              <a:defRPr sz="28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33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33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93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3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3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3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3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3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3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3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3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33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10.png"/><Relationship Id="rId18" Type="http://schemas.openxmlformats.org/officeDocument/2006/relationships/customXml" Target="../ink/ink9.xml"/><Relationship Id="rId3" Type="http://schemas.openxmlformats.org/officeDocument/2006/relationships/image" Target="../media/image1.png"/><Relationship Id="rId21" Type="http://schemas.openxmlformats.org/officeDocument/2006/relationships/image" Target="../media/image100.png"/><Relationship Id="rId7" Type="http://schemas.openxmlformats.org/officeDocument/2006/relationships/image" Target="../media/image310.png"/><Relationship Id="rId12" Type="http://schemas.openxmlformats.org/officeDocument/2006/relationships/customXml" Target="../ink/ink6.xml"/><Relationship Id="rId17" Type="http://schemas.openxmlformats.org/officeDocument/2006/relationships/image" Target="../media/image80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510.png"/><Relationship Id="rId24" Type="http://schemas.openxmlformats.org/officeDocument/2006/relationships/image" Target="../media/image60.png"/><Relationship Id="rId5" Type="http://schemas.openxmlformats.org/officeDocument/2006/relationships/image" Target="../media/image210.png"/><Relationship Id="rId15" Type="http://schemas.openxmlformats.org/officeDocument/2006/relationships/image" Target="../media/image78.png"/><Relationship Id="rId23" Type="http://schemas.openxmlformats.org/officeDocument/2006/relationships/image" Target="../media/image59.png"/><Relationship Id="rId10" Type="http://schemas.openxmlformats.org/officeDocument/2006/relationships/customXml" Target="../ink/ink5.xml"/><Relationship Id="rId19" Type="http://schemas.openxmlformats.org/officeDocument/2006/relationships/image" Target="../media/image910.png"/><Relationship Id="rId4" Type="http://schemas.openxmlformats.org/officeDocument/2006/relationships/customXml" Target="../ink/ink2.xml"/><Relationship Id="rId9" Type="http://schemas.openxmlformats.org/officeDocument/2006/relationships/image" Target="../media/image410.png"/><Relationship Id="rId14" Type="http://schemas.openxmlformats.org/officeDocument/2006/relationships/customXml" Target="../ink/ink7.xml"/><Relationship Id="rId22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commons.fiu.edu/etd/4479&#8203;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42/S0218301315300039" TargetMode="External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https:&#8203;%20/link.aps.org/doi/10.1103/PhysRevLett.98.262502.&#8203;" TargetMode="External"/><Relationship Id="rId3" Type="http://schemas.openxmlformats.org/officeDocument/2006/relationships/hyperlink" Target="https://link.aps.org/doi/10.&#8203;%201103/PhysRevLett.125.262501.&#8203;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382133" y="-41533"/>
            <a:ext cx="10766800" cy="1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      </a:t>
            </a:r>
            <a:r>
              <a:rPr lang="en" sz="36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Deuteron Electro-Disintegration Experiment </a:t>
            </a:r>
            <a:endParaRPr sz="36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(E12-10-003)</a:t>
            </a:r>
            <a:endParaRPr sz="36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4288700" y="1850300"/>
            <a:ext cx="793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303500" y="1361133"/>
            <a:ext cx="7417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Hall C Winter Collaboration Meeting Jan 13-14 2025</a:t>
            </a:r>
            <a:endParaRPr sz="24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2989567" y="2943975"/>
            <a:ext cx="56884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</a:t>
            </a:r>
            <a:r>
              <a:rPr lang="en" sz="213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Pramila Pokhrel</a:t>
            </a:r>
            <a:endParaRPr sz="213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Catholic University of America</a:t>
            </a:r>
            <a:endParaRPr sz="213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2677300" y="3902733"/>
            <a:ext cx="5354800" cy="13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lang="en" sz="213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Ph.D. Advisor: Dr. Carlos Yero</a:t>
            </a:r>
            <a:endParaRPr sz="213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Catholic University of America</a:t>
            </a:r>
            <a:endParaRPr sz="213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46034"/>
            <a:ext cx="3528501" cy="153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2933" y="5422433"/>
            <a:ext cx="3313232" cy="13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3395167" y="2098000"/>
            <a:ext cx="78056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        </a:t>
            </a:r>
            <a:r>
              <a:rPr lang="en" sz="213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Gema Villegas</a:t>
            </a:r>
            <a:endParaRPr sz="213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Florida International University</a:t>
            </a:r>
            <a:endParaRPr sz="213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/>
        </p:nvSpPr>
        <p:spPr>
          <a:xfrm>
            <a:off x="0" y="0"/>
            <a:ext cx="9164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SIMC/DATA Comparison: CUTS APPLIED</a:t>
            </a:r>
            <a:endParaRPr sz="24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HMS Momentum Acceptance cut &lt;10 and &gt;-10</a:t>
            </a:r>
            <a:endParaRPr sz="24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063967"/>
            <a:ext cx="4430601" cy="25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/>
        </p:nvSpPr>
        <p:spPr>
          <a:xfrm>
            <a:off x="3226500" y="2574333"/>
            <a:ext cx="12584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20841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0600" y="1063967"/>
            <a:ext cx="3815933" cy="25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6534" y="1063967"/>
            <a:ext cx="3681599" cy="25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/>
        </p:nvSpPr>
        <p:spPr>
          <a:xfrm>
            <a:off x="7059367" y="2574333"/>
            <a:ext cx="915200" cy="101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20858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10777833" y="2448467"/>
            <a:ext cx="16652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latin typeface="Times New Roman"/>
                <a:ea typeface="Times New Roman"/>
                <a:cs typeface="Times New Roman"/>
                <a:sym typeface="Times New Roman"/>
              </a:rPr>
              <a:t>20861</a:t>
            </a:r>
            <a:endParaRPr sz="248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534" y="3944567"/>
            <a:ext cx="5437433" cy="285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9367" y="3897684"/>
            <a:ext cx="4598103" cy="283833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/>
          <p:nvPr/>
        </p:nvSpPr>
        <p:spPr>
          <a:xfrm>
            <a:off x="10686300" y="5537667"/>
            <a:ext cx="15332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20851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4444200" y="5583433"/>
            <a:ext cx="12192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20846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9" name="Google Shape;179;p24"/>
          <p:cNvCxnSpPr/>
          <p:nvPr/>
        </p:nvCxnSpPr>
        <p:spPr>
          <a:xfrm>
            <a:off x="11433" y="1041167"/>
            <a:ext cx="11796000" cy="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22;p20">
            <a:extLst>
              <a:ext uri="{FF2B5EF4-FFF2-40B4-BE49-F238E27FC236}">
                <a16:creationId xmlns:a16="http://schemas.microsoft.com/office/drawing/2014/main" id="{B1126D97-EF07-5501-8F9D-011B16B572D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698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2267200" y="0"/>
            <a:ext cx="649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SIMC/DATA Comparison: CUTS APPLIED</a:t>
            </a:r>
            <a:endParaRPr sz="24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1094133" y="561933"/>
            <a:ext cx="1319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20851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7634" y="1327367"/>
            <a:ext cx="4706365" cy="266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634" y="4402033"/>
            <a:ext cx="4923765" cy="21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/>
        </p:nvSpPr>
        <p:spPr>
          <a:xfrm>
            <a:off x="8143867" y="1026467"/>
            <a:ext cx="40720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</a:rPr>
              <a:t>Invariant Mass, W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533" y="1377767"/>
            <a:ext cx="4755867" cy="258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7701" y="4317534"/>
            <a:ext cx="4393300" cy="215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/>
          <p:nvPr/>
        </p:nvSpPr>
        <p:spPr>
          <a:xfrm>
            <a:off x="1719533" y="1026467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Invariant mass, W</a:t>
            </a:r>
            <a:endParaRPr sz="1067">
              <a:solidFill>
                <a:schemeClr val="dk1"/>
              </a:solidFill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1450733" y="4094367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Invariant mass, W</a:t>
            </a:r>
            <a:endParaRPr sz="1067">
              <a:solidFill>
                <a:schemeClr val="dk1"/>
              </a:solidFill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7745433" y="3991633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Invariant mass, W</a:t>
            </a:r>
            <a:endParaRPr sz="1067">
              <a:solidFill>
                <a:schemeClr val="dk1"/>
              </a:solidFill>
            </a:endParaRPr>
          </a:p>
        </p:txBody>
      </p:sp>
      <p:sp>
        <p:nvSpPr>
          <p:cNvPr id="195" name="Google Shape;195;p25"/>
          <p:cNvSpPr txBox="1"/>
          <p:nvPr/>
        </p:nvSpPr>
        <p:spPr>
          <a:xfrm>
            <a:off x="3345833" y="3779667"/>
            <a:ext cx="1158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W[GeV/c^2]</a:t>
            </a:r>
            <a:endParaRPr sz="2489">
              <a:solidFill>
                <a:schemeClr val="dk1"/>
              </a:solidFill>
            </a:endParaRPr>
          </a:p>
        </p:txBody>
      </p:sp>
      <p:sp>
        <p:nvSpPr>
          <p:cNvPr id="196" name="Google Shape;196;p25"/>
          <p:cNvSpPr txBox="1"/>
          <p:nvPr/>
        </p:nvSpPr>
        <p:spPr>
          <a:xfrm>
            <a:off x="3014567" y="6427200"/>
            <a:ext cx="1707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  W[GeV/c^2]</a:t>
            </a:r>
            <a:endParaRPr sz="2489">
              <a:solidFill>
                <a:schemeClr val="dk1"/>
              </a:solidFill>
            </a:endParaRPr>
          </a:p>
        </p:txBody>
      </p:sp>
      <p:sp>
        <p:nvSpPr>
          <p:cNvPr id="197" name="Google Shape;197;p25"/>
          <p:cNvSpPr txBox="1"/>
          <p:nvPr/>
        </p:nvSpPr>
        <p:spPr>
          <a:xfrm>
            <a:off x="8179867" y="6332133"/>
            <a:ext cx="400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                                         W[GeV/c^2]</a:t>
            </a:r>
            <a:endParaRPr sz="2489">
              <a:solidFill>
                <a:schemeClr val="dk1"/>
              </a:solidFill>
            </a:endParaRPr>
          </a:p>
        </p:txBody>
      </p:sp>
      <p:sp>
        <p:nvSpPr>
          <p:cNvPr id="198" name="Google Shape;198;p25"/>
          <p:cNvSpPr txBox="1"/>
          <p:nvPr/>
        </p:nvSpPr>
        <p:spPr>
          <a:xfrm rot="16200000">
            <a:off x="-196200" y="2034967"/>
            <a:ext cx="1387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Counts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9937333" y="2819900"/>
            <a:ext cx="2278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Charge normalized</a:t>
            </a:r>
            <a:endParaRPr sz="106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3180833" y="3148233"/>
            <a:ext cx="6497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normalizations applied</a:t>
            </a:r>
            <a:endParaRPr sz="106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25"/>
          <p:cNvSpPr txBox="1"/>
          <p:nvPr/>
        </p:nvSpPr>
        <p:spPr>
          <a:xfrm>
            <a:off x="2357600" y="5561033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Charge and live time normalized</a:t>
            </a:r>
            <a:endParaRPr sz="106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5719533" y="4714867"/>
            <a:ext cx="1578400" cy="1330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Normalized by charge, live time and tracking efficiencies</a:t>
            </a:r>
            <a:endParaRPr sz="106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6643700" y="5087100"/>
            <a:ext cx="50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cxnSp>
        <p:nvCxnSpPr>
          <p:cNvPr id="204" name="Google Shape;204;p25"/>
          <p:cNvCxnSpPr/>
          <p:nvPr/>
        </p:nvCxnSpPr>
        <p:spPr>
          <a:xfrm>
            <a:off x="7376867" y="5290133"/>
            <a:ext cx="1703200" cy="224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5" name="Google Shape;20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8535" y="2475600"/>
            <a:ext cx="996967" cy="45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94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/>
        </p:nvSpPr>
        <p:spPr>
          <a:xfrm>
            <a:off x="0" y="1951400"/>
            <a:ext cx="11708400" cy="32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667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</a:t>
            </a:r>
            <a:r>
              <a:rPr lang="en" sz="5667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E12-10-003</a:t>
            </a:r>
            <a:endParaRPr sz="5667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667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H(e,e’p) Analysis:</a:t>
            </a:r>
            <a:endParaRPr sz="5667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667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HMS Momentum Correction</a:t>
            </a:r>
            <a:endParaRPr sz="5667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2341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133" y="958834"/>
            <a:ext cx="4882203" cy="106036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 txBox="1"/>
          <p:nvPr/>
        </p:nvSpPr>
        <p:spPr>
          <a:xfrm>
            <a:off x="977800" y="90233"/>
            <a:ext cx="9710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Heep Analysis: HMS Momentum Corrections and Optimization</a:t>
            </a:r>
            <a:endParaRPr sz="213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8" name="Google Shape;2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4501" y="957101"/>
            <a:ext cx="2661967" cy="1063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32"/>
          <p:cNvCxnSpPr/>
          <p:nvPr/>
        </p:nvCxnSpPr>
        <p:spPr>
          <a:xfrm rot="10800000" flipH="1">
            <a:off x="9305667" y="1387567"/>
            <a:ext cx="383600" cy="2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0" name="Google Shape;260;p32"/>
          <p:cNvSpPr txBox="1"/>
          <p:nvPr/>
        </p:nvSpPr>
        <p:spPr>
          <a:xfrm>
            <a:off x="9926067" y="958833"/>
            <a:ext cx="2289600" cy="101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1"/>
                </a:solidFill>
              </a:rPr>
              <a:t>Fractional Momentum</a:t>
            </a:r>
            <a:endParaRPr sz="2489">
              <a:solidFill>
                <a:schemeClr val="dk1"/>
              </a:solidFill>
            </a:endParaRPr>
          </a:p>
        </p:txBody>
      </p:sp>
      <p:graphicFrame>
        <p:nvGraphicFramePr>
          <p:cNvPr id="261" name="Google Shape;261;p32"/>
          <p:cNvGraphicFramePr/>
          <p:nvPr/>
        </p:nvGraphicFramePr>
        <p:xfrm>
          <a:off x="435333" y="3034733"/>
          <a:ext cx="11569600" cy="37792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972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Run #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HMS Momentum [GeV/c]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HMS angle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[deg]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SHMS Momentum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[GeV/c]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SHMS angle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[deg]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SHMS Delta 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HMS Delta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Range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20841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3.499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33.344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8.55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14.153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Delta scan -8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20846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3.145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35.750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8.55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12.940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Delta scan -4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20851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2.783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38.549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8.55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11.705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Delta scan 0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20858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2.417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41.812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8.55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10.435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Delta scan+4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2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20861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2.048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45.667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8.55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9.125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Delta scan+8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2" name="Google Shape;262;p32"/>
          <p:cNvSpPr txBox="1"/>
          <p:nvPr/>
        </p:nvSpPr>
        <p:spPr>
          <a:xfrm>
            <a:off x="214300" y="2091700"/>
            <a:ext cx="11790400" cy="1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6AA84F"/>
                </a:solidFill>
              </a:rPr>
              <a:t>    </a:t>
            </a:r>
            <a:r>
              <a:rPr lang="en" sz="3000">
                <a:solidFill>
                  <a:srgbClr val="6AA8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H(e,e’p) Elastics Kinematics Used In Optimization Procedure</a:t>
            </a:r>
            <a:endParaRPr sz="3000">
              <a:solidFill>
                <a:srgbClr val="6AA8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263" name="Google Shape;263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455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/>
        </p:nvSpPr>
        <p:spPr>
          <a:xfrm>
            <a:off x="530133" y="101500"/>
            <a:ext cx="14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20851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8189000" y="-78967"/>
            <a:ext cx="169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20846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Google Shape;270;p33"/>
          <p:cNvSpPr txBox="1"/>
          <p:nvPr/>
        </p:nvSpPr>
        <p:spPr>
          <a:xfrm>
            <a:off x="1003900" y="3225967"/>
            <a:ext cx="198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20841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1" name="Google Shape;2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201" y="585501"/>
            <a:ext cx="2493399" cy="14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201" y="2158094"/>
            <a:ext cx="2493399" cy="118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9667" y="2246833"/>
            <a:ext cx="2641299" cy="118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2600" y="585500"/>
            <a:ext cx="2641299" cy="149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76001" y="585499"/>
            <a:ext cx="3126169" cy="118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05300" y="504167"/>
            <a:ext cx="2787000" cy="12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51001" y="1916501"/>
            <a:ext cx="2641300" cy="136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69701" y="1916501"/>
            <a:ext cx="2865636" cy="12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3"/>
          <p:cNvSpPr txBox="1"/>
          <p:nvPr/>
        </p:nvSpPr>
        <p:spPr>
          <a:xfrm>
            <a:off x="6619733" y="3340267"/>
            <a:ext cx="559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                         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20858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15337" y="3926533"/>
            <a:ext cx="2641299" cy="124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1000" y="3870999"/>
            <a:ext cx="2964333" cy="149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50984" y="5364105"/>
            <a:ext cx="2964365" cy="136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15334" y="5241485"/>
            <a:ext cx="2714999" cy="14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96201" y="3946900"/>
            <a:ext cx="2786999" cy="124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7301" y="3841568"/>
            <a:ext cx="2298100" cy="133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901" y="5364100"/>
            <a:ext cx="2376657" cy="13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662601" y="5364100"/>
            <a:ext cx="2786999" cy="13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 txBox="1"/>
          <p:nvPr/>
        </p:nvSpPr>
        <p:spPr>
          <a:xfrm>
            <a:off x="1398667" y="-101500"/>
            <a:ext cx="649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                        </a:t>
            </a:r>
            <a:r>
              <a:rPr lang="en" sz="2400">
                <a:solidFill>
                  <a:srgbClr val="6AA84F"/>
                </a:solidFill>
              </a:rPr>
              <a:t>Correlation check</a:t>
            </a:r>
            <a:endParaRPr sz="2400">
              <a:solidFill>
                <a:srgbClr val="6AA84F"/>
              </a:solidFill>
            </a:endParaRPr>
          </a:p>
        </p:txBody>
      </p:sp>
      <p:sp>
        <p:nvSpPr>
          <p:cNvPr id="289" name="Google Shape;289;p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697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 txBox="1"/>
          <p:nvPr/>
        </p:nvSpPr>
        <p:spPr>
          <a:xfrm>
            <a:off x="654233" y="67667"/>
            <a:ext cx="1027560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 Correction                                                                                                          After Correction</a:t>
            </a:r>
            <a:endParaRPr sz="14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5" name="Google Shape;2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34" y="539667"/>
            <a:ext cx="3868733" cy="160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0801" y="472967"/>
            <a:ext cx="4572300" cy="145583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4"/>
          <p:cNvSpPr txBox="1"/>
          <p:nvPr/>
        </p:nvSpPr>
        <p:spPr>
          <a:xfrm>
            <a:off x="710600" y="891100"/>
            <a:ext cx="15004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2"/>
                </a:solidFill>
              </a:rPr>
              <a:t>20858</a:t>
            </a:r>
            <a:endParaRPr sz="1733">
              <a:solidFill>
                <a:schemeClr val="dk2"/>
              </a:solidFill>
            </a:endParaRPr>
          </a:p>
        </p:txBody>
      </p:sp>
      <p:pic>
        <p:nvPicPr>
          <p:cNvPr id="298" name="Google Shape;29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800" y="2322451"/>
            <a:ext cx="4015397" cy="120354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4"/>
          <p:cNvSpPr txBox="1"/>
          <p:nvPr/>
        </p:nvSpPr>
        <p:spPr>
          <a:xfrm>
            <a:off x="868533" y="2774767"/>
            <a:ext cx="12408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2"/>
                </a:solidFill>
              </a:rPr>
              <a:t>20851</a:t>
            </a:r>
            <a:endParaRPr sz="1733">
              <a:solidFill>
                <a:schemeClr val="dk2"/>
              </a:solidFill>
            </a:endParaRPr>
          </a:p>
        </p:txBody>
      </p:sp>
      <p:pic>
        <p:nvPicPr>
          <p:cNvPr id="300" name="Google Shape;30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067" y="3705334"/>
            <a:ext cx="3789931" cy="137986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/>
          <p:nvPr/>
        </p:nvSpPr>
        <p:spPr>
          <a:xfrm>
            <a:off x="868533" y="4444167"/>
            <a:ext cx="108280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2"/>
                </a:solidFill>
              </a:rPr>
              <a:t>20846</a:t>
            </a:r>
            <a:endParaRPr sz="1467">
              <a:solidFill>
                <a:schemeClr val="dk2"/>
              </a:solidFill>
            </a:endParaRPr>
          </a:p>
        </p:txBody>
      </p:sp>
      <p:pic>
        <p:nvPicPr>
          <p:cNvPr id="302" name="Google Shape;302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267" y="5359601"/>
            <a:ext cx="3789932" cy="1330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4"/>
          <p:cNvSpPr txBox="1"/>
          <p:nvPr/>
        </p:nvSpPr>
        <p:spPr>
          <a:xfrm>
            <a:off x="1004067" y="5728600"/>
            <a:ext cx="64972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2"/>
                </a:solidFill>
              </a:rPr>
              <a:t>20861</a:t>
            </a:r>
            <a:endParaRPr sz="1733">
              <a:solidFill>
                <a:schemeClr val="dk2"/>
              </a:solidFill>
            </a:endParaRPr>
          </a:p>
        </p:txBody>
      </p:sp>
      <p:pic>
        <p:nvPicPr>
          <p:cNvPr id="304" name="Google Shape;304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5967" y="2213634"/>
            <a:ext cx="4818399" cy="12303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34"/>
          <p:cNvCxnSpPr/>
          <p:nvPr/>
        </p:nvCxnSpPr>
        <p:spPr>
          <a:xfrm rot="10800000" flipH="1">
            <a:off x="4827667" y="1308600"/>
            <a:ext cx="1579200" cy="2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6" name="Google Shape;306;p34"/>
          <p:cNvCxnSpPr/>
          <p:nvPr/>
        </p:nvCxnSpPr>
        <p:spPr>
          <a:xfrm rot="10800000" flipH="1">
            <a:off x="4844667" y="2943833"/>
            <a:ext cx="1550800" cy="1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7" name="Google Shape;307;p34"/>
          <p:cNvCxnSpPr/>
          <p:nvPr/>
        </p:nvCxnSpPr>
        <p:spPr>
          <a:xfrm>
            <a:off x="4681367" y="4523133"/>
            <a:ext cx="151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8" name="Google Shape;308;p34"/>
          <p:cNvCxnSpPr/>
          <p:nvPr/>
        </p:nvCxnSpPr>
        <p:spPr>
          <a:xfrm>
            <a:off x="4760467" y="5843000"/>
            <a:ext cx="1545200" cy="3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9" name="Google Shape;309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20251" y="3626200"/>
            <a:ext cx="4737136" cy="133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64334" y="5359601"/>
            <a:ext cx="4648967" cy="123036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4"/>
          <p:cNvSpPr txBox="1"/>
          <p:nvPr/>
        </p:nvSpPr>
        <p:spPr>
          <a:xfrm rot="16200000">
            <a:off x="-1352233" y="154900"/>
            <a:ext cx="3385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2"/>
                </a:solidFill>
              </a:rPr>
              <a:t>Normalized Counts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312" name="Google Shape;312;p34"/>
          <p:cNvSpPr txBox="1"/>
          <p:nvPr/>
        </p:nvSpPr>
        <p:spPr>
          <a:xfrm rot="16200000">
            <a:off x="-1612800" y="1421000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2"/>
                </a:solidFill>
              </a:rPr>
              <a:t>Normalized Counts</a:t>
            </a:r>
            <a:endParaRPr sz="2489"/>
          </a:p>
        </p:txBody>
      </p:sp>
      <p:sp>
        <p:nvSpPr>
          <p:cNvPr id="313" name="Google Shape;313;p34"/>
          <p:cNvSpPr txBox="1"/>
          <p:nvPr/>
        </p:nvSpPr>
        <p:spPr>
          <a:xfrm rot="16200000">
            <a:off x="-1647600" y="2779433"/>
            <a:ext cx="4069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2"/>
                </a:solidFill>
              </a:rPr>
              <a:t>Normalized Counts</a:t>
            </a:r>
            <a:endParaRPr sz="2489"/>
          </a:p>
        </p:txBody>
      </p:sp>
      <p:sp>
        <p:nvSpPr>
          <p:cNvPr id="314" name="Google Shape;314;p34"/>
          <p:cNvSpPr txBox="1"/>
          <p:nvPr/>
        </p:nvSpPr>
        <p:spPr>
          <a:xfrm rot="16200000">
            <a:off x="-1612800" y="4474967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2"/>
                </a:solidFill>
              </a:rPr>
              <a:t>N</a:t>
            </a:r>
            <a:r>
              <a:rPr lang="en" sz="106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ormalized Counts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5" name="Google Shape;315;p34"/>
          <p:cNvSpPr txBox="1"/>
          <p:nvPr/>
        </p:nvSpPr>
        <p:spPr>
          <a:xfrm rot="16200000">
            <a:off x="5523167" y="273800"/>
            <a:ext cx="2899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2"/>
                </a:solidFill>
              </a:rPr>
              <a:t>Normalized Counts</a:t>
            </a:r>
            <a:endParaRPr sz="2489"/>
          </a:p>
        </p:txBody>
      </p:sp>
      <p:sp>
        <p:nvSpPr>
          <p:cNvPr id="316" name="Google Shape;316;p34"/>
          <p:cNvSpPr txBox="1"/>
          <p:nvPr/>
        </p:nvSpPr>
        <p:spPr>
          <a:xfrm rot="16200000">
            <a:off x="4972967" y="1350200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2"/>
                </a:solidFill>
              </a:rPr>
              <a:t>Normalized Counts</a:t>
            </a:r>
            <a:endParaRPr sz="2489"/>
          </a:p>
        </p:txBody>
      </p:sp>
      <p:sp>
        <p:nvSpPr>
          <p:cNvPr id="317" name="Google Shape;317;p34"/>
          <p:cNvSpPr txBox="1"/>
          <p:nvPr/>
        </p:nvSpPr>
        <p:spPr>
          <a:xfrm rot="16201001">
            <a:off x="5010133" y="4468133"/>
            <a:ext cx="4121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2"/>
                </a:solidFill>
              </a:rPr>
              <a:t>Normalized Counts</a:t>
            </a:r>
            <a:endParaRPr sz="2489"/>
          </a:p>
        </p:txBody>
      </p:sp>
      <p:sp>
        <p:nvSpPr>
          <p:cNvPr id="318" name="Google Shape;318;p34"/>
          <p:cNvSpPr txBox="1"/>
          <p:nvPr/>
        </p:nvSpPr>
        <p:spPr>
          <a:xfrm rot="16200000">
            <a:off x="5725833" y="3623500"/>
            <a:ext cx="2742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2"/>
                </a:solidFill>
              </a:rPr>
              <a:t>Normalized Counts</a:t>
            </a:r>
            <a:endParaRPr sz="2489"/>
          </a:p>
        </p:txBody>
      </p:sp>
      <p:sp>
        <p:nvSpPr>
          <p:cNvPr id="319" name="Google Shape;319;p34"/>
          <p:cNvSpPr txBox="1"/>
          <p:nvPr/>
        </p:nvSpPr>
        <p:spPr>
          <a:xfrm>
            <a:off x="3045500" y="2052900"/>
            <a:ext cx="1636000" cy="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33">
                <a:solidFill>
                  <a:schemeClr val="dk1"/>
                </a:solidFill>
                <a:highlight>
                  <a:schemeClr val="lt1"/>
                </a:highlight>
              </a:rPr>
              <a:t>ΔPsimc-ΔPdata [GeV]</a:t>
            </a:r>
            <a:endParaRPr sz="933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320" name="Google Shape;320;p34"/>
          <p:cNvSpPr txBox="1"/>
          <p:nvPr/>
        </p:nvSpPr>
        <p:spPr>
          <a:xfrm>
            <a:off x="1004067" y="6574467"/>
            <a:ext cx="4000000" cy="4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chemeClr val="dk1"/>
                </a:solidFill>
                <a:highlight>
                  <a:schemeClr val="lt1"/>
                </a:highlight>
              </a:rPr>
              <a:t>                              ΔPsimc-ΔPdata [GeV]</a:t>
            </a:r>
            <a:endParaRPr sz="933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21" name="Google Shape;321;p34"/>
          <p:cNvSpPr txBox="1"/>
          <p:nvPr/>
        </p:nvSpPr>
        <p:spPr>
          <a:xfrm>
            <a:off x="1624433" y="5019433"/>
            <a:ext cx="4000000" cy="4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chemeClr val="dk1"/>
                </a:solidFill>
                <a:highlight>
                  <a:schemeClr val="lt1"/>
                </a:highlight>
              </a:rPr>
              <a:t>                   ΔPsimc-ΔPdata [GeV]</a:t>
            </a:r>
            <a:endParaRPr sz="933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2109333" y="3444001"/>
            <a:ext cx="4000000" cy="4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chemeClr val="dk1"/>
                </a:solidFill>
                <a:highlight>
                  <a:schemeClr val="lt1"/>
                </a:highlight>
              </a:rPr>
              <a:t>                    ΔPsimc-ΔPdata [GeV]</a:t>
            </a:r>
            <a:endParaRPr sz="933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23" name="Google Shape;323;p34"/>
          <p:cNvSpPr txBox="1"/>
          <p:nvPr/>
        </p:nvSpPr>
        <p:spPr>
          <a:xfrm>
            <a:off x="8358533" y="6519600"/>
            <a:ext cx="4000000" cy="4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chemeClr val="dk1"/>
                </a:solidFill>
                <a:highlight>
                  <a:schemeClr val="lt1"/>
                </a:highlight>
              </a:rPr>
              <a:t>                              ΔPsimc-ΔPdata [GeV]</a:t>
            </a:r>
            <a:endParaRPr sz="933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24" name="Google Shape;324;p34"/>
          <p:cNvSpPr txBox="1"/>
          <p:nvPr/>
        </p:nvSpPr>
        <p:spPr>
          <a:xfrm rot="21598281" flipH="1">
            <a:off x="7834367" y="1764733"/>
            <a:ext cx="4000000" cy="4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chemeClr val="dk1"/>
                </a:solidFill>
                <a:highlight>
                  <a:schemeClr val="lt1"/>
                </a:highlight>
              </a:rPr>
              <a:t>                                                                ΔPsimc-ΔPdata [GeV]</a:t>
            </a:r>
            <a:endParaRPr sz="933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25" name="Google Shape;325;p34"/>
          <p:cNvSpPr txBox="1"/>
          <p:nvPr/>
        </p:nvSpPr>
        <p:spPr>
          <a:xfrm>
            <a:off x="8561900" y="3334633"/>
            <a:ext cx="4000000" cy="4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chemeClr val="dk1"/>
                </a:solidFill>
                <a:highlight>
                  <a:schemeClr val="lt1"/>
                </a:highlight>
              </a:rPr>
              <a:t>                                     ΔPsimc-ΔPdata [GeV]</a:t>
            </a:r>
            <a:endParaRPr sz="933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26" name="Google Shape;326;p34"/>
          <p:cNvSpPr txBox="1"/>
          <p:nvPr/>
        </p:nvSpPr>
        <p:spPr>
          <a:xfrm>
            <a:off x="8569633" y="4845135"/>
            <a:ext cx="4000000" cy="4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chemeClr val="dk1"/>
                </a:solidFill>
                <a:highlight>
                  <a:schemeClr val="lt1"/>
                </a:highlight>
              </a:rPr>
              <a:t>                                           ΔPsimc-ΔPdata [GeV]</a:t>
            </a:r>
            <a:endParaRPr sz="933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27" name="Google Shape;327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698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"/>
          <p:cNvSpPr txBox="1"/>
          <p:nvPr/>
        </p:nvSpPr>
        <p:spPr>
          <a:xfrm>
            <a:off x="7148867" y="4214600"/>
            <a:ext cx="40000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                                 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33" name="Google Shape;333;p35"/>
          <p:cNvSpPr txBox="1"/>
          <p:nvPr/>
        </p:nvSpPr>
        <p:spPr>
          <a:xfrm rot="16200000">
            <a:off x="4392033" y="1953616"/>
            <a:ext cx="40000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2"/>
                </a:solidFill>
              </a:rPr>
              <a:t>           </a:t>
            </a:r>
            <a:endParaRPr sz="2489">
              <a:solidFill>
                <a:schemeClr val="dk2"/>
              </a:solidFill>
            </a:endParaRPr>
          </a:p>
        </p:txBody>
      </p:sp>
      <p:sp>
        <p:nvSpPr>
          <p:cNvPr id="334" name="Google Shape;334;p35"/>
          <p:cNvSpPr txBox="1"/>
          <p:nvPr/>
        </p:nvSpPr>
        <p:spPr>
          <a:xfrm>
            <a:off x="1601700" y="823400"/>
            <a:ext cx="7399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35" name="Google Shape;335;p35"/>
          <p:cNvSpPr txBox="1"/>
          <p:nvPr/>
        </p:nvSpPr>
        <p:spPr>
          <a:xfrm>
            <a:off x="1240767" y="3147000"/>
            <a:ext cx="892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              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HMS  Momentum Before and After Correction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6" name="Google Shape;33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868" y="65201"/>
            <a:ext cx="4191401" cy="254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5"/>
          <p:cNvSpPr txBox="1"/>
          <p:nvPr/>
        </p:nvSpPr>
        <p:spPr>
          <a:xfrm>
            <a:off x="1500200" y="868533"/>
            <a:ext cx="12068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2"/>
                </a:solidFill>
              </a:rPr>
              <a:t>20841</a:t>
            </a:r>
            <a:endParaRPr sz="1733">
              <a:solidFill>
                <a:schemeClr val="dk2"/>
              </a:solidFill>
            </a:endParaRPr>
          </a:p>
        </p:txBody>
      </p:sp>
      <p:cxnSp>
        <p:nvCxnSpPr>
          <p:cNvPr id="338" name="Google Shape;338;p35"/>
          <p:cNvCxnSpPr/>
          <p:nvPr/>
        </p:nvCxnSpPr>
        <p:spPr>
          <a:xfrm>
            <a:off x="5306600" y="1561233"/>
            <a:ext cx="1562800" cy="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39" name="Google Shape;3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8800" y="65206"/>
            <a:ext cx="3907803" cy="25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5"/>
          <p:cNvSpPr txBox="1"/>
          <p:nvPr/>
        </p:nvSpPr>
        <p:spPr>
          <a:xfrm>
            <a:off x="2346133" y="2492800"/>
            <a:ext cx="4000000" cy="4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chemeClr val="dk1"/>
                </a:solidFill>
                <a:highlight>
                  <a:schemeClr val="lt1"/>
                </a:highlight>
              </a:rPr>
              <a:t>       ΔPsimc-ΔPdata [GeV]</a:t>
            </a:r>
            <a:endParaRPr sz="933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41" name="Google Shape;341;p35"/>
          <p:cNvSpPr txBox="1"/>
          <p:nvPr/>
        </p:nvSpPr>
        <p:spPr>
          <a:xfrm>
            <a:off x="7941000" y="2447667"/>
            <a:ext cx="4000000" cy="4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chemeClr val="dk1"/>
                </a:solidFill>
                <a:highlight>
                  <a:schemeClr val="lt1"/>
                </a:highlight>
              </a:rPr>
              <a:t>                                                           ΔPsimc-ΔPdata [GeV]</a:t>
            </a:r>
            <a:endParaRPr sz="933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42" name="Google Shape;342;p35"/>
          <p:cNvSpPr txBox="1"/>
          <p:nvPr/>
        </p:nvSpPr>
        <p:spPr>
          <a:xfrm rot="16200000">
            <a:off x="-1116700" y="513200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2"/>
                </a:solidFill>
              </a:rPr>
              <a:t>Normalized Counts</a:t>
            </a:r>
            <a:endParaRPr sz="2489"/>
          </a:p>
        </p:txBody>
      </p:sp>
      <p:sp>
        <p:nvSpPr>
          <p:cNvPr id="343" name="Google Shape;343;p35"/>
          <p:cNvSpPr txBox="1"/>
          <p:nvPr/>
        </p:nvSpPr>
        <p:spPr>
          <a:xfrm rot="16200000">
            <a:off x="5405200" y="513200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2"/>
                </a:solidFill>
              </a:rPr>
              <a:t>Normalized Counts</a:t>
            </a:r>
            <a:endParaRPr sz="2489"/>
          </a:p>
        </p:txBody>
      </p:sp>
      <p:sp>
        <p:nvSpPr>
          <p:cNvPr id="344" name="Google Shape;344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pic>
        <p:nvPicPr>
          <p:cNvPr id="345" name="Google Shape;34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101" y="3665867"/>
            <a:ext cx="10618500" cy="3011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275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6"/>
          <p:cNvSpPr txBox="1"/>
          <p:nvPr/>
        </p:nvSpPr>
        <p:spPr>
          <a:xfrm>
            <a:off x="128433" y="0"/>
            <a:ext cx="11943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33" b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533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SUMMARY</a:t>
            </a:r>
            <a:endParaRPr sz="2533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 b="1">
              <a:solidFill>
                <a:srgbClr val="38761D"/>
              </a:solidFill>
            </a:endParaRPr>
          </a:p>
        </p:txBody>
      </p:sp>
      <p:sp>
        <p:nvSpPr>
          <p:cNvPr id="351" name="Google Shape;351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352" name="Google Shape;352;p36"/>
          <p:cNvSpPr txBox="1"/>
          <p:nvPr/>
        </p:nvSpPr>
        <p:spPr>
          <a:xfrm>
            <a:off x="1501900" y="2385400"/>
            <a:ext cx="9265600" cy="1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❖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HMS Momentum for Heep studied.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lvl="0" indent="-457189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❖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SIMC/DATA Yields currently being studied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7301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DDAB664-5340-8C13-9A01-7022DBAB8B49}"/>
              </a:ext>
            </a:extLst>
          </p:cNvPr>
          <p:cNvSpPr/>
          <p:nvPr/>
        </p:nvSpPr>
        <p:spPr>
          <a:xfrm>
            <a:off x="910254" y="458688"/>
            <a:ext cx="10233543" cy="2357973"/>
          </a:xfrm>
          <a:custGeom>
            <a:avLst/>
            <a:gdLst>
              <a:gd name="connsiteX0" fmla="*/ 393003 w 10233543"/>
              <a:gd name="connsiteY0" fmla="*/ 0 h 2357973"/>
              <a:gd name="connsiteX1" fmla="*/ 1168669 w 10233543"/>
              <a:gd name="connsiteY1" fmla="*/ 0 h 2357973"/>
              <a:gd name="connsiteX2" fmla="*/ 1944335 w 10233543"/>
              <a:gd name="connsiteY2" fmla="*/ 0 h 2357973"/>
              <a:gd name="connsiteX3" fmla="*/ 2227974 w 10233543"/>
              <a:gd name="connsiteY3" fmla="*/ 0 h 2357973"/>
              <a:gd name="connsiteX4" fmla="*/ 2905235 w 10233543"/>
              <a:gd name="connsiteY4" fmla="*/ 0 h 2357973"/>
              <a:gd name="connsiteX5" fmla="*/ 3484090 w 10233543"/>
              <a:gd name="connsiteY5" fmla="*/ 0 h 2357973"/>
              <a:gd name="connsiteX6" fmla="*/ 4062946 w 10233543"/>
              <a:gd name="connsiteY6" fmla="*/ 0 h 2357973"/>
              <a:gd name="connsiteX7" fmla="*/ 4346585 w 10233543"/>
              <a:gd name="connsiteY7" fmla="*/ 0 h 2357973"/>
              <a:gd name="connsiteX8" fmla="*/ 5122251 w 10233543"/>
              <a:gd name="connsiteY8" fmla="*/ 0 h 2357973"/>
              <a:gd name="connsiteX9" fmla="*/ 5897917 w 10233543"/>
              <a:gd name="connsiteY9" fmla="*/ 0 h 2357973"/>
              <a:gd name="connsiteX10" fmla="*/ 6476772 w 10233543"/>
              <a:gd name="connsiteY10" fmla="*/ 0 h 2357973"/>
              <a:gd name="connsiteX11" fmla="*/ 7055627 w 10233543"/>
              <a:gd name="connsiteY11" fmla="*/ 0 h 2357973"/>
              <a:gd name="connsiteX12" fmla="*/ 7437672 w 10233543"/>
              <a:gd name="connsiteY12" fmla="*/ 0 h 2357973"/>
              <a:gd name="connsiteX13" fmla="*/ 7721311 w 10233543"/>
              <a:gd name="connsiteY13" fmla="*/ 0 h 2357973"/>
              <a:gd name="connsiteX14" fmla="*/ 8398572 w 10233543"/>
              <a:gd name="connsiteY14" fmla="*/ 0 h 2357973"/>
              <a:gd name="connsiteX15" fmla="*/ 8879022 w 10233543"/>
              <a:gd name="connsiteY15" fmla="*/ 0 h 2357973"/>
              <a:gd name="connsiteX16" fmla="*/ 9359472 w 10233543"/>
              <a:gd name="connsiteY16" fmla="*/ 0 h 2357973"/>
              <a:gd name="connsiteX17" fmla="*/ 10233543 w 10233543"/>
              <a:gd name="connsiteY17" fmla="*/ 0 h 2357973"/>
              <a:gd name="connsiteX18" fmla="*/ 10233543 w 10233543"/>
              <a:gd name="connsiteY18" fmla="*/ 0 h 2357973"/>
              <a:gd name="connsiteX19" fmla="*/ 10233543 w 10233543"/>
              <a:gd name="connsiteY19" fmla="*/ 491243 h 2357973"/>
              <a:gd name="connsiteX20" fmla="*/ 10233543 w 10233543"/>
              <a:gd name="connsiteY20" fmla="*/ 962835 h 2357973"/>
              <a:gd name="connsiteX21" fmla="*/ 10233543 w 10233543"/>
              <a:gd name="connsiteY21" fmla="*/ 1493377 h 2357973"/>
              <a:gd name="connsiteX22" fmla="*/ 10233543 w 10233543"/>
              <a:gd name="connsiteY22" fmla="*/ 1964970 h 2357973"/>
              <a:gd name="connsiteX23" fmla="*/ 9840540 w 10233543"/>
              <a:gd name="connsiteY23" fmla="*/ 2357973 h 2357973"/>
              <a:gd name="connsiteX24" fmla="*/ 9163279 w 10233543"/>
              <a:gd name="connsiteY24" fmla="*/ 2357973 h 2357973"/>
              <a:gd name="connsiteX25" fmla="*/ 8387613 w 10233543"/>
              <a:gd name="connsiteY25" fmla="*/ 2357973 h 2357973"/>
              <a:gd name="connsiteX26" fmla="*/ 7907163 w 10233543"/>
              <a:gd name="connsiteY26" fmla="*/ 2357973 h 2357973"/>
              <a:gd name="connsiteX27" fmla="*/ 7131497 w 10233543"/>
              <a:gd name="connsiteY27" fmla="*/ 2357973 h 2357973"/>
              <a:gd name="connsiteX28" fmla="*/ 6847858 w 10233543"/>
              <a:gd name="connsiteY28" fmla="*/ 2357973 h 2357973"/>
              <a:gd name="connsiteX29" fmla="*/ 6170597 w 10233543"/>
              <a:gd name="connsiteY29" fmla="*/ 2357973 h 2357973"/>
              <a:gd name="connsiteX30" fmla="*/ 5493337 w 10233543"/>
              <a:gd name="connsiteY30" fmla="*/ 2357973 h 2357973"/>
              <a:gd name="connsiteX31" fmla="*/ 4816076 w 10233543"/>
              <a:gd name="connsiteY31" fmla="*/ 2357973 h 2357973"/>
              <a:gd name="connsiteX32" fmla="*/ 4237221 w 10233543"/>
              <a:gd name="connsiteY32" fmla="*/ 2357973 h 2357973"/>
              <a:gd name="connsiteX33" fmla="*/ 3461555 w 10233543"/>
              <a:gd name="connsiteY33" fmla="*/ 2357973 h 2357973"/>
              <a:gd name="connsiteX34" fmla="*/ 2784294 w 10233543"/>
              <a:gd name="connsiteY34" fmla="*/ 2357973 h 2357973"/>
              <a:gd name="connsiteX35" fmla="*/ 2402249 w 10233543"/>
              <a:gd name="connsiteY35" fmla="*/ 2357973 h 2357973"/>
              <a:gd name="connsiteX36" fmla="*/ 2020205 w 10233543"/>
              <a:gd name="connsiteY36" fmla="*/ 2357973 h 2357973"/>
              <a:gd name="connsiteX37" fmla="*/ 1342944 w 10233543"/>
              <a:gd name="connsiteY37" fmla="*/ 2357973 h 2357973"/>
              <a:gd name="connsiteX38" fmla="*/ 567278 w 10233543"/>
              <a:gd name="connsiteY38" fmla="*/ 2357973 h 2357973"/>
              <a:gd name="connsiteX39" fmla="*/ 0 w 10233543"/>
              <a:gd name="connsiteY39" fmla="*/ 2357973 h 2357973"/>
              <a:gd name="connsiteX40" fmla="*/ 0 w 10233543"/>
              <a:gd name="connsiteY40" fmla="*/ 2357973 h 2357973"/>
              <a:gd name="connsiteX41" fmla="*/ 0 w 10233543"/>
              <a:gd name="connsiteY41" fmla="*/ 1847081 h 2357973"/>
              <a:gd name="connsiteX42" fmla="*/ 0 w 10233543"/>
              <a:gd name="connsiteY42" fmla="*/ 1316539 h 2357973"/>
              <a:gd name="connsiteX43" fmla="*/ 0 w 10233543"/>
              <a:gd name="connsiteY43" fmla="*/ 864596 h 2357973"/>
              <a:gd name="connsiteX44" fmla="*/ 0 w 10233543"/>
              <a:gd name="connsiteY44" fmla="*/ 393003 h 2357973"/>
              <a:gd name="connsiteX45" fmla="*/ 393003 w 10233543"/>
              <a:gd name="connsiteY45" fmla="*/ 0 h 235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233543" h="2357973" fill="none" extrusionOk="0">
                <a:moveTo>
                  <a:pt x="393003" y="0"/>
                </a:moveTo>
                <a:cubicBezTo>
                  <a:pt x="656928" y="-84720"/>
                  <a:pt x="881479" y="5258"/>
                  <a:pt x="1168669" y="0"/>
                </a:cubicBezTo>
                <a:cubicBezTo>
                  <a:pt x="1455859" y="-5258"/>
                  <a:pt x="1679461" y="17372"/>
                  <a:pt x="1944335" y="0"/>
                </a:cubicBezTo>
                <a:cubicBezTo>
                  <a:pt x="2209209" y="-17372"/>
                  <a:pt x="2136662" y="18251"/>
                  <a:pt x="2227974" y="0"/>
                </a:cubicBezTo>
                <a:cubicBezTo>
                  <a:pt x="2319286" y="-18251"/>
                  <a:pt x="2609293" y="313"/>
                  <a:pt x="2905235" y="0"/>
                </a:cubicBezTo>
                <a:cubicBezTo>
                  <a:pt x="3201177" y="-313"/>
                  <a:pt x="3283881" y="1753"/>
                  <a:pt x="3484090" y="0"/>
                </a:cubicBezTo>
                <a:cubicBezTo>
                  <a:pt x="3684300" y="-1753"/>
                  <a:pt x="3777873" y="23105"/>
                  <a:pt x="4062946" y="0"/>
                </a:cubicBezTo>
                <a:cubicBezTo>
                  <a:pt x="4348019" y="-23105"/>
                  <a:pt x="4268078" y="8263"/>
                  <a:pt x="4346585" y="0"/>
                </a:cubicBezTo>
                <a:cubicBezTo>
                  <a:pt x="4425092" y="-8263"/>
                  <a:pt x="4790969" y="82248"/>
                  <a:pt x="5122251" y="0"/>
                </a:cubicBezTo>
                <a:cubicBezTo>
                  <a:pt x="5453533" y="-82248"/>
                  <a:pt x="5740611" y="57784"/>
                  <a:pt x="5897917" y="0"/>
                </a:cubicBezTo>
                <a:cubicBezTo>
                  <a:pt x="6055223" y="-57784"/>
                  <a:pt x="6257150" y="54507"/>
                  <a:pt x="6476772" y="0"/>
                </a:cubicBezTo>
                <a:cubicBezTo>
                  <a:pt x="6696394" y="-54507"/>
                  <a:pt x="6905866" y="6732"/>
                  <a:pt x="7055627" y="0"/>
                </a:cubicBezTo>
                <a:cubicBezTo>
                  <a:pt x="7205388" y="-6732"/>
                  <a:pt x="7313880" y="22883"/>
                  <a:pt x="7437672" y="0"/>
                </a:cubicBezTo>
                <a:cubicBezTo>
                  <a:pt x="7561465" y="-22883"/>
                  <a:pt x="7595790" y="8763"/>
                  <a:pt x="7721311" y="0"/>
                </a:cubicBezTo>
                <a:cubicBezTo>
                  <a:pt x="7846832" y="-8763"/>
                  <a:pt x="8091909" y="72828"/>
                  <a:pt x="8398572" y="0"/>
                </a:cubicBezTo>
                <a:cubicBezTo>
                  <a:pt x="8705235" y="-72828"/>
                  <a:pt x="8774971" y="33164"/>
                  <a:pt x="8879022" y="0"/>
                </a:cubicBezTo>
                <a:cubicBezTo>
                  <a:pt x="8983073" y="-33164"/>
                  <a:pt x="9135096" y="21305"/>
                  <a:pt x="9359472" y="0"/>
                </a:cubicBezTo>
                <a:cubicBezTo>
                  <a:pt x="9583848" y="-21305"/>
                  <a:pt x="9807923" y="94256"/>
                  <a:pt x="10233543" y="0"/>
                </a:cubicBezTo>
                <a:lnTo>
                  <a:pt x="10233543" y="0"/>
                </a:lnTo>
                <a:cubicBezTo>
                  <a:pt x="10284821" y="197513"/>
                  <a:pt x="10193318" y="258883"/>
                  <a:pt x="10233543" y="491243"/>
                </a:cubicBezTo>
                <a:cubicBezTo>
                  <a:pt x="10273768" y="723603"/>
                  <a:pt x="10198973" y="785281"/>
                  <a:pt x="10233543" y="962835"/>
                </a:cubicBezTo>
                <a:cubicBezTo>
                  <a:pt x="10268113" y="1140389"/>
                  <a:pt x="10226895" y="1305537"/>
                  <a:pt x="10233543" y="1493377"/>
                </a:cubicBezTo>
                <a:cubicBezTo>
                  <a:pt x="10240191" y="1681217"/>
                  <a:pt x="10189721" y="1765108"/>
                  <a:pt x="10233543" y="1964970"/>
                </a:cubicBezTo>
                <a:cubicBezTo>
                  <a:pt x="10274050" y="2229696"/>
                  <a:pt x="10051174" y="2330537"/>
                  <a:pt x="9840540" y="2357973"/>
                </a:cubicBezTo>
                <a:cubicBezTo>
                  <a:pt x="9663534" y="2391655"/>
                  <a:pt x="9396230" y="2300562"/>
                  <a:pt x="9163279" y="2357973"/>
                </a:cubicBezTo>
                <a:cubicBezTo>
                  <a:pt x="8930328" y="2415384"/>
                  <a:pt x="8567589" y="2314579"/>
                  <a:pt x="8387613" y="2357973"/>
                </a:cubicBezTo>
                <a:cubicBezTo>
                  <a:pt x="8207637" y="2401367"/>
                  <a:pt x="8118201" y="2325187"/>
                  <a:pt x="7907163" y="2357973"/>
                </a:cubicBezTo>
                <a:cubicBezTo>
                  <a:pt x="7696125" y="2390759"/>
                  <a:pt x="7503753" y="2268080"/>
                  <a:pt x="7131497" y="2357973"/>
                </a:cubicBezTo>
                <a:cubicBezTo>
                  <a:pt x="6759241" y="2447866"/>
                  <a:pt x="6922098" y="2351224"/>
                  <a:pt x="6847858" y="2357973"/>
                </a:cubicBezTo>
                <a:cubicBezTo>
                  <a:pt x="6773618" y="2364722"/>
                  <a:pt x="6473340" y="2337050"/>
                  <a:pt x="6170597" y="2357973"/>
                </a:cubicBezTo>
                <a:cubicBezTo>
                  <a:pt x="5867854" y="2378896"/>
                  <a:pt x="5641471" y="2282198"/>
                  <a:pt x="5493337" y="2357973"/>
                </a:cubicBezTo>
                <a:cubicBezTo>
                  <a:pt x="5345203" y="2433748"/>
                  <a:pt x="4995002" y="2345949"/>
                  <a:pt x="4816076" y="2357973"/>
                </a:cubicBezTo>
                <a:cubicBezTo>
                  <a:pt x="4637150" y="2369997"/>
                  <a:pt x="4478918" y="2331815"/>
                  <a:pt x="4237221" y="2357973"/>
                </a:cubicBezTo>
                <a:cubicBezTo>
                  <a:pt x="3995524" y="2384131"/>
                  <a:pt x="3727037" y="2322766"/>
                  <a:pt x="3461555" y="2357973"/>
                </a:cubicBezTo>
                <a:cubicBezTo>
                  <a:pt x="3196073" y="2393180"/>
                  <a:pt x="3067214" y="2348980"/>
                  <a:pt x="2784294" y="2357973"/>
                </a:cubicBezTo>
                <a:cubicBezTo>
                  <a:pt x="2501374" y="2366966"/>
                  <a:pt x="2530659" y="2338414"/>
                  <a:pt x="2402249" y="2357973"/>
                </a:cubicBezTo>
                <a:cubicBezTo>
                  <a:pt x="2273839" y="2377532"/>
                  <a:pt x="2129030" y="2317588"/>
                  <a:pt x="2020205" y="2357973"/>
                </a:cubicBezTo>
                <a:cubicBezTo>
                  <a:pt x="1911380" y="2398358"/>
                  <a:pt x="1541620" y="2323312"/>
                  <a:pt x="1342944" y="2357973"/>
                </a:cubicBezTo>
                <a:cubicBezTo>
                  <a:pt x="1144268" y="2392634"/>
                  <a:pt x="947990" y="2304863"/>
                  <a:pt x="567278" y="2357973"/>
                </a:cubicBezTo>
                <a:cubicBezTo>
                  <a:pt x="186566" y="2411083"/>
                  <a:pt x="171504" y="2320562"/>
                  <a:pt x="0" y="2357973"/>
                </a:cubicBezTo>
                <a:lnTo>
                  <a:pt x="0" y="2357973"/>
                </a:lnTo>
                <a:cubicBezTo>
                  <a:pt x="-27754" y="2190599"/>
                  <a:pt x="14626" y="2042236"/>
                  <a:pt x="0" y="1847081"/>
                </a:cubicBezTo>
                <a:cubicBezTo>
                  <a:pt x="-14626" y="1651926"/>
                  <a:pt x="52660" y="1581769"/>
                  <a:pt x="0" y="1316539"/>
                </a:cubicBezTo>
                <a:cubicBezTo>
                  <a:pt x="-52660" y="1051309"/>
                  <a:pt x="47062" y="1050396"/>
                  <a:pt x="0" y="864596"/>
                </a:cubicBezTo>
                <a:cubicBezTo>
                  <a:pt x="-47062" y="678796"/>
                  <a:pt x="26035" y="555544"/>
                  <a:pt x="0" y="393003"/>
                </a:cubicBezTo>
                <a:cubicBezTo>
                  <a:pt x="-4247" y="182359"/>
                  <a:pt x="226771" y="-3535"/>
                  <a:pt x="393003" y="0"/>
                </a:cubicBezTo>
                <a:close/>
              </a:path>
              <a:path w="10233543" h="2357973" stroke="0" extrusionOk="0">
                <a:moveTo>
                  <a:pt x="393003" y="0"/>
                </a:moveTo>
                <a:cubicBezTo>
                  <a:pt x="582798" y="-74460"/>
                  <a:pt x="820731" y="11669"/>
                  <a:pt x="1168669" y="0"/>
                </a:cubicBezTo>
                <a:cubicBezTo>
                  <a:pt x="1516607" y="-11669"/>
                  <a:pt x="1419974" y="14233"/>
                  <a:pt x="1649119" y="0"/>
                </a:cubicBezTo>
                <a:cubicBezTo>
                  <a:pt x="1878264" y="-14233"/>
                  <a:pt x="1833232" y="31240"/>
                  <a:pt x="1932758" y="0"/>
                </a:cubicBezTo>
                <a:cubicBezTo>
                  <a:pt x="2032284" y="-31240"/>
                  <a:pt x="2372121" y="15629"/>
                  <a:pt x="2511613" y="0"/>
                </a:cubicBezTo>
                <a:cubicBezTo>
                  <a:pt x="2651105" y="-15629"/>
                  <a:pt x="2838594" y="64002"/>
                  <a:pt x="3090469" y="0"/>
                </a:cubicBezTo>
                <a:cubicBezTo>
                  <a:pt x="3342344" y="-64002"/>
                  <a:pt x="3436582" y="806"/>
                  <a:pt x="3570919" y="0"/>
                </a:cubicBezTo>
                <a:cubicBezTo>
                  <a:pt x="3705256" y="-806"/>
                  <a:pt x="3997765" y="34492"/>
                  <a:pt x="4149774" y="0"/>
                </a:cubicBezTo>
                <a:cubicBezTo>
                  <a:pt x="4301784" y="-34492"/>
                  <a:pt x="4662623" y="66148"/>
                  <a:pt x="4827035" y="0"/>
                </a:cubicBezTo>
                <a:cubicBezTo>
                  <a:pt x="4991447" y="-66148"/>
                  <a:pt x="5052704" y="42486"/>
                  <a:pt x="5209079" y="0"/>
                </a:cubicBezTo>
                <a:cubicBezTo>
                  <a:pt x="5365454" y="-42486"/>
                  <a:pt x="5658580" y="30043"/>
                  <a:pt x="5984745" y="0"/>
                </a:cubicBezTo>
                <a:cubicBezTo>
                  <a:pt x="6310910" y="-30043"/>
                  <a:pt x="6254809" y="30459"/>
                  <a:pt x="6366790" y="0"/>
                </a:cubicBezTo>
                <a:cubicBezTo>
                  <a:pt x="6478771" y="-30459"/>
                  <a:pt x="6662823" y="40644"/>
                  <a:pt x="6748834" y="0"/>
                </a:cubicBezTo>
                <a:cubicBezTo>
                  <a:pt x="6834845" y="-40644"/>
                  <a:pt x="6892996" y="31938"/>
                  <a:pt x="7032473" y="0"/>
                </a:cubicBezTo>
                <a:cubicBezTo>
                  <a:pt x="7171950" y="-31938"/>
                  <a:pt x="7351082" y="42330"/>
                  <a:pt x="7512923" y="0"/>
                </a:cubicBezTo>
                <a:cubicBezTo>
                  <a:pt x="7674764" y="-42330"/>
                  <a:pt x="7760041" y="9866"/>
                  <a:pt x="7894968" y="0"/>
                </a:cubicBezTo>
                <a:cubicBezTo>
                  <a:pt x="8029895" y="-9866"/>
                  <a:pt x="8373860" y="31078"/>
                  <a:pt x="8572228" y="0"/>
                </a:cubicBezTo>
                <a:cubicBezTo>
                  <a:pt x="8770596" y="-31078"/>
                  <a:pt x="8930658" y="51369"/>
                  <a:pt x="9249489" y="0"/>
                </a:cubicBezTo>
                <a:cubicBezTo>
                  <a:pt x="9568320" y="-51369"/>
                  <a:pt x="9754518" y="89947"/>
                  <a:pt x="10233543" y="0"/>
                </a:cubicBezTo>
                <a:lnTo>
                  <a:pt x="10233543" y="0"/>
                </a:lnTo>
                <a:cubicBezTo>
                  <a:pt x="10256078" y="149273"/>
                  <a:pt x="10175430" y="286021"/>
                  <a:pt x="10233543" y="510892"/>
                </a:cubicBezTo>
                <a:cubicBezTo>
                  <a:pt x="10291656" y="735763"/>
                  <a:pt x="10202459" y="832383"/>
                  <a:pt x="10233543" y="1021784"/>
                </a:cubicBezTo>
                <a:cubicBezTo>
                  <a:pt x="10264627" y="1211185"/>
                  <a:pt x="10225885" y="1359333"/>
                  <a:pt x="10233543" y="1454078"/>
                </a:cubicBezTo>
                <a:cubicBezTo>
                  <a:pt x="10241201" y="1548823"/>
                  <a:pt x="10210141" y="1817960"/>
                  <a:pt x="10233543" y="1964970"/>
                </a:cubicBezTo>
                <a:cubicBezTo>
                  <a:pt x="10265881" y="2146334"/>
                  <a:pt x="10023264" y="2348849"/>
                  <a:pt x="9840540" y="2357973"/>
                </a:cubicBezTo>
                <a:cubicBezTo>
                  <a:pt x="9582657" y="2366378"/>
                  <a:pt x="9510389" y="2338017"/>
                  <a:pt x="9261685" y="2357973"/>
                </a:cubicBezTo>
                <a:cubicBezTo>
                  <a:pt x="9012982" y="2377929"/>
                  <a:pt x="8767043" y="2330352"/>
                  <a:pt x="8584424" y="2357973"/>
                </a:cubicBezTo>
                <a:cubicBezTo>
                  <a:pt x="8401805" y="2385594"/>
                  <a:pt x="8329207" y="2339704"/>
                  <a:pt x="8103974" y="2357973"/>
                </a:cubicBezTo>
                <a:cubicBezTo>
                  <a:pt x="7878741" y="2376242"/>
                  <a:pt x="7602189" y="2315696"/>
                  <a:pt x="7426713" y="2357973"/>
                </a:cubicBezTo>
                <a:cubicBezTo>
                  <a:pt x="7251237" y="2400250"/>
                  <a:pt x="6993041" y="2314220"/>
                  <a:pt x="6749453" y="2357973"/>
                </a:cubicBezTo>
                <a:cubicBezTo>
                  <a:pt x="6505865" y="2401726"/>
                  <a:pt x="6380909" y="2340073"/>
                  <a:pt x="6170597" y="2357973"/>
                </a:cubicBezTo>
                <a:cubicBezTo>
                  <a:pt x="5960285" y="2375873"/>
                  <a:pt x="5949114" y="2352245"/>
                  <a:pt x="5788553" y="2357973"/>
                </a:cubicBezTo>
                <a:cubicBezTo>
                  <a:pt x="5627992" y="2363701"/>
                  <a:pt x="5425384" y="2341068"/>
                  <a:pt x="5308103" y="2357973"/>
                </a:cubicBezTo>
                <a:cubicBezTo>
                  <a:pt x="5190822" y="2374878"/>
                  <a:pt x="5014309" y="2290023"/>
                  <a:pt x="4729248" y="2357973"/>
                </a:cubicBezTo>
                <a:cubicBezTo>
                  <a:pt x="4444188" y="2425923"/>
                  <a:pt x="4576968" y="2338369"/>
                  <a:pt x="4445609" y="2357973"/>
                </a:cubicBezTo>
                <a:cubicBezTo>
                  <a:pt x="4314250" y="2377577"/>
                  <a:pt x="4200967" y="2351242"/>
                  <a:pt x="4063564" y="2357973"/>
                </a:cubicBezTo>
                <a:cubicBezTo>
                  <a:pt x="3926162" y="2364704"/>
                  <a:pt x="3801691" y="2312132"/>
                  <a:pt x="3681520" y="2357973"/>
                </a:cubicBezTo>
                <a:cubicBezTo>
                  <a:pt x="3561349" y="2403814"/>
                  <a:pt x="3117937" y="2284570"/>
                  <a:pt x="2905854" y="2357973"/>
                </a:cubicBezTo>
                <a:cubicBezTo>
                  <a:pt x="2693771" y="2431376"/>
                  <a:pt x="2454599" y="2348382"/>
                  <a:pt x="2228593" y="2357973"/>
                </a:cubicBezTo>
                <a:cubicBezTo>
                  <a:pt x="2002587" y="2367564"/>
                  <a:pt x="1954248" y="2316154"/>
                  <a:pt x="1846548" y="2357973"/>
                </a:cubicBezTo>
                <a:cubicBezTo>
                  <a:pt x="1738848" y="2399792"/>
                  <a:pt x="1442517" y="2325052"/>
                  <a:pt x="1169288" y="2357973"/>
                </a:cubicBezTo>
                <a:cubicBezTo>
                  <a:pt x="896059" y="2390894"/>
                  <a:pt x="836290" y="2303283"/>
                  <a:pt x="688838" y="2357973"/>
                </a:cubicBezTo>
                <a:cubicBezTo>
                  <a:pt x="541386" y="2412663"/>
                  <a:pt x="340150" y="2332350"/>
                  <a:pt x="0" y="2357973"/>
                </a:cubicBezTo>
                <a:lnTo>
                  <a:pt x="0" y="2357973"/>
                </a:lnTo>
                <a:cubicBezTo>
                  <a:pt x="-24889" y="2225550"/>
                  <a:pt x="2448" y="1963094"/>
                  <a:pt x="0" y="1847081"/>
                </a:cubicBezTo>
                <a:cubicBezTo>
                  <a:pt x="-2448" y="1731068"/>
                  <a:pt x="44818" y="1523255"/>
                  <a:pt x="0" y="1414787"/>
                </a:cubicBezTo>
                <a:cubicBezTo>
                  <a:pt x="-44818" y="1306319"/>
                  <a:pt x="44192" y="1121589"/>
                  <a:pt x="0" y="903895"/>
                </a:cubicBezTo>
                <a:cubicBezTo>
                  <a:pt x="-44192" y="686201"/>
                  <a:pt x="35210" y="635047"/>
                  <a:pt x="0" y="393003"/>
                </a:cubicBezTo>
                <a:cubicBezTo>
                  <a:pt x="19103" y="164527"/>
                  <a:pt x="167625" y="33481"/>
                  <a:pt x="393003" y="0"/>
                </a:cubicBezTo>
                <a:close/>
              </a:path>
            </a:pathLst>
          </a:custGeom>
          <a:solidFill>
            <a:srgbClr val="081E3F"/>
          </a:solidFill>
          <a:ln w="57150">
            <a:solidFill>
              <a:srgbClr val="98783A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7EDDB6-26AC-2FA5-B725-12D210D783DA}"/>
              </a:ext>
            </a:extLst>
          </p:cNvPr>
          <p:cNvGrpSpPr/>
          <p:nvPr/>
        </p:nvGrpSpPr>
        <p:grpSpPr>
          <a:xfrm>
            <a:off x="-1228298" y="1548090"/>
            <a:ext cx="7250039" cy="5565810"/>
            <a:chOff x="7647012" y="2873175"/>
            <a:chExt cx="3592440" cy="29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03306BE-2BA6-4A2E-E0F0-D6F10754A3C1}"/>
                    </a:ext>
                  </a:extLst>
                </p14:cNvPr>
                <p14:cNvContentPartPr/>
                <p14:nvPr/>
              </p14:nvContentPartPr>
              <p14:xfrm>
                <a:off x="8717652" y="3925455"/>
                <a:ext cx="1469520" cy="1040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03306BE-2BA6-4A2E-E0F0-D6F10754A3C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02309" y="3908861"/>
                  <a:ext cx="1499849" cy="10728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7B57443-EED8-459A-695B-01BCABB186C4}"/>
                    </a:ext>
                  </a:extLst>
                </p14:cNvPr>
                <p14:cNvContentPartPr/>
                <p14:nvPr/>
              </p14:nvContentPartPr>
              <p14:xfrm>
                <a:off x="9048492" y="4385895"/>
                <a:ext cx="311040" cy="311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7B57443-EED8-459A-695B-01BCABB186C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33145" y="4369294"/>
                  <a:ext cx="341377" cy="3445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D7AC6D6-E1E7-C9BC-FCC9-8B8AF4578D4C}"/>
                    </a:ext>
                  </a:extLst>
                </p14:cNvPr>
                <p14:cNvContentPartPr/>
                <p14:nvPr/>
              </p14:nvContentPartPr>
              <p14:xfrm>
                <a:off x="9589212" y="4168095"/>
                <a:ext cx="324000" cy="323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D7AC6D6-E1E7-C9BC-FCC9-8B8AF4578D4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73860" y="4151487"/>
                  <a:ext cx="354347" cy="3561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3371BC8-E78B-C0AE-A2DD-D8354B350A7F}"/>
                    </a:ext>
                  </a:extLst>
                </p14:cNvPr>
                <p14:cNvContentPartPr/>
                <p14:nvPr/>
              </p14:nvContentPartPr>
              <p14:xfrm>
                <a:off x="7647012" y="3607935"/>
                <a:ext cx="1376280" cy="299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3371BC8-E78B-C0AE-A2DD-D8354B350A7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31668" y="3591336"/>
                  <a:ext cx="1406610" cy="3319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9ECB03F-1DD8-20FB-12D7-4A2DD14DEAE0}"/>
                    </a:ext>
                  </a:extLst>
                </p14:cNvPr>
                <p14:cNvContentPartPr/>
                <p14:nvPr/>
              </p14:nvContentPartPr>
              <p14:xfrm>
                <a:off x="9029052" y="2873175"/>
                <a:ext cx="1314000" cy="753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9ECB03F-1DD8-20FB-12D7-4A2DD14DEAE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013709" y="2856581"/>
                  <a:ext cx="1344330" cy="7862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BD6D07A-FA62-F814-8724-1E934DC3343F}"/>
                    </a:ext>
                  </a:extLst>
                </p14:cNvPr>
                <p14:cNvContentPartPr/>
                <p14:nvPr/>
              </p14:nvContentPartPr>
              <p14:xfrm>
                <a:off x="8201052" y="3663735"/>
                <a:ext cx="173880" cy="230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BD6D07A-FA62-F814-8724-1E934DC3343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85731" y="3647128"/>
                  <a:ext cx="204166" cy="2635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F1B6F1E-8BCC-D9EA-9633-1B7E81C99F4E}"/>
                    </a:ext>
                  </a:extLst>
                </p14:cNvPr>
                <p14:cNvContentPartPr/>
                <p14:nvPr/>
              </p14:nvContentPartPr>
              <p14:xfrm>
                <a:off x="9551772" y="3159735"/>
                <a:ext cx="242640" cy="173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F1B6F1E-8BCC-D9EA-9633-1B7E81C99F4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36395" y="3143120"/>
                  <a:ext cx="273037" cy="2067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584BE63-5141-990E-7CEF-955161D110DD}"/>
                    </a:ext>
                  </a:extLst>
                </p14:cNvPr>
                <p14:cNvContentPartPr/>
                <p14:nvPr/>
              </p14:nvContentPartPr>
              <p14:xfrm>
                <a:off x="8935452" y="3638895"/>
                <a:ext cx="567000" cy="641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584BE63-5141-990E-7CEF-955161D110D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920108" y="3622302"/>
                  <a:ext cx="597330" cy="6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ED3EC6A-762C-A735-8EBB-025DAB2753B7}"/>
                    </a:ext>
                  </a:extLst>
                </p14:cNvPr>
                <p14:cNvContentPartPr/>
                <p14:nvPr/>
              </p14:nvContentPartPr>
              <p14:xfrm>
                <a:off x="9209412" y="4716735"/>
                <a:ext cx="199440" cy="1139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ED3EC6A-762C-A735-8EBB-025DAB2753B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194070" y="4700143"/>
                  <a:ext cx="229766" cy="11718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D189627-AC23-3828-9D72-3C2F3DC6D1A0}"/>
                    </a:ext>
                  </a:extLst>
                </p14:cNvPr>
                <p14:cNvContentPartPr/>
                <p14:nvPr/>
              </p14:nvContentPartPr>
              <p14:xfrm>
                <a:off x="9938052" y="4323615"/>
                <a:ext cx="1301400" cy="293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D189627-AC23-3828-9D72-3C2F3DC6D1A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922708" y="4307013"/>
                  <a:ext cx="1331732" cy="32585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8891" y="745953"/>
            <a:ext cx="10227325" cy="207178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b="1">
                <a:solidFill>
                  <a:schemeClr val="bg1">
                    <a:lumMod val="95000"/>
                  </a:schemeClr>
                </a:solidFill>
                <a:latin typeface="Grandview Display"/>
              </a:rPr>
              <a:t>Deuteron Electro-disintegration Analysis Update</a:t>
            </a:r>
            <a:endParaRPr lang="en-US" sz="5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347" y="2983992"/>
            <a:ext cx="9144000" cy="301720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600" i="1" dirty="0">
                <a:latin typeface="Grandview Display"/>
              </a:rPr>
              <a:t>Gema P. Villegas </a:t>
            </a:r>
            <a:r>
              <a:rPr lang="en-US" sz="2600" i="1" dirty="0" err="1">
                <a:latin typeface="Grandview Display"/>
              </a:rPr>
              <a:t>Minyety</a:t>
            </a:r>
            <a:endParaRPr lang="en-US" sz="2600" i="1" dirty="0">
              <a:latin typeface="Grandview Display"/>
            </a:endParaRPr>
          </a:p>
          <a:p>
            <a:r>
              <a:rPr lang="en-US" sz="2200" i="1" dirty="0">
                <a:latin typeface="Grandview Display"/>
              </a:rPr>
              <a:t>Florida International University</a:t>
            </a:r>
          </a:p>
          <a:p>
            <a:r>
              <a:rPr lang="en-US" sz="2800" i="1" dirty="0">
                <a:latin typeface="Grandview Display"/>
              </a:rPr>
              <a:t>Pramila Pokhrel</a:t>
            </a:r>
            <a:endParaRPr lang="en-US" sz="2800" dirty="0">
              <a:latin typeface="Grandview Display"/>
            </a:endParaRPr>
          </a:p>
          <a:p>
            <a:r>
              <a:rPr lang="en-US" sz="2200" i="1" dirty="0">
                <a:latin typeface="Grandview Display"/>
              </a:rPr>
              <a:t>Catholic University of America</a:t>
            </a:r>
          </a:p>
          <a:p>
            <a:endParaRPr lang="en-US" i="1">
              <a:latin typeface="Grandview Display"/>
            </a:endParaRPr>
          </a:p>
          <a:p>
            <a:endParaRPr lang="en-US" sz="2800" i="1">
              <a:latin typeface="Grandview Display"/>
            </a:endParaRPr>
          </a:p>
          <a:p>
            <a:r>
              <a:rPr lang="en-US" sz="2800" dirty="0">
                <a:latin typeface="Grandview Display"/>
              </a:rPr>
              <a:t>Hall C Collaboration Meeting</a:t>
            </a:r>
          </a:p>
          <a:p>
            <a:r>
              <a:rPr lang="en-US" sz="2800" b="1" dirty="0">
                <a:latin typeface="Grandview Display"/>
              </a:rPr>
              <a:t>14 January 2025</a:t>
            </a:r>
            <a:endParaRPr lang="en-US" sz="2800" dirty="0"/>
          </a:p>
        </p:txBody>
      </p:sp>
      <p:pic>
        <p:nvPicPr>
          <p:cNvPr id="4" name="Picture 3" descr="Jefferson Lab - ABILITY Job Fair">
            <a:extLst>
              <a:ext uri="{FF2B5EF4-FFF2-40B4-BE49-F238E27FC236}">
                <a16:creationId xmlns:a16="http://schemas.microsoft.com/office/drawing/2014/main" id="{6AF1C820-6E7A-EA8B-1576-38E96CF2F53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24400" y="6057684"/>
            <a:ext cx="2743199" cy="690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F432A-98EB-0BCC-B013-5D53DC90FB6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690379" y="6003924"/>
            <a:ext cx="1584326" cy="808568"/>
          </a:xfrm>
          <a:prstGeom prst="rect">
            <a:avLst/>
          </a:prstGeom>
        </p:spPr>
      </p:pic>
      <p:pic>
        <p:nvPicPr>
          <p:cNvPr id="6" name="Picture 5" descr="File:Florida International University FIU logo.svg - Wikimedia Commons">
            <a:extLst>
              <a:ext uri="{FF2B5EF4-FFF2-40B4-BE49-F238E27FC236}">
                <a16:creationId xmlns:a16="http://schemas.microsoft.com/office/drawing/2014/main" id="{F11BBE44-300A-0A55-2513-03B78CEE5F9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497485" y="6052014"/>
            <a:ext cx="1727199" cy="71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6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DBCC64-0E55-60F5-BEE5-956E62CED957}"/>
              </a:ext>
            </a:extLst>
          </p:cNvPr>
          <p:cNvSpPr/>
          <p:nvPr/>
        </p:nvSpPr>
        <p:spPr>
          <a:xfrm>
            <a:off x="1005" y="6489261"/>
            <a:ext cx="12193006" cy="372635"/>
          </a:xfrm>
          <a:prstGeom prst="rect">
            <a:avLst/>
          </a:prstGeom>
          <a:solidFill>
            <a:srgbClr val="081E3F"/>
          </a:solidFill>
          <a:ln w="57150">
            <a:noFill/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custGeom>
                    <a:avLst/>
                    <a:gdLst>
                      <a:gd name="connsiteX0" fmla="*/ 0 w 9457150"/>
                      <a:gd name="connsiteY0" fmla="*/ 0 h 4091835"/>
                      <a:gd name="connsiteX1" fmla="*/ 401929 w 9457150"/>
                      <a:gd name="connsiteY1" fmla="*/ 0 h 4091835"/>
                      <a:gd name="connsiteX2" fmla="*/ 1182144 w 9457150"/>
                      <a:gd name="connsiteY2" fmla="*/ 0 h 4091835"/>
                      <a:gd name="connsiteX3" fmla="*/ 1678644 w 9457150"/>
                      <a:gd name="connsiteY3" fmla="*/ 0 h 4091835"/>
                      <a:gd name="connsiteX4" fmla="*/ 2269716 w 9457150"/>
                      <a:gd name="connsiteY4" fmla="*/ 0 h 4091835"/>
                      <a:gd name="connsiteX5" fmla="*/ 2577073 w 9457150"/>
                      <a:gd name="connsiteY5" fmla="*/ 0 h 4091835"/>
                      <a:gd name="connsiteX6" fmla="*/ 3262717 w 9457150"/>
                      <a:gd name="connsiteY6" fmla="*/ 0 h 4091835"/>
                      <a:gd name="connsiteX7" fmla="*/ 3948360 w 9457150"/>
                      <a:gd name="connsiteY7" fmla="*/ 0 h 4091835"/>
                      <a:gd name="connsiteX8" fmla="*/ 4728575 w 9457150"/>
                      <a:gd name="connsiteY8" fmla="*/ 0 h 4091835"/>
                      <a:gd name="connsiteX9" fmla="*/ 5130504 w 9457150"/>
                      <a:gd name="connsiteY9" fmla="*/ 0 h 4091835"/>
                      <a:gd name="connsiteX10" fmla="*/ 5721576 w 9457150"/>
                      <a:gd name="connsiteY10" fmla="*/ 0 h 4091835"/>
                      <a:gd name="connsiteX11" fmla="*/ 6407219 w 9457150"/>
                      <a:gd name="connsiteY11" fmla="*/ 0 h 4091835"/>
                      <a:gd name="connsiteX12" fmla="*/ 6809148 w 9457150"/>
                      <a:gd name="connsiteY12" fmla="*/ 0 h 4091835"/>
                      <a:gd name="connsiteX13" fmla="*/ 7305648 w 9457150"/>
                      <a:gd name="connsiteY13" fmla="*/ 0 h 4091835"/>
                      <a:gd name="connsiteX14" fmla="*/ 7991292 w 9457150"/>
                      <a:gd name="connsiteY14" fmla="*/ 0 h 4091835"/>
                      <a:gd name="connsiteX15" fmla="*/ 8771507 w 9457150"/>
                      <a:gd name="connsiteY15" fmla="*/ 0 h 4091835"/>
                      <a:gd name="connsiteX16" fmla="*/ 9457150 w 9457150"/>
                      <a:gd name="connsiteY16" fmla="*/ 0 h 4091835"/>
                      <a:gd name="connsiteX17" fmla="*/ 9457150 w 9457150"/>
                      <a:gd name="connsiteY17" fmla="*/ 666385 h 4091835"/>
                      <a:gd name="connsiteX18" fmla="*/ 9457150 w 9457150"/>
                      <a:gd name="connsiteY18" fmla="*/ 1332769 h 4091835"/>
                      <a:gd name="connsiteX19" fmla="*/ 9457150 w 9457150"/>
                      <a:gd name="connsiteY19" fmla="*/ 1794562 h 4091835"/>
                      <a:gd name="connsiteX20" fmla="*/ 9457150 w 9457150"/>
                      <a:gd name="connsiteY20" fmla="*/ 2338191 h 4091835"/>
                      <a:gd name="connsiteX21" fmla="*/ 9457150 w 9457150"/>
                      <a:gd name="connsiteY21" fmla="*/ 2922739 h 4091835"/>
                      <a:gd name="connsiteX22" fmla="*/ 9457150 w 9457150"/>
                      <a:gd name="connsiteY22" fmla="*/ 3548205 h 4091835"/>
                      <a:gd name="connsiteX23" fmla="*/ 9457150 w 9457150"/>
                      <a:gd name="connsiteY23" fmla="*/ 4091835 h 4091835"/>
                      <a:gd name="connsiteX24" fmla="*/ 8676935 w 9457150"/>
                      <a:gd name="connsiteY24" fmla="*/ 4091835 h 4091835"/>
                      <a:gd name="connsiteX25" fmla="*/ 7896720 w 9457150"/>
                      <a:gd name="connsiteY25" fmla="*/ 4091835 h 4091835"/>
                      <a:gd name="connsiteX26" fmla="*/ 7589363 w 9457150"/>
                      <a:gd name="connsiteY26" fmla="*/ 4091835 h 4091835"/>
                      <a:gd name="connsiteX27" fmla="*/ 6903720 w 9457150"/>
                      <a:gd name="connsiteY27" fmla="*/ 4091835 h 4091835"/>
                      <a:gd name="connsiteX28" fmla="*/ 6218076 w 9457150"/>
                      <a:gd name="connsiteY28" fmla="*/ 4091835 h 4091835"/>
                      <a:gd name="connsiteX29" fmla="*/ 5532433 w 9457150"/>
                      <a:gd name="connsiteY29" fmla="*/ 4091835 h 4091835"/>
                      <a:gd name="connsiteX30" fmla="*/ 4941361 w 9457150"/>
                      <a:gd name="connsiteY30" fmla="*/ 4091835 h 4091835"/>
                      <a:gd name="connsiteX31" fmla="*/ 4161146 w 9457150"/>
                      <a:gd name="connsiteY31" fmla="*/ 4091835 h 4091835"/>
                      <a:gd name="connsiteX32" fmla="*/ 3475503 w 9457150"/>
                      <a:gd name="connsiteY32" fmla="*/ 4091835 h 4091835"/>
                      <a:gd name="connsiteX33" fmla="*/ 3073574 w 9457150"/>
                      <a:gd name="connsiteY33" fmla="*/ 4091835 h 4091835"/>
                      <a:gd name="connsiteX34" fmla="*/ 2671645 w 9457150"/>
                      <a:gd name="connsiteY34" fmla="*/ 4091835 h 4091835"/>
                      <a:gd name="connsiteX35" fmla="*/ 1986001 w 9457150"/>
                      <a:gd name="connsiteY35" fmla="*/ 4091835 h 4091835"/>
                      <a:gd name="connsiteX36" fmla="*/ 1205787 w 9457150"/>
                      <a:gd name="connsiteY36" fmla="*/ 4091835 h 4091835"/>
                      <a:gd name="connsiteX37" fmla="*/ 898429 w 9457150"/>
                      <a:gd name="connsiteY37" fmla="*/ 4091835 h 4091835"/>
                      <a:gd name="connsiteX38" fmla="*/ 0 w 9457150"/>
                      <a:gd name="connsiteY38" fmla="*/ 4091835 h 4091835"/>
                      <a:gd name="connsiteX39" fmla="*/ 0 w 9457150"/>
                      <a:gd name="connsiteY39" fmla="*/ 3507287 h 4091835"/>
                      <a:gd name="connsiteX40" fmla="*/ 0 w 9457150"/>
                      <a:gd name="connsiteY40" fmla="*/ 3004576 h 4091835"/>
                      <a:gd name="connsiteX41" fmla="*/ 0 w 9457150"/>
                      <a:gd name="connsiteY41" fmla="*/ 2542783 h 4091835"/>
                      <a:gd name="connsiteX42" fmla="*/ 0 w 9457150"/>
                      <a:gd name="connsiteY42" fmla="*/ 2040072 h 4091835"/>
                      <a:gd name="connsiteX43" fmla="*/ 0 w 9457150"/>
                      <a:gd name="connsiteY43" fmla="*/ 1455524 h 4091835"/>
                      <a:gd name="connsiteX44" fmla="*/ 0 w 9457150"/>
                      <a:gd name="connsiteY44" fmla="*/ 952813 h 4091835"/>
                      <a:gd name="connsiteX45" fmla="*/ 0 w 9457150"/>
                      <a:gd name="connsiteY45" fmla="*/ 0 h 409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9457150" h="4091835" fill="none" extrusionOk="0">
                        <a:moveTo>
                          <a:pt x="0" y="0"/>
                        </a:moveTo>
                        <a:cubicBezTo>
                          <a:pt x="128545" y="-24850"/>
                          <a:pt x="295124" y="284"/>
                          <a:pt x="401929" y="0"/>
                        </a:cubicBezTo>
                        <a:cubicBezTo>
                          <a:pt x="508734" y="-284"/>
                          <a:pt x="872523" y="80049"/>
                          <a:pt x="1182144" y="0"/>
                        </a:cubicBezTo>
                        <a:cubicBezTo>
                          <a:pt x="1491766" y="-80049"/>
                          <a:pt x="1526244" y="30309"/>
                          <a:pt x="1678644" y="0"/>
                        </a:cubicBezTo>
                        <a:cubicBezTo>
                          <a:pt x="1831044" y="-30309"/>
                          <a:pt x="2058074" y="38692"/>
                          <a:pt x="2269716" y="0"/>
                        </a:cubicBezTo>
                        <a:cubicBezTo>
                          <a:pt x="2481358" y="-38692"/>
                          <a:pt x="2474443" y="2368"/>
                          <a:pt x="2577073" y="0"/>
                        </a:cubicBezTo>
                        <a:cubicBezTo>
                          <a:pt x="2679703" y="-2368"/>
                          <a:pt x="3066469" y="43302"/>
                          <a:pt x="3262717" y="0"/>
                        </a:cubicBezTo>
                        <a:cubicBezTo>
                          <a:pt x="3458965" y="-43302"/>
                          <a:pt x="3612169" y="79212"/>
                          <a:pt x="3948360" y="0"/>
                        </a:cubicBezTo>
                        <a:cubicBezTo>
                          <a:pt x="4284551" y="-79212"/>
                          <a:pt x="4390529" y="41891"/>
                          <a:pt x="4728575" y="0"/>
                        </a:cubicBezTo>
                        <a:cubicBezTo>
                          <a:pt x="5066621" y="-41891"/>
                          <a:pt x="4966663" y="23050"/>
                          <a:pt x="5130504" y="0"/>
                        </a:cubicBezTo>
                        <a:cubicBezTo>
                          <a:pt x="5294345" y="-23050"/>
                          <a:pt x="5499631" y="33820"/>
                          <a:pt x="5721576" y="0"/>
                        </a:cubicBezTo>
                        <a:cubicBezTo>
                          <a:pt x="5943521" y="-33820"/>
                          <a:pt x="6081460" y="73905"/>
                          <a:pt x="6407219" y="0"/>
                        </a:cubicBezTo>
                        <a:cubicBezTo>
                          <a:pt x="6732978" y="-73905"/>
                          <a:pt x="6659892" y="1243"/>
                          <a:pt x="6809148" y="0"/>
                        </a:cubicBezTo>
                        <a:cubicBezTo>
                          <a:pt x="6958404" y="-1243"/>
                          <a:pt x="7064552" y="10832"/>
                          <a:pt x="7305648" y="0"/>
                        </a:cubicBezTo>
                        <a:cubicBezTo>
                          <a:pt x="7546744" y="-10832"/>
                          <a:pt x="7655691" y="65683"/>
                          <a:pt x="7991292" y="0"/>
                        </a:cubicBezTo>
                        <a:cubicBezTo>
                          <a:pt x="8326893" y="-65683"/>
                          <a:pt x="8451756" y="24529"/>
                          <a:pt x="8771507" y="0"/>
                        </a:cubicBezTo>
                        <a:cubicBezTo>
                          <a:pt x="9091259" y="-24529"/>
                          <a:pt x="9232774" y="51689"/>
                          <a:pt x="9457150" y="0"/>
                        </a:cubicBezTo>
                        <a:cubicBezTo>
                          <a:pt x="9509981" y="274211"/>
                          <a:pt x="9417994" y="425311"/>
                          <a:pt x="9457150" y="666385"/>
                        </a:cubicBezTo>
                        <a:cubicBezTo>
                          <a:pt x="9496306" y="907459"/>
                          <a:pt x="9379269" y="1049421"/>
                          <a:pt x="9457150" y="1332769"/>
                        </a:cubicBezTo>
                        <a:cubicBezTo>
                          <a:pt x="9535031" y="1616117"/>
                          <a:pt x="9445734" y="1617600"/>
                          <a:pt x="9457150" y="1794562"/>
                        </a:cubicBezTo>
                        <a:cubicBezTo>
                          <a:pt x="9468566" y="1971524"/>
                          <a:pt x="9433374" y="2208109"/>
                          <a:pt x="9457150" y="2338191"/>
                        </a:cubicBezTo>
                        <a:cubicBezTo>
                          <a:pt x="9480926" y="2468273"/>
                          <a:pt x="9429104" y="2740799"/>
                          <a:pt x="9457150" y="2922739"/>
                        </a:cubicBezTo>
                        <a:cubicBezTo>
                          <a:pt x="9485196" y="3104679"/>
                          <a:pt x="9425983" y="3419335"/>
                          <a:pt x="9457150" y="3548205"/>
                        </a:cubicBezTo>
                        <a:cubicBezTo>
                          <a:pt x="9488317" y="3677075"/>
                          <a:pt x="9455700" y="3972923"/>
                          <a:pt x="9457150" y="4091835"/>
                        </a:cubicBezTo>
                        <a:cubicBezTo>
                          <a:pt x="9215523" y="4112217"/>
                          <a:pt x="8958416" y="4075665"/>
                          <a:pt x="8676935" y="4091835"/>
                        </a:cubicBezTo>
                        <a:cubicBezTo>
                          <a:pt x="8395454" y="4108005"/>
                          <a:pt x="8058594" y="4079988"/>
                          <a:pt x="7896720" y="4091835"/>
                        </a:cubicBezTo>
                        <a:cubicBezTo>
                          <a:pt x="7734847" y="4103682"/>
                          <a:pt x="7681963" y="4073479"/>
                          <a:pt x="7589363" y="4091835"/>
                        </a:cubicBezTo>
                        <a:cubicBezTo>
                          <a:pt x="7496763" y="4110191"/>
                          <a:pt x="7213750" y="4057004"/>
                          <a:pt x="6903720" y="4091835"/>
                        </a:cubicBezTo>
                        <a:cubicBezTo>
                          <a:pt x="6593690" y="4126666"/>
                          <a:pt x="6516301" y="4077867"/>
                          <a:pt x="6218076" y="4091835"/>
                        </a:cubicBezTo>
                        <a:cubicBezTo>
                          <a:pt x="5919851" y="4105803"/>
                          <a:pt x="5729694" y="4050177"/>
                          <a:pt x="5532433" y="4091835"/>
                        </a:cubicBezTo>
                        <a:cubicBezTo>
                          <a:pt x="5335172" y="4133493"/>
                          <a:pt x="5172525" y="4044072"/>
                          <a:pt x="4941361" y="4091835"/>
                        </a:cubicBezTo>
                        <a:cubicBezTo>
                          <a:pt x="4710197" y="4139598"/>
                          <a:pt x="4468168" y="4040930"/>
                          <a:pt x="4161146" y="4091835"/>
                        </a:cubicBezTo>
                        <a:cubicBezTo>
                          <a:pt x="3854124" y="4142740"/>
                          <a:pt x="3720426" y="4056184"/>
                          <a:pt x="3475503" y="4091835"/>
                        </a:cubicBezTo>
                        <a:cubicBezTo>
                          <a:pt x="3230580" y="4127486"/>
                          <a:pt x="3246953" y="4089792"/>
                          <a:pt x="3073574" y="4091835"/>
                        </a:cubicBezTo>
                        <a:cubicBezTo>
                          <a:pt x="2900195" y="4093878"/>
                          <a:pt x="2754123" y="4078794"/>
                          <a:pt x="2671645" y="4091835"/>
                        </a:cubicBezTo>
                        <a:cubicBezTo>
                          <a:pt x="2589167" y="4104876"/>
                          <a:pt x="2199192" y="4035657"/>
                          <a:pt x="1986001" y="4091835"/>
                        </a:cubicBezTo>
                        <a:cubicBezTo>
                          <a:pt x="1772810" y="4148013"/>
                          <a:pt x="1482348" y="4045542"/>
                          <a:pt x="1205787" y="4091835"/>
                        </a:cubicBezTo>
                        <a:cubicBezTo>
                          <a:pt x="929226" y="4138128"/>
                          <a:pt x="1042795" y="4086291"/>
                          <a:pt x="898429" y="4091835"/>
                        </a:cubicBezTo>
                        <a:cubicBezTo>
                          <a:pt x="754063" y="4097379"/>
                          <a:pt x="438850" y="4008546"/>
                          <a:pt x="0" y="4091835"/>
                        </a:cubicBezTo>
                        <a:cubicBezTo>
                          <a:pt x="-35855" y="3968836"/>
                          <a:pt x="20516" y="3713552"/>
                          <a:pt x="0" y="3507287"/>
                        </a:cubicBezTo>
                        <a:cubicBezTo>
                          <a:pt x="-20516" y="3301022"/>
                          <a:pt x="48786" y="3253060"/>
                          <a:pt x="0" y="3004576"/>
                        </a:cubicBezTo>
                        <a:cubicBezTo>
                          <a:pt x="-48786" y="2756092"/>
                          <a:pt x="11949" y="2735719"/>
                          <a:pt x="0" y="2542783"/>
                        </a:cubicBezTo>
                        <a:cubicBezTo>
                          <a:pt x="-11949" y="2349847"/>
                          <a:pt x="56615" y="2282520"/>
                          <a:pt x="0" y="2040072"/>
                        </a:cubicBezTo>
                        <a:cubicBezTo>
                          <a:pt x="-56615" y="1797624"/>
                          <a:pt x="3707" y="1712313"/>
                          <a:pt x="0" y="1455524"/>
                        </a:cubicBezTo>
                        <a:cubicBezTo>
                          <a:pt x="-3707" y="1198735"/>
                          <a:pt x="31526" y="1117233"/>
                          <a:pt x="0" y="952813"/>
                        </a:cubicBezTo>
                        <a:cubicBezTo>
                          <a:pt x="-31526" y="788393"/>
                          <a:pt x="8249" y="342124"/>
                          <a:pt x="0" y="0"/>
                        </a:cubicBezTo>
                        <a:close/>
                      </a:path>
                      <a:path w="9457150" h="4091835" stroke="0" extrusionOk="0">
                        <a:moveTo>
                          <a:pt x="0" y="0"/>
                        </a:moveTo>
                        <a:cubicBezTo>
                          <a:pt x="265645" y="-58968"/>
                          <a:pt x="506113" y="67556"/>
                          <a:pt x="780215" y="0"/>
                        </a:cubicBezTo>
                        <a:cubicBezTo>
                          <a:pt x="1054318" y="-67556"/>
                          <a:pt x="1075253" y="4999"/>
                          <a:pt x="1276715" y="0"/>
                        </a:cubicBezTo>
                        <a:cubicBezTo>
                          <a:pt x="1478177" y="-4999"/>
                          <a:pt x="1454758" y="23704"/>
                          <a:pt x="1584073" y="0"/>
                        </a:cubicBezTo>
                        <a:cubicBezTo>
                          <a:pt x="1713388" y="-23704"/>
                          <a:pt x="1929541" y="38251"/>
                          <a:pt x="2175145" y="0"/>
                        </a:cubicBezTo>
                        <a:cubicBezTo>
                          <a:pt x="2420749" y="-38251"/>
                          <a:pt x="2498314" y="10905"/>
                          <a:pt x="2766216" y="0"/>
                        </a:cubicBezTo>
                        <a:cubicBezTo>
                          <a:pt x="3034118" y="-10905"/>
                          <a:pt x="3034177" y="14977"/>
                          <a:pt x="3262717" y="0"/>
                        </a:cubicBezTo>
                        <a:cubicBezTo>
                          <a:pt x="3491257" y="-14977"/>
                          <a:pt x="3679095" y="59935"/>
                          <a:pt x="3853789" y="0"/>
                        </a:cubicBezTo>
                        <a:cubicBezTo>
                          <a:pt x="4028483" y="-59935"/>
                          <a:pt x="4330595" y="14660"/>
                          <a:pt x="4539432" y="0"/>
                        </a:cubicBezTo>
                        <a:cubicBezTo>
                          <a:pt x="4748269" y="-14660"/>
                          <a:pt x="4855441" y="28429"/>
                          <a:pt x="4941361" y="0"/>
                        </a:cubicBezTo>
                        <a:cubicBezTo>
                          <a:pt x="5027281" y="-28429"/>
                          <a:pt x="5463552" y="41212"/>
                          <a:pt x="5721576" y="0"/>
                        </a:cubicBezTo>
                        <a:cubicBezTo>
                          <a:pt x="5979601" y="-41212"/>
                          <a:pt x="5997185" y="41310"/>
                          <a:pt x="6123505" y="0"/>
                        </a:cubicBezTo>
                        <a:cubicBezTo>
                          <a:pt x="6249825" y="-41310"/>
                          <a:pt x="6425454" y="26052"/>
                          <a:pt x="6525433" y="0"/>
                        </a:cubicBezTo>
                        <a:cubicBezTo>
                          <a:pt x="6625412" y="-26052"/>
                          <a:pt x="6730450" y="34485"/>
                          <a:pt x="6832791" y="0"/>
                        </a:cubicBezTo>
                        <a:cubicBezTo>
                          <a:pt x="6935132" y="-34485"/>
                          <a:pt x="7096845" y="50682"/>
                          <a:pt x="7329291" y="0"/>
                        </a:cubicBezTo>
                        <a:cubicBezTo>
                          <a:pt x="7561737" y="-50682"/>
                          <a:pt x="7549040" y="15761"/>
                          <a:pt x="7731220" y="0"/>
                        </a:cubicBezTo>
                        <a:cubicBezTo>
                          <a:pt x="7913400" y="-15761"/>
                          <a:pt x="8240853" y="52435"/>
                          <a:pt x="8416864" y="0"/>
                        </a:cubicBezTo>
                        <a:cubicBezTo>
                          <a:pt x="8592875" y="-52435"/>
                          <a:pt x="9244037" y="48595"/>
                          <a:pt x="9457150" y="0"/>
                        </a:cubicBezTo>
                        <a:cubicBezTo>
                          <a:pt x="9476534" y="186933"/>
                          <a:pt x="9418925" y="404438"/>
                          <a:pt x="9457150" y="584548"/>
                        </a:cubicBezTo>
                        <a:cubicBezTo>
                          <a:pt x="9495375" y="764658"/>
                          <a:pt x="9397846" y="966614"/>
                          <a:pt x="9457150" y="1128177"/>
                        </a:cubicBezTo>
                        <a:cubicBezTo>
                          <a:pt x="9516454" y="1289740"/>
                          <a:pt x="9438138" y="1595844"/>
                          <a:pt x="9457150" y="1753644"/>
                        </a:cubicBezTo>
                        <a:cubicBezTo>
                          <a:pt x="9476162" y="1911444"/>
                          <a:pt x="9437072" y="2067711"/>
                          <a:pt x="9457150" y="2215436"/>
                        </a:cubicBezTo>
                        <a:cubicBezTo>
                          <a:pt x="9477228" y="2363161"/>
                          <a:pt x="9429699" y="2504888"/>
                          <a:pt x="9457150" y="2718148"/>
                        </a:cubicBezTo>
                        <a:cubicBezTo>
                          <a:pt x="9484601" y="2931408"/>
                          <a:pt x="9380478" y="3211017"/>
                          <a:pt x="9457150" y="3384532"/>
                        </a:cubicBezTo>
                        <a:cubicBezTo>
                          <a:pt x="9533822" y="3558047"/>
                          <a:pt x="9383058" y="3830394"/>
                          <a:pt x="9457150" y="4091835"/>
                        </a:cubicBezTo>
                        <a:cubicBezTo>
                          <a:pt x="9161612" y="4105419"/>
                          <a:pt x="8933448" y="4026008"/>
                          <a:pt x="8771507" y="4091835"/>
                        </a:cubicBezTo>
                        <a:cubicBezTo>
                          <a:pt x="8609566" y="4157662"/>
                          <a:pt x="8292034" y="4063595"/>
                          <a:pt x="8085863" y="4091835"/>
                        </a:cubicBezTo>
                        <a:cubicBezTo>
                          <a:pt x="7879692" y="4120075"/>
                          <a:pt x="7507200" y="4039854"/>
                          <a:pt x="7305648" y="4091835"/>
                        </a:cubicBezTo>
                        <a:cubicBezTo>
                          <a:pt x="7104097" y="4143816"/>
                          <a:pt x="7150766" y="4063237"/>
                          <a:pt x="6998291" y="4091835"/>
                        </a:cubicBezTo>
                        <a:cubicBezTo>
                          <a:pt x="6845816" y="4120433"/>
                          <a:pt x="6831252" y="4066028"/>
                          <a:pt x="6690934" y="4091835"/>
                        </a:cubicBezTo>
                        <a:cubicBezTo>
                          <a:pt x="6550616" y="4117642"/>
                          <a:pt x="6459458" y="4062528"/>
                          <a:pt x="6383576" y="4091835"/>
                        </a:cubicBezTo>
                        <a:cubicBezTo>
                          <a:pt x="6307694" y="4121142"/>
                          <a:pt x="6074674" y="4046632"/>
                          <a:pt x="5981647" y="4091835"/>
                        </a:cubicBezTo>
                        <a:cubicBezTo>
                          <a:pt x="5888620" y="4137038"/>
                          <a:pt x="5665640" y="4050800"/>
                          <a:pt x="5390576" y="4091835"/>
                        </a:cubicBezTo>
                        <a:cubicBezTo>
                          <a:pt x="5115512" y="4132870"/>
                          <a:pt x="5132231" y="4064982"/>
                          <a:pt x="4894075" y="4091835"/>
                        </a:cubicBezTo>
                        <a:cubicBezTo>
                          <a:pt x="4655919" y="4118688"/>
                          <a:pt x="4676318" y="4060386"/>
                          <a:pt x="4492146" y="4091835"/>
                        </a:cubicBezTo>
                        <a:cubicBezTo>
                          <a:pt x="4307974" y="4123284"/>
                          <a:pt x="4055420" y="4017711"/>
                          <a:pt x="3806503" y="4091835"/>
                        </a:cubicBezTo>
                        <a:cubicBezTo>
                          <a:pt x="3557586" y="4165959"/>
                          <a:pt x="3342923" y="4056933"/>
                          <a:pt x="3120860" y="4091835"/>
                        </a:cubicBezTo>
                        <a:cubicBezTo>
                          <a:pt x="2898797" y="4126737"/>
                          <a:pt x="2801909" y="4080559"/>
                          <a:pt x="2718931" y="4091835"/>
                        </a:cubicBezTo>
                        <a:cubicBezTo>
                          <a:pt x="2635953" y="4103111"/>
                          <a:pt x="2182363" y="4073458"/>
                          <a:pt x="2033287" y="4091835"/>
                        </a:cubicBezTo>
                        <a:cubicBezTo>
                          <a:pt x="1884211" y="4110212"/>
                          <a:pt x="1797193" y="4070968"/>
                          <a:pt x="1631358" y="4091835"/>
                        </a:cubicBezTo>
                        <a:cubicBezTo>
                          <a:pt x="1465523" y="4112702"/>
                          <a:pt x="1194811" y="4085521"/>
                          <a:pt x="1040287" y="4091835"/>
                        </a:cubicBezTo>
                        <a:cubicBezTo>
                          <a:pt x="885763" y="4098149"/>
                          <a:pt x="839420" y="4071643"/>
                          <a:pt x="732929" y="4091835"/>
                        </a:cubicBezTo>
                        <a:cubicBezTo>
                          <a:pt x="626438" y="4112027"/>
                          <a:pt x="169468" y="4056371"/>
                          <a:pt x="0" y="4091835"/>
                        </a:cubicBezTo>
                        <a:cubicBezTo>
                          <a:pt x="-1682" y="3962022"/>
                          <a:pt x="70942" y="3678012"/>
                          <a:pt x="0" y="3466369"/>
                        </a:cubicBezTo>
                        <a:cubicBezTo>
                          <a:pt x="-70942" y="3254726"/>
                          <a:pt x="8529" y="3096566"/>
                          <a:pt x="0" y="2963658"/>
                        </a:cubicBezTo>
                        <a:cubicBezTo>
                          <a:pt x="-8529" y="2830750"/>
                          <a:pt x="34771" y="2618310"/>
                          <a:pt x="0" y="2297273"/>
                        </a:cubicBezTo>
                        <a:cubicBezTo>
                          <a:pt x="-34771" y="1976237"/>
                          <a:pt x="69969" y="1873271"/>
                          <a:pt x="0" y="1712725"/>
                        </a:cubicBezTo>
                        <a:cubicBezTo>
                          <a:pt x="-69969" y="1552179"/>
                          <a:pt x="57983" y="1213541"/>
                          <a:pt x="0" y="1046341"/>
                        </a:cubicBezTo>
                        <a:cubicBezTo>
                          <a:pt x="-57983" y="879141"/>
                          <a:pt x="90304" y="389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2A329-3B52-20CB-2602-A039702F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768" y="222297"/>
            <a:ext cx="7538209" cy="705290"/>
          </a:xfrm>
        </p:spPr>
        <p:txBody>
          <a:bodyPr/>
          <a:lstStyle/>
          <a:p>
            <a:r>
              <a:rPr lang="en-US" b="1">
                <a:solidFill>
                  <a:srgbClr val="081E3F"/>
                </a:solidFill>
                <a:latin typeface="Grandview Display"/>
                <a:ea typeface="Cambria"/>
              </a:rPr>
              <a:t>Brief Overview of D</a:t>
            </a:r>
            <a:r>
              <a:rPr lang="en-US" b="1" cap="none">
                <a:solidFill>
                  <a:srgbClr val="081E3F"/>
                </a:solidFill>
                <a:latin typeface="Grandview Display"/>
                <a:ea typeface="Cambria"/>
              </a:rPr>
              <a:t>(e,e'p)n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BD72CB-0935-2A16-C2C8-3482F0740B55}"/>
              </a:ext>
            </a:extLst>
          </p:cNvPr>
          <p:cNvSpPr txBox="1"/>
          <p:nvPr/>
        </p:nvSpPr>
        <p:spPr>
          <a:xfrm>
            <a:off x="5981683" y="1198051"/>
            <a:ext cx="555843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>
                <a:latin typeface="Grandview Display"/>
                <a:ea typeface="+mn-lt"/>
                <a:cs typeface="+mn-lt"/>
              </a:rPr>
              <a:t>C. Yero. (2020). </a:t>
            </a:r>
            <a:r>
              <a:rPr lang="en-US" sz="1400">
                <a:latin typeface="Grandview Display"/>
                <a:ea typeface="+mn-lt"/>
                <a:cs typeface="+mn-lt"/>
                <a:hlinkClick r:id="rId3"/>
              </a:rPr>
              <a:t>Thesis</a:t>
            </a:r>
            <a:endParaRPr lang="en-US" sz="1400">
              <a:latin typeface="Grandview Display"/>
              <a:ea typeface="Cambria"/>
              <a:cs typeface="+mn-lt"/>
            </a:endParaRPr>
          </a:p>
        </p:txBody>
      </p:sp>
      <p:pic>
        <p:nvPicPr>
          <p:cNvPr id="16" name="Picture 15" descr="A diagram of a physics experiment&#10;&#10;Description automatically generated">
            <a:extLst>
              <a:ext uri="{FF2B5EF4-FFF2-40B4-BE49-F238E27FC236}">
                <a16:creationId xmlns:a16="http://schemas.microsoft.com/office/drawing/2014/main" id="{C38B865F-E6F9-D8A5-0ED9-052333A70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08" y="1504950"/>
            <a:ext cx="5405984" cy="41148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BC6BFD0-6F40-84A9-3C58-70BFA5344F28}"/>
              </a:ext>
            </a:extLst>
          </p:cNvPr>
          <p:cNvGrpSpPr/>
          <p:nvPr/>
        </p:nvGrpSpPr>
        <p:grpSpPr>
          <a:xfrm>
            <a:off x="5965583" y="1506407"/>
            <a:ext cx="5541170" cy="3645121"/>
            <a:chOff x="2097974" y="1177636"/>
            <a:chExt cx="8328558" cy="5129249"/>
          </a:xfrm>
        </p:grpSpPr>
        <p:pic>
          <p:nvPicPr>
            <p:cNvPr id="7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281CB77C-F8CA-06CC-816B-F75F12807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0062" y="1214154"/>
              <a:ext cx="8146470" cy="5092731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D539DF6-C3F4-2253-334F-AA2CCF861B14}"/>
                </a:ext>
              </a:extLst>
            </p:cNvPr>
            <p:cNvSpPr/>
            <p:nvPr/>
          </p:nvSpPr>
          <p:spPr>
            <a:xfrm>
              <a:off x="2097974" y="1177636"/>
              <a:ext cx="3908961" cy="2711532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2EF8F5-9E72-7F14-6C6A-D38D196EC429}"/>
              </a:ext>
            </a:extLst>
          </p:cNvPr>
          <p:cNvSpPr txBox="1"/>
          <p:nvPr/>
        </p:nvSpPr>
        <p:spPr>
          <a:xfrm>
            <a:off x="6611804" y="5286276"/>
            <a:ext cx="475896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Grandview Display"/>
              </a:rPr>
              <a:t>(b), (c), and (d) are suppressed in the </a:t>
            </a:r>
            <a:r>
              <a:rPr lang="en-US" sz="2400">
                <a:solidFill>
                  <a:srgbClr val="C00000"/>
                </a:solidFill>
                <a:latin typeface="Grandview Display"/>
              </a:rPr>
              <a:t>kinematic window</a:t>
            </a:r>
            <a:r>
              <a:rPr lang="en-US" sz="2400">
                <a:latin typeface="Grandview Display"/>
              </a:rPr>
              <a:t> used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8DDF88-9742-A4C4-7458-C9DDAFE5634E}"/>
              </a:ext>
            </a:extLst>
          </p:cNvPr>
          <p:cNvSpPr/>
          <p:nvPr/>
        </p:nvSpPr>
        <p:spPr>
          <a:xfrm>
            <a:off x="5049821" y="3365714"/>
            <a:ext cx="914685" cy="39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656BBB-815C-B435-2069-4234636D9397}"/>
              </a:ext>
            </a:extLst>
          </p:cNvPr>
          <p:cNvSpPr txBox="1"/>
          <p:nvPr/>
        </p:nvSpPr>
        <p:spPr>
          <a:xfrm>
            <a:off x="552433" y="5617650"/>
            <a:ext cx="540603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Grandview Display"/>
                <a:ea typeface="+mn-lt"/>
                <a:cs typeface="+mn-lt"/>
              </a:rPr>
              <a:t>C. Yero, p. c.</a:t>
            </a:r>
            <a:endParaRPr lang="en-US" sz="1400">
              <a:latin typeface="Grandview Display"/>
              <a:ea typeface="Cambria"/>
              <a:cs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A9A6-37C4-26E3-C255-0AF19056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90821"/>
            <a:ext cx="2743200" cy="365125"/>
          </a:xfrm>
        </p:spPr>
        <p:txBody>
          <a:bodyPr/>
          <a:lstStyle/>
          <a:p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Grandview Display"/>
              </a:rPr>
              <a:t>1</a:t>
            </a:r>
            <a:endParaRPr lang="en-US">
              <a:solidFill>
                <a:schemeClr val="bg1">
                  <a:lumMod val="95000"/>
                </a:schemeClr>
              </a:solidFill>
              <a:latin typeface="Aptos" panose="020B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1121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3198600" y="193467"/>
            <a:ext cx="26824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33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OUTLINE</a:t>
            </a:r>
            <a:endParaRPr sz="3333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194567" y="952667"/>
            <a:ext cx="8262000" cy="5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lvl="0" indent="-45718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rabicPeriod"/>
            </a:pPr>
            <a:r>
              <a:rPr lang="e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4792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189" lvl="0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rabicPeriod"/>
            </a:pPr>
            <a:r>
              <a:rPr lang="e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 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189" lvl="0" indent="-491054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AutoNum type="arabicPeriod"/>
            </a:pPr>
            <a:r>
              <a:rPr lang="en" sz="3733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SIMC/DATA Comparison</a:t>
            </a:r>
            <a:endParaRPr sz="373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4792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None/>
            </a:pPr>
            <a:endParaRPr sz="373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189" lvl="0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rabicPeriod"/>
            </a:pPr>
            <a:r>
              <a:rPr lang="e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HMS Momentum Check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4792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189" lvl="0" indent="-457189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AutoNum type="arabicPeriod"/>
            </a:pPr>
            <a:r>
              <a:rPr lang="en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313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301BF4-8352-7306-CF66-4CD28CCDB6A7}"/>
              </a:ext>
            </a:extLst>
          </p:cNvPr>
          <p:cNvSpPr/>
          <p:nvPr/>
        </p:nvSpPr>
        <p:spPr>
          <a:xfrm>
            <a:off x="1005" y="6489261"/>
            <a:ext cx="12193006" cy="372635"/>
          </a:xfrm>
          <a:prstGeom prst="rect">
            <a:avLst/>
          </a:prstGeom>
          <a:solidFill>
            <a:srgbClr val="081E3F"/>
          </a:solidFill>
          <a:ln w="57150">
            <a:noFill/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custGeom>
                    <a:avLst/>
                    <a:gdLst>
                      <a:gd name="connsiteX0" fmla="*/ 0 w 9457150"/>
                      <a:gd name="connsiteY0" fmla="*/ 0 h 4091835"/>
                      <a:gd name="connsiteX1" fmla="*/ 401929 w 9457150"/>
                      <a:gd name="connsiteY1" fmla="*/ 0 h 4091835"/>
                      <a:gd name="connsiteX2" fmla="*/ 1182144 w 9457150"/>
                      <a:gd name="connsiteY2" fmla="*/ 0 h 4091835"/>
                      <a:gd name="connsiteX3" fmla="*/ 1678644 w 9457150"/>
                      <a:gd name="connsiteY3" fmla="*/ 0 h 4091835"/>
                      <a:gd name="connsiteX4" fmla="*/ 2269716 w 9457150"/>
                      <a:gd name="connsiteY4" fmla="*/ 0 h 4091835"/>
                      <a:gd name="connsiteX5" fmla="*/ 2577073 w 9457150"/>
                      <a:gd name="connsiteY5" fmla="*/ 0 h 4091835"/>
                      <a:gd name="connsiteX6" fmla="*/ 3262717 w 9457150"/>
                      <a:gd name="connsiteY6" fmla="*/ 0 h 4091835"/>
                      <a:gd name="connsiteX7" fmla="*/ 3948360 w 9457150"/>
                      <a:gd name="connsiteY7" fmla="*/ 0 h 4091835"/>
                      <a:gd name="connsiteX8" fmla="*/ 4728575 w 9457150"/>
                      <a:gd name="connsiteY8" fmla="*/ 0 h 4091835"/>
                      <a:gd name="connsiteX9" fmla="*/ 5130504 w 9457150"/>
                      <a:gd name="connsiteY9" fmla="*/ 0 h 4091835"/>
                      <a:gd name="connsiteX10" fmla="*/ 5721576 w 9457150"/>
                      <a:gd name="connsiteY10" fmla="*/ 0 h 4091835"/>
                      <a:gd name="connsiteX11" fmla="*/ 6407219 w 9457150"/>
                      <a:gd name="connsiteY11" fmla="*/ 0 h 4091835"/>
                      <a:gd name="connsiteX12" fmla="*/ 6809148 w 9457150"/>
                      <a:gd name="connsiteY12" fmla="*/ 0 h 4091835"/>
                      <a:gd name="connsiteX13" fmla="*/ 7305648 w 9457150"/>
                      <a:gd name="connsiteY13" fmla="*/ 0 h 4091835"/>
                      <a:gd name="connsiteX14" fmla="*/ 7991292 w 9457150"/>
                      <a:gd name="connsiteY14" fmla="*/ 0 h 4091835"/>
                      <a:gd name="connsiteX15" fmla="*/ 8771507 w 9457150"/>
                      <a:gd name="connsiteY15" fmla="*/ 0 h 4091835"/>
                      <a:gd name="connsiteX16" fmla="*/ 9457150 w 9457150"/>
                      <a:gd name="connsiteY16" fmla="*/ 0 h 4091835"/>
                      <a:gd name="connsiteX17" fmla="*/ 9457150 w 9457150"/>
                      <a:gd name="connsiteY17" fmla="*/ 666385 h 4091835"/>
                      <a:gd name="connsiteX18" fmla="*/ 9457150 w 9457150"/>
                      <a:gd name="connsiteY18" fmla="*/ 1332769 h 4091835"/>
                      <a:gd name="connsiteX19" fmla="*/ 9457150 w 9457150"/>
                      <a:gd name="connsiteY19" fmla="*/ 1794562 h 4091835"/>
                      <a:gd name="connsiteX20" fmla="*/ 9457150 w 9457150"/>
                      <a:gd name="connsiteY20" fmla="*/ 2338191 h 4091835"/>
                      <a:gd name="connsiteX21" fmla="*/ 9457150 w 9457150"/>
                      <a:gd name="connsiteY21" fmla="*/ 2922739 h 4091835"/>
                      <a:gd name="connsiteX22" fmla="*/ 9457150 w 9457150"/>
                      <a:gd name="connsiteY22" fmla="*/ 3548205 h 4091835"/>
                      <a:gd name="connsiteX23" fmla="*/ 9457150 w 9457150"/>
                      <a:gd name="connsiteY23" fmla="*/ 4091835 h 4091835"/>
                      <a:gd name="connsiteX24" fmla="*/ 8676935 w 9457150"/>
                      <a:gd name="connsiteY24" fmla="*/ 4091835 h 4091835"/>
                      <a:gd name="connsiteX25" fmla="*/ 7896720 w 9457150"/>
                      <a:gd name="connsiteY25" fmla="*/ 4091835 h 4091835"/>
                      <a:gd name="connsiteX26" fmla="*/ 7589363 w 9457150"/>
                      <a:gd name="connsiteY26" fmla="*/ 4091835 h 4091835"/>
                      <a:gd name="connsiteX27" fmla="*/ 6903720 w 9457150"/>
                      <a:gd name="connsiteY27" fmla="*/ 4091835 h 4091835"/>
                      <a:gd name="connsiteX28" fmla="*/ 6218076 w 9457150"/>
                      <a:gd name="connsiteY28" fmla="*/ 4091835 h 4091835"/>
                      <a:gd name="connsiteX29" fmla="*/ 5532433 w 9457150"/>
                      <a:gd name="connsiteY29" fmla="*/ 4091835 h 4091835"/>
                      <a:gd name="connsiteX30" fmla="*/ 4941361 w 9457150"/>
                      <a:gd name="connsiteY30" fmla="*/ 4091835 h 4091835"/>
                      <a:gd name="connsiteX31" fmla="*/ 4161146 w 9457150"/>
                      <a:gd name="connsiteY31" fmla="*/ 4091835 h 4091835"/>
                      <a:gd name="connsiteX32" fmla="*/ 3475503 w 9457150"/>
                      <a:gd name="connsiteY32" fmla="*/ 4091835 h 4091835"/>
                      <a:gd name="connsiteX33" fmla="*/ 3073574 w 9457150"/>
                      <a:gd name="connsiteY33" fmla="*/ 4091835 h 4091835"/>
                      <a:gd name="connsiteX34" fmla="*/ 2671645 w 9457150"/>
                      <a:gd name="connsiteY34" fmla="*/ 4091835 h 4091835"/>
                      <a:gd name="connsiteX35" fmla="*/ 1986001 w 9457150"/>
                      <a:gd name="connsiteY35" fmla="*/ 4091835 h 4091835"/>
                      <a:gd name="connsiteX36" fmla="*/ 1205787 w 9457150"/>
                      <a:gd name="connsiteY36" fmla="*/ 4091835 h 4091835"/>
                      <a:gd name="connsiteX37" fmla="*/ 898429 w 9457150"/>
                      <a:gd name="connsiteY37" fmla="*/ 4091835 h 4091835"/>
                      <a:gd name="connsiteX38" fmla="*/ 0 w 9457150"/>
                      <a:gd name="connsiteY38" fmla="*/ 4091835 h 4091835"/>
                      <a:gd name="connsiteX39" fmla="*/ 0 w 9457150"/>
                      <a:gd name="connsiteY39" fmla="*/ 3507287 h 4091835"/>
                      <a:gd name="connsiteX40" fmla="*/ 0 w 9457150"/>
                      <a:gd name="connsiteY40" fmla="*/ 3004576 h 4091835"/>
                      <a:gd name="connsiteX41" fmla="*/ 0 w 9457150"/>
                      <a:gd name="connsiteY41" fmla="*/ 2542783 h 4091835"/>
                      <a:gd name="connsiteX42" fmla="*/ 0 w 9457150"/>
                      <a:gd name="connsiteY42" fmla="*/ 2040072 h 4091835"/>
                      <a:gd name="connsiteX43" fmla="*/ 0 w 9457150"/>
                      <a:gd name="connsiteY43" fmla="*/ 1455524 h 4091835"/>
                      <a:gd name="connsiteX44" fmla="*/ 0 w 9457150"/>
                      <a:gd name="connsiteY44" fmla="*/ 952813 h 4091835"/>
                      <a:gd name="connsiteX45" fmla="*/ 0 w 9457150"/>
                      <a:gd name="connsiteY45" fmla="*/ 0 h 409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9457150" h="4091835" fill="none" extrusionOk="0">
                        <a:moveTo>
                          <a:pt x="0" y="0"/>
                        </a:moveTo>
                        <a:cubicBezTo>
                          <a:pt x="128545" y="-24850"/>
                          <a:pt x="295124" y="284"/>
                          <a:pt x="401929" y="0"/>
                        </a:cubicBezTo>
                        <a:cubicBezTo>
                          <a:pt x="508734" y="-284"/>
                          <a:pt x="872523" y="80049"/>
                          <a:pt x="1182144" y="0"/>
                        </a:cubicBezTo>
                        <a:cubicBezTo>
                          <a:pt x="1491766" y="-80049"/>
                          <a:pt x="1526244" y="30309"/>
                          <a:pt x="1678644" y="0"/>
                        </a:cubicBezTo>
                        <a:cubicBezTo>
                          <a:pt x="1831044" y="-30309"/>
                          <a:pt x="2058074" y="38692"/>
                          <a:pt x="2269716" y="0"/>
                        </a:cubicBezTo>
                        <a:cubicBezTo>
                          <a:pt x="2481358" y="-38692"/>
                          <a:pt x="2474443" y="2368"/>
                          <a:pt x="2577073" y="0"/>
                        </a:cubicBezTo>
                        <a:cubicBezTo>
                          <a:pt x="2679703" y="-2368"/>
                          <a:pt x="3066469" y="43302"/>
                          <a:pt x="3262717" y="0"/>
                        </a:cubicBezTo>
                        <a:cubicBezTo>
                          <a:pt x="3458965" y="-43302"/>
                          <a:pt x="3612169" y="79212"/>
                          <a:pt x="3948360" y="0"/>
                        </a:cubicBezTo>
                        <a:cubicBezTo>
                          <a:pt x="4284551" y="-79212"/>
                          <a:pt x="4390529" y="41891"/>
                          <a:pt x="4728575" y="0"/>
                        </a:cubicBezTo>
                        <a:cubicBezTo>
                          <a:pt x="5066621" y="-41891"/>
                          <a:pt x="4966663" y="23050"/>
                          <a:pt x="5130504" y="0"/>
                        </a:cubicBezTo>
                        <a:cubicBezTo>
                          <a:pt x="5294345" y="-23050"/>
                          <a:pt x="5499631" y="33820"/>
                          <a:pt x="5721576" y="0"/>
                        </a:cubicBezTo>
                        <a:cubicBezTo>
                          <a:pt x="5943521" y="-33820"/>
                          <a:pt x="6081460" y="73905"/>
                          <a:pt x="6407219" y="0"/>
                        </a:cubicBezTo>
                        <a:cubicBezTo>
                          <a:pt x="6732978" y="-73905"/>
                          <a:pt x="6659892" y="1243"/>
                          <a:pt x="6809148" y="0"/>
                        </a:cubicBezTo>
                        <a:cubicBezTo>
                          <a:pt x="6958404" y="-1243"/>
                          <a:pt x="7064552" y="10832"/>
                          <a:pt x="7305648" y="0"/>
                        </a:cubicBezTo>
                        <a:cubicBezTo>
                          <a:pt x="7546744" y="-10832"/>
                          <a:pt x="7655691" y="65683"/>
                          <a:pt x="7991292" y="0"/>
                        </a:cubicBezTo>
                        <a:cubicBezTo>
                          <a:pt x="8326893" y="-65683"/>
                          <a:pt x="8451756" y="24529"/>
                          <a:pt x="8771507" y="0"/>
                        </a:cubicBezTo>
                        <a:cubicBezTo>
                          <a:pt x="9091259" y="-24529"/>
                          <a:pt x="9232774" y="51689"/>
                          <a:pt x="9457150" y="0"/>
                        </a:cubicBezTo>
                        <a:cubicBezTo>
                          <a:pt x="9509981" y="274211"/>
                          <a:pt x="9417994" y="425311"/>
                          <a:pt x="9457150" y="666385"/>
                        </a:cubicBezTo>
                        <a:cubicBezTo>
                          <a:pt x="9496306" y="907459"/>
                          <a:pt x="9379269" y="1049421"/>
                          <a:pt x="9457150" y="1332769"/>
                        </a:cubicBezTo>
                        <a:cubicBezTo>
                          <a:pt x="9535031" y="1616117"/>
                          <a:pt x="9445734" y="1617600"/>
                          <a:pt x="9457150" y="1794562"/>
                        </a:cubicBezTo>
                        <a:cubicBezTo>
                          <a:pt x="9468566" y="1971524"/>
                          <a:pt x="9433374" y="2208109"/>
                          <a:pt x="9457150" y="2338191"/>
                        </a:cubicBezTo>
                        <a:cubicBezTo>
                          <a:pt x="9480926" y="2468273"/>
                          <a:pt x="9429104" y="2740799"/>
                          <a:pt x="9457150" y="2922739"/>
                        </a:cubicBezTo>
                        <a:cubicBezTo>
                          <a:pt x="9485196" y="3104679"/>
                          <a:pt x="9425983" y="3419335"/>
                          <a:pt x="9457150" y="3548205"/>
                        </a:cubicBezTo>
                        <a:cubicBezTo>
                          <a:pt x="9488317" y="3677075"/>
                          <a:pt x="9455700" y="3972923"/>
                          <a:pt x="9457150" y="4091835"/>
                        </a:cubicBezTo>
                        <a:cubicBezTo>
                          <a:pt x="9215523" y="4112217"/>
                          <a:pt x="8958416" y="4075665"/>
                          <a:pt x="8676935" y="4091835"/>
                        </a:cubicBezTo>
                        <a:cubicBezTo>
                          <a:pt x="8395454" y="4108005"/>
                          <a:pt x="8058594" y="4079988"/>
                          <a:pt x="7896720" y="4091835"/>
                        </a:cubicBezTo>
                        <a:cubicBezTo>
                          <a:pt x="7734847" y="4103682"/>
                          <a:pt x="7681963" y="4073479"/>
                          <a:pt x="7589363" y="4091835"/>
                        </a:cubicBezTo>
                        <a:cubicBezTo>
                          <a:pt x="7496763" y="4110191"/>
                          <a:pt x="7213750" y="4057004"/>
                          <a:pt x="6903720" y="4091835"/>
                        </a:cubicBezTo>
                        <a:cubicBezTo>
                          <a:pt x="6593690" y="4126666"/>
                          <a:pt x="6516301" y="4077867"/>
                          <a:pt x="6218076" y="4091835"/>
                        </a:cubicBezTo>
                        <a:cubicBezTo>
                          <a:pt x="5919851" y="4105803"/>
                          <a:pt x="5729694" y="4050177"/>
                          <a:pt x="5532433" y="4091835"/>
                        </a:cubicBezTo>
                        <a:cubicBezTo>
                          <a:pt x="5335172" y="4133493"/>
                          <a:pt x="5172525" y="4044072"/>
                          <a:pt x="4941361" y="4091835"/>
                        </a:cubicBezTo>
                        <a:cubicBezTo>
                          <a:pt x="4710197" y="4139598"/>
                          <a:pt x="4468168" y="4040930"/>
                          <a:pt x="4161146" y="4091835"/>
                        </a:cubicBezTo>
                        <a:cubicBezTo>
                          <a:pt x="3854124" y="4142740"/>
                          <a:pt x="3720426" y="4056184"/>
                          <a:pt x="3475503" y="4091835"/>
                        </a:cubicBezTo>
                        <a:cubicBezTo>
                          <a:pt x="3230580" y="4127486"/>
                          <a:pt x="3246953" y="4089792"/>
                          <a:pt x="3073574" y="4091835"/>
                        </a:cubicBezTo>
                        <a:cubicBezTo>
                          <a:pt x="2900195" y="4093878"/>
                          <a:pt x="2754123" y="4078794"/>
                          <a:pt x="2671645" y="4091835"/>
                        </a:cubicBezTo>
                        <a:cubicBezTo>
                          <a:pt x="2589167" y="4104876"/>
                          <a:pt x="2199192" y="4035657"/>
                          <a:pt x="1986001" y="4091835"/>
                        </a:cubicBezTo>
                        <a:cubicBezTo>
                          <a:pt x="1772810" y="4148013"/>
                          <a:pt x="1482348" y="4045542"/>
                          <a:pt x="1205787" y="4091835"/>
                        </a:cubicBezTo>
                        <a:cubicBezTo>
                          <a:pt x="929226" y="4138128"/>
                          <a:pt x="1042795" y="4086291"/>
                          <a:pt x="898429" y="4091835"/>
                        </a:cubicBezTo>
                        <a:cubicBezTo>
                          <a:pt x="754063" y="4097379"/>
                          <a:pt x="438850" y="4008546"/>
                          <a:pt x="0" y="4091835"/>
                        </a:cubicBezTo>
                        <a:cubicBezTo>
                          <a:pt x="-35855" y="3968836"/>
                          <a:pt x="20516" y="3713552"/>
                          <a:pt x="0" y="3507287"/>
                        </a:cubicBezTo>
                        <a:cubicBezTo>
                          <a:pt x="-20516" y="3301022"/>
                          <a:pt x="48786" y="3253060"/>
                          <a:pt x="0" y="3004576"/>
                        </a:cubicBezTo>
                        <a:cubicBezTo>
                          <a:pt x="-48786" y="2756092"/>
                          <a:pt x="11949" y="2735719"/>
                          <a:pt x="0" y="2542783"/>
                        </a:cubicBezTo>
                        <a:cubicBezTo>
                          <a:pt x="-11949" y="2349847"/>
                          <a:pt x="56615" y="2282520"/>
                          <a:pt x="0" y="2040072"/>
                        </a:cubicBezTo>
                        <a:cubicBezTo>
                          <a:pt x="-56615" y="1797624"/>
                          <a:pt x="3707" y="1712313"/>
                          <a:pt x="0" y="1455524"/>
                        </a:cubicBezTo>
                        <a:cubicBezTo>
                          <a:pt x="-3707" y="1198735"/>
                          <a:pt x="31526" y="1117233"/>
                          <a:pt x="0" y="952813"/>
                        </a:cubicBezTo>
                        <a:cubicBezTo>
                          <a:pt x="-31526" y="788393"/>
                          <a:pt x="8249" y="342124"/>
                          <a:pt x="0" y="0"/>
                        </a:cubicBezTo>
                        <a:close/>
                      </a:path>
                      <a:path w="9457150" h="4091835" stroke="0" extrusionOk="0">
                        <a:moveTo>
                          <a:pt x="0" y="0"/>
                        </a:moveTo>
                        <a:cubicBezTo>
                          <a:pt x="265645" y="-58968"/>
                          <a:pt x="506113" y="67556"/>
                          <a:pt x="780215" y="0"/>
                        </a:cubicBezTo>
                        <a:cubicBezTo>
                          <a:pt x="1054318" y="-67556"/>
                          <a:pt x="1075253" y="4999"/>
                          <a:pt x="1276715" y="0"/>
                        </a:cubicBezTo>
                        <a:cubicBezTo>
                          <a:pt x="1478177" y="-4999"/>
                          <a:pt x="1454758" y="23704"/>
                          <a:pt x="1584073" y="0"/>
                        </a:cubicBezTo>
                        <a:cubicBezTo>
                          <a:pt x="1713388" y="-23704"/>
                          <a:pt x="1929541" y="38251"/>
                          <a:pt x="2175145" y="0"/>
                        </a:cubicBezTo>
                        <a:cubicBezTo>
                          <a:pt x="2420749" y="-38251"/>
                          <a:pt x="2498314" y="10905"/>
                          <a:pt x="2766216" y="0"/>
                        </a:cubicBezTo>
                        <a:cubicBezTo>
                          <a:pt x="3034118" y="-10905"/>
                          <a:pt x="3034177" y="14977"/>
                          <a:pt x="3262717" y="0"/>
                        </a:cubicBezTo>
                        <a:cubicBezTo>
                          <a:pt x="3491257" y="-14977"/>
                          <a:pt x="3679095" y="59935"/>
                          <a:pt x="3853789" y="0"/>
                        </a:cubicBezTo>
                        <a:cubicBezTo>
                          <a:pt x="4028483" y="-59935"/>
                          <a:pt x="4330595" y="14660"/>
                          <a:pt x="4539432" y="0"/>
                        </a:cubicBezTo>
                        <a:cubicBezTo>
                          <a:pt x="4748269" y="-14660"/>
                          <a:pt x="4855441" y="28429"/>
                          <a:pt x="4941361" y="0"/>
                        </a:cubicBezTo>
                        <a:cubicBezTo>
                          <a:pt x="5027281" y="-28429"/>
                          <a:pt x="5463552" y="41212"/>
                          <a:pt x="5721576" y="0"/>
                        </a:cubicBezTo>
                        <a:cubicBezTo>
                          <a:pt x="5979601" y="-41212"/>
                          <a:pt x="5997185" y="41310"/>
                          <a:pt x="6123505" y="0"/>
                        </a:cubicBezTo>
                        <a:cubicBezTo>
                          <a:pt x="6249825" y="-41310"/>
                          <a:pt x="6425454" y="26052"/>
                          <a:pt x="6525433" y="0"/>
                        </a:cubicBezTo>
                        <a:cubicBezTo>
                          <a:pt x="6625412" y="-26052"/>
                          <a:pt x="6730450" y="34485"/>
                          <a:pt x="6832791" y="0"/>
                        </a:cubicBezTo>
                        <a:cubicBezTo>
                          <a:pt x="6935132" y="-34485"/>
                          <a:pt x="7096845" y="50682"/>
                          <a:pt x="7329291" y="0"/>
                        </a:cubicBezTo>
                        <a:cubicBezTo>
                          <a:pt x="7561737" y="-50682"/>
                          <a:pt x="7549040" y="15761"/>
                          <a:pt x="7731220" y="0"/>
                        </a:cubicBezTo>
                        <a:cubicBezTo>
                          <a:pt x="7913400" y="-15761"/>
                          <a:pt x="8240853" y="52435"/>
                          <a:pt x="8416864" y="0"/>
                        </a:cubicBezTo>
                        <a:cubicBezTo>
                          <a:pt x="8592875" y="-52435"/>
                          <a:pt x="9244037" y="48595"/>
                          <a:pt x="9457150" y="0"/>
                        </a:cubicBezTo>
                        <a:cubicBezTo>
                          <a:pt x="9476534" y="186933"/>
                          <a:pt x="9418925" y="404438"/>
                          <a:pt x="9457150" y="584548"/>
                        </a:cubicBezTo>
                        <a:cubicBezTo>
                          <a:pt x="9495375" y="764658"/>
                          <a:pt x="9397846" y="966614"/>
                          <a:pt x="9457150" y="1128177"/>
                        </a:cubicBezTo>
                        <a:cubicBezTo>
                          <a:pt x="9516454" y="1289740"/>
                          <a:pt x="9438138" y="1595844"/>
                          <a:pt x="9457150" y="1753644"/>
                        </a:cubicBezTo>
                        <a:cubicBezTo>
                          <a:pt x="9476162" y="1911444"/>
                          <a:pt x="9437072" y="2067711"/>
                          <a:pt x="9457150" y="2215436"/>
                        </a:cubicBezTo>
                        <a:cubicBezTo>
                          <a:pt x="9477228" y="2363161"/>
                          <a:pt x="9429699" y="2504888"/>
                          <a:pt x="9457150" y="2718148"/>
                        </a:cubicBezTo>
                        <a:cubicBezTo>
                          <a:pt x="9484601" y="2931408"/>
                          <a:pt x="9380478" y="3211017"/>
                          <a:pt x="9457150" y="3384532"/>
                        </a:cubicBezTo>
                        <a:cubicBezTo>
                          <a:pt x="9533822" y="3558047"/>
                          <a:pt x="9383058" y="3830394"/>
                          <a:pt x="9457150" y="4091835"/>
                        </a:cubicBezTo>
                        <a:cubicBezTo>
                          <a:pt x="9161612" y="4105419"/>
                          <a:pt x="8933448" y="4026008"/>
                          <a:pt x="8771507" y="4091835"/>
                        </a:cubicBezTo>
                        <a:cubicBezTo>
                          <a:pt x="8609566" y="4157662"/>
                          <a:pt x="8292034" y="4063595"/>
                          <a:pt x="8085863" y="4091835"/>
                        </a:cubicBezTo>
                        <a:cubicBezTo>
                          <a:pt x="7879692" y="4120075"/>
                          <a:pt x="7507200" y="4039854"/>
                          <a:pt x="7305648" y="4091835"/>
                        </a:cubicBezTo>
                        <a:cubicBezTo>
                          <a:pt x="7104097" y="4143816"/>
                          <a:pt x="7150766" y="4063237"/>
                          <a:pt x="6998291" y="4091835"/>
                        </a:cubicBezTo>
                        <a:cubicBezTo>
                          <a:pt x="6845816" y="4120433"/>
                          <a:pt x="6831252" y="4066028"/>
                          <a:pt x="6690934" y="4091835"/>
                        </a:cubicBezTo>
                        <a:cubicBezTo>
                          <a:pt x="6550616" y="4117642"/>
                          <a:pt x="6459458" y="4062528"/>
                          <a:pt x="6383576" y="4091835"/>
                        </a:cubicBezTo>
                        <a:cubicBezTo>
                          <a:pt x="6307694" y="4121142"/>
                          <a:pt x="6074674" y="4046632"/>
                          <a:pt x="5981647" y="4091835"/>
                        </a:cubicBezTo>
                        <a:cubicBezTo>
                          <a:pt x="5888620" y="4137038"/>
                          <a:pt x="5665640" y="4050800"/>
                          <a:pt x="5390576" y="4091835"/>
                        </a:cubicBezTo>
                        <a:cubicBezTo>
                          <a:pt x="5115512" y="4132870"/>
                          <a:pt x="5132231" y="4064982"/>
                          <a:pt x="4894075" y="4091835"/>
                        </a:cubicBezTo>
                        <a:cubicBezTo>
                          <a:pt x="4655919" y="4118688"/>
                          <a:pt x="4676318" y="4060386"/>
                          <a:pt x="4492146" y="4091835"/>
                        </a:cubicBezTo>
                        <a:cubicBezTo>
                          <a:pt x="4307974" y="4123284"/>
                          <a:pt x="4055420" y="4017711"/>
                          <a:pt x="3806503" y="4091835"/>
                        </a:cubicBezTo>
                        <a:cubicBezTo>
                          <a:pt x="3557586" y="4165959"/>
                          <a:pt x="3342923" y="4056933"/>
                          <a:pt x="3120860" y="4091835"/>
                        </a:cubicBezTo>
                        <a:cubicBezTo>
                          <a:pt x="2898797" y="4126737"/>
                          <a:pt x="2801909" y="4080559"/>
                          <a:pt x="2718931" y="4091835"/>
                        </a:cubicBezTo>
                        <a:cubicBezTo>
                          <a:pt x="2635953" y="4103111"/>
                          <a:pt x="2182363" y="4073458"/>
                          <a:pt x="2033287" y="4091835"/>
                        </a:cubicBezTo>
                        <a:cubicBezTo>
                          <a:pt x="1884211" y="4110212"/>
                          <a:pt x="1797193" y="4070968"/>
                          <a:pt x="1631358" y="4091835"/>
                        </a:cubicBezTo>
                        <a:cubicBezTo>
                          <a:pt x="1465523" y="4112702"/>
                          <a:pt x="1194811" y="4085521"/>
                          <a:pt x="1040287" y="4091835"/>
                        </a:cubicBezTo>
                        <a:cubicBezTo>
                          <a:pt x="885763" y="4098149"/>
                          <a:pt x="839420" y="4071643"/>
                          <a:pt x="732929" y="4091835"/>
                        </a:cubicBezTo>
                        <a:cubicBezTo>
                          <a:pt x="626438" y="4112027"/>
                          <a:pt x="169468" y="4056371"/>
                          <a:pt x="0" y="4091835"/>
                        </a:cubicBezTo>
                        <a:cubicBezTo>
                          <a:pt x="-1682" y="3962022"/>
                          <a:pt x="70942" y="3678012"/>
                          <a:pt x="0" y="3466369"/>
                        </a:cubicBezTo>
                        <a:cubicBezTo>
                          <a:pt x="-70942" y="3254726"/>
                          <a:pt x="8529" y="3096566"/>
                          <a:pt x="0" y="2963658"/>
                        </a:cubicBezTo>
                        <a:cubicBezTo>
                          <a:pt x="-8529" y="2830750"/>
                          <a:pt x="34771" y="2618310"/>
                          <a:pt x="0" y="2297273"/>
                        </a:cubicBezTo>
                        <a:cubicBezTo>
                          <a:pt x="-34771" y="1976237"/>
                          <a:pt x="69969" y="1873271"/>
                          <a:pt x="0" y="1712725"/>
                        </a:cubicBezTo>
                        <a:cubicBezTo>
                          <a:pt x="-69969" y="1552179"/>
                          <a:pt x="57983" y="1213541"/>
                          <a:pt x="0" y="1046341"/>
                        </a:cubicBezTo>
                        <a:cubicBezTo>
                          <a:pt x="-57983" y="879141"/>
                          <a:pt x="90304" y="389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30C2B3-58B4-496C-3B6F-7DBD4A88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6071" y="649082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randview Display"/>
              </a:rPr>
              <a:t>2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BEF112-4EE0-EF83-C63D-B4F80ED793D9}"/>
              </a:ext>
            </a:extLst>
          </p:cNvPr>
          <p:cNvGrpSpPr/>
          <p:nvPr/>
        </p:nvGrpSpPr>
        <p:grpSpPr>
          <a:xfrm>
            <a:off x="9120226" y="4331043"/>
            <a:ext cx="2639545" cy="1664320"/>
            <a:chOff x="9453601" y="4331043"/>
            <a:chExt cx="2639545" cy="1664320"/>
          </a:xfrm>
        </p:grpSpPr>
        <p:sp>
          <p:nvSpPr>
            <p:cNvPr id="630" name="Rectangle: Rounded Corners 629">
              <a:extLst>
                <a:ext uri="{FF2B5EF4-FFF2-40B4-BE49-F238E27FC236}">
                  <a16:creationId xmlns:a16="http://schemas.microsoft.com/office/drawing/2014/main" id="{2CCFCDF8-B5D4-450C-3700-C3DC9EDB94CC}"/>
                </a:ext>
              </a:extLst>
            </p:cNvPr>
            <p:cNvSpPr/>
            <p:nvPr/>
          </p:nvSpPr>
          <p:spPr>
            <a:xfrm>
              <a:off x="9453601" y="4783992"/>
              <a:ext cx="2422742" cy="1211371"/>
            </a:xfrm>
            <a:prstGeom prst="roundRect">
              <a:avLst/>
            </a:prstGeom>
            <a:solidFill>
              <a:srgbClr val="FA7F7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>
                  <a:latin typeface="Grandview Display"/>
                </a:rPr>
                <a:t>Cross Section Extraction </a:t>
              </a:r>
            </a:p>
          </p:txBody>
        </p:sp>
        <p:pic>
          <p:nvPicPr>
            <p:cNvPr id="635" name="Graphic 634" descr="Repeat outline">
              <a:extLst>
                <a:ext uri="{FF2B5EF4-FFF2-40B4-BE49-F238E27FC236}">
                  <a16:creationId xmlns:a16="http://schemas.microsoft.com/office/drawing/2014/main" id="{7D96CA71-9477-D99F-2406-42341A6DF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78746" y="4331043"/>
              <a:ext cx="914400" cy="914400"/>
            </a:xfrm>
            <a:prstGeom prst="rect">
              <a:avLst/>
            </a:prstGeom>
          </p:spPr>
        </p:pic>
      </p:grpSp>
      <p:sp>
        <p:nvSpPr>
          <p:cNvPr id="633" name="Rectangle 632">
            <a:extLst>
              <a:ext uri="{FF2B5EF4-FFF2-40B4-BE49-F238E27FC236}">
                <a16:creationId xmlns:a16="http://schemas.microsoft.com/office/drawing/2014/main" id="{233BBE76-CC22-CA6F-C077-F2D6C315300A}"/>
              </a:ext>
            </a:extLst>
          </p:cNvPr>
          <p:cNvSpPr/>
          <p:nvPr/>
        </p:nvSpPr>
        <p:spPr>
          <a:xfrm>
            <a:off x="5916186" y="4753544"/>
            <a:ext cx="2725731" cy="829354"/>
          </a:xfrm>
          <a:prstGeom prst="rect">
            <a:avLst/>
          </a:prstGeom>
          <a:solidFill>
            <a:srgbClr val="91C0EB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Grandview Display"/>
              </a:rPr>
              <a:t>Determine Event Selection Cuts</a:t>
            </a:r>
          </a:p>
        </p:txBody>
      </p:sp>
      <p:pic>
        <p:nvPicPr>
          <p:cNvPr id="640" name="Graphic 639" descr="Line arrow: Counter-clockwise curve with solid fill">
            <a:extLst>
              <a:ext uri="{FF2B5EF4-FFF2-40B4-BE49-F238E27FC236}">
                <a16:creationId xmlns:a16="http://schemas.microsoft.com/office/drawing/2014/main" id="{85D743EC-7599-56B9-FCF6-5B1256E87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740000">
            <a:off x="7855483" y="5248508"/>
            <a:ext cx="1408669" cy="1408672"/>
          </a:xfrm>
          <a:prstGeom prst="rect">
            <a:avLst/>
          </a:prstGeom>
        </p:spPr>
      </p:pic>
      <p:sp>
        <p:nvSpPr>
          <p:cNvPr id="632" name="Rectangle 631">
            <a:extLst>
              <a:ext uri="{FF2B5EF4-FFF2-40B4-BE49-F238E27FC236}">
                <a16:creationId xmlns:a16="http://schemas.microsoft.com/office/drawing/2014/main" id="{6338DAD0-3620-93B4-7A59-182CA01239AE}"/>
              </a:ext>
            </a:extLst>
          </p:cNvPr>
          <p:cNvSpPr/>
          <p:nvPr/>
        </p:nvSpPr>
        <p:spPr>
          <a:xfrm>
            <a:off x="3970126" y="3655013"/>
            <a:ext cx="2721870" cy="857929"/>
          </a:xfrm>
          <a:prstGeom prst="rect">
            <a:avLst/>
          </a:prstGeom>
          <a:solidFill>
            <a:srgbClr val="91C0EB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Grandview Display"/>
              </a:rPr>
              <a:t>Compare with Simulation (SIMC)</a:t>
            </a:r>
          </a:p>
        </p:txBody>
      </p:sp>
      <p:pic>
        <p:nvPicPr>
          <p:cNvPr id="639" name="Graphic 638" descr="Line arrow: Clockwise curve with solid fill">
            <a:extLst>
              <a:ext uri="{FF2B5EF4-FFF2-40B4-BE49-F238E27FC236}">
                <a16:creationId xmlns:a16="http://schemas.microsoft.com/office/drawing/2014/main" id="{A3B7046C-D77C-C836-52E9-498C56FC2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40000">
            <a:off x="6664670" y="3710953"/>
            <a:ext cx="1326292" cy="1223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DDE2D8-7272-60F4-3EB1-49955613E418}"/>
              </a:ext>
            </a:extLst>
          </p:cNvPr>
          <p:cNvSpPr txBox="1"/>
          <p:nvPr/>
        </p:nvSpPr>
        <p:spPr>
          <a:xfrm>
            <a:off x="344141" y="5161682"/>
            <a:ext cx="5264917" cy="1142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randview Display"/>
              </a:rPr>
              <a:t>SIMC comparison show there is further </a:t>
            </a:r>
            <a:r>
              <a:rPr lang="en-US" sz="2400" dirty="0">
                <a:solidFill>
                  <a:srgbClr val="C00000"/>
                </a:solidFill>
                <a:latin typeface="Grandview Display"/>
              </a:rPr>
              <a:t>optics </a:t>
            </a:r>
            <a:r>
              <a:rPr lang="en-US" sz="2400" dirty="0">
                <a:latin typeface="Grandview Display"/>
              </a:rPr>
              <a:t>work.</a:t>
            </a:r>
            <a:endParaRPr lang="en-US" sz="2000" dirty="0"/>
          </a:p>
        </p:txBody>
      </p:sp>
      <p:sp>
        <p:nvSpPr>
          <p:cNvPr id="631" name="Rectangle 630">
            <a:extLst>
              <a:ext uri="{FF2B5EF4-FFF2-40B4-BE49-F238E27FC236}">
                <a16:creationId xmlns:a16="http://schemas.microsoft.com/office/drawing/2014/main" id="{918A7231-3954-C148-8CEC-5053E2C79B6D}"/>
              </a:ext>
            </a:extLst>
          </p:cNvPr>
          <p:cNvSpPr/>
          <p:nvPr/>
        </p:nvSpPr>
        <p:spPr>
          <a:xfrm>
            <a:off x="1798814" y="2602696"/>
            <a:ext cx="3055245" cy="829354"/>
          </a:xfrm>
          <a:prstGeom prst="rect">
            <a:avLst/>
          </a:prstGeom>
          <a:solidFill>
            <a:srgbClr val="91C0EB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Grandview Display"/>
              </a:rPr>
              <a:t>Detector Calibrations</a:t>
            </a:r>
          </a:p>
        </p:txBody>
      </p:sp>
      <p:pic>
        <p:nvPicPr>
          <p:cNvPr id="638" name="Graphic 637" descr="Line arrow: Counter-clockwise curve with solid fill">
            <a:extLst>
              <a:ext uri="{FF2B5EF4-FFF2-40B4-BE49-F238E27FC236}">
                <a16:creationId xmlns:a16="http://schemas.microsoft.com/office/drawing/2014/main" id="{1FBD3D33-E5EC-08F1-0BF2-53B39F644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740000">
            <a:off x="2500245" y="3152365"/>
            <a:ext cx="1408669" cy="1408672"/>
          </a:xfrm>
          <a:prstGeom prst="rect">
            <a:avLst/>
          </a:prstGeom>
        </p:spPr>
      </p:pic>
      <p:pic>
        <p:nvPicPr>
          <p:cNvPr id="637" name="Graphic 636" descr="Line arrow: Clockwise curve with solid fill">
            <a:extLst>
              <a:ext uri="{FF2B5EF4-FFF2-40B4-BE49-F238E27FC236}">
                <a16:creationId xmlns:a16="http://schemas.microsoft.com/office/drawing/2014/main" id="{B71C484D-9968-F6AB-E94F-B4F4C3057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40000">
            <a:off x="2539315" y="1546534"/>
            <a:ext cx="1326292" cy="1223320"/>
          </a:xfrm>
          <a:prstGeom prst="rect">
            <a:avLst/>
          </a:prstGeom>
        </p:spPr>
      </p:pic>
      <p:sp>
        <p:nvSpPr>
          <p:cNvPr id="629" name="Rectangle: Rounded Corners 628">
            <a:extLst>
              <a:ext uri="{FF2B5EF4-FFF2-40B4-BE49-F238E27FC236}">
                <a16:creationId xmlns:a16="http://schemas.microsoft.com/office/drawing/2014/main" id="{647EB279-88C2-AE90-BB1D-388E54E326BE}"/>
              </a:ext>
            </a:extLst>
          </p:cNvPr>
          <p:cNvSpPr/>
          <p:nvPr/>
        </p:nvSpPr>
        <p:spPr>
          <a:xfrm>
            <a:off x="343582" y="1231560"/>
            <a:ext cx="2422742" cy="1211371"/>
          </a:xfrm>
          <a:prstGeom prst="roundRect">
            <a:avLst/>
          </a:prstGeom>
          <a:solidFill>
            <a:srgbClr val="FA7F7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Grandview Display"/>
              </a:rPr>
              <a:t>Set Reference Times &amp; Time Window Cuts</a:t>
            </a:r>
          </a:p>
        </p:txBody>
      </p:sp>
      <p:sp>
        <p:nvSpPr>
          <p:cNvPr id="634" name="TextBox 633">
            <a:extLst>
              <a:ext uri="{FF2B5EF4-FFF2-40B4-BE49-F238E27FC236}">
                <a16:creationId xmlns:a16="http://schemas.microsoft.com/office/drawing/2014/main" id="{2812D9A9-5169-3E8B-9C6F-3F3E8BFC7035}"/>
              </a:ext>
            </a:extLst>
          </p:cNvPr>
          <p:cNvSpPr txBox="1"/>
          <p:nvPr/>
        </p:nvSpPr>
        <p:spPr>
          <a:xfrm>
            <a:off x="2758593" y="264084"/>
            <a:ext cx="740345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81E3F"/>
                </a:solidFill>
                <a:latin typeface="Grandview Display"/>
              </a:rPr>
              <a:t>Analysis Procedure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E2C67-FDEC-F9D0-479A-7D50D727C06E}"/>
              </a:ext>
            </a:extLst>
          </p:cNvPr>
          <p:cNvSpPr txBox="1"/>
          <p:nvPr/>
        </p:nvSpPr>
        <p:spPr>
          <a:xfrm>
            <a:off x="5749578" y="1208808"/>
            <a:ext cx="5622103" cy="2280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randview Display"/>
              </a:rPr>
              <a:t>Reference times have been set &amp; Time Window cuts placed.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randview Display"/>
              </a:rPr>
              <a:t>Detector calibrations mostly done, might need revisiting.</a:t>
            </a:r>
          </a:p>
        </p:txBody>
      </p:sp>
    </p:spTree>
    <p:extLst>
      <p:ext uri="{BB962C8B-B14F-4D97-AF65-F5344CB8AC3E}">
        <p14:creationId xmlns:p14="http://schemas.microsoft.com/office/powerpoint/2010/main" val="2264847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DBCC64-0E55-60F5-BEE5-956E62CED957}"/>
              </a:ext>
            </a:extLst>
          </p:cNvPr>
          <p:cNvSpPr/>
          <p:nvPr/>
        </p:nvSpPr>
        <p:spPr>
          <a:xfrm>
            <a:off x="1005" y="6489261"/>
            <a:ext cx="12193006" cy="372635"/>
          </a:xfrm>
          <a:prstGeom prst="rect">
            <a:avLst/>
          </a:prstGeom>
          <a:solidFill>
            <a:srgbClr val="081E3F"/>
          </a:solidFill>
          <a:ln w="57150">
            <a:noFill/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custGeom>
                    <a:avLst/>
                    <a:gdLst>
                      <a:gd name="connsiteX0" fmla="*/ 0 w 9457150"/>
                      <a:gd name="connsiteY0" fmla="*/ 0 h 4091835"/>
                      <a:gd name="connsiteX1" fmla="*/ 401929 w 9457150"/>
                      <a:gd name="connsiteY1" fmla="*/ 0 h 4091835"/>
                      <a:gd name="connsiteX2" fmla="*/ 1182144 w 9457150"/>
                      <a:gd name="connsiteY2" fmla="*/ 0 h 4091835"/>
                      <a:gd name="connsiteX3" fmla="*/ 1678644 w 9457150"/>
                      <a:gd name="connsiteY3" fmla="*/ 0 h 4091835"/>
                      <a:gd name="connsiteX4" fmla="*/ 2269716 w 9457150"/>
                      <a:gd name="connsiteY4" fmla="*/ 0 h 4091835"/>
                      <a:gd name="connsiteX5" fmla="*/ 2577073 w 9457150"/>
                      <a:gd name="connsiteY5" fmla="*/ 0 h 4091835"/>
                      <a:gd name="connsiteX6" fmla="*/ 3262717 w 9457150"/>
                      <a:gd name="connsiteY6" fmla="*/ 0 h 4091835"/>
                      <a:gd name="connsiteX7" fmla="*/ 3948360 w 9457150"/>
                      <a:gd name="connsiteY7" fmla="*/ 0 h 4091835"/>
                      <a:gd name="connsiteX8" fmla="*/ 4728575 w 9457150"/>
                      <a:gd name="connsiteY8" fmla="*/ 0 h 4091835"/>
                      <a:gd name="connsiteX9" fmla="*/ 5130504 w 9457150"/>
                      <a:gd name="connsiteY9" fmla="*/ 0 h 4091835"/>
                      <a:gd name="connsiteX10" fmla="*/ 5721576 w 9457150"/>
                      <a:gd name="connsiteY10" fmla="*/ 0 h 4091835"/>
                      <a:gd name="connsiteX11" fmla="*/ 6407219 w 9457150"/>
                      <a:gd name="connsiteY11" fmla="*/ 0 h 4091835"/>
                      <a:gd name="connsiteX12" fmla="*/ 6809148 w 9457150"/>
                      <a:gd name="connsiteY12" fmla="*/ 0 h 4091835"/>
                      <a:gd name="connsiteX13" fmla="*/ 7305648 w 9457150"/>
                      <a:gd name="connsiteY13" fmla="*/ 0 h 4091835"/>
                      <a:gd name="connsiteX14" fmla="*/ 7991292 w 9457150"/>
                      <a:gd name="connsiteY14" fmla="*/ 0 h 4091835"/>
                      <a:gd name="connsiteX15" fmla="*/ 8771507 w 9457150"/>
                      <a:gd name="connsiteY15" fmla="*/ 0 h 4091835"/>
                      <a:gd name="connsiteX16" fmla="*/ 9457150 w 9457150"/>
                      <a:gd name="connsiteY16" fmla="*/ 0 h 4091835"/>
                      <a:gd name="connsiteX17" fmla="*/ 9457150 w 9457150"/>
                      <a:gd name="connsiteY17" fmla="*/ 666385 h 4091835"/>
                      <a:gd name="connsiteX18" fmla="*/ 9457150 w 9457150"/>
                      <a:gd name="connsiteY18" fmla="*/ 1332769 h 4091835"/>
                      <a:gd name="connsiteX19" fmla="*/ 9457150 w 9457150"/>
                      <a:gd name="connsiteY19" fmla="*/ 1794562 h 4091835"/>
                      <a:gd name="connsiteX20" fmla="*/ 9457150 w 9457150"/>
                      <a:gd name="connsiteY20" fmla="*/ 2338191 h 4091835"/>
                      <a:gd name="connsiteX21" fmla="*/ 9457150 w 9457150"/>
                      <a:gd name="connsiteY21" fmla="*/ 2922739 h 4091835"/>
                      <a:gd name="connsiteX22" fmla="*/ 9457150 w 9457150"/>
                      <a:gd name="connsiteY22" fmla="*/ 3548205 h 4091835"/>
                      <a:gd name="connsiteX23" fmla="*/ 9457150 w 9457150"/>
                      <a:gd name="connsiteY23" fmla="*/ 4091835 h 4091835"/>
                      <a:gd name="connsiteX24" fmla="*/ 8676935 w 9457150"/>
                      <a:gd name="connsiteY24" fmla="*/ 4091835 h 4091835"/>
                      <a:gd name="connsiteX25" fmla="*/ 7896720 w 9457150"/>
                      <a:gd name="connsiteY25" fmla="*/ 4091835 h 4091835"/>
                      <a:gd name="connsiteX26" fmla="*/ 7589363 w 9457150"/>
                      <a:gd name="connsiteY26" fmla="*/ 4091835 h 4091835"/>
                      <a:gd name="connsiteX27" fmla="*/ 6903720 w 9457150"/>
                      <a:gd name="connsiteY27" fmla="*/ 4091835 h 4091835"/>
                      <a:gd name="connsiteX28" fmla="*/ 6218076 w 9457150"/>
                      <a:gd name="connsiteY28" fmla="*/ 4091835 h 4091835"/>
                      <a:gd name="connsiteX29" fmla="*/ 5532433 w 9457150"/>
                      <a:gd name="connsiteY29" fmla="*/ 4091835 h 4091835"/>
                      <a:gd name="connsiteX30" fmla="*/ 4941361 w 9457150"/>
                      <a:gd name="connsiteY30" fmla="*/ 4091835 h 4091835"/>
                      <a:gd name="connsiteX31" fmla="*/ 4161146 w 9457150"/>
                      <a:gd name="connsiteY31" fmla="*/ 4091835 h 4091835"/>
                      <a:gd name="connsiteX32" fmla="*/ 3475503 w 9457150"/>
                      <a:gd name="connsiteY32" fmla="*/ 4091835 h 4091835"/>
                      <a:gd name="connsiteX33" fmla="*/ 3073574 w 9457150"/>
                      <a:gd name="connsiteY33" fmla="*/ 4091835 h 4091835"/>
                      <a:gd name="connsiteX34" fmla="*/ 2671645 w 9457150"/>
                      <a:gd name="connsiteY34" fmla="*/ 4091835 h 4091835"/>
                      <a:gd name="connsiteX35" fmla="*/ 1986001 w 9457150"/>
                      <a:gd name="connsiteY35" fmla="*/ 4091835 h 4091835"/>
                      <a:gd name="connsiteX36" fmla="*/ 1205787 w 9457150"/>
                      <a:gd name="connsiteY36" fmla="*/ 4091835 h 4091835"/>
                      <a:gd name="connsiteX37" fmla="*/ 898429 w 9457150"/>
                      <a:gd name="connsiteY37" fmla="*/ 4091835 h 4091835"/>
                      <a:gd name="connsiteX38" fmla="*/ 0 w 9457150"/>
                      <a:gd name="connsiteY38" fmla="*/ 4091835 h 4091835"/>
                      <a:gd name="connsiteX39" fmla="*/ 0 w 9457150"/>
                      <a:gd name="connsiteY39" fmla="*/ 3507287 h 4091835"/>
                      <a:gd name="connsiteX40" fmla="*/ 0 w 9457150"/>
                      <a:gd name="connsiteY40" fmla="*/ 3004576 h 4091835"/>
                      <a:gd name="connsiteX41" fmla="*/ 0 w 9457150"/>
                      <a:gd name="connsiteY41" fmla="*/ 2542783 h 4091835"/>
                      <a:gd name="connsiteX42" fmla="*/ 0 w 9457150"/>
                      <a:gd name="connsiteY42" fmla="*/ 2040072 h 4091835"/>
                      <a:gd name="connsiteX43" fmla="*/ 0 w 9457150"/>
                      <a:gd name="connsiteY43" fmla="*/ 1455524 h 4091835"/>
                      <a:gd name="connsiteX44" fmla="*/ 0 w 9457150"/>
                      <a:gd name="connsiteY44" fmla="*/ 952813 h 4091835"/>
                      <a:gd name="connsiteX45" fmla="*/ 0 w 9457150"/>
                      <a:gd name="connsiteY45" fmla="*/ 0 h 409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9457150" h="4091835" fill="none" extrusionOk="0">
                        <a:moveTo>
                          <a:pt x="0" y="0"/>
                        </a:moveTo>
                        <a:cubicBezTo>
                          <a:pt x="128545" y="-24850"/>
                          <a:pt x="295124" y="284"/>
                          <a:pt x="401929" y="0"/>
                        </a:cubicBezTo>
                        <a:cubicBezTo>
                          <a:pt x="508734" y="-284"/>
                          <a:pt x="872523" y="80049"/>
                          <a:pt x="1182144" y="0"/>
                        </a:cubicBezTo>
                        <a:cubicBezTo>
                          <a:pt x="1491766" y="-80049"/>
                          <a:pt x="1526244" y="30309"/>
                          <a:pt x="1678644" y="0"/>
                        </a:cubicBezTo>
                        <a:cubicBezTo>
                          <a:pt x="1831044" y="-30309"/>
                          <a:pt x="2058074" y="38692"/>
                          <a:pt x="2269716" y="0"/>
                        </a:cubicBezTo>
                        <a:cubicBezTo>
                          <a:pt x="2481358" y="-38692"/>
                          <a:pt x="2474443" y="2368"/>
                          <a:pt x="2577073" y="0"/>
                        </a:cubicBezTo>
                        <a:cubicBezTo>
                          <a:pt x="2679703" y="-2368"/>
                          <a:pt x="3066469" y="43302"/>
                          <a:pt x="3262717" y="0"/>
                        </a:cubicBezTo>
                        <a:cubicBezTo>
                          <a:pt x="3458965" y="-43302"/>
                          <a:pt x="3612169" y="79212"/>
                          <a:pt x="3948360" y="0"/>
                        </a:cubicBezTo>
                        <a:cubicBezTo>
                          <a:pt x="4284551" y="-79212"/>
                          <a:pt x="4390529" y="41891"/>
                          <a:pt x="4728575" y="0"/>
                        </a:cubicBezTo>
                        <a:cubicBezTo>
                          <a:pt x="5066621" y="-41891"/>
                          <a:pt x="4966663" y="23050"/>
                          <a:pt x="5130504" y="0"/>
                        </a:cubicBezTo>
                        <a:cubicBezTo>
                          <a:pt x="5294345" y="-23050"/>
                          <a:pt x="5499631" y="33820"/>
                          <a:pt x="5721576" y="0"/>
                        </a:cubicBezTo>
                        <a:cubicBezTo>
                          <a:pt x="5943521" y="-33820"/>
                          <a:pt x="6081460" y="73905"/>
                          <a:pt x="6407219" y="0"/>
                        </a:cubicBezTo>
                        <a:cubicBezTo>
                          <a:pt x="6732978" y="-73905"/>
                          <a:pt x="6659892" y="1243"/>
                          <a:pt x="6809148" y="0"/>
                        </a:cubicBezTo>
                        <a:cubicBezTo>
                          <a:pt x="6958404" y="-1243"/>
                          <a:pt x="7064552" y="10832"/>
                          <a:pt x="7305648" y="0"/>
                        </a:cubicBezTo>
                        <a:cubicBezTo>
                          <a:pt x="7546744" y="-10832"/>
                          <a:pt x="7655691" y="65683"/>
                          <a:pt x="7991292" y="0"/>
                        </a:cubicBezTo>
                        <a:cubicBezTo>
                          <a:pt x="8326893" y="-65683"/>
                          <a:pt x="8451756" y="24529"/>
                          <a:pt x="8771507" y="0"/>
                        </a:cubicBezTo>
                        <a:cubicBezTo>
                          <a:pt x="9091259" y="-24529"/>
                          <a:pt x="9232774" y="51689"/>
                          <a:pt x="9457150" y="0"/>
                        </a:cubicBezTo>
                        <a:cubicBezTo>
                          <a:pt x="9509981" y="274211"/>
                          <a:pt x="9417994" y="425311"/>
                          <a:pt x="9457150" y="666385"/>
                        </a:cubicBezTo>
                        <a:cubicBezTo>
                          <a:pt x="9496306" y="907459"/>
                          <a:pt x="9379269" y="1049421"/>
                          <a:pt x="9457150" y="1332769"/>
                        </a:cubicBezTo>
                        <a:cubicBezTo>
                          <a:pt x="9535031" y="1616117"/>
                          <a:pt x="9445734" y="1617600"/>
                          <a:pt x="9457150" y="1794562"/>
                        </a:cubicBezTo>
                        <a:cubicBezTo>
                          <a:pt x="9468566" y="1971524"/>
                          <a:pt x="9433374" y="2208109"/>
                          <a:pt x="9457150" y="2338191"/>
                        </a:cubicBezTo>
                        <a:cubicBezTo>
                          <a:pt x="9480926" y="2468273"/>
                          <a:pt x="9429104" y="2740799"/>
                          <a:pt x="9457150" y="2922739"/>
                        </a:cubicBezTo>
                        <a:cubicBezTo>
                          <a:pt x="9485196" y="3104679"/>
                          <a:pt x="9425983" y="3419335"/>
                          <a:pt x="9457150" y="3548205"/>
                        </a:cubicBezTo>
                        <a:cubicBezTo>
                          <a:pt x="9488317" y="3677075"/>
                          <a:pt x="9455700" y="3972923"/>
                          <a:pt x="9457150" y="4091835"/>
                        </a:cubicBezTo>
                        <a:cubicBezTo>
                          <a:pt x="9215523" y="4112217"/>
                          <a:pt x="8958416" y="4075665"/>
                          <a:pt x="8676935" y="4091835"/>
                        </a:cubicBezTo>
                        <a:cubicBezTo>
                          <a:pt x="8395454" y="4108005"/>
                          <a:pt x="8058594" y="4079988"/>
                          <a:pt x="7896720" y="4091835"/>
                        </a:cubicBezTo>
                        <a:cubicBezTo>
                          <a:pt x="7734847" y="4103682"/>
                          <a:pt x="7681963" y="4073479"/>
                          <a:pt x="7589363" y="4091835"/>
                        </a:cubicBezTo>
                        <a:cubicBezTo>
                          <a:pt x="7496763" y="4110191"/>
                          <a:pt x="7213750" y="4057004"/>
                          <a:pt x="6903720" y="4091835"/>
                        </a:cubicBezTo>
                        <a:cubicBezTo>
                          <a:pt x="6593690" y="4126666"/>
                          <a:pt x="6516301" y="4077867"/>
                          <a:pt x="6218076" y="4091835"/>
                        </a:cubicBezTo>
                        <a:cubicBezTo>
                          <a:pt x="5919851" y="4105803"/>
                          <a:pt x="5729694" y="4050177"/>
                          <a:pt x="5532433" y="4091835"/>
                        </a:cubicBezTo>
                        <a:cubicBezTo>
                          <a:pt x="5335172" y="4133493"/>
                          <a:pt x="5172525" y="4044072"/>
                          <a:pt x="4941361" y="4091835"/>
                        </a:cubicBezTo>
                        <a:cubicBezTo>
                          <a:pt x="4710197" y="4139598"/>
                          <a:pt x="4468168" y="4040930"/>
                          <a:pt x="4161146" y="4091835"/>
                        </a:cubicBezTo>
                        <a:cubicBezTo>
                          <a:pt x="3854124" y="4142740"/>
                          <a:pt x="3720426" y="4056184"/>
                          <a:pt x="3475503" y="4091835"/>
                        </a:cubicBezTo>
                        <a:cubicBezTo>
                          <a:pt x="3230580" y="4127486"/>
                          <a:pt x="3246953" y="4089792"/>
                          <a:pt x="3073574" y="4091835"/>
                        </a:cubicBezTo>
                        <a:cubicBezTo>
                          <a:pt x="2900195" y="4093878"/>
                          <a:pt x="2754123" y="4078794"/>
                          <a:pt x="2671645" y="4091835"/>
                        </a:cubicBezTo>
                        <a:cubicBezTo>
                          <a:pt x="2589167" y="4104876"/>
                          <a:pt x="2199192" y="4035657"/>
                          <a:pt x="1986001" y="4091835"/>
                        </a:cubicBezTo>
                        <a:cubicBezTo>
                          <a:pt x="1772810" y="4148013"/>
                          <a:pt x="1482348" y="4045542"/>
                          <a:pt x="1205787" y="4091835"/>
                        </a:cubicBezTo>
                        <a:cubicBezTo>
                          <a:pt x="929226" y="4138128"/>
                          <a:pt x="1042795" y="4086291"/>
                          <a:pt x="898429" y="4091835"/>
                        </a:cubicBezTo>
                        <a:cubicBezTo>
                          <a:pt x="754063" y="4097379"/>
                          <a:pt x="438850" y="4008546"/>
                          <a:pt x="0" y="4091835"/>
                        </a:cubicBezTo>
                        <a:cubicBezTo>
                          <a:pt x="-35855" y="3968836"/>
                          <a:pt x="20516" y="3713552"/>
                          <a:pt x="0" y="3507287"/>
                        </a:cubicBezTo>
                        <a:cubicBezTo>
                          <a:pt x="-20516" y="3301022"/>
                          <a:pt x="48786" y="3253060"/>
                          <a:pt x="0" y="3004576"/>
                        </a:cubicBezTo>
                        <a:cubicBezTo>
                          <a:pt x="-48786" y="2756092"/>
                          <a:pt x="11949" y="2735719"/>
                          <a:pt x="0" y="2542783"/>
                        </a:cubicBezTo>
                        <a:cubicBezTo>
                          <a:pt x="-11949" y="2349847"/>
                          <a:pt x="56615" y="2282520"/>
                          <a:pt x="0" y="2040072"/>
                        </a:cubicBezTo>
                        <a:cubicBezTo>
                          <a:pt x="-56615" y="1797624"/>
                          <a:pt x="3707" y="1712313"/>
                          <a:pt x="0" y="1455524"/>
                        </a:cubicBezTo>
                        <a:cubicBezTo>
                          <a:pt x="-3707" y="1198735"/>
                          <a:pt x="31526" y="1117233"/>
                          <a:pt x="0" y="952813"/>
                        </a:cubicBezTo>
                        <a:cubicBezTo>
                          <a:pt x="-31526" y="788393"/>
                          <a:pt x="8249" y="342124"/>
                          <a:pt x="0" y="0"/>
                        </a:cubicBezTo>
                        <a:close/>
                      </a:path>
                      <a:path w="9457150" h="4091835" stroke="0" extrusionOk="0">
                        <a:moveTo>
                          <a:pt x="0" y="0"/>
                        </a:moveTo>
                        <a:cubicBezTo>
                          <a:pt x="265645" y="-58968"/>
                          <a:pt x="506113" y="67556"/>
                          <a:pt x="780215" y="0"/>
                        </a:cubicBezTo>
                        <a:cubicBezTo>
                          <a:pt x="1054318" y="-67556"/>
                          <a:pt x="1075253" y="4999"/>
                          <a:pt x="1276715" y="0"/>
                        </a:cubicBezTo>
                        <a:cubicBezTo>
                          <a:pt x="1478177" y="-4999"/>
                          <a:pt x="1454758" y="23704"/>
                          <a:pt x="1584073" y="0"/>
                        </a:cubicBezTo>
                        <a:cubicBezTo>
                          <a:pt x="1713388" y="-23704"/>
                          <a:pt x="1929541" y="38251"/>
                          <a:pt x="2175145" y="0"/>
                        </a:cubicBezTo>
                        <a:cubicBezTo>
                          <a:pt x="2420749" y="-38251"/>
                          <a:pt x="2498314" y="10905"/>
                          <a:pt x="2766216" y="0"/>
                        </a:cubicBezTo>
                        <a:cubicBezTo>
                          <a:pt x="3034118" y="-10905"/>
                          <a:pt x="3034177" y="14977"/>
                          <a:pt x="3262717" y="0"/>
                        </a:cubicBezTo>
                        <a:cubicBezTo>
                          <a:pt x="3491257" y="-14977"/>
                          <a:pt x="3679095" y="59935"/>
                          <a:pt x="3853789" y="0"/>
                        </a:cubicBezTo>
                        <a:cubicBezTo>
                          <a:pt x="4028483" y="-59935"/>
                          <a:pt x="4330595" y="14660"/>
                          <a:pt x="4539432" y="0"/>
                        </a:cubicBezTo>
                        <a:cubicBezTo>
                          <a:pt x="4748269" y="-14660"/>
                          <a:pt x="4855441" y="28429"/>
                          <a:pt x="4941361" y="0"/>
                        </a:cubicBezTo>
                        <a:cubicBezTo>
                          <a:pt x="5027281" y="-28429"/>
                          <a:pt x="5463552" y="41212"/>
                          <a:pt x="5721576" y="0"/>
                        </a:cubicBezTo>
                        <a:cubicBezTo>
                          <a:pt x="5979601" y="-41212"/>
                          <a:pt x="5997185" y="41310"/>
                          <a:pt x="6123505" y="0"/>
                        </a:cubicBezTo>
                        <a:cubicBezTo>
                          <a:pt x="6249825" y="-41310"/>
                          <a:pt x="6425454" y="26052"/>
                          <a:pt x="6525433" y="0"/>
                        </a:cubicBezTo>
                        <a:cubicBezTo>
                          <a:pt x="6625412" y="-26052"/>
                          <a:pt x="6730450" y="34485"/>
                          <a:pt x="6832791" y="0"/>
                        </a:cubicBezTo>
                        <a:cubicBezTo>
                          <a:pt x="6935132" y="-34485"/>
                          <a:pt x="7096845" y="50682"/>
                          <a:pt x="7329291" y="0"/>
                        </a:cubicBezTo>
                        <a:cubicBezTo>
                          <a:pt x="7561737" y="-50682"/>
                          <a:pt x="7549040" y="15761"/>
                          <a:pt x="7731220" y="0"/>
                        </a:cubicBezTo>
                        <a:cubicBezTo>
                          <a:pt x="7913400" y="-15761"/>
                          <a:pt x="8240853" y="52435"/>
                          <a:pt x="8416864" y="0"/>
                        </a:cubicBezTo>
                        <a:cubicBezTo>
                          <a:pt x="8592875" y="-52435"/>
                          <a:pt x="9244037" y="48595"/>
                          <a:pt x="9457150" y="0"/>
                        </a:cubicBezTo>
                        <a:cubicBezTo>
                          <a:pt x="9476534" y="186933"/>
                          <a:pt x="9418925" y="404438"/>
                          <a:pt x="9457150" y="584548"/>
                        </a:cubicBezTo>
                        <a:cubicBezTo>
                          <a:pt x="9495375" y="764658"/>
                          <a:pt x="9397846" y="966614"/>
                          <a:pt x="9457150" y="1128177"/>
                        </a:cubicBezTo>
                        <a:cubicBezTo>
                          <a:pt x="9516454" y="1289740"/>
                          <a:pt x="9438138" y="1595844"/>
                          <a:pt x="9457150" y="1753644"/>
                        </a:cubicBezTo>
                        <a:cubicBezTo>
                          <a:pt x="9476162" y="1911444"/>
                          <a:pt x="9437072" y="2067711"/>
                          <a:pt x="9457150" y="2215436"/>
                        </a:cubicBezTo>
                        <a:cubicBezTo>
                          <a:pt x="9477228" y="2363161"/>
                          <a:pt x="9429699" y="2504888"/>
                          <a:pt x="9457150" y="2718148"/>
                        </a:cubicBezTo>
                        <a:cubicBezTo>
                          <a:pt x="9484601" y="2931408"/>
                          <a:pt x="9380478" y="3211017"/>
                          <a:pt x="9457150" y="3384532"/>
                        </a:cubicBezTo>
                        <a:cubicBezTo>
                          <a:pt x="9533822" y="3558047"/>
                          <a:pt x="9383058" y="3830394"/>
                          <a:pt x="9457150" y="4091835"/>
                        </a:cubicBezTo>
                        <a:cubicBezTo>
                          <a:pt x="9161612" y="4105419"/>
                          <a:pt x="8933448" y="4026008"/>
                          <a:pt x="8771507" y="4091835"/>
                        </a:cubicBezTo>
                        <a:cubicBezTo>
                          <a:pt x="8609566" y="4157662"/>
                          <a:pt x="8292034" y="4063595"/>
                          <a:pt x="8085863" y="4091835"/>
                        </a:cubicBezTo>
                        <a:cubicBezTo>
                          <a:pt x="7879692" y="4120075"/>
                          <a:pt x="7507200" y="4039854"/>
                          <a:pt x="7305648" y="4091835"/>
                        </a:cubicBezTo>
                        <a:cubicBezTo>
                          <a:pt x="7104097" y="4143816"/>
                          <a:pt x="7150766" y="4063237"/>
                          <a:pt x="6998291" y="4091835"/>
                        </a:cubicBezTo>
                        <a:cubicBezTo>
                          <a:pt x="6845816" y="4120433"/>
                          <a:pt x="6831252" y="4066028"/>
                          <a:pt x="6690934" y="4091835"/>
                        </a:cubicBezTo>
                        <a:cubicBezTo>
                          <a:pt x="6550616" y="4117642"/>
                          <a:pt x="6459458" y="4062528"/>
                          <a:pt x="6383576" y="4091835"/>
                        </a:cubicBezTo>
                        <a:cubicBezTo>
                          <a:pt x="6307694" y="4121142"/>
                          <a:pt x="6074674" y="4046632"/>
                          <a:pt x="5981647" y="4091835"/>
                        </a:cubicBezTo>
                        <a:cubicBezTo>
                          <a:pt x="5888620" y="4137038"/>
                          <a:pt x="5665640" y="4050800"/>
                          <a:pt x="5390576" y="4091835"/>
                        </a:cubicBezTo>
                        <a:cubicBezTo>
                          <a:pt x="5115512" y="4132870"/>
                          <a:pt x="5132231" y="4064982"/>
                          <a:pt x="4894075" y="4091835"/>
                        </a:cubicBezTo>
                        <a:cubicBezTo>
                          <a:pt x="4655919" y="4118688"/>
                          <a:pt x="4676318" y="4060386"/>
                          <a:pt x="4492146" y="4091835"/>
                        </a:cubicBezTo>
                        <a:cubicBezTo>
                          <a:pt x="4307974" y="4123284"/>
                          <a:pt x="4055420" y="4017711"/>
                          <a:pt x="3806503" y="4091835"/>
                        </a:cubicBezTo>
                        <a:cubicBezTo>
                          <a:pt x="3557586" y="4165959"/>
                          <a:pt x="3342923" y="4056933"/>
                          <a:pt x="3120860" y="4091835"/>
                        </a:cubicBezTo>
                        <a:cubicBezTo>
                          <a:pt x="2898797" y="4126737"/>
                          <a:pt x="2801909" y="4080559"/>
                          <a:pt x="2718931" y="4091835"/>
                        </a:cubicBezTo>
                        <a:cubicBezTo>
                          <a:pt x="2635953" y="4103111"/>
                          <a:pt x="2182363" y="4073458"/>
                          <a:pt x="2033287" y="4091835"/>
                        </a:cubicBezTo>
                        <a:cubicBezTo>
                          <a:pt x="1884211" y="4110212"/>
                          <a:pt x="1797193" y="4070968"/>
                          <a:pt x="1631358" y="4091835"/>
                        </a:cubicBezTo>
                        <a:cubicBezTo>
                          <a:pt x="1465523" y="4112702"/>
                          <a:pt x="1194811" y="4085521"/>
                          <a:pt x="1040287" y="4091835"/>
                        </a:cubicBezTo>
                        <a:cubicBezTo>
                          <a:pt x="885763" y="4098149"/>
                          <a:pt x="839420" y="4071643"/>
                          <a:pt x="732929" y="4091835"/>
                        </a:cubicBezTo>
                        <a:cubicBezTo>
                          <a:pt x="626438" y="4112027"/>
                          <a:pt x="169468" y="4056371"/>
                          <a:pt x="0" y="4091835"/>
                        </a:cubicBezTo>
                        <a:cubicBezTo>
                          <a:pt x="-1682" y="3962022"/>
                          <a:pt x="70942" y="3678012"/>
                          <a:pt x="0" y="3466369"/>
                        </a:cubicBezTo>
                        <a:cubicBezTo>
                          <a:pt x="-70942" y="3254726"/>
                          <a:pt x="8529" y="3096566"/>
                          <a:pt x="0" y="2963658"/>
                        </a:cubicBezTo>
                        <a:cubicBezTo>
                          <a:pt x="-8529" y="2830750"/>
                          <a:pt x="34771" y="2618310"/>
                          <a:pt x="0" y="2297273"/>
                        </a:cubicBezTo>
                        <a:cubicBezTo>
                          <a:pt x="-34771" y="1976237"/>
                          <a:pt x="69969" y="1873271"/>
                          <a:pt x="0" y="1712725"/>
                        </a:cubicBezTo>
                        <a:cubicBezTo>
                          <a:pt x="-69969" y="1552179"/>
                          <a:pt x="57983" y="1213541"/>
                          <a:pt x="0" y="1046341"/>
                        </a:cubicBezTo>
                        <a:cubicBezTo>
                          <a:pt x="-57983" y="879141"/>
                          <a:pt x="90304" y="389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2A329-3B52-20CB-2602-A039702F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061" y="20916"/>
            <a:ext cx="7538209" cy="705290"/>
          </a:xfrm>
        </p:spPr>
        <p:txBody>
          <a:bodyPr/>
          <a:lstStyle/>
          <a:p>
            <a:r>
              <a:rPr lang="en-US" b="1">
                <a:solidFill>
                  <a:srgbClr val="081E3F"/>
                </a:solidFill>
                <a:latin typeface="Grandview Display"/>
                <a:ea typeface="Cambria"/>
              </a:rPr>
              <a:t>SIMC-H(e,e'p) Comparison</a:t>
            </a:r>
            <a:endParaRPr lang="en-US" b="1" cap="none">
              <a:solidFill>
                <a:srgbClr val="081E3F"/>
              </a:solidFill>
              <a:latin typeface="Grandview Display"/>
              <a:ea typeface="Cambr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A9A6-37C4-26E3-C255-0AF19056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90821"/>
            <a:ext cx="2743200" cy="365125"/>
          </a:xfrm>
        </p:spPr>
        <p:txBody>
          <a:bodyPr/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Grandview Display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02DF54-9620-D5E2-E22D-C17E9CEF144A}"/>
              </a:ext>
            </a:extLst>
          </p:cNvPr>
          <p:cNvSpPr txBox="1"/>
          <p:nvPr/>
        </p:nvSpPr>
        <p:spPr>
          <a:xfrm>
            <a:off x="4842244" y="546616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Grandview Display"/>
              </a:rPr>
              <a:t>Hydrogen Elastics</a:t>
            </a:r>
            <a:endParaRPr lang="en-US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C8A6D2A9-A19D-1FF7-E690-AF4791F2D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361" y="3792069"/>
            <a:ext cx="3346718" cy="2904566"/>
          </a:xfrm>
          <a:prstGeom prst="rect">
            <a:avLst/>
          </a:prstGeom>
        </p:spPr>
      </p:pic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4418449B-68A7-4C17-2B07-2218B6A53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361" y="878543"/>
            <a:ext cx="3391542" cy="2904564"/>
          </a:xfrm>
          <a:prstGeom prst="rect">
            <a:avLst/>
          </a:prstGeom>
        </p:spPr>
      </p:pic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3C7AB19B-071B-9CC1-41F7-EBA2BDB0D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860" y="878539"/>
            <a:ext cx="3313102" cy="2904567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AB3EF5FC-025B-3DE4-557B-69B1B17E0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02" y="878540"/>
            <a:ext cx="3391542" cy="2904566"/>
          </a:xfrm>
          <a:prstGeom prst="rect">
            <a:avLst/>
          </a:prstGeom>
        </p:spPr>
      </p:pic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C26129D3-1984-78AB-0DDF-3155C0BC5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4625" y="3792070"/>
            <a:ext cx="3391542" cy="2904566"/>
          </a:xfrm>
          <a:prstGeom prst="rect">
            <a:avLst/>
          </a:prstGeom>
        </p:spPr>
      </p:pic>
      <p:pic>
        <p:nvPicPr>
          <p:cNvPr id="10" name="Picture 9" descr="A graph of a graph&#10;&#10;Description automatically generated">
            <a:extLst>
              <a:ext uri="{FF2B5EF4-FFF2-40B4-BE49-F238E27FC236}">
                <a16:creationId xmlns:a16="http://schemas.microsoft.com/office/drawing/2014/main" id="{9C95104F-84B1-6B65-B296-E70D39A4E2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507" y="3792069"/>
            <a:ext cx="3391544" cy="29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76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DBCC64-0E55-60F5-BEE5-956E62CED957}"/>
              </a:ext>
            </a:extLst>
          </p:cNvPr>
          <p:cNvSpPr/>
          <p:nvPr/>
        </p:nvSpPr>
        <p:spPr>
          <a:xfrm>
            <a:off x="1005" y="6489261"/>
            <a:ext cx="12193006" cy="372635"/>
          </a:xfrm>
          <a:prstGeom prst="rect">
            <a:avLst/>
          </a:prstGeom>
          <a:solidFill>
            <a:srgbClr val="081E3F"/>
          </a:solidFill>
          <a:ln w="57150">
            <a:noFill/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custGeom>
                    <a:avLst/>
                    <a:gdLst>
                      <a:gd name="connsiteX0" fmla="*/ 0 w 9457150"/>
                      <a:gd name="connsiteY0" fmla="*/ 0 h 4091835"/>
                      <a:gd name="connsiteX1" fmla="*/ 401929 w 9457150"/>
                      <a:gd name="connsiteY1" fmla="*/ 0 h 4091835"/>
                      <a:gd name="connsiteX2" fmla="*/ 1182144 w 9457150"/>
                      <a:gd name="connsiteY2" fmla="*/ 0 h 4091835"/>
                      <a:gd name="connsiteX3" fmla="*/ 1678644 w 9457150"/>
                      <a:gd name="connsiteY3" fmla="*/ 0 h 4091835"/>
                      <a:gd name="connsiteX4" fmla="*/ 2269716 w 9457150"/>
                      <a:gd name="connsiteY4" fmla="*/ 0 h 4091835"/>
                      <a:gd name="connsiteX5" fmla="*/ 2577073 w 9457150"/>
                      <a:gd name="connsiteY5" fmla="*/ 0 h 4091835"/>
                      <a:gd name="connsiteX6" fmla="*/ 3262717 w 9457150"/>
                      <a:gd name="connsiteY6" fmla="*/ 0 h 4091835"/>
                      <a:gd name="connsiteX7" fmla="*/ 3948360 w 9457150"/>
                      <a:gd name="connsiteY7" fmla="*/ 0 h 4091835"/>
                      <a:gd name="connsiteX8" fmla="*/ 4728575 w 9457150"/>
                      <a:gd name="connsiteY8" fmla="*/ 0 h 4091835"/>
                      <a:gd name="connsiteX9" fmla="*/ 5130504 w 9457150"/>
                      <a:gd name="connsiteY9" fmla="*/ 0 h 4091835"/>
                      <a:gd name="connsiteX10" fmla="*/ 5721576 w 9457150"/>
                      <a:gd name="connsiteY10" fmla="*/ 0 h 4091835"/>
                      <a:gd name="connsiteX11" fmla="*/ 6407219 w 9457150"/>
                      <a:gd name="connsiteY11" fmla="*/ 0 h 4091835"/>
                      <a:gd name="connsiteX12" fmla="*/ 6809148 w 9457150"/>
                      <a:gd name="connsiteY12" fmla="*/ 0 h 4091835"/>
                      <a:gd name="connsiteX13" fmla="*/ 7305648 w 9457150"/>
                      <a:gd name="connsiteY13" fmla="*/ 0 h 4091835"/>
                      <a:gd name="connsiteX14" fmla="*/ 7991292 w 9457150"/>
                      <a:gd name="connsiteY14" fmla="*/ 0 h 4091835"/>
                      <a:gd name="connsiteX15" fmla="*/ 8771507 w 9457150"/>
                      <a:gd name="connsiteY15" fmla="*/ 0 h 4091835"/>
                      <a:gd name="connsiteX16" fmla="*/ 9457150 w 9457150"/>
                      <a:gd name="connsiteY16" fmla="*/ 0 h 4091835"/>
                      <a:gd name="connsiteX17" fmla="*/ 9457150 w 9457150"/>
                      <a:gd name="connsiteY17" fmla="*/ 666385 h 4091835"/>
                      <a:gd name="connsiteX18" fmla="*/ 9457150 w 9457150"/>
                      <a:gd name="connsiteY18" fmla="*/ 1332769 h 4091835"/>
                      <a:gd name="connsiteX19" fmla="*/ 9457150 w 9457150"/>
                      <a:gd name="connsiteY19" fmla="*/ 1794562 h 4091835"/>
                      <a:gd name="connsiteX20" fmla="*/ 9457150 w 9457150"/>
                      <a:gd name="connsiteY20" fmla="*/ 2338191 h 4091835"/>
                      <a:gd name="connsiteX21" fmla="*/ 9457150 w 9457150"/>
                      <a:gd name="connsiteY21" fmla="*/ 2922739 h 4091835"/>
                      <a:gd name="connsiteX22" fmla="*/ 9457150 w 9457150"/>
                      <a:gd name="connsiteY22" fmla="*/ 3548205 h 4091835"/>
                      <a:gd name="connsiteX23" fmla="*/ 9457150 w 9457150"/>
                      <a:gd name="connsiteY23" fmla="*/ 4091835 h 4091835"/>
                      <a:gd name="connsiteX24" fmla="*/ 8676935 w 9457150"/>
                      <a:gd name="connsiteY24" fmla="*/ 4091835 h 4091835"/>
                      <a:gd name="connsiteX25" fmla="*/ 7896720 w 9457150"/>
                      <a:gd name="connsiteY25" fmla="*/ 4091835 h 4091835"/>
                      <a:gd name="connsiteX26" fmla="*/ 7589363 w 9457150"/>
                      <a:gd name="connsiteY26" fmla="*/ 4091835 h 4091835"/>
                      <a:gd name="connsiteX27" fmla="*/ 6903720 w 9457150"/>
                      <a:gd name="connsiteY27" fmla="*/ 4091835 h 4091835"/>
                      <a:gd name="connsiteX28" fmla="*/ 6218076 w 9457150"/>
                      <a:gd name="connsiteY28" fmla="*/ 4091835 h 4091835"/>
                      <a:gd name="connsiteX29" fmla="*/ 5532433 w 9457150"/>
                      <a:gd name="connsiteY29" fmla="*/ 4091835 h 4091835"/>
                      <a:gd name="connsiteX30" fmla="*/ 4941361 w 9457150"/>
                      <a:gd name="connsiteY30" fmla="*/ 4091835 h 4091835"/>
                      <a:gd name="connsiteX31" fmla="*/ 4161146 w 9457150"/>
                      <a:gd name="connsiteY31" fmla="*/ 4091835 h 4091835"/>
                      <a:gd name="connsiteX32" fmla="*/ 3475503 w 9457150"/>
                      <a:gd name="connsiteY32" fmla="*/ 4091835 h 4091835"/>
                      <a:gd name="connsiteX33" fmla="*/ 3073574 w 9457150"/>
                      <a:gd name="connsiteY33" fmla="*/ 4091835 h 4091835"/>
                      <a:gd name="connsiteX34" fmla="*/ 2671645 w 9457150"/>
                      <a:gd name="connsiteY34" fmla="*/ 4091835 h 4091835"/>
                      <a:gd name="connsiteX35" fmla="*/ 1986001 w 9457150"/>
                      <a:gd name="connsiteY35" fmla="*/ 4091835 h 4091835"/>
                      <a:gd name="connsiteX36" fmla="*/ 1205787 w 9457150"/>
                      <a:gd name="connsiteY36" fmla="*/ 4091835 h 4091835"/>
                      <a:gd name="connsiteX37" fmla="*/ 898429 w 9457150"/>
                      <a:gd name="connsiteY37" fmla="*/ 4091835 h 4091835"/>
                      <a:gd name="connsiteX38" fmla="*/ 0 w 9457150"/>
                      <a:gd name="connsiteY38" fmla="*/ 4091835 h 4091835"/>
                      <a:gd name="connsiteX39" fmla="*/ 0 w 9457150"/>
                      <a:gd name="connsiteY39" fmla="*/ 3507287 h 4091835"/>
                      <a:gd name="connsiteX40" fmla="*/ 0 w 9457150"/>
                      <a:gd name="connsiteY40" fmla="*/ 3004576 h 4091835"/>
                      <a:gd name="connsiteX41" fmla="*/ 0 w 9457150"/>
                      <a:gd name="connsiteY41" fmla="*/ 2542783 h 4091835"/>
                      <a:gd name="connsiteX42" fmla="*/ 0 w 9457150"/>
                      <a:gd name="connsiteY42" fmla="*/ 2040072 h 4091835"/>
                      <a:gd name="connsiteX43" fmla="*/ 0 w 9457150"/>
                      <a:gd name="connsiteY43" fmla="*/ 1455524 h 4091835"/>
                      <a:gd name="connsiteX44" fmla="*/ 0 w 9457150"/>
                      <a:gd name="connsiteY44" fmla="*/ 952813 h 4091835"/>
                      <a:gd name="connsiteX45" fmla="*/ 0 w 9457150"/>
                      <a:gd name="connsiteY45" fmla="*/ 0 h 409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9457150" h="4091835" fill="none" extrusionOk="0">
                        <a:moveTo>
                          <a:pt x="0" y="0"/>
                        </a:moveTo>
                        <a:cubicBezTo>
                          <a:pt x="128545" y="-24850"/>
                          <a:pt x="295124" y="284"/>
                          <a:pt x="401929" y="0"/>
                        </a:cubicBezTo>
                        <a:cubicBezTo>
                          <a:pt x="508734" y="-284"/>
                          <a:pt x="872523" y="80049"/>
                          <a:pt x="1182144" y="0"/>
                        </a:cubicBezTo>
                        <a:cubicBezTo>
                          <a:pt x="1491766" y="-80049"/>
                          <a:pt x="1526244" y="30309"/>
                          <a:pt x="1678644" y="0"/>
                        </a:cubicBezTo>
                        <a:cubicBezTo>
                          <a:pt x="1831044" y="-30309"/>
                          <a:pt x="2058074" y="38692"/>
                          <a:pt x="2269716" y="0"/>
                        </a:cubicBezTo>
                        <a:cubicBezTo>
                          <a:pt x="2481358" y="-38692"/>
                          <a:pt x="2474443" y="2368"/>
                          <a:pt x="2577073" y="0"/>
                        </a:cubicBezTo>
                        <a:cubicBezTo>
                          <a:pt x="2679703" y="-2368"/>
                          <a:pt x="3066469" y="43302"/>
                          <a:pt x="3262717" y="0"/>
                        </a:cubicBezTo>
                        <a:cubicBezTo>
                          <a:pt x="3458965" y="-43302"/>
                          <a:pt x="3612169" y="79212"/>
                          <a:pt x="3948360" y="0"/>
                        </a:cubicBezTo>
                        <a:cubicBezTo>
                          <a:pt x="4284551" y="-79212"/>
                          <a:pt x="4390529" y="41891"/>
                          <a:pt x="4728575" y="0"/>
                        </a:cubicBezTo>
                        <a:cubicBezTo>
                          <a:pt x="5066621" y="-41891"/>
                          <a:pt x="4966663" y="23050"/>
                          <a:pt x="5130504" y="0"/>
                        </a:cubicBezTo>
                        <a:cubicBezTo>
                          <a:pt x="5294345" y="-23050"/>
                          <a:pt x="5499631" y="33820"/>
                          <a:pt x="5721576" y="0"/>
                        </a:cubicBezTo>
                        <a:cubicBezTo>
                          <a:pt x="5943521" y="-33820"/>
                          <a:pt x="6081460" y="73905"/>
                          <a:pt x="6407219" y="0"/>
                        </a:cubicBezTo>
                        <a:cubicBezTo>
                          <a:pt x="6732978" y="-73905"/>
                          <a:pt x="6659892" y="1243"/>
                          <a:pt x="6809148" y="0"/>
                        </a:cubicBezTo>
                        <a:cubicBezTo>
                          <a:pt x="6958404" y="-1243"/>
                          <a:pt x="7064552" y="10832"/>
                          <a:pt x="7305648" y="0"/>
                        </a:cubicBezTo>
                        <a:cubicBezTo>
                          <a:pt x="7546744" y="-10832"/>
                          <a:pt x="7655691" y="65683"/>
                          <a:pt x="7991292" y="0"/>
                        </a:cubicBezTo>
                        <a:cubicBezTo>
                          <a:pt x="8326893" y="-65683"/>
                          <a:pt x="8451756" y="24529"/>
                          <a:pt x="8771507" y="0"/>
                        </a:cubicBezTo>
                        <a:cubicBezTo>
                          <a:pt x="9091259" y="-24529"/>
                          <a:pt x="9232774" y="51689"/>
                          <a:pt x="9457150" y="0"/>
                        </a:cubicBezTo>
                        <a:cubicBezTo>
                          <a:pt x="9509981" y="274211"/>
                          <a:pt x="9417994" y="425311"/>
                          <a:pt x="9457150" y="666385"/>
                        </a:cubicBezTo>
                        <a:cubicBezTo>
                          <a:pt x="9496306" y="907459"/>
                          <a:pt x="9379269" y="1049421"/>
                          <a:pt x="9457150" y="1332769"/>
                        </a:cubicBezTo>
                        <a:cubicBezTo>
                          <a:pt x="9535031" y="1616117"/>
                          <a:pt x="9445734" y="1617600"/>
                          <a:pt x="9457150" y="1794562"/>
                        </a:cubicBezTo>
                        <a:cubicBezTo>
                          <a:pt x="9468566" y="1971524"/>
                          <a:pt x="9433374" y="2208109"/>
                          <a:pt x="9457150" y="2338191"/>
                        </a:cubicBezTo>
                        <a:cubicBezTo>
                          <a:pt x="9480926" y="2468273"/>
                          <a:pt x="9429104" y="2740799"/>
                          <a:pt x="9457150" y="2922739"/>
                        </a:cubicBezTo>
                        <a:cubicBezTo>
                          <a:pt x="9485196" y="3104679"/>
                          <a:pt x="9425983" y="3419335"/>
                          <a:pt x="9457150" y="3548205"/>
                        </a:cubicBezTo>
                        <a:cubicBezTo>
                          <a:pt x="9488317" y="3677075"/>
                          <a:pt x="9455700" y="3972923"/>
                          <a:pt x="9457150" y="4091835"/>
                        </a:cubicBezTo>
                        <a:cubicBezTo>
                          <a:pt x="9215523" y="4112217"/>
                          <a:pt x="8958416" y="4075665"/>
                          <a:pt x="8676935" y="4091835"/>
                        </a:cubicBezTo>
                        <a:cubicBezTo>
                          <a:pt x="8395454" y="4108005"/>
                          <a:pt x="8058594" y="4079988"/>
                          <a:pt x="7896720" y="4091835"/>
                        </a:cubicBezTo>
                        <a:cubicBezTo>
                          <a:pt x="7734847" y="4103682"/>
                          <a:pt x="7681963" y="4073479"/>
                          <a:pt x="7589363" y="4091835"/>
                        </a:cubicBezTo>
                        <a:cubicBezTo>
                          <a:pt x="7496763" y="4110191"/>
                          <a:pt x="7213750" y="4057004"/>
                          <a:pt x="6903720" y="4091835"/>
                        </a:cubicBezTo>
                        <a:cubicBezTo>
                          <a:pt x="6593690" y="4126666"/>
                          <a:pt x="6516301" y="4077867"/>
                          <a:pt x="6218076" y="4091835"/>
                        </a:cubicBezTo>
                        <a:cubicBezTo>
                          <a:pt x="5919851" y="4105803"/>
                          <a:pt x="5729694" y="4050177"/>
                          <a:pt x="5532433" y="4091835"/>
                        </a:cubicBezTo>
                        <a:cubicBezTo>
                          <a:pt x="5335172" y="4133493"/>
                          <a:pt x="5172525" y="4044072"/>
                          <a:pt x="4941361" y="4091835"/>
                        </a:cubicBezTo>
                        <a:cubicBezTo>
                          <a:pt x="4710197" y="4139598"/>
                          <a:pt x="4468168" y="4040930"/>
                          <a:pt x="4161146" y="4091835"/>
                        </a:cubicBezTo>
                        <a:cubicBezTo>
                          <a:pt x="3854124" y="4142740"/>
                          <a:pt x="3720426" y="4056184"/>
                          <a:pt x="3475503" y="4091835"/>
                        </a:cubicBezTo>
                        <a:cubicBezTo>
                          <a:pt x="3230580" y="4127486"/>
                          <a:pt x="3246953" y="4089792"/>
                          <a:pt x="3073574" y="4091835"/>
                        </a:cubicBezTo>
                        <a:cubicBezTo>
                          <a:pt x="2900195" y="4093878"/>
                          <a:pt x="2754123" y="4078794"/>
                          <a:pt x="2671645" y="4091835"/>
                        </a:cubicBezTo>
                        <a:cubicBezTo>
                          <a:pt x="2589167" y="4104876"/>
                          <a:pt x="2199192" y="4035657"/>
                          <a:pt x="1986001" y="4091835"/>
                        </a:cubicBezTo>
                        <a:cubicBezTo>
                          <a:pt x="1772810" y="4148013"/>
                          <a:pt x="1482348" y="4045542"/>
                          <a:pt x="1205787" y="4091835"/>
                        </a:cubicBezTo>
                        <a:cubicBezTo>
                          <a:pt x="929226" y="4138128"/>
                          <a:pt x="1042795" y="4086291"/>
                          <a:pt x="898429" y="4091835"/>
                        </a:cubicBezTo>
                        <a:cubicBezTo>
                          <a:pt x="754063" y="4097379"/>
                          <a:pt x="438850" y="4008546"/>
                          <a:pt x="0" y="4091835"/>
                        </a:cubicBezTo>
                        <a:cubicBezTo>
                          <a:pt x="-35855" y="3968836"/>
                          <a:pt x="20516" y="3713552"/>
                          <a:pt x="0" y="3507287"/>
                        </a:cubicBezTo>
                        <a:cubicBezTo>
                          <a:pt x="-20516" y="3301022"/>
                          <a:pt x="48786" y="3253060"/>
                          <a:pt x="0" y="3004576"/>
                        </a:cubicBezTo>
                        <a:cubicBezTo>
                          <a:pt x="-48786" y="2756092"/>
                          <a:pt x="11949" y="2735719"/>
                          <a:pt x="0" y="2542783"/>
                        </a:cubicBezTo>
                        <a:cubicBezTo>
                          <a:pt x="-11949" y="2349847"/>
                          <a:pt x="56615" y="2282520"/>
                          <a:pt x="0" y="2040072"/>
                        </a:cubicBezTo>
                        <a:cubicBezTo>
                          <a:pt x="-56615" y="1797624"/>
                          <a:pt x="3707" y="1712313"/>
                          <a:pt x="0" y="1455524"/>
                        </a:cubicBezTo>
                        <a:cubicBezTo>
                          <a:pt x="-3707" y="1198735"/>
                          <a:pt x="31526" y="1117233"/>
                          <a:pt x="0" y="952813"/>
                        </a:cubicBezTo>
                        <a:cubicBezTo>
                          <a:pt x="-31526" y="788393"/>
                          <a:pt x="8249" y="342124"/>
                          <a:pt x="0" y="0"/>
                        </a:cubicBezTo>
                        <a:close/>
                      </a:path>
                      <a:path w="9457150" h="4091835" stroke="0" extrusionOk="0">
                        <a:moveTo>
                          <a:pt x="0" y="0"/>
                        </a:moveTo>
                        <a:cubicBezTo>
                          <a:pt x="265645" y="-58968"/>
                          <a:pt x="506113" y="67556"/>
                          <a:pt x="780215" y="0"/>
                        </a:cubicBezTo>
                        <a:cubicBezTo>
                          <a:pt x="1054318" y="-67556"/>
                          <a:pt x="1075253" y="4999"/>
                          <a:pt x="1276715" y="0"/>
                        </a:cubicBezTo>
                        <a:cubicBezTo>
                          <a:pt x="1478177" y="-4999"/>
                          <a:pt x="1454758" y="23704"/>
                          <a:pt x="1584073" y="0"/>
                        </a:cubicBezTo>
                        <a:cubicBezTo>
                          <a:pt x="1713388" y="-23704"/>
                          <a:pt x="1929541" y="38251"/>
                          <a:pt x="2175145" y="0"/>
                        </a:cubicBezTo>
                        <a:cubicBezTo>
                          <a:pt x="2420749" y="-38251"/>
                          <a:pt x="2498314" y="10905"/>
                          <a:pt x="2766216" y="0"/>
                        </a:cubicBezTo>
                        <a:cubicBezTo>
                          <a:pt x="3034118" y="-10905"/>
                          <a:pt x="3034177" y="14977"/>
                          <a:pt x="3262717" y="0"/>
                        </a:cubicBezTo>
                        <a:cubicBezTo>
                          <a:pt x="3491257" y="-14977"/>
                          <a:pt x="3679095" y="59935"/>
                          <a:pt x="3853789" y="0"/>
                        </a:cubicBezTo>
                        <a:cubicBezTo>
                          <a:pt x="4028483" y="-59935"/>
                          <a:pt x="4330595" y="14660"/>
                          <a:pt x="4539432" y="0"/>
                        </a:cubicBezTo>
                        <a:cubicBezTo>
                          <a:pt x="4748269" y="-14660"/>
                          <a:pt x="4855441" y="28429"/>
                          <a:pt x="4941361" y="0"/>
                        </a:cubicBezTo>
                        <a:cubicBezTo>
                          <a:pt x="5027281" y="-28429"/>
                          <a:pt x="5463552" y="41212"/>
                          <a:pt x="5721576" y="0"/>
                        </a:cubicBezTo>
                        <a:cubicBezTo>
                          <a:pt x="5979601" y="-41212"/>
                          <a:pt x="5997185" y="41310"/>
                          <a:pt x="6123505" y="0"/>
                        </a:cubicBezTo>
                        <a:cubicBezTo>
                          <a:pt x="6249825" y="-41310"/>
                          <a:pt x="6425454" y="26052"/>
                          <a:pt x="6525433" y="0"/>
                        </a:cubicBezTo>
                        <a:cubicBezTo>
                          <a:pt x="6625412" y="-26052"/>
                          <a:pt x="6730450" y="34485"/>
                          <a:pt x="6832791" y="0"/>
                        </a:cubicBezTo>
                        <a:cubicBezTo>
                          <a:pt x="6935132" y="-34485"/>
                          <a:pt x="7096845" y="50682"/>
                          <a:pt x="7329291" y="0"/>
                        </a:cubicBezTo>
                        <a:cubicBezTo>
                          <a:pt x="7561737" y="-50682"/>
                          <a:pt x="7549040" y="15761"/>
                          <a:pt x="7731220" y="0"/>
                        </a:cubicBezTo>
                        <a:cubicBezTo>
                          <a:pt x="7913400" y="-15761"/>
                          <a:pt x="8240853" y="52435"/>
                          <a:pt x="8416864" y="0"/>
                        </a:cubicBezTo>
                        <a:cubicBezTo>
                          <a:pt x="8592875" y="-52435"/>
                          <a:pt x="9244037" y="48595"/>
                          <a:pt x="9457150" y="0"/>
                        </a:cubicBezTo>
                        <a:cubicBezTo>
                          <a:pt x="9476534" y="186933"/>
                          <a:pt x="9418925" y="404438"/>
                          <a:pt x="9457150" y="584548"/>
                        </a:cubicBezTo>
                        <a:cubicBezTo>
                          <a:pt x="9495375" y="764658"/>
                          <a:pt x="9397846" y="966614"/>
                          <a:pt x="9457150" y="1128177"/>
                        </a:cubicBezTo>
                        <a:cubicBezTo>
                          <a:pt x="9516454" y="1289740"/>
                          <a:pt x="9438138" y="1595844"/>
                          <a:pt x="9457150" y="1753644"/>
                        </a:cubicBezTo>
                        <a:cubicBezTo>
                          <a:pt x="9476162" y="1911444"/>
                          <a:pt x="9437072" y="2067711"/>
                          <a:pt x="9457150" y="2215436"/>
                        </a:cubicBezTo>
                        <a:cubicBezTo>
                          <a:pt x="9477228" y="2363161"/>
                          <a:pt x="9429699" y="2504888"/>
                          <a:pt x="9457150" y="2718148"/>
                        </a:cubicBezTo>
                        <a:cubicBezTo>
                          <a:pt x="9484601" y="2931408"/>
                          <a:pt x="9380478" y="3211017"/>
                          <a:pt x="9457150" y="3384532"/>
                        </a:cubicBezTo>
                        <a:cubicBezTo>
                          <a:pt x="9533822" y="3558047"/>
                          <a:pt x="9383058" y="3830394"/>
                          <a:pt x="9457150" y="4091835"/>
                        </a:cubicBezTo>
                        <a:cubicBezTo>
                          <a:pt x="9161612" y="4105419"/>
                          <a:pt x="8933448" y="4026008"/>
                          <a:pt x="8771507" y="4091835"/>
                        </a:cubicBezTo>
                        <a:cubicBezTo>
                          <a:pt x="8609566" y="4157662"/>
                          <a:pt x="8292034" y="4063595"/>
                          <a:pt x="8085863" y="4091835"/>
                        </a:cubicBezTo>
                        <a:cubicBezTo>
                          <a:pt x="7879692" y="4120075"/>
                          <a:pt x="7507200" y="4039854"/>
                          <a:pt x="7305648" y="4091835"/>
                        </a:cubicBezTo>
                        <a:cubicBezTo>
                          <a:pt x="7104097" y="4143816"/>
                          <a:pt x="7150766" y="4063237"/>
                          <a:pt x="6998291" y="4091835"/>
                        </a:cubicBezTo>
                        <a:cubicBezTo>
                          <a:pt x="6845816" y="4120433"/>
                          <a:pt x="6831252" y="4066028"/>
                          <a:pt x="6690934" y="4091835"/>
                        </a:cubicBezTo>
                        <a:cubicBezTo>
                          <a:pt x="6550616" y="4117642"/>
                          <a:pt x="6459458" y="4062528"/>
                          <a:pt x="6383576" y="4091835"/>
                        </a:cubicBezTo>
                        <a:cubicBezTo>
                          <a:pt x="6307694" y="4121142"/>
                          <a:pt x="6074674" y="4046632"/>
                          <a:pt x="5981647" y="4091835"/>
                        </a:cubicBezTo>
                        <a:cubicBezTo>
                          <a:pt x="5888620" y="4137038"/>
                          <a:pt x="5665640" y="4050800"/>
                          <a:pt x="5390576" y="4091835"/>
                        </a:cubicBezTo>
                        <a:cubicBezTo>
                          <a:pt x="5115512" y="4132870"/>
                          <a:pt x="5132231" y="4064982"/>
                          <a:pt x="4894075" y="4091835"/>
                        </a:cubicBezTo>
                        <a:cubicBezTo>
                          <a:pt x="4655919" y="4118688"/>
                          <a:pt x="4676318" y="4060386"/>
                          <a:pt x="4492146" y="4091835"/>
                        </a:cubicBezTo>
                        <a:cubicBezTo>
                          <a:pt x="4307974" y="4123284"/>
                          <a:pt x="4055420" y="4017711"/>
                          <a:pt x="3806503" y="4091835"/>
                        </a:cubicBezTo>
                        <a:cubicBezTo>
                          <a:pt x="3557586" y="4165959"/>
                          <a:pt x="3342923" y="4056933"/>
                          <a:pt x="3120860" y="4091835"/>
                        </a:cubicBezTo>
                        <a:cubicBezTo>
                          <a:pt x="2898797" y="4126737"/>
                          <a:pt x="2801909" y="4080559"/>
                          <a:pt x="2718931" y="4091835"/>
                        </a:cubicBezTo>
                        <a:cubicBezTo>
                          <a:pt x="2635953" y="4103111"/>
                          <a:pt x="2182363" y="4073458"/>
                          <a:pt x="2033287" y="4091835"/>
                        </a:cubicBezTo>
                        <a:cubicBezTo>
                          <a:pt x="1884211" y="4110212"/>
                          <a:pt x="1797193" y="4070968"/>
                          <a:pt x="1631358" y="4091835"/>
                        </a:cubicBezTo>
                        <a:cubicBezTo>
                          <a:pt x="1465523" y="4112702"/>
                          <a:pt x="1194811" y="4085521"/>
                          <a:pt x="1040287" y="4091835"/>
                        </a:cubicBezTo>
                        <a:cubicBezTo>
                          <a:pt x="885763" y="4098149"/>
                          <a:pt x="839420" y="4071643"/>
                          <a:pt x="732929" y="4091835"/>
                        </a:cubicBezTo>
                        <a:cubicBezTo>
                          <a:pt x="626438" y="4112027"/>
                          <a:pt x="169468" y="4056371"/>
                          <a:pt x="0" y="4091835"/>
                        </a:cubicBezTo>
                        <a:cubicBezTo>
                          <a:pt x="-1682" y="3962022"/>
                          <a:pt x="70942" y="3678012"/>
                          <a:pt x="0" y="3466369"/>
                        </a:cubicBezTo>
                        <a:cubicBezTo>
                          <a:pt x="-70942" y="3254726"/>
                          <a:pt x="8529" y="3096566"/>
                          <a:pt x="0" y="2963658"/>
                        </a:cubicBezTo>
                        <a:cubicBezTo>
                          <a:pt x="-8529" y="2830750"/>
                          <a:pt x="34771" y="2618310"/>
                          <a:pt x="0" y="2297273"/>
                        </a:cubicBezTo>
                        <a:cubicBezTo>
                          <a:pt x="-34771" y="1976237"/>
                          <a:pt x="69969" y="1873271"/>
                          <a:pt x="0" y="1712725"/>
                        </a:cubicBezTo>
                        <a:cubicBezTo>
                          <a:pt x="-69969" y="1552179"/>
                          <a:pt x="57983" y="1213541"/>
                          <a:pt x="0" y="1046341"/>
                        </a:cubicBezTo>
                        <a:cubicBezTo>
                          <a:pt x="-57983" y="879141"/>
                          <a:pt x="90304" y="389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2A329-3B52-20CB-2602-A039702F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855" y="376906"/>
            <a:ext cx="7604469" cy="70529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81E3F"/>
                </a:solidFill>
                <a:latin typeface="Grandview Display"/>
                <a:ea typeface="Cambria"/>
              </a:rPr>
              <a:t>Angle and Momentum Offset Determination </a:t>
            </a:r>
            <a:endParaRPr lang="en-US" b="1" cap="none">
              <a:solidFill>
                <a:srgbClr val="081E3F"/>
              </a:solidFill>
              <a:latin typeface="Grandview Display"/>
              <a:ea typeface="Cambr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A9A6-37C4-26E3-C255-0AF19056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90821"/>
            <a:ext cx="2743200" cy="365125"/>
          </a:xfrm>
        </p:spPr>
        <p:txBody>
          <a:bodyPr/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Grandview Display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547232-60CE-70B8-F475-7B6B17138BAF}"/>
              </a:ext>
            </a:extLst>
          </p:cNvPr>
          <p:cNvSpPr txBox="1"/>
          <p:nvPr/>
        </p:nvSpPr>
        <p:spPr>
          <a:xfrm>
            <a:off x="465150" y="1284193"/>
            <a:ext cx="3142197" cy="44492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randview Display"/>
              </a:rPr>
              <a:t>Determining offsets in angle then in momentum, based on SIMC comparison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randview Display"/>
              </a:rPr>
              <a:t>Method was developed by C. Yero for Café </a:t>
            </a:r>
          </a:p>
        </p:txBody>
      </p:sp>
      <p:pic>
        <p:nvPicPr>
          <p:cNvPr id="8" name="Picture 7" descr="A diagram of equations and formulas&#10;&#10;Description automatically generated">
            <a:extLst>
              <a:ext uri="{FF2B5EF4-FFF2-40B4-BE49-F238E27FC236}">
                <a16:creationId xmlns:a16="http://schemas.microsoft.com/office/drawing/2014/main" id="{9B5A56D8-10AC-27E6-E77D-675F2205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1" y="1281979"/>
            <a:ext cx="8349673" cy="504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8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DBCC64-0E55-60F5-BEE5-956E62CED957}"/>
              </a:ext>
            </a:extLst>
          </p:cNvPr>
          <p:cNvSpPr/>
          <p:nvPr/>
        </p:nvSpPr>
        <p:spPr>
          <a:xfrm>
            <a:off x="1005" y="6489261"/>
            <a:ext cx="12193006" cy="372635"/>
          </a:xfrm>
          <a:prstGeom prst="rect">
            <a:avLst/>
          </a:prstGeom>
          <a:solidFill>
            <a:srgbClr val="081E3F"/>
          </a:solidFill>
          <a:ln w="57150">
            <a:noFill/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custGeom>
                    <a:avLst/>
                    <a:gdLst>
                      <a:gd name="connsiteX0" fmla="*/ 0 w 9457150"/>
                      <a:gd name="connsiteY0" fmla="*/ 0 h 4091835"/>
                      <a:gd name="connsiteX1" fmla="*/ 401929 w 9457150"/>
                      <a:gd name="connsiteY1" fmla="*/ 0 h 4091835"/>
                      <a:gd name="connsiteX2" fmla="*/ 1182144 w 9457150"/>
                      <a:gd name="connsiteY2" fmla="*/ 0 h 4091835"/>
                      <a:gd name="connsiteX3" fmla="*/ 1678644 w 9457150"/>
                      <a:gd name="connsiteY3" fmla="*/ 0 h 4091835"/>
                      <a:gd name="connsiteX4" fmla="*/ 2269716 w 9457150"/>
                      <a:gd name="connsiteY4" fmla="*/ 0 h 4091835"/>
                      <a:gd name="connsiteX5" fmla="*/ 2577073 w 9457150"/>
                      <a:gd name="connsiteY5" fmla="*/ 0 h 4091835"/>
                      <a:gd name="connsiteX6" fmla="*/ 3262717 w 9457150"/>
                      <a:gd name="connsiteY6" fmla="*/ 0 h 4091835"/>
                      <a:gd name="connsiteX7" fmla="*/ 3948360 w 9457150"/>
                      <a:gd name="connsiteY7" fmla="*/ 0 h 4091835"/>
                      <a:gd name="connsiteX8" fmla="*/ 4728575 w 9457150"/>
                      <a:gd name="connsiteY8" fmla="*/ 0 h 4091835"/>
                      <a:gd name="connsiteX9" fmla="*/ 5130504 w 9457150"/>
                      <a:gd name="connsiteY9" fmla="*/ 0 h 4091835"/>
                      <a:gd name="connsiteX10" fmla="*/ 5721576 w 9457150"/>
                      <a:gd name="connsiteY10" fmla="*/ 0 h 4091835"/>
                      <a:gd name="connsiteX11" fmla="*/ 6407219 w 9457150"/>
                      <a:gd name="connsiteY11" fmla="*/ 0 h 4091835"/>
                      <a:gd name="connsiteX12" fmla="*/ 6809148 w 9457150"/>
                      <a:gd name="connsiteY12" fmla="*/ 0 h 4091835"/>
                      <a:gd name="connsiteX13" fmla="*/ 7305648 w 9457150"/>
                      <a:gd name="connsiteY13" fmla="*/ 0 h 4091835"/>
                      <a:gd name="connsiteX14" fmla="*/ 7991292 w 9457150"/>
                      <a:gd name="connsiteY14" fmla="*/ 0 h 4091835"/>
                      <a:gd name="connsiteX15" fmla="*/ 8771507 w 9457150"/>
                      <a:gd name="connsiteY15" fmla="*/ 0 h 4091835"/>
                      <a:gd name="connsiteX16" fmla="*/ 9457150 w 9457150"/>
                      <a:gd name="connsiteY16" fmla="*/ 0 h 4091835"/>
                      <a:gd name="connsiteX17" fmla="*/ 9457150 w 9457150"/>
                      <a:gd name="connsiteY17" fmla="*/ 666385 h 4091835"/>
                      <a:gd name="connsiteX18" fmla="*/ 9457150 w 9457150"/>
                      <a:gd name="connsiteY18" fmla="*/ 1332769 h 4091835"/>
                      <a:gd name="connsiteX19" fmla="*/ 9457150 w 9457150"/>
                      <a:gd name="connsiteY19" fmla="*/ 1794562 h 4091835"/>
                      <a:gd name="connsiteX20" fmla="*/ 9457150 w 9457150"/>
                      <a:gd name="connsiteY20" fmla="*/ 2338191 h 4091835"/>
                      <a:gd name="connsiteX21" fmla="*/ 9457150 w 9457150"/>
                      <a:gd name="connsiteY21" fmla="*/ 2922739 h 4091835"/>
                      <a:gd name="connsiteX22" fmla="*/ 9457150 w 9457150"/>
                      <a:gd name="connsiteY22" fmla="*/ 3548205 h 4091835"/>
                      <a:gd name="connsiteX23" fmla="*/ 9457150 w 9457150"/>
                      <a:gd name="connsiteY23" fmla="*/ 4091835 h 4091835"/>
                      <a:gd name="connsiteX24" fmla="*/ 8676935 w 9457150"/>
                      <a:gd name="connsiteY24" fmla="*/ 4091835 h 4091835"/>
                      <a:gd name="connsiteX25" fmla="*/ 7896720 w 9457150"/>
                      <a:gd name="connsiteY25" fmla="*/ 4091835 h 4091835"/>
                      <a:gd name="connsiteX26" fmla="*/ 7589363 w 9457150"/>
                      <a:gd name="connsiteY26" fmla="*/ 4091835 h 4091835"/>
                      <a:gd name="connsiteX27" fmla="*/ 6903720 w 9457150"/>
                      <a:gd name="connsiteY27" fmla="*/ 4091835 h 4091835"/>
                      <a:gd name="connsiteX28" fmla="*/ 6218076 w 9457150"/>
                      <a:gd name="connsiteY28" fmla="*/ 4091835 h 4091835"/>
                      <a:gd name="connsiteX29" fmla="*/ 5532433 w 9457150"/>
                      <a:gd name="connsiteY29" fmla="*/ 4091835 h 4091835"/>
                      <a:gd name="connsiteX30" fmla="*/ 4941361 w 9457150"/>
                      <a:gd name="connsiteY30" fmla="*/ 4091835 h 4091835"/>
                      <a:gd name="connsiteX31" fmla="*/ 4161146 w 9457150"/>
                      <a:gd name="connsiteY31" fmla="*/ 4091835 h 4091835"/>
                      <a:gd name="connsiteX32" fmla="*/ 3475503 w 9457150"/>
                      <a:gd name="connsiteY32" fmla="*/ 4091835 h 4091835"/>
                      <a:gd name="connsiteX33" fmla="*/ 3073574 w 9457150"/>
                      <a:gd name="connsiteY33" fmla="*/ 4091835 h 4091835"/>
                      <a:gd name="connsiteX34" fmla="*/ 2671645 w 9457150"/>
                      <a:gd name="connsiteY34" fmla="*/ 4091835 h 4091835"/>
                      <a:gd name="connsiteX35" fmla="*/ 1986001 w 9457150"/>
                      <a:gd name="connsiteY35" fmla="*/ 4091835 h 4091835"/>
                      <a:gd name="connsiteX36" fmla="*/ 1205787 w 9457150"/>
                      <a:gd name="connsiteY36" fmla="*/ 4091835 h 4091835"/>
                      <a:gd name="connsiteX37" fmla="*/ 898429 w 9457150"/>
                      <a:gd name="connsiteY37" fmla="*/ 4091835 h 4091835"/>
                      <a:gd name="connsiteX38" fmla="*/ 0 w 9457150"/>
                      <a:gd name="connsiteY38" fmla="*/ 4091835 h 4091835"/>
                      <a:gd name="connsiteX39" fmla="*/ 0 w 9457150"/>
                      <a:gd name="connsiteY39" fmla="*/ 3507287 h 4091835"/>
                      <a:gd name="connsiteX40" fmla="*/ 0 w 9457150"/>
                      <a:gd name="connsiteY40" fmla="*/ 3004576 h 4091835"/>
                      <a:gd name="connsiteX41" fmla="*/ 0 w 9457150"/>
                      <a:gd name="connsiteY41" fmla="*/ 2542783 h 4091835"/>
                      <a:gd name="connsiteX42" fmla="*/ 0 w 9457150"/>
                      <a:gd name="connsiteY42" fmla="*/ 2040072 h 4091835"/>
                      <a:gd name="connsiteX43" fmla="*/ 0 w 9457150"/>
                      <a:gd name="connsiteY43" fmla="*/ 1455524 h 4091835"/>
                      <a:gd name="connsiteX44" fmla="*/ 0 w 9457150"/>
                      <a:gd name="connsiteY44" fmla="*/ 952813 h 4091835"/>
                      <a:gd name="connsiteX45" fmla="*/ 0 w 9457150"/>
                      <a:gd name="connsiteY45" fmla="*/ 0 h 409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9457150" h="4091835" fill="none" extrusionOk="0">
                        <a:moveTo>
                          <a:pt x="0" y="0"/>
                        </a:moveTo>
                        <a:cubicBezTo>
                          <a:pt x="128545" y="-24850"/>
                          <a:pt x="295124" y="284"/>
                          <a:pt x="401929" y="0"/>
                        </a:cubicBezTo>
                        <a:cubicBezTo>
                          <a:pt x="508734" y="-284"/>
                          <a:pt x="872523" y="80049"/>
                          <a:pt x="1182144" y="0"/>
                        </a:cubicBezTo>
                        <a:cubicBezTo>
                          <a:pt x="1491766" y="-80049"/>
                          <a:pt x="1526244" y="30309"/>
                          <a:pt x="1678644" y="0"/>
                        </a:cubicBezTo>
                        <a:cubicBezTo>
                          <a:pt x="1831044" y="-30309"/>
                          <a:pt x="2058074" y="38692"/>
                          <a:pt x="2269716" y="0"/>
                        </a:cubicBezTo>
                        <a:cubicBezTo>
                          <a:pt x="2481358" y="-38692"/>
                          <a:pt x="2474443" y="2368"/>
                          <a:pt x="2577073" y="0"/>
                        </a:cubicBezTo>
                        <a:cubicBezTo>
                          <a:pt x="2679703" y="-2368"/>
                          <a:pt x="3066469" y="43302"/>
                          <a:pt x="3262717" y="0"/>
                        </a:cubicBezTo>
                        <a:cubicBezTo>
                          <a:pt x="3458965" y="-43302"/>
                          <a:pt x="3612169" y="79212"/>
                          <a:pt x="3948360" y="0"/>
                        </a:cubicBezTo>
                        <a:cubicBezTo>
                          <a:pt x="4284551" y="-79212"/>
                          <a:pt x="4390529" y="41891"/>
                          <a:pt x="4728575" y="0"/>
                        </a:cubicBezTo>
                        <a:cubicBezTo>
                          <a:pt x="5066621" y="-41891"/>
                          <a:pt x="4966663" y="23050"/>
                          <a:pt x="5130504" y="0"/>
                        </a:cubicBezTo>
                        <a:cubicBezTo>
                          <a:pt x="5294345" y="-23050"/>
                          <a:pt x="5499631" y="33820"/>
                          <a:pt x="5721576" y="0"/>
                        </a:cubicBezTo>
                        <a:cubicBezTo>
                          <a:pt x="5943521" y="-33820"/>
                          <a:pt x="6081460" y="73905"/>
                          <a:pt x="6407219" y="0"/>
                        </a:cubicBezTo>
                        <a:cubicBezTo>
                          <a:pt x="6732978" y="-73905"/>
                          <a:pt x="6659892" y="1243"/>
                          <a:pt x="6809148" y="0"/>
                        </a:cubicBezTo>
                        <a:cubicBezTo>
                          <a:pt x="6958404" y="-1243"/>
                          <a:pt x="7064552" y="10832"/>
                          <a:pt x="7305648" y="0"/>
                        </a:cubicBezTo>
                        <a:cubicBezTo>
                          <a:pt x="7546744" y="-10832"/>
                          <a:pt x="7655691" y="65683"/>
                          <a:pt x="7991292" y="0"/>
                        </a:cubicBezTo>
                        <a:cubicBezTo>
                          <a:pt x="8326893" y="-65683"/>
                          <a:pt x="8451756" y="24529"/>
                          <a:pt x="8771507" y="0"/>
                        </a:cubicBezTo>
                        <a:cubicBezTo>
                          <a:pt x="9091259" y="-24529"/>
                          <a:pt x="9232774" y="51689"/>
                          <a:pt x="9457150" y="0"/>
                        </a:cubicBezTo>
                        <a:cubicBezTo>
                          <a:pt x="9509981" y="274211"/>
                          <a:pt x="9417994" y="425311"/>
                          <a:pt x="9457150" y="666385"/>
                        </a:cubicBezTo>
                        <a:cubicBezTo>
                          <a:pt x="9496306" y="907459"/>
                          <a:pt x="9379269" y="1049421"/>
                          <a:pt x="9457150" y="1332769"/>
                        </a:cubicBezTo>
                        <a:cubicBezTo>
                          <a:pt x="9535031" y="1616117"/>
                          <a:pt x="9445734" y="1617600"/>
                          <a:pt x="9457150" y="1794562"/>
                        </a:cubicBezTo>
                        <a:cubicBezTo>
                          <a:pt x="9468566" y="1971524"/>
                          <a:pt x="9433374" y="2208109"/>
                          <a:pt x="9457150" y="2338191"/>
                        </a:cubicBezTo>
                        <a:cubicBezTo>
                          <a:pt x="9480926" y="2468273"/>
                          <a:pt x="9429104" y="2740799"/>
                          <a:pt x="9457150" y="2922739"/>
                        </a:cubicBezTo>
                        <a:cubicBezTo>
                          <a:pt x="9485196" y="3104679"/>
                          <a:pt x="9425983" y="3419335"/>
                          <a:pt x="9457150" y="3548205"/>
                        </a:cubicBezTo>
                        <a:cubicBezTo>
                          <a:pt x="9488317" y="3677075"/>
                          <a:pt x="9455700" y="3972923"/>
                          <a:pt x="9457150" y="4091835"/>
                        </a:cubicBezTo>
                        <a:cubicBezTo>
                          <a:pt x="9215523" y="4112217"/>
                          <a:pt x="8958416" y="4075665"/>
                          <a:pt x="8676935" y="4091835"/>
                        </a:cubicBezTo>
                        <a:cubicBezTo>
                          <a:pt x="8395454" y="4108005"/>
                          <a:pt x="8058594" y="4079988"/>
                          <a:pt x="7896720" y="4091835"/>
                        </a:cubicBezTo>
                        <a:cubicBezTo>
                          <a:pt x="7734847" y="4103682"/>
                          <a:pt x="7681963" y="4073479"/>
                          <a:pt x="7589363" y="4091835"/>
                        </a:cubicBezTo>
                        <a:cubicBezTo>
                          <a:pt x="7496763" y="4110191"/>
                          <a:pt x="7213750" y="4057004"/>
                          <a:pt x="6903720" y="4091835"/>
                        </a:cubicBezTo>
                        <a:cubicBezTo>
                          <a:pt x="6593690" y="4126666"/>
                          <a:pt x="6516301" y="4077867"/>
                          <a:pt x="6218076" y="4091835"/>
                        </a:cubicBezTo>
                        <a:cubicBezTo>
                          <a:pt x="5919851" y="4105803"/>
                          <a:pt x="5729694" y="4050177"/>
                          <a:pt x="5532433" y="4091835"/>
                        </a:cubicBezTo>
                        <a:cubicBezTo>
                          <a:pt x="5335172" y="4133493"/>
                          <a:pt x="5172525" y="4044072"/>
                          <a:pt x="4941361" y="4091835"/>
                        </a:cubicBezTo>
                        <a:cubicBezTo>
                          <a:pt x="4710197" y="4139598"/>
                          <a:pt x="4468168" y="4040930"/>
                          <a:pt x="4161146" y="4091835"/>
                        </a:cubicBezTo>
                        <a:cubicBezTo>
                          <a:pt x="3854124" y="4142740"/>
                          <a:pt x="3720426" y="4056184"/>
                          <a:pt x="3475503" y="4091835"/>
                        </a:cubicBezTo>
                        <a:cubicBezTo>
                          <a:pt x="3230580" y="4127486"/>
                          <a:pt x="3246953" y="4089792"/>
                          <a:pt x="3073574" y="4091835"/>
                        </a:cubicBezTo>
                        <a:cubicBezTo>
                          <a:pt x="2900195" y="4093878"/>
                          <a:pt x="2754123" y="4078794"/>
                          <a:pt x="2671645" y="4091835"/>
                        </a:cubicBezTo>
                        <a:cubicBezTo>
                          <a:pt x="2589167" y="4104876"/>
                          <a:pt x="2199192" y="4035657"/>
                          <a:pt x="1986001" y="4091835"/>
                        </a:cubicBezTo>
                        <a:cubicBezTo>
                          <a:pt x="1772810" y="4148013"/>
                          <a:pt x="1482348" y="4045542"/>
                          <a:pt x="1205787" y="4091835"/>
                        </a:cubicBezTo>
                        <a:cubicBezTo>
                          <a:pt x="929226" y="4138128"/>
                          <a:pt x="1042795" y="4086291"/>
                          <a:pt x="898429" y="4091835"/>
                        </a:cubicBezTo>
                        <a:cubicBezTo>
                          <a:pt x="754063" y="4097379"/>
                          <a:pt x="438850" y="4008546"/>
                          <a:pt x="0" y="4091835"/>
                        </a:cubicBezTo>
                        <a:cubicBezTo>
                          <a:pt x="-35855" y="3968836"/>
                          <a:pt x="20516" y="3713552"/>
                          <a:pt x="0" y="3507287"/>
                        </a:cubicBezTo>
                        <a:cubicBezTo>
                          <a:pt x="-20516" y="3301022"/>
                          <a:pt x="48786" y="3253060"/>
                          <a:pt x="0" y="3004576"/>
                        </a:cubicBezTo>
                        <a:cubicBezTo>
                          <a:pt x="-48786" y="2756092"/>
                          <a:pt x="11949" y="2735719"/>
                          <a:pt x="0" y="2542783"/>
                        </a:cubicBezTo>
                        <a:cubicBezTo>
                          <a:pt x="-11949" y="2349847"/>
                          <a:pt x="56615" y="2282520"/>
                          <a:pt x="0" y="2040072"/>
                        </a:cubicBezTo>
                        <a:cubicBezTo>
                          <a:pt x="-56615" y="1797624"/>
                          <a:pt x="3707" y="1712313"/>
                          <a:pt x="0" y="1455524"/>
                        </a:cubicBezTo>
                        <a:cubicBezTo>
                          <a:pt x="-3707" y="1198735"/>
                          <a:pt x="31526" y="1117233"/>
                          <a:pt x="0" y="952813"/>
                        </a:cubicBezTo>
                        <a:cubicBezTo>
                          <a:pt x="-31526" y="788393"/>
                          <a:pt x="8249" y="342124"/>
                          <a:pt x="0" y="0"/>
                        </a:cubicBezTo>
                        <a:close/>
                      </a:path>
                      <a:path w="9457150" h="4091835" stroke="0" extrusionOk="0">
                        <a:moveTo>
                          <a:pt x="0" y="0"/>
                        </a:moveTo>
                        <a:cubicBezTo>
                          <a:pt x="265645" y="-58968"/>
                          <a:pt x="506113" y="67556"/>
                          <a:pt x="780215" y="0"/>
                        </a:cubicBezTo>
                        <a:cubicBezTo>
                          <a:pt x="1054318" y="-67556"/>
                          <a:pt x="1075253" y="4999"/>
                          <a:pt x="1276715" y="0"/>
                        </a:cubicBezTo>
                        <a:cubicBezTo>
                          <a:pt x="1478177" y="-4999"/>
                          <a:pt x="1454758" y="23704"/>
                          <a:pt x="1584073" y="0"/>
                        </a:cubicBezTo>
                        <a:cubicBezTo>
                          <a:pt x="1713388" y="-23704"/>
                          <a:pt x="1929541" y="38251"/>
                          <a:pt x="2175145" y="0"/>
                        </a:cubicBezTo>
                        <a:cubicBezTo>
                          <a:pt x="2420749" y="-38251"/>
                          <a:pt x="2498314" y="10905"/>
                          <a:pt x="2766216" y="0"/>
                        </a:cubicBezTo>
                        <a:cubicBezTo>
                          <a:pt x="3034118" y="-10905"/>
                          <a:pt x="3034177" y="14977"/>
                          <a:pt x="3262717" y="0"/>
                        </a:cubicBezTo>
                        <a:cubicBezTo>
                          <a:pt x="3491257" y="-14977"/>
                          <a:pt x="3679095" y="59935"/>
                          <a:pt x="3853789" y="0"/>
                        </a:cubicBezTo>
                        <a:cubicBezTo>
                          <a:pt x="4028483" y="-59935"/>
                          <a:pt x="4330595" y="14660"/>
                          <a:pt x="4539432" y="0"/>
                        </a:cubicBezTo>
                        <a:cubicBezTo>
                          <a:pt x="4748269" y="-14660"/>
                          <a:pt x="4855441" y="28429"/>
                          <a:pt x="4941361" y="0"/>
                        </a:cubicBezTo>
                        <a:cubicBezTo>
                          <a:pt x="5027281" y="-28429"/>
                          <a:pt x="5463552" y="41212"/>
                          <a:pt x="5721576" y="0"/>
                        </a:cubicBezTo>
                        <a:cubicBezTo>
                          <a:pt x="5979601" y="-41212"/>
                          <a:pt x="5997185" y="41310"/>
                          <a:pt x="6123505" y="0"/>
                        </a:cubicBezTo>
                        <a:cubicBezTo>
                          <a:pt x="6249825" y="-41310"/>
                          <a:pt x="6425454" y="26052"/>
                          <a:pt x="6525433" y="0"/>
                        </a:cubicBezTo>
                        <a:cubicBezTo>
                          <a:pt x="6625412" y="-26052"/>
                          <a:pt x="6730450" y="34485"/>
                          <a:pt x="6832791" y="0"/>
                        </a:cubicBezTo>
                        <a:cubicBezTo>
                          <a:pt x="6935132" y="-34485"/>
                          <a:pt x="7096845" y="50682"/>
                          <a:pt x="7329291" y="0"/>
                        </a:cubicBezTo>
                        <a:cubicBezTo>
                          <a:pt x="7561737" y="-50682"/>
                          <a:pt x="7549040" y="15761"/>
                          <a:pt x="7731220" y="0"/>
                        </a:cubicBezTo>
                        <a:cubicBezTo>
                          <a:pt x="7913400" y="-15761"/>
                          <a:pt x="8240853" y="52435"/>
                          <a:pt x="8416864" y="0"/>
                        </a:cubicBezTo>
                        <a:cubicBezTo>
                          <a:pt x="8592875" y="-52435"/>
                          <a:pt x="9244037" y="48595"/>
                          <a:pt x="9457150" y="0"/>
                        </a:cubicBezTo>
                        <a:cubicBezTo>
                          <a:pt x="9476534" y="186933"/>
                          <a:pt x="9418925" y="404438"/>
                          <a:pt x="9457150" y="584548"/>
                        </a:cubicBezTo>
                        <a:cubicBezTo>
                          <a:pt x="9495375" y="764658"/>
                          <a:pt x="9397846" y="966614"/>
                          <a:pt x="9457150" y="1128177"/>
                        </a:cubicBezTo>
                        <a:cubicBezTo>
                          <a:pt x="9516454" y="1289740"/>
                          <a:pt x="9438138" y="1595844"/>
                          <a:pt x="9457150" y="1753644"/>
                        </a:cubicBezTo>
                        <a:cubicBezTo>
                          <a:pt x="9476162" y="1911444"/>
                          <a:pt x="9437072" y="2067711"/>
                          <a:pt x="9457150" y="2215436"/>
                        </a:cubicBezTo>
                        <a:cubicBezTo>
                          <a:pt x="9477228" y="2363161"/>
                          <a:pt x="9429699" y="2504888"/>
                          <a:pt x="9457150" y="2718148"/>
                        </a:cubicBezTo>
                        <a:cubicBezTo>
                          <a:pt x="9484601" y="2931408"/>
                          <a:pt x="9380478" y="3211017"/>
                          <a:pt x="9457150" y="3384532"/>
                        </a:cubicBezTo>
                        <a:cubicBezTo>
                          <a:pt x="9533822" y="3558047"/>
                          <a:pt x="9383058" y="3830394"/>
                          <a:pt x="9457150" y="4091835"/>
                        </a:cubicBezTo>
                        <a:cubicBezTo>
                          <a:pt x="9161612" y="4105419"/>
                          <a:pt x="8933448" y="4026008"/>
                          <a:pt x="8771507" y="4091835"/>
                        </a:cubicBezTo>
                        <a:cubicBezTo>
                          <a:pt x="8609566" y="4157662"/>
                          <a:pt x="8292034" y="4063595"/>
                          <a:pt x="8085863" y="4091835"/>
                        </a:cubicBezTo>
                        <a:cubicBezTo>
                          <a:pt x="7879692" y="4120075"/>
                          <a:pt x="7507200" y="4039854"/>
                          <a:pt x="7305648" y="4091835"/>
                        </a:cubicBezTo>
                        <a:cubicBezTo>
                          <a:pt x="7104097" y="4143816"/>
                          <a:pt x="7150766" y="4063237"/>
                          <a:pt x="6998291" y="4091835"/>
                        </a:cubicBezTo>
                        <a:cubicBezTo>
                          <a:pt x="6845816" y="4120433"/>
                          <a:pt x="6831252" y="4066028"/>
                          <a:pt x="6690934" y="4091835"/>
                        </a:cubicBezTo>
                        <a:cubicBezTo>
                          <a:pt x="6550616" y="4117642"/>
                          <a:pt x="6459458" y="4062528"/>
                          <a:pt x="6383576" y="4091835"/>
                        </a:cubicBezTo>
                        <a:cubicBezTo>
                          <a:pt x="6307694" y="4121142"/>
                          <a:pt x="6074674" y="4046632"/>
                          <a:pt x="5981647" y="4091835"/>
                        </a:cubicBezTo>
                        <a:cubicBezTo>
                          <a:pt x="5888620" y="4137038"/>
                          <a:pt x="5665640" y="4050800"/>
                          <a:pt x="5390576" y="4091835"/>
                        </a:cubicBezTo>
                        <a:cubicBezTo>
                          <a:pt x="5115512" y="4132870"/>
                          <a:pt x="5132231" y="4064982"/>
                          <a:pt x="4894075" y="4091835"/>
                        </a:cubicBezTo>
                        <a:cubicBezTo>
                          <a:pt x="4655919" y="4118688"/>
                          <a:pt x="4676318" y="4060386"/>
                          <a:pt x="4492146" y="4091835"/>
                        </a:cubicBezTo>
                        <a:cubicBezTo>
                          <a:pt x="4307974" y="4123284"/>
                          <a:pt x="4055420" y="4017711"/>
                          <a:pt x="3806503" y="4091835"/>
                        </a:cubicBezTo>
                        <a:cubicBezTo>
                          <a:pt x="3557586" y="4165959"/>
                          <a:pt x="3342923" y="4056933"/>
                          <a:pt x="3120860" y="4091835"/>
                        </a:cubicBezTo>
                        <a:cubicBezTo>
                          <a:pt x="2898797" y="4126737"/>
                          <a:pt x="2801909" y="4080559"/>
                          <a:pt x="2718931" y="4091835"/>
                        </a:cubicBezTo>
                        <a:cubicBezTo>
                          <a:pt x="2635953" y="4103111"/>
                          <a:pt x="2182363" y="4073458"/>
                          <a:pt x="2033287" y="4091835"/>
                        </a:cubicBezTo>
                        <a:cubicBezTo>
                          <a:pt x="1884211" y="4110212"/>
                          <a:pt x="1797193" y="4070968"/>
                          <a:pt x="1631358" y="4091835"/>
                        </a:cubicBezTo>
                        <a:cubicBezTo>
                          <a:pt x="1465523" y="4112702"/>
                          <a:pt x="1194811" y="4085521"/>
                          <a:pt x="1040287" y="4091835"/>
                        </a:cubicBezTo>
                        <a:cubicBezTo>
                          <a:pt x="885763" y="4098149"/>
                          <a:pt x="839420" y="4071643"/>
                          <a:pt x="732929" y="4091835"/>
                        </a:cubicBezTo>
                        <a:cubicBezTo>
                          <a:pt x="626438" y="4112027"/>
                          <a:pt x="169468" y="4056371"/>
                          <a:pt x="0" y="4091835"/>
                        </a:cubicBezTo>
                        <a:cubicBezTo>
                          <a:pt x="-1682" y="3962022"/>
                          <a:pt x="70942" y="3678012"/>
                          <a:pt x="0" y="3466369"/>
                        </a:cubicBezTo>
                        <a:cubicBezTo>
                          <a:pt x="-70942" y="3254726"/>
                          <a:pt x="8529" y="3096566"/>
                          <a:pt x="0" y="2963658"/>
                        </a:cubicBezTo>
                        <a:cubicBezTo>
                          <a:pt x="-8529" y="2830750"/>
                          <a:pt x="34771" y="2618310"/>
                          <a:pt x="0" y="2297273"/>
                        </a:cubicBezTo>
                        <a:cubicBezTo>
                          <a:pt x="-34771" y="1976237"/>
                          <a:pt x="69969" y="1873271"/>
                          <a:pt x="0" y="1712725"/>
                        </a:cubicBezTo>
                        <a:cubicBezTo>
                          <a:pt x="-69969" y="1552179"/>
                          <a:pt x="57983" y="1213541"/>
                          <a:pt x="0" y="1046341"/>
                        </a:cubicBezTo>
                        <a:cubicBezTo>
                          <a:pt x="-57983" y="879141"/>
                          <a:pt x="90304" y="389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2A329-3B52-20CB-2602-A039702F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855" y="376906"/>
            <a:ext cx="7604469" cy="70529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81E3F"/>
                </a:solidFill>
                <a:latin typeface="Grandview Display"/>
                <a:ea typeface="Cambria"/>
              </a:rPr>
              <a:t>Angle and Momentum Offset Determination </a:t>
            </a:r>
            <a:endParaRPr lang="en-US" b="1" cap="none">
              <a:solidFill>
                <a:srgbClr val="081E3F"/>
              </a:solidFill>
              <a:latin typeface="Grandview Display"/>
              <a:ea typeface="Cambr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A9A6-37C4-26E3-C255-0AF19056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90821"/>
            <a:ext cx="2743200" cy="365125"/>
          </a:xfrm>
        </p:spPr>
        <p:txBody>
          <a:bodyPr/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Grandview Display"/>
              </a:rPr>
              <a:t>5</a:t>
            </a:r>
          </a:p>
        </p:txBody>
      </p:sp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81570839-392B-E630-C457-0CF02F9CB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91" y="1081265"/>
            <a:ext cx="5302623" cy="5291417"/>
          </a:xfrm>
          <a:prstGeom prst="rect">
            <a:avLst/>
          </a:prstGeom>
        </p:spPr>
      </p:pic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A7779E22-39D3-22E5-3AB0-191C069BB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829" y="1080587"/>
            <a:ext cx="5291417" cy="5291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9F338B-43CB-3052-06C8-D7498CB06F6D}"/>
              </a:ext>
            </a:extLst>
          </p:cNvPr>
          <p:cNvSpPr txBox="1"/>
          <p:nvPr/>
        </p:nvSpPr>
        <p:spPr>
          <a:xfrm>
            <a:off x="1942438" y="978103"/>
            <a:ext cx="30087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Grandview Display"/>
              </a:rPr>
              <a:t>Old Offset = 2.0e-04 [rad]</a:t>
            </a:r>
            <a:endParaRPr lang="en-US" sz="2000" dirty="0">
              <a:latin typeface="Grandview Display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D528F-6DFC-88FF-456E-749276F90BE2}"/>
              </a:ext>
            </a:extLst>
          </p:cNvPr>
          <p:cNvSpPr txBox="1"/>
          <p:nvPr/>
        </p:nvSpPr>
        <p:spPr>
          <a:xfrm>
            <a:off x="7403438" y="1082011"/>
            <a:ext cx="33435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Grandview Display"/>
              </a:rPr>
              <a:t>New Offset = 2.81e-04 [rad]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3ED0EF-E268-E6DA-21EB-70EBB3E15D2B}"/>
              </a:ext>
            </a:extLst>
          </p:cNvPr>
          <p:cNvSpPr txBox="1"/>
          <p:nvPr/>
        </p:nvSpPr>
        <p:spPr>
          <a:xfrm>
            <a:off x="5705741" y="3926726"/>
            <a:ext cx="1068226" cy="806347"/>
          </a:xfrm>
          <a:prstGeom prst="rightArrow">
            <a:avLst/>
          </a:prstGeom>
          <a:solidFill>
            <a:srgbClr val="081E3F"/>
          </a:solidFill>
          <a:ln>
            <a:solidFill>
              <a:srgbClr val="081E3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Grandview Display"/>
            </a:endParaRPr>
          </a:p>
        </p:txBody>
      </p:sp>
    </p:spTree>
    <p:extLst>
      <p:ext uri="{BB962C8B-B14F-4D97-AF65-F5344CB8AC3E}">
        <p14:creationId xmlns:p14="http://schemas.microsoft.com/office/powerpoint/2010/main" val="898509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DBCC64-0E55-60F5-BEE5-956E62CED957}"/>
              </a:ext>
            </a:extLst>
          </p:cNvPr>
          <p:cNvSpPr/>
          <p:nvPr/>
        </p:nvSpPr>
        <p:spPr>
          <a:xfrm>
            <a:off x="1005" y="6489261"/>
            <a:ext cx="12193006" cy="372635"/>
          </a:xfrm>
          <a:prstGeom prst="rect">
            <a:avLst/>
          </a:prstGeom>
          <a:solidFill>
            <a:srgbClr val="081E3F"/>
          </a:solidFill>
          <a:ln w="57150">
            <a:noFill/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custGeom>
                    <a:avLst/>
                    <a:gdLst>
                      <a:gd name="connsiteX0" fmla="*/ 0 w 9457150"/>
                      <a:gd name="connsiteY0" fmla="*/ 0 h 4091835"/>
                      <a:gd name="connsiteX1" fmla="*/ 401929 w 9457150"/>
                      <a:gd name="connsiteY1" fmla="*/ 0 h 4091835"/>
                      <a:gd name="connsiteX2" fmla="*/ 1182144 w 9457150"/>
                      <a:gd name="connsiteY2" fmla="*/ 0 h 4091835"/>
                      <a:gd name="connsiteX3" fmla="*/ 1678644 w 9457150"/>
                      <a:gd name="connsiteY3" fmla="*/ 0 h 4091835"/>
                      <a:gd name="connsiteX4" fmla="*/ 2269716 w 9457150"/>
                      <a:gd name="connsiteY4" fmla="*/ 0 h 4091835"/>
                      <a:gd name="connsiteX5" fmla="*/ 2577073 w 9457150"/>
                      <a:gd name="connsiteY5" fmla="*/ 0 h 4091835"/>
                      <a:gd name="connsiteX6" fmla="*/ 3262717 w 9457150"/>
                      <a:gd name="connsiteY6" fmla="*/ 0 h 4091835"/>
                      <a:gd name="connsiteX7" fmla="*/ 3948360 w 9457150"/>
                      <a:gd name="connsiteY7" fmla="*/ 0 h 4091835"/>
                      <a:gd name="connsiteX8" fmla="*/ 4728575 w 9457150"/>
                      <a:gd name="connsiteY8" fmla="*/ 0 h 4091835"/>
                      <a:gd name="connsiteX9" fmla="*/ 5130504 w 9457150"/>
                      <a:gd name="connsiteY9" fmla="*/ 0 h 4091835"/>
                      <a:gd name="connsiteX10" fmla="*/ 5721576 w 9457150"/>
                      <a:gd name="connsiteY10" fmla="*/ 0 h 4091835"/>
                      <a:gd name="connsiteX11" fmla="*/ 6407219 w 9457150"/>
                      <a:gd name="connsiteY11" fmla="*/ 0 h 4091835"/>
                      <a:gd name="connsiteX12" fmla="*/ 6809148 w 9457150"/>
                      <a:gd name="connsiteY12" fmla="*/ 0 h 4091835"/>
                      <a:gd name="connsiteX13" fmla="*/ 7305648 w 9457150"/>
                      <a:gd name="connsiteY13" fmla="*/ 0 h 4091835"/>
                      <a:gd name="connsiteX14" fmla="*/ 7991292 w 9457150"/>
                      <a:gd name="connsiteY14" fmla="*/ 0 h 4091835"/>
                      <a:gd name="connsiteX15" fmla="*/ 8771507 w 9457150"/>
                      <a:gd name="connsiteY15" fmla="*/ 0 h 4091835"/>
                      <a:gd name="connsiteX16" fmla="*/ 9457150 w 9457150"/>
                      <a:gd name="connsiteY16" fmla="*/ 0 h 4091835"/>
                      <a:gd name="connsiteX17" fmla="*/ 9457150 w 9457150"/>
                      <a:gd name="connsiteY17" fmla="*/ 666385 h 4091835"/>
                      <a:gd name="connsiteX18" fmla="*/ 9457150 w 9457150"/>
                      <a:gd name="connsiteY18" fmla="*/ 1332769 h 4091835"/>
                      <a:gd name="connsiteX19" fmla="*/ 9457150 w 9457150"/>
                      <a:gd name="connsiteY19" fmla="*/ 1794562 h 4091835"/>
                      <a:gd name="connsiteX20" fmla="*/ 9457150 w 9457150"/>
                      <a:gd name="connsiteY20" fmla="*/ 2338191 h 4091835"/>
                      <a:gd name="connsiteX21" fmla="*/ 9457150 w 9457150"/>
                      <a:gd name="connsiteY21" fmla="*/ 2922739 h 4091835"/>
                      <a:gd name="connsiteX22" fmla="*/ 9457150 w 9457150"/>
                      <a:gd name="connsiteY22" fmla="*/ 3548205 h 4091835"/>
                      <a:gd name="connsiteX23" fmla="*/ 9457150 w 9457150"/>
                      <a:gd name="connsiteY23" fmla="*/ 4091835 h 4091835"/>
                      <a:gd name="connsiteX24" fmla="*/ 8676935 w 9457150"/>
                      <a:gd name="connsiteY24" fmla="*/ 4091835 h 4091835"/>
                      <a:gd name="connsiteX25" fmla="*/ 7896720 w 9457150"/>
                      <a:gd name="connsiteY25" fmla="*/ 4091835 h 4091835"/>
                      <a:gd name="connsiteX26" fmla="*/ 7589363 w 9457150"/>
                      <a:gd name="connsiteY26" fmla="*/ 4091835 h 4091835"/>
                      <a:gd name="connsiteX27" fmla="*/ 6903720 w 9457150"/>
                      <a:gd name="connsiteY27" fmla="*/ 4091835 h 4091835"/>
                      <a:gd name="connsiteX28" fmla="*/ 6218076 w 9457150"/>
                      <a:gd name="connsiteY28" fmla="*/ 4091835 h 4091835"/>
                      <a:gd name="connsiteX29" fmla="*/ 5532433 w 9457150"/>
                      <a:gd name="connsiteY29" fmla="*/ 4091835 h 4091835"/>
                      <a:gd name="connsiteX30" fmla="*/ 4941361 w 9457150"/>
                      <a:gd name="connsiteY30" fmla="*/ 4091835 h 4091835"/>
                      <a:gd name="connsiteX31" fmla="*/ 4161146 w 9457150"/>
                      <a:gd name="connsiteY31" fmla="*/ 4091835 h 4091835"/>
                      <a:gd name="connsiteX32" fmla="*/ 3475503 w 9457150"/>
                      <a:gd name="connsiteY32" fmla="*/ 4091835 h 4091835"/>
                      <a:gd name="connsiteX33" fmla="*/ 3073574 w 9457150"/>
                      <a:gd name="connsiteY33" fmla="*/ 4091835 h 4091835"/>
                      <a:gd name="connsiteX34" fmla="*/ 2671645 w 9457150"/>
                      <a:gd name="connsiteY34" fmla="*/ 4091835 h 4091835"/>
                      <a:gd name="connsiteX35" fmla="*/ 1986001 w 9457150"/>
                      <a:gd name="connsiteY35" fmla="*/ 4091835 h 4091835"/>
                      <a:gd name="connsiteX36" fmla="*/ 1205787 w 9457150"/>
                      <a:gd name="connsiteY36" fmla="*/ 4091835 h 4091835"/>
                      <a:gd name="connsiteX37" fmla="*/ 898429 w 9457150"/>
                      <a:gd name="connsiteY37" fmla="*/ 4091835 h 4091835"/>
                      <a:gd name="connsiteX38" fmla="*/ 0 w 9457150"/>
                      <a:gd name="connsiteY38" fmla="*/ 4091835 h 4091835"/>
                      <a:gd name="connsiteX39" fmla="*/ 0 w 9457150"/>
                      <a:gd name="connsiteY39" fmla="*/ 3507287 h 4091835"/>
                      <a:gd name="connsiteX40" fmla="*/ 0 w 9457150"/>
                      <a:gd name="connsiteY40" fmla="*/ 3004576 h 4091835"/>
                      <a:gd name="connsiteX41" fmla="*/ 0 w 9457150"/>
                      <a:gd name="connsiteY41" fmla="*/ 2542783 h 4091835"/>
                      <a:gd name="connsiteX42" fmla="*/ 0 w 9457150"/>
                      <a:gd name="connsiteY42" fmla="*/ 2040072 h 4091835"/>
                      <a:gd name="connsiteX43" fmla="*/ 0 w 9457150"/>
                      <a:gd name="connsiteY43" fmla="*/ 1455524 h 4091835"/>
                      <a:gd name="connsiteX44" fmla="*/ 0 w 9457150"/>
                      <a:gd name="connsiteY44" fmla="*/ 952813 h 4091835"/>
                      <a:gd name="connsiteX45" fmla="*/ 0 w 9457150"/>
                      <a:gd name="connsiteY45" fmla="*/ 0 h 409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9457150" h="4091835" fill="none" extrusionOk="0">
                        <a:moveTo>
                          <a:pt x="0" y="0"/>
                        </a:moveTo>
                        <a:cubicBezTo>
                          <a:pt x="128545" y="-24850"/>
                          <a:pt x="295124" y="284"/>
                          <a:pt x="401929" y="0"/>
                        </a:cubicBezTo>
                        <a:cubicBezTo>
                          <a:pt x="508734" y="-284"/>
                          <a:pt x="872523" y="80049"/>
                          <a:pt x="1182144" y="0"/>
                        </a:cubicBezTo>
                        <a:cubicBezTo>
                          <a:pt x="1491766" y="-80049"/>
                          <a:pt x="1526244" y="30309"/>
                          <a:pt x="1678644" y="0"/>
                        </a:cubicBezTo>
                        <a:cubicBezTo>
                          <a:pt x="1831044" y="-30309"/>
                          <a:pt x="2058074" y="38692"/>
                          <a:pt x="2269716" y="0"/>
                        </a:cubicBezTo>
                        <a:cubicBezTo>
                          <a:pt x="2481358" y="-38692"/>
                          <a:pt x="2474443" y="2368"/>
                          <a:pt x="2577073" y="0"/>
                        </a:cubicBezTo>
                        <a:cubicBezTo>
                          <a:pt x="2679703" y="-2368"/>
                          <a:pt x="3066469" y="43302"/>
                          <a:pt x="3262717" y="0"/>
                        </a:cubicBezTo>
                        <a:cubicBezTo>
                          <a:pt x="3458965" y="-43302"/>
                          <a:pt x="3612169" y="79212"/>
                          <a:pt x="3948360" y="0"/>
                        </a:cubicBezTo>
                        <a:cubicBezTo>
                          <a:pt x="4284551" y="-79212"/>
                          <a:pt x="4390529" y="41891"/>
                          <a:pt x="4728575" y="0"/>
                        </a:cubicBezTo>
                        <a:cubicBezTo>
                          <a:pt x="5066621" y="-41891"/>
                          <a:pt x="4966663" y="23050"/>
                          <a:pt x="5130504" y="0"/>
                        </a:cubicBezTo>
                        <a:cubicBezTo>
                          <a:pt x="5294345" y="-23050"/>
                          <a:pt x="5499631" y="33820"/>
                          <a:pt x="5721576" y="0"/>
                        </a:cubicBezTo>
                        <a:cubicBezTo>
                          <a:pt x="5943521" y="-33820"/>
                          <a:pt x="6081460" y="73905"/>
                          <a:pt x="6407219" y="0"/>
                        </a:cubicBezTo>
                        <a:cubicBezTo>
                          <a:pt x="6732978" y="-73905"/>
                          <a:pt x="6659892" y="1243"/>
                          <a:pt x="6809148" y="0"/>
                        </a:cubicBezTo>
                        <a:cubicBezTo>
                          <a:pt x="6958404" y="-1243"/>
                          <a:pt x="7064552" y="10832"/>
                          <a:pt x="7305648" y="0"/>
                        </a:cubicBezTo>
                        <a:cubicBezTo>
                          <a:pt x="7546744" y="-10832"/>
                          <a:pt x="7655691" y="65683"/>
                          <a:pt x="7991292" y="0"/>
                        </a:cubicBezTo>
                        <a:cubicBezTo>
                          <a:pt x="8326893" y="-65683"/>
                          <a:pt x="8451756" y="24529"/>
                          <a:pt x="8771507" y="0"/>
                        </a:cubicBezTo>
                        <a:cubicBezTo>
                          <a:pt x="9091259" y="-24529"/>
                          <a:pt x="9232774" y="51689"/>
                          <a:pt x="9457150" y="0"/>
                        </a:cubicBezTo>
                        <a:cubicBezTo>
                          <a:pt x="9509981" y="274211"/>
                          <a:pt x="9417994" y="425311"/>
                          <a:pt x="9457150" y="666385"/>
                        </a:cubicBezTo>
                        <a:cubicBezTo>
                          <a:pt x="9496306" y="907459"/>
                          <a:pt x="9379269" y="1049421"/>
                          <a:pt x="9457150" y="1332769"/>
                        </a:cubicBezTo>
                        <a:cubicBezTo>
                          <a:pt x="9535031" y="1616117"/>
                          <a:pt x="9445734" y="1617600"/>
                          <a:pt x="9457150" y="1794562"/>
                        </a:cubicBezTo>
                        <a:cubicBezTo>
                          <a:pt x="9468566" y="1971524"/>
                          <a:pt x="9433374" y="2208109"/>
                          <a:pt x="9457150" y="2338191"/>
                        </a:cubicBezTo>
                        <a:cubicBezTo>
                          <a:pt x="9480926" y="2468273"/>
                          <a:pt x="9429104" y="2740799"/>
                          <a:pt x="9457150" y="2922739"/>
                        </a:cubicBezTo>
                        <a:cubicBezTo>
                          <a:pt x="9485196" y="3104679"/>
                          <a:pt x="9425983" y="3419335"/>
                          <a:pt x="9457150" y="3548205"/>
                        </a:cubicBezTo>
                        <a:cubicBezTo>
                          <a:pt x="9488317" y="3677075"/>
                          <a:pt x="9455700" y="3972923"/>
                          <a:pt x="9457150" y="4091835"/>
                        </a:cubicBezTo>
                        <a:cubicBezTo>
                          <a:pt x="9215523" y="4112217"/>
                          <a:pt x="8958416" y="4075665"/>
                          <a:pt x="8676935" y="4091835"/>
                        </a:cubicBezTo>
                        <a:cubicBezTo>
                          <a:pt x="8395454" y="4108005"/>
                          <a:pt x="8058594" y="4079988"/>
                          <a:pt x="7896720" y="4091835"/>
                        </a:cubicBezTo>
                        <a:cubicBezTo>
                          <a:pt x="7734847" y="4103682"/>
                          <a:pt x="7681963" y="4073479"/>
                          <a:pt x="7589363" y="4091835"/>
                        </a:cubicBezTo>
                        <a:cubicBezTo>
                          <a:pt x="7496763" y="4110191"/>
                          <a:pt x="7213750" y="4057004"/>
                          <a:pt x="6903720" y="4091835"/>
                        </a:cubicBezTo>
                        <a:cubicBezTo>
                          <a:pt x="6593690" y="4126666"/>
                          <a:pt x="6516301" y="4077867"/>
                          <a:pt x="6218076" y="4091835"/>
                        </a:cubicBezTo>
                        <a:cubicBezTo>
                          <a:pt x="5919851" y="4105803"/>
                          <a:pt x="5729694" y="4050177"/>
                          <a:pt x="5532433" y="4091835"/>
                        </a:cubicBezTo>
                        <a:cubicBezTo>
                          <a:pt x="5335172" y="4133493"/>
                          <a:pt x="5172525" y="4044072"/>
                          <a:pt x="4941361" y="4091835"/>
                        </a:cubicBezTo>
                        <a:cubicBezTo>
                          <a:pt x="4710197" y="4139598"/>
                          <a:pt x="4468168" y="4040930"/>
                          <a:pt x="4161146" y="4091835"/>
                        </a:cubicBezTo>
                        <a:cubicBezTo>
                          <a:pt x="3854124" y="4142740"/>
                          <a:pt x="3720426" y="4056184"/>
                          <a:pt x="3475503" y="4091835"/>
                        </a:cubicBezTo>
                        <a:cubicBezTo>
                          <a:pt x="3230580" y="4127486"/>
                          <a:pt x="3246953" y="4089792"/>
                          <a:pt x="3073574" y="4091835"/>
                        </a:cubicBezTo>
                        <a:cubicBezTo>
                          <a:pt x="2900195" y="4093878"/>
                          <a:pt x="2754123" y="4078794"/>
                          <a:pt x="2671645" y="4091835"/>
                        </a:cubicBezTo>
                        <a:cubicBezTo>
                          <a:pt x="2589167" y="4104876"/>
                          <a:pt x="2199192" y="4035657"/>
                          <a:pt x="1986001" y="4091835"/>
                        </a:cubicBezTo>
                        <a:cubicBezTo>
                          <a:pt x="1772810" y="4148013"/>
                          <a:pt x="1482348" y="4045542"/>
                          <a:pt x="1205787" y="4091835"/>
                        </a:cubicBezTo>
                        <a:cubicBezTo>
                          <a:pt x="929226" y="4138128"/>
                          <a:pt x="1042795" y="4086291"/>
                          <a:pt x="898429" y="4091835"/>
                        </a:cubicBezTo>
                        <a:cubicBezTo>
                          <a:pt x="754063" y="4097379"/>
                          <a:pt x="438850" y="4008546"/>
                          <a:pt x="0" y="4091835"/>
                        </a:cubicBezTo>
                        <a:cubicBezTo>
                          <a:pt x="-35855" y="3968836"/>
                          <a:pt x="20516" y="3713552"/>
                          <a:pt x="0" y="3507287"/>
                        </a:cubicBezTo>
                        <a:cubicBezTo>
                          <a:pt x="-20516" y="3301022"/>
                          <a:pt x="48786" y="3253060"/>
                          <a:pt x="0" y="3004576"/>
                        </a:cubicBezTo>
                        <a:cubicBezTo>
                          <a:pt x="-48786" y="2756092"/>
                          <a:pt x="11949" y="2735719"/>
                          <a:pt x="0" y="2542783"/>
                        </a:cubicBezTo>
                        <a:cubicBezTo>
                          <a:pt x="-11949" y="2349847"/>
                          <a:pt x="56615" y="2282520"/>
                          <a:pt x="0" y="2040072"/>
                        </a:cubicBezTo>
                        <a:cubicBezTo>
                          <a:pt x="-56615" y="1797624"/>
                          <a:pt x="3707" y="1712313"/>
                          <a:pt x="0" y="1455524"/>
                        </a:cubicBezTo>
                        <a:cubicBezTo>
                          <a:pt x="-3707" y="1198735"/>
                          <a:pt x="31526" y="1117233"/>
                          <a:pt x="0" y="952813"/>
                        </a:cubicBezTo>
                        <a:cubicBezTo>
                          <a:pt x="-31526" y="788393"/>
                          <a:pt x="8249" y="342124"/>
                          <a:pt x="0" y="0"/>
                        </a:cubicBezTo>
                        <a:close/>
                      </a:path>
                      <a:path w="9457150" h="4091835" stroke="0" extrusionOk="0">
                        <a:moveTo>
                          <a:pt x="0" y="0"/>
                        </a:moveTo>
                        <a:cubicBezTo>
                          <a:pt x="265645" y="-58968"/>
                          <a:pt x="506113" y="67556"/>
                          <a:pt x="780215" y="0"/>
                        </a:cubicBezTo>
                        <a:cubicBezTo>
                          <a:pt x="1054318" y="-67556"/>
                          <a:pt x="1075253" y="4999"/>
                          <a:pt x="1276715" y="0"/>
                        </a:cubicBezTo>
                        <a:cubicBezTo>
                          <a:pt x="1478177" y="-4999"/>
                          <a:pt x="1454758" y="23704"/>
                          <a:pt x="1584073" y="0"/>
                        </a:cubicBezTo>
                        <a:cubicBezTo>
                          <a:pt x="1713388" y="-23704"/>
                          <a:pt x="1929541" y="38251"/>
                          <a:pt x="2175145" y="0"/>
                        </a:cubicBezTo>
                        <a:cubicBezTo>
                          <a:pt x="2420749" y="-38251"/>
                          <a:pt x="2498314" y="10905"/>
                          <a:pt x="2766216" y="0"/>
                        </a:cubicBezTo>
                        <a:cubicBezTo>
                          <a:pt x="3034118" y="-10905"/>
                          <a:pt x="3034177" y="14977"/>
                          <a:pt x="3262717" y="0"/>
                        </a:cubicBezTo>
                        <a:cubicBezTo>
                          <a:pt x="3491257" y="-14977"/>
                          <a:pt x="3679095" y="59935"/>
                          <a:pt x="3853789" y="0"/>
                        </a:cubicBezTo>
                        <a:cubicBezTo>
                          <a:pt x="4028483" y="-59935"/>
                          <a:pt x="4330595" y="14660"/>
                          <a:pt x="4539432" y="0"/>
                        </a:cubicBezTo>
                        <a:cubicBezTo>
                          <a:pt x="4748269" y="-14660"/>
                          <a:pt x="4855441" y="28429"/>
                          <a:pt x="4941361" y="0"/>
                        </a:cubicBezTo>
                        <a:cubicBezTo>
                          <a:pt x="5027281" y="-28429"/>
                          <a:pt x="5463552" y="41212"/>
                          <a:pt x="5721576" y="0"/>
                        </a:cubicBezTo>
                        <a:cubicBezTo>
                          <a:pt x="5979601" y="-41212"/>
                          <a:pt x="5997185" y="41310"/>
                          <a:pt x="6123505" y="0"/>
                        </a:cubicBezTo>
                        <a:cubicBezTo>
                          <a:pt x="6249825" y="-41310"/>
                          <a:pt x="6425454" y="26052"/>
                          <a:pt x="6525433" y="0"/>
                        </a:cubicBezTo>
                        <a:cubicBezTo>
                          <a:pt x="6625412" y="-26052"/>
                          <a:pt x="6730450" y="34485"/>
                          <a:pt x="6832791" y="0"/>
                        </a:cubicBezTo>
                        <a:cubicBezTo>
                          <a:pt x="6935132" y="-34485"/>
                          <a:pt x="7096845" y="50682"/>
                          <a:pt x="7329291" y="0"/>
                        </a:cubicBezTo>
                        <a:cubicBezTo>
                          <a:pt x="7561737" y="-50682"/>
                          <a:pt x="7549040" y="15761"/>
                          <a:pt x="7731220" y="0"/>
                        </a:cubicBezTo>
                        <a:cubicBezTo>
                          <a:pt x="7913400" y="-15761"/>
                          <a:pt x="8240853" y="52435"/>
                          <a:pt x="8416864" y="0"/>
                        </a:cubicBezTo>
                        <a:cubicBezTo>
                          <a:pt x="8592875" y="-52435"/>
                          <a:pt x="9244037" y="48595"/>
                          <a:pt x="9457150" y="0"/>
                        </a:cubicBezTo>
                        <a:cubicBezTo>
                          <a:pt x="9476534" y="186933"/>
                          <a:pt x="9418925" y="404438"/>
                          <a:pt x="9457150" y="584548"/>
                        </a:cubicBezTo>
                        <a:cubicBezTo>
                          <a:pt x="9495375" y="764658"/>
                          <a:pt x="9397846" y="966614"/>
                          <a:pt x="9457150" y="1128177"/>
                        </a:cubicBezTo>
                        <a:cubicBezTo>
                          <a:pt x="9516454" y="1289740"/>
                          <a:pt x="9438138" y="1595844"/>
                          <a:pt x="9457150" y="1753644"/>
                        </a:cubicBezTo>
                        <a:cubicBezTo>
                          <a:pt x="9476162" y="1911444"/>
                          <a:pt x="9437072" y="2067711"/>
                          <a:pt x="9457150" y="2215436"/>
                        </a:cubicBezTo>
                        <a:cubicBezTo>
                          <a:pt x="9477228" y="2363161"/>
                          <a:pt x="9429699" y="2504888"/>
                          <a:pt x="9457150" y="2718148"/>
                        </a:cubicBezTo>
                        <a:cubicBezTo>
                          <a:pt x="9484601" y="2931408"/>
                          <a:pt x="9380478" y="3211017"/>
                          <a:pt x="9457150" y="3384532"/>
                        </a:cubicBezTo>
                        <a:cubicBezTo>
                          <a:pt x="9533822" y="3558047"/>
                          <a:pt x="9383058" y="3830394"/>
                          <a:pt x="9457150" y="4091835"/>
                        </a:cubicBezTo>
                        <a:cubicBezTo>
                          <a:pt x="9161612" y="4105419"/>
                          <a:pt x="8933448" y="4026008"/>
                          <a:pt x="8771507" y="4091835"/>
                        </a:cubicBezTo>
                        <a:cubicBezTo>
                          <a:pt x="8609566" y="4157662"/>
                          <a:pt x="8292034" y="4063595"/>
                          <a:pt x="8085863" y="4091835"/>
                        </a:cubicBezTo>
                        <a:cubicBezTo>
                          <a:pt x="7879692" y="4120075"/>
                          <a:pt x="7507200" y="4039854"/>
                          <a:pt x="7305648" y="4091835"/>
                        </a:cubicBezTo>
                        <a:cubicBezTo>
                          <a:pt x="7104097" y="4143816"/>
                          <a:pt x="7150766" y="4063237"/>
                          <a:pt x="6998291" y="4091835"/>
                        </a:cubicBezTo>
                        <a:cubicBezTo>
                          <a:pt x="6845816" y="4120433"/>
                          <a:pt x="6831252" y="4066028"/>
                          <a:pt x="6690934" y="4091835"/>
                        </a:cubicBezTo>
                        <a:cubicBezTo>
                          <a:pt x="6550616" y="4117642"/>
                          <a:pt x="6459458" y="4062528"/>
                          <a:pt x="6383576" y="4091835"/>
                        </a:cubicBezTo>
                        <a:cubicBezTo>
                          <a:pt x="6307694" y="4121142"/>
                          <a:pt x="6074674" y="4046632"/>
                          <a:pt x="5981647" y="4091835"/>
                        </a:cubicBezTo>
                        <a:cubicBezTo>
                          <a:pt x="5888620" y="4137038"/>
                          <a:pt x="5665640" y="4050800"/>
                          <a:pt x="5390576" y="4091835"/>
                        </a:cubicBezTo>
                        <a:cubicBezTo>
                          <a:pt x="5115512" y="4132870"/>
                          <a:pt x="5132231" y="4064982"/>
                          <a:pt x="4894075" y="4091835"/>
                        </a:cubicBezTo>
                        <a:cubicBezTo>
                          <a:pt x="4655919" y="4118688"/>
                          <a:pt x="4676318" y="4060386"/>
                          <a:pt x="4492146" y="4091835"/>
                        </a:cubicBezTo>
                        <a:cubicBezTo>
                          <a:pt x="4307974" y="4123284"/>
                          <a:pt x="4055420" y="4017711"/>
                          <a:pt x="3806503" y="4091835"/>
                        </a:cubicBezTo>
                        <a:cubicBezTo>
                          <a:pt x="3557586" y="4165959"/>
                          <a:pt x="3342923" y="4056933"/>
                          <a:pt x="3120860" y="4091835"/>
                        </a:cubicBezTo>
                        <a:cubicBezTo>
                          <a:pt x="2898797" y="4126737"/>
                          <a:pt x="2801909" y="4080559"/>
                          <a:pt x="2718931" y="4091835"/>
                        </a:cubicBezTo>
                        <a:cubicBezTo>
                          <a:pt x="2635953" y="4103111"/>
                          <a:pt x="2182363" y="4073458"/>
                          <a:pt x="2033287" y="4091835"/>
                        </a:cubicBezTo>
                        <a:cubicBezTo>
                          <a:pt x="1884211" y="4110212"/>
                          <a:pt x="1797193" y="4070968"/>
                          <a:pt x="1631358" y="4091835"/>
                        </a:cubicBezTo>
                        <a:cubicBezTo>
                          <a:pt x="1465523" y="4112702"/>
                          <a:pt x="1194811" y="4085521"/>
                          <a:pt x="1040287" y="4091835"/>
                        </a:cubicBezTo>
                        <a:cubicBezTo>
                          <a:pt x="885763" y="4098149"/>
                          <a:pt x="839420" y="4071643"/>
                          <a:pt x="732929" y="4091835"/>
                        </a:cubicBezTo>
                        <a:cubicBezTo>
                          <a:pt x="626438" y="4112027"/>
                          <a:pt x="169468" y="4056371"/>
                          <a:pt x="0" y="4091835"/>
                        </a:cubicBezTo>
                        <a:cubicBezTo>
                          <a:pt x="-1682" y="3962022"/>
                          <a:pt x="70942" y="3678012"/>
                          <a:pt x="0" y="3466369"/>
                        </a:cubicBezTo>
                        <a:cubicBezTo>
                          <a:pt x="-70942" y="3254726"/>
                          <a:pt x="8529" y="3096566"/>
                          <a:pt x="0" y="2963658"/>
                        </a:cubicBezTo>
                        <a:cubicBezTo>
                          <a:pt x="-8529" y="2830750"/>
                          <a:pt x="34771" y="2618310"/>
                          <a:pt x="0" y="2297273"/>
                        </a:cubicBezTo>
                        <a:cubicBezTo>
                          <a:pt x="-34771" y="1976237"/>
                          <a:pt x="69969" y="1873271"/>
                          <a:pt x="0" y="1712725"/>
                        </a:cubicBezTo>
                        <a:cubicBezTo>
                          <a:pt x="-69969" y="1552179"/>
                          <a:pt x="57983" y="1213541"/>
                          <a:pt x="0" y="1046341"/>
                        </a:cubicBezTo>
                        <a:cubicBezTo>
                          <a:pt x="-57983" y="879141"/>
                          <a:pt x="90304" y="389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2A329-3B52-20CB-2602-A039702F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855" y="376906"/>
            <a:ext cx="7604469" cy="70529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81E3F"/>
                </a:solidFill>
                <a:latin typeface="Grandview Display"/>
                <a:ea typeface="Cambria"/>
              </a:rPr>
              <a:t>Angle and Momentum Offset Determination </a:t>
            </a:r>
            <a:endParaRPr lang="en-US" b="1" cap="none">
              <a:solidFill>
                <a:srgbClr val="081E3F"/>
              </a:solidFill>
              <a:latin typeface="Grandview Display"/>
              <a:ea typeface="Cambr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A9A6-37C4-26E3-C255-0AF19056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90821"/>
            <a:ext cx="2743200" cy="365125"/>
          </a:xfrm>
        </p:spPr>
        <p:txBody>
          <a:bodyPr/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Grandview Display"/>
              </a:rPr>
              <a:t>6</a:t>
            </a:r>
            <a:endParaRPr lang="en-US" dirty="0"/>
          </a:p>
        </p:txBody>
      </p:sp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81570839-392B-E630-C457-0CF02F9CB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94" y="1081265"/>
            <a:ext cx="5291417" cy="5291417"/>
          </a:xfrm>
          <a:prstGeom prst="rect">
            <a:avLst/>
          </a:prstGeom>
        </p:spPr>
      </p:pic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A7779E22-39D3-22E5-3AB0-191C069BB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829" y="1080587"/>
            <a:ext cx="5291417" cy="5291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9F338B-43CB-3052-06C8-D7498CB06F6D}"/>
              </a:ext>
            </a:extLst>
          </p:cNvPr>
          <p:cNvSpPr txBox="1"/>
          <p:nvPr/>
        </p:nvSpPr>
        <p:spPr>
          <a:xfrm>
            <a:off x="1942438" y="978103"/>
            <a:ext cx="30087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Grandview Display"/>
              </a:rPr>
              <a:t>Old Offset = 2.0e-04 [rad]</a:t>
            </a:r>
            <a:endParaRPr lang="en-US" sz="2000" dirty="0">
              <a:latin typeface="Grandview Display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D528F-6DFC-88FF-456E-749276F90BE2}"/>
              </a:ext>
            </a:extLst>
          </p:cNvPr>
          <p:cNvSpPr txBox="1"/>
          <p:nvPr/>
        </p:nvSpPr>
        <p:spPr>
          <a:xfrm>
            <a:off x="7403438" y="1082011"/>
            <a:ext cx="33435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Grandview Display"/>
              </a:rPr>
              <a:t>New Offset = 2.81e-04 [rad]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3ED0EF-E268-E6DA-21EB-70EBB3E15D2B}"/>
              </a:ext>
            </a:extLst>
          </p:cNvPr>
          <p:cNvSpPr txBox="1"/>
          <p:nvPr/>
        </p:nvSpPr>
        <p:spPr>
          <a:xfrm>
            <a:off x="5705741" y="3926726"/>
            <a:ext cx="1068226" cy="806347"/>
          </a:xfrm>
          <a:prstGeom prst="rightArrow">
            <a:avLst/>
          </a:prstGeom>
          <a:solidFill>
            <a:srgbClr val="081E3F"/>
          </a:solidFill>
          <a:ln>
            <a:solidFill>
              <a:srgbClr val="081E3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Grandview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485209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D0E0F0E-F8FB-06B8-AD35-C8382FBC3D31}"/>
              </a:ext>
            </a:extLst>
          </p:cNvPr>
          <p:cNvSpPr/>
          <p:nvPr/>
        </p:nvSpPr>
        <p:spPr>
          <a:xfrm>
            <a:off x="1005" y="6489261"/>
            <a:ext cx="12193006" cy="372635"/>
          </a:xfrm>
          <a:prstGeom prst="rect">
            <a:avLst/>
          </a:prstGeom>
          <a:solidFill>
            <a:srgbClr val="081E3F"/>
          </a:solidFill>
          <a:ln w="57150">
            <a:noFill/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custGeom>
                    <a:avLst/>
                    <a:gdLst>
                      <a:gd name="connsiteX0" fmla="*/ 0 w 9457150"/>
                      <a:gd name="connsiteY0" fmla="*/ 0 h 4091835"/>
                      <a:gd name="connsiteX1" fmla="*/ 401929 w 9457150"/>
                      <a:gd name="connsiteY1" fmla="*/ 0 h 4091835"/>
                      <a:gd name="connsiteX2" fmla="*/ 1182144 w 9457150"/>
                      <a:gd name="connsiteY2" fmla="*/ 0 h 4091835"/>
                      <a:gd name="connsiteX3" fmla="*/ 1678644 w 9457150"/>
                      <a:gd name="connsiteY3" fmla="*/ 0 h 4091835"/>
                      <a:gd name="connsiteX4" fmla="*/ 2269716 w 9457150"/>
                      <a:gd name="connsiteY4" fmla="*/ 0 h 4091835"/>
                      <a:gd name="connsiteX5" fmla="*/ 2577073 w 9457150"/>
                      <a:gd name="connsiteY5" fmla="*/ 0 h 4091835"/>
                      <a:gd name="connsiteX6" fmla="*/ 3262717 w 9457150"/>
                      <a:gd name="connsiteY6" fmla="*/ 0 h 4091835"/>
                      <a:gd name="connsiteX7" fmla="*/ 3948360 w 9457150"/>
                      <a:gd name="connsiteY7" fmla="*/ 0 h 4091835"/>
                      <a:gd name="connsiteX8" fmla="*/ 4728575 w 9457150"/>
                      <a:gd name="connsiteY8" fmla="*/ 0 h 4091835"/>
                      <a:gd name="connsiteX9" fmla="*/ 5130504 w 9457150"/>
                      <a:gd name="connsiteY9" fmla="*/ 0 h 4091835"/>
                      <a:gd name="connsiteX10" fmla="*/ 5721576 w 9457150"/>
                      <a:gd name="connsiteY10" fmla="*/ 0 h 4091835"/>
                      <a:gd name="connsiteX11" fmla="*/ 6407219 w 9457150"/>
                      <a:gd name="connsiteY11" fmla="*/ 0 h 4091835"/>
                      <a:gd name="connsiteX12" fmla="*/ 6809148 w 9457150"/>
                      <a:gd name="connsiteY12" fmla="*/ 0 h 4091835"/>
                      <a:gd name="connsiteX13" fmla="*/ 7305648 w 9457150"/>
                      <a:gd name="connsiteY13" fmla="*/ 0 h 4091835"/>
                      <a:gd name="connsiteX14" fmla="*/ 7991292 w 9457150"/>
                      <a:gd name="connsiteY14" fmla="*/ 0 h 4091835"/>
                      <a:gd name="connsiteX15" fmla="*/ 8771507 w 9457150"/>
                      <a:gd name="connsiteY15" fmla="*/ 0 h 4091835"/>
                      <a:gd name="connsiteX16" fmla="*/ 9457150 w 9457150"/>
                      <a:gd name="connsiteY16" fmla="*/ 0 h 4091835"/>
                      <a:gd name="connsiteX17" fmla="*/ 9457150 w 9457150"/>
                      <a:gd name="connsiteY17" fmla="*/ 666385 h 4091835"/>
                      <a:gd name="connsiteX18" fmla="*/ 9457150 w 9457150"/>
                      <a:gd name="connsiteY18" fmla="*/ 1332769 h 4091835"/>
                      <a:gd name="connsiteX19" fmla="*/ 9457150 w 9457150"/>
                      <a:gd name="connsiteY19" fmla="*/ 1794562 h 4091835"/>
                      <a:gd name="connsiteX20" fmla="*/ 9457150 w 9457150"/>
                      <a:gd name="connsiteY20" fmla="*/ 2338191 h 4091835"/>
                      <a:gd name="connsiteX21" fmla="*/ 9457150 w 9457150"/>
                      <a:gd name="connsiteY21" fmla="*/ 2922739 h 4091835"/>
                      <a:gd name="connsiteX22" fmla="*/ 9457150 w 9457150"/>
                      <a:gd name="connsiteY22" fmla="*/ 3548205 h 4091835"/>
                      <a:gd name="connsiteX23" fmla="*/ 9457150 w 9457150"/>
                      <a:gd name="connsiteY23" fmla="*/ 4091835 h 4091835"/>
                      <a:gd name="connsiteX24" fmla="*/ 8676935 w 9457150"/>
                      <a:gd name="connsiteY24" fmla="*/ 4091835 h 4091835"/>
                      <a:gd name="connsiteX25" fmla="*/ 7896720 w 9457150"/>
                      <a:gd name="connsiteY25" fmla="*/ 4091835 h 4091835"/>
                      <a:gd name="connsiteX26" fmla="*/ 7589363 w 9457150"/>
                      <a:gd name="connsiteY26" fmla="*/ 4091835 h 4091835"/>
                      <a:gd name="connsiteX27" fmla="*/ 6903720 w 9457150"/>
                      <a:gd name="connsiteY27" fmla="*/ 4091835 h 4091835"/>
                      <a:gd name="connsiteX28" fmla="*/ 6218076 w 9457150"/>
                      <a:gd name="connsiteY28" fmla="*/ 4091835 h 4091835"/>
                      <a:gd name="connsiteX29" fmla="*/ 5532433 w 9457150"/>
                      <a:gd name="connsiteY29" fmla="*/ 4091835 h 4091835"/>
                      <a:gd name="connsiteX30" fmla="*/ 4941361 w 9457150"/>
                      <a:gd name="connsiteY30" fmla="*/ 4091835 h 4091835"/>
                      <a:gd name="connsiteX31" fmla="*/ 4161146 w 9457150"/>
                      <a:gd name="connsiteY31" fmla="*/ 4091835 h 4091835"/>
                      <a:gd name="connsiteX32" fmla="*/ 3475503 w 9457150"/>
                      <a:gd name="connsiteY32" fmla="*/ 4091835 h 4091835"/>
                      <a:gd name="connsiteX33" fmla="*/ 3073574 w 9457150"/>
                      <a:gd name="connsiteY33" fmla="*/ 4091835 h 4091835"/>
                      <a:gd name="connsiteX34" fmla="*/ 2671645 w 9457150"/>
                      <a:gd name="connsiteY34" fmla="*/ 4091835 h 4091835"/>
                      <a:gd name="connsiteX35" fmla="*/ 1986001 w 9457150"/>
                      <a:gd name="connsiteY35" fmla="*/ 4091835 h 4091835"/>
                      <a:gd name="connsiteX36" fmla="*/ 1205787 w 9457150"/>
                      <a:gd name="connsiteY36" fmla="*/ 4091835 h 4091835"/>
                      <a:gd name="connsiteX37" fmla="*/ 898429 w 9457150"/>
                      <a:gd name="connsiteY37" fmla="*/ 4091835 h 4091835"/>
                      <a:gd name="connsiteX38" fmla="*/ 0 w 9457150"/>
                      <a:gd name="connsiteY38" fmla="*/ 4091835 h 4091835"/>
                      <a:gd name="connsiteX39" fmla="*/ 0 w 9457150"/>
                      <a:gd name="connsiteY39" fmla="*/ 3507287 h 4091835"/>
                      <a:gd name="connsiteX40" fmla="*/ 0 w 9457150"/>
                      <a:gd name="connsiteY40" fmla="*/ 3004576 h 4091835"/>
                      <a:gd name="connsiteX41" fmla="*/ 0 w 9457150"/>
                      <a:gd name="connsiteY41" fmla="*/ 2542783 h 4091835"/>
                      <a:gd name="connsiteX42" fmla="*/ 0 w 9457150"/>
                      <a:gd name="connsiteY42" fmla="*/ 2040072 h 4091835"/>
                      <a:gd name="connsiteX43" fmla="*/ 0 w 9457150"/>
                      <a:gd name="connsiteY43" fmla="*/ 1455524 h 4091835"/>
                      <a:gd name="connsiteX44" fmla="*/ 0 w 9457150"/>
                      <a:gd name="connsiteY44" fmla="*/ 952813 h 4091835"/>
                      <a:gd name="connsiteX45" fmla="*/ 0 w 9457150"/>
                      <a:gd name="connsiteY45" fmla="*/ 0 h 409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9457150" h="4091835" fill="none" extrusionOk="0">
                        <a:moveTo>
                          <a:pt x="0" y="0"/>
                        </a:moveTo>
                        <a:cubicBezTo>
                          <a:pt x="128545" y="-24850"/>
                          <a:pt x="295124" y="284"/>
                          <a:pt x="401929" y="0"/>
                        </a:cubicBezTo>
                        <a:cubicBezTo>
                          <a:pt x="508734" y="-284"/>
                          <a:pt x="872523" y="80049"/>
                          <a:pt x="1182144" y="0"/>
                        </a:cubicBezTo>
                        <a:cubicBezTo>
                          <a:pt x="1491766" y="-80049"/>
                          <a:pt x="1526244" y="30309"/>
                          <a:pt x="1678644" y="0"/>
                        </a:cubicBezTo>
                        <a:cubicBezTo>
                          <a:pt x="1831044" y="-30309"/>
                          <a:pt x="2058074" y="38692"/>
                          <a:pt x="2269716" y="0"/>
                        </a:cubicBezTo>
                        <a:cubicBezTo>
                          <a:pt x="2481358" y="-38692"/>
                          <a:pt x="2474443" y="2368"/>
                          <a:pt x="2577073" y="0"/>
                        </a:cubicBezTo>
                        <a:cubicBezTo>
                          <a:pt x="2679703" y="-2368"/>
                          <a:pt x="3066469" y="43302"/>
                          <a:pt x="3262717" y="0"/>
                        </a:cubicBezTo>
                        <a:cubicBezTo>
                          <a:pt x="3458965" y="-43302"/>
                          <a:pt x="3612169" y="79212"/>
                          <a:pt x="3948360" y="0"/>
                        </a:cubicBezTo>
                        <a:cubicBezTo>
                          <a:pt x="4284551" y="-79212"/>
                          <a:pt x="4390529" y="41891"/>
                          <a:pt x="4728575" y="0"/>
                        </a:cubicBezTo>
                        <a:cubicBezTo>
                          <a:pt x="5066621" y="-41891"/>
                          <a:pt x="4966663" y="23050"/>
                          <a:pt x="5130504" y="0"/>
                        </a:cubicBezTo>
                        <a:cubicBezTo>
                          <a:pt x="5294345" y="-23050"/>
                          <a:pt x="5499631" y="33820"/>
                          <a:pt x="5721576" y="0"/>
                        </a:cubicBezTo>
                        <a:cubicBezTo>
                          <a:pt x="5943521" y="-33820"/>
                          <a:pt x="6081460" y="73905"/>
                          <a:pt x="6407219" y="0"/>
                        </a:cubicBezTo>
                        <a:cubicBezTo>
                          <a:pt x="6732978" y="-73905"/>
                          <a:pt x="6659892" y="1243"/>
                          <a:pt x="6809148" y="0"/>
                        </a:cubicBezTo>
                        <a:cubicBezTo>
                          <a:pt x="6958404" y="-1243"/>
                          <a:pt x="7064552" y="10832"/>
                          <a:pt x="7305648" y="0"/>
                        </a:cubicBezTo>
                        <a:cubicBezTo>
                          <a:pt x="7546744" y="-10832"/>
                          <a:pt x="7655691" y="65683"/>
                          <a:pt x="7991292" y="0"/>
                        </a:cubicBezTo>
                        <a:cubicBezTo>
                          <a:pt x="8326893" y="-65683"/>
                          <a:pt x="8451756" y="24529"/>
                          <a:pt x="8771507" y="0"/>
                        </a:cubicBezTo>
                        <a:cubicBezTo>
                          <a:pt x="9091259" y="-24529"/>
                          <a:pt x="9232774" y="51689"/>
                          <a:pt x="9457150" y="0"/>
                        </a:cubicBezTo>
                        <a:cubicBezTo>
                          <a:pt x="9509981" y="274211"/>
                          <a:pt x="9417994" y="425311"/>
                          <a:pt x="9457150" y="666385"/>
                        </a:cubicBezTo>
                        <a:cubicBezTo>
                          <a:pt x="9496306" y="907459"/>
                          <a:pt x="9379269" y="1049421"/>
                          <a:pt x="9457150" y="1332769"/>
                        </a:cubicBezTo>
                        <a:cubicBezTo>
                          <a:pt x="9535031" y="1616117"/>
                          <a:pt x="9445734" y="1617600"/>
                          <a:pt x="9457150" y="1794562"/>
                        </a:cubicBezTo>
                        <a:cubicBezTo>
                          <a:pt x="9468566" y="1971524"/>
                          <a:pt x="9433374" y="2208109"/>
                          <a:pt x="9457150" y="2338191"/>
                        </a:cubicBezTo>
                        <a:cubicBezTo>
                          <a:pt x="9480926" y="2468273"/>
                          <a:pt x="9429104" y="2740799"/>
                          <a:pt x="9457150" y="2922739"/>
                        </a:cubicBezTo>
                        <a:cubicBezTo>
                          <a:pt x="9485196" y="3104679"/>
                          <a:pt x="9425983" y="3419335"/>
                          <a:pt x="9457150" y="3548205"/>
                        </a:cubicBezTo>
                        <a:cubicBezTo>
                          <a:pt x="9488317" y="3677075"/>
                          <a:pt x="9455700" y="3972923"/>
                          <a:pt x="9457150" y="4091835"/>
                        </a:cubicBezTo>
                        <a:cubicBezTo>
                          <a:pt x="9215523" y="4112217"/>
                          <a:pt x="8958416" y="4075665"/>
                          <a:pt x="8676935" y="4091835"/>
                        </a:cubicBezTo>
                        <a:cubicBezTo>
                          <a:pt x="8395454" y="4108005"/>
                          <a:pt x="8058594" y="4079988"/>
                          <a:pt x="7896720" y="4091835"/>
                        </a:cubicBezTo>
                        <a:cubicBezTo>
                          <a:pt x="7734847" y="4103682"/>
                          <a:pt x="7681963" y="4073479"/>
                          <a:pt x="7589363" y="4091835"/>
                        </a:cubicBezTo>
                        <a:cubicBezTo>
                          <a:pt x="7496763" y="4110191"/>
                          <a:pt x="7213750" y="4057004"/>
                          <a:pt x="6903720" y="4091835"/>
                        </a:cubicBezTo>
                        <a:cubicBezTo>
                          <a:pt x="6593690" y="4126666"/>
                          <a:pt x="6516301" y="4077867"/>
                          <a:pt x="6218076" y="4091835"/>
                        </a:cubicBezTo>
                        <a:cubicBezTo>
                          <a:pt x="5919851" y="4105803"/>
                          <a:pt x="5729694" y="4050177"/>
                          <a:pt x="5532433" y="4091835"/>
                        </a:cubicBezTo>
                        <a:cubicBezTo>
                          <a:pt x="5335172" y="4133493"/>
                          <a:pt x="5172525" y="4044072"/>
                          <a:pt x="4941361" y="4091835"/>
                        </a:cubicBezTo>
                        <a:cubicBezTo>
                          <a:pt x="4710197" y="4139598"/>
                          <a:pt x="4468168" y="4040930"/>
                          <a:pt x="4161146" y="4091835"/>
                        </a:cubicBezTo>
                        <a:cubicBezTo>
                          <a:pt x="3854124" y="4142740"/>
                          <a:pt x="3720426" y="4056184"/>
                          <a:pt x="3475503" y="4091835"/>
                        </a:cubicBezTo>
                        <a:cubicBezTo>
                          <a:pt x="3230580" y="4127486"/>
                          <a:pt x="3246953" y="4089792"/>
                          <a:pt x="3073574" y="4091835"/>
                        </a:cubicBezTo>
                        <a:cubicBezTo>
                          <a:pt x="2900195" y="4093878"/>
                          <a:pt x="2754123" y="4078794"/>
                          <a:pt x="2671645" y="4091835"/>
                        </a:cubicBezTo>
                        <a:cubicBezTo>
                          <a:pt x="2589167" y="4104876"/>
                          <a:pt x="2199192" y="4035657"/>
                          <a:pt x="1986001" y="4091835"/>
                        </a:cubicBezTo>
                        <a:cubicBezTo>
                          <a:pt x="1772810" y="4148013"/>
                          <a:pt x="1482348" y="4045542"/>
                          <a:pt x="1205787" y="4091835"/>
                        </a:cubicBezTo>
                        <a:cubicBezTo>
                          <a:pt x="929226" y="4138128"/>
                          <a:pt x="1042795" y="4086291"/>
                          <a:pt x="898429" y="4091835"/>
                        </a:cubicBezTo>
                        <a:cubicBezTo>
                          <a:pt x="754063" y="4097379"/>
                          <a:pt x="438850" y="4008546"/>
                          <a:pt x="0" y="4091835"/>
                        </a:cubicBezTo>
                        <a:cubicBezTo>
                          <a:pt x="-35855" y="3968836"/>
                          <a:pt x="20516" y="3713552"/>
                          <a:pt x="0" y="3507287"/>
                        </a:cubicBezTo>
                        <a:cubicBezTo>
                          <a:pt x="-20516" y="3301022"/>
                          <a:pt x="48786" y="3253060"/>
                          <a:pt x="0" y="3004576"/>
                        </a:cubicBezTo>
                        <a:cubicBezTo>
                          <a:pt x="-48786" y="2756092"/>
                          <a:pt x="11949" y="2735719"/>
                          <a:pt x="0" y="2542783"/>
                        </a:cubicBezTo>
                        <a:cubicBezTo>
                          <a:pt x="-11949" y="2349847"/>
                          <a:pt x="56615" y="2282520"/>
                          <a:pt x="0" y="2040072"/>
                        </a:cubicBezTo>
                        <a:cubicBezTo>
                          <a:pt x="-56615" y="1797624"/>
                          <a:pt x="3707" y="1712313"/>
                          <a:pt x="0" y="1455524"/>
                        </a:cubicBezTo>
                        <a:cubicBezTo>
                          <a:pt x="-3707" y="1198735"/>
                          <a:pt x="31526" y="1117233"/>
                          <a:pt x="0" y="952813"/>
                        </a:cubicBezTo>
                        <a:cubicBezTo>
                          <a:pt x="-31526" y="788393"/>
                          <a:pt x="8249" y="342124"/>
                          <a:pt x="0" y="0"/>
                        </a:cubicBezTo>
                        <a:close/>
                      </a:path>
                      <a:path w="9457150" h="4091835" stroke="0" extrusionOk="0">
                        <a:moveTo>
                          <a:pt x="0" y="0"/>
                        </a:moveTo>
                        <a:cubicBezTo>
                          <a:pt x="265645" y="-58968"/>
                          <a:pt x="506113" y="67556"/>
                          <a:pt x="780215" y="0"/>
                        </a:cubicBezTo>
                        <a:cubicBezTo>
                          <a:pt x="1054318" y="-67556"/>
                          <a:pt x="1075253" y="4999"/>
                          <a:pt x="1276715" y="0"/>
                        </a:cubicBezTo>
                        <a:cubicBezTo>
                          <a:pt x="1478177" y="-4999"/>
                          <a:pt x="1454758" y="23704"/>
                          <a:pt x="1584073" y="0"/>
                        </a:cubicBezTo>
                        <a:cubicBezTo>
                          <a:pt x="1713388" y="-23704"/>
                          <a:pt x="1929541" y="38251"/>
                          <a:pt x="2175145" y="0"/>
                        </a:cubicBezTo>
                        <a:cubicBezTo>
                          <a:pt x="2420749" y="-38251"/>
                          <a:pt x="2498314" y="10905"/>
                          <a:pt x="2766216" y="0"/>
                        </a:cubicBezTo>
                        <a:cubicBezTo>
                          <a:pt x="3034118" y="-10905"/>
                          <a:pt x="3034177" y="14977"/>
                          <a:pt x="3262717" y="0"/>
                        </a:cubicBezTo>
                        <a:cubicBezTo>
                          <a:pt x="3491257" y="-14977"/>
                          <a:pt x="3679095" y="59935"/>
                          <a:pt x="3853789" y="0"/>
                        </a:cubicBezTo>
                        <a:cubicBezTo>
                          <a:pt x="4028483" y="-59935"/>
                          <a:pt x="4330595" y="14660"/>
                          <a:pt x="4539432" y="0"/>
                        </a:cubicBezTo>
                        <a:cubicBezTo>
                          <a:pt x="4748269" y="-14660"/>
                          <a:pt x="4855441" y="28429"/>
                          <a:pt x="4941361" y="0"/>
                        </a:cubicBezTo>
                        <a:cubicBezTo>
                          <a:pt x="5027281" y="-28429"/>
                          <a:pt x="5463552" y="41212"/>
                          <a:pt x="5721576" y="0"/>
                        </a:cubicBezTo>
                        <a:cubicBezTo>
                          <a:pt x="5979601" y="-41212"/>
                          <a:pt x="5997185" y="41310"/>
                          <a:pt x="6123505" y="0"/>
                        </a:cubicBezTo>
                        <a:cubicBezTo>
                          <a:pt x="6249825" y="-41310"/>
                          <a:pt x="6425454" y="26052"/>
                          <a:pt x="6525433" y="0"/>
                        </a:cubicBezTo>
                        <a:cubicBezTo>
                          <a:pt x="6625412" y="-26052"/>
                          <a:pt x="6730450" y="34485"/>
                          <a:pt x="6832791" y="0"/>
                        </a:cubicBezTo>
                        <a:cubicBezTo>
                          <a:pt x="6935132" y="-34485"/>
                          <a:pt x="7096845" y="50682"/>
                          <a:pt x="7329291" y="0"/>
                        </a:cubicBezTo>
                        <a:cubicBezTo>
                          <a:pt x="7561737" y="-50682"/>
                          <a:pt x="7549040" y="15761"/>
                          <a:pt x="7731220" y="0"/>
                        </a:cubicBezTo>
                        <a:cubicBezTo>
                          <a:pt x="7913400" y="-15761"/>
                          <a:pt x="8240853" y="52435"/>
                          <a:pt x="8416864" y="0"/>
                        </a:cubicBezTo>
                        <a:cubicBezTo>
                          <a:pt x="8592875" y="-52435"/>
                          <a:pt x="9244037" y="48595"/>
                          <a:pt x="9457150" y="0"/>
                        </a:cubicBezTo>
                        <a:cubicBezTo>
                          <a:pt x="9476534" y="186933"/>
                          <a:pt x="9418925" y="404438"/>
                          <a:pt x="9457150" y="584548"/>
                        </a:cubicBezTo>
                        <a:cubicBezTo>
                          <a:pt x="9495375" y="764658"/>
                          <a:pt x="9397846" y="966614"/>
                          <a:pt x="9457150" y="1128177"/>
                        </a:cubicBezTo>
                        <a:cubicBezTo>
                          <a:pt x="9516454" y="1289740"/>
                          <a:pt x="9438138" y="1595844"/>
                          <a:pt x="9457150" y="1753644"/>
                        </a:cubicBezTo>
                        <a:cubicBezTo>
                          <a:pt x="9476162" y="1911444"/>
                          <a:pt x="9437072" y="2067711"/>
                          <a:pt x="9457150" y="2215436"/>
                        </a:cubicBezTo>
                        <a:cubicBezTo>
                          <a:pt x="9477228" y="2363161"/>
                          <a:pt x="9429699" y="2504888"/>
                          <a:pt x="9457150" y="2718148"/>
                        </a:cubicBezTo>
                        <a:cubicBezTo>
                          <a:pt x="9484601" y="2931408"/>
                          <a:pt x="9380478" y="3211017"/>
                          <a:pt x="9457150" y="3384532"/>
                        </a:cubicBezTo>
                        <a:cubicBezTo>
                          <a:pt x="9533822" y="3558047"/>
                          <a:pt x="9383058" y="3830394"/>
                          <a:pt x="9457150" y="4091835"/>
                        </a:cubicBezTo>
                        <a:cubicBezTo>
                          <a:pt x="9161612" y="4105419"/>
                          <a:pt x="8933448" y="4026008"/>
                          <a:pt x="8771507" y="4091835"/>
                        </a:cubicBezTo>
                        <a:cubicBezTo>
                          <a:pt x="8609566" y="4157662"/>
                          <a:pt x="8292034" y="4063595"/>
                          <a:pt x="8085863" y="4091835"/>
                        </a:cubicBezTo>
                        <a:cubicBezTo>
                          <a:pt x="7879692" y="4120075"/>
                          <a:pt x="7507200" y="4039854"/>
                          <a:pt x="7305648" y="4091835"/>
                        </a:cubicBezTo>
                        <a:cubicBezTo>
                          <a:pt x="7104097" y="4143816"/>
                          <a:pt x="7150766" y="4063237"/>
                          <a:pt x="6998291" y="4091835"/>
                        </a:cubicBezTo>
                        <a:cubicBezTo>
                          <a:pt x="6845816" y="4120433"/>
                          <a:pt x="6831252" y="4066028"/>
                          <a:pt x="6690934" y="4091835"/>
                        </a:cubicBezTo>
                        <a:cubicBezTo>
                          <a:pt x="6550616" y="4117642"/>
                          <a:pt x="6459458" y="4062528"/>
                          <a:pt x="6383576" y="4091835"/>
                        </a:cubicBezTo>
                        <a:cubicBezTo>
                          <a:pt x="6307694" y="4121142"/>
                          <a:pt x="6074674" y="4046632"/>
                          <a:pt x="5981647" y="4091835"/>
                        </a:cubicBezTo>
                        <a:cubicBezTo>
                          <a:pt x="5888620" y="4137038"/>
                          <a:pt x="5665640" y="4050800"/>
                          <a:pt x="5390576" y="4091835"/>
                        </a:cubicBezTo>
                        <a:cubicBezTo>
                          <a:pt x="5115512" y="4132870"/>
                          <a:pt x="5132231" y="4064982"/>
                          <a:pt x="4894075" y="4091835"/>
                        </a:cubicBezTo>
                        <a:cubicBezTo>
                          <a:pt x="4655919" y="4118688"/>
                          <a:pt x="4676318" y="4060386"/>
                          <a:pt x="4492146" y="4091835"/>
                        </a:cubicBezTo>
                        <a:cubicBezTo>
                          <a:pt x="4307974" y="4123284"/>
                          <a:pt x="4055420" y="4017711"/>
                          <a:pt x="3806503" y="4091835"/>
                        </a:cubicBezTo>
                        <a:cubicBezTo>
                          <a:pt x="3557586" y="4165959"/>
                          <a:pt x="3342923" y="4056933"/>
                          <a:pt x="3120860" y="4091835"/>
                        </a:cubicBezTo>
                        <a:cubicBezTo>
                          <a:pt x="2898797" y="4126737"/>
                          <a:pt x="2801909" y="4080559"/>
                          <a:pt x="2718931" y="4091835"/>
                        </a:cubicBezTo>
                        <a:cubicBezTo>
                          <a:pt x="2635953" y="4103111"/>
                          <a:pt x="2182363" y="4073458"/>
                          <a:pt x="2033287" y="4091835"/>
                        </a:cubicBezTo>
                        <a:cubicBezTo>
                          <a:pt x="1884211" y="4110212"/>
                          <a:pt x="1797193" y="4070968"/>
                          <a:pt x="1631358" y="4091835"/>
                        </a:cubicBezTo>
                        <a:cubicBezTo>
                          <a:pt x="1465523" y="4112702"/>
                          <a:pt x="1194811" y="4085521"/>
                          <a:pt x="1040287" y="4091835"/>
                        </a:cubicBezTo>
                        <a:cubicBezTo>
                          <a:pt x="885763" y="4098149"/>
                          <a:pt x="839420" y="4071643"/>
                          <a:pt x="732929" y="4091835"/>
                        </a:cubicBezTo>
                        <a:cubicBezTo>
                          <a:pt x="626438" y="4112027"/>
                          <a:pt x="169468" y="4056371"/>
                          <a:pt x="0" y="4091835"/>
                        </a:cubicBezTo>
                        <a:cubicBezTo>
                          <a:pt x="-1682" y="3962022"/>
                          <a:pt x="70942" y="3678012"/>
                          <a:pt x="0" y="3466369"/>
                        </a:cubicBezTo>
                        <a:cubicBezTo>
                          <a:pt x="-70942" y="3254726"/>
                          <a:pt x="8529" y="3096566"/>
                          <a:pt x="0" y="2963658"/>
                        </a:cubicBezTo>
                        <a:cubicBezTo>
                          <a:pt x="-8529" y="2830750"/>
                          <a:pt x="34771" y="2618310"/>
                          <a:pt x="0" y="2297273"/>
                        </a:cubicBezTo>
                        <a:cubicBezTo>
                          <a:pt x="-34771" y="1976237"/>
                          <a:pt x="69969" y="1873271"/>
                          <a:pt x="0" y="1712725"/>
                        </a:cubicBezTo>
                        <a:cubicBezTo>
                          <a:pt x="-69969" y="1552179"/>
                          <a:pt x="57983" y="1213541"/>
                          <a:pt x="0" y="1046341"/>
                        </a:cubicBezTo>
                        <a:cubicBezTo>
                          <a:pt x="-57983" y="879141"/>
                          <a:pt x="90304" y="389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9E74D1-96C6-BA74-EC7B-04F36DAC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2537" y="6487319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7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E0AD5-1557-4713-1B82-CB2EC3BAE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251" y="1639266"/>
            <a:ext cx="5684728" cy="4271375"/>
          </a:xfrm>
          <a:prstGeom prst="rect">
            <a:avLst/>
          </a:prstGeom>
        </p:spPr>
      </p:pic>
      <p:pic>
        <p:nvPicPr>
          <p:cNvPr id="4" name="Picture 3" descr="A graph of a number of data&#10;&#10;Description automatically generated">
            <a:extLst>
              <a:ext uri="{FF2B5EF4-FFF2-40B4-BE49-F238E27FC236}">
                <a16:creationId xmlns:a16="http://schemas.microsoft.com/office/drawing/2014/main" id="{DA59E383-D06C-6216-0105-927052D0F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22" y="1454278"/>
            <a:ext cx="4261236" cy="37285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D0E88F-57C0-2D18-A170-7CA13396E605}"/>
              </a:ext>
            </a:extLst>
          </p:cNvPr>
          <p:cNvSpPr txBox="1"/>
          <p:nvPr/>
        </p:nvSpPr>
        <p:spPr>
          <a:xfrm>
            <a:off x="7739061" y="1367116"/>
            <a:ext cx="241696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Grandview Display"/>
              </a:rPr>
              <a:t>Yield Ratios for 20871</a:t>
            </a:r>
            <a:endParaRPr lang="en-US" dirty="0"/>
          </a:p>
        </p:txBody>
      </p:sp>
      <p:pic>
        <p:nvPicPr>
          <p:cNvPr id="6" name="Picture 5" descr="A graph of a number of data&#10;&#10;Description automatically generated">
            <a:extLst>
              <a:ext uri="{FF2B5EF4-FFF2-40B4-BE49-F238E27FC236}">
                <a16:creationId xmlns:a16="http://schemas.microsoft.com/office/drawing/2014/main" id="{CCF3C6EA-6A40-C196-CDBB-0F7F47EB2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566" y="2479040"/>
            <a:ext cx="4458789" cy="3901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8A5C68-788E-886C-0186-7C0C5E17F627}"/>
              </a:ext>
            </a:extLst>
          </p:cNvPr>
          <p:cNvSpPr txBox="1"/>
          <p:nvPr/>
        </p:nvSpPr>
        <p:spPr>
          <a:xfrm>
            <a:off x="7834310" y="5677178"/>
            <a:ext cx="241696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Grandview Display"/>
              </a:rPr>
              <a:t>Pm [GeV]</a:t>
            </a:r>
          </a:p>
        </p:txBody>
      </p:sp>
      <p:pic>
        <p:nvPicPr>
          <p:cNvPr id="17" name="Picture 16" descr="equation">
            <a:extLst>
              <a:ext uri="{FF2B5EF4-FFF2-40B4-BE49-F238E27FC236}">
                <a16:creationId xmlns:a16="http://schemas.microsoft.com/office/drawing/2014/main" id="{BDC9C177-E1CC-EDEF-67C0-820AD9B62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795" y="3317501"/>
            <a:ext cx="1014099" cy="92126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DB8782D-C350-A9B4-B65F-A78EF7D109B3}"/>
              </a:ext>
            </a:extLst>
          </p:cNvPr>
          <p:cNvSpPr/>
          <p:nvPr/>
        </p:nvSpPr>
        <p:spPr>
          <a:xfrm>
            <a:off x="7631908" y="3534056"/>
            <a:ext cx="2119308" cy="1000123"/>
          </a:xfrm>
          <a:prstGeom prst="ellipse">
            <a:avLst/>
          </a:prstGeom>
          <a:noFill/>
          <a:ln>
            <a:solidFill>
              <a:srgbClr val="FA7F7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57A5A9-F6CC-F16F-55AB-9B2974AE0F5D}"/>
              </a:ext>
            </a:extLst>
          </p:cNvPr>
          <p:cNvSpPr txBox="1">
            <a:spLocks/>
          </p:cNvSpPr>
          <p:nvPr/>
        </p:nvSpPr>
        <p:spPr>
          <a:xfrm>
            <a:off x="2430855" y="376906"/>
            <a:ext cx="7604469" cy="428200"/>
          </a:xfrm>
          <a:prstGeom prst="rect">
            <a:avLst/>
          </a:prstGeom>
        </p:spPr>
        <p:txBody>
          <a:bodyPr lIns="91440" tIns="45720" rIns="91440" bIns="45720"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81E3F"/>
                </a:solidFill>
                <a:latin typeface="Grandview Display"/>
                <a:ea typeface="Cambria"/>
              </a:rPr>
              <a:t>Low Momentum Run (120 MeV)  Yield Ratios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0A014-6769-A643-4630-762545496BB9}"/>
              </a:ext>
            </a:extLst>
          </p:cNvPr>
          <p:cNvSpPr txBox="1"/>
          <p:nvPr/>
        </p:nvSpPr>
        <p:spPr>
          <a:xfrm>
            <a:off x="4418232" y="808203"/>
            <a:ext cx="335837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000" dirty="0">
                <a:latin typeface="Grandview Display"/>
              </a:rPr>
              <a:t>Some calibrations done</a:t>
            </a:r>
          </a:p>
          <a:p>
            <a:pPr marL="285750" indent="-285750">
              <a:buFont typeface="Calibri"/>
              <a:buChar char="-"/>
            </a:pPr>
            <a:r>
              <a:rPr lang="en-US" sz="2000" err="1">
                <a:latin typeface="Grandview Display"/>
              </a:rPr>
              <a:t>CaFe</a:t>
            </a:r>
            <a:r>
              <a:rPr lang="en-US" sz="2000" dirty="0">
                <a:latin typeface="Grandview Display"/>
              </a:rPr>
              <a:t> optics matrix </a:t>
            </a:r>
          </a:p>
        </p:txBody>
      </p:sp>
    </p:spTree>
    <p:extLst>
      <p:ext uri="{BB962C8B-B14F-4D97-AF65-F5344CB8AC3E}">
        <p14:creationId xmlns:p14="http://schemas.microsoft.com/office/powerpoint/2010/main" val="165862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DBCC64-0E55-60F5-BEE5-956E62CED957}"/>
              </a:ext>
            </a:extLst>
          </p:cNvPr>
          <p:cNvSpPr/>
          <p:nvPr/>
        </p:nvSpPr>
        <p:spPr>
          <a:xfrm>
            <a:off x="1005" y="6489261"/>
            <a:ext cx="12193006" cy="372635"/>
          </a:xfrm>
          <a:prstGeom prst="rect">
            <a:avLst/>
          </a:prstGeom>
          <a:solidFill>
            <a:srgbClr val="081E3F"/>
          </a:solidFill>
          <a:ln w="57150">
            <a:noFill/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custGeom>
                    <a:avLst/>
                    <a:gdLst>
                      <a:gd name="connsiteX0" fmla="*/ 0 w 9457150"/>
                      <a:gd name="connsiteY0" fmla="*/ 0 h 4091835"/>
                      <a:gd name="connsiteX1" fmla="*/ 401929 w 9457150"/>
                      <a:gd name="connsiteY1" fmla="*/ 0 h 4091835"/>
                      <a:gd name="connsiteX2" fmla="*/ 1182144 w 9457150"/>
                      <a:gd name="connsiteY2" fmla="*/ 0 h 4091835"/>
                      <a:gd name="connsiteX3" fmla="*/ 1678644 w 9457150"/>
                      <a:gd name="connsiteY3" fmla="*/ 0 h 4091835"/>
                      <a:gd name="connsiteX4" fmla="*/ 2269716 w 9457150"/>
                      <a:gd name="connsiteY4" fmla="*/ 0 h 4091835"/>
                      <a:gd name="connsiteX5" fmla="*/ 2577073 w 9457150"/>
                      <a:gd name="connsiteY5" fmla="*/ 0 h 4091835"/>
                      <a:gd name="connsiteX6" fmla="*/ 3262717 w 9457150"/>
                      <a:gd name="connsiteY6" fmla="*/ 0 h 4091835"/>
                      <a:gd name="connsiteX7" fmla="*/ 3948360 w 9457150"/>
                      <a:gd name="connsiteY7" fmla="*/ 0 h 4091835"/>
                      <a:gd name="connsiteX8" fmla="*/ 4728575 w 9457150"/>
                      <a:gd name="connsiteY8" fmla="*/ 0 h 4091835"/>
                      <a:gd name="connsiteX9" fmla="*/ 5130504 w 9457150"/>
                      <a:gd name="connsiteY9" fmla="*/ 0 h 4091835"/>
                      <a:gd name="connsiteX10" fmla="*/ 5721576 w 9457150"/>
                      <a:gd name="connsiteY10" fmla="*/ 0 h 4091835"/>
                      <a:gd name="connsiteX11" fmla="*/ 6407219 w 9457150"/>
                      <a:gd name="connsiteY11" fmla="*/ 0 h 4091835"/>
                      <a:gd name="connsiteX12" fmla="*/ 6809148 w 9457150"/>
                      <a:gd name="connsiteY12" fmla="*/ 0 h 4091835"/>
                      <a:gd name="connsiteX13" fmla="*/ 7305648 w 9457150"/>
                      <a:gd name="connsiteY13" fmla="*/ 0 h 4091835"/>
                      <a:gd name="connsiteX14" fmla="*/ 7991292 w 9457150"/>
                      <a:gd name="connsiteY14" fmla="*/ 0 h 4091835"/>
                      <a:gd name="connsiteX15" fmla="*/ 8771507 w 9457150"/>
                      <a:gd name="connsiteY15" fmla="*/ 0 h 4091835"/>
                      <a:gd name="connsiteX16" fmla="*/ 9457150 w 9457150"/>
                      <a:gd name="connsiteY16" fmla="*/ 0 h 4091835"/>
                      <a:gd name="connsiteX17" fmla="*/ 9457150 w 9457150"/>
                      <a:gd name="connsiteY17" fmla="*/ 666385 h 4091835"/>
                      <a:gd name="connsiteX18" fmla="*/ 9457150 w 9457150"/>
                      <a:gd name="connsiteY18" fmla="*/ 1332769 h 4091835"/>
                      <a:gd name="connsiteX19" fmla="*/ 9457150 w 9457150"/>
                      <a:gd name="connsiteY19" fmla="*/ 1794562 h 4091835"/>
                      <a:gd name="connsiteX20" fmla="*/ 9457150 w 9457150"/>
                      <a:gd name="connsiteY20" fmla="*/ 2338191 h 4091835"/>
                      <a:gd name="connsiteX21" fmla="*/ 9457150 w 9457150"/>
                      <a:gd name="connsiteY21" fmla="*/ 2922739 h 4091835"/>
                      <a:gd name="connsiteX22" fmla="*/ 9457150 w 9457150"/>
                      <a:gd name="connsiteY22" fmla="*/ 3548205 h 4091835"/>
                      <a:gd name="connsiteX23" fmla="*/ 9457150 w 9457150"/>
                      <a:gd name="connsiteY23" fmla="*/ 4091835 h 4091835"/>
                      <a:gd name="connsiteX24" fmla="*/ 8676935 w 9457150"/>
                      <a:gd name="connsiteY24" fmla="*/ 4091835 h 4091835"/>
                      <a:gd name="connsiteX25" fmla="*/ 7896720 w 9457150"/>
                      <a:gd name="connsiteY25" fmla="*/ 4091835 h 4091835"/>
                      <a:gd name="connsiteX26" fmla="*/ 7589363 w 9457150"/>
                      <a:gd name="connsiteY26" fmla="*/ 4091835 h 4091835"/>
                      <a:gd name="connsiteX27" fmla="*/ 6903720 w 9457150"/>
                      <a:gd name="connsiteY27" fmla="*/ 4091835 h 4091835"/>
                      <a:gd name="connsiteX28" fmla="*/ 6218076 w 9457150"/>
                      <a:gd name="connsiteY28" fmla="*/ 4091835 h 4091835"/>
                      <a:gd name="connsiteX29" fmla="*/ 5532433 w 9457150"/>
                      <a:gd name="connsiteY29" fmla="*/ 4091835 h 4091835"/>
                      <a:gd name="connsiteX30" fmla="*/ 4941361 w 9457150"/>
                      <a:gd name="connsiteY30" fmla="*/ 4091835 h 4091835"/>
                      <a:gd name="connsiteX31" fmla="*/ 4161146 w 9457150"/>
                      <a:gd name="connsiteY31" fmla="*/ 4091835 h 4091835"/>
                      <a:gd name="connsiteX32" fmla="*/ 3475503 w 9457150"/>
                      <a:gd name="connsiteY32" fmla="*/ 4091835 h 4091835"/>
                      <a:gd name="connsiteX33" fmla="*/ 3073574 w 9457150"/>
                      <a:gd name="connsiteY33" fmla="*/ 4091835 h 4091835"/>
                      <a:gd name="connsiteX34" fmla="*/ 2671645 w 9457150"/>
                      <a:gd name="connsiteY34" fmla="*/ 4091835 h 4091835"/>
                      <a:gd name="connsiteX35" fmla="*/ 1986001 w 9457150"/>
                      <a:gd name="connsiteY35" fmla="*/ 4091835 h 4091835"/>
                      <a:gd name="connsiteX36" fmla="*/ 1205787 w 9457150"/>
                      <a:gd name="connsiteY36" fmla="*/ 4091835 h 4091835"/>
                      <a:gd name="connsiteX37" fmla="*/ 898429 w 9457150"/>
                      <a:gd name="connsiteY37" fmla="*/ 4091835 h 4091835"/>
                      <a:gd name="connsiteX38" fmla="*/ 0 w 9457150"/>
                      <a:gd name="connsiteY38" fmla="*/ 4091835 h 4091835"/>
                      <a:gd name="connsiteX39" fmla="*/ 0 w 9457150"/>
                      <a:gd name="connsiteY39" fmla="*/ 3507287 h 4091835"/>
                      <a:gd name="connsiteX40" fmla="*/ 0 w 9457150"/>
                      <a:gd name="connsiteY40" fmla="*/ 3004576 h 4091835"/>
                      <a:gd name="connsiteX41" fmla="*/ 0 w 9457150"/>
                      <a:gd name="connsiteY41" fmla="*/ 2542783 h 4091835"/>
                      <a:gd name="connsiteX42" fmla="*/ 0 w 9457150"/>
                      <a:gd name="connsiteY42" fmla="*/ 2040072 h 4091835"/>
                      <a:gd name="connsiteX43" fmla="*/ 0 w 9457150"/>
                      <a:gd name="connsiteY43" fmla="*/ 1455524 h 4091835"/>
                      <a:gd name="connsiteX44" fmla="*/ 0 w 9457150"/>
                      <a:gd name="connsiteY44" fmla="*/ 952813 h 4091835"/>
                      <a:gd name="connsiteX45" fmla="*/ 0 w 9457150"/>
                      <a:gd name="connsiteY45" fmla="*/ 0 h 409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9457150" h="4091835" fill="none" extrusionOk="0">
                        <a:moveTo>
                          <a:pt x="0" y="0"/>
                        </a:moveTo>
                        <a:cubicBezTo>
                          <a:pt x="128545" y="-24850"/>
                          <a:pt x="295124" y="284"/>
                          <a:pt x="401929" y="0"/>
                        </a:cubicBezTo>
                        <a:cubicBezTo>
                          <a:pt x="508734" y="-284"/>
                          <a:pt x="872523" y="80049"/>
                          <a:pt x="1182144" y="0"/>
                        </a:cubicBezTo>
                        <a:cubicBezTo>
                          <a:pt x="1491766" y="-80049"/>
                          <a:pt x="1526244" y="30309"/>
                          <a:pt x="1678644" y="0"/>
                        </a:cubicBezTo>
                        <a:cubicBezTo>
                          <a:pt x="1831044" y="-30309"/>
                          <a:pt x="2058074" y="38692"/>
                          <a:pt x="2269716" y="0"/>
                        </a:cubicBezTo>
                        <a:cubicBezTo>
                          <a:pt x="2481358" y="-38692"/>
                          <a:pt x="2474443" y="2368"/>
                          <a:pt x="2577073" y="0"/>
                        </a:cubicBezTo>
                        <a:cubicBezTo>
                          <a:pt x="2679703" y="-2368"/>
                          <a:pt x="3066469" y="43302"/>
                          <a:pt x="3262717" y="0"/>
                        </a:cubicBezTo>
                        <a:cubicBezTo>
                          <a:pt x="3458965" y="-43302"/>
                          <a:pt x="3612169" y="79212"/>
                          <a:pt x="3948360" y="0"/>
                        </a:cubicBezTo>
                        <a:cubicBezTo>
                          <a:pt x="4284551" y="-79212"/>
                          <a:pt x="4390529" y="41891"/>
                          <a:pt x="4728575" y="0"/>
                        </a:cubicBezTo>
                        <a:cubicBezTo>
                          <a:pt x="5066621" y="-41891"/>
                          <a:pt x="4966663" y="23050"/>
                          <a:pt x="5130504" y="0"/>
                        </a:cubicBezTo>
                        <a:cubicBezTo>
                          <a:pt x="5294345" y="-23050"/>
                          <a:pt x="5499631" y="33820"/>
                          <a:pt x="5721576" y="0"/>
                        </a:cubicBezTo>
                        <a:cubicBezTo>
                          <a:pt x="5943521" y="-33820"/>
                          <a:pt x="6081460" y="73905"/>
                          <a:pt x="6407219" y="0"/>
                        </a:cubicBezTo>
                        <a:cubicBezTo>
                          <a:pt x="6732978" y="-73905"/>
                          <a:pt x="6659892" y="1243"/>
                          <a:pt x="6809148" y="0"/>
                        </a:cubicBezTo>
                        <a:cubicBezTo>
                          <a:pt x="6958404" y="-1243"/>
                          <a:pt x="7064552" y="10832"/>
                          <a:pt x="7305648" y="0"/>
                        </a:cubicBezTo>
                        <a:cubicBezTo>
                          <a:pt x="7546744" y="-10832"/>
                          <a:pt x="7655691" y="65683"/>
                          <a:pt x="7991292" y="0"/>
                        </a:cubicBezTo>
                        <a:cubicBezTo>
                          <a:pt x="8326893" y="-65683"/>
                          <a:pt x="8451756" y="24529"/>
                          <a:pt x="8771507" y="0"/>
                        </a:cubicBezTo>
                        <a:cubicBezTo>
                          <a:pt x="9091259" y="-24529"/>
                          <a:pt x="9232774" y="51689"/>
                          <a:pt x="9457150" y="0"/>
                        </a:cubicBezTo>
                        <a:cubicBezTo>
                          <a:pt x="9509981" y="274211"/>
                          <a:pt x="9417994" y="425311"/>
                          <a:pt x="9457150" y="666385"/>
                        </a:cubicBezTo>
                        <a:cubicBezTo>
                          <a:pt x="9496306" y="907459"/>
                          <a:pt x="9379269" y="1049421"/>
                          <a:pt x="9457150" y="1332769"/>
                        </a:cubicBezTo>
                        <a:cubicBezTo>
                          <a:pt x="9535031" y="1616117"/>
                          <a:pt x="9445734" y="1617600"/>
                          <a:pt x="9457150" y="1794562"/>
                        </a:cubicBezTo>
                        <a:cubicBezTo>
                          <a:pt x="9468566" y="1971524"/>
                          <a:pt x="9433374" y="2208109"/>
                          <a:pt x="9457150" y="2338191"/>
                        </a:cubicBezTo>
                        <a:cubicBezTo>
                          <a:pt x="9480926" y="2468273"/>
                          <a:pt x="9429104" y="2740799"/>
                          <a:pt x="9457150" y="2922739"/>
                        </a:cubicBezTo>
                        <a:cubicBezTo>
                          <a:pt x="9485196" y="3104679"/>
                          <a:pt x="9425983" y="3419335"/>
                          <a:pt x="9457150" y="3548205"/>
                        </a:cubicBezTo>
                        <a:cubicBezTo>
                          <a:pt x="9488317" y="3677075"/>
                          <a:pt x="9455700" y="3972923"/>
                          <a:pt x="9457150" y="4091835"/>
                        </a:cubicBezTo>
                        <a:cubicBezTo>
                          <a:pt x="9215523" y="4112217"/>
                          <a:pt x="8958416" y="4075665"/>
                          <a:pt x="8676935" y="4091835"/>
                        </a:cubicBezTo>
                        <a:cubicBezTo>
                          <a:pt x="8395454" y="4108005"/>
                          <a:pt x="8058594" y="4079988"/>
                          <a:pt x="7896720" y="4091835"/>
                        </a:cubicBezTo>
                        <a:cubicBezTo>
                          <a:pt x="7734847" y="4103682"/>
                          <a:pt x="7681963" y="4073479"/>
                          <a:pt x="7589363" y="4091835"/>
                        </a:cubicBezTo>
                        <a:cubicBezTo>
                          <a:pt x="7496763" y="4110191"/>
                          <a:pt x="7213750" y="4057004"/>
                          <a:pt x="6903720" y="4091835"/>
                        </a:cubicBezTo>
                        <a:cubicBezTo>
                          <a:pt x="6593690" y="4126666"/>
                          <a:pt x="6516301" y="4077867"/>
                          <a:pt x="6218076" y="4091835"/>
                        </a:cubicBezTo>
                        <a:cubicBezTo>
                          <a:pt x="5919851" y="4105803"/>
                          <a:pt x="5729694" y="4050177"/>
                          <a:pt x="5532433" y="4091835"/>
                        </a:cubicBezTo>
                        <a:cubicBezTo>
                          <a:pt x="5335172" y="4133493"/>
                          <a:pt x="5172525" y="4044072"/>
                          <a:pt x="4941361" y="4091835"/>
                        </a:cubicBezTo>
                        <a:cubicBezTo>
                          <a:pt x="4710197" y="4139598"/>
                          <a:pt x="4468168" y="4040930"/>
                          <a:pt x="4161146" y="4091835"/>
                        </a:cubicBezTo>
                        <a:cubicBezTo>
                          <a:pt x="3854124" y="4142740"/>
                          <a:pt x="3720426" y="4056184"/>
                          <a:pt x="3475503" y="4091835"/>
                        </a:cubicBezTo>
                        <a:cubicBezTo>
                          <a:pt x="3230580" y="4127486"/>
                          <a:pt x="3246953" y="4089792"/>
                          <a:pt x="3073574" y="4091835"/>
                        </a:cubicBezTo>
                        <a:cubicBezTo>
                          <a:pt x="2900195" y="4093878"/>
                          <a:pt x="2754123" y="4078794"/>
                          <a:pt x="2671645" y="4091835"/>
                        </a:cubicBezTo>
                        <a:cubicBezTo>
                          <a:pt x="2589167" y="4104876"/>
                          <a:pt x="2199192" y="4035657"/>
                          <a:pt x="1986001" y="4091835"/>
                        </a:cubicBezTo>
                        <a:cubicBezTo>
                          <a:pt x="1772810" y="4148013"/>
                          <a:pt x="1482348" y="4045542"/>
                          <a:pt x="1205787" y="4091835"/>
                        </a:cubicBezTo>
                        <a:cubicBezTo>
                          <a:pt x="929226" y="4138128"/>
                          <a:pt x="1042795" y="4086291"/>
                          <a:pt x="898429" y="4091835"/>
                        </a:cubicBezTo>
                        <a:cubicBezTo>
                          <a:pt x="754063" y="4097379"/>
                          <a:pt x="438850" y="4008546"/>
                          <a:pt x="0" y="4091835"/>
                        </a:cubicBezTo>
                        <a:cubicBezTo>
                          <a:pt x="-35855" y="3968836"/>
                          <a:pt x="20516" y="3713552"/>
                          <a:pt x="0" y="3507287"/>
                        </a:cubicBezTo>
                        <a:cubicBezTo>
                          <a:pt x="-20516" y="3301022"/>
                          <a:pt x="48786" y="3253060"/>
                          <a:pt x="0" y="3004576"/>
                        </a:cubicBezTo>
                        <a:cubicBezTo>
                          <a:pt x="-48786" y="2756092"/>
                          <a:pt x="11949" y="2735719"/>
                          <a:pt x="0" y="2542783"/>
                        </a:cubicBezTo>
                        <a:cubicBezTo>
                          <a:pt x="-11949" y="2349847"/>
                          <a:pt x="56615" y="2282520"/>
                          <a:pt x="0" y="2040072"/>
                        </a:cubicBezTo>
                        <a:cubicBezTo>
                          <a:pt x="-56615" y="1797624"/>
                          <a:pt x="3707" y="1712313"/>
                          <a:pt x="0" y="1455524"/>
                        </a:cubicBezTo>
                        <a:cubicBezTo>
                          <a:pt x="-3707" y="1198735"/>
                          <a:pt x="31526" y="1117233"/>
                          <a:pt x="0" y="952813"/>
                        </a:cubicBezTo>
                        <a:cubicBezTo>
                          <a:pt x="-31526" y="788393"/>
                          <a:pt x="8249" y="342124"/>
                          <a:pt x="0" y="0"/>
                        </a:cubicBezTo>
                        <a:close/>
                      </a:path>
                      <a:path w="9457150" h="4091835" stroke="0" extrusionOk="0">
                        <a:moveTo>
                          <a:pt x="0" y="0"/>
                        </a:moveTo>
                        <a:cubicBezTo>
                          <a:pt x="265645" y="-58968"/>
                          <a:pt x="506113" y="67556"/>
                          <a:pt x="780215" y="0"/>
                        </a:cubicBezTo>
                        <a:cubicBezTo>
                          <a:pt x="1054318" y="-67556"/>
                          <a:pt x="1075253" y="4999"/>
                          <a:pt x="1276715" y="0"/>
                        </a:cubicBezTo>
                        <a:cubicBezTo>
                          <a:pt x="1478177" y="-4999"/>
                          <a:pt x="1454758" y="23704"/>
                          <a:pt x="1584073" y="0"/>
                        </a:cubicBezTo>
                        <a:cubicBezTo>
                          <a:pt x="1713388" y="-23704"/>
                          <a:pt x="1929541" y="38251"/>
                          <a:pt x="2175145" y="0"/>
                        </a:cubicBezTo>
                        <a:cubicBezTo>
                          <a:pt x="2420749" y="-38251"/>
                          <a:pt x="2498314" y="10905"/>
                          <a:pt x="2766216" y="0"/>
                        </a:cubicBezTo>
                        <a:cubicBezTo>
                          <a:pt x="3034118" y="-10905"/>
                          <a:pt x="3034177" y="14977"/>
                          <a:pt x="3262717" y="0"/>
                        </a:cubicBezTo>
                        <a:cubicBezTo>
                          <a:pt x="3491257" y="-14977"/>
                          <a:pt x="3679095" y="59935"/>
                          <a:pt x="3853789" y="0"/>
                        </a:cubicBezTo>
                        <a:cubicBezTo>
                          <a:pt x="4028483" y="-59935"/>
                          <a:pt x="4330595" y="14660"/>
                          <a:pt x="4539432" y="0"/>
                        </a:cubicBezTo>
                        <a:cubicBezTo>
                          <a:pt x="4748269" y="-14660"/>
                          <a:pt x="4855441" y="28429"/>
                          <a:pt x="4941361" y="0"/>
                        </a:cubicBezTo>
                        <a:cubicBezTo>
                          <a:pt x="5027281" y="-28429"/>
                          <a:pt x="5463552" y="41212"/>
                          <a:pt x="5721576" y="0"/>
                        </a:cubicBezTo>
                        <a:cubicBezTo>
                          <a:pt x="5979601" y="-41212"/>
                          <a:pt x="5997185" y="41310"/>
                          <a:pt x="6123505" y="0"/>
                        </a:cubicBezTo>
                        <a:cubicBezTo>
                          <a:pt x="6249825" y="-41310"/>
                          <a:pt x="6425454" y="26052"/>
                          <a:pt x="6525433" y="0"/>
                        </a:cubicBezTo>
                        <a:cubicBezTo>
                          <a:pt x="6625412" y="-26052"/>
                          <a:pt x="6730450" y="34485"/>
                          <a:pt x="6832791" y="0"/>
                        </a:cubicBezTo>
                        <a:cubicBezTo>
                          <a:pt x="6935132" y="-34485"/>
                          <a:pt x="7096845" y="50682"/>
                          <a:pt x="7329291" y="0"/>
                        </a:cubicBezTo>
                        <a:cubicBezTo>
                          <a:pt x="7561737" y="-50682"/>
                          <a:pt x="7549040" y="15761"/>
                          <a:pt x="7731220" y="0"/>
                        </a:cubicBezTo>
                        <a:cubicBezTo>
                          <a:pt x="7913400" y="-15761"/>
                          <a:pt x="8240853" y="52435"/>
                          <a:pt x="8416864" y="0"/>
                        </a:cubicBezTo>
                        <a:cubicBezTo>
                          <a:pt x="8592875" y="-52435"/>
                          <a:pt x="9244037" y="48595"/>
                          <a:pt x="9457150" y="0"/>
                        </a:cubicBezTo>
                        <a:cubicBezTo>
                          <a:pt x="9476534" y="186933"/>
                          <a:pt x="9418925" y="404438"/>
                          <a:pt x="9457150" y="584548"/>
                        </a:cubicBezTo>
                        <a:cubicBezTo>
                          <a:pt x="9495375" y="764658"/>
                          <a:pt x="9397846" y="966614"/>
                          <a:pt x="9457150" y="1128177"/>
                        </a:cubicBezTo>
                        <a:cubicBezTo>
                          <a:pt x="9516454" y="1289740"/>
                          <a:pt x="9438138" y="1595844"/>
                          <a:pt x="9457150" y="1753644"/>
                        </a:cubicBezTo>
                        <a:cubicBezTo>
                          <a:pt x="9476162" y="1911444"/>
                          <a:pt x="9437072" y="2067711"/>
                          <a:pt x="9457150" y="2215436"/>
                        </a:cubicBezTo>
                        <a:cubicBezTo>
                          <a:pt x="9477228" y="2363161"/>
                          <a:pt x="9429699" y="2504888"/>
                          <a:pt x="9457150" y="2718148"/>
                        </a:cubicBezTo>
                        <a:cubicBezTo>
                          <a:pt x="9484601" y="2931408"/>
                          <a:pt x="9380478" y="3211017"/>
                          <a:pt x="9457150" y="3384532"/>
                        </a:cubicBezTo>
                        <a:cubicBezTo>
                          <a:pt x="9533822" y="3558047"/>
                          <a:pt x="9383058" y="3830394"/>
                          <a:pt x="9457150" y="4091835"/>
                        </a:cubicBezTo>
                        <a:cubicBezTo>
                          <a:pt x="9161612" y="4105419"/>
                          <a:pt x="8933448" y="4026008"/>
                          <a:pt x="8771507" y="4091835"/>
                        </a:cubicBezTo>
                        <a:cubicBezTo>
                          <a:pt x="8609566" y="4157662"/>
                          <a:pt x="8292034" y="4063595"/>
                          <a:pt x="8085863" y="4091835"/>
                        </a:cubicBezTo>
                        <a:cubicBezTo>
                          <a:pt x="7879692" y="4120075"/>
                          <a:pt x="7507200" y="4039854"/>
                          <a:pt x="7305648" y="4091835"/>
                        </a:cubicBezTo>
                        <a:cubicBezTo>
                          <a:pt x="7104097" y="4143816"/>
                          <a:pt x="7150766" y="4063237"/>
                          <a:pt x="6998291" y="4091835"/>
                        </a:cubicBezTo>
                        <a:cubicBezTo>
                          <a:pt x="6845816" y="4120433"/>
                          <a:pt x="6831252" y="4066028"/>
                          <a:pt x="6690934" y="4091835"/>
                        </a:cubicBezTo>
                        <a:cubicBezTo>
                          <a:pt x="6550616" y="4117642"/>
                          <a:pt x="6459458" y="4062528"/>
                          <a:pt x="6383576" y="4091835"/>
                        </a:cubicBezTo>
                        <a:cubicBezTo>
                          <a:pt x="6307694" y="4121142"/>
                          <a:pt x="6074674" y="4046632"/>
                          <a:pt x="5981647" y="4091835"/>
                        </a:cubicBezTo>
                        <a:cubicBezTo>
                          <a:pt x="5888620" y="4137038"/>
                          <a:pt x="5665640" y="4050800"/>
                          <a:pt x="5390576" y="4091835"/>
                        </a:cubicBezTo>
                        <a:cubicBezTo>
                          <a:pt x="5115512" y="4132870"/>
                          <a:pt x="5132231" y="4064982"/>
                          <a:pt x="4894075" y="4091835"/>
                        </a:cubicBezTo>
                        <a:cubicBezTo>
                          <a:pt x="4655919" y="4118688"/>
                          <a:pt x="4676318" y="4060386"/>
                          <a:pt x="4492146" y="4091835"/>
                        </a:cubicBezTo>
                        <a:cubicBezTo>
                          <a:pt x="4307974" y="4123284"/>
                          <a:pt x="4055420" y="4017711"/>
                          <a:pt x="3806503" y="4091835"/>
                        </a:cubicBezTo>
                        <a:cubicBezTo>
                          <a:pt x="3557586" y="4165959"/>
                          <a:pt x="3342923" y="4056933"/>
                          <a:pt x="3120860" y="4091835"/>
                        </a:cubicBezTo>
                        <a:cubicBezTo>
                          <a:pt x="2898797" y="4126737"/>
                          <a:pt x="2801909" y="4080559"/>
                          <a:pt x="2718931" y="4091835"/>
                        </a:cubicBezTo>
                        <a:cubicBezTo>
                          <a:pt x="2635953" y="4103111"/>
                          <a:pt x="2182363" y="4073458"/>
                          <a:pt x="2033287" y="4091835"/>
                        </a:cubicBezTo>
                        <a:cubicBezTo>
                          <a:pt x="1884211" y="4110212"/>
                          <a:pt x="1797193" y="4070968"/>
                          <a:pt x="1631358" y="4091835"/>
                        </a:cubicBezTo>
                        <a:cubicBezTo>
                          <a:pt x="1465523" y="4112702"/>
                          <a:pt x="1194811" y="4085521"/>
                          <a:pt x="1040287" y="4091835"/>
                        </a:cubicBezTo>
                        <a:cubicBezTo>
                          <a:pt x="885763" y="4098149"/>
                          <a:pt x="839420" y="4071643"/>
                          <a:pt x="732929" y="4091835"/>
                        </a:cubicBezTo>
                        <a:cubicBezTo>
                          <a:pt x="626438" y="4112027"/>
                          <a:pt x="169468" y="4056371"/>
                          <a:pt x="0" y="4091835"/>
                        </a:cubicBezTo>
                        <a:cubicBezTo>
                          <a:pt x="-1682" y="3962022"/>
                          <a:pt x="70942" y="3678012"/>
                          <a:pt x="0" y="3466369"/>
                        </a:cubicBezTo>
                        <a:cubicBezTo>
                          <a:pt x="-70942" y="3254726"/>
                          <a:pt x="8529" y="3096566"/>
                          <a:pt x="0" y="2963658"/>
                        </a:cubicBezTo>
                        <a:cubicBezTo>
                          <a:pt x="-8529" y="2830750"/>
                          <a:pt x="34771" y="2618310"/>
                          <a:pt x="0" y="2297273"/>
                        </a:cubicBezTo>
                        <a:cubicBezTo>
                          <a:pt x="-34771" y="1976237"/>
                          <a:pt x="69969" y="1873271"/>
                          <a:pt x="0" y="1712725"/>
                        </a:cubicBezTo>
                        <a:cubicBezTo>
                          <a:pt x="-69969" y="1552179"/>
                          <a:pt x="57983" y="1213541"/>
                          <a:pt x="0" y="1046341"/>
                        </a:cubicBezTo>
                        <a:cubicBezTo>
                          <a:pt x="-57983" y="879141"/>
                          <a:pt x="90304" y="389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2A329-3B52-20CB-2602-A039702F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855" y="376906"/>
            <a:ext cx="7604469" cy="70529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81E3F"/>
                </a:solidFill>
                <a:latin typeface="Grandview Display"/>
                <a:ea typeface="Cambria"/>
              </a:rPr>
              <a:t>Incorporating MS Models in SIMC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A9A6-37C4-26E3-C255-0AF19056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90821"/>
            <a:ext cx="2743200" cy="365125"/>
          </a:xfrm>
        </p:spPr>
        <p:txBody>
          <a:bodyPr/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Grandview Display"/>
              </a:rPr>
              <a:t>8</a:t>
            </a:r>
            <a:endParaRPr lang="en-US" dirty="0"/>
          </a:p>
        </p:txBody>
      </p:sp>
      <p:pic>
        <p:nvPicPr>
          <p:cNvPr id="3" name="Picture 2" descr="A graph of different colored triangles and numbers&#10;&#10;Description automatically generated">
            <a:extLst>
              <a:ext uri="{FF2B5EF4-FFF2-40B4-BE49-F238E27FC236}">
                <a16:creationId xmlns:a16="http://schemas.microsoft.com/office/drawing/2014/main" id="{F9396044-310A-A5E3-36B8-C41EA2220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280" y="1402080"/>
            <a:ext cx="4328160" cy="4328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E2139-D907-3F9B-2387-B3E889B96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940" y="1399540"/>
            <a:ext cx="4328160" cy="4328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08401-30C8-3976-8B87-43EE609786FF}"/>
              </a:ext>
            </a:extLst>
          </p:cNvPr>
          <p:cNvSpPr txBox="1"/>
          <p:nvPr/>
        </p:nvSpPr>
        <p:spPr>
          <a:xfrm>
            <a:off x="574490" y="1063257"/>
            <a:ext cx="3210913" cy="50032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randview Display"/>
              </a:rPr>
              <a:t>Choose kinematic variable that SF vary the most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randview Display"/>
              </a:rPr>
              <a:t>Choose and test interpolating function and bin size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randview Display"/>
              </a:rPr>
              <a:t>Extend to other kinematics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randview Display"/>
              </a:rPr>
              <a:t>Create a grid</a:t>
            </a:r>
          </a:p>
        </p:txBody>
      </p:sp>
    </p:spTree>
    <p:extLst>
      <p:ext uri="{BB962C8B-B14F-4D97-AF65-F5344CB8AC3E}">
        <p14:creationId xmlns:p14="http://schemas.microsoft.com/office/powerpoint/2010/main" val="3118673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DBCC64-0E55-60F5-BEE5-956E62CED957}"/>
              </a:ext>
            </a:extLst>
          </p:cNvPr>
          <p:cNvSpPr/>
          <p:nvPr/>
        </p:nvSpPr>
        <p:spPr>
          <a:xfrm>
            <a:off x="1005" y="6489261"/>
            <a:ext cx="12193006" cy="372635"/>
          </a:xfrm>
          <a:prstGeom prst="rect">
            <a:avLst/>
          </a:prstGeom>
          <a:solidFill>
            <a:srgbClr val="081E3F"/>
          </a:solidFill>
          <a:ln w="57150">
            <a:noFill/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custGeom>
                    <a:avLst/>
                    <a:gdLst>
                      <a:gd name="connsiteX0" fmla="*/ 0 w 9457150"/>
                      <a:gd name="connsiteY0" fmla="*/ 0 h 4091835"/>
                      <a:gd name="connsiteX1" fmla="*/ 401929 w 9457150"/>
                      <a:gd name="connsiteY1" fmla="*/ 0 h 4091835"/>
                      <a:gd name="connsiteX2" fmla="*/ 1182144 w 9457150"/>
                      <a:gd name="connsiteY2" fmla="*/ 0 h 4091835"/>
                      <a:gd name="connsiteX3" fmla="*/ 1678644 w 9457150"/>
                      <a:gd name="connsiteY3" fmla="*/ 0 h 4091835"/>
                      <a:gd name="connsiteX4" fmla="*/ 2269716 w 9457150"/>
                      <a:gd name="connsiteY4" fmla="*/ 0 h 4091835"/>
                      <a:gd name="connsiteX5" fmla="*/ 2577073 w 9457150"/>
                      <a:gd name="connsiteY5" fmla="*/ 0 h 4091835"/>
                      <a:gd name="connsiteX6" fmla="*/ 3262717 w 9457150"/>
                      <a:gd name="connsiteY6" fmla="*/ 0 h 4091835"/>
                      <a:gd name="connsiteX7" fmla="*/ 3948360 w 9457150"/>
                      <a:gd name="connsiteY7" fmla="*/ 0 h 4091835"/>
                      <a:gd name="connsiteX8" fmla="*/ 4728575 w 9457150"/>
                      <a:gd name="connsiteY8" fmla="*/ 0 h 4091835"/>
                      <a:gd name="connsiteX9" fmla="*/ 5130504 w 9457150"/>
                      <a:gd name="connsiteY9" fmla="*/ 0 h 4091835"/>
                      <a:gd name="connsiteX10" fmla="*/ 5721576 w 9457150"/>
                      <a:gd name="connsiteY10" fmla="*/ 0 h 4091835"/>
                      <a:gd name="connsiteX11" fmla="*/ 6407219 w 9457150"/>
                      <a:gd name="connsiteY11" fmla="*/ 0 h 4091835"/>
                      <a:gd name="connsiteX12" fmla="*/ 6809148 w 9457150"/>
                      <a:gd name="connsiteY12" fmla="*/ 0 h 4091835"/>
                      <a:gd name="connsiteX13" fmla="*/ 7305648 w 9457150"/>
                      <a:gd name="connsiteY13" fmla="*/ 0 h 4091835"/>
                      <a:gd name="connsiteX14" fmla="*/ 7991292 w 9457150"/>
                      <a:gd name="connsiteY14" fmla="*/ 0 h 4091835"/>
                      <a:gd name="connsiteX15" fmla="*/ 8771507 w 9457150"/>
                      <a:gd name="connsiteY15" fmla="*/ 0 h 4091835"/>
                      <a:gd name="connsiteX16" fmla="*/ 9457150 w 9457150"/>
                      <a:gd name="connsiteY16" fmla="*/ 0 h 4091835"/>
                      <a:gd name="connsiteX17" fmla="*/ 9457150 w 9457150"/>
                      <a:gd name="connsiteY17" fmla="*/ 666385 h 4091835"/>
                      <a:gd name="connsiteX18" fmla="*/ 9457150 w 9457150"/>
                      <a:gd name="connsiteY18" fmla="*/ 1332769 h 4091835"/>
                      <a:gd name="connsiteX19" fmla="*/ 9457150 w 9457150"/>
                      <a:gd name="connsiteY19" fmla="*/ 1794562 h 4091835"/>
                      <a:gd name="connsiteX20" fmla="*/ 9457150 w 9457150"/>
                      <a:gd name="connsiteY20" fmla="*/ 2338191 h 4091835"/>
                      <a:gd name="connsiteX21" fmla="*/ 9457150 w 9457150"/>
                      <a:gd name="connsiteY21" fmla="*/ 2922739 h 4091835"/>
                      <a:gd name="connsiteX22" fmla="*/ 9457150 w 9457150"/>
                      <a:gd name="connsiteY22" fmla="*/ 3548205 h 4091835"/>
                      <a:gd name="connsiteX23" fmla="*/ 9457150 w 9457150"/>
                      <a:gd name="connsiteY23" fmla="*/ 4091835 h 4091835"/>
                      <a:gd name="connsiteX24" fmla="*/ 8676935 w 9457150"/>
                      <a:gd name="connsiteY24" fmla="*/ 4091835 h 4091835"/>
                      <a:gd name="connsiteX25" fmla="*/ 7896720 w 9457150"/>
                      <a:gd name="connsiteY25" fmla="*/ 4091835 h 4091835"/>
                      <a:gd name="connsiteX26" fmla="*/ 7589363 w 9457150"/>
                      <a:gd name="connsiteY26" fmla="*/ 4091835 h 4091835"/>
                      <a:gd name="connsiteX27" fmla="*/ 6903720 w 9457150"/>
                      <a:gd name="connsiteY27" fmla="*/ 4091835 h 4091835"/>
                      <a:gd name="connsiteX28" fmla="*/ 6218076 w 9457150"/>
                      <a:gd name="connsiteY28" fmla="*/ 4091835 h 4091835"/>
                      <a:gd name="connsiteX29" fmla="*/ 5532433 w 9457150"/>
                      <a:gd name="connsiteY29" fmla="*/ 4091835 h 4091835"/>
                      <a:gd name="connsiteX30" fmla="*/ 4941361 w 9457150"/>
                      <a:gd name="connsiteY30" fmla="*/ 4091835 h 4091835"/>
                      <a:gd name="connsiteX31" fmla="*/ 4161146 w 9457150"/>
                      <a:gd name="connsiteY31" fmla="*/ 4091835 h 4091835"/>
                      <a:gd name="connsiteX32" fmla="*/ 3475503 w 9457150"/>
                      <a:gd name="connsiteY32" fmla="*/ 4091835 h 4091835"/>
                      <a:gd name="connsiteX33" fmla="*/ 3073574 w 9457150"/>
                      <a:gd name="connsiteY33" fmla="*/ 4091835 h 4091835"/>
                      <a:gd name="connsiteX34" fmla="*/ 2671645 w 9457150"/>
                      <a:gd name="connsiteY34" fmla="*/ 4091835 h 4091835"/>
                      <a:gd name="connsiteX35" fmla="*/ 1986001 w 9457150"/>
                      <a:gd name="connsiteY35" fmla="*/ 4091835 h 4091835"/>
                      <a:gd name="connsiteX36" fmla="*/ 1205787 w 9457150"/>
                      <a:gd name="connsiteY36" fmla="*/ 4091835 h 4091835"/>
                      <a:gd name="connsiteX37" fmla="*/ 898429 w 9457150"/>
                      <a:gd name="connsiteY37" fmla="*/ 4091835 h 4091835"/>
                      <a:gd name="connsiteX38" fmla="*/ 0 w 9457150"/>
                      <a:gd name="connsiteY38" fmla="*/ 4091835 h 4091835"/>
                      <a:gd name="connsiteX39" fmla="*/ 0 w 9457150"/>
                      <a:gd name="connsiteY39" fmla="*/ 3507287 h 4091835"/>
                      <a:gd name="connsiteX40" fmla="*/ 0 w 9457150"/>
                      <a:gd name="connsiteY40" fmla="*/ 3004576 h 4091835"/>
                      <a:gd name="connsiteX41" fmla="*/ 0 w 9457150"/>
                      <a:gd name="connsiteY41" fmla="*/ 2542783 h 4091835"/>
                      <a:gd name="connsiteX42" fmla="*/ 0 w 9457150"/>
                      <a:gd name="connsiteY42" fmla="*/ 2040072 h 4091835"/>
                      <a:gd name="connsiteX43" fmla="*/ 0 w 9457150"/>
                      <a:gd name="connsiteY43" fmla="*/ 1455524 h 4091835"/>
                      <a:gd name="connsiteX44" fmla="*/ 0 w 9457150"/>
                      <a:gd name="connsiteY44" fmla="*/ 952813 h 4091835"/>
                      <a:gd name="connsiteX45" fmla="*/ 0 w 9457150"/>
                      <a:gd name="connsiteY45" fmla="*/ 0 h 409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9457150" h="4091835" fill="none" extrusionOk="0">
                        <a:moveTo>
                          <a:pt x="0" y="0"/>
                        </a:moveTo>
                        <a:cubicBezTo>
                          <a:pt x="128545" y="-24850"/>
                          <a:pt x="295124" y="284"/>
                          <a:pt x="401929" y="0"/>
                        </a:cubicBezTo>
                        <a:cubicBezTo>
                          <a:pt x="508734" y="-284"/>
                          <a:pt x="872523" y="80049"/>
                          <a:pt x="1182144" y="0"/>
                        </a:cubicBezTo>
                        <a:cubicBezTo>
                          <a:pt x="1491766" y="-80049"/>
                          <a:pt x="1526244" y="30309"/>
                          <a:pt x="1678644" y="0"/>
                        </a:cubicBezTo>
                        <a:cubicBezTo>
                          <a:pt x="1831044" y="-30309"/>
                          <a:pt x="2058074" y="38692"/>
                          <a:pt x="2269716" y="0"/>
                        </a:cubicBezTo>
                        <a:cubicBezTo>
                          <a:pt x="2481358" y="-38692"/>
                          <a:pt x="2474443" y="2368"/>
                          <a:pt x="2577073" y="0"/>
                        </a:cubicBezTo>
                        <a:cubicBezTo>
                          <a:pt x="2679703" y="-2368"/>
                          <a:pt x="3066469" y="43302"/>
                          <a:pt x="3262717" y="0"/>
                        </a:cubicBezTo>
                        <a:cubicBezTo>
                          <a:pt x="3458965" y="-43302"/>
                          <a:pt x="3612169" y="79212"/>
                          <a:pt x="3948360" y="0"/>
                        </a:cubicBezTo>
                        <a:cubicBezTo>
                          <a:pt x="4284551" y="-79212"/>
                          <a:pt x="4390529" y="41891"/>
                          <a:pt x="4728575" y="0"/>
                        </a:cubicBezTo>
                        <a:cubicBezTo>
                          <a:pt x="5066621" y="-41891"/>
                          <a:pt x="4966663" y="23050"/>
                          <a:pt x="5130504" y="0"/>
                        </a:cubicBezTo>
                        <a:cubicBezTo>
                          <a:pt x="5294345" y="-23050"/>
                          <a:pt x="5499631" y="33820"/>
                          <a:pt x="5721576" y="0"/>
                        </a:cubicBezTo>
                        <a:cubicBezTo>
                          <a:pt x="5943521" y="-33820"/>
                          <a:pt x="6081460" y="73905"/>
                          <a:pt x="6407219" y="0"/>
                        </a:cubicBezTo>
                        <a:cubicBezTo>
                          <a:pt x="6732978" y="-73905"/>
                          <a:pt x="6659892" y="1243"/>
                          <a:pt x="6809148" y="0"/>
                        </a:cubicBezTo>
                        <a:cubicBezTo>
                          <a:pt x="6958404" y="-1243"/>
                          <a:pt x="7064552" y="10832"/>
                          <a:pt x="7305648" y="0"/>
                        </a:cubicBezTo>
                        <a:cubicBezTo>
                          <a:pt x="7546744" y="-10832"/>
                          <a:pt x="7655691" y="65683"/>
                          <a:pt x="7991292" y="0"/>
                        </a:cubicBezTo>
                        <a:cubicBezTo>
                          <a:pt x="8326893" y="-65683"/>
                          <a:pt x="8451756" y="24529"/>
                          <a:pt x="8771507" y="0"/>
                        </a:cubicBezTo>
                        <a:cubicBezTo>
                          <a:pt x="9091259" y="-24529"/>
                          <a:pt x="9232774" y="51689"/>
                          <a:pt x="9457150" y="0"/>
                        </a:cubicBezTo>
                        <a:cubicBezTo>
                          <a:pt x="9509981" y="274211"/>
                          <a:pt x="9417994" y="425311"/>
                          <a:pt x="9457150" y="666385"/>
                        </a:cubicBezTo>
                        <a:cubicBezTo>
                          <a:pt x="9496306" y="907459"/>
                          <a:pt x="9379269" y="1049421"/>
                          <a:pt x="9457150" y="1332769"/>
                        </a:cubicBezTo>
                        <a:cubicBezTo>
                          <a:pt x="9535031" y="1616117"/>
                          <a:pt x="9445734" y="1617600"/>
                          <a:pt x="9457150" y="1794562"/>
                        </a:cubicBezTo>
                        <a:cubicBezTo>
                          <a:pt x="9468566" y="1971524"/>
                          <a:pt x="9433374" y="2208109"/>
                          <a:pt x="9457150" y="2338191"/>
                        </a:cubicBezTo>
                        <a:cubicBezTo>
                          <a:pt x="9480926" y="2468273"/>
                          <a:pt x="9429104" y="2740799"/>
                          <a:pt x="9457150" y="2922739"/>
                        </a:cubicBezTo>
                        <a:cubicBezTo>
                          <a:pt x="9485196" y="3104679"/>
                          <a:pt x="9425983" y="3419335"/>
                          <a:pt x="9457150" y="3548205"/>
                        </a:cubicBezTo>
                        <a:cubicBezTo>
                          <a:pt x="9488317" y="3677075"/>
                          <a:pt x="9455700" y="3972923"/>
                          <a:pt x="9457150" y="4091835"/>
                        </a:cubicBezTo>
                        <a:cubicBezTo>
                          <a:pt x="9215523" y="4112217"/>
                          <a:pt x="8958416" y="4075665"/>
                          <a:pt x="8676935" y="4091835"/>
                        </a:cubicBezTo>
                        <a:cubicBezTo>
                          <a:pt x="8395454" y="4108005"/>
                          <a:pt x="8058594" y="4079988"/>
                          <a:pt x="7896720" y="4091835"/>
                        </a:cubicBezTo>
                        <a:cubicBezTo>
                          <a:pt x="7734847" y="4103682"/>
                          <a:pt x="7681963" y="4073479"/>
                          <a:pt x="7589363" y="4091835"/>
                        </a:cubicBezTo>
                        <a:cubicBezTo>
                          <a:pt x="7496763" y="4110191"/>
                          <a:pt x="7213750" y="4057004"/>
                          <a:pt x="6903720" y="4091835"/>
                        </a:cubicBezTo>
                        <a:cubicBezTo>
                          <a:pt x="6593690" y="4126666"/>
                          <a:pt x="6516301" y="4077867"/>
                          <a:pt x="6218076" y="4091835"/>
                        </a:cubicBezTo>
                        <a:cubicBezTo>
                          <a:pt x="5919851" y="4105803"/>
                          <a:pt x="5729694" y="4050177"/>
                          <a:pt x="5532433" y="4091835"/>
                        </a:cubicBezTo>
                        <a:cubicBezTo>
                          <a:pt x="5335172" y="4133493"/>
                          <a:pt x="5172525" y="4044072"/>
                          <a:pt x="4941361" y="4091835"/>
                        </a:cubicBezTo>
                        <a:cubicBezTo>
                          <a:pt x="4710197" y="4139598"/>
                          <a:pt x="4468168" y="4040930"/>
                          <a:pt x="4161146" y="4091835"/>
                        </a:cubicBezTo>
                        <a:cubicBezTo>
                          <a:pt x="3854124" y="4142740"/>
                          <a:pt x="3720426" y="4056184"/>
                          <a:pt x="3475503" y="4091835"/>
                        </a:cubicBezTo>
                        <a:cubicBezTo>
                          <a:pt x="3230580" y="4127486"/>
                          <a:pt x="3246953" y="4089792"/>
                          <a:pt x="3073574" y="4091835"/>
                        </a:cubicBezTo>
                        <a:cubicBezTo>
                          <a:pt x="2900195" y="4093878"/>
                          <a:pt x="2754123" y="4078794"/>
                          <a:pt x="2671645" y="4091835"/>
                        </a:cubicBezTo>
                        <a:cubicBezTo>
                          <a:pt x="2589167" y="4104876"/>
                          <a:pt x="2199192" y="4035657"/>
                          <a:pt x="1986001" y="4091835"/>
                        </a:cubicBezTo>
                        <a:cubicBezTo>
                          <a:pt x="1772810" y="4148013"/>
                          <a:pt x="1482348" y="4045542"/>
                          <a:pt x="1205787" y="4091835"/>
                        </a:cubicBezTo>
                        <a:cubicBezTo>
                          <a:pt x="929226" y="4138128"/>
                          <a:pt x="1042795" y="4086291"/>
                          <a:pt x="898429" y="4091835"/>
                        </a:cubicBezTo>
                        <a:cubicBezTo>
                          <a:pt x="754063" y="4097379"/>
                          <a:pt x="438850" y="4008546"/>
                          <a:pt x="0" y="4091835"/>
                        </a:cubicBezTo>
                        <a:cubicBezTo>
                          <a:pt x="-35855" y="3968836"/>
                          <a:pt x="20516" y="3713552"/>
                          <a:pt x="0" y="3507287"/>
                        </a:cubicBezTo>
                        <a:cubicBezTo>
                          <a:pt x="-20516" y="3301022"/>
                          <a:pt x="48786" y="3253060"/>
                          <a:pt x="0" y="3004576"/>
                        </a:cubicBezTo>
                        <a:cubicBezTo>
                          <a:pt x="-48786" y="2756092"/>
                          <a:pt x="11949" y="2735719"/>
                          <a:pt x="0" y="2542783"/>
                        </a:cubicBezTo>
                        <a:cubicBezTo>
                          <a:pt x="-11949" y="2349847"/>
                          <a:pt x="56615" y="2282520"/>
                          <a:pt x="0" y="2040072"/>
                        </a:cubicBezTo>
                        <a:cubicBezTo>
                          <a:pt x="-56615" y="1797624"/>
                          <a:pt x="3707" y="1712313"/>
                          <a:pt x="0" y="1455524"/>
                        </a:cubicBezTo>
                        <a:cubicBezTo>
                          <a:pt x="-3707" y="1198735"/>
                          <a:pt x="31526" y="1117233"/>
                          <a:pt x="0" y="952813"/>
                        </a:cubicBezTo>
                        <a:cubicBezTo>
                          <a:pt x="-31526" y="788393"/>
                          <a:pt x="8249" y="342124"/>
                          <a:pt x="0" y="0"/>
                        </a:cubicBezTo>
                        <a:close/>
                      </a:path>
                      <a:path w="9457150" h="4091835" stroke="0" extrusionOk="0">
                        <a:moveTo>
                          <a:pt x="0" y="0"/>
                        </a:moveTo>
                        <a:cubicBezTo>
                          <a:pt x="265645" y="-58968"/>
                          <a:pt x="506113" y="67556"/>
                          <a:pt x="780215" y="0"/>
                        </a:cubicBezTo>
                        <a:cubicBezTo>
                          <a:pt x="1054318" y="-67556"/>
                          <a:pt x="1075253" y="4999"/>
                          <a:pt x="1276715" y="0"/>
                        </a:cubicBezTo>
                        <a:cubicBezTo>
                          <a:pt x="1478177" y="-4999"/>
                          <a:pt x="1454758" y="23704"/>
                          <a:pt x="1584073" y="0"/>
                        </a:cubicBezTo>
                        <a:cubicBezTo>
                          <a:pt x="1713388" y="-23704"/>
                          <a:pt x="1929541" y="38251"/>
                          <a:pt x="2175145" y="0"/>
                        </a:cubicBezTo>
                        <a:cubicBezTo>
                          <a:pt x="2420749" y="-38251"/>
                          <a:pt x="2498314" y="10905"/>
                          <a:pt x="2766216" y="0"/>
                        </a:cubicBezTo>
                        <a:cubicBezTo>
                          <a:pt x="3034118" y="-10905"/>
                          <a:pt x="3034177" y="14977"/>
                          <a:pt x="3262717" y="0"/>
                        </a:cubicBezTo>
                        <a:cubicBezTo>
                          <a:pt x="3491257" y="-14977"/>
                          <a:pt x="3679095" y="59935"/>
                          <a:pt x="3853789" y="0"/>
                        </a:cubicBezTo>
                        <a:cubicBezTo>
                          <a:pt x="4028483" y="-59935"/>
                          <a:pt x="4330595" y="14660"/>
                          <a:pt x="4539432" y="0"/>
                        </a:cubicBezTo>
                        <a:cubicBezTo>
                          <a:pt x="4748269" y="-14660"/>
                          <a:pt x="4855441" y="28429"/>
                          <a:pt x="4941361" y="0"/>
                        </a:cubicBezTo>
                        <a:cubicBezTo>
                          <a:pt x="5027281" y="-28429"/>
                          <a:pt x="5463552" y="41212"/>
                          <a:pt x="5721576" y="0"/>
                        </a:cubicBezTo>
                        <a:cubicBezTo>
                          <a:pt x="5979601" y="-41212"/>
                          <a:pt x="5997185" y="41310"/>
                          <a:pt x="6123505" y="0"/>
                        </a:cubicBezTo>
                        <a:cubicBezTo>
                          <a:pt x="6249825" y="-41310"/>
                          <a:pt x="6425454" y="26052"/>
                          <a:pt x="6525433" y="0"/>
                        </a:cubicBezTo>
                        <a:cubicBezTo>
                          <a:pt x="6625412" y="-26052"/>
                          <a:pt x="6730450" y="34485"/>
                          <a:pt x="6832791" y="0"/>
                        </a:cubicBezTo>
                        <a:cubicBezTo>
                          <a:pt x="6935132" y="-34485"/>
                          <a:pt x="7096845" y="50682"/>
                          <a:pt x="7329291" y="0"/>
                        </a:cubicBezTo>
                        <a:cubicBezTo>
                          <a:pt x="7561737" y="-50682"/>
                          <a:pt x="7549040" y="15761"/>
                          <a:pt x="7731220" y="0"/>
                        </a:cubicBezTo>
                        <a:cubicBezTo>
                          <a:pt x="7913400" y="-15761"/>
                          <a:pt x="8240853" y="52435"/>
                          <a:pt x="8416864" y="0"/>
                        </a:cubicBezTo>
                        <a:cubicBezTo>
                          <a:pt x="8592875" y="-52435"/>
                          <a:pt x="9244037" y="48595"/>
                          <a:pt x="9457150" y="0"/>
                        </a:cubicBezTo>
                        <a:cubicBezTo>
                          <a:pt x="9476534" y="186933"/>
                          <a:pt x="9418925" y="404438"/>
                          <a:pt x="9457150" y="584548"/>
                        </a:cubicBezTo>
                        <a:cubicBezTo>
                          <a:pt x="9495375" y="764658"/>
                          <a:pt x="9397846" y="966614"/>
                          <a:pt x="9457150" y="1128177"/>
                        </a:cubicBezTo>
                        <a:cubicBezTo>
                          <a:pt x="9516454" y="1289740"/>
                          <a:pt x="9438138" y="1595844"/>
                          <a:pt x="9457150" y="1753644"/>
                        </a:cubicBezTo>
                        <a:cubicBezTo>
                          <a:pt x="9476162" y="1911444"/>
                          <a:pt x="9437072" y="2067711"/>
                          <a:pt x="9457150" y="2215436"/>
                        </a:cubicBezTo>
                        <a:cubicBezTo>
                          <a:pt x="9477228" y="2363161"/>
                          <a:pt x="9429699" y="2504888"/>
                          <a:pt x="9457150" y="2718148"/>
                        </a:cubicBezTo>
                        <a:cubicBezTo>
                          <a:pt x="9484601" y="2931408"/>
                          <a:pt x="9380478" y="3211017"/>
                          <a:pt x="9457150" y="3384532"/>
                        </a:cubicBezTo>
                        <a:cubicBezTo>
                          <a:pt x="9533822" y="3558047"/>
                          <a:pt x="9383058" y="3830394"/>
                          <a:pt x="9457150" y="4091835"/>
                        </a:cubicBezTo>
                        <a:cubicBezTo>
                          <a:pt x="9161612" y="4105419"/>
                          <a:pt x="8933448" y="4026008"/>
                          <a:pt x="8771507" y="4091835"/>
                        </a:cubicBezTo>
                        <a:cubicBezTo>
                          <a:pt x="8609566" y="4157662"/>
                          <a:pt x="8292034" y="4063595"/>
                          <a:pt x="8085863" y="4091835"/>
                        </a:cubicBezTo>
                        <a:cubicBezTo>
                          <a:pt x="7879692" y="4120075"/>
                          <a:pt x="7507200" y="4039854"/>
                          <a:pt x="7305648" y="4091835"/>
                        </a:cubicBezTo>
                        <a:cubicBezTo>
                          <a:pt x="7104097" y="4143816"/>
                          <a:pt x="7150766" y="4063237"/>
                          <a:pt x="6998291" y="4091835"/>
                        </a:cubicBezTo>
                        <a:cubicBezTo>
                          <a:pt x="6845816" y="4120433"/>
                          <a:pt x="6831252" y="4066028"/>
                          <a:pt x="6690934" y="4091835"/>
                        </a:cubicBezTo>
                        <a:cubicBezTo>
                          <a:pt x="6550616" y="4117642"/>
                          <a:pt x="6459458" y="4062528"/>
                          <a:pt x="6383576" y="4091835"/>
                        </a:cubicBezTo>
                        <a:cubicBezTo>
                          <a:pt x="6307694" y="4121142"/>
                          <a:pt x="6074674" y="4046632"/>
                          <a:pt x="5981647" y="4091835"/>
                        </a:cubicBezTo>
                        <a:cubicBezTo>
                          <a:pt x="5888620" y="4137038"/>
                          <a:pt x="5665640" y="4050800"/>
                          <a:pt x="5390576" y="4091835"/>
                        </a:cubicBezTo>
                        <a:cubicBezTo>
                          <a:pt x="5115512" y="4132870"/>
                          <a:pt x="5132231" y="4064982"/>
                          <a:pt x="4894075" y="4091835"/>
                        </a:cubicBezTo>
                        <a:cubicBezTo>
                          <a:pt x="4655919" y="4118688"/>
                          <a:pt x="4676318" y="4060386"/>
                          <a:pt x="4492146" y="4091835"/>
                        </a:cubicBezTo>
                        <a:cubicBezTo>
                          <a:pt x="4307974" y="4123284"/>
                          <a:pt x="4055420" y="4017711"/>
                          <a:pt x="3806503" y="4091835"/>
                        </a:cubicBezTo>
                        <a:cubicBezTo>
                          <a:pt x="3557586" y="4165959"/>
                          <a:pt x="3342923" y="4056933"/>
                          <a:pt x="3120860" y="4091835"/>
                        </a:cubicBezTo>
                        <a:cubicBezTo>
                          <a:pt x="2898797" y="4126737"/>
                          <a:pt x="2801909" y="4080559"/>
                          <a:pt x="2718931" y="4091835"/>
                        </a:cubicBezTo>
                        <a:cubicBezTo>
                          <a:pt x="2635953" y="4103111"/>
                          <a:pt x="2182363" y="4073458"/>
                          <a:pt x="2033287" y="4091835"/>
                        </a:cubicBezTo>
                        <a:cubicBezTo>
                          <a:pt x="1884211" y="4110212"/>
                          <a:pt x="1797193" y="4070968"/>
                          <a:pt x="1631358" y="4091835"/>
                        </a:cubicBezTo>
                        <a:cubicBezTo>
                          <a:pt x="1465523" y="4112702"/>
                          <a:pt x="1194811" y="4085521"/>
                          <a:pt x="1040287" y="4091835"/>
                        </a:cubicBezTo>
                        <a:cubicBezTo>
                          <a:pt x="885763" y="4098149"/>
                          <a:pt x="839420" y="4071643"/>
                          <a:pt x="732929" y="4091835"/>
                        </a:cubicBezTo>
                        <a:cubicBezTo>
                          <a:pt x="626438" y="4112027"/>
                          <a:pt x="169468" y="4056371"/>
                          <a:pt x="0" y="4091835"/>
                        </a:cubicBezTo>
                        <a:cubicBezTo>
                          <a:pt x="-1682" y="3962022"/>
                          <a:pt x="70942" y="3678012"/>
                          <a:pt x="0" y="3466369"/>
                        </a:cubicBezTo>
                        <a:cubicBezTo>
                          <a:pt x="-70942" y="3254726"/>
                          <a:pt x="8529" y="3096566"/>
                          <a:pt x="0" y="2963658"/>
                        </a:cubicBezTo>
                        <a:cubicBezTo>
                          <a:pt x="-8529" y="2830750"/>
                          <a:pt x="34771" y="2618310"/>
                          <a:pt x="0" y="2297273"/>
                        </a:cubicBezTo>
                        <a:cubicBezTo>
                          <a:pt x="-34771" y="1976237"/>
                          <a:pt x="69969" y="1873271"/>
                          <a:pt x="0" y="1712725"/>
                        </a:cubicBezTo>
                        <a:cubicBezTo>
                          <a:pt x="-69969" y="1552179"/>
                          <a:pt x="57983" y="1213541"/>
                          <a:pt x="0" y="1046341"/>
                        </a:cubicBezTo>
                        <a:cubicBezTo>
                          <a:pt x="-57983" y="879141"/>
                          <a:pt x="90304" y="389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2A329-3B52-20CB-2602-A039702F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615" y="559786"/>
            <a:ext cx="7604469" cy="70529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81E3F"/>
                </a:solidFill>
                <a:latin typeface="Grandview Display"/>
                <a:ea typeface="Cambria"/>
              </a:rPr>
              <a:t>SUMMARY</a:t>
            </a:r>
            <a:endParaRPr lang="en-US" sz="3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A9A6-37C4-26E3-C255-0AF19056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90821"/>
            <a:ext cx="2743200" cy="365125"/>
          </a:xfrm>
        </p:spPr>
        <p:txBody>
          <a:bodyPr/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Grandview Display"/>
              </a:rPr>
              <a:t>9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08401-30C8-3976-8B87-43EE609786FF}"/>
              </a:ext>
            </a:extLst>
          </p:cNvPr>
          <p:cNvSpPr txBox="1"/>
          <p:nvPr/>
        </p:nvSpPr>
        <p:spPr>
          <a:xfrm>
            <a:off x="1966410" y="1429017"/>
            <a:ext cx="8534753" cy="4529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Grandview Display"/>
              </a:rPr>
              <a:t>We are making progress: Optics, Offset determination, </a:t>
            </a:r>
            <a:r>
              <a:rPr lang="en-US" sz="2800">
                <a:latin typeface="Grandview Display"/>
              </a:rPr>
              <a:t>Detector calibrations need fine tuning.</a:t>
            </a:r>
            <a:endParaRPr lang="en-US" sz="2800" dirty="0">
              <a:latin typeface="Grandview Display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Grandview Display"/>
              </a:rPr>
              <a:t>Interested to see how changing the Laget cross section from SIMC will affect our </a:t>
            </a:r>
            <a:r>
              <a:rPr lang="en-US" sz="2800">
                <a:latin typeface="Grandview Display"/>
              </a:rPr>
              <a:t>yields.</a:t>
            </a:r>
            <a:endParaRPr lang="en-US" sz="2800" dirty="0">
              <a:latin typeface="Grandview Display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Grandview Display"/>
              </a:rPr>
              <a:t>Looking forward to finishing analysis by the end of the year!</a:t>
            </a:r>
          </a:p>
        </p:txBody>
      </p:sp>
    </p:spTree>
    <p:extLst>
      <p:ext uri="{BB962C8B-B14F-4D97-AF65-F5344CB8AC3E}">
        <p14:creationId xmlns:p14="http://schemas.microsoft.com/office/powerpoint/2010/main" val="4030184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sp>
        <p:nvSpPr>
          <p:cNvPr id="358" name="Google Shape;358;p37"/>
          <p:cNvSpPr txBox="1"/>
          <p:nvPr/>
        </p:nvSpPr>
        <p:spPr>
          <a:xfrm>
            <a:off x="4336300" y="2654400"/>
            <a:ext cx="649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BONUS SLIDES</a:t>
            </a:r>
            <a:endParaRPr sz="2400" b="1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4082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838200" y="147411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mbria"/>
              <a:buNone/>
            </a:pPr>
            <a:r>
              <a:rPr lang="en" b="1" dirty="0">
                <a:latin typeface="Cambria"/>
                <a:ea typeface="Cambria"/>
                <a:cs typeface="Cambria"/>
                <a:sym typeface="Cambria"/>
              </a:rPr>
              <a:t>Previous Work</a:t>
            </a:r>
            <a:endParaRPr b="1" cap="none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67">
                <a:latin typeface="Cambria"/>
                <a:ea typeface="Cambria"/>
                <a:cs typeface="Cambria"/>
                <a:sym typeface="Cambria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sz="1467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6" name="Google Shape;106;p19" descr="Chart, histo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214" y="1474513"/>
            <a:ext cx="3529519" cy="442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 descr="Chart, histo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7818" y="1479968"/>
            <a:ext cx="6005591" cy="437889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870856" y="955524"/>
            <a:ext cx="75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A)</a:t>
            </a:r>
            <a:endParaRPr sz="1467" dirty="0"/>
          </a:p>
        </p:txBody>
      </p:sp>
      <p:sp>
        <p:nvSpPr>
          <p:cNvPr id="109" name="Google Shape;109;p19"/>
          <p:cNvSpPr txBox="1"/>
          <p:nvPr/>
        </p:nvSpPr>
        <p:spPr>
          <a:xfrm>
            <a:off x="4862284" y="955523"/>
            <a:ext cx="75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B)</a:t>
            </a:r>
            <a:endParaRPr sz="1467" dirty="0"/>
          </a:p>
        </p:txBody>
      </p:sp>
      <p:sp>
        <p:nvSpPr>
          <p:cNvPr id="110" name="Google Shape;110;p19"/>
          <p:cNvSpPr txBox="1"/>
          <p:nvPr/>
        </p:nvSpPr>
        <p:spPr>
          <a:xfrm>
            <a:off x="5871687" y="1217220"/>
            <a:ext cx="19592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Hall A Data</a:t>
            </a:r>
            <a:endParaRPr sz="1467" dirty="0"/>
          </a:p>
        </p:txBody>
      </p:sp>
      <p:sp>
        <p:nvSpPr>
          <p:cNvPr id="111" name="Google Shape;111;p19"/>
          <p:cNvSpPr txBox="1"/>
          <p:nvPr/>
        </p:nvSpPr>
        <p:spPr>
          <a:xfrm>
            <a:off x="9175887" y="1217219"/>
            <a:ext cx="1959200" cy="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Hall B Data</a:t>
            </a:r>
            <a:endParaRPr sz="1467" dirty="0"/>
          </a:p>
        </p:txBody>
      </p:sp>
      <p:pic>
        <p:nvPicPr>
          <p:cNvPr id="112" name="Google Shape;112;p19" descr="A picture containing text, device, gauge,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1995" y="3030590"/>
            <a:ext cx="934720" cy="19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1995" y="1711427"/>
            <a:ext cx="934720" cy="19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14833" y="4521179"/>
            <a:ext cx="934720" cy="19240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5235575" y="5854296"/>
            <a:ext cx="5198400" cy="5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W. Boeglin and M. Sargsian. (2015). </a:t>
            </a:r>
            <a:r>
              <a:rPr lang="en" sz="1867" u="sng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</a:t>
            </a:r>
            <a:endParaRPr sz="1867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564612" y="5854295"/>
            <a:ext cx="1769600" cy="5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MAMI (1995)</a:t>
            </a:r>
            <a:endParaRPr sz="1467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047067" y="444633"/>
            <a:ext cx="10342000" cy="4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38761D"/>
                </a:solidFill>
              </a:rPr>
              <a:t>Motivation</a:t>
            </a:r>
            <a:endParaRPr sz="2400" b="1" dirty="0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38761D"/>
              </a:solidFill>
            </a:endParaRPr>
          </a:p>
          <a:p>
            <a:pPr marL="608965" lvl="0" indent="-4565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Ideal system to study NN potential.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  <a:p>
            <a:pPr marL="60896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  <a:p>
            <a:pPr marL="608965" lvl="0" indent="-4565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Study Deuteron at short ranges (&lt; 1fm).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  <a:p>
            <a:pPr marL="60896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  <a:p>
            <a:pPr marL="608965" lvl="0" indent="-4565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Extract D(</a:t>
            </a:r>
            <a:r>
              <a:rPr lang="en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e,e’p</a:t>
            </a:r>
            <a:r>
              <a:rPr lang="en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)n cross-section beyond 500 MeV/c missing momentum at high/low Q2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  <a:p>
            <a:pPr marL="608965" lvl="0" indent="-4565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Extract momentum distributions (not an observable) from cross sections.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1500200" y="0"/>
            <a:ext cx="649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SIMC Weighted Yield Calculation:</a:t>
            </a:r>
            <a:endParaRPr sz="24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841200"/>
            <a:ext cx="11785599" cy="2029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203200" y="3135733"/>
            <a:ext cx="545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</a:rPr>
              <a:t>                </a:t>
            </a: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Yield Calculation:</a:t>
            </a:r>
            <a:endParaRPr sz="24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733" y="4089901"/>
            <a:ext cx="10642600" cy="1414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3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pic>
        <p:nvPicPr>
          <p:cNvPr id="211" name="Google Shape;2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34" y="3489634"/>
            <a:ext cx="5809932" cy="30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6667" y="572067"/>
            <a:ext cx="5867101" cy="285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734" y="491968"/>
            <a:ext cx="5809932" cy="293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6667" y="3429000"/>
            <a:ext cx="5867101" cy="306973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/>
        </p:nvSpPr>
        <p:spPr>
          <a:xfrm>
            <a:off x="1407300" y="0"/>
            <a:ext cx="64972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Other Kinematics Parameters</a:t>
            </a:r>
            <a:endParaRPr sz="2489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6738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633" y="3420967"/>
            <a:ext cx="6061600" cy="32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4234" y="203200"/>
            <a:ext cx="5684567" cy="321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633" y="203200"/>
            <a:ext cx="6061600" cy="321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4234" y="3420967"/>
            <a:ext cx="5684567" cy="3219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427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graphicFrame>
        <p:nvGraphicFramePr>
          <p:cNvPr id="230" name="Google Shape;230;p28"/>
          <p:cNvGraphicFramePr/>
          <p:nvPr/>
        </p:nvGraphicFramePr>
        <p:xfrm>
          <a:off x="460100" y="899233"/>
          <a:ext cx="11445367" cy="55450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46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0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71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533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Run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BCM4A Charge(mC)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Total live time correction for trigger 6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HMS Tracking Efficiency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SHMS Tracking Efficiency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Data Yield</a:t>
                      </a:r>
                      <a:endParaRPr sz="19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20851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47.2262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0.9993 +/-0.0002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0.9777+/-0.0005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0.9913 +/- 0.0003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1306 </a:t>
                      </a:r>
                      <a:endParaRPr sz="19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0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20846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112.7961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0.9997+/- 0.0001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0.9763+/- 0.0005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0.9924 +/- 0.0002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689 </a:t>
                      </a:r>
                      <a:endParaRPr sz="19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20841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240.4688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0.9997 +/- 0.0001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0.9755 +/- 0.0004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0.9928 +/- 0.0002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369.7</a:t>
                      </a:r>
                      <a:endParaRPr sz="19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20858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26.7272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0.9983 +/- 0.004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0.9800 +/- 0.0004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0.9885 +/- 0.0006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2685</a:t>
                      </a:r>
                      <a:endParaRPr sz="19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20861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12.5527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0.9980 +/-0.0006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0.9862 +/- 0.0003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0.9882 +/- 0.0003</a:t>
                      </a:r>
                      <a:endParaRPr sz="19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5904</a:t>
                      </a:r>
                      <a:endParaRPr sz="19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1" name="Google Shape;231;p28"/>
          <p:cNvSpPr txBox="1"/>
          <p:nvPr/>
        </p:nvSpPr>
        <p:spPr>
          <a:xfrm>
            <a:off x="0" y="90800"/>
            <a:ext cx="904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SIMC/DATA Comparison</a:t>
            </a: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337468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sp>
        <p:nvSpPr>
          <p:cNvPr id="237" name="Google Shape;237;p29"/>
          <p:cNvSpPr txBox="1"/>
          <p:nvPr/>
        </p:nvSpPr>
        <p:spPr>
          <a:xfrm>
            <a:off x="0" y="165667"/>
            <a:ext cx="906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SIMC/DATA Comparison: CUTS APPLIED</a:t>
            </a:r>
            <a:endParaRPr sz="2489"/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767" y="995734"/>
            <a:ext cx="10659067" cy="5670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966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sp>
        <p:nvSpPr>
          <p:cNvPr id="244" name="Google Shape;244;p30"/>
          <p:cNvSpPr txBox="1"/>
          <p:nvPr/>
        </p:nvSpPr>
        <p:spPr>
          <a:xfrm>
            <a:off x="0" y="90800"/>
            <a:ext cx="874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SIMC/DATA Comparison: CUTS APPLIED</a:t>
            </a:r>
            <a:endParaRPr sz="2489"/>
          </a:p>
        </p:txBody>
      </p:sp>
      <p:pic>
        <p:nvPicPr>
          <p:cNvPr id="245" name="Google Shape;24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400" y="909600"/>
            <a:ext cx="10907200" cy="574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301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  <p:sp>
        <p:nvSpPr>
          <p:cNvPr id="364" name="Google Shape;364;p38"/>
          <p:cNvSpPr txBox="1"/>
          <p:nvPr/>
        </p:nvSpPr>
        <p:spPr>
          <a:xfrm>
            <a:off x="899033" y="282567"/>
            <a:ext cx="170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20841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5" name="Google Shape;3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6400" y="3725952"/>
            <a:ext cx="3982965" cy="28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67" y="3596467"/>
            <a:ext cx="4987269" cy="314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1749" y="110534"/>
            <a:ext cx="3856759" cy="326873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8"/>
          <p:cNvSpPr txBox="1"/>
          <p:nvPr/>
        </p:nvSpPr>
        <p:spPr>
          <a:xfrm>
            <a:off x="7912200" y="3429000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                              Invariant mass, W</a:t>
            </a:r>
            <a:endParaRPr sz="1067">
              <a:solidFill>
                <a:schemeClr val="dk1"/>
              </a:solidFill>
            </a:endParaRPr>
          </a:p>
        </p:txBody>
      </p:sp>
      <p:sp>
        <p:nvSpPr>
          <p:cNvPr id="369" name="Google Shape;369;p38"/>
          <p:cNvSpPr txBox="1"/>
          <p:nvPr/>
        </p:nvSpPr>
        <p:spPr>
          <a:xfrm>
            <a:off x="10609567" y="6275100"/>
            <a:ext cx="170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                                             W[GeV/c^2]</a:t>
            </a:r>
            <a:endParaRPr sz="2489">
              <a:solidFill>
                <a:schemeClr val="dk1"/>
              </a:solidFill>
            </a:endParaRPr>
          </a:p>
        </p:txBody>
      </p:sp>
      <p:pic>
        <p:nvPicPr>
          <p:cNvPr id="370" name="Google Shape;37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500" y="1042067"/>
            <a:ext cx="2816032" cy="245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7385" y="1109700"/>
            <a:ext cx="3084484" cy="232366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8"/>
          <p:cNvSpPr txBox="1"/>
          <p:nvPr/>
        </p:nvSpPr>
        <p:spPr>
          <a:xfrm>
            <a:off x="1560033" y="699300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Invariant mass, W</a:t>
            </a:r>
            <a:endParaRPr sz="1067">
              <a:solidFill>
                <a:schemeClr val="dk1"/>
              </a:solidFill>
            </a:endParaRPr>
          </a:p>
        </p:txBody>
      </p:sp>
      <p:sp>
        <p:nvSpPr>
          <p:cNvPr id="373" name="Google Shape;373;p38"/>
          <p:cNvSpPr txBox="1"/>
          <p:nvPr/>
        </p:nvSpPr>
        <p:spPr>
          <a:xfrm rot="16201719">
            <a:off x="-1547767" y="1886267"/>
            <a:ext cx="400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Counts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p38"/>
          <p:cNvSpPr/>
          <p:nvPr/>
        </p:nvSpPr>
        <p:spPr>
          <a:xfrm>
            <a:off x="6096000" y="5042233"/>
            <a:ext cx="1479200" cy="108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Normalized by charge, live time and tracking efficiencies</a:t>
            </a:r>
            <a:endParaRPr sz="2489">
              <a:solidFill>
                <a:srgbClr val="FF0000"/>
              </a:solidFill>
            </a:endParaRPr>
          </a:p>
        </p:txBody>
      </p:sp>
      <p:sp>
        <p:nvSpPr>
          <p:cNvPr id="375" name="Google Shape;375;p38"/>
          <p:cNvSpPr txBox="1"/>
          <p:nvPr/>
        </p:nvSpPr>
        <p:spPr>
          <a:xfrm>
            <a:off x="0" y="-143567"/>
            <a:ext cx="767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SIMC/DATA Comparison: CUTS APPLIED</a:t>
            </a:r>
            <a:endParaRPr sz="24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38"/>
          <p:cNvSpPr txBox="1"/>
          <p:nvPr/>
        </p:nvSpPr>
        <p:spPr>
          <a:xfrm>
            <a:off x="2286000" y="745300"/>
            <a:ext cx="6471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No normalizations  applied</a:t>
            </a:r>
            <a:endParaRPr sz="1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7" name="Google Shape;377;p38"/>
          <p:cNvSpPr txBox="1"/>
          <p:nvPr/>
        </p:nvSpPr>
        <p:spPr>
          <a:xfrm>
            <a:off x="10093733" y="2175567"/>
            <a:ext cx="2120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Charge Normalized</a:t>
            </a:r>
            <a:endParaRPr sz="1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8" name="Google Shape;378;p38"/>
          <p:cNvSpPr txBox="1"/>
          <p:nvPr/>
        </p:nvSpPr>
        <p:spPr>
          <a:xfrm>
            <a:off x="3191533" y="5583633"/>
            <a:ext cx="20212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Charge and live time normalized</a:t>
            </a:r>
            <a:endParaRPr sz="106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79" name="Google Shape;379;p38"/>
          <p:cNvCxnSpPr>
            <a:stCxn id="374" idx="3"/>
          </p:cNvCxnSpPr>
          <p:nvPr/>
        </p:nvCxnSpPr>
        <p:spPr>
          <a:xfrm>
            <a:off x="7575200" y="5583633"/>
            <a:ext cx="1491600" cy="766400"/>
          </a:xfrm>
          <a:prstGeom prst="straightConnector1">
            <a:avLst/>
          </a:prstGeom>
          <a:noFill/>
          <a:ln w="9525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17688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  <p:sp>
        <p:nvSpPr>
          <p:cNvPr id="385" name="Google Shape;385;p39"/>
          <p:cNvSpPr txBox="1"/>
          <p:nvPr/>
        </p:nvSpPr>
        <p:spPr>
          <a:xfrm>
            <a:off x="1003900" y="259433"/>
            <a:ext cx="1261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20846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6" name="Google Shape;3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033" y="3271434"/>
            <a:ext cx="4961035" cy="30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7367" y="3739200"/>
            <a:ext cx="5170968" cy="268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4600" y="259433"/>
            <a:ext cx="4603600" cy="3148267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9"/>
          <p:cNvSpPr txBox="1"/>
          <p:nvPr/>
        </p:nvSpPr>
        <p:spPr>
          <a:xfrm>
            <a:off x="7732367" y="3454133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                         Invariant mass, W</a:t>
            </a:r>
            <a:endParaRPr sz="1067">
              <a:solidFill>
                <a:schemeClr val="dk1"/>
              </a:solidFill>
            </a:endParaRPr>
          </a:p>
        </p:txBody>
      </p:sp>
      <p:sp>
        <p:nvSpPr>
          <p:cNvPr id="390" name="Google Shape;390;p39"/>
          <p:cNvSpPr txBox="1"/>
          <p:nvPr/>
        </p:nvSpPr>
        <p:spPr>
          <a:xfrm>
            <a:off x="1585600" y="3043733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67">
                <a:solidFill>
                  <a:schemeClr val="dk1"/>
                </a:solidFill>
              </a:rPr>
              <a:t>                          Invariant mass, W</a:t>
            </a:r>
            <a:endParaRPr sz="1067">
              <a:solidFill>
                <a:schemeClr val="dk1"/>
              </a:solidFill>
            </a:endParaRPr>
          </a:p>
        </p:txBody>
      </p:sp>
      <p:sp>
        <p:nvSpPr>
          <p:cNvPr id="391" name="Google Shape;391;p39"/>
          <p:cNvSpPr txBox="1"/>
          <p:nvPr/>
        </p:nvSpPr>
        <p:spPr>
          <a:xfrm>
            <a:off x="3859667" y="6148167"/>
            <a:ext cx="154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W[GeV/c^2]</a:t>
            </a:r>
            <a:endParaRPr sz="2489">
              <a:solidFill>
                <a:schemeClr val="dk1"/>
              </a:solidFill>
            </a:endParaRPr>
          </a:p>
        </p:txBody>
      </p:sp>
      <p:sp>
        <p:nvSpPr>
          <p:cNvPr id="392" name="Google Shape;392;p39"/>
          <p:cNvSpPr txBox="1"/>
          <p:nvPr/>
        </p:nvSpPr>
        <p:spPr>
          <a:xfrm>
            <a:off x="10766900" y="6148167"/>
            <a:ext cx="1261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                                                 W[GeV/c^2]</a:t>
            </a:r>
            <a:endParaRPr sz="2489">
              <a:solidFill>
                <a:schemeClr val="dk1"/>
              </a:solidFill>
            </a:endParaRPr>
          </a:p>
        </p:txBody>
      </p:sp>
      <p:pic>
        <p:nvPicPr>
          <p:cNvPr id="393" name="Google Shape;39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000" y="875034"/>
            <a:ext cx="3050165" cy="21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4534" y="824967"/>
            <a:ext cx="3050165" cy="208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9"/>
          <p:cNvSpPr txBox="1"/>
          <p:nvPr/>
        </p:nvSpPr>
        <p:spPr>
          <a:xfrm rot="16200000">
            <a:off x="-1389799" y="1523800"/>
            <a:ext cx="400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Counts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6" name="Google Shape;396;p39"/>
          <p:cNvSpPr txBox="1"/>
          <p:nvPr/>
        </p:nvSpPr>
        <p:spPr>
          <a:xfrm>
            <a:off x="3044700" y="5146267"/>
            <a:ext cx="2444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Charge and live time normalized</a:t>
            </a:r>
            <a:endParaRPr sz="106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7" name="Google Shape;397;p39"/>
          <p:cNvSpPr txBox="1"/>
          <p:nvPr/>
        </p:nvSpPr>
        <p:spPr>
          <a:xfrm>
            <a:off x="1932600" y="444233"/>
            <a:ext cx="400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No normalizations  applied</a:t>
            </a:r>
            <a:endParaRPr sz="1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10082700" y="2047467"/>
            <a:ext cx="2756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Charge normalized</a:t>
            </a:r>
            <a:endParaRPr sz="106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9" name="Google Shape;399;p39"/>
          <p:cNvSpPr txBox="1"/>
          <p:nvPr/>
        </p:nvSpPr>
        <p:spPr>
          <a:xfrm>
            <a:off x="9243400" y="5199267"/>
            <a:ext cx="23412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Charge, live time and tracking efficiencies normalized</a:t>
            </a:r>
            <a:endParaRPr sz="106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894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  <p:sp>
        <p:nvSpPr>
          <p:cNvPr id="405" name="Google Shape;405;p40"/>
          <p:cNvSpPr txBox="1"/>
          <p:nvPr/>
        </p:nvSpPr>
        <p:spPr>
          <a:xfrm>
            <a:off x="1201467" y="0"/>
            <a:ext cx="649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20858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6" name="Google Shape;40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7901" y="3638234"/>
            <a:ext cx="5159097" cy="274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7900" y="393367"/>
            <a:ext cx="4934299" cy="279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1" y="3638234"/>
            <a:ext cx="5730964" cy="286910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0"/>
          <p:cNvSpPr txBox="1"/>
          <p:nvPr/>
        </p:nvSpPr>
        <p:spPr>
          <a:xfrm>
            <a:off x="1281267" y="3429000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                           Invariant mass, W</a:t>
            </a:r>
            <a:endParaRPr sz="1067">
              <a:solidFill>
                <a:schemeClr val="dk1"/>
              </a:solidFill>
            </a:endParaRPr>
          </a:p>
        </p:txBody>
      </p:sp>
      <p:sp>
        <p:nvSpPr>
          <p:cNvPr id="410" name="Google Shape;410;p40"/>
          <p:cNvSpPr txBox="1"/>
          <p:nvPr/>
        </p:nvSpPr>
        <p:spPr>
          <a:xfrm>
            <a:off x="7722200" y="179833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                         Invariant mass, W</a:t>
            </a:r>
            <a:endParaRPr sz="1067">
              <a:solidFill>
                <a:schemeClr val="dk1"/>
              </a:solidFill>
            </a:endParaRPr>
          </a:p>
        </p:txBody>
      </p:sp>
      <p:sp>
        <p:nvSpPr>
          <p:cNvPr id="411" name="Google Shape;411;p40"/>
          <p:cNvSpPr txBox="1"/>
          <p:nvPr/>
        </p:nvSpPr>
        <p:spPr>
          <a:xfrm>
            <a:off x="10306100" y="2910900"/>
            <a:ext cx="109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                                                           W[GeV/c^2]</a:t>
            </a:r>
            <a:endParaRPr sz="2489">
              <a:solidFill>
                <a:schemeClr val="dk1"/>
              </a:solidFill>
            </a:endParaRPr>
          </a:p>
        </p:txBody>
      </p:sp>
      <p:sp>
        <p:nvSpPr>
          <p:cNvPr id="412" name="Google Shape;412;p40"/>
          <p:cNvSpPr txBox="1"/>
          <p:nvPr/>
        </p:nvSpPr>
        <p:spPr>
          <a:xfrm>
            <a:off x="2450067" y="6386767"/>
            <a:ext cx="400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                                           W[GeV/c^2]</a:t>
            </a:r>
            <a:endParaRPr sz="2489"/>
          </a:p>
        </p:txBody>
      </p:sp>
      <p:sp>
        <p:nvSpPr>
          <p:cNvPr id="413" name="Google Shape;413;p40"/>
          <p:cNvSpPr txBox="1"/>
          <p:nvPr/>
        </p:nvSpPr>
        <p:spPr>
          <a:xfrm>
            <a:off x="9003300" y="6228533"/>
            <a:ext cx="400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                    W[GeV/c^2]</a:t>
            </a:r>
            <a:endParaRPr sz="2489">
              <a:solidFill>
                <a:schemeClr val="dk1"/>
              </a:solidFill>
            </a:endParaRPr>
          </a:p>
        </p:txBody>
      </p:sp>
      <p:sp>
        <p:nvSpPr>
          <p:cNvPr id="414" name="Google Shape;414;p40"/>
          <p:cNvSpPr txBox="1"/>
          <p:nvPr/>
        </p:nvSpPr>
        <p:spPr>
          <a:xfrm>
            <a:off x="8789733" y="3298600"/>
            <a:ext cx="1617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 Invariant mass, W</a:t>
            </a:r>
            <a:endParaRPr sz="1067">
              <a:solidFill>
                <a:schemeClr val="dk1"/>
              </a:solidFill>
            </a:endParaRPr>
          </a:p>
        </p:txBody>
      </p:sp>
      <p:pic>
        <p:nvPicPr>
          <p:cNvPr id="415" name="Google Shape;41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767" y="762601"/>
            <a:ext cx="4934301" cy="2501783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0"/>
          <p:cNvSpPr txBox="1"/>
          <p:nvPr/>
        </p:nvSpPr>
        <p:spPr>
          <a:xfrm>
            <a:off x="1494900" y="471233"/>
            <a:ext cx="2098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           Invariant mass, W</a:t>
            </a:r>
            <a:endParaRPr sz="1067">
              <a:solidFill>
                <a:schemeClr val="dk1"/>
              </a:solidFill>
            </a:endParaRPr>
          </a:p>
        </p:txBody>
      </p:sp>
      <p:sp>
        <p:nvSpPr>
          <p:cNvPr id="417" name="Google Shape;417;p40"/>
          <p:cNvSpPr txBox="1"/>
          <p:nvPr/>
        </p:nvSpPr>
        <p:spPr>
          <a:xfrm>
            <a:off x="2916867" y="3136333"/>
            <a:ext cx="2532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                  W[GeV/c^2]</a:t>
            </a:r>
            <a:endParaRPr sz="2489"/>
          </a:p>
        </p:txBody>
      </p:sp>
      <p:sp>
        <p:nvSpPr>
          <p:cNvPr id="418" name="Google Shape;418;p40"/>
          <p:cNvSpPr txBox="1"/>
          <p:nvPr/>
        </p:nvSpPr>
        <p:spPr>
          <a:xfrm rot="16198969">
            <a:off x="-1625755" y="1625983"/>
            <a:ext cx="400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Counts             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40"/>
          <p:cNvSpPr txBox="1"/>
          <p:nvPr/>
        </p:nvSpPr>
        <p:spPr>
          <a:xfrm>
            <a:off x="2871300" y="5321033"/>
            <a:ext cx="30628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Charge and live time normalized</a:t>
            </a:r>
            <a:endParaRPr sz="106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40"/>
          <p:cNvSpPr txBox="1"/>
          <p:nvPr/>
        </p:nvSpPr>
        <p:spPr>
          <a:xfrm>
            <a:off x="9232333" y="5321033"/>
            <a:ext cx="24152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Normalized by charge, live time and tracking efficiencies</a:t>
            </a:r>
            <a:endParaRPr sz="2489"/>
          </a:p>
        </p:txBody>
      </p:sp>
      <p:sp>
        <p:nvSpPr>
          <p:cNvPr id="421" name="Google Shape;421;p40"/>
          <p:cNvSpPr txBox="1"/>
          <p:nvPr/>
        </p:nvSpPr>
        <p:spPr>
          <a:xfrm>
            <a:off x="10137133" y="2091633"/>
            <a:ext cx="11932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Normalized   by charge</a:t>
            </a:r>
            <a:endParaRPr sz="2489"/>
          </a:p>
        </p:txBody>
      </p:sp>
      <p:sp>
        <p:nvSpPr>
          <p:cNvPr id="422" name="Google Shape;422;p40"/>
          <p:cNvSpPr txBox="1"/>
          <p:nvPr/>
        </p:nvSpPr>
        <p:spPr>
          <a:xfrm>
            <a:off x="3180533" y="1950133"/>
            <a:ext cx="2163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Data Not Normalized </a:t>
            </a: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740790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  <p:sp>
        <p:nvSpPr>
          <p:cNvPr id="428" name="Google Shape;428;p41"/>
          <p:cNvSpPr txBox="1"/>
          <p:nvPr/>
        </p:nvSpPr>
        <p:spPr>
          <a:xfrm>
            <a:off x="879800" y="53800"/>
            <a:ext cx="649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20861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9" name="Google Shape;42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067" y="3607701"/>
            <a:ext cx="4168733" cy="290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0967" y="203200"/>
            <a:ext cx="4887836" cy="294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001" y="3557301"/>
            <a:ext cx="4689897" cy="318513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1"/>
          <p:cNvSpPr txBox="1"/>
          <p:nvPr/>
        </p:nvSpPr>
        <p:spPr>
          <a:xfrm>
            <a:off x="9980167" y="6405233"/>
            <a:ext cx="223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       W[GeV/c^2]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33" name="Google Shape;433;p41"/>
          <p:cNvSpPr txBox="1"/>
          <p:nvPr/>
        </p:nvSpPr>
        <p:spPr>
          <a:xfrm>
            <a:off x="9204700" y="3146900"/>
            <a:ext cx="3012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Invariant mass, W</a:t>
            </a:r>
            <a:endParaRPr sz="1067">
              <a:solidFill>
                <a:schemeClr val="dk1"/>
              </a:solidFill>
            </a:endParaRPr>
          </a:p>
        </p:txBody>
      </p:sp>
      <p:pic>
        <p:nvPicPr>
          <p:cNvPr id="434" name="Google Shape;43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6733" y="944400"/>
            <a:ext cx="4887832" cy="23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1"/>
          <p:cNvSpPr txBox="1"/>
          <p:nvPr/>
        </p:nvSpPr>
        <p:spPr>
          <a:xfrm>
            <a:off x="2938200" y="3146900"/>
            <a:ext cx="400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    W[GeV/c^2]</a:t>
            </a:r>
            <a:endParaRPr sz="2489"/>
          </a:p>
        </p:txBody>
      </p:sp>
      <p:sp>
        <p:nvSpPr>
          <p:cNvPr id="436" name="Google Shape;436;p41"/>
          <p:cNvSpPr txBox="1"/>
          <p:nvPr/>
        </p:nvSpPr>
        <p:spPr>
          <a:xfrm>
            <a:off x="1753033" y="534000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dk1"/>
                </a:solidFill>
              </a:rPr>
              <a:t>           Invariant mass, W</a:t>
            </a:r>
            <a:endParaRPr sz="1067">
              <a:solidFill>
                <a:schemeClr val="dk1"/>
              </a:solidFill>
            </a:endParaRPr>
          </a:p>
        </p:txBody>
      </p:sp>
      <p:sp>
        <p:nvSpPr>
          <p:cNvPr id="437" name="Google Shape;437;p41"/>
          <p:cNvSpPr txBox="1"/>
          <p:nvPr/>
        </p:nvSpPr>
        <p:spPr>
          <a:xfrm rot="16199312">
            <a:off x="-1277033" y="1285967"/>
            <a:ext cx="4000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Counts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41"/>
          <p:cNvSpPr/>
          <p:nvPr/>
        </p:nvSpPr>
        <p:spPr>
          <a:xfrm>
            <a:off x="6096000" y="4258300"/>
            <a:ext cx="1782800" cy="1561600"/>
          </a:xfrm>
          <a:prstGeom prst="flowChartMagneticTape">
            <a:avLst/>
          </a:prstGeom>
          <a:solidFill>
            <a:schemeClr val="lt2"/>
          </a:solidFill>
          <a:ln w="9525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67">
                <a:solidFill>
                  <a:srgbClr val="FF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Data Normalized by charge, live time and tracking efficiencies</a:t>
            </a:r>
            <a:endParaRPr sz="2489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439" name="Google Shape;439;p41"/>
          <p:cNvSpPr txBox="1"/>
          <p:nvPr/>
        </p:nvSpPr>
        <p:spPr>
          <a:xfrm>
            <a:off x="2771933" y="5466533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Charge and live time normalized</a:t>
            </a:r>
            <a:endParaRPr sz="106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0" name="Google Shape;440;p41"/>
          <p:cNvSpPr txBox="1"/>
          <p:nvPr/>
        </p:nvSpPr>
        <p:spPr>
          <a:xfrm>
            <a:off x="2938200" y="2035451"/>
            <a:ext cx="6614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normalizations applied</a:t>
            </a:r>
            <a:endParaRPr sz="1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1" name="Google Shape;441;p41"/>
          <p:cNvSpPr txBox="1"/>
          <p:nvPr/>
        </p:nvSpPr>
        <p:spPr>
          <a:xfrm>
            <a:off x="7723800" y="2045667"/>
            <a:ext cx="400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Charge  normalized</a:t>
            </a:r>
            <a:endParaRPr sz="106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3153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028" y="691731"/>
            <a:ext cx="10652872" cy="590843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2180200" y="179833"/>
            <a:ext cx="8262000" cy="12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733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D(e,e’p)n Reaction Kinematics</a:t>
            </a:r>
            <a:endParaRPr sz="3733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8761D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FBE8C31-9D58-CC7C-24CE-06A39B16B486}"/>
              </a:ext>
            </a:extLst>
          </p:cNvPr>
          <p:cNvSpPr txBox="1">
            <a:spLocks/>
          </p:cNvSpPr>
          <p:nvPr/>
        </p:nvSpPr>
        <p:spPr>
          <a:xfrm>
            <a:off x="2430855" y="3069306"/>
            <a:ext cx="7604469" cy="705290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81E3F"/>
                </a:solidFill>
                <a:latin typeface="Grandview Display"/>
                <a:ea typeface="Cambria"/>
              </a:rPr>
              <a:t>Back-Up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5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DBCC64-0E55-60F5-BEE5-956E62CED957}"/>
              </a:ext>
            </a:extLst>
          </p:cNvPr>
          <p:cNvSpPr/>
          <p:nvPr/>
        </p:nvSpPr>
        <p:spPr>
          <a:xfrm>
            <a:off x="1005" y="6489261"/>
            <a:ext cx="12193006" cy="372635"/>
          </a:xfrm>
          <a:prstGeom prst="rect">
            <a:avLst/>
          </a:prstGeom>
          <a:solidFill>
            <a:srgbClr val="081E3F"/>
          </a:solidFill>
          <a:ln w="57150">
            <a:noFill/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custGeom>
                    <a:avLst/>
                    <a:gdLst>
                      <a:gd name="connsiteX0" fmla="*/ 0 w 9457150"/>
                      <a:gd name="connsiteY0" fmla="*/ 0 h 4091835"/>
                      <a:gd name="connsiteX1" fmla="*/ 401929 w 9457150"/>
                      <a:gd name="connsiteY1" fmla="*/ 0 h 4091835"/>
                      <a:gd name="connsiteX2" fmla="*/ 1182144 w 9457150"/>
                      <a:gd name="connsiteY2" fmla="*/ 0 h 4091835"/>
                      <a:gd name="connsiteX3" fmla="*/ 1678644 w 9457150"/>
                      <a:gd name="connsiteY3" fmla="*/ 0 h 4091835"/>
                      <a:gd name="connsiteX4" fmla="*/ 2269716 w 9457150"/>
                      <a:gd name="connsiteY4" fmla="*/ 0 h 4091835"/>
                      <a:gd name="connsiteX5" fmla="*/ 2577073 w 9457150"/>
                      <a:gd name="connsiteY5" fmla="*/ 0 h 4091835"/>
                      <a:gd name="connsiteX6" fmla="*/ 3262717 w 9457150"/>
                      <a:gd name="connsiteY6" fmla="*/ 0 h 4091835"/>
                      <a:gd name="connsiteX7" fmla="*/ 3948360 w 9457150"/>
                      <a:gd name="connsiteY7" fmla="*/ 0 h 4091835"/>
                      <a:gd name="connsiteX8" fmla="*/ 4728575 w 9457150"/>
                      <a:gd name="connsiteY8" fmla="*/ 0 h 4091835"/>
                      <a:gd name="connsiteX9" fmla="*/ 5130504 w 9457150"/>
                      <a:gd name="connsiteY9" fmla="*/ 0 h 4091835"/>
                      <a:gd name="connsiteX10" fmla="*/ 5721576 w 9457150"/>
                      <a:gd name="connsiteY10" fmla="*/ 0 h 4091835"/>
                      <a:gd name="connsiteX11" fmla="*/ 6407219 w 9457150"/>
                      <a:gd name="connsiteY11" fmla="*/ 0 h 4091835"/>
                      <a:gd name="connsiteX12" fmla="*/ 6809148 w 9457150"/>
                      <a:gd name="connsiteY12" fmla="*/ 0 h 4091835"/>
                      <a:gd name="connsiteX13" fmla="*/ 7305648 w 9457150"/>
                      <a:gd name="connsiteY13" fmla="*/ 0 h 4091835"/>
                      <a:gd name="connsiteX14" fmla="*/ 7991292 w 9457150"/>
                      <a:gd name="connsiteY14" fmla="*/ 0 h 4091835"/>
                      <a:gd name="connsiteX15" fmla="*/ 8771507 w 9457150"/>
                      <a:gd name="connsiteY15" fmla="*/ 0 h 4091835"/>
                      <a:gd name="connsiteX16" fmla="*/ 9457150 w 9457150"/>
                      <a:gd name="connsiteY16" fmla="*/ 0 h 4091835"/>
                      <a:gd name="connsiteX17" fmla="*/ 9457150 w 9457150"/>
                      <a:gd name="connsiteY17" fmla="*/ 666385 h 4091835"/>
                      <a:gd name="connsiteX18" fmla="*/ 9457150 w 9457150"/>
                      <a:gd name="connsiteY18" fmla="*/ 1332769 h 4091835"/>
                      <a:gd name="connsiteX19" fmla="*/ 9457150 w 9457150"/>
                      <a:gd name="connsiteY19" fmla="*/ 1794562 h 4091835"/>
                      <a:gd name="connsiteX20" fmla="*/ 9457150 w 9457150"/>
                      <a:gd name="connsiteY20" fmla="*/ 2338191 h 4091835"/>
                      <a:gd name="connsiteX21" fmla="*/ 9457150 w 9457150"/>
                      <a:gd name="connsiteY21" fmla="*/ 2922739 h 4091835"/>
                      <a:gd name="connsiteX22" fmla="*/ 9457150 w 9457150"/>
                      <a:gd name="connsiteY22" fmla="*/ 3548205 h 4091835"/>
                      <a:gd name="connsiteX23" fmla="*/ 9457150 w 9457150"/>
                      <a:gd name="connsiteY23" fmla="*/ 4091835 h 4091835"/>
                      <a:gd name="connsiteX24" fmla="*/ 8676935 w 9457150"/>
                      <a:gd name="connsiteY24" fmla="*/ 4091835 h 4091835"/>
                      <a:gd name="connsiteX25" fmla="*/ 7896720 w 9457150"/>
                      <a:gd name="connsiteY25" fmla="*/ 4091835 h 4091835"/>
                      <a:gd name="connsiteX26" fmla="*/ 7589363 w 9457150"/>
                      <a:gd name="connsiteY26" fmla="*/ 4091835 h 4091835"/>
                      <a:gd name="connsiteX27" fmla="*/ 6903720 w 9457150"/>
                      <a:gd name="connsiteY27" fmla="*/ 4091835 h 4091835"/>
                      <a:gd name="connsiteX28" fmla="*/ 6218076 w 9457150"/>
                      <a:gd name="connsiteY28" fmla="*/ 4091835 h 4091835"/>
                      <a:gd name="connsiteX29" fmla="*/ 5532433 w 9457150"/>
                      <a:gd name="connsiteY29" fmla="*/ 4091835 h 4091835"/>
                      <a:gd name="connsiteX30" fmla="*/ 4941361 w 9457150"/>
                      <a:gd name="connsiteY30" fmla="*/ 4091835 h 4091835"/>
                      <a:gd name="connsiteX31" fmla="*/ 4161146 w 9457150"/>
                      <a:gd name="connsiteY31" fmla="*/ 4091835 h 4091835"/>
                      <a:gd name="connsiteX32" fmla="*/ 3475503 w 9457150"/>
                      <a:gd name="connsiteY32" fmla="*/ 4091835 h 4091835"/>
                      <a:gd name="connsiteX33" fmla="*/ 3073574 w 9457150"/>
                      <a:gd name="connsiteY33" fmla="*/ 4091835 h 4091835"/>
                      <a:gd name="connsiteX34" fmla="*/ 2671645 w 9457150"/>
                      <a:gd name="connsiteY34" fmla="*/ 4091835 h 4091835"/>
                      <a:gd name="connsiteX35" fmla="*/ 1986001 w 9457150"/>
                      <a:gd name="connsiteY35" fmla="*/ 4091835 h 4091835"/>
                      <a:gd name="connsiteX36" fmla="*/ 1205787 w 9457150"/>
                      <a:gd name="connsiteY36" fmla="*/ 4091835 h 4091835"/>
                      <a:gd name="connsiteX37" fmla="*/ 898429 w 9457150"/>
                      <a:gd name="connsiteY37" fmla="*/ 4091835 h 4091835"/>
                      <a:gd name="connsiteX38" fmla="*/ 0 w 9457150"/>
                      <a:gd name="connsiteY38" fmla="*/ 4091835 h 4091835"/>
                      <a:gd name="connsiteX39" fmla="*/ 0 w 9457150"/>
                      <a:gd name="connsiteY39" fmla="*/ 3507287 h 4091835"/>
                      <a:gd name="connsiteX40" fmla="*/ 0 w 9457150"/>
                      <a:gd name="connsiteY40" fmla="*/ 3004576 h 4091835"/>
                      <a:gd name="connsiteX41" fmla="*/ 0 w 9457150"/>
                      <a:gd name="connsiteY41" fmla="*/ 2542783 h 4091835"/>
                      <a:gd name="connsiteX42" fmla="*/ 0 w 9457150"/>
                      <a:gd name="connsiteY42" fmla="*/ 2040072 h 4091835"/>
                      <a:gd name="connsiteX43" fmla="*/ 0 w 9457150"/>
                      <a:gd name="connsiteY43" fmla="*/ 1455524 h 4091835"/>
                      <a:gd name="connsiteX44" fmla="*/ 0 w 9457150"/>
                      <a:gd name="connsiteY44" fmla="*/ 952813 h 4091835"/>
                      <a:gd name="connsiteX45" fmla="*/ 0 w 9457150"/>
                      <a:gd name="connsiteY45" fmla="*/ 0 h 409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9457150" h="4091835" fill="none" extrusionOk="0">
                        <a:moveTo>
                          <a:pt x="0" y="0"/>
                        </a:moveTo>
                        <a:cubicBezTo>
                          <a:pt x="128545" y="-24850"/>
                          <a:pt x="295124" y="284"/>
                          <a:pt x="401929" y="0"/>
                        </a:cubicBezTo>
                        <a:cubicBezTo>
                          <a:pt x="508734" y="-284"/>
                          <a:pt x="872523" y="80049"/>
                          <a:pt x="1182144" y="0"/>
                        </a:cubicBezTo>
                        <a:cubicBezTo>
                          <a:pt x="1491766" y="-80049"/>
                          <a:pt x="1526244" y="30309"/>
                          <a:pt x="1678644" y="0"/>
                        </a:cubicBezTo>
                        <a:cubicBezTo>
                          <a:pt x="1831044" y="-30309"/>
                          <a:pt x="2058074" y="38692"/>
                          <a:pt x="2269716" y="0"/>
                        </a:cubicBezTo>
                        <a:cubicBezTo>
                          <a:pt x="2481358" y="-38692"/>
                          <a:pt x="2474443" y="2368"/>
                          <a:pt x="2577073" y="0"/>
                        </a:cubicBezTo>
                        <a:cubicBezTo>
                          <a:pt x="2679703" y="-2368"/>
                          <a:pt x="3066469" y="43302"/>
                          <a:pt x="3262717" y="0"/>
                        </a:cubicBezTo>
                        <a:cubicBezTo>
                          <a:pt x="3458965" y="-43302"/>
                          <a:pt x="3612169" y="79212"/>
                          <a:pt x="3948360" y="0"/>
                        </a:cubicBezTo>
                        <a:cubicBezTo>
                          <a:pt x="4284551" y="-79212"/>
                          <a:pt x="4390529" y="41891"/>
                          <a:pt x="4728575" y="0"/>
                        </a:cubicBezTo>
                        <a:cubicBezTo>
                          <a:pt x="5066621" y="-41891"/>
                          <a:pt x="4966663" y="23050"/>
                          <a:pt x="5130504" y="0"/>
                        </a:cubicBezTo>
                        <a:cubicBezTo>
                          <a:pt x="5294345" y="-23050"/>
                          <a:pt x="5499631" y="33820"/>
                          <a:pt x="5721576" y="0"/>
                        </a:cubicBezTo>
                        <a:cubicBezTo>
                          <a:pt x="5943521" y="-33820"/>
                          <a:pt x="6081460" y="73905"/>
                          <a:pt x="6407219" y="0"/>
                        </a:cubicBezTo>
                        <a:cubicBezTo>
                          <a:pt x="6732978" y="-73905"/>
                          <a:pt x="6659892" y="1243"/>
                          <a:pt x="6809148" y="0"/>
                        </a:cubicBezTo>
                        <a:cubicBezTo>
                          <a:pt x="6958404" y="-1243"/>
                          <a:pt x="7064552" y="10832"/>
                          <a:pt x="7305648" y="0"/>
                        </a:cubicBezTo>
                        <a:cubicBezTo>
                          <a:pt x="7546744" y="-10832"/>
                          <a:pt x="7655691" y="65683"/>
                          <a:pt x="7991292" y="0"/>
                        </a:cubicBezTo>
                        <a:cubicBezTo>
                          <a:pt x="8326893" y="-65683"/>
                          <a:pt x="8451756" y="24529"/>
                          <a:pt x="8771507" y="0"/>
                        </a:cubicBezTo>
                        <a:cubicBezTo>
                          <a:pt x="9091259" y="-24529"/>
                          <a:pt x="9232774" y="51689"/>
                          <a:pt x="9457150" y="0"/>
                        </a:cubicBezTo>
                        <a:cubicBezTo>
                          <a:pt x="9509981" y="274211"/>
                          <a:pt x="9417994" y="425311"/>
                          <a:pt x="9457150" y="666385"/>
                        </a:cubicBezTo>
                        <a:cubicBezTo>
                          <a:pt x="9496306" y="907459"/>
                          <a:pt x="9379269" y="1049421"/>
                          <a:pt x="9457150" y="1332769"/>
                        </a:cubicBezTo>
                        <a:cubicBezTo>
                          <a:pt x="9535031" y="1616117"/>
                          <a:pt x="9445734" y="1617600"/>
                          <a:pt x="9457150" y="1794562"/>
                        </a:cubicBezTo>
                        <a:cubicBezTo>
                          <a:pt x="9468566" y="1971524"/>
                          <a:pt x="9433374" y="2208109"/>
                          <a:pt x="9457150" y="2338191"/>
                        </a:cubicBezTo>
                        <a:cubicBezTo>
                          <a:pt x="9480926" y="2468273"/>
                          <a:pt x="9429104" y="2740799"/>
                          <a:pt x="9457150" y="2922739"/>
                        </a:cubicBezTo>
                        <a:cubicBezTo>
                          <a:pt x="9485196" y="3104679"/>
                          <a:pt x="9425983" y="3419335"/>
                          <a:pt x="9457150" y="3548205"/>
                        </a:cubicBezTo>
                        <a:cubicBezTo>
                          <a:pt x="9488317" y="3677075"/>
                          <a:pt x="9455700" y="3972923"/>
                          <a:pt x="9457150" y="4091835"/>
                        </a:cubicBezTo>
                        <a:cubicBezTo>
                          <a:pt x="9215523" y="4112217"/>
                          <a:pt x="8958416" y="4075665"/>
                          <a:pt x="8676935" y="4091835"/>
                        </a:cubicBezTo>
                        <a:cubicBezTo>
                          <a:pt x="8395454" y="4108005"/>
                          <a:pt x="8058594" y="4079988"/>
                          <a:pt x="7896720" y="4091835"/>
                        </a:cubicBezTo>
                        <a:cubicBezTo>
                          <a:pt x="7734847" y="4103682"/>
                          <a:pt x="7681963" y="4073479"/>
                          <a:pt x="7589363" y="4091835"/>
                        </a:cubicBezTo>
                        <a:cubicBezTo>
                          <a:pt x="7496763" y="4110191"/>
                          <a:pt x="7213750" y="4057004"/>
                          <a:pt x="6903720" y="4091835"/>
                        </a:cubicBezTo>
                        <a:cubicBezTo>
                          <a:pt x="6593690" y="4126666"/>
                          <a:pt x="6516301" y="4077867"/>
                          <a:pt x="6218076" y="4091835"/>
                        </a:cubicBezTo>
                        <a:cubicBezTo>
                          <a:pt x="5919851" y="4105803"/>
                          <a:pt x="5729694" y="4050177"/>
                          <a:pt x="5532433" y="4091835"/>
                        </a:cubicBezTo>
                        <a:cubicBezTo>
                          <a:pt x="5335172" y="4133493"/>
                          <a:pt x="5172525" y="4044072"/>
                          <a:pt x="4941361" y="4091835"/>
                        </a:cubicBezTo>
                        <a:cubicBezTo>
                          <a:pt x="4710197" y="4139598"/>
                          <a:pt x="4468168" y="4040930"/>
                          <a:pt x="4161146" y="4091835"/>
                        </a:cubicBezTo>
                        <a:cubicBezTo>
                          <a:pt x="3854124" y="4142740"/>
                          <a:pt x="3720426" y="4056184"/>
                          <a:pt x="3475503" y="4091835"/>
                        </a:cubicBezTo>
                        <a:cubicBezTo>
                          <a:pt x="3230580" y="4127486"/>
                          <a:pt x="3246953" y="4089792"/>
                          <a:pt x="3073574" y="4091835"/>
                        </a:cubicBezTo>
                        <a:cubicBezTo>
                          <a:pt x="2900195" y="4093878"/>
                          <a:pt x="2754123" y="4078794"/>
                          <a:pt x="2671645" y="4091835"/>
                        </a:cubicBezTo>
                        <a:cubicBezTo>
                          <a:pt x="2589167" y="4104876"/>
                          <a:pt x="2199192" y="4035657"/>
                          <a:pt x="1986001" y="4091835"/>
                        </a:cubicBezTo>
                        <a:cubicBezTo>
                          <a:pt x="1772810" y="4148013"/>
                          <a:pt x="1482348" y="4045542"/>
                          <a:pt x="1205787" y="4091835"/>
                        </a:cubicBezTo>
                        <a:cubicBezTo>
                          <a:pt x="929226" y="4138128"/>
                          <a:pt x="1042795" y="4086291"/>
                          <a:pt x="898429" y="4091835"/>
                        </a:cubicBezTo>
                        <a:cubicBezTo>
                          <a:pt x="754063" y="4097379"/>
                          <a:pt x="438850" y="4008546"/>
                          <a:pt x="0" y="4091835"/>
                        </a:cubicBezTo>
                        <a:cubicBezTo>
                          <a:pt x="-35855" y="3968836"/>
                          <a:pt x="20516" y="3713552"/>
                          <a:pt x="0" y="3507287"/>
                        </a:cubicBezTo>
                        <a:cubicBezTo>
                          <a:pt x="-20516" y="3301022"/>
                          <a:pt x="48786" y="3253060"/>
                          <a:pt x="0" y="3004576"/>
                        </a:cubicBezTo>
                        <a:cubicBezTo>
                          <a:pt x="-48786" y="2756092"/>
                          <a:pt x="11949" y="2735719"/>
                          <a:pt x="0" y="2542783"/>
                        </a:cubicBezTo>
                        <a:cubicBezTo>
                          <a:pt x="-11949" y="2349847"/>
                          <a:pt x="56615" y="2282520"/>
                          <a:pt x="0" y="2040072"/>
                        </a:cubicBezTo>
                        <a:cubicBezTo>
                          <a:pt x="-56615" y="1797624"/>
                          <a:pt x="3707" y="1712313"/>
                          <a:pt x="0" y="1455524"/>
                        </a:cubicBezTo>
                        <a:cubicBezTo>
                          <a:pt x="-3707" y="1198735"/>
                          <a:pt x="31526" y="1117233"/>
                          <a:pt x="0" y="952813"/>
                        </a:cubicBezTo>
                        <a:cubicBezTo>
                          <a:pt x="-31526" y="788393"/>
                          <a:pt x="8249" y="342124"/>
                          <a:pt x="0" y="0"/>
                        </a:cubicBezTo>
                        <a:close/>
                      </a:path>
                      <a:path w="9457150" h="4091835" stroke="0" extrusionOk="0">
                        <a:moveTo>
                          <a:pt x="0" y="0"/>
                        </a:moveTo>
                        <a:cubicBezTo>
                          <a:pt x="265645" y="-58968"/>
                          <a:pt x="506113" y="67556"/>
                          <a:pt x="780215" y="0"/>
                        </a:cubicBezTo>
                        <a:cubicBezTo>
                          <a:pt x="1054318" y="-67556"/>
                          <a:pt x="1075253" y="4999"/>
                          <a:pt x="1276715" y="0"/>
                        </a:cubicBezTo>
                        <a:cubicBezTo>
                          <a:pt x="1478177" y="-4999"/>
                          <a:pt x="1454758" y="23704"/>
                          <a:pt x="1584073" y="0"/>
                        </a:cubicBezTo>
                        <a:cubicBezTo>
                          <a:pt x="1713388" y="-23704"/>
                          <a:pt x="1929541" y="38251"/>
                          <a:pt x="2175145" y="0"/>
                        </a:cubicBezTo>
                        <a:cubicBezTo>
                          <a:pt x="2420749" y="-38251"/>
                          <a:pt x="2498314" y="10905"/>
                          <a:pt x="2766216" y="0"/>
                        </a:cubicBezTo>
                        <a:cubicBezTo>
                          <a:pt x="3034118" y="-10905"/>
                          <a:pt x="3034177" y="14977"/>
                          <a:pt x="3262717" y="0"/>
                        </a:cubicBezTo>
                        <a:cubicBezTo>
                          <a:pt x="3491257" y="-14977"/>
                          <a:pt x="3679095" y="59935"/>
                          <a:pt x="3853789" y="0"/>
                        </a:cubicBezTo>
                        <a:cubicBezTo>
                          <a:pt x="4028483" y="-59935"/>
                          <a:pt x="4330595" y="14660"/>
                          <a:pt x="4539432" y="0"/>
                        </a:cubicBezTo>
                        <a:cubicBezTo>
                          <a:pt x="4748269" y="-14660"/>
                          <a:pt x="4855441" y="28429"/>
                          <a:pt x="4941361" y="0"/>
                        </a:cubicBezTo>
                        <a:cubicBezTo>
                          <a:pt x="5027281" y="-28429"/>
                          <a:pt x="5463552" y="41212"/>
                          <a:pt x="5721576" y="0"/>
                        </a:cubicBezTo>
                        <a:cubicBezTo>
                          <a:pt x="5979601" y="-41212"/>
                          <a:pt x="5997185" y="41310"/>
                          <a:pt x="6123505" y="0"/>
                        </a:cubicBezTo>
                        <a:cubicBezTo>
                          <a:pt x="6249825" y="-41310"/>
                          <a:pt x="6425454" y="26052"/>
                          <a:pt x="6525433" y="0"/>
                        </a:cubicBezTo>
                        <a:cubicBezTo>
                          <a:pt x="6625412" y="-26052"/>
                          <a:pt x="6730450" y="34485"/>
                          <a:pt x="6832791" y="0"/>
                        </a:cubicBezTo>
                        <a:cubicBezTo>
                          <a:pt x="6935132" y="-34485"/>
                          <a:pt x="7096845" y="50682"/>
                          <a:pt x="7329291" y="0"/>
                        </a:cubicBezTo>
                        <a:cubicBezTo>
                          <a:pt x="7561737" y="-50682"/>
                          <a:pt x="7549040" y="15761"/>
                          <a:pt x="7731220" y="0"/>
                        </a:cubicBezTo>
                        <a:cubicBezTo>
                          <a:pt x="7913400" y="-15761"/>
                          <a:pt x="8240853" y="52435"/>
                          <a:pt x="8416864" y="0"/>
                        </a:cubicBezTo>
                        <a:cubicBezTo>
                          <a:pt x="8592875" y="-52435"/>
                          <a:pt x="9244037" y="48595"/>
                          <a:pt x="9457150" y="0"/>
                        </a:cubicBezTo>
                        <a:cubicBezTo>
                          <a:pt x="9476534" y="186933"/>
                          <a:pt x="9418925" y="404438"/>
                          <a:pt x="9457150" y="584548"/>
                        </a:cubicBezTo>
                        <a:cubicBezTo>
                          <a:pt x="9495375" y="764658"/>
                          <a:pt x="9397846" y="966614"/>
                          <a:pt x="9457150" y="1128177"/>
                        </a:cubicBezTo>
                        <a:cubicBezTo>
                          <a:pt x="9516454" y="1289740"/>
                          <a:pt x="9438138" y="1595844"/>
                          <a:pt x="9457150" y="1753644"/>
                        </a:cubicBezTo>
                        <a:cubicBezTo>
                          <a:pt x="9476162" y="1911444"/>
                          <a:pt x="9437072" y="2067711"/>
                          <a:pt x="9457150" y="2215436"/>
                        </a:cubicBezTo>
                        <a:cubicBezTo>
                          <a:pt x="9477228" y="2363161"/>
                          <a:pt x="9429699" y="2504888"/>
                          <a:pt x="9457150" y="2718148"/>
                        </a:cubicBezTo>
                        <a:cubicBezTo>
                          <a:pt x="9484601" y="2931408"/>
                          <a:pt x="9380478" y="3211017"/>
                          <a:pt x="9457150" y="3384532"/>
                        </a:cubicBezTo>
                        <a:cubicBezTo>
                          <a:pt x="9533822" y="3558047"/>
                          <a:pt x="9383058" y="3830394"/>
                          <a:pt x="9457150" y="4091835"/>
                        </a:cubicBezTo>
                        <a:cubicBezTo>
                          <a:pt x="9161612" y="4105419"/>
                          <a:pt x="8933448" y="4026008"/>
                          <a:pt x="8771507" y="4091835"/>
                        </a:cubicBezTo>
                        <a:cubicBezTo>
                          <a:pt x="8609566" y="4157662"/>
                          <a:pt x="8292034" y="4063595"/>
                          <a:pt x="8085863" y="4091835"/>
                        </a:cubicBezTo>
                        <a:cubicBezTo>
                          <a:pt x="7879692" y="4120075"/>
                          <a:pt x="7507200" y="4039854"/>
                          <a:pt x="7305648" y="4091835"/>
                        </a:cubicBezTo>
                        <a:cubicBezTo>
                          <a:pt x="7104097" y="4143816"/>
                          <a:pt x="7150766" y="4063237"/>
                          <a:pt x="6998291" y="4091835"/>
                        </a:cubicBezTo>
                        <a:cubicBezTo>
                          <a:pt x="6845816" y="4120433"/>
                          <a:pt x="6831252" y="4066028"/>
                          <a:pt x="6690934" y="4091835"/>
                        </a:cubicBezTo>
                        <a:cubicBezTo>
                          <a:pt x="6550616" y="4117642"/>
                          <a:pt x="6459458" y="4062528"/>
                          <a:pt x="6383576" y="4091835"/>
                        </a:cubicBezTo>
                        <a:cubicBezTo>
                          <a:pt x="6307694" y="4121142"/>
                          <a:pt x="6074674" y="4046632"/>
                          <a:pt x="5981647" y="4091835"/>
                        </a:cubicBezTo>
                        <a:cubicBezTo>
                          <a:pt x="5888620" y="4137038"/>
                          <a:pt x="5665640" y="4050800"/>
                          <a:pt x="5390576" y="4091835"/>
                        </a:cubicBezTo>
                        <a:cubicBezTo>
                          <a:pt x="5115512" y="4132870"/>
                          <a:pt x="5132231" y="4064982"/>
                          <a:pt x="4894075" y="4091835"/>
                        </a:cubicBezTo>
                        <a:cubicBezTo>
                          <a:pt x="4655919" y="4118688"/>
                          <a:pt x="4676318" y="4060386"/>
                          <a:pt x="4492146" y="4091835"/>
                        </a:cubicBezTo>
                        <a:cubicBezTo>
                          <a:pt x="4307974" y="4123284"/>
                          <a:pt x="4055420" y="4017711"/>
                          <a:pt x="3806503" y="4091835"/>
                        </a:cubicBezTo>
                        <a:cubicBezTo>
                          <a:pt x="3557586" y="4165959"/>
                          <a:pt x="3342923" y="4056933"/>
                          <a:pt x="3120860" y="4091835"/>
                        </a:cubicBezTo>
                        <a:cubicBezTo>
                          <a:pt x="2898797" y="4126737"/>
                          <a:pt x="2801909" y="4080559"/>
                          <a:pt x="2718931" y="4091835"/>
                        </a:cubicBezTo>
                        <a:cubicBezTo>
                          <a:pt x="2635953" y="4103111"/>
                          <a:pt x="2182363" y="4073458"/>
                          <a:pt x="2033287" y="4091835"/>
                        </a:cubicBezTo>
                        <a:cubicBezTo>
                          <a:pt x="1884211" y="4110212"/>
                          <a:pt x="1797193" y="4070968"/>
                          <a:pt x="1631358" y="4091835"/>
                        </a:cubicBezTo>
                        <a:cubicBezTo>
                          <a:pt x="1465523" y="4112702"/>
                          <a:pt x="1194811" y="4085521"/>
                          <a:pt x="1040287" y="4091835"/>
                        </a:cubicBezTo>
                        <a:cubicBezTo>
                          <a:pt x="885763" y="4098149"/>
                          <a:pt x="839420" y="4071643"/>
                          <a:pt x="732929" y="4091835"/>
                        </a:cubicBezTo>
                        <a:cubicBezTo>
                          <a:pt x="626438" y="4112027"/>
                          <a:pt x="169468" y="4056371"/>
                          <a:pt x="0" y="4091835"/>
                        </a:cubicBezTo>
                        <a:cubicBezTo>
                          <a:pt x="-1682" y="3962022"/>
                          <a:pt x="70942" y="3678012"/>
                          <a:pt x="0" y="3466369"/>
                        </a:cubicBezTo>
                        <a:cubicBezTo>
                          <a:pt x="-70942" y="3254726"/>
                          <a:pt x="8529" y="3096566"/>
                          <a:pt x="0" y="2963658"/>
                        </a:cubicBezTo>
                        <a:cubicBezTo>
                          <a:pt x="-8529" y="2830750"/>
                          <a:pt x="34771" y="2618310"/>
                          <a:pt x="0" y="2297273"/>
                        </a:cubicBezTo>
                        <a:cubicBezTo>
                          <a:pt x="-34771" y="1976237"/>
                          <a:pt x="69969" y="1873271"/>
                          <a:pt x="0" y="1712725"/>
                        </a:cubicBezTo>
                        <a:cubicBezTo>
                          <a:pt x="-69969" y="1552179"/>
                          <a:pt x="57983" y="1213541"/>
                          <a:pt x="0" y="1046341"/>
                        </a:cubicBezTo>
                        <a:cubicBezTo>
                          <a:pt x="-57983" y="879141"/>
                          <a:pt x="90304" y="389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2A329-3B52-20CB-2602-A039702F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855" y="376906"/>
            <a:ext cx="7604469" cy="70529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81E3F"/>
                </a:solidFill>
                <a:latin typeface="Grandview Display"/>
                <a:ea typeface="Cambria"/>
              </a:rPr>
              <a:t>Angle and Momentum Offset Determination </a:t>
            </a:r>
            <a:endParaRPr lang="en-US" b="1" cap="none">
              <a:solidFill>
                <a:srgbClr val="081E3F"/>
              </a:solidFill>
              <a:latin typeface="Grandview Display"/>
              <a:ea typeface="Cambr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A9A6-37C4-26E3-C255-0AF19056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90821"/>
            <a:ext cx="2743200" cy="365125"/>
          </a:xfrm>
        </p:spPr>
        <p:txBody>
          <a:bodyPr/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Grandview Display"/>
              </a:rPr>
              <a:t>6</a:t>
            </a:r>
          </a:p>
        </p:txBody>
      </p:sp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81570839-392B-E630-C457-0CF02F9CB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94" y="1081265"/>
            <a:ext cx="5291417" cy="5291417"/>
          </a:xfrm>
          <a:prstGeom prst="rect">
            <a:avLst/>
          </a:prstGeom>
        </p:spPr>
      </p:pic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A7779E22-39D3-22E5-3AB0-191C069BB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829" y="1080587"/>
            <a:ext cx="5291417" cy="5291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9F338B-43CB-3052-06C8-D7498CB06F6D}"/>
              </a:ext>
            </a:extLst>
          </p:cNvPr>
          <p:cNvSpPr txBox="1"/>
          <p:nvPr/>
        </p:nvSpPr>
        <p:spPr>
          <a:xfrm>
            <a:off x="1942438" y="978103"/>
            <a:ext cx="30087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Grandview Display"/>
              </a:rPr>
              <a:t>Old Offset = 2.0e-04 [rad]</a:t>
            </a:r>
            <a:endParaRPr lang="en-US" sz="2000" dirty="0">
              <a:latin typeface="Grandview Display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D528F-6DFC-88FF-456E-749276F90BE2}"/>
              </a:ext>
            </a:extLst>
          </p:cNvPr>
          <p:cNvSpPr txBox="1"/>
          <p:nvPr/>
        </p:nvSpPr>
        <p:spPr>
          <a:xfrm>
            <a:off x="7403438" y="1082011"/>
            <a:ext cx="33435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Grandview Display"/>
              </a:rPr>
              <a:t>New Offset = 2.81e-04 [rad]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3ED0EF-E268-E6DA-21EB-70EBB3E15D2B}"/>
              </a:ext>
            </a:extLst>
          </p:cNvPr>
          <p:cNvSpPr txBox="1"/>
          <p:nvPr/>
        </p:nvSpPr>
        <p:spPr>
          <a:xfrm>
            <a:off x="5705741" y="3926726"/>
            <a:ext cx="1068226" cy="806347"/>
          </a:xfrm>
          <a:prstGeom prst="rightArrow">
            <a:avLst/>
          </a:prstGeom>
          <a:solidFill>
            <a:srgbClr val="081E3F"/>
          </a:solidFill>
          <a:ln>
            <a:solidFill>
              <a:srgbClr val="081E3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Grandview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247180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DBCC64-0E55-60F5-BEE5-956E62CED957}"/>
              </a:ext>
            </a:extLst>
          </p:cNvPr>
          <p:cNvSpPr/>
          <p:nvPr/>
        </p:nvSpPr>
        <p:spPr>
          <a:xfrm>
            <a:off x="1005" y="6489261"/>
            <a:ext cx="12193006" cy="372635"/>
          </a:xfrm>
          <a:prstGeom prst="rect">
            <a:avLst/>
          </a:prstGeom>
          <a:solidFill>
            <a:srgbClr val="081E3F"/>
          </a:solidFill>
          <a:ln w="57150">
            <a:noFill/>
            <a:prstDash val="solid"/>
            <a:extLst>
              <a:ext uri="{C807C97D-BFC1-408E-A445-0C87EB9F89A2}">
                <ask:lineSketchStyleProps xmlns:ask="http://schemas.microsoft.com/office/drawing/2018/sketchyshapes" sd="3989574929">
                  <a:custGeom>
                    <a:avLst/>
                    <a:gdLst>
                      <a:gd name="connsiteX0" fmla="*/ 0 w 9457150"/>
                      <a:gd name="connsiteY0" fmla="*/ 0 h 4091835"/>
                      <a:gd name="connsiteX1" fmla="*/ 401929 w 9457150"/>
                      <a:gd name="connsiteY1" fmla="*/ 0 h 4091835"/>
                      <a:gd name="connsiteX2" fmla="*/ 1182144 w 9457150"/>
                      <a:gd name="connsiteY2" fmla="*/ 0 h 4091835"/>
                      <a:gd name="connsiteX3" fmla="*/ 1678644 w 9457150"/>
                      <a:gd name="connsiteY3" fmla="*/ 0 h 4091835"/>
                      <a:gd name="connsiteX4" fmla="*/ 2269716 w 9457150"/>
                      <a:gd name="connsiteY4" fmla="*/ 0 h 4091835"/>
                      <a:gd name="connsiteX5" fmla="*/ 2577073 w 9457150"/>
                      <a:gd name="connsiteY5" fmla="*/ 0 h 4091835"/>
                      <a:gd name="connsiteX6" fmla="*/ 3262717 w 9457150"/>
                      <a:gd name="connsiteY6" fmla="*/ 0 h 4091835"/>
                      <a:gd name="connsiteX7" fmla="*/ 3948360 w 9457150"/>
                      <a:gd name="connsiteY7" fmla="*/ 0 h 4091835"/>
                      <a:gd name="connsiteX8" fmla="*/ 4728575 w 9457150"/>
                      <a:gd name="connsiteY8" fmla="*/ 0 h 4091835"/>
                      <a:gd name="connsiteX9" fmla="*/ 5130504 w 9457150"/>
                      <a:gd name="connsiteY9" fmla="*/ 0 h 4091835"/>
                      <a:gd name="connsiteX10" fmla="*/ 5721576 w 9457150"/>
                      <a:gd name="connsiteY10" fmla="*/ 0 h 4091835"/>
                      <a:gd name="connsiteX11" fmla="*/ 6407219 w 9457150"/>
                      <a:gd name="connsiteY11" fmla="*/ 0 h 4091835"/>
                      <a:gd name="connsiteX12" fmla="*/ 6809148 w 9457150"/>
                      <a:gd name="connsiteY12" fmla="*/ 0 h 4091835"/>
                      <a:gd name="connsiteX13" fmla="*/ 7305648 w 9457150"/>
                      <a:gd name="connsiteY13" fmla="*/ 0 h 4091835"/>
                      <a:gd name="connsiteX14" fmla="*/ 7991292 w 9457150"/>
                      <a:gd name="connsiteY14" fmla="*/ 0 h 4091835"/>
                      <a:gd name="connsiteX15" fmla="*/ 8771507 w 9457150"/>
                      <a:gd name="connsiteY15" fmla="*/ 0 h 4091835"/>
                      <a:gd name="connsiteX16" fmla="*/ 9457150 w 9457150"/>
                      <a:gd name="connsiteY16" fmla="*/ 0 h 4091835"/>
                      <a:gd name="connsiteX17" fmla="*/ 9457150 w 9457150"/>
                      <a:gd name="connsiteY17" fmla="*/ 666385 h 4091835"/>
                      <a:gd name="connsiteX18" fmla="*/ 9457150 w 9457150"/>
                      <a:gd name="connsiteY18" fmla="*/ 1332769 h 4091835"/>
                      <a:gd name="connsiteX19" fmla="*/ 9457150 w 9457150"/>
                      <a:gd name="connsiteY19" fmla="*/ 1794562 h 4091835"/>
                      <a:gd name="connsiteX20" fmla="*/ 9457150 w 9457150"/>
                      <a:gd name="connsiteY20" fmla="*/ 2338191 h 4091835"/>
                      <a:gd name="connsiteX21" fmla="*/ 9457150 w 9457150"/>
                      <a:gd name="connsiteY21" fmla="*/ 2922739 h 4091835"/>
                      <a:gd name="connsiteX22" fmla="*/ 9457150 w 9457150"/>
                      <a:gd name="connsiteY22" fmla="*/ 3548205 h 4091835"/>
                      <a:gd name="connsiteX23" fmla="*/ 9457150 w 9457150"/>
                      <a:gd name="connsiteY23" fmla="*/ 4091835 h 4091835"/>
                      <a:gd name="connsiteX24" fmla="*/ 8676935 w 9457150"/>
                      <a:gd name="connsiteY24" fmla="*/ 4091835 h 4091835"/>
                      <a:gd name="connsiteX25" fmla="*/ 7896720 w 9457150"/>
                      <a:gd name="connsiteY25" fmla="*/ 4091835 h 4091835"/>
                      <a:gd name="connsiteX26" fmla="*/ 7589363 w 9457150"/>
                      <a:gd name="connsiteY26" fmla="*/ 4091835 h 4091835"/>
                      <a:gd name="connsiteX27" fmla="*/ 6903720 w 9457150"/>
                      <a:gd name="connsiteY27" fmla="*/ 4091835 h 4091835"/>
                      <a:gd name="connsiteX28" fmla="*/ 6218076 w 9457150"/>
                      <a:gd name="connsiteY28" fmla="*/ 4091835 h 4091835"/>
                      <a:gd name="connsiteX29" fmla="*/ 5532433 w 9457150"/>
                      <a:gd name="connsiteY29" fmla="*/ 4091835 h 4091835"/>
                      <a:gd name="connsiteX30" fmla="*/ 4941361 w 9457150"/>
                      <a:gd name="connsiteY30" fmla="*/ 4091835 h 4091835"/>
                      <a:gd name="connsiteX31" fmla="*/ 4161146 w 9457150"/>
                      <a:gd name="connsiteY31" fmla="*/ 4091835 h 4091835"/>
                      <a:gd name="connsiteX32" fmla="*/ 3475503 w 9457150"/>
                      <a:gd name="connsiteY32" fmla="*/ 4091835 h 4091835"/>
                      <a:gd name="connsiteX33" fmla="*/ 3073574 w 9457150"/>
                      <a:gd name="connsiteY33" fmla="*/ 4091835 h 4091835"/>
                      <a:gd name="connsiteX34" fmla="*/ 2671645 w 9457150"/>
                      <a:gd name="connsiteY34" fmla="*/ 4091835 h 4091835"/>
                      <a:gd name="connsiteX35" fmla="*/ 1986001 w 9457150"/>
                      <a:gd name="connsiteY35" fmla="*/ 4091835 h 4091835"/>
                      <a:gd name="connsiteX36" fmla="*/ 1205787 w 9457150"/>
                      <a:gd name="connsiteY36" fmla="*/ 4091835 h 4091835"/>
                      <a:gd name="connsiteX37" fmla="*/ 898429 w 9457150"/>
                      <a:gd name="connsiteY37" fmla="*/ 4091835 h 4091835"/>
                      <a:gd name="connsiteX38" fmla="*/ 0 w 9457150"/>
                      <a:gd name="connsiteY38" fmla="*/ 4091835 h 4091835"/>
                      <a:gd name="connsiteX39" fmla="*/ 0 w 9457150"/>
                      <a:gd name="connsiteY39" fmla="*/ 3507287 h 4091835"/>
                      <a:gd name="connsiteX40" fmla="*/ 0 w 9457150"/>
                      <a:gd name="connsiteY40" fmla="*/ 3004576 h 4091835"/>
                      <a:gd name="connsiteX41" fmla="*/ 0 w 9457150"/>
                      <a:gd name="connsiteY41" fmla="*/ 2542783 h 4091835"/>
                      <a:gd name="connsiteX42" fmla="*/ 0 w 9457150"/>
                      <a:gd name="connsiteY42" fmla="*/ 2040072 h 4091835"/>
                      <a:gd name="connsiteX43" fmla="*/ 0 w 9457150"/>
                      <a:gd name="connsiteY43" fmla="*/ 1455524 h 4091835"/>
                      <a:gd name="connsiteX44" fmla="*/ 0 w 9457150"/>
                      <a:gd name="connsiteY44" fmla="*/ 952813 h 4091835"/>
                      <a:gd name="connsiteX45" fmla="*/ 0 w 9457150"/>
                      <a:gd name="connsiteY45" fmla="*/ 0 h 409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9457150" h="4091835" fill="none" extrusionOk="0">
                        <a:moveTo>
                          <a:pt x="0" y="0"/>
                        </a:moveTo>
                        <a:cubicBezTo>
                          <a:pt x="128545" y="-24850"/>
                          <a:pt x="295124" y="284"/>
                          <a:pt x="401929" y="0"/>
                        </a:cubicBezTo>
                        <a:cubicBezTo>
                          <a:pt x="508734" y="-284"/>
                          <a:pt x="872523" y="80049"/>
                          <a:pt x="1182144" y="0"/>
                        </a:cubicBezTo>
                        <a:cubicBezTo>
                          <a:pt x="1491766" y="-80049"/>
                          <a:pt x="1526244" y="30309"/>
                          <a:pt x="1678644" y="0"/>
                        </a:cubicBezTo>
                        <a:cubicBezTo>
                          <a:pt x="1831044" y="-30309"/>
                          <a:pt x="2058074" y="38692"/>
                          <a:pt x="2269716" y="0"/>
                        </a:cubicBezTo>
                        <a:cubicBezTo>
                          <a:pt x="2481358" y="-38692"/>
                          <a:pt x="2474443" y="2368"/>
                          <a:pt x="2577073" y="0"/>
                        </a:cubicBezTo>
                        <a:cubicBezTo>
                          <a:pt x="2679703" y="-2368"/>
                          <a:pt x="3066469" y="43302"/>
                          <a:pt x="3262717" y="0"/>
                        </a:cubicBezTo>
                        <a:cubicBezTo>
                          <a:pt x="3458965" y="-43302"/>
                          <a:pt x="3612169" y="79212"/>
                          <a:pt x="3948360" y="0"/>
                        </a:cubicBezTo>
                        <a:cubicBezTo>
                          <a:pt x="4284551" y="-79212"/>
                          <a:pt x="4390529" y="41891"/>
                          <a:pt x="4728575" y="0"/>
                        </a:cubicBezTo>
                        <a:cubicBezTo>
                          <a:pt x="5066621" y="-41891"/>
                          <a:pt x="4966663" y="23050"/>
                          <a:pt x="5130504" y="0"/>
                        </a:cubicBezTo>
                        <a:cubicBezTo>
                          <a:pt x="5294345" y="-23050"/>
                          <a:pt x="5499631" y="33820"/>
                          <a:pt x="5721576" y="0"/>
                        </a:cubicBezTo>
                        <a:cubicBezTo>
                          <a:pt x="5943521" y="-33820"/>
                          <a:pt x="6081460" y="73905"/>
                          <a:pt x="6407219" y="0"/>
                        </a:cubicBezTo>
                        <a:cubicBezTo>
                          <a:pt x="6732978" y="-73905"/>
                          <a:pt x="6659892" y="1243"/>
                          <a:pt x="6809148" y="0"/>
                        </a:cubicBezTo>
                        <a:cubicBezTo>
                          <a:pt x="6958404" y="-1243"/>
                          <a:pt x="7064552" y="10832"/>
                          <a:pt x="7305648" y="0"/>
                        </a:cubicBezTo>
                        <a:cubicBezTo>
                          <a:pt x="7546744" y="-10832"/>
                          <a:pt x="7655691" y="65683"/>
                          <a:pt x="7991292" y="0"/>
                        </a:cubicBezTo>
                        <a:cubicBezTo>
                          <a:pt x="8326893" y="-65683"/>
                          <a:pt x="8451756" y="24529"/>
                          <a:pt x="8771507" y="0"/>
                        </a:cubicBezTo>
                        <a:cubicBezTo>
                          <a:pt x="9091259" y="-24529"/>
                          <a:pt x="9232774" y="51689"/>
                          <a:pt x="9457150" y="0"/>
                        </a:cubicBezTo>
                        <a:cubicBezTo>
                          <a:pt x="9509981" y="274211"/>
                          <a:pt x="9417994" y="425311"/>
                          <a:pt x="9457150" y="666385"/>
                        </a:cubicBezTo>
                        <a:cubicBezTo>
                          <a:pt x="9496306" y="907459"/>
                          <a:pt x="9379269" y="1049421"/>
                          <a:pt x="9457150" y="1332769"/>
                        </a:cubicBezTo>
                        <a:cubicBezTo>
                          <a:pt x="9535031" y="1616117"/>
                          <a:pt x="9445734" y="1617600"/>
                          <a:pt x="9457150" y="1794562"/>
                        </a:cubicBezTo>
                        <a:cubicBezTo>
                          <a:pt x="9468566" y="1971524"/>
                          <a:pt x="9433374" y="2208109"/>
                          <a:pt x="9457150" y="2338191"/>
                        </a:cubicBezTo>
                        <a:cubicBezTo>
                          <a:pt x="9480926" y="2468273"/>
                          <a:pt x="9429104" y="2740799"/>
                          <a:pt x="9457150" y="2922739"/>
                        </a:cubicBezTo>
                        <a:cubicBezTo>
                          <a:pt x="9485196" y="3104679"/>
                          <a:pt x="9425983" y="3419335"/>
                          <a:pt x="9457150" y="3548205"/>
                        </a:cubicBezTo>
                        <a:cubicBezTo>
                          <a:pt x="9488317" y="3677075"/>
                          <a:pt x="9455700" y="3972923"/>
                          <a:pt x="9457150" y="4091835"/>
                        </a:cubicBezTo>
                        <a:cubicBezTo>
                          <a:pt x="9215523" y="4112217"/>
                          <a:pt x="8958416" y="4075665"/>
                          <a:pt x="8676935" y="4091835"/>
                        </a:cubicBezTo>
                        <a:cubicBezTo>
                          <a:pt x="8395454" y="4108005"/>
                          <a:pt x="8058594" y="4079988"/>
                          <a:pt x="7896720" y="4091835"/>
                        </a:cubicBezTo>
                        <a:cubicBezTo>
                          <a:pt x="7734847" y="4103682"/>
                          <a:pt x="7681963" y="4073479"/>
                          <a:pt x="7589363" y="4091835"/>
                        </a:cubicBezTo>
                        <a:cubicBezTo>
                          <a:pt x="7496763" y="4110191"/>
                          <a:pt x="7213750" y="4057004"/>
                          <a:pt x="6903720" y="4091835"/>
                        </a:cubicBezTo>
                        <a:cubicBezTo>
                          <a:pt x="6593690" y="4126666"/>
                          <a:pt x="6516301" y="4077867"/>
                          <a:pt x="6218076" y="4091835"/>
                        </a:cubicBezTo>
                        <a:cubicBezTo>
                          <a:pt x="5919851" y="4105803"/>
                          <a:pt x="5729694" y="4050177"/>
                          <a:pt x="5532433" y="4091835"/>
                        </a:cubicBezTo>
                        <a:cubicBezTo>
                          <a:pt x="5335172" y="4133493"/>
                          <a:pt x="5172525" y="4044072"/>
                          <a:pt x="4941361" y="4091835"/>
                        </a:cubicBezTo>
                        <a:cubicBezTo>
                          <a:pt x="4710197" y="4139598"/>
                          <a:pt x="4468168" y="4040930"/>
                          <a:pt x="4161146" y="4091835"/>
                        </a:cubicBezTo>
                        <a:cubicBezTo>
                          <a:pt x="3854124" y="4142740"/>
                          <a:pt x="3720426" y="4056184"/>
                          <a:pt x="3475503" y="4091835"/>
                        </a:cubicBezTo>
                        <a:cubicBezTo>
                          <a:pt x="3230580" y="4127486"/>
                          <a:pt x="3246953" y="4089792"/>
                          <a:pt x="3073574" y="4091835"/>
                        </a:cubicBezTo>
                        <a:cubicBezTo>
                          <a:pt x="2900195" y="4093878"/>
                          <a:pt x="2754123" y="4078794"/>
                          <a:pt x="2671645" y="4091835"/>
                        </a:cubicBezTo>
                        <a:cubicBezTo>
                          <a:pt x="2589167" y="4104876"/>
                          <a:pt x="2199192" y="4035657"/>
                          <a:pt x="1986001" y="4091835"/>
                        </a:cubicBezTo>
                        <a:cubicBezTo>
                          <a:pt x="1772810" y="4148013"/>
                          <a:pt x="1482348" y="4045542"/>
                          <a:pt x="1205787" y="4091835"/>
                        </a:cubicBezTo>
                        <a:cubicBezTo>
                          <a:pt x="929226" y="4138128"/>
                          <a:pt x="1042795" y="4086291"/>
                          <a:pt x="898429" y="4091835"/>
                        </a:cubicBezTo>
                        <a:cubicBezTo>
                          <a:pt x="754063" y="4097379"/>
                          <a:pt x="438850" y="4008546"/>
                          <a:pt x="0" y="4091835"/>
                        </a:cubicBezTo>
                        <a:cubicBezTo>
                          <a:pt x="-35855" y="3968836"/>
                          <a:pt x="20516" y="3713552"/>
                          <a:pt x="0" y="3507287"/>
                        </a:cubicBezTo>
                        <a:cubicBezTo>
                          <a:pt x="-20516" y="3301022"/>
                          <a:pt x="48786" y="3253060"/>
                          <a:pt x="0" y="3004576"/>
                        </a:cubicBezTo>
                        <a:cubicBezTo>
                          <a:pt x="-48786" y="2756092"/>
                          <a:pt x="11949" y="2735719"/>
                          <a:pt x="0" y="2542783"/>
                        </a:cubicBezTo>
                        <a:cubicBezTo>
                          <a:pt x="-11949" y="2349847"/>
                          <a:pt x="56615" y="2282520"/>
                          <a:pt x="0" y="2040072"/>
                        </a:cubicBezTo>
                        <a:cubicBezTo>
                          <a:pt x="-56615" y="1797624"/>
                          <a:pt x="3707" y="1712313"/>
                          <a:pt x="0" y="1455524"/>
                        </a:cubicBezTo>
                        <a:cubicBezTo>
                          <a:pt x="-3707" y="1198735"/>
                          <a:pt x="31526" y="1117233"/>
                          <a:pt x="0" y="952813"/>
                        </a:cubicBezTo>
                        <a:cubicBezTo>
                          <a:pt x="-31526" y="788393"/>
                          <a:pt x="8249" y="342124"/>
                          <a:pt x="0" y="0"/>
                        </a:cubicBezTo>
                        <a:close/>
                      </a:path>
                      <a:path w="9457150" h="4091835" stroke="0" extrusionOk="0">
                        <a:moveTo>
                          <a:pt x="0" y="0"/>
                        </a:moveTo>
                        <a:cubicBezTo>
                          <a:pt x="265645" y="-58968"/>
                          <a:pt x="506113" y="67556"/>
                          <a:pt x="780215" y="0"/>
                        </a:cubicBezTo>
                        <a:cubicBezTo>
                          <a:pt x="1054318" y="-67556"/>
                          <a:pt x="1075253" y="4999"/>
                          <a:pt x="1276715" y="0"/>
                        </a:cubicBezTo>
                        <a:cubicBezTo>
                          <a:pt x="1478177" y="-4999"/>
                          <a:pt x="1454758" y="23704"/>
                          <a:pt x="1584073" y="0"/>
                        </a:cubicBezTo>
                        <a:cubicBezTo>
                          <a:pt x="1713388" y="-23704"/>
                          <a:pt x="1929541" y="38251"/>
                          <a:pt x="2175145" y="0"/>
                        </a:cubicBezTo>
                        <a:cubicBezTo>
                          <a:pt x="2420749" y="-38251"/>
                          <a:pt x="2498314" y="10905"/>
                          <a:pt x="2766216" y="0"/>
                        </a:cubicBezTo>
                        <a:cubicBezTo>
                          <a:pt x="3034118" y="-10905"/>
                          <a:pt x="3034177" y="14977"/>
                          <a:pt x="3262717" y="0"/>
                        </a:cubicBezTo>
                        <a:cubicBezTo>
                          <a:pt x="3491257" y="-14977"/>
                          <a:pt x="3679095" y="59935"/>
                          <a:pt x="3853789" y="0"/>
                        </a:cubicBezTo>
                        <a:cubicBezTo>
                          <a:pt x="4028483" y="-59935"/>
                          <a:pt x="4330595" y="14660"/>
                          <a:pt x="4539432" y="0"/>
                        </a:cubicBezTo>
                        <a:cubicBezTo>
                          <a:pt x="4748269" y="-14660"/>
                          <a:pt x="4855441" y="28429"/>
                          <a:pt x="4941361" y="0"/>
                        </a:cubicBezTo>
                        <a:cubicBezTo>
                          <a:pt x="5027281" y="-28429"/>
                          <a:pt x="5463552" y="41212"/>
                          <a:pt x="5721576" y="0"/>
                        </a:cubicBezTo>
                        <a:cubicBezTo>
                          <a:pt x="5979601" y="-41212"/>
                          <a:pt x="5997185" y="41310"/>
                          <a:pt x="6123505" y="0"/>
                        </a:cubicBezTo>
                        <a:cubicBezTo>
                          <a:pt x="6249825" y="-41310"/>
                          <a:pt x="6425454" y="26052"/>
                          <a:pt x="6525433" y="0"/>
                        </a:cubicBezTo>
                        <a:cubicBezTo>
                          <a:pt x="6625412" y="-26052"/>
                          <a:pt x="6730450" y="34485"/>
                          <a:pt x="6832791" y="0"/>
                        </a:cubicBezTo>
                        <a:cubicBezTo>
                          <a:pt x="6935132" y="-34485"/>
                          <a:pt x="7096845" y="50682"/>
                          <a:pt x="7329291" y="0"/>
                        </a:cubicBezTo>
                        <a:cubicBezTo>
                          <a:pt x="7561737" y="-50682"/>
                          <a:pt x="7549040" y="15761"/>
                          <a:pt x="7731220" y="0"/>
                        </a:cubicBezTo>
                        <a:cubicBezTo>
                          <a:pt x="7913400" y="-15761"/>
                          <a:pt x="8240853" y="52435"/>
                          <a:pt x="8416864" y="0"/>
                        </a:cubicBezTo>
                        <a:cubicBezTo>
                          <a:pt x="8592875" y="-52435"/>
                          <a:pt x="9244037" y="48595"/>
                          <a:pt x="9457150" y="0"/>
                        </a:cubicBezTo>
                        <a:cubicBezTo>
                          <a:pt x="9476534" y="186933"/>
                          <a:pt x="9418925" y="404438"/>
                          <a:pt x="9457150" y="584548"/>
                        </a:cubicBezTo>
                        <a:cubicBezTo>
                          <a:pt x="9495375" y="764658"/>
                          <a:pt x="9397846" y="966614"/>
                          <a:pt x="9457150" y="1128177"/>
                        </a:cubicBezTo>
                        <a:cubicBezTo>
                          <a:pt x="9516454" y="1289740"/>
                          <a:pt x="9438138" y="1595844"/>
                          <a:pt x="9457150" y="1753644"/>
                        </a:cubicBezTo>
                        <a:cubicBezTo>
                          <a:pt x="9476162" y="1911444"/>
                          <a:pt x="9437072" y="2067711"/>
                          <a:pt x="9457150" y="2215436"/>
                        </a:cubicBezTo>
                        <a:cubicBezTo>
                          <a:pt x="9477228" y="2363161"/>
                          <a:pt x="9429699" y="2504888"/>
                          <a:pt x="9457150" y="2718148"/>
                        </a:cubicBezTo>
                        <a:cubicBezTo>
                          <a:pt x="9484601" y="2931408"/>
                          <a:pt x="9380478" y="3211017"/>
                          <a:pt x="9457150" y="3384532"/>
                        </a:cubicBezTo>
                        <a:cubicBezTo>
                          <a:pt x="9533822" y="3558047"/>
                          <a:pt x="9383058" y="3830394"/>
                          <a:pt x="9457150" y="4091835"/>
                        </a:cubicBezTo>
                        <a:cubicBezTo>
                          <a:pt x="9161612" y="4105419"/>
                          <a:pt x="8933448" y="4026008"/>
                          <a:pt x="8771507" y="4091835"/>
                        </a:cubicBezTo>
                        <a:cubicBezTo>
                          <a:pt x="8609566" y="4157662"/>
                          <a:pt x="8292034" y="4063595"/>
                          <a:pt x="8085863" y="4091835"/>
                        </a:cubicBezTo>
                        <a:cubicBezTo>
                          <a:pt x="7879692" y="4120075"/>
                          <a:pt x="7507200" y="4039854"/>
                          <a:pt x="7305648" y="4091835"/>
                        </a:cubicBezTo>
                        <a:cubicBezTo>
                          <a:pt x="7104097" y="4143816"/>
                          <a:pt x="7150766" y="4063237"/>
                          <a:pt x="6998291" y="4091835"/>
                        </a:cubicBezTo>
                        <a:cubicBezTo>
                          <a:pt x="6845816" y="4120433"/>
                          <a:pt x="6831252" y="4066028"/>
                          <a:pt x="6690934" y="4091835"/>
                        </a:cubicBezTo>
                        <a:cubicBezTo>
                          <a:pt x="6550616" y="4117642"/>
                          <a:pt x="6459458" y="4062528"/>
                          <a:pt x="6383576" y="4091835"/>
                        </a:cubicBezTo>
                        <a:cubicBezTo>
                          <a:pt x="6307694" y="4121142"/>
                          <a:pt x="6074674" y="4046632"/>
                          <a:pt x="5981647" y="4091835"/>
                        </a:cubicBezTo>
                        <a:cubicBezTo>
                          <a:pt x="5888620" y="4137038"/>
                          <a:pt x="5665640" y="4050800"/>
                          <a:pt x="5390576" y="4091835"/>
                        </a:cubicBezTo>
                        <a:cubicBezTo>
                          <a:pt x="5115512" y="4132870"/>
                          <a:pt x="5132231" y="4064982"/>
                          <a:pt x="4894075" y="4091835"/>
                        </a:cubicBezTo>
                        <a:cubicBezTo>
                          <a:pt x="4655919" y="4118688"/>
                          <a:pt x="4676318" y="4060386"/>
                          <a:pt x="4492146" y="4091835"/>
                        </a:cubicBezTo>
                        <a:cubicBezTo>
                          <a:pt x="4307974" y="4123284"/>
                          <a:pt x="4055420" y="4017711"/>
                          <a:pt x="3806503" y="4091835"/>
                        </a:cubicBezTo>
                        <a:cubicBezTo>
                          <a:pt x="3557586" y="4165959"/>
                          <a:pt x="3342923" y="4056933"/>
                          <a:pt x="3120860" y="4091835"/>
                        </a:cubicBezTo>
                        <a:cubicBezTo>
                          <a:pt x="2898797" y="4126737"/>
                          <a:pt x="2801909" y="4080559"/>
                          <a:pt x="2718931" y="4091835"/>
                        </a:cubicBezTo>
                        <a:cubicBezTo>
                          <a:pt x="2635953" y="4103111"/>
                          <a:pt x="2182363" y="4073458"/>
                          <a:pt x="2033287" y="4091835"/>
                        </a:cubicBezTo>
                        <a:cubicBezTo>
                          <a:pt x="1884211" y="4110212"/>
                          <a:pt x="1797193" y="4070968"/>
                          <a:pt x="1631358" y="4091835"/>
                        </a:cubicBezTo>
                        <a:cubicBezTo>
                          <a:pt x="1465523" y="4112702"/>
                          <a:pt x="1194811" y="4085521"/>
                          <a:pt x="1040287" y="4091835"/>
                        </a:cubicBezTo>
                        <a:cubicBezTo>
                          <a:pt x="885763" y="4098149"/>
                          <a:pt x="839420" y="4071643"/>
                          <a:pt x="732929" y="4091835"/>
                        </a:cubicBezTo>
                        <a:cubicBezTo>
                          <a:pt x="626438" y="4112027"/>
                          <a:pt x="169468" y="4056371"/>
                          <a:pt x="0" y="4091835"/>
                        </a:cubicBezTo>
                        <a:cubicBezTo>
                          <a:pt x="-1682" y="3962022"/>
                          <a:pt x="70942" y="3678012"/>
                          <a:pt x="0" y="3466369"/>
                        </a:cubicBezTo>
                        <a:cubicBezTo>
                          <a:pt x="-70942" y="3254726"/>
                          <a:pt x="8529" y="3096566"/>
                          <a:pt x="0" y="2963658"/>
                        </a:cubicBezTo>
                        <a:cubicBezTo>
                          <a:pt x="-8529" y="2830750"/>
                          <a:pt x="34771" y="2618310"/>
                          <a:pt x="0" y="2297273"/>
                        </a:cubicBezTo>
                        <a:cubicBezTo>
                          <a:pt x="-34771" y="1976237"/>
                          <a:pt x="69969" y="1873271"/>
                          <a:pt x="0" y="1712725"/>
                        </a:cubicBezTo>
                        <a:cubicBezTo>
                          <a:pt x="-69969" y="1552179"/>
                          <a:pt x="57983" y="1213541"/>
                          <a:pt x="0" y="1046341"/>
                        </a:cubicBezTo>
                        <a:cubicBezTo>
                          <a:pt x="-57983" y="879141"/>
                          <a:pt x="90304" y="3898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2A329-3B52-20CB-2602-A039702F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855" y="376906"/>
            <a:ext cx="7604469" cy="70529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81E3F"/>
                </a:solidFill>
                <a:latin typeface="Grandview Display"/>
                <a:ea typeface="Cambria"/>
              </a:rPr>
              <a:t>Angle and Momentum Offset Determination </a:t>
            </a:r>
            <a:endParaRPr lang="en-US" b="1" cap="none">
              <a:solidFill>
                <a:srgbClr val="081E3F"/>
              </a:solidFill>
              <a:latin typeface="Grandview Display"/>
              <a:ea typeface="Cambri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A9A6-37C4-26E3-C255-0AF19056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490821"/>
            <a:ext cx="2743200" cy="365125"/>
          </a:xfrm>
        </p:spPr>
        <p:txBody>
          <a:bodyPr/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Grandview Display"/>
              </a:rPr>
              <a:t>7</a:t>
            </a:r>
          </a:p>
        </p:txBody>
      </p:sp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81570839-392B-E630-C457-0CF02F9CB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94" y="1081265"/>
            <a:ext cx="5291417" cy="5291417"/>
          </a:xfrm>
          <a:prstGeom prst="rect">
            <a:avLst/>
          </a:prstGeom>
        </p:spPr>
      </p:pic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A7779E22-39D3-22E5-3AB0-191C069BB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829" y="1080587"/>
            <a:ext cx="5291417" cy="5291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9F338B-43CB-3052-06C8-D7498CB06F6D}"/>
              </a:ext>
            </a:extLst>
          </p:cNvPr>
          <p:cNvSpPr txBox="1"/>
          <p:nvPr/>
        </p:nvSpPr>
        <p:spPr>
          <a:xfrm>
            <a:off x="1942438" y="978103"/>
            <a:ext cx="30087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Grandview Display"/>
              </a:rPr>
              <a:t>Old Offset = 2.0e-04 [rad]</a:t>
            </a:r>
            <a:endParaRPr lang="en-US" sz="2000" dirty="0">
              <a:latin typeface="Grandview Display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D528F-6DFC-88FF-456E-749276F90BE2}"/>
              </a:ext>
            </a:extLst>
          </p:cNvPr>
          <p:cNvSpPr txBox="1"/>
          <p:nvPr/>
        </p:nvSpPr>
        <p:spPr>
          <a:xfrm>
            <a:off x="7403438" y="1082011"/>
            <a:ext cx="33435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Grandview Display"/>
              </a:rPr>
              <a:t>New Offset = 2.81e-04 [rad]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3ED0EF-E268-E6DA-21EB-70EBB3E15D2B}"/>
              </a:ext>
            </a:extLst>
          </p:cNvPr>
          <p:cNvSpPr txBox="1"/>
          <p:nvPr/>
        </p:nvSpPr>
        <p:spPr>
          <a:xfrm>
            <a:off x="5705741" y="3926726"/>
            <a:ext cx="1068226" cy="806347"/>
          </a:xfrm>
          <a:prstGeom prst="rightArrow">
            <a:avLst/>
          </a:prstGeom>
          <a:solidFill>
            <a:srgbClr val="081E3F"/>
          </a:solidFill>
          <a:ln>
            <a:solidFill>
              <a:srgbClr val="081E3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Grandview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35019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434" y="3974700"/>
            <a:ext cx="3691068" cy="2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2334" y="3429001"/>
            <a:ext cx="4456833" cy="3157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977800"/>
            <a:ext cx="4456835" cy="24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3742567" y="0"/>
            <a:ext cx="6021600" cy="12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D(e,e’p)n Interactions</a:t>
            </a:r>
            <a:endParaRPr sz="38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96" name="Google Shape;96;p18"/>
          <p:cNvSpPr/>
          <p:nvPr/>
        </p:nvSpPr>
        <p:spPr>
          <a:xfrm>
            <a:off x="675533" y="867133"/>
            <a:ext cx="3691200" cy="29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600" y="887333"/>
            <a:ext cx="3691067" cy="2909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D76FD-516E-9733-43A5-A30A4D8C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5504" y="6492049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z="1600" dirty="0" smtClean="0">
                <a:solidFill>
                  <a:schemeClr val="tx1"/>
                </a:solidFill>
                <a:latin typeface="Grandview Display"/>
              </a:rPr>
              <a:t>6</a:t>
            </a:fld>
            <a:endParaRPr lang="en-US" sz="1600">
              <a:solidFill>
                <a:schemeClr val="tx1"/>
              </a:solidFill>
              <a:latin typeface="Grandview Display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356D1-E0CB-CC5C-23B9-30255E1C7128}"/>
              </a:ext>
            </a:extLst>
          </p:cNvPr>
          <p:cNvGrpSpPr/>
          <p:nvPr/>
        </p:nvGrpSpPr>
        <p:grpSpPr>
          <a:xfrm>
            <a:off x="7672107" y="1601036"/>
            <a:ext cx="3035674" cy="4869224"/>
            <a:chOff x="7672107" y="1601036"/>
            <a:chExt cx="3035674" cy="486922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65A37A-5622-012D-F5F0-1A4176AC5D15}"/>
                </a:ext>
              </a:extLst>
            </p:cNvPr>
            <p:cNvGrpSpPr/>
            <p:nvPr/>
          </p:nvGrpSpPr>
          <p:grpSpPr>
            <a:xfrm>
              <a:off x="7672107" y="1601036"/>
              <a:ext cx="3035674" cy="4869224"/>
              <a:chOff x="7672107" y="1601036"/>
              <a:chExt cx="3035674" cy="4869224"/>
            </a:xfrm>
          </p:grpSpPr>
          <p:pic>
            <p:nvPicPr>
              <p:cNvPr id="7" name="Picture 6" descr="A graph of different colored lines&#10;&#10;Description automatically generated">
                <a:extLst>
                  <a:ext uri="{FF2B5EF4-FFF2-40B4-BE49-F238E27FC236}">
                    <a16:creationId xmlns:a16="http://schemas.microsoft.com/office/drawing/2014/main" id="{2AB018E4-95FB-C28D-CCFC-D504B4764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76455" y="1601036"/>
                <a:ext cx="2981033" cy="444930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92269F-1A5C-A0BC-FD5D-A494E4998C13}"/>
                  </a:ext>
                </a:extLst>
              </p:cNvPr>
              <p:cNvSpPr txBox="1"/>
              <p:nvPr/>
            </p:nvSpPr>
            <p:spPr>
              <a:xfrm>
                <a:off x="7672107" y="6008595"/>
                <a:ext cx="3035674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latin typeface="Grandview Display"/>
                  </a:rPr>
                  <a:t>C. Yero et al. (2020) </a:t>
                </a:r>
                <a:r>
                  <a:rPr lang="en-US" sz="1200">
                    <a:latin typeface="Grandview Display"/>
                    <a:hlinkClick r:id="rId3"/>
                  </a:rPr>
                  <a:t>10.1103/PhysRevLett.125.262501</a:t>
                </a:r>
                <a:endParaRPr lang="en-US" sz="1200">
                  <a:latin typeface="Grandview Display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825786-7C05-4853-B4E8-856A65E90A5F}"/>
                </a:ext>
              </a:extLst>
            </p:cNvPr>
            <p:cNvSpPr txBox="1"/>
            <p:nvPr/>
          </p:nvSpPr>
          <p:spPr>
            <a:xfrm>
              <a:off x="8575410" y="1857638"/>
              <a:ext cx="121919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l-GR" dirty="0" err="1">
                  <a:solidFill>
                    <a:srgbClr val="C00000"/>
                  </a:solidFill>
                  <a:latin typeface="Consolas"/>
                  <a:ea typeface="Cambria"/>
                </a:rPr>
                <a:t>θ</a:t>
              </a:r>
              <a:r>
                <a:rPr lang="el-GR" baseline="-25000" dirty="0" err="1">
                  <a:solidFill>
                    <a:srgbClr val="C00000"/>
                  </a:solidFill>
                  <a:latin typeface="Consolas"/>
                  <a:ea typeface="Cambria"/>
                </a:rPr>
                <a:t>nq</a:t>
              </a:r>
              <a:r>
                <a:rPr lang="el-GR" baseline="-25000" dirty="0">
                  <a:solidFill>
                    <a:srgbClr val="C00000"/>
                  </a:solidFill>
                  <a:latin typeface="Consolas"/>
                  <a:ea typeface="Cambria"/>
                </a:rPr>
                <a:t> </a:t>
              </a:r>
              <a:r>
                <a:rPr lang="el-GR" dirty="0">
                  <a:solidFill>
                    <a:srgbClr val="C00000"/>
                  </a:solidFill>
                  <a:latin typeface="Consolas"/>
                  <a:ea typeface="Cambria"/>
                </a:rPr>
                <a:t>= </a:t>
              </a:r>
              <a:r>
                <a:rPr lang="en-US" dirty="0">
                  <a:solidFill>
                    <a:srgbClr val="C00000"/>
                  </a:solidFill>
                  <a:latin typeface="Consolas"/>
                  <a:ea typeface="Cambria"/>
                </a:rPr>
                <a:t>35°</a:t>
              </a:r>
              <a:endParaRPr lang="en-US" b="1" dirty="0">
                <a:solidFill>
                  <a:srgbClr val="C00000"/>
                </a:solidFill>
                <a:latin typeface="Consola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CF283CF-28D9-00FD-09B2-F56FB2EA2299}"/>
                </a:ext>
              </a:extLst>
            </p:cNvPr>
            <p:cNvSpPr txBox="1"/>
            <p:nvPr/>
          </p:nvSpPr>
          <p:spPr>
            <a:xfrm>
              <a:off x="8575410" y="3143513"/>
              <a:ext cx="121919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l-GR" dirty="0" err="1">
                  <a:solidFill>
                    <a:srgbClr val="C00000"/>
                  </a:solidFill>
                  <a:latin typeface="Consolas"/>
                  <a:ea typeface="Cambria"/>
                </a:rPr>
                <a:t>θ</a:t>
              </a:r>
              <a:r>
                <a:rPr lang="el-GR" baseline="-25000" dirty="0" err="1">
                  <a:solidFill>
                    <a:srgbClr val="C00000"/>
                  </a:solidFill>
                  <a:latin typeface="Consolas"/>
                  <a:ea typeface="Cambria"/>
                </a:rPr>
                <a:t>nq</a:t>
              </a:r>
              <a:r>
                <a:rPr lang="el-GR" baseline="-25000" dirty="0">
                  <a:solidFill>
                    <a:srgbClr val="C00000"/>
                  </a:solidFill>
                  <a:latin typeface="Consolas"/>
                  <a:ea typeface="Cambria"/>
                </a:rPr>
                <a:t> </a:t>
              </a:r>
              <a:r>
                <a:rPr lang="el-GR" dirty="0">
                  <a:solidFill>
                    <a:srgbClr val="C00000"/>
                  </a:solidFill>
                  <a:latin typeface="Consolas"/>
                  <a:ea typeface="Cambria"/>
                </a:rPr>
                <a:t>= 4</a:t>
              </a:r>
              <a:r>
                <a:rPr lang="en-US" dirty="0">
                  <a:solidFill>
                    <a:srgbClr val="C00000"/>
                  </a:solidFill>
                  <a:latin typeface="Consolas"/>
                  <a:ea typeface="Cambria"/>
                </a:rPr>
                <a:t>5°</a:t>
              </a:r>
              <a:endParaRPr lang="en-US" b="1" dirty="0">
                <a:solidFill>
                  <a:srgbClr val="C00000"/>
                </a:solidFill>
                <a:latin typeface="Consola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497036-2A5B-5DB8-7879-6B4C37DF70EF}"/>
                </a:ext>
              </a:extLst>
            </p:cNvPr>
            <p:cNvSpPr txBox="1"/>
            <p:nvPr/>
          </p:nvSpPr>
          <p:spPr>
            <a:xfrm>
              <a:off x="8444442" y="4500826"/>
              <a:ext cx="60007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l-GR" dirty="0">
                  <a:solidFill>
                    <a:srgbClr val="C00000"/>
                  </a:solidFill>
                  <a:latin typeface="Consolas"/>
                  <a:ea typeface="Cambria"/>
                </a:rPr>
                <a:t>7</a:t>
              </a:r>
              <a:r>
                <a:rPr lang="en-US" dirty="0">
                  <a:solidFill>
                    <a:srgbClr val="C00000"/>
                  </a:solidFill>
                  <a:latin typeface="Consolas"/>
                  <a:ea typeface="Cambria"/>
                </a:rPr>
                <a:t>5°</a:t>
              </a:r>
              <a:endParaRPr lang="en-US" b="1" dirty="0">
                <a:solidFill>
                  <a:srgbClr val="C00000"/>
                </a:solidFill>
                <a:latin typeface="Consolas"/>
              </a:endParaRPr>
            </a:p>
          </p:txBody>
        </p:sp>
      </p:grpSp>
      <p:sp>
        <p:nvSpPr>
          <p:cNvPr id="975" name="TextBox 974">
            <a:extLst>
              <a:ext uri="{FF2B5EF4-FFF2-40B4-BE49-F238E27FC236}">
                <a16:creationId xmlns:a16="http://schemas.microsoft.com/office/drawing/2014/main" id="{D59046F8-A483-66DD-3371-A190944E00A4}"/>
              </a:ext>
            </a:extLst>
          </p:cNvPr>
          <p:cNvSpPr txBox="1"/>
          <p:nvPr/>
        </p:nvSpPr>
        <p:spPr>
          <a:xfrm>
            <a:off x="4368682" y="190154"/>
            <a:ext cx="3211605" cy="1406188"/>
          </a:xfrm>
          <a:prstGeom prst="rightArrow">
            <a:avLst/>
          </a:prstGeom>
          <a:solidFill>
            <a:srgbClr val="081E3F"/>
          </a:solidFill>
          <a:ln>
            <a:solidFill>
              <a:srgbClr val="081E3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randview Display"/>
              </a:rPr>
              <a:t>Hall B Experiment (CLAS)</a:t>
            </a:r>
          </a:p>
        </p:txBody>
      </p:sp>
      <p:sp>
        <p:nvSpPr>
          <p:cNvPr id="976" name="TextBox 975">
            <a:extLst>
              <a:ext uri="{FF2B5EF4-FFF2-40B4-BE49-F238E27FC236}">
                <a16:creationId xmlns:a16="http://schemas.microsoft.com/office/drawing/2014/main" id="{DCBF5D71-4A54-6A24-89EF-288DA7B169FD}"/>
              </a:ext>
            </a:extLst>
          </p:cNvPr>
          <p:cNvSpPr txBox="1"/>
          <p:nvPr/>
        </p:nvSpPr>
        <p:spPr>
          <a:xfrm>
            <a:off x="7584770" y="190154"/>
            <a:ext cx="3211605" cy="1406188"/>
          </a:xfrm>
          <a:prstGeom prst="rightArrow">
            <a:avLst/>
          </a:prstGeom>
          <a:solidFill>
            <a:srgbClr val="081E3F"/>
          </a:solidFill>
          <a:ln>
            <a:solidFill>
              <a:srgbClr val="081E3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randview Display"/>
              </a:rPr>
              <a:t>Hall C Experiment (E12-10-003)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C1ED3C-EE94-EF30-F3A5-1C24E8AE9CBF}"/>
              </a:ext>
            </a:extLst>
          </p:cNvPr>
          <p:cNvGrpSpPr/>
          <p:nvPr/>
        </p:nvGrpSpPr>
        <p:grpSpPr>
          <a:xfrm>
            <a:off x="909357" y="1494622"/>
            <a:ext cx="2936013" cy="4983481"/>
            <a:chOff x="909357" y="1494622"/>
            <a:chExt cx="2936013" cy="49834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F5024EB-EC6E-53DE-4F23-437CA0AA7172}"/>
                </a:ext>
              </a:extLst>
            </p:cNvPr>
            <p:cNvGrpSpPr/>
            <p:nvPr/>
          </p:nvGrpSpPr>
          <p:grpSpPr>
            <a:xfrm>
              <a:off x="909357" y="1494622"/>
              <a:ext cx="2936013" cy="4983481"/>
              <a:chOff x="899832" y="1599397"/>
              <a:chExt cx="2936013" cy="4983481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695C53CD-D0B1-1882-B6FF-06E5F82E0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-166" r="52259" b="-267"/>
              <a:stretch/>
            </p:blipFill>
            <p:spPr>
              <a:xfrm>
                <a:off x="901397" y="1599397"/>
                <a:ext cx="2934448" cy="452518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3B1EAE-A933-BDB2-535E-7FDF1CB72A1F}"/>
                  </a:ext>
                </a:extLst>
              </p:cNvPr>
              <p:cNvSpPr txBox="1"/>
              <p:nvPr/>
            </p:nvSpPr>
            <p:spPr>
              <a:xfrm>
                <a:off x="899832" y="6121213"/>
                <a:ext cx="2933700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latin typeface="Grandview Display"/>
                  </a:rPr>
                  <a:t>W. U. Boeglin et al. (2011) </a:t>
                </a:r>
                <a:br>
                  <a:rPr lang="en-US" sz="1200">
                    <a:latin typeface="Grandview Display"/>
                  </a:rPr>
                </a:br>
                <a:r>
                  <a:rPr lang="en-US" sz="1200">
                    <a:latin typeface="Grandview Display"/>
                    <a:hlinkClick r:id="" action="ppaction://noaction"/>
                  </a:rPr>
                  <a:t>10.1103/PhysRevLett.107.262501</a:t>
                </a:r>
                <a:endParaRPr lang="en-US" sz="1200">
                  <a:latin typeface="Grandview Display"/>
                </a:endParaRPr>
              </a:p>
            </p:txBody>
          </p:sp>
        </p:grpSp>
        <p:pic>
          <p:nvPicPr>
            <p:cNvPr id="13" name="Picture 12" descr="A red numbers on a black background&#10;&#10;Description automatically generated">
              <a:extLst>
                <a:ext uri="{FF2B5EF4-FFF2-40B4-BE49-F238E27FC236}">
                  <a16:creationId xmlns:a16="http://schemas.microsoft.com/office/drawing/2014/main" id="{BFC8F64D-95C6-4809-69B2-08F5ADA1E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7949" y="2714625"/>
              <a:ext cx="942975" cy="190500"/>
            </a:xfrm>
            <a:prstGeom prst="rect">
              <a:avLst/>
            </a:prstGeom>
          </p:spPr>
        </p:pic>
        <p:pic>
          <p:nvPicPr>
            <p:cNvPr id="16" name="Picture 15" descr="A picture containing text, device, gauge, sign&#10;&#10;Description automatically generated">
              <a:extLst>
                <a:ext uri="{FF2B5EF4-FFF2-40B4-BE49-F238E27FC236}">
                  <a16:creationId xmlns:a16="http://schemas.microsoft.com/office/drawing/2014/main" id="{28EEFAEA-1770-3F44-5887-B858B7A99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3187" y="4012406"/>
              <a:ext cx="942975" cy="200025"/>
            </a:xfrm>
            <a:prstGeom prst="rect">
              <a:avLst/>
            </a:prstGeom>
          </p:spPr>
        </p:pic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ACCA87F1-31C2-181B-7E53-E7636C577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43187" y="5381625"/>
              <a:ext cx="942975" cy="20002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384C80-CA90-C753-BF20-6BE287FFBA4C}"/>
              </a:ext>
            </a:extLst>
          </p:cNvPr>
          <p:cNvGrpSpPr/>
          <p:nvPr/>
        </p:nvGrpSpPr>
        <p:grpSpPr>
          <a:xfrm>
            <a:off x="4226182" y="1518755"/>
            <a:ext cx="3927745" cy="4962710"/>
            <a:chOff x="4226182" y="1518755"/>
            <a:chExt cx="3927745" cy="49627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60CE2F2-83A5-8038-4434-B32B51C2705B}"/>
                </a:ext>
              </a:extLst>
            </p:cNvPr>
            <p:cNvGrpSpPr/>
            <p:nvPr/>
          </p:nvGrpSpPr>
          <p:grpSpPr>
            <a:xfrm>
              <a:off x="4226182" y="1518755"/>
              <a:ext cx="3128765" cy="4962710"/>
              <a:chOff x="4226182" y="1518755"/>
              <a:chExt cx="3128765" cy="496271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CE47D58-FD53-234D-1F81-5EA1C5981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9705" t="-822" r="128" b="-1267"/>
              <a:stretch/>
            </p:blipFill>
            <p:spPr>
              <a:xfrm>
                <a:off x="4226182" y="1518755"/>
                <a:ext cx="3128765" cy="452573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65A7D2-B2D0-4E71-24A6-2F1D6D83D351}"/>
                  </a:ext>
                </a:extLst>
              </p:cNvPr>
              <p:cNvSpPr txBox="1"/>
              <p:nvPr/>
            </p:nvSpPr>
            <p:spPr>
              <a:xfrm>
                <a:off x="4229100" y="6019800"/>
                <a:ext cx="3124200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latin typeface="Grandview Display"/>
                  </a:rPr>
                  <a:t>K. S. </a:t>
                </a:r>
                <a:r>
                  <a:rPr lang="en-US" sz="1200" err="1">
                    <a:latin typeface="Grandview Display"/>
                  </a:rPr>
                  <a:t>Egiyan</a:t>
                </a:r>
                <a:r>
                  <a:rPr lang="en-US" sz="1200">
                    <a:latin typeface="Grandview Display"/>
                  </a:rPr>
                  <a:t> et al. (2007) </a:t>
                </a:r>
                <a:r>
                  <a:rPr lang="en-US" sz="1200">
                    <a:latin typeface="Grandview Display"/>
                    <a:hlinkClick r:id="rId8"/>
                  </a:rPr>
                  <a:t>10.1103/PhysRevLett.98.262502</a:t>
                </a:r>
                <a:endParaRPr lang="en-US" sz="1200">
                  <a:latin typeface="Grandview Display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E6EB04-97E0-C397-03B8-CD5E74E946A4}"/>
                </a:ext>
              </a:extLst>
            </p:cNvPr>
            <p:cNvSpPr txBox="1"/>
            <p:nvPr/>
          </p:nvSpPr>
          <p:spPr>
            <a:xfrm>
              <a:off x="6184635" y="1800489"/>
              <a:ext cx="196929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tx2">
                      <a:lumMod val="76000"/>
                      <a:lumOff val="24000"/>
                    </a:schemeClr>
                  </a:solidFill>
                  <a:latin typeface="Consolas"/>
                  <a:ea typeface="Cambria"/>
                </a:rPr>
                <a:t>200 &lt; p</a:t>
              </a:r>
              <a:r>
                <a:rPr lang="en-US" baseline="-25000" dirty="0">
                  <a:solidFill>
                    <a:schemeClr val="tx2">
                      <a:lumMod val="76000"/>
                      <a:lumOff val="24000"/>
                    </a:schemeClr>
                  </a:solidFill>
                  <a:latin typeface="Consolas"/>
                  <a:ea typeface="Cambria"/>
                </a:rPr>
                <a:t>r </a:t>
              </a:r>
              <a:r>
                <a:rPr lang="en-US" dirty="0">
                  <a:solidFill>
                    <a:schemeClr val="tx2">
                      <a:lumMod val="76000"/>
                      <a:lumOff val="24000"/>
                    </a:schemeClr>
                  </a:solidFill>
                  <a:latin typeface="Consolas"/>
                  <a:ea typeface="Cambria"/>
                </a:rPr>
                <a:t>&lt; 300</a:t>
              </a:r>
              <a:endParaRPr lang="en-US" baseline="-25000" dirty="0">
                <a:solidFill>
                  <a:schemeClr val="tx2">
                    <a:lumMod val="76000"/>
                    <a:lumOff val="24000"/>
                  </a:schemeClr>
                </a:solidFill>
                <a:latin typeface="Consolas"/>
                <a:ea typeface="Cambria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BD036C-43D7-9F14-09C8-4C701E6452CC}"/>
                </a:ext>
              </a:extLst>
            </p:cNvPr>
            <p:cNvSpPr txBox="1"/>
            <p:nvPr/>
          </p:nvSpPr>
          <p:spPr>
            <a:xfrm>
              <a:off x="6184635" y="2717269"/>
              <a:ext cx="196929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  <a:latin typeface="Consolas"/>
                  <a:ea typeface="Cambria"/>
                </a:rPr>
                <a:t>400 &lt; p</a:t>
              </a:r>
              <a:r>
                <a:rPr lang="en-US" baseline="-25000" dirty="0">
                  <a:solidFill>
                    <a:schemeClr val="accent3"/>
                  </a:solidFill>
                  <a:latin typeface="Consolas"/>
                  <a:ea typeface="Cambria"/>
                </a:rPr>
                <a:t>r </a:t>
              </a:r>
              <a:r>
                <a:rPr lang="en-US" dirty="0">
                  <a:solidFill>
                    <a:schemeClr val="accent3"/>
                  </a:solidFill>
                  <a:latin typeface="Consolas"/>
                  <a:ea typeface="Cambria"/>
                </a:rPr>
                <a:t>&lt; 600</a:t>
              </a:r>
              <a:endParaRPr lang="en-US" baseline="-25000" dirty="0">
                <a:solidFill>
                  <a:schemeClr val="accent3"/>
                </a:solidFill>
                <a:latin typeface="Consolas"/>
                <a:ea typeface="Cambria"/>
              </a:endParaRPr>
            </a:p>
          </p:txBody>
        </p:sp>
      </p:grpSp>
      <p:sp>
        <p:nvSpPr>
          <p:cNvPr id="973" name="TextBox 972">
            <a:extLst>
              <a:ext uri="{FF2B5EF4-FFF2-40B4-BE49-F238E27FC236}">
                <a16:creationId xmlns:a16="http://schemas.microsoft.com/office/drawing/2014/main" id="{47A6D9BC-D25B-F596-4FF4-C4944518899B}"/>
              </a:ext>
            </a:extLst>
          </p:cNvPr>
          <p:cNvSpPr txBox="1"/>
          <p:nvPr/>
        </p:nvSpPr>
        <p:spPr>
          <a:xfrm>
            <a:off x="906065" y="190154"/>
            <a:ext cx="3458134" cy="1406188"/>
          </a:xfrm>
          <a:prstGeom prst="rightArrow">
            <a:avLst/>
          </a:prstGeom>
          <a:solidFill>
            <a:srgbClr val="081E3F"/>
          </a:solidFill>
          <a:ln>
            <a:solidFill>
              <a:srgbClr val="081E3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randview Display"/>
              </a:rPr>
              <a:t>Hall A Experiment (E01-020)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F302F3EB-23C8-F1F8-F0FA-0566C055BA44}"/>
              </a:ext>
            </a:extLst>
          </p:cNvPr>
          <p:cNvGraphicFramePr>
            <a:graphicFrameLocks noGrp="1"/>
          </p:cNvGraphicFramePr>
          <p:nvPr/>
        </p:nvGraphicFramePr>
        <p:xfrm>
          <a:off x="547687" y="2650807"/>
          <a:ext cx="6096000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402613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032320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6485076E-8311-FD47-BFFF-BB733A9695E6}"/>
              </a:ext>
            </a:extLst>
          </p:cNvPr>
          <p:cNvGraphicFramePr>
            <a:graphicFrameLocks noGrp="1"/>
          </p:cNvGraphicFramePr>
          <p:nvPr/>
        </p:nvGraphicFramePr>
        <p:xfrm>
          <a:off x="0" y="3246120"/>
          <a:ext cx="6096000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095336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117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39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5" grpId="0" animBg="1"/>
      <p:bldP spid="976" grpId="0" animBg="1"/>
      <p:bldP spid="9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/>
        </p:nvSpPr>
        <p:spPr>
          <a:xfrm>
            <a:off x="0" y="1951400"/>
            <a:ext cx="11708400" cy="32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667" b="1">
                <a:solidFill>
                  <a:schemeClr val="dk1"/>
                </a:solidFill>
              </a:rPr>
              <a:t>                   </a:t>
            </a:r>
            <a:r>
              <a:rPr lang="en" sz="5667" b="1">
                <a:solidFill>
                  <a:srgbClr val="38761D"/>
                </a:solidFill>
              </a:rPr>
              <a:t> E12-10-003</a:t>
            </a:r>
            <a:endParaRPr sz="5667" b="1">
              <a:solidFill>
                <a:srgbClr val="38761D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667" b="1">
                <a:solidFill>
                  <a:srgbClr val="38761D"/>
                </a:solidFill>
              </a:rPr>
              <a:t>               H(e,e’p) Analysis:</a:t>
            </a:r>
            <a:endParaRPr sz="5667" b="1">
              <a:solidFill>
                <a:srgbClr val="38761D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667" b="1">
                <a:solidFill>
                  <a:srgbClr val="38761D"/>
                </a:solidFill>
              </a:rPr>
              <a:t>       SIMC and Data Comparison</a:t>
            </a:r>
            <a:endParaRPr sz="5667" b="1">
              <a:solidFill>
                <a:srgbClr val="38761D"/>
              </a:solidFill>
            </a:endParaRPr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/>
        </p:nvSpPr>
        <p:spPr>
          <a:xfrm>
            <a:off x="0" y="0"/>
            <a:ext cx="8922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SIMC/DATA Comparison: CUTS APPLIED</a:t>
            </a:r>
            <a:endParaRPr sz="24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Missing Energy cut, Emcut&lt;0.05 and &gt;-0.05</a:t>
            </a:r>
            <a:endParaRPr sz="24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188401"/>
            <a:ext cx="3936401" cy="281566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1906267" y="2887567"/>
            <a:ext cx="1624400" cy="101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20861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6401" y="1212801"/>
            <a:ext cx="3699732" cy="279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 txBox="1"/>
          <p:nvPr/>
        </p:nvSpPr>
        <p:spPr>
          <a:xfrm>
            <a:off x="5921800" y="2898867"/>
            <a:ext cx="1286000" cy="101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20841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1" y="4004067"/>
            <a:ext cx="5940465" cy="26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6134" y="1188401"/>
            <a:ext cx="4400332" cy="281566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10591533" y="3056767"/>
            <a:ext cx="16244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20846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2467" y="4004067"/>
            <a:ext cx="5853533" cy="266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3375233" y="5800800"/>
            <a:ext cx="64972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</a:t>
            </a: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20858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6" name="Google Shape;146;p22"/>
          <p:cNvCxnSpPr/>
          <p:nvPr/>
        </p:nvCxnSpPr>
        <p:spPr>
          <a:xfrm rot="10800000" flipH="1">
            <a:off x="-34333" y="1201200"/>
            <a:ext cx="12070800" cy="1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p22"/>
          <p:cNvSpPr txBox="1"/>
          <p:nvPr/>
        </p:nvSpPr>
        <p:spPr>
          <a:xfrm>
            <a:off x="10285867" y="5709267"/>
            <a:ext cx="19336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20851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122;p20">
            <a:extLst>
              <a:ext uri="{FF2B5EF4-FFF2-40B4-BE49-F238E27FC236}">
                <a16:creationId xmlns:a16="http://schemas.microsoft.com/office/drawing/2014/main" id="{40A16DD8-9AB2-0F9B-7028-D4D45A3BA2A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/>
        </p:nvSpPr>
        <p:spPr>
          <a:xfrm>
            <a:off x="0" y="0"/>
            <a:ext cx="10388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SIMC/DATA Comparison: CUTS APPLIED</a:t>
            </a:r>
            <a:endParaRPr sz="24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SHMS Momentum Acceptance cut &lt;22 and &gt;-10</a:t>
            </a:r>
            <a:endParaRPr sz="2400" b="1"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1401"/>
            <a:ext cx="4283899" cy="257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3900" y="1159800"/>
            <a:ext cx="3624200" cy="26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/>
        </p:nvSpPr>
        <p:spPr>
          <a:xfrm>
            <a:off x="526300" y="2768833"/>
            <a:ext cx="13960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20858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23"/>
          <p:cNvSpPr txBox="1"/>
          <p:nvPr/>
        </p:nvSpPr>
        <p:spPr>
          <a:xfrm>
            <a:off x="6464400" y="2860367"/>
            <a:ext cx="1167200" cy="101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20846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0367" y="1199834"/>
            <a:ext cx="3845235" cy="263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/>
        </p:nvSpPr>
        <p:spPr>
          <a:xfrm>
            <a:off x="10503233" y="2837467"/>
            <a:ext cx="17164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20841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734" y="3830000"/>
            <a:ext cx="5835133" cy="295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83867" y="3830000"/>
            <a:ext cx="5801733" cy="295063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10171433" y="5858033"/>
            <a:ext cx="20480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20851</a:t>
            </a:r>
            <a:endParaRPr sz="2489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743700" y="5835133"/>
            <a:ext cx="1842000" cy="62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latin typeface="Times New Roman"/>
                <a:ea typeface="Times New Roman"/>
                <a:cs typeface="Times New Roman"/>
                <a:sym typeface="Times New Roman"/>
              </a:rPr>
              <a:t>20861</a:t>
            </a:r>
            <a:endParaRPr sz="248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3" name="Google Shape;163;p23"/>
          <p:cNvCxnSpPr/>
          <p:nvPr/>
        </p:nvCxnSpPr>
        <p:spPr>
          <a:xfrm rot="10800000" flipH="1">
            <a:off x="0" y="1159800"/>
            <a:ext cx="11762000" cy="9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122;p20">
            <a:extLst>
              <a:ext uri="{FF2B5EF4-FFF2-40B4-BE49-F238E27FC236}">
                <a16:creationId xmlns:a16="http://schemas.microsoft.com/office/drawing/2014/main" id="{0586A2AF-905A-A1F1-B7FA-42529F2E963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357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42</Slides>
  <Notes>37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Deuteron Electro-disintegration Analysis Update</vt:lpstr>
      <vt:lpstr>Brief Overview of D(e,e'p)n</vt:lpstr>
      <vt:lpstr>PowerPoint Presentation</vt:lpstr>
      <vt:lpstr>SIMC-H(e,e'p) Comparison</vt:lpstr>
      <vt:lpstr>Angle and Momentum Offset Determination </vt:lpstr>
      <vt:lpstr>Angle and Momentum Offset Determination </vt:lpstr>
      <vt:lpstr>Angle and Momentum Offset Determination </vt:lpstr>
      <vt:lpstr>PowerPoint Presentation</vt:lpstr>
      <vt:lpstr>Incorporating MS Models in SIMC</vt:lpstr>
      <vt:lpstr>SUMMARY</vt:lpstr>
      <vt:lpstr>PowerPoint Presentation</vt:lpstr>
      <vt:lpstr>Previous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Angle and Momentum Offset Determination </vt:lpstr>
      <vt:lpstr>Angle and Momentum Offset Determination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579</cp:revision>
  <dcterms:created xsi:type="dcterms:W3CDTF">2025-01-08T13:41:33Z</dcterms:created>
  <dcterms:modified xsi:type="dcterms:W3CDTF">2025-01-14T01:00:38Z</dcterms:modified>
</cp:coreProperties>
</file>