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7" r:id="rId3"/>
    <p:sldId id="418" r:id="rId4"/>
    <p:sldId id="419" r:id="rId5"/>
    <p:sldId id="420" r:id="rId6"/>
    <p:sldId id="427" r:id="rId7"/>
    <p:sldId id="424" r:id="rId8"/>
    <p:sldId id="421" r:id="rId9"/>
    <p:sldId id="422" r:id="rId10"/>
    <p:sldId id="428" r:id="rId11"/>
    <p:sldId id="429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F40057"/>
    <a:srgbClr val="B43A65"/>
    <a:srgbClr val="CCCCFF"/>
    <a:srgbClr val="003044"/>
    <a:srgbClr val="273564"/>
    <a:srgbClr val="191109"/>
    <a:srgbClr val="E0FFFF"/>
    <a:srgbClr val="FF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2982" autoAdjust="0"/>
  </p:normalViewPr>
  <p:slideViewPr>
    <p:cSldViewPr snapToGrid="0">
      <p:cViewPr varScale="1">
        <p:scale>
          <a:sx n="89" d="100"/>
          <a:sy n="89" d="100"/>
        </p:scale>
        <p:origin x="200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80FA333-93EE-1890-306C-7EFB59A1D7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213213213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18621E-0D90-73A7-5BC5-A1B762424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2312321321321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E3EA7D-3487-348E-7B66-9FAE4DE96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8BD0-86D7-4E88-9550-F955C0504B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CC3EAA-5CB4-EF1F-1F4D-4F105D665A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27C5-D97A-430E-AE00-EDE8B37332F1}" type="datetimeFigureOut">
              <a:rPr lang="en-US" smtClean="0"/>
              <a:t>9/14/24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61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213213213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2CAC-5BBF-4F0D-A7B9-716FF0830B2C}" type="datetimeFigureOut">
              <a:rPr lang="en-US" smtClean="0"/>
              <a:t>9/14/24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2312321321321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9F5A-CA6C-4214-A220-81F771155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7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3FC1BCD9-5AB8-5F2F-0E2F-A6385C169B78}"/>
              </a:ext>
            </a:extLst>
          </p:cNvPr>
          <p:cNvSpPr/>
          <p:nvPr userDrawn="1"/>
        </p:nvSpPr>
        <p:spPr>
          <a:xfrm>
            <a:off x="0" y="4013199"/>
            <a:ext cx="12199257" cy="2844801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62" t="-71939" r="-3" b="-691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83FFDE57-1E51-CCFA-C391-13977DCDEBD0}"/>
              </a:ext>
            </a:extLst>
          </p:cNvPr>
          <p:cNvSpPr/>
          <p:nvPr userDrawn="1"/>
        </p:nvSpPr>
        <p:spPr>
          <a:xfrm flipV="1">
            <a:off x="-6351" y="-7258"/>
            <a:ext cx="12205607" cy="44268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D149DDC5-45CE-869B-F06A-E6B24E6817D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55797E-5614-1241-162E-8036BB48DF49}"/>
              </a:ext>
            </a:extLst>
          </p:cNvPr>
          <p:cNvSpPr/>
          <p:nvPr userDrawn="1"/>
        </p:nvSpPr>
        <p:spPr>
          <a:xfrm>
            <a:off x="0" y="2517568"/>
            <a:ext cx="12192000" cy="1644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6CAE0C-D9E1-F9B4-BAD4-CF965214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87582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268336F-5484-8FCE-C47D-4045CAB5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766"/>
            <a:ext cx="10515600" cy="999878"/>
          </a:xfrm>
        </p:spPr>
        <p:txBody>
          <a:bodyPr anchor="b"/>
          <a:lstStyle>
            <a:lvl1pPr algn="ctr">
              <a:defRPr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2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>
            <a:extLst>
              <a:ext uri="{FF2B5EF4-FFF2-40B4-BE49-F238E27FC236}">
                <a16:creationId xmlns:a16="http://schemas.microsoft.com/office/drawing/2014/main" id="{19BBBA80-ACF7-8C34-0DFA-8BBFA4AA1A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D0B9519-8C5B-295E-7644-6DE3E3856EB4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12192000" cy="938742"/>
          </a:xfrm>
          <a:prstGeom prst="rect">
            <a:avLst/>
          </a:prstGeom>
          <a:gradFill flip="none" rotWithShape="1">
            <a:gsLst>
              <a:gs pos="25000">
                <a:srgbClr val="6699FF">
                  <a:alpha val="80000"/>
                </a:srgbClr>
              </a:gs>
              <a:gs pos="0">
                <a:srgbClr val="0066FF">
                  <a:lumMod val="100000"/>
                  <a:alpha val="49000"/>
                </a:srgbClr>
              </a:gs>
              <a:gs pos="100000">
                <a:srgbClr val="CCCCFF">
                  <a:lumMod val="70000"/>
                  <a:lumOff val="30000"/>
                </a:srgbClr>
              </a:gs>
              <a:gs pos="50000">
                <a:srgbClr val="6699FF">
                  <a:lumMod val="70000"/>
                  <a:lumOff val="30000"/>
                </a:srgb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15600" cy="93874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19D3A32C-254F-F86A-EDEA-3CC6261E6766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2BFD99E-2968-2A0E-9249-B2F96EB454AC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12192000" cy="938742"/>
          </a:xfrm>
          <a:prstGeom prst="rect">
            <a:avLst/>
          </a:prstGeom>
          <a:gradFill flip="none" rotWithShape="1">
            <a:gsLst>
              <a:gs pos="25000">
                <a:srgbClr val="6699FF">
                  <a:alpha val="80000"/>
                </a:srgbClr>
              </a:gs>
              <a:gs pos="0">
                <a:srgbClr val="0066FF">
                  <a:lumMod val="100000"/>
                  <a:alpha val="49000"/>
                </a:srgbClr>
              </a:gs>
              <a:gs pos="100000">
                <a:srgbClr val="CCCCFF">
                  <a:lumMod val="70000"/>
                  <a:lumOff val="30000"/>
                </a:srgbClr>
              </a:gs>
              <a:gs pos="50000">
                <a:srgbClr val="6699FF">
                  <a:lumMod val="70000"/>
                  <a:lumOff val="30000"/>
                </a:srgb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15600" cy="93874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B126056A-392F-86D3-B445-9F4369FE0569}"/>
              </a:ext>
            </a:extLst>
          </p:cNvPr>
          <p:cNvSpPr txBox="1">
            <a:spLocks/>
          </p:cNvSpPr>
          <p:nvPr userDrawn="1"/>
        </p:nvSpPr>
        <p:spPr>
          <a:xfrm>
            <a:off x="8610599" y="63624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5E0-6BFA-46E7-AAAC-1E5D107E1146}" type="slidenum">
              <a:rPr lang="en-US" smtClean="0"/>
              <a:pPr algn="r"/>
              <a:t>‹#›</a:t>
            </a:fld>
            <a:r>
              <a:rPr lang="en-US" dirty="0"/>
              <a:t> of 12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2D23F-41C0-44FF-8ECB-25F597B4FA73}"/>
              </a:ext>
            </a:extLst>
          </p:cNvPr>
          <p:cNvSpPr txBox="1">
            <a:spLocks/>
          </p:cNvSpPr>
          <p:nvPr userDrawn="1"/>
        </p:nvSpPr>
        <p:spPr>
          <a:xfrm>
            <a:off x="4214110" y="6362453"/>
            <a:ext cx="37637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Yuxun Guo @ QGT TC</a:t>
            </a:r>
          </a:p>
        </p:txBody>
      </p:sp>
    </p:spTree>
    <p:extLst>
      <p:ext uri="{BB962C8B-B14F-4D97-AF65-F5344CB8AC3E}">
        <p14:creationId xmlns:p14="http://schemas.microsoft.com/office/powerpoint/2010/main" val="10957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114DC7-5ECF-E347-8D5D-4472DA48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574F5-1064-9219-EFEF-3506C103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6.xml"/><Relationship Id="rId7" Type="http://schemas.openxmlformats.org/officeDocument/2006/relationships/image" Target="../media/image2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4" Type="http://schemas.openxmlformats.org/officeDocument/2006/relationships/tags" Target="../tags/tag17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78809063-70F3-F4BF-A92A-5C388564281F}"/>
              </a:ext>
            </a:extLst>
          </p:cNvPr>
          <p:cNvSpPr txBox="1">
            <a:spLocks/>
          </p:cNvSpPr>
          <p:nvPr/>
        </p:nvSpPr>
        <p:spPr>
          <a:xfrm>
            <a:off x="3122649" y="3880729"/>
            <a:ext cx="5986025" cy="121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Yuxun Guo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Lawrence Berkeley National Laboratory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018648E-8145-67E7-3B93-8B1ED991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5" y="5356553"/>
            <a:ext cx="1806121" cy="13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Proton Spin Crisis - Where Does The Spin Of Proton Come From? |  Thehavok.com">
            <a:extLst>
              <a:ext uri="{FF2B5EF4-FFF2-40B4-BE49-F238E27FC236}">
                <a16:creationId xmlns:a16="http://schemas.microsoft.com/office/drawing/2014/main" id="{6F1D52C2-B472-9487-718E-B574CD1A5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4944" r="234" b="63424"/>
          <a:stretch/>
        </p:blipFill>
        <p:spPr bwMode="auto">
          <a:xfrm>
            <a:off x="0" y="-9262"/>
            <a:ext cx="12231324" cy="26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A2B808A-6C90-5202-280F-5E876C9411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94" y="2897137"/>
            <a:ext cx="12121104" cy="95425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6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Updates on GPDs through Universal Moment Parameterization (GUMP) on the gluon GPDs and heavy vector meson productions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CE263F17-BB90-4F4D-A0D0-59A7DECF8B6A}"/>
              </a:ext>
            </a:extLst>
          </p:cNvPr>
          <p:cNvSpPr txBox="1">
            <a:spLocks/>
          </p:cNvSpPr>
          <p:nvPr/>
        </p:nvSpPr>
        <p:spPr>
          <a:xfrm>
            <a:off x="2491868" y="5470279"/>
            <a:ext cx="7205156" cy="125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QGT Topical Collaboration Meeting 2024</a:t>
            </a:r>
          </a:p>
          <a:p>
            <a:r>
              <a:rPr lang="en-US" altLang="zh-CN" sz="2000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Jefferson Lab. Newport News, VA</a:t>
            </a:r>
          </a:p>
          <a:p>
            <a:r>
              <a:rPr lang="en-US" altLang="zh-CN" sz="2000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Sep. 13 – 14th., 2024</a:t>
            </a: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FF970A15-74CD-69A1-4C5D-81D9A4025BFB}"/>
              </a:ext>
            </a:extLst>
          </p:cNvPr>
          <p:cNvSpPr txBox="1"/>
          <p:nvPr/>
        </p:nvSpPr>
        <p:spPr>
          <a:xfrm>
            <a:off x="1307151" y="4938228"/>
            <a:ext cx="961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 collaboration with Xiangdong Ji, M. Gabriel Santiago, Jinghong Yang, and Hao-Cheng Zhang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4C6F22A7-40F6-75D7-7043-85A4469149ED}"/>
              </a:ext>
            </a:extLst>
          </p:cNvPr>
          <p:cNvSpPr txBox="1"/>
          <p:nvPr/>
        </p:nvSpPr>
        <p:spPr>
          <a:xfrm>
            <a:off x="9631326" y="4486924"/>
            <a:ext cx="1292844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[2409.****]</a:t>
            </a: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39BBD2AD-4824-18DE-1EAC-6943DB445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56" y="5846599"/>
            <a:ext cx="2487411" cy="9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26F64-2FBE-21D2-3B27-7B4421D1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Lessons for the matching </a:t>
            </a:r>
            <a:endParaRPr kumimoji="1" lang="zh-CN" altLang="en-US" dirty="0"/>
          </a:p>
        </p:txBody>
      </p:sp>
      <p:pic>
        <p:nvPicPr>
          <p:cNvPr id="3" name="图片 2" descr="图表, 折线图&#10;&#10;描述已自动生成">
            <a:extLst>
              <a:ext uri="{FF2B5EF4-FFF2-40B4-BE49-F238E27FC236}">
                <a16:creationId xmlns:a16="http://schemas.microsoft.com/office/drawing/2014/main" id="{DCE39D46-2E6F-A021-19BF-FC348B6C8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35" y="1802405"/>
            <a:ext cx="8073581" cy="2832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18EA76-C0F5-A4E3-C80A-6DA1F3118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3" b="-596"/>
          <a:stretch/>
        </p:blipFill>
        <p:spPr>
          <a:xfrm>
            <a:off x="0" y="1802405"/>
            <a:ext cx="4134735" cy="2832145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35BAB7CB-C737-B70C-D01C-CD7CC1591118}"/>
              </a:ext>
            </a:extLst>
          </p:cNvPr>
          <p:cNvSpPr txBox="1"/>
          <p:nvPr/>
        </p:nvSpPr>
        <p:spPr>
          <a:xfrm>
            <a:off x="9223229" y="1573223"/>
            <a:ext cx="2985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Chen and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Qiao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et. al. (2019)</a:t>
            </a:r>
          </a:p>
        </p:txBody>
      </p:sp>
      <p:sp>
        <p:nvSpPr>
          <p:cNvPr id="7" name="文本框 1 1">
            <a:extLst>
              <a:ext uri="{FF2B5EF4-FFF2-40B4-BE49-F238E27FC236}">
                <a16:creationId xmlns:a16="http://schemas.microsoft.com/office/drawing/2014/main" id="{56D4D2FF-57E2-176E-19DF-78C569F0DC37}"/>
              </a:ext>
            </a:extLst>
          </p:cNvPr>
          <p:cNvSpPr txBox="1"/>
          <p:nvPr/>
        </p:nvSpPr>
        <p:spPr>
          <a:xfrm>
            <a:off x="534400" y="1212950"/>
            <a:ext cx="112530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 seems that our hybrid (modified DVMP) framework doesn’t deviate too much from the NRQCD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97E067-5706-B8E7-96CF-620DFE73DD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93" y="4634550"/>
            <a:ext cx="1817688" cy="3435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DE71861-80B1-6CEC-2EAE-5D2386F309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28" y="4634551"/>
            <a:ext cx="2170142" cy="3435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B7D2EE-9914-7ADF-6894-F9CA0C6C0F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5" y="4611684"/>
            <a:ext cx="2540743" cy="732906"/>
          </a:xfrm>
          <a:prstGeom prst="rect">
            <a:avLst/>
          </a:prstGeom>
        </p:spPr>
      </p:pic>
      <p:sp>
        <p:nvSpPr>
          <p:cNvPr id="18" name="文本框 1 1">
            <a:extLst>
              <a:ext uri="{FF2B5EF4-FFF2-40B4-BE49-F238E27FC236}">
                <a16:creationId xmlns:a16="http://schemas.microsoft.com/office/drawing/2014/main" id="{ED9B4169-52AC-C647-AE56-D8BCFD215631}"/>
              </a:ext>
            </a:extLst>
          </p:cNvPr>
          <p:cNvSpPr txBox="1"/>
          <p:nvPr/>
        </p:nvSpPr>
        <p:spPr>
          <a:xfrm>
            <a:off x="619654" y="5344590"/>
            <a:ext cx="112530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Larger band in the hybrid framework: makes sense if the leading double log can be matched.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256C5A9-9895-F6F8-EB84-E6A3746838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27" y="5925845"/>
            <a:ext cx="2887991" cy="3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F75D6-C169-D5D5-9926-0F7128E7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3A53B3-091F-AC8C-4ABA-BE040335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Resummation</a:t>
            </a:r>
            <a:r>
              <a:rPr kumimoji="1" lang="en-US" altLang="zh-CN" dirty="0"/>
              <a:t> beyond NLO</a:t>
            </a:r>
            <a:endParaRPr kumimoji="1" lang="zh-CN" altLang="en-US" dirty="0"/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CA16ADC5-8447-D616-7886-AF472B994440}"/>
              </a:ext>
            </a:extLst>
          </p:cNvPr>
          <p:cNvSpPr txBox="1"/>
          <p:nvPr/>
        </p:nvSpPr>
        <p:spPr>
          <a:xfrm>
            <a:off x="8937479" y="1669485"/>
            <a:ext cx="2985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C,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Flett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et. al. (2024)</a:t>
            </a:r>
          </a:p>
        </p:txBody>
      </p:sp>
      <p:sp>
        <p:nvSpPr>
          <p:cNvPr id="7" name="文本框 1 1">
            <a:extLst>
              <a:ext uri="{FF2B5EF4-FFF2-40B4-BE49-F238E27FC236}">
                <a16:creationId xmlns:a16="http://schemas.microsoft.com/office/drawing/2014/main" id="{C73C7F2F-4F2C-479C-D167-E35E1AA7DEE0}"/>
              </a:ext>
            </a:extLst>
          </p:cNvPr>
          <p:cNvSpPr txBox="1"/>
          <p:nvPr/>
        </p:nvSpPr>
        <p:spPr>
          <a:xfrm>
            <a:off x="534400" y="1212950"/>
            <a:ext cx="112530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Another recent works suggests that </a:t>
            </a:r>
            <a:r>
              <a:rPr lang="en-US" dirty="0" err="1"/>
              <a:t>resummation</a:t>
            </a:r>
            <a:r>
              <a:rPr lang="en-US" dirty="0"/>
              <a:t> of large log beyond NLO is necessary for photo-production</a:t>
            </a:r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E6782574-D108-5D06-398A-431145B3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" y="1823373"/>
            <a:ext cx="6166376" cy="4356870"/>
          </a:xfrm>
          <a:prstGeom prst="rect">
            <a:avLst/>
          </a:prstGeom>
        </p:spPr>
      </p:pic>
      <p:sp>
        <p:nvSpPr>
          <p:cNvPr id="10" name="文本框 3 2">
            <a:extLst>
              <a:ext uri="{FF2B5EF4-FFF2-40B4-BE49-F238E27FC236}">
                <a16:creationId xmlns:a16="http://schemas.microsoft.com/office/drawing/2014/main" id="{1849147E-D48A-F91A-7664-AEBD38F45F1F}"/>
              </a:ext>
            </a:extLst>
          </p:cNvPr>
          <p:cNvSpPr txBox="1"/>
          <p:nvPr/>
        </p:nvSpPr>
        <p:spPr>
          <a:xfrm>
            <a:off x="7238117" y="3589804"/>
            <a:ext cx="4549330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/>
              <a:t>The same might be needed for the electro-productions or even the DVMP.</a:t>
            </a:r>
          </a:p>
        </p:txBody>
      </p:sp>
    </p:spTree>
    <p:extLst>
      <p:ext uri="{BB962C8B-B14F-4D97-AF65-F5344CB8AC3E}">
        <p14:creationId xmlns:p14="http://schemas.microsoft.com/office/powerpoint/2010/main" val="84873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EAE5B83-115F-8BF9-B019-ACC5BB89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1C38FA0-6387-2AE7-39D2-972BBE70E583}"/>
              </a:ext>
            </a:extLst>
          </p:cNvPr>
          <p:cNvSpPr/>
          <p:nvPr/>
        </p:nvSpPr>
        <p:spPr>
          <a:xfrm>
            <a:off x="619655" y="1424375"/>
            <a:ext cx="7534918" cy="2326896"/>
          </a:xfrm>
          <a:prstGeom prst="roundRect">
            <a:avLst>
              <a:gd name="adj" fmla="val 57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A516C04-A669-717C-7FD8-402CBD634628}"/>
              </a:ext>
            </a:extLst>
          </p:cNvPr>
          <p:cNvSpPr txBox="1">
            <a:spLocks/>
          </p:cNvSpPr>
          <p:nvPr/>
        </p:nvSpPr>
        <p:spPr>
          <a:xfrm>
            <a:off x="852772" y="1424375"/>
            <a:ext cx="8988803" cy="23216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+mn-lt"/>
              </a:rPr>
              <a:t>Summary</a:t>
            </a:r>
            <a:endParaRPr lang="en-US" sz="2400" b="1" dirty="0">
              <a:latin typeface="+mn-lt"/>
            </a:endParaRP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Heavy vector meson production for gluon GPDs at NLO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Full GPD evolution at NLO (Both forward and backward method)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Analysis of HERA data on J/psi production with small-</a:t>
            </a:r>
            <a:r>
              <a:rPr lang="en-US" sz="1800" i="1" u="sng" dirty="0"/>
              <a:t>x</a:t>
            </a:r>
            <a:r>
              <a:rPr lang="en-US" sz="1800" dirty="0"/>
              <a:t> gluon PDF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7F4E119-6F76-2811-B349-344CFE6320F0}"/>
              </a:ext>
            </a:extLst>
          </p:cNvPr>
          <p:cNvSpPr/>
          <p:nvPr/>
        </p:nvSpPr>
        <p:spPr>
          <a:xfrm>
            <a:off x="619655" y="3976517"/>
            <a:ext cx="7534918" cy="2321693"/>
          </a:xfrm>
          <a:prstGeom prst="roundRect">
            <a:avLst>
              <a:gd name="adj" fmla="val 5765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2D452A2F-B532-2BC2-183C-CBBC50C08B0A}"/>
              </a:ext>
            </a:extLst>
          </p:cNvPr>
          <p:cNvSpPr txBox="1">
            <a:spLocks/>
          </p:cNvSpPr>
          <p:nvPr/>
        </p:nvSpPr>
        <p:spPr>
          <a:xfrm>
            <a:off x="854199" y="3976517"/>
            <a:ext cx="7375401" cy="232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+mn-lt"/>
              </a:rPr>
              <a:t>Outlook</a:t>
            </a:r>
          </a:p>
          <a:p>
            <a:pPr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/>
              <a:t>NLO matching of NRQCD and collinear frameworks</a:t>
            </a:r>
          </a:p>
          <a:p>
            <a:pPr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/>
              <a:t>Include also larger-</a:t>
            </a:r>
            <a:r>
              <a:rPr lang="en-US" sz="1800" i="1" dirty="0"/>
              <a:t>x</a:t>
            </a:r>
            <a:r>
              <a:rPr lang="en-US" sz="1800" dirty="0"/>
              <a:t> gluon PDF and lattice form factors</a:t>
            </a:r>
          </a:p>
          <a:p>
            <a:pPr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/>
              <a:t>DVCS and light-meson production analysis for quark GPDs at NLO</a:t>
            </a: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58EE980D-94FB-27B7-0A2F-5C41B9D0F065}"/>
              </a:ext>
            </a:extLst>
          </p:cNvPr>
          <p:cNvSpPr txBox="1">
            <a:spLocks/>
          </p:cNvSpPr>
          <p:nvPr/>
        </p:nvSpPr>
        <p:spPr>
          <a:xfrm>
            <a:off x="8373623" y="1200212"/>
            <a:ext cx="3687079" cy="51399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+mn-lt"/>
              </a:rPr>
              <a:t>GUMP Milestones</a:t>
            </a:r>
            <a:endParaRPr lang="en-US" sz="2400" b="1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2024: “</a:t>
            </a:r>
            <a:r>
              <a:rPr lang="en-US" sz="1800" i="1" dirty="0"/>
              <a:t>Testing and improvement of GUMP framework that includes gluon GPDs and LO evolution effects.</a:t>
            </a:r>
            <a:r>
              <a:rPr lang="en-US" sz="1800" dirty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800" dirty="0"/>
            </a:br>
            <a:r>
              <a:rPr lang="en-US" sz="1800" dirty="0"/>
              <a:t>2025: “</a:t>
            </a:r>
            <a:r>
              <a:rPr lang="en-US" sz="1800" i="1" dirty="0"/>
              <a:t>Release a state-of-the-art version of GUMP fitting code to the GPD community, allows users to extract twist-2 GPDs using available data</a:t>
            </a:r>
            <a:r>
              <a:rPr lang="en-US" sz="1800" dirty="0"/>
              <a:t>.”</a:t>
            </a:r>
          </a:p>
        </p:txBody>
      </p:sp>
      <p:pic>
        <p:nvPicPr>
          <p:cNvPr id="1026" name="Picture 2" descr="Check Mark or Tick in Box No. 2 Stock Vector - Illustration of colorable,  mark: 120692528">
            <a:extLst>
              <a:ext uri="{FF2B5EF4-FFF2-40B4-BE49-F238E27FC236}">
                <a16:creationId xmlns:a16="http://schemas.microsoft.com/office/drawing/2014/main" id="{EC5AED84-20CE-27B3-132D-86F8DF19D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6" t="19847" r="22743" b="27372"/>
          <a:stretch/>
        </p:blipFill>
        <p:spPr bwMode="auto">
          <a:xfrm>
            <a:off x="10584949" y="3072678"/>
            <a:ext cx="470702" cy="46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97BEFF-BA8D-D3A2-4C76-7B013D043B75}"/>
              </a:ext>
            </a:extLst>
          </p:cNvPr>
          <p:cNvSpPr/>
          <p:nvPr/>
        </p:nvSpPr>
        <p:spPr>
          <a:xfrm>
            <a:off x="10368449" y="5714057"/>
            <a:ext cx="969352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NLO</a:t>
            </a:r>
          </a:p>
        </p:txBody>
      </p:sp>
    </p:spTree>
    <p:extLst>
      <p:ext uri="{BB962C8B-B14F-4D97-AF65-F5344CB8AC3E}">
        <p14:creationId xmlns:p14="http://schemas.microsoft.com/office/powerpoint/2010/main" val="322207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4C7DC464-B43E-DE56-A24E-001468A8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9558"/>
            <a:ext cx="10515600" cy="999878"/>
          </a:xfrm>
        </p:spPr>
        <p:txBody>
          <a:bodyPr>
            <a:normAutofit/>
          </a:bodyPr>
          <a:lstStyle/>
          <a:p>
            <a:r>
              <a:rPr lang="en-US" sz="5400" dirty="0"/>
              <a:t>Thank you!</a:t>
            </a:r>
            <a:endParaRPr lang="en-US" sz="5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5EA52389-1CF4-36B9-ED57-A0746C79FE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54" y="1230284"/>
                <a:ext cx="9426046" cy="45514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300000"/>
                  </a:lnSpc>
                  <a:spcBef>
                    <a:spcPts val="0"/>
                  </a:spcBef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/>
                  <a:t> Intro of GUMP in the gluon sector</a:t>
                </a:r>
              </a:p>
              <a:p>
                <a:pPr>
                  <a:lnSpc>
                    <a:spcPct val="300000"/>
                  </a:lnSpc>
                  <a:spcBef>
                    <a:spcPts val="0"/>
                  </a:spcBef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/>
                  <a:t> A hybrid framework for </a:t>
                </a:r>
                <a:r>
                  <a:rPr lang="en-US" altLang="zh-CN" sz="2400" dirty="0"/>
                  <a:t>DV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P </a:t>
                </a:r>
                <a:endParaRPr lang="en-US" sz="2400" dirty="0"/>
              </a:p>
              <a:p>
                <a:pPr>
                  <a:lnSpc>
                    <a:spcPct val="300000"/>
                  </a:lnSpc>
                  <a:spcBef>
                    <a:spcPts val="0"/>
                  </a:spcBef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/>
                  <a:t> Some results on the DV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P fit</a:t>
                </a:r>
              </a:p>
              <a:p>
                <a:pPr>
                  <a:lnSpc>
                    <a:spcPct val="300000"/>
                  </a:lnSpc>
                  <a:spcBef>
                    <a:spcPts val="0"/>
                  </a:spcBef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/>
                  <a:t> Summary and outlook </a:t>
                </a:r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5EA52389-1CF4-36B9-ED57-A0746C79F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4" y="1230284"/>
                <a:ext cx="9426046" cy="4551416"/>
              </a:xfrm>
              <a:prstGeom prst="rect">
                <a:avLst/>
              </a:prstGeom>
              <a:blipFill>
                <a:blip r:embed="rId5"/>
                <a:stretch>
                  <a:fillRect b="-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54DF4259-846B-BEF1-4BC9-301093F9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38" name="图片 37" descr="图片包含 日历&#10;&#10;描述已自动生成">
            <a:extLst>
              <a:ext uri="{FF2B5EF4-FFF2-40B4-BE49-F238E27FC236}">
                <a16:creationId xmlns:a16="http://schemas.microsoft.com/office/drawing/2014/main" id="{A47AD174-E534-EF8B-0458-4E6F8549E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70" y="-1602681"/>
            <a:ext cx="5136941" cy="8460681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C6473F57-6CF6-BEC3-8C96-64ECDF12747C}"/>
              </a:ext>
            </a:extLst>
          </p:cNvPr>
          <p:cNvSpPr txBox="1"/>
          <p:nvPr/>
        </p:nvSpPr>
        <p:spPr>
          <a:xfrm>
            <a:off x="6096000" y="4127707"/>
            <a:ext cx="167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Gabriel’s talk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FE49B607-ED54-167C-5661-1DAA07AB05AA}"/>
              </a:ext>
            </a:extLst>
          </p:cNvPr>
          <p:cNvSpPr txBox="1"/>
          <p:nvPr/>
        </p:nvSpPr>
        <p:spPr>
          <a:xfrm>
            <a:off x="6096000" y="1714631"/>
            <a:ext cx="167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Ian’s talk</a:t>
            </a:r>
          </a:p>
          <a:p>
            <a:r>
              <a:rPr lang="en-US" dirty="0"/>
              <a:t>Fatma’s talk</a:t>
            </a:r>
          </a:p>
        </p:txBody>
      </p:sp>
    </p:spTree>
    <p:extLst>
      <p:ext uri="{BB962C8B-B14F-4D97-AF65-F5344CB8AC3E}">
        <p14:creationId xmlns:p14="http://schemas.microsoft.com/office/powerpoint/2010/main" val="8226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9261-81CC-87BB-E373-8D581FAB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Corbel" panose="020B0503020204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GPDs in terms of Moments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文本框 3 1">
            <a:extLst>
              <a:ext uri="{FF2B5EF4-FFF2-40B4-BE49-F238E27FC236}">
                <a16:creationId xmlns:a16="http://schemas.microsoft.com/office/drawing/2014/main" id="{74FDC4E5-ACF7-5CCA-1665-0B16CC48A13E}"/>
              </a:ext>
            </a:extLst>
          </p:cNvPr>
          <p:cNvSpPr txBox="1"/>
          <p:nvPr/>
        </p:nvSpPr>
        <p:spPr>
          <a:xfrm>
            <a:off x="516039" y="1279587"/>
            <a:ext cx="964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GPDs can be formally expanded in the conformal moment space:</a:t>
            </a:r>
          </a:p>
        </p:txBody>
      </p:sp>
      <p:pic>
        <p:nvPicPr>
          <p:cNvPr id="4" name="图片 4" descr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C745EA4E-110D-D432-0BB8-D5566DA2AF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28" y="1846785"/>
            <a:ext cx="4359943" cy="817383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B2B1534A-B2BF-4DCD-AEBB-0FF75F6D5F79}"/>
              </a:ext>
            </a:extLst>
          </p:cNvPr>
          <p:cNvSpPr txBox="1"/>
          <p:nvPr/>
        </p:nvSpPr>
        <p:spPr>
          <a:xfrm>
            <a:off x="7762974" y="1665909"/>
            <a:ext cx="2927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D. Mueller and A. Schafer 2006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C86F75-089D-85B0-94A2-E74B173E3783}"/>
              </a:ext>
            </a:extLst>
          </p:cNvPr>
          <p:cNvGrpSpPr/>
          <p:nvPr/>
        </p:nvGrpSpPr>
        <p:grpSpPr>
          <a:xfrm>
            <a:off x="8353041" y="3645687"/>
            <a:ext cx="3487339" cy="2767917"/>
            <a:chOff x="8631523" y="3307770"/>
            <a:chExt cx="3609490" cy="2952409"/>
          </a:xfrm>
        </p:grpSpPr>
        <p:pic>
          <p:nvPicPr>
            <p:cNvPr id="7" name="Picture 6" descr="A graph of a function&#10;&#10;Description automatically generated">
              <a:extLst>
                <a:ext uri="{FF2B5EF4-FFF2-40B4-BE49-F238E27FC236}">
                  <a16:creationId xmlns:a16="http://schemas.microsoft.com/office/drawing/2014/main" id="{1FE6B74B-F44C-E4F8-E680-EF4AC8EFF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523" y="3882966"/>
              <a:ext cx="3609490" cy="23772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3949C7-3FD7-9E44-69FE-BB639C35E247}"/>
                </a:ext>
              </a:extLst>
            </p:cNvPr>
            <p:cNvSpPr txBox="1"/>
            <p:nvPr/>
          </p:nvSpPr>
          <p:spPr>
            <a:xfrm>
              <a:off x="9093883" y="3307770"/>
              <a:ext cx="29401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/>
                <a:t>Example of the reconstruction of GPD in x-space with its moments</a:t>
              </a:r>
              <a:endParaRPr 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628075-CDF4-8A9D-3176-4749DEBEF226}"/>
              </a:ext>
            </a:extLst>
          </p:cNvPr>
          <p:cNvGrpSpPr/>
          <p:nvPr/>
        </p:nvGrpSpPr>
        <p:grpSpPr>
          <a:xfrm>
            <a:off x="2603242" y="2769415"/>
            <a:ext cx="6985514" cy="807468"/>
            <a:chOff x="3375493" y="2735881"/>
            <a:chExt cx="6985514" cy="8074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5ED49D-B2EB-698F-6F4F-DF76ABC73709}"/>
                </a:ext>
              </a:extLst>
            </p:cNvPr>
            <p:cNvGrpSpPr/>
            <p:nvPr/>
          </p:nvGrpSpPr>
          <p:grpSpPr>
            <a:xfrm>
              <a:off x="3375493" y="2735881"/>
              <a:ext cx="6985514" cy="369332"/>
              <a:chOff x="831883" y="2763122"/>
              <a:chExt cx="6985514" cy="369332"/>
            </a:xfrm>
          </p:grpSpPr>
          <p:pic>
            <p:nvPicPr>
              <p:cNvPr id="14" name="Picture 13" descr="IguanaTex Bitmap Display&#10;&#10;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p_j(x,\xi)&#10;\end{split}&#10;\end{align*}&#10;\end{document}">
                <a:extLst>
                  <a:ext uri="{FF2B5EF4-FFF2-40B4-BE49-F238E27FC236}">
                    <a16:creationId xmlns:a16="http://schemas.microsoft.com/office/drawing/2014/main" id="{57D2C0F0-8C20-AE78-17B5-2FF3F27BA7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883" y="2811136"/>
                <a:ext cx="862310" cy="287988"/>
              </a:xfrm>
              <a:prstGeom prst="rect">
                <a:avLst/>
              </a:prstGeom>
            </p:spPr>
          </p:pic>
          <p:sp>
            <p:nvSpPr>
              <p:cNvPr id="15" name="文本框 3 3">
                <a:extLst>
                  <a:ext uri="{FF2B5EF4-FFF2-40B4-BE49-F238E27FC236}">
                    <a16:creationId xmlns:a16="http://schemas.microsoft.com/office/drawing/2014/main" id="{F2DDCEB5-D051-CAA2-702E-81A5A3B337B7}"/>
                  </a:ext>
                </a:extLst>
              </p:cNvPr>
              <p:cNvSpPr txBox="1"/>
              <p:nvPr/>
            </p:nvSpPr>
            <p:spPr>
              <a:xfrm>
                <a:off x="1784569" y="2763122"/>
                <a:ext cx="6032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: Orthogonal basis in terms of </a:t>
                </a:r>
                <a:r>
                  <a:rPr lang="en-US" dirty="0" err="1"/>
                  <a:t>Gegenbauer</a:t>
                </a:r>
                <a:r>
                  <a:rPr lang="en-US" dirty="0"/>
                  <a:t> polynomials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2B872D-9D89-6369-C431-9A489E253F34}"/>
                </a:ext>
              </a:extLst>
            </p:cNvPr>
            <p:cNvGrpSpPr/>
            <p:nvPr/>
          </p:nvGrpSpPr>
          <p:grpSpPr>
            <a:xfrm>
              <a:off x="3400385" y="3174017"/>
              <a:ext cx="6493555" cy="369332"/>
              <a:chOff x="6583766" y="2603227"/>
              <a:chExt cx="6493555" cy="369332"/>
            </a:xfrm>
          </p:grpSpPr>
          <p:pic>
            <p:nvPicPr>
              <p:cNvPr id="12" name="Picture 11" descr="IguanaTex Bitmap Display&#10;&#10;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\mathcal{F}_j(\xi,t)&#10;\end{split}&#10;\end{align*}&#10;\end{document}">
                <a:extLst>
                  <a:ext uri="{FF2B5EF4-FFF2-40B4-BE49-F238E27FC236}">
                    <a16:creationId xmlns:a16="http://schemas.microsoft.com/office/drawing/2014/main" id="{4A1F73D5-1D90-7BD6-D86E-F384FD376F4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3766" y="2666999"/>
                <a:ext cx="850724" cy="287988"/>
              </a:xfrm>
              <a:prstGeom prst="rect">
                <a:avLst/>
              </a:prstGeom>
            </p:spPr>
          </p:pic>
          <p:sp>
            <p:nvSpPr>
              <p:cNvPr id="13" name="文本框 3 3">
                <a:extLst>
                  <a:ext uri="{FF2B5EF4-FFF2-40B4-BE49-F238E27FC236}">
                    <a16:creationId xmlns:a16="http://schemas.microsoft.com/office/drawing/2014/main" id="{B8A8CE0D-3DCA-B0AB-914B-A367EACCF100}"/>
                  </a:ext>
                </a:extLst>
              </p:cNvPr>
              <p:cNvSpPr txBox="1"/>
              <p:nvPr/>
            </p:nvSpPr>
            <p:spPr>
              <a:xfrm>
                <a:off x="7511560" y="2603227"/>
                <a:ext cx="5565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: Moments of GPDs to be parameterized</a:t>
                </a:r>
              </a:p>
            </p:txBody>
          </p:sp>
        </p:grp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A36725A9-4AA2-F2CF-3A8F-200787E69E11}"/>
              </a:ext>
            </a:extLst>
          </p:cNvPr>
          <p:cNvSpPr txBox="1"/>
          <p:nvPr/>
        </p:nvSpPr>
        <p:spPr>
          <a:xfrm>
            <a:off x="597046" y="3776011"/>
            <a:ext cx="767892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Whereas GPDs in x-space can be reconstructed by </a:t>
            </a:r>
            <a:r>
              <a:rPr lang="en-US" sz="2000" dirty="0" err="1"/>
              <a:t>resumming</a:t>
            </a:r>
            <a:r>
              <a:rPr lang="en-US" sz="2000" dirty="0"/>
              <a:t> all the moments through a complex integral in the moment space.</a:t>
            </a:r>
          </a:p>
        </p:txBody>
      </p:sp>
      <p:pic>
        <p:nvPicPr>
          <p:cNvPr id="18" name="Picture 17" descr="IguanaTex Bitmap Display&#10;&#10;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F(x, \xi, t)=\frac{1}{2 i} \int_{c-i \infty}^{c+i \infty} d j \frac{p_{j}(x, \xi)}{\sin (\pi[j+1])} \mathcal{F}_{j}(\xi, t)\ ,&#10;\end{split}&#10;\end{align*}&#10;\end{document}">
            <a:extLst>
              <a:ext uri="{FF2B5EF4-FFF2-40B4-BE49-F238E27FC236}">
                <a16:creationId xmlns:a16="http://schemas.microsoft.com/office/drawing/2014/main" id="{F72ECC27-7B25-7E04-FC14-FA55ECCF5F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27" y="5157816"/>
            <a:ext cx="5034666" cy="636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7BED72-94D5-0526-4DEC-225A179D3881}"/>
              </a:ext>
            </a:extLst>
          </p:cNvPr>
          <p:cNvSpPr txBox="1"/>
          <p:nvPr/>
        </p:nvSpPr>
        <p:spPr>
          <a:xfrm>
            <a:off x="8194963" y="417605"/>
            <a:ext cx="147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Fatma’s talk</a:t>
            </a:r>
          </a:p>
        </p:txBody>
      </p:sp>
    </p:spTree>
    <p:extLst>
      <p:ext uri="{BB962C8B-B14F-4D97-AF65-F5344CB8AC3E}">
        <p14:creationId xmlns:p14="http://schemas.microsoft.com/office/powerpoint/2010/main" val="335061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9261-81CC-87BB-E373-8D581FAB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‘Missing’ gluons in GUMP 2023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042A470F-D3D4-86A4-DC18-4FC21FB46F2B}"/>
              </a:ext>
            </a:extLst>
          </p:cNvPr>
          <p:cNvSpPr txBox="1"/>
          <p:nvPr/>
        </p:nvSpPr>
        <p:spPr>
          <a:xfrm>
            <a:off x="534401" y="1212950"/>
            <a:ext cx="88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Previously, we studied the quark GPDs combining lattice and experimental inputs.</a:t>
            </a:r>
          </a:p>
        </p:txBody>
      </p:sp>
      <p:grpSp>
        <p:nvGrpSpPr>
          <p:cNvPr id="4" name="组合 30">
            <a:extLst>
              <a:ext uri="{FF2B5EF4-FFF2-40B4-BE49-F238E27FC236}">
                <a16:creationId xmlns:a16="http://schemas.microsoft.com/office/drawing/2014/main" id="{8704F7C4-849B-60AD-CB2B-64051410B06E}"/>
              </a:ext>
            </a:extLst>
          </p:cNvPr>
          <p:cNvGrpSpPr/>
          <p:nvPr/>
        </p:nvGrpSpPr>
        <p:grpSpPr>
          <a:xfrm>
            <a:off x="6654727" y="1684965"/>
            <a:ext cx="2354491" cy="2120306"/>
            <a:chOff x="1204497" y="1584607"/>
            <a:chExt cx="2354491" cy="21203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971AC5-B0C3-2E8F-4B97-5C10EF031563}"/>
                </a:ext>
              </a:extLst>
            </p:cNvPr>
            <p:cNvSpPr txBox="1"/>
            <p:nvPr/>
          </p:nvSpPr>
          <p:spPr>
            <a:xfrm>
              <a:off x="1322997" y="1584607"/>
              <a:ext cx="2235991" cy="282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/>
                <a:t>Example of fit to DVCS at H1</a:t>
              </a:r>
              <a:endParaRPr lang="en-US" sz="1200" dirty="0"/>
            </a:p>
          </p:txBody>
        </p:sp>
        <p:pic>
          <p:nvPicPr>
            <p:cNvPr id="6" name="图片 22">
              <a:extLst>
                <a:ext uri="{FF2B5EF4-FFF2-40B4-BE49-F238E27FC236}">
                  <a16:creationId xmlns:a16="http://schemas.microsoft.com/office/drawing/2014/main" id="{0660F2F1-5634-00A1-FFBF-7967102E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14" b="53198"/>
            <a:stretch/>
          </p:blipFill>
          <p:spPr>
            <a:xfrm>
              <a:off x="1204497" y="1863786"/>
              <a:ext cx="2307883" cy="1841127"/>
            </a:xfrm>
            <a:prstGeom prst="rect">
              <a:avLst/>
            </a:prstGeom>
          </p:spPr>
        </p:pic>
      </p:grpSp>
      <p:grpSp>
        <p:nvGrpSpPr>
          <p:cNvPr id="7" name="组合 29">
            <a:extLst>
              <a:ext uri="{FF2B5EF4-FFF2-40B4-BE49-F238E27FC236}">
                <a16:creationId xmlns:a16="http://schemas.microsoft.com/office/drawing/2014/main" id="{EA157439-ED2E-7513-46BE-CB6A9B711B6F}"/>
              </a:ext>
            </a:extLst>
          </p:cNvPr>
          <p:cNvGrpSpPr/>
          <p:nvPr/>
        </p:nvGrpSpPr>
        <p:grpSpPr>
          <a:xfrm>
            <a:off x="8945235" y="1695816"/>
            <a:ext cx="3139624" cy="2079134"/>
            <a:chOff x="4275003" y="1522143"/>
            <a:chExt cx="3139624" cy="2079134"/>
          </a:xfrm>
        </p:grpSpPr>
        <p:pic>
          <p:nvPicPr>
            <p:cNvPr id="8" name="图片 24">
              <a:extLst>
                <a:ext uri="{FF2B5EF4-FFF2-40B4-BE49-F238E27FC236}">
                  <a16:creationId xmlns:a16="http://schemas.microsoft.com/office/drawing/2014/main" id="{52D3AFF9-D985-6415-2BF5-6FD348FC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" t="46802" r="49841" b="267"/>
            <a:stretch/>
          </p:blipFill>
          <p:spPr>
            <a:xfrm>
              <a:off x="4484661" y="1673367"/>
              <a:ext cx="2487025" cy="1927910"/>
            </a:xfrm>
            <a:prstGeom prst="rect">
              <a:avLst/>
            </a:prstGeom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F6D60ED-EBF0-AF90-C107-1C9FF208B93D}"/>
                </a:ext>
              </a:extLst>
            </p:cNvPr>
            <p:cNvSpPr txBox="1"/>
            <p:nvPr/>
          </p:nvSpPr>
          <p:spPr>
            <a:xfrm>
              <a:off x="4275003" y="1522143"/>
              <a:ext cx="31396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/>
                <a:t>Example of fit to DVCS at JLab</a:t>
              </a:r>
              <a:endParaRPr lang="en-US" sz="1200" dirty="0"/>
            </a:p>
          </p:txBody>
        </p:sp>
      </p:grp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D889C697-AE8F-575F-9665-642EFD6AAFD9}"/>
              </a:ext>
            </a:extLst>
          </p:cNvPr>
          <p:cNvGrpSpPr/>
          <p:nvPr/>
        </p:nvGrpSpPr>
        <p:grpSpPr>
          <a:xfrm>
            <a:off x="7981396" y="3855577"/>
            <a:ext cx="2803366" cy="2117924"/>
            <a:chOff x="8105215" y="1550964"/>
            <a:chExt cx="2803366" cy="21179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1D546-9EA7-1117-E8EF-A34C39485252}"/>
                </a:ext>
              </a:extLst>
            </p:cNvPr>
            <p:cNvSpPr txBox="1"/>
            <p:nvPr/>
          </p:nvSpPr>
          <p:spPr>
            <a:xfrm>
              <a:off x="8105215" y="1550964"/>
              <a:ext cx="28033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/>
                <a:t>Example of GPDs tuned to lattice input</a:t>
              </a:r>
              <a:endParaRPr lang="en-US" sz="1200" dirty="0"/>
            </a:p>
          </p:txBody>
        </p:sp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B8C91B10-2E2E-E716-3492-1119DA206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963" y="1767234"/>
              <a:ext cx="2695870" cy="1901654"/>
            </a:xfrm>
            <a:prstGeom prst="rect">
              <a:avLst/>
            </a:prstGeom>
          </p:spPr>
        </p:pic>
      </p:grpSp>
      <p:pic>
        <p:nvPicPr>
          <p:cNvPr id="35" name="Picture 17">
            <a:extLst>
              <a:ext uri="{FF2B5EF4-FFF2-40B4-BE49-F238E27FC236}">
                <a16:creationId xmlns:a16="http://schemas.microsoft.com/office/drawing/2014/main" id="{CCB83719-A6AF-A3C7-32EE-6AAFDDB5C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84" y="4993063"/>
            <a:ext cx="6358020" cy="1009209"/>
          </a:xfrm>
          <a:prstGeom prst="rect">
            <a:avLst/>
          </a:prstGeom>
        </p:spPr>
      </p:pic>
      <p:sp>
        <p:nvSpPr>
          <p:cNvPr id="36" name="TextBox 17">
            <a:extLst>
              <a:ext uri="{FF2B5EF4-FFF2-40B4-BE49-F238E27FC236}">
                <a16:creationId xmlns:a16="http://schemas.microsoft.com/office/drawing/2014/main" id="{164FDEE9-CD43-CDAC-3FDD-324D81105CA0}"/>
              </a:ext>
            </a:extLst>
          </p:cNvPr>
          <p:cNvSpPr txBox="1"/>
          <p:nvPr/>
        </p:nvSpPr>
        <p:spPr>
          <a:xfrm>
            <a:off x="372931" y="6004855"/>
            <a:ext cx="6705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JAM (2022) PDF global analysis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Globally extracted electromagnetic form factors (</a:t>
            </a:r>
            <a:r>
              <a:rPr lang="en-US" sz="1400" i="1" dirty="0"/>
              <a:t>Z. Ye et al </a:t>
            </a:r>
            <a:r>
              <a:rPr lang="en-US" sz="1400" dirty="0"/>
              <a:t>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Lattice GPDs (</a:t>
            </a:r>
            <a:r>
              <a:rPr lang="en-US" sz="1400" i="1" dirty="0"/>
              <a:t>Alexandrou et al </a:t>
            </a:r>
            <a:r>
              <a:rPr lang="en-US" sz="1400" dirty="0"/>
              <a:t>2020) and form factors (</a:t>
            </a:r>
            <a:r>
              <a:rPr lang="en-US" sz="1400" i="1" dirty="0"/>
              <a:t>Alexandrou et al </a:t>
            </a:r>
            <a:r>
              <a:rPr lang="en-US" sz="1400" dirty="0"/>
              <a:t>2022)</a:t>
            </a:r>
            <a:endParaRPr lang="en-US" sz="1600" dirty="0"/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464C6B45-629F-6E03-3E07-38A135B6F4E8}"/>
              </a:ext>
            </a:extLst>
          </p:cNvPr>
          <p:cNvSpPr txBox="1"/>
          <p:nvPr/>
        </p:nvSpPr>
        <p:spPr>
          <a:xfrm>
            <a:off x="6035005" y="5991829"/>
            <a:ext cx="453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DVCS measurements from JLab (</a:t>
            </a:r>
            <a:r>
              <a:rPr lang="en-US" sz="1400" i="1" dirty="0"/>
              <a:t>CLAS </a:t>
            </a:r>
            <a:r>
              <a:rPr lang="en-US" sz="1400" dirty="0"/>
              <a:t>2019</a:t>
            </a:r>
            <a:r>
              <a:rPr lang="en-US" sz="1400" i="1" dirty="0"/>
              <a:t> &amp; </a:t>
            </a:r>
            <a:r>
              <a:rPr lang="en-US" sz="1400" dirty="0"/>
              <a:t>2021</a:t>
            </a:r>
            <a:r>
              <a:rPr lang="en-US" sz="1400" i="1" dirty="0"/>
              <a:t>, Hall A </a:t>
            </a:r>
            <a:r>
              <a:rPr lang="en-US" sz="1400" dirty="0"/>
              <a:t>2018 </a:t>
            </a:r>
            <a:r>
              <a:rPr lang="en-US" sz="1400" i="1" dirty="0"/>
              <a:t>&amp; </a:t>
            </a:r>
            <a:r>
              <a:rPr lang="en-US" sz="1400" dirty="0"/>
              <a:t>2022) and HERA (</a:t>
            </a:r>
            <a:r>
              <a:rPr lang="en-US" sz="1400" i="1" dirty="0"/>
              <a:t>H1 </a:t>
            </a:r>
            <a:r>
              <a:rPr lang="en-US" sz="1400" dirty="0"/>
              <a:t>2010)</a:t>
            </a:r>
          </a:p>
        </p:txBody>
      </p:sp>
      <p:sp>
        <p:nvSpPr>
          <p:cNvPr id="38" name="文本框 1">
            <a:extLst>
              <a:ext uri="{FF2B5EF4-FFF2-40B4-BE49-F238E27FC236}">
                <a16:creationId xmlns:a16="http://schemas.microsoft.com/office/drawing/2014/main" id="{61DB7EB6-A4A0-5EC0-F39F-9C9092B58E07}"/>
              </a:ext>
            </a:extLst>
          </p:cNvPr>
          <p:cNvSpPr txBox="1"/>
          <p:nvPr/>
        </p:nvSpPr>
        <p:spPr>
          <a:xfrm>
            <a:off x="534401" y="1597151"/>
            <a:ext cx="472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Experimental data and constraints </a:t>
            </a:r>
            <a:endParaRPr lang="en-US" sz="2000" dirty="0"/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B456865B-9EB0-AE22-EBFA-213E5BF8A382}"/>
              </a:ext>
            </a:extLst>
          </p:cNvPr>
          <p:cNvSpPr txBox="1"/>
          <p:nvPr/>
        </p:nvSpPr>
        <p:spPr>
          <a:xfrm>
            <a:off x="534401" y="3356155"/>
            <a:ext cx="362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Lattice QCD simulations  </a:t>
            </a:r>
            <a:endParaRPr lang="en-US" sz="2000" dirty="0"/>
          </a:p>
        </p:txBody>
      </p:sp>
      <p:sp>
        <p:nvSpPr>
          <p:cNvPr id="40" name="文本框 3">
            <a:extLst>
              <a:ext uri="{FF2B5EF4-FFF2-40B4-BE49-F238E27FC236}">
                <a16:creationId xmlns:a16="http://schemas.microsoft.com/office/drawing/2014/main" id="{E3A51B1F-8F85-402A-D6CF-BF7FE100527D}"/>
              </a:ext>
            </a:extLst>
          </p:cNvPr>
          <p:cNvSpPr txBox="1"/>
          <p:nvPr/>
        </p:nvSpPr>
        <p:spPr>
          <a:xfrm>
            <a:off x="803084" y="2022683"/>
            <a:ext cx="62392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Polarized and unpolarized PDFs from global analysis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Alternatively, one can fit to (polarized) DIS directly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Neutron/ Proton charge form factors from global analysis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Deeply virtual Compton scattering data at JLab/HERA</a:t>
            </a:r>
          </a:p>
        </p:txBody>
      </p:sp>
      <p:sp>
        <p:nvSpPr>
          <p:cNvPr id="41" name="文本框 3">
            <a:extLst>
              <a:ext uri="{FF2B5EF4-FFF2-40B4-BE49-F238E27FC236}">
                <a16:creationId xmlns:a16="http://schemas.microsoft.com/office/drawing/2014/main" id="{DD5CC1C4-1FA9-C682-2E31-F650E73D6833}"/>
              </a:ext>
            </a:extLst>
          </p:cNvPr>
          <p:cNvSpPr txBox="1"/>
          <p:nvPr/>
        </p:nvSpPr>
        <p:spPr>
          <a:xfrm>
            <a:off x="803084" y="3809060"/>
            <a:ext cx="61247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Lattice </a:t>
            </a:r>
            <a:r>
              <a:rPr lang="en-US" altLang="zh-CN" sz="1600" dirty="0"/>
              <a:t>simulations of nucleon generalized</a:t>
            </a:r>
            <a:r>
              <a:rPr lang="en-US" sz="1600" dirty="0"/>
              <a:t> form factors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Lattice </a:t>
            </a:r>
            <a:r>
              <a:rPr lang="en-US" altLang="zh-CN" sz="1600" dirty="0"/>
              <a:t>simulations of</a:t>
            </a:r>
            <a:r>
              <a:rPr lang="en-US" sz="1600" dirty="0"/>
              <a:t> unpolarized and helicity GPDs at zero and non-zero skewness 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E1625A-4527-F42D-18F9-1684C9428EB2}"/>
              </a:ext>
            </a:extLst>
          </p:cNvPr>
          <p:cNvSpPr txBox="1"/>
          <p:nvPr/>
        </p:nvSpPr>
        <p:spPr>
          <a:xfrm>
            <a:off x="534401" y="4717803"/>
            <a:ext cx="670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Sequential fit as first step to accelerate the convergence </a:t>
            </a: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5523C8E3-97DE-7FA7-063B-90DE34C1E269}"/>
              </a:ext>
            </a:extLst>
          </p:cNvPr>
          <p:cNvSpPr txBox="1"/>
          <p:nvPr/>
        </p:nvSpPr>
        <p:spPr>
          <a:xfrm>
            <a:off x="8962610" y="1269053"/>
            <a:ext cx="2927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Guo et. al. (2023)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AC8F96F0-08A0-148A-312D-D079946170EE}"/>
              </a:ext>
            </a:extLst>
          </p:cNvPr>
          <p:cNvSpPr txBox="1"/>
          <p:nvPr/>
        </p:nvSpPr>
        <p:spPr>
          <a:xfrm>
            <a:off x="4996380" y="3530452"/>
            <a:ext cx="167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Joshua’s talk</a:t>
            </a:r>
          </a:p>
        </p:txBody>
      </p:sp>
    </p:spTree>
    <p:extLst>
      <p:ext uri="{BB962C8B-B14F-4D97-AF65-F5344CB8AC3E}">
        <p14:creationId xmlns:p14="http://schemas.microsoft.com/office/powerpoint/2010/main" val="114839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9261-81CC-87BB-E373-8D581FAB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Gluons structures with heavy vector meson</a:t>
            </a:r>
          </a:p>
        </p:txBody>
      </p:sp>
      <p:sp>
        <p:nvSpPr>
          <p:cNvPr id="7" name="文本框 1 1">
            <a:extLst>
              <a:ext uri="{FF2B5EF4-FFF2-40B4-BE49-F238E27FC236}">
                <a16:creationId xmlns:a16="http://schemas.microsoft.com/office/drawing/2014/main" id="{0E083CA7-3111-13B7-D387-92600CF98559}"/>
              </a:ext>
            </a:extLst>
          </p:cNvPr>
          <p:cNvSpPr txBox="1"/>
          <p:nvPr/>
        </p:nvSpPr>
        <p:spPr>
          <a:xfrm>
            <a:off x="534400" y="1212950"/>
            <a:ext cx="9205131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It’s well-known that heavy vector meson production can access the gluonic structure.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⎼ assuming the intrinsic quark contributions are suppressed.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DD9FDA-518B-69A2-5ACA-A0AC197B5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 b="-3730"/>
          <a:stretch/>
        </p:blipFill>
        <p:spPr>
          <a:xfrm>
            <a:off x="8415485" y="2089366"/>
            <a:ext cx="3452956" cy="3199794"/>
          </a:xfrm>
          <a:prstGeom prst="rect">
            <a:avLst/>
          </a:prstGeom>
        </p:spPr>
      </p:pic>
      <p:sp>
        <p:nvSpPr>
          <p:cNvPr id="21" name="文本框 1 2">
            <a:extLst>
              <a:ext uri="{FF2B5EF4-FFF2-40B4-BE49-F238E27FC236}">
                <a16:creationId xmlns:a16="http://schemas.microsoft.com/office/drawing/2014/main" id="{F54F44AD-F8D9-A227-5DC8-7DFC7E37988A}"/>
              </a:ext>
            </a:extLst>
          </p:cNvPr>
          <p:cNvSpPr txBox="1"/>
          <p:nvPr/>
        </p:nvSpPr>
        <p:spPr>
          <a:xfrm>
            <a:off x="534400" y="2467320"/>
            <a:ext cx="88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Collinear factorization of hard exclusive electroproduction of meson: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A1FA5B-5FC3-5154-73C6-C68B2BEABB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16" y="3028091"/>
            <a:ext cx="6566393" cy="95718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9F2F7EB-E9F9-32D9-58F4-48088DD9D96B}"/>
              </a:ext>
            </a:extLst>
          </p:cNvPr>
          <p:cNvGrpSpPr/>
          <p:nvPr/>
        </p:nvGrpSpPr>
        <p:grpSpPr>
          <a:xfrm>
            <a:off x="534400" y="4070190"/>
            <a:ext cx="7741244" cy="862287"/>
            <a:chOff x="337453" y="4024588"/>
            <a:chExt cx="7741244" cy="862287"/>
          </a:xfrm>
        </p:grpSpPr>
        <p:sp>
          <p:nvSpPr>
            <p:cNvPr id="19" name="文本框 3 1">
              <a:extLst>
                <a:ext uri="{FF2B5EF4-FFF2-40B4-BE49-F238E27FC236}">
                  <a16:creationId xmlns:a16="http://schemas.microsoft.com/office/drawing/2014/main" id="{AD694A73-87D0-05A2-17B5-C4EE41D97373}"/>
                </a:ext>
              </a:extLst>
            </p:cNvPr>
            <p:cNvSpPr txBox="1"/>
            <p:nvPr/>
          </p:nvSpPr>
          <p:spPr>
            <a:xfrm>
              <a:off x="337453" y="4024588"/>
              <a:ext cx="7741244" cy="86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dirty="0"/>
                <a:t>In the deeply virtual limit                 , including heavy and light mesons;</a:t>
              </a:r>
            </a:p>
            <a:p>
              <a:pPr marL="285750" indent="-28575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dirty="0"/>
                <a:t>Factorized into GPDs, hard coefficients, and meson distribution amplitude (DA);</a:t>
              </a:r>
            </a:p>
          </p:txBody>
        </p:sp>
        <p:pic>
          <p:nvPicPr>
            <p:cNvPr id="31" name="Picture 30" descr="IguanaTex Bitmap Display&#10;&#10;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Q\to \infty&#10;\end{split}&#10;\end{align*}&#10;\end{document}">
              <a:extLst>
                <a:ext uri="{FF2B5EF4-FFF2-40B4-BE49-F238E27FC236}">
                  <a16:creationId xmlns:a16="http://schemas.microsoft.com/office/drawing/2014/main" id="{B4442AC8-2258-06C5-6138-8F31B208A46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307" y="4150528"/>
              <a:ext cx="826869" cy="229003"/>
            </a:xfrm>
            <a:prstGeom prst="rect">
              <a:avLst/>
            </a:prstGeom>
          </p:spPr>
        </p:pic>
      </p:grpSp>
      <p:sp>
        <p:nvSpPr>
          <p:cNvPr id="33" name="文本框 3 2">
            <a:extLst>
              <a:ext uri="{FF2B5EF4-FFF2-40B4-BE49-F238E27FC236}">
                <a16:creationId xmlns:a16="http://schemas.microsoft.com/office/drawing/2014/main" id="{43EC88C6-6B1B-2E19-B6A7-B5146052C978}"/>
              </a:ext>
            </a:extLst>
          </p:cNvPr>
          <p:cNvSpPr txBox="1"/>
          <p:nvPr/>
        </p:nvSpPr>
        <p:spPr>
          <a:xfrm>
            <a:off x="534400" y="5095452"/>
            <a:ext cx="10184334" cy="8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Only prove at leading-twist for longitudinal productions </a:t>
            </a:r>
            <a:r>
              <a:rPr lang="en-US" altLang="zh-CN" sz="1600" dirty="0"/>
              <a:t>⎼</a:t>
            </a:r>
            <a:r>
              <a:rPr lang="en-US" sz="1600" dirty="0"/>
              <a:t> higher-twist corrections;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It seems to require very high Q to observe the leading-twist scaling, for instance, HERA or future EIC;</a:t>
            </a: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0B8E797E-7E5D-72CE-9FC4-281D8880F1BF}"/>
              </a:ext>
            </a:extLst>
          </p:cNvPr>
          <p:cNvSpPr txBox="1"/>
          <p:nvPr/>
        </p:nvSpPr>
        <p:spPr>
          <a:xfrm>
            <a:off x="4102162" y="2822725"/>
            <a:ext cx="4084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Collins, Frankfurt and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Strikman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(1996)</a:t>
            </a:r>
          </a:p>
        </p:txBody>
      </p:sp>
    </p:spTree>
    <p:extLst>
      <p:ext uri="{BB962C8B-B14F-4D97-AF65-F5344CB8AC3E}">
        <p14:creationId xmlns:p14="http://schemas.microsoft.com/office/powerpoint/2010/main" val="178528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AF27E-A016-DE03-45BE-64D97DC2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Non-Relativistic (NR) QCD</a:t>
            </a:r>
            <a:endParaRPr kumimoji="1" lang="zh-CN" altLang="en-US" dirty="0"/>
          </a:p>
        </p:txBody>
      </p:sp>
      <p:sp>
        <p:nvSpPr>
          <p:cNvPr id="3" name="文本框 1 1">
            <a:extLst>
              <a:ext uri="{FF2B5EF4-FFF2-40B4-BE49-F238E27FC236}">
                <a16:creationId xmlns:a16="http://schemas.microsoft.com/office/drawing/2014/main" id="{6A8E89CD-CA99-805E-28CD-1C403727507E}"/>
              </a:ext>
            </a:extLst>
          </p:cNvPr>
          <p:cNvSpPr txBox="1"/>
          <p:nvPr/>
        </p:nvSpPr>
        <p:spPr>
          <a:xfrm>
            <a:off x="534400" y="1212950"/>
            <a:ext cx="9205131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Another approach is the </a:t>
            </a:r>
            <a:r>
              <a:rPr lang="en-US" altLang="zh-CN" dirty="0"/>
              <a:t>Non-Relativistic QCD factorization:</a:t>
            </a:r>
            <a:endParaRPr lang="en-US" dirty="0"/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1BB9B99E-2DC2-10EB-9E21-10BCFAEB4E8D}"/>
              </a:ext>
            </a:extLst>
          </p:cNvPr>
          <p:cNvSpPr txBox="1"/>
          <p:nvPr/>
        </p:nvSpPr>
        <p:spPr>
          <a:xfrm>
            <a:off x="6096000" y="1220205"/>
            <a:ext cx="2204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Ivanov et. al. (2004)</a:t>
            </a:r>
          </a:p>
        </p:txBody>
      </p:sp>
      <p:pic>
        <p:nvPicPr>
          <p:cNvPr id="5" name="Picture 16 1">
            <a:extLst>
              <a:ext uri="{FF2B5EF4-FFF2-40B4-BE49-F238E27FC236}">
                <a16:creationId xmlns:a16="http://schemas.microsoft.com/office/drawing/2014/main" id="{B3DFC7E8-88D0-B2AA-0B69-1F08D69D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0" b="-11220"/>
          <a:stretch/>
        </p:blipFill>
        <p:spPr>
          <a:xfrm>
            <a:off x="8547244" y="1374093"/>
            <a:ext cx="3472875" cy="3556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D8F75A-38DB-BAC5-61BD-9D91B320AA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9" y="1975934"/>
            <a:ext cx="7884727" cy="865495"/>
          </a:xfrm>
          <a:prstGeom prst="rect">
            <a:avLst/>
          </a:prstGeom>
        </p:spPr>
      </p:pic>
      <p:sp>
        <p:nvSpPr>
          <p:cNvPr id="9" name="文本框 3 1">
            <a:extLst>
              <a:ext uri="{FF2B5EF4-FFF2-40B4-BE49-F238E27FC236}">
                <a16:creationId xmlns:a16="http://schemas.microsoft.com/office/drawing/2014/main" id="{39D74FD4-73C6-10F0-2885-FDCC0A081126}"/>
              </a:ext>
            </a:extLst>
          </p:cNvPr>
          <p:cNvSpPr txBox="1"/>
          <p:nvPr/>
        </p:nvSpPr>
        <p:spPr>
          <a:xfrm>
            <a:off x="534400" y="2997856"/>
            <a:ext cx="8227156" cy="8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Include meson mass and transverse photon cross-sections (higher-twist in </a:t>
            </a:r>
            <a:r>
              <a:rPr lang="en-US" sz="1600" i="1" dirty="0"/>
              <a:t>M/Q</a:t>
            </a:r>
            <a:r>
              <a:rPr lang="en-US" sz="1600" dirty="0"/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Can be extended to photo-productions and threshold photoproductions case.</a:t>
            </a:r>
          </a:p>
        </p:txBody>
      </p:sp>
      <p:sp>
        <p:nvSpPr>
          <p:cNvPr id="11" name="文本框 3 2">
            <a:extLst>
              <a:ext uri="{FF2B5EF4-FFF2-40B4-BE49-F238E27FC236}">
                <a16:creationId xmlns:a16="http://schemas.microsoft.com/office/drawing/2014/main" id="{ECBF86F0-3F0A-0B73-AAE6-42B16C617C89}"/>
              </a:ext>
            </a:extLst>
          </p:cNvPr>
          <p:cNvSpPr txBox="1"/>
          <p:nvPr/>
        </p:nvSpPr>
        <p:spPr>
          <a:xfrm>
            <a:off x="534400" y="4068465"/>
            <a:ext cx="10184334" cy="8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Do not apply to light meson production </a:t>
            </a:r>
            <a:r>
              <a:rPr lang="en-US" altLang="zh-CN" sz="1600" dirty="0"/>
              <a:t>⎼</a:t>
            </a:r>
            <a:r>
              <a:rPr lang="en-US" sz="1600" dirty="0"/>
              <a:t> the massless limit does not exist generally.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More complicated dependence on the meson mass and Q, phenomenology application could be harder.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D37F79-91CC-2868-2F1E-B39EF14B058E}"/>
              </a:ext>
            </a:extLst>
          </p:cNvPr>
          <p:cNvGrpSpPr/>
          <p:nvPr/>
        </p:nvGrpSpPr>
        <p:grpSpPr>
          <a:xfrm>
            <a:off x="1676992" y="5199786"/>
            <a:ext cx="9190440" cy="933478"/>
            <a:chOff x="1676992" y="5199786"/>
            <a:chExt cx="9190440" cy="933478"/>
          </a:xfrm>
        </p:grpSpPr>
        <p:sp>
          <p:nvSpPr>
            <p:cNvPr id="13" name="文本框 1 2 2 1">
              <a:extLst>
                <a:ext uri="{FF2B5EF4-FFF2-40B4-BE49-F238E27FC236}">
                  <a16:creationId xmlns:a16="http://schemas.microsoft.com/office/drawing/2014/main" id="{A131AB22-FD2F-47BD-51AB-6F0267A4B335}"/>
                </a:ext>
              </a:extLst>
            </p:cNvPr>
            <p:cNvSpPr txBox="1"/>
            <p:nvPr/>
          </p:nvSpPr>
          <p:spPr>
            <a:xfrm>
              <a:off x="1676992" y="5199786"/>
              <a:ext cx="9041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 leading-order, the two frameworks can be matched seamlessly in the                limit. </a:t>
              </a:r>
            </a:p>
          </p:txBody>
        </p:sp>
        <p:pic>
          <p:nvPicPr>
            <p:cNvPr id="14" name="Picture 13" descr="IguanaTex Bitmap Display&#10;&#10;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Q\to \infty&#10;\end{split}&#10;\end{align*}&#10;\end{document}">
              <a:extLst>
                <a:ext uri="{FF2B5EF4-FFF2-40B4-BE49-F238E27FC236}">
                  <a16:creationId xmlns:a16="http://schemas.microsoft.com/office/drawing/2014/main" id="{24154ABF-8B65-E6CB-C529-AC127A30F50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8560" y="5282965"/>
              <a:ext cx="826869" cy="229003"/>
            </a:xfrm>
            <a:prstGeom prst="rect">
              <a:avLst/>
            </a:prstGeom>
          </p:spPr>
        </p:pic>
        <p:sp>
          <p:nvSpPr>
            <p:cNvPr id="15" name="文本框 1 2 2 2">
              <a:extLst>
                <a:ext uri="{FF2B5EF4-FFF2-40B4-BE49-F238E27FC236}">
                  <a16:creationId xmlns:a16="http://schemas.microsoft.com/office/drawing/2014/main" id="{33F814D3-8A05-EB3B-6616-6ED0F36EE3FB}"/>
                </a:ext>
              </a:extLst>
            </p:cNvPr>
            <p:cNvSpPr txBox="1"/>
            <p:nvPr/>
          </p:nvSpPr>
          <p:spPr>
            <a:xfrm>
              <a:off x="2029418" y="5763932"/>
              <a:ext cx="883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the non-relativistic approximation of DA 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4C9ECDA-AB0E-DC21-99A7-7FCEA29ED81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853" y="5763932"/>
              <a:ext cx="2710165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29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DFBA-01A7-96D4-6E0B-6D205482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hybrid framework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B1DEBA-0411-5A2C-DBC0-B8793C0A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13" t="2659" r="977" b="5643"/>
          <a:stretch/>
        </p:blipFill>
        <p:spPr>
          <a:xfrm>
            <a:off x="4673016" y="1260312"/>
            <a:ext cx="2845968" cy="120127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8ABA8B7-898C-191F-6EFC-BCD15845AD00}"/>
              </a:ext>
            </a:extLst>
          </p:cNvPr>
          <p:cNvSpPr/>
          <p:nvPr/>
        </p:nvSpPr>
        <p:spPr>
          <a:xfrm>
            <a:off x="920573" y="1561767"/>
            <a:ext cx="3525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/>
                <a:solidFill>
                  <a:srgbClr val="F40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DVMP Framework</a:t>
            </a:r>
            <a:endParaRPr lang="zh-CN" altLang="en-US" sz="3200" dirty="0">
              <a:ln/>
              <a:solidFill>
                <a:srgbClr val="F40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330E25-7949-E6AF-FC73-872B2DE3EDBC}"/>
              </a:ext>
            </a:extLst>
          </p:cNvPr>
          <p:cNvSpPr/>
          <p:nvPr/>
        </p:nvSpPr>
        <p:spPr>
          <a:xfrm>
            <a:off x="7745524" y="1561765"/>
            <a:ext cx="3852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/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NRQCD Framework</a:t>
            </a:r>
            <a:endParaRPr lang="zh-CN" altLang="en-US" sz="3200" dirty="0">
              <a:ln/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 1">
                <a:extLst>
                  <a:ext uri="{FF2B5EF4-FFF2-40B4-BE49-F238E27FC236}">
                    <a16:creationId xmlns:a16="http://schemas.microsoft.com/office/drawing/2014/main" id="{1B9A9A58-98EF-47E8-BDD1-9D5D58E3C586}"/>
                  </a:ext>
                </a:extLst>
              </p:cNvPr>
              <p:cNvSpPr txBox="1"/>
              <p:nvPr/>
            </p:nvSpPr>
            <p:spPr>
              <a:xfrm>
                <a:off x="1023151" y="2484236"/>
                <a:ext cx="3316158" cy="1813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Equivalent treatment to light-meson productions;</a:t>
                </a:r>
              </a:p>
              <a:p>
                <a:pPr marL="285750" indent="-285750">
                  <a:lnSpc>
                    <a:spcPct val="12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The Q can be large within the HERA and future EIC data; </a:t>
                </a:r>
              </a:p>
              <a:p>
                <a:pPr marL="285750" indent="-285750">
                  <a:lnSpc>
                    <a:spcPct val="125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/>
                  <a:t> mass is not as heavy;</a:t>
                </a:r>
              </a:p>
            </p:txBody>
          </p:sp>
        </mc:Choice>
        <mc:Fallback xmlns="">
          <p:sp>
            <p:nvSpPr>
              <p:cNvPr id="7" name="文本框 3 1">
                <a:extLst>
                  <a:ext uri="{FF2B5EF4-FFF2-40B4-BE49-F238E27FC236}">
                    <a16:creationId xmlns:a16="http://schemas.microsoft.com/office/drawing/2014/main" id="{1B9A9A58-98EF-47E8-BDD1-9D5D58E3C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51" y="2484236"/>
                <a:ext cx="3316158" cy="1813317"/>
              </a:xfrm>
              <a:prstGeom prst="rect">
                <a:avLst/>
              </a:prstGeom>
              <a:blipFill>
                <a:blip r:embed="rId6"/>
                <a:stretch>
                  <a:fillRect l="-735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3 2">
            <a:extLst>
              <a:ext uri="{FF2B5EF4-FFF2-40B4-BE49-F238E27FC236}">
                <a16:creationId xmlns:a16="http://schemas.microsoft.com/office/drawing/2014/main" id="{6B47CF9D-C031-14A3-6A5E-569905FFDE3C}"/>
              </a:ext>
            </a:extLst>
          </p:cNvPr>
          <p:cNvSpPr txBox="1"/>
          <p:nvPr/>
        </p:nvSpPr>
        <p:spPr>
          <a:xfrm>
            <a:off x="7971484" y="2484841"/>
            <a:ext cx="3525921" cy="167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heavy mass corrections can be significant at lower Q;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transverse-photon cross-sections can be calculated without the need of modeling;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0489DD-B665-6C9C-2D66-E834CE4FF22D}"/>
              </a:ext>
            </a:extLst>
          </p:cNvPr>
          <p:cNvSpPr/>
          <p:nvPr/>
        </p:nvSpPr>
        <p:spPr>
          <a:xfrm>
            <a:off x="4757332" y="2454787"/>
            <a:ext cx="2677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Perturbative matching</a:t>
            </a:r>
            <a:endParaRPr lang="zh-CN" altLang="en-US" sz="20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左 9">
            <a:extLst>
              <a:ext uri="{FF2B5EF4-FFF2-40B4-BE49-F238E27FC236}">
                <a16:creationId xmlns:a16="http://schemas.microsoft.com/office/drawing/2014/main" id="{9F56F99D-371D-849C-7C5A-554E6347A2B0}"/>
              </a:ext>
            </a:extLst>
          </p:cNvPr>
          <p:cNvSpPr/>
          <p:nvPr/>
        </p:nvSpPr>
        <p:spPr>
          <a:xfrm>
            <a:off x="4673017" y="3267294"/>
            <a:ext cx="1107205" cy="250507"/>
          </a:xfrm>
          <a:prstGeom prst="leftArrow">
            <a:avLst/>
          </a:prstGeom>
          <a:solidFill>
            <a:srgbClr val="F400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 descr="\documentclass{article}&#10;\usepackage{amsmath,mathrsfs,xcolor,amssymb,slashed}&#10;\pagestyle{empty}&#10;\begin{document}&#10;\begin{align*}&#10;\begin{split}&#10;Q\gg M_{J/\psi}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D9EB4B19-BE3A-F0A5-93DA-51E7292C28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18" y="3026944"/>
            <a:ext cx="1007204" cy="229920"/>
          </a:xfrm>
          <a:prstGeom prst="rect">
            <a:avLst/>
          </a:prstGeom>
        </p:spPr>
      </p:pic>
      <p:sp>
        <p:nvSpPr>
          <p:cNvPr id="13" name="箭头: 左 12">
            <a:extLst>
              <a:ext uri="{FF2B5EF4-FFF2-40B4-BE49-F238E27FC236}">
                <a16:creationId xmlns:a16="http://schemas.microsoft.com/office/drawing/2014/main" id="{D60A26A3-A886-F791-11DF-EA7221BCC80F}"/>
              </a:ext>
            </a:extLst>
          </p:cNvPr>
          <p:cNvSpPr/>
          <p:nvPr/>
        </p:nvSpPr>
        <p:spPr>
          <a:xfrm rot="10800000">
            <a:off x="6411779" y="3265642"/>
            <a:ext cx="1107205" cy="250507"/>
          </a:xfrm>
          <a:prstGeom prst="leftArrow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5" descr="\documentclass{article}&#10;\usepackage{amsmath,mathrsfs,xcolor,amssymb,slashed}&#10;\pagestyle{empty}&#10;\begin{document}&#10;\begin{align*}&#10;\begin{split}&#10;Q \lesssim M_{J/\psi}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4338412E-94CD-4838-CF12-CC25AFB208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9" y="3029190"/>
            <a:ext cx="960175" cy="236452"/>
          </a:xfrm>
          <a:prstGeom prst="rect">
            <a:avLst/>
          </a:prstGeom>
        </p:spPr>
      </p:pic>
      <p:sp>
        <p:nvSpPr>
          <p:cNvPr id="17" name="文本框 1 2">
            <a:extLst>
              <a:ext uri="{FF2B5EF4-FFF2-40B4-BE49-F238E27FC236}">
                <a16:creationId xmlns:a16="http://schemas.microsoft.com/office/drawing/2014/main" id="{C9A4F5E2-16EC-BA5C-B5A6-8824B6FB1D80}"/>
              </a:ext>
            </a:extLst>
          </p:cNvPr>
          <p:cNvSpPr txBox="1"/>
          <p:nvPr/>
        </p:nvSpPr>
        <p:spPr>
          <a:xfrm>
            <a:off x="680919" y="5310156"/>
            <a:ext cx="108301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In the current approximation, the hybrid framework only reduces to the DVMP framework in the large Q limit at NLO, but the dependence on the </a:t>
            </a:r>
            <a:r>
              <a:rPr lang="en-US" dirty="0" err="1"/>
              <a:t>Jpsi</a:t>
            </a:r>
            <a:r>
              <a:rPr lang="en-US" dirty="0"/>
              <a:t> mass are still unmatched to NRQCD at NLO (to be fixed!).</a:t>
            </a:r>
          </a:p>
        </p:txBody>
      </p:sp>
      <p:pic>
        <p:nvPicPr>
          <p:cNvPr id="19" name="图片 18" descr="\documentclass{article}&#10;\usepackage{amsmath,mathrsfs,xcolor,amssymb,slashed}&#10;\pagestyle{empty}&#10;\begin{document}&#10;\begin{align*}&#10;\begin{split}&#10;\mathcal{H}^g_{\rm{Hyb.}} = \frac{ e_q f_{J/\psi} }{N_C} \frac{Q}{Q^2+M_{J/\psi}^2}\int_0^{1}\text{d}z \int\limits_{-1}^1 \text{d}{x} C_1^g (x, \xi,z) H^g (x, \xi, t) \Phi(z) \ ,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7319E4E3-B006-69F6-2AA2-A9A04E93C9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92" y="4367837"/>
            <a:ext cx="7210014" cy="8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9261-81CC-87BB-E373-8D581FAB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 from the fit</a:t>
            </a:r>
          </a:p>
        </p:txBody>
      </p:sp>
      <p:sp>
        <p:nvSpPr>
          <p:cNvPr id="7" name="文本框 1 1">
            <a:extLst>
              <a:ext uri="{FF2B5EF4-FFF2-40B4-BE49-F238E27FC236}">
                <a16:creationId xmlns:a16="http://schemas.microsoft.com/office/drawing/2014/main" id="{80D914E6-C8A2-77CD-9E86-D7D8EA937414}"/>
              </a:ext>
            </a:extLst>
          </p:cNvPr>
          <p:cNvSpPr txBox="1"/>
          <p:nvPr/>
        </p:nvSpPr>
        <p:spPr>
          <a:xfrm>
            <a:off x="534400" y="1212950"/>
            <a:ext cx="112530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differential cross-section can be fitted well (17 data points </a:t>
            </a:r>
            <a:r>
              <a:rPr lang="en-US" dirty="0" err="1"/>
              <a:t>v.s</a:t>
            </a:r>
            <a:r>
              <a:rPr lang="en-US" dirty="0"/>
              <a:t>. 4-5 off-forward parameters)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D90CBBFF-DC6E-6349-DC66-F312465DC6AD}"/>
              </a:ext>
            </a:extLst>
          </p:cNvPr>
          <p:cNvSpPr txBox="1"/>
          <p:nvPr/>
        </p:nvSpPr>
        <p:spPr>
          <a:xfrm>
            <a:off x="1147584" y="4823744"/>
            <a:ext cx="989683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Both NLO corrections and the heavy mass corrections are necessary for the fit.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Large bands by varying the factorization scale by a factor of 2 (confirmed by other works)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Recent study founds that </a:t>
            </a:r>
            <a:r>
              <a:rPr lang="en-US" dirty="0" err="1"/>
              <a:t>resummation</a:t>
            </a:r>
            <a:r>
              <a:rPr lang="en-US" dirty="0"/>
              <a:t> can be helpful in photo-productions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64B097C4-6C72-C899-D3B0-E675A8C785F2}"/>
              </a:ext>
            </a:extLst>
          </p:cNvPr>
          <p:cNvSpPr txBox="1"/>
          <p:nvPr/>
        </p:nvSpPr>
        <p:spPr>
          <a:xfrm>
            <a:off x="8206756" y="425993"/>
            <a:ext cx="167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Gabriel’s talk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7817F2-86B3-3CA6-261B-D77B45399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4" y="1909548"/>
            <a:ext cx="5379915" cy="26741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2E50CFD-CD95-2E43-A144-CC778DA40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69" y="1909548"/>
            <a:ext cx="5092871" cy="26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254B-34F7-1EAD-7C5B-D571F541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Perturbative corrections at NLO</a:t>
            </a:r>
          </a:p>
        </p:txBody>
      </p:sp>
      <p:sp>
        <p:nvSpPr>
          <p:cNvPr id="6" name="文本框 1 1 1">
            <a:extLst>
              <a:ext uri="{FF2B5EF4-FFF2-40B4-BE49-F238E27FC236}">
                <a16:creationId xmlns:a16="http://schemas.microsoft.com/office/drawing/2014/main" id="{A2EDFA8B-7437-26AA-1885-CBBDC2C257F3}"/>
              </a:ext>
            </a:extLst>
          </p:cNvPr>
          <p:cNvSpPr txBox="1"/>
          <p:nvPr/>
        </p:nvSpPr>
        <p:spPr>
          <a:xfrm>
            <a:off x="534400" y="1212950"/>
            <a:ext cx="112530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more direct evidence can be found in the transition form factors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9F66686-D7EE-A481-76ED-0EF4C00322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48" y="1313585"/>
            <a:ext cx="3369371" cy="373606"/>
          </a:xfrm>
          <a:prstGeom prst="rect">
            <a:avLst/>
          </a:prstGeom>
        </p:spPr>
      </p:pic>
      <p:sp>
        <p:nvSpPr>
          <p:cNvPr id="9" name="文本框 1 1 2">
            <a:extLst>
              <a:ext uri="{FF2B5EF4-FFF2-40B4-BE49-F238E27FC236}">
                <a16:creationId xmlns:a16="http://schemas.microsoft.com/office/drawing/2014/main" id="{E7CA44B1-0A5A-BA82-DC9B-A0AA55C61B83}"/>
              </a:ext>
            </a:extLst>
          </p:cNvPr>
          <p:cNvSpPr txBox="1"/>
          <p:nvPr/>
        </p:nvSpPr>
        <p:spPr>
          <a:xfrm>
            <a:off x="557180" y="5826011"/>
            <a:ext cx="1101922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There is relatively strong cancelations between LO and NLO contributions even at high factorization scale.</a:t>
            </a:r>
          </a:p>
        </p:txBody>
      </p:sp>
      <p:pic>
        <p:nvPicPr>
          <p:cNvPr id="11" name="图片 10" descr="图表, 图示&#10;&#10;描述已自动生成">
            <a:extLst>
              <a:ext uri="{FF2B5EF4-FFF2-40B4-BE49-F238E27FC236}">
                <a16:creationId xmlns:a16="http://schemas.microsoft.com/office/drawing/2014/main" id="{A3D613F0-8C79-4A26-D1BB-04BD1C3C9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72" y="1918752"/>
            <a:ext cx="5819828" cy="369526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4076C20B-90B9-D62D-8895-D2BB006A70EA}"/>
              </a:ext>
            </a:extLst>
          </p:cNvPr>
          <p:cNvSpPr txBox="1"/>
          <p:nvPr/>
        </p:nvSpPr>
        <p:spPr>
          <a:xfrm>
            <a:off x="8649733" y="1704079"/>
            <a:ext cx="2985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C,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Flett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et. al. (2024)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3C6073B-A2A3-9C8A-4766-091C14E68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3" y="1900118"/>
            <a:ext cx="5126931" cy="36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1916.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/>
  <p:tag name="IGUANATEXSIZE" val="28"/>
  <p:tag name="IGUANATEXCURSOR" val="1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578.1777"/>
  <p:tag name="LATEXADDIN" val="\documentclass{article}&#10;\usepackage{amsmath,mathrsfs,xcolor,amssymb,slashed}&#10;\pagestyle{empty}&#10;\begin{document}&#10;\begin{align*}&#10;\begin{split}&#10;Q\gg M_{J/\psi}&#10;\end{split}&#10;\end{align*}&#10;\end{document}"/>
  <p:tag name="IGUANATEXSIZE" val="28"/>
  <p:tag name="IGUANATEXCURSOR" val="155"/>
  <p:tag name="TRANSPARENCY" val="True"/>
  <p:tag name="LATEXENGINEID" val="0"/>
  <p:tag name="TEMPFOLDER" val="C:\Users\Yuxun\Documents\Workspace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551.1811"/>
  <p:tag name="LATEXADDIN" val="\documentclass{article}&#10;\usepackage{amsmath,mathrsfs,xcolor,amssymb,slashed}&#10;\pagestyle{empty}&#10;\begin{document}&#10;\begin{align*}&#10;\begin{split}&#10;Q \lesssim M_{J/\psi}&#10;\end{split}&#10;\end{align*}&#10;\end{document}"/>
  <p:tag name="IGUANATEXSIZE" val="28"/>
  <p:tag name="IGUANATEXCURSOR" val="148"/>
  <p:tag name="TRANSPARENCY" val="True"/>
  <p:tag name="LATEXENGINEID" val="0"/>
  <p:tag name="TEMPFOLDER" val="C:\Users\Yuxun\Documents\Workspace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3608.549"/>
  <p:tag name="LATEXADDIN" val="\documentclass{article}&#10;\usepackage{amsmath,mathrsfs,xcolor,amssymb,slashed}&#10;\pagestyle{empty}&#10;\begin{document}&#10;\begin{align*}&#10;\begin{split}&#10;\mathcal{H}^g_{\rm{Hyb.}} = \frac{ e_q f_{J/\psi} }{N_C} \frac{Q}{Q^2+M_{J/\psi}^2}\int_0^{1}\text{d}z \int\limits_{-1}^1 \text{d}{x} C_1^g (x, \xi,z) H^g (x, \xi, t) \Phi(z) \ ,&#10;\end{split}&#10;\end{align*}&#10;\end{document}"/>
  <p:tag name="IGUANATEXSIZE" val="28"/>
  <p:tag name="IGUANATEXCURSOR" val="270"/>
  <p:tag name="TRANSPARENCY" val="True"/>
  <p:tag name="LATEXENGINEID" val="0"/>
  <p:tag name="TEMPFOLDER" val="C:\Users\Yuxun\Documents\Workspace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"/>
  <p:tag name="ORIGINALWIDTH" val="1461"/>
  <p:tag name="LATEXADDIN" val="\documentclass{article}&#10;\usepackage{amsmath,mathrsfs,xcolor,amssymb,slashed}&#10;\pagestyle{empty}&#10;\begin{document}&#10;\begin{align*}&#10;\begin{split}&#10;\mathcal{H}=\mathcal{H}_{g}^{\rm{LO}}+\mathcal{H}_{g}^{\rm{NLO}}+\mathcal{H}_{q}^{\rm{NLO}}&#10;\end{split}&#10;\end{align*}&#10;\end{document}"/>
  <p:tag name="IGUANATEXSIZE" val="28"/>
  <p:tag name="IGUANATEXCURSOR" val="189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"/>
  <p:tag name="ORIGINALWIDTH" val="820"/>
  <p:tag name="LATEXADDIN" val="\documentclass{article}&#10;\usepackage{amsmath,mathrsfs,xcolor,amssymb,slashed}&#10;\pagestyle{empty}&#10;\begin{document}&#10;\begin{align*}&#10;\begin{split}&#10;\left&lt;Q^2\right&gt;=7~\text{GeV}^2&#10;\end{split}&#10;\end{align*}&#10;\end{document}"/>
  <p:tag name="IGUANATEXSIZE" val="28"/>
  <p:tag name="IGUANATEXCURSOR" val="160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"/>
  <p:tag name="ORIGINALWIDTH" val="979"/>
  <p:tag name="LATEXADDIN" val="\documentclass{article}&#10;\usepackage{amsmath,mathrsfs,xcolor,amssymb,slashed}&#10;\pagestyle{empty}&#10;\begin{document}&#10;\begin{align*}&#10;\begin{split}&#10;\left&lt;Q^2\right&gt;=22.4~\text{GeV}^2&#10;\end{split}&#10;\end{align*}&#10;\end{document}"/>
  <p:tag name="IGUANATEXSIZE" val="28"/>
  <p:tag name="IGUANATEXCURSOR" val="162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"/>
  <p:tag name="ORIGINALWIDTH" val="1248"/>
  <p:tag name="LATEXADDIN" val="\documentclass{article}&#10;\usepackage{amsmath,mathrsfs,xcolor,amssymb,slashed}&#10;\pagestyle{empty}&#10;\begin{document}&#10;\begin{align*}&#10;\begin{split}&#10;\left&lt;Q^2\right&gt;&amp;=7~\text{GeV}^2 (\text{blue}) \\&#10;\left&lt;Q^2\right&gt;&amp;=22.4~\text{GeV}^2 (\text{red})&#10;\end{split}&#10;\end{align*}&#10;\end{document}"/>
  <p:tag name="IGUANATEXSIZE" val="28"/>
  <p:tag name="IGUANATEXCURSOR" val="237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"/>
  <p:tag name="ORIGINALWIDTH" val="1170"/>
  <p:tag name="LATEXADDIN" val="\documentclass{article}&#10;\usepackage{amsmath,mathrsfs,xcolor,amssymb,slashed}&#10;\pagestyle{empty}&#10;\begin{document}&#10;\begin{align*}&#10;\begin{split}&#10;\log(1/\xi) \sim \log(m_c/Q)&#10;\end{split}&#10;\end{align*}&#10;\end{document}"/>
  <p:tag name="IGUANATEXSIZE" val="18"/>
  <p:tag name="IGUANATEXCURSOR" val="168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477.69"/>
  <p:tag name="OUTPUTTYPE" val="PNG"/>
  <p:tag name="IGUANATEXVERSION" val="160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F(x, \xi, t)=\frac{1}{2 i} \int_{c-i \infty}^{c+i \infty} d j \frac{p_{j}(x, \xi)}{\sin (\pi[j+1])} \mathcal{F}_{j}(\xi, t)\ ,&#10;\end{split}&#10;\end{align*}&#10;\end{document}"/>
  <p:tag name="IGUANATEXSIZE" val="20"/>
  <p:tag name="IGUANATEXCURSOR" val="638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85.4518"/>
  <p:tag name="OUTPUTTYPE" val="PNG"/>
  <p:tag name="IGUANATEXVERSION" val="160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\mathcal{F}_j(\xi,t)&#10;\end{split}&#10;\end{align*}&#10;\end{document}"/>
  <p:tag name="IGUANATEXSIZE" val="24"/>
  <p:tag name="IGUANATEXCURSOR" val="53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90.7012"/>
  <p:tag name="OUTPUTTYPE" val="PNG"/>
  <p:tag name="IGUANATEXVERSION" val="160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p_j(x,\xi)&#10;\end{split}&#10;\end{align*}&#10;\end{document}"/>
  <p:tag name="IGUANATEXSIZE" val="24"/>
  <p:tag name="IGUANATEXCURSOR" val="52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"/>
  <p:tag name="ORIGINALWIDTH" val="2991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\mathcal{H}^g_{\rm{DVMP}} = \frac{ e_q f_{V} }{N_C Q} \int_0^{1}\text{d}z\int\limits_{-1}^1 \text{d}{x} C^g_1 (x, \xi,z) H^g (x, \xi, t) \Phi^V(z)&#10;\end{split}&#10;\end{align*}&#10;\end{document}"/>
  <p:tag name="IGUANATEXSIZE" val="20"/>
  <p:tag name="IGUANATEXCURSOR" val="612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03.4495"/>
  <p:tag name="OUTPUTTYPE" val="PNG"/>
  <p:tag name="IGUANATEXVERSION" val="160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Q\to \infty&#10;\end{split}&#10;\end{align*}&#10;\end{document}"/>
  <p:tag name="IGUANATEXSIZE" val="16"/>
  <p:tag name="IGUANATEXCURSOR" val="523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"/>
  <p:tag name="ORIGINALWIDTH" val="3972"/>
  <p:tag name="LATEXADDIN" val="\documentclass{article}&#10;\usepackage{amsmath,mathrsfs,xcolor,amssymb,slashed}&#10;\pagestyle{empty}&#10;\begin{document}&#10;\begin{align*}&#10;\begin{split}&#10;\mathcal{H}^g_{\rm{NRQCD}} = \frac{  e_q}{N_C } \left(\frac{\left&lt;O_1\right&gt;_V}{m_q}\right)^{1/2} \frac{Q}{Q^2+M_{V}^2} \int\limits_{-1}^1 \text{d}{x} C^g_2 \left(x, \xi, M_V,Q\right) H^g (x, \xi, t) \ ,&#10;\end{split}&#10;\end{align*}&#10;\end{document}"/>
  <p:tag name="IGUANATEXSIZE" val="28"/>
  <p:tag name="IGUANATEXCURSOR" val="287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03.4495"/>
  <p:tag name="OUTPUTTYPE" val="PNG"/>
  <p:tag name="IGUANATEXVERSION" val="160"/>
  <p:tag name="LATEXADDIN" val="\documentclass{article}&#10;\usepackage{amsmath,mathrsfs,xcolor,amssymb,slashed,bm}&#10;\usepackage{amsfonts}&#10;\usepackage{mwe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Q\to \infty&#10;\end{split}&#10;\end{align*}&#10;\end{document}"/>
  <p:tag name="IGUANATEXSIZE" val="16"/>
  <p:tag name="IGUANATEXCURSOR" val="523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"/>
  <p:tag name="ORIGINALWIDTH" val="1042"/>
  <p:tag name="LATEXADDIN" val="\documentclass{article}&#10;\usepackage{amsmath,mathrsfs,xcolor,amssymb,slashed}&#10;\pagestyle{empty}&#10;\begin{document}&#10;\begin{align*}&#10;\begin{split}&#10;\Phi^V(z)=\delta(z-1/2)&#10;\end{split}&#10;\end{align*}&#10;\end{document}"/>
  <p:tag name="IGUANATEXSIZE" val="18"/>
  <p:tag name="IGUANATEXCURSOR" val="150"/>
  <p:tag name="TRANSPARENCY" val="True"/>
  <p:tag name="LATEXENGINEID" val="0"/>
  <p:tag name="TEMPFOLDER" val="/Users/guoyuxun/Library/Containers/com.microsoft.Powerpoint/Data/tmp/TemporaryItems/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26792</TotalTime>
  <Words>978</Words>
  <Application>Microsoft Macintosh PowerPoint</Application>
  <PresentationFormat>宽屏</PresentationFormat>
  <Paragraphs>104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 Math</vt:lpstr>
      <vt:lpstr>Century</vt:lpstr>
      <vt:lpstr>Comic Sans MS</vt:lpstr>
      <vt:lpstr>Corbel</vt:lpstr>
      <vt:lpstr>Microsoft Himalaya</vt:lpstr>
      <vt:lpstr>Microsoft Sans Serif</vt:lpstr>
      <vt:lpstr>Times New Roman</vt:lpstr>
      <vt:lpstr>Wingdings</vt:lpstr>
      <vt:lpstr>Office 主题​​</vt:lpstr>
      <vt:lpstr>Updates on GPDs through Universal Moment Parameterization (GUMP) on the gluon GPDs and heavy vector meson productions</vt:lpstr>
      <vt:lpstr>Outline</vt:lpstr>
      <vt:lpstr>GPDs in terms of Moments</vt:lpstr>
      <vt:lpstr>‘Missing’ gluons in GUMP 2023</vt:lpstr>
      <vt:lpstr>Gluons structures with heavy vector meson</vt:lpstr>
      <vt:lpstr>Non-Relativistic (NR) QCD</vt:lpstr>
      <vt:lpstr>A hybrid framework</vt:lpstr>
      <vt:lpstr>Some results from the fit</vt:lpstr>
      <vt:lpstr>Perturbative corrections at NLO</vt:lpstr>
      <vt:lpstr>Lessons for the matching </vt:lpstr>
      <vt:lpstr>Resummation beyond NLO</vt:lpstr>
      <vt:lpstr>Summary and outlook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JPSI_SPIN2023_Yuxun</dc:title>
  <dc:creator>Yuxun Guo</dc:creator>
  <cp:lastModifiedBy>Yuxun Guo</cp:lastModifiedBy>
  <cp:revision>1860</cp:revision>
  <dcterms:created xsi:type="dcterms:W3CDTF">2022-10-06T01:08:42Z</dcterms:created>
  <dcterms:modified xsi:type="dcterms:W3CDTF">2024-09-14T10:15:31Z</dcterms:modified>
</cp:coreProperties>
</file>