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413" r:id="rId2"/>
    <p:sldId id="798" r:id="rId3"/>
    <p:sldId id="801" r:id="rId4"/>
    <p:sldId id="735" r:id="rId5"/>
    <p:sldId id="749" r:id="rId6"/>
    <p:sldId id="797" r:id="rId7"/>
    <p:sldId id="782" r:id="rId8"/>
    <p:sldId id="769" r:id="rId9"/>
    <p:sldId id="763" r:id="rId10"/>
    <p:sldId id="774" r:id="rId11"/>
    <p:sldId id="779" r:id="rId12"/>
    <p:sldId id="770" r:id="rId13"/>
    <p:sldId id="759" r:id="rId14"/>
    <p:sldId id="766" r:id="rId15"/>
    <p:sldId id="768" r:id="rId16"/>
    <p:sldId id="79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3F1E"/>
    <a:srgbClr val="FB2D2F"/>
    <a:srgbClr val="FF2120"/>
    <a:srgbClr val="FF0082"/>
    <a:srgbClr val="FF0080"/>
    <a:srgbClr val="FD0033"/>
    <a:srgbClr val="FFFF00"/>
    <a:srgbClr val="FFC000"/>
    <a:srgbClr val="51F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239" autoAdjust="0"/>
    <p:restoredTop sz="99840" autoAdjust="0"/>
  </p:normalViewPr>
  <p:slideViewPr>
    <p:cSldViewPr snapToObjects="1">
      <p:cViewPr varScale="1">
        <p:scale>
          <a:sx n="151" d="100"/>
          <a:sy n="151" d="100"/>
        </p:scale>
        <p:origin x="200" y="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E50F-4BEE-1540-B987-3D2E6F25D5D8}" type="datetimeFigureOut">
              <a:rPr lang="en-US" smtClean="0"/>
              <a:pPr/>
              <a:t>9/10/24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351-30D7-7D4E-8238-DF41A34D9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42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2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7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41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33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80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3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2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5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1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29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86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91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83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40A9F-CC87-D346-9976-B7CE49DB7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D1692C-64D1-1346-B804-148E74BFE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C1A4A-8DDF-D54B-96EC-3CA4FC19A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CBF7123-056F-4540-A9F4-E6F326E8B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BFEC6C2-463F-6E48-8885-D8A61BF55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E2CA12B-A48A-EC4C-95CA-A506E3B77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C04E742-8FF3-F44C-87E1-E133DED7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A7387-6D52-C240-B967-337E5D8E1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28A0B2-7A63-9F48-B2A5-51FDA41E2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8A2CB5-6506-3247-8E1C-4B83619FF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7D8D8E-0F49-6A41-8C9C-011F35D225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B91CF2-91B4-4847-96D6-D6490650F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62463E-C978-2845-9480-A386CB9DD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C809B3-A184-6F44-9286-32F1DA85D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46E6AC-C412-8E40-A4DD-7393DB7B0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322B0-2D7E-5A47-A6DF-8A0E99532D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10" Type="http://schemas.openxmlformats.org/officeDocument/2006/relationships/image" Target="../media/image18.em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2895600"/>
            <a:ext cx="6934200" cy="914400"/>
          </a:xfrm>
          <a:solidFill>
            <a:srgbClr val="FFFF00"/>
          </a:solidFill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  1. ILM :    QCD  @  0.7 GeV</a:t>
            </a: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7" name="Picture 6" descr="Screen Shot 2017-07-06 at 6.35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3486"/>
            <a:ext cx="1765300" cy="1429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685800" y="6096000"/>
            <a:ext cx="1524000" cy="369332"/>
          </a:xfrm>
          <a:prstGeom prst="rect">
            <a:avLst/>
          </a:prstGeom>
          <a:solidFill>
            <a:srgbClr val="51FF5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JLAB  24’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8AD2ADE5-F6B8-3F40-A28E-8B2E45FE1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038600"/>
            <a:ext cx="6934200" cy="914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defTabSz="914400"/>
            <a:r>
              <a:rPr lang="en-US" sz="4000" kern="0" dirty="0">
                <a:solidFill>
                  <a:srgbClr val="FF0000"/>
                </a:solidFill>
              </a:rPr>
              <a:t>2. dual-G: QCD  @ low-x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295400" y="1008312"/>
            <a:ext cx="2145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V-longitudinal in ILM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5436673" y="1021542"/>
            <a:ext cx="1465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Rho-LT in ILM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0E5CE-C01E-AF49-BF3D-D41A0E382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05510"/>
            <a:ext cx="3195069" cy="22568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3C2CA-049B-4E4E-9DB2-8758A983E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255" y="4114800"/>
            <a:ext cx="3188814" cy="2133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4CE7C9-20DB-C84E-A107-1B8A45869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705510"/>
            <a:ext cx="2803066" cy="304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A2CA1-58EC-284F-BEE7-E7AB23029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871" y="5200894"/>
            <a:ext cx="2803066" cy="10475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36DD72-1981-5940-823E-187F190C5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745" y="6477000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B8332-5567-7442-9C54-DE628AC0C3D5}"/>
              </a:ext>
            </a:extLst>
          </p:cNvPr>
          <p:cNvSpPr txBox="1"/>
          <p:nvPr/>
        </p:nvSpPr>
        <p:spPr>
          <a:xfrm>
            <a:off x="381000" y="259843"/>
            <a:ext cx="16979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 ILM: LFWFs</a:t>
            </a:r>
          </a:p>
        </p:txBody>
      </p:sp>
    </p:spTree>
    <p:extLst>
      <p:ext uri="{BB962C8B-B14F-4D97-AF65-F5344CB8AC3E}">
        <p14:creationId xmlns:p14="http://schemas.microsoft.com/office/powerpoint/2010/main" val="2644701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676400" y="909797"/>
            <a:ext cx="121219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FFs in ILM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5029200" y="909797"/>
            <a:ext cx="231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Regions for FFs in ILM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14E79-E8F3-5D4D-BDB7-9CD1BF53E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09" y="1366256"/>
            <a:ext cx="2334404" cy="2120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4EA671-1FA4-8C4B-B58C-5DD6D8F33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009" y="3717925"/>
            <a:ext cx="2334404" cy="1752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2ACC9E-15E0-C140-B937-254391F50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900496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77B25-F471-3E4A-9520-3AB595DAA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882" y="1366256"/>
            <a:ext cx="2757518" cy="1814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9754D-F1DF-2B48-8085-EBE8F27F3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594737"/>
            <a:ext cx="2667000" cy="1891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992E0C-324E-AA42-AFD6-2D85BC11842C}"/>
              </a:ext>
            </a:extLst>
          </p:cNvPr>
          <p:cNvSpPr txBox="1"/>
          <p:nvPr/>
        </p:nvSpPr>
        <p:spPr>
          <a:xfrm>
            <a:off x="474183" y="285671"/>
            <a:ext cx="13516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3. ILM: FFs</a:t>
            </a:r>
          </a:p>
        </p:txBody>
      </p:sp>
    </p:spTree>
    <p:extLst>
      <p:ext uri="{BB962C8B-B14F-4D97-AF65-F5344CB8AC3E}">
        <p14:creationId xmlns:p14="http://schemas.microsoft.com/office/powerpoint/2010/main" val="1594502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792614" y="1328381"/>
            <a:ext cx="19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EM FF: soft region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3948698" y="1328381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Pion 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287E6D-D9C6-4241-8413-9C90A1BD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923" y="1982023"/>
            <a:ext cx="2362200" cy="22463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4EC704-C03C-BB41-B9F5-946C792AD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317" y="4594225"/>
            <a:ext cx="2362200" cy="12630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7B3D3-A260-FF4E-AE80-6FBFF3828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1200"/>
            <a:ext cx="2696478" cy="3886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CAFE78-0E49-8846-986C-DE341A381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6400800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8EADD3-BAF7-6B44-A783-4DA746A33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169" y="1981200"/>
            <a:ext cx="2713832" cy="38862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785156-D257-B646-A23C-6A04349E528D}"/>
              </a:ext>
            </a:extLst>
          </p:cNvPr>
          <p:cNvSpPr txBox="1"/>
          <p:nvPr/>
        </p:nvSpPr>
        <p:spPr>
          <a:xfrm>
            <a:off x="6972312" y="1328381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Rho 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F732E5-F820-B543-A06A-0D44CEF44B18}"/>
              </a:ext>
            </a:extLst>
          </p:cNvPr>
          <p:cNvSpPr txBox="1"/>
          <p:nvPr/>
        </p:nvSpPr>
        <p:spPr>
          <a:xfrm>
            <a:off x="324748" y="304046"/>
            <a:ext cx="13516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3. ILM: FFs</a:t>
            </a:r>
          </a:p>
        </p:txBody>
      </p:sp>
    </p:spTree>
    <p:extLst>
      <p:ext uri="{BB962C8B-B14F-4D97-AF65-F5344CB8AC3E}">
        <p14:creationId xmlns:p14="http://schemas.microsoft.com/office/powerpoint/2010/main" val="2699029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762000" y="1213949"/>
            <a:ext cx="1542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Pion EMT: Soft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3886200" y="1213949"/>
            <a:ext cx="13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Pion EMT FF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F61314-181C-9E42-AFBC-E9169C7F2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406" y="1826787"/>
            <a:ext cx="2667000" cy="21380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30779E-505C-A243-B368-79E3E65AE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933" y="4066721"/>
            <a:ext cx="2667001" cy="200387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5C5AE7-2EA4-3C48-8BF4-7A95ACF98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345267"/>
            <a:ext cx="2438087" cy="3733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EADBC5-2103-CF49-BEC1-0F756F154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230" y="6348361"/>
            <a:ext cx="22606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9241A-A5D4-0A4E-B592-D671A5172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93" y="1826787"/>
            <a:ext cx="1917700" cy="419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451838-821E-3641-807E-3E007412EA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259" y="1830263"/>
            <a:ext cx="2464542" cy="42403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8B7D7-2946-4949-A633-BC1C31CCA56A}"/>
              </a:ext>
            </a:extLst>
          </p:cNvPr>
          <p:cNvSpPr txBox="1"/>
          <p:nvPr/>
        </p:nvSpPr>
        <p:spPr>
          <a:xfrm>
            <a:off x="6477000" y="1213949"/>
            <a:ext cx="1672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Pion EMT Radii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BFD95-E26E-5341-AD56-E6AA539596F5}"/>
              </a:ext>
            </a:extLst>
          </p:cNvPr>
          <p:cNvSpPr txBox="1"/>
          <p:nvPr/>
        </p:nvSpPr>
        <p:spPr>
          <a:xfrm>
            <a:off x="381000" y="228600"/>
            <a:ext cx="13516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3. ILM: FFs</a:t>
            </a:r>
          </a:p>
        </p:txBody>
      </p:sp>
    </p:spTree>
    <p:extLst>
      <p:ext uri="{BB962C8B-B14F-4D97-AF65-F5344CB8AC3E}">
        <p14:creationId xmlns:p14="http://schemas.microsoft.com/office/powerpoint/2010/main" val="304648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053905" y="1132616"/>
            <a:ext cx="2619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Pion EMT: </a:t>
            </a:r>
            <a:r>
              <a:rPr lang="en-US" sz="1600" dirty="0" err="1">
                <a:solidFill>
                  <a:srgbClr val="FF0000"/>
                </a:solidFill>
              </a:rPr>
              <a:t>semi-hard+hard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5334000" y="1066800"/>
            <a:ext cx="20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Pion EMT </a:t>
            </a:r>
            <a:r>
              <a:rPr lang="en-US" sz="1600" dirty="0" err="1">
                <a:solidFill>
                  <a:srgbClr val="FF0000"/>
                </a:solidFill>
              </a:rPr>
              <a:t>soft+hard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513A20-7337-DD46-BE0D-9D9A018F6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60" y="1752600"/>
            <a:ext cx="3200400" cy="28416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32E8AB-5C4B-DC40-82F2-95CA106DF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59" y="4800601"/>
            <a:ext cx="3200400" cy="15508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26530B-947E-C84F-A4B6-8B74157C0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175" y="1734671"/>
            <a:ext cx="4010025" cy="4648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B75523-A31C-634E-8DCA-3D0E1D9A8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900" y="6534388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D165CE-5625-B14F-86BB-8C1162D86647}"/>
              </a:ext>
            </a:extLst>
          </p:cNvPr>
          <p:cNvSpPr txBox="1"/>
          <p:nvPr/>
        </p:nvSpPr>
        <p:spPr>
          <a:xfrm>
            <a:off x="450690" y="228600"/>
            <a:ext cx="13516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3. ILM: FFs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3C4581-6662-7A47-B971-789059CF2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59" y="6481709"/>
            <a:ext cx="3048000" cy="1778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204231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3124200" y="1066800"/>
            <a:ext cx="2419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Pion pressure and shear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C8A5A-75CB-8145-8BCD-09E2CAE29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200400"/>
            <a:ext cx="5562600" cy="30874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09398-D6B9-5F48-8E17-4BAC7A912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28800"/>
            <a:ext cx="8305800" cy="1092200"/>
          </a:xfrm>
          <a:prstGeom prst="rect">
            <a:avLst/>
          </a:prstGeom>
          <a:solidFill>
            <a:srgbClr val="51FF56"/>
          </a:solidFill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A4C1F1-162A-CC4A-AACA-8423ECBB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100" y="6478348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3DD119-EBA8-914D-8852-CA44AC502BD0}"/>
              </a:ext>
            </a:extLst>
          </p:cNvPr>
          <p:cNvSpPr txBox="1"/>
          <p:nvPr/>
        </p:nvSpPr>
        <p:spPr>
          <a:xfrm>
            <a:off x="457200" y="228600"/>
            <a:ext cx="13516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3. ILM: FFs</a:t>
            </a:r>
          </a:p>
        </p:txBody>
      </p:sp>
    </p:spTree>
    <p:extLst>
      <p:ext uri="{BB962C8B-B14F-4D97-AF65-F5344CB8AC3E}">
        <p14:creationId xmlns:p14="http://schemas.microsoft.com/office/powerpoint/2010/main" val="682386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2D73F-258D-094C-B8BB-3AE231BF258B}"/>
              </a:ext>
            </a:extLst>
          </p:cNvPr>
          <p:cNvSpPr txBox="1"/>
          <p:nvPr/>
        </p:nvSpPr>
        <p:spPr>
          <a:xfrm>
            <a:off x="4457699" y="121133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vs Lattice QCD and predictions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74C18E-1020-E344-9069-006D6BA2D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32960"/>
            <a:ext cx="2401951" cy="15152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B91A47-64EE-B74F-9948-05D1E2C08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513926"/>
            <a:ext cx="2401951" cy="6329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176FD5-6153-9C4D-8D03-702080343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5005747"/>
            <a:ext cx="2401952" cy="52752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198E5D-E208-B049-B1DE-CF25694C9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571" y="4308475"/>
            <a:ext cx="2401951" cy="5715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385F14-884F-744B-9CDA-72843F4AD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899" y="1790956"/>
            <a:ext cx="4114800" cy="1752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CBF68B-B482-A24B-8748-71014692F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368" y="3694003"/>
            <a:ext cx="4114800" cy="188798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6" name="Frame 25">
            <a:extLst>
              <a:ext uri="{FF2B5EF4-FFF2-40B4-BE49-F238E27FC236}">
                <a16:creationId xmlns:a16="http://schemas.microsoft.com/office/drawing/2014/main" id="{587EA47E-7425-DD46-9A30-625BF49B8EF0}"/>
              </a:ext>
            </a:extLst>
          </p:cNvPr>
          <p:cNvSpPr/>
          <p:nvPr/>
        </p:nvSpPr>
        <p:spPr>
          <a:xfrm>
            <a:off x="934275" y="1790956"/>
            <a:ext cx="2667000" cy="3847844"/>
          </a:xfrm>
          <a:prstGeom prst="frame">
            <a:avLst>
              <a:gd name="adj1" fmla="val 34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FD7E098-4C4C-9642-A6B9-988BB9A7B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799" y="5943600"/>
            <a:ext cx="1485900" cy="1651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E72423-DB72-2747-BB92-4EA9E2051893}"/>
              </a:ext>
            </a:extLst>
          </p:cNvPr>
          <p:cNvSpPr txBox="1"/>
          <p:nvPr/>
        </p:nvSpPr>
        <p:spPr>
          <a:xfrm>
            <a:off x="928734" y="1211330"/>
            <a:ext cx="254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GPD  in dual gravity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A5FF8-C7A0-C24E-9612-6D953FC3F327}"/>
              </a:ext>
            </a:extLst>
          </p:cNvPr>
          <p:cNvSpPr txBox="1"/>
          <p:nvPr/>
        </p:nvSpPr>
        <p:spPr>
          <a:xfrm>
            <a:off x="533400" y="304869"/>
            <a:ext cx="26981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4. Stringy Gravity: GPDs</a:t>
            </a:r>
          </a:p>
        </p:txBody>
      </p:sp>
    </p:spTree>
    <p:extLst>
      <p:ext uri="{BB962C8B-B14F-4D97-AF65-F5344CB8AC3E}">
        <p14:creationId xmlns:p14="http://schemas.microsoft.com/office/powerpoint/2010/main" val="611569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0" y="152400"/>
            <a:ext cx="6324600" cy="7620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Program: ILM @ EIC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0C52F-2BA5-574A-A62A-C0A5C465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8800"/>
            <a:ext cx="3370353" cy="4724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E27A0-3124-3E4A-9ABB-73E226C54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828800"/>
            <a:ext cx="3531319" cy="4724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808CB9-E905-6241-841E-33DE5C02D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1270000"/>
            <a:ext cx="47498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14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56909"/>
            <a:ext cx="7010400" cy="7620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Program: Strings @ EIC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B36E3-8D4E-5D49-80D9-1E18D0C89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303" y="1276350"/>
            <a:ext cx="1714500" cy="19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4A1D0-44CA-5744-9691-CFA0636F8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799"/>
            <a:ext cx="3531319" cy="47244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6A1B8-E479-AF44-8109-914B507BC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814512"/>
            <a:ext cx="3522852" cy="472440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400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240257" y="1008312"/>
            <a:ext cx="2723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Topologically active vacuum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199BE-226A-154E-B3F7-DBD0856EFAE4}"/>
              </a:ext>
            </a:extLst>
          </p:cNvPr>
          <p:cNvSpPr txBox="1"/>
          <p:nvPr/>
        </p:nvSpPr>
        <p:spPr>
          <a:xfrm>
            <a:off x="5147896" y="1008312"/>
            <a:ext cx="2706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QCD Topological landscape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1B3C1-2E3D-7C4F-ACFC-7784C626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34" y="1752600"/>
            <a:ext cx="2975810" cy="48352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E0970-462D-B242-BAAE-6AC88741F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752600"/>
            <a:ext cx="3201276" cy="48352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 descr="Athenodorou_et_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55" y="6324600"/>
            <a:ext cx="1524000" cy="12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BAAAF5-399E-E54C-B857-2BDFC56DE419}"/>
              </a:ext>
            </a:extLst>
          </p:cNvPr>
          <p:cNvSpPr txBox="1"/>
          <p:nvPr/>
        </p:nvSpPr>
        <p:spPr>
          <a:xfrm>
            <a:off x="304800" y="224779"/>
            <a:ext cx="20313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 ILM: Mass/Spin</a:t>
            </a:r>
          </a:p>
        </p:txBody>
      </p:sp>
    </p:spTree>
    <p:extLst>
      <p:ext uri="{BB962C8B-B14F-4D97-AF65-F5344CB8AC3E}">
        <p14:creationId xmlns:p14="http://schemas.microsoft.com/office/powerpoint/2010/main" val="279072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3541287" y="1127459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Ji pion mass budget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51881-34A3-7640-AF4A-035462FAB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372" y="1594580"/>
            <a:ext cx="2506466" cy="46368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5960C9-33D9-2247-B28B-72ACC614F66F}"/>
              </a:ext>
            </a:extLst>
          </p:cNvPr>
          <p:cNvSpPr txBox="1"/>
          <p:nvPr/>
        </p:nvSpPr>
        <p:spPr>
          <a:xfrm>
            <a:off x="6172200" y="1127459"/>
            <a:ext cx="239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Ji nucleon mass budget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1C8488-51CE-2148-8461-EE4089670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195" y="2147362"/>
            <a:ext cx="2038285" cy="1933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427DB5-23BE-5247-BED7-E819F737C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571" y="4179088"/>
            <a:ext cx="2040467" cy="21160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A23CA-BEA5-DA49-8413-267546B6F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538" y="6385434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E6A525-2A70-1540-BFF7-A1D73FCD3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0950" y="1594580"/>
            <a:ext cx="1833325" cy="267884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75FA21-C8A0-254C-BC0D-F08DE8FEA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9793" y="5938017"/>
            <a:ext cx="533400" cy="31115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CC9690-61D5-FA45-BBB7-3473AFB731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1594580"/>
            <a:ext cx="2752837" cy="4666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9F51EB-F52D-C04D-9642-949D12CAF25B}"/>
              </a:ext>
            </a:extLst>
          </p:cNvPr>
          <p:cNvSpPr txBox="1"/>
          <p:nvPr/>
        </p:nvSpPr>
        <p:spPr>
          <a:xfrm>
            <a:off x="917921" y="1127459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Mass generation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A27788-7E6F-C94C-B356-F4431C83F825}"/>
              </a:ext>
            </a:extLst>
          </p:cNvPr>
          <p:cNvSpPr txBox="1"/>
          <p:nvPr/>
        </p:nvSpPr>
        <p:spPr>
          <a:xfrm>
            <a:off x="533400" y="228600"/>
            <a:ext cx="20313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 ILM: Mass/Spin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AD8C3-5258-F943-99FD-B801743F2B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6368" y="6423534"/>
            <a:ext cx="749300" cy="1397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84437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295400" y="903133"/>
            <a:ext cx="2201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Ji spin decomposition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D6919-5C4F-EA4E-BFEF-933717925E91}"/>
              </a:ext>
            </a:extLst>
          </p:cNvPr>
          <p:cNvSpPr txBox="1"/>
          <p:nvPr/>
        </p:nvSpPr>
        <p:spPr>
          <a:xfrm>
            <a:off x="5405176" y="903133"/>
            <a:ext cx="2481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Ji Spin decomposition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36CCB-6580-344A-B7AE-FC8656871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7800"/>
            <a:ext cx="3276600" cy="49188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65DF26-EB35-A34C-A54E-5D77E38BD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524000"/>
            <a:ext cx="3233208" cy="48426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E71151-8B03-CB44-8BBD-B3757E971BEA}"/>
              </a:ext>
            </a:extLst>
          </p:cNvPr>
          <p:cNvSpPr txBox="1"/>
          <p:nvPr/>
        </p:nvSpPr>
        <p:spPr>
          <a:xfrm>
            <a:off x="364697" y="138668"/>
            <a:ext cx="20313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 ILM: Mass/Spin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13DAA-6452-FC40-B460-17AC91471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108" y="6477000"/>
            <a:ext cx="1765300" cy="17199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90789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05F40B-ADF4-D841-81C8-515A5F35C858}"/>
              </a:ext>
            </a:extLst>
          </p:cNvPr>
          <p:cNvSpPr txBox="1"/>
          <p:nvPr/>
        </p:nvSpPr>
        <p:spPr>
          <a:xfrm>
            <a:off x="1584325" y="697646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LF WFs in ILM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C83A12-DF00-1342-84B6-B5508E59D4F9}"/>
              </a:ext>
            </a:extLst>
          </p:cNvPr>
          <p:cNvSpPr txBox="1"/>
          <p:nvPr/>
        </p:nvSpPr>
        <p:spPr>
          <a:xfrm>
            <a:off x="5887347" y="697646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LF PDFs in ILM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09B8A6-B44E-2E4C-8CC3-3A28C3D7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970" y="1747883"/>
            <a:ext cx="3716430" cy="40397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07C968-6BC1-5B47-9BE7-CDB57B414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828801"/>
            <a:ext cx="3657600" cy="35051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04800A-7020-2946-8D92-D181D4674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100" y="6465495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3" descr="Screen Shot 2024-06-26 at 10.11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490014"/>
            <a:ext cx="2514601" cy="64947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9351EA-538E-C94F-AEB0-8CC5ACDBF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601" y="1364971"/>
            <a:ext cx="3315597" cy="307816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AFD5A2-9CEB-974F-A073-598D5DE4B4AB}"/>
              </a:ext>
            </a:extLst>
          </p:cNvPr>
          <p:cNvSpPr txBox="1"/>
          <p:nvPr/>
        </p:nvSpPr>
        <p:spPr>
          <a:xfrm>
            <a:off x="304800" y="172300"/>
            <a:ext cx="16979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 ILM: LFWFs</a:t>
            </a:r>
          </a:p>
        </p:txBody>
      </p:sp>
    </p:spTree>
    <p:extLst>
      <p:ext uri="{BB962C8B-B14F-4D97-AF65-F5344CB8AC3E}">
        <p14:creationId xmlns:p14="http://schemas.microsoft.com/office/powerpoint/2010/main" val="2328436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592346" y="871954"/>
            <a:ext cx="2247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Twist-2 Pion DA in ILM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9DF6E-76EB-2E40-9C42-0E941B435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942" y="1704474"/>
            <a:ext cx="3402857" cy="39343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0FD55-15C2-0D41-962A-C3689B7BC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676401"/>
            <a:ext cx="3276600" cy="3352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EF49FB-F005-464B-B13A-648B1D77484F}"/>
              </a:ext>
            </a:extLst>
          </p:cNvPr>
          <p:cNvSpPr txBox="1"/>
          <p:nvPr/>
        </p:nvSpPr>
        <p:spPr>
          <a:xfrm>
            <a:off x="5638800" y="883986"/>
            <a:ext cx="1641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Twist-2 Pion 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A69B8-655F-E946-967C-CC521464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143" y="6115796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3" descr="Screen Shot 2024-06-26 at 10.11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238003"/>
            <a:ext cx="3276600" cy="10555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2CFA4D-8CB7-D443-8568-F3E26DA38432}"/>
              </a:ext>
            </a:extLst>
          </p:cNvPr>
          <p:cNvSpPr txBox="1"/>
          <p:nvPr/>
        </p:nvSpPr>
        <p:spPr>
          <a:xfrm>
            <a:off x="457200" y="252312"/>
            <a:ext cx="16979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 ILM: LFWFs</a:t>
            </a:r>
          </a:p>
        </p:txBody>
      </p:sp>
    </p:spTree>
    <p:extLst>
      <p:ext uri="{BB962C8B-B14F-4D97-AF65-F5344CB8AC3E}">
        <p14:creationId xmlns:p14="http://schemas.microsoft.com/office/powerpoint/2010/main" val="3181169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C8A98-7889-F645-92C1-5B544B5CEA14}"/>
              </a:ext>
            </a:extLst>
          </p:cNvPr>
          <p:cNvSpPr txBox="1"/>
          <p:nvPr/>
        </p:nvSpPr>
        <p:spPr>
          <a:xfrm>
            <a:off x="1662953" y="1008312"/>
            <a:ext cx="2397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Twist-2,3 pion DA in ILM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4F8C3-C096-204B-BD1C-D59E43EC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12" y="6141268"/>
            <a:ext cx="1258512" cy="412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E7E5AC-9E69-7540-8277-24CE7B1BF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524000"/>
            <a:ext cx="2469625" cy="49666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55E18-A7B4-4E46-A0B0-3647EB952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12" y="1524000"/>
            <a:ext cx="4083050" cy="4444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F71F07-BA42-D344-84E1-2CEAA23EF6F5}"/>
              </a:ext>
            </a:extLst>
          </p:cNvPr>
          <p:cNvSpPr txBox="1"/>
          <p:nvPr/>
        </p:nvSpPr>
        <p:spPr>
          <a:xfrm>
            <a:off x="5540004" y="1008312"/>
            <a:ext cx="2569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Evolved Twist-2,3 pion 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C71223-E75C-3048-8ED9-8453441F4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562" y="6312896"/>
            <a:ext cx="1765300" cy="1778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0DD6C1-B8FA-7D45-AF6E-9335EC867612}"/>
              </a:ext>
            </a:extLst>
          </p:cNvPr>
          <p:cNvSpPr txBox="1"/>
          <p:nvPr/>
        </p:nvSpPr>
        <p:spPr>
          <a:xfrm>
            <a:off x="304800" y="294700"/>
            <a:ext cx="16979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 ILM: LFWFs</a:t>
            </a:r>
          </a:p>
        </p:txBody>
      </p:sp>
    </p:spTree>
    <p:extLst>
      <p:ext uri="{BB962C8B-B14F-4D97-AF65-F5344CB8AC3E}">
        <p14:creationId xmlns:p14="http://schemas.microsoft.com/office/powerpoint/2010/main" val="150916236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16128</TotalTime>
  <Words>227</Words>
  <Application>Microsoft Macintosh PowerPoint</Application>
  <PresentationFormat>On-screen Show (4:3)</PresentationFormat>
  <Paragraphs>62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ＭＳ Ｐゴシック</vt:lpstr>
      <vt:lpstr>Arial</vt:lpstr>
      <vt:lpstr>Calibri</vt:lpstr>
      <vt:lpstr>Default Design</vt:lpstr>
      <vt:lpstr>  1. ILM :    QCD  @  0.7 GeV</vt:lpstr>
      <vt:lpstr>Program: ILM @ EIC</vt:lpstr>
      <vt:lpstr>Program: Strings @ EIC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Zahed</dc:creator>
  <cp:lastModifiedBy>Microsoft Office User</cp:lastModifiedBy>
  <cp:revision>1106</cp:revision>
  <cp:lastPrinted>2012-07-04T16:19:09Z</cp:lastPrinted>
  <dcterms:created xsi:type="dcterms:W3CDTF">2018-07-02T21:39:02Z</dcterms:created>
  <dcterms:modified xsi:type="dcterms:W3CDTF">2024-09-10T16:13:44Z</dcterms:modified>
</cp:coreProperties>
</file>