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2"/>
  </p:notesMasterIdLst>
  <p:sldIdLst>
    <p:sldId id="256" r:id="rId2"/>
    <p:sldId id="258" r:id="rId3"/>
    <p:sldId id="257" r:id="rId4"/>
    <p:sldId id="4377" r:id="rId5"/>
    <p:sldId id="4378" r:id="rId6"/>
    <p:sldId id="4379" r:id="rId7"/>
    <p:sldId id="259" r:id="rId8"/>
    <p:sldId id="4335" r:id="rId9"/>
    <p:sldId id="260" r:id="rId10"/>
    <p:sldId id="261" r:id="rId11"/>
    <p:sldId id="262" r:id="rId12"/>
    <p:sldId id="263" r:id="rId13"/>
    <p:sldId id="264" r:id="rId14"/>
    <p:sldId id="265" r:id="rId15"/>
    <p:sldId id="266" r:id="rId16"/>
    <p:sldId id="267" r:id="rId17"/>
    <p:sldId id="4383" r:id="rId18"/>
    <p:sldId id="4381" r:id="rId19"/>
    <p:sldId id="4382" r:id="rId20"/>
    <p:sldId id="4384" r:id="rId21"/>
    <p:sldId id="4388" r:id="rId22"/>
    <p:sldId id="4389" r:id="rId23"/>
    <p:sldId id="4385" r:id="rId24"/>
    <p:sldId id="270" r:id="rId25"/>
    <p:sldId id="4386" r:id="rId26"/>
    <p:sldId id="268" r:id="rId27"/>
    <p:sldId id="4387" r:id="rId28"/>
    <p:sldId id="271" r:id="rId29"/>
    <p:sldId id="275" r:id="rId30"/>
    <p:sldId id="276" r:id="rId31"/>
    <p:sldId id="277" r:id="rId32"/>
    <p:sldId id="278" r:id="rId33"/>
    <p:sldId id="279" r:id="rId34"/>
    <p:sldId id="4392" r:id="rId35"/>
    <p:sldId id="283" r:id="rId36"/>
    <p:sldId id="4390" r:id="rId37"/>
    <p:sldId id="284" r:id="rId38"/>
    <p:sldId id="285" r:id="rId39"/>
    <p:sldId id="286" r:id="rId40"/>
    <p:sldId id="287"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fc4e43bc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8fc4e43b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Currently under production or commissioning?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faf3a2d58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faf3a2d58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af3a2d58f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faf3a2d58f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Compare to seamus and freddies thesis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fdc74fc2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fdc74fc2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 of sbs detectors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fe1dce23f6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fe1dce23f6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09437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ff42588c3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ff42588c3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51980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ff3858fb49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ff3858fb4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9438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ff3858fb4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ff3858fb4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373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ff3858fb49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ff3858fb49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fdc74fc23f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fdc74fc23f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ff3858fb49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ff3858fb49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fe1dce23f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fe1dce23f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fe1dce23f6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fe1dce23f6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fdc74fc23f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fdc74fc23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fe1dce23f6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fe1dce23f6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fe1dce23f6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fe1dce23f6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fe1dce23f6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fe1dce23f6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fdc74fc23f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fdc74fc23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fe1dce23f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fe1dce23f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22392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ff3858fb49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ff3858fb49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ff3858fb4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ff3858fb4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ff3858fb49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ff3858fb49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fd806164a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fd806164a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ff3858fb4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2ff3858fb4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fd806164a5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fd806164a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fc4e43bcd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8fc4e43bcd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d806164a5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fd806164a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fd806164a5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fd806164a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fe1dce23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fe1dce23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fdc74fc23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fdc74fc23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Bullet 2: at highq2 more than just spatial distr.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A0CE7-B968-8F45-9D3D-643F983769AE}" type="slidenum">
              <a:rPr lang="en-US" smtClean="0"/>
              <a:t>‹#›</a:t>
            </a:fld>
            <a:endParaRPr lang="en-US"/>
          </a:p>
        </p:txBody>
      </p:sp>
    </p:spTree>
    <p:extLst>
      <p:ext uri="{BB962C8B-B14F-4D97-AF65-F5344CB8AC3E}">
        <p14:creationId xmlns:p14="http://schemas.microsoft.com/office/powerpoint/2010/main" val="2044033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g"/><Relationship Id="rId2" Type="http://schemas.openxmlformats.org/officeDocument/2006/relationships/notesSlide" Target="../notesSlides/notesSlide2.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1.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em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10" Type="http://schemas.openxmlformats.org/officeDocument/2006/relationships/image" Target="../media/image3.png"/><Relationship Id="rId4" Type="http://schemas.openxmlformats.org/officeDocument/2006/relationships/image" Target="../media/image69.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g"/><Relationship Id="rId2" Type="http://schemas.openxmlformats.org/officeDocument/2006/relationships/notesSlide" Target="../notesSlides/notesSlide26.xml"/><Relationship Id="rId16"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e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696" y="707488"/>
            <a:ext cx="8520600" cy="2052600"/>
          </a:xfrm>
          <a:prstGeom prst="rect">
            <a:avLst/>
          </a:prstGeom>
        </p:spPr>
        <p:txBody>
          <a:bodyPr spcFirstLastPara="1" wrap="square" lIns="91425" tIns="91425" rIns="91425" bIns="91425" anchor="ctr" anchorCtr="0">
            <a:normAutofit/>
          </a:bodyPr>
          <a:lstStyle/>
          <a:p>
            <a:pPr marL="0" lvl="0" indent="0" algn="ctr" rtl="0">
              <a:lnSpc>
                <a:spcPct val="100000"/>
              </a:lnSpc>
              <a:spcBef>
                <a:spcPts val="1400"/>
              </a:spcBef>
              <a:spcAft>
                <a:spcPts val="0"/>
              </a:spcAft>
              <a:buClr>
                <a:schemeClr val="dk1"/>
              </a:buClr>
              <a:buSzPts val="1100"/>
              <a:buFont typeface="Arial"/>
              <a:buNone/>
            </a:pPr>
            <a:r>
              <a:rPr lang="en" sz="2700" b="1" dirty="0"/>
              <a:t>Combined Analysis Status Report </a:t>
            </a:r>
            <a:br>
              <a:rPr lang="en" sz="2700" b="1" dirty="0"/>
            </a:br>
            <a:r>
              <a:rPr lang="en" sz="2700" b="1" dirty="0"/>
              <a:t>From all GEn-II Students</a:t>
            </a:r>
            <a:endParaRPr b="1" dirty="0"/>
          </a:p>
        </p:txBody>
      </p:sp>
      <p:sp>
        <p:nvSpPr>
          <p:cNvPr id="55" name="Google Shape;55;p13"/>
          <p:cNvSpPr/>
          <p:nvPr/>
        </p:nvSpPr>
        <p:spPr>
          <a:xfrm>
            <a:off x="0" y="2896100"/>
            <a:ext cx="9144000" cy="22470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subTitle" idx="1"/>
          </p:nvPr>
        </p:nvSpPr>
        <p:spPr>
          <a:xfrm>
            <a:off x="311700" y="2896100"/>
            <a:ext cx="8520600" cy="2153700"/>
          </a:xfrm>
          <a:prstGeom prst="rect">
            <a:avLst/>
          </a:prstGeom>
        </p:spPr>
        <p:txBody>
          <a:bodyPr spcFirstLastPara="1" wrap="square" lIns="91425" tIns="91425" rIns="91425" bIns="91425" anchor="t" anchorCtr="0">
            <a:normAutofit fontScale="92500" lnSpcReduction="20000"/>
          </a:bodyPr>
          <a:lstStyle/>
          <a:p>
            <a:pPr marL="0" lvl="0" indent="0" algn="ctr" rtl="0">
              <a:lnSpc>
                <a:spcPct val="115000"/>
              </a:lnSpc>
              <a:spcBef>
                <a:spcPts val="0"/>
              </a:spcBef>
              <a:spcAft>
                <a:spcPts val="0"/>
              </a:spcAft>
              <a:buSzPct val="52528"/>
              <a:buNone/>
            </a:pPr>
            <a:r>
              <a:rPr lang="en" sz="1779" b="1" dirty="0">
                <a:solidFill>
                  <a:srgbClr val="D55200"/>
                </a:solidFill>
              </a:rPr>
              <a:t>Hunter Presley (&amp; Arun)</a:t>
            </a:r>
            <a:endParaRPr sz="1779" b="1" dirty="0">
              <a:solidFill>
                <a:srgbClr val="D55200"/>
              </a:solidFill>
            </a:endParaRPr>
          </a:p>
          <a:p>
            <a:pPr marL="914400" lvl="0" indent="0" algn="ctr" rtl="0">
              <a:lnSpc>
                <a:spcPct val="115000"/>
              </a:lnSpc>
              <a:spcBef>
                <a:spcPts val="0"/>
              </a:spcBef>
              <a:spcAft>
                <a:spcPts val="0"/>
              </a:spcAft>
              <a:buSzPct val="59177"/>
              <a:buNone/>
            </a:pPr>
            <a:r>
              <a:rPr lang="en" sz="1580" dirty="0">
                <a:solidFill>
                  <a:srgbClr val="D55200"/>
                </a:solidFill>
              </a:rPr>
              <a:t>Faraz Chahili, Kate Evans, Vimukthi Gamage, Jack Jackson, Sean </a:t>
            </a:r>
            <a:r>
              <a:rPr lang="en" sz="1580" dirty="0" err="1">
                <a:solidFill>
                  <a:srgbClr val="D55200"/>
                </a:solidFill>
              </a:rPr>
              <a:t>Jeffas</a:t>
            </a:r>
            <a:r>
              <a:rPr lang="en" sz="1580" dirty="0">
                <a:solidFill>
                  <a:srgbClr val="D55200"/>
                </a:solidFill>
              </a:rPr>
              <a:t>, Jacob </a:t>
            </a:r>
            <a:r>
              <a:rPr lang="en" sz="1580" dirty="0" err="1">
                <a:solidFill>
                  <a:srgbClr val="D55200"/>
                </a:solidFill>
              </a:rPr>
              <a:t>Koenemann</a:t>
            </a:r>
            <a:r>
              <a:rPr lang="en" sz="1580" dirty="0">
                <a:solidFill>
                  <a:srgbClr val="D55200"/>
                </a:solidFill>
              </a:rPr>
              <a:t>, Braian </a:t>
            </a:r>
            <a:r>
              <a:rPr lang="en" sz="1580" dirty="0" err="1">
                <a:solidFill>
                  <a:srgbClr val="D55200"/>
                </a:solidFill>
              </a:rPr>
              <a:t>Mederos</a:t>
            </a:r>
            <a:r>
              <a:rPr lang="en" sz="1580" dirty="0">
                <a:solidFill>
                  <a:srgbClr val="D55200"/>
                </a:solidFill>
              </a:rPr>
              <a:t>, Gary Penman</a:t>
            </a:r>
            <a:endParaRPr sz="1580" dirty="0">
              <a:solidFill>
                <a:srgbClr val="D55200"/>
              </a:solidFill>
            </a:endParaRPr>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p>
          <a:p>
            <a:pPr marL="0" lvl="0" indent="0" algn="ctr" rtl="0">
              <a:lnSpc>
                <a:spcPct val="80000"/>
              </a:lnSpc>
              <a:spcBef>
                <a:spcPts val="0"/>
              </a:spcBef>
              <a:spcAft>
                <a:spcPts val="0"/>
              </a:spcAft>
              <a:buSzPct val="59177"/>
              <a:buNone/>
            </a:pPr>
            <a:endParaRPr sz="1580" dirty="0">
              <a:solidFill>
                <a:srgbClr val="D55200"/>
              </a:solidFill>
            </a:endParaRPr>
          </a:p>
          <a:p>
            <a:pPr marL="0" lvl="0" indent="0" algn="ctr" rtl="0">
              <a:lnSpc>
                <a:spcPct val="80000"/>
              </a:lnSpc>
              <a:spcBef>
                <a:spcPts val="0"/>
              </a:spcBef>
              <a:spcAft>
                <a:spcPts val="0"/>
              </a:spcAft>
              <a:buSzPct val="49734"/>
              <a:buNone/>
            </a:pPr>
            <a:r>
              <a:rPr lang="en" sz="1879" dirty="0">
                <a:solidFill>
                  <a:srgbClr val="D55200"/>
                </a:solidFill>
              </a:rPr>
              <a:t>SBS Collaboration Meeting 09/2024</a:t>
            </a:r>
            <a:endParaRPr sz="1879" dirty="0">
              <a:solidFill>
                <a:srgbClr val="D55200"/>
              </a:solidFill>
            </a:endParaRPr>
          </a:p>
        </p:txBody>
      </p:sp>
      <p:pic>
        <p:nvPicPr>
          <p:cNvPr id="57" name="Google Shape;57;p13"/>
          <p:cNvPicPr preferRelativeResize="0"/>
          <p:nvPr/>
        </p:nvPicPr>
        <p:blipFill>
          <a:blip r:embed="rId3">
            <a:alphaModFix/>
          </a:blip>
          <a:stretch>
            <a:fillRect/>
          </a:stretch>
        </p:blipFill>
        <p:spPr>
          <a:xfrm>
            <a:off x="4070173" y="3747637"/>
            <a:ext cx="1003663" cy="689024"/>
          </a:xfrm>
          <a:prstGeom prst="rect">
            <a:avLst/>
          </a:prstGeom>
          <a:noFill/>
          <a:ln>
            <a:noFill/>
          </a:ln>
        </p:spPr>
      </p:pic>
      <p:pic>
        <p:nvPicPr>
          <p:cNvPr id="58" name="Google Shape;58;p13"/>
          <p:cNvPicPr preferRelativeResize="0"/>
          <p:nvPr/>
        </p:nvPicPr>
        <p:blipFill>
          <a:blip r:embed="rId4">
            <a:alphaModFix/>
          </a:blip>
          <a:stretch>
            <a:fillRect/>
          </a:stretch>
        </p:blipFill>
        <p:spPr>
          <a:xfrm>
            <a:off x="7306078" y="0"/>
            <a:ext cx="1837922" cy="571500"/>
          </a:xfrm>
          <a:prstGeom prst="rect">
            <a:avLst/>
          </a:prstGeom>
          <a:noFill/>
          <a:ln>
            <a:noFill/>
          </a:ln>
        </p:spPr>
      </p:pic>
      <p:pic>
        <p:nvPicPr>
          <p:cNvPr id="59" name="Google Shape;59;p13"/>
          <p:cNvPicPr preferRelativeResize="0"/>
          <p:nvPr/>
        </p:nvPicPr>
        <p:blipFill>
          <a:blip r:embed="rId5">
            <a:alphaModFix/>
          </a:blip>
          <a:stretch>
            <a:fillRect/>
          </a:stretch>
        </p:blipFill>
        <p:spPr>
          <a:xfrm>
            <a:off x="0" y="0"/>
            <a:ext cx="1229850" cy="689025"/>
          </a:xfrm>
          <a:prstGeom prst="rect">
            <a:avLst/>
          </a:prstGeom>
          <a:noFill/>
          <a:ln>
            <a:noFill/>
          </a:ln>
        </p:spPr>
      </p:pic>
      <p:pic>
        <p:nvPicPr>
          <p:cNvPr id="60" name="Google Shape;60;p13"/>
          <p:cNvPicPr preferRelativeResize="0"/>
          <p:nvPr/>
        </p:nvPicPr>
        <p:blipFill rotWithShape="1">
          <a:blip r:embed="rId6">
            <a:alphaModFix/>
          </a:blip>
          <a:srcRect t="11778" b="11786"/>
          <a:stretch/>
        </p:blipFill>
        <p:spPr>
          <a:xfrm>
            <a:off x="6984725" y="1780775"/>
            <a:ext cx="1741025" cy="979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 name="Google Shape;143;p18"/>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144" name="Google Shape;144;p18"/>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145" name="Google Shape;145;p18"/>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146" name="Google Shape;146;p18"/>
          <p:cNvSpPr txBox="1"/>
          <p:nvPr/>
        </p:nvSpPr>
        <p:spPr>
          <a:xfrm>
            <a:off x="936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Experimental Measurement</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cxnSp>
        <p:nvCxnSpPr>
          <p:cNvPr id="147" name="Google Shape;147;p18"/>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148" name="Google Shape;148;p18"/>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149" name="Google Shape;149;p18"/>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10</a:t>
            </a:fld>
            <a:endParaRPr>
              <a:solidFill>
                <a:srgbClr val="F84C1E"/>
              </a:solidFill>
            </a:endParaRPr>
          </a:p>
        </p:txBody>
      </p:sp>
      <p:sp>
        <p:nvSpPr>
          <p:cNvPr id="150" name="Google Shape;150;p18"/>
          <p:cNvSpPr txBox="1"/>
          <p:nvPr/>
        </p:nvSpPr>
        <p:spPr>
          <a:xfrm>
            <a:off x="306325" y="1104475"/>
            <a:ext cx="8761800" cy="1049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a:solidFill>
                <a:srgbClr val="000000"/>
              </a:solidFill>
            </a:endParaRPr>
          </a:p>
          <a:p>
            <a:pPr marL="457200" lvl="0" indent="0" algn="l" rtl="0">
              <a:lnSpc>
                <a:spcPct val="115000"/>
              </a:lnSpc>
              <a:spcBef>
                <a:spcPts val="0"/>
              </a:spcBef>
              <a:spcAft>
                <a:spcPts val="0"/>
              </a:spcAft>
              <a:buNone/>
            </a:pPr>
            <a:endParaRPr>
              <a:solidFill>
                <a:srgbClr val="000000"/>
              </a:solidFill>
            </a:endParaRPr>
          </a:p>
          <a:p>
            <a:pPr marL="0" lvl="0" indent="0" algn="l" rtl="0">
              <a:lnSpc>
                <a:spcPct val="115000"/>
              </a:lnSpc>
              <a:spcBef>
                <a:spcPts val="1200"/>
              </a:spcBef>
              <a:spcAft>
                <a:spcPts val="0"/>
              </a:spcAft>
              <a:buNone/>
            </a:pPr>
            <a:endParaRPr/>
          </a:p>
        </p:txBody>
      </p:sp>
      <p:pic>
        <p:nvPicPr>
          <p:cNvPr id="151" name="Google Shape;151;p18"/>
          <p:cNvPicPr preferRelativeResize="0"/>
          <p:nvPr/>
        </p:nvPicPr>
        <p:blipFill>
          <a:blip r:embed="rId5">
            <a:alphaModFix/>
          </a:blip>
          <a:stretch>
            <a:fillRect/>
          </a:stretch>
        </p:blipFill>
        <p:spPr>
          <a:xfrm>
            <a:off x="481625" y="1643451"/>
            <a:ext cx="4432449" cy="732925"/>
          </a:xfrm>
          <a:prstGeom prst="rect">
            <a:avLst/>
          </a:prstGeom>
          <a:noFill/>
          <a:ln>
            <a:noFill/>
          </a:ln>
        </p:spPr>
      </p:pic>
      <p:pic>
        <p:nvPicPr>
          <p:cNvPr id="152" name="Google Shape;152;p18"/>
          <p:cNvPicPr preferRelativeResize="0"/>
          <p:nvPr/>
        </p:nvPicPr>
        <p:blipFill>
          <a:blip r:embed="rId6">
            <a:alphaModFix/>
          </a:blip>
          <a:stretch>
            <a:fillRect/>
          </a:stretch>
        </p:blipFill>
        <p:spPr>
          <a:xfrm>
            <a:off x="434413" y="3234388"/>
            <a:ext cx="8275173" cy="639650"/>
          </a:xfrm>
          <a:prstGeom prst="rect">
            <a:avLst/>
          </a:prstGeom>
          <a:noFill/>
          <a:ln>
            <a:noFill/>
          </a:ln>
        </p:spPr>
      </p:pic>
      <p:sp>
        <p:nvSpPr>
          <p:cNvPr id="153" name="Google Shape;153;p18"/>
          <p:cNvSpPr txBox="1"/>
          <p:nvPr/>
        </p:nvSpPr>
        <p:spPr>
          <a:xfrm>
            <a:off x="228250" y="1104475"/>
            <a:ext cx="3578100" cy="34164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rgbClr val="000000"/>
              </a:buClr>
              <a:buSzPts val="1500"/>
              <a:buChar char="❏"/>
            </a:pPr>
            <a:r>
              <a:rPr lang="en" sz="1500">
                <a:solidFill>
                  <a:srgbClr val="000000"/>
                </a:solidFill>
              </a:rPr>
              <a:t>Unpolarized Cross Section</a:t>
            </a:r>
            <a:endParaRPr sz="1500">
              <a:solidFill>
                <a:srgbClr val="000000"/>
              </a:solidFill>
            </a:endParaRPr>
          </a:p>
          <a:p>
            <a:pPr marL="914400" lvl="0" indent="0" algn="l" rtl="0">
              <a:lnSpc>
                <a:spcPct val="115000"/>
              </a:lnSpc>
              <a:spcBef>
                <a:spcPts val="1200"/>
              </a:spcBef>
              <a:spcAft>
                <a:spcPts val="1200"/>
              </a:spcAft>
              <a:buNone/>
            </a:pPr>
            <a:endParaRPr sz="1500">
              <a:solidFill>
                <a:srgbClr val="000000"/>
              </a:solidFill>
            </a:endParaRPr>
          </a:p>
        </p:txBody>
      </p:sp>
      <p:sp>
        <p:nvSpPr>
          <p:cNvPr id="154" name="Google Shape;154;p18"/>
          <p:cNvSpPr txBox="1"/>
          <p:nvPr/>
        </p:nvSpPr>
        <p:spPr>
          <a:xfrm>
            <a:off x="306325" y="2571750"/>
            <a:ext cx="3578100" cy="3416400"/>
          </a:xfrm>
          <a:prstGeom prst="rect">
            <a:avLst/>
          </a:prstGeom>
          <a:noFill/>
          <a:ln>
            <a:noFill/>
          </a:ln>
        </p:spPr>
        <p:txBody>
          <a:bodyPr spcFirstLastPara="1" wrap="square" lIns="91425" tIns="91425" rIns="91425" bIns="91425" anchor="t" anchorCtr="0">
            <a:normAutofit/>
          </a:bodyPr>
          <a:lstStyle/>
          <a:p>
            <a:pPr marL="457200" lvl="0" indent="-323850" algn="l" rtl="0">
              <a:lnSpc>
                <a:spcPct val="115000"/>
              </a:lnSpc>
              <a:spcBef>
                <a:spcPts val="0"/>
              </a:spcBef>
              <a:spcAft>
                <a:spcPts val="0"/>
              </a:spcAft>
              <a:buClr>
                <a:srgbClr val="000000"/>
              </a:buClr>
              <a:buSzPts val="1500"/>
              <a:buChar char="❏"/>
            </a:pPr>
            <a:r>
              <a:rPr lang="en" sz="1500">
                <a:solidFill>
                  <a:srgbClr val="000000"/>
                </a:solidFill>
              </a:rPr>
              <a:t>Polarized Cross Section</a:t>
            </a:r>
            <a:endParaRPr sz="1500">
              <a:solidFill>
                <a:srgbClr val="000000"/>
              </a:solidFill>
            </a:endParaRPr>
          </a:p>
          <a:p>
            <a:pPr marL="914400" lvl="0" indent="0" algn="l" rtl="0">
              <a:lnSpc>
                <a:spcPct val="115000"/>
              </a:lnSpc>
              <a:spcBef>
                <a:spcPts val="1200"/>
              </a:spcBef>
              <a:spcAft>
                <a:spcPts val="1200"/>
              </a:spcAft>
              <a:buNone/>
            </a:pPr>
            <a:endParaRPr sz="1500">
              <a:solidFill>
                <a:srgbClr val="000000"/>
              </a:solidFill>
            </a:endParaRPr>
          </a:p>
        </p:txBody>
      </p:sp>
      <p:pic>
        <p:nvPicPr>
          <p:cNvPr id="155" name="Google Shape;155;p18"/>
          <p:cNvPicPr preferRelativeResize="0"/>
          <p:nvPr/>
        </p:nvPicPr>
        <p:blipFill>
          <a:blip r:embed="rId7">
            <a:alphaModFix/>
          </a:blip>
          <a:stretch>
            <a:fillRect/>
          </a:stretch>
        </p:blipFill>
        <p:spPr>
          <a:xfrm>
            <a:off x="5126550" y="885538"/>
            <a:ext cx="3729052" cy="2248751"/>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9"/>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 name="Google Shape;161;p19"/>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162" name="Google Shape;162;p19"/>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163" name="Google Shape;163;p19"/>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164" name="Google Shape;164;p19"/>
          <p:cNvSpPr txBox="1"/>
          <p:nvPr/>
        </p:nvSpPr>
        <p:spPr>
          <a:xfrm>
            <a:off x="936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Experimental Measurement </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cxnSp>
        <p:nvCxnSpPr>
          <p:cNvPr id="165" name="Google Shape;165;p19"/>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166" name="Google Shape;166;p19"/>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167" name="Google Shape;167;p19"/>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11</a:t>
            </a:fld>
            <a:endParaRPr>
              <a:solidFill>
                <a:srgbClr val="F84C1E"/>
              </a:solidFill>
            </a:endParaRPr>
          </a:p>
        </p:txBody>
      </p:sp>
      <p:sp>
        <p:nvSpPr>
          <p:cNvPr id="168" name="Google Shape;168;p19"/>
          <p:cNvSpPr txBox="1"/>
          <p:nvPr/>
        </p:nvSpPr>
        <p:spPr>
          <a:xfrm>
            <a:off x="306325" y="1104475"/>
            <a:ext cx="8761800" cy="1049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a:solidFill>
                <a:srgbClr val="000000"/>
              </a:solidFill>
            </a:endParaRPr>
          </a:p>
          <a:p>
            <a:pPr marL="457200" lvl="0" indent="0" algn="l" rtl="0">
              <a:lnSpc>
                <a:spcPct val="115000"/>
              </a:lnSpc>
              <a:spcBef>
                <a:spcPts val="0"/>
              </a:spcBef>
              <a:spcAft>
                <a:spcPts val="0"/>
              </a:spcAft>
              <a:buNone/>
            </a:pPr>
            <a:endParaRPr>
              <a:solidFill>
                <a:srgbClr val="000000"/>
              </a:solidFill>
            </a:endParaRPr>
          </a:p>
          <a:p>
            <a:pPr marL="0" lvl="0" indent="0" algn="l" rtl="0">
              <a:lnSpc>
                <a:spcPct val="115000"/>
              </a:lnSpc>
              <a:spcBef>
                <a:spcPts val="1200"/>
              </a:spcBef>
              <a:spcAft>
                <a:spcPts val="0"/>
              </a:spcAft>
              <a:buNone/>
            </a:pPr>
            <a:endParaRPr/>
          </a:p>
        </p:txBody>
      </p:sp>
      <p:pic>
        <p:nvPicPr>
          <p:cNvPr id="169" name="Google Shape;169;p19"/>
          <p:cNvPicPr preferRelativeResize="0"/>
          <p:nvPr/>
        </p:nvPicPr>
        <p:blipFill>
          <a:blip r:embed="rId5">
            <a:alphaModFix/>
          </a:blip>
          <a:stretch>
            <a:fillRect/>
          </a:stretch>
        </p:blipFill>
        <p:spPr>
          <a:xfrm>
            <a:off x="2325749" y="2354013"/>
            <a:ext cx="4492499" cy="719225"/>
          </a:xfrm>
          <a:prstGeom prst="rect">
            <a:avLst/>
          </a:prstGeom>
          <a:noFill/>
          <a:ln>
            <a:noFill/>
          </a:ln>
        </p:spPr>
      </p:pic>
      <p:sp>
        <p:nvSpPr>
          <p:cNvPr id="170" name="Google Shape;170;p19"/>
          <p:cNvSpPr txBox="1"/>
          <p:nvPr/>
        </p:nvSpPr>
        <p:spPr>
          <a:xfrm>
            <a:off x="306325" y="1155150"/>
            <a:ext cx="6725400" cy="3416400"/>
          </a:xfrm>
          <a:prstGeom prst="rect">
            <a:avLst/>
          </a:prstGeom>
          <a:noFill/>
          <a:ln>
            <a:noFill/>
          </a:ln>
        </p:spPr>
        <p:txBody>
          <a:bodyPr spcFirstLastPara="1" wrap="square" lIns="91425" tIns="91425" rIns="91425" bIns="91425" anchor="t" anchorCtr="0">
            <a:normAutofit/>
          </a:bodyPr>
          <a:lstStyle/>
          <a:p>
            <a:pPr marL="457200" lvl="0" indent="-323850" algn="l" rtl="0">
              <a:lnSpc>
                <a:spcPct val="150000"/>
              </a:lnSpc>
              <a:spcBef>
                <a:spcPts val="0"/>
              </a:spcBef>
              <a:spcAft>
                <a:spcPts val="0"/>
              </a:spcAft>
              <a:buClr>
                <a:srgbClr val="000000"/>
              </a:buClr>
              <a:buSzPts val="1500"/>
              <a:buChar char="❏"/>
            </a:pPr>
            <a:r>
              <a:rPr lang="en" sz="1500" dirty="0"/>
              <a:t>Choose polarization transverse to Q</a:t>
            </a:r>
            <a:r>
              <a:rPr lang="en" sz="1500" baseline="30000" dirty="0"/>
              <a:t>2</a:t>
            </a:r>
            <a:r>
              <a:rPr lang="en" sz="1500" dirty="0"/>
              <a:t>  </a:t>
            </a:r>
            <a:endParaRPr sz="1500" dirty="0"/>
          </a:p>
          <a:p>
            <a:pPr marL="457200" lvl="0" indent="-323850" algn="l" rtl="0">
              <a:lnSpc>
                <a:spcPct val="150000"/>
              </a:lnSpc>
              <a:spcBef>
                <a:spcPts val="0"/>
              </a:spcBef>
              <a:spcAft>
                <a:spcPts val="0"/>
              </a:spcAft>
              <a:buClr>
                <a:srgbClr val="595959"/>
              </a:buClr>
              <a:buSzPts val="1500"/>
              <a:buChar char="❏"/>
            </a:pPr>
            <a:r>
              <a:rPr lang="en" sz="1500" dirty="0"/>
              <a:t>Asymmetry proportional to the ratio of </a:t>
            </a:r>
            <a:r>
              <a:rPr lang="en" sz="1500" dirty="0" err="1"/>
              <a:t>G</a:t>
            </a:r>
            <a:r>
              <a:rPr lang="en" sz="1500" baseline="30000" dirty="0" err="1"/>
              <a:t>n</a:t>
            </a:r>
            <a:r>
              <a:rPr lang="en" sz="1500" baseline="-25000" dirty="0" err="1"/>
              <a:t>E</a:t>
            </a:r>
            <a:r>
              <a:rPr lang="en" sz="1500" dirty="0"/>
              <a:t>/</a:t>
            </a:r>
            <a:r>
              <a:rPr lang="en" sz="1500" dirty="0" err="1"/>
              <a:t>G</a:t>
            </a:r>
            <a:r>
              <a:rPr lang="en" sz="1500" baseline="30000" dirty="0" err="1"/>
              <a:t>n</a:t>
            </a:r>
            <a:r>
              <a:rPr lang="en" sz="1500" baseline="-25000" dirty="0" err="1"/>
              <a:t>M</a:t>
            </a:r>
            <a:endParaRPr sz="1500" baseline="-25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0"/>
          <p:cNvSpPr txBox="1">
            <a:spLocks noGrp="1"/>
          </p:cNvSpPr>
          <p:nvPr>
            <p:ph type="body" idx="1"/>
          </p:nvPr>
        </p:nvSpPr>
        <p:spPr>
          <a:xfrm>
            <a:off x="311700" y="906025"/>
            <a:ext cx="8520600" cy="34164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chemeClr val="dk1"/>
              </a:buClr>
              <a:buSzPts val="1400"/>
              <a:buChar char="❏"/>
            </a:pPr>
            <a:r>
              <a:rPr lang="en" sz="1400" dirty="0">
                <a:solidFill>
                  <a:schemeClr val="dk1"/>
                </a:solidFill>
              </a:rPr>
              <a:t>Employ all QE cuts</a:t>
            </a:r>
            <a:endParaRPr sz="1400" dirty="0">
              <a:solidFill>
                <a:schemeClr val="dk1"/>
              </a:solidFill>
            </a:endParaRPr>
          </a:p>
          <a:p>
            <a:pPr marL="457200" lvl="0" indent="-317500" algn="l" rtl="0">
              <a:lnSpc>
                <a:spcPct val="150000"/>
              </a:lnSpc>
              <a:spcBef>
                <a:spcPts val="0"/>
              </a:spcBef>
              <a:spcAft>
                <a:spcPts val="0"/>
              </a:spcAft>
              <a:buClr>
                <a:schemeClr val="dk1"/>
              </a:buClr>
              <a:buSzPts val="1400"/>
              <a:buChar char="❏"/>
            </a:pPr>
            <a:r>
              <a:rPr lang="en" sz="1400" dirty="0">
                <a:solidFill>
                  <a:schemeClr val="dk1"/>
                </a:solidFill>
              </a:rPr>
              <a:t>Count events with + and - helicity for each run</a:t>
            </a:r>
            <a:endParaRPr sz="1400" dirty="0">
              <a:solidFill>
                <a:schemeClr val="dk1"/>
              </a:solidFill>
            </a:endParaRPr>
          </a:p>
          <a:p>
            <a:pPr marL="457200" lvl="0" indent="-317500" algn="l" rtl="0">
              <a:lnSpc>
                <a:spcPct val="150000"/>
              </a:lnSpc>
              <a:spcBef>
                <a:spcPts val="0"/>
              </a:spcBef>
              <a:spcAft>
                <a:spcPts val="0"/>
              </a:spcAft>
              <a:buClr>
                <a:schemeClr val="dk1"/>
              </a:buClr>
              <a:buSzPts val="1400"/>
              <a:buChar char="❏"/>
            </a:pPr>
            <a:r>
              <a:rPr lang="en" sz="1400" dirty="0">
                <a:solidFill>
                  <a:schemeClr val="dk1"/>
                </a:solidFill>
              </a:rPr>
              <a:t>Run by run required due to varying polarizations</a:t>
            </a:r>
            <a:endParaRPr sz="1400" dirty="0">
              <a:solidFill>
                <a:schemeClr val="dk1"/>
              </a:solidFill>
            </a:endParaRPr>
          </a:p>
        </p:txBody>
      </p:sp>
      <p:pic>
        <p:nvPicPr>
          <p:cNvPr id="176" name="Google Shape;176;p20"/>
          <p:cNvPicPr preferRelativeResize="0"/>
          <p:nvPr/>
        </p:nvPicPr>
        <p:blipFill>
          <a:blip r:embed="rId3">
            <a:alphaModFix/>
          </a:blip>
          <a:stretch>
            <a:fillRect/>
          </a:stretch>
        </p:blipFill>
        <p:spPr>
          <a:xfrm>
            <a:off x="912025" y="2366775"/>
            <a:ext cx="1533250" cy="645575"/>
          </a:xfrm>
          <a:prstGeom prst="rect">
            <a:avLst/>
          </a:prstGeom>
          <a:noFill/>
          <a:ln w="9525" cap="flat" cmpd="sng">
            <a:solidFill>
              <a:schemeClr val="dk2"/>
            </a:solidFill>
            <a:prstDash val="solid"/>
            <a:round/>
            <a:headEnd type="none" w="sm" len="sm"/>
            <a:tailEnd type="none" w="sm" len="sm"/>
          </a:ln>
        </p:spPr>
      </p:pic>
      <p:pic>
        <p:nvPicPr>
          <p:cNvPr id="177" name="Google Shape;177;p20"/>
          <p:cNvPicPr preferRelativeResize="0"/>
          <p:nvPr/>
        </p:nvPicPr>
        <p:blipFill>
          <a:blip r:embed="rId4">
            <a:alphaModFix/>
          </a:blip>
          <a:stretch>
            <a:fillRect/>
          </a:stretch>
        </p:blipFill>
        <p:spPr>
          <a:xfrm>
            <a:off x="3052435" y="2329550"/>
            <a:ext cx="2049900" cy="720025"/>
          </a:xfrm>
          <a:prstGeom prst="rect">
            <a:avLst/>
          </a:prstGeom>
          <a:noFill/>
          <a:ln w="9525" cap="flat" cmpd="sng">
            <a:solidFill>
              <a:schemeClr val="dk2"/>
            </a:solidFill>
            <a:prstDash val="solid"/>
            <a:round/>
            <a:headEnd type="none" w="sm" len="sm"/>
            <a:tailEnd type="none" w="sm" len="sm"/>
          </a:ln>
        </p:spPr>
      </p:pic>
      <p:pic>
        <p:nvPicPr>
          <p:cNvPr id="178" name="Google Shape;178;p20"/>
          <p:cNvPicPr preferRelativeResize="0"/>
          <p:nvPr/>
        </p:nvPicPr>
        <p:blipFill>
          <a:blip r:embed="rId5">
            <a:alphaModFix/>
          </a:blip>
          <a:stretch>
            <a:fillRect/>
          </a:stretch>
        </p:blipFill>
        <p:spPr>
          <a:xfrm>
            <a:off x="5709475" y="2366787"/>
            <a:ext cx="1887600" cy="645575"/>
          </a:xfrm>
          <a:prstGeom prst="rect">
            <a:avLst/>
          </a:prstGeom>
          <a:noFill/>
          <a:ln w="9525" cap="flat" cmpd="sng">
            <a:solidFill>
              <a:schemeClr val="dk2"/>
            </a:solidFill>
            <a:prstDash val="solid"/>
            <a:round/>
            <a:headEnd type="none" w="sm" len="sm"/>
            <a:tailEnd type="none" w="sm" len="sm"/>
          </a:ln>
        </p:spPr>
      </p:pic>
      <p:cxnSp>
        <p:nvCxnSpPr>
          <p:cNvPr id="179" name="Google Shape;179;p20"/>
          <p:cNvCxnSpPr>
            <a:stCxn id="176" idx="3"/>
            <a:endCxn id="177" idx="1"/>
          </p:cNvCxnSpPr>
          <p:nvPr/>
        </p:nvCxnSpPr>
        <p:spPr>
          <a:xfrm>
            <a:off x="2445275" y="2689563"/>
            <a:ext cx="607200" cy="0"/>
          </a:xfrm>
          <a:prstGeom prst="straightConnector1">
            <a:avLst/>
          </a:prstGeom>
          <a:noFill/>
          <a:ln w="9525" cap="flat" cmpd="sng">
            <a:solidFill>
              <a:schemeClr val="dk2"/>
            </a:solidFill>
            <a:prstDash val="solid"/>
            <a:round/>
            <a:headEnd type="none" w="med" len="med"/>
            <a:tailEnd type="triangle" w="med" len="med"/>
          </a:ln>
        </p:spPr>
      </p:cxnSp>
      <p:cxnSp>
        <p:nvCxnSpPr>
          <p:cNvPr id="180" name="Google Shape;180;p20"/>
          <p:cNvCxnSpPr>
            <a:stCxn id="177" idx="3"/>
            <a:endCxn id="178" idx="1"/>
          </p:cNvCxnSpPr>
          <p:nvPr/>
        </p:nvCxnSpPr>
        <p:spPr>
          <a:xfrm>
            <a:off x="5102335" y="2689563"/>
            <a:ext cx="607200" cy="0"/>
          </a:xfrm>
          <a:prstGeom prst="straightConnector1">
            <a:avLst/>
          </a:prstGeom>
          <a:noFill/>
          <a:ln w="9525" cap="flat" cmpd="sng">
            <a:solidFill>
              <a:schemeClr val="dk2"/>
            </a:solidFill>
            <a:prstDash val="solid"/>
            <a:round/>
            <a:headEnd type="none" w="med" len="med"/>
            <a:tailEnd type="triangle" w="med" len="med"/>
          </a:ln>
        </p:spPr>
      </p:cxnSp>
      <p:cxnSp>
        <p:nvCxnSpPr>
          <p:cNvPr id="181" name="Google Shape;181;p20"/>
          <p:cNvCxnSpPr>
            <a:stCxn id="178" idx="2"/>
          </p:cNvCxnSpPr>
          <p:nvPr/>
        </p:nvCxnSpPr>
        <p:spPr>
          <a:xfrm flipH="1">
            <a:off x="2307475" y="3012362"/>
            <a:ext cx="4345800" cy="641100"/>
          </a:xfrm>
          <a:prstGeom prst="straightConnector1">
            <a:avLst/>
          </a:prstGeom>
          <a:noFill/>
          <a:ln w="9525" cap="flat" cmpd="sng">
            <a:solidFill>
              <a:schemeClr val="dk2"/>
            </a:solidFill>
            <a:prstDash val="solid"/>
            <a:round/>
            <a:headEnd type="none" w="med" len="med"/>
            <a:tailEnd type="triangle" w="med" len="med"/>
          </a:ln>
        </p:spPr>
      </p:cxnSp>
      <p:cxnSp>
        <p:nvCxnSpPr>
          <p:cNvPr id="182" name="Google Shape;182;p20"/>
          <p:cNvCxnSpPr>
            <a:stCxn id="183" idx="3"/>
            <a:endCxn id="184" idx="1"/>
          </p:cNvCxnSpPr>
          <p:nvPr/>
        </p:nvCxnSpPr>
        <p:spPr>
          <a:xfrm>
            <a:off x="3121800" y="3971450"/>
            <a:ext cx="1136100" cy="0"/>
          </a:xfrm>
          <a:prstGeom prst="straightConnector1">
            <a:avLst/>
          </a:prstGeom>
          <a:noFill/>
          <a:ln w="9525" cap="flat" cmpd="sng">
            <a:solidFill>
              <a:schemeClr val="dk2"/>
            </a:solidFill>
            <a:prstDash val="solid"/>
            <a:round/>
            <a:headEnd type="none" w="med" len="med"/>
            <a:tailEnd type="triangle" w="med" len="med"/>
          </a:ln>
        </p:spPr>
      </p:cxnSp>
      <p:sp>
        <p:nvSpPr>
          <p:cNvPr id="185" name="Google Shape;18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86" name="Google Shape;186;p20"/>
          <p:cNvPicPr preferRelativeResize="0"/>
          <p:nvPr/>
        </p:nvPicPr>
        <p:blipFill>
          <a:blip r:embed="rId6">
            <a:alphaModFix/>
          </a:blip>
          <a:stretch>
            <a:fillRect/>
          </a:stretch>
        </p:blipFill>
        <p:spPr>
          <a:xfrm>
            <a:off x="4257900" y="3523775"/>
            <a:ext cx="4400550" cy="895350"/>
          </a:xfrm>
          <a:prstGeom prst="rect">
            <a:avLst/>
          </a:prstGeom>
          <a:noFill/>
          <a:ln w="9525" cap="flat" cmpd="sng">
            <a:solidFill>
              <a:schemeClr val="dk2"/>
            </a:solidFill>
            <a:prstDash val="solid"/>
            <a:round/>
            <a:headEnd type="none" w="sm" len="sm"/>
            <a:tailEnd type="none" w="sm" len="sm"/>
          </a:ln>
        </p:spPr>
      </p:pic>
      <p:pic>
        <p:nvPicPr>
          <p:cNvPr id="187" name="Google Shape;187;p20"/>
          <p:cNvPicPr preferRelativeResize="0"/>
          <p:nvPr/>
        </p:nvPicPr>
        <p:blipFill>
          <a:blip r:embed="rId7">
            <a:alphaModFix/>
          </a:blip>
          <a:stretch>
            <a:fillRect/>
          </a:stretch>
        </p:blipFill>
        <p:spPr>
          <a:xfrm>
            <a:off x="573975" y="3684950"/>
            <a:ext cx="2634644" cy="645575"/>
          </a:xfrm>
          <a:prstGeom prst="rect">
            <a:avLst/>
          </a:prstGeom>
          <a:noFill/>
          <a:ln w="9525" cap="flat" cmpd="sng">
            <a:solidFill>
              <a:schemeClr val="dk2"/>
            </a:solidFill>
            <a:prstDash val="solid"/>
            <a:round/>
            <a:headEnd type="none" w="sm" len="sm"/>
            <a:tailEnd type="none" w="sm" len="sm"/>
          </a:ln>
        </p:spPr>
      </p:pic>
      <p:sp>
        <p:nvSpPr>
          <p:cNvPr id="188" name="Google Shape;188;p20"/>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20"/>
          <p:cNvPicPr preferRelativeResize="0"/>
          <p:nvPr/>
        </p:nvPicPr>
        <p:blipFill>
          <a:blip r:embed="rId8">
            <a:alphaModFix/>
          </a:blip>
          <a:stretch>
            <a:fillRect/>
          </a:stretch>
        </p:blipFill>
        <p:spPr>
          <a:xfrm>
            <a:off x="7506475" y="4662100"/>
            <a:ext cx="1637525" cy="509200"/>
          </a:xfrm>
          <a:prstGeom prst="rect">
            <a:avLst/>
          </a:prstGeom>
          <a:noFill/>
          <a:ln>
            <a:noFill/>
          </a:ln>
        </p:spPr>
      </p:pic>
      <p:sp>
        <p:nvSpPr>
          <p:cNvPr id="190" name="Google Shape;190;p20"/>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191" name="Google Shape;191;p20"/>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pic>
        <p:nvPicPr>
          <p:cNvPr id="192" name="Google Shape;192;p20"/>
          <p:cNvPicPr preferRelativeResize="0"/>
          <p:nvPr/>
        </p:nvPicPr>
        <p:blipFill>
          <a:blip r:embed="rId9">
            <a:alphaModFix/>
          </a:blip>
          <a:stretch>
            <a:fillRect/>
          </a:stretch>
        </p:blipFill>
        <p:spPr>
          <a:xfrm>
            <a:off x="0" y="4571550"/>
            <a:ext cx="1020078" cy="571500"/>
          </a:xfrm>
          <a:prstGeom prst="rect">
            <a:avLst/>
          </a:prstGeom>
          <a:noFill/>
          <a:ln>
            <a:noFill/>
          </a:ln>
        </p:spPr>
      </p:pic>
      <p:sp>
        <p:nvSpPr>
          <p:cNvPr id="193" name="Google Shape;193;p20"/>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12</a:t>
            </a:fld>
            <a:endParaRPr>
              <a:solidFill>
                <a:srgbClr val="F84C1E"/>
              </a:solidFill>
            </a:endParaRPr>
          </a:p>
        </p:txBody>
      </p:sp>
      <p:sp>
        <p:nvSpPr>
          <p:cNvPr id="194" name="Google Shape;194;p20"/>
          <p:cNvSpPr txBox="1"/>
          <p:nvPr/>
        </p:nvSpPr>
        <p:spPr>
          <a:xfrm>
            <a:off x="936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Experimental Measurement - Raw</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cxnSp>
        <p:nvCxnSpPr>
          <p:cNvPr id="195" name="Google Shape;195;p20"/>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1"/>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21"/>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202" name="Google Shape;202;p21"/>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203" name="Google Shape;203;p21"/>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204" name="Google Shape;204;p21"/>
          <p:cNvSpPr txBox="1"/>
          <p:nvPr/>
        </p:nvSpPr>
        <p:spPr>
          <a:xfrm>
            <a:off x="936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Corrections to Raw Asymmetry</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cxnSp>
        <p:nvCxnSpPr>
          <p:cNvPr id="205" name="Google Shape;205;p21"/>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206" name="Google Shape;206;p21"/>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207" name="Google Shape;207;p21"/>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13</a:t>
            </a:fld>
            <a:endParaRPr>
              <a:solidFill>
                <a:srgbClr val="F84C1E"/>
              </a:solidFill>
            </a:endParaRPr>
          </a:p>
        </p:txBody>
      </p:sp>
      <p:sp>
        <p:nvSpPr>
          <p:cNvPr id="208" name="Google Shape;208;p21"/>
          <p:cNvSpPr txBo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500">
                <a:solidFill>
                  <a:schemeClr val="dk1"/>
                </a:solidFill>
              </a:rPr>
              <a:t>For the following list must determine 2 things: </a:t>
            </a:r>
            <a:endParaRPr sz="1500">
              <a:solidFill>
                <a:schemeClr val="dk1"/>
              </a:solidFill>
            </a:endParaRPr>
          </a:p>
          <a:p>
            <a:pPr marL="457200" lvl="0" indent="-323850" algn="l" rtl="0">
              <a:lnSpc>
                <a:spcPct val="150000"/>
              </a:lnSpc>
              <a:spcBef>
                <a:spcPts val="1200"/>
              </a:spcBef>
              <a:spcAft>
                <a:spcPts val="0"/>
              </a:spcAft>
              <a:buClr>
                <a:schemeClr val="dk1"/>
              </a:buClr>
              <a:buSzPts val="1500"/>
              <a:buAutoNum type="arabicPeriod"/>
            </a:pPr>
            <a:r>
              <a:rPr lang="en" sz="1500" b="1">
                <a:solidFill>
                  <a:schemeClr val="dk1"/>
                </a:solidFill>
              </a:rPr>
              <a:t>f</a:t>
            </a:r>
            <a:r>
              <a:rPr lang="en" sz="1500">
                <a:solidFill>
                  <a:schemeClr val="dk1"/>
                </a:solidFill>
              </a:rPr>
              <a:t> - fraction of quasielastic sample the component occupies</a:t>
            </a:r>
            <a:endParaRPr sz="1500">
              <a:solidFill>
                <a:schemeClr val="dk1"/>
              </a:solidFill>
            </a:endParaRPr>
          </a:p>
          <a:p>
            <a:pPr marL="457200" lvl="0" indent="-323850" algn="l" rtl="0">
              <a:lnSpc>
                <a:spcPct val="150000"/>
              </a:lnSpc>
              <a:spcBef>
                <a:spcPts val="0"/>
              </a:spcBef>
              <a:spcAft>
                <a:spcPts val="0"/>
              </a:spcAft>
              <a:buClr>
                <a:schemeClr val="dk1"/>
              </a:buClr>
              <a:buSzPts val="1500"/>
              <a:buAutoNum type="arabicPeriod"/>
            </a:pPr>
            <a:r>
              <a:rPr lang="en" sz="1500" b="1">
                <a:solidFill>
                  <a:schemeClr val="dk1"/>
                </a:solidFill>
              </a:rPr>
              <a:t>A</a:t>
            </a:r>
            <a:r>
              <a:rPr lang="en" sz="1500">
                <a:solidFill>
                  <a:schemeClr val="dk1"/>
                </a:solidFill>
              </a:rPr>
              <a:t> - asymmetry of said component</a:t>
            </a:r>
            <a:endParaRPr sz="1500">
              <a:solidFill>
                <a:schemeClr val="dk1"/>
              </a:solidFill>
            </a:endParaRPr>
          </a:p>
          <a:p>
            <a:pPr marL="457200" lvl="0" indent="0" algn="l" rtl="0">
              <a:lnSpc>
                <a:spcPct val="115000"/>
              </a:lnSpc>
              <a:spcBef>
                <a:spcPts val="1200"/>
              </a:spcBef>
              <a:spcAft>
                <a:spcPts val="0"/>
              </a:spcAft>
              <a:buNone/>
            </a:pPr>
            <a:endParaRPr sz="1800">
              <a:solidFill>
                <a:srgbClr val="595959"/>
              </a:solidFill>
            </a:endParaRPr>
          </a:p>
          <a:p>
            <a:pPr marL="0" lvl="0" indent="0" algn="l" rtl="0">
              <a:lnSpc>
                <a:spcPct val="115000"/>
              </a:lnSpc>
              <a:spcBef>
                <a:spcPts val="1200"/>
              </a:spcBef>
              <a:spcAft>
                <a:spcPts val="0"/>
              </a:spcAft>
              <a:buNone/>
            </a:pPr>
            <a:r>
              <a:rPr lang="en" sz="1800" b="1">
                <a:solidFill>
                  <a:schemeClr val="dk1"/>
                </a:solidFill>
              </a:rPr>
              <a:t>Accidentals, Inelastics, Pions, FSI, Protons</a:t>
            </a:r>
            <a:endParaRPr sz="1800" b="1">
              <a:solidFill>
                <a:schemeClr val="dk1"/>
              </a:solidFill>
            </a:endParaRPr>
          </a:p>
          <a:p>
            <a:pPr marL="0" lvl="0" indent="0" algn="l" rtl="0">
              <a:lnSpc>
                <a:spcPct val="115000"/>
              </a:lnSpc>
              <a:spcBef>
                <a:spcPts val="1200"/>
              </a:spcBef>
              <a:spcAft>
                <a:spcPts val="0"/>
              </a:spcAft>
              <a:buNone/>
            </a:pPr>
            <a:endParaRPr sz="1800">
              <a:solidFill>
                <a:srgbClr val="595959"/>
              </a:solidFill>
            </a:endParaRPr>
          </a:p>
          <a:p>
            <a:pPr marL="0" lvl="0" indent="0" algn="l" rtl="0">
              <a:lnSpc>
                <a:spcPct val="150000"/>
              </a:lnSpc>
              <a:spcBef>
                <a:spcPts val="1200"/>
              </a:spcBef>
              <a:spcAft>
                <a:spcPts val="1200"/>
              </a:spcAft>
              <a:buNone/>
            </a:pPr>
            <a:r>
              <a:rPr lang="en" sz="1500">
                <a:solidFill>
                  <a:schemeClr val="dk1"/>
                </a:solidFill>
              </a:rPr>
              <a:t>The nitrogen fraction must also be calculated using target measurements</a:t>
            </a:r>
            <a:endParaRPr sz="15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2"/>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22"/>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215" name="Google Shape;215;p22"/>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216" name="Google Shape;216;p22"/>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217" name="Google Shape;217;p22"/>
          <p:cNvSpPr txBox="1"/>
          <p:nvPr/>
        </p:nvSpPr>
        <p:spPr>
          <a:xfrm>
            <a:off x="509800" y="28100"/>
            <a:ext cx="8073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Analysis Flowchart</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sp>
        <p:nvSpPr>
          <p:cNvPr id="218" name="Google Shape;218;p22"/>
          <p:cNvSpPr txBox="1"/>
          <p:nvPr/>
        </p:nvSpPr>
        <p:spPr>
          <a:xfrm>
            <a:off x="787305" y="950556"/>
            <a:ext cx="3632700" cy="6480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cxnSp>
        <p:nvCxnSpPr>
          <p:cNvPr id="219" name="Google Shape;219;p22"/>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220" name="Google Shape;220;p22"/>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221" name="Google Shape;221;p22"/>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14</a:t>
            </a:fld>
            <a:endParaRPr>
              <a:solidFill>
                <a:srgbClr val="F84C1E"/>
              </a:solidFill>
            </a:endParaRPr>
          </a:p>
        </p:txBody>
      </p:sp>
      <p:sp>
        <p:nvSpPr>
          <p:cNvPr id="222" name="Google Shape;222;p22"/>
          <p:cNvSpPr txBox="1"/>
          <p:nvPr/>
        </p:nvSpPr>
        <p:spPr>
          <a:xfrm>
            <a:off x="146202" y="104188"/>
            <a:ext cx="1353000" cy="4002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t>Raw Data</a:t>
            </a:r>
            <a:endParaRPr b="1"/>
          </a:p>
        </p:txBody>
      </p:sp>
      <p:sp>
        <p:nvSpPr>
          <p:cNvPr id="223" name="Google Shape;223;p22"/>
          <p:cNvSpPr txBox="1"/>
          <p:nvPr/>
        </p:nvSpPr>
        <p:spPr>
          <a:xfrm>
            <a:off x="146190" y="937835"/>
            <a:ext cx="1406099" cy="8313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Detector</a:t>
            </a:r>
            <a:endParaRPr b="1" dirty="0"/>
          </a:p>
          <a:p>
            <a:pPr marL="0" lvl="0" indent="0" algn="l" rtl="0">
              <a:spcBef>
                <a:spcPts val="0"/>
              </a:spcBef>
              <a:spcAft>
                <a:spcPts val="0"/>
              </a:spcAft>
              <a:buNone/>
            </a:pPr>
            <a:r>
              <a:rPr lang="en" b="1" dirty="0"/>
              <a:t>Calibrations - 1</a:t>
            </a:r>
            <a:endParaRPr b="1" dirty="0"/>
          </a:p>
        </p:txBody>
      </p:sp>
      <p:sp>
        <p:nvSpPr>
          <p:cNvPr id="224" name="Google Shape;224;p22"/>
          <p:cNvSpPr txBox="1"/>
          <p:nvPr/>
        </p:nvSpPr>
        <p:spPr>
          <a:xfrm>
            <a:off x="6357965" y="710447"/>
            <a:ext cx="15945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t>Data Selection - 3</a:t>
            </a:r>
            <a:endParaRPr b="1"/>
          </a:p>
        </p:txBody>
      </p:sp>
      <p:sp>
        <p:nvSpPr>
          <p:cNvPr id="225" name="Google Shape;225;p22"/>
          <p:cNvSpPr txBox="1"/>
          <p:nvPr/>
        </p:nvSpPr>
        <p:spPr>
          <a:xfrm>
            <a:off x="4134026" y="2771866"/>
            <a:ext cx="2320956" cy="4002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t>Polarimetry  - 6a </a:t>
            </a:r>
            <a:endParaRPr b="1"/>
          </a:p>
        </p:txBody>
      </p:sp>
      <p:sp>
        <p:nvSpPr>
          <p:cNvPr id="226" name="Google Shape;226;p22"/>
          <p:cNvSpPr txBox="1"/>
          <p:nvPr/>
        </p:nvSpPr>
        <p:spPr>
          <a:xfrm>
            <a:off x="565383" y="2202571"/>
            <a:ext cx="1473736" cy="61552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Physics</a:t>
            </a:r>
            <a:endParaRPr b="1" dirty="0"/>
          </a:p>
          <a:p>
            <a:pPr marL="0" lvl="0" indent="0" algn="l" rtl="0">
              <a:spcBef>
                <a:spcPts val="0"/>
              </a:spcBef>
              <a:spcAft>
                <a:spcPts val="0"/>
              </a:spcAft>
              <a:buNone/>
            </a:pPr>
            <a:r>
              <a:rPr lang="en" b="1" dirty="0"/>
              <a:t>Asymmetry - 6</a:t>
            </a:r>
            <a:endParaRPr b="1" dirty="0"/>
          </a:p>
        </p:txBody>
      </p:sp>
      <p:cxnSp>
        <p:nvCxnSpPr>
          <p:cNvPr id="227" name="Google Shape;227;p22"/>
          <p:cNvCxnSpPr>
            <a:cxnSpLocks/>
            <a:stCxn id="222" idx="2"/>
            <a:endCxn id="223" idx="0"/>
          </p:cNvCxnSpPr>
          <p:nvPr/>
        </p:nvCxnSpPr>
        <p:spPr>
          <a:xfrm>
            <a:off x="822702" y="504388"/>
            <a:ext cx="26538" cy="433447"/>
          </a:xfrm>
          <a:prstGeom prst="straightConnector1">
            <a:avLst/>
          </a:prstGeom>
          <a:noFill/>
          <a:ln w="19050" cap="flat" cmpd="sng">
            <a:solidFill>
              <a:schemeClr val="dk1"/>
            </a:solidFill>
            <a:prstDash val="solid"/>
            <a:round/>
            <a:headEnd type="none" w="med" len="med"/>
            <a:tailEnd type="triangle" w="med" len="med"/>
          </a:ln>
        </p:spPr>
      </p:cxnSp>
      <p:cxnSp>
        <p:nvCxnSpPr>
          <p:cNvPr id="228" name="Google Shape;228;p22"/>
          <p:cNvCxnSpPr>
            <a:cxnSpLocks/>
            <a:endCxn id="226" idx="3"/>
          </p:cNvCxnSpPr>
          <p:nvPr/>
        </p:nvCxnSpPr>
        <p:spPr>
          <a:xfrm flipH="1">
            <a:off x="2039119" y="2282024"/>
            <a:ext cx="3950009" cy="228309"/>
          </a:xfrm>
          <a:prstGeom prst="straightConnector1">
            <a:avLst/>
          </a:prstGeom>
          <a:noFill/>
          <a:ln w="19050" cap="flat" cmpd="sng">
            <a:solidFill>
              <a:schemeClr val="dk1"/>
            </a:solidFill>
            <a:prstDash val="solid"/>
            <a:round/>
            <a:headEnd type="none" w="med" len="med"/>
            <a:tailEnd type="triangle" w="med" len="med"/>
          </a:ln>
        </p:spPr>
      </p:cxnSp>
      <p:cxnSp>
        <p:nvCxnSpPr>
          <p:cNvPr id="230" name="Google Shape;230;p22"/>
          <p:cNvCxnSpPr>
            <a:cxnSpLocks/>
            <a:stCxn id="231" idx="1"/>
            <a:endCxn id="226" idx="3"/>
          </p:cNvCxnSpPr>
          <p:nvPr/>
        </p:nvCxnSpPr>
        <p:spPr>
          <a:xfrm flipH="1" flipV="1">
            <a:off x="2039119" y="2510333"/>
            <a:ext cx="2094906" cy="936334"/>
          </a:xfrm>
          <a:prstGeom prst="straightConnector1">
            <a:avLst/>
          </a:prstGeom>
          <a:noFill/>
          <a:ln w="19050" cap="flat" cmpd="sng">
            <a:solidFill>
              <a:schemeClr val="dk1"/>
            </a:solidFill>
            <a:prstDash val="solid"/>
            <a:round/>
            <a:headEnd type="none" w="med" len="med"/>
            <a:tailEnd type="triangle" w="med" len="med"/>
          </a:ln>
        </p:spPr>
      </p:cxnSp>
      <p:sp>
        <p:nvSpPr>
          <p:cNvPr id="232" name="Google Shape;232;p22"/>
          <p:cNvSpPr txBox="1"/>
          <p:nvPr/>
        </p:nvSpPr>
        <p:spPr>
          <a:xfrm>
            <a:off x="7715250" y="3613552"/>
            <a:ext cx="1353000" cy="831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Red - To do</a:t>
            </a:r>
            <a:endParaRPr b="1">
              <a:solidFill>
                <a:srgbClr val="FF0000"/>
              </a:solidFill>
            </a:endParaRPr>
          </a:p>
          <a:p>
            <a:pPr marL="0" lvl="0" indent="0" algn="l" rtl="0">
              <a:spcBef>
                <a:spcPts val="0"/>
              </a:spcBef>
              <a:spcAft>
                <a:spcPts val="0"/>
              </a:spcAft>
              <a:buNone/>
            </a:pPr>
            <a:r>
              <a:rPr lang="en" b="1">
                <a:solidFill>
                  <a:srgbClr val="6AA84F"/>
                </a:solidFill>
              </a:rPr>
              <a:t>Green - In Progress</a:t>
            </a:r>
            <a:endParaRPr b="1"/>
          </a:p>
        </p:txBody>
      </p:sp>
      <p:sp>
        <p:nvSpPr>
          <p:cNvPr id="233" name="Google Shape;233;p22"/>
          <p:cNvSpPr txBox="1"/>
          <p:nvPr/>
        </p:nvSpPr>
        <p:spPr>
          <a:xfrm>
            <a:off x="2768754" y="4032580"/>
            <a:ext cx="891000" cy="569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500" b="1"/>
              <a:t>GEn</a:t>
            </a:r>
            <a:endParaRPr sz="2500" b="1"/>
          </a:p>
        </p:txBody>
      </p:sp>
      <p:cxnSp>
        <p:nvCxnSpPr>
          <p:cNvPr id="234" name="Google Shape;234;p22"/>
          <p:cNvCxnSpPr>
            <a:cxnSpLocks/>
            <a:stCxn id="226" idx="2"/>
          </p:cNvCxnSpPr>
          <p:nvPr/>
        </p:nvCxnSpPr>
        <p:spPr>
          <a:xfrm>
            <a:off x="1302251" y="2818094"/>
            <a:ext cx="0" cy="493185"/>
          </a:xfrm>
          <a:prstGeom prst="straightConnector1">
            <a:avLst/>
          </a:prstGeom>
          <a:noFill/>
          <a:ln w="19050" cap="flat" cmpd="sng">
            <a:solidFill>
              <a:schemeClr val="dk1"/>
            </a:solidFill>
            <a:prstDash val="solid"/>
            <a:round/>
            <a:headEnd type="none" w="med" len="med"/>
            <a:tailEnd type="triangle" w="med" len="med"/>
          </a:ln>
        </p:spPr>
      </p:cxnSp>
      <p:sp>
        <p:nvSpPr>
          <p:cNvPr id="236" name="Google Shape;236;p22"/>
          <p:cNvSpPr txBox="1"/>
          <p:nvPr/>
        </p:nvSpPr>
        <p:spPr>
          <a:xfrm>
            <a:off x="2456147" y="710438"/>
            <a:ext cx="13530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t>Data Quality Checks - 2</a:t>
            </a:r>
            <a:endParaRPr b="1"/>
          </a:p>
        </p:txBody>
      </p:sp>
      <p:cxnSp>
        <p:nvCxnSpPr>
          <p:cNvPr id="237" name="Google Shape;237;p22"/>
          <p:cNvCxnSpPr>
            <a:cxnSpLocks/>
            <a:stCxn id="224" idx="2"/>
            <a:endCxn id="229" idx="0"/>
          </p:cNvCxnSpPr>
          <p:nvPr/>
        </p:nvCxnSpPr>
        <p:spPr>
          <a:xfrm flipH="1">
            <a:off x="6725996" y="1326047"/>
            <a:ext cx="429219" cy="433393"/>
          </a:xfrm>
          <a:prstGeom prst="straightConnector1">
            <a:avLst/>
          </a:prstGeom>
          <a:noFill/>
          <a:ln w="19050" cap="flat" cmpd="sng">
            <a:solidFill>
              <a:schemeClr val="dk1"/>
            </a:solidFill>
            <a:prstDash val="solid"/>
            <a:round/>
            <a:headEnd type="none" w="med" len="med"/>
            <a:tailEnd type="triangle" w="med" len="med"/>
          </a:ln>
        </p:spPr>
      </p:cxnSp>
      <p:cxnSp>
        <p:nvCxnSpPr>
          <p:cNvPr id="238" name="Google Shape;238;p22"/>
          <p:cNvCxnSpPr>
            <a:cxnSpLocks/>
            <a:stCxn id="223" idx="3"/>
            <a:endCxn id="236" idx="1"/>
          </p:cNvCxnSpPr>
          <p:nvPr/>
        </p:nvCxnSpPr>
        <p:spPr>
          <a:xfrm flipV="1">
            <a:off x="1552289" y="1018238"/>
            <a:ext cx="903858" cy="335247"/>
          </a:xfrm>
          <a:prstGeom prst="straightConnector1">
            <a:avLst/>
          </a:prstGeom>
          <a:noFill/>
          <a:ln w="19050" cap="flat" cmpd="sng">
            <a:solidFill>
              <a:schemeClr val="dk1"/>
            </a:solidFill>
            <a:prstDash val="solid"/>
            <a:round/>
            <a:headEnd type="none" w="med" len="med"/>
            <a:tailEnd type="triangle" w="med" len="med"/>
          </a:ln>
        </p:spPr>
      </p:cxnSp>
      <p:cxnSp>
        <p:nvCxnSpPr>
          <p:cNvPr id="239" name="Google Shape;239;p22"/>
          <p:cNvCxnSpPr>
            <a:stCxn id="236" idx="3"/>
            <a:endCxn id="224" idx="1"/>
          </p:cNvCxnSpPr>
          <p:nvPr/>
        </p:nvCxnSpPr>
        <p:spPr>
          <a:xfrm>
            <a:off x="3809147" y="1018238"/>
            <a:ext cx="2548800" cy="0"/>
          </a:xfrm>
          <a:prstGeom prst="straightConnector1">
            <a:avLst/>
          </a:prstGeom>
          <a:noFill/>
          <a:ln w="19050" cap="flat" cmpd="sng">
            <a:solidFill>
              <a:schemeClr val="dk1"/>
            </a:solidFill>
            <a:prstDash val="solid"/>
            <a:round/>
            <a:headEnd type="none" w="med" len="med"/>
            <a:tailEnd type="triangle" w="med" len="med"/>
          </a:ln>
        </p:spPr>
      </p:cxnSp>
      <p:sp>
        <p:nvSpPr>
          <p:cNvPr id="229" name="Google Shape;229;p22"/>
          <p:cNvSpPr txBox="1"/>
          <p:nvPr/>
        </p:nvSpPr>
        <p:spPr>
          <a:xfrm>
            <a:off x="5989128" y="1759440"/>
            <a:ext cx="1473736" cy="615523"/>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Raw Asymmetry - 5</a:t>
            </a:r>
            <a:endParaRPr b="1" dirty="0"/>
          </a:p>
        </p:txBody>
      </p:sp>
      <p:sp>
        <p:nvSpPr>
          <p:cNvPr id="231" name="Google Shape;231;p22"/>
          <p:cNvSpPr txBox="1"/>
          <p:nvPr/>
        </p:nvSpPr>
        <p:spPr>
          <a:xfrm>
            <a:off x="4134025" y="3246627"/>
            <a:ext cx="2320957" cy="400079"/>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Physics Corrections - 6b</a:t>
            </a:r>
            <a:endParaRPr b="1" dirty="0"/>
          </a:p>
        </p:txBody>
      </p:sp>
      <p:sp>
        <p:nvSpPr>
          <p:cNvPr id="240" name="Google Shape;240;p22"/>
          <p:cNvSpPr txBox="1"/>
          <p:nvPr/>
        </p:nvSpPr>
        <p:spPr>
          <a:xfrm>
            <a:off x="4134026" y="3742379"/>
            <a:ext cx="2320956" cy="400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dirty="0"/>
              <a:t>Other Corrections - 6c</a:t>
            </a:r>
            <a:endParaRPr b="1" dirty="0"/>
          </a:p>
        </p:txBody>
      </p:sp>
      <p:sp>
        <p:nvSpPr>
          <p:cNvPr id="235" name="Google Shape;235;p22"/>
          <p:cNvSpPr txBox="1"/>
          <p:nvPr/>
        </p:nvSpPr>
        <p:spPr>
          <a:xfrm>
            <a:off x="565383" y="3311279"/>
            <a:ext cx="1594500" cy="831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t>Error Analysis</a:t>
            </a:r>
            <a:endParaRPr b="1"/>
          </a:p>
          <a:p>
            <a:pPr marL="0" lvl="0" indent="0" algn="l" rtl="0">
              <a:spcBef>
                <a:spcPts val="0"/>
              </a:spcBef>
              <a:spcAft>
                <a:spcPts val="0"/>
              </a:spcAft>
              <a:buNone/>
            </a:pPr>
            <a:r>
              <a:rPr lang="en" b="1"/>
              <a:t>Statistical - 7a</a:t>
            </a:r>
            <a:endParaRPr b="1"/>
          </a:p>
          <a:p>
            <a:pPr marL="0" lvl="0" indent="0" algn="l" rtl="0">
              <a:spcBef>
                <a:spcPts val="0"/>
              </a:spcBef>
              <a:spcAft>
                <a:spcPts val="0"/>
              </a:spcAft>
              <a:buNone/>
            </a:pPr>
            <a:r>
              <a:rPr lang="en" b="1"/>
              <a:t>Systematic - 7b</a:t>
            </a:r>
            <a:endParaRPr b="1"/>
          </a:p>
        </p:txBody>
      </p:sp>
      <p:cxnSp>
        <p:nvCxnSpPr>
          <p:cNvPr id="241" name="Google Shape;241;p22"/>
          <p:cNvCxnSpPr>
            <a:stCxn id="235" idx="2"/>
            <a:endCxn id="233" idx="1"/>
          </p:cNvCxnSpPr>
          <p:nvPr/>
        </p:nvCxnSpPr>
        <p:spPr>
          <a:xfrm>
            <a:off x="1362633" y="4142579"/>
            <a:ext cx="1406100" cy="174600"/>
          </a:xfrm>
          <a:prstGeom prst="straightConnector1">
            <a:avLst/>
          </a:prstGeom>
          <a:noFill/>
          <a:ln w="19050" cap="flat" cmpd="sng">
            <a:solidFill>
              <a:schemeClr val="dk1"/>
            </a:solidFill>
            <a:prstDash val="solid"/>
            <a:round/>
            <a:headEnd type="none" w="med" len="med"/>
            <a:tailEnd type="triangle" w="med" len="med"/>
          </a:ln>
        </p:spPr>
      </p:cxnSp>
      <p:sp>
        <p:nvSpPr>
          <p:cNvPr id="242" name="Google Shape;242;p22"/>
          <p:cNvSpPr txBox="1"/>
          <p:nvPr/>
        </p:nvSpPr>
        <p:spPr>
          <a:xfrm>
            <a:off x="2456151" y="1524373"/>
            <a:ext cx="1406100" cy="615600"/>
          </a:xfrm>
          <a:prstGeom prst="rect">
            <a:avLst/>
          </a:prstGeom>
          <a:noFill/>
          <a:ln w="28575"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t>Pass 2 / 3 calibration - 4</a:t>
            </a:r>
            <a:endParaRPr b="1"/>
          </a:p>
        </p:txBody>
      </p:sp>
      <p:cxnSp>
        <p:nvCxnSpPr>
          <p:cNvPr id="243" name="Google Shape;243;p22"/>
          <p:cNvCxnSpPr>
            <a:cxnSpLocks/>
            <a:stCxn id="224" idx="2"/>
          </p:cNvCxnSpPr>
          <p:nvPr/>
        </p:nvCxnSpPr>
        <p:spPr>
          <a:xfrm flipH="1">
            <a:off x="3862115" y="1326047"/>
            <a:ext cx="3293100" cy="335247"/>
          </a:xfrm>
          <a:prstGeom prst="straightConnector1">
            <a:avLst/>
          </a:prstGeom>
          <a:noFill/>
          <a:ln w="19050" cap="flat" cmpd="sng">
            <a:solidFill>
              <a:schemeClr val="dk1"/>
            </a:solidFill>
            <a:prstDash val="solid"/>
            <a:round/>
            <a:headEnd type="none" w="med" len="med"/>
            <a:tailEnd type="triangle" w="med" len="med"/>
          </a:ln>
        </p:spPr>
      </p:cxnSp>
      <p:cxnSp>
        <p:nvCxnSpPr>
          <p:cNvPr id="244" name="Google Shape;244;p22"/>
          <p:cNvCxnSpPr>
            <a:cxnSpLocks/>
          </p:cNvCxnSpPr>
          <p:nvPr/>
        </p:nvCxnSpPr>
        <p:spPr>
          <a:xfrm flipV="1">
            <a:off x="3862115" y="2029100"/>
            <a:ext cx="2127013" cy="11436"/>
          </a:xfrm>
          <a:prstGeom prst="straightConnector1">
            <a:avLst/>
          </a:prstGeom>
          <a:noFill/>
          <a:ln w="19050" cap="flat" cmpd="sng">
            <a:solidFill>
              <a:schemeClr val="dk1"/>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3"/>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0" name="Google Shape;250;p23"/>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251" name="Google Shape;251;p23"/>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252" name="Google Shape;252;p23"/>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253" name="Google Shape;253;p23"/>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254" name="Google Shape;254;p23"/>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255" name="Google Shape;255;p23"/>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15</a:t>
            </a:fld>
            <a:endParaRPr>
              <a:solidFill>
                <a:srgbClr val="F84C1E"/>
              </a:solidFill>
            </a:endParaRPr>
          </a:p>
        </p:txBody>
      </p:sp>
      <p:sp>
        <p:nvSpPr>
          <p:cNvPr id="256" name="Google Shape;256;p23"/>
          <p:cNvSpPr txBox="1"/>
          <p:nvPr/>
        </p:nvSpPr>
        <p:spPr>
          <a:xfrm>
            <a:off x="509800" y="28100"/>
            <a:ext cx="8073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Stages of Analysis</a:t>
            </a:r>
            <a:endParaRPr sz="2200" b="1"/>
          </a:p>
        </p:txBody>
      </p:sp>
      <p:sp>
        <p:nvSpPr>
          <p:cNvPr id="257" name="Google Shape;257;p23"/>
          <p:cNvSpPr txBox="1"/>
          <p:nvPr/>
        </p:nvSpPr>
        <p:spPr>
          <a:xfrm>
            <a:off x="395625" y="846225"/>
            <a:ext cx="5925900" cy="2492960"/>
          </a:xfrm>
          <a:prstGeom prst="rect">
            <a:avLst/>
          </a:prstGeom>
          <a:noFill/>
          <a:ln>
            <a:noFill/>
          </a:ln>
        </p:spPr>
        <p:txBody>
          <a:bodyPr spcFirstLastPara="1" wrap="square" lIns="91425" tIns="91425" rIns="91425" bIns="91425" anchor="t" anchorCtr="0">
            <a:spAutoFit/>
          </a:bodyPr>
          <a:lstStyle/>
          <a:p>
            <a:pPr marL="457200" lvl="0" indent="-323850" algn="l" rtl="0">
              <a:lnSpc>
                <a:spcPct val="200000"/>
              </a:lnSpc>
              <a:spcBef>
                <a:spcPts val="0"/>
              </a:spcBef>
              <a:spcAft>
                <a:spcPts val="0"/>
              </a:spcAft>
              <a:buClr>
                <a:schemeClr val="dk1"/>
              </a:buClr>
              <a:buSzPts val="1500"/>
              <a:buChar char="❏"/>
            </a:pPr>
            <a:r>
              <a:rPr lang="en" sz="1500" dirty="0"/>
              <a:t>Detector Calibration procedure</a:t>
            </a:r>
            <a:endParaRPr sz="1500" dirty="0"/>
          </a:p>
          <a:p>
            <a:pPr marL="457200" lvl="0" indent="-323850" algn="l" rtl="0">
              <a:lnSpc>
                <a:spcPct val="200000"/>
              </a:lnSpc>
              <a:spcBef>
                <a:spcPts val="0"/>
              </a:spcBef>
              <a:spcAft>
                <a:spcPts val="0"/>
              </a:spcAft>
              <a:buSzPts val="1500"/>
              <a:buChar char="❏"/>
            </a:pPr>
            <a:r>
              <a:rPr lang="en" sz="1500" dirty="0"/>
              <a:t>Data Selection</a:t>
            </a:r>
            <a:endParaRPr sz="1500" dirty="0"/>
          </a:p>
          <a:p>
            <a:pPr marL="457200" lvl="0" indent="-323850" algn="l" rtl="0">
              <a:lnSpc>
                <a:spcPct val="200000"/>
              </a:lnSpc>
              <a:spcBef>
                <a:spcPts val="0"/>
              </a:spcBef>
              <a:spcAft>
                <a:spcPts val="0"/>
              </a:spcAft>
              <a:buSzPts val="1500"/>
              <a:buChar char="❏"/>
            </a:pPr>
            <a:r>
              <a:rPr lang="en" sz="1500" dirty="0"/>
              <a:t>Asymmetry Corrections</a:t>
            </a:r>
            <a:endParaRPr sz="1500" dirty="0"/>
          </a:p>
          <a:p>
            <a:pPr marL="457200" lvl="0" indent="-323850" algn="l" rtl="0">
              <a:lnSpc>
                <a:spcPct val="200000"/>
              </a:lnSpc>
              <a:spcBef>
                <a:spcPts val="0"/>
              </a:spcBef>
              <a:spcAft>
                <a:spcPts val="0"/>
              </a:spcAft>
              <a:buSzPts val="1500"/>
              <a:buChar char="❏"/>
            </a:pPr>
            <a:r>
              <a:rPr lang="en" sz="1500" dirty="0"/>
              <a:t>Target and Beam Polarimetry Application</a:t>
            </a:r>
            <a:endParaRPr sz="1500" dirty="0"/>
          </a:p>
          <a:p>
            <a:pPr marL="457200" lvl="0" indent="-323850" algn="l" rtl="0">
              <a:lnSpc>
                <a:spcPct val="200000"/>
              </a:lnSpc>
              <a:spcBef>
                <a:spcPts val="0"/>
              </a:spcBef>
              <a:spcAft>
                <a:spcPts val="0"/>
              </a:spcAft>
              <a:buSzPts val="1500"/>
              <a:buChar char="❏"/>
            </a:pPr>
            <a:r>
              <a:rPr lang="en" sz="1500" dirty="0"/>
              <a:t>Sensitivity Study and Results</a:t>
            </a:r>
            <a:endParaRPr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4"/>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24"/>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264" name="Google Shape;264;p24"/>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265" name="Google Shape;265;p24"/>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266" name="Google Shape;266;p24"/>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267" name="Google Shape;267;p24"/>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268" name="Google Shape;268;p24"/>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16</a:t>
            </a:fld>
            <a:endParaRPr>
              <a:solidFill>
                <a:srgbClr val="F84C1E"/>
              </a:solidFill>
            </a:endParaRPr>
          </a:p>
        </p:txBody>
      </p:sp>
      <p:sp>
        <p:nvSpPr>
          <p:cNvPr id="269" name="Google Shape;269;p24"/>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Detector Calibration</a:t>
            </a:r>
            <a:endParaRPr sz="1600" b="1"/>
          </a:p>
        </p:txBody>
      </p:sp>
      <p:sp>
        <p:nvSpPr>
          <p:cNvPr id="270" name="Google Shape;270;p24"/>
          <p:cNvSpPr txBox="1"/>
          <p:nvPr/>
        </p:nvSpPr>
        <p:spPr>
          <a:xfrm>
            <a:off x="395625" y="846225"/>
            <a:ext cx="4030200" cy="2839800"/>
          </a:xfrm>
          <a:prstGeom prst="rect">
            <a:avLst/>
          </a:prstGeom>
          <a:noFill/>
          <a:ln>
            <a:noFill/>
          </a:ln>
        </p:spPr>
        <p:txBody>
          <a:bodyPr spcFirstLastPara="1" wrap="square" lIns="91425" tIns="91425" rIns="91425" bIns="91425" anchor="t" anchorCtr="0">
            <a:spAutoFit/>
          </a:bodyPr>
          <a:lstStyle/>
          <a:p>
            <a:pPr marL="457200" lvl="0" indent="-323850" algn="l" rtl="0">
              <a:lnSpc>
                <a:spcPct val="150000"/>
              </a:lnSpc>
              <a:spcBef>
                <a:spcPts val="0"/>
              </a:spcBef>
              <a:spcAft>
                <a:spcPts val="0"/>
              </a:spcAft>
              <a:buSzPts val="1500"/>
              <a:buChar char="❏"/>
            </a:pPr>
            <a:r>
              <a:rPr lang="en" sz="1500" dirty="0" err="1"/>
              <a:t>BBCal</a:t>
            </a:r>
            <a:r>
              <a:rPr lang="en" sz="1500" dirty="0"/>
              <a:t> - Kate Evans</a:t>
            </a:r>
            <a:endParaRPr sz="1500" dirty="0"/>
          </a:p>
          <a:p>
            <a:pPr marL="457200" lvl="0" indent="-323850" algn="l" rtl="0">
              <a:lnSpc>
                <a:spcPct val="150000"/>
              </a:lnSpc>
              <a:spcBef>
                <a:spcPts val="0"/>
              </a:spcBef>
              <a:spcAft>
                <a:spcPts val="0"/>
              </a:spcAft>
              <a:buSzPts val="1500"/>
              <a:buChar char="❏"/>
            </a:pPr>
            <a:r>
              <a:rPr lang="en" sz="1500" dirty="0"/>
              <a:t>GEMs - Vimukthi Gamage and Sean </a:t>
            </a:r>
            <a:r>
              <a:rPr lang="en" sz="1500" dirty="0" err="1"/>
              <a:t>Jeffas</a:t>
            </a:r>
            <a:endParaRPr sz="1500" dirty="0"/>
          </a:p>
          <a:p>
            <a:pPr marL="457200" lvl="0" indent="-323850" algn="l" rtl="0">
              <a:lnSpc>
                <a:spcPct val="150000"/>
              </a:lnSpc>
              <a:spcBef>
                <a:spcPts val="0"/>
              </a:spcBef>
              <a:spcAft>
                <a:spcPts val="0"/>
              </a:spcAft>
              <a:buSzPts val="1500"/>
              <a:buChar char="❏"/>
            </a:pPr>
            <a:r>
              <a:rPr lang="en" sz="1500" dirty="0">
                <a:solidFill>
                  <a:schemeClr val="dk1"/>
                </a:solidFill>
              </a:rPr>
              <a:t>GRINCH - Jack Jackson</a:t>
            </a:r>
            <a:endParaRPr sz="1500" dirty="0"/>
          </a:p>
          <a:p>
            <a:pPr marL="457200" lvl="0" indent="-323850" algn="l" rtl="0">
              <a:lnSpc>
                <a:spcPct val="150000"/>
              </a:lnSpc>
              <a:spcBef>
                <a:spcPts val="0"/>
              </a:spcBef>
              <a:spcAft>
                <a:spcPts val="0"/>
              </a:spcAft>
              <a:buSzPts val="1500"/>
              <a:buChar char="❏"/>
            </a:pPr>
            <a:r>
              <a:rPr lang="en" sz="1500" dirty="0" err="1">
                <a:solidFill>
                  <a:schemeClr val="dk1"/>
                </a:solidFill>
              </a:rPr>
              <a:t>HCal</a:t>
            </a:r>
            <a:r>
              <a:rPr lang="en" sz="1500" dirty="0">
                <a:solidFill>
                  <a:schemeClr val="dk1"/>
                </a:solidFill>
              </a:rPr>
              <a:t> - Hunter Presley</a:t>
            </a:r>
            <a:endParaRPr sz="1500" dirty="0"/>
          </a:p>
          <a:p>
            <a:pPr marL="457200" lvl="0" indent="-323850" algn="l" rtl="0">
              <a:lnSpc>
                <a:spcPct val="150000"/>
              </a:lnSpc>
              <a:spcBef>
                <a:spcPts val="0"/>
              </a:spcBef>
              <a:spcAft>
                <a:spcPts val="0"/>
              </a:spcAft>
              <a:buSzPts val="1500"/>
              <a:buChar char="❏"/>
            </a:pPr>
            <a:r>
              <a:rPr lang="en" sz="1500" dirty="0"/>
              <a:t>Hodoscope - Gary Penman</a:t>
            </a:r>
            <a:endParaRPr sz="1500" dirty="0"/>
          </a:p>
          <a:p>
            <a:pPr marL="457200" lvl="0" indent="-323850" algn="l" rtl="0">
              <a:lnSpc>
                <a:spcPct val="150000"/>
              </a:lnSpc>
              <a:spcBef>
                <a:spcPts val="0"/>
              </a:spcBef>
              <a:spcAft>
                <a:spcPts val="0"/>
              </a:spcAft>
              <a:buSzPts val="1500"/>
              <a:buChar char="❏"/>
            </a:pPr>
            <a:r>
              <a:rPr lang="en" sz="1500" dirty="0"/>
              <a:t>BB Optics - Sean </a:t>
            </a:r>
            <a:r>
              <a:rPr lang="en" sz="1500" dirty="0" err="1"/>
              <a:t>Jeffas</a:t>
            </a:r>
            <a:endParaRPr sz="1500" dirty="0"/>
          </a:p>
          <a:p>
            <a:pPr marL="457200" lvl="0" indent="-323850" algn="l" rtl="0">
              <a:lnSpc>
                <a:spcPct val="150000"/>
              </a:lnSpc>
              <a:spcBef>
                <a:spcPts val="0"/>
              </a:spcBef>
              <a:spcAft>
                <a:spcPts val="0"/>
              </a:spcAft>
              <a:buSzPts val="1500"/>
              <a:buChar char="❏"/>
            </a:pPr>
            <a:r>
              <a:rPr lang="en" sz="1500" dirty="0"/>
              <a:t>SBS Optics - Vimukthi Gamage</a:t>
            </a:r>
            <a:endParaRPr sz="1500" dirty="0"/>
          </a:p>
        </p:txBody>
      </p:sp>
      <p:sp>
        <p:nvSpPr>
          <p:cNvPr id="271" name="Google Shape;271;p24"/>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List of Subsystems</a:t>
            </a:r>
            <a:endParaRPr sz="2200" b="1"/>
          </a:p>
        </p:txBody>
      </p:sp>
      <p:sp>
        <p:nvSpPr>
          <p:cNvPr id="2" name="TextBox 1">
            <a:extLst>
              <a:ext uri="{FF2B5EF4-FFF2-40B4-BE49-F238E27FC236}">
                <a16:creationId xmlns:a16="http://schemas.microsoft.com/office/drawing/2014/main" id="{54D64A71-2AF1-07E4-9B11-B9E91DADAAF1}"/>
              </a:ext>
            </a:extLst>
          </p:cNvPr>
          <p:cNvSpPr txBox="1"/>
          <p:nvPr/>
        </p:nvSpPr>
        <p:spPr>
          <a:xfrm>
            <a:off x="301752" y="4050792"/>
            <a:ext cx="8165592" cy="523220"/>
          </a:xfrm>
          <a:prstGeom prst="rect">
            <a:avLst/>
          </a:prstGeom>
          <a:noFill/>
        </p:spPr>
        <p:txBody>
          <a:bodyPr wrap="square" rtlCol="0">
            <a:spAutoFit/>
          </a:bodyPr>
          <a:lstStyle/>
          <a:p>
            <a:r>
              <a:rPr lang="en-US" dirty="0"/>
              <a:t>*Guidance from </a:t>
            </a:r>
            <a:r>
              <a:rPr lang="en-US" dirty="0">
                <a:solidFill>
                  <a:srgbClr val="7030A0"/>
                </a:solidFill>
              </a:rPr>
              <a:t>Andrew Puckett</a:t>
            </a:r>
            <a:r>
              <a:rPr lang="en-US" dirty="0"/>
              <a:t>, </a:t>
            </a:r>
            <a:r>
              <a:rPr lang="en-US" dirty="0">
                <a:solidFill>
                  <a:schemeClr val="accent1"/>
                </a:solidFill>
              </a:rPr>
              <a:t>Todd </a:t>
            </a:r>
            <a:r>
              <a:rPr lang="en-US" dirty="0" err="1">
                <a:solidFill>
                  <a:schemeClr val="accent1"/>
                </a:solidFill>
              </a:rPr>
              <a:t>Averett</a:t>
            </a:r>
            <a:r>
              <a:rPr lang="en-US" dirty="0">
                <a:solidFill>
                  <a:schemeClr val="accent1"/>
                </a:solidFill>
              </a:rPr>
              <a:t>, Gordon Cates, Bogdan </a:t>
            </a:r>
            <a:r>
              <a:rPr lang="en-US" dirty="0" err="1">
                <a:solidFill>
                  <a:schemeClr val="accent1"/>
                </a:solidFill>
              </a:rPr>
              <a:t>Wojtsekhowski</a:t>
            </a:r>
            <a:r>
              <a:rPr lang="en-US" dirty="0">
                <a:solidFill>
                  <a:schemeClr val="accent1"/>
                </a:solidFill>
              </a:rPr>
              <a:t> </a:t>
            </a:r>
            <a:r>
              <a:rPr lang="en-US" dirty="0"/>
              <a:t>and other experienced GMn students, postdocs and senior collaborators!</a:t>
            </a:r>
          </a:p>
        </p:txBody>
      </p:sp>
      <p:pic>
        <p:nvPicPr>
          <p:cNvPr id="1026" name="Picture 2">
            <a:extLst>
              <a:ext uri="{FF2B5EF4-FFF2-40B4-BE49-F238E27FC236}">
                <a16:creationId xmlns:a16="http://schemas.microsoft.com/office/drawing/2014/main" id="{0D6AAAA9-A811-CAFA-122D-1889474D3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263" y="785976"/>
            <a:ext cx="3683641" cy="3095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3DB6-3E8F-A645-8ED7-AA5EDA121A7E}"/>
              </a:ext>
            </a:extLst>
          </p:cNvPr>
          <p:cNvSpPr>
            <a:spLocks noGrp="1"/>
          </p:cNvSpPr>
          <p:nvPr>
            <p:ph type="title"/>
          </p:nvPr>
        </p:nvSpPr>
        <p:spPr>
          <a:xfrm>
            <a:off x="505591" y="293082"/>
            <a:ext cx="3163766" cy="1207008"/>
          </a:xfrm>
        </p:spPr>
        <p:txBody>
          <a:bodyPr>
            <a:normAutofit fontScale="90000"/>
          </a:bodyPr>
          <a:lstStyle/>
          <a:p>
            <a:pPr algn="ctr"/>
            <a:r>
              <a:rPr lang="en-US" sz="2400" b="1" dirty="0"/>
              <a:t>BBCAL </a:t>
            </a:r>
            <a:br>
              <a:rPr lang="en-US" sz="2400" b="1" dirty="0"/>
            </a:br>
            <a:r>
              <a:rPr lang="en-US" sz="2400" b="1" dirty="0"/>
              <a:t>(Shower + Preshower)</a:t>
            </a:r>
          </a:p>
        </p:txBody>
      </p:sp>
      <p:sp>
        <p:nvSpPr>
          <p:cNvPr id="3" name="Content Placeholder 2">
            <a:extLst>
              <a:ext uri="{FF2B5EF4-FFF2-40B4-BE49-F238E27FC236}">
                <a16:creationId xmlns:a16="http://schemas.microsoft.com/office/drawing/2014/main" id="{FCA3EBD3-C4C8-FD4D-BA74-28D9065972C5}"/>
              </a:ext>
            </a:extLst>
          </p:cNvPr>
          <p:cNvSpPr>
            <a:spLocks noGrp="1"/>
          </p:cNvSpPr>
          <p:nvPr>
            <p:ph idx="1"/>
          </p:nvPr>
        </p:nvSpPr>
        <p:spPr>
          <a:xfrm>
            <a:off x="180594" y="1216153"/>
            <a:ext cx="3694665" cy="3625358"/>
          </a:xfrm>
        </p:spPr>
        <p:txBody>
          <a:bodyPr>
            <a:normAutofit fontScale="77500" lnSpcReduction="20000"/>
          </a:bodyPr>
          <a:lstStyle/>
          <a:p>
            <a:pPr>
              <a:buFont typeface="Courier New" panose="02070309020205020404" pitchFamily="49" charset="0"/>
              <a:buChar char="o"/>
            </a:pPr>
            <a:r>
              <a:rPr lang="en-US" dirty="0">
                <a:solidFill>
                  <a:schemeClr val="tx1"/>
                </a:solidFill>
              </a:rPr>
              <a:t>Purpose</a:t>
            </a:r>
          </a:p>
          <a:p>
            <a:pPr lvl="1">
              <a:buFont typeface="Courier New" panose="02070309020205020404" pitchFamily="49" charset="0"/>
              <a:buChar char="o"/>
            </a:pPr>
            <a:r>
              <a:rPr lang="en-US" dirty="0">
                <a:solidFill>
                  <a:schemeClr val="tx1"/>
                </a:solidFill>
              </a:rPr>
              <a:t>Measures the scattered 𝑒</a:t>
            </a:r>
            <a:r>
              <a:rPr lang="en-US" sz="1050" dirty="0">
                <a:solidFill>
                  <a:schemeClr val="tx1"/>
                </a:solidFill>
              </a:rPr>
              <a:t>! </a:t>
            </a:r>
            <a:r>
              <a:rPr lang="en-US" dirty="0">
                <a:solidFill>
                  <a:schemeClr val="tx1"/>
                </a:solidFill>
              </a:rPr>
              <a:t>energy and crudely determines the track position. </a:t>
            </a:r>
          </a:p>
          <a:p>
            <a:pPr lvl="1">
              <a:buFont typeface="Courier New" panose="02070309020205020404" pitchFamily="49" charset="0"/>
              <a:buChar char="o"/>
            </a:pPr>
            <a:r>
              <a:rPr lang="en-US" dirty="0">
                <a:solidFill>
                  <a:schemeClr val="tx1"/>
                </a:solidFill>
              </a:rPr>
              <a:t>Provides handle for pion background rejection (PS energy deposit is used for this purpose)</a:t>
            </a:r>
          </a:p>
          <a:p>
            <a:pPr lvl="1">
              <a:buFont typeface="Courier New" panose="02070309020205020404" pitchFamily="49" charset="0"/>
              <a:buChar char="o"/>
            </a:pPr>
            <a:r>
              <a:rPr lang="en-US" dirty="0">
                <a:solidFill>
                  <a:schemeClr val="tx1"/>
                </a:solidFill>
              </a:rPr>
              <a:t>Provides trigger for the BigBite spectrometer</a:t>
            </a:r>
          </a:p>
          <a:p>
            <a:pPr lvl="1">
              <a:buFont typeface="Courier New" panose="02070309020205020404" pitchFamily="49" charset="0"/>
              <a:buChar char="o"/>
            </a:pPr>
            <a:r>
              <a:rPr lang="en-US" dirty="0">
                <a:solidFill>
                  <a:schemeClr val="tx1"/>
                </a:solidFill>
              </a:rPr>
              <a:t>Gives constraint for the track search region</a:t>
            </a:r>
          </a:p>
          <a:p>
            <a:pPr marL="491490" lvl="1" indent="-285750">
              <a:buFont typeface="Courier New" panose="02070309020205020404" pitchFamily="49" charset="0"/>
              <a:buChar char="o"/>
            </a:pPr>
            <a:endParaRPr lang="en-US" dirty="0">
              <a:solidFill>
                <a:schemeClr val="tx1"/>
              </a:solidFill>
            </a:endParaRPr>
          </a:p>
          <a:p>
            <a:pPr>
              <a:buFont typeface="Courier New" panose="02070309020205020404" pitchFamily="49" charset="0"/>
              <a:buChar char="o"/>
            </a:pPr>
            <a:r>
              <a:rPr lang="en-US" dirty="0">
                <a:solidFill>
                  <a:schemeClr val="tx1"/>
                </a:solidFill>
              </a:rPr>
              <a:t>General principles</a:t>
            </a:r>
          </a:p>
          <a:p>
            <a:pPr lvl="1">
              <a:buFont typeface="Courier New" panose="02070309020205020404" pitchFamily="49" charset="0"/>
              <a:buChar char="o"/>
            </a:pPr>
            <a:r>
              <a:rPr lang="en-US" dirty="0">
                <a:solidFill>
                  <a:schemeClr val="tx1"/>
                </a:solidFill>
              </a:rPr>
              <a:t>Collect Cherenkov light from relativistically charged particles including primaries and secondary e+/e- shower in electromagnetic cascades</a:t>
            </a:r>
          </a:p>
          <a:p>
            <a:pPr lvl="1">
              <a:buFont typeface="Courier New" panose="02070309020205020404" pitchFamily="49" charset="0"/>
              <a:buChar char="o"/>
            </a:pPr>
            <a:r>
              <a:rPr lang="en-US" dirty="0">
                <a:solidFill>
                  <a:schemeClr val="tx1"/>
                </a:solidFill>
              </a:rPr>
              <a:t>Long axis of preshower perpendicular to e</a:t>
            </a:r>
            <a:r>
              <a:rPr lang="en-US" baseline="30000" dirty="0">
                <a:solidFill>
                  <a:schemeClr val="tx1"/>
                </a:solidFill>
              </a:rPr>
              <a:t>- </a:t>
            </a:r>
            <a:r>
              <a:rPr lang="en-US" dirty="0">
                <a:solidFill>
                  <a:schemeClr val="tx1"/>
                </a:solidFill>
              </a:rPr>
              <a:t>or pion</a:t>
            </a:r>
            <a:endParaRPr lang="en-US" baseline="30000" dirty="0">
              <a:solidFill>
                <a:schemeClr val="tx1"/>
              </a:solidFill>
            </a:endParaRPr>
          </a:p>
          <a:p>
            <a:pPr lvl="1">
              <a:buFont typeface="Courier New" panose="02070309020205020404" pitchFamily="49" charset="0"/>
              <a:buChar char="o"/>
            </a:pPr>
            <a:r>
              <a:rPr lang="en-US" dirty="0">
                <a:solidFill>
                  <a:schemeClr val="tx1"/>
                </a:solidFill>
              </a:rPr>
              <a:t>Long axis of shower parallel to e</a:t>
            </a:r>
            <a:r>
              <a:rPr lang="en-US" baseline="30000" dirty="0">
                <a:solidFill>
                  <a:schemeClr val="tx1"/>
                </a:solidFill>
              </a:rPr>
              <a:t>-  </a:t>
            </a:r>
            <a:r>
              <a:rPr lang="en-US" dirty="0">
                <a:solidFill>
                  <a:schemeClr val="tx1"/>
                </a:solidFill>
              </a:rPr>
              <a:t>or pion</a:t>
            </a:r>
          </a:p>
          <a:p>
            <a:pPr lvl="1">
              <a:buFont typeface="Courier New" panose="02070309020205020404" pitchFamily="49" charset="0"/>
              <a:buChar char="o"/>
            </a:pPr>
            <a:endParaRPr lang="en-US" dirty="0">
              <a:solidFill>
                <a:schemeClr val="tx1"/>
              </a:solidFill>
            </a:endParaRPr>
          </a:p>
          <a:p>
            <a:pPr marL="596900" lvl="1" indent="0">
              <a:buNone/>
            </a:pPr>
            <a:endParaRPr lang="en-US" dirty="0">
              <a:solidFill>
                <a:schemeClr val="tx1"/>
              </a:solidFill>
            </a:endParaRPr>
          </a:p>
          <a:p>
            <a:pPr lvl="1">
              <a:buFont typeface="Courier New" panose="02070309020205020404" pitchFamily="49" charset="0"/>
              <a:buChar char="o"/>
            </a:pPr>
            <a:endParaRPr lang="en-US" dirty="0">
              <a:solidFill>
                <a:schemeClr val="tx1"/>
              </a:solidFill>
            </a:endParaRPr>
          </a:p>
          <a:p>
            <a:pPr lvl="1">
              <a:buFont typeface="Courier New" panose="02070309020205020404" pitchFamily="49" charset="0"/>
              <a:buChar char="o"/>
            </a:pPr>
            <a:endParaRPr lang="en-US" baseline="30000" dirty="0">
              <a:solidFill>
                <a:schemeClr val="tx1"/>
              </a:solidFill>
            </a:endParaRPr>
          </a:p>
          <a:p>
            <a:pPr>
              <a:buFont typeface="Courier New" panose="02070309020205020404" pitchFamily="49" charset="0"/>
              <a:buChar char="o"/>
            </a:pPr>
            <a:endParaRPr lang="en-US" baseline="30000" dirty="0">
              <a:solidFill>
                <a:schemeClr val="tx1"/>
              </a:solidFill>
            </a:endParaRPr>
          </a:p>
        </p:txBody>
      </p:sp>
      <p:sp>
        <p:nvSpPr>
          <p:cNvPr id="6" name="Slide Number Placeholder 5">
            <a:extLst>
              <a:ext uri="{FF2B5EF4-FFF2-40B4-BE49-F238E27FC236}">
                <a16:creationId xmlns:a16="http://schemas.microsoft.com/office/drawing/2014/main" id="{62C3D1A6-7558-A949-BA68-FBBB6896B110}"/>
              </a:ext>
            </a:extLst>
          </p:cNvPr>
          <p:cNvSpPr>
            <a:spLocks noGrp="1"/>
          </p:cNvSpPr>
          <p:nvPr>
            <p:ph type="sldNum" sz="quarter" idx="12"/>
          </p:nvPr>
        </p:nvSpPr>
        <p:spPr/>
        <p:txBody>
          <a:bodyPr/>
          <a:lstStyle/>
          <a:p>
            <a:fld id="{D3BA0CE7-B968-8F45-9D3D-643F983769AE}" type="slidenum">
              <a:rPr lang="en-US" smtClean="0"/>
              <a:t>17</a:t>
            </a:fld>
            <a:endParaRPr lang="en-US"/>
          </a:p>
        </p:txBody>
      </p:sp>
      <p:pic>
        <p:nvPicPr>
          <p:cNvPr id="8" name="Picture 7">
            <a:extLst>
              <a:ext uri="{FF2B5EF4-FFF2-40B4-BE49-F238E27FC236}">
                <a16:creationId xmlns:a16="http://schemas.microsoft.com/office/drawing/2014/main" id="{64A40DA0-E2AA-8546-A8C2-5B655CA53AAA}"/>
              </a:ext>
            </a:extLst>
          </p:cNvPr>
          <p:cNvPicPr>
            <a:picLocks noChangeAspect="1"/>
          </p:cNvPicPr>
          <p:nvPr/>
        </p:nvPicPr>
        <p:blipFill>
          <a:blip r:embed="rId2"/>
          <a:stretch>
            <a:fillRect/>
          </a:stretch>
        </p:blipFill>
        <p:spPr>
          <a:xfrm>
            <a:off x="6350224" y="37646"/>
            <a:ext cx="2056796" cy="2208906"/>
          </a:xfrm>
          <a:prstGeom prst="rect">
            <a:avLst/>
          </a:prstGeom>
        </p:spPr>
      </p:pic>
      <p:pic>
        <p:nvPicPr>
          <p:cNvPr id="9" name="Picture 8">
            <a:extLst>
              <a:ext uri="{FF2B5EF4-FFF2-40B4-BE49-F238E27FC236}">
                <a16:creationId xmlns:a16="http://schemas.microsoft.com/office/drawing/2014/main" id="{8A2F3B61-D73A-0144-AFA2-8BFE62EF3265}"/>
              </a:ext>
            </a:extLst>
          </p:cNvPr>
          <p:cNvPicPr>
            <a:picLocks noChangeAspect="1"/>
          </p:cNvPicPr>
          <p:nvPr/>
        </p:nvPicPr>
        <p:blipFill rotWithShape="1">
          <a:blip r:embed="rId3"/>
          <a:srcRect t="28778" r="39061" b="29312"/>
          <a:stretch/>
        </p:blipFill>
        <p:spPr>
          <a:xfrm>
            <a:off x="7303909" y="1840405"/>
            <a:ext cx="1659497" cy="85597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5498EE68-0E5C-F044-A31E-457A8490D07C}"/>
              </a:ext>
            </a:extLst>
          </p:cNvPr>
          <p:cNvPicPr>
            <a:picLocks noChangeAspect="1"/>
          </p:cNvPicPr>
          <p:nvPr/>
        </p:nvPicPr>
        <p:blipFill>
          <a:blip r:embed="rId4"/>
          <a:stretch>
            <a:fillRect/>
          </a:stretch>
        </p:blipFill>
        <p:spPr>
          <a:xfrm>
            <a:off x="4038103" y="399907"/>
            <a:ext cx="1943375" cy="1938623"/>
          </a:xfrm>
          <a:prstGeom prst="rect">
            <a:avLst/>
          </a:prstGeom>
        </p:spPr>
      </p:pic>
      <p:pic>
        <p:nvPicPr>
          <p:cNvPr id="13" name="Picture 12">
            <a:extLst>
              <a:ext uri="{FF2B5EF4-FFF2-40B4-BE49-F238E27FC236}">
                <a16:creationId xmlns:a16="http://schemas.microsoft.com/office/drawing/2014/main" id="{5D579FBF-7BE8-6C4B-83D9-7F887D508564}"/>
              </a:ext>
            </a:extLst>
          </p:cNvPr>
          <p:cNvPicPr>
            <a:picLocks noChangeAspect="1"/>
          </p:cNvPicPr>
          <p:nvPr/>
        </p:nvPicPr>
        <p:blipFill>
          <a:blip r:embed="rId5"/>
          <a:stretch>
            <a:fillRect/>
          </a:stretch>
        </p:blipFill>
        <p:spPr>
          <a:xfrm>
            <a:off x="3963390" y="2696382"/>
            <a:ext cx="5017895" cy="2008207"/>
          </a:xfrm>
          <a:prstGeom prst="rect">
            <a:avLst/>
          </a:prstGeom>
        </p:spPr>
      </p:pic>
    </p:spTree>
    <p:extLst>
      <p:ext uri="{BB962C8B-B14F-4D97-AF65-F5344CB8AC3E}">
        <p14:creationId xmlns:p14="http://schemas.microsoft.com/office/powerpoint/2010/main" val="1909212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 name="Google Shape;55;p13"/>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56" name="Google Shape;56;p13"/>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57" name="Google Shape;57;p13"/>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58" name="Google Shape;58;p13"/>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59" name="Google Shape;59;p13"/>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60" name="Google Shape;60;p13"/>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18</a:t>
            </a:fld>
            <a:endParaRPr>
              <a:solidFill>
                <a:srgbClr val="F84C1E"/>
              </a:solidFill>
            </a:endParaRPr>
          </a:p>
        </p:txBody>
      </p:sp>
      <p:sp>
        <p:nvSpPr>
          <p:cNvPr id="61" name="Google Shape;61;p13"/>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Detector Calibration</a:t>
            </a:r>
            <a:endParaRPr sz="1600" b="1"/>
          </a:p>
        </p:txBody>
      </p:sp>
      <p:sp>
        <p:nvSpPr>
          <p:cNvPr id="62" name="Google Shape;62;p13"/>
          <p:cNvSpPr txBox="1"/>
          <p:nvPr/>
        </p:nvSpPr>
        <p:spPr>
          <a:xfrm>
            <a:off x="395625" y="631150"/>
            <a:ext cx="4766100" cy="2608376"/>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 sz="1500" b="1" dirty="0"/>
              <a:t>Calibration Concept</a:t>
            </a:r>
            <a:endParaRPr sz="1500" b="1" dirty="0"/>
          </a:p>
          <a:p>
            <a:pPr marL="457200" lvl="0" indent="-323850" algn="l" rtl="0">
              <a:lnSpc>
                <a:spcPct val="150000"/>
              </a:lnSpc>
              <a:spcBef>
                <a:spcPts val="0"/>
              </a:spcBef>
              <a:spcAft>
                <a:spcPts val="0"/>
              </a:spcAft>
              <a:buSzPts val="1500"/>
              <a:buChar char="❏"/>
            </a:pPr>
            <a:r>
              <a:rPr lang="en" sz="1500" dirty="0"/>
              <a:t>ꭓ</a:t>
            </a:r>
            <a:r>
              <a:rPr lang="en" sz="1500" baseline="30000" dirty="0"/>
              <a:t>2</a:t>
            </a:r>
            <a:r>
              <a:rPr lang="en" sz="1500" dirty="0"/>
              <a:t> minimization of cluster energy compared to reconstructed electron energy</a:t>
            </a:r>
            <a:endParaRPr sz="1500" dirty="0"/>
          </a:p>
          <a:p>
            <a:pPr marL="1371600" lvl="1" indent="-323850" algn="l" rtl="0">
              <a:lnSpc>
                <a:spcPct val="150000"/>
              </a:lnSpc>
              <a:spcBef>
                <a:spcPts val="0"/>
              </a:spcBef>
              <a:spcAft>
                <a:spcPts val="0"/>
              </a:spcAft>
              <a:buSzPts val="1500"/>
              <a:buChar char="❏"/>
            </a:pPr>
            <a:r>
              <a:rPr lang="en" sz="1500" dirty="0">
                <a:solidFill>
                  <a:srgbClr val="1D1C1D"/>
                </a:solidFill>
              </a:rPr>
              <a:t>Generate new ADC gain coefficients</a:t>
            </a:r>
            <a:endParaRPr sz="1500" dirty="0">
              <a:solidFill>
                <a:srgbClr val="1D1C1D"/>
              </a:solidFill>
            </a:endParaRPr>
          </a:p>
          <a:p>
            <a:pPr marL="457200" lvl="0" indent="-323850" algn="l" rtl="0">
              <a:lnSpc>
                <a:spcPct val="150000"/>
              </a:lnSpc>
              <a:spcBef>
                <a:spcPts val="0"/>
              </a:spcBef>
              <a:spcAft>
                <a:spcPts val="0"/>
              </a:spcAft>
              <a:buClr>
                <a:srgbClr val="1D1C1D"/>
              </a:buClr>
              <a:buSzPts val="1500"/>
              <a:buChar char="❏"/>
            </a:pPr>
            <a:r>
              <a:rPr lang="en" sz="1500" dirty="0">
                <a:solidFill>
                  <a:srgbClr val="1D1C1D"/>
                </a:solidFill>
              </a:rPr>
              <a:t>Align ADC time of each block with respect to the hodoscope* cluster mean time</a:t>
            </a:r>
            <a:endParaRPr sz="1500" dirty="0">
              <a:solidFill>
                <a:srgbClr val="1D1C1D"/>
              </a:solidFill>
            </a:endParaRPr>
          </a:p>
          <a:p>
            <a:pPr marL="1371600" lvl="1" indent="-323850" algn="l" rtl="0">
              <a:lnSpc>
                <a:spcPct val="150000"/>
              </a:lnSpc>
              <a:spcBef>
                <a:spcPts val="0"/>
              </a:spcBef>
              <a:spcAft>
                <a:spcPts val="0"/>
              </a:spcAft>
              <a:buClr>
                <a:srgbClr val="1D1C1D"/>
              </a:buClr>
              <a:buSzPts val="1500"/>
              <a:buChar char="❏"/>
            </a:pPr>
            <a:r>
              <a:rPr lang="en" sz="1500" dirty="0">
                <a:solidFill>
                  <a:srgbClr val="1D1C1D"/>
                </a:solidFill>
              </a:rPr>
              <a:t>Generate new ADC time offsets</a:t>
            </a:r>
            <a:endParaRPr sz="1500" dirty="0">
              <a:solidFill>
                <a:srgbClr val="1D1C1D"/>
              </a:solidFill>
            </a:endParaRPr>
          </a:p>
        </p:txBody>
      </p:sp>
      <p:sp>
        <p:nvSpPr>
          <p:cNvPr id="63" name="Google Shape;63;p13"/>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BBCAL</a:t>
            </a:r>
            <a:endParaRPr sz="2200" b="1" dirty="0"/>
          </a:p>
        </p:txBody>
      </p:sp>
      <p:sp>
        <p:nvSpPr>
          <p:cNvPr id="64" name="Google Shape;64;p13"/>
          <p:cNvSpPr txBox="1"/>
          <p:nvPr/>
        </p:nvSpPr>
        <p:spPr>
          <a:xfrm>
            <a:off x="395624" y="3117275"/>
            <a:ext cx="8672625" cy="14049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sz="1500" b="1" dirty="0">
                <a:solidFill>
                  <a:schemeClr val="dk1"/>
                </a:solidFill>
              </a:rPr>
              <a:t>Current Status</a:t>
            </a:r>
            <a:endParaRPr sz="1500" b="1" dirty="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500" dirty="0">
                <a:solidFill>
                  <a:schemeClr val="dk1"/>
                </a:solidFill>
              </a:rPr>
              <a:t>Energy calibrations are done and look good for all kinematics</a:t>
            </a:r>
            <a:endParaRPr sz="1500" dirty="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500" dirty="0">
                <a:solidFill>
                  <a:schemeClr val="dk1"/>
                </a:solidFill>
              </a:rPr>
              <a:t>Timing alignment was </a:t>
            </a:r>
            <a:r>
              <a:rPr lang="en" sz="1500" u="sng" dirty="0">
                <a:solidFill>
                  <a:schemeClr val="dk1"/>
                </a:solidFill>
              </a:rPr>
              <a:t>NOT</a:t>
            </a:r>
            <a:r>
              <a:rPr lang="en" sz="1500" dirty="0">
                <a:solidFill>
                  <a:schemeClr val="dk1"/>
                </a:solidFill>
              </a:rPr>
              <a:t> done for the pass-1 mass replay and is being worked on for pass 2</a:t>
            </a:r>
            <a:endParaRPr sz="1500" dirty="0">
              <a:solidFill>
                <a:schemeClr val="dk1"/>
              </a:solidFill>
            </a:endParaRPr>
          </a:p>
        </p:txBody>
      </p:sp>
      <p:pic>
        <p:nvPicPr>
          <p:cNvPr id="65" name="Google Shape;65;p13"/>
          <p:cNvPicPr preferRelativeResize="0"/>
          <p:nvPr/>
        </p:nvPicPr>
        <p:blipFill>
          <a:blip r:embed="rId5">
            <a:alphaModFix/>
          </a:blip>
          <a:stretch>
            <a:fillRect/>
          </a:stretch>
        </p:blipFill>
        <p:spPr>
          <a:xfrm>
            <a:off x="5425322" y="709400"/>
            <a:ext cx="3367876" cy="2767075"/>
          </a:xfrm>
          <a:prstGeom prst="rect">
            <a:avLst/>
          </a:prstGeom>
          <a:noFill/>
          <a:ln>
            <a:noFill/>
          </a:ln>
        </p:spPr>
      </p:pic>
      <p:sp>
        <p:nvSpPr>
          <p:cNvPr id="66" name="Google Shape;66;p13"/>
          <p:cNvSpPr txBox="1"/>
          <p:nvPr/>
        </p:nvSpPr>
        <p:spPr>
          <a:xfrm>
            <a:off x="2237100" y="1219400"/>
            <a:ext cx="528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extLst>
      <p:ext uri="{BB962C8B-B14F-4D97-AF65-F5344CB8AC3E}">
        <p14:creationId xmlns:p14="http://schemas.microsoft.com/office/powerpoint/2010/main" val="2493298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 name="Google Shape;72;p14"/>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73" name="Google Shape;73;p14"/>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74" name="Google Shape;74;p14"/>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75" name="Google Shape;75;p14"/>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76" name="Google Shape;76;p14"/>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77" name="Google Shape;77;p14"/>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19</a:t>
            </a:fld>
            <a:endParaRPr>
              <a:solidFill>
                <a:srgbClr val="F84C1E"/>
              </a:solidFill>
            </a:endParaRPr>
          </a:p>
        </p:txBody>
      </p:sp>
      <p:sp>
        <p:nvSpPr>
          <p:cNvPr id="78" name="Google Shape;78;p14"/>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Detector Calibration</a:t>
            </a:r>
            <a:endParaRPr sz="1600" b="1"/>
          </a:p>
        </p:txBody>
      </p:sp>
      <p:sp>
        <p:nvSpPr>
          <p:cNvPr id="79" name="Google Shape;79;p14"/>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BBCal</a:t>
            </a:r>
            <a:endParaRPr sz="2200" b="1"/>
          </a:p>
        </p:txBody>
      </p:sp>
      <p:pic>
        <p:nvPicPr>
          <p:cNvPr id="80" name="Google Shape;80;p14"/>
          <p:cNvPicPr preferRelativeResize="0"/>
          <p:nvPr/>
        </p:nvPicPr>
        <p:blipFill>
          <a:blip r:embed="rId5">
            <a:alphaModFix/>
          </a:blip>
          <a:stretch>
            <a:fillRect/>
          </a:stretch>
        </p:blipFill>
        <p:spPr>
          <a:xfrm>
            <a:off x="184550" y="649050"/>
            <a:ext cx="3365352" cy="3855750"/>
          </a:xfrm>
          <a:prstGeom prst="rect">
            <a:avLst/>
          </a:prstGeom>
          <a:noFill/>
          <a:ln>
            <a:noFill/>
          </a:ln>
        </p:spPr>
      </p:pic>
      <p:pic>
        <p:nvPicPr>
          <p:cNvPr id="81" name="Google Shape;81;p14"/>
          <p:cNvPicPr preferRelativeResize="0"/>
          <p:nvPr/>
        </p:nvPicPr>
        <p:blipFill>
          <a:blip r:embed="rId6">
            <a:alphaModFix/>
          </a:blip>
          <a:stretch>
            <a:fillRect/>
          </a:stretch>
        </p:blipFill>
        <p:spPr>
          <a:xfrm>
            <a:off x="5719346" y="671213"/>
            <a:ext cx="3305604" cy="3855751"/>
          </a:xfrm>
          <a:prstGeom prst="rect">
            <a:avLst/>
          </a:prstGeom>
          <a:noFill/>
          <a:ln>
            <a:noFill/>
          </a:ln>
        </p:spPr>
      </p:pic>
      <p:sp>
        <p:nvSpPr>
          <p:cNvPr id="82" name="Google Shape;82;p14"/>
          <p:cNvSpPr txBox="1"/>
          <p:nvPr/>
        </p:nvSpPr>
        <p:spPr>
          <a:xfrm>
            <a:off x="3433200" y="1671300"/>
            <a:ext cx="2277600" cy="1800900"/>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en" sz="1500" b="1"/>
              <a:t>Results</a:t>
            </a:r>
            <a:endParaRPr sz="1500" b="1"/>
          </a:p>
          <a:p>
            <a:pPr marL="0" lvl="0" indent="0" algn="ctr" rtl="0">
              <a:lnSpc>
                <a:spcPct val="150000"/>
              </a:lnSpc>
              <a:spcBef>
                <a:spcPts val="0"/>
              </a:spcBef>
              <a:spcAft>
                <a:spcPts val="0"/>
              </a:spcAft>
              <a:buNone/>
            </a:pPr>
            <a:endParaRPr sz="1500" b="1"/>
          </a:p>
          <a:p>
            <a:pPr marL="0" lvl="0" indent="0" algn="ctr" rtl="0">
              <a:lnSpc>
                <a:spcPct val="150000"/>
              </a:lnSpc>
              <a:spcBef>
                <a:spcPts val="0"/>
              </a:spcBef>
              <a:spcAft>
                <a:spcPts val="0"/>
              </a:spcAft>
              <a:buNone/>
            </a:pPr>
            <a:r>
              <a:rPr lang="en" sz="1500">
                <a:solidFill>
                  <a:srgbClr val="1D1C1D"/>
                </a:solidFill>
              </a:rPr>
              <a:t>GEN2 using H2 data</a:t>
            </a:r>
            <a:endParaRPr sz="1500">
              <a:solidFill>
                <a:srgbClr val="1D1C1D"/>
              </a:solidFill>
            </a:endParaRPr>
          </a:p>
          <a:p>
            <a:pPr marL="0" lvl="0" indent="0" algn="ctr" rtl="0">
              <a:lnSpc>
                <a:spcPct val="150000"/>
              </a:lnSpc>
              <a:spcBef>
                <a:spcPts val="0"/>
              </a:spcBef>
              <a:spcAft>
                <a:spcPts val="0"/>
              </a:spcAft>
              <a:buNone/>
            </a:pPr>
            <a:endParaRPr sz="1500">
              <a:solidFill>
                <a:srgbClr val="1D1C1D"/>
              </a:solidFill>
            </a:endParaRPr>
          </a:p>
          <a:p>
            <a:pPr marL="0" lvl="0" indent="0" algn="ctr" rtl="0">
              <a:lnSpc>
                <a:spcPct val="150000"/>
              </a:lnSpc>
              <a:spcBef>
                <a:spcPts val="0"/>
              </a:spcBef>
              <a:spcAft>
                <a:spcPts val="0"/>
              </a:spcAft>
              <a:buNone/>
            </a:pPr>
            <a:r>
              <a:rPr lang="en" sz="1500">
                <a:solidFill>
                  <a:srgbClr val="1D1C1D"/>
                </a:solidFill>
              </a:rPr>
              <a:t>GEN4-a using He3 data</a:t>
            </a:r>
            <a:endParaRPr sz="1500">
              <a:solidFill>
                <a:srgbClr val="1D1C1D"/>
              </a:solidFill>
            </a:endParaRPr>
          </a:p>
        </p:txBody>
      </p:sp>
      <p:cxnSp>
        <p:nvCxnSpPr>
          <p:cNvPr id="83" name="Google Shape;83;p14"/>
          <p:cNvCxnSpPr/>
          <p:nvPr/>
        </p:nvCxnSpPr>
        <p:spPr>
          <a:xfrm rot="10800000">
            <a:off x="2658825" y="2558000"/>
            <a:ext cx="962700" cy="0"/>
          </a:xfrm>
          <a:prstGeom prst="straightConnector1">
            <a:avLst/>
          </a:prstGeom>
          <a:noFill/>
          <a:ln w="28575" cap="flat" cmpd="sng">
            <a:solidFill>
              <a:srgbClr val="F84C1E"/>
            </a:solidFill>
            <a:prstDash val="solid"/>
            <a:round/>
            <a:headEnd type="none" w="med" len="med"/>
            <a:tailEnd type="triangle" w="med" len="med"/>
          </a:ln>
        </p:spPr>
      </p:cxnSp>
      <p:cxnSp>
        <p:nvCxnSpPr>
          <p:cNvPr id="84" name="Google Shape;84;p14"/>
          <p:cNvCxnSpPr/>
          <p:nvPr/>
        </p:nvCxnSpPr>
        <p:spPr>
          <a:xfrm rot="10800000">
            <a:off x="5699275" y="3269675"/>
            <a:ext cx="962700" cy="0"/>
          </a:xfrm>
          <a:prstGeom prst="straightConnector1">
            <a:avLst/>
          </a:prstGeom>
          <a:noFill/>
          <a:ln w="28575" cap="flat" cmpd="sng">
            <a:solidFill>
              <a:srgbClr val="F84C1E"/>
            </a:solidFill>
            <a:prstDash val="solid"/>
            <a:round/>
            <a:headEnd type="triangle" w="med" len="med"/>
            <a:tailEnd type="none" w="med" len="med"/>
          </a:ln>
        </p:spPr>
      </p:cxnSp>
    </p:spTree>
    <p:extLst>
      <p:ext uri="{BB962C8B-B14F-4D97-AF65-F5344CB8AC3E}">
        <p14:creationId xmlns:p14="http://schemas.microsoft.com/office/powerpoint/2010/main" val="121363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5"/>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80" name="Google Shape;80;p15"/>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81" name="Google Shape;81;p15"/>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82" name="Google Shape;82;p15"/>
          <p:cNvSpPr txBox="1"/>
          <p:nvPr/>
        </p:nvSpPr>
        <p:spPr>
          <a:xfrm>
            <a:off x="1698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GEn-II Students</a:t>
            </a:r>
            <a:endParaRPr sz="2000" b="1" dirty="0"/>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p:txBody>
      </p:sp>
      <p:cxnSp>
        <p:nvCxnSpPr>
          <p:cNvPr id="83" name="Google Shape;83;p15"/>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84" name="Google Shape;84;p15"/>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85" name="Google Shape;85;p15"/>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2</a:t>
            </a:fld>
            <a:endParaRPr>
              <a:solidFill>
                <a:srgbClr val="F84C1E"/>
              </a:solidFill>
            </a:endParaRPr>
          </a:p>
        </p:txBody>
      </p:sp>
      <p:pic>
        <p:nvPicPr>
          <p:cNvPr id="89" name="Google Shape;89;p15"/>
          <p:cNvPicPr preferRelativeResize="0"/>
          <p:nvPr/>
        </p:nvPicPr>
        <p:blipFill>
          <a:blip r:embed="rId5">
            <a:alphaModFix/>
          </a:blip>
          <a:stretch>
            <a:fillRect/>
          </a:stretch>
        </p:blipFill>
        <p:spPr>
          <a:xfrm>
            <a:off x="2731175" y="3269808"/>
            <a:ext cx="681425" cy="681425"/>
          </a:xfrm>
          <a:prstGeom prst="rect">
            <a:avLst/>
          </a:prstGeom>
          <a:noFill/>
          <a:ln>
            <a:noFill/>
          </a:ln>
        </p:spPr>
      </p:pic>
      <p:pic>
        <p:nvPicPr>
          <p:cNvPr id="90" name="Google Shape;90;p15"/>
          <p:cNvPicPr preferRelativeResize="0"/>
          <p:nvPr/>
        </p:nvPicPr>
        <p:blipFill>
          <a:blip r:embed="rId6">
            <a:alphaModFix/>
          </a:blip>
          <a:stretch>
            <a:fillRect/>
          </a:stretch>
        </p:blipFill>
        <p:spPr>
          <a:xfrm>
            <a:off x="6763924" y="3053998"/>
            <a:ext cx="1121564" cy="619952"/>
          </a:xfrm>
          <a:prstGeom prst="rect">
            <a:avLst/>
          </a:prstGeom>
          <a:noFill/>
          <a:ln>
            <a:noFill/>
          </a:ln>
        </p:spPr>
      </p:pic>
      <p:pic>
        <p:nvPicPr>
          <p:cNvPr id="91" name="Google Shape;91;p15"/>
          <p:cNvPicPr preferRelativeResize="0"/>
          <p:nvPr/>
        </p:nvPicPr>
        <p:blipFill>
          <a:blip r:embed="rId7">
            <a:alphaModFix/>
          </a:blip>
          <a:stretch>
            <a:fillRect/>
          </a:stretch>
        </p:blipFill>
        <p:spPr>
          <a:xfrm>
            <a:off x="266644" y="3047523"/>
            <a:ext cx="1936475" cy="883025"/>
          </a:xfrm>
          <a:prstGeom prst="rect">
            <a:avLst/>
          </a:prstGeom>
          <a:noFill/>
          <a:ln>
            <a:noFill/>
          </a:ln>
        </p:spPr>
      </p:pic>
      <p:pic>
        <p:nvPicPr>
          <p:cNvPr id="92" name="Google Shape;92;p15"/>
          <p:cNvPicPr preferRelativeResize="0"/>
          <p:nvPr/>
        </p:nvPicPr>
        <p:blipFill>
          <a:blip r:embed="rId8">
            <a:alphaModFix/>
          </a:blip>
          <a:stretch>
            <a:fillRect/>
          </a:stretch>
        </p:blipFill>
        <p:spPr>
          <a:xfrm>
            <a:off x="4008741" y="3150801"/>
            <a:ext cx="1278917" cy="797075"/>
          </a:xfrm>
          <a:prstGeom prst="rect">
            <a:avLst/>
          </a:prstGeom>
          <a:noFill/>
          <a:ln>
            <a:noFill/>
          </a:ln>
        </p:spPr>
      </p:pic>
      <p:pic>
        <p:nvPicPr>
          <p:cNvPr id="93" name="Google Shape;93;p15"/>
          <p:cNvPicPr preferRelativeResize="0"/>
          <p:nvPr/>
        </p:nvPicPr>
        <p:blipFill rotWithShape="1">
          <a:blip r:embed="rId9">
            <a:alphaModFix/>
          </a:blip>
          <a:srcRect l="20242"/>
          <a:stretch/>
        </p:blipFill>
        <p:spPr>
          <a:xfrm>
            <a:off x="8024392" y="839188"/>
            <a:ext cx="1009764" cy="1428350"/>
          </a:xfrm>
          <a:prstGeom prst="rect">
            <a:avLst/>
          </a:prstGeom>
          <a:ln>
            <a:noFill/>
          </a:ln>
          <a:effectLst>
            <a:outerShdw blurRad="292100" dist="139700" dir="2700000" algn="tl" rotWithShape="0">
              <a:srgbClr val="333333">
                <a:alpha val="65000"/>
              </a:srgbClr>
            </a:outerShdw>
          </a:effectLst>
        </p:spPr>
      </p:pic>
      <p:pic>
        <p:nvPicPr>
          <p:cNvPr id="94" name="Google Shape;94;p15"/>
          <p:cNvPicPr preferRelativeResize="0"/>
          <p:nvPr/>
        </p:nvPicPr>
        <p:blipFill rotWithShape="1">
          <a:blip r:embed="rId10">
            <a:alphaModFix/>
          </a:blip>
          <a:srcRect l="16139" r="9105"/>
          <a:stretch/>
        </p:blipFill>
        <p:spPr>
          <a:xfrm>
            <a:off x="8051236" y="2930028"/>
            <a:ext cx="956075" cy="1453325"/>
          </a:xfrm>
          <a:prstGeom prst="rect">
            <a:avLst/>
          </a:prstGeom>
          <a:ln>
            <a:noFill/>
          </a:ln>
          <a:effectLst>
            <a:outerShdw blurRad="292100" dist="139700" dir="2700000" algn="tl" rotWithShape="0">
              <a:srgbClr val="333333">
                <a:alpha val="65000"/>
              </a:srgbClr>
            </a:outerShdw>
          </a:effectLst>
        </p:spPr>
      </p:pic>
      <p:sp>
        <p:nvSpPr>
          <p:cNvPr id="95" name="Google Shape;95;p15"/>
          <p:cNvSpPr txBox="1"/>
          <p:nvPr/>
        </p:nvSpPr>
        <p:spPr>
          <a:xfrm>
            <a:off x="151549" y="1096673"/>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chemeClr val="dk1"/>
                </a:solidFill>
              </a:rPr>
              <a:t>Kate Evans</a:t>
            </a:r>
            <a:endParaRPr sz="800" b="1">
              <a:solidFill>
                <a:schemeClr val="dk1"/>
              </a:solidFill>
            </a:endParaRPr>
          </a:p>
        </p:txBody>
      </p:sp>
      <p:sp>
        <p:nvSpPr>
          <p:cNvPr id="96" name="Google Shape;96;p15"/>
          <p:cNvSpPr txBox="1"/>
          <p:nvPr/>
        </p:nvSpPr>
        <p:spPr>
          <a:xfrm>
            <a:off x="1268090" y="1118846"/>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Jack Jackson</a:t>
            </a:r>
            <a:endParaRPr sz="800" b="1" dirty="0">
              <a:solidFill>
                <a:schemeClr val="dk1"/>
              </a:solidFill>
            </a:endParaRPr>
          </a:p>
        </p:txBody>
      </p:sp>
      <p:sp>
        <p:nvSpPr>
          <p:cNvPr id="97" name="Google Shape;97;p15"/>
          <p:cNvSpPr txBox="1"/>
          <p:nvPr/>
        </p:nvSpPr>
        <p:spPr>
          <a:xfrm>
            <a:off x="2712772" y="1150443"/>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Gary Penman</a:t>
            </a:r>
            <a:endParaRPr sz="800" b="1" dirty="0">
              <a:solidFill>
                <a:schemeClr val="dk1"/>
              </a:solidFill>
            </a:endParaRPr>
          </a:p>
        </p:txBody>
      </p:sp>
      <p:sp>
        <p:nvSpPr>
          <p:cNvPr id="98" name="Google Shape;98;p15"/>
          <p:cNvSpPr txBox="1"/>
          <p:nvPr/>
        </p:nvSpPr>
        <p:spPr>
          <a:xfrm>
            <a:off x="3995598" y="1135109"/>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Faraz Chahili</a:t>
            </a:r>
            <a:endParaRPr sz="800" b="1" dirty="0">
              <a:solidFill>
                <a:schemeClr val="dk1"/>
              </a:solidFill>
            </a:endParaRPr>
          </a:p>
        </p:txBody>
      </p:sp>
      <p:sp>
        <p:nvSpPr>
          <p:cNvPr id="99" name="Google Shape;99;p15"/>
          <p:cNvSpPr txBox="1"/>
          <p:nvPr/>
        </p:nvSpPr>
        <p:spPr>
          <a:xfrm>
            <a:off x="6876206" y="575261"/>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Me</a:t>
            </a:r>
            <a:endParaRPr sz="800" b="1" dirty="0">
              <a:solidFill>
                <a:schemeClr val="dk1"/>
              </a:solidFill>
            </a:endParaRPr>
          </a:p>
        </p:txBody>
      </p:sp>
      <p:sp>
        <p:nvSpPr>
          <p:cNvPr id="100" name="Google Shape;100;p15"/>
          <p:cNvSpPr txBox="1"/>
          <p:nvPr/>
        </p:nvSpPr>
        <p:spPr>
          <a:xfrm>
            <a:off x="5430045" y="614700"/>
            <a:ext cx="12174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Vimukthi Gamage</a:t>
            </a:r>
            <a:endParaRPr sz="800" b="1" dirty="0">
              <a:solidFill>
                <a:schemeClr val="dk1"/>
              </a:solidFill>
            </a:endParaRPr>
          </a:p>
        </p:txBody>
      </p:sp>
      <p:sp>
        <p:nvSpPr>
          <p:cNvPr id="101" name="Google Shape;101;p15"/>
          <p:cNvSpPr txBox="1"/>
          <p:nvPr/>
        </p:nvSpPr>
        <p:spPr>
          <a:xfrm>
            <a:off x="7938928" y="593100"/>
            <a:ext cx="11595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Jacob </a:t>
            </a:r>
            <a:r>
              <a:rPr lang="en" sz="800" b="1" dirty="0" err="1">
                <a:solidFill>
                  <a:schemeClr val="dk1"/>
                </a:solidFill>
              </a:rPr>
              <a:t>Koenemann</a:t>
            </a:r>
            <a:endParaRPr sz="800" b="1" dirty="0">
              <a:solidFill>
                <a:schemeClr val="dk1"/>
              </a:solidFill>
            </a:endParaRPr>
          </a:p>
        </p:txBody>
      </p:sp>
      <p:sp>
        <p:nvSpPr>
          <p:cNvPr id="102" name="Google Shape;102;p15"/>
          <p:cNvSpPr txBox="1"/>
          <p:nvPr/>
        </p:nvSpPr>
        <p:spPr>
          <a:xfrm>
            <a:off x="5576645" y="2678353"/>
            <a:ext cx="12174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Braian </a:t>
            </a:r>
            <a:r>
              <a:rPr lang="en" sz="800" b="1" dirty="0" err="1">
                <a:solidFill>
                  <a:schemeClr val="dk1"/>
                </a:solidFill>
              </a:rPr>
              <a:t>Mederos</a:t>
            </a:r>
            <a:endParaRPr sz="800" b="1" dirty="0">
              <a:solidFill>
                <a:schemeClr val="dk1"/>
              </a:solidFill>
            </a:endParaRPr>
          </a:p>
        </p:txBody>
      </p:sp>
      <p:sp>
        <p:nvSpPr>
          <p:cNvPr id="103" name="Google Shape;103;p15"/>
          <p:cNvSpPr txBox="1"/>
          <p:nvPr/>
        </p:nvSpPr>
        <p:spPr>
          <a:xfrm>
            <a:off x="8007349" y="2652228"/>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Sean </a:t>
            </a:r>
            <a:r>
              <a:rPr lang="en" sz="800" b="1" dirty="0" err="1">
                <a:solidFill>
                  <a:schemeClr val="dk1"/>
                </a:solidFill>
              </a:rPr>
              <a:t>Jeffas</a:t>
            </a:r>
            <a:endParaRPr sz="800" b="1" dirty="0">
              <a:solidFill>
                <a:schemeClr val="dk1"/>
              </a:solidFill>
            </a:endParaRPr>
          </a:p>
        </p:txBody>
      </p:sp>
      <p:sp>
        <p:nvSpPr>
          <p:cNvPr id="104" name="Google Shape;104;p15"/>
          <p:cNvSpPr txBox="1"/>
          <p:nvPr/>
        </p:nvSpPr>
        <p:spPr>
          <a:xfrm>
            <a:off x="7243150" y="3774778"/>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Graduated July 2024</a:t>
            </a:r>
            <a:endParaRPr sz="800" b="1" dirty="0">
              <a:solidFill>
                <a:schemeClr val="dk1"/>
              </a:solidFill>
            </a:endParaRPr>
          </a:p>
        </p:txBody>
      </p:sp>
      <p:pic>
        <p:nvPicPr>
          <p:cNvPr id="105" name="Google Shape;105;p15"/>
          <p:cNvPicPr preferRelativeResize="0"/>
          <p:nvPr/>
        </p:nvPicPr>
        <p:blipFill rotWithShape="1">
          <a:blip r:embed="rId11">
            <a:alphaModFix/>
          </a:blip>
          <a:srcRect l="13161" r="10977"/>
          <a:stretch/>
        </p:blipFill>
        <p:spPr>
          <a:xfrm>
            <a:off x="5446922" y="858496"/>
            <a:ext cx="1108642" cy="1428349"/>
          </a:xfrm>
          <a:prstGeom prst="rect">
            <a:avLst/>
          </a:prstGeom>
          <a:ln>
            <a:noFill/>
          </a:ln>
          <a:effectLst>
            <a:outerShdw blurRad="292100" dist="139700" dir="2700000" algn="tl" rotWithShape="0">
              <a:srgbClr val="333333">
                <a:alpha val="65000"/>
              </a:srgbClr>
            </a:outerShdw>
          </a:effectLst>
        </p:spPr>
      </p:pic>
      <p:pic>
        <p:nvPicPr>
          <p:cNvPr id="106" name="Google Shape;106;p15"/>
          <p:cNvPicPr preferRelativeResize="0"/>
          <p:nvPr/>
        </p:nvPicPr>
        <p:blipFill rotWithShape="1">
          <a:blip r:embed="rId12">
            <a:alphaModFix/>
          </a:blip>
          <a:srcRect r="4870" b="980"/>
          <a:stretch/>
        </p:blipFill>
        <p:spPr>
          <a:xfrm>
            <a:off x="5723750" y="2934879"/>
            <a:ext cx="1020074" cy="1453300"/>
          </a:xfrm>
          <a:prstGeom prst="rect">
            <a:avLst/>
          </a:prstGeom>
          <a:ln>
            <a:noFill/>
          </a:ln>
          <a:effectLst>
            <a:outerShdw blurRad="292100" dist="139700" dir="2700000" algn="tl" rotWithShape="0">
              <a:srgbClr val="333333">
                <a:alpha val="65000"/>
              </a:srgbClr>
            </a:outerShdw>
          </a:effectLst>
        </p:spPr>
      </p:pic>
      <p:pic>
        <p:nvPicPr>
          <p:cNvPr id="107" name="Google Shape;107;p15"/>
          <p:cNvPicPr preferRelativeResize="0"/>
          <p:nvPr/>
        </p:nvPicPr>
        <p:blipFill rotWithShape="1">
          <a:blip r:embed="rId13">
            <a:alphaModFix/>
          </a:blip>
          <a:srcRect t="12434"/>
          <a:stretch/>
        </p:blipFill>
        <p:spPr>
          <a:xfrm>
            <a:off x="4053018" y="1428242"/>
            <a:ext cx="1048051" cy="149008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6C91EE8-354A-1941-0C25-A5481567B269}"/>
              </a:ext>
            </a:extLst>
          </p:cNvPr>
          <p:cNvPicPr>
            <a:picLocks noChangeAspect="1"/>
          </p:cNvPicPr>
          <p:nvPr/>
        </p:nvPicPr>
        <p:blipFill rotWithShape="1">
          <a:blip r:embed="rId14"/>
          <a:srcRect l="12283" t="20000" r="12309" b="7155"/>
          <a:stretch/>
        </p:blipFill>
        <p:spPr>
          <a:xfrm>
            <a:off x="6854370" y="846021"/>
            <a:ext cx="1016786" cy="14533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0C560FE-22E6-885F-8507-28D84F5F8F23}"/>
              </a:ext>
            </a:extLst>
          </p:cNvPr>
          <p:cNvSpPr txBox="1"/>
          <p:nvPr/>
        </p:nvSpPr>
        <p:spPr>
          <a:xfrm>
            <a:off x="4337574" y="2890623"/>
            <a:ext cx="560620" cy="215444"/>
          </a:xfrm>
          <a:prstGeom prst="rect">
            <a:avLst/>
          </a:prstGeom>
          <a:noFill/>
        </p:spPr>
        <p:txBody>
          <a:bodyPr wrap="square" rtlCol="0">
            <a:spAutoFit/>
          </a:bodyPr>
          <a:lstStyle/>
          <a:p>
            <a:r>
              <a:rPr lang="en-US" sz="800" b="1" dirty="0"/>
              <a:t>Moller</a:t>
            </a:r>
          </a:p>
        </p:txBody>
      </p:sp>
      <p:sp>
        <p:nvSpPr>
          <p:cNvPr id="5" name="TextBox 4">
            <a:extLst>
              <a:ext uri="{FF2B5EF4-FFF2-40B4-BE49-F238E27FC236}">
                <a16:creationId xmlns:a16="http://schemas.microsoft.com/office/drawing/2014/main" id="{72D4F02D-DE4A-EF17-B022-D5DA4DA69D9E}"/>
              </a:ext>
            </a:extLst>
          </p:cNvPr>
          <p:cNvSpPr txBox="1"/>
          <p:nvPr/>
        </p:nvSpPr>
        <p:spPr>
          <a:xfrm>
            <a:off x="5794928" y="2295309"/>
            <a:ext cx="487634" cy="215444"/>
          </a:xfrm>
          <a:prstGeom prst="rect">
            <a:avLst/>
          </a:prstGeom>
          <a:noFill/>
        </p:spPr>
        <p:txBody>
          <a:bodyPr wrap="none" rtlCol="0">
            <a:spAutoFit/>
          </a:bodyPr>
          <a:lstStyle/>
          <a:p>
            <a:r>
              <a:rPr lang="en-US" sz="800" b="1" dirty="0"/>
              <a:t>GEMS</a:t>
            </a:r>
          </a:p>
        </p:txBody>
      </p:sp>
      <p:sp>
        <p:nvSpPr>
          <p:cNvPr id="6" name="TextBox 5">
            <a:extLst>
              <a:ext uri="{FF2B5EF4-FFF2-40B4-BE49-F238E27FC236}">
                <a16:creationId xmlns:a16="http://schemas.microsoft.com/office/drawing/2014/main" id="{337A8B08-CFF2-2848-CFB7-3B4C649C4066}"/>
              </a:ext>
            </a:extLst>
          </p:cNvPr>
          <p:cNvSpPr txBox="1"/>
          <p:nvPr/>
        </p:nvSpPr>
        <p:spPr>
          <a:xfrm>
            <a:off x="258143" y="2956153"/>
            <a:ext cx="786160" cy="338554"/>
          </a:xfrm>
          <a:prstGeom prst="rect">
            <a:avLst/>
          </a:prstGeom>
          <a:noFill/>
        </p:spPr>
        <p:txBody>
          <a:bodyPr wrap="square" rtlCol="0">
            <a:spAutoFit/>
          </a:bodyPr>
          <a:lstStyle/>
          <a:p>
            <a:pPr algn="ctr"/>
            <a:r>
              <a:rPr lang="en-US" sz="800" b="1" dirty="0"/>
              <a:t>Target and BBCAL</a:t>
            </a:r>
          </a:p>
        </p:txBody>
      </p:sp>
      <p:sp>
        <p:nvSpPr>
          <p:cNvPr id="7" name="TextBox 6">
            <a:extLst>
              <a:ext uri="{FF2B5EF4-FFF2-40B4-BE49-F238E27FC236}">
                <a16:creationId xmlns:a16="http://schemas.microsoft.com/office/drawing/2014/main" id="{8268079D-F511-39EA-2D31-399F5638CE52}"/>
              </a:ext>
            </a:extLst>
          </p:cNvPr>
          <p:cNvSpPr txBox="1"/>
          <p:nvPr/>
        </p:nvSpPr>
        <p:spPr>
          <a:xfrm>
            <a:off x="1378930" y="2933976"/>
            <a:ext cx="786160" cy="338554"/>
          </a:xfrm>
          <a:prstGeom prst="rect">
            <a:avLst/>
          </a:prstGeom>
          <a:noFill/>
        </p:spPr>
        <p:txBody>
          <a:bodyPr wrap="square" rtlCol="0">
            <a:spAutoFit/>
          </a:bodyPr>
          <a:lstStyle/>
          <a:p>
            <a:pPr algn="ctr"/>
            <a:r>
              <a:rPr lang="en-US" sz="800" b="1" dirty="0"/>
              <a:t>Target and GRINCH</a:t>
            </a:r>
          </a:p>
        </p:txBody>
      </p:sp>
      <p:sp>
        <p:nvSpPr>
          <p:cNvPr id="8" name="TextBox 7">
            <a:extLst>
              <a:ext uri="{FF2B5EF4-FFF2-40B4-BE49-F238E27FC236}">
                <a16:creationId xmlns:a16="http://schemas.microsoft.com/office/drawing/2014/main" id="{327E671E-E770-AF3F-91CC-233AA50789CE}"/>
              </a:ext>
            </a:extLst>
          </p:cNvPr>
          <p:cNvSpPr txBox="1"/>
          <p:nvPr/>
        </p:nvSpPr>
        <p:spPr>
          <a:xfrm>
            <a:off x="2768192" y="2896001"/>
            <a:ext cx="786160" cy="338554"/>
          </a:xfrm>
          <a:prstGeom prst="rect">
            <a:avLst/>
          </a:prstGeom>
          <a:noFill/>
        </p:spPr>
        <p:txBody>
          <a:bodyPr wrap="square" rtlCol="0">
            <a:spAutoFit/>
          </a:bodyPr>
          <a:lstStyle/>
          <a:p>
            <a:pPr algn="ctr"/>
            <a:r>
              <a:rPr lang="en-US" sz="800" b="1" dirty="0"/>
              <a:t>Target and Hodo</a:t>
            </a:r>
          </a:p>
        </p:txBody>
      </p:sp>
      <p:sp>
        <p:nvSpPr>
          <p:cNvPr id="9" name="TextBox 8">
            <a:extLst>
              <a:ext uri="{FF2B5EF4-FFF2-40B4-BE49-F238E27FC236}">
                <a16:creationId xmlns:a16="http://schemas.microsoft.com/office/drawing/2014/main" id="{39F9EB31-6470-9349-F1BE-D2C77192EBA3}"/>
              </a:ext>
            </a:extLst>
          </p:cNvPr>
          <p:cNvSpPr txBox="1"/>
          <p:nvPr/>
        </p:nvSpPr>
        <p:spPr>
          <a:xfrm>
            <a:off x="6885540" y="2333345"/>
            <a:ext cx="1023037" cy="215444"/>
          </a:xfrm>
          <a:prstGeom prst="rect">
            <a:avLst/>
          </a:prstGeom>
          <a:noFill/>
        </p:spPr>
        <p:txBody>
          <a:bodyPr wrap="none" rtlCol="0">
            <a:spAutoFit/>
          </a:bodyPr>
          <a:lstStyle/>
          <a:p>
            <a:r>
              <a:rPr lang="en-US" sz="800" b="1" dirty="0"/>
              <a:t>Target and HCAL</a:t>
            </a:r>
          </a:p>
        </p:txBody>
      </p:sp>
      <p:sp>
        <p:nvSpPr>
          <p:cNvPr id="10" name="TextBox 9">
            <a:extLst>
              <a:ext uri="{FF2B5EF4-FFF2-40B4-BE49-F238E27FC236}">
                <a16:creationId xmlns:a16="http://schemas.microsoft.com/office/drawing/2014/main" id="{FF2B53E2-9D86-CD1F-F3A0-6CF92B0963B8}"/>
              </a:ext>
            </a:extLst>
          </p:cNvPr>
          <p:cNvSpPr txBox="1"/>
          <p:nvPr/>
        </p:nvSpPr>
        <p:spPr>
          <a:xfrm>
            <a:off x="8140150" y="2286845"/>
            <a:ext cx="744114" cy="215444"/>
          </a:xfrm>
          <a:prstGeom prst="rect">
            <a:avLst/>
          </a:prstGeom>
          <a:noFill/>
        </p:spPr>
        <p:txBody>
          <a:bodyPr wrap="none" rtlCol="0">
            <a:spAutoFit/>
          </a:bodyPr>
          <a:lstStyle/>
          <a:p>
            <a:r>
              <a:rPr lang="en-US" sz="800" b="1" dirty="0"/>
              <a:t>Target UVA</a:t>
            </a:r>
          </a:p>
        </p:txBody>
      </p:sp>
      <p:sp>
        <p:nvSpPr>
          <p:cNvPr id="11" name="TextBox 10">
            <a:extLst>
              <a:ext uri="{FF2B5EF4-FFF2-40B4-BE49-F238E27FC236}">
                <a16:creationId xmlns:a16="http://schemas.microsoft.com/office/drawing/2014/main" id="{9778BF11-B93C-26F0-8E67-DDD92FB501F7}"/>
              </a:ext>
            </a:extLst>
          </p:cNvPr>
          <p:cNvSpPr txBox="1"/>
          <p:nvPr/>
        </p:nvSpPr>
        <p:spPr>
          <a:xfrm>
            <a:off x="5861730" y="4395861"/>
            <a:ext cx="744114" cy="215444"/>
          </a:xfrm>
          <a:prstGeom prst="rect">
            <a:avLst/>
          </a:prstGeom>
          <a:noFill/>
        </p:spPr>
        <p:txBody>
          <a:bodyPr wrap="none" rtlCol="0">
            <a:spAutoFit/>
          </a:bodyPr>
          <a:lstStyle/>
          <a:p>
            <a:r>
              <a:rPr lang="en-US" sz="800" b="1" dirty="0"/>
              <a:t>Target UVA</a:t>
            </a:r>
          </a:p>
        </p:txBody>
      </p:sp>
      <p:pic>
        <p:nvPicPr>
          <p:cNvPr id="12" name="Picture 11">
            <a:extLst>
              <a:ext uri="{FF2B5EF4-FFF2-40B4-BE49-F238E27FC236}">
                <a16:creationId xmlns:a16="http://schemas.microsoft.com/office/drawing/2014/main" id="{177FB981-DDFE-6CD4-5485-8ADDE77F2EED}"/>
              </a:ext>
            </a:extLst>
          </p:cNvPr>
          <p:cNvPicPr>
            <a:picLocks noChangeAspect="1"/>
          </p:cNvPicPr>
          <p:nvPr/>
        </p:nvPicPr>
        <p:blipFill>
          <a:blip r:embed="rId15"/>
          <a:stretch>
            <a:fillRect/>
          </a:stretch>
        </p:blipFill>
        <p:spPr>
          <a:xfrm>
            <a:off x="2636119" y="1417376"/>
            <a:ext cx="1082938" cy="150095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41068FD-FCBF-1BF5-5ECA-EFDE02940F22}"/>
              </a:ext>
            </a:extLst>
          </p:cNvPr>
          <p:cNvPicPr>
            <a:picLocks noChangeAspect="1"/>
          </p:cNvPicPr>
          <p:nvPr/>
        </p:nvPicPr>
        <p:blipFill rotWithShape="1">
          <a:blip r:embed="rId16"/>
          <a:srcRect l="18589" t="1663" r="15982" b="-1663"/>
          <a:stretch/>
        </p:blipFill>
        <p:spPr>
          <a:xfrm>
            <a:off x="1293760" y="1414079"/>
            <a:ext cx="1002101" cy="153157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345028A-6C12-0A1E-75F7-B00F770D0FD2}"/>
              </a:ext>
            </a:extLst>
          </p:cNvPr>
          <p:cNvPicPr>
            <a:picLocks noChangeAspect="1"/>
          </p:cNvPicPr>
          <p:nvPr/>
        </p:nvPicPr>
        <p:blipFill rotWithShape="1">
          <a:blip r:embed="rId17"/>
          <a:srcRect l="11541" r="16893"/>
          <a:stretch/>
        </p:blipFill>
        <p:spPr>
          <a:xfrm>
            <a:off x="153967" y="1407446"/>
            <a:ext cx="1067508" cy="149164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846435A-C85D-4DFC-3379-34C13988FB87}"/>
              </a:ext>
            </a:extLst>
          </p:cNvPr>
          <p:cNvSpPr txBox="1"/>
          <p:nvPr/>
        </p:nvSpPr>
        <p:spPr>
          <a:xfrm>
            <a:off x="8268390" y="4414284"/>
            <a:ext cx="487634" cy="215444"/>
          </a:xfrm>
          <a:prstGeom prst="rect">
            <a:avLst/>
          </a:prstGeom>
          <a:noFill/>
        </p:spPr>
        <p:txBody>
          <a:bodyPr wrap="none" rtlCol="0">
            <a:spAutoFit/>
          </a:bodyPr>
          <a:lstStyle/>
          <a:p>
            <a:r>
              <a:rPr lang="en-US" sz="800" b="1" dirty="0"/>
              <a:t>GEMS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345B-734C-0947-B625-D9768823A31E}"/>
              </a:ext>
            </a:extLst>
          </p:cNvPr>
          <p:cNvSpPr>
            <a:spLocks noGrp="1"/>
          </p:cNvSpPr>
          <p:nvPr>
            <p:ph type="title"/>
          </p:nvPr>
        </p:nvSpPr>
        <p:spPr>
          <a:xfrm>
            <a:off x="900952" y="136580"/>
            <a:ext cx="3543983" cy="835878"/>
          </a:xfrm>
        </p:spPr>
        <p:txBody>
          <a:bodyPr>
            <a:normAutofit fontScale="90000"/>
          </a:bodyPr>
          <a:lstStyle/>
          <a:p>
            <a:pPr algn="ctr"/>
            <a:r>
              <a:rPr lang="en-US" sz="3000" b="1" dirty="0"/>
              <a:t>Timing Hodoscopes</a:t>
            </a:r>
          </a:p>
        </p:txBody>
      </p:sp>
      <p:sp>
        <p:nvSpPr>
          <p:cNvPr id="4" name="Slide Number Placeholder 3">
            <a:extLst>
              <a:ext uri="{FF2B5EF4-FFF2-40B4-BE49-F238E27FC236}">
                <a16:creationId xmlns:a16="http://schemas.microsoft.com/office/drawing/2014/main" id="{46F322F5-BED8-9B40-92EC-44D291F75372}"/>
              </a:ext>
            </a:extLst>
          </p:cNvPr>
          <p:cNvSpPr>
            <a:spLocks noGrp="1"/>
          </p:cNvSpPr>
          <p:nvPr>
            <p:ph type="sldNum" sz="quarter" idx="12"/>
          </p:nvPr>
        </p:nvSpPr>
        <p:spPr/>
        <p:txBody>
          <a:bodyPr/>
          <a:lstStyle/>
          <a:p>
            <a:fld id="{D3BA0CE7-B968-8F45-9D3D-643F983769AE}" type="slidenum">
              <a:rPr lang="en-US" smtClean="0"/>
              <a:t>20</a:t>
            </a:fld>
            <a:endParaRPr lang="en-US"/>
          </a:p>
        </p:txBody>
      </p:sp>
      <p:sp>
        <p:nvSpPr>
          <p:cNvPr id="5" name="Content Placeholder 2">
            <a:extLst>
              <a:ext uri="{FF2B5EF4-FFF2-40B4-BE49-F238E27FC236}">
                <a16:creationId xmlns:a16="http://schemas.microsoft.com/office/drawing/2014/main" id="{4595884A-D859-584C-9BF0-4B1017803B01}"/>
              </a:ext>
            </a:extLst>
          </p:cNvPr>
          <p:cNvSpPr txBox="1">
            <a:spLocks/>
          </p:cNvSpPr>
          <p:nvPr/>
        </p:nvSpPr>
        <p:spPr>
          <a:xfrm>
            <a:off x="423999" y="1124712"/>
            <a:ext cx="4858120" cy="3476038"/>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indent="-238125">
              <a:lnSpc>
                <a:spcPct val="115000"/>
              </a:lnSpc>
              <a:spcBef>
                <a:spcPts val="0"/>
              </a:spcBef>
              <a:buSzPts val="1400"/>
              <a:buChar char="●"/>
            </a:pPr>
            <a:r>
              <a:rPr lang="en-US" sz="1500" dirty="0"/>
              <a:t>Consists of 89 plastic scintillator paddles with a PMT on each side (178 channels)</a:t>
            </a:r>
          </a:p>
          <a:p>
            <a:pPr marL="342900" indent="-238125">
              <a:lnSpc>
                <a:spcPct val="115000"/>
              </a:lnSpc>
              <a:spcBef>
                <a:spcPts val="0"/>
              </a:spcBef>
              <a:buSzPts val="1400"/>
              <a:buChar char="●"/>
            </a:pPr>
            <a:r>
              <a:rPr lang="en-US" sz="1500" dirty="0"/>
              <a:t>Each PMT read out by dedicated 1190 TDC channel for precision timing</a:t>
            </a:r>
          </a:p>
          <a:p>
            <a:pPr marL="342900" indent="-238125">
              <a:lnSpc>
                <a:spcPct val="115000"/>
              </a:lnSpc>
              <a:spcBef>
                <a:spcPts val="0"/>
              </a:spcBef>
              <a:buSzPts val="1400"/>
              <a:buChar char="●"/>
            </a:pPr>
            <a:r>
              <a:rPr lang="en-US" sz="1500" dirty="0"/>
              <a:t>Designed to measure precision timing and position</a:t>
            </a:r>
          </a:p>
          <a:p>
            <a:pPr marL="342900" indent="-238125">
              <a:lnSpc>
                <a:spcPct val="115000"/>
              </a:lnSpc>
              <a:spcBef>
                <a:spcPts val="0"/>
              </a:spcBef>
              <a:buSzPts val="1400"/>
              <a:buChar char="●"/>
            </a:pPr>
            <a:r>
              <a:rPr lang="en-US" sz="1500" dirty="0"/>
              <a:t>Timing resolution: </a:t>
            </a:r>
            <a:r>
              <a:rPr lang="en-US" sz="1500" b="1" i="1" dirty="0"/>
              <a:t>~600 </a:t>
            </a:r>
            <a:r>
              <a:rPr lang="en-US" sz="1500" b="1" i="1" dirty="0" err="1"/>
              <a:t>ps</a:t>
            </a:r>
            <a:r>
              <a:rPr lang="en-US" sz="1500" i="1" dirty="0"/>
              <a:t> </a:t>
            </a:r>
          </a:p>
          <a:p>
            <a:pPr marL="685800" lvl="1" indent="-238125">
              <a:lnSpc>
                <a:spcPct val="115000"/>
              </a:lnSpc>
              <a:spcBef>
                <a:spcPts val="0"/>
              </a:spcBef>
              <a:spcAft>
                <a:spcPts val="0"/>
              </a:spcAft>
              <a:buSzPts val="1400"/>
              <a:buChar char="○"/>
            </a:pPr>
            <a:r>
              <a:rPr lang="en-US" sz="1350" dirty="0"/>
              <a:t>Can resolve </a:t>
            </a:r>
            <a:r>
              <a:rPr lang="en-US" sz="1350" i="1" dirty="0"/>
              <a:t>e’</a:t>
            </a:r>
            <a:r>
              <a:rPr lang="en-US" sz="1350" dirty="0"/>
              <a:t> time-of-flight differences</a:t>
            </a:r>
          </a:p>
          <a:p>
            <a:pPr marL="342900" indent="-238125">
              <a:lnSpc>
                <a:spcPct val="115000"/>
              </a:lnSpc>
              <a:spcBef>
                <a:spcPts val="0"/>
              </a:spcBef>
              <a:buSzPts val="1400"/>
              <a:buChar char="●"/>
            </a:pPr>
            <a:r>
              <a:rPr lang="en-US" sz="1500" dirty="0"/>
              <a:t>Position resolution: </a:t>
            </a:r>
            <a:r>
              <a:rPr lang="en-US" sz="1500" b="1" i="1" dirty="0"/>
              <a:t>~5 cm</a:t>
            </a:r>
          </a:p>
          <a:p>
            <a:pPr marL="685800" lvl="1" indent="-238125">
              <a:lnSpc>
                <a:spcPct val="115000"/>
              </a:lnSpc>
              <a:spcBef>
                <a:spcPts val="0"/>
              </a:spcBef>
              <a:spcAft>
                <a:spcPts val="0"/>
              </a:spcAft>
              <a:buSzPts val="1400"/>
              <a:buChar char="○"/>
            </a:pPr>
            <a:r>
              <a:rPr lang="en-US" sz="1350" dirty="0"/>
              <a:t>Segmentation provides dispersive (vertical) resolution</a:t>
            </a:r>
          </a:p>
          <a:p>
            <a:pPr marL="685800" lvl="1" indent="-238125">
              <a:lnSpc>
                <a:spcPct val="115000"/>
              </a:lnSpc>
              <a:spcBef>
                <a:spcPts val="0"/>
              </a:spcBef>
              <a:spcAft>
                <a:spcPts val="0"/>
              </a:spcAft>
              <a:buSzPts val="1400"/>
              <a:buChar char="○"/>
            </a:pPr>
            <a:r>
              <a:rPr lang="en-US" sz="1350" dirty="0"/>
              <a:t>𝛥</a:t>
            </a:r>
            <a:r>
              <a:rPr lang="en-US" sz="1350" i="1" dirty="0"/>
              <a:t>t = </a:t>
            </a:r>
            <a:r>
              <a:rPr lang="en-US" sz="1350" i="1" dirty="0" err="1"/>
              <a:t>t</a:t>
            </a:r>
            <a:r>
              <a:rPr lang="en-US" sz="1350" i="1" baseline="-25000" dirty="0" err="1"/>
              <a:t>left</a:t>
            </a:r>
            <a:r>
              <a:rPr lang="en-US" sz="1350" i="1" dirty="0"/>
              <a:t> - </a:t>
            </a:r>
            <a:r>
              <a:rPr lang="en-US" sz="1350" i="1" dirty="0" err="1"/>
              <a:t>t</a:t>
            </a:r>
            <a:r>
              <a:rPr lang="en-US" sz="1350" i="1" baseline="-25000" dirty="0" err="1"/>
              <a:t>right</a:t>
            </a:r>
            <a:r>
              <a:rPr lang="en-US" sz="1350" i="1" dirty="0"/>
              <a:t> </a:t>
            </a:r>
            <a:r>
              <a:rPr lang="en-US" sz="1350" dirty="0"/>
              <a:t>and e’ track matching provides transverse (horizontal) resolution</a:t>
            </a:r>
          </a:p>
          <a:p>
            <a:pPr lvl="1"/>
            <a:endParaRPr lang="en-US" sz="1350" dirty="0"/>
          </a:p>
          <a:p>
            <a:pPr lvl="1"/>
            <a:endParaRPr lang="en-US" sz="1350" baseline="30000" dirty="0"/>
          </a:p>
          <a:p>
            <a:endParaRPr lang="en-US" sz="1500" baseline="30000" dirty="0"/>
          </a:p>
        </p:txBody>
      </p:sp>
      <p:pic>
        <p:nvPicPr>
          <p:cNvPr id="32" name="Google Shape;432;p29">
            <a:extLst>
              <a:ext uri="{FF2B5EF4-FFF2-40B4-BE49-F238E27FC236}">
                <a16:creationId xmlns:a16="http://schemas.microsoft.com/office/drawing/2014/main" id="{2BA8E290-EBD1-704F-B95D-9F8025FD6A9A}"/>
              </a:ext>
            </a:extLst>
          </p:cNvPr>
          <p:cNvPicPr preferRelativeResize="0"/>
          <p:nvPr/>
        </p:nvPicPr>
        <p:blipFill>
          <a:blip r:embed="rId2">
            <a:alphaModFix/>
          </a:blip>
          <a:stretch>
            <a:fillRect/>
          </a:stretch>
        </p:blipFill>
        <p:spPr>
          <a:xfrm>
            <a:off x="5543741" y="295054"/>
            <a:ext cx="2450791" cy="45464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CE85C77-9A70-C146-9128-8154779B509A}"/>
              </a:ext>
            </a:extLst>
          </p:cNvPr>
          <p:cNvSpPr txBox="1"/>
          <p:nvPr/>
        </p:nvSpPr>
        <p:spPr>
          <a:xfrm>
            <a:off x="240475" y="4753004"/>
            <a:ext cx="1947969" cy="253916"/>
          </a:xfrm>
          <a:prstGeom prst="rect">
            <a:avLst/>
          </a:prstGeom>
          <a:noFill/>
        </p:spPr>
        <p:txBody>
          <a:bodyPr wrap="none" rtlCol="0">
            <a:spAutoFit/>
          </a:bodyPr>
          <a:lstStyle/>
          <a:p>
            <a:r>
              <a:rPr lang="en-US" sz="1050" dirty="0"/>
              <a:t>Slide credit: Sebastian Seeds</a:t>
            </a:r>
          </a:p>
        </p:txBody>
      </p:sp>
    </p:spTree>
    <p:extLst>
      <p:ext uri="{BB962C8B-B14F-4D97-AF65-F5344CB8AC3E}">
        <p14:creationId xmlns:p14="http://schemas.microsoft.com/office/powerpoint/2010/main" val="2105796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9"/>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343" name="Google Shape;343;p29"/>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344" name="Google Shape;344;p29"/>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345" name="Google Shape;345;p29"/>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346" name="Google Shape;346;p29"/>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347" name="Google Shape;347;p29"/>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Detector Calibration</a:t>
            </a:r>
            <a:endParaRPr sz="1600" b="1"/>
          </a:p>
        </p:txBody>
      </p:sp>
      <p:sp>
        <p:nvSpPr>
          <p:cNvPr id="348" name="Google Shape;348;p29"/>
          <p:cNvSpPr txBox="1"/>
          <p:nvPr/>
        </p:nvSpPr>
        <p:spPr>
          <a:xfrm>
            <a:off x="395625" y="631138"/>
            <a:ext cx="7761000" cy="11082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 sz="1500" b="1" dirty="0"/>
              <a:t>Calibration Concept</a:t>
            </a:r>
            <a:endParaRPr sz="1500" b="1" dirty="0"/>
          </a:p>
          <a:p>
            <a:pPr marL="457200" lvl="0" indent="-323850" algn="l" rtl="0">
              <a:lnSpc>
                <a:spcPct val="150000"/>
              </a:lnSpc>
              <a:spcBef>
                <a:spcPts val="0"/>
              </a:spcBef>
              <a:spcAft>
                <a:spcPts val="0"/>
              </a:spcAft>
              <a:buSzPts val="1500"/>
              <a:buChar char="❏"/>
            </a:pPr>
            <a:r>
              <a:rPr lang="en" sz="1500" dirty="0"/>
              <a:t>The hodoscope requires a </a:t>
            </a:r>
            <a:r>
              <a:rPr lang="en" sz="1500" dirty="0" err="1"/>
              <a:t>timewalk</a:t>
            </a:r>
            <a:r>
              <a:rPr lang="en" sz="1500" dirty="0"/>
              <a:t> and absolute timing offset calibration for each PMT (x178), as well as calibration of the scintillation speed of each plastic bar (x89).</a:t>
            </a:r>
            <a:endParaRPr sz="1500" dirty="0"/>
          </a:p>
        </p:txBody>
      </p:sp>
      <p:sp>
        <p:nvSpPr>
          <p:cNvPr id="349" name="Google Shape;349;p29"/>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Timing Hodoscope</a:t>
            </a:r>
            <a:endParaRPr sz="2200" b="1" dirty="0"/>
          </a:p>
        </p:txBody>
      </p:sp>
      <p:sp>
        <p:nvSpPr>
          <p:cNvPr id="350" name="Google Shape;350;p29"/>
          <p:cNvSpPr txBox="1"/>
          <p:nvPr/>
        </p:nvSpPr>
        <p:spPr>
          <a:xfrm>
            <a:off x="395625" y="2018500"/>
            <a:ext cx="5910300" cy="2040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sz="1500" b="1">
                <a:solidFill>
                  <a:schemeClr val="dk1"/>
                </a:solidFill>
              </a:rPr>
              <a:t>Current Status</a:t>
            </a:r>
            <a:endParaRPr sz="1500" b="1">
              <a:solidFill>
                <a:schemeClr val="dk1"/>
              </a:solidFill>
            </a:endParaRPr>
          </a:p>
          <a:p>
            <a:pPr marL="457200" lvl="0" indent="-323850" algn="l" rtl="0">
              <a:lnSpc>
                <a:spcPct val="150000"/>
              </a:lnSpc>
              <a:spcBef>
                <a:spcPts val="0"/>
              </a:spcBef>
              <a:spcAft>
                <a:spcPts val="0"/>
              </a:spcAft>
              <a:buClr>
                <a:schemeClr val="dk1"/>
              </a:buClr>
              <a:buSzPts val="1500"/>
              <a:buChar char="❏"/>
            </a:pPr>
            <a:r>
              <a:rPr lang="en" sz="1500">
                <a:solidFill>
                  <a:schemeClr val="dk1"/>
                </a:solidFill>
              </a:rPr>
              <a:t>In Pass1 of the GEn data, these were performed separately. More recently a formalism was initialised (A. Puckett) to perform a more consistent global fit, and this is under further development. This includes correcting the timing of all systems (HCal, Hodo, RF) simultaneously in order to extract nucleon TOF.</a:t>
            </a:r>
            <a:endParaRPr sz="1500">
              <a:solidFill>
                <a:schemeClr val="dk1"/>
              </a:solidFill>
            </a:endParaRPr>
          </a:p>
        </p:txBody>
      </p:sp>
      <p:pic>
        <p:nvPicPr>
          <p:cNvPr id="351" name="Google Shape;351;p29"/>
          <p:cNvPicPr preferRelativeResize="0"/>
          <p:nvPr/>
        </p:nvPicPr>
        <p:blipFill>
          <a:blip r:embed="rId5">
            <a:alphaModFix/>
          </a:blip>
          <a:stretch>
            <a:fillRect/>
          </a:stretch>
        </p:blipFill>
        <p:spPr>
          <a:xfrm>
            <a:off x="6561249" y="1739350"/>
            <a:ext cx="1453499" cy="2832199"/>
          </a:xfrm>
          <a:prstGeom prst="rect">
            <a:avLst/>
          </a:prstGeom>
          <a:noFill/>
          <a:ln>
            <a:noFill/>
          </a:ln>
        </p:spPr>
      </p:pic>
      <p:sp>
        <p:nvSpPr>
          <p:cNvPr id="352" name="Google Shape;352;p29"/>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21</a:t>
            </a:fld>
            <a:endParaRPr>
              <a:solidFill>
                <a:srgbClr val="F84C1E"/>
              </a:solidFill>
            </a:endParaRPr>
          </a:p>
        </p:txBody>
      </p:sp>
    </p:spTree>
    <p:extLst>
      <p:ext uri="{BB962C8B-B14F-4D97-AF65-F5344CB8AC3E}">
        <p14:creationId xmlns:p14="http://schemas.microsoft.com/office/powerpoint/2010/main" val="1246599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GEN Pass 2 (Working Towards)</a:t>
            </a:r>
            <a:endParaRPr/>
          </a:p>
        </p:txBody>
      </p:sp>
      <p:sp>
        <p:nvSpPr>
          <p:cNvPr id="546" name="Google Shape;54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547" name="Google Shape;547;p44"/>
          <p:cNvPicPr preferRelativeResize="0"/>
          <p:nvPr/>
        </p:nvPicPr>
        <p:blipFill>
          <a:blip r:embed="rId3">
            <a:alphaModFix/>
          </a:blip>
          <a:stretch>
            <a:fillRect/>
          </a:stretch>
        </p:blipFill>
        <p:spPr>
          <a:xfrm>
            <a:off x="311700" y="1152472"/>
            <a:ext cx="3631365" cy="1787111"/>
          </a:xfrm>
          <a:prstGeom prst="rect">
            <a:avLst/>
          </a:prstGeom>
          <a:noFill/>
          <a:ln w="9525" cap="flat" cmpd="sng">
            <a:solidFill>
              <a:srgbClr val="595959"/>
            </a:solidFill>
            <a:prstDash val="solid"/>
            <a:round/>
            <a:headEnd type="none" w="sm" len="sm"/>
            <a:tailEnd type="none" w="sm" len="sm"/>
          </a:ln>
        </p:spPr>
      </p:pic>
      <p:pic>
        <p:nvPicPr>
          <p:cNvPr id="548" name="Google Shape;548;p44"/>
          <p:cNvPicPr preferRelativeResize="0"/>
          <p:nvPr/>
        </p:nvPicPr>
        <p:blipFill>
          <a:blip r:embed="rId4">
            <a:alphaModFix/>
          </a:blip>
          <a:stretch>
            <a:fillRect/>
          </a:stretch>
        </p:blipFill>
        <p:spPr>
          <a:xfrm>
            <a:off x="3789157" y="2787829"/>
            <a:ext cx="2243368" cy="1662592"/>
          </a:xfrm>
          <a:prstGeom prst="rect">
            <a:avLst/>
          </a:prstGeom>
          <a:noFill/>
          <a:ln w="9525" cap="flat" cmpd="sng">
            <a:solidFill>
              <a:srgbClr val="595959"/>
            </a:solidFill>
            <a:prstDash val="solid"/>
            <a:round/>
            <a:headEnd type="none" w="sm" len="sm"/>
            <a:tailEnd type="none" w="sm" len="sm"/>
          </a:ln>
        </p:spPr>
      </p:pic>
      <p:cxnSp>
        <p:nvCxnSpPr>
          <p:cNvPr id="549" name="Google Shape;549;p44"/>
          <p:cNvCxnSpPr/>
          <p:nvPr/>
        </p:nvCxnSpPr>
        <p:spPr>
          <a:xfrm>
            <a:off x="2000439" y="2023622"/>
            <a:ext cx="2757000" cy="1906800"/>
          </a:xfrm>
          <a:prstGeom prst="straightConnector1">
            <a:avLst/>
          </a:prstGeom>
          <a:noFill/>
          <a:ln w="19050" cap="flat" cmpd="sng">
            <a:solidFill>
              <a:srgbClr val="0000FF"/>
            </a:solidFill>
            <a:prstDash val="solid"/>
            <a:round/>
            <a:headEnd type="none" w="med" len="med"/>
            <a:tailEnd type="triangle" w="med" len="med"/>
          </a:ln>
        </p:spPr>
      </p:cxnSp>
      <p:sp>
        <p:nvSpPr>
          <p:cNvPr id="550" name="Google Shape;550;p44"/>
          <p:cNvSpPr txBox="1"/>
          <p:nvPr/>
        </p:nvSpPr>
        <p:spPr>
          <a:xfrm>
            <a:off x="6180025" y="3662800"/>
            <a:ext cx="2757000" cy="8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Still figuring out how to treat the trigger and RF times, for example. The “rf structure” is misaligned across the 89 bars</a:t>
            </a:r>
            <a:endParaRPr sz="1500">
              <a:solidFill>
                <a:schemeClr val="dk1"/>
              </a:solidFill>
            </a:endParaRPr>
          </a:p>
        </p:txBody>
      </p:sp>
      <p:sp>
        <p:nvSpPr>
          <p:cNvPr id="551" name="Google Shape;551;p44"/>
          <p:cNvSpPr txBox="1"/>
          <p:nvPr/>
        </p:nvSpPr>
        <p:spPr>
          <a:xfrm>
            <a:off x="389650" y="3103100"/>
            <a:ext cx="3252000" cy="13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Initial run of “TOFcal” calibration script including </a:t>
            </a:r>
            <a:r>
              <a:rPr lang="en" i="1">
                <a:solidFill>
                  <a:schemeClr val="dk1"/>
                </a:solidFill>
              </a:rPr>
              <a:t>some</a:t>
            </a:r>
            <a:r>
              <a:rPr lang="en">
                <a:solidFill>
                  <a:schemeClr val="dk1"/>
                </a:solidFill>
              </a:rPr>
              <a:t> HCal parameters and the existing hodoscope global fit, begins to yield improvement in the TDC coincidence time</a:t>
            </a:r>
            <a:endParaRPr>
              <a:solidFill>
                <a:schemeClr val="dk1"/>
              </a:solidFill>
            </a:endParaRPr>
          </a:p>
        </p:txBody>
      </p:sp>
      <p:sp>
        <p:nvSpPr>
          <p:cNvPr id="552" name="Google Shape;552;p44"/>
          <p:cNvSpPr txBox="1"/>
          <p:nvPr/>
        </p:nvSpPr>
        <p:spPr>
          <a:xfrm>
            <a:off x="5759875" y="318800"/>
            <a:ext cx="340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cxnSp>
        <p:nvCxnSpPr>
          <p:cNvPr id="553" name="Google Shape;553;p44"/>
          <p:cNvCxnSpPr/>
          <p:nvPr/>
        </p:nvCxnSpPr>
        <p:spPr>
          <a:xfrm>
            <a:off x="6084975" y="1091050"/>
            <a:ext cx="42600" cy="3677100"/>
          </a:xfrm>
          <a:prstGeom prst="straightConnector1">
            <a:avLst/>
          </a:prstGeom>
          <a:noFill/>
          <a:ln w="9525" cap="flat" cmpd="sng">
            <a:solidFill>
              <a:schemeClr val="dk2"/>
            </a:solidFill>
            <a:prstDash val="solid"/>
            <a:round/>
            <a:headEnd type="none" w="med" len="med"/>
            <a:tailEnd type="none" w="med" len="med"/>
          </a:ln>
        </p:spPr>
      </p:cxnSp>
      <p:pic>
        <p:nvPicPr>
          <p:cNvPr id="554" name="Google Shape;554;p44"/>
          <p:cNvPicPr preferRelativeResize="0"/>
          <p:nvPr/>
        </p:nvPicPr>
        <p:blipFill>
          <a:blip r:embed="rId5">
            <a:alphaModFix/>
          </a:blip>
          <a:stretch>
            <a:fillRect/>
          </a:stretch>
        </p:blipFill>
        <p:spPr>
          <a:xfrm>
            <a:off x="5834275" y="0"/>
            <a:ext cx="3252001" cy="1875716"/>
          </a:xfrm>
          <a:prstGeom prst="rect">
            <a:avLst/>
          </a:prstGeom>
          <a:noFill/>
          <a:ln w="9525" cap="flat" cmpd="sng">
            <a:solidFill>
              <a:srgbClr val="595959"/>
            </a:solidFill>
            <a:prstDash val="solid"/>
            <a:round/>
            <a:headEnd type="none" w="sm" len="sm"/>
            <a:tailEnd type="none" w="sm" len="sm"/>
          </a:ln>
        </p:spPr>
      </p:pic>
      <p:pic>
        <p:nvPicPr>
          <p:cNvPr id="555" name="Google Shape;555;p44"/>
          <p:cNvPicPr preferRelativeResize="0"/>
          <p:nvPr/>
        </p:nvPicPr>
        <p:blipFill>
          <a:blip r:embed="rId6">
            <a:alphaModFix/>
          </a:blip>
          <a:stretch>
            <a:fillRect/>
          </a:stretch>
        </p:blipFill>
        <p:spPr>
          <a:xfrm>
            <a:off x="6180037" y="1859688"/>
            <a:ext cx="2806676" cy="1724328"/>
          </a:xfrm>
          <a:prstGeom prst="rect">
            <a:avLst/>
          </a:prstGeom>
          <a:noFill/>
          <a:ln w="9525" cap="flat" cmpd="sng">
            <a:solidFill>
              <a:schemeClr val="dk2"/>
            </a:solidFill>
            <a:prstDash val="solid"/>
            <a:round/>
            <a:headEnd type="none" w="sm" len="sm"/>
            <a:tailEnd type="none" w="sm" len="sm"/>
          </a:ln>
        </p:spPr>
      </p:pic>
      <p:sp>
        <p:nvSpPr>
          <p:cNvPr id="556" name="Google Shape;556;p44"/>
          <p:cNvSpPr txBox="1"/>
          <p:nvPr/>
        </p:nvSpPr>
        <p:spPr>
          <a:xfrm>
            <a:off x="4054850" y="3103100"/>
            <a:ext cx="8007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latin typeface="Calibri"/>
                <a:ea typeface="Calibri"/>
                <a:cs typeface="Calibri"/>
                <a:sym typeface="Calibri"/>
              </a:rPr>
              <a:t>1.4ns</a:t>
            </a:r>
            <a:endParaRPr b="1">
              <a:solidFill>
                <a:srgbClr val="0000FF"/>
              </a:solidFill>
              <a:latin typeface="Calibri"/>
              <a:ea typeface="Calibri"/>
              <a:cs typeface="Calibri"/>
              <a:sym typeface="Calibri"/>
            </a:endParaRPr>
          </a:p>
        </p:txBody>
      </p:sp>
      <p:sp>
        <p:nvSpPr>
          <p:cNvPr id="557" name="Google Shape;557;p44"/>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Hodoscope</a:t>
            </a:r>
            <a:endParaRPr sz="2200" b="1"/>
          </a:p>
        </p:txBody>
      </p:sp>
    </p:spTree>
    <p:extLst>
      <p:ext uri="{BB962C8B-B14F-4D97-AF65-F5344CB8AC3E}">
        <p14:creationId xmlns:p14="http://schemas.microsoft.com/office/powerpoint/2010/main" val="3424364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6345B-734C-0947-B625-D9768823A31E}"/>
              </a:ext>
            </a:extLst>
          </p:cNvPr>
          <p:cNvSpPr>
            <a:spLocks noGrp="1"/>
          </p:cNvSpPr>
          <p:nvPr>
            <p:ph type="title"/>
          </p:nvPr>
        </p:nvSpPr>
        <p:spPr>
          <a:xfrm>
            <a:off x="347472" y="158132"/>
            <a:ext cx="3731703" cy="1207008"/>
          </a:xfrm>
        </p:spPr>
        <p:txBody>
          <a:bodyPr>
            <a:normAutofit fontScale="90000"/>
          </a:bodyPr>
          <a:lstStyle/>
          <a:p>
            <a:pPr algn="ctr"/>
            <a:r>
              <a:rPr lang="en-US" sz="2400" b="1" dirty="0"/>
              <a:t>GEMs </a:t>
            </a:r>
            <a:br>
              <a:rPr lang="en-US" sz="2400" b="1" dirty="0"/>
            </a:br>
            <a:r>
              <a:rPr lang="en-US" sz="2400" b="1" dirty="0"/>
              <a:t>(GAS ELECTRON MULTIPLIER)</a:t>
            </a:r>
          </a:p>
        </p:txBody>
      </p:sp>
      <p:sp>
        <p:nvSpPr>
          <p:cNvPr id="4" name="Slide Number Placeholder 3">
            <a:extLst>
              <a:ext uri="{FF2B5EF4-FFF2-40B4-BE49-F238E27FC236}">
                <a16:creationId xmlns:a16="http://schemas.microsoft.com/office/drawing/2014/main" id="{46F322F5-BED8-9B40-92EC-44D291F75372}"/>
              </a:ext>
            </a:extLst>
          </p:cNvPr>
          <p:cNvSpPr>
            <a:spLocks noGrp="1"/>
          </p:cNvSpPr>
          <p:nvPr>
            <p:ph type="sldNum" sz="quarter" idx="12"/>
          </p:nvPr>
        </p:nvSpPr>
        <p:spPr/>
        <p:txBody>
          <a:bodyPr/>
          <a:lstStyle/>
          <a:p>
            <a:fld id="{D3BA0CE7-B968-8F45-9D3D-643F983769AE}" type="slidenum">
              <a:rPr lang="en-US" smtClean="0"/>
              <a:t>23</a:t>
            </a:fld>
            <a:endParaRPr lang="en-US"/>
          </a:p>
        </p:txBody>
      </p:sp>
      <p:sp>
        <p:nvSpPr>
          <p:cNvPr id="5" name="Content Placeholder 2">
            <a:extLst>
              <a:ext uri="{FF2B5EF4-FFF2-40B4-BE49-F238E27FC236}">
                <a16:creationId xmlns:a16="http://schemas.microsoft.com/office/drawing/2014/main" id="{4595884A-D859-584C-9BF0-4B1017803B01}"/>
              </a:ext>
            </a:extLst>
          </p:cNvPr>
          <p:cNvSpPr txBox="1">
            <a:spLocks/>
          </p:cNvSpPr>
          <p:nvPr/>
        </p:nvSpPr>
        <p:spPr>
          <a:xfrm>
            <a:off x="423999" y="1337246"/>
            <a:ext cx="3673827" cy="3435922"/>
          </a:xfrm>
          <a:prstGeom prst="rect">
            <a:avLst/>
          </a:prstGeom>
        </p:spPr>
        <p:txBody>
          <a:bodyPr vert="horz" lIns="68580" tIns="34290" rIns="68580" bIns="34290" rtlCol="0">
            <a:normAutofit fontScale="925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indent="-238125">
              <a:lnSpc>
                <a:spcPct val="115000"/>
              </a:lnSpc>
              <a:spcBef>
                <a:spcPts val="0"/>
              </a:spcBef>
              <a:buSzPts val="1400"/>
              <a:buChar char="●"/>
            </a:pPr>
            <a:r>
              <a:rPr lang="en-US" sz="1500" i="1" dirty="0">
                <a:solidFill>
                  <a:schemeClr val="dk1"/>
                </a:solidFill>
              </a:rPr>
              <a:t>e’</a:t>
            </a:r>
            <a:r>
              <a:rPr lang="en-US" sz="1500" dirty="0">
                <a:solidFill>
                  <a:schemeClr val="dk1"/>
                </a:solidFill>
              </a:rPr>
              <a:t> causes ionization of gas within cells with potential, accelerating them to segmented readout planes for tracking</a:t>
            </a:r>
            <a:endParaRPr lang="en-US" sz="1500" i="1" dirty="0"/>
          </a:p>
          <a:p>
            <a:pPr marL="342900" indent="-238125">
              <a:lnSpc>
                <a:spcPct val="115000"/>
              </a:lnSpc>
              <a:spcBef>
                <a:spcPts val="0"/>
              </a:spcBef>
              <a:buSzPts val="1400"/>
              <a:buChar char="●"/>
            </a:pPr>
            <a:r>
              <a:rPr lang="en-US" sz="1500" dirty="0"/>
              <a:t>Very high segmentation enables excellent position resolution (</a:t>
            </a:r>
            <a:r>
              <a:rPr lang="en-US" sz="1500" i="1" dirty="0"/>
              <a:t>~7000</a:t>
            </a:r>
            <a:r>
              <a:rPr lang="en-US" sz="1500" dirty="0"/>
              <a:t> channels per layer!)</a:t>
            </a:r>
          </a:p>
          <a:p>
            <a:pPr marL="685800" lvl="1" indent="-238125">
              <a:lnSpc>
                <a:spcPct val="115000"/>
              </a:lnSpc>
              <a:spcBef>
                <a:spcPts val="0"/>
              </a:spcBef>
              <a:spcAft>
                <a:spcPts val="0"/>
              </a:spcAft>
              <a:buSzPts val="1400"/>
              <a:buChar char="○"/>
            </a:pPr>
            <a:r>
              <a:rPr lang="en-US" sz="1350" i="1" dirty="0"/>
              <a:t>5</a:t>
            </a:r>
            <a:r>
              <a:rPr lang="en-US" sz="1350" dirty="0"/>
              <a:t> layers in electron arm</a:t>
            </a:r>
          </a:p>
          <a:p>
            <a:pPr marL="342900" indent="-238125">
              <a:lnSpc>
                <a:spcPct val="115000"/>
              </a:lnSpc>
              <a:spcBef>
                <a:spcPts val="0"/>
              </a:spcBef>
              <a:buSzPts val="1400"/>
              <a:buChar char="●"/>
            </a:pPr>
            <a:r>
              <a:rPr lang="en-US" sz="1500" dirty="0"/>
              <a:t>Measures </a:t>
            </a:r>
            <a:r>
              <a:rPr lang="en-US" sz="1500" dirty="0">
                <a:solidFill>
                  <a:srgbClr val="741B47"/>
                </a:solidFill>
              </a:rPr>
              <a:t>position</a:t>
            </a:r>
            <a:r>
              <a:rPr lang="en-US" sz="1500" dirty="0"/>
              <a:t> and </a:t>
            </a:r>
            <a:r>
              <a:rPr lang="en-US" sz="1500" dirty="0">
                <a:solidFill>
                  <a:srgbClr val="0000FF"/>
                </a:solidFill>
              </a:rPr>
              <a:t>timing</a:t>
            </a:r>
          </a:p>
          <a:p>
            <a:pPr marL="685800" lvl="1" indent="-238125">
              <a:lnSpc>
                <a:spcPct val="115000"/>
              </a:lnSpc>
              <a:spcBef>
                <a:spcPts val="0"/>
              </a:spcBef>
              <a:spcAft>
                <a:spcPts val="0"/>
              </a:spcAft>
              <a:buSzPts val="1400"/>
              <a:buChar char="○"/>
            </a:pPr>
            <a:r>
              <a:rPr lang="en-US" sz="1350" dirty="0">
                <a:solidFill>
                  <a:srgbClr val="741B47"/>
                </a:solidFill>
              </a:rPr>
              <a:t>Position</a:t>
            </a:r>
            <a:r>
              <a:rPr lang="en-US" sz="1350" dirty="0"/>
              <a:t> re</a:t>
            </a:r>
            <a:r>
              <a:rPr lang="en-US" sz="1350" dirty="0">
                <a:solidFill>
                  <a:schemeClr val="dk1"/>
                </a:solidFill>
              </a:rPr>
              <a:t>solution: </a:t>
            </a:r>
            <a:r>
              <a:rPr lang="en-US" sz="1350" b="1" i="1" dirty="0">
                <a:solidFill>
                  <a:schemeClr val="dk1"/>
                </a:solidFill>
              </a:rPr>
              <a:t>~70 µm</a:t>
            </a:r>
          </a:p>
          <a:p>
            <a:pPr marL="685800" lvl="1" indent="-238125">
              <a:lnSpc>
                <a:spcPct val="115000"/>
              </a:lnSpc>
              <a:spcBef>
                <a:spcPts val="0"/>
              </a:spcBef>
              <a:spcAft>
                <a:spcPts val="0"/>
              </a:spcAft>
              <a:buClr>
                <a:schemeClr val="dk1"/>
              </a:buClr>
              <a:buSzPts val="1400"/>
              <a:buChar char="○"/>
            </a:pPr>
            <a:r>
              <a:rPr lang="en-US" sz="1350" dirty="0">
                <a:solidFill>
                  <a:srgbClr val="0000FF"/>
                </a:solidFill>
              </a:rPr>
              <a:t>Timing</a:t>
            </a:r>
            <a:r>
              <a:rPr lang="en-US" sz="1350" dirty="0">
                <a:solidFill>
                  <a:schemeClr val="dk1"/>
                </a:solidFill>
              </a:rPr>
              <a:t> resolution: </a:t>
            </a:r>
            <a:r>
              <a:rPr lang="en-US" sz="1350" b="1" i="1" dirty="0">
                <a:solidFill>
                  <a:schemeClr val="dk1"/>
                </a:solidFill>
              </a:rPr>
              <a:t>~10 ns</a:t>
            </a:r>
            <a:endParaRPr lang="en-US" sz="1350" b="1" dirty="0"/>
          </a:p>
          <a:p>
            <a:pPr marL="342900" indent="-238125">
              <a:lnSpc>
                <a:spcPct val="115000"/>
              </a:lnSpc>
              <a:spcBef>
                <a:spcPts val="0"/>
              </a:spcBef>
              <a:buSzPts val="1400"/>
              <a:buChar char="●"/>
            </a:pPr>
            <a:r>
              <a:rPr lang="en-US" sz="1500" dirty="0">
                <a:solidFill>
                  <a:srgbClr val="741B47"/>
                </a:solidFill>
              </a:rPr>
              <a:t>Position</a:t>
            </a:r>
            <a:r>
              <a:rPr lang="en-US" sz="1500" dirty="0">
                <a:solidFill>
                  <a:schemeClr val="dk1"/>
                </a:solidFill>
              </a:rPr>
              <a:t> resolution enables precision tracking in the electron arm.</a:t>
            </a:r>
            <a:endParaRPr lang="en-US" sz="1500" dirty="0"/>
          </a:p>
          <a:p>
            <a:pPr marL="342900" indent="-238125">
              <a:lnSpc>
                <a:spcPct val="115000"/>
              </a:lnSpc>
              <a:spcBef>
                <a:spcPts val="0"/>
              </a:spcBef>
              <a:buSzPts val="1400"/>
              <a:buChar char="●"/>
            </a:pPr>
            <a:r>
              <a:rPr lang="en-US" sz="1500" i="1" dirty="0"/>
              <a:t>Primary detector subsystem responsible for tracking!</a:t>
            </a:r>
          </a:p>
          <a:p>
            <a:pPr lvl="1"/>
            <a:endParaRPr lang="en-US" sz="1350" dirty="0"/>
          </a:p>
          <a:p>
            <a:pPr lvl="1"/>
            <a:endParaRPr lang="en-US" sz="1350" baseline="30000" dirty="0"/>
          </a:p>
          <a:p>
            <a:endParaRPr lang="en-US" sz="1500" baseline="30000" dirty="0"/>
          </a:p>
        </p:txBody>
      </p:sp>
      <p:pic>
        <p:nvPicPr>
          <p:cNvPr id="10" name="Picture 9">
            <a:extLst>
              <a:ext uri="{FF2B5EF4-FFF2-40B4-BE49-F238E27FC236}">
                <a16:creationId xmlns:a16="http://schemas.microsoft.com/office/drawing/2014/main" id="{08BBD6DB-FCEA-6B46-83B1-E68777732F9E}"/>
              </a:ext>
            </a:extLst>
          </p:cNvPr>
          <p:cNvPicPr>
            <a:picLocks noChangeAspect="1"/>
          </p:cNvPicPr>
          <p:nvPr/>
        </p:nvPicPr>
        <p:blipFill>
          <a:blip r:embed="rId2"/>
          <a:stretch>
            <a:fillRect/>
          </a:stretch>
        </p:blipFill>
        <p:spPr>
          <a:xfrm>
            <a:off x="4287088" y="2120734"/>
            <a:ext cx="2043239" cy="2720776"/>
          </a:xfrm>
          <a:prstGeom prst="rect">
            <a:avLst/>
          </a:prstGeom>
          <a:ln>
            <a:noFill/>
          </a:ln>
          <a:effectLst>
            <a:outerShdw blurRad="292100" dist="139700" dir="2700000" algn="tl" rotWithShape="0">
              <a:srgbClr val="333333">
                <a:alpha val="65000"/>
              </a:srgbClr>
            </a:outerShdw>
          </a:effectLst>
        </p:spPr>
      </p:pic>
      <p:pic>
        <p:nvPicPr>
          <p:cNvPr id="11" name="Google Shape;363;p26">
            <a:extLst>
              <a:ext uri="{FF2B5EF4-FFF2-40B4-BE49-F238E27FC236}">
                <a16:creationId xmlns:a16="http://schemas.microsoft.com/office/drawing/2014/main" id="{22820A0B-622C-BA43-A3A0-D468ECF31BB3}"/>
              </a:ext>
            </a:extLst>
          </p:cNvPr>
          <p:cNvPicPr preferRelativeResize="0"/>
          <p:nvPr/>
        </p:nvPicPr>
        <p:blipFill>
          <a:blip r:embed="rId3">
            <a:alphaModFix/>
          </a:blip>
          <a:stretch>
            <a:fillRect/>
          </a:stretch>
        </p:blipFill>
        <p:spPr>
          <a:xfrm>
            <a:off x="4276708" y="149507"/>
            <a:ext cx="3313691" cy="1767299"/>
          </a:xfrm>
          <a:prstGeom prst="rect">
            <a:avLst/>
          </a:prstGeom>
          <a:ln>
            <a:noFill/>
          </a:ln>
          <a:effectLst>
            <a:outerShdw blurRad="292100" dist="139700" dir="2700000" algn="tl" rotWithShape="0">
              <a:srgbClr val="333333">
                <a:alpha val="65000"/>
              </a:srgbClr>
            </a:outerShdw>
          </a:effectLst>
        </p:spPr>
      </p:pic>
      <p:pic>
        <p:nvPicPr>
          <p:cNvPr id="13" name="Google Shape;476;p31">
            <a:extLst>
              <a:ext uri="{FF2B5EF4-FFF2-40B4-BE49-F238E27FC236}">
                <a16:creationId xmlns:a16="http://schemas.microsoft.com/office/drawing/2014/main" id="{EF87AEA4-54DB-9F4F-B82F-EA5B02515E7F}"/>
              </a:ext>
            </a:extLst>
          </p:cNvPr>
          <p:cNvPicPr preferRelativeResize="0"/>
          <p:nvPr/>
        </p:nvPicPr>
        <p:blipFill>
          <a:blip r:embed="rId4">
            <a:alphaModFix/>
          </a:blip>
          <a:stretch>
            <a:fillRect/>
          </a:stretch>
        </p:blipFill>
        <p:spPr>
          <a:xfrm>
            <a:off x="6519588" y="2142847"/>
            <a:ext cx="2443819" cy="1931868"/>
          </a:xfrm>
          <a:prstGeom prst="rect">
            <a:avLst/>
          </a:prstGeom>
          <a:noFill/>
          <a:ln>
            <a:noFill/>
          </a:ln>
        </p:spPr>
      </p:pic>
      <p:sp>
        <p:nvSpPr>
          <p:cNvPr id="14" name="Google Shape;477;p31">
            <a:extLst>
              <a:ext uri="{FF2B5EF4-FFF2-40B4-BE49-F238E27FC236}">
                <a16:creationId xmlns:a16="http://schemas.microsoft.com/office/drawing/2014/main" id="{724F3C9D-1509-5345-B142-5961DF1740BA}"/>
              </a:ext>
            </a:extLst>
          </p:cNvPr>
          <p:cNvSpPr/>
          <p:nvPr/>
        </p:nvSpPr>
        <p:spPr>
          <a:xfrm>
            <a:off x="6631376" y="3878794"/>
            <a:ext cx="1619100" cy="93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lgn="ctr"/>
            <a:endParaRPr sz="1050"/>
          </a:p>
        </p:txBody>
      </p:sp>
      <p:sp>
        <p:nvSpPr>
          <p:cNvPr id="15" name="Google Shape;478;p31">
            <a:extLst>
              <a:ext uri="{FF2B5EF4-FFF2-40B4-BE49-F238E27FC236}">
                <a16:creationId xmlns:a16="http://schemas.microsoft.com/office/drawing/2014/main" id="{F9D4D67A-77CE-F34B-8230-87D66FF22EF3}"/>
              </a:ext>
            </a:extLst>
          </p:cNvPr>
          <p:cNvSpPr txBox="1"/>
          <p:nvPr/>
        </p:nvSpPr>
        <p:spPr>
          <a:xfrm>
            <a:off x="7146113" y="2230963"/>
            <a:ext cx="897975" cy="242352"/>
          </a:xfrm>
          <a:prstGeom prst="rect">
            <a:avLst/>
          </a:prstGeom>
          <a:noFill/>
          <a:ln>
            <a:noFill/>
          </a:ln>
        </p:spPr>
        <p:txBody>
          <a:bodyPr spcFirstLastPara="1" wrap="square" lIns="68569" tIns="68569" rIns="68569" bIns="68569" anchor="t" anchorCtr="0">
            <a:spAutoFit/>
          </a:bodyPr>
          <a:lstStyle/>
          <a:p>
            <a:r>
              <a:rPr lang="en" sz="675" i="1">
                <a:solidFill>
                  <a:srgbClr val="FF00FF"/>
                </a:solidFill>
              </a:rPr>
              <a:t>Constraint Region</a:t>
            </a:r>
            <a:endParaRPr sz="675" i="1">
              <a:solidFill>
                <a:srgbClr val="FF00FF"/>
              </a:solidFill>
            </a:endParaRPr>
          </a:p>
        </p:txBody>
      </p:sp>
      <p:sp>
        <p:nvSpPr>
          <p:cNvPr id="16" name="Google Shape;479;p31">
            <a:extLst>
              <a:ext uri="{FF2B5EF4-FFF2-40B4-BE49-F238E27FC236}">
                <a16:creationId xmlns:a16="http://schemas.microsoft.com/office/drawing/2014/main" id="{A6472B81-03CE-444A-90DF-6A94CD0C74E9}"/>
              </a:ext>
            </a:extLst>
          </p:cNvPr>
          <p:cNvSpPr txBox="1"/>
          <p:nvPr/>
        </p:nvSpPr>
        <p:spPr>
          <a:xfrm>
            <a:off x="6585377" y="3778348"/>
            <a:ext cx="2077200" cy="242352"/>
          </a:xfrm>
          <a:prstGeom prst="rect">
            <a:avLst/>
          </a:prstGeom>
          <a:noFill/>
          <a:ln>
            <a:noFill/>
          </a:ln>
        </p:spPr>
        <p:txBody>
          <a:bodyPr spcFirstLastPara="1" wrap="square" lIns="68569" tIns="68569" rIns="68569" bIns="68569" anchor="t" anchorCtr="0">
            <a:spAutoFit/>
          </a:bodyPr>
          <a:lstStyle/>
          <a:p>
            <a:r>
              <a:rPr lang="en" sz="675" i="1"/>
              <a:t>Typical event: </a:t>
            </a:r>
            <a:r>
              <a:rPr lang="en" sz="675" b="1" i="1"/>
              <a:t>many</a:t>
            </a:r>
            <a:r>
              <a:rPr lang="en" sz="675" i="1"/>
              <a:t> strips are firing at once!</a:t>
            </a:r>
            <a:endParaRPr sz="675" i="1"/>
          </a:p>
        </p:txBody>
      </p:sp>
      <p:sp>
        <p:nvSpPr>
          <p:cNvPr id="17" name="Google Shape;481;p31">
            <a:extLst>
              <a:ext uri="{FF2B5EF4-FFF2-40B4-BE49-F238E27FC236}">
                <a16:creationId xmlns:a16="http://schemas.microsoft.com/office/drawing/2014/main" id="{F4E339D0-6837-1C48-9598-5DC32355F5BA}"/>
              </a:ext>
            </a:extLst>
          </p:cNvPr>
          <p:cNvSpPr txBox="1"/>
          <p:nvPr/>
        </p:nvSpPr>
        <p:spPr>
          <a:xfrm>
            <a:off x="7061376" y="1981528"/>
            <a:ext cx="1360350" cy="242352"/>
          </a:xfrm>
          <a:prstGeom prst="rect">
            <a:avLst/>
          </a:prstGeom>
          <a:noFill/>
          <a:ln>
            <a:noFill/>
          </a:ln>
        </p:spPr>
        <p:txBody>
          <a:bodyPr spcFirstLastPara="1" wrap="square" lIns="68569" tIns="68569" rIns="68569" bIns="68569" anchor="t" anchorCtr="0">
            <a:spAutoFit/>
          </a:bodyPr>
          <a:lstStyle/>
          <a:p>
            <a:pPr algn="ctr"/>
            <a:r>
              <a:rPr lang="en" sz="675" b="1">
                <a:solidFill>
                  <a:srgbClr val="FF0000"/>
                </a:solidFill>
              </a:rPr>
              <a:t>GEMs</a:t>
            </a:r>
            <a:r>
              <a:rPr lang="en" sz="675" b="1">
                <a:solidFill>
                  <a:schemeClr val="dk1"/>
                </a:solidFill>
              </a:rPr>
              <a:t> Single Event Display</a:t>
            </a:r>
            <a:endParaRPr sz="675" b="1">
              <a:solidFill>
                <a:schemeClr val="dk1"/>
              </a:solidFill>
            </a:endParaRPr>
          </a:p>
        </p:txBody>
      </p:sp>
      <p:sp>
        <p:nvSpPr>
          <p:cNvPr id="18" name="Google Shape;483;p31">
            <a:extLst>
              <a:ext uri="{FF2B5EF4-FFF2-40B4-BE49-F238E27FC236}">
                <a16:creationId xmlns:a16="http://schemas.microsoft.com/office/drawing/2014/main" id="{6E6D9A4F-3791-4E4F-8141-C41B353C6CA0}"/>
              </a:ext>
            </a:extLst>
          </p:cNvPr>
          <p:cNvSpPr/>
          <p:nvPr/>
        </p:nvSpPr>
        <p:spPr>
          <a:xfrm>
            <a:off x="6776969" y="2458672"/>
            <a:ext cx="324900" cy="135540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lgn="ctr"/>
            <a:endParaRPr sz="1050"/>
          </a:p>
        </p:txBody>
      </p:sp>
      <p:sp>
        <p:nvSpPr>
          <p:cNvPr id="19" name="Google Shape;484;p31">
            <a:extLst>
              <a:ext uri="{FF2B5EF4-FFF2-40B4-BE49-F238E27FC236}">
                <a16:creationId xmlns:a16="http://schemas.microsoft.com/office/drawing/2014/main" id="{0EFD8B1E-C071-1E4C-BCF9-C1B6080DB9E0}"/>
              </a:ext>
            </a:extLst>
          </p:cNvPr>
          <p:cNvSpPr/>
          <p:nvPr/>
        </p:nvSpPr>
        <p:spPr>
          <a:xfrm>
            <a:off x="7177019" y="2458672"/>
            <a:ext cx="324900" cy="135540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lgn="ctr"/>
            <a:endParaRPr sz="1050"/>
          </a:p>
        </p:txBody>
      </p:sp>
      <p:sp>
        <p:nvSpPr>
          <p:cNvPr id="20" name="Google Shape;485;p31">
            <a:extLst>
              <a:ext uri="{FF2B5EF4-FFF2-40B4-BE49-F238E27FC236}">
                <a16:creationId xmlns:a16="http://schemas.microsoft.com/office/drawing/2014/main" id="{434CCC14-2E11-064A-AC93-D61720DEC0B3}"/>
              </a:ext>
            </a:extLst>
          </p:cNvPr>
          <p:cNvSpPr/>
          <p:nvPr/>
        </p:nvSpPr>
        <p:spPr>
          <a:xfrm>
            <a:off x="7577069" y="2458672"/>
            <a:ext cx="324900" cy="135540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lgn="ctr"/>
            <a:endParaRPr sz="1050"/>
          </a:p>
        </p:txBody>
      </p:sp>
      <p:sp>
        <p:nvSpPr>
          <p:cNvPr id="21" name="Google Shape;486;p31">
            <a:extLst>
              <a:ext uri="{FF2B5EF4-FFF2-40B4-BE49-F238E27FC236}">
                <a16:creationId xmlns:a16="http://schemas.microsoft.com/office/drawing/2014/main" id="{4D04B10B-FC73-674C-9CFF-C726D62DF4AF}"/>
              </a:ext>
            </a:extLst>
          </p:cNvPr>
          <p:cNvSpPr/>
          <p:nvPr/>
        </p:nvSpPr>
        <p:spPr>
          <a:xfrm>
            <a:off x="7977119" y="2458672"/>
            <a:ext cx="324900" cy="135540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lgn="ctr"/>
            <a:endParaRPr sz="1050"/>
          </a:p>
        </p:txBody>
      </p:sp>
      <p:sp>
        <p:nvSpPr>
          <p:cNvPr id="31" name="Google Shape;487;p31">
            <a:extLst>
              <a:ext uri="{FF2B5EF4-FFF2-40B4-BE49-F238E27FC236}">
                <a16:creationId xmlns:a16="http://schemas.microsoft.com/office/drawing/2014/main" id="{E28DBBF4-489F-614B-A8F7-1C10D59888C1}"/>
              </a:ext>
            </a:extLst>
          </p:cNvPr>
          <p:cNvSpPr txBox="1"/>
          <p:nvPr/>
        </p:nvSpPr>
        <p:spPr>
          <a:xfrm>
            <a:off x="6279652" y="4020673"/>
            <a:ext cx="2279489" cy="1236600"/>
          </a:xfrm>
          <a:prstGeom prst="rect">
            <a:avLst/>
          </a:prstGeom>
          <a:noFill/>
          <a:ln>
            <a:noFill/>
          </a:ln>
        </p:spPr>
        <p:txBody>
          <a:bodyPr spcFirstLastPara="1" wrap="square" lIns="68569" tIns="68569" rIns="68569" bIns="68569" anchor="t" anchorCtr="0">
            <a:noAutofit/>
          </a:bodyPr>
          <a:lstStyle/>
          <a:p>
            <a:pPr marL="342900" indent="-228600">
              <a:lnSpc>
                <a:spcPct val="115000"/>
              </a:lnSpc>
              <a:buSzPts val="1200"/>
              <a:buChar char="●"/>
            </a:pPr>
            <a:r>
              <a:rPr lang="en" sz="900" dirty="0">
                <a:solidFill>
                  <a:srgbClr val="FF00FF"/>
                </a:solidFill>
              </a:rPr>
              <a:t>Constraint</a:t>
            </a:r>
            <a:r>
              <a:rPr lang="en" sz="900" dirty="0"/>
              <a:t> reduces search region to </a:t>
            </a:r>
            <a:r>
              <a:rPr lang="en" sz="900" b="1" dirty="0"/>
              <a:t>2-3%</a:t>
            </a:r>
            <a:r>
              <a:rPr lang="en" sz="900" dirty="0"/>
              <a:t> of active GEM area</a:t>
            </a:r>
            <a:endParaRPr sz="900" dirty="0"/>
          </a:p>
          <a:p>
            <a:pPr marL="342900" indent="-233363">
              <a:lnSpc>
                <a:spcPct val="115000"/>
              </a:lnSpc>
              <a:buSzPts val="1300"/>
              <a:buChar char="●"/>
            </a:pPr>
            <a:r>
              <a:rPr lang="en" sz="975" i="1" dirty="0"/>
              <a:t>Due to high luminosity, </a:t>
            </a:r>
            <a:r>
              <a:rPr lang="en" sz="975" i="1" u="sng" dirty="0"/>
              <a:t>without constraints</a:t>
            </a:r>
            <a:r>
              <a:rPr lang="en" sz="975" i="1" dirty="0"/>
              <a:t>, combinatorics can regularly reach to </a:t>
            </a:r>
            <a:r>
              <a:rPr lang="en" sz="975" b="1" i="1" dirty="0"/>
              <a:t>&gt; 1M</a:t>
            </a:r>
            <a:r>
              <a:rPr lang="en" sz="975" i="1" dirty="0"/>
              <a:t> competing tracks per event!</a:t>
            </a:r>
            <a:endParaRPr sz="975" i="1" dirty="0"/>
          </a:p>
        </p:txBody>
      </p:sp>
    </p:spTree>
    <p:extLst>
      <p:ext uri="{BB962C8B-B14F-4D97-AF65-F5344CB8AC3E}">
        <p14:creationId xmlns:p14="http://schemas.microsoft.com/office/powerpoint/2010/main" val="4061616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7"/>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27"/>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310" name="Google Shape;310;p27"/>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311" name="Google Shape;311;p27"/>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312" name="Google Shape;312;p27"/>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313" name="Google Shape;313;p27"/>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314" name="Google Shape;314;p27"/>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316" name="Google Shape;316;p27"/>
          <p:cNvSpPr txBox="1"/>
          <p:nvPr/>
        </p:nvSpPr>
        <p:spPr>
          <a:xfrm>
            <a:off x="0" y="631150"/>
            <a:ext cx="6454983" cy="2400627"/>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 sz="1200" b="1" dirty="0"/>
              <a:t>Calibration Concept</a:t>
            </a:r>
            <a:endParaRPr sz="1200" b="1" dirty="0"/>
          </a:p>
          <a:p>
            <a:pPr marL="457200" lvl="0" indent="-323850" algn="l" rtl="0">
              <a:lnSpc>
                <a:spcPct val="150000"/>
              </a:lnSpc>
              <a:spcBef>
                <a:spcPts val="0"/>
              </a:spcBef>
              <a:spcAft>
                <a:spcPts val="0"/>
              </a:spcAft>
              <a:buSzPts val="1500"/>
              <a:buChar char="❏"/>
            </a:pPr>
            <a:r>
              <a:rPr lang="en" sz="1200" dirty="0"/>
              <a:t>Alignment - difference between the absolute hit position and the track position for each module is minimized to arrive at the accurate alignment</a:t>
            </a:r>
            <a:endParaRPr sz="1200" dirty="0"/>
          </a:p>
          <a:p>
            <a:pPr marL="457200" lvl="0" indent="-323850" algn="l" rtl="0">
              <a:lnSpc>
                <a:spcPct val="150000"/>
              </a:lnSpc>
              <a:spcBef>
                <a:spcPts val="0"/>
              </a:spcBef>
              <a:spcAft>
                <a:spcPts val="0"/>
              </a:spcAft>
              <a:buSzPts val="1500"/>
              <a:buChar char="❏"/>
            </a:pPr>
            <a:r>
              <a:rPr lang="en" sz="1200" dirty="0"/>
              <a:t>Gain Match - </a:t>
            </a:r>
            <a:r>
              <a:rPr lang="en" sz="1200" dirty="0" err="1"/>
              <a:t>adc</a:t>
            </a:r>
            <a:r>
              <a:rPr lang="en" sz="1200" dirty="0"/>
              <a:t> asymmetry due to u, v cluster APVs are minimized  </a:t>
            </a:r>
            <a:endParaRPr sz="1200" dirty="0"/>
          </a:p>
          <a:p>
            <a:pPr marL="457200" lvl="0" indent="-323850" algn="l" rtl="0">
              <a:lnSpc>
                <a:spcPct val="150000"/>
              </a:lnSpc>
              <a:spcBef>
                <a:spcPts val="0"/>
              </a:spcBef>
              <a:spcAft>
                <a:spcPts val="0"/>
              </a:spcAft>
              <a:buSzPts val="1500"/>
              <a:buChar char="❏"/>
            </a:pPr>
            <a:r>
              <a:rPr lang="en" sz="1200" dirty="0"/>
              <a:t>ADC threshold - ADC thresholds are chosen such that the lowest 0.3% of ADC values are removed</a:t>
            </a:r>
            <a:endParaRPr sz="1200" dirty="0"/>
          </a:p>
          <a:p>
            <a:pPr marL="457200" lvl="0" indent="-323850" algn="l" rtl="0">
              <a:lnSpc>
                <a:spcPct val="150000"/>
              </a:lnSpc>
              <a:spcBef>
                <a:spcPts val="0"/>
              </a:spcBef>
              <a:spcAft>
                <a:spcPts val="0"/>
              </a:spcAft>
              <a:buSzPts val="1500"/>
              <a:buChar char="❏"/>
            </a:pPr>
            <a:r>
              <a:rPr lang="en" sz="1200" dirty="0"/>
              <a:t>Timing Calibration - U/V and </a:t>
            </a:r>
            <a:r>
              <a:rPr lang="en" sz="1200" dirty="0" err="1"/>
              <a:t>Δt</a:t>
            </a:r>
            <a:r>
              <a:rPr lang="en" sz="1200" dirty="0"/>
              <a:t> timing distributions are fitted with gaussians, 4.5σ and </a:t>
            </a:r>
            <a:r>
              <a:rPr lang="en" sz="1200" dirty="0">
                <a:solidFill>
                  <a:schemeClr val="dk1"/>
                </a:solidFill>
              </a:rPr>
              <a:t>5σ cut are used respectively </a:t>
            </a:r>
            <a:endParaRPr sz="1200" dirty="0"/>
          </a:p>
        </p:txBody>
      </p:sp>
      <p:sp>
        <p:nvSpPr>
          <p:cNvPr id="317" name="Google Shape;317;p27"/>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GEMs</a:t>
            </a:r>
            <a:endParaRPr sz="2200" b="1"/>
          </a:p>
        </p:txBody>
      </p:sp>
      <p:sp>
        <p:nvSpPr>
          <p:cNvPr id="318" name="Google Shape;318;p27"/>
          <p:cNvSpPr txBox="1"/>
          <p:nvPr/>
        </p:nvSpPr>
        <p:spPr>
          <a:xfrm>
            <a:off x="37800" y="3124750"/>
            <a:ext cx="6417183" cy="2040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sz="1200" b="1" dirty="0">
                <a:solidFill>
                  <a:schemeClr val="dk1"/>
                </a:solidFill>
              </a:rPr>
              <a:t>Current Status</a:t>
            </a:r>
            <a:endParaRPr sz="1200" b="1" dirty="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200" dirty="0">
                <a:solidFill>
                  <a:schemeClr val="dk1"/>
                </a:solidFill>
              </a:rPr>
              <a:t>Electron arm (</a:t>
            </a:r>
            <a:r>
              <a:rPr lang="en" sz="1200" dirty="0" err="1">
                <a:solidFill>
                  <a:schemeClr val="dk1"/>
                </a:solidFill>
              </a:rPr>
              <a:t>BigBite</a:t>
            </a:r>
            <a:r>
              <a:rPr lang="en" sz="1200" dirty="0">
                <a:solidFill>
                  <a:schemeClr val="dk1"/>
                </a:solidFill>
              </a:rPr>
              <a:t>) GEMs are calibrated for all kinematic points by Sean </a:t>
            </a:r>
            <a:r>
              <a:rPr lang="en" sz="1200" dirty="0" err="1">
                <a:solidFill>
                  <a:schemeClr val="dk1"/>
                </a:solidFill>
              </a:rPr>
              <a:t>Jeffas</a:t>
            </a:r>
            <a:endParaRPr sz="1200" dirty="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200" dirty="0">
                <a:solidFill>
                  <a:schemeClr val="dk1"/>
                </a:solidFill>
              </a:rPr>
              <a:t>Hadron arm (</a:t>
            </a:r>
            <a:r>
              <a:rPr lang="en" sz="1200" dirty="0" err="1">
                <a:solidFill>
                  <a:schemeClr val="dk1"/>
                </a:solidFill>
              </a:rPr>
              <a:t>SuperBigBite</a:t>
            </a:r>
            <a:r>
              <a:rPr lang="en" sz="1200" dirty="0">
                <a:solidFill>
                  <a:schemeClr val="dk1"/>
                </a:solidFill>
              </a:rPr>
              <a:t>) GEMs are a working progress with the aim of </a:t>
            </a:r>
            <a:r>
              <a:rPr lang="en" sz="1200" dirty="0" err="1">
                <a:solidFill>
                  <a:schemeClr val="dk1"/>
                </a:solidFill>
              </a:rPr>
              <a:t>Hcal</a:t>
            </a:r>
            <a:r>
              <a:rPr lang="en" sz="1200" dirty="0">
                <a:solidFill>
                  <a:schemeClr val="dk1"/>
                </a:solidFill>
              </a:rPr>
              <a:t> energy calibration </a:t>
            </a:r>
            <a:endParaRPr sz="1200" dirty="0">
              <a:solidFill>
                <a:schemeClr val="dk1"/>
              </a:solidFill>
            </a:endParaRPr>
          </a:p>
        </p:txBody>
      </p:sp>
      <p:pic>
        <p:nvPicPr>
          <p:cNvPr id="2" name="Picture 1">
            <a:extLst>
              <a:ext uri="{FF2B5EF4-FFF2-40B4-BE49-F238E27FC236}">
                <a16:creationId xmlns:a16="http://schemas.microsoft.com/office/drawing/2014/main" id="{585BA49B-5D37-EAE1-D6AB-02B299F3027C}"/>
              </a:ext>
            </a:extLst>
          </p:cNvPr>
          <p:cNvPicPr>
            <a:picLocks noChangeAspect="1"/>
          </p:cNvPicPr>
          <p:nvPr/>
        </p:nvPicPr>
        <p:blipFill>
          <a:blip r:embed="rId5"/>
          <a:stretch>
            <a:fillRect/>
          </a:stretch>
        </p:blipFill>
        <p:spPr>
          <a:xfrm>
            <a:off x="6454983" y="815421"/>
            <a:ext cx="2500473" cy="332962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F322F5-BED8-9B40-92EC-44D291F75372}"/>
              </a:ext>
            </a:extLst>
          </p:cNvPr>
          <p:cNvSpPr>
            <a:spLocks noGrp="1"/>
          </p:cNvSpPr>
          <p:nvPr>
            <p:ph type="sldNum" sz="quarter" idx="12"/>
          </p:nvPr>
        </p:nvSpPr>
        <p:spPr/>
        <p:txBody>
          <a:bodyPr/>
          <a:lstStyle/>
          <a:p>
            <a:fld id="{D3BA0CE7-B968-8F45-9D3D-643F983769AE}" type="slidenum">
              <a:rPr lang="en-US" smtClean="0"/>
              <a:t>25</a:t>
            </a:fld>
            <a:endParaRPr lang="en-US"/>
          </a:p>
        </p:txBody>
      </p:sp>
      <p:sp>
        <p:nvSpPr>
          <p:cNvPr id="5" name="Content Placeholder 2">
            <a:extLst>
              <a:ext uri="{FF2B5EF4-FFF2-40B4-BE49-F238E27FC236}">
                <a16:creationId xmlns:a16="http://schemas.microsoft.com/office/drawing/2014/main" id="{4595884A-D859-584C-9BF0-4B1017803B01}"/>
              </a:ext>
            </a:extLst>
          </p:cNvPr>
          <p:cNvSpPr txBox="1">
            <a:spLocks/>
          </p:cNvSpPr>
          <p:nvPr/>
        </p:nvSpPr>
        <p:spPr>
          <a:xfrm>
            <a:off x="428581" y="955743"/>
            <a:ext cx="4084771" cy="4085333"/>
          </a:xfrm>
          <a:prstGeom prst="rect">
            <a:avLst/>
          </a:prstGeom>
        </p:spPr>
        <p:txBody>
          <a:bodyPr vert="horz" lIns="68580" tIns="34290" rIns="68580" bIns="3429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indent="-242888">
              <a:lnSpc>
                <a:spcPct val="115000"/>
              </a:lnSpc>
              <a:spcBef>
                <a:spcPts val="0"/>
              </a:spcBef>
              <a:buClr>
                <a:schemeClr val="dk1"/>
              </a:buClr>
              <a:buSzPts val="1500"/>
              <a:buChar char="●"/>
            </a:pPr>
            <a:r>
              <a:rPr lang="en-US" sz="900" dirty="0" err="1"/>
              <a:t>HCal</a:t>
            </a:r>
            <a:r>
              <a:rPr lang="en-US" sz="900" dirty="0"/>
              <a:t> is a sampling, segmented hadron calorimeter </a:t>
            </a:r>
          </a:p>
          <a:p>
            <a:pPr marL="685800" lvl="1" indent="-223838">
              <a:lnSpc>
                <a:spcPct val="115000"/>
              </a:lnSpc>
              <a:spcBef>
                <a:spcPts val="0"/>
              </a:spcBef>
              <a:spcAft>
                <a:spcPts val="0"/>
              </a:spcAft>
              <a:buClr>
                <a:schemeClr val="dk1"/>
              </a:buClr>
              <a:buSzPts val="1100"/>
              <a:buChar char="○"/>
            </a:pPr>
            <a:r>
              <a:rPr lang="en-US" sz="900" dirty="0"/>
              <a:t>12 col x 24 row (288 channels)</a:t>
            </a:r>
          </a:p>
          <a:p>
            <a:pPr marL="685800" lvl="1" indent="-223838">
              <a:lnSpc>
                <a:spcPct val="115000"/>
              </a:lnSpc>
              <a:spcBef>
                <a:spcPts val="0"/>
              </a:spcBef>
              <a:spcAft>
                <a:spcPts val="0"/>
              </a:spcAft>
              <a:buClr>
                <a:schemeClr val="dk1"/>
              </a:buClr>
              <a:buSzPts val="1100"/>
              <a:buChar char="○"/>
            </a:pPr>
            <a:r>
              <a:rPr lang="en-US" sz="900" dirty="0"/>
              <a:t>fADC250 flash analog to digital and f1TDC time to digital converters (all channels)</a:t>
            </a:r>
          </a:p>
          <a:p>
            <a:pPr marL="342900" indent="-242888">
              <a:lnSpc>
                <a:spcPct val="115000"/>
              </a:lnSpc>
              <a:spcBef>
                <a:spcPts val="0"/>
              </a:spcBef>
              <a:buClr>
                <a:schemeClr val="dk1"/>
              </a:buClr>
              <a:buSzPts val="1500"/>
              <a:buChar char="●"/>
            </a:pPr>
            <a:r>
              <a:rPr lang="en-US" sz="900" dirty="0" err="1"/>
              <a:t>HCal</a:t>
            </a:r>
            <a:r>
              <a:rPr lang="en-US" sz="900" dirty="0"/>
              <a:t> measures hadron energy, position, and precision timing</a:t>
            </a:r>
          </a:p>
          <a:p>
            <a:pPr marL="342900" indent="-242888">
              <a:lnSpc>
                <a:spcPct val="115000"/>
              </a:lnSpc>
              <a:spcBef>
                <a:spcPts val="0"/>
              </a:spcBef>
              <a:buClr>
                <a:schemeClr val="dk1"/>
              </a:buClr>
              <a:buSzPts val="1500"/>
              <a:buChar char="●"/>
            </a:pPr>
            <a:r>
              <a:rPr lang="en-US" sz="900" dirty="0"/>
              <a:t>Energy: Hadrons interact with iron absorbers to create showers of many particles, shower energy is converted to light via scintillator, and light is converted to analog signal via PMT. PMT signals are read out by analog-to-digital converters (ADC) and time-to-digital converters (TDC).</a:t>
            </a:r>
          </a:p>
          <a:p>
            <a:pPr marL="685800" lvl="1" indent="-223838">
              <a:lnSpc>
                <a:spcPct val="115000"/>
              </a:lnSpc>
              <a:spcBef>
                <a:spcPts val="0"/>
              </a:spcBef>
              <a:spcAft>
                <a:spcPts val="0"/>
              </a:spcAft>
              <a:buClr>
                <a:schemeClr val="dk1"/>
              </a:buClr>
              <a:buSzPts val="1100"/>
              <a:buChar char="○"/>
            </a:pPr>
            <a:r>
              <a:rPr lang="en-US" sz="900" dirty="0"/>
              <a:t>A portion of the initial hadron energy is sampled: the </a:t>
            </a:r>
            <a:r>
              <a:rPr lang="en-US" sz="900" i="1" dirty="0"/>
              <a:t>sampling fraction</a:t>
            </a:r>
            <a:endParaRPr lang="en-US" sz="900" dirty="0"/>
          </a:p>
          <a:p>
            <a:pPr marL="685800" lvl="1" indent="-223838">
              <a:lnSpc>
                <a:spcPct val="115000"/>
              </a:lnSpc>
              <a:spcBef>
                <a:spcPts val="0"/>
              </a:spcBef>
              <a:spcAft>
                <a:spcPts val="0"/>
              </a:spcAft>
              <a:buClr>
                <a:srgbClr val="000000"/>
              </a:buClr>
              <a:buSzPts val="1100"/>
              <a:buChar char="○"/>
            </a:pPr>
            <a:r>
              <a:rPr lang="en-US" sz="900" dirty="0"/>
              <a:t>Simulated/observed energy sampling fraction: </a:t>
            </a:r>
            <a:r>
              <a:rPr lang="en-US" sz="900" b="1" i="1" dirty="0"/>
              <a:t>~10%</a:t>
            </a:r>
          </a:p>
          <a:p>
            <a:pPr marL="685800" lvl="1" indent="-223838">
              <a:lnSpc>
                <a:spcPct val="115000"/>
              </a:lnSpc>
              <a:spcBef>
                <a:spcPts val="0"/>
              </a:spcBef>
              <a:spcAft>
                <a:spcPts val="0"/>
              </a:spcAft>
              <a:buClr>
                <a:srgbClr val="000000"/>
              </a:buClr>
              <a:buSzPts val="1100"/>
              <a:buChar char="○"/>
            </a:pPr>
            <a:r>
              <a:rPr lang="en-US" sz="900" dirty="0"/>
              <a:t>Simulated/observed energy resolution: </a:t>
            </a:r>
            <a:r>
              <a:rPr lang="en-US" sz="900" b="1" i="1" dirty="0"/>
              <a:t>~40%</a:t>
            </a:r>
          </a:p>
          <a:p>
            <a:pPr marL="342900" indent="-242888">
              <a:lnSpc>
                <a:spcPct val="115000"/>
              </a:lnSpc>
              <a:spcBef>
                <a:spcPts val="0"/>
              </a:spcBef>
              <a:buClr>
                <a:schemeClr val="dk1"/>
              </a:buClr>
              <a:buSzPts val="1500"/>
              <a:buChar char="●"/>
            </a:pPr>
            <a:r>
              <a:rPr lang="en-US" sz="900" dirty="0"/>
              <a:t>Position: Shower deposits energy in localized set of modules (a cluster). Hadron position in </a:t>
            </a:r>
            <a:r>
              <a:rPr lang="en-US" sz="900" dirty="0" err="1"/>
              <a:t>HCal</a:t>
            </a:r>
            <a:r>
              <a:rPr lang="en-US" sz="900" dirty="0"/>
              <a:t> reconstructed via </a:t>
            </a:r>
            <a:r>
              <a:rPr lang="en-US" sz="900" i="1" dirty="0"/>
              <a:t>energy-weighted cluster centroid</a:t>
            </a:r>
          </a:p>
          <a:p>
            <a:pPr marL="685800" lvl="1" indent="-223838">
              <a:lnSpc>
                <a:spcPct val="115000"/>
              </a:lnSpc>
              <a:spcBef>
                <a:spcPts val="0"/>
              </a:spcBef>
              <a:spcAft>
                <a:spcPts val="0"/>
              </a:spcAft>
              <a:buClr>
                <a:schemeClr val="dk1"/>
              </a:buClr>
              <a:buSzPts val="1100"/>
              <a:buChar char="○"/>
            </a:pPr>
            <a:r>
              <a:rPr lang="en-US" sz="900" dirty="0"/>
              <a:t>Simulated/observed position resolution: </a:t>
            </a:r>
            <a:r>
              <a:rPr lang="en-US" sz="900" b="1" i="1" dirty="0"/>
              <a:t>~7cm</a:t>
            </a:r>
          </a:p>
          <a:p>
            <a:pPr marL="342900" indent="-242888">
              <a:lnSpc>
                <a:spcPct val="115000"/>
              </a:lnSpc>
              <a:spcBef>
                <a:spcPts val="0"/>
              </a:spcBef>
              <a:buClr>
                <a:schemeClr val="dk1"/>
              </a:buClr>
              <a:buSzPts val="1500"/>
              <a:buChar char="●"/>
            </a:pPr>
            <a:r>
              <a:rPr lang="en-US" sz="900" dirty="0"/>
              <a:t>Timing: Difference in time between signal in </a:t>
            </a:r>
            <a:r>
              <a:rPr lang="en-US" sz="900" dirty="0" err="1"/>
              <a:t>HCal</a:t>
            </a:r>
            <a:r>
              <a:rPr lang="en-US" sz="900" dirty="0"/>
              <a:t> and hodoscope corrected trigger</a:t>
            </a:r>
          </a:p>
          <a:p>
            <a:pPr marL="685800" lvl="1" indent="-223838">
              <a:lnSpc>
                <a:spcPct val="115000"/>
              </a:lnSpc>
              <a:spcBef>
                <a:spcPts val="0"/>
              </a:spcBef>
              <a:spcAft>
                <a:spcPts val="0"/>
              </a:spcAft>
              <a:buClr>
                <a:schemeClr val="dk1"/>
              </a:buClr>
              <a:buSzPts val="1100"/>
              <a:buChar char="○"/>
            </a:pPr>
            <a:r>
              <a:rPr lang="en-US" sz="900" dirty="0"/>
              <a:t>Observed single-channel timing resolution: </a:t>
            </a:r>
            <a:r>
              <a:rPr lang="en-US" sz="900" b="1" i="1" dirty="0"/>
              <a:t>~1.3 ns</a:t>
            </a:r>
          </a:p>
          <a:p>
            <a:pPr marL="342900" indent="-223838">
              <a:lnSpc>
                <a:spcPct val="115000"/>
              </a:lnSpc>
              <a:spcBef>
                <a:spcPts val="0"/>
              </a:spcBef>
              <a:buClr>
                <a:schemeClr val="dk1"/>
              </a:buClr>
              <a:buSzPts val="1100"/>
              <a:buChar char="●"/>
            </a:pPr>
            <a:r>
              <a:rPr lang="en-US" sz="900" i="1" dirty="0"/>
              <a:t>Primary detector responsible for measuring scattered hadrons and associated yields</a:t>
            </a:r>
          </a:p>
        </p:txBody>
      </p:sp>
      <p:pic>
        <p:nvPicPr>
          <p:cNvPr id="6" name="Google Shape;578;p33">
            <a:extLst>
              <a:ext uri="{FF2B5EF4-FFF2-40B4-BE49-F238E27FC236}">
                <a16:creationId xmlns:a16="http://schemas.microsoft.com/office/drawing/2014/main" id="{22AA13C0-7BFE-AF4E-AEAA-B6109A0CAF5C}"/>
              </a:ext>
            </a:extLst>
          </p:cNvPr>
          <p:cNvPicPr preferRelativeResize="0"/>
          <p:nvPr/>
        </p:nvPicPr>
        <p:blipFill>
          <a:blip r:embed="rId2">
            <a:alphaModFix/>
          </a:blip>
          <a:stretch>
            <a:fillRect/>
          </a:stretch>
        </p:blipFill>
        <p:spPr>
          <a:xfrm>
            <a:off x="5239443" y="3416807"/>
            <a:ext cx="2664154" cy="147469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C6D943A-57D0-3843-800D-33BF7B0939F5}"/>
              </a:ext>
            </a:extLst>
          </p:cNvPr>
          <p:cNvPicPr>
            <a:picLocks noChangeAspect="1"/>
          </p:cNvPicPr>
          <p:nvPr/>
        </p:nvPicPr>
        <p:blipFill rotWithShape="1">
          <a:blip r:embed="rId3"/>
          <a:srcRect l="12290" t="12468" r="9673" b="17230"/>
          <a:stretch/>
        </p:blipFill>
        <p:spPr>
          <a:xfrm>
            <a:off x="6615595" y="638421"/>
            <a:ext cx="2266319" cy="2722265"/>
          </a:xfrm>
          <a:prstGeom prst="rect">
            <a:avLst/>
          </a:prstGeom>
          <a:ln>
            <a:noFill/>
          </a:ln>
          <a:effectLst>
            <a:outerShdw blurRad="292100" dist="139700" dir="2700000" algn="tl" rotWithShape="0">
              <a:srgbClr val="333333">
                <a:alpha val="65000"/>
              </a:srgbClr>
            </a:outerShdw>
          </a:effectLst>
        </p:spPr>
      </p:pic>
      <p:pic>
        <p:nvPicPr>
          <p:cNvPr id="9" name="Google Shape;445;p30">
            <a:extLst>
              <a:ext uri="{FF2B5EF4-FFF2-40B4-BE49-F238E27FC236}">
                <a16:creationId xmlns:a16="http://schemas.microsoft.com/office/drawing/2014/main" id="{3DA8DCD8-F3AC-114C-A7EE-E2E37098D61C}"/>
              </a:ext>
            </a:extLst>
          </p:cNvPr>
          <p:cNvPicPr preferRelativeResize="0"/>
          <p:nvPr/>
        </p:nvPicPr>
        <p:blipFill>
          <a:blip r:embed="rId4">
            <a:alphaModFix/>
          </a:blip>
          <a:stretch>
            <a:fillRect/>
          </a:stretch>
        </p:blipFill>
        <p:spPr>
          <a:xfrm>
            <a:off x="4976974" y="2071396"/>
            <a:ext cx="1375127" cy="676799"/>
          </a:xfrm>
          <a:prstGeom prst="rect">
            <a:avLst/>
          </a:prstGeom>
          <a:noFill/>
          <a:ln>
            <a:noFill/>
          </a:ln>
          <a:effectLst>
            <a:outerShdw blurRad="57150" dist="19050" dir="5400000" algn="bl" rotWithShape="0">
              <a:srgbClr val="000000">
                <a:alpha val="50000"/>
              </a:srgbClr>
            </a:outerShdw>
          </a:effectLst>
        </p:spPr>
      </p:pic>
      <p:pic>
        <p:nvPicPr>
          <p:cNvPr id="10" name="Google Shape;447;p30">
            <a:extLst>
              <a:ext uri="{FF2B5EF4-FFF2-40B4-BE49-F238E27FC236}">
                <a16:creationId xmlns:a16="http://schemas.microsoft.com/office/drawing/2014/main" id="{E06175A0-DC6E-6944-910B-FDC11FC68F02}"/>
              </a:ext>
            </a:extLst>
          </p:cNvPr>
          <p:cNvPicPr preferRelativeResize="0"/>
          <p:nvPr/>
        </p:nvPicPr>
        <p:blipFill>
          <a:blip r:embed="rId5">
            <a:alphaModFix/>
          </a:blip>
          <a:stretch>
            <a:fillRect/>
          </a:stretch>
        </p:blipFill>
        <p:spPr>
          <a:xfrm flipH="1">
            <a:off x="4961316" y="1347083"/>
            <a:ext cx="1402312" cy="676800"/>
          </a:xfrm>
          <a:prstGeom prst="rect">
            <a:avLst/>
          </a:prstGeom>
          <a:noFill/>
          <a:ln>
            <a:noFill/>
          </a:ln>
          <a:effectLst>
            <a:outerShdw blurRad="57150" dist="19050" dir="5400000" algn="bl" rotWithShape="0">
              <a:srgbClr val="000000">
                <a:alpha val="50000"/>
              </a:srgbClr>
            </a:outerShdw>
          </a:effectLst>
        </p:spPr>
      </p:pic>
      <p:sp>
        <p:nvSpPr>
          <p:cNvPr id="11" name="Google Shape;454;p30">
            <a:extLst>
              <a:ext uri="{FF2B5EF4-FFF2-40B4-BE49-F238E27FC236}">
                <a16:creationId xmlns:a16="http://schemas.microsoft.com/office/drawing/2014/main" id="{CF5F056C-059C-4E42-AF6D-48012603B1B1}"/>
              </a:ext>
            </a:extLst>
          </p:cNvPr>
          <p:cNvSpPr txBox="1"/>
          <p:nvPr/>
        </p:nvSpPr>
        <p:spPr>
          <a:xfrm>
            <a:off x="5271797" y="988921"/>
            <a:ext cx="898875" cy="230810"/>
          </a:xfrm>
          <a:prstGeom prst="rect">
            <a:avLst/>
          </a:prstGeom>
          <a:noFill/>
          <a:ln>
            <a:noFill/>
          </a:ln>
        </p:spPr>
        <p:txBody>
          <a:bodyPr spcFirstLastPara="1" wrap="square" lIns="68569" tIns="68569" rIns="68569" bIns="68569" anchor="t" anchorCtr="0">
            <a:spAutoFit/>
          </a:bodyPr>
          <a:lstStyle/>
          <a:p>
            <a:r>
              <a:rPr lang="en" sz="600" b="1" dirty="0">
                <a:solidFill>
                  <a:schemeClr val="dk1"/>
                </a:solidFill>
              </a:rPr>
              <a:t>Single module</a:t>
            </a:r>
            <a:endParaRPr sz="600" b="1" dirty="0">
              <a:solidFill>
                <a:schemeClr val="dk1"/>
              </a:solidFill>
            </a:endParaRPr>
          </a:p>
        </p:txBody>
      </p:sp>
      <p:sp>
        <p:nvSpPr>
          <p:cNvPr id="12" name="Google Shape;461;p30">
            <a:extLst>
              <a:ext uri="{FF2B5EF4-FFF2-40B4-BE49-F238E27FC236}">
                <a16:creationId xmlns:a16="http://schemas.microsoft.com/office/drawing/2014/main" id="{A5B06620-6149-8149-8A50-00BDE519756A}"/>
              </a:ext>
            </a:extLst>
          </p:cNvPr>
          <p:cNvSpPr/>
          <p:nvPr/>
        </p:nvSpPr>
        <p:spPr>
          <a:xfrm>
            <a:off x="4931055" y="1148164"/>
            <a:ext cx="1459350" cy="1665225"/>
          </a:xfrm>
          <a:prstGeom prst="rect">
            <a:avLst/>
          </a:prstGeom>
          <a:no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3" name="Google Shape;462;p30">
            <a:extLst>
              <a:ext uri="{FF2B5EF4-FFF2-40B4-BE49-F238E27FC236}">
                <a16:creationId xmlns:a16="http://schemas.microsoft.com/office/drawing/2014/main" id="{5DAF2D9B-0D39-BE4B-8103-96FF6E00E61D}"/>
              </a:ext>
            </a:extLst>
          </p:cNvPr>
          <p:cNvSpPr txBox="1"/>
          <p:nvPr/>
        </p:nvSpPr>
        <p:spPr>
          <a:xfrm>
            <a:off x="5172893" y="2758208"/>
            <a:ext cx="967725" cy="207727"/>
          </a:xfrm>
          <a:prstGeom prst="rect">
            <a:avLst/>
          </a:prstGeom>
          <a:noFill/>
          <a:ln>
            <a:noFill/>
          </a:ln>
        </p:spPr>
        <p:txBody>
          <a:bodyPr spcFirstLastPara="1" wrap="square" lIns="68569" tIns="68569" rIns="68569" bIns="68569" anchor="t" anchorCtr="0">
            <a:spAutoFit/>
          </a:bodyPr>
          <a:lstStyle/>
          <a:p>
            <a:r>
              <a:rPr lang="en" sz="450"/>
              <a:t>1/288 Single Modules in HCal</a:t>
            </a:r>
            <a:endParaRPr sz="450"/>
          </a:p>
        </p:txBody>
      </p:sp>
      <p:cxnSp>
        <p:nvCxnSpPr>
          <p:cNvPr id="3" name="Google Shape;281;p25">
            <a:extLst>
              <a:ext uri="{FF2B5EF4-FFF2-40B4-BE49-F238E27FC236}">
                <a16:creationId xmlns:a16="http://schemas.microsoft.com/office/drawing/2014/main" id="{18CB4E54-975F-3601-A1CC-A6F7A6686162}"/>
              </a:ext>
            </a:extLst>
          </p:cNvPr>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sp>
        <p:nvSpPr>
          <p:cNvPr id="8" name="Google Shape;286;p25">
            <a:extLst>
              <a:ext uri="{FF2B5EF4-FFF2-40B4-BE49-F238E27FC236}">
                <a16:creationId xmlns:a16="http://schemas.microsoft.com/office/drawing/2014/main" id="{01F725CB-B19A-DEC0-92F9-9F144A6F200D}"/>
              </a:ext>
            </a:extLst>
          </p:cNvPr>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HCAL</a:t>
            </a:r>
            <a:endParaRPr sz="2200" b="1" dirty="0"/>
          </a:p>
        </p:txBody>
      </p:sp>
    </p:spTree>
    <p:extLst>
      <p:ext uri="{BB962C8B-B14F-4D97-AF65-F5344CB8AC3E}">
        <p14:creationId xmlns:p14="http://schemas.microsoft.com/office/powerpoint/2010/main" val="4193074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25"/>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279" name="Google Shape;279;p25"/>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280" name="Google Shape;280;p25"/>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281" name="Google Shape;281;p25"/>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282" name="Google Shape;282;p25"/>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283" name="Google Shape;283;p25"/>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26</a:t>
            </a:fld>
            <a:endParaRPr>
              <a:solidFill>
                <a:srgbClr val="F84C1E"/>
              </a:solidFill>
            </a:endParaRPr>
          </a:p>
        </p:txBody>
      </p:sp>
      <p:sp>
        <p:nvSpPr>
          <p:cNvPr id="285" name="Google Shape;285;p25"/>
          <p:cNvSpPr txBox="1"/>
          <p:nvPr/>
        </p:nvSpPr>
        <p:spPr>
          <a:xfrm>
            <a:off x="395625" y="631138"/>
            <a:ext cx="7761000" cy="14547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 sz="1500" b="1" dirty="0"/>
              <a:t>Calibration Concept</a:t>
            </a:r>
            <a:endParaRPr sz="1500" b="1" dirty="0"/>
          </a:p>
          <a:p>
            <a:pPr marL="457200" lvl="0" indent="-323850" algn="l" rtl="0">
              <a:lnSpc>
                <a:spcPct val="150000"/>
              </a:lnSpc>
              <a:spcBef>
                <a:spcPts val="0"/>
              </a:spcBef>
              <a:spcAft>
                <a:spcPts val="0"/>
              </a:spcAft>
              <a:buSzPts val="1500"/>
              <a:buChar char="❏"/>
            </a:pPr>
            <a:r>
              <a:rPr lang="en" sz="1500" dirty="0"/>
              <a:t>Identify timing and energy of detected recoiled nucleon</a:t>
            </a:r>
            <a:endParaRPr sz="1500" dirty="0"/>
          </a:p>
          <a:p>
            <a:pPr marL="457200" lvl="0" indent="-323850" algn="l" rtl="0">
              <a:lnSpc>
                <a:spcPct val="150000"/>
              </a:lnSpc>
              <a:spcBef>
                <a:spcPts val="0"/>
              </a:spcBef>
              <a:spcAft>
                <a:spcPts val="0"/>
              </a:spcAft>
              <a:buSzPts val="1500"/>
              <a:buChar char="❏"/>
            </a:pPr>
            <a:r>
              <a:rPr lang="en" sz="1500" dirty="0"/>
              <a:t>Align </a:t>
            </a:r>
            <a:r>
              <a:rPr lang="en" sz="1500" dirty="0" err="1"/>
              <a:t>fADC</a:t>
            </a:r>
            <a:r>
              <a:rPr lang="en" sz="1500" dirty="0"/>
              <a:t> and TDC times </a:t>
            </a:r>
            <a:endParaRPr sz="1500" dirty="0"/>
          </a:p>
          <a:p>
            <a:pPr marL="457200" lvl="0" indent="-323850" algn="l" rtl="0">
              <a:lnSpc>
                <a:spcPct val="150000"/>
              </a:lnSpc>
              <a:spcBef>
                <a:spcPts val="0"/>
              </a:spcBef>
              <a:spcAft>
                <a:spcPts val="0"/>
              </a:spcAft>
              <a:buSzPts val="1500"/>
              <a:buChar char="❏"/>
            </a:pPr>
            <a:r>
              <a:rPr lang="en" sz="1500" dirty="0"/>
              <a:t>Set </a:t>
            </a:r>
            <a:r>
              <a:rPr lang="en" sz="1500" dirty="0" err="1"/>
              <a:t>fADC</a:t>
            </a:r>
            <a:r>
              <a:rPr lang="en" sz="1500" dirty="0"/>
              <a:t> gain coefficients</a:t>
            </a:r>
            <a:endParaRPr sz="1500" dirty="0"/>
          </a:p>
        </p:txBody>
      </p:sp>
      <p:sp>
        <p:nvSpPr>
          <p:cNvPr id="286" name="Google Shape;286;p25"/>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HCAL</a:t>
            </a:r>
            <a:endParaRPr sz="2200" b="1" dirty="0"/>
          </a:p>
        </p:txBody>
      </p:sp>
      <p:sp>
        <p:nvSpPr>
          <p:cNvPr id="287" name="Google Shape;287;p25"/>
          <p:cNvSpPr txBox="1"/>
          <p:nvPr/>
        </p:nvSpPr>
        <p:spPr>
          <a:xfrm>
            <a:off x="395624" y="2018500"/>
            <a:ext cx="5669625" cy="2250092"/>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sz="1500" b="1" dirty="0">
                <a:solidFill>
                  <a:schemeClr val="dk1"/>
                </a:solidFill>
              </a:rPr>
              <a:t>Current Status</a:t>
            </a:r>
            <a:endParaRPr sz="1500" b="1" dirty="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500" dirty="0">
                <a:solidFill>
                  <a:schemeClr val="dk1"/>
                </a:solidFill>
              </a:rPr>
              <a:t>First pass of calibrations completed</a:t>
            </a:r>
            <a:endParaRPr sz="1500" dirty="0">
              <a:solidFill>
                <a:schemeClr val="dk1"/>
              </a:solidFill>
            </a:endParaRPr>
          </a:p>
          <a:p>
            <a:pPr marL="457200" lvl="0" indent="-323850" algn="l" rtl="0">
              <a:lnSpc>
                <a:spcPct val="150000"/>
              </a:lnSpc>
              <a:spcBef>
                <a:spcPts val="0"/>
              </a:spcBef>
              <a:spcAft>
                <a:spcPts val="0"/>
              </a:spcAft>
              <a:buClr>
                <a:schemeClr val="dk1"/>
              </a:buClr>
              <a:buSzPts val="1500"/>
              <a:buChar char="❏"/>
            </a:pPr>
            <a:r>
              <a:rPr lang="en" sz="1500" dirty="0">
                <a:solidFill>
                  <a:schemeClr val="dk1"/>
                </a:solidFill>
              </a:rPr>
              <a:t>Timing and energy calibration procedure needs to be optimized before pass 2</a:t>
            </a:r>
            <a:endParaRPr sz="1500" dirty="0">
              <a:solidFill>
                <a:schemeClr val="dk1"/>
              </a:solidFill>
            </a:endParaRPr>
          </a:p>
          <a:p>
            <a:pPr marL="914400" lvl="1" indent="-323850" algn="l" rtl="0">
              <a:lnSpc>
                <a:spcPct val="150000"/>
              </a:lnSpc>
              <a:spcBef>
                <a:spcPts val="0"/>
              </a:spcBef>
              <a:spcAft>
                <a:spcPts val="0"/>
              </a:spcAft>
              <a:buClr>
                <a:schemeClr val="dk1"/>
              </a:buClr>
              <a:buSzPts val="1500"/>
              <a:buChar char="❏"/>
            </a:pPr>
            <a:r>
              <a:rPr lang="en" sz="1500" dirty="0">
                <a:solidFill>
                  <a:schemeClr val="dk1"/>
                </a:solidFill>
              </a:rPr>
              <a:t>New timing calibration procedure</a:t>
            </a:r>
            <a:endParaRPr sz="1500" dirty="0">
              <a:solidFill>
                <a:schemeClr val="dk1"/>
              </a:solidFill>
            </a:endParaRPr>
          </a:p>
          <a:p>
            <a:pPr marL="914400" lvl="1" indent="-323850" algn="l" rtl="0">
              <a:lnSpc>
                <a:spcPct val="150000"/>
              </a:lnSpc>
              <a:spcBef>
                <a:spcPts val="0"/>
              </a:spcBef>
              <a:spcAft>
                <a:spcPts val="0"/>
              </a:spcAft>
              <a:buClr>
                <a:schemeClr val="dk1"/>
              </a:buClr>
              <a:buSzPts val="1500"/>
              <a:buChar char="❏"/>
            </a:pPr>
            <a:r>
              <a:rPr lang="en" sz="1500" dirty="0">
                <a:solidFill>
                  <a:schemeClr val="dk1"/>
                </a:solidFill>
              </a:rPr>
              <a:t>SBS GEMs being implemented for energy calibration</a:t>
            </a:r>
            <a:endParaRPr sz="1500" dirty="0">
              <a:solidFill>
                <a:schemeClr val="dk1"/>
              </a:solidFill>
            </a:endParaRPr>
          </a:p>
        </p:txBody>
      </p:sp>
      <p:pic>
        <p:nvPicPr>
          <p:cNvPr id="288" name="Google Shape;288;p25"/>
          <p:cNvPicPr preferRelativeResize="0"/>
          <p:nvPr/>
        </p:nvPicPr>
        <p:blipFill>
          <a:blip r:embed="rId5">
            <a:alphaModFix/>
          </a:blip>
          <a:stretch>
            <a:fillRect/>
          </a:stretch>
        </p:blipFill>
        <p:spPr>
          <a:xfrm>
            <a:off x="6217920" y="728406"/>
            <a:ext cx="2781413" cy="38431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50989EB-63D3-144C-B25D-87A3E9075397}"/>
              </a:ext>
            </a:extLst>
          </p:cNvPr>
          <p:cNvPicPr>
            <a:picLocks noGrp="1" noChangeAspect="1"/>
          </p:cNvPicPr>
          <p:nvPr>
            <p:ph idx="1"/>
          </p:nvPr>
        </p:nvPicPr>
        <p:blipFill>
          <a:blip r:embed="rId2"/>
          <a:stretch>
            <a:fillRect/>
          </a:stretch>
        </p:blipFill>
        <p:spPr>
          <a:xfrm>
            <a:off x="5238357" y="771870"/>
            <a:ext cx="2999194" cy="399372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46F322F5-BED8-9B40-92EC-44D291F75372}"/>
              </a:ext>
            </a:extLst>
          </p:cNvPr>
          <p:cNvSpPr>
            <a:spLocks noGrp="1"/>
          </p:cNvSpPr>
          <p:nvPr>
            <p:ph type="sldNum" sz="quarter" idx="12"/>
          </p:nvPr>
        </p:nvSpPr>
        <p:spPr/>
        <p:txBody>
          <a:bodyPr/>
          <a:lstStyle/>
          <a:p>
            <a:fld id="{D3BA0CE7-B968-8F45-9D3D-643F983769AE}" type="slidenum">
              <a:rPr lang="en-US" smtClean="0"/>
              <a:t>27</a:t>
            </a:fld>
            <a:endParaRPr lang="en-US"/>
          </a:p>
        </p:txBody>
      </p:sp>
      <p:sp>
        <p:nvSpPr>
          <p:cNvPr id="8" name="Content Placeholder 2">
            <a:extLst>
              <a:ext uri="{FF2B5EF4-FFF2-40B4-BE49-F238E27FC236}">
                <a16:creationId xmlns:a16="http://schemas.microsoft.com/office/drawing/2014/main" id="{283EA907-D42F-934A-9252-A11D6DE700D4}"/>
              </a:ext>
            </a:extLst>
          </p:cNvPr>
          <p:cNvSpPr txBox="1">
            <a:spLocks/>
          </p:cNvSpPr>
          <p:nvPr/>
        </p:nvSpPr>
        <p:spPr>
          <a:xfrm>
            <a:off x="424000" y="771871"/>
            <a:ext cx="4572543" cy="4206561"/>
          </a:xfrm>
          <a:prstGeom prst="rect">
            <a:avLst/>
          </a:prstGeom>
        </p:spPr>
        <p:txBody>
          <a:bodyPr vert="horz" lIns="68580" tIns="34290" rIns="68580" bIns="34290" rtlCol="0">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indent="-238125">
              <a:lnSpc>
                <a:spcPct val="115000"/>
              </a:lnSpc>
              <a:spcBef>
                <a:spcPts val="0"/>
              </a:spcBef>
              <a:buSzPts val="1400"/>
              <a:buChar char="●"/>
            </a:pPr>
            <a:r>
              <a:rPr lang="en-US" sz="1500" dirty="0"/>
              <a:t>The </a:t>
            </a:r>
            <a:r>
              <a:rPr lang="en-US" sz="1500" b="1" dirty="0"/>
              <a:t>G</a:t>
            </a:r>
            <a:r>
              <a:rPr lang="en-US" sz="1500" dirty="0"/>
              <a:t>as </a:t>
            </a:r>
            <a:r>
              <a:rPr lang="en-US" sz="1500" b="1" dirty="0"/>
              <a:t>R</a:t>
            </a:r>
            <a:r>
              <a:rPr lang="en-US" sz="1500" dirty="0"/>
              <a:t>ing </a:t>
            </a:r>
            <a:r>
              <a:rPr lang="en-US" sz="1500" b="1" dirty="0" err="1"/>
              <a:t>I</a:t>
            </a:r>
            <a:r>
              <a:rPr lang="en-US" sz="1500" dirty="0" err="1"/>
              <a:t>magi</a:t>
            </a:r>
            <a:r>
              <a:rPr lang="en-US" sz="1500" b="1" dirty="0" err="1"/>
              <a:t>N</a:t>
            </a:r>
            <a:r>
              <a:rPr lang="en-US" sz="1500" dirty="0" err="1"/>
              <a:t>g</a:t>
            </a:r>
            <a:r>
              <a:rPr lang="en-US" sz="1500" dirty="0"/>
              <a:t> </a:t>
            </a:r>
            <a:r>
              <a:rPr lang="en-US" sz="1500" b="1" dirty="0" err="1"/>
              <a:t>CH</a:t>
            </a:r>
            <a:r>
              <a:rPr lang="en-US" sz="1500" dirty="0" err="1"/>
              <a:t>erenkov</a:t>
            </a:r>
            <a:r>
              <a:rPr lang="en-US" sz="1500" dirty="0"/>
              <a:t>, </a:t>
            </a:r>
            <a:r>
              <a:rPr lang="en-US" sz="1500" b="1" dirty="0"/>
              <a:t>GRINCH</a:t>
            </a:r>
          </a:p>
          <a:p>
            <a:pPr marL="685800" lvl="1" indent="-238125">
              <a:lnSpc>
                <a:spcPct val="115000"/>
              </a:lnSpc>
              <a:spcBef>
                <a:spcPts val="0"/>
              </a:spcBef>
              <a:spcAft>
                <a:spcPts val="0"/>
              </a:spcAft>
              <a:buClr>
                <a:schemeClr val="tx1"/>
              </a:buClr>
              <a:buSzPts val="1400"/>
              <a:buChar char="○"/>
            </a:pPr>
            <a:r>
              <a:rPr lang="en-US" sz="1350" dirty="0"/>
              <a:t>Heavy gas (</a:t>
            </a:r>
            <a:r>
              <a:rPr lang="en-US" sz="1350" i="1" dirty="0"/>
              <a:t>C</a:t>
            </a:r>
            <a:r>
              <a:rPr lang="en-US" sz="1350" i="1" baseline="-25000" dirty="0"/>
              <a:t>4</a:t>
            </a:r>
            <a:r>
              <a:rPr lang="en-US" sz="1350" i="1" dirty="0"/>
              <a:t>F</a:t>
            </a:r>
            <a:r>
              <a:rPr lang="en-US" sz="1350" i="1" baseline="-25000" dirty="0"/>
              <a:t>8</a:t>
            </a:r>
            <a:r>
              <a:rPr lang="en-US" sz="1350" dirty="0"/>
              <a:t>) filled light-tight “coffin” box promotes </a:t>
            </a:r>
            <a:r>
              <a:rPr lang="en-US" sz="1350" dirty="0" err="1"/>
              <a:t>cherenkov</a:t>
            </a:r>
            <a:r>
              <a:rPr lang="en-US" sz="1350" dirty="0"/>
              <a:t> reactions with charged electrons and </a:t>
            </a:r>
            <a:r>
              <a:rPr lang="en-US" sz="1350" dirty="0" err="1"/>
              <a:t>pions</a:t>
            </a:r>
            <a:endParaRPr lang="en-US" sz="1350" dirty="0"/>
          </a:p>
          <a:p>
            <a:pPr marL="685800" lvl="1" indent="-238125">
              <a:lnSpc>
                <a:spcPct val="115000"/>
              </a:lnSpc>
              <a:spcBef>
                <a:spcPts val="0"/>
              </a:spcBef>
              <a:spcAft>
                <a:spcPts val="0"/>
              </a:spcAft>
              <a:buSzPts val="1400"/>
              <a:buChar char="○"/>
            </a:pPr>
            <a:r>
              <a:rPr lang="en-US" sz="1350" dirty="0"/>
              <a:t>510 PMTs in a honeycomb array designed to resolve electron rings</a:t>
            </a:r>
          </a:p>
          <a:p>
            <a:pPr marL="342900" indent="-238125">
              <a:lnSpc>
                <a:spcPct val="115000"/>
              </a:lnSpc>
              <a:spcBef>
                <a:spcPts val="0"/>
              </a:spcBef>
              <a:buSzPts val="1400"/>
              <a:buChar char="●"/>
            </a:pPr>
            <a:r>
              <a:rPr lang="en-US" sz="1500" dirty="0"/>
              <a:t>Measures timing with unique properties</a:t>
            </a:r>
          </a:p>
          <a:p>
            <a:pPr marL="685800" lvl="1" indent="-238125">
              <a:lnSpc>
                <a:spcPct val="115000"/>
              </a:lnSpc>
              <a:spcBef>
                <a:spcPts val="0"/>
              </a:spcBef>
              <a:spcAft>
                <a:spcPts val="0"/>
              </a:spcAft>
              <a:buSzPts val="1400"/>
              <a:buChar char="○"/>
            </a:pPr>
            <a:r>
              <a:rPr lang="en-US" sz="1350" dirty="0"/>
              <a:t>Each PMT is read out by a single time to </a:t>
            </a:r>
            <a:br>
              <a:rPr lang="en-US" sz="1350" dirty="0"/>
            </a:br>
            <a:r>
              <a:rPr lang="en-US" sz="1350" dirty="0"/>
              <a:t>digital converter (TDC) channel</a:t>
            </a:r>
          </a:p>
          <a:p>
            <a:pPr marL="685800" lvl="1" indent="-238125">
              <a:lnSpc>
                <a:spcPct val="115000"/>
              </a:lnSpc>
              <a:spcBef>
                <a:spcPts val="0"/>
              </a:spcBef>
              <a:spcAft>
                <a:spcPts val="0"/>
              </a:spcAft>
              <a:buSzPts val="1400"/>
              <a:buChar char="○"/>
            </a:pPr>
            <a:r>
              <a:rPr lang="en-US" sz="1350" dirty="0"/>
              <a:t>Timing resolution </a:t>
            </a:r>
            <a:r>
              <a:rPr lang="en-US" sz="1350" b="1" i="1" dirty="0"/>
              <a:t>~4.5 ns</a:t>
            </a:r>
            <a:endParaRPr lang="en-US" sz="1350" dirty="0"/>
          </a:p>
          <a:p>
            <a:pPr marL="342900" indent="-238125">
              <a:lnSpc>
                <a:spcPct val="115000"/>
              </a:lnSpc>
              <a:spcBef>
                <a:spcPts val="0"/>
              </a:spcBef>
              <a:buSzPts val="1400"/>
              <a:buChar char="●"/>
            </a:pPr>
            <a:r>
              <a:rPr lang="en-US" sz="1500" dirty="0"/>
              <a:t>Designed to mitigate pion contamination for better quasi-elastic e’ selection</a:t>
            </a:r>
          </a:p>
          <a:p>
            <a:pPr marL="685800" lvl="1" indent="-238125">
              <a:lnSpc>
                <a:spcPct val="115000"/>
              </a:lnSpc>
              <a:spcBef>
                <a:spcPts val="0"/>
              </a:spcBef>
              <a:spcAft>
                <a:spcPts val="0"/>
              </a:spcAft>
              <a:buSzPts val="1400"/>
              <a:buChar char="○"/>
            </a:pPr>
            <a:r>
              <a:rPr lang="en-US" sz="1350" dirty="0"/>
              <a:t>Much heavier </a:t>
            </a:r>
            <a:r>
              <a:rPr lang="en-US" sz="1350" dirty="0" err="1"/>
              <a:t>pions</a:t>
            </a:r>
            <a:r>
              <a:rPr lang="en-US" sz="1350" dirty="0"/>
              <a:t> with similar momentum as e’ move more slowly and produce smaller rings</a:t>
            </a:r>
          </a:p>
          <a:p>
            <a:pPr marL="685800" lvl="1" indent="-238125">
              <a:lnSpc>
                <a:spcPct val="115000"/>
              </a:lnSpc>
              <a:spcBef>
                <a:spcPts val="0"/>
              </a:spcBef>
              <a:spcAft>
                <a:spcPts val="0"/>
              </a:spcAft>
              <a:buSzPts val="1400"/>
              <a:buChar char="○"/>
            </a:pPr>
            <a:r>
              <a:rPr lang="en-US" sz="1350" dirty="0"/>
              <a:t>Pion threshold </a:t>
            </a:r>
            <a:r>
              <a:rPr lang="en-US" sz="1350" b="1" i="1" dirty="0"/>
              <a:t>~2.7 GeV/c</a:t>
            </a:r>
          </a:p>
          <a:p>
            <a:pPr marL="342900" indent="-238125">
              <a:lnSpc>
                <a:spcPct val="115000"/>
              </a:lnSpc>
              <a:spcBef>
                <a:spcPts val="0"/>
              </a:spcBef>
              <a:buSzPts val="1400"/>
              <a:buChar char="●"/>
            </a:pPr>
            <a:r>
              <a:rPr lang="en-US" sz="1500" i="1" dirty="0"/>
              <a:t>Provides efficient pion rejection over all kinematics.</a:t>
            </a:r>
          </a:p>
          <a:p>
            <a:pPr lvl="1"/>
            <a:endParaRPr lang="en-US" sz="1350" dirty="0"/>
          </a:p>
          <a:p>
            <a:pPr lvl="1"/>
            <a:endParaRPr lang="en-US" sz="1350" baseline="30000" dirty="0"/>
          </a:p>
          <a:p>
            <a:endParaRPr lang="en-US" sz="1500" baseline="30000" dirty="0"/>
          </a:p>
        </p:txBody>
      </p:sp>
      <p:cxnSp>
        <p:nvCxnSpPr>
          <p:cNvPr id="3" name="Google Shape;281;p25">
            <a:extLst>
              <a:ext uri="{FF2B5EF4-FFF2-40B4-BE49-F238E27FC236}">
                <a16:creationId xmlns:a16="http://schemas.microsoft.com/office/drawing/2014/main" id="{EEB86461-777A-9B7A-630F-427E696D456B}"/>
              </a:ext>
            </a:extLst>
          </p:cNvPr>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sp>
        <p:nvSpPr>
          <p:cNvPr id="5" name="Google Shape;286;p25">
            <a:extLst>
              <a:ext uri="{FF2B5EF4-FFF2-40B4-BE49-F238E27FC236}">
                <a16:creationId xmlns:a16="http://schemas.microsoft.com/office/drawing/2014/main" id="{0D83FACF-F5A7-F9CE-0DC8-1857F9BF8219}"/>
              </a:ext>
            </a:extLst>
          </p:cNvPr>
          <p:cNvSpPr txBox="1"/>
          <p:nvPr/>
        </p:nvSpPr>
        <p:spPr>
          <a:xfrm>
            <a:off x="1024854" y="69293"/>
            <a:ext cx="7602311"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b="1" dirty="0"/>
              <a:t>GRINCH (Gas </a:t>
            </a:r>
            <a:r>
              <a:rPr lang="en-US" sz="2000" b="1" dirty="0" err="1"/>
              <a:t>RINg</a:t>
            </a:r>
            <a:r>
              <a:rPr lang="en-US" sz="2000" b="1" dirty="0"/>
              <a:t> imaging </a:t>
            </a:r>
            <a:r>
              <a:rPr lang="en-US" sz="2000" b="1" dirty="0" err="1"/>
              <a:t>CHerenkov</a:t>
            </a:r>
            <a:r>
              <a:rPr lang="en-US" sz="2000" b="1" dirty="0"/>
              <a:t>)</a:t>
            </a:r>
            <a:endParaRPr sz="2200" b="1" dirty="0"/>
          </a:p>
        </p:txBody>
      </p:sp>
    </p:spTree>
    <p:extLst>
      <p:ext uri="{BB962C8B-B14F-4D97-AF65-F5344CB8AC3E}">
        <p14:creationId xmlns:p14="http://schemas.microsoft.com/office/powerpoint/2010/main" val="3990471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8"/>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4" name="Google Shape;324;p28"/>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325" name="Google Shape;325;p28"/>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326" name="Google Shape;326;p28"/>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327" name="Google Shape;327;p28"/>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328" name="Google Shape;328;p28"/>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329" name="Google Shape;329;p28"/>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330" name="Google Shape;330;p28"/>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Detector Calibration</a:t>
            </a:r>
            <a:endParaRPr sz="1600" b="1"/>
          </a:p>
        </p:txBody>
      </p:sp>
      <p:sp>
        <p:nvSpPr>
          <p:cNvPr id="331" name="Google Shape;331;p28"/>
          <p:cNvSpPr txBox="1"/>
          <p:nvPr/>
        </p:nvSpPr>
        <p:spPr>
          <a:xfrm>
            <a:off x="395625" y="631150"/>
            <a:ext cx="5963400" cy="17163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0"/>
              </a:spcBef>
              <a:spcAft>
                <a:spcPts val="0"/>
              </a:spcAft>
              <a:buNone/>
            </a:pPr>
            <a:r>
              <a:rPr lang="en" sz="1500" b="1"/>
              <a:t>Calibration Concept</a:t>
            </a:r>
            <a:endParaRPr sz="1500" b="1"/>
          </a:p>
          <a:p>
            <a:pPr marL="457200" lvl="0" indent="-317500" algn="l" rtl="0">
              <a:lnSpc>
                <a:spcPct val="150000"/>
              </a:lnSpc>
              <a:spcBef>
                <a:spcPts val="0"/>
              </a:spcBef>
              <a:spcAft>
                <a:spcPts val="0"/>
              </a:spcAft>
              <a:buSzPts val="1400"/>
              <a:buChar char="❏"/>
            </a:pPr>
            <a:r>
              <a:rPr lang="en"/>
              <a:t>Check time over threshold (ToT) for the 510 photomultiplier tubes (PMTs)</a:t>
            </a:r>
            <a:endParaRPr/>
          </a:p>
          <a:p>
            <a:pPr marL="1371600" lvl="1" indent="-317500" algn="l" rtl="0">
              <a:lnSpc>
                <a:spcPct val="150000"/>
              </a:lnSpc>
              <a:spcBef>
                <a:spcPts val="0"/>
              </a:spcBef>
              <a:spcAft>
                <a:spcPts val="0"/>
              </a:spcAft>
              <a:buSzPts val="1400"/>
              <a:buChar char="❏"/>
            </a:pPr>
            <a:r>
              <a:rPr lang="en"/>
              <a:t>ToT vs. PMT should be centered ~12.5ns </a:t>
            </a:r>
            <a:endParaRPr/>
          </a:p>
          <a:p>
            <a:pPr marL="457200" lvl="0" indent="-317500" algn="l" rtl="0">
              <a:lnSpc>
                <a:spcPct val="150000"/>
              </a:lnSpc>
              <a:spcBef>
                <a:spcPts val="0"/>
              </a:spcBef>
              <a:spcAft>
                <a:spcPts val="0"/>
              </a:spcAft>
              <a:buSzPts val="1400"/>
              <a:buChar char="❏"/>
            </a:pPr>
            <a:r>
              <a:rPr lang="en"/>
              <a:t> Align and set timing offsets for the leading edge (LE) for each PMT </a:t>
            </a:r>
            <a:endParaRPr/>
          </a:p>
        </p:txBody>
      </p:sp>
      <p:sp>
        <p:nvSpPr>
          <p:cNvPr id="332" name="Google Shape;332;p28"/>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GRINCH</a:t>
            </a:r>
            <a:endParaRPr sz="2200" b="1"/>
          </a:p>
        </p:txBody>
      </p:sp>
      <p:sp>
        <p:nvSpPr>
          <p:cNvPr id="333" name="Google Shape;333;p28"/>
          <p:cNvSpPr txBox="1"/>
          <p:nvPr/>
        </p:nvSpPr>
        <p:spPr>
          <a:xfrm>
            <a:off x="395625" y="2530950"/>
            <a:ext cx="6059400" cy="20406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en" sz="1500" b="1">
                <a:solidFill>
                  <a:schemeClr val="dk1"/>
                </a:solidFill>
              </a:rPr>
              <a:t>Current Status</a:t>
            </a:r>
            <a:endParaRPr sz="1500" b="1">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LE calibrations ready for pass2 (all kinematics)</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First looks at GRINCH efficiency</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Cut studies</a:t>
            </a:r>
            <a:endParaRPr>
              <a:solidFill>
                <a:schemeClr val="dk1"/>
              </a:solidFill>
            </a:endParaRPr>
          </a:p>
          <a:p>
            <a:pPr marL="914400" lvl="1" indent="-317500" algn="l" rtl="0">
              <a:lnSpc>
                <a:spcPct val="150000"/>
              </a:lnSpc>
              <a:spcBef>
                <a:spcPts val="0"/>
              </a:spcBef>
              <a:spcAft>
                <a:spcPts val="0"/>
              </a:spcAft>
              <a:buClr>
                <a:schemeClr val="dk1"/>
              </a:buClr>
              <a:buSzPts val="1400"/>
              <a:buChar char="❏"/>
            </a:pPr>
            <a:r>
              <a:rPr lang="en">
                <a:solidFill>
                  <a:schemeClr val="dk1"/>
                </a:solidFill>
              </a:rPr>
              <a:t>ToT, # of (GRINCH) Clusters, PS Energy, W</a:t>
            </a:r>
            <a:r>
              <a:rPr lang="en" baseline="30000">
                <a:solidFill>
                  <a:schemeClr val="dk1"/>
                </a:solidFill>
              </a:rPr>
              <a:t>2</a:t>
            </a:r>
            <a:r>
              <a:rPr lang="en">
                <a:solidFill>
                  <a:schemeClr val="dk1"/>
                </a:solidFill>
              </a:rPr>
              <a:t>, etc.</a:t>
            </a:r>
            <a:endParaRPr>
              <a:solidFill>
                <a:schemeClr val="dk1"/>
              </a:solidFill>
            </a:endParaRPr>
          </a:p>
        </p:txBody>
      </p:sp>
      <p:pic>
        <p:nvPicPr>
          <p:cNvPr id="334" name="Google Shape;334;p28"/>
          <p:cNvPicPr preferRelativeResize="0"/>
          <p:nvPr/>
        </p:nvPicPr>
        <p:blipFill>
          <a:blip r:embed="rId5">
            <a:alphaModFix/>
          </a:blip>
          <a:stretch>
            <a:fillRect/>
          </a:stretch>
        </p:blipFill>
        <p:spPr>
          <a:xfrm>
            <a:off x="7534759" y="819750"/>
            <a:ext cx="1487517" cy="807675"/>
          </a:xfrm>
          <a:prstGeom prst="rect">
            <a:avLst/>
          </a:prstGeom>
          <a:noFill/>
          <a:ln>
            <a:noFill/>
          </a:ln>
        </p:spPr>
      </p:pic>
      <p:pic>
        <p:nvPicPr>
          <p:cNvPr id="335" name="Google Shape;335;p28"/>
          <p:cNvPicPr preferRelativeResize="0"/>
          <p:nvPr/>
        </p:nvPicPr>
        <p:blipFill>
          <a:blip r:embed="rId6">
            <a:alphaModFix/>
          </a:blip>
          <a:stretch>
            <a:fillRect/>
          </a:stretch>
        </p:blipFill>
        <p:spPr>
          <a:xfrm>
            <a:off x="6520725" y="1864875"/>
            <a:ext cx="2320026" cy="2706675"/>
          </a:xfrm>
          <a:prstGeom prst="rect">
            <a:avLst/>
          </a:prstGeom>
          <a:noFill/>
          <a:ln>
            <a:noFill/>
          </a:ln>
        </p:spPr>
      </p:pic>
      <p:pic>
        <p:nvPicPr>
          <p:cNvPr id="336" name="Google Shape;336;p28"/>
          <p:cNvPicPr preferRelativeResize="0"/>
          <p:nvPr/>
        </p:nvPicPr>
        <p:blipFill>
          <a:blip r:embed="rId7">
            <a:alphaModFix/>
          </a:blip>
          <a:stretch>
            <a:fillRect/>
          </a:stretch>
        </p:blipFill>
        <p:spPr>
          <a:xfrm>
            <a:off x="6151051" y="819750"/>
            <a:ext cx="1289974" cy="807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2"/>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32"/>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379" name="Google Shape;379;p32"/>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380" name="Google Shape;380;p32"/>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381" name="Google Shape;381;p32"/>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382" name="Google Shape;382;p32"/>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383" name="Google Shape;383;p32"/>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29</a:t>
            </a:fld>
            <a:endParaRPr>
              <a:solidFill>
                <a:srgbClr val="F84C1E"/>
              </a:solidFill>
            </a:endParaRPr>
          </a:p>
        </p:txBody>
      </p:sp>
      <p:sp>
        <p:nvSpPr>
          <p:cNvPr id="384" name="Google Shape;384;p32"/>
          <p:cNvSpPr txBox="1"/>
          <p:nvPr/>
        </p:nvSpPr>
        <p:spPr>
          <a:xfrm>
            <a:off x="915450" y="24150"/>
            <a:ext cx="7313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t>Identifying Protons and Neutrons</a:t>
            </a:r>
            <a:endParaRPr sz="2200" b="1"/>
          </a:p>
        </p:txBody>
      </p:sp>
      <p:sp>
        <p:nvSpPr>
          <p:cNvPr id="385" name="Google Shape;385;p32"/>
          <p:cNvSpPr txBox="1"/>
          <p:nvPr/>
        </p:nvSpPr>
        <p:spPr>
          <a:xfrm>
            <a:off x="533225" y="933150"/>
            <a:ext cx="4416600" cy="3495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en"/>
              <a:t>Calculate </a:t>
            </a:r>
            <a:r>
              <a:rPr lang="en" b="1"/>
              <a:t>expected</a:t>
            </a:r>
            <a:r>
              <a:rPr lang="en"/>
              <a:t> recoiled nucleon location with </a:t>
            </a:r>
            <a:r>
              <a:rPr lang="en" b="1"/>
              <a:t>BBCal</a:t>
            </a:r>
            <a:endParaRPr b="1"/>
          </a:p>
          <a:p>
            <a:pPr marL="457200" lvl="0" indent="-317500" algn="l" rtl="0">
              <a:lnSpc>
                <a:spcPct val="150000"/>
              </a:lnSpc>
              <a:spcBef>
                <a:spcPts val="0"/>
              </a:spcBef>
              <a:spcAft>
                <a:spcPts val="0"/>
              </a:spcAft>
              <a:buSzPts val="1400"/>
              <a:buChar char="❏"/>
            </a:pPr>
            <a:r>
              <a:rPr lang="en"/>
              <a:t>This calculation doesn’t consider SBS magnet</a:t>
            </a:r>
            <a:endParaRPr/>
          </a:p>
          <a:p>
            <a:pPr marL="914400" lvl="1" indent="-317500" algn="l" rtl="0">
              <a:lnSpc>
                <a:spcPct val="150000"/>
              </a:lnSpc>
              <a:spcBef>
                <a:spcPts val="0"/>
              </a:spcBef>
              <a:spcAft>
                <a:spcPts val="0"/>
              </a:spcAft>
              <a:buSzPts val="1400"/>
              <a:buChar char="❏"/>
            </a:pPr>
            <a:r>
              <a:rPr lang="en"/>
              <a:t>Expected location should have </a:t>
            </a:r>
            <a:r>
              <a:rPr lang="en" b="1"/>
              <a:t>larger discrepancy</a:t>
            </a:r>
            <a:r>
              <a:rPr lang="en"/>
              <a:t> with actual location for </a:t>
            </a:r>
            <a:r>
              <a:rPr lang="en" b="1"/>
              <a:t>protons</a:t>
            </a:r>
            <a:r>
              <a:rPr lang="en"/>
              <a:t> in the dispersive direction</a:t>
            </a:r>
            <a:endParaRPr/>
          </a:p>
          <a:p>
            <a:pPr marL="457200" lvl="0" indent="-317500" algn="l" rtl="0">
              <a:lnSpc>
                <a:spcPct val="150000"/>
              </a:lnSpc>
              <a:spcBef>
                <a:spcPts val="0"/>
              </a:spcBef>
              <a:spcAft>
                <a:spcPts val="0"/>
              </a:spcAft>
              <a:buSzPts val="1400"/>
              <a:buChar char="❏"/>
            </a:pPr>
            <a:r>
              <a:rPr lang="en" b="1"/>
              <a:t>dX</a:t>
            </a:r>
            <a:r>
              <a:rPr lang="en"/>
              <a:t> - Difference between expected and actual in </a:t>
            </a:r>
            <a:r>
              <a:rPr lang="en" b="1"/>
              <a:t>dispersive</a:t>
            </a:r>
            <a:r>
              <a:rPr lang="en"/>
              <a:t> direction</a:t>
            </a:r>
            <a:endParaRPr/>
          </a:p>
          <a:p>
            <a:pPr marL="457200" lvl="0" indent="-317500" algn="l" rtl="0">
              <a:lnSpc>
                <a:spcPct val="150000"/>
              </a:lnSpc>
              <a:spcBef>
                <a:spcPts val="0"/>
              </a:spcBef>
              <a:spcAft>
                <a:spcPts val="0"/>
              </a:spcAft>
              <a:buSzPts val="1400"/>
              <a:buChar char="❏"/>
            </a:pPr>
            <a:r>
              <a:rPr lang="en" b="1"/>
              <a:t>dY</a:t>
            </a:r>
            <a:r>
              <a:rPr lang="en"/>
              <a:t> - Difference between expected and actual in </a:t>
            </a:r>
            <a:r>
              <a:rPr lang="en" b="1"/>
              <a:t>non-dispersive</a:t>
            </a:r>
            <a:r>
              <a:rPr lang="en"/>
              <a:t> direction</a:t>
            </a:r>
            <a:endParaRPr/>
          </a:p>
          <a:p>
            <a:pPr marL="45720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endParaRPr/>
          </a:p>
          <a:p>
            <a:pPr marL="457200" lvl="0" indent="0" algn="l" rtl="0">
              <a:lnSpc>
                <a:spcPct val="150000"/>
              </a:lnSpc>
              <a:spcBef>
                <a:spcPts val="0"/>
              </a:spcBef>
              <a:spcAft>
                <a:spcPts val="0"/>
              </a:spcAft>
              <a:buNone/>
            </a:pPr>
            <a:endParaRPr/>
          </a:p>
        </p:txBody>
      </p:sp>
      <p:pic>
        <p:nvPicPr>
          <p:cNvPr id="386" name="Google Shape;386;p32"/>
          <p:cNvPicPr preferRelativeResize="0"/>
          <p:nvPr/>
        </p:nvPicPr>
        <p:blipFill>
          <a:blip r:embed="rId5">
            <a:alphaModFix/>
          </a:blip>
          <a:stretch>
            <a:fillRect/>
          </a:stretch>
        </p:blipFill>
        <p:spPr>
          <a:xfrm>
            <a:off x="5052900" y="824525"/>
            <a:ext cx="3889378" cy="3560402"/>
          </a:xfrm>
          <a:prstGeom prst="rect">
            <a:avLst/>
          </a:prstGeom>
          <a:noFill/>
          <a:ln w="19050" cap="flat" cmpd="sng">
            <a:solidFill>
              <a:srgbClr val="595959"/>
            </a:solidFill>
            <a:prstDash val="solid"/>
            <a:round/>
            <a:headEnd type="none" w="sm" len="sm"/>
            <a:tailEnd type="none" w="sm" len="sm"/>
          </a:ln>
        </p:spPr>
      </p:pic>
      <p:sp>
        <p:nvSpPr>
          <p:cNvPr id="387" name="Google Shape;387;p32"/>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 Selection</a:t>
            </a:r>
            <a:endParaRPr sz="16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4"/>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67" name="Google Shape;67;p14"/>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68" name="Google Shape;68;p14"/>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69" name="Google Shape;69;p14"/>
          <p:cNvSpPr txBox="1"/>
          <p:nvPr/>
        </p:nvSpPr>
        <p:spPr>
          <a:xfrm>
            <a:off x="93600" y="5485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Outline</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sp>
        <p:nvSpPr>
          <p:cNvPr id="70" name="Google Shape;70;p14"/>
          <p:cNvSpPr txBox="1"/>
          <p:nvPr/>
        </p:nvSpPr>
        <p:spPr>
          <a:xfrm>
            <a:off x="395625" y="846225"/>
            <a:ext cx="8410500" cy="3836405"/>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0"/>
              </a:spcBef>
              <a:spcAft>
                <a:spcPts val="0"/>
              </a:spcAft>
              <a:buSzPts val="1800"/>
              <a:buChar char="❏"/>
            </a:pPr>
            <a:r>
              <a:rPr lang="en" sz="1800" dirty="0"/>
              <a:t>GEn-II experimental measurement</a:t>
            </a:r>
            <a:endParaRPr sz="1800" dirty="0"/>
          </a:p>
          <a:p>
            <a:pPr marL="457200" lvl="0" indent="-342900" algn="l" rtl="0">
              <a:lnSpc>
                <a:spcPct val="150000"/>
              </a:lnSpc>
              <a:spcBef>
                <a:spcPts val="0"/>
              </a:spcBef>
              <a:spcAft>
                <a:spcPts val="0"/>
              </a:spcAft>
              <a:buSzPts val="1800"/>
              <a:buChar char="❏"/>
            </a:pPr>
            <a:endParaRPr lang="en" sz="1800" dirty="0"/>
          </a:p>
          <a:p>
            <a:pPr marL="457200" lvl="0" indent="-342900" algn="l" rtl="0">
              <a:lnSpc>
                <a:spcPct val="150000"/>
              </a:lnSpc>
              <a:spcBef>
                <a:spcPts val="0"/>
              </a:spcBef>
              <a:spcAft>
                <a:spcPts val="0"/>
              </a:spcAft>
              <a:buSzPts val="1800"/>
              <a:buChar char="❏"/>
            </a:pPr>
            <a:r>
              <a:rPr lang="en" sz="1800" dirty="0"/>
              <a:t>Flow chart and stages of analysis</a:t>
            </a:r>
            <a:endParaRPr sz="1800" dirty="0"/>
          </a:p>
          <a:p>
            <a:pPr marL="457200" lvl="0" indent="-342900" algn="l" rtl="0">
              <a:lnSpc>
                <a:spcPct val="150000"/>
              </a:lnSpc>
              <a:spcBef>
                <a:spcPts val="0"/>
              </a:spcBef>
              <a:spcAft>
                <a:spcPts val="0"/>
              </a:spcAft>
              <a:buSzPts val="1800"/>
              <a:buChar char="❏"/>
            </a:pPr>
            <a:endParaRPr lang="en" sz="1800" dirty="0"/>
          </a:p>
          <a:p>
            <a:pPr marL="457200" lvl="0" indent="-342900" algn="l" rtl="0">
              <a:lnSpc>
                <a:spcPct val="150000"/>
              </a:lnSpc>
              <a:spcBef>
                <a:spcPts val="0"/>
              </a:spcBef>
              <a:spcAft>
                <a:spcPts val="0"/>
              </a:spcAft>
              <a:buSzPts val="1800"/>
              <a:buChar char="❏"/>
            </a:pPr>
            <a:r>
              <a:rPr lang="en" sz="1800" dirty="0"/>
              <a:t>Progress and status</a:t>
            </a:r>
            <a:endParaRPr sz="1800" dirty="0"/>
          </a:p>
          <a:p>
            <a:pPr marL="457200" lvl="0" indent="-342900" algn="l" rtl="0">
              <a:lnSpc>
                <a:spcPct val="150000"/>
              </a:lnSpc>
              <a:spcBef>
                <a:spcPts val="0"/>
              </a:spcBef>
              <a:spcAft>
                <a:spcPts val="0"/>
              </a:spcAft>
              <a:buSzPts val="1800"/>
              <a:buChar char="❏"/>
            </a:pPr>
            <a:endParaRPr lang="en" sz="1800" dirty="0"/>
          </a:p>
          <a:p>
            <a:pPr marL="457200" lvl="0" indent="-342900" algn="l" rtl="0">
              <a:lnSpc>
                <a:spcPct val="150000"/>
              </a:lnSpc>
              <a:spcBef>
                <a:spcPts val="0"/>
              </a:spcBef>
              <a:spcAft>
                <a:spcPts val="0"/>
              </a:spcAft>
              <a:buSzPts val="1800"/>
              <a:buChar char="❏"/>
            </a:pPr>
            <a:r>
              <a:rPr lang="en" sz="1800" dirty="0"/>
              <a:t>Challenges moving forward</a:t>
            </a:r>
            <a:endParaRPr sz="1800" dirty="0"/>
          </a:p>
          <a:p>
            <a:pPr marL="45720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endParaRPr dirty="0"/>
          </a:p>
        </p:txBody>
      </p:sp>
      <p:cxnSp>
        <p:nvCxnSpPr>
          <p:cNvPr id="71" name="Google Shape;71;p14"/>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72" name="Google Shape;72;p14"/>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73" name="Google Shape;73;p14"/>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a:t>
            </a:fld>
            <a:endParaRPr>
              <a:solidFill>
                <a:srgbClr val="F84C1E"/>
              </a:solidFill>
            </a:endParaRPr>
          </a:p>
        </p:txBody>
      </p:sp>
      <p:pic>
        <p:nvPicPr>
          <p:cNvPr id="2" name="Content Placeholder 5">
            <a:extLst>
              <a:ext uri="{FF2B5EF4-FFF2-40B4-BE49-F238E27FC236}">
                <a16:creationId xmlns:a16="http://schemas.microsoft.com/office/drawing/2014/main" id="{BD00E160-C3C1-0CBE-1067-71EA61167536}"/>
              </a:ext>
            </a:extLst>
          </p:cNvPr>
          <p:cNvPicPr>
            <a:picLocks noChangeAspect="1"/>
          </p:cNvPicPr>
          <p:nvPr/>
        </p:nvPicPr>
        <p:blipFill>
          <a:blip r:embed="rId5"/>
          <a:stretch>
            <a:fillRect/>
          </a:stretch>
        </p:blipFill>
        <p:spPr>
          <a:xfrm>
            <a:off x="5396482" y="667950"/>
            <a:ext cx="2928755" cy="3908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3"/>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 name="Google Shape;393;p33"/>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394" name="Google Shape;394;p33"/>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395" name="Google Shape;395;p33"/>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396" name="Google Shape;396;p33"/>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397" name="Google Shape;397;p33"/>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398" name="Google Shape;398;p33"/>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30</a:t>
            </a:fld>
            <a:endParaRPr>
              <a:solidFill>
                <a:srgbClr val="F84C1E"/>
              </a:solidFill>
            </a:endParaRPr>
          </a:p>
        </p:txBody>
      </p:sp>
      <p:sp>
        <p:nvSpPr>
          <p:cNvPr id="399" name="Google Shape;399;p33"/>
          <p:cNvSpPr txBox="1"/>
          <p:nvPr/>
        </p:nvSpPr>
        <p:spPr>
          <a:xfrm>
            <a:off x="509800" y="28100"/>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t>Quasi Elastic Cuts</a:t>
            </a:r>
            <a:endParaRPr sz="2200" b="1"/>
          </a:p>
        </p:txBody>
      </p:sp>
      <p:sp>
        <p:nvSpPr>
          <p:cNvPr id="400" name="Google Shape;400;p33"/>
          <p:cNvSpPr txBox="1"/>
          <p:nvPr/>
        </p:nvSpPr>
        <p:spPr>
          <a:xfrm>
            <a:off x="395625" y="846225"/>
            <a:ext cx="4030200" cy="13698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
              <a:t>dX</a:t>
            </a:r>
            <a:endParaRPr/>
          </a:p>
          <a:p>
            <a:pPr marL="457200" lvl="0" indent="-317500" algn="l" rtl="0">
              <a:lnSpc>
                <a:spcPct val="150000"/>
              </a:lnSpc>
              <a:spcBef>
                <a:spcPts val="0"/>
              </a:spcBef>
              <a:spcAft>
                <a:spcPts val="0"/>
              </a:spcAft>
              <a:buSzPts val="1400"/>
              <a:buChar char="❏"/>
            </a:pPr>
            <a:r>
              <a:rPr lang="en"/>
              <a:t>dY</a:t>
            </a:r>
            <a:endParaRPr/>
          </a:p>
          <a:p>
            <a:pPr marL="457200" lvl="0" indent="-317500" algn="l" rtl="0">
              <a:lnSpc>
                <a:spcPct val="150000"/>
              </a:lnSpc>
              <a:spcBef>
                <a:spcPts val="0"/>
              </a:spcBef>
              <a:spcAft>
                <a:spcPts val="0"/>
              </a:spcAft>
              <a:buSzPts val="1400"/>
              <a:buChar char="❏"/>
            </a:pPr>
            <a:r>
              <a:rPr lang="en"/>
              <a:t>W2</a:t>
            </a:r>
            <a:endParaRPr/>
          </a:p>
          <a:p>
            <a:pPr marL="457200" lvl="0" indent="-317500" algn="l" rtl="0">
              <a:lnSpc>
                <a:spcPct val="150000"/>
              </a:lnSpc>
              <a:spcBef>
                <a:spcPts val="0"/>
              </a:spcBef>
              <a:spcAft>
                <a:spcPts val="0"/>
              </a:spcAft>
              <a:buSzPts val="1400"/>
              <a:buChar char="❏"/>
            </a:pPr>
            <a:r>
              <a:rPr lang="en"/>
              <a:t>Coincidence</a:t>
            </a:r>
            <a:endParaRPr/>
          </a:p>
        </p:txBody>
      </p:sp>
      <p:sp>
        <p:nvSpPr>
          <p:cNvPr id="401" name="Google Shape;401;p33"/>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 Selection</a:t>
            </a:r>
            <a:endParaRPr sz="1600" b="1"/>
          </a:p>
        </p:txBody>
      </p:sp>
      <p:pic>
        <p:nvPicPr>
          <p:cNvPr id="2" name="Google Shape;415;p34">
            <a:extLst>
              <a:ext uri="{FF2B5EF4-FFF2-40B4-BE49-F238E27FC236}">
                <a16:creationId xmlns:a16="http://schemas.microsoft.com/office/drawing/2014/main" id="{8CFE4087-C3C2-1BEE-607E-395DEAA65C9E}"/>
              </a:ext>
            </a:extLst>
          </p:cNvPr>
          <p:cNvPicPr preferRelativeResize="0"/>
          <p:nvPr/>
        </p:nvPicPr>
        <p:blipFill>
          <a:blip r:embed="rId5">
            <a:alphaModFix/>
          </a:blip>
          <a:stretch>
            <a:fillRect/>
          </a:stretch>
        </p:blipFill>
        <p:spPr>
          <a:xfrm>
            <a:off x="3768577" y="712637"/>
            <a:ext cx="4764946" cy="3899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4"/>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 name="Google Shape;407;p34"/>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408" name="Google Shape;408;p34"/>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409" name="Google Shape;409;p34"/>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410" name="Google Shape;410;p34"/>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411" name="Google Shape;411;p34"/>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412" name="Google Shape;412;p34"/>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31</a:t>
            </a:fld>
            <a:endParaRPr>
              <a:solidFill>
                <a:srgbClr val="F84C1E"/>
              </a:solidFill>
            </a:endParaRPr>
          </a:p>
        </p:txBody>
      </p:sp>
      <p:sp>
        <p:nvSpPr>
          <p:cNvPr id="413" name="Google Shape;413;p34"/>
          <p:cNvSpPr txBox="1"/>
          <p:nvPr/>
        </p:nvSpPr>
        <p:spPr>
          <a:xfrm>
            <a:off x="509800" y="28100"/>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t>dX and dY</a:t>
            </a:r>
            <a:endParaRPr sz="2200" b="1"/>
          </a:p>
        </p:txBody>
      </p:sp>
      <p:sp>
        <p:nvSpPr>
          <p:cNvPr id="414" name="Google Shape;414;p34"/>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 Selection</a:t>
            </a:r>
            <a:endParaRPr sz="1600" b="1"/>
          </a:p>
        </p:txBody>
      </p:sp>
      <p:pic>
        <p:nvPicPr>
          <p:cNvPr id="415" name="Google Shape;415;p34"/>
          <p:cNvPicPr preferRelativeResize="0"/>
          <p:nvPr/>
        </p:nvPicPr>
        <p:blipFill>
          <a:blip r:embed="rId5">
            <a:alphaModFix/>
          </a:blip>
          <a:stretch>
            <a:fillRect/>
          </a:stretch>
        </p:blipFill>
        <p:spPr>
          <a:xfrm>
            <a:off x="2189525" y="691737"/>
            <a:ext cx="4764946" cy="3899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5"/>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1" name="Google Shape;421;p35"/>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422" name="Google Shape;422;p35"/>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423" name="Google Shape;423;p35"/>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424" name="Google Shape;424;p35"/>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425" name="Google Shape;425;p35"/>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426" name="Google Shape;426;p35"/>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32</a:t>
            </a:fld>
            <a:endParaRPr>
              <a:solidFill>
                <a:srgbClr val="F84C1E"/>
              </a:solidFill>
            </a:endParaRPr>
          </a:p>
        </p:txBody>
      </p:sp>
      <p:sp>
        <p:nvSpPr>
          <p:cNvPr id="427" name="Google Shape;427;p35"/>
          <p:cNvSpPr txBox="1"/>
          <p:nvPr/>
        </p:nvSpPr>
        <p:spPr>
          <a:xfrm>
            <a:off x="509800" y="28100"/>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t>W2</a:t>
            </a:r>
            <a:endParaRPr sz="2200" b="1"/>
          </a:p>
        </p:txBody>
      </p:sp>
      <p:sp>
        <p:nvSpPr>
          <p:cNvPr id="428" name="Google Shape;428;p35"/>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 Selection</a:t>
            </a:r>
            <a:endParaRPr sz="1600" b="1"/>
          </a:p>
        </p:txBody>
      </p:sp>
      <p:pic>
        <p:nvPicPr>
          <p:cNvPr id="429" name="Google Shape;429;p35"/>
          <p:cNvPicPr preferRelativeResize="0"/>
          <p:nvPr/>
        </p:nvPicPr>
        <p:blipFill>
          <a:blip r:embed="rId5">
            <a:alphaModFix/>
          </a:blip>
          <a:stretch>
            <a:fillRect/>
          </a:stretch>
        </p:blipFill>
        <p:spPr>
          <a:xfrm>
            <a:off x="75750" y="1332038"/>
            <a:ext cx="6695250" cy="2397350"/>
          </a:xfrm>
          <a:prstGeom prst="rect">
            <a:avLst/>
          </a:prstGeom>
          <a:noFill/>
          <a:ln>
            <a:noFill/>
          </a:ln>
        </p:spPr>
      </p:pic>
      <p:pic>
        <p:nvPicPr>
          <p:cNvPr id="430" name="Google Shape;430;p35"/>
          <p:cNvPicPr preferRelativeResize="0"/>
          <p:nvPr/>
        </p:nvPicPr>
        <p:blipFill>
          <a:blip r:embed="rId6">
            <a:alphaModFix/>
          </a:blip>
          <a:stretch>
            <a:fillRect/>
          </a:stretch>
        </p:blipFill>
        <p:spPr>
          <a:xfrm>
            <a:off x="6647100" y="1549787"/>
            <a:ext cx="2496899" cy="2043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6"/>
          <p:cNvSpPr txBox="1"/>
          <p:nvPr/>
        </p:nvSpPr>
        <p:spPr>
          <a:xfrm>
            <a:off x="286150" y="780775"/>
            <a:ext cx="8520600" cy="3416400"/>
          </a:xfrm>
          <a:prstGeom prst="rect">
            <a:avLst/>
          </a:prstGeom>
          <a:noFill/>
          <a:ln>
            <a:noFill/>
          </a:ln>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chemeClr val="dk1"/>
              </a:buClr>
              <a:buSzPts val="1400"/>
              <a:buChar char="❏"/>
            </a:pPr>
            <a:r>
              <a:rPr lang="en">
                <a:solidFill>
                  <a:schemeClr val="dk1"/>
                </a:solidFill>
              </a:rPr>
              <a:t>HCal.adc.t - BBCal.adc.t</a:t>
            </a:r>
            <a:endParaRPr>
              <a:solidFill>
                <a:schemeClr val="dk1"/>
              </a:solidFill>
            </a:endParaRPr>
          </a:p>
          <a:p>
            <a:pPr marL="457200" lvl="0" indent="-317500" algn="l" rtl="0">
              <a:lnSpc>
                <a:spcPct val="150000"/>
              </a:lnSpc>
              <a:spcBef>
                <a:spcPts val="0"/>
              </a:spcBef>
              <a:spcAft>
                <a:spcPts val="0"/>
              </a:spcAft>
              <a:buClr>
                <a:schemeClr val="dk1"/>
              </a:buClr>
              <a:buSzPts val="1400"/>
              <a:buChar char="❏"/>
            </a:pPr>
            <a:r>
              <a:rPr lang="en">
                <a:solidFill>
                  <a:schemeClr val="dk1"/>
                </a:solidFill>
              </a:rPr>
              <a:t>Rough cuts on dxdy -&gt; clear coincidence</a:t>
            </a:r>
            <a:endParaRPr>
              <a:solidFill>
                <a:schemeClr val="dk1"/>
              </a:solidFill>
            </a:endParaRPr>
          </a:p>
        </p:txBody>
      </p:sp>
      <p:sp>
        <p:nvSpPr>
          <p:cNvPr id="436" name="Google Shape;436;p36"/>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36"/>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438" name="Google Shape;438;p36"/>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439" name="Google Shape;439;p36"/>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440" name="Google Shape;440;p36"/>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441" name="Google Shape;441;p36"/>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442" name="Google Shape;442;p36"/>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33</a:t>
            </a:fld>
            <a:endParaRPr>
              <a:solidFill>
                <a:srgbClr val="F84C1E"/>
              </a:solidFill>
            </a:endParaRPr>
          </a:p>
        </p:txBody>
      </p:sp>
      <p:sp>
        <p:nvSpPr>
          <p:cNvPr id="443" name="Google Shape;443;p36"/>
          <p:cNvSpPr txBox="1"/>
          <p:nvPr/>
        </p:nvSpPr>
        <p:spPr>
          <a:xfrm>
            <a:off x="509800" y="28100"/>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t>Coincidence cut</a:t>
            </a:r>
            <a:endParaRPr sz="2200" b="1" dirty="0"/>
          </a:p>
        </p:txBody>
      </p:sp>
      <p:sp>
        <p:nvSpPr>
          <p:cNvPr id="444" name="Google Shape;444;p36"/>
          <p:cNvSpPr txBox="1"/>
          <p:nvPr/>
        </p:nvSpPr>
        <p:spPr>
          <a:xfrm>
            <a:off x="75750" y="89675"/>
            <a:ext cx="217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t>Data Selection</a:t>
            </a:r>
            <a:endParaRPr sz="1600" b="1"/>
          </a:p>
        </p:txBody>
      </p:sp>
      <p:pic>
        <p:nvPicPr>
          <p:cNvPr id="445" name="Google Shape;445;p36"/>
          <p:cNvPicPr preferRelativeResize="0"/>
          <p:nvPr/>
        </p:nvPicPr>
        <p:blipFill>
          <a:blip r:embed="rId5">
            <a:alphaModFix/>
          </a:blip>
          <a:stretch>
            <a:fillRect/>
          </a:stretch>
        </p:blipFill>
        <p:spPr>
          <a:xfrm>
            <a:off x="509800" y="1596675"/>
            <a:ext cx="3601124" cy="2864076"/>
          </a:xfrm>
          <a:prstGeom prst="rect">
            <a:avLst/>
          </a:prstGeom>
          <a:noFill/>
          <a:ln>
            <a:noFill/>
          </a:ln>
        </p:spPr>
      </p:pic>
      <p:pic>
        <p:nvPicPr>
          <p:cNvPr id="446" name="Google Shape;446;p36"/>
          <p:cNvPicPr preferRelativeResize="0"/>
          <p:nvPr/>
        </p:nvPicPr>
        <p:blipFill>
          <a:blip r:embed="rId6">
            <a:alphaModFix/>
          </a:blip>
          <a:stretch>
            <a:fillRect/>
          </a:stretch>
        </p:blipFill>
        <p:spPr>
          <a:xfrm>
            <a:off x="4500575" y="1577163"/>
            <a:ext cx="3556825" cy="2903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46A5-125E-0DBF-5747-A59210C418D7}"/>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304B0B6-7613-8D85-EBE5-8CBD8773C1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4" name="Picture 3" descr="A graph of a function&#10;&#10;Description automatically generated">
            <a:extLst>
              <a:ext uri="{FF2B5EF4-FFF2-40B4-BE49-F238E27FC236}">
                <a16:creationId xmlns:a16="http://schemas.microsoft.com/office/drawing/2014/main" id="{4D4F9928-3860-684A-7685-136D50E41724}"/>
              </a:ext>
            </a:extLst>
          </p:cNvPr>
          <p:cNvPicPr>
            <a:picLocks noChangeAspect="1"/>
          </p:cNvPicPr>
          <p:nvPr/>
        </p:nvPicPr>
        <p:blipFill>
          <a:blip r:embed="rId2"/>
          <a:stretch>
            <a:fillRect/>
          </a:stretch>
        </p:blipFill>
        <p:spPr>
          <a:xfrm>
            <a:off x="311700" y="1050136"/>
            <a:ext cx="2493828" cy="1950618"/>
          </a:xfrm>
          <a:prstGeom prst="rect">
            <a:avLst/>
          </a:prstGeom>
          <a:ln>
            <a:noFill/>
          </a:ln>
          <a:effectLst>
            <a:outerShdw blurRad="292100" dist="139700" dir="2700000" algn="tl" rotWithShape="0">
              <a:srgbClr val="333333">
                <a:alpha val="65000"/>
              </a:srgbClr>
            </a:outerShdw>
          </a:effectLst>
        </p:spPr>
      </p:pic>
      <p:pic>
        <p:nvPicPr>
          <p:cNvPr id="5" name="Picture 4" descr="A graph of a function&#10;&#10;Description automatically generated">
            <a:extLst>
              <a:ext uri="{FF2B5EF4-FFF2-40B4-BE49-F238E27FC236}">
                <a16:creationId xmlns:a16="http://schemas.microsoft.com/office/drawing/2014/main" id="{9488039F-2B32-8D92-74D3-F963C50224B9}"/>
              </a:ext>
            </a:extLst>
          </p:cNvPr>
          <p:cNvPicPr>
            <a:picLocks noChangeAspect="1"/>
          </p:cNvPicPr>
          <p:nvPr/>
        </p:nvPicPr>
        <p:blipFill>
          <a:blip r:embed="rId3"/>
          <a:stretch>
            <a:fillRect/>
          </a:stretch>
        </p:blipFill>
        <p:spPr>
          <a:xfrm>
            <a:off x="3377679" y="1062408"/>
            <a:ext cx="2493829" cy="1968373"/>
          </a:xfrm>
          <a:prstGeom prst="rect">
            <a:avLst/>
          </a:prstGeom>
          <a:ln>
            <a:noFill/>
          </a:ln>
          <a:effectLst>
            <a:outerShdw blurRad="292100" dist="139700" dir="2700000" algn="tl" rotWithShape="0">
              <a:srgbClr val="333333">
                <a:alpha val="65000"/>
              </a:srgbClr>
            </a:outerShdw>
          </a:effectLst>
        </p:spPr>
      </p:pic>
      <p:pic>
        <p:nvPicPr>
          <p:cNvPr id="6" name="Picture 5" descr="A graph of a function&#10;&#10;Description automatically generated with medium confidence">
            <a:extLst>
              <a:ext uri="{FF2B5EF4-FFF2-40B4-BE49-F238E27FC236}">
                <a16:creationId xmlns:a16="http://schemas.microsoft.com/office/drawing/2014/main" id="{634E04F1-A826-BE14-3CA3-FA94C4155973}"/>
              </a:ext>
            </a:extLst>
          </p:cNvPr>
          <p:cNvPicPr>
            <a:picLocks noChangeAspect="1"/>
          </p:cNvPicPr>
          <p:nvPr/>
        </p:nvPicPr>
        <p:blipFill>
          <a:blip r:embed="rId4"/>
          <a:stretch>
            <a:fillRect/>
          </a:stretch>
        </p:blipFill>
        <p:spPr>
          <a:xfrm>
            <a:off x="6352372" y="1047413"/>
            <a:ext cx="2493829" cy="198753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E4F5918-6D7A-1DF7-DDAC-131EDA975284}"/>
              </a:ext>
            </a:extLst>
          </p:cNvPr>
          <p:cNvPicPr>
            <a:picLocks noChangeAspect="1"/>
          </p:cNvPicPr>
          <p:nvPr/>
        </p:nvPicPr>
        <p:blipFill>
          <a:blip r:embed="rId5"/>
          <a:stretch>
            <a:fillRect/>
          </a:stretch>
        </p:blipFill>
        <p:spPr>
          <a:xfrm>
            <a:off x="763682" y="3101845"/>
            <a:ext cx="1782334" cy="256913"/>
          </a:xfrm>
          <a:prstGeom prst="rect">
            <a:avLst/>
          </a:prstGeom>
        </p:spPr>
      </p:pic>
      <p:pic>
        <p:nvPicPr>
          <p:cNvPr id="8" name="Picture 7">
            <a:extLst>
              <a:ext uri="{FF2B5EF4-FFF2-40B4-BE49-F238E27FC236}">
                <a16:creationId xmlns:a16="http://schemas.microsoft.com/office/drawing/2014/main" id="{2260EECE-24B2-C5A1-6D42-9E5BCE18439B}"/>
              </a:ext>
            </a:extLst>
          </p:cNvPr>
          <p:cNvPicPr>
            <a:picLocks noChangeAspect="1"/>
          </p:cNvPicPr>
          <p:nvPr/>
        </p:nvPicPr>
        <p:blipFill>
          <a:blip r:embed="rId6"/>
          <a:stretch>
            <a:fillRect/>
          </a:stretch>
        </p:blipFill>
        <p:spPr>
          <a:xfrm>
            <a:off x="3665868" y="3101845"/>
            <a:ext cx="1782334" cy="256913"/>
          </a:xfrm>
          <a:prstGeom prst="rect">
            <a:avLst/>
          </a:prstGeom>
        </p:spPr>
      </p:pic>
      <p:pic>
        <p:nvPicPr>
          <p:cNvPr id="9" name="Picture 8">
            <a:extLst>
              <a:ext uri="{FF2B5EF4-FFF2-40B4-BE49-F238E27FC236}">
                <a16:creationId xmlns:a16="http://schemas.microsoft.com/office/drawing/2014/main" id="{62ED7C45-09C1-DB34-4609-95C3F4C353BF}"/>
              </a:ext>
            </a:extLst>
          </p:cNvPr>
          <p:cNvPicPr>
            <a:picLocks noChangeAspect="1"/>
          </p:cNvPicPr>
          <p:nvPr/>
        </p:nvPicPr>
        <p:blipFill>
          <a:blip r:embed="rId7"/>
          <a:stretch>
            <a:fillRect/>
          </a:stretch>
        </p:blipFill>
        <p:spPr>
          <a:xfrm>
            <a:off x="6800766" y="3101845"/>
            <a:ext cx="1782334" cy="256913"/>
          </a:xfrm>
          <a:prstGeom prst="rect">
            <a:avLst/>
          </a:prstGeo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F62A3A4-8621-1021-BF50-43C39BC10D05}"/>
                  </a:ext>
                </a:extLst>
              </p:cNvPr>
              <p:cNvSpPr txBox="1"/>
              <p:nvPr/>
            </p:nvSpPr>
            <p:spPr>
              <a:xfrm>
                <a:off x="0" y="3496867"/>
                <a:ext cx="8629815" cy="650499"/>
              </a:xfrm>
              <a:prstGeom prst="rect">
                <a:avLst/>
              </a:prstGeom>
              <a:noFill/>
            </p:spPr>
            <p:txBody>
              <a:bodyPr wrap="square" rtlCol="0">
                <a:spAutoFit/>
              </a:bodyPr>
              <a:lstStyle/>
              <a:p>
                <a:pPr marL="285750" indent="-285750" algn="l">
                  <a:buFont typeface="Arial" panose="020B0604020202020204" pitchFamily="34" charset="0"/>
                  <a:buChar char="•"/>
                </a:pPr>
                <a:r>
                  <a:rPr lang="en-US" sz="1200" dirty="0">
                    <a:latin typeface="+mn-lt"/>
                  </a:rPr>
                  <a:t>Irreducible Background at large </a:t>
                </a:r>
                <a14:m>
                  <m:oMath xmlns:m="http://schemas.openxmlformats.org/officeDocument/2006/math">
                    <m:sSup>
                      <m:sSupPr>
                        <m:ctrlPr>
                          <a:rPr lang="en-US" sz="1200" b="0" i="1" smtClean="0">
                            <a:latin typeface="+mn-lt"/>
                          </a:rPr>
                        </m:ctrlPr>
                      </m:sSupPr>
                      <m:e>
                        <m:r>
                          <a:rPr lang="en-US" sz="1200" b="0" i="1" smtClean="0">
                            <a:latin typeface="+mn-lt"/>
                          </a:rPr>
                          <m:t>𝑄</m:t>
                        </m:r>
                      </m:e>
                      <m:sup>
                        <m:r>
                          <a:rPr lang="en-US" sz="1200" b="0" i="1" smtClean="0">
                            <a:latin typeface="+mn-lt"/>
                          </a:rPr>
                          <m:t>2</m:t>
                        </m:r>
                      </m:sup>
                    </m:sSup>
                  </m:oMath>
                </a14:m>
                <a:endParaRPr lang="en-US" sz="1200" b="0" dirty="0">
                  <a:latin typeface="+mn-lt"/>
                </a:endParaRPr>
              </a:p>
              <a:p>
                <a:pPr marL="285750" indent="-285750" algn="l">
                  <a:buFont typeface="Arial" panose="020B0604020202020204" pitchFamily="34" charset="0"/>
                  <a:buChar char="•"/>
                </a:pPr>
                <a:endParaRPr lang="en-US" sz="1200" b="0" dirty="0">
                  <a:latin typeface="+mn-lt"/>
                </a:endParaRPr>
              </a:p>
              <a:p>
                <a:pPr marL="285750" indent="-285750" algn="l">
                  <a:buFont typeface="Arial" panose="020B0604020202020204" pitchFamily="34" charset="0"/>
                  <a:buChar char="•"/>
                </a:pPr>
                <a:r>
                  <a:rPr lang="en-US" sz="1200" dirty="0">
                    <a:latin typeface="+mn-lt"/>
                  </a:rPr>
                  <a:t>Efforts underway to understand and integrate the inelastic generator into the mainstream analysis framework</a:t>
                </a:r>
              </a:p>
            </p:txBody>
          </p:sp>
        </mc:Choice>
        <mc:Fallback>
          <p:sp>
            <p:nvSpPr>
              <p:cNvPr id="10" name="TextBox 9">
                <a:extLst>
                  <a:ext uri="{FF2B5EF4-FFF2-40B4-BE49-F238E27FC236}">
                    <a16:creationId xmlns:a16="http://schemas.microsoft.com/office/drawing/2014/main" id="{2F62A3A4-8621-1021-BF50-43C39BC10D05}"/>
                  </a:ext>
                </a:extLst>
              </p:cNvPr>
              <p:cNvSpPr txBox="1">
                <a:spLocks noRot="1" noChangeAspect="1" noMove="1" noResize="1" noEditPoints="1" noAdjustHandles="1" noChangeArrowheads="1" noChangeShapeType="1" noTextEdit="1"/>
              </p:cNvSpPr>
              <p:nvPr/>
            </p:nvSpPr>
            <p:spPr>
              <a:xfrm>
                <a:off x="0" y="3496867"/>
                <a:ext cx="8629815" cy="650499"/>
              </a:xfrm>
              <a:prstGeom prst="rect">
                <a:avLst/>
              </a:prstGeom>
              <a:blipFill>
                <a:blip r:embed="rId8"/>
                <a:stretch>
                  <a:fillRect b="-7692"/>
                </a:stretch>
              </a:blipFill>
            </p:spPr>
            <p:txBody>
              <a:bodyPr/>
              <a:lstStyle/>
              <a:p>
                <a:r>
                  <a:rPr lang="en-US">
                    <a:noFill/>
                  </a:rPr>
                  <a:t> </a:t>
                </a:r>
              </a:p>
            </p:txBody>
          </p:sp>
        </mc:Fallback>
      </mc:AlternateContent>
      <p:sp>
        <p:nvSpPr>
          <p:cNvPr id="11" name="Google Shape;420;p35">
            <a:extLst>
              <a:ext uri="{FF2B5EF4-FFF2-40B4-BE49-F238E27FC236}">
                <a16:creationId xmlns:a16="http://schemas.microsoft.com/office/drawing/2014/main" id="{179994F9-31DD-5BF9-CA1C-68FC13D64EBE}"/>
              </a:ext>
            </a:extLst>
          </p:cNvPr>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Google Shape;421;p35">
            <a:extLst>
              <a:ext uri="{FF2B5EF4-FFF2-40B4-BE49-F238E27FC236}">
                <a16:creationId xmlns:a16="http://schemas.microsoft.com/office/drawing/2014/main" id="{003C84CA-7FF6-5F91-A25C-B00EC815638C}"/>
              </a:ext>
            </a:extLst>
          </p:cNvPr>
          <p:cNvPicPr preferRelativeResize="0"/>
          <p:nvPr/>
        </p:nvPicPr>
        <p:blipFill>
          <a:blip r:embed="rId9">
            <a:alphaModFix/>
          </a:blip>
          <a:stretch>
            <a:fillRect/>
          </a:stretch>
        </p:blipFill>
        <p:spPr>
          <a:xfrm>
            <a:off x="7506475" y="4662100"/>
            <a:ext cx="1637525" cy="509200"/>
          </a:xfrm>
          <a:prstGeom prst="rect">
            <a:avLst/>
          </a:prstGeom>
          <a:noFill/>
          <a:ln>
            <a:noFill/>
          </a:ln>
        </p:spPr>
      </p:pic>
      <p:sp>
        <p:nvSpPr>
          <p:cNvPr id="13" name="Google Shape;422;p35">
            <a:extLst>
              <a:ext uri="{FF2B5EF4-FFF2-40B4-BE49-F238E27FC236}">
                <a16:creationId xmlns:a16="http://schemas.microsoft.com/office/drawing/2014/main" id="{F1499EEE-2671-C8DC-CF5C-AFDF43088293}"/>
              </a:ext>
            </a:extLst>
          </p:cNvPr>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14" name="Google Shape;423;p35">
            <a:extLst>
              <a:ext uri="{FF2B5EF4-FFF2-40B4-BE49-F238E27FC236}">
                <a16:creationId xmlns:a16="http://schemas.microsoft.com/office/drawing/2014/main" id="{A11B2808-B0E4-A7EF-2F51-F4C7EA30990A}"/>
              </a:ext>
            </a:extLst>
          </p:cNvPr>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pic>
        <p:nvPicPr>
          <p:cNvPr id="15" name="Google Shape;425;p35">
            <a:extLst>
              <a:ext uri="{FF2B5EF4-FFF2-40B4-BE49-F238E27FC236}">
                <a16:creationId xmlns:a16="http://schemas.microsoft.com/office/drawing/2014/main" id="{7F7DB996-B39C-19B3-6763-3C8C2D74F101}"/>
              </a:ext>
            </a:extLst>
          </p:cNvPr>
          <p:cNvPicPr preferRelativeResize="0"/>
          <p:nvPr/>
        </p:nvPicPr>
        <p:blipFill>
          <a:blip r:embed="rId10">
            <a:alphaModFix/>
          </a:blip>
          <a:stretch>
            <a:fillRect/>
          </a:stretch>
        </p:blipFill>
        <p:spPr>
          <a:xfrm>
            <a:off x="0" y="4571550"/>
            <a:ext cx="1020078" cy="571500"/>
          </a:xfrm>
          <a:prstGeom prst="rect">
            <a:avLst/>
          </a:prstGeom>
          <a:noFill/>
          <a:ln>
            <a:noFill/>
          </a:ln>
        </p:spPr>
      </p:pic>
      <p:sp>
        <p:nvSpPr>
          <p:cNvPr id="16" name="Google Shape;426;p35">
            <a:extLst>
              <a:ext uri="{FF2B5EF4-FFF2-40B4-BE49-F238E27FC236}">
                <a16:creationId xmlns:a16="http://schemas.microsoft.com/office/drawing/2014/main" id="{9ABC226D-E569-8A3A-2300-F0439CDE7217}"/>
              </a:ext>
            </a:extLst>
          </p:cNvPr>
          <p:cNvSpPr txBox="1">
            <a:spLocks/>
          </p:cNvSpPr>
          <p:nvPr/>
        </p:nvSpPr>
        <p:spPr>
          <a:xfrm>
            <a:off x="5906283" y="4746142"/>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en" smtClean="0">
                <a:solidFill>
                  <a:srgbClr val="F84C1E"/>
                </a:solidFill>
              </a:rPr>
              <a:pPr algn="ctr"/>
              <a:t>34</a:t>
            </a:fld>
            <a:endParaRPr lang="en">
              <a:solidFill>
                <a:srgbClr val="F84C1E"/>
              </a:solidFill>
            </a:endParaRPr>
          </a:p>
        </p:txBody>
      </p:sp>
      <p:cxnSp>
        <p:nvCxnSpPr>
          <p:cNvPr id="17" name="Google Shape;440;p36">
            <a:extLst>
              <a:ext uri="{FF2B5EF4-FFF2-40B4-BE49-F238E27FC236}">
                <a16:creationId xmlns:a16="http://schemas.microsoft.com/office/drawing/2014/main" id="{4882B360-B6A1-E658-C789-CF3B3F8D8906}"/>
              </a:ext>
            </a:extLst>
          </p:cNvPr>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sp>
        <p:nvSpPr>
          <p:cNvPr id="18" name="Google Shape;443;p36">
            <a:extLst>
              <a:ext uri="{FF2B5EF4-FFF2-40B4-BE49-F238E27FC236}">
                <a16:creationId xmlns:a16="http://schemas.microsoft.com/office/drawing/2014/main" id="{777935D8-E128-3A25-837B-3A2A32E4C714}"/>
              </a:ext>
            </a:extLst>
          </p:cNvPr>
          <p:cNvSpPr txBox="1"/>
          <p:nvPr/>
        </p:nvSpPr>
        <p:spPr>
          <a:xfrm>
            <a:off x="509800" y="28100"/>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dirty="0"/>
              <a:t>Event selection</a:t>
            </a:r>
            <a:endParaRPr sz="2200" b="1" dirty="0"/>
          </a:p>
        </p:txBody>
      </p:sp>
      <p:sp>
        <p:nvSpPr>
          <p:cNvPr id="20" name="TextBox 19">
            <a:extLst>
              <a:ext uri="{FF2B5EF4-FFF2-40B4-BE49-F238E27FC236}">
                <a16:creationId xmlns:a16="http://schemas.microsoft.com/office/drawing/2014/main" id="{02C83350-0BE3-CA42-4B79-EEFE56B1C7E4}"/>
              </a:ext>
            </a:extLst>
          </p:cNvPr>
          <p:cNvSpPr txBox="1"/>
          <p:nvPr/>
        </p:nvSpPr>
        <p:spPr>
          <a:xfrm>
            <a:off x="6877878" y="602500"/>
            <a:ext cx="2026517" cy="307777"/>
          </a:xfrm>
          <a:prstGeom prst="rect">
            <a:avLst/>
          </a:prstGeom>
          <a:noFill/>
        </p:spPr>
        <p:txBody>
          <a:bodyPr wrap="none" rtlCol="0">
            <a:spAutoFit/>
          </a:bodyPr>
          <a:lstStyle/>
          <a:p>
            <a:r>
              <a:rPr lang="en-US" dirty="0"/>
              <a:t>Plot credit: Sean </a:t>
            </a:r>
            <a:r>
              <a:rPr lang="en-US" dirty="0" err="1"/>
              <a:t>Jeffas</a:t>
            </a:r>
            <a:endParaRPr lang="en-US" dirty="0"/>
          </a:p>
        </p:txBody>
      </p:sp>
    </p:spTree>
    <p:extLst>
      <p:ext uri="{BB962C8B-B14F-4D97-AF65-F5344CB8AC3E}">
        <p14:creationId xmlns:p14="http://schemas.microsoft.com/office/powerpoint/2010/main" val="407393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0"/>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7" name="Google Shape;497;p40"/>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498" name="Google Shape;498;p40"/>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499" name="Google Shape;499;p40"/>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500" name="Google Shape;500;p40"/>
          <p:cNvCxnSpPr/>
          <p:nvPr/>
        </p:nvCxnSpPr>
        <p:spPr>
          <a:xfrm flipH="1">
            <a:off x="75750" y="658964"/>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501" name="Google Shape;501;p40"/>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502" name="Google Shape;502;p40"/>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35</a:t>
            </a:fld>
            <a:endParaRPr>
              <a:solidFill>
                <a:srgbClr val="F84C1E"/>
              </a:solidFill>
            </a:endParaRPr>
          </a:p>
        </p:txBody>
      </p:sp>
      <p:sp>
        <p:nvSpPr>
          <p:cNvPr id="503" name="Google Shape;503;p40"/>
          <p:cNvSpPr txBox="1"/>
          <p:nvPr/>
        </p:nvSpPr>
        <p:spPr>
          <a:xfrm>
            <a:off x="510039" y="139742"/>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p>
        </p:txBody>
      </p:sp>
      <p:sp>
        <p:nvSpPr>
          <p:cNvPr id="504" name="Google Shape;504;p40"/>
          <p:cNvSpPr txBox="1"/>
          <p:nvPr/>
        </p:nvSpPr>
        <p:spPr>
          <a:xfrm>
            <a:off x="395624" y="846225"/>
            <a:ext cx="8547207" cy="4785895"/>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en-US" sz="2000" dirty="0"/>
              <a:t>GEn-II successfully completed data taking with a high luminosity polarized 3He target!</a:t>
            </a:r>
          </a:p>
          <a:p>
            <a:pPr marL="457200" lvl="0" indent="-317500" algn="l" rtl="0">
              <a:lnSpc>
                <a:spcPct val="115000"/>
              </a:lnSpc>
              <a:spcBef>
                <a:spcPts val="0"/>
              </a:spcBef>
              <a:spcAft>
                <a:spcPts val="0"/>
              </a:spcAft>
              <a:buClr>
                <a:schemeClr val="dk1"/>
              </a:buClr>
              <a:buSzPts val="1400"/>
              <a:buChar char="❏"/>
            </a:pPr>
            <a:endParaRPr lang="en-US" sz="2000" dirty="0"/>
          </a:p>
          <a:p>
            <a:pPr marL="457200" lvl="0" indent="-317500" algn="l" rtl="0">
              <a:lnSpc>
                <a:spcPct val="115000"/>
              </a:lnSpc>
              <a:spcBef>
                <a:spcPts val="0"/>
              </a:spcBef>
              <a:spcAft>
                <a:spcPts val="0"/>
              </a:spcAft>
              <a:buClr>
                <a:schemeClr val="dk1"/>
              </a:buClr>
              <a:buSzPts val="1400"/>
              <a:buChar char="❏"/>
            </a:pPr>
            <a:r>
              <a:rPr lang="en-US" sz="2000" dirty="0"/>
              <a:t>Highly motivated group that meets weekly for analysis meetings</a:t>
            </a:r>
          </a:p>
          <a:p>
            <a:pPr marL="457200" lvl="0" indent="-317500" algn="l" rtl="0">
              <a:lnSpc>
                <a:spcPct val="115000"/>
              </a:lnSpc>
              <a:spcBef>
                <a:spcPts val="0"/>
              </a:spcBef>
              <a:spcAft>
                <a:spcPts val="0"/>
              </a:spcAft>
              <a:buClr>
                <a:schemeClr val="dk1"/>
              </a:buClr>
              <a:buSzPts val="1400"/>
              <a:buChar char="❏"/>
            </a:pPr>
            <a:endParaRPr lang="en-US" sz="2000" dirty="0"/>
          </a:p>
          <a:p>
            <a:pPr marL="457200" lvl="0" indent="-317500" algn="l" rtl="0">
              <a:lnSpc>
                <a:spcPct val="115000"/>
              </a:lnSpc>
              <a:spcBef>
                <a:spcPts val="0"/>
              </a:spcBef>
              <a:spcAft>
                <a:spcPts val="0"/>
              </a:spcAft>
              <a:buClr>
                <a:schemeClr val="dk1"/>
              </a:buClr>
              <a:buSzPts val="1400"/>
              <a:buChar char="❏"/>
            </a:pPr>
            <a:r>
              <a:rPr lang="en-US" sz="2000" dirty="0"/>
              <a:t>Major analysis efforts are underway in terms of timing, calibrations, energy reconstruction, simulations and beam and target polarimetries</a:t>
            </a:r>
          </a:p>
          <a:p>
            <a:pPr marL="457200" lvl="0" indent="-317500" algn="l" rtl="0">
              <a:lnSpc>
                <a:spcPct val="115000"/>
              </a:lnSpc>
              <a:spcBef>
                <a:spcPts val="0"/>
              </a:spcBef>
              <a:spcAft>
                <a:spcPts val="0"/>
              </a:spcAft>
              <a:buClr>
                <a:schemeClr val="dk1"/>
              </a:buClr>
              <a:buSzPts val="1400"/>
              <a:buChar char="❏"/>
            </a:pPr>
            <a:endParaRPr lang="en-US" sz="2000" dirty="0"/>
          </a:p>
          <a:p>
            <a:pPr marL="457200" lvl="0" indent="-317500" algn="l" rtl="0">
              <a:lnSpc>
                <a:spcPct val="115000"/>
              </a:lnSpc>
              <a:spcBef>
                <a:spcPts val="0"/>
              </a:spcBef>
              <a:spcAft>
                <a:spcPts val="0"/>
              </a:spcAft>
              <a:buClr>
                <a:schemeClr val="dk1"/>
              </a:buClr>
              <a:buSzPts val="1400"/>
              <a:buChar char="❏"/>
            </a:pPr>
            <a:r>
              <a:rPr lang="en-US" sz="2000" dirty="0"/>
              <a:t>1 graduated, 8 to go!</a:t>
            </a:r>
          </a:p>
          <a:p>
            <a:pPr marL="457200" lvl="6" indent="-317500">
              <a:lnSpc>
                <a:spcPct val="115000"/>
              </a:lnSpc>
              <a:buClr>
                <a:schemeClr val="dk1"/>
              </a:buClr>
              <a:buSzPts val="1400"/>
              <a:buChar char="❏"/>
            </a:pPr>
            <a:endParaRPr lang="en-US" sz="2000" dirty="0"/>
          </a:p>
          <a:p>
            <a:pPr marL="457200" lvl="6" indent="-317500">
              <a:lnSpc>
                <a:spcPct val="115000"/>
              </a:lnSpc>
              <a:buClr>
                <a:schemeClr val="dk1"/>
              </a:buClr>
              <a:buSzPts val="1400"/>
              <a:buChar char="❏"/>
            </a:pPr>
            <a:endParaRPr lang="en-US" sz="2000" dirty="0"/>
          </a:p>
          <a:p>
            <a:pPr marL="457200" lvl="6" indent="-317500">
              <a:lnSpc>
                <a:spcPct val="115000"/>
              </a:lnSpc>
              <a:buClr>
                <a:schemeClr val="dk1"/>
              </a:buClr>
              <a:buSzPts val="1400"/>
              <a:buChar char="❏"/>
            </a:pPr>
            <a:endParaRPr lang="en-US" sz="2000" dirty="0"/>
          </a:p>
          <a:p>
            <a:pPr marL="457200" lvl="2" indent="-317500">
              <a:lnSpc>
                <a:spcPct val="115000"/>
              </a:lnSpc>
              <a:buClr>
                <a:schemeClr val="dk1"/>
              </a:buClr>
              <a:buSzPts val="1400"/>
              <a:buChar char="❏"/>
            </a:pPr>
            <a:endParaRPr sz="2000" dirty="0"/>
          </a:p>
        </p:txBody>
      </p:sp>
      <p:sp>
        <p:nvSpPr>
          <p:cNvPr id="505" name="Google Shape;505;p40"/>
          <p:cNvSpPr txBox="1"/>
          <p:nvPr/>
        </p:nvSpPr>
        <p:spPr>
          <a:xfrm>
            <a:off x="3484650" y="104463"/>
            <a:ext cx="217470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t>Summary</a:t>
            </a:r>
            <a:endParaRPr sz="24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5"/>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80" name="Google Shape;80;p15"/>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81" name="Google Shape;81;p15"/>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82" name="Google Shape;82;p15"/>
          <p:cNvSpPr txBox="1"/>
          <p:nvPr/>
        </p:nvSpPr>
        <p:spPr>
          <a:xfrm>
            <a:off x="1698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GEn-II Students</a:t>
            </a:r>
            <a:endParaRPr sz="2000" b="1" dirty="0"/>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p:txBody>
      </p:sp>
      <p:cxnSp>
        <p:nvCxnSpPr>
          <p:cNvPr id="83" name="Google Shape;83;p15"/>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84" name="Google Shape;84;p15"/>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85" name="Google Shape;85;p15"/>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36</a:t>
            </a:fld>
            <a:endParaRPr>
              <a:solidFill>
                <a:srgbClr val="F84C1E"/>
              </a:solidFill>
            </a:endParaRPr>
          </a:p>
        </p:txBody>
      </p:sp>
      <p:pic>
        <p:nvPicPr>
          <p:cNvPr id="89" name="Google Shape;89;p15"/>
          <p:cNvPicPr preferRelativeResize="0"/>
          <p:nvPr/>
        </p:nvPicPr>
        <p:blipFill>
          <a:blip r:embed="rId5">
            <a:alphaModFix/>
          </a:blip>
          <a:stretch>
            <a:fillRect/>
          </a:stretch>
        </p:blipFill>
        <p:spPr>
          <a:xfrm>
            <a:off x="2731175" y="3269808"/>
            <a:ext cx="681425" cy="681425"/>
          </a:xfrm>
          <a:prstGeom prst="rect">
            <a:avLst/>
          </a:prstGeom>
          <a:noFill/>
          <a:ln>
            <a:noFill/>
          </a:ln>
        </p:spPr>
      </p:pic>
      <p:pic>
        <p:nvPicPr>
          <p:cNvPr id="90" name="Google Shape;90;p15"/>
          <p:cNvPicPr preferRelativeResize="0"/>
          <p:nvPr/>
        </p:nvPicPr>
        <p:blipFill>
          <a:blip r:embed="rId6">
            <a:alphaModFix/>
          </a:blip>
          <a:stretch>
            <a:fillRect/>
          </a:stretch>
        </p:blipFill>
        <p:spPr>
          <a:xfrm>
            <a:off x="6763924" y="3053998"/>
            <a:ext cx="1121564" cy="619952"/>
          </a:xfrm>
          <a:prstGeom prst="rect">
            <a:avLst/>
          </a:prstGeom>
          <a:noFill/>
          <a:ln>
            <a:noFill/>
          </a:ln>
        </p:spPr>
      </p:pic>
      <p:pic>
        <p:nvPicPr>
          <p:cNvPr id="91" name="Google Shape;91;p15"/>
          <p:cNvPicPr preferRelativeResize="0"/>
          <p:nvPr/>
        </p:nvPicPr>
        <p:blipFill>
          <a:blip r:embed="rId7">
            <a:alphaModFix/>
          </a:blip>
          <a:stretch>
            <a:fillRect/>
          </a:stretch>
        </p:blipFill>
        <p:spPr>
          <a:xfrm>
            <a:off x="266644" y="3047523"/>
            <a:ext cx="1936475" cy="883025"/>
          </a:xfrm>
          <a:prstGeom prst="rect">
            <a:avLst/>
          </a:prstGeom>
          <a:noFill/>
          <a:ln>
            <a:noFill/>
          </a:ln>
        </p:spPr>
      </p:pic>
      <p:pic>
        <p:nvPicPr>
          <p:cNvPr id="92" name="Google Shape;92;p15"/>
          <p:cNvPicPr preferRelativeResize="0"/>
          <p:nvPr/>
        </p:nvPicPr>
        <p:blipFill>
          <a:blip r:embed="rId8">
            <a:alphaModFix/>
          </a:blip>
          <a:stretch>
            <a:fillRect/>
          </a:stretch>
        </p:blipFill>
        <p:spPr>
          <a:xfrm>
            <a:off x="4008741" y="3150801"/>
            <a:ext cx="1278917" cy="797075"/>
          </a:xfrm>
          <a:prstGeom prst="rect">
            <a:avLst/>
          </a:prstGeom>
          <a:noFill/>
          <a:ln>
            <a:noFill/>
          </a:ln>
        </p:spPr>
      </p:pic>
      <p:pic>
        <p:nvPicPr>
          <p:cNvPr id="93" name="Google Shape;93;p15"/>
          <p:cNvPicPr preferRelativeResize="0"/>
          <p:nvPr/>
        </p:nvPicPr>
        <p:blipFill rotWithShape="1">
          <a:blip r:embed="rId9">
            <a:alphaModFix/>
          </a:blip>
          <a:srcRect l="20242"/>
          <a:stretch/>
        </p:blipFill>
        <p:spPr>
          <a:xfrm>
            <a:off x="8024392" y="839188"/>
            <a:ext cx="1009764" cy="1428350"/>
          </a:xfrm>
          <a:prstGeom prst="rect">
            <a:avLst/>
          </a:prstGeom>
          <a:ln>
            <a:noFill/>
          </a:ln>
          <a:effectLst>
            <a:outerShdw blurRad="292100" dist="139700" dir="2700000" algn="tl" rotWithShape="0">
              <a:srgbClr val="333333">
                <a:alpha val="65000"/>
              </a:srgbClr>
            </a:outerShdw>
          </a:effectLst>
        </p:spPr>
      </p:pic>
      <p:pic>
        <p:nvPicPr>
          <p:cNvPr id="94" name="Google Shape;94;p15"/>
          <p:cNvPicPr preferRelativeResize="0"/>
          <p:nvPr/>
        </p:nvPicPr>
        <p:blipFill rotWithShape="1">
          <a:blip r:embed="rId10">
            <a:alphaModFix/>
          </a:blip>
          <a:srcRect l="16139" r="9105"/>
          <a:stretch/>
        </p:blipFill>
        <p:spPr>
          <a:xfrm>
            <a:off x="8051236" y="2930028"/>
            <a:ext cx="956075" cy="1453325"/>
          </a:xfrm>
          <a:prstGeom prst="rect">
            <a:avLst/>
          </a:prstGeom>
          <a:ln>
            <a:noFill/>
          </a:ln>
          <a:effectLst>
            <a:outerShdw blurRad="292100" dist="139700" dir="2700000" algn="tl" rotWithShape="0">
              <a:srgbClr val="333333">
                <a:alpha val="65000"/>
              </a:srgbClr>
            </a:outerShdw>
          </a:effectLst>
        </p:spPr>
      </p:pic>
      <p:sp>
        <p:nvSpPr>
          <p:cNvPr id="95" name="Google Shape;95;p15"/>
          <p:cNvSpPr txBox="1"/>
          <p:nvPr/>
        </p:nvSpPr>
        <p:spPr>
          <a:xfrm>
            <a:off x="151549" y="1096673"/>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a:solidFill>
                  <a:schemeClr val="dk1"/>
                </a:solidFill>
              </a:rPr>
              <a:t>Kate Evans</a:t>
            </a:r>
            <a:endParaRPr sz="800" b="1">
              <a:solidFill>
                <a:schemeClr val="dk1"/>
              </a:solidFill>
            </a:endParaRPr>
          </a:p>
        </p:txBody>
      </p:sp>
      <p:sp>
        <p:nvSpPr>
          <p:cNvPr id="96" name="Google Shape;96;p15"/>
          <p:cNvSpPr txBox="1"/>
          <p:nvPr/>
        </p:nvSpPr>
        <p:spPr>
          <a:xfrm>
            <a:off x="1268090" y="1118846"/>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Jack Jackson</a:t>
            </a:r>
            <a:endParaRPr sz="800" b="1" dirty="0">
              <a:solidFill>
                <a:schemeClr val="dk1"/>
              </a:solidFill>
            </a:endParaRPr>
          </a:p>
        </p:txBody>
      </p:sp>
      <p:sp>
        <p:nvSpPr>
          <p:cNvPr id="97" name="Google Shape;97;p15"/>
          <p:cNvSpPr txBox="1"/>
          <p:nvPr/>
        </p:nvSpPr>
        <p:spPr>
          <a:xfrm>
            <a:off x="2712772" y="1150443"/>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Gary Penman</a:t>
            </a:r>
            <a:endParaRPr sz="800" b="1" dirty="0">
              <a:solidFill>
                <a:schemeClr val="dk1"/>
              </a:solidFill>
            </a:endParaRPr>
          </a:p>
        </p:txBody>
      </p:sp>
      <p:sp>
        <p:nvSpPr>
          <p:cNvPr id="98" name="Google Shape;98;p15"/>
          <p:cNvSpPr txBox="1"/>
          <p:nvPr/>
        </p:nvSpPr>
        <p:spPr>
          <a:xfrm>
            <a:off x="3995598" y="1135109"/>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Faraz Chahili</a:t>
            </a:r>
            <a:endParaRPr sz="800" b="1" dirty="0">
              <a:solidFill>
                <a:schemeClr val="dk1"/>
              </a:solidFill>
            </a:endParaRPr>
          </a:p>
        </p:txBody>
      </p:sp>
      <p:sp>
        <p:nvSpPr>
          <p:cNvPr id="99" name="Google Shape;99;p15"/>
          <p:cNvSpPr txBox="1"/>
          <p:nvPr/>
        </p:nvSpPr>
        <p:spPr>
          <a:xfrm>
            <a:off x="6876206" y="575261"/>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Me</a:t>
            </a:r>
            <a:endParaRPr sz="800" b="1" dirty="0">
              <a:solidFill>
                <a:schemeClr val="dk1"/>
              </a:solidFill>
            </a:endParaRPr>
          </a:p>
        </p:txBody>
      </p:sp>
      <p:sp>
        <p:nvSpPr>
          <p:cNvPr id="100" name="Google Shape;100;p15"/>
          <p:cNvSpPr txBox="1"/>
          <p:nvPr/>
        </p:nvSpPr>
        <p:spPr>
          <a:xfrm>
            <a:off x="5430045" y="614700"/>
            <a:ext cx="12174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Vimukthi Gamage</a:t>
            </a:r>
            <a:endParaRPr sz="800" b="1" dirty="0">
              <a:solidFill>
                <a:schemeClr val="dk1"/>
              </a:solidFill>
            </a:endParaRPr>
          </a:p>
        </p:txBody>
      </p:sp>
      <p:sp>
        <p:nvSpPr>
          <p:cNvPr id="101" name="Google Shape;101;p15"/>
          <p:cNvSpPr txBox="1"/>
          <p:nvPr/>
        </p:nvSpPr>
        <p:spPr>
          <a:xfrm>
            <a:off x="7938928" y="593100"/>
            <a:ext cx="11595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Jacob </a:t>
            </a:r>
            <a:r>
              <a:rPr lang="en" sz="800" b="1" dirty="0" err="1">
                <a:solidFill>
                  <a:schemeClr val="dk1"/>
                </a:solidFill>
              </a:rPr>
              <a:t>Koenemann</a:t>
            </a:r>
            <a:endParaRPr sz="800" b="1" dirty="0">
              <a:solidFill>
                <a:schemeClr val="dk1"/>
              </a:solidFill>
            </a:endParaRPr>
          </a:p>
        </p:txBody>
      </p:sp>
      <p:sp>
        <p:nvSpPr>
          <p:cNvPr id="102" name="Google Shape;102;p15"/>
          <p:cNvSpPr txBox="1"/>
          <p:nvPr/>
        </p:nvSpPr>
        <p:spPr>
          <a:xfrm>
            <a:off x="5576645" y="2678353"/>
            <a:ext cx="12174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err="1">
                <a:solidFill>
                  <a:schemeClr val="dk1"/>
                </a:solidFill>
              </a:rPr>
              <a:t>Braiain</a:t>
            </a:r>
            <a:r>
              <a:rPr lang="en" sz="800" b="1" dirty="0">
                <a:solidFill>
                  <a:schemeClr val="dk1"/>
                </a:solidFill>
              </a:rPr>
              <a:t> </a:t>
            </a:r>
            <a:r>
              <a:rPr lang="en" sz="800" b="1" dirty="0" err="1">
                <a:solidFill>
                  <a:schemeClr val="dk1"/>
                </a:solidFill>
              </a:rPr>
              <a:t>Mederos</a:t>
            </a:r>
            <a:endParaRPr sz="800" b="1" dirty="0">
              <a:solidFill>
                <a:schemeClr val="dk1"/>
              </a:solidFill>
            </a:endParaRPr>
          </a:p>
        </p:txBody>
      </p:sp>
      <p:sp>
        <p:nvSpPr>
          <p:cNvPr id="103" name="Google Shape;103;p15"/>
          <p:cNvSpPr txBox="1"/>
          <p:nvPr/>
        </p:nvSpPr>
        <p:spPr>
          <a:xfrm>
            <a:off x="8007349" y="2652228"/>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Sean </a:t>
            </a:r>
            <a:r>
              <a:rPr lang="en" sz="800" b="1" dirty="0" err="1">
                <a:solidFill>
                  <a:schemeClr val="dk1"/>
                </a:solidFill>
              </a:rPr>
              <a:t>Jeffas</a:t>
            </a:r>
            <a:endParaRPr sz="800" b="1" dirty="0">
              <a:solidFill>
                <a:schemeClr val="dk1"/>
              </a:solidFill>
            </a:endParaRPr>
          </a:p>
        </p:txBody>
      </p:sp>
      <p:sp>
        <p:nvSpPr>
          <p:cNvPr id="104" name="Google Shape;104;p15"/>
          <p:cNvSpPr txBox="1"/>
          <p:nvPr/>
        </p:nvSpPr>
        <p:spPr>
          <a:xfrm>
            <a:off x="7243150" y="3774778"/>
            <a:ext cx="897000" cy="27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b="1" dirty="0">
                <a:solidFill>
                  <a:schemeClr val="dk1"/>
                </a:solidFill>
              </a:rPr>
              <a:t>Graduated July 2024</a:t>
            </a:r>
            <a:endParaRPr sz="800" b="1" dirty="0">
              <a:solidFill>
                <a:schemeClr val="dk1"/>
              </a:solidFill>
            </a:endParaRPr>
          </a:p>
        </p:txBody>
      </p:sp>
      <p:pic>
        <p:nvPicPr>
          <p:cNvPr id="105" name="Google Shape;105;p15"/>
          <p:cNvPicPr preferRelativeResize="0"/>
          <p:nvPr/>
        </p:nvPicPr>
        <p:blipFill rotWithShape="1">
          <a:blip r:embed="rId11">
            <a:alphaModFix/>
          </a:blip>
          <a:srcRect l="13161" r="10977"/>
          <a:stretch/>
        </p:blipFill>
        <p:spPr>
          <a:xfrm>
            <a:off x="5446922" y="858496"/>
            <a:ext cx="1108642" cy="1428349"/>
          </a:xfrm>
          <a:prstGeom prst="rect">
            <a:avLst/>
          </a:prstGeom>
          <a:ln>
            <a:noFill/>
          </a:ln>
          <a:effectLst>
            <a:outerShdw blurRad="292100" dist="139700" dir="2700000" algn="tl" rotWithShape="0">
              <a:srgbClr val="333333">
                <a:alpha val="65000"/>
              </a:srgbClr>
            </a:outerShdw>
          </a:effectLst>
        </p:spPr>
      </p:pic>
      <p:pic>
        <p:nvPicPr>
          <p:cNvPr id="106" name="Google Shape;106;p15"/>
          <p:cNvPicPr preferRelativeResize="0"/>
          <p:nvPr/>
        </p:nvPicPr>
        <p:blipFill rotWithShape="1">
          <a:blip r:embed="rId12">
            <a:alphaModFix/>
          </a:blip>
          <a:srcRect r="4870" b="980"/>
          <a:stretch/>
        </p:blipFill>
        <p:spPr>
          <a:xfrm>
            <a:off x="5723750" y="2934879"/>
            <a:ext cx="1020074" cy="1453300"/>
          </a:xfrm>
          <a:prstGeom prst="rect">
            <a:avLst/>
          </a:prstGeom>
          <a:ln>
            <a:noFill/>
          </a:ln>
          <a:effectLst>
            <a:outerShdw blurRad="292100" dist="139700" dir="2700000" algn="tl" rotWithShape="0">
              <a:srgbClr val="333333">
                <a:alpha val="65000"/>
              </a:srgbClr>
            </a:outerShdw>
          </a:effectLst>
        </p:spPr>
      </p:pic>
      <p:pic>
        <p:nvPicPr>
          <p:cNvPr id="107" name="Google Shape;107;p15"/>
          <p:cNvPicPr preferRelativeResize="0"/>
          <p:nvPr/>
        </p:nvPicPr>
        <p:blipFill rotWithShape="1">
          <a:blip r:embed="rId13">
            <a:alphaModFix/>
          </a:blip>
          <a:srcRect t="12434"/>
          <a:stretch/>
        </p:blipFill>
        <p:spPr>
          <a:xfrm>
            <a:off x="4053018" y="1428242"/>
            <a:ext cx="1048051" cy="149008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D6C91EE8-354A-1941-0C25-A5481567B269}"/>
              </a:ext>
            </a:extLst>
          </p:cNvPr>
          <p:cNvPicPr>
            <a:picLocks noChangeAspect="1"/>
          </p:cNvPicPr>
          <p:nvPr/>
        </p:nvPicPr>
        <p:blipFill rotWithShape="1">
          <a:blip r:embed="rId14"/>
          <a:srcRect l="12283" t="20000" r="12309" b="7155"/>
          <a:stretch/>
        </p:blipFill>
        <p:spPr>
          <a:xfrm>
            <a:off x="6854370" y="846021"/>
            <a:ext cx="1016786" cy="145330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0C560FE-22E6-885F-8507-28D84F5F8F23}"/>
              </a:ext>
            </a:extLst>
          </p:cNvPr>
          <p:cNvSpPr txBox="1"/>
          <p:nvPr/>
        </p:nvSpPr>
        <p:spPr>
          <a:xfrm>
            <a:off x="4337574" y="2890623"/>
            <a:ext cx="560620" cy="215444"/>
          </a:xfrm>
          <a:prstGeom prst="rect">
            <a:avLst/>
          </a:prstGeom>
          <a:noFill/>
        </p:spPr>
        <p:txBody>
          <a:bodyPr wrap="square" rtlCol="0">
            <a:spAutoFit/>
          </a:bodyPr>
          <a:lstStyle/>
          <a:p>
            <a:r>
              <a:rPr lang="en-US" sz="800" b="1" dirty="0"/>
              <a:t>Moller</a:t>
            </a:r>
          </a:p>
        </p:txBody>
      </p:sp>
      <p:sp>
        <p:nvSpPr>
          <p:cNvPr id="5" name="TextBox 4">
            <a:extLst>
              <a:ext uri="{FF2B5EF4-FFF2-40B4-BE49-F238E27FC236}">
                <a16:creationId xmlns:a16="http://schemas.microsoft.com/office/drawing/2014/main" id="{72D4F02D-DE4A-EF17-B022-D5DA4DA69D9E}"/>
              </a:ext>
            </a:extLst>
          </p:cNvPr>
          <p:cNvSpPr txBox="1"/>
          <p:nvPr/>
        </p:nvSpPr>
        <p:spPr>
          <a:xfrm>
            <a:off x="5794928" y="2295309"/>
            <a:ext cx="487634" cy="215444"/>
          </a:xfrm>
          <a:prstGeom prst="rect">
            <a:avLst/>
          </a:prstGeom>
          <a:noFill/>
        </p:spPr>
        <p:txBody>
          <a:bodyPr wrap="none" rtlCol="0">
            <a:spAutoFit/>
          </a:bodyPr>
          <a:lstStyle/>
          <a:p>
            <a:r>
              <a:rPr lang="en-US" sz="800" b="1" dirty="0"/>
              <a:t>GEMS</a:t>
            </a:r>
          </a:p>
        </p:txBody>
      </p:sp>
      <p:sp>
        <p:nvSpPr>
          <p:cNvPr id="6" name="TextBox 5">
            <a:extLst>
              <a:ext uri="{FF2B5EF4-FFF2-40B4-BE49-F238E27FC236}">
                <a16:creationId xmlns:a16="http://schemas.microsoft.com/office/drawing/2014/main" id="{337A8B08-CFF2-2848-CFB7-3B4C649C4066}"/>
              </a:ext>
            </a:extLst>
          </p:cNvPr>
          <p:cNvSpPr txBox="1"/>
          <p:nvPr/>
        </p:nvSpPr>
        <p:spPr>
          <a:xfrm>
            <a:off x="258143" y="2956153"/>
            <a:ext cx="786160" cy="338554"/>
          </a:xfrm>
          <a:prstGeom prst="rect">
            <a:avLst/>
          </a:prstGeom>
          <a:noFill/>
        </p:spPr>
        <p:txBody>
          <a:bodyPr wrap="square" rtlCol="0">
            <a:spAutoFit/>
          </a:bodyPr>
          <a:lstStyle/>
          <a:p>
            <a:pPr algn="ctr"/>
            <a:r>
              <a:rPr lang="en-US" sz="800" b="1" dirty="0"/>
              <a:t>Target and BBCAL</a:t>
            </a:r>
          </a:p>
        </p:txBody>
      </p:sp>
      <p:sp>
        <p:nvSpPr>
          <p:cNvPr id="7" name="TextBox 6">
            <a:extLst>
              <a:ext uri="{FF2B5EF4-FFF2-40B4-BE49-F238E27FC236}">
                <a16:creationId xmlns:a16="http://schemas.microsoft.com/office/drawing/2014/main" id="{8268079D-F511-39EA-2D31-399F5638CE52}"/>
              </a:ext>
            </a:extLst>
          </p:cNvPr>
          <p:cNvSpPr txBox="1"/>
          <p:nvPr/>
        </p:nvSpPr>
        <p:spPr>
          <a:xfrm>
            <a:off x="1378930" y="2933976"/>
            <a:ext cx="786160" cy="338554"/>
          </a:xfrm>
          <a:prstGeom prst="rect">
            <a:avLst/>
          </a:prstGeom>
          <a:noFill/>
        </p:spPr>
        <p:txBody>
          <a:bodyPr wrap="square" rtlCol="0">
            <a:spAutoFit/>
          </a:bodyPr>
          <a:lstStyle/>
          <a:p>
            <a:pPr algn="ctr"/>
            <a:r>
              <a:rPr lang="en-US" sz="800" b="1" dirty="0"/>
              <a:t>Target and GRINCH</a:t>
            </a:r>
          </a:p>
        </p:txBody>
      </p:sp>
      <p:sp>
        <p:nvSpPr>
          <p:cNvPr id="8" name="TextBox 7">
            <a:extLst>
              <a:ext uri="{FF2B5EF4-FFF2-40B4-BE49-F238E27FC236}">
                <a16:creationId xmlns:a16="http://schemas.microsoft.com/office/drawing/2014/main" id="{327E671E-E770-AF3F-91CC-233AA50789CE}"/>
              </a:ext>
            </a:extLst>
          </p:cNvPr>
          <p:cNvSpPr txBox="1"/>
          <p:nvPr/>
        </p:nvSpPr>
        <p:spPr>
          <a:xfrm>
            <a:off x="2768192" y="2896001"/>
            <a:ext cx="786160" cy="338554"/>
          </a:xfrm>
          <a:prstGeom prst="rect">
            <a:avLst/>
          </a:prstGeom>
          <a:noFill/>
        </p:spPr>
        <p:txBody>
          <a:bodyPr wrap="square" rtlCol="0">
            <a:spAutoFit/>
          </a:bodyPr>
          <a:lstStyle/>
          <a:p>
            <a:pPr algn="ctr"/>
            <a:r>
              <a:rPr lang="en-US" sz="800" b="1" dirty="0"/>
              <a:t>Target and Hodo</a:t>
            </a:r>
          </a:p>
        </p:txBody>
      </p:sp>
      <p:sp>
        <p:nvSpPr>
          <p:cNvPr id="9" name="TextBox 8">
            <a:extLst>
              <a:ext uri="{FF2B5EF4-FFF2-40B4-BE49-F238E27FC236}">
                <a16:creationId xmlns:a16="http://schemas.microsoft.com/office/drawing/2014/main" id="{39F9EB31-6470-9349-F1BE-D2C77192EBA3}"/>
              </a:ext>
            </a:extLst>
          </p:cNvPr>
          <p:cNvSpPr txBox="1"/>
          <p:nvPr/>
        </p:nvSpPr>
        <p:spPr>
          <a:xfrm>
            <a:off x="6885540" y="2333345"/>
            <a:ext cx="1023037" cy="215444"/>
          </a:xfrm>
          <a:prstGeom prst="rect">
            <a:avLst/>
          </a:prstGeom>
          <a:noFill/>
        </p:spPr>
        <p:txBody>
          <a:bodyPr wrap="none" rtlCol="0">
            <a:spAutoFit/>
          </a:bodyPr>
          <a:lstStyle/>
          <a:p>
            <a:r>
              <a:rPr lang="en-US" sz="800" b="1" dirty="0"/>
              <a:t>Target and HCAL</a:t>
            </a:r>
          </a:p>
        </p:txBody>
      </p:sp>
      <p:sp>
        <p:nvSpPr>
          <p:cNvPr id="10" name="TextBox 9">
            <a:extLst>
              <a:ext uri="{FF2B5EF4-FFF2-40B4-BE49-F238E27FC236}">
                <a16:creationId xmlns:a16="http://schemas.microsoft.com/office/drawing/2014/main" id="{FF2B53E2-9D86-CD1F-F3A0-6CF92B0963B8}"/>
              </a:ext>
            </a:extLst>
          </p:cNvPr>
          <p:cNvSpPr txBox="1"/>
          <p:nvPr/>
        </p:nvSpPr>
        <p:spPr>
          <a:xfrm>
            <a:off x="8140150" y="2286845"/>
            <a:ext cx="744114" cy="215444"/>
          </a:xfrm>
          <a:prstGeom prst="rect">
            <a:avLst/>
          </a:prstGeom>
          <a:noFill/>
        </p:spPr>
        <p:txBody>
          <a:bodyPr wrap="none" rtlCol="0">
            <a:spAutoFit/>
          </a:bodyPr>
          <a:lstStyle/>
          <a:p>
            <a:r>
              <a:rPr lang="en-US" sz="800" b="1" dirty="0"/>
              <a:t>Target UVA</a:t>
            </a:r>
          </a:p>
        </p:txBody>
      </p:sp>
      <p:sp>
        <p:nvSpPr>
          <p:cNvPr id="11" name="TextBox 10">
            <a:extLst>
              <a:ext uri="{FF2B5EF4-FFF2-40B4-BE49-F238E27FC236}">
                <a16:creationId xmlns:a16="http://schemas.microsoft.com/office/drawing/2014/main" id="{9778BF11-B93C-26F0-8E67-DDD92FB501F7}"/>
              </a:ext>
            </a:extLst>
          </p:cNvPr>
          <p:cNvSpPr txBox="1"/>
          <p:nvPr/>
        </p:nvSpPr>
        <p:spPr>
          <a:xfrm>
            <a:off x="5861730" y="4395861"/>
            <a:ext cx="744114" cy="215444"/>
          </a:xfrm>
          <a:prstGeom prst="rect">
            <a:avLst/>
          </a:prstGeom>
          <a:noFill/>
        </p:spPr>
        <p:txBody>
          <a:bodyPr wrap="none" rtlCol="0">
            <a:spAutoFit/>
          </a:bodyPr>
          <a:lstStyle/>
          <a:p>
            <a:r>
              <a:rPr lang="en-US" sz="800" b="1" dirty="0"/>
              <a:t>Target UVA</a:t>
            </a:r>
          </a:p>
        </p:txBody>
      </p:sp>
      <p:pic>
        <p:nvPicPr>
          <p:cNvPr id="12" name="Picture 11">
            <a:extLst>
              <a:ext uri="{FF2B5EF4-FFF2-40B4-BE49-F238E27FC236}">
                <a16:creationId xmlns:a16="http://schemas.microsoft.com/office/drawing/2014/main" id="{177FB981-DDFE-6CD4-5485-8ADDE77F2EED}"/>
              </a:ext>
            </a:extLst>
          </p:cNvPr>
          <p:cNvPicPr>
            <a:picLocks noChangeAspect="1"/>
          </p:cNvPicPr>
          <p:nvPr/>
        </p:nvPicPr>
        <p:blipFill>
          <a:blip r:embed="rId15"/>
          <a:stretch>
            <a:fillRect/>
          </a:stretch>
        </p:blipFill>
        <p:spPr>
          <a:xfrm>
            <a:off x="2636119" y="1417376"/>
            <a:ext cx="1082938" cy="150095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41068FD-FCBF-1BF5-5ECA-EFDE02940F22}"/>
              </a:ext>
            </a:extLst>
          </p:cNvPr>
          <p:cNvPicPr>
            <a:picLocks noChangeAspect="1"/>
          </p:cNvPicPr>
          <p:nvPr/>
        </p:nvPicPr>
        <p:blipFill rotWithShape="1">
          <a:blip r:embed="rId16"/>
          <a:srcRect l="18589" t="1663" r="15982" b="-1663"/>
          <a:stretch/>
        </p:blipFill>
        <p:spPr>
          <a:xfrm>
            <a:off x="1293760" y="1414079"/>
            <a:ext cx="1002101" cy="153157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E345028A-6C12-0A1E-75F7-B00F770D0FD2}"/>
              </a:ext>
            </a:extLst>
          </p:cNvPr>
          <p:cNvPicPr>
            <a:picLocks noChangeAspect="1"/>
          </p:cNvPicPr>
          <p:nvPr/>
        </p:nvPicPr>
        <p:blipFill rotWithShape="1">
          <a:blip r:embed="rId17"/>
          <a:srcRect l="11541" r="16893"/>
          <a:stretch/>
        </p:blipFill>
        <p:spPr>
          <a:xfrm>
            <a:off x="153967" y="1407446"/>
            <a:ext cx="1067508" cy="1491646"/>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846435A-C85D-4DFC-3379-34C13988FB87}"/>
              </a:ext>
            </a:extLst>
          </p:cNvPr>
          <p:cNvSpPr txBox="1"/>
          <p:nvPr/>
        </p:nvSpPr>
        <p:spPr>
          <a:xfrm>
            <a:off x="8268390" y="4414284"/>
            <a:ext cx="487634" cy="215444"/>
          </a:xfrm>
          <a:prstGeom prst="rect">
            <a:avLst/>
          </a:prstGeom>
          <a:noFill/>
        </p:spPr>
        <p:txBody>
          <a:bodyPr wrap="none" rtlCol="0">
            <a:spAutoFit/>
          </a:bodyPr>
          <a:lstStyle/>
          <a:p>
            <a:r>
              <a:rPr lang="en-US" sz="800" b="1" dirty="0"/>
              <a:t>GEMS</a:t>
            </a:r>
          </a:p>
        </p:txBody>
      </p:sp>
    </p:spTree>
    <p:extLst>
      <p:ext uri="{BB962C8B-B14F-4D97-AF65-F5344CB8AC3E}">
        <p14:creationId xmlns:p14="http://schemas.microsoft.com/office/powerpoint/2010/main" val="4012552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1"/>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1" name="Google Shape;511;p41"/>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512" name="Google Shape;512;p41"/>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513" name="Google Shape;513;p41"/>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514" name="Google Shape;514;p41"/>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515" name="Google Shape;515;p41"/>
          <p:cNvPicPr preferRelativeResize="0"/>
          <p:nvPr/>
        </p:nvPicPr>
        <p:blipFill>
          <a:blip r:embed="rId4">
            <a:alphaModFix/>
          </a:blip>
          <a:stretch>
            <a:fillRect/>
          </a:stretch>
        </p:blipFill>
        <p:spPr>
          <a:xfrm>
            <a:off x="0" y="4571550"/>
            <a:ext cx="1020078" cy="571500"/>
          </a:xfrm>
          <a:prstGeom prst="rect">
            <a:avLst/>
          </a:prstGeom>
          <a:noFill/>
          <a:ln>
            <a:noFill/>
          </a:ln>
        </p:spPr>
      </p:pic>
      <p:sp>
        <p:nvSpPr>
          <p:cNvPr id="516" name="Google Shape;516;p41"/>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37</a:t>
            </a:fld>
            <a:endParaRPr>
              <a:solidFill>
                <a:srgbClr val="F84C1E"/>
              </a:solidFill>
            </a:endParaRPr>
          </a:p>
        </p:txBody>
      </p:sp>
      <p:sp>
        <p:nvSpPr>
          <p:cNvPr id="517" name="Google Shape;517;p41"/>
          <p:cNvSpPr txBox="1"/>
          <p:nvPr/>
        </p:nvSpPr>
        <p:spPr>
          <a:xfrm>
            <a:off x="509800" y="28100"/>
            <a:ext cx="8073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p>
        </p:txBody>
      </p:sp>
      <p:sp>
        <p:nvSpPr>
          <p:cNvPr id="518" name="Google Shape;518;p41"/>
          <p:cNvSpPr txBox="1"/>
          <p:nvPr/>
        </p:nvSpPr>
        <p:spPr>
          <a:xfrm>
            <a:off x="3484650" y="1863750"/>
            <a:ext cx="21747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t>Extras</a:t>
            </a:r>
            <a:endParaRPr sz="36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2"/>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GEN Pass 1</a:t>
            </a:r>
            <a:endParaRPr/>
          </a:p>
        </p:txBody>
      </p:sp>
      <p:sp>
        <p:nvSpPr>
          <p:cNvPr id="524" name="Google Shape;524;p42"/>
          <p:cNvSpPr txBox="1">
            <a:spLocks noGrp="1"/>
          </p:cNvSpPr>
          <p:nvPr>
            <p:ph type="body" idx="1"/>
          </p:nvPr>
        </p:nvSpPr>
        <p:spPr>
          <a:xfrm>
            <a:off x="3254925" y="2494975"/>
            <a:ext cx="3112500" cy="1139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solidFill>
                  <a:schemeClr val="dk1"/>
                </a:solidFill>
              </a:rPr>
              <a:t>Post TW correction alignment check (Bar 44)</a:t>
            </a:r>
            <a:endParaRPr sz="1400">
              <a:solidFill>
                <a:schemeClr val="dk1"/>
              </a:solidFill>
            </a:endParaRPr>
          </a:p>
        </p:txBody>
      </p:sp>
      <p:sp>
        <p:nvSpPr>
          <p:cNvPr id="525" name="Google Shape;525;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pic>
        <p:nvPicPr>
          <p:cNvPr id="526" name="Google Shape;526;p42"/>
          <p:cNvPicPr preferRelativeResize="0"/>
          <p:nvPr/>
        </p:nvPicPr>
        <p:blipFill rotWithShape="1">
          <a:blip r:embed="rId3">
            <a:alphaModFix/>
          </a:blip>
          <a:srcRect b="-30804"/>
          <a:stretch/>
        </p:blipFill>
        <p:spPr>
          <a:xfrm>
            <a:off x="3256150" y="520650"/>
            <a:ext cx="2958800" cy="2582475"/>
          </a:xfrm>
          <a:prstGeom prst="rect">
            <a:avLst/>
          </a:prstGeom>
          <a:noFill/>
          <a:ln w="9525" cap="flat" cmpd="sng">
            <a:solidFill>
              <a:schemeClr val="dk2"/>
            </a:solidFill>
            <a:prstDash val="solid"/>
            <a:round/>
            <a:headEnd type="none" w="sm" len="sm"/>
            <a:tailEnd type="none" w="sm" len="sm"/>
          </a:ln>
        </p:spPr>
      </p:pic>
      <p:pic>
        <p:nvPicPr>
          <p:cNvPr id="527" name="Google Shape;527;p42"/>
          <p:cNvPicPr preferRelativeResize="0"/>
          <p:nvPr/>
        </p:nvPicPr>
        <p:blipFill rotWithShape="1">
          <a:blip r:embed="rId4">
            <a:alphaModFix/>
          </a:blip>
          <a:srcRect b="-27080"/>
          <a:stretch/>
        </p:blipFill>
        <p:spPr>
          <a:xfrm>
            <a:off x="90275" y="520650"/>
            <a:ext cx="2896674" cy="2582475"/>
          </a:xfrm>
          <a:prstGeom prst="rect">
            <a:avLst/>
          </a:prstGeom>
          <a:noFill/>
          <a:ln w="9525" cap="flat" cmpd="sng">
            <a:solidFill>
              <a:schemeClr val="dk2"/>
            </a:solidFill>
            <a:prstDash val="solid"/>
            <a:round/>
            <a:headEnd type="none" w="sm" len="sm"/>
            <a:tailEnd type="none" w="sm" len="sm"/>
          </a:ln>
        </p:spPr>
      </p:pic>
      <p:sp>
        <p:nvSpPr>
          <p:cNvPr id="528" name="Google Shape;528;p42"/>
          <p:cNvSpPr txBox="1">
            <a:spLocks noGrp="1"/>
          </p:cNvSpPr>
          <p:nvPr>
            <p:ph type="body" idx="1"/>
          </p:nvPr>
        </p:nvSpPr>
        <p:spPr>
          <a:xfrm>
            <a:off x="90275" y="2564625"/>
            <a:ext cx="2896800" cy="538500"/>
          </a:xfrm>
          <a:prstGeom prst="rect">
            <a:avLst/>
          </a:prstGeom>
          <a:ln>
            <a:noFill/>
          </a:ln>
        </p:spPr>
        <p:txBody>
          <a:bodyPr spcFirstLastPara="1" wrap="square" lIns="91425" tIns="91425" rIns="91425" bIns="91425" anchor="t" anchorCtr="0">
            <a:normAutofit fontScale="55000" lnSpcReduction="20000"/>
          </a:bodyPr>
          <a:lstStyle/>
          <a:p>
            <a:pPr marL="0" lvl="0" indent="0" algn="l" rtl="0">
              <a:spcBef>
                <a:spcPts val="0"/>
              </a:spcBef>
              <a:spcAft>
                <a:spcPts val="1200"/>
              </a:spcAft>
              <a:buNone/>
            </a:pPr>
            <a:r>
              <a:rPr lang="en" sz="1400">
                <a:solidFill>
                  <a:schemeClr val="dk1"/>
                </a:solidFill>
              </a:rPr>
              <a:t>Timewalk observed in TDC Leading Edge vs TOT (Bar 44)</a:t>
            </a:r>
            <a:endParaRPr sz="1400">
              <a:solidFill>
                <a:schemeClr val="dk1"/>
              </a:solidFill>
            </a:endParaRPr>
          </a:p>
        </p:txBody>
      </p:sp>
      <p:pic>
        <p:nvPicPr>
          <p:cNvPr id="529" name="Google Shape;529;p42"/>
          <p:cNvPicPr preferRelativeResize="0"/>
          <p:nvPr/>
        </p:nvPicPr>
        <p:blipFill rotWithShape="1">
          <a:blip r:embed="rId5">
            <a:alphaModFix/>
          </a:blip>
          <a:srcRect b="-22880"/>
          <a:stretch/>
        </p:blipFill>
        <p:spPr>
          <a:xfrm>
            <a:off x="6367350" y="429825"/>
            <a:ext cx="2693450" cy="4233400"/>
          </a:xfrm>
          <a:prstGeom prst="rect">
            <a:avLst/>
          </a:prstGeom>
          <a:noFill/>
          <a:ln w="9525" cap="flat" cmpd="sng">
            <a:solidFill>
              <a:schemeClr val="dk2"/>
            </a:solidFill>
            <a:prstDash val="solid"/>
            <a:round/>
            <a:headEnd type="none" w="sm" len="sm"/>
            <a:tailEnd type="none" w="sm" len="sm"/>
          </a:ln>
        </p:spPr>
      </p:pic>
      <p:sp>
        <p:nvSpPr>
          <p:cNvPr id="530" name="Google Shape;530;p42"/>
          <p:cNvSpPr txBox="1"/>
          <p:nvPr/>
        </p:nvSpPr>
        <p:spPr>
          <a:xfrm>
            <a:off x="6367425" y="3806775"/>
            <a:ext cx="2693400" cy="53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Position alignment relative to GEMs in dispersive plane after v</a:t>
            </a:r>
            <a:r>
              <a:rPr lang="en" baseline="-25000">
                <a:solidFill>
                  <a:schemeClr val="dk1"/>
                </a:solidFill>
              </a:rPr>
              <a:t>scint</a:t>
            </a:r>
            <a:r>
              <a:rPr lang="en">
                <a:solidFill>
                  <a:schemeClr val="dk1"/>
                </a:solidFill>
              </a:rPr>
              <a:t> calibration</a:t>
            </a:r>
            <a:endParaRPr>
              <a:solidFill>
                <a:schemeClr val="dk1"/>
              </a:solidFill>
            </a:endParaRPr>
          </a:p>
        </p:txBody>
      </p:sp>
      <p:pic>
        <p:nvPicPr>
          <p:cNvPr id="531" name="Google Shape;531;p42"/>
          <p:cNvPicPr preferRelativeResize="0"/>
          <p:nvPr/>
        </p:nvPicPr>
        <p:blipFill rotWithShape="1">
          <a:blip r:embed="rId6">
            <a:alphaModFix/>
          </a:blip>
          <a:srcRect r="-61629"/>
          <a:stretch/>
        </p:blipFill>
        <p:spPr>
          <a:xfrm>
            <a:off x="713900" y="3204800"/>
            <a:ext cx="4422400" cy="1852025"/>
          </a:xfrm>
          <a:prstGeom prst="rect">
            <a:avLst/>
          </a:prstGeom>
          <a:noFill/>
          <a:ln w="9525" cap="flat" cmpd="sng">
            <a:solidFill>
              <a:srgbClr val="595959"/>
            </a:solidFill>
            <a:prstDash val="solid"/>
            <a:round/>
            <a:headEnd type="none" w="sm" len="sm"/>
            <a:tailEnd type="none" w="sm" len="sm"/>
          </a:ln>
        </p:spPr>
      </p:pic>
      <p:sp>
        <p:nvSpPr>
          <p:cNvPr id="532" name="Google Shape;532;p42"/>
          <p:cNvSpPr txBox="1"/>
          <p:nvPr/>
        </p:nvSpPr>
        <p:spPr>
          <a:xfrm>
            <a:off x="3449100" y="3204800"/>
            <a:ext cx="1687200" cy="13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HCal TDC - Hodo TDC Coincidence Time resolution after Pass1</a:t>
            </a:r>
            <a:endParaRPr sz="1500">
              <a:solidFill>
                <a:schemeClr val="dk1"/>
              </a:solidFill>
            </a:endParaRPr>
          </a:p>
        </p:txBody>
      </p:sp>
      <p:sp>
        <p:nvSpPr>
          <p:cNvPr id="533" name="Google Shape;533;p42"/>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Hodoscope</a:t>
            </a:r>
            <a:endParaRPr sz="2200"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pic>
        <p:nvPicPr>
          <p:cNvPr id="539" name="Google Shape;539;p43"/>
          <p:cNvPicPr preferRelativeResize="0"/>
          <p:nvPr/>
        </p:nvPicPr>
        <p:blipFill>
          <a:blip r:embed="rId3">
            <a:alphaModFix/>
          </a:blip>
          <a:stretch>
            <a:fillRect/>
          </a:stretch>
        </p:blipFill>
        <p:spPr>
          <a:xfrm>
            <a:off x="0" y="0"/>
            <a:ext cx="7967658" cy="5143500"/>
          </a:xfrm>
          <a:prstGeom prst="rect">
            <a:avLst/>
          </a:prstGeom>
          <a:noFill/>
          <a:ln>
            <a:noFill/>
          </a:ln>
        </p:spPr>
      </p:pic>
      <p:sp>
        <p:nvSpPr>
          <p:cNvPr id="540" name="Google Shape;540;p43"/>
          <p:cNvSpPr txBox="1"/>
          <p:nvPr/>
        </p:nvSpPr>
        <p:spPr>
          <a:xfrm>
            <a:off x="-103975" y="0"/>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Hodoscope</a:t>
            </a:r>
            <a:endParaRPr sz="22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0635-9E4A-BE64-6ACA-5FE1251BECF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ADA3945-571A-8DA5-B0FB-DD9EBECC9D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4" name="Picture 3" descr="High view of a factory&#10;&#10;Description automatically generated">
            <a:extLst>
              <a:ext uri="{FF2B5EF4-FFF2-40B4-BE49-F238E27FC236}">
                <a16:creationId xmlns:a16="http://schemas.microsoft.com/office/drawing/2014/main" id="{26B4EC94-10F2-F23C-ABCD-47904D76341E}"/>
              </a:ext>
            </a:extLst>
          </p:cNvPr>
          <p:cNvPicPr>
            <a:picLocks noChangeAspect="1"/>
          </p:cNvPicPr>
          <p:nvPr/>
        </p:nvPicPr>
        <p:blipFill>
          <a:blip r:embed="rId2"/>
          <a:stretch>
            <a:fillRect/>
          </a:stretch>
        </p:blipFill>
        <p:spPr>
          <a:xfrm>
            <a:off x="201168" y="0"/>
            <a:ext cx="8028432" cy="5170343"/>
          </a:xfrm>
          <a:prstGeom prst="rect">
            <a:avLst/>
          </a:prstGeom>
        </p:spPr>
      </p:pic>
    </p:spTree>
    <p:extLst>
      <p:ext uri="{BB962C8B-B14F-4D97-AF65-F5344CB8AC3E}">
        <p14:creationId xmlns:p14="http://schemas.microsoft.com/office/powerpoint/2010/main" val="2311559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GEN Pass 2 (Working Towards)</a:t>
            </a:r>
            <a:endParaRPr/>
          </a:p>
        </p:txBody>
      </p:sp>
      <p:sp>
        <p:nvSpPr>
          <p:cNvPr id="546" name="Google Shape;54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40</a:t>
            </a:fld>
            <a:endParaRPr/>
          </a:p>
        </p:txBody>
      </p:sp>
      <p:pic>
        <p:nvPicPr>
          <p:cNvPr id="547" name="Google Shape;547;p44"/>
          <p:cNvPicPr preferRelativeResize="0"/>
          <p:nvPr/>
        </p:nvPicPr>
        <p:blipFill>
          <a:blip r:embed="rId3">
            <a:alphaModFix/>
          </a:blip>
          <a:stretch>
            <a:fillRect/>
          </a:stretch>
        </p:blipFill>
        <p:spPr>
          <a:xfrm>
            <a:off x="311700" y="1152472"/>
            <a:ext cx="3631365" cy="1787111"/>
          </a:xfrm>
          <a:prstGeom prst="rect">
            <a:avLst/>
          </a:prstGeom>
          <a:noFill/>
          <a:ln w="9525" cap="flat" cmpd="sng">
            <a:solidFill>
              <a:srgbClr val="595959"/>
            </a:solidFill>
            <a:prstDash val="solid"/>
            <a:round/>
            <a:headEnd type="none" w="sm" len="sm"/>
            <a:tailEnd type="none" w="sm" len="sm"/>
          </a:ln>
        </p:spPr>
      </p:pic>
      <p:pic>
        <p:nvPicPr>
          <p:cNvPr id="548" name="Google Shape;548;p44"/>
          <p:cNvPicPr preferRelativeResize="0"/>
          <p:nvPr/>
        </p:nvPicPr>
        <p:blipFill>
          <a:blip r:embed="rId4">
            <a:alphaModFix/>
          </a:blip>
          <a:stretch>
            <a:fillRect/>
          </a:stretch>
        </p:blipFill>
        <p:spPr>
          <a:xfrm>
            <a:off x="3789157" y="2787829"/>
            <a:ext cx="2243368" cy="1662592"/>
          </a:xfrm>
          <a:prstGeom prst="rect">
            <a:avLst/>
          </a:prstGeom>
          <a:noFill/>
          <a:ln w="9525" cap="flat" cmpd="sng">
            <a:solidFill>
              <a:srgbClr val="595959"/>
            </a:solidFill>
            <a:prstDash val="solid"/>
            <a:round/>
            <a:headEnd type="none" w="sm" len="sm"/>
            <a:tailEnd type="none" w="sm" len="sm"/>
          </a:ln>
        </p:spPr>
      </p:pic>
      <p:cxnSp>
        <p:nvCxnSpPr>
          <p:cNvPr id="549" name="Google Shape;549;p44"/>
          <p:cNvCxnSpPr/>
          <p:nvPr/>
        </p:nvCxnSpPr>
        <p:spPr>
          <a:xfrm>
            <a:off x="2000439" y="2023622"/>
            <a:ext cx="2757000" cy="1906800"/>
          </a:xfrm>
          <a:prstGeom prst="straightConnector1">
            <a:avLst/>
          </a:prstGeom>
          <a:noFill/>
          <a:ln w="19050" cap="flat" cmpd="sng">
            <a:solidFill>
              <a:srgbClr val="0000FF"/>
            </a:solidFill>
            <a:prstDash val="solid"/>
            <a:round/>
            <a:headEnd type="none" w="med" len="med"/>
            <a:tailEnd type="triangle" w="med" len="med"/>
          </a:ln>
        </p:spPr>
      </p:cxnSp>
      <p:sp>
        <p:nvSpPr>
          <p:cNvPr id="550" name="Google Shape;550;p44"/>
          <p:cNvSpPr txBox="1"/>
          <p:nvPr/>
        </p:nvSpPr>
        <p:spPr>
          <a:xfrm>
            <a:off x="6180025" y="3662800"/>
            <a:ext cx="2757000" cy="8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Still figuring out how to treat the trigger and RF times, for example. The “rf structure” is misaligned across the 89 bars</a:t>
            </a:r>
            <a:endParaRPr sz="1500">
              <a:solidFill>
                <a:schemeClr val="dk1"/>
              </a:solidFill>
            </a:endParaRPr>
          </a:p>
        </p:txBody>
      </p:sp>
      <p:sp>
        <p:nvSpPr>
          <p:cNvPr id="551" name="Google Shape;551;p44"/>
          <p:cNvSpPr txBox="1"/>
          <p:nvPr/>
        </p:nvSpPr>
        <p:spPr>
          <a:xfrm>
            <a:off x="389650" y="3103100"/>
            <a:ext cx="3252000" cy="134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Initial run of “TOFcal” calibration script including </a:t>
            </a:r>
            <a:r>
              <a:rPr lang="en" i="1">
                <a:solidFill>
                  <a:schemeClr val="dk1"/>
                </a:solidFill>
              </a:rPr>
              <a:t>some</a:t>
            </a:r>
            <a:r>
              <a:rPr lang="en">
                <a:solidFill>
                  <a:schemeClr val="dk1"/>
                </a:solidFill>
              </a:rPr>
              <a:t> HCal parameters and the existing hodoscope global fit, begins to yield improvement in the TDC coincidence time</a:t>
            </a:r>
            <a:endParaRPr>
              <a:solidFill>
                <a:schemeClr val="dk1"/>
              </a:solidFill>
            </a:endParaRPr>
          </a:p>
        </p:txBody>
      </p:sp>
      <p:sp>
        <p:nvSpPr>
          <p:cNvPr id="552" name="Google Shape;552;p44"/>
          <p:cNvSpPr txBox="1"/>
          <p:nvPr/>
        </p:nvSpPr>
        <p:spPr>
          <a:xfrm>
            <a:off x="5759875" y="318800"/>
            <a:ext cx="3400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cxnSp>
        <p:nvCxnSpPr>
          <p:cNvPr id="553" name="Google Shape;553;p44"/>
          <p:cNvCxnSpPr/>
          <p:nvPr/>
        </p:nvCxnSpPr>
        <p:spPr>
          <a:xfrm>
            <a:off x="6084975" y="1091050"/>
            <a:ext cx="42600" cy="3677100"/>
          </a:xfrm>
          <a:prstGeom prst="straightConnector1">
            <a:avLst/>
          </a:prstGeom>
          <a:noFill/>
          <a:ln w="9525" cap="flat" cmpd="sng">
            <a:solidFill>
              <a:schemeClr val="dk2"/>
            </a:solidFill>
            <a:prstDash val="solid"/>
            <a:round/>
            <a:headEnd type="none" w="med" len="med"/>
            <a:tailEnd type="none" w="med" len="med"/>
          </a:ln>
        </p:spPr>
      </p:cxnSp>
      <p:pic>
        <p:nvPicPr>
          <p:cNvPr id="554" name="Google Shape;554;p44"/>
          <p:cNvPicPr preferRelativeResize="0"/>
          <p:nvPr/>
        </p:nvPicPr>
        <p:blipFill>
          <a:blip r:embed="rId5">
            <a:alphaModFix/>
          </a:blip>
          <a:stretch>
            <a:fillRect/>
          </a:stretch>
        </p:blipFill>
        <p:spPr>
          <a:xfrm>
            <a:off x="5834275" y="0"/>
            <a:ext cx="3252001" cy="1875716"/>
          </a:xfrm>
          <a:prstGeom prst="rect">
            <a:avLst/>
          </a:prstGeom>
          <a:noFill/>
          <a:ln w="9525" cap="flat" cmpd="sng">
            <a:solidFill>
              <a:srgbClr val="595959"/>
            </a:solidFill>
            <a:prstDash val="solid"/>
            <a:round/>
            <a:headEnd type="none" w="sm" len="sm"/>
            <a:tailEnd type="none" w="sm" len="sm"/>
          </a:ln>
        </p:spPr>
      </p:pic>
      <p:pic>
        <p:nvPicPr>
          <p:cNvPr id="555" name="Google Shape;555;p44"/>
          <p:cNvPicPr preferRelativeResize="0"/>
          <p:nvPr/>
        </p:nvPicPr>
        <p:blipFill>
          <a:blip r:embed="rId6">
            <a:alphaModFix/>
          </a:blip>
          <a:stretch>
            <a:fillRect/>
          </a:stretch>
        </p:blipFill>
        <p:spPr>
          <a:xfrm>
            <a:off x="6180037" y="1859688"/>
            <a:ext cx="2806676" cy="1724328"/>
          </a:xfrm>
          <a:prstGeom prst="rect">
            <a:avLst/>
          </a:prstGeom>
          <a:noFill/>
          <a:ln w="9525" cap="flat" cmpd="sng">
            <a:solidFill>
              <a:schemeClr val="dk2"/>
            </a:solidFill>
            <a:prstDash val="solid"/>
            <a:round/>
            <a:headEnd type="none" w="sm" len="sm"/>
            <a:tailEnd type="none" w="sm" len="sm"/>
          </a:ln>
        </p:spPr>
      </p:pic>
      <p:sp>
        <p:nvSpPr>
          <p:cNvPr id="556" name="Google Shape;556;p44"/>
          <p:cNvSpPr txBox="1"/>
          <p:nvPr/>
        </p:nvSpPr>
        <p:spPr>
          <a:xfrm>
            <a:off x="4054850" y="3103100"/>
            <a:ext cx="8007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00FF"/>
                </a:solidFill>
                <a:latin typeface="Calibri"/>
                <a:ea typeface="Calibri"/>
                <a:cs typeface="Calibri"/>
                <a:sym typeface="Calibri"/>
              </a:rPr>
              <a:t>1.4ns</a:t>
            </a:r>
            <a:endParaRPr b="1">
              <a:solidFill>
                <a:srgbClr val="0000FF"/>
              </a:solidFill>
              <a:latin typeface="Calibri"/>
              <a:ea typeface="Calibri"/>
              <a:cs typeface="Calibri"/>
              <a:sym typeface="Calibri"/>
            </a:endParaRPr>
          </a:p>
        </p:txBody>
      </p:sp>
      <p:sp>
        <p:nvSpPr>
          <p:cNvPr id="557" name="Google Shape;557;p44"/>
          <p:cNvSpPr txBox="1"/>
          <p:nvPr/>
        </p:nvSpPr>
        <p:spPr>
          <a:xfrm>
            <a:off x="3078750" y="43475"/>
            <a:ext cx="2986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Hodoscope</a:t>
            </a:r>
            <a:endParaRPr sz="22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00F4-675D-7411-A3E3-F8765AFBCEB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2D64C9B7-D46C-FE21-C2C9-7894967931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5" name="Picture 4" descr="High view of a factory&#10;&#10;Description automatically generated">
            <a:extLst>
              <a:ext uri="{FF2B5EF4-FFF2-40B4-BE49-F238E27FC236}">
                <a16:creationId xmlns:a16="http://schemas.microsoft.com/office/drawing/2014/main" id="{B303CBDE-7CF5-055E-F318-2B9AA8A6590C}"/>
              </a:ext>
            </a:extLst>
          </p:cNvPr>
          <p:cNvPicPr>
            <a:picLocks noChangeAspect="1"/>
          </p:cNvPicPr>
          <p:nvPr/>
        </p:nvPicPr>
        <p:blipFill>
          <a:blip r:embed="rId2"/>
          <a:stretch>
            <a:fillRect/>
          </a:stretch>
        </p:blipFill>
        <p:spPr>
          <a:xfrm>
            <a:off x="-14914905" y="-12068908"/>
            <a:ext cx="46774726" cy="30123115"/>
          </a:xfrm>
          <a:prstGeom prst="rect">
            <a:avLst/>
          </a:prstGeom>
        </p:spPr>
      </p:pic>
    </p:spTree>
    <p:extLst>
      <p:ext uri="{BB962C8B-B14F-4D97-AF65-F5344CB8AC3E}">
        <p14:creationId xmlns:p14="http://schemas.microsoft.com/office/powerpoint/2010/main" val="23741379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FAC2-CD76-68ED-97DE-7A6A409906F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2FAAFDB-BC6B-F95D-68B5-E573D790FA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4" name="Picture 3" descr="High view of a factory&#10;&#10;Description automatically generated">
            <a:extLst>
              <a:ext uri="{FF2B5EF4-FFF2-40B4-BE49-F238E27FC236}">
                <a16:creationId xmlns:a16="http://schemas.microsoft.com/office/drawing/2014/main" id="{4A1E6A49-A4C9-1CCB-66E8-819E168130B1}"/>
              </a:ext>
            </a:extLst>
          </p:cNvPr>
          <p:cNvPicPr>
            <a:picLocks noChangeAspect="1"/>
          </p:cNvPicPr>
          <p:nvPr/>
        </p:nvPicPr>
        <p:blipFill>
          <a:blip r:embed="rId2"/>
          <a:stretch>
            <a:fillRect/>
          </a:stretch>
        </p:blipFill>
        <p:spPr>
          <a:xfrm>
            <a:off x="-32064175" y="-16911622"/>
            <a:ext cx="67002178" cy="43149677"/>
          </a:xfrm>
          <a:prstGeom prst="rect">
            <a:avLst/>
          </a:prstGeom>
        </p:spPr>
      </p:pic>
    </p:spTree>
    <p:extLst>
      <p:ext uri="{BB962C8B-B14F-4D97-AF65-F5344CB8AC3E}">
        <p14:creationId xmlns:p14="http://schemas.microsoft.com/office/powerpoint/2010/main" val="10341330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16"/>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115" name="Google Shape;115;p16"/>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116" name="Google Shape;116;p16"/>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cxnSp>
        <p:nvCxnSpPr>
          <p:cNvPr id="117" name="Google Shape;117;p16"/>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118" name="Google Shape;118;p16"/>
          <p:cNvPicPr preferRelativeResize="0"/>
          <p:nvPr/>
        </p:nvPicPr>
        <p:blipFill>
          <a:blip r:embed="rId4">
            <a:alphaModFix/>
          </a:blip>
          <a:stretch>
            <a:fillRect/>
          </a:stretch>
        </p:blipFill>
        <p:spPr>
          <a:xfrm>
            <a:off x="3860" y="4572000"/>
            <a:ext cx="1020078" cy="571500"/>
          </a:xfrm>
          <a:prstGeom prst="rect">
            <a:avLst/>
          </a:prstGeom>
          <a:noFill/>
          <a:ln>
            <a:noFill/>
          </a:ln>
        </p:spPr>
      </p:pic>
      <p:sp>
        <p:nvSpPr>
          <p:cNvPr id="119" name="Google Shape;119;p16"/>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7</a:t>
            </a:fld>
            <a:endParaRPr>
              <a:solidFill>
                <a:srgbClr val="F84C1E"/>
              </a:solidFill>
            </a:endParaRPr>
          </a:p>
        </p:txBody>
      </p:sp>
      <p:sp>
        <p:nvSpPr>
          <p:cNvPr id="120" name="Google Shape;120;p16"/>
          <p:cNvSpPr txBox="1"/>
          <p:nvPr/>
        </p:nvSpPr>
        <p:spPr>
          <a:xfrm>
            <a:off x="936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SBS Form Factor Program</a:t>
            </a:r>
            <a:endParaRPr sz="2000" b="1" dirty="0"/>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p:txBody>
      </p:sp>
      <p:sp>
        <p:nvSpPr>
          <p:cNvPr id="121" name="Google Shape;121;p16"/>
          <p:cNvSpPr txBox="1"/>
          <p:nvPr/>
        </p:nvSpPr>
        <p:spPr>
          <a:xfrm>
            <a:off x="513899" y="1218000"/>
            <a:ext cx="8280243" cy="22775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36550" algn="l" rtl="0">
              <a:lnSpc>
                <a:spcPct val="200000"/>
              </a:lnSpc>
              <a:spcBef>
                <a:spcPts val="0"/>
              </a:spcBef>
              <a:spcAft>
                <a:spcPts val="0"/>
              </a:spcAft>
              <a:buSzPts val="1700"/>
              <a:buChar char="❏"/>
            </a:pPr>
            <a:r>
              <a:rPr lang="en" sz="1700" dirty="0"/>
              <a:t>GMn : measure </a:t>
            </a:r>
            <a:r>
              <a:rPr lang="en" sz="1700" b="1" dirty="0">
                <a:solidFill>
                  <a:srgbClr val="000000"/>
                </a:solidFill>
              </a:rPr>
              <a:t>GMn/GMp</a:t>
            </a:r>
            <a:r>
              <a:rPr lang="en" sz="1700" dirty="0">
                <a:solidFill>
                  <a:srgbClr val="000000"/>
                </a:solidFill>
              </a:rPr>
              <a:t> up to Q</a:t>
            </a:r>
            <a:r>
              <a:rPr lang="en" sz="1700" baseline="30000" dirty="0">
                <a:solidFill>
                  <a:srgbClr val="000000"/>
                </a:solidFill>
              </a:rPr>
              <a:t>2</a:t>
            </a:r>
            <a:r>
              <a:rPr lang="en" sz="1700" dirty="0">
                <a:solidFill>
                  <a:srgbClr val="000000"/>
                </a:solidFill>
              </a:rPr>
              <a:t> = </a:t>
            </a:r>
            <a:r>
              <a:rPr lang="en" sz="1700" b="1" dirty="0">
                <a:solidFill>
                  <a:srgbClr val="000000"/>
                </a:solidFill>
              </a:rPr>
              <a:t>13.5 GeV</a:t>
            </a:r>
            <a:r>
              <a:rPr lang="en" sz="1700" b="1" baseline="30000" dirty="0">
                <a:solidFill>
                  <a:srgbClr val="000000"/>
                </a:solidFill>
              </a:rPr>
              <a:t>2</a:t>
            </a:r>
            <a:r>
              <a:rPr lang="en" sz="1700" dirty="0">
                <a:solidFill>
                  <a:srgbClr val="000000"/>
                </a:solidFill>
              </a:rPr>
              <a:t> LD</a:t>
            </a:r>
            <a:r>
              <a:rPr lang="en" sz="1700" baseline="-25000" dirty="0">
                <a:solidFill>
                  <a:srgbClr val="000000"/>
                </a:solidFill>
              </a:rPr>
              <a:t>2</a:t>
            </a:r>
            <a:r>
              <a:rPr lang="en" sz="1700" dirty="0">
                <a:solidFill>
                  <a:srgbClr val="000000"/>
                </a:solidFill>
              </a:rPr>
              <a:t> target - </a:t>
            </a:r>
            <a:r>
              <a:rPr lang="en" sz="1700" b="1" dirty="0">
                <a:solidFill>
                  <a:srgbClr val="6AA84F"/>
                </a:solidFill>
              </a:rPr>
              <a:t>Complete</a:t>
            </a:r>
            <a:endParaRPr sz="1700" b="1" dirty="0">
              <a:solidFill>
                <a:srgbClr val="6AA84F"/>
              </a:solidFill>
            </a:endParaRPr>
          </a:p>
          <a:p>
            <a:pPr marL="457200" lvl="0" indent="-336550" algn="l" rtl="0">
              <a:lnSpc>
                <a:spcPct val="200000"/>
              </a:lnSpc>
              <a:spcBef>
                <a:spcPts val="0"/>
              </a:spcBef>
              <a:spcAft>
                <a:spcPts val="0"/>
              </a:spcAft>
              <a:buSzPts val="1700"/>
              <a:buChar char="❏"/>
            </a:pPr>
            <a:r>
              <a:rPr lang="en" sz="1700" b="1" dirty="0"/>
              <a:t>GEn-II</a:t>
            </a:r>
            <a:r>
              <a:rPr lang="en" sz="1700" dirty="0"/>
              <a:t> : measure </a:t>
            </a:r>
            <a:r>
              <a:rPr lang="en" sz="1700" b="1" dirty="0">
                <a:solidFill>
                  <a:srgbClr val="000000"/>
                </a:solidFill>
              </a:rPr>
              <a:t>GEn/GMn</a:t>
            </a:r>
            <a:r>
              <a:rPr lang="en" sz="1700" dirty="0">
                <a:solidFill>
                  <a:srgbClr val="000000"/>
                </a:solidFill>
              </a:rPr>
              <a:t> up to Q</a:t>
            </a:r>
            <a:r>
              <a:rPr lang="en" sz="1700" baseline="30000" dirty="0">
                <a:solidFill>
                  <a:srgbClr val="000000"/>
                </a:solidFill>
              </a:rPr>
              <a:t>2</a:t>
            </a:r>
            <a:r>
              <a:rPr lang="en" sz="1700" dirty="0">
                <a:solidFill>
                  <a:srgbClr val="000000"/>
                </a:solidFill>
              </a:rPr>
              <a:t> = </a:t>
            </a:r>
            <a:r>
              <a:rPr lang="en" sz="1700" b="1" dirty="0">
                <a:solidFill>
                  <a:srgbClr val="000000"/>
                </a:solidFill>
              </a:rPr>
              <a:t>10 GeV</a:t>
            </a:r>
            <a:r>
              <a:rPr lang="en" sz="1700" b="1" baseline="30000" dirty="0">
                <a:solidFill>
                  <a:srgbClr val="000000"/>
                </a:solidFill>
              </a:rPr>
              <a:t>2</a:t>
            </a:r>
            <a:r>
              <a:rPr lang="en" sz="1700" b="1" dirty="0">
                <a:solidFill>
                  <a:srgbClr val="000000"/>
                </a:solidFill>
              </a:rPr>
              <a:t> </a:t>
            </a:r>
            <a:r>
              <a:rPr lang="en" sz="1700" baseline="30000" dirty="0">
                <a:solidFill>
                  <a:srgbClr val="000000"/>
                </a:solidFill>
              </a:rPr>
              <a:t>3</a:t>
            </a:r>
            <a:r>
              <a:rPr lang="en" sz="1700" dirty="0">
                <a:solidFill>
                  <a:srgbClr val="000000"/>
                </a:solidFill>
              </a:rPr>
              <a:t>He target - </a:t>
            </a:r>
            <a:r>
              <a:rPr lang="en" sz="1700" b="1" dirty="0">
                <a:solidFill>
                  <a:srgbClr val="6AA84F"/>
                </a:solidFill>
              </a:rPr>
              <a:t>Complete</a:t>
            </a:r>
            <a:endParaRPr sz="1700" b="1" dirty="0">
              <a:solidFill>
                <a:srgbClr val="6AA84F"/>
              </a:solidFill>
            </a:endParaRPr>
          </a:p>
          <a:p>
            <a:pPr marL="457200" lvl="0" indent="-336550" algn="l" rtl="0">
              <a:lnSpc>
                <a:spcPct val="200000"/>
              </a:lnSpc>
              <a:spcBef>
                <a:spcPts val="0"/>
              </a:spcBef>
              <a:spcAft>
                <a:spcPts val="0"/>
              </a:spcAft>
              <a:buSzPts val="1700"/>
              <a:buChar char="❏"/>
            </a:pPr>
            <a:r>
              <a:rPr lang="en" sz="1700" dirty="0"/>
              <a:t>GEn-RP : measure </a:t>
            </a:r>
            <a:r>
              <a:rPr lang="en" sz="1700" b="1" dirty="0">
                <a:solidFill>
                  <a:srgbClr val="000000"/>
                </a:solidFill>
              </a:rPr>
              <a:t>GEn/GMn</a:t>
            </a:r>
            <a:r>
              <a:rPr lang="en" sz="1700" dirty="0">
                <a:solidFill>
                  <a:srgbClr val="000000"/>
                </a:solidFill>
              </a:rPr>
              <a:t> up to Q</a:t>
            </a:r>
            <a:r>
              <a:rPr lang="en" sz="1700" baseline="30000" dirty="0">
                <a:solidFill>
                  <a:srgbClr val="000000"/>
                </a:solidFill>
              </a:rPr>
              <a:t>2</a:t>
            </a:r>
            <a:r>
              <a:rPr lang="en" sz="1700" dirty="0">
                <a:solidFill>
                  <a:srgbClr val="000000"/>
                </a:solidFill>
              </a:rPr>
              <a:t> = </a:t>
            </a:r>
            <a:r>
              <a:rPr lang="en" sz="1700" b="1" dirty="0">
                <a:solidFill>
                  <a:srgbClr val="000000"/>
                </a:solidFill>
              </a:rPr>
              <a:t>4.5 GeV</a:t>
            </a:r>
            <a:r>
              <a:rPr lang="en" sz="1700" b="1" baseline="30000" dirty="0">
                <a:solidFill>
                  <a:srgbClr val="000000"/>
                </a:solidFill>
              </a:rPr>
              <a:t>2</a:t>
            </a:r>
            <a:r>
              <a:rPr lang="en" sz="1700" b="1" dirty="0">
                <a:solidFill>
                  <a:srgbClr val="000000"/>
                </a:solidFill>
              </a:rPr>
              <a:t> </a:t>
            </a:r>
            <a:r>
              <a:rPr lang="en" sz="1700" dirty="0">
                <a:solidFill>
                  <a:srgbClr val="000000"/>
                </a:solidFill>
              </a:rPr>
              <a:t>LD</a:t>
            </a:r>
            <a:r>
              <a:rPr lang="en" sz="1700" baseline="-25000" dirty="0">
                <a:solidFill>
                  <a:srgbClr val="000000"/>
                </a:solidFill>
              </a:rPr>
              <a:t>2</a:t>
            </a:r>
            <a:r>
              <a:rPr lang="en" sz="1700" dirty="0">
                <a:solidFill>
                  <a:srgbClr val="000000"/>
                </a:solidFill>
              </a:rPr>
              <a:t> target -</a:t>
            </a:r>
            <a:r>
              <a:rPr lang="en" sz="1700" b="1" dirty="0">
                <a:solidFill>
                  <a:srgbClr val="000000"/>
                </a:solidFill>
              </a:rPr>
              <a:t> </a:t>
            </a:r>
            <a:r>
              <a:rPr lang="en" sz="1700" b="1" dirty="0">
                <a:solidFill>
                  <a:srgbClr val="6AA84F"/>
                </a:solidFill>
              </a:rPr>
              <a:t>Complete</a:t>
            </a:r>
            <a:endParaRPr sz="1700" b="1" dirty="0">
              <a:solidFill>
                <a:srgbClr val="6AA84F"/>
              </a:solidFill>
            </a:endParaRPr>
          </a:p>
          <a:p>
            <a:pPr marL="457200" lvl="0" indent="-336550" algn="l" rtl="0">
              <a:lnSpc>
                <a:spcPct val="200000"/>
              </a:lnSpc>
              <a:spcBef>
                <a:spcPts val="0"/>
              </a:spcBef>
              <a:spcAft>
                <a:spcPts val="0"/>
              </a:spcAft>
              <a:buSzPts val="1700"/>
              <a:buChar char="❏"/>
            </a:pPr>
            <a:r>
              <a:rPr lang="en" sz="1700" dirty="0"/>
              <a:t>GEp : </a:t>
            </a:r>
            <a:r>
              <a:rPr lang="en" sz="1700" dirty="0">
                <a:solidFill>
                  <a:srgbClr val="000000"/>
                </a:solidFill>
              </a:rPr>
              <a:t>measure </a:t>
            </a:r>
            <a:r>
              <a:rPr lang="en" sz="1700" b="1" dirty="0">
                <a:solidFill>
                  <a:srgbClr val="000000"/>
                </a:solidFill>
              </a:rPr>
              <a:t>GEp/GMp</a:t>
            </a:r>
            <a:r>
              <a:rPr lang="en" sz="1700" dirty="0">
                <a:solidFill>
                  <a:srgbClr val="000000"/>
                </a:solidFill>
              </a:rPr>
              <a:t> up to Q</a:t>
            </a:r>
            <a:r>
              <a:rPr lang="en" sz="1700" baseline="30000" dirty="0">
                <a:solidFill>
                  <a:srgbClr val="000000"/>
                </a:solidFill>
              </a:rPr>
              <a:t>2</a:t>
            </a:r>
            <a:r>
              <a:rPr lang="en" sz="1700" baseline="-25000" dirty="0">
                <a:solidFill>
                  <a:srgbClr val="000000"/>
                </a:solidFill>
              </a:rPr>
              <a:t> </a:t>
            </a:r>
            <a:r>
              <a:rPr lang="en" sz="1700" dirty="0">
                <a:solidFill>
                  <a:srgbClr val="000000"/>
                </a:solidFill>
              </a:rPr>
              <a:t>=</a:t>
            </a:r>
            <a:r>
              <a:rPr lang="en" sz="1700" b="1" dirty="0">
                <a:solidFill>
                  <a:srgbClr val="000000"/>
                </a:solidFill>
              </a:rPr>
              <a:t>12 GeV</a:t>
            </a:r>
            <a:r>
              <a:rPr lang="en" sz="1700" baseline="30000" dirty="0">
                <a:solidFill>
                  <a:srgbClr val="000000"/>
                </a:solidFill>
              </a:rPr>
              <a:t>2</a:t>
            </a:r>
            <a:r>
              <a:rPr lang="en" sz="1700" dirty="0">
                <a:solidFill>
                  <a:srgbClr val="000000"/>
                </a:solidFill>
              </a:rPr>
              <a:t> LH</a:t>
            </a:r>
            <a:r>
              <a:rPr lang="en" sz="1700" baseline="-25000" dirty="0">
                <a:solidFill>
                  <a:srgbClr val="000000"/>
                </a:solidFill>
              </a:rPr>
              <a:t>2</a:t>
            </a:r>
            <a:r>
              <a:rPr lang="en" sz="1700" dirty="0">
                <a:solidFill>
                  <a:srgbClr val="000000"/>
                </a:solidFill>
              </a:rPr>
              <a:t> target - </a:t>
            </a:r>
            <a:r>
              <a:rPr lang="en" sz="1700" b="1" dirty="0">
                <a:solidFill>
                  <a:srgbClr val="CC0000"/>
                </a:solidFill>
              </a:rPr>
              <a:t>March 2025?</a:t>
            </a:r>
            <a:endParaRPr sz="1700" b="1" dirty="0">
              <a:solidFill>
                <a:srgbClr val="CC0000"/>
              </a:solidFill>
            </a:endParaRPr>
          </a:p>
        </p:txBody>
      </p:sp>
      <p:sp>
        <p:nvSpPr>
          <p:cNvPr id="122" name="Google Shape;122;p16"/>
          <p:cNvSpPr txBox="1"/>
          <p:nvPr/>
        </p:nvSpPr>
        <p:spPr>
          <a:xfrm>
            <a:off x="513900" y="3736200"/>
            <a:ext cx="7766700" cy="7233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rgbClr val="000000"/>
              </a:buClr>
              <a:buSzPts val="1400"/>
              <a:buChar char="❏"/>
            </a:pPr>
            <a:r>
              <a:rPr lang="en">
                <a:solidFill>
                  <a:srgbClr val="000000"/>
                </a:solidFill>
              </a:rPr>
              <a:t>Goal of SBS Form Factor Program - </a:t>
            </a:r>
            <a:r>
              <a:rPr lang="en" b="1">
                <a:solidFill>
                  <a:srgbClr val="000000"/>
                </a:solidFill>
              </a:rPr>
              <a:t>Determine Sachs Electric and Magnetic Form Factors at unprecedentedly high Q</a:t>
            </a:r>
            <a:r>
              <a:rPr lang="en" b="1" baseline="30000">
                <a:solidFill>
                  <a:srgbClr val="000000"/>
                </a:solidFill>
              </a:rPr>
              <a:t>2</a:t>
            </a:r>
            <a:r>
              <a:rPr lang="en" b="1">
                <a:solidFill>
                  <a:srgbClr val="000000"/>
                </a:solidFill>
              </a:rPr>
              <a:t> values </a:t>
            </a:r>
            <a:r>
              <a:rPr lang="en" b="1"/>
              <a:t>with higher statistical uncertainty</a:t>
            </a:r>
            <a:endParaRPr b="1">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B8D5F0-7CCA-A8FA-E37E-1B97EFDD54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Google Shape;113;p16">
            <a:extLst>
              <a:ext uri="{FF2B5EF4-FFF2-40B4-BE49-F238E27FC236}">
                <a16:creationId xmlns:a16="http://schemas.microsoft.com/office/drawing/2014/main" id="{2BB7B7BD-5D9E-13DC-79F6-9504665C78BC}"/>
              </a:ext>
            </a:extLst>
          </p:cNvPr>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114;p16">
            <a:extLst>
              <a:ext uri="{FF2B5EF4-FFF2-40B4-BE49-F238E27FC236}">
                <a16:creationId xmlns:a16="http://schemas.microsoft.com/office/drawing/2014/main" id="{0B660083-5A1C-7872-6E00-03369C7A5F7D}"/>
              </a:ext>
            </a:extLst>
          </p:cNvPr>
          <p:cNvPicPr preferRelativeResize="0"/>
          <p:nvPr/>
        </p:nvPicPr>
        <p:blipFill>
          <a:blip r:embed="rId2">
            <a:alphaModFix/>
          </a:blip>
          <a:stretch>
            <a:fillRect/>
          </a:stretch>
        </p:blipFill>
        <p:spPr>
          <a:xfrm>
            <a:off x="7506475" y="4662100"/>
            <a:ext cx="1637525" cy="509200"/>
          </a:xfrm>
          <a:prstGeom prst="rect">
            <a:avLst/>
          </a:prstGeom>
          <a:noFill/>
          <a:ln>
            <a:noFill/>
          </a:ln>
        </p:spPr>
      </p:pic>
      <p:sp>
        <p:nvSpPr>
          <p:cNvPr id="6" name="Google Shape;115;p16">
            <a:extLst>
              <a:ext uri="{FF2B5EF4-FFF2-40B4-BE49-F238E27FC236}">
                <a16:creationId xmlns:a16="http://schemas.microsoft.com/office/drawing/2014/main" id="{F1DCB004-5791-6801-61C3-0F0DB6A3A8B3}"/>
              </a:ext>
            </a:extLst>
          </p:cNvPr>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7" name="Google Shape;116;p16">
            <a:extLst>
              <a:ext uri="{FF2B5EF4-FFF2-40B4-BE49-F238E27FC236}">
                <a16:creationId xmlns:a16="http://schemas.microsoft.com/office/drawing/2014/main" id="{855289F7-AC40-D8DD-5E72-55E485B02EF6}"/>
              </a:ext>
            </a:extLst>
          </p:cNvPr>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pic>
        <p:nvPicPr>
          <p:cNvPr id="8" name="Google Shape;118;p16">
            <a:extLst>
              <a:ext uri="{FF2B5EF4-FFF2-40B4-BE49-F238E27FC236}">
                <a16:creationId xmlns:a16="http://schemas.microsoft.com/office/drawing/2014/main" id="{7A07E75A-A488-8766-DA43-8AEBA65A1BF9}"/>
              </a:ext>
            </a:extLst>
          </p:cNvPr>
          <p:cNvPicPr preferRelativeResize="0"/>
          <p:nvPr/>
        </p:nvPicPr>
        <p:blipFill>
          <a:blip r:embed="rId3">
            <a:alphaModFix/>
          </a:blip>
          <a:stretch>
            <a:fillRect/>
          </a:stretch>
        </p:blipFill>
        <p:spPr>
          <a:xfrm>
            <a:off x="3860" y="4572000"/>
            <a:ext cx="1020078" cy="571500"/>
          </a:xfrm>
          <a:prstGeom prst="rect">
            <a:avLst/>
          </a:prstGeom>
          <a:noFill/>
          <a:ln>
            <a:noFill/>
          </a:ln>
        </p:spPr>
      </p:pic>
      <p:sp>
        <p:nvSpPr>
          <p:cNvPr id="9" name="Google Shape;119;p16">
            <a:extLst>
              <a:ext uri="{FF2B5EF4-FFF2-40B4-BE49-F238E27FC236}">
                <a16:creationId xmlns:a16="http://schemas.microsoft.com/office/drawing/2014/main" id="{B6930703-7006-64F2-5EE7-EC6275F7F5F1}"/>
              </a:ext>
            </a:extLst>
          </p:cNvPr>
          <p:cNvSpPr txBox="1">
            <a:spLocks/>
          </p:cNvSpPr>
          <p:nvPr/>
        </p:nvSpPr>
        <p:spPr>
          <a:xfrm>
            <a:off x="5906283" y="4746142"/>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ctr"/>
            <a:fld id="{00000000-1234-1234-1234-123412341234}" type="slidenum">
              <a:rPr lang="en" smtClean="0">
                <a:solidFill>
                  <a:srgbClr val="F84C1E"/>
                </a:solidFill>
              </a:rPr>
              <a:pPr algn="ctr"/>
              <a:t>8</a:t>
            </a:fld>
            <a:endParaRPr lang="en">
              <a:solidFill>
                <a:srgbClr val="F84C1E"/>
              </a:solidFill>
            </a:endParaRPr>
          </a:p>
        </p:txBody>
      </p:sp>
      <p:sp>
        <p:nvSpPr>
          <p:cNvPr id="28" name="Rectangle 27">
            <a:extLst>
              <a:ext uri="{FF2B5EF4-FFF2-40B4-BE49-F238E27FC236}">
                <a16:creationId xmlns:a16="http://schemas.microsoft.com/office/drawing/2014/main" id="{CE87707A-F120-FF49-493D-FEEB96145F53}"/>
              </a:ext>
            </a:extLst>
          </p:cNvPr>
          <p:cNvSpPr/>
          <p:nvPr/>
        </p:nvSpPr>
        <p:spPr bwMode="auto">
          <a:xfrm>
            <a:off x="4760596" y="821082"/>
            <a:ext cx="186374" cy="854870"/>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500">
              <a:ea typeface="ＭＳ Ｐゴシック" pitchFamily="-112" charset="-128"/>
              <a:cs typeface="ＭＳ Ｐゴシック" pitchFamily="-112" charset="-128"/>
            </a:endParaRPr>
          </a:p>
        </p:txBody>
      </p:sp>
      <p:pic>
        <p:nvPicPr>
          <p:cNvPr id="29" name="Picture 28">
            <a:extLst>
              <a:ext uri="{FF2B5EF4-FFF2-40B4-BE49-F238E27FC236}">
                <a16:creationId xmlns:a16="http://schemas.microsoft.com/office/drawing/2014/main" id="{0B348F8A-AF3A-ED33-D1C5-42BF7D1E9950}"/>
              </a:ext>
            </a:extLst>
          </p:cNvPr>
          <p:cNvPicPr>
            <a:picLocks noChangeAspect="1"/>
          </p:cNvPicPr>
          <p:nvPr/>
        </p:nvPicPr>
        <p:blipFill rotWithShape="1">
          <a:blip r:embed="rId4"/>
          <a:srcRect t="39990" b="4719"/>
          <a:stretch/>
        </p:blipFill>
        <p:spPr>
          <a:xfrm>
            <a:off x="1504322" y="539092"/>
            <a:ext cx="2681615" cy="1812144"/>
          </a:xfrm>
          <a:prstGeom prst="rect">
            <a:avLst/>
          </a:prstGeom>
        </p:spPr>
      </p:pic>
      <p:pic>
        <p:nvPicPr>
          <p:cNvPr id="30" name="Picture 29" descr="gmngmp_Mod.pdf">
            <a:extLst>
              <a:ext uri="{FF2B5EF4-FFF2-40B4-BE49-F238E27FC236}">
                <a16:creationId xmlns:a16="http://schemas.microsoft.com/office/drawing/2014/main" id="{D3AA346D-1E93-9B53-0F56-BF70EB78A4A8}"/>
              </a:ext>
            </a:extLst>
          </p:cNvPr>
          <p:cNvPicPr>
            <a:picLocks noChangeAspect="1"/>
          </p:cNvPicPr>
          <p:nvPr/>
        </p:nvPicPr>
        <p:blipFill rotWithShape="1">
          <a:blip r:embed="rId5"/>
          <a:srcRect t="5181" r="16173" b="2695"/>
          <a:stretch/>
        </p:blipFill>
        <p:spPr>
          <a:xfrm>
            <a:off x="4589146" y="512062"/>
            <a:ext cx="2503310" cy="1940531"/>
          </a:xfrm>
          <a:prstGeom prst="rect">
            <a:avLst/>
          </a:prstGeom>
        </p:spPr>
      </p:pic>
      <p:cxnSp>
        <p:nvCxnSpPr>
          <p:cNvPr id="31" name="Straight Connector 30">
            <a:extLst>
              <a:ext uri="{FF2B5EF4-FFF2-40B4-BE49-F238E27FC236}">
                <a16:creationId xmlns:a16="http://schemas.microsoft.com/office/drawing/2014/main" id="{B064919F-C6C9-9773-3B61-5EEA4DD4D0E1}"/>
              </a:ext>
            </a:extLst>
          </p:cNvPr>
          <p:cNvCxnSpPr>
            <a:cxnSpLocks/>
          </p:cNvCxnSpPr>
          <p:nvPr/>
        </p:nvCxnSpPr>
        <p:spPr bwMode="auto">
          <a:xfrm>
            <a:off x="7092456" y="560475"/>
            <a:ext cx="0" cy="165945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2" name="Picture 31">
            <a:extLst>
              <a:ext uri="{FF2B5EF4-FFF2-40B4-BE49-F238E27FC236}">
                <a16:creationId xmlns:a16="http://schemas.microsoft.com/office/drawing/2014/main" id="{24653D5F-18C7-949E-B872-001732376CB7}"/>
              </a:ext>
            </a:extLst>
          </p:cNvPr>
          <p:cNvPicPr>
            <a:picLocks noChangeAspect="1"/>
          </p:cNvPicPr>
          <p:nvPr/>
        </p:nvPicPr>
        <p:blipFill rotWithShape="1">
          <a:blip r:embed="rId6"/>
          <a:srcRect t="2041"/>
          <a:stretch/>
        </p:blipFill>
        <p:spPr>
          <a:xfrm>
            <a:off x="1503045" y="2847734"/>
            <a:ext cx="2660901" cy="1885742"/>
          </a:xfrm>
          <a:prstGeom prst="rect">
            <a:avLst/>
          </a:prstGeom>
        </p:spPr>
      </p:pic>
      <p:pic>
        <p:nvPicPr>
          <p:cNvPr id="33" name="Picture 32">
            <a:extLst>
              <a:ext uri="{FF2B5EF4-FFF2-40B4-BE49-F238E27FC236}">
                <a16:creationId xmlns:a16="http://schemas.microsoft.com/office/drawing/2014/main" id="{61B88A84-84DE-A1BC-39F1-95E2C6EB0882}"/>
              </a:ext>
            </a:extLst>
          </p:cNvPr>
          <p:cNvPicPr>
            <a:picLocks noChangeAspect="1"/>
          </p:cNvPicPr>
          <p:nvPr/>
        </p:nvPicPr>
        <p:blipFill>
          <a:blip r:embed="rId7"/>
          <a:stretch>
            <a:fillRect/>
          </a:stretch>
        </p:blipFill>
        <p:spPr>
          <a:xfrm rot="16200000">
            <a:off x="4888006" y="2459914"/>
            <a:ext cx="1925222" cy="2597340"/>
          </a:xfrm>
          <a:prstGeom prst="rect">
            <a:avLst/>
          </a:prstGeom>
        </p:spPr>
      </p:pic>
      <p:sp>
        <p:nvSpPr>
          <p:cNvPr id="34" name="TextBox 33">
            <a:extLst>
              <a:ext uri="{FF2B5EF4-FFF2-40B4-BE49-F238E27FC236}">
                <a16:creationId xmlns:a16="http://schemas.microsoft.com/office/drawing/2014/main" id="{31EC0201-2BD9-8923-6BC1-E7CE2A02C521}"/>
              </a:ext>
            </a:extLst>
          </p:cNvPr>
          <p:cNvSpPr txBox="1"/>
          <p:nvPr/>
        </p:nvSpPr>
        <p:spPr>
          <a:xfrm>
            <a:off x="5442187" y="2747755"/>
            <a:ext cx="1746293" cy="253916"/>
          </a:xfrm>
          <a:prstGeom prst="rect">
            <a:avLst/>
          </a:prstGeom>
          <a:noFill/>
        </p:spPr>
        <p:txBody>
          <a:bodyPr wrap="square" rtlCol="0">
            <a:spAutoFit/>
          </a:bodyPr>
          <a:lstStyle/>
          <a:p>
            <a:r>
              <a:rPr lang="en-US" sz="1050" dirty="0">
                <a:solidFill>
                  <a:srgbClr val="FF0000"/>
                </a:solidFill>
                <a:highlight>
                  <a:srgbClr val="00FFFF"/>
                </a:highlight>
                <a:cs typeface="Calibri" panose="020F0502020204030204" pitchFamily="34" charset="0"/>
              </a:rPr>
              <a:t>2022-23 data taken</a:t>
            </a:r>
          </a:p>
        </p:txBody>
      </p:sp>
      <p:sp>
        <p:nvSpPr>
          <p:cNvPr id="35" name="TextBox 34">
            <a:extLst>
              <a:ext uri="{FF2B5EF4-FFF2-40B4-BE49-F238E27FC236}">
                <a16:creationId xmlns:a16="http://schemas.microsoft.com/office/drawing/2014/main" id="{8FFC4D6C-1E39-5B29-1A7F-993DC51B29F6}"/>
              </a:ext>
            </a:extLst>
          </p:cNvPr>
          <p:cNvSpPr txBox="1"/>
          <p:nvPr/>
        </p:nvSpPr>
        <p:spPr>
          <a:xfrm>
            <a:off x="2151993" y="605793"/>
            <a:ext cx="1628800" cy="253916"/>
          </a:xfrm>
          <a:prstGeom prst="rect">
            <a:avLst/>
          </a:prstGeom>
          <a:noFill/>
        </p:spPr>
        <p:txBody>
          <a:bodyPr wrap="square" rtlCol="0">
            <a:spAutoFit/>
          </a:bodyPr>
          <a:lstStyle/>
          <a:p>
            <a:r>
              <a:rPr lang="en-US" sz="1050" dirty="0">
                <a:solidFill>
                  <a:srgbClr val="FF0000"/>
                </a:solidFill>
                <a:cs typeface="Calibri" panose="020F0502020204030204" pitchFamily="34" charset="0"/>
              </a:rPr>
              <a:t>GMp - published</a:t>
            </a:r>
          </a:p>
        </p:txBody>
      </p:sp>
      <p:sp>
        <p:nvSpPr>
          <p:cNvPr id="36" name="TextBox 35">
            <a:extLst>
              <a:ext uri="{FF2B5EF4-FFF2-40B4-BE49-F238E27FC236}">
                <a16:creationId xmlns:a16="http://schemas.microsoft.com/office/drawing/2014/main" id="{8ED9E60B-5459-FB23-5775-6D46FF292D9B}"/>
              </a:ext>
            </a:extLst>
          </p:cNvPr>
          <p:cNvSpPr txBox="1"/>
          <p:nvPr/>
        </p:nvSpPr>
        <p:spPr>
          <a:xfrm>
            <a:off x="5478579" y="629087"/>
            <a:ext cx="1483049" cy="253916"/>
          </a:xfrm>
          <a:prstGeom prst="rect">
            <a:avLst/>
          </a:prstGeom>
          <a:noFill/>
        </p:spPr>
        <p:txBody>
          <a:bodyPr wrap="square" rtlCol="0">
            <a:spAutoFit/>
          </a:bodyPr>
          <a:lstStyle/>
          <a:p>
            <a:r>
              <a:rPr lang="en-US" sz="1050" dirty="0">
                <a:solidFill>
                  <a:srgbClr val="FF0000"/>
                </a:solidFill>
                <a:highlight>
                  <a:srgbClr val="00FFFF"/>
                </a:highlight>
                <a:cs typeface="Calibri" panose="020F0502020204030204" pitchFamily="34" charset="0"/>
              </a:rPr>
              <a:t>2022 data taken</a:t>
            </a:r>
          </a:p>
        </p:txBody>
      </p:sp>
      <p:sp>
        <p:nvSpPr>
          <p:cNvPr id="37" name="TextBox 36">
            <a:extLst>
              <a:ext uri="{FF2B5EF4-FFF2-40B4-BE49-F238E27FC236}">
                <a16:creationId xmlns:a16="http://schemas.microsoft.com/office/drawing/2014/main" id="{D94E08FF-0721-772B-AD2E-8821ACB45A5F}"/>
              </a:ext>
            </a:extLst>
          </p:cNvPr>
          <p:cNvSpPr txBox="1"/>
          <p:nvPr/>
        </p:nvSpPr>
        <p:spPr>
          <a:xfrm>
            <a:off x="2435773" y="2747755"/>
            <a:ext cx="590693" cy="253916"/>
          </a:xfrm>
          <a:prstGeom prst="rect">
            <a:avLst/>
          </a:prstGeom>
          <a:noFill/>
        </p:spPr>
        <p:txBody>
          <a:bodyPr wrap="square" rtlCol="0">
            <a:spAutoFit/>
          </a:bodyPr>
          <a:lstStyle/>
          <a:p>
            <a:r>
              <a:rPr lang="en-US" sz="1050" dirty="0">
                <a:solidFill>
                  <a:srgbClr val="FF0000"/>
                </a:solidFill>
                <a:highlight>
                  <a:srgbClr val="00FFFF"/>
                </a:highlight>
                <a:cs typeface="Calibri" panose="020F0502020204030204" pitchFamily="34" charset="0"/>
              </a:rPr>
              <a:t>2025</a:t>
            </a:r>
          </a:p>
        </p:txBody>
      </p:sp>
      <p:sp>
        <p:nvSpPr>
          <p:cNvPr id="38" name="Rectangle 37">
            <a:extLst>
              <a:ext uri="{FF2B5EF4-FFF2-40B4-BE49-F238E27FC236}">
                <a16:creationId xmlns:a16="http://schemas.microsoft.com/office/drawing/2014/main" id="{B802C5C6-0275-DDF0-4773-9DA422664612}"/>
              </a:ext>
            </a:extLst>
          </p:cNvPr>
          <p:cNvSpPr/>
          <p:nvPr/>
        </p:nvSpPr>
        <p:spPr bwMode="auto">
          <a:xfrm>
            <a:off x="5160645" y="4039692"/>
            <a:ext cx="139781" cy="150860"/>
          </a:xfrm>
          <a:prstGeom prst="rect">
            <a:avLst/>
          </a:prstGeom>
          <a:solidFill>
            <a:srgbClr val="FFFFFF"/>
          </a:solidFill>
          <a:ln w="254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fontAlgn="base">
              <a:spcBef>
                <a:spcPct val="0"/>
              </a:spcBef>
              <a:spcAft>
                <a:spcPct val="0"/>
              </a:spcAft>
            </a:pPr>
            <a:endParaRPr lang="en-US" sz="3075">
              <a:ea typeface="ヒラギノ明朝 ProN W3" charset="-128"/>
              <a:cs typeface="ヒラギノ明朝 ProN W3" charset="-128"/>
              <a:sym typeface="Times" pitchFamily="-112" charset="0"/>
            </a:endParaRPr>
          </a:p>
        </p:txBody>
      </p:sp>
      <p:sp>
        <p:nvSpPr>
          <p:cNvPr id="39" name="TextBox 38">
            <a:extLst>
              <a:ext uri="{FF2B5EF4-FFF2-40B4-BE49-F238E27FC236}">
                <a16:creationId xmlns:a16="http://schemas.microsoft.com/office/drawing/2014/main" id="{E8BC7D11-B38A-7FD0-2082-031868A1943B}"/>
              </a:ext>
            </a:extLst>
          </p:cNvPr>
          <p:cNvSpPr txBox="1"/>
          <p:nvPr/>
        </p:nvSpPr>
        <p:spPr>
          <a:xfrm>
            <a:off x="2882284" y="2308498"/>
            <a:ext cx="510869" cy="346249"/>
          </a:xfrm>
          <a:prstGeom prst="rect">
            <a:avLst/>
          </a:prstGeom>
          <a:noFill/>
        </p:spPr>
        <p:txBody>
          <a:bodyPr wrap="square" rtlCol="0">
            <a:spAutoFit/>
          </a:bodyPr>
          <a:lstStyle/>
          <a:p>
            <a:r>
              <a:rPr lang="en-US" sz="825" dirty="0"/>
              <a:t>Q</a:t>
            </a:r>
            <a:r>
              <a:rPr lang="en-US" sz="825" baseline="30000" dirty="0"/>
              <a:t>2</a:t>
            </a:r>
            <a:r>
              <a:rPr lang="en-US" sz="825" dirty="0"/>
              <a:t> [GeV]</a:t>
            </a:r>
            <a:r>
              <a:rPr lang="en-US" sz="825" baseline="30000" dirty="0"/>
              <a:t>2</a:t>
            </a:r>
          </a:p>
        </p:txBody>
      </p:sp>
      <p:sp>
        <p:nvSpPr>
          <p:cNvPr id="40" name="TextBox 39">
            <a:extLst>
              <a:ext uri="{FF2B5EF4-FFF2-40B4-BE49-F238E27FC236}">
                <a16:creationId xmlns:a16="http://schemas.microsoft.com/office/drawing/2014/main" id="{BA90D33C-9FD0-711B-9146-E8C08048946D}"/>
              </a:ext>
            </a:extLst>
          </p:cNvPr>
          <p:cNvSpPr txBox="1"/>
          <p:nvPr/>
        </p:nvSpPr>
        <p:spPr>
          <a:xfrm flipH="1">
            <a:off x="4432476" y="2291005"/>
            <a:ext cx="531167" cy="253916"/>
          </a:xfrm>
          <a:prstGeom prst="rect">
            <a:avLst/>
          </a:prstGeom>
          <a:solidFill>
            <a:srgbClr val="FFFF00"/>
          </a:solidFill>
          <a:ln w="34925">
            <a:solidFill>
              <a:srgbClr val="FF0000"/>
            </a:solidFill>
          </a:ln>
        </p:spPr>
        <p:txBody>
          <a:bodyPr wrap="square" rtlCol="0">
            <a:spAutoFit/>
          </a:bodyPr>
          <a:lstStyle/>
          <a:p>
            <a:r>
              <a:rPr lang="en-US" sz="1050" dirty="0">
                <a:highlight>
                  <a:srgbClr val="FFFF00"/>
                </a:highlight>
              </a:rPr>
              <a:t> </a:t>
            </a:r>
            <a:r>
              <a:rPr lang="en-US" sz="1050" dirty="0"/>
              <a:t>SBS</a:t>
            </a:r>
          </a:p>
        </p:txBody>
      </p:sp>
      <p:cxnSp>
        <p:nvCxnSpPr>
          <p:cNvPr id="41" name="Straight Arrow Connector 40">
            <a:extLst>
              <a:ext uri="{FF2B5EF4-FFF2-40B4-BE49-F238E27FC236}">
                <a16:creationId xmlns:a16="http://schemas.microsoft.com/office/drawing/2014/main" id="{3E66DD91-3AD9-9B1E-9A7F-55EB4C3C33CC}"/>
              </a:ext>
            </a:extLst>
          </p:cNvPr>
          <p:cNvCxnSpPr>
            <a:cxnSpLocks/>
          </p:cNvCxnSpPr>
          <p:nvPr/>
        </p:nvCxnSpPr>
        <p:spPr bwMode="auto">
          <a:xfrm flipV="1">
            <a:off x="4969245" y="1390201"/>
            <a:ext cx="1162951" cy="930551"/>
          </a:xfrm>
          <a:prstGeom prst="straightConnector1">
            <a:avLst/>
          </a:prstGeom>
          <a:solidFill>
            <a:schemeClr val="accent1"/>
          </a:solidFill>
          <a:ln w="15875" cap="flat" cmpd="sng" algn="ctr">
            <a:solidFill>
              <a:srgbClr val="FF0000"/>
            </a:solidFill>
            <a:prstDash val="dash"/>
            <a:round/>
            <a:headEnd type="none" w="med" len="med"/>
            <a:tailEnd type="arrow"/>
          </a:ln>
          <a:effectLst/>
        </p:spPr>
      </p:cxnSp>
      <p:cxnSp>
        <p:nvCxnSpPr>
          <p:cNvPr id="42" name="Straight Arrow Connector 41">
            <a:extLst>
              <a:ext uri="{FF2B5EF4-FFF2-40B4-BE49-F238E27FC236}">
                <a16:creationId xmlns:a16="http://schemas.microsoft.com/office/drawing/2014/main" id="{BB297193-D655-71E1-E6DE-AA9A8CD08E44}"/>
              </a:ext>
            </a:extLst>
          </p:cNvPr>
          <p:cNvCxnSpPr>
            <a:cxnSpLocks/>
            <a:stCxn id="40" idx="2"/>
          </p:cNvCxnSpPr>
          <p:nvPr/>
        </p:nvCxnSpPr>
        <p:spPr bwMode="auto">
          <a:xfrm>
            <a:off x="4698059" y="2544921"/>
            <a:ext cx="1545631" cy="1377423"/>
          </a:xfrm>
          <a:prstGeom prst="straightConnector1">
            <a:avLst/>
          </a:prstGeom>
          <a:solidFill>
            <a:schemeClr val="accent1"/>
          </a:solidFill>
          <a:ln w="15875" cap="flat" cmpd="sng" algn="ctr">
            <a:solidFill>
              <a:srgbClr val="FF0000"/>
            </a:solidFill>
            <a:prstDash val="dash"/>
            <a:round/>
            <a:headEnd type="none" w="med" len="med"/>
            <a:tailEnd type="arrow"/>
          </a:ln>
          <a:effectLst/>
        </p:spPr>
      </p:cxnSp>
      <p:cxnSp>
        <p:nvCxnSpPr>
          <p:cNvPr id="43" name="Straight Arrow Connector 42">
            <a:extLst>
              <a:ext uri="{FF2B5EF4-FFF2-40B4-BE49-F238E27FC236}">
                <a16:creationId xmlns:a16="http://schemas.microsoft.com/office/drawing/2014/main" id="{DCE1D7A0-5348-3694-D4B7-04B62CBF761E}"/>
              </a:ext>
            </a:extLst>
          </p:cNvPr>
          <p:cNvCxnSpPr>
            <a:cxnSpLocks/>
          </p:cNvCxnSpPr>
          <p:nvPr/>
        </p:nvCxnSpPr>
        <p:spPr bwMode="auto">
          <a:xfrm flipH="1">
            <a:off x="3170342" y="2573063"/>
            <a:ext cx="1488524" cy="1088852"/>
          </a:xfrm>
          <a:prstGeom prst="straightConnector1">
            <a:avLst/>
          </a:prstGeom>
          <a:solidFill>
            <a:schemeClr val="accent1"/>
          </a:solidFill>
          <a:ln w="15875" cap="flat" cmpd="sng" algn="ctr">
            <a:solidFill>
              <a:srgbClr val="FF0000"/>
            </a:solidFill>
            <a:prstDash val="dash"/>
            <a:round/>
            <a:headEnd type="none" w="med" len="med"/>
            <a:tailEnd type="arrow"/>
          </a:ln>
          <a:effectLst/>
        </p:spPr>
      </p:cxnSp>
      <p:sp>
        <p:nvSpPr>
          <p:cNvPr id="44" name="Google Shape;120;p16">
            <a:extLst>
              <a:ext uri="{FF2B5EF4-FFF2-40B4-BE49-F238E27FC236}">
                <a16:creationId xmlns:a16="http://schemas.microsoft.com/office/drawing/2014/main" id="{928AF583-F7D0-64AF-A999-A63527973382}"/>
              </a:ext>
            </a:extLst>
          </p:cNvPr>
          <p:cNvSpPr txBox="1"/>
          <p:nvPr/>
        </p:nvSpPr>
        <p:spPr>
          <a:xfrm>
            <a:off x="73547" y="19275"/>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dirty="0"/>
              <a:t>SBS Form Factor Program</a:t>
            </a:r>
            <a:endParaRPr sz="2000" b="1" dirty="0"/>
          </a:p>
          <a:p>
            <a:pPr marL="0" lvl="0" indent="0" algn="ctr" rtl="0">
              <a:spcBef>
                <a:spcPts val="0"/>
              </a:spcBef>
              <a:spcAft>
                <a:spcPts val="0"/>
              </a:spcAft>
              <a:buNone/>
            </a:pPr>
            <a:endParaRPr sz="2200" b="1" dirty="0"/>
          </a:p>
          <a:p>
            <a:pPr marL="0" lvl="0" indent="0" algn="ctr" rtl="0">
              <a:spcBef>
                <a:spcPts val="0"/>
              </a:spcBef>
              <a:spcAft>
                <a:spcPts val="0"/>
              </a:spcAft>
              <a:buNone/>
            </a:pPr>
            <a:endParaRPr sz="2200" b="1" dirty="0"/>
          </a:p>
        </p:txBody>
      </p:sp>
    </p:spTree>
    <p:extLst>
      <p:ext uri="{BB962C8B-B14F-4D97-AF65-F5344CB8AC3E}">
        <p14:creationId xmlns:p14="http://schemas.microsoft.com/office/powerpoint/2010/main" val="1698298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7"/>
          <p:cNvSpPr/>
          <p:nvPr/>
        </p:nvSpPr>
        <p:spPr>
          <a:xfrm>
            <a:off x="0" y="4742850"/>
            <a:ext cx="9144000" cy="400200"/>
          </a:xfrm>
          <a:prstGeom prst="rect">
            <a:avLst/>
          </a:prstGeom>
          <a:solidFill>
            <a:srgbClr val="232D4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 name="Google Shape;128;p17"/>
          <p:cNvPicPr preferRelativeResize="0"/>
          <p:nvPr/>
        </p:nvPicPr>
        <p:blipFill>
          <a:blip r:embed="rId3">
            <a:alphaModFix/>
          </a:blip>
          <a:stretch>
            <a:fillRect/>
          </a:stretch>
        </p:blipFill>
        <p:spPr>
          <a:xfrm>
            <a:off x="7506475" y="4662100"/>
            <a:ext cx="1637525" cy="509200"/>
          </a:xfrm>
          <a:prstGeom prst="rect">
            <a:avLst/>
          </a:prstGeom>
          <a:noFill/>
          <a:ln>
            <a:noFill/>
          </a:ln>
        </p:spPr>
      </p:pic>
      <p:sp>
        <p:nvSpPr>
          <p:cNvPr id="129" name="Google Shape;129;p17"/>
          <p:cNvSpPr txBox="1"/>
          <p:nvPr/>
        </p:nvSpPr>
        <p:spPr>
          <a:xfrm>
            <a:off x="1020075" y="4732050"/>
            <a:ext cx="1896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F84C1E"/>
                </a:solidFill>
              </a:rPr>
              <a:t>Presley</a:t>
            </a:r>
            <a:endParaRPr sz="1200">
              <a:solidFill>
                <a:srgbClr val="F84C1E"/>
              </a:solidFill>
            </a:endParaRPr>
          </a:p>
        </p:txBody>
      </p:sp>
      <p:sp>
        <p:nvSpPr>
          <p:cNvPr id="130" name="Google Shape;130;p17"/>
          <p:cNvSpPr txBox="1"/>
          <p:nvPr/>
        </p:nvSpPr>
        <p:spPr>
          <a:xfrm>
            <a:off x="2992950" y="4742850"/>
            <a:ext cx="3158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84C1E"/>
                </a:solidFill>
              </a:rPr>
              <a:t>SBS Collab Meeting, Sep 2024</a:t>
            </a:r>
            <a:endParaRPr>
              <a:solidFill>
                <a:srgbClr val="F84C1E"/>
              </a:solidFill>
            </a:endParaRPr>
          </a:p>
        </p:txBody>
      </p:sp>
      <p:sp>
        <p:nvSpPr>
          <p:cNvPr id="131" name="Google Shape;131;p17"/>
          <p:cNvSpPr txBox="1"/>
          <p:nvPr/>
        </p:nvSpPr>
        <p:spPr>
          <a:xfrm>
            <a:off x="93600" y="48300"/>
            <a:ext cx="8956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GEn-II and Elastic Nucleon Form Factors</a:t>
            </a:r>
            <a:endParaRPr sz="2000" b="1"/>
          </a:p>
          <a:p>
            <a:pPr marL="0" lvl="0" indent="0" algn="ctr" rtl="0">
              <a:spcBef>
                <a:spcPts val="0"/>
              </a:spcBef>
              <a:spcAft>
                <a:spcPts val="0"/>
              </a:spcAft>
              <a:buNone/>
            </a:pPr>
            <a:endParaRPr sz="2200" b="1"/>
          </a:p>
          <a:p>
            <a:pPr marL="0" lvl="0" indent="0" algn="ctr" rtl="0">
              <a:spcBef>
                <a:spcPts val="0"/>
              </a:spcBef>
              <a:spcAft>
                <a:spcPts val="0"/>
              </a:spcAft>
              <a:buNone/>
            </a:pPr>
            <a:endParaRPr sz="2200" b="1"/>
          </a:p>
        </p:txBody>
      </p:sp>
      <p:sp>
        <p:nvSpPr>
          <p:cNvPr id="132" name="Google Shape;132;p17"/>
          <p:cNvSpPr txBox="1"/>
          <p:nvPr/>
        </p:nvSpPr>
        <p:spPr>
          <a:xfrm>
            <a:off x="395625" y="846225"/>
            <a:ext cx="4030200" cy="3190074"/>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Char char="❏"/>
            </a:pPr>
            <a:r>
              <a:rPr lang="en" dirty="0"/>
              <a:t>Fundamental properties of a nucleon</a:t>
            </a:r>
            <a:endParaRPr dirty="0"/>
          </a:p>
          <a:p>
            <a:pPr marL="457200" lvl="0" indent="-317500" algn="l" rtl="0">
              <a:lnSpc>
                <a:spcPct val="150000"/>
              </a:lnSpc>
              <a:spcBef>
                <a:spcPts val="0"/>
              </a:spcBef>
              <a:spcAft>
                <a:spcPts val="0"/>
              </a:spcAft>
              <a:buSzPts val="1400"/>
              <a:buChar char="❏"/>
            </a:pPr>
            <a:r>
              <a:rPr lang="en" dirty="0"/>
              <a:t>Encodes information on the spatial distribution of charge and magnetization</a:t>
            </a:r>
            <a:endParaRPr dirty="0"/>
          </a:p>
          <a:p>
            <a:pPr marL="457200" lvl="0" indent="-317500" algn="l" rtl="0">
              <a:lnSpc>
                <a:spcPct val="150000"/>
              </a:lnSpc>
              <a:spcBef>
                <a:spcPts val="0"/>
              </a:spcBef>
              <a:spcAft>
                <a:spcPts val="0"/>
              </a:spcAft>
              <a:buSzPts val="1400"/>
              <a:buChar char="❏"/>
            </a:pPr>
            <a:r>
              <a:rPr lang="en" b="1" dirty="0"/>
              <a:t>Purpose: extract GEn at very high Q</a:t>
            </a:r>
            <a:r>
              <a:rPr lang="en" b="1" baseline="30000" dirty="0"/>
              <a:t>2</a:t>
            </a:r>
            <a:endParaRPr b="1" baseline="30000" dirty="0"/>
          </a:p>
          <a:p>
            <a:pPr marL="457200" lvl="0" indent="-317500" algn="l" rtl="0">
              <a:lnSpc>
                <a:spcPct val="150000"/>
              </a:lnSpc>
              <a:spcBef>
                <a:spcPts val="0"/>
              </a:spcBef>
              <a:spcAft>
                <a:spcPts val="0"/>
              </a:spcAft>
              <a:buSzPts val="1400"/>
              <a:buChar char="❏"/>
            </a:pPr>
            <a:r>
              <a:rPr lang="en" dirty="0">
                <a:solidFill>
                  <a:schemeClr val="dk1"/>
                </a:solidFill>
              </a:rPr>
              <a:t>Asymmetry measurement with polarized electron beam and polarized </a:t>
            </a:r>
            <a:r>
              <a:rPr lang="en" baseline="30000" dirty="0">
                <a:solidFill>
                  <a:schemeClr val="dk1"/>
                </a:solidFill>
              </a:rPr>
              <a:t>3</a:t>
            </a:r>
            <a:r>
              <a:rPr lang="en" dirty="0">
                <a:solidFill>
                  <a:schemeClr val="dk1"/>
                </a:solidFill>
              </a:rPr>
              <a:t>He target - effective polarized neutron target</a:t>
            </a:r>
            <a:endParaRPr b="1" dirty="0"/>
          </a:p>
          <a:p>
            <a:pPr marL="457200" lvl="0" indent="0" algn="l" rtl="0">
              <a:lnSpc>
                <a:spcPct val="115000"/>
              </a:lnSpc>
              <a:spcBef>
                <a:spcPts val="0"/>
              </a:spcBef>
              <a:spcAft>
                <a:spcPts val="0"/>
              </a:spcAft>
              <a:buNone/>
            </a:pPr>
            <a:endParaRPr dirty="0">
              <a:solidFill>
                <a:schemeClr val="dk1"/>
              </a:solidFill>
            </a:endParaRP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endParaRPr dirty="0"/>
          </a:p>
        </p:txBody>
      </p:sp>
      <p:cxnSp>
        <p:nvCxnSpPr>
          <p:cNvPr id="133" name="Google Shape;133;p17"/>
          <p:cNvCxnSpPr/>
          <p:nvPr/>
        </p:nvCxnSpPr>
        <p:spPr>
          <a:xfrm flipH="1">
            <a:off x="75750" y="571500"/>
            <a:ext cx="8992500" cy="10800"/>
          </a:xfrm>
          <a:prstGeom prst="straightConnector1">
            <a:avLst/>
          </a:prstGeom>
          <a:noFill/>
          <a:ln w="19050" cap="flat" cmpd="sng">
            <a:solidFill>
              <a:schemeClr val="dk2"/>
            </a:solidFill>
            <a:prstDash val="solid"/>
            <a:round/>
            <a:headEnd type="none" w="med" len="med"/>
            <a:tailEnd type="none" w="med" len="med"/>
          </a:ln>
        </p:spPr>
      </p:cxnSp>
      <p:pic>
        <p:nvPicPr>
          <p:cNvPr id="134" name="Google Shape;134;p17"/>
          <p:cNvPicPr preferRelativeResize="0"/>
          <p:nvPr/>
        </p:nvPicPr>
        <p:blipFill>
          <a:blip r:embed="rId4">
            <a:alphaModFix/>
          </a:blip>
          <a:stretch>
            <a:fillRect/>
          </a:stretch>
        </p:blipFill>
        <p:spPr>
          <a:xfrm>
            <a:off x="5094013" y="3912900"/>
            <a:ext cx="3515774" cy="307350"/>
          </a:xfrm>
          <a:prstGeom prst="rect">
            <a:avLst/>
          </a:prstGeom>
          <a:noFill/>
          <a:ln>
            <a:noFill/>
          </a:ln>
        </p:spPr>
      </p:pic>
      <p:pic>
        <p:nvPicPr>
          <p:cNvPr id="135" name="Google Shape;135;p17"/>
          <p:cNvPicPr preferRelativeResize="0"/>
          <p:nvPr/>
        </p:nvPicPr>
        <p:blipFill>
          <a:blip r:embed="rId5">
            <a:alphaModFix/>
          </a:blip>
          <a:stretch>
            <a:fillRect/>
          </a:stretch>
        </p:blipFill>
        <p:spPr>
          <a:xfrm>
            <a:off x="0" y="4571550"/>
            <a:ext cx="1020078" cy="571500"/>
          </a:xfrm>
          <a:prstGeom prst="rect">
            <a:avLst/>
          </a:prstGeom>
          <a:noFill/>
          <a:ln>
            <a:noFill/>
          </a:ln>
        </p:spPr>
      </p:pic>
      <p:pic>
        <p:nvPicPr>
          <p:cNvPr id="136" name="Google Shape;136;p17"/>
          <p:cNvPicPr preferRelativeResize="0"/>
          <p:nvPr/>
        </p:nvPicPr>
        <p:blipFill>
          <a:blip r:embed="rId6">
            <a:alphaModFix/>
          </a:blip>
          <a:stretch>
            <a:fillRect/>
          </a:stretch>
        </p:blipFill>
        <p:spPr>
          <a:xfrm>
            <a:off x="4810338" y="778612"/>
            <a:ext cx="4083126" cy="293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7" name="Google Shape;137;p17"/>
          <p:cNvSpPr txBox="1">
            <a:spLocks noGrp="1"/>
          </p:cNvSpPr>
          <p:nvPr>
            <p:ph type="sldNum" idx="12"/>
          </p:nvPr>
        </p:nvSpPr>
        <p:spPr>
          <a:xfrm>
            <a:off x="5906283" y="4746142"/>
            <a:ext cx="548700" cy="393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a:solidFill>
                  <a:srgbClr val="F84C1E"/>
                </a:solidFill>
              </a:rPr>
              <a:t>9</a:t>
            </a:fld>
            <a:endParaRPr>
              <a:solidFill>
                <a:srgbClr val="F84C1E"/>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1178</TotalTime>
  <Words>2397</Words>
  <Application>Microsoft Macintosh PowerPoint</Application>
  <PresentationFormat>On-screen Show (16:9)</PresentationFormat>
  <Paragraphs>433</Paragraphs>
  <Slides>40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ＭＳ Ｐゴシック</vt:lpstr>
      <vt:lpstr>ヒラギノ明朝 ProN W3</vt:lpstr>
      <vt:lpstr>Arial</vt:lpstr>
      <vt:lpstr>Calibri</vt:lpstr>
      <vt:lpstr>Courier New</vt:lpstr>
      <vt:lpstr>Simple Light</vt:lpstr>
      <vt:lpstr>Combined Analysis Status Report  From all GEn-II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BBCAL  (Shower + Preshower)</vt:lpstr>
      <vt:lpstr>PowerPoint Presentation</vt:lpstr>
      <vt:lpstr>PowerPoint Presentation</vt:lpstr>
      <vt:lpstr>Timing Hodoscopes</vt:lpstr>
      <vt:lpstr>PowerPoint Presentation</vt:lpstr>
      <vt:lpstr>GEN Pass 2 (Working Towards)</vt:lpstr>
      <vt:lpstr>GEMs  (GAS ELECTRON MULTIPLIER)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 Pass 1</vt:lpstr>
      <vt:lpstr>PowerPoint Presentation</vt:lpstr>
      <vt:lpstr>GEN Pass 2 (Working Towards)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Arun Tadepalli</cp:lastModifiedBy>
  <cp:revision>67</cp:revision>
  <dcterms:modified xsi:type="dcterms:W3CDTF">2024-09-13T17:31:24Z</dcterms:modified>
</cp:coreProperties>
</file>