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1" r:id="rId6"/>
    <p:sldId id="262" r:id="rId7"/>
    <p:sldId id="263" r:id="rId8"/>
    <p:sldId id="264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E66192E-1966-AE4F-870C-1A40E3CBA6DC}" v="303" dt="2024-09-12T17:11:28.3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/>
    <p:restoredTop sz="94694"/>
  </p:normalViewPr>
  <p:slideViewPr>
    <p:cSldViewPr snapToGrid="0">
      <p:cViewPr varScale="1">
        <p:scale>
          <a:sx n="90" d="100"/>
          <a:sy n="90" d="100"/>
        </p:scale>
        <p:origin x="208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C31A-1328-484A-BB3E-A56ADF9C1297}" type="datetimeFigureOut">
              <a:rPr lang="en-US" smtClean="0"/>
              <a:t>9/10/24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B945E-4DB8-4F40-9C4D-867B383C2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204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EDF36-96FE-943E-FC6D-3BC785E263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459AC3-35E8-7620-4C8C-85D7ECCA99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FA55B-80C7-02A5-22A6-72D75B4A7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72EC66-CE3F-4204-4BB8-B56FF4446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C538A-794D-D942-3480-13A96F9A3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022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535DE-DAEC-527A-EFAA-0337F2CC9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AB6CC70-1A35-3D19-56B9-85DE520C03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1AFADF-EFC9-4BF3-B82B-AEFCBDF2B9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4C3F4-650B-93C2-7590-3A32760F6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A5FA67-93C7-96D8-460F-F54181EE57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9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392587-74CB-5C35-CC20-F602A5E9AD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293EB4-7451-A706-BF0E-8EC187135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756765-74D1-B2B4-A14E-9CDDA82F62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7EFCF9-6129-3559-838D-CF97C4EA6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7F7290-DC28-2298-6C58-0724E312A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492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E4DF5-355F-D9F1-EE68-423DF6CBE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0364F-C15D-498E-201D-354272E85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4F641-9465-3972-312F-565ED073A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A2695-D7A2-7425-AD63-D9F194576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2ABDF6-D5E1-253E-89A7-2FED2F232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50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4D089-4D49-B210-59D5-58719E6D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8308D-2003-3223-3D46-D6EB7C089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207DEA-7B03-A82F-CB60-6B8B34686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EA029-3412-105A-D5B1-8DF1DED18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5EEBF-8F63-66C4-E240-0AF36DEAF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07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51D5E-0BAA-8526-10E9-877217CE7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A554F-AD97-7BBA-5E1A-34C4EDA121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C4D09-3576-FBD1-3AD0-855BD939F0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59D264-A4E3-0496-36F1-EBD2E58C2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2F671-3076-BBB5-B8AF-E2314EFF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F3A2D-491B-ABFA-C077-991755FE3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3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86C9E-6723-00DD-D5BF-5BEA0C87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42B45-791E-ADAC-0E76-CB6DBB93B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1F6400-ED27-27DE-7F2A-FC2C555912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994F9F-B5AA-8030-6EF5-B2721EA9C4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A30E5F-0899-E468-7374-EA3A12D88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5F8A0E-6F3A-0A60-D87B-33B39B768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C5E136-36F5-3B79-B5D2-5345EF5F6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5D747B-8BAD-5D92-2959-B83EDB0E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898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C2820-79EF-EF13-4B1B-5755126F2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E14757-7E75-4C1B-56CB-830A87005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1B74F1-3AC5-5AA6-B0A6-169DBAC63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539F71-A1B6-B48F-6058-AE806494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662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C77E00-80AE-2A77-E158-8BCD869F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8B112C-D8A2-97FD-CDFA-F5691A456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83469-F5B4-0704-3586-C5F7ADCF8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952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9F7A5-3C28-7B93-EE8B-211A265BF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BC7DF-0C7F-DC40-9EE0-8FE868D11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9EE04C-F461-7B4D-CD33-660DC62081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6C1B5-BC88-41E2-563C-520D17808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ED1C8-111A-B69F-B404-D26963455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82D7F5-5E56-6411-1102-5A3D70AAF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165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876F31-1C49-2B8B-C22B-9123D46F2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F17712-4A4E-70B3-B9BC-E4CF3767C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9DACF8-269A-8611-83CA-EC4C959EF4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229C29-76E7-8F72-101A-87B25E33F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B85AA6-7E2F-22C1-7117-66358ED5A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582119-8199-21AF-4A27-C068CE08C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438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C450F4-A004-4F71-E8CB-5D92D2AB3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FD333D-B36C-D95D-BD55-E4C7171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B2996-6BDA-132E-DB75-B43D521F77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E8002-36D7-52BF-7FAA-008E784D7F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1B72BF-8FFD-B35F-21F9-C1162BB920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ACCF738-ACF6-F947-B101-125E2BD9F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7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rxiv.org/abs/2102.0783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F56657-FA74-0B64-168C-94F044875C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Deep Threshold Phi-Production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B8A60B-F707-AA76-56D2-E1AA022C43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Charles Hyde</a:t>
            </a:r>
          </a:p>
          <a:p>
            <a:r>
              <a:rPr lang="en-US" dirty="0"/>
              <a:t>Old Dominion University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93FD42-004C-2840-445C-D392F587A3B8}"/>
              </a:ext>
            </a:extLst>
          </p:cNvPr>
          <p:cNvSpPr txBox="1"/>
          <p:nvPr/>
        </p:nvSpPr>
        <p:spPr>
          <a:xfrm>
            <a:off x="871538" y="385763"/>
            <a:ext cx="28319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SBS Collaboration Meeting</a:t>
            </a:r>
          </a:p>
          <a:p>
            <a:r>
              <a:rPr lang="en-US" dirty="0"/>
              <a:t>13 September 2024</a:t>
            </a:r>
          </a:p>
        </p:txBody>
      </p:sp>
      <p:pic>
        <p:nvPicPr>
          <p:cNvPr id="6" name="Picture 5" descr="A blue and grey logo&#10;&#10;Description automatically generated">
            <a:extLst>
              <a:ext uri="{FF2B5EF4-FFF2-40B4-BE49-F238E27FC236}">
                <a16:creationId xmlns:a16="http://schemas.microsoft.com/office/drawing/2014/main" id="{C2F26B64-F65E-D0EA-DC21-4DF8843747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" y="5349875"/>
            <a:ext cx="3000376" cy="124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25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DB5A2-AEB4-BA9A-50E3-DA9F2B529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Virtual Vector-Meson Electroproduction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8A1779-5203-2B79-2178-AA034743CB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9229" y="1825625"/>
                <a:ext cx="10994571" cy="4351338"/>
              </a:xfrm>
            </p:spPr>
            <p:txBody>
              <a:bodyPr>
                <a:normAutofit/>
              </a:bodyPr>
              <a:lstStyle/>
              <a:p>
                <a:pPr>
                  <a:tabLst>
                    <a:tab pos="2886075" algn="l"/>
                    <a:tab pos="5414963" algn="l"/>
                  </a:tabLst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	 W</a:t>
                </a:r>
                <a14:m>
                  <m:oMath xmlns:m="http://schemas.openxmlformats.org/officeDocument/2006/math"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/>
              </a:p>
              <a:p>
                <a:pPr lvl="1">
                  <a:tabLst>
                    <a:tab pos="2886075" algn="l"/>
                    <a:tab pos="5414963" algn="l"/>
                  </a:tabLst>
                </a:pPr>
                <a:r>
                  <a:rPr lang="en-US" dirty="0"/>
                  <a:t>Generalized Parton Distributions:  Vector &amp; Axial-Vector Matrix Elements</a:t>
                </a:r>
              </a:p>
              <a:p>
                <a:pPr lvl="2">
                  <a:tabLst>
                    <a:tab pos="2886075" algn="l"/>
                    <a:tab pos="5414963" algn="l"/>
                  </a:tabLst>
                </a:pPr>
                <a:r>
                  <a:rPr lang="en-US" dirty="0"/>
                  <a:t>Energy decomposition</a:t>
                </a:r>
              </a:p>
              <a:p>
                <a:pPr lvl="1">
                  <a:tabLst>
                    <a:tab pos="2886075" algn="l"/>
                    <a:tab pos="5414963" algn="l"/>
                  </a:tabLst>
                </a:pPr>
                <a:r>
                  <a:rPr lang="en-US" dirty="0"/>
                  <a:t>𝞍-production dominated by gluon matrix elements </a:t>
                </a:r>
              </a:p>
              <a:p>
                <a:pPr lvl="1">
                  <a:tabLst>
                    <a:tab pos="2886075" algn="l"/>
                    <a:tab pos="5414963" algn="l"/>
                  </a:tabLst>
                </a:pPr>
                <a:r>
                  <a:rPr lang="en-US" dirty="0" err="1"/>
                  <a:t>S.Goloskokov</a:t>
                </a:r>
                <a:r>
                  <a:rPr lang="en-US" dirty="0"/>
                  <a:t>, </a:t>
                </a:r>
                <a:r>
                  <a:rPr lang="en-US" dirty="0" err="1"/>
                  <a:t>P.Kroll</a:t>
                </a:r>
                <a:r>
                  <a:rPr lang="en-US" dirty="0"/>
                  <a:t>, </a:t>
                </a:r>
                <a:r>
                  <a:rPr lang="en-US" i="1" dirty="0" err="1"/>
                  <a:t>EurPhysJC</a:t>
                </a:r>
                <a:r>
                  <a:rPr lang="en-US" dirty="0"/>
                  <a:t> </a:t>
                </a:r>
                <a:r>
                  <a:rPr lang="en-US" b="1" dirty="0"/>
                  <a:t>50</a:t>
                </a:r>
                <a:r>
                  <a:rPr lang="en-US" dirty="0"/>
                  <a:t>, 829–842 (2007)</a:t>
                </a:r>
              </a:p>
              <a:p>
                <a:pPr>
                  <a:tabLst>
                    <a:tab pos="2886075" algn="l"/>
                    <a:tab pos="5414963" algn="l"/>
                    <a:tab pos="7510463" algn="l"/>
                  </a:tabLst>
                </a:pPr>
                <a:r>
                  <a:rPr lang="en-US" dirty="0"/>
                  <a:t>Threshold J/𝝭-production: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≫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,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𝐽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m:rPr>
                                    <m:sty m:val="p"/>
                                  </m:rPr>
                                  <a:rPr lang="el-G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Ψ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>
                  <a:tabLst>
                    <a:tab pos="2886075" algn="l"/>
                    <a:tab pos="5414963" algn="l"/>
                    <a:tab pos="7510463" algn="l"/>
                  </a:tabLst>
                </a:pPr>
                <a:r>
                  <a:rPr lang="en-US" b="1" dirty="0"/>
                  <a:t>Scaler</a:t>
                </a:r>
                <a:r>
                  <a:rPr lang="en-US" dirty="0"/>
                  <a:t> Matrix Elements:  Mass-Decomposition</a:t>
                </a:r>
              </a:p>
              <a:p>
                <a:pPr lvl="1">
                  <a:tabLst>
                    <a:tab pos="2886075" algn="l"/>
                    <a:tab pos="5414963" algn="l"/>
                    <a:tab pos="7510463" algn="l"/>
                  </a:tabLst>
                </a:pPr>
                <a:r>
                  <a:rPr lang="en-US" dirty="0"/>
                  <a:t>X.D. Ji, </a:t>
                </a:r>
                <a:r>
                  <a:rPr lang="en-US" i="1" dirty="0"/>
                  <a:t>Phys.Rev.Lett</a:t>
                </a:r>
                <a:r>
                  <a:rPr lang="en-US" dirty="0"/>
                  <a:t>.74,1071(1995).</a:t>
                </a:r>
              </a:p>
              <a:p>
                <a:pPr lvl="1">
                  <a:tabLst>
                    <a:tab pos="2886075" algn="l"/>
                    <a:tab pos="5414963" algn="l"/>
                    <a:tab pos="7510463" algn="l"/>
                  </a:tabLst>
                </a:pPr>
                <a:r>
                  <a:rPr lang="en-US" dirty="0" err="1"/>
                  <a:t>X.Ji</a:t>
                </a:r>
                <a:r>
                  <a:rPr lang="en-US" dirty="0"/>
                  <a:t>  </a:t>
                </a:r>
                <a:r>
                  <a:rPr lang="en-US" i="1" dirty="0">
                    <a:effectLst/>
                  </a:rPr>
                  <a:t>Front.Phys.</a:t>
                </a:r>
                <a:r>
                  <a:rPr lang="en-US" b="1" dirty="0">
                    <a:effectLst/>
                  </a:rPr>
                  <a:t>16</a:t>
                </a:r>
                <a:r>
                  <a:rPr lang="en-US" dirty="0">
                    <a:effectLst/>
                  </a:rPr>
                  <a:t> (2021) 6, 64601, </a:t>
                </a:r>
                <a:r>
                  <a:rPr lang="en-US" dirty="0" err="1">
                    <a:effectLst/>
                  </a:rPr>
                  <a:t>arXiv</a:t>
                </a:r>
                <a:r>
                  <a:rPr lang="en-US" dirty="0">
                    <a:effectLst/>
                  </a:rPr>
                  <a:t>: </a:t>
                </a:r>
                <a:r>
                  <a:rPr lang="en-US" u="none" strike="noStrike" dirty="0">
                    <a:solidFill>
                      <a:srgbClr val="0050B3"/>
                    </a:solidFill>
                    <a:effectLst/>
                    <a:hlinkClick r:id="rId2"/>
                  </a:rPr>
                  <a:t>2102.07830</a:t>
                </a:r>
                <a:endParaRPr lang="en-US" u="none" strike="noStrike" dirty="0">
                  <a:solidFill>
                    <a:srgbClr val="0050B3"/>
                  </a:solidFill>
                  <a:effectLst/>
                </a:endParaRPr>
              </a:p>
              <a:p>
                <a:pPr lvl="1">
                  <a:tabLst>
                    <a:tab pos="2886075" algn="l"/>
                    <a:tab pos="5414963" algn="l"/>
                    <a:tab pos="7510463" algn="l"/>
                  </a:tabLst>
                </a:pPr>
                <a:r>
                  <a:rPr lang="en-US" dirty="0" err="1">
                    <a:effectLst/>
                  </a:rPr>
                  <a:t>Y.Hatta</a:t>
                </a:r>
                <a:r>
                  <a:rPr lang="en-US" dirty="0">
                    <a:effectLst/>
                  </a:rPr>
                  <a:t> D-</a:t>
                </a:r>
                <a:r>
                  <a:rPr lang="en-US" dirty="0" err="1">
                    <a:effectLst/>
                  </a:rPr>
                  <a:t>L.Yang</a:t>
                </a:r>
                <a:r>
                  <a:rPr lang="en-US" dirty="0"/>
                  <a:t>, </a:t>
                </a:r>
                <a:r>
                  <a:rPr lang="en-US" dirty="0" err="1">
                    <a:effectLst/>
                  </a:rPr>
                  <a:t>PhysRevD</a:t>
                </a:r>
                <a:r>
                  <a:rPr lang="en-US" dirty="0">
                    <a:effectLst/>
                  </a:rPr>
                  <a:t> </a:t>
                </a:r>
                <a:r>
                  <a:rPr lang="en-US" b="1" dirty="0">
                    <a:effectLst/>
                  </a:rPr>
                  <a:t>98</a:t>
                </a:r>
                <a:r>
                  <a:rPr lang="en-US" dirty="0">
                    <a:effectLst/>
                  </a:rPr>
                  <a:t> (2018) 7, 074003, </a:t>
                </a:r>
                <a:r>
                  <a:rPr lang="en-US" dirty="0" err="1">
                    <a:effectLst/>
                  </a:rPr>
                  <a:t>arXiv</a:t>
                </a:r>
                <a:r>
                  <a:rPr lang="en-US" dirty="0">
                    <a:effectLst/>
                  </a:rPr>
                  <a:t>: 1808.02163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38A1779-5203-2B79-2178-AA034743CB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9229" y="1825625"/>
                <a:ext cx="10994571" cy="4351338"/>
              </a:xfrm>
              <a:blipFill>
                <a:blip r:embed="rId3"/>
                <a:stretch>
                  <a:fillRect l="-1038" t="-2326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938F0-D1CD-8139-121A-15FBFFEAB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5455F8-AA56-45B9-F9A5-BEB54BCBC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6768FC-E3A7-98AF-5662-BDAEA6499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322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346DDB-E7B8-D3C9-7212-6FAB449BD7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High-Q</a:t>
            </a:r>
            <a:r>
              <a:rPr lang="en-US" baseline="30000" dirty="0"/>
              <a:t>2 </a:t>
            </a:r>
            <a:r>
              <a:rPr lang="en-US" dirty="0"/>
              <a:t>Measurement of Threshold Electroproduction of </a:t>
            </a:r>
            <a:r>
              <a:rPr lang="en-US" i="1" dirty="0"/>
              <a:t>𝞍-meson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B6C8E-B08C-59BA-C67C-D50AC04817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Perturbative scale in threshold photoproduction of J/Psi is 	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=9.6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Threshold 𝞍-Electroproduction at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</a:t>
                </a:r>
                <a:r>
                  <a:rPr lang="en-US" dirty="0"/>
                  <a:t> ≥ 9 GeV</a:t>
                </a:r>
                <a:r>
                  <a:rPr lang="en-US" baseline="30000" dirty="0"/>
                  <a:t>2</a:t>
                </a:r>
                <a:r>
                  <a:rPr lang="en-US" dirty="0"/>
                  <a:t> 	</a:t>
                </a:r>
                <a:br>
                  <a:rPr lang="en-US" dirty="0"/>
                </a:br>
                <a:r>
                  <a:rPr lang="en-US" dirty="0">
                    <a:sym typeface="Wingdings" pitchFamily="2" charset="2"/>
                  </a:rPr>
                  <a:t>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&gt;10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GeV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  <a:br>
                  <a:rPr lang="en-US" dirty="0"/>
                </a:br>
                <a:r>
                  <a:rPr lang="en-US" dirty="0"/>
                  <a:t>should be on same perturbative footing as J/Psi photoproduction</a:t>
                </a:r>
              </a:p>
              <a:p>
                <a:r>
                  <a:rPr lang="en-US" dirty="0" err="1"/>
                  <a:t>Goloskokov</a:t>
                </a:r>
                <a:r>
                  <a:rPr lang="en-US" dirty="0"/>
                  <a:t> &amp; Kroll argue DVES 𝞍-production dominated by gluon GPDs, even in </a:t>
                </a:r>
                <a:r>
                  <a:rPr lang="en-US" dirty="0" err="1"/>
                  <a:t>JLab</a:t>
                </a:r>
                <a:r>
                  <a:rPr lang="en-US" dirty="0"/>
                  <a:t> 12GeV kinematics (well above threshold)</a:t>
                </a:r>
              </a:p>
              <a:p>
                <a:r>
                  <a:rPr lang="en-US" dirty="0"/>
                  <a:t>Hatta &amp; </a:t>
                </a:r>
                <a:r>
                  <a:rPr lang="en-US" dirty="0" err="1"/>
                  <a:t>Strikman</a:t>
                </a:r>
                <a:r>
                  <a:rPr lang="en-US" dirty="0"/>
                  <a:t> argue that threshold 𝞍-Electroproduction at large </a:t>
                </a:r>
                <a:r>
                  <a:rPr lang="en-US" i="1" dirty="0"/>
                  <a:t>Q</a:t>
                </a:r>
                <a:r>
                  <a:rPr lang="en-US" i="1" baseline="30000" dirty="0"/>
                  <a:t>2</a:t>
                </a:r>
                <a:r>
                  <a:rPr lang="en-US" dirty="0"/>
                  <a:t> primarily sensitive to s-quark D-term (rather than gluon)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DFB6C8E-B08C-59BA-C67C-D50AC04817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 r="-6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D9F40A-A87A-1298-2C75-ED3CAA93D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27F3D-A094-7158-FCDA-015645DC4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C42512-877C-0CCC-910E-5354A22E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397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B5A8-2E87-621D-39F6-23FE85CB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1675"/>
          </a:xfrm>
        </p:spPr>
        <p:txBody>
          <a:bodyPr/>
          <a:lstStyle/>
          <a:p>
            <a:r>
              <a:rPr lang="en-US" dirty="0"/>
              <a:t>Threshold Deep 𝞍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C052A-73F7-52CC-4F35-BA910B45CAA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61463" y="1224917"/>
                <a:ext cx="3877137" cy="4604306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Y.Hatta, </a:t>
                </a:r>
                <a:r>
                  <a:rPr lang="en-US" dirty="0" err="1"/>
                  <a:t>M.Strikman</a:t>
                </a:r>
                <a:r>
                  <a:rPr lang="en-US" dirty="0"/>
                  <a:t>, </a:t>
                </a:r>
                <a:r>
                  <a:rPr lang="en-US" sz="2000" dirty="0" err="1"/>
                  <a:t>PhysLettB</a:t>
                </a:r>
                <a:r>
                  <a:rPr lang="en-US" sz="2000" dirty="0"/>
                  <a:t> </a:t>
                </a:r>
                <a:r>
                  <a:rPr lang="en-US" sz="2000" b="1" dirty="0"/>
                  <a:t>817</a:t>
                </a:r>
                <a:r>
                  <a:rPr lang="en-US" sz="2000" dirty="0"/>
                  <a:t> (2021) 136295</a:t>
                </a:r>
                <a:br>
                  <a:rPr lang="en-US" sz="2000" dirty="0"/>
                </a:br>
                <a:r>
                  <a:rPr lang="en-US" sz="2000" dirty="0"/>
                  <a:t>Strangeness Gravitation FFs</a:t>
                </a:r>
              </a:p>
              <a:p>
                <a:pPr lvl="1"/>
                <a:r>
                  <a:rPr lang="en-US" dirty="0"/>
                  <a:t>W=2.5 GeV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dirty="0"/>
                  <a:t>Flavor SU(3):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endParaRPr lang="en-US" b="0" i="1" dirty="0">
                  <a:latin typeface="Cambria Math" panose="02040503050406030204" pitchFamily="18" charset="0"/>
                </a:endParaRPr>
              </a:p>
              <a:p>
                <a:r>
                  <a:rPr lang="en-US" dirty="0">
                    <a:latin typeface="Cambria Math" panose="02040503050406030204" pitchFamily="18" charset="0"/>
                  </a:rPr>
                  <a:t>A-term also in model	</a:t>
                </a:r>
                <a:br>
                  <a:rPr lang="en-US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0.04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/</m:t>
                    </m:r>
                    <m:sSup>
                      <m:sSupPr>
                        <m:ctrlPr>
                          <a:rPr lang="en-US" sz="24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sSubSup>
                              <m:sSubSupPr>
                                <m:ctrlP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e>
                              <m:sub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sub>
                              <m:sup>
                                <m:r>
                                  <a:rPr lang="en-US" sz="24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/>
              </a:p>
              <a:p>
                <a:r>
                  <a:rPr lang="en-US" sz="2400" i="1" dirty="0"/>
                  <a:t>B</a:t>
                </a:r>
                <a:r>
                  <a:rPr lang="en-US" sz="2400" i="1" baseline="-25000" dirty="0"/>
                  <a:t>s</a:t>
                </a:r>
                <a:r>
                  <a:rPr lang="en-US" sz="2400" i="1" dirty="0"/>
                  <a:t>= 0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/4</m:t>
                    </m:r>
                  </m:oMath>
                </a14:m>
                <a:endParaRPr lang="en-US" sz="2400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77C052A-73F7-52CC-4F35-BA910B45CAA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463" y="1224917"/>
                <a:ext cx="3877137" cy="4604306"/>
              </a:xfrm>
              <a:blipFill>
                <a:blip r:embed="rId2"/>
                <a:stretch>
                  <a:fillRect l="-2606" t="-2204" b="-11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82DACB3A-1D8E-069B-7085-8F2F9CD185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7389" y="121280"/>
            <a:ext cx="8955542" cy="6371595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CF5D1-B630-27CA-C2D5-29A5564DE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4F151E-7A2D-DD2D-AD45-DC2CC3C401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B442B8A-31BF-EBA4-C1D1-D8CC755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4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44F8A0-38E2-6AB8-230D-CDD6E09F5603}"/>
              </a:ext>
            </a:extLst>
          </p:cNvPr>
          <p:cNvSpPr txBox="1"/>
          <p:nvPr/>
        </p:nvSpPr>
        <p:spPr>
          <a:xfrm>
            <a:off x="8850881" y="795501"/>
            <a:ext cx="994183" cy="1477328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baseline="-25000" dirty="0"/>
              <a:t>s</a:t>
            </a:r>
            <a:r>
              <a:rPr lang="en-US" dirty="0"/>
              <a:t> =  </a:t>
            </a:r>
            <a:r>
              <a:rPr lang="en-US" dirty="0">
                <a:solidFill>
                  <a:srgbClr val="00B0F0"/>
                </a:solidFill>
              </a:rPr>
              <a:t>0.4</a:t>
            </a:r>
          </a:p>
          <a:p>
            <a:pPr algn="r"/>
            <a:r>
              <a:rPr lang="en-US" dirty="0">
                <a:solidFill>
                  <a:srgbClr val="0070C0"/>
                </a:solidFill>
              </a:rPr>
              <a:t>0.0</a:t>
            </a:r>
          </a:p>
          <a:p>
            <a:pPr algn="r"/>
            <a:r>
              <a:rPr lang="en-US" dirty="0">
                <a:solidFill>
                  <a:srgbClr val="FF0000"/>
                </a:solidFill>
              </a:rPr>
              <a:t>–0.4</a:t>
            </a:r>
          </a:p>
          <a:p>
            <a:pPr algn="r"/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–0.7</a:t>
            </a:r>
          </a:p>
          <a:p>
            <a:pPr algn="r"/>
            <a:r>
              <a:rPr lang="en-US" dirty="0"/>
              <a:t>–1.3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0DB5F-9F68-133E-9C28-8515A473493F}"/>
                  </a:ext>
                </a:extLst>
              </p:cNvPr>
              <p:cNvSpPr txBox="1"/>
              <p:nvPr/>
            </p:nvSpPr>
            <p:spPr>
              <a:xfrm>
                <a:off x="7129463" y="1086961"/>
                <a:ext cx="16819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=3.8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A30DB5F-9F68-133E-9C28-8515A47349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63" y="1086961"/>
                <a:ext cx="1681934" cy="369332"/>
              </a:xfrm>
              <a:prstGeom prst="rect">
                <a:avLst/>
              </a:prstGeom>
              <a:blipFill>
                <a:blip r:embed="rId4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4148A8-E9FB-8BD0-E52E-9CF2F9082CBE}"/>
                  </a:ext>
                </a:extLst>
              </p:cNvPr>
              <p:cNvSpPr txBox="1"/>
              <p:nvPr/>
            </p:nvSpPr>
            <p:spPr>
              <a:xfrm>
                <a:off x="7129463" y="3816628"/>
                <a:ext cx="16542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=20.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74148A8-E9FB-8BD0-E52E-9CF2F908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463" y="3816628"/>
                <a:ext cx="1654235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5F0A68-0A54-6EE6-DBD2-35C5D0A39C91}"/>
                  </a:ext>
                </a:extLst>
              </p:cNvPr>
              <p:cNvSpPr txBox="1"/>
              <p:nvPr/>
            </p:nvSpPr>
            <p:spPr>
              <a:xfrm rot="16200000">
                <a:off x="3846649" y="4359788"/>
                <a:ext cx="2012089" cy="62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35F0A68-0A54-6EE6-DBD2-35C5D0A39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3846649" y="4359788"/>
                <a:ext cx="2012089" cy="628314"/>
              </a:xfrm>
              <a:prstGeom prst="rect">
                <a:avLst/>
              </a:prstGeom>
              <a:blipFill>
                <a:blip r:embed="rId6"/>
                <a:stretch>
                  <a:fillRect r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076ED1-FDCB-577D-1D54-54D706B60B92}"/>
                  </a:ext>
                </a:extLst>
              </p:cNvPr>
              <p:cNvSpPr txBox="1"/>
              <p:nvPr/>
            </p:nvSpPr>
            <p:spPr>
              <a:xfrm rot="16200000">
                <a:off x="4038574" y="1553298"/>
                <a:ext cx="1909497" cy="6283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𝐺𝑒𝑉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06076ED1-FDCB-577D-1D54-54D706B60B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38574" y="1553298"/>
                <a:ext cx="1909497" cy="628314"/>
              </a:xfrm>
              <a:prstGeom prst="rect">
                <a:avLst/>
              </a:prstGeom>
              <a:blipFill>
                <a:blip r:embed="rId7"/>
                <a:stretch>
                  <a:fillRect r="-39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E80DE9-F366-9EBE-9137-97AF2BF28364}"/>
                  </a:ext>
                </a:extLst>
              </p:cNvPr>
              <p:cNvSpPr txBox="1"/>
              <p:nvPr/>
            </p:nvSpPr>
            <p:spPr>
              <a:xfrm>
                <a:off x="9543924" y="5679990"/>
                <a:ext cx="1076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E80DE9-F366-9EBE-9137-97AF2BF283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3924" y="5679990"/>
                <a:ext cx="1076577" cy="369332"/>
              </a:xfrm>
              <a:prstGeom prst="rect">
                <a:avLst/>
              </a:prstGeom>
              <a:blipFill>
                <a:blip r:embed="rId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B5E1D0-FFCB-5C8A-FD77-88F64F2E8DA0}"/>
                  </a:ext>
                </a:extLst>
              </p:cNvPr>
              <p:cNvSpPr txBox="1"/>
              <p:nvPr/>
            </p:nvSpPr>
            <p:spPr>
              <a:xfrm>
                <a:off x="9502727" y="2686651"/>
                <a:ext cx="1076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nor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GeV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B5E1D0-FFCB-5C8A-FD77-88F64F2E8D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727" y="2686651"/>
                <a:ext cx="1076577" cy="369332"/>
              </a:xfrm>
              <a:prstGeom prst="rect">
                <a:avLst/>
              </a:prstGeom>
              <a:blipFill>
                <a:blip r:embed="rId9"/>
                <a:stretch>
                  <a:fillRect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1F059CD-B44A-F7B3-C84A-4624EC50F5E4}"/>
              </a:ext>
            </a:extLst>
          </p:cNvPr>
          <p:cNvSpPr txBox="1"/>
          <p:nvPr/>
        </p:nvSpPr>
        <p:spPr>
          <a:xfrm>
            <a:off x="10579304" y="4734900"/>
            <a:ext cx="13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W=2.5 GeV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2EBCFE-64A1-C8F4-E3E2-DA2E9329E5E1}"/>
              </a:ext>
            </a:extLst>
          </p:cNvPr>
          <p:cNvSpPr txBox="1"/>
          <p:nvPr/>
        </p:nvSpPr>
        <p:spPr>
          <a:xfrm>
            <a:off x="10643336" y="1349499"/>
            <a:ext cx="13295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W=2.5 GeV </a:t>
            </a:r>
          </a:p>
        </p:txBody>
      </p:sp>
    </p:spTree>
    <p:extLst>
      <p:ext uri="{BB962C8B-B14F-4D97-AF65-F5344CB8AC3E}">
        <p14:creationId xmlns:p14="http://schemas.microsoft.com/office/powerpoint/2010/main" val="3608076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C06547-4A12-42B5-BF7E-E49C90817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876800" cy="1325563"/>
          </a:xfrm>
        </p:spPr>
        <p:txBody>
          <a:bodyPr/>
          <a:lstStyle/>
          <a:p>
            <a:r>
              <a:rPr lang="en-US" dirty="0"/>
              <a:t>The 11 GeV Window</a:t>
            </a:r>
            <a:br>
              <a:rPr lang="en-US" dirty="0"/>
            </a:br>
            <a:r>
              <a:rPr lang="en-US" dirty="0"/>
              <a:t> of Opportunity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7D13DC-0370-BC8D-3C5A-03728F8B06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876800" cy="4351338"/>
          </a:xfrm>
        </p:spPr>
        <p:txBody>
          <a:bodyPr>
            <a:normAutofit/>
          </a:bodyPr>
          <a:lstStyle/>
          <a:p>
            <a:r>
              <a:rPr lang="en-US" sz="2400" dirty="0"/>
              <a:t>Near threshold, proton and phi ~colinear</a:t>
            </a:r>
          </a:p>
          <a:p>
            <a:r>
              <a:rPr lang="en-US" sz="2400" dirty="0"/>
              <a:t>Large </a:t>
            </a:r>
            <a:r>
              <a:rPr lang="en-US" sz="2400" i="1" dirty="0"/>
              <a:t>Q</a:t>
            </a:r>
            <a:r>
              <a:rPr lang="en-US" sz="2400" i="1" baseline="30000" dirty="0"/>
              <a:t>2</a:t>
            </a:r>
            <a:r>
              <a:rPr lang="en-US" sz="2400" dirty="0"/>
              <a:t>: 𝜙 is boosted forward, </a:t>
            </a:r>
            <a:r>
              <a:rPr lang="en-US" sz="2400" i="1" dirty="0"/>
              <a:t>K</a:t>
            </a:r>
            <a:r>
              <a:rPr lang="en-US" sz="2400" i="1" baseline="30000" dirty="0"/>
              <a:t>+</a:t>
            </a:r>
            <a:r>
              <a:rPr lang="en-US" sz="2400" i="1" dirty="0"/>
              <a:t>K</a:t>
            </a:r>
            <a:r>
              <a:rPr lang="en-US" sz="2400" i="1" baseline="30000" dirty="0"/>
              <a:t>–</a:t>
            </a:r>
            <a:r>
              <a:rPr lang="en-US" sz="2400" dirty="0"/>
              <a:t> are in small decay cone.</a:t>
            </a:r>
          </a:p>
          <a:p>
            <a:r>
              <a:rPr lang="en-US" sz="2400" dirty="0"/>
              <a:t>Detect scattered electron in </a:t>
            </a:r>
            <a:r>
              <a:rPr lang="en-US" sz="2400" dirty="0" err="1"/>
              <a:t>BigBite</a:t>
            </a:r>
            <a:r>
              <a:rPr lang="en-US" sz="2400" dirty="0"/>
              <a:t>, all hadrons in SBS.</a:t>
            </a:r>
          </a:p>
          <a:p>
            <a:r>
              <a:rPr lang="en-US" sz="2400" dirty="0"/>
              <a:t>SBS </a:t>
            </a:r>
            <a:r>
              <a:rPr lang="en-US" sz="2400" dirty="0" err="1"/>
              <a:t>Hcal</a:t>
            </a:r>
            <a:r>
              <a:rPr lang="en-US" sz="2400" dirty="0"/>
              <a:t> for triggering</a:t>
            </a:r>
          </a:p>
          <a:p>
            <a:r>
              <a:rPr lang="en-US" sz="2400" dirty="0"/>
              <a:t>SBS PID with Aerogel RICH?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86CC3-2599-B318-30DC-A5DCCD8D3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871FD2-BD2B-F8FE-E22C-E9E2EEC97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3ACF9-808F-4696-D738-693ED01AD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488321-1223-217F-CD65-32DEBC0228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6031761" y="8601"/>
            <a:ext cx="6072078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22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graph of a function&#10;&#10;Description automatically generated with medium confidence">
            <a:extLst>
              <a:ext uri="{FF2B5EF4-FFF2-40B4-BE49-F238E27FC236}">
                <a16:creationId xmlns:a16="http://schemas.microsoft.com/office/drawing/2014/main" id="{0FF49B5E-00F6-AAA7-621A-01942DFBF1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463" y="1662339"/>
            <a:ext cx="4930644" cy="4788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CB82E8-098D-A148-2FD4-96D3CE8873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SBS Configuration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863FF-E479-F9DF-4D43-FF0676B37A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Center SBS at 12.5°</a:t>
                </a:r>
              </a:p>
              <a:p>
                <a:pPr lvl="1"/>
                <a:r>
                  <a:rPr lang="en-US" dirty="0"/>
                  <a:t>Solid Angle 30 </a:t>
                </a:r>
                <a:r>
                  <a:rPr lang="en-US" dirty="0" err="1"/>
                  <a:t>msr</a:t>
                </a:r>
                <a:endParaRPr lang="en-US" dirty="0"/>
              </a:p>
              <a:p>
                <a:pPr lvl="1"/>
                <a:r>
                  <a:rPr lang="en-US" dirty="0"/>
                  <a:t>3:1 V:H Aspect ratio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NPS Calo at –27.5°</a:t>
                </a:r>
              </a:p>
              <a:p>
                <a:pPr lvl="1"/>
                <a:r>
                  <a:rPr lang="en-US" dirty="0" err="1"/>
                  <a:t>BigBite</a:t>
                </a:r>
                <a:r>
                  <a:rPr lang="en-US" dirty="0"/>
                  <a:t> “Sweep”</a:t>
                </a:r>
              </a:p>
              <a:p>
                <a:pPr lvl="1"/>
                <a:r>
                  <a:rPr lang="en-US" dirty="0"/>
                  <a:t>Calo at 3m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ΔΩ</m:t>
                    </m:r>
                    <m:r>
                      <a:rPr lang="el-G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50 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msr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3863FF-E479-F9DF-4D43-FF0676B37A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E61B56-5375-C082-33DD-4A1D5CCB6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8EAF9-9365-E318-DCF7-51FFCB81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A5D10-24ED-2E96-5A49-C61C8A9CB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6</a:t>
            </a:fld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3636D87-7EB1-5E19-A6E3-8AB60FB9789A}"/>
              </a:ext>
            </a:extLst>
          </p:cNvPr>
          <p:cNvGrpSpPr/>
          <p:nvPr/>
        </p:nvGrpSpPr>
        <p:grpSpPr>
          <a:xfrm>
            <a:off x="3929055" y="361931"/>
            <a:ext cx="5086350" cy="2181232"/>
            <a:chOff x="5872163" y="1662112"/>
            <a:chExt cx="5086350" cy="2181232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5F760403-4F78-45C1-E8A9-71914B50432D}"/>
                </a:ext>
              </a:extLst>
            </p:cNvPr>
            <p:cNvCxnSpPr/>
            <p:nvPr/>
          </p:nvCxnSpPr>
          <p:spPr>
            <a:xfrm>
              <a:off x="5872163" y="2814638"/>
              <a:ext cx="4343400" cy="0"/>
            </a:xfrm>
            <a:prstGeom prst="straightConnector1">
              <a:avLst/>
            </a:prstGeom>
            <a:ln w="25400"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EF10873A-7D0E-0A42-B6FF-F12AE2E775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472238" y="2214563"/>
              <a:ext cx="3328987" cy="600075"/>
            </a:xfrm>
            <a:prstGeom prst="straightConnector1">
              <a:avLst/>
            </a:prstGeom>
            <a:ln>
              <a:solidFill>
                <a:srgbClr val="FF000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62BD20D-FD3F-6BF9-B628-CBDC04834608}"/>
                </a:ext>
              </a:extLst>
            </p:cNvPr>
            <p:cNvCxnSpPr/>
            <p:nvPr/>
          </p:nvCxnSpPr>
          <p:spPr>
            <a:xfrm>
              <a:off x="6529386" y="2814638"/>
              <a:ext cx="1428750" cy="614362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stealth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817F90F-5EB6-4EC9-DCC8-F8E6E48FA930}"/>
                </a:ext>
              </a:extLst>
            </p:cNvPr>
            <p:cNvSpPr/>
            <p:nvPr/>
          </p:nvSpPr>
          <p:spPr>
            <a:xfrm rot="20872928">
              <a:off x="9801225" y="1662112"/>
              <a:ext cx="1157288" cy="881062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EF3C638-E6F6-D147-491C-8F098DC26645}"/>
                </a:ext>
              </a:extLst>
            </p:cNvPr>
            <p:cNvSpPr/>
            <p:nvPr/>
          </p:nvSpPr>
          <p:spPr>
            <a:xfrm rot="1649937">
              <a:off x="7958136" y="3143257"/>
              <a:ext cx="314327" cy="700087"/>
            </a:xfrm>
            <a:prstGeom prst="rect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1475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1527B-DDB6-48EB-4776-F215BC38E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05238" cy="1325563"/>
          </a:xfrm>
        </p:spPr>
        <p:txBody>
          <a:bodyPr/>
          <a:lstStyle/>
          <a:p>
            <a:r>
              <a:rPr lang="en-US" dirty="0"/>
              <a:t>Phase Space Simulation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AEFCF-6F97-E192-3291-44A95E04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43199"/>
            <a:ext cx="2362200" cy="3433763"/>
          </a:xfrm>
        </p:spPr>
        <p:txBody>
          <a:bodyPr/>
          <a:lstStyle/>
          <a:p>
            <a:r>
              <a:rPr lang="en-US" dirty="0"/>
              <a:t>Generated Hadrons</a:t>
            </a:r>
          </a:p>
          <a:p>
            <a:r>
              <a:rPr lang="en-US" dirty="0"/>
              <a:t>Electrons detected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B4FA2E-5027-6CD0-B712-3BA49EEA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C21F0B-1C26-228E-9FC2-36A0956E5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3BE2B5-DADD-13F4-D6A9-22A9F11CF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7</a:t>
            </a:fld>
            <a:endParaRPr lang="en-US"/>
          </a:p>
        </p:txBody>
      </p:sp>
      <p:pic>
        <p:nvPicPr>
          <p:cNvPr id="8" name="Picture 7" descr="A group of graphs and diagrams&#10;&#10;Description automatically generated">
            <a:extLst>
              <a:ext uri="{FF2B5EF4-FFF2-40B4-BE49-F238E27FC236}">
                <a16:creationId xmlns:a16="http://schemas.microsoft.com/office/drawing/2014/main" id="{BA588E07-10AB-A53D-B756-FFC5E6590A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9823" y="107950"/>
            <a:ext cx="6507327" cy="6319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5252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F5226-4AC8-1B87-2633-64BAC64AB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Accepted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6DCDE-ABBB-294D-8980-C21F6D826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988" y="1847850"/>
            <a:ext cx="3757612" cy="4351338"/>
          </a:xfrm>
        </p:spPr>
        <p:txBody>
          <a:bodyPr/>
          <a:lstStyle/>
          <a:p>
            <a:r>
              <a:rPr lang="en-US" dirty="0"/>
              <a:t>Not great</a:t>
            </a:r>
          </a:p>
          <a:p>
            <a:r>
              <a:rPr lang="en-US" dirty="0"/>
              <a:t>Maybe sufficient to do a measurement?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50F1B3-8FE9-9B76-B9B4-2167539E4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F1278-495F-30BE-961E-A692E9FD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41B16B-3AEB-350C-B659-DCE979E07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AB87AC-CDDF-B1BD-9472-A937F67500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236" y="0"/>
            <a:ext cx="706152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780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5A320-85E1-06E2-3B6E-583B35401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Things to do: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0E0C38-91F3-FA09-F7B0-375C941DC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cross section model in appropriate W</a:t>
            </a:r>
            <a:r>
              <a:rPr lang="en-US" baseline="30000" dirty="0"/>
              <a:t>2</a:t>
            </a:r>
            <a:r>
              <a:rPr lang="en-US" dirty="0"/>
              <a:t>, Q</a:t>
            </a:r>
            <a:r>
              <a:rPr lang="en-US" baseline="30000" dirty="0"/>
              <a:t>2</a:t>
            </a:r>
            <a:r>
              <a:rPr lang="en-US" dirty="0"/>
              <a:t> range</a:t>
            </a:r>
          </a:p>
          <a:p>
            <a:r>
              <a:rPr lang="en-US" dirty="0"/>
              <a:t>Determine realistic acceptance and resolution models of SBS and electron arm</a:t>
            </a:r>
          </a:p>
          <a:p>
            <a:r>
              <a:rPr lang="en-US" dirty="0"/>
              <a:t>Detailed simulations</a:t>
            </a:r>
          </a:p>
          <a:p>
            <a:r>
              <a:rPr lang="en-US" dirty="0"/>
              <a:t> </a:t>
            </a:r>
          </a:p>
          <a:p>
            <a:r>
              <a:rPr lang="en-US" sz="3200" dirty="0"/>
              <a:t>Suggestions and collaborators welcome!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27DBF-651B-BC00-5B31-87A5EF0D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13-Sep-2024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D92A0-CEE3-C95F-E36A-2CC5CBC8F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C. Hyde: SBS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9B0715-2110-D123-21A0-06EF3CEA8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CF738-ACF6-F947-B101-125E2BD9F0C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019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2514</TotalTime>
  <Words>542</Words>
  <Application>Microsoft Macintosh PowerPoint</Application>
  <PresentationFormat>Widescreen</PresentationFormat>
  <Paragraphs>93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Cambria Math</vt:lpstr>
      <vt:lpstr>Wingdings</vt:lpstr>
      <vt:lpstr>Office Theme</vt:lpstr>
      <vt:lpstr>Deep Threshold Phi-Production</vt:lpstr>
      <vt:lpstr>Deep Virtual Vector-Meson Electroproduction</vt:lpstr>
      <vt:lpstr>Motivation for High-Q2 Measurement of Threshold Electroproduction of 𝞍-meson</vt:lpstr>
      <vt:lpstr>Threshold Deep 𝞍</vt:lpstr>
      <vt:lpstr>The 11 GeV Window  of Opportunity</vt:lpstr>
      <vt:lpstr>SBS Configuration</vt:lpstr>
      <vt:lpstr>Phase Space Simulation</vt:lpstr>
      <vt:lpstr>Accepted Events</vt:lpstr>
      <vt:lpstr>Things to do: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Hyde, Charles E.</dc:creator>
  <cp:lastModifiedBy>Hyde, Charles E.</cp:lastModifiedBy>
  <cp:revision>1</cp:revision>
  <cp:lastPrinted>2024-09-12T11:30:34Z</cp:lastPrinted>
  <dcterms:created xsi:type="dcterms:W3CDTF">2024-09-10T23:17:35Z</dcterms:created>
  <dcterms:modified xsi:type="dcterms:W3CDTF">2024-09-12T17:11:58Z</dcterms:modified>
</cp:coreProperties>
</file>