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9" r:id="rId3"/>
    <p:sldId id="260" r:id="rId4"/>
    <p:sldId id="261" r:id="rId5"/>
    <p:sldId id="262" r:id="rId6"/>
    <p:sldId id="263" r:id="rId7"/>
    <p:sldId id="285" r:id="rId8"/>
    <p:sldId id="264" r:id="rId9"/>
    <p:sldId id="276" r:id="rId10"/>
    <p:sldId id="283" r:id="rId11"/>
    <p:sldId id="277" r:id="rId12"/>
    <p:sldId id="284" r:id="rId13"/>
    <p:sldId id="274" r:id="rId14"/>
    <p:sldId id="278" r:id="rId15"/>
    <p:sldId id="275" r:id="rId16"/>
    <p:sldId id="279" r:id="rId17"/>
    <p:sldId id="280" r:id="rId18"/>
    <p:sldId id="281" r:id="rId19"/>
    <p:sldId id="266" r:id="rId20"/>
    <p:sldId id="267" r:id="rId21"/>
    <p:sldId id="268" r:id="rId22"/>
    <p:sldId id="271" r:id="rId23"/>
    <p:sldId id="272" r:id="rId24"/>
    <p:sldId id="273" r:id="rId25"/>
    <p:sldId id="286" r:id="rId26"/>
    <p:sldId id="287" r:id="rId27"/>
    <p:sldId id="28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405"/>
  </p:normalViewPr>
  <p:slideViewPr>
    <p:cSldViewPr snapToGrid="0">
      <p:cViewPr varScale="1">
        <p:scale>
          <a:sx n="131" d="100"/>
          <a:sy n="131" d="100"/>
        </p:scale>
        <p:origin x="37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52DA9-B791-A4A4-CE79-A98AC87757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80834B-E081-445F-C089-22201A4EAC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BC7471-3CF6-3888-D8A5-2825A38F8CA1}"/>
              </a:ext>
            </a:extLst>
          </p:cNvPr>
          <p:cNvSpPr>
            <a:spLocks noGrp="1"/>
          </p:cNvSpPr>
          <p:nvPr>
            <p:ph type="dt" sz="half" idx="10"/>
          </p:nvPr>
        </p:nvSpPr>
        <p:spPr/>
        <p:txBody>
          <a:bodyPr/>
          <a:lstStyle/>
          <a:p>
            <a:fld id="{8BBA3730-0F8E-A741-8F89-DDE737906F12}" type="datetimeFigureOut">
              <a:rPr lang="en-US" smtClean="0"/>
              <a:t>9/11/24</a:t>
            </a:fld>
            <a:endParaRPr lang="en-US"/>
          </a:p>
        </p:txBody>
      </p:sp>
      <p:sp>
        <p:nvSpPr>
          <p:cNvPr id="5" name="Footer Placeholder 4">
            <a:extLst>
              <a:ext uri="{FF2B5EF4-FFF2-40B4-BE49-F238E27FC236}">
                <a16:creationId xmlns:a16="http://schemas.microsoft.com/office/drawing/2014/main" id="{DF49EF16-437F-A420-072E-22F4557516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489304-5EEB-EEDA-5DB3-83E0B02CE8BF}"/>
              </a:ext>
            </a:extLst>
          </p:cNvPr>
          <p:cNvSpPr>
            <a:spLocks noGrp="1"/>
          </p:cNvSpPr>
          <p:nvPr>
            <p:ph type="sldNum" sz="quarter" idx="12"/>
          </p:nvPr>
        </p:nvSpPr>
        <p:spPr/>
        <p:txBody>
          <a:bodyPr/>
          <a:lstStyle/>
          <a:p>
            <a:fld id="{04B2B92A-8FDA-6242-AE53-EEAFAA9CCEAE}" type="slidenum">
              <a:rPr lang="en-US" smtClean="0"/>
              <a:t>‹#›</a:t>
            </a:fld>
            <a:endParaRPr lang="en-US"/>
          </a:p>
        </p:txBody>
      </p:sp>
    </p:spTree>
    <p:extLst>
      <p:ext uri="{BB962C8B-B14F-4D97-AF65-F5344CB8AC3E}">
        <p14:creationId xmlns:p14="http://schemas.microsoft.com/office/powerpoint/2010/main" val="2610040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35638-6688-0FAA-C9ED-D022E23567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310395-593D-F37E-C413-DF9E2BF805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3C6B9F-E8F3-645F-D471-D95198FE8420}"/>
              </a:ext>
            </a:extLst>
          </p:cNvPr>
          <p:cNvSpPr>
            <a:spLocks noGrp="1"/>
          </p:cNvSpPr>
          <p:nvPr>
            <p:ph type="dt" sz="half" idx="10"/>
          </p:nvPr>
        </p:nvSpPr>
        <p:spPr/>
        <p:txBody>
          <a:bodyPr/>
          <a:lstStyle/>
          <a:p>
            <a:fld id="{8BBA3730-0F8E-A741-8F89-DDE737906F12}" type="datetimeFigureOut">
              <a:rPr lang="en-US" smtClean="0"/>
              <a:t>9/11/24</a:t>
            </a:fld>
            <a:endParaRPr lang="en-US"/>
          </a:p>
        </p:txBody>
      </p:sp>
      <p:sp>
        <p:nvSpPr>
          <p:cNvPr id="5" name="Footer Placeholder 4">
            <a:extLst>
              <a:ext uri="{FF2B5EF4-FFF2-40B4-BE49-F238E27FC236}">
                <a16:creationId xmlns:a16="http://schemas.microsoft.com/office/drawing/2014/main" id="{F376D8D4-16EE-63E4-3BF4-9A546FEEBA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3433B8-BC84-F3B2-E41A-98E8F72987BB}"/>
              </a:ext>
            </a:extLst>
          </p:cNvPr>
          <p:cNvSpPr>
            <a:spLocks noGrp="1"/>
          </p:cNvSpPr>
          <p:nvPr>
            <p:ph type="sldNum" sz="quarter" idx="12"/>
          </p:nvPr>
        </p:nvSpPr>
        <p:spPr/>
        <p:txBody>
          <a:bodyPr/>
          <a:lstStyle/>
          <a:p>
            <a:fld id="{04B2B92A-8FDA-6242-AE53-EEAFAA9CCEAE}" type="slidenum">
              <a:rPr lang="en-US" smtClean="0"/>
              <a:t>‹#›</a:t>
            </a:fld>
            <a:endParaRPr lang="en-US"/>
          </a:p>
        </p:txBody>
      </p:sp>
    </p:spTree>
    <p:extLst>
      <p:ext uri="{BB962C8B-B14F-4D97-AF65-F5344CB8AC3E}">
        <p14:creationId xmlns:p14="http://schemas.microsoft.com/office/powerpoint/2010/main" val="1479015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052A44-7722-2DD2-BB86-65B2D72E47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EB4B68-6074-DE62-E771-BD57BCBE5D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1E8F47-4AF4-D8F7-BE31-4E8038D25319}"/>
              </a:ext>
            </a:extLst>
          </p:cNvPr>
          <p:cNvSpPr>
            <a:spLocks noGrp="1"/>
          </p:cNvSpPr>
          <p:nvPr>
            <p:ph type="dt" sz="half" idx="10"/>
          </p:nvPr>
        </p:nvSpPr>
        <p:spPr/>
        <p:txBody>
          <a:bodyPr/>
          <a:lstStyle/>
          <a:p>
            <a:fld id="{8BBA3730-0F8E-A741-8F89-DDE737906F12}" type="datetimeFigureOut">
              <a:rPr lang="en-US" smtClean="0"/>
              <a:t>9/11/24</a:t>
            </a:fld>
            <a:endParaRPr lang="en-US"/>
          </a:p>
        </p:txBody>
      </p:sp>
      <p:sp>
        <p:nvSpPr>
          <p:cNvPr id="5" name="Footer Placeholder 4">
            <a:extLst>
              <a:ext uri="{FF2B5EF4-FFF2-40B4-BE49-F238E27FC236}">
                <a16:creationId xmlns:a16="http://schemas.microsoft.com/office/drawing/2014/main" id="{F2488D18-D531-3655-6E1E-B7714BB6DE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ABC116-6CEB-CAD3-5832-368565ABDCD4}"/>
              </a:ext>
            </a:extLst>
          </p:cNvPr>
          <p:cNvSpPr>
            <a:spLocks noGrp="1"/>
          </p:cNvSpPr>
          <p:nvPr>
            <p:ph type="sldNum" sz="quarter" idx="12"/>
          </p:nvPr>
        </p:nvSpPr>
        <p:spPr/>
        <p:txBody>
          <a:bodyPr/>
          <a:lstStyle/>
          <a:p>
            <a:fld id="{04B2B92A-8FDA-6242-AE53-EEAFAA9CCEAE}" type="slidenum">
              <a:rPr lang="en-US" smtClean="0"/>
              <a:t>‹#›</a:t>
            </a:fld>
            <a:endParaRPr lang="en-US"/>
          </a:p>
        </p:txBody>
      </p:sp>
    </p:spTree>
    <p:extLst>
      <p:ext uri="{BB962C8B-B14F-4D97-AF65-F5344CB8AC3E}">
        <p14:creationId xmlns:p14="http://schemas.microsoft.com/office/powerpoint/2010/main" val="3690077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0CDE1-1742-D8D3-35FB-3B2F23C469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B89485-7EE8-E14F-0FD2-7D3181C597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6A7D91-7F19-6ACA-26D5-1DD19FFC8564}"/>
              </a:ext>
            </a:extLst>
          </p:cNvPr>
          <p:cNvSpPr>
            <a:spLocks noGrp="1"/>
          </p:cNvSpPr>
          <p:nvPr>
            <p:ph type="dt" sz="half" idx="10"/>
          </p:nvPr>
        </p:nvSpPr>
        <p:spPr/>
        <p:txBody>
          <a:bodyPr/>
          <a:lstStyle/>
          <a:p>
            <a:fld id="{8BBA3730-0F8E-A741-8F89-DDE737906F12}" type="datetimeFigureOut">
              <a:rPr lang="en-US" smtClean="0"/>
              <a:t>9/11/24</a:t>
            </a:fld>
            <a:endParaRPr lang="en-US"/>
          </a:p>
        </p:txBody>
      </p:sp>
      <p:sp>
        <p:nvSpPr>
          <p:cNvPr id="5" name="Footer Placeholder 4">
            <a:extLst>
              <a:ext uri="{FF2B5EF4-FFF2-40B4-BE49-F238E27FC236}">
                <a16:creationId xmlns:a16="http://schemas.microsoft.com/office/drawing/2014/main" id="{AD433D29-A0FC-86CC-6E52-832AA8295B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F6FB67-9B28-03A7-6B0E-B9FCC0ADB124}"/>
              </a:ext>
            </a:extLst>
          </p:cNvPr>
          <p:cNvSpPr>
            <a:spLocks noGrp="1"/>
          </p:cNvSpPr>
          <p:nvPr>
            <p:ph type="sldNum" sz="quarter" idx="12"/>
          </p:nvPr>
        </p:nvSpPr>
        <p:spPr/>
        <p:txBody>
          <a:bodyPr/>
          <a:lstStyle/>
          <a:p>
            <a:fld id="{04B2B92A-8FDA-6242-AE53-EEAFAA9CCEAE}" type="slidenum">
              <a:rPr lang="en-US" smtClean="0"/>
              <a:t>‹#›</a:t>
            </a:fld>
            <a:endParaRPr lang="en-US"/>
          </a:p>
        </p:txBody>
      </p:sp>
    </p:spTree>
    <p:extLst>
      <p:ext uri="{BB962C8B-B14F-4D97-AF65-F5344CB8AC3E}">
        <p14:creationId xmlns:p14="http://schemas.microsoft.com/office/powerpoint/2010/main" val="1162567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C425F-5A1B-5A6D-EB40-1DA97A0D65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35C08F-7EDB-6B5C-C043-6BBC3AEA07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CCFC49-7304-17FF-03BB-1A0AD71EFE4C}"/>
              </a:ext>
            </a:extLst>
          </p:cNvPr>
          <p:cNvSpPr>
            <a:spLocks noGrp="1"/>
          </p:cNvSpPr>
          <p:nvPr>
            <p:ph type="dt" sz="half" idx="10"/>
          </p:nvPr>
        </p:nvSpPr>
        <p:spPr/>
        <p:txBody>
          <a:bodyPr/>
          <a:lstStyle/>
          <a:p>
            <a:fld id="{8BBA3730-0F8E-A741-8F89-DDE737906F12}" type="datetimeFigureOut">
              <a:rPr lang="en-US" smtClean="0"/>
              <a:t>9/11/24</a:t>
            </a:fld>
            <a:endParaRPr lang="en-US"/>
          </a:p>
        </p:txBody>
      </p:sp>
      <p:sp>
        <p:nvSpPr>
          <p:cNvPr id="5" name="Footer Placeholder 4">
            <a:extLst>
              <a:ext uri="{FF2B5EF4-FFF2-40B4-BE49-F238E27FC236}">
                <a16:creationId xmlns:a16="http://schemas.microsoft.com/office/drawing/2014/main" id="{D6FE2903-9C89-5DE0-847B-B48CBD85AA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249CAF-C3D7-5F7D-979F-94CC839B90EE}"/>
              </a:ext>
            </a:extLst>
          </p:cNvPr>
          <p:cNvSpPr>
            <a:spLocks noGrp="1"/>
          </p:cNvSpPr>
          <p:nvPr>
            <p:ph type="sldNum" sz="quarter" idx="12"/>
          </p:nvPr>
        </p:nvSpPr>
        <p:spPr/>
        <p:txBody>
          <a:bodyPr/>
          <a:lstStyle/>
          <a:p>
            <a:fld id="{04B2B92A-8FDA-6242-AE53-EEAFAA9CCEAE}" type="slidenum">
              <a:rPr lang="en-US" smtClean="0"/>
              <a:t>‹#›</a:t>
            </a:fld>
            <a:endParaRPr lang="en-US"/>
          </a:p>
        </p:txBody>
      </p:sp>
    </p:spTree>
    <p:extLst>
      <p:ext uri="{BB962C8B-B14F-4D97-AF65-F5344CB8AC3E}">
        <p14:creationId xmlns:p14="http://schemas.microsoft.com/office/powerpoint/2010/main" val="2925288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AC3A1-542A-0A3F-0D8B-94F52F5AB2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1ACA54-99C1-F6B7-DE59-DA1E983C69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EBDF06-5B7E-1EEF-9601-E57F4284FB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2656C1-ED79-A43C-BA19-BC5AD3880A4E}"/>
              </a:ext>
            </a:extLst>
          </p:cNvPr>
          <p:cNvSpPr>
            <a:spLocks noGrp="1"/>
          </p:cNvSpPr>
          <p:nvPr>
            <p:ph type="dt" sz="half" idx="10"/>
          </p:nvPr>
        </p:nvSpPr>
        <p:spPr/>
        <p:txBody>
          <a:bodyPr/>
          <a:lstStyle/>
          <a:p>
            <a:fld id="{8BBA3730-0F8E-A741-8F89-DDE737906F12}" type="datetimeFigureOut">
              <a:rPr lang="en-US" smtClean="0"/>
              <a:t>9/11/24</a:t>
            </a:fld>
            <a:endParaRPr lang="en-US"/>
          </a:p>
        </p:txBody>
      </p:sp>
      <p:sp>
        <p:nvSpPr>
          <p:cNvPr id="6" name="Footer Placeholder 5">
            <a:extLst>
              <a:ext uri="{FF2B5EF4-FFF2-40B4-BE49-F238E27FC236}">
                <a16:creationId xmlns:a16="http://schemas.microsoft.com/office/drawing/2014/main" id="{CFDD8F22-89C5-1525-E341-A99487959E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A9EEE1-0021-5F78-D1AD-C63BBEF20AB6}"/>
              </a:ext>
            </a:extLst>
          </p:cNvPr>
          <p:cNvSpPr>
            <a:spLocks noGrp="1"/>
          </p:cNvSpPr>
          <p:nvPr>
            <p:ph type="sldNum" sz="quarter" idx="12"/>
          </p:nvPr>
        </p:nvSpPr>
        <p:spPr/>
        <p:txBody>
          <a:bodyPr/>
          <a:lstStyle/>
          <a:p>
            <a:fld id="{04B2B92A-8FDA-6242-AE53-EEAFAA9CCEAE}" type="slidenum">
              <a:rPr lang="en-US" smtClean="0"/>
              <a:t>‹#›</a:t>
            </a:fld>
            <a:endParaRPr lang="en-US"/>
          </a:p>
        </p:txBody>
      </p:sp>
    </p:spTree>
    <p:extLst>
      <p:ext uri="{BB962C8B-B14F-4D97-AF65-F5344CB8AC3E}">
        <p14:creationId xmlns:p14="http://schemas.microsoft.com/office/powerpoint/2010/main" val="670356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7B8FD-F851-BD0D-9447-2D46B85BA29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9242FD-CCC6-C641-31CC-2EE8F04EE6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7762E5-462F-5E1D-0964-1461B17382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EAFE0C-3EB1-F600-16B0-E4F99E12BE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EF7F0A-99B1-76F6-280D-5ABC2FECD9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4E1D92-103C-CC8F-A14A-DE02B3F8BB7B}"/>
              </a:ext>
            </a:extLst>
          </p:cNvPr>
          <p:cNvSpPr>
            <a:spLocks noGrp="1"/>
          </p:cNvSpPr>
          <p:nvPr>
            <p:ph type="dt" sz="half" idx="10"/>
          </p:nvPr>
        </p:nvSpPr>
        <p:spPr/>
        <p:txBody>
          <a:bodyPr/>
          <a:lstStyle/>
          <a:p>
            <a:fld id="{8BBA3730-0F8E-A741-8F89-DDE737906F12}" type="datetimeFigureOut">
              <a:rPr lang="en-US" smtClean="0"/>
              <a:t>9/11/24</a:t>
            </a:fld>
            <a:endParaRPr lang="en-US"/>
          </a:p>
        </p:txBody>
      </p:sp>
      <p:sp>
        <p:nvSpPr>
          <p:cNvPr id="8" name="Footer Placeholder 7">
            <a:extLst>
              <a:ext uri="{FF2B5EF4-FFF2-40B4-BE49-F238E27FC236}">
                <a16:creationId xmlns:a16="http://schemas.microsoft.com/office/drawing/2014/main" id="{1E8FCFC5-D6B6-86CD-04A9-23C7A8BCE2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DFFEB2-E75E-E036-429F-2A93D22F745A}"/>
              </a:ext>
            </a:extLst>
          </p:cNvPr>
          <p:cNvSpPr>
            <a:spLocks noGrp="1"/>
          </p:cNvSpPr>
          <p:nvPr>
            <p:ph type="sldNum" sz="quarter" idx="12"/>
          </p:nvPr>
        </p:nvSpPr>
        <p:spPr/>
        <p:txBody>
          <a:bodyPr/>
          <a:lstStyle/>
          <a:p>
            <a:fld id="{04B2B92A-8FDA-6242-AE53-EEAFAA9CCEAE}" type="slidenum">
              <a:rPr lang="en-US" smtClean="0"/>
              <a:t>‹#›</a:t>
            </a:fld>
            <a:endParaRPr lang="en-US"/>
          </a:p>
        </p:txBody>
      </p:sp>
    </p:spTree>
    <p:extLst>
      <p:ext uri="{BB962C8B-B14F-4D97-AF65-F5344CB8AC3E}">
        <p14:creationId xmlns:p14="http://schemas.microsoft.com/office/powerpoint/2010/main" val="79547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B7FD4-1BD1-7B37-6C0A-B249BDA08D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C4DFBB-DA37-0449-5CD7-94E096BBA376}"/>
              </a:ext>
            </a:extLst>
          </p:cNvPr>
          <p:cNvSpPr>
            <a:spLocks noGrp="1"/>
          </p:cNvSpPr>
          <p:nvPr>
            <p:ph type="dt" sz="half" idx="10"/>
          </p:nvPr>
        </p:nvSpPr>
        <p:spPr/>
        <p:txBody>
          <a:bodyPr/>
          <a:lstStyle/>
          <a:p>
            <a:fld id="{8BBA3730-0F8E-A741-8F89-DDE737906F12}" type="datetimeFigureOut">
              <a:rPr lang="en-US" smtClean="0"/>
              <a:t>9/11/24</a:t>
            </a:fld>
            <a:endParaRPr lang="en-US"/>
          </a:p>
        </p:txBody>
      </p:sp>
      <p:sp>
        <p:nvSpPr>
          <p:cNvPr id="4" name="Footer Placeholder 3">
            <a:extLst>
              <a:ext uri="{FF2B5EF4-FFF2-40B4-BE49-F238E27FC236}">
                <a16:creationId xmlns:a16="http://schemas.microsoft.com/office/drawing/2014/main" id="{DB5DF5C3-331A-6A37-9957-D95E198CFB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6425CD-B532-FEF9-DB2B-69D0FEFBF8CB}"/>
              </a:ext>
            </a:extLst>
          </p:cNvPr>
          <p:cNvSpPr>
            <a:spLocks noGrp="1"/>
          </p:cNvSpPr>
          <p:nvPr>
            <p:ph type="sldNum" sz="quarter" idx="12"/>
          </p:nvPr>
        </p:nvSpPr>
        <p:spPr/>
        <p:txBody>
          <a:bodyPr/>
          <a:lstStyle/>
          <a:p>
            <a:fld id="{04B2B92A-8FDA-6242-AE53-EEAFAA9CCEAE}" type="slidenum">
              <a:rPr lang="en-US" smtClean="0"/>
              <a:t>‹#›</a:t>
            </a:fld>
            <a:endParaRPr lang="en-US"/>
          </a:p>
        </p:txBody>
      </p:sp>
    </p:spTree>
    <p:extLst>
      <p:ext uri="{BB962C8B-B14F-4D97-AF65-F5344CB8AC3E}">
        <p14:creationId xmlns:p14="http://schemas.microsoft.com/office/powerpoint/2010/main" val="2422145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85FA9-1F3A-97BB-81BD-F95316DDFA47}"/>
              </a:ext>
            </a:extLst>
          </p:cNvPr>
          <p:cNvSpPr>
            <a:spLocks noGrp="1"/>
          </p:cNvSpPr>
          <p:nvPr>
            <p:ph type="dt" sz="half" idx="10"/>
          </p:nvPr>
        </p:nvSpPr>
        <p:spPr/>
        <p:txBody>
          <a:bodyPr/>
          <a:lstStyle/>
          <a:p>
            <a:fld id="{8BBA3730-0F8E-A741-8F89-DDE737906F12}" type="datetimeFigureOut">
              <a:rPr lang="en-US" smtClean="0"/>
              <a:t>9/11/24</a:t>
            </a:fld>
            <a:endParaRPr lang="en-US"/>
          </a:p>
        </p:txBody>
      </p:sp>
      <p:sp>
        <p:nvSpPr>
          <p:cNvPr id="3" name="Footer Placeholder 2">
            <a:extLst>
              <a:ext uri="{FF2B5EF4-FFF2-40B4-BE49-F238E27FC236}">
                <a16:creationId xmlns:a16="http://schemas.microsoft.com/office/drawing/2014/main" id="{4FA5C014-CE74-3136-ED2D-CB4ED4C32A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F9F01B-E1B0-F266-0250-3F3A79560AE8}"/>
              </a:ext>
            </a:extLst>
          </p:cNvPr>
          <p:cNvSpPr>
            <a:spLocks noGrp="1"/>
          </p:cNvSpPr>
          <p:nvPr>
            <p:ph type="sldNum" sz="quarter" idx="12"/>
          </p:nvPr>
        </p:nvSpPr>
        <p:spPr/>
        <p:txBody>
          <a:bodyPr/>
          <a:lstStyle/>
          <a:p>
            <a:fld id="{04B2B92A-8FDA-6242-AE53-EEAFAA9CCEAE}" type="slidenum">
              <a:rPr lang="en-US" smtClean="0"/>
              <a:t>‹#›</a:t>
            </a:fld>
            <a:endParaRPr lang="en-US"/>
          </a:p>
        </p:txBody>
      </p:sp>
    </p:spTree>
    <p:extLst>
      <p:ext uri="{BB962C8B-B14F-4D97-AF65-F5344CB8AC3E}">
        <p14:creationId xmlns:p14="http://schemas.microsoft.com/office/powerpoint/2010/main" val="1656274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04CC3-D928-1BFA-ADFD-318BF0C076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C445D9-105D-BC47-57E9-8C00C46EE5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87D54F-298C-ABDD-3A27-E1A9BAACBD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860D90-95F6-BAA2-67F0-08855BE3D155}"/>
              </a:ext>
            </a:extLst>
          </p:cNvPr>
          <p:cNvSpPr>
            <a:spLocks noGrp="1"/>
          </p:cNvSpPr>
          <p:nvPr>
            <p:ph type="dt" sz="half" idx="10"/>
          </p:nvPr>
        </p:nvSpPr>
        <p:spPr/>
        <p:txBody>
          <a:bodyPr/>
          <a:lstStyle/>
          <a:p>
            <a:fld id="{8BBA3730-0F8E-A741-8F89-DDE737906F12}" type="datetimeFigureOut">
              <a:rPr lang="en-US" smtClean="0"/>
              <a:t>9/11/24</a:t>
            </a:fld>
            <a:endParaRPr lang="en-US"/>
          </a:p>
        </p:txBody>
      </p:sp>
      <p:sp>
        <p:nvSpPr>
          <p:cNvPr id="6" name="Footer Placeholder 5">
            <a:extLst>
              <a:ext uri="{FF2B5EF4-FFF2-40B4-BE49-F238E27FC236}">
                <a16:creationId xmlns:a16="http://schemas.microsoft.com/office/drawing/2014/main" id="{BBCF2A06-F021-0857-81B9-DCC5DF8E54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365C26-1E62-D3F7-8692-2F3436114E66}"/>
              </a:ext>
            </a:extLst>
          </p:cNvPr>
          <p:cNvSpPr>
            <a:spLocks noGrp="1"/>
          </p:cNvSpPr>
          <p:nvPr>
            <p:ph type="sldNum" sz="quarter" idx="12"/>
          </p:nvPr>
        </p:nvSpPr>
        <p:spPr/>
        <p:txBody>
          <a:bodyPr/>
          <a:lstStyle/>
          <a:p>
            <a:fld id="{04B2B92A-8FDA-6242-AE53-EEAFAA9CCEAE}" type="slidenum">
              <a:rPr lang="en-US" smtClean="0"/>
              <a:t>‹#›</a:t>
            </a:fld>
            <a:endParaRPr lang="en-US"/>
          </a:p>
        </p:txBody>
      </p:sp>
    </p:spTree>
    <p:extLst>
      <p:ext uri="{BB962C8B-B14F-4D97-AF65-F5344CB8AC3E}">
        <p14:creationId xmlns:p14="http://schemas.microsoft.com/office/powerpoint/2010/main" val="2942816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E461D-8E4D-8C87-E7D7-EED6E75008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F45B7E-8168-298B-4344-5659B1A0BE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281778-FD85-0D2E-F290-5FC9BAAA26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4A5AF1-F781-A43A-4936-3E318E80EA37}"/>
              </a:ext>
            </a:extLst>
          </p:cNvPr>
          <p:cNvSpPr>
            <a:spLocks noGrp="1"/>
          </p:cNvSpPr>
          <p:nvPr>
            <p:ph type="dt" sz="half" idx="10"/>
          </p:nvPr>
        </p:nvSpPr>
        <p:spPr/>
        <p:txBody>
          <a:bodyPr/>
          <a:lstStyle/>
          <a:p>
            <a:fld id="{8BBA3730-0F8E-A741-8F89-DDE737906F12}" type="datetimeFigureOut">
              <a:rPr lang="en-US" smtClean="0"/>
              <a:t>9/11/24</a:t>
            </a:fld>
            <a:endParaRPr lang="en-US"/>
          </a:p>
        </p:txBody>
      </p:sp>
      <p:sp>
        <p:nvSpPr>
          <p:cNvPr id="6" name="Footer Placeholder 5">
            <a:extLst>
              <a:ext uri="{FF2B5EF4-FFF2-40B4-BE49-F238E27FC236}">
                <a16:creationId xmlns:a16="http://schemas.microsoft.com/office/drawing/2014/main" id="{0C29C8CC-12C9-303E-9ECC-F4C198D036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9EB09-AC07-A14A-944C-AEBBC521E961}"/>
              </a:ext>
            </a:extLst>
          </p:cNvPr>
          <p:cNvSpPr>
            <a:spLocks noGrp="1"/>
          </p:cNvSpPr>
          <p:nvPr>
            <p:ph type="sldNum" sz="quarter" idx="12"/>
          </p:nvPr>
        </p:nvSpPr>
        <p:spPr/>
        <p:txBody>
          <a:bodyPr/>
          <a:lstStyle/>
          <a:p>
            <a:fld id="{04B2B92A-8FDA-6242-AE53-EEAFAA9CCEAE}" type="slidenum">
              <a:rPr lang="en-US" smtClean="0"/>
              <a:t>‹#›</a:t>
            </a:fld>
            <a:endParaRPr lang="en-US"/>
          </a:p>
        </p:txBody>
      </p:sp>
    </p:spTree>
    <p:extLst>
      <p:ext uri="{BB962C8B-B14F-4D97-AF65-F5344CB8AC3E}">
        <p14:creationId xmlns:p14="http://schemas.microsoft.com/office/powerpoint/2010/main" val="1596449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45ADFF-5CD2-D196-8E56-26FA25F46F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CB7D5A-70D9-A491-EB8F-242052F837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8D218D-2E92-DB73-A5CC-CE27749969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BA3730-0F8E-A741-8F89-DDE737906F12}" type="datetimeFigureOut">
              <a:rPr lang="en-US" smtClean="0"/>
              <a:t>9/11/24</a:t>
            </a:fld>
            <a:endParaRPr lang="en-US"/>
          </a:p>
        </p:txBody>
      </p:sp>
      <p:sp>
        <p:nvSpPr>
          <p:cNvPr id="5" name="Footer Placeholder 4">
            <a:extLst>
              <a:ext uri="{FF2B5EF4-FFF2-40B4-BE49-F238E27FC236}">
                <a16:creationId xmlns:a16="http://schemas.microsoft.com/office/drawing/2014/main" id="{F473EE7A-AAC4-DBB0-BF1D-8D53D363C9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489517-1814-C167-E4A7-192A9A3258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B2B92A-8FDA-6242-AE53-EEAFAA9CCEAE}" type="slidenum">
              <a:rPr lang="en-US" smtClean="0"/>
              <a:t>‹#›</a:t>
            </a:fld>
            <a:endParaRPr lang="en-US"/>
          </a:p>
        </p:txBody>
      </p:sp>
    </p:spTree>
    <p:extLst>
      <p:ext uri="{BB962C8B-B14F-4D97-AF65-F5344CB8AC3E}">
        <p14:creationId xmlns:p14="http://schemas.microsoft.com/office/powerpoint/2010/main" val="41232145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F8235-84B9-9276-C415-A3B062FBE76B}"/>
              </a:ext>
            </a:extLst>
          </p:cNvPr>
          <p:cNvSpPr>
            <a:spLocks noGrp="1"/>
          </p:cNvSpPr>
          <p:nvPr>
            <p:ph type="ctrTitle"/>
          </p:nvPr>
        </p:nvSpPr>
        <p:spPr/>
        <p:txBody>
          <a:bodyPr/>
          <a:lstStyle/>
          <a:p>
            <a:r>
              <a:rPr lang="en-US" dirty="0"/>
              <a:t>ECal Status Update</a:t>
            </a:r>
          </a:p>
        </p:txBody>
      </p:sp>
      <p:sp>
        <p:nvSpPr>
          <p:cNvPr id="3" name="Subtitle 2">
            <a:extLst>
              <a:ext uri="{FF2B5EF4-FFF2-40B4-BE49-F238E27FC236}">
                <a16:creationId xmlns:a16="http://schemas.microsoft.com/office/drawing/2014/main" id="{388E9D39-B707-1766-D768-595A55127D65}"/>
              </a:ext>
            </a:extLst>
          </p:cNvPr>
          <p:cNvSpPr>
            <a:spLocks noGrp="1"/>
          </p:cNvSpPr>
          <p:nvPr>
            <p:ph type="subTitle" idx="1"/>
          </p:nvPr>
        </p:nvSpPr>
        <p:spPr/>
        <p:txBody>
          <a:bodyPr/>
          <a:lstStyle/>
          <a:p>
            <a:r>
              <a:rPr lang="en-US" dirty="0"/>
              <a:t>Don Jones</a:t>
            </a:r>
          </a:p>
          <a:p>
            <a:r>
              <a:rPr lang="en-US" dirty="0"/>
              <a:t>SBS Collaboration Meeting</a:t>
            </a:r>
          </a:p>
          <a:p>
            <a:r>
              <a:rPr lang="en-US" dirty="0"/>
              <a:t>Sept. 12, 2024</a:t>
            </a:r>
          </a:p>
        </p:txBody>
      </p:sp>
    </p:spTree>
    <p:extLst>
      <p:ext uri="{BB962C8B-B14F-4D97-AF65-F5344CB8AC3E}">
        <p14:creationId xmlns:p14="http://schemas.microsoft.com/office/powerpoint/2010/main" val="3258560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CF904-1F76-4C7B-B9AB-E9092AF671F0}"/>
              </a:ext>
            </a:extLst>
          </p:cNvPr>
          <p:cNvSpPr>
            <a:spLocks noGrp="1"/>
          </p:cNvSpPr>
          <p:nvPr>
            <p:ph type="title"/>
          </p:nvPr>
        </p:nvSpPr>
        <p:spPr/>
        <p:txBody>
          <a:bodyPr/>
          <a:lstStyle/>
          <a:p>
            <a:r>
              <a:rPr lang="en-US" dirty="0"/>
              <a:t>HV To Dos</a:t>
            </a:r>
          </a:p>
        </p:txBody>
      </p:sp>
      <p:sp>
        <p:nvSpPr>
          <p:cNvPr id="3" name="Content Placeholder 2">
            <a:extLst>
              <a:ext uri="{FF2B5EF4-FFF2-40B4-BE49-F238E27FC236}">
                <a16:creationId xmlns:a16="http://schemas.microsoft.com/office/drawing/2014/main" id="{A82E6F4F-0789-4E69-DC46-CA035B9D51FA}"/>
              </a:ext>
            </a:extLst>
          </p:cNvPr>
          <p:cNvSpPr>
            <a:spLocks noGrp="1"/>
          </p:cNvSpPr>
          <p:nvPr>
            <p:ph idx="1"/>
          </p:nvPr>
        </p:nvSpPr>
        <p:spPr>
          <a:xfrm>
            <a:off x="838200" y="1825625"/>
            <a:ext cx="4932405" cy="4351338"/>
          </a:xfrm>
        </p:spPr>
        <p:txBody>
          <a:bodyPr/>
          <a:lstStyle/>
          <a:p>
            <a:r>
              <a:rPr lang="en-US" dirty="0"/>
              <a:t>Attach HV cables to patch panels on rear of detector and run to HV module racks outside enclosure</a:t>
            </a:r>
          </a:p>
          <a:p>
            <a:r>
              <a:rPr lang="en-US" dirty="0"/>
              <a:t>Run 72  24 </a:t>
            </a:r>
            <a:r>
              <a:rPr lang="en-US" dirty="0" err="1"/>
              <a:t>ch</a:t>
            </a:r>
            <a:r>
              <a:rPr lang="en-US" dirty="0"/>
              <a:t> HV cables from platform to DAQ rack in DAQ bunker</a:t>
            </a:r>
          </a:p>
          <a:p>
            <a:r>
              <a:rPr lang="en-US" dirty="0"/>
              <a:t>Test remote control of all channels</a:t>
            </a:r>
          </a:p>
          <a:p>
            <a:endParaRPr lang="en-US" dirty="0"/>
          </a:p>
        </p:txBody>
      </p:sp>
      <p:pic>
        <p:nvPicPr>
          <p:cNvPr id="4" name="Picture 3">
            <a:extLst>
              <a:ext uri="{FF2B5EF4-FFF2-40B4-BE49-F238E27FC236}">
                <a16:creationId xmlns:a16="http://schemas.microsoft.com/office/drawing/2014/main" id="{D3CB49A9-A2D8-318F-D9D5-6FAD3CE28214}"/>
              </a:ext>
            </a:extLst>
          </p:cNvPr>
          <p:cNvPicPr>
            <a:picLocks noChangeAspect="1"/>
          </p:cNvPicPr>
          <p:nvPr/>
        </p:nvPicPr>
        <p:blipFill>
          <a:blip r:embed="rId2"/>
          <a:stretch>
            <a:fillRect/>
          </a:stretch>
        </p:blipFill>
        <p:spPr>
          <a:xfrm>
            <a:off x="6042827" y="0"/>
            <a:ext cx="6037589" cy="6858000"/>
          </a:xfrm>
          <a:prstGeom prst="rect">
            <a:avLst/>
          </a:prstGeom>
        </p:spPr>
      </p:pic>
      <p:sp>
        <p:nvSpPr>
          <p:cNvPr id="5" name="Rectangle 4">
            <a:extLst>
              <a:ext uri="{FF2B5EF4-FFF2-40B4-BE49-F238E27FC236}">
                <a16:creationId xmlns:a16="http://schemas.microsoft.com/office/drawing/2014/main" id="{DF9F60AB-AD00-C6D1-9242-EDA49DA0E5D8}"/>
              </a:ext>
            </a:extLst>
          </p:cNvPr>
          <p:cNvSpPr/>
          <p:nvPr/>
        </p:nvSpPr>
        <p:spPr>
          <a:xfrm>
            <a:off x="9403492" y="2347784"/>
            <a:ext cx="667265" cy="2804984"/>
          </a:xfrm>
          <a:prstGeom prst="rect">
            <a:avLst/>
          </a:prstGeom>
          <a:noFill/>
          <a:ln w="762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5446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76204-F9F6-B90B-3607-2AD6C103904B}"/>
              </a:ext>
            </a:extLst>
          </p:cNvPr>
          <p:cNvSpPr>
            <a:spLocks noGrp="1"/>
          </p:cNvSpPr>
          <p:nvPr>
            <p:ph type="title"/>
          </p:nvPr>
        </p:nvSpPr>
        <p:spPr>
          <a:xfrm>
            <a:off x="294190" y="0"/>
            <a:ext cx="10515600" cy="1325563"/>
          </a:xfrm>
        </p:spPr>
        <p:txBody>
          <a:bodyPr/>
          <a:lstStyle/>
          <a:p>
            <a:r>
              <a:rPr lang="en-US" dirty="0"/>
              <a:t>ECal heater system</a:t>
            </a:r>
          </a:p>
        </p:txBody>
      </p:sp>
      <p:sp>
        <p:nvSpPr>
          <p:cNvPr id="3" name="Content Placeholder 2">
            <a:extLst>
              <a:ext uri="{FF2B5EF4-FFF2-40B4-BE49-F238E27FC236}">
                <a16:creationId xmlns:a16="http://schemas.microsoft.com/office/drawing/2014/main" id="{E06854EF-0EDD-A3A5-35C9-E85542685C8E}"/>
              </a:ext>
            </a:extLst>
          </p:cNvPr>
          <p:cNvSpPr>
            <a:spLocks noGrp="1"/>
          </p:cNvSpPr>
          <p:nvPr>
            <p:ph idx="1"/>
          </p:nvPr>
        </p:nvSpPr>
        <p:spPr>
          <a:xfrm>
            <a:off x="275444" y="1036185"/>
            <a:ext cx="7780536" cy="4493937"/>
          </a:xfrm>
        </p:spPr>
        <p:txBody>
          <a:bodyPr>
            <a:normAutofit/>
          </a:bodyPr>
          <a:lstStyle/>
          <a:p>
            <a:r>
              <a:rPr lang="en-US" sz="2200" dirty="0"/>
              <a:t>Heater system designed to run on &lt;50 VDC.</a:t>
            </a:r>
          </a:p>
          <a:p>
            <a:r>
              <a:rPr lang="en-US" sz="2200" dirty="0"/>
              <a:t>48 heater zones and &gt;200 thermocouples have been installed </a:t>
            </a:r>
          </a:p>
          <a:p>
            <a:r>
              <a:rPr lang="en-US" sz="2200" dirty="0"/>
              <a:t>Power connections to the zones are being completed and zone-by-zone testing is underway (heating each zone to 50-60 </a:t>
            </a:r>
            <a:r>
              <a:rPr lang="en-US" sz="2200" dirty="0" err="1"/>
              <a:t>degC</a:t>
            </a:r>
            <a:r>
              <a:rPr lang="en-US" sz="2200" dirty="0"/>
              <a:t>)</a:t>
            </a:r>
          </a:p>
          <a:p>
            <a:r>
              <a:rPr lang="en-US" sz="2200" dirty="0"/>
              <a:t> D. Jones taking lead</a:t>
            </a:r>
          </a:p>
          <a:p>
            <a:endParaRPr lang="en-US" sz="2200" dirty="0"/>
          </a:p>
        </p:txBody>
      </p:sp>
      <p:sp>
        <p:nvSpPr>
          <p:cNvPr id="4" name="AutoShape 2">
            <a:extLst>
              <a:ext uri="{FF2B5EF4-FFF2-40B4-BE49-F238E27FC236}">
                <a16:creationId xmlns:a16="http://schemas.microsoft.com/office/drawing/2014/main" id="{69373F04-786F-BBF0-E2EB-3F3E2E4AA8D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BBA6C250-7EDE-801C-9A52-C75DE2280DA5}"/>
              </a:ext>
            </a:extLst>
          </p:cNvPr>
          <p:cNvPicPr>
            <a:picLocks noChangeAspect="1"/>
          </p:cNvPicPr>
          <p:nvPr/>
        </p:nvPicPr>
        <p:blipFill rotWithShape="1">
          <a:blip r:embed="rId2"/>
          <a:srcRect l="6838" t="-1888" r="4054" b="33190"/>
          <a:stretch/>
        </p:blipFill>
        <p:spPr>
          <a:xfrm>
            <a:off x="8283133" y="-77822"/>
            <a:ext cx="3827804" cy="6546716"/>
          </a:xfrm>
          <a:prstGeom prst="rect">
            <a:avLst/>
          </a:prstGeom>
        </p:spPr>
      </p:pic>
      <p:pic>
        <p:nvPicPr>
          <p:cNvPr id="15" name="Picture 14">
            <a:extLst>
              <a:ext uri="{FF2B5EF4-FFF2-40B4-BE49-F238E27FC236}">
                <a16:creationId xmlns:a16="http://schemas.microsoft.com/office/drawing/2014/main" id="{C5CC9C0F-88F9-9A90-5270-4A8239CDC655}"/>
              </a:ext>
            </a:extLst>
          </p:cNvPr>
          <p:cNvPicPr>
            <a:picLocks noChangeAspect="1"/>
          </p:cNvPicPr>
          <p:nvPr/>
        </p:nvPicPr>
        <p:blipFill rotWithShape="1">
          <a:blip r:embed="rId3"/>
          <a:srcRect t="22129" b="23251"/>
          <a:stretch/>
        </p:blipFill>
        <p:spPr>
          <a:xfrm>
            <a:off x="1245140" y="3170308"/>
            <a:ext cx="2900073" cy="3522569"/>
          </a:xfrm>
          <a:prstGeom prst="rect">
            <a:avLst/>
          </a:prstGeom>
        </p:spPr>
      </p:pic>
      <p:sp>
        <p:nvSpPr>
          <p:cNvPr id="16" name="TextBox 15">
            <a:extLst>
              <a:ext uri="{FF2B5EF4-FFF2-40B4-BE49-F238E27FC236}">
                <a16:creationId xmlns:a16="http://schemas.microsoft.com/office/drawing/2014/main" id="{16AF32DC-814B-7CD5-86ED-9D8D2368E653}"/>
              </a:ext>
            </a:extLst>
          </p:cNvPr>
          <p:cNvSpPr txBox="1"/>
          <p:nvPr/>
        </p:nvSpPr>
        <p:spPr>
          <a:xfrm>
            <a:off x="1621559" y="3234658"/>
            <a:ext cx="1972015" cy="369332"/>
          </a:xfrm>
          <a:prstGeom prst="rect">
            <a:avLst/>
          </a:prstGeom>
          <a:noFill/>
        </p:spPr>
        <p:txBody>
          <a:bodyPr wrap="none" rtlCol="0">
            <a:spAutoFit/>
          </a:bodyPr>
          <a:lstStyle/>
          <a:p>
            <a:r>
              <a:rPr lang="en-US" dirty="0">
                <a:highlight>
                  <a:srgbClr val="FFFF00"/>
                </a:highlight>
              </a:rPr>
              <a:t>Power supply racks</a:t>
            </a:r>
          </a:p>
        </p:txBody>
      </p:sp>
      <p:sp>
        <p:nvSpPr>
          <p:cNvPr id="17" name="TextBox 16">
            <a:extLst>
              <a:ext uri="{FF2B5EF4-FFF2-40B4-BE49-F238E27FC236}">
                <a16:creationId xmlns:a16="http://schemas.microsoft.com/office/drawing/2014/main" id="{A241B757-A227-9F3A-DDB4-664CF08DCE09}"/>
              </a:ext>
            </a:extLst>
          </p:cNvPr>
          <p:cNvSpPr txBox="1"/>
          <p:nvPr/>
        </p:nvSpPr>
        <p:spPr>
          <a:xfrm>
            <a:off x="4317357" y="3048001"/>
            <a:ext cx="3832731" cy="3477875"/>
          </a:xfrm>
          <a:prstGeom prst="rect">
            <a:avLst/>
          </a:prstGeom>
          <a:noFill/>
        </p:spPr>
        <p:txBody>
          <a:bodyPr wrap="square" rtlCol="0">
            <a:spAutoFit/>
          </a:bodyPr>
          <a:lstStyle/>
          <a:p>
            <a:pPr marL="285750" indent="-285750">
              <a:buFont typeface="Arial" panose="020B0604020202020204" pitchFamily="34" charset="0"/>
              <a:buChar char="•"/>
            </a:pPr>
            <a:r>
              <a:rPr lang="en-US" sz="2200" dirty="0"/>
              <a:t>DSG (Marc McMullen) taking lead on heater controls and monitoring</a:t>
            </a:r>
          </a:p>
          <a:p>
            <a:pPr marL="285750" indent="-285750">
              <a:buFont typeface="Arial" panose="020B0604020202020204" pitchFamily="34" charset="0"/>
              <a:buChar char="•"/>
            </a:pPr>
            <a:r>
              <a:rPr lang="en-US" sz="2200" dirty="0"/>
              <a:t> Developing a large scale control following the successful prototype model with each zone having its own set temperature and current to heaters adjusted by PID control loop.</a:t>
            </a:r>
          </a:p>
        </p:txBody>
      </p:sp>
    </p:spTree>
    <p:extLst>
      <p:ext uri="{BB962C8B-B14F-4D97-AF65-F5344CB8AC3E}">
        <p14:creationId xmlns:p14="http://schemas.microsoft.com/office/powerpoint/2010/main" val="2727433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0E8D6-CC9D-BB82-8656-2BC05A6CEC66}"/>
              </a:ext>
            </a:extLst>
          </p:cNvPr>
          <p:cNvSpPr>
            <a:spLocks noGrp="1"/>
          </p:cNvSpPr>
          <p:nvPr>
            <p:ph type="title"/>
          </p:nvPr>
        </p:nvSpPr>
        <p:spPr>
          <a:xfrm>
            <a:off x="0" y="0"/>
            <a:ext cx="7304902" cy="1325563"/>
          </a:xfrm>
        </p:spPr>
        <p:txBody>
          <a:bodyPr/>
          <a:lstStyle/>
          <a:p>
            <a:r>
              <a:rPr lang="en-US" dirty="0"/>
              <a:t>Heater monitoring and safety</a:t>
            </a:r>
          </a:p>
        </p:txBody>
      </p:sp>
      <p:sp>
        <p:nvSpPr>
          <p:cNvPr id="3" name="Content Placeholder 2">
            <a:extLst>
              <a:ext uri="{FF2B5EF4-FFF2-40B4-BE49-F238E27FC236}">
                <a16:creationId xmlns:a16="http://schemas.microsoft.com/office/drawing/2014/main" id="{37A25B7D-F8D7-733A-5AF8-AEA39910C479}"/>
              </a:ext>
            </a:extLst>
          </p:cNvPr>
          <p:cNvSpPr>
            <a:spLocks noGrp="1"/>
          </p:cNvSpPr>
          <p:nvPr>
            <p:ph idx="1"/>
          </p:nvPr>
        </p:nvSpPr>
        <p:spPr>
          <a:xfrm>
            <a:off x="220363" y="1383957"/>
            <a:ext cx="7008340" cy="5325762"/>
          </a:xfrm>
        </p:spPr>
        <p:txBody>
          <a:bodyPr>
            <a:normAutofit lnSpcReduction="10000"/>
          </a:bodyPr>
          <a:lstStyle/>
          <a:p>
            <a:r>
              <a:rPr lang="en-US" dirty="0"/>
              <a:t>Report from fire engineering company says ECal safe with existing controls, without further fire suppression. Recommends using plenum rated wiring inside enclosure where possible</a:t>
            </a:r>
          </a:p>
          <a:p>
            <a:r>
              <a:rPr lang="en-US" dirty="0"/>
              <a:t>Temperature monitoring of front plates, front and rear of  crystals and rear of light guides al read out and sent to EPICs by controls software.</a:t>
            </a:r>
          </a:p>
          <a:p>
            <a:r>
              <a:rPr lang="en-US" dirty="0"/>
              <a:t>Emergency shutdown buttons will be installed in hall and Counting House.</a:t>
            </a:r>
          </a:p>
          <a:p>
            <a:r>
              <a:rPr lang="en-US" dirty="0"/>
              <a:t>Power cut to all circuits if any of several thermocouples monitoring different regions of the detector enclosure go over set values. </a:t>
            </a:r>
          </a:p>
        </p:txBody>
      </p:sp>
      <p:pic>
        <p:nvPicPr>
          <p:cNvPr id="4" name="Picture 3">
            <a:extLst>
              <a:ext uri="{FF2B5EF4-FFF2-40B4-BE49-F238E27FC236}">
                <a16:creationId xmlns:a16="http://schemas.microsoft.com/office/drawing/2014/main" id="{72504DEF-C123-4881-14CC-046CEA739494}"/>
              </a:ext>
            </a:extLst>
          </p:cNvPr>
          <p:cNvPicPr>
            <a:picLocks noChangeAspect="1"/>
          </p:cNvPicPr>
          <p:nvPr/>
        </p:nvPicPr>
        <p:blipFill>
          <a:blip r:embed="rId2"/>
          <a:stretch>
            <a:fillRect/>
          </a:stretch>
        </p:blipFill>
        <p:spPr>
          <a:xfrm>
            <a:off x="7448426" y="358346"/>
            <a:ext cx="4636482" cy="6152678"/>
          </a:xfrm>
          <a:prstGeom prst="rect">
            <a:avLst/>
          </a:prstGeom>
          <a:ln>
            <a:solidFill>
              <a:schemeClr val="tx1"/>
            </a:solidFill>
          </a:ln>
        </p:spPr>
      </p:pic>
    </p:spTree>
    <p:extLst>
      <p:ext uri="{BB962C8B-B14F-4D97-AF65-F5344CB8AC3E}">
        <p14:creationId xmlns:p14="http://schemas.microsoft.com/office/powerpoint/2010/main" val="415645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76204-F9F6-B90B-3607-2AD6C103904B}"/>
              </a:ext>
            </a:extLst>
          </p:cNvPr>
          <p:cNvSpPr>
            <a:spLocks noGrp="1"/>
          </p:cNvSpPr>
          <p:nvPr>
            <p:ph type="title"/>
          </p:nvPr>
        </p:nvSpPr>
        <p:spPr>
          <a:xfrm>
            <a:off x="421512" y="179930"/>
            <a:ext cx="10515600" cy="1325563"/>
          </a:xfrm>
        </p:spPr>
        <p:txBody>
          <a:bodyPr/>
          <a:lstStyle/>
          <a:p>
            <a:r>
              <a:rPr lang="en-US" dirty="0"/>
              <a:t>FADC-based DAQ</a:t>
            </a:r>
          </a:p>
        </p:txBody>
      </p:sp>
      <p:sp>
        <p:nvSpPr>
          <p:cNvPr id="3" name="Content Placeholder 2">
            <a:extLst>
              <a:ext uri="{FF2B5EF4-FFF2-40B4-BE49-F238E27FC236}">
                <a16:creationId xmlns:a16="http://schemas.microsoft.com/office/drawing/2014/main" id="{E06854EF-0EDD-A3A5-35C9-E85542685C8E}"/>
              </a:ext>
            </a:extLst>
          </p:cNvPr>
          <p:cNvSpPr>
            <a:spLocks noGrp="1"/>
          </p:cNvSpPr>
          <p:nvPr>
            <p:ph idx="1"/>
          </p:nvPr>
        </p:nvSpPr>
        <p:spPr>
          <a:xfrm>
            <a:off x="259466" y="1339488"/>
            <a:ext cx="6511724" cy="1345840"/>
          </a:xfrm>
        </p:spPr>
        <p:txBody>
          <a:bodyPr/>
          <a:lstStyle/>
          <a:p>
            <a:r>
              <a:rPr lang="en-US" dirty="0"/>
              <a:t>1656 channels to 108 FADCs in 7 crates contained in 4 racks</a:t>
            </a:r>
          </a:p>
        </p:txBody>
      </p:sp>
      <p:sp>
        <p:nvSpPr>
          <p:cNvPr id="4" name="AutoShape 2">
            <a:extLst>
              <a:ext uri="{FF2B5EF4-FFF2-40B4-BE49-F238E27FC236}">
                <a16:creationId xmlns:a16="http://schemas.microsoft.com/office/drawing/2014/main" id="{69373F04-786F-BBF0-E2EB-3F3E2E4AA8D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38" name="Picture 437">
            <a:extLst>
              <a:ext uri="{FF2B5EF4-FFF2-40B4-BE49-F238E27FC236}">
                <a16:creationId xmlns:a16="http://schemas.microsoft.com/office/drawing/2014/main" id="{7CECBF93-CACE-3CEB-992D-57651925458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7193140" y="100471"/>
            <a:ext cx="4420631" cy="6254030"/>
          </a:xfrm>
          <a:prstGeom prst="rect">
            <a:avLst/>
          </a:prstGeom>
        </p:spPr>
      </p:pic>
      <p:pic>
        <p:nvPicPr>
          <p:cNvPr id="5" name="Picture 4">
            <a:extLst>
              <a:ext uri="{FF2B5EF4-FFF2-40B4-BE49-F238E27FC236}">
                <a16:creationId xmlns:a16="http://schemas.microsoft.com/office/drawing/2014/main" id="{0763E919-136F-7104-C70D-7CB99CA979CA}"/>
              </a:ext>
            </a:extLst>
          </p:cNvPr>
          <p:cNvPicPr>
            <a:picLocks noChangeAspect="1"/>
          </p:cNvPicPr>
          <p:nvPr/>
        </p:nvPicPr>
        <p:blipFill>
          <a:blip r:embed="rId4"/>
          <a:stretch>
            <a:fillRect/>
          </a:stretch>
        </p:blipFill>
        <p:spPr>
          <a:xfrm>
            <a:off x="220362" y="2181707"/>
            <a:ext cx="6637638" cy="4529297"/>
          </a:xfrm>
          <a:prstGeom prst="rect">
            <a:avLst/>
          </a:prstGeom>
        </p:spPr>
      </p:pic>
    </p:spTree>
    <p:extLst>
      <p:ext uri="{BB962C8B-B14F-4D97-AF65-F5344CB8AC3E}">
        <p14:creationId xmlns:p14="http://schemas.microsoft.com/office/powerpoint/2010/main" val="41504128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76204-F9F6-B90B-3607-2AD6C103904B}"/>
              </a:ext>
            </a:extLst>
          </p:cNvPr>
          <p:cNvSpPr>
            <a:spLocks noGrp="1"/>
          </p:cNvSpPr>
          <p:nvPr>
            <p:ph type="title"/>
          </p:nvPr>
        </p:nvSpPr>
        <p:spPr>
          <a:xfrm>
            <a:off x="421512" y="179930"/>
            <a:ext cx="10515600" cy="1325563"/>
          </a:xfrm>
        </p:spPr>
        <p:txBody>
          <a:bodyPr/>
          <a:lstStyle/>
          <a:p>
            <a:r>
              <a:rPr lang="en-US" dirty="0"/>
              <a:t>FADC-based DAQ</a:t>
            </a:r>
          </a:p>
        </p:txBody>
      </p:sp>
      <p:sp>
        <p:nvSpPr>
          <p:cNvPr id="3" name="Content Placeholder 2">
            <a:extLst>
              <a:ext uri="{FF2B5EF4-FFF2-40B4-BE49-F238E27FC236}">
                <a16:creationId xmlns:a16="http://schemas.microsoft.com/office/drawing/2014/main" id="{E06854EF-0EDD-A3A5-35C9-E85542685C8E}"/>
              </a:ext>
            </a:extLst>
          </p:cNvPr>
          <p:cNvSpPr>
            <a:spLocks noGrp="1"/>
          </p:cNvSpPr>
          <p:nvPr>
            <p:ph idx="1"/>
          </p:nvPr>
        </p:nvSpPr>
        <p:spPr>
          <a:xfrm>
            <a:off x="259466" y="1339487"/>
            <a:ext cx="7865962" cy="5107611"/>
          </a:xfrm>
        </p:spPr>
        <p:txBody>
          <a:bodyPr/>
          <a:lstStyle/>
          <a:p>
            <a:r>
              <a:rPr lang="en-US" dirty="0"/>
              <a:t>Electronics from GEN removed</a:t>
            </a:r>
          </a:p>
          <a:p>
            <a:r>
              <a:rPr lang="en-US" dirty="0"/>
              <a:t>5 of 7 VME crates installed</a:t>
            </a:r>
          </a:p>
          <a:p>
            <a:r>
              <a:rPr lang="en-US" dirty="0"/>
              <a:t>Patch panels installed and labeled</a:t>
            </a:r>
          </a:p>
          <a:p>
            <a:r>
              <a:rPr lang="en-US" dirty="0"/>
              <a:t>Cables on hand and mostly labeled</a:t>
            </a:r>
          </a:p>
          <a:p>
            <a:r>
              <a:rPr lang="en-US" dirty="0"/>
              <a:t>Jimmy taking the lead with Simona enlisting help from Hall C designers for rack and cable design</a:t>
            </a:r>
          </a:p>
        </p:txBody>
      </p:sp>
      <p:sp>
        <p:nvSpPr>
          <p:cNvPr id="4" name="AutoShape 2">
            <a:extLst>
              <a:ext uri="{FF2B5EF4-FFF2-40B4-BE49-F238E27FC236}">
                <a16:creationId xmlns:a16="http://schemas.microsoft.com/office/drawing/2014/main" id="{69373F04-786F-BBF0-E2EB-3F3E2E4AA8D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BBA6C250-7EDE-801C-9A52-C75DE2280DA5}"/>
              </a:ext>
            </a:extLst>
          </p:cNvPr>
          <p:cNvPicPr>
            <a:picLocks noChangeAspect="1"/>
          </p:cNvPicPr>
          <p:nvPr/>
        </p:nvPicPr>
        <p:blipFill rotWithShape="1">
          <a:blip r:embed="rId2"/>
          <a:srcRect t="7916" b="7916"/>
          <a:stretch/>
        </p:blipFill>
        <p:spPr>
          <a:xfrm>
            <a:off x="8489092" y="1"/>
            <a:ext cx="3504125" cy="6558844"/>
          </a:xfrm>
          <a:prstGeom prst="rect">
            <a:avLst/>
          </a:prstGeom>
        </p:spPr>
      </p:pic>
    </p:spTree>
    <p:extLst>
      <p:ext uri="{BB962C8B-B14F-4D97-AF65-F5344CB8AC3E}">
        <p14:creationId xmlns:p14="http://schemas.microsoft.com/office/powerpoint/2010/main" val="951156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A4A3E-419F-6335-5224-318239EC4CD4}"/>
              </a:ext>
            </a:extLst>
          </p:cNvPr>
          <p:cNvSpPr>
            <a:spLocks noGrp="1"/>
          </p:cNvSpPr>
          <p:nvPr>
            <p:ph type="title"/>
          </p:nvPr>
        </p:nvSpPr>
        <p:spPr>
          <a:xfrm>
            <a:off x="352063" y="168355"/>
            <a:ext cx="10515600" cy="1325563"/>
          </a:xfrm>
        </p:spPr>
        <p:txBody>
          <a:bodyPr/>
          <a:lstStyle/>
          <a:p>
            <a:r>
              <a:rPr lang="en-US" dirty="0"/>
              <a:t>Cables and connections</a:t>
            </a:r>
          </a:p>
        </p:txBody>
      </p:sp>
      <p:sp>
        <p:nvSpPr>
          <p:cNvPr id="3" name="Content Placeholder 2">
            <a:extLst>
              <a:ext uri="{FF2B5EF4-FFF2-40B4-BE49-F238E27FC236}">
                <a16:creationId xmlns:a16="http://schemas.microsoft.com/office/drawing/2014/main" id="{561AD1A5-51E4-F3B3-8D64-355C0B87B6A3}"/>
              </a:ext>
            </a:extLst>
          </p:cNvPr>
          <p:cNvSpPr>
            <a:spLocks noGrp="1"/>
          </p:cNvSpPr>
          <p:nvPr>
            <p:ph idx="1"/>
          </p:nvPr>
        </p:nvSpPr>
        <p:spPr>
          <a:xfrm>
            <a:off x="444661" y="1814051"/>
            <a:ext cx="10515600" cy="4351338"/>
          </a:xfrm>
        </p:spPr>
        <p:txBody>
          <a:bodyPr/>
          <a:lstStyle/>
          <a:p>
            <a:r>
              <a:rPr lang="en-US" dirty="0"/>
              <a:t>Signal cables from PMTs to front end modules</a:t>
            </a:r>
          </a:p>
          <a:p>
            <a:r>
              <a:rPr lang="en-US" dirty="0"/>
              <a:t>Signal cables front end to DAQ patch panels</a:t>
            </a:r>
          </a:p>
          <a:p>
            <a:r>
              <a:rPr lang="en-US" dirty="0"/>
              <a:t>Signal cables from DAQ patch panels to FADCs</a:t>
            </a:r>
          </a:p>
          <a:p>
            <a:r>
              <a:rPr lang="en-US" dirty="0"/>
              <a:t>HV cables from PMTs to HV modules on ECal platform</a:t>
            </a:r>
          </a:p>
          <a:p>
            <a:r>
              <a:rPr lang="en-US" dirty="0"/>
              <a:t>HV cables (24 </a:t>
            </a:r>
            <a:r>
              <a:rPr lang="en-US" dirty="0" err="1"/>
              <a:t>ch</a:t>
            </a:r>
            <a:r>
              <a:rPr lang="en-US" dirty="0"/>
              <a:t>) from platform modules to DAQ bunker HV modules</a:t>
            </a:r>
          </a:p>
          <a:p>
            <a:r>
              <a:rPr lang="en-US" dirty="0"/>
              <a:t>SHV cables from HV modules to HV supplies (already installed)</a:t>
            </a:r>
          </a:p>
          <a:p>
            <a:r>
              <a:rPr lang="en-US" dirty="0"/>
              <a:t>Albert S. leading the cable production, testing and labeling effort</a:t>
            </a:r>
          </a:p>
        </p:txBody>
      </p:sp>
    </p:spTree>
    <p:extLst>
      <p:ext uri="{BB962C8B-B14F-4D97-AF65-F5344CB8AC3E}">
        <p14:creationId xmlns:p14="http://schemas.microsoft.com/office/powerpoint/2010/main" val="2177000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3A68D83-5567-14B7-2AC5-5D06F555C2D7}"/>
              </a:ext>
            </a:extLst>
          </p:cNvPr>
          <p:cNvPicPr>
            <a:picLocks noChangeAspect="1"/>
          </p:cNvPicPr>
          <p:nvPr/>
        </p:nvPicPr>
        <p:blipFill rotWithShape="1">
          <a:blip r:embed="rId2"/>
          <a:srcRect r="13160"/>
          <a:stretch/>
        </p:blipFill>
        <p:spPr>
          <a:xfrm>
            <a:off x="4656881" y="0"/>
            <a:ext cx="7535119" cy="6858000"/>
          </a:xfrm>
          <a:prstGeom prst="rect">
            <a:avLst/>
          </a:prstGeom>
        </p:spPr>
      </p:pic>
      <p:sp>
        <p:nvSpPr>
          <p:cNvPr id="10" name="Rectangle 9">
            <a:extLst>
              <a:ext uri="{FF2B5EF4-FFF2-40B4-BE49-F238E27FC236}">
                <a16:creationId xmlns:a16="http://schemas.microsoft.com/office/drawing/2014/main" id="{1F730C16-6801-3B1A-6A7B-273D7217FDE9}"/>
              </a:ext>
            </a:extLst>
          </p:cNvPr>
          <p:cNvSpPr/>
          <p:nvPr/>
        </p:nvSpPr>
        <p:spPr>
          <a:xfrm rot="370861">
            <a:off x="1450038" y="1732941"/>
            <a:ext cx="2351097" cy="2572333"/>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onut 10">
            <a:extLst>
              <a:ext uri="{FF2B5EF4-FFF2-40B4-BE49-F238E27FC236}">
                <a16:creationId xmlns:a16="http://schemas.microsoft.com/office/drawing/2014/main" id="{DC6C2BD5-B3AB-94C2-1397-A078D50FC667}"/>
              </a:ext>
            </a:extLst>
          </p:cNvPr>
          <p:cNvSpPr/>
          <p:nvPr/>
        </p:nvSpPr>
        <p:spPr>
          <a:xfrm>
            <a:off x="3850629" y="522107"/>
            <a:ext cx="254643" cy="266218"/>
          </a:xfrm>
          <a:prstGeom prst="donu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2" name="Donut 11">
            <a:extLst>
              <a:ext uri="{FF2B5EF4-FFF2-40B4-BE49-F238E27FC236}">
                <a16:creationId xmlns:a16="http://schemas.microsoft.com/office/drawing/2014/main" id="{56305331-4651-ED4E-06AA-BB443BD56454}"/>
              </a:ext>
            </a:extLst>
          </p:cNvPr>
          <p:cNvSpPr/>
          <p:nvPr/>
        </p:nvSpPr>
        <p:spPr>
          <a:xfrm>
            <a:off x="3577795" y="413453"/>
            <a:ext cx="254643" cy="266218"/>
          </a:xfrm>
          <a:prstGeom prst="donu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15" name="Picture 14">
            <a:extLst>
              <a:ext uri="{FF2B5EF4-FFF2-40B4-BE49-F238E27FC236}">
                <a16:creationId xmlns:a16="http://schemas.microsoft.com/office/drawing/2014/main" id="{62896413-892B-E130-30EC-DA6C60D6AD1F}"/>
              </a:ext>
            </a:extLst>
          </p:cNvPr>
          <p:cNvPicPr>
            <a:picLocks noChangeAspect="1"/>
          </p:cNvPicPr>
          <p:nvPr/>
        </p:nvPicPr>
        <p:blipFill rotWithShape="1">
          <a:blip r:embed="rId3"/>
          <a:srcRect l="23745" r="-22350" b="12031"/>
          <a:stretch/>
        </p:blipFill>
        <p:spPr>
          <a:xfrm rot="6589056">
            <a:off x="3090978" y="-500757"/>
            <a:ext cx="281863" cy="1197849"/>
          </a:xfrm>
          <a:prstGeom prst="rect">
            <a:avLst/>
          </a:prstGeom>
        </p:spPr>
      </p:pic>
      <p:sp>
        <p:nvSpPr>
          <p:cNvPr id="17" name="Donut 16">
            <a:extLst>
              <a:ext uri="{FF2B5EF4-FFF2-40B4-BE49-F238E27FC236}">
                <a16:creationId xmlns:a16="http://schemas.microsoft.com/office/drawing/2014/main" id="{743D7C6E-8747-F5DF-1144-C7A473B740A1}"/>
              </a:ext>
            </a:extLst>
          </p:cNvPr>
          <p:cNvSpPr/>
          <p:nvPr/>
        </p:nvSpPr>
        <p:spPr>
          <a:xfrm>
            <a:off x="3307450" y="311384"/>
            <a:ext cx="254643" cy="266218"/>
          </a:xfrm>
          <a:prstGeom prst="donu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9" name="Donut 18">
            <a:extLst>
              <a:ext uri="{FF2B5EF4-FFF2-40B4-BE49-F238E27FC236}">
                <a16:creationId xmlns:a16="http://schemas.microsoft.com/office/drawing/2014/main" id="{77EB88A5-88FD-A766-60E9-8B47F5F2BBA1}"/>
              </a:ext>
            </a:extLst>
          </p:cNvPr>
          <p:cNvSpPr/>
          <p:nvPr/>
        </p:nvSpPr>
        <p:spPr>
          <a:xfrm>
            <a:off x="3062747" y="211810"/>
            <a:ext cx="254643" cy="266218"/>
          </a:xfrm>
          <a:prstGeom prst="donu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21" name="Donut 20">
            <a:extLst>
              <a:ext uri="{FF2B5EF4-FFF2-40B4-BE49-F238E27FC236}">
                <a16:creationId xmlns:a16="http://schemas.microsoft.com/office/drawing/2014/main" id="{11429BAB-BDA8-259F-C917-8AEB8C5150CC}"/>
              </a:ext>
            </a:extLst>
          </p:cNvPr>
          <p:cNvSpPr/>
          <p:nvPr/>
        </p:nvSpPr>
        <p:spPr>
          <a:xfrm>
            <a:off x="2789906" y="114731"/>
            <a:ext cx="254643" cy="266218"/>
          </a:xfrm>
          <a:prstGeom prst="donu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24" name="Picture 23">
            <a:extLst>
              <a:ext uri="{FF2B5EF4-FFF2-40B4-BE49-F238E27FC236}">
                <a16:creationId xmlns:a16="http://schemas.microsoft.com/office/drawing/2014/main" id="{BF07885B-3469-0767-C716-B1203182320B}"/>
              </a:ext>
            </a:extLst>
          </p:cNvPr>
          <p:cNvPicPr>
            <a:picLocks noChangeAspect="1"/>
          </p:cNvPicPr>
          <p:nvPr/>
        </p:nvPicPr>
        <p:blipFill rotWithShape="1">
          <a:blip r:embed="rId3"/>
          <a:srcRect l="30176" t="40115" r="-22350" b="12031"/>
          <a:stretch/>
        </p:blipFill>
        <p:spPr>
          <a:xfrm rot="5232450">
            <a:off x="4934687" y="268433"/>
            <a:ext cx="270464" cy="522667"/>
          </a:xfrm>
          <a:prstGeom prst="rect">
            <a:avLst/>
          </a:prstGeom>
        </p:spPr>
      </p:pic>
      <p:pic>
        <p:nvPicPr>
          <p:cNvPr id="26" name="Picture 25">
            <a:extLst>
              <a:ext uri="{FF2B5EF4-FFF2-40B4-BE49-F238E27FC236}">
                <a16:creationId xmlns:a16="http://schemas.microsoft.com/office/drawing/2014/main" id="{450473A8-098A-93E8-5C0F-05FEF483B940}"/>
              </a:ext>
            </a:extLst>
          </p:cNvPr>
          <p:cNvPicPr>
            <a:picLocks noChangeAspect="1"/>
          </p:cNvPicPr>
          <p:nvPr/>
        </p:nvPicPr>
        <p:blipFill rotWithShape="1">
          <a:blip r:embed="rId3"/>
          <a:srcRect l="23745" r="2873" b="34661"/>
          <a:stretch/>
        </p:blipFill>
        <p:spPr>
          <a:xfrm rot="6552842" flipH="1">
            <a:off x="4024199" y="27938"/>
            <a:ext cx="214585" cy="713627"/>
          </a:xfrm>
          <a:prstGeom prst="rect">
            <a:avLst/>
          </a:prstGeom>
        </p:spPr>
      </p:pic>
      <p:pic>
        <p:nvPicPr>
          <p:cNvPr id="33" name="Picture 32">
            <a:extLst>
              <a:ext uri="{FF2B5EF4-FFF2-40B4-BE49-F238E27FC236}">
                <a16:creationId xmlns:a16="http://schemas.microsoft.com/office/drawing/2014/main" id="{82F04B99-C495-D19C-23B1-070310AFE6E4}"/>
              </a:ext>
            </a:extLst>
          </p:cNvPr>
          <p:cNvPicPr>
            <a:picLocks noChangeAspect="1"/>
          </p:cNvPicPr>
          <p:nvPr/>
        </p:nvPicPr>
        <p:blipFill rotWithShape="1">
          <a:blip r:embed="rId3"/>
          <a:srcRect l="23745" r="2873" b="34661"/>
          <a:stretch/>
        </p:blipFill>
        <p:spPr>
          <a:xfrm rot="5400000" flipH="1">
            <a:off x="4637983" y="126028"/>
            <a:ext cx="214585" cy="713627"/>
          </a:xfrm>
          <a:prstGeom prst="rect">
            <a:avLst/>
          </a:prstGeom>
        </p:spPr>
      </p:pic>
      <p:sp>
        <p:nvSpPr>
          <p:cNvPr id="40" name="Rectangle 39">
            <a:extLst>
              <a:ext uri="{FF2B5EF4-FFF2-40B4-BE49-F238E27FC236}">
                <a16:creationId xmlns:a16="http://schemas.microsoft.com/office/drawing/2014/main" id="{72535BEA-5E3F-BA18-DB07-79F6441EA916}"/>
              </a:ext>
            </a:extLst>
          </p:cNvPr>
          <p:cNvSpPr/>
          <p:nvPr/>
        </p:nvSpPr>
        <p:spPr>
          <a:xfrm rot="1104975">
            <a:off x="1722578" y="670046"/>
            <a:ext cx="1841391" cy="844460"/>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2F0F73B9-5E51-3CAF-33CA-9ECF6628E14F}"/>
              </a:ext>
            </a:extLst>
          </p:cNvPr>
          <p:cNvPicPr>
            <a:picLocks noChangeAspect="1"/>
          </p:cNvPicPr>
          <p:nvPr/>
        </p:nvPicPr>
        <p:blipFill rotWithShape="1">
          <a:blip r:embed="rId3"/>
          <a:srcRect l="23745" r="2873" b="34661"/>
          <a:stretch/>
        </p:blipFill>
        <p:spPr>
          <a:xfrm rot="12160354" flipH="1">
            <a:off x="2516610" y="-44744"/>
            <a:ext cx="214585" cy="713627"/>
          </a:xfrm>
          <a:prstGeom prst="rect">
            <a:avLst/>
          </a:prstGeom>
        </p:spPr>
      </p:pic>
      <p:pic>
        <p:nvPicPr>
          <p:cNvPr id="43" name="Picture 42">
            <a:extLst>
              <a:ext uri="{FF2B5EF4-FFF2-40B4-BE49-F238E27FC236}">
                <a16:creationId xmlns:a16="http://schemas.microsoft.com/office/drawing/2014/main" id="{DC5ACC58-A08A-93DE-7976-18AFE8ED5B1B}"/>
              </a:ext>
            </a:extLst>
          </p:cNvPr>
          <p:cNvPicPr>
            <a:picLocks noChangeAspect="1"/>
          </p:cNvPicPr>
          <p:nvPr/>
        </p:nvPicPr>
        <p:blipFill rotWithShape="1">
          <a:blip r:embed="rId3"/>
          <a:srcRect l="23745" r="-22350" b="12031"/>
          <a:stretch/>
        </p:blipFill>
        <p:spPr>
          <a:xfrm rot="6585206" flipH="1">
            <a:off x="2756704" y="79602"/>
            <a:ext cx="335415" cy="960801"/>
          </a:xfrm>
          <a:prstGeom prst="rect">
            <a:avLst/>
          </a:prstGeom>
        </p:spPr>
      </p:pic>
      <p:pic>
        <p:nvPicPr>
          <p:cNvPr id="45" name="Picture 44">
            <a:extLst>
              <a:ext uri="{FF2B5EF4-FFF2-40B4-BE49-F238E27FC236}">
                <a16:creationId xmlns:a16="http://schemas.microsoft.com/office/drawing/2014/main" id="{2F8198B3-FFFA-E635-2A69-B1F687B085AE}"/>
              </a:ext>
            </a:extLst>
          </p:cNvPr>
          <p:cNvPicPr>
            <a:picLocks noChangeAspect="1"/>
          </p:cNvPicPr>
          <p:nvPr/>
        </p:nvPicPr>
        <p:blipFill rotWithShape="1">
          <a:blip r:embed="rId3"/>
          <a:srcRect l="23745" r="-22350" b="12031"/>
          <a:stretch/>
        </p:blipFill>
        <p:spPr>
          <a:xfrm rot="17481120" flipH="1">
            <a:off x="3288931" y="372679"/>
            <a:ext cx="335415" cy="960801"/>
          </a:xfrm>
          <a:prstGeom prst="rect">
            <a:avLst/>
          </a:prstGeom>
        </p:spPr>
      </p:pic>
      <p:pic>
        <p:nvPicPr>
          <p:cNvPr id="46" name="Picture 45">
            <a:extLst>
              <a:ext uri="{FF2B5EF4-FFF2-40B4-BE49-F238E27FC236}">
                <a16:creationId xmlns:a16="http://schemas.microsoft.com/office/drawing/2014/main" id="{28C94AEC-0801-B5C0-1AEE-29E7D09CEEFB}"/>
              </a:ext>
            </a:extLst>
          </p:cNvPr>
          <p:cNvPicPr>
            <a:picLocks noChangeAspect="1"/>
          </p:cNvPicPr>
          <p:nvPr/>
        </p:nvPicPr>
        <p:blipFill rotWithShape="1">
          <a:blip r:embed="rId3"/>
          <a:srcRect l="23745" r="2873" b="34661"/>
          <a:stretch/>
        </p:blipFill>
        <p:spPr>
          <a:xfrm rot="12022168" flipH="1">
            <a:off x="3557621" y="1038467"/>
            <a:ext cx="214585" cy="713627"/>
          </a:xfrm>
          <a:prstGeom prst="rect">
            <a:avLst/>
          </a:prstGeom>
        </p:spPr>
      </p:pic>
      <p:sp>
        <p:nvSpPr>
          <p:cNvPr id="47" name="Donut 46">
            <a:extLst>
              <a:ext uri="{FF2B5EF4-FFF2-40B4-BE49-F238E27FC236}">
                <a16:creationId xmlns:a16="http://schemas.microsoft.com/office/drawing/2014/main" id="{C53DC897-2B12-370E-1498-CB1B95E67823}"/>
              </a:ext>
            </a:extLst>
          </p:cNvPr>
          <p:cNvSpPr/>
          <p:nvPr/>
        </p:nvSpPr>
        <p:spPr>
          <a:xfrm>
            <a:off x="4115570" y="632304"/>
            <a:ext cx="254643" cy="266218"/>
          </a:xfrm>
          <a:prstGeom prst="donu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48" name="Frame 47">
            <a:extLst>
              <a:ext uri="{FF2B5EF4-FFF2-40B4-BE49-F238E27FC236}">
                <a16:creationId xmlns:a16="http://schemas.microsoft.com/office/drawing/2014/main" id="{70D5965C-272D-F424-D87B-AD60DE07E856}"/>
              </a:ext>
            </a:extLst>
          </p:cNvPr>
          <p:cNvSpPr/>
          <p:nvPr/>
        </p:nvSpPr>
        <p:spPr>
          <a:xfrm rot="1260531">
            <a:off x="2762831" y="114112"/>
            <a:ext cx="572592" cy="372399"/>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Frame 48">
            <a:extLst>
              <a:ext uri="{FF2B5EF4-FFF2-40B4-BE49-F238E27FC236}">
                <a16:creationId xmlns:a16="http://schemas.microsoft.com/office/drawing/2014/main" id="{CBF1B0B8-40D9-F311-7474-942D8F141F20}"/>
              </a:ext>
            </a:extLst>
          </p:cNvPr>
          <p:cNvSpPr/>
          <p:nvPr/>
        </p:nvSpPr>
        <p:spPr>
          <a:xfrm rot="1260531">
            <a:off x="3280991" y="322784"/>
            <a:ext cx="572592" cy="372399"/>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Frame 49">
            <a:extLst>
              <a:ext uri="{FF2B5EF4-FFF2-40B4-BE49-F238E27FC236}">
                <a16:creationId xmlns:a16="http://schemas.microsoft.com/office/drawing/2014/main" id="{AC3B2648-5637-28A0-051D-84203C61B360}"/>
              </a:ext>
            </a:extLst>
          </p:cNvPr>
          <p:cNvSpPr/>
          <p:nvPr/>
        </p:nvSpPr>
        <p:spPr>
          <a:xfrm rot="1260531">
            <a:off x="3813218" y="517388"/>
            <a:ext cx="572592" cy="372399"/>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a:extLst>
              <a:ext uri="{FF2B5EF4-FFF2-40B4-BE49-F238E27FC236}">
                <a16:creationId xmlns:a16="http://schemas.microsoft.com/office/drawing/2014/main" id="{6E161D6B-5205-8BF6-206F-8EEA4F7449D3}"/>
              </a:ext>
            </a:extLst>
          </p:cNvPr>
          <p:cNvPicPr>
            <a:picLocks noChangeAspect="1"/>
          </p:cNvPicPr>
          <p:nvPr/>
        </p:nvPicPr>
        <p:blipFill>
          <a:blip r:embed="rId4"/>
          <a:stretch>
            <a:fillRect/>
          </a:stretch>
        </p:blipFill>
        <p:spPr>
          <a:xfrm>
            <a:off x="0" y="939113"/>
            <a:ext cx="5346376" cy="2409568"/>
          </a:xfrm>
          <a:prstGeom prst="rect">
            <a:avLst/>
          </a:prstGeom>
        </p:spPr>
      </p:pic>
      <p:pic>
        <p:nvPicPr>
          <p:cNvPr id="6" name="Picture 5">
            <a:extLst>
              <a:ext uri="{FF2B5EF4-FFF2-40B4-BE49-F238E27FC236}">
                <a16:creationId xmlns:a16="http://schemas.microsoft.com/office/drawing/2014/main" id="{1F461413-AD70-02C8-627A-5DDBCDDA0DB0}"/>
              </a:ext>
            </a:extLst>
          </p:cNvPr>
          <p:cNvPicPr>
            <a:picLocks noChangeAspect="1"/>
          </p:cNvPicPr>
          <p:nvPr/>
        </p:nvPicPr>
        <p:blipFill>
          <a:blip r:embed="rId5"/>
          <a:stretch>
            <a:fillRect/>
          </a:stretch>
        </p:blipFill>
        <p:spPr>
          <a:xfrm>
            <a:off x="8031892" y="0"/>
            <a:ext cx="4160108" cy="1874927"/>
          </a:xfrm>
          <a:prstGeom prst="rect">
            <a:avLst/>
          </a:prstGeom>
        </p:spPr>
      </p:pic>
      <p:pic>
        <p:nvPicPr>
          <p:cNvPr id="8" name="Picture 7">
            <a:extLst>
              <a:ext uri="{FF2B5EF4-FFF2-40B4-BE49-F238E27FC236}">
                <a16:creationId xmlns:a16="http://schemas.microsoft.com/office/drawing/2014/main" id="{7A8F663C-F09A-C4A5-B247-8D9BBF0F3A19}"/>
              </a:ext>
            </a:extLst>
          </p:cNvPr>
          <p:cNvPicPr>
            <a:picLocks noChangeAspect="1"/>
          </p:cNvPicPr>
          <p:nvPr/>
        </p:nvPicPr>
        <p:blipFill>
          <a:blip r:embed="rId6"/>
          <a:stretch>
            <a:fillRect/>
          </a:stretch>
        </p:blipFill>
        <p:spPr>
          <a:xfrm>
            <a:off x="5671751" y="2983374"/>
            <a:ext cx="5279564" cy="2379457"/>
          </a:xfrm>
          <a:prstGeom prst="rect">
            <a:avLst/>
          </a:prstGeom>
        </p:spPr>
      </p:pic>
      <p:cxnSp>
        <p:nvCxnSpPr>
          <p:cNvPr id="13" name="Straight Arrow Connector 12">
            <a:extLst>
              <a:ext uri="{FF2B5EF4-FFF2-40B4-BE49-F238E27FC236}">
                <a16:creationId xmlns:a16="http://schemas.microsoft.com/office/drawing/2014/main" id="{88B2D8D8-7813-AD91-5271-7318F4FD0C08}"/>
              </a:ext>
            </a:extLst>
          </p:cNvPr>
          <p:cNvCxnSpPr>
            <a:stCxn id="6" idx="1"/>
          </p:cNvCxnSpPr>
          <p:nvPr/>
        </p:nvCxnSpPr>
        <p:spPr>
          <a:xfrm flipH="1" flipV="1">
            <a:off x="7179276" y="642551"/>
            <a:ext cx="852616" cy="29491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6BAC1F7-50FB-D315-4543-590B9DC7B2F5}"/>
              </a:ext>
            </a:extLst>
          </p:cNvPr>
          <p:cNvCxnSpPr>
            <a:cxnSpLocks/>
            <a:stCxn id="8" idx="0"/>
          </p:cNvCxnSpPr>
          <p:nvPr/>
        </p:nvCxnSpPr>
        <p:spPr>
          <a:xfrm flipH="1" flipV="1">
            <a:off x="7913983" y="1865870"/>
            <a:ext cx="397550" cy="111750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4167C95-4E6D-2EDC-AC6C-A84CFE07EE38}"/>
              </a:ext>
            </a:extLst>
          </p:cNvPr>
          <p:cNvCxnSpPr>
            <a:cxnSpLocks/>
            <a:stCxn id="3" idx="0"/>
          </p:cNvCxnSpPr>
          <p:nvPr/>
        </p:nvCxnSpPr>
        <p:spPr>
          <a:xfrm flipV="1">
            <a:off x="2673188" y="296562"/>
            <a:ext cx="0" cy="6425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49554D42-C343-7EC2-C678-88DD777F01BA}"/>
              </a:ext>
            </a:extLst>
          </p:cNvPr>
          <p:cNvSpPr txBox="1"/>
          <p:nvPr/>
        </p:nvSpPr>
        <p:spPr>
          <a:xfrm>
            <a:off x="160638" y="5993027"/>
            <a:ext cx="2465034" cy="707886"/>
          </a:xfrm>
          <a:prstGeom prst="rect">
            <a:avLst/>
          </a:prstGeom>
          <a:noFill/>
        </p:spPr>
        <p:txBody>
          <a:bodyPr wrap="none" rtlCol="0">
            <a:spAutoFit/>
          </a:bodyPr>
          <a:lstStyle/>
          <a:p>
            <a:r>
              <a:rPr lang="en-US" sz="4000" dirty="0"/>
              <a:t>Cable trays</a:t>
            </a:r>
          </a:p>
        </p:txBody>
      </p:sp>
    </p:spTree>
    <p:extLst>
      <p:ext uri="{BB962C8B-B14F-4D97-AF65-F5344CB8AC3E}">
        <p14:creationId xmlns:p14="http://schemas.microsoft.com/office/powerpoint/2010/main" val="233737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57533-BBC7-B876-6818-018C704A9439}"/>
              </a:ext>
            </a:extLst>
          </p:cNvPr>
          <p:cNvSpPr>
            <a:spLocks noGrp="1"/>
          </p:cNvSpPr>
          <p:nvPr>
            <p:ph type="title"/>
          </p:nvPr>
        </p:nvSpPr>
        <p:spPr>
          <a:xfrm>
            <a:off x="514109" y="145206"/>
            <a:ext cx="10515600" cy="1325563"/>
          </a:xfrm>
        </p:spPr>
        <p:txBody>
          <a:bodyPr/>
          <a:lstStyle/>
          <a:p>
            <a:r>
              <a:rPr lang="en-US" dirty="0"/>
              <a:t>New plan for CDET</a:t>
            </a:r>
          </a:p>
        </p:txBody>
      </p:sp>
      <p:sp>
        <p:nvSpPr>
          <p:cNvPr id="3" name="Content Placeholder 2">
            <a:extLst>
              <a:ext uri="{FF2B5EF4-FFF2-40B4-BE49-F238E27FC236}">
                <a16:creationId xmlns:a16="http://schemas.microsoft.com/office/drawing/2014/main" id="{D4DB9E51-D1E2-753B-F05B-1BBBBDC4FB32}"/>
              </a:ext>
            </a:extLst>
          </p:cNvPr>
          <p:cNvSpPr>
            <a:spLocks noGrp="1"/>
          </p:cNvSpPr>
          <p:nvPr>
            <p:ph idx="1"/>
          </p:nvPr>
        </p:nvSpPr>
        <p:spPr>
          <a:xfrm>
            <a:off x="363638" y="1432086"/>
            <a:ext cx="5527876" cy="5072886"/>
          </a:xfrm>
        </p:spPr>
        <p:txBody>
          <a:bodyPr/>
          <a:lstStyle/>
          <a:p>
            <a:r>
              <a:rPr lang="en-US" dirty="0"/>
              <a:t>Due to overhead cryogenics line, CDET cannot be moved to closest position by crane.</a:t>
            </a:r>
          </a:p>
          <a:p>
            <a:r>
              <a:rPr lang="en-US" dirty="0"/>
              <a:t>New plan is to directly attach it to the ECal platform so that it moves with it</a:t>
            </a:r>
          </a:p>
          <a:p>
            <a:r>
              <a:rPr lang="en-US" dirty="0"/>
              <a:t>Requires new engineering, design and modification which is causing further schedule slip</a:t>
            </a:r>
          </a:p>
        </p:txBody>
      </p:sp>
      <p:pic>
        <p:nvPicPr>
          <p:cNvPr id="4" name="Content Placeholder 3">
            <a:extLst>
              <a:ext uri="{FF2B5EF4-FFF2-40B4-BE49-F238E27FC236}">
                <a16:creationId xmlns:a16="http://schemas.microsoft.com/office/drawing/2014/main" id="{DA1D1569-476E-BD07-759B-B356BBA7A497}"/>
              </a:ext>
            </a:extLst>
          </p:cNvPr>
          <p:cNvPicPr>
            <a:picLocks noChangeAspect="1"/>
          </p:cNvPicPr>
          <p:nvPr/>
        </p:nvPicPr>
        <p:blipFill rotWithShape="1">
          <a:blip r:embed="rId2"/>
          <a:srcRect r="28234"/>
          <a:stretch/>
        </p:blipFill>
        <p:spPr>
          <a:xfrm>
            <a:off x="6250328" y="0"/>
            <a:ext cx="5941671" cy="6543569"/>
          </a:xfrm>
          <a:prstGeom prst="rect">
            <a:avLst/>
          </a:prstGeom>
        </p:spPr>
      </p:pic>
      <p:cxnSp>
        <p:nvCxnSpPr>
          <p:cNvPr id="6" name="Straight Arrow Connector 5">
            <a:extLst>
              <a:ext uri="{FF2B5EF4-FFF2-40B4-BE49-F238E27FC236}">
                <a16:creationId xmlns:a16="http://schemas.microsoft.com/office/drawing/2014/main" id="{1220687E-5397-A3D6-270D-44C71FC69D7A}"/>
              </a:ext>
            </a:extLst>
          </p:cNvPr>
          <p:cNvCxnSpPr/>
          <p:nvPr/>
        </p:nvCxnSpPr>
        <p:spPr>
          <a:xfrm>
            <a:off x="5416952" y="1724627"/>
            <a:ext cx="2766349" cy="16899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187517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64E33-ADF8-2657-A7CF-C72AEE0AC2DD}"/>
              </a:ext>
            </a:extLst>
          </p:cNvPr>
          <p:cNvSpPr>
            <a:spLocks noGrp="1"/>
          </p:cNvSpPr>
          <p:nvPr>
            <p:ph type="title"/>
          </p:nvPr>
        </p:nvSpPr>
        <p:spPr>
          <a:xfrm>
            <a:off x="317340" y="145206"/>
            <a:ext cx="10515600" cy="1325563"/>
          </a:xfrm>
        </p:spPr>
        <p:txBody>
          <a:bodyPr/>
          <a:lstStyle/>
          <a:p>
            <a:r>
              <a:rPr lang="en-US" dirty="0"/>
              <a:t>Schedule</a:t>
            </a:r>
          </a:p>
        </p:txBody>
      </p:sp>
      <p:sp>
        <p:nvSpPr>
          <p:cNvPr id="3" name="Content Placeholder 2">
            <a:extLst>
              <a:ext uri="{FF2B5EF4-FFF2-40B4-BE49-F238E27FC236}">
                <a16:creationId xmlns:a16="http://schemas.microsoft.com/office/drawing/2014/main" id="{71ED65F4-7C65-D5DF-F1AF-EFAC6715D987}"/>
              </a:ext>
            </a:extLst>
          </p:cNvPr>
          <p:cNvSpPr>
            <a:spLocks noGrp="1"/>
          </p:cNvSpPr>
          <p:nvPr>
            <p:ph idx="1"/>
          </p:nvPr>
        </p:nvSpPr>
        <p:spPr>
          <a:xfrm>
            <a:off x="294189" y="1293188"/>
            <a:ext cx="11685607" cy="5038163"/>
          </a:xfrm>
        </p:spPr>
        <p:txBody>
          <a:bodyPr/>
          <a:lstStyle/>
          <a:p>
            <a:r>
              <a:rPr lang="en-US" dirty="0"/>
              <a:t>With the safety pause, our schedule is delayed </a:t>
            </a:r>
          </a:p>
          <a:p>
            <a:r>
              <a:rPr lang="en-US" dirty="0"/>
              <a:t>We were planning for an initial 50% cosmic test in September</a:t>
            </a:r>
          </a:p>
          <a:p>
            <a:r>
              <a:rPr lang="en-US" dirty="0"/>
              <a:t>What has to happen first?</a:t>
            </a:r>
          </a:p>
          <a:p>
            <a:pPr lvl="1"/>
            <a:r>
              <a:rPr lang="en-US" dirty="0"/>
              <a:t>ECal moved into GEP-1 position, insulated walls installed, heater system installation complete, small bunker built,  cable tray system installed, cooling system installed, at least 50% </a:t>
            </a:r>
            <a:r>
              <a:rPr lang="en-US" dirty="0" err="1"/>
              <a:t>PMTs+patch</a:t>
            </a:r>
            <a:r>
              <a:rPr lang="en-US" dirty="0"/>
              <a:t> panels installed with cables to front end signal cables to DAQ run, DAQ installed and cosmic trigger set up.</a:t>
            </a:r>
          </a:p>
          <a:p>
            <a:r>
              <a:rPr lang="en-US" dirty="0"/>
              <a:t> Realistically that is not likely to happen now until November at the earliest</a:t>
            </a:r>
          </a:p>
          <a:p>
            <a:r>
              <a:rPr lang="en-US" dirty="0"/>
              <a:t>We would like the full detector installed and ready for testing by sometime in December</a:t>
            </a:r>
          </a:p>
        </p:txBody>
      </p:sp>
    </p:spTree>
    <p:extLst>
      <p:ext uri="{BB962C8B-B14F-4D97-AF65-F5344CB8AC3E}">
        <p14:creationId xmlns:p14="http://schemas.microsoft.com/office/powerpoint/2010/main" val="3713461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8AF69-4EC4-D8B2-DAF6-75B6C04B92D3}"/>
              </a:ext>
            </a:extLst>
          </p:cNvPr>
          <p:cNvSpPr>
            <a:spLocks noGrp="1"/>
          </p:cNvSpPr>
          <p:nvPr>
            <p:ph type="title"/>
          </p:nvPr>
        </p:nvSpPr>
        <p:spPr>
          <a:xfrm>
            <a:off x="351817" y="209483"/>
            <a:ext cx="6963383" cy="1325563"/>
          </a:xfrm>
        </p:spPr>
        <p:txBody>
          <a:bodyPr>
            <a:normAutofit/>
          </a:bodyPr>
          <a:lstStyle/>
          <a:p>
            <a:r>
              <a:rPr lang="en-US" sz="3600" dirty="0"/>
              <a:t>Prototype heated detector in Hall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3B5681B-C23C-493F-1074-A0B86C2FB4F4}"/>
                  </a:ext>
                </a:extLst>
              </p:cNvPr>
              <p:cNvSpPr>
                <a:spLocks noGrp="1"/>
              </p:cNvSpPr>
              <p:nvPr>
                <p:ph idx="1"/>
              </p:nvPr>
            </p:nvSpPr>
            <p:spPr>
              <a:xfrm>
                <a:off x="390728" y="1631072"/>
                <a:ext cx="7187119" cy="4351338"/>
              </a:xfrm>
            </p:spPr>
            <p:txBody>
              <a:bodyPr>
                <a:normAutofit fontScale="77500" lnSpcReduction="20000"/>
              </a:bodyPr>
              <a:lstStyle/>
              <a:p>
                <a:r>
                  <a:rPr lang="en-US" dirty="0"/>
                  <a:t>ERR committee requested we demonstrate the heater system on the prototype operating under beam conditions. </a:t>
                </a:r>
              </a:p>
              <a:p>
                <a:r>
                  <a:rPr lang="en-US" dirty="0"/>
                  <a:t>During Sept 2023 we installed it in the Hall on top of the GEM bunker near the left downstream beamline</a:t>
                </a:r>
              </a:p>
              <a:p>
                <a:r>
                  <a:rPr lang="en-US" dirty="0"/>
                  <a:t>We ran it smoothly for months during GEN and GEN-RP again demonstrating the ability to reach the desired temperatures of 220</a:t>
                </a:r>
                <a:r>
                  <a:rPr lang="en-US" sz="2800" dirty="0">
                    <a:ea typeface="Cambria Math" panose="02040503050406030204" pitchFamily="18" charset="0"/>
                  </a:rPr>
                  <a:t> </a:t>
                </a:r>
                <a14:m>
                  <m:oMath xmlns:m="http://schemas.openxmlformats.org/officeDocument/2006/math">
                    <m:r>
                      <a:rPr lang="en-US" sz="2800" i="1" smtClean="0">
                        <a:latin typeface="Cambria Math" panose="02040503050406030204" pitchFamily="18" charset="0"/>
                        <a:ea typeface="Cambria Math" panose="02040503050406030204" pitchFamily="18" charset="0"/>
                      </a:rPr>
                      <m:t>℃</m:t>
                    </m:r>
                  </m:oMath>
                </a14:m>
                <a:r>
                  <a:rPr lang="en-US" dirty="0"/>
                  <a:t> on the front and 170-180</a:t>
                </a:r>
                <a:r>
                  <a:rPr lang="en-US" dirty="0">
                    <a:ea typeface="Cambria Math" panose="020405030504060302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dirty="0"/>
                  <a:t> on the rear.</a:t>
                </a:r>
              </a:p>
              <a:p>
                <a:r>
                  <a:rPr lang="en-US" dirty="0"/>
                  <a:t>During 2023 the rear was open to air. In 2024, the rear was enclosed and active cooling added.</a:t>
                </a:r>
              </a:p>
              <a:p>
                <a:r>
                  <a:rPr lang="en-US" dirty="0"/>
                  <a:t>Near the end of GEN-RP, a connector failed causing sparking and partial melting of a power box leading to power failure in a single zone. This was a faulty connector and not a failure of the design which safely withstood the energy of the event.</a:t>
                </a:r>
              </a:p>
              <a:p>
                <a:pPr marL="0" indent="0">
                  <a:buNone/>
                </a:pPr>
                <a:endParaRPr lang="en-US" dirty="0"/>
              </a:p>
            </p:txBody>
          </p:sp>
        </mc:Choice>
        <mc:Fallback xmlns="">
          <p:sp>
            <p:nvSpPr>
              <p:cNvPr id="3" name="Content Placeholder 2">
                <a:extLst>
                  <a:ext uri="{FF2B5EF4-FFF2-40B4-BE49-F238E27FC236}">
                    <a16:creationId xmlns:a16="http://schemas.microsoft.com/office/drawing/2014/main" id="{73B5681B-C23C-493F-1074-A0B86C2FB4F4}"/>
                  </a:ext>
                </a:extLst>
              </p:cNvPr>
              <p:cNvSpPr>
                <a:spLocks noGrp="1" noRot="1" noChangeAspect="1" noMove="1" noResize="1" noEditPoints="1" noAdjustHandles="1" noChangeArrowheads="1" noChangeShapeType="1" noTextEdit="1"/>
              </p:cNvSpPr>
              <p:nvPr>
                <p:ph idx="1"/>
              </p:nvPr>
            </p:nvSpPr>
            <p:spPr>
              <a:xfrm>
                <a:off x="390728" y="1631072"/>
                <a:ext cx="7187119" cy="4351338"/>
              </a:xfrm>
              <a:blipFill>
                <a:blip r:embed="rId2"/>
                <a:stretch>
                  <a:fillRect l="-882" t="-2915" r="-882"/>
                </a:stretch>
              </a:blipFill>
            </p:spPr>
            <p:txBody>
              <a:bodyPr/>
              <a:lstStyle/>
              <a:p>
                <a:r>
                  <a:rPr lang="en-US">
                    <a:noFill/>
                  </a:rPr>
                  <a:t> </a:t>
                </a:r>
              </a:p>
            </p:txBody>
          </p:sp>
        </mc:Fallback>
      </mc:AlternateContent>
      <p:pic>
        <p:nvPicPr>
          <p:cNvPr id="2050" name="Picture 2">
            <a:extLst>
              <a:ext uri="{FF2B5EF4-FFF2-40B4-BE49-F238E27FC236}">
                <a16:creationId xmlns:a16="http://schemas.microsoft.com/office/drawing/2014/main" id="{FA64A719-3293-D216-762F-7B1547985F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2787" y="540299"/>
            <a:ext cx="4248150" cy="5665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554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AC306-3097-1247-8CAE-631B3B26DD20}"/>
              </a:ext>
            </a:extLst>
          </p:cNvPr>
          <p:cNvSpPr>
            <a:spLocks noGrp="1"/>
          </p:cNvSpPr>
          <p:nvPr>
            <p:ph type="title"/>
          </p:nvPr>
        </p:nvSpPr>
        <p:spPr>
          <a:xfrm>
            <a:off x="343929" y="93276"/>
            <a:ext cx="11555628" cy="1325563"/>
          </a:xfrm>
        </p:spPr>
        <p:txBody>
          <a:bodyPr/>
          <a:lstStyle/>
          <a:p>
            <a:r>
              <a:rPr lang="en-US" dirty="0"/>
              <a:t>ECal has 4 positions (3 moves)</a:t>
            </a:r>
          </a:p>
        </p:txBody>
      </p:sp>
      <p:pic>
        <p:nvPicPr>
          <p:cNvPr id="4" name="Content Placeholder 3">
            <a:extLst>
              <a:ext uri="{FF2B5EF4-FFF2-40B4-BE49-F238E27FC236}">
                <a16:creationId xmlns:a16="http://schemas.microsoft.com/office/drawing/2014/main" id="{B5CD878E-55B9-A711-3E24-77C205CF825B}"/>
              </a:ext>
            </a:extLst>
          </p:cNvPr>
          <p:cNvPicPr>
            <a:picLocks noGrp="1" noChangeAspect="1"/>
          </p:cNvPicPr>
          <p:nvPr>
            <p:ph idx="1"/>
          </p:nvPr>
        </p:nvPicPr>
        <p:blipFill rotWithShape="1">
          <a:blip r:embed="rId2"/>
          <a:srcRect r="15733"/>
          <a:stretch/>
        </p:blipFill>
        <p:spPr>
          <a:xfrm>
            <a:off x="83894" y="1952367"/>
            <a:ext cx="10203106" cy="2298357"/>
          </a:xfrm>
          <a:prstGeom prst="rect">
            <a:avLst/>
          </a:prstGeom>
        </p:spPr>
      </p:pic>
      <p:pic>
        <p:nvPicPr>
          <p:cNvPr id="5" name="Content Placeholder 3">
            <a:extLst>
              <a:ext uri="{FF2B5EF4-FFF2-40B4-BE49-F238E27FC236}">
                <a16:creationId xmlns:a16="http://schemas.microsoft.com/office/drawing/2014/main" id="{BA7C39E6-F2EC-0244-83A6-D220E919D8F7}"/>
              </a:ext>
            </a:extLst>
          </p:cNvPr>
          <p:cNvPicPr>
            <a:picLocks noChangeAspect="1"/>
          </p:cNvPicPr>
          <p:nvPr/>
        </p:nvPicPr>
        <p:blipFill rotWithShape="1">
          <a:blip r:embed="rId2"/>
          <a:srcRect l="37224"/>
          <a:stretch/>
        </p:blipFill>
        <p:spPr>
          <a:xfrm>
            <a:off x="2914650" y="1950462"/>
            <a:ext cx="7600950" cy="2298357"/>
          </a:xfrm>
          <a:prstGeom prst="rect">
            <a:avLst/>
          </a:prstGeom>
        </p:spPr>
      </p:pic>
    </p:spTree>
    <p:extLst>
      <p:ext uri="{BB962C8B-B14F-4D97-AF65-F5344CB8AC3E}">
        <p14:creationId xmlns:p14="http://schemas.microsoft.com/office/powerpoint/2010/main" val="1001431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BF2BA-2210-2CB0-37E4-D7A7283670F3}"/>
              </a:ext>
            </a:extLst>
          </p:cNvPr>
          <p:cNvSpPr>
            <a:spLocks noGrp="1"/>
          </p:cNvSpPr>
          <p:nvPr>
            <p:ph type="title"/>
          </p:nvPr>
        </p:nvSpPr>
        <p:spPr>
          <a:xfrm>
            <a:off x="186447" y="160845"/>
            <a:ext cx="4842753" cy="1325563"/>
          </a:xfrm>
        </p:spPr>
        <p:txBody>
          <a:bodyPr/>
          <a:lstStyle/>
          <a:p>
            <a:r>
              <a:rPr lang="en-US" dirty="0"/>
              <a:t>Adding active cooling</a:t>
            </a:r>
          </a:p>
        </p:txBody>
      </p:sp>
      <p:sp>
        <p:nvSpPr>
          <p:cNvPr id="5" name="Content Placeholder 2">
            <a:extLst>
              <a:ext uri="{FF2B5EF4-FFF2-40B4-BE49-F238E27FC236}">
                <a16:creationId xmlns:a16="http://schemas.microsoft.com/office/drawing/2014/main" id="{C1EA4071-FE88-66C9-6608-8F5E237F6597}"/>
              </a:ext>
            </a:extLst>
          </p:cNvPr>
          <p:cNvSpPr>
            <a:spLocks noGrp="1"/>
          </p:cNvSpPr>
          <p:nvPr>
            <p:ph idx="1"/>
          </p:nvPr>
        </p:nvSpPr>
        <p:spPr>
          <a:xfrm>
            <a:off x="451339" y="2118946"/>
            <a:ext cx="4129453" cy="3864586"/>
          </a:xfrm>
        </p:spPr>
        <p:txBody>
          <a:bodyPr>
            <a:normAutofit/>
          </a:bodyPr>
          <a:lstStyle/>
          <a:p>
            <a:r>
              <a:rPr lang="en-US" sz="2000" dirty="0"/>
              <a:t>Installed manifold and conduits with air jets for each light guide similar to system for full scale </a:t>
            </a:r>
          </a:p>
          <a:p>
            <a:r>
              <a:rPr lang="en-US" sz="2000" dirty="0"/>
              <a:t>Installed a rear aluminum enclosure and an air pump on the system</a:t>
            </a:r>
          </a:p>
        </p:txBody>
      </p:sp>
      <p:pic>
        <p:nvPicPr>
          <p:cNvPr id="5122" name="Picture 2">
            <a:extLst>
              <a:ext uri="{FF2B5EF4-FFF2-40B4-BE49-F238E27FC236}">
                <a16:creationId xmlns:a16="http://schemas.microsoft.com/office/drawing/2014/main" id="{2D524778-6DAF-A350-9CFD-35D0B1F5FF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298" b="24255"/>
          <a:stretch/>
        </p:blipFill>
        <p:spPr bwMode="auto">
          <a:xfrm>
            <a:off x="6213205" y="231380"/>
            <a:ext cx="4954148" cy="6314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217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BF2BA-2210-2CB0-37E4-D7A7283670F3}"/>
              </a:ext>
            </a:extLst>
          </p:cNvPr>
          <p:cNvSpPr>
            <a:spLocks noGrp="1"/>
          </p:cNvSpPr>
          <p:nvPr>
            <p:ph type="title"/>
          </p:nvPr>
        </p:nvSpPr>
        <p:spPr>
          <a:xfrm>
            <a:off x="186447" y="160845"/>
            <a:ext cx="4842753" cy="1325563"/>
          </a:xfrm>
        </p:spPr>
        <p:txBody>
          <a:bodyPr/>
          <a:lstStyle/>
          <a:p>
            <a:r>
              <a:rPr lang="en-US" dirty="0"/>
              <a:t>Cooled prototype</a:t>
            </a:r>
          </a:p>
        </p:txBody>
      </p:sp>
      <p:pic>
        <p:nvPicPr>
          <p:cNvPr id="6" name="Picture 2">
            <a:extLst>
              <a:ext uri="{FF2B5EF4-FFF2-40B4-BE49-F238E27FC236}">
                <a16:creationId xmlns:a16="http://schemas.microsoft.com/office/drawing/2014/main" id="{A1A5DE04-A5B8-55C3-E558-77FD8A07A6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095" t="2735" r="25453"/>
          <a:stretch/>
        </p:blipFill>
        <p:spPr bwMode="auto">
          <a:xfrm>
            <a:off x="4756637" y="457199"/>
            <a:ext cx="7138703" cy="5855677"/>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B97A2448-7289-4C04-AA7D-3319A61987F0}"/>
              </a:ext>
            </a:extLst>
          </p:cNvPr>
          <p:cNvSpPr/>
          <p:nvPr/>
        </p:nvSpPr>
        <p:spPr>
          <a:xfrm>
            <a:off x="8634047" y="167054"/>
            <a:ext cx="298938" cy="272561"/>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D574CAA-204F-E42D-30BF-7C43BC535B45}"/>
              </a:ext>
            </a:extLst>
          </p:cNvPr>
          <p:cNvSpPr txBox="1"/>
          <p:nvPr/>
        </p:nvSpPr>
        <p:spPr>
          <a:xfrm>
            <a:off x="8862646" y="140677"/>
            <a:ext cx="1602298" cy="369332"/>
          </a:xfrm>
          <a:prstGeom prst="rect">
            <a:avLst/>
          </a:prstGeom>
          <a:noFill/>
        </p:spPr>
        <p:txBody>
          <a:bodyPr wrap="none" rtlCol="0">
            <a:spAutoFit/>
          </a:bodyPr>
          <a:lstStyle/>
          <a:p>
            <a:r>
              <a:rPr lang="en-US" dirty="0"/>
              <a:t>Pressure gauge</a:t>
            </a:r>
          </a:p>
        </p:txBody>
      </p:sp>
      <p:sp>
        <p:nvSpPr>
          <p:cNvPr id="9" name="TextBox 8">
            <a:extLst>
              <a:ext uri="{FF2B5EF4-FFF2-40B4-BE49-F238E27FC236}">
                <a16:creationId xmlns:a16="http://schemas.microsoft.com/office/drawing/2014/main" id="{87A467B6-0478-360F-E835-ED2526A0D160}"/>
              </a:ext>
            </a:extLst>
          </p:cNvPr>
          <p:cNvSpPr txBox="1"/>
          <p:nvPr/>
        </p:nvSpPr>
        <p:spPr>
          <a:xfrm>
            <a:off x="10219594" y="4785947"/>
            <a:ext cx="731290" cy="369332"/>
          </a:xfrm>
          <a:prstGeom prst="rect">
            <a:avLst/>
          </a:prstGeom>
          <a:noFill/>
        </p:spPr>
        <p:txBody>
          <a:bodyPr wrap="square" rtlCol="0">
            <a:spAutoFit/>
          </a:bodyPr>
          <a:lstStyle/>
          <a:p>
            <a:r>
              <a:rPr lang="en-US" dirty="0">
                <a:highlight>
                  <a:srgbClr val="FFFF00"/>
                </a:highlight>
              </a:rPr>
              <a:t>Pump</a:t>
            </a:r>
          </a:p>
        </p:txBody>
      </p:sp>
      <p:sp>
        <p:nvSpPr>
          <p:cNvPr id="10" name="TextBox 9">
            <a:extLst>
              <a:ext uri="{FF2B5EF4-FFF2-40B4-BE49-F238E27FC236}">
                <a16:creationId xmlns:a16="http://schemas.microsoft.com/office/drawing/2014/main" id="{2B60A5A0-D1AA-2ECD-91D2-04EFEE675809}"/>
              </a:ext>
            </a:extLst>
          </p:cNvPr>
          <p:cNvSpPr txBox="1"/>
          <p:nvPr/>
        </p:nvSpPr>
        <p:spPr>
          <a:xfrm>
            <a:off x="7649308" y="3382109"/>
            <a:ext cx="2250830" cy="369332"/>
          </a:xfrm>
          <a:prstGeom prst="rect">
            <a:avLst/>
          </a:prstGeom>
          <a:noFill/>
        </p:spPr>
        <p:txBody>
          <a:bodyPr wrap="square" rtlCol="0">
            <a:spAutoFit/>
          </a:bodyPr>
          <a:lstStyle/>
          <a:p>
            <a:r>
              <a:rPr lang="en-US" dirty="0">
                <a:highlight>
                  <a:srgbClr val="FFFF00"/>
                </a:highlight>
              </a:rPr>
              <a:t>Aluminum Enclosure</a:t>
            </a:r>
          </a:p>
        </p:txBody>
      </p:sp>
      <p:sp>
        <p:nvSpPr>
          <p:cNvPr id="11" name="TextBox 10">
            <a:extLst>
              <a:ext uri="{FF2B5EF4-FFF2-40B4-BE49-F238E27FC236}">
                <a16:creationId xmlns:a16="http://schemas.microsoft.com/office/drawing/2014/main" id="{EFB7ECC9-C13F-6F9D-9B14-56BEC7EAB797}"/>
              </a:ext>
            </a:extLst>
          </p:cNvPr>
          <p:cNvSpPr txBox="1"/>
          <p:nvPr/>
        </p:nvSpPr>
        <p:spPr>
          <a:xfrm rot="18367356">
            <a:off x="9525000" y="3086102"/>
            <a:ext cx="1570892" cy="369332"/>
          </a:xfrm>
          <a:prstGeom prst="rect">
            <a:avLst/>
          </a:prstGeom>
          <a:noFill/>
        </p:spPr>
        <p:txBody>
          <a:bodyPr wrap="square" rtlCol="0">
            <a:spAutoFit/>
          </a:bodyPr>
          <a:lstStyle/>
          <a:p>
            <a:r>
              <a:rPr lang="en-US" dirty="0">
                <a:solidFill>
                  <a:srgbClr val="FF0000"/>
                </a:solidFill>
              </a:rPr>
              <a:t>Valve</a:t>
            </a:r>
          </a:p>
        </p:txBody>
      </p:sp>
      <p:sp>
        <p:nvSpPr>
          <p:cNvPr id="12" name="TextBox 11">
            <a:extLst>
              <a:ext uri="{FF2B5EF4-FFF2-40B4-BE49-F238E27FC236}">
                <a16:creationId xmlns:a16="http://schemas.microsoft.com/office/drawing/2014/main" id="{2CC3478B-007C-4C45-4CFC-6B13B82347AF}"/>
              </a:ext>
            </a:extLst>
          </p:cNvPr>
          <p:cNvSpPr txBox="1"/>
          <p:nvPr/>
        </p:nvSpPr>
        <p:spPr>
          <a:xfrm>
            <a:off x="8302870" y="1497623"/>
            <a:ext cx="1772024" cy="369332"/>
          </a:xfrm>
          <a:prstGeom prst="rect">
            <a:avLst/>
          </a:prstGeom>
          <a:solidFill>
            <a:schemeClr val="bg1"/>
          </a:solidFill>
          <a:ln>
            <a:solidFill>
              <a:schemeClr val="bg1"/>
            </a:solidFill>
          </a:ln>
        </p:spPr>
        <p:txBody>
          <a:bodyPr wrap="none" rtlCol="0">
            <a:spAutoFit/>
          </a:bodyPr>
          <a:lstStyle/>
          <a:p>
            <a:r>
              <a:rPr lang="en-US" dirty="0"/>
              <a:t>2.25” outlet hole</a:t>
            </a:r>
          </a:p>
        </p:txBody>
      </p:sp>
      <p:cxnSp>
        <p:nvCxnSpPr>
          <p:cNvPr id="13" name="Straight Arrow Connector 12">
            <a:extLst>
              <a:ext uri="{FF2B5EF4-FFF2-40B4-BE49-F238E27FC236}">
                <a16:creationId xmlns:a16="http://schemas.microsoft.com/office/drawing/2014/main" id="{CE7B5F66-6C5D-E552-D2B7-2708AB02CC9C}"/>
              </a:ext>
            </a:extLst>
          </p:cNvPr>
          <p:cNvCxnSpPr>
            <a:cxnSpLocks/>
          </p:cNvCxnSpPr>
          <p:nvPr/>
        </p:nvCxnSpPr>
        <p:spPr>
          <a:xfrm>
            <a:off x="8976946" y="1793630"/>
            <a:ext cx="0" cy="589085"/>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C5C6C54-5047-FACA-6811-2CC91F52F9BD}"/>
              </a:ext>
            </a:extLst>
          </p:cNvPr>
          <p:cNvSpPr txBox="1"/>
          <p:nvPr/>
        </p:nvSpPr>
        <p:spPr>
          <a:xfrm>
            <a:off x="4847492" y="3309426"/>
            <a:ext cx="2250830" cy="369332"/>
          </a:xfrm>
          <a:prstGeom prst="rect">
            <a:avLst/>
          </a:prstGeom>
          <a:noFill/>
        </p:spPr>
        <p:txBody>
          <a:bodyPr wrap="square" rtlCol="0">
            <a:spAutoFit/>
          </a:bodyPr>
          <a:lstStyle/>
          <a:p>
            <a:r>
              <a:rPr lang="en-US" dirty="0">
                <a:highlight>
                  <a:srgbClr val="FFFF00"/>
                </a:highlight>
              </a:rPr>
              <a:t>Detector Enclosure</a:t>
            </a:r>
          </a:p>
        </p:txBody>
      </p:sp>
    </p:spTree>
    <p:extLst>
      <p:ext uri="{BB962C8B-B14F-4D97-AF65-F5344CB8AC3E}">
        <p14:creationId xmlns:p14="http://schemas.microsoft.com/office/powerpoint/2010/main" val="6535384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790BC-3002-1AB2-685C-1840373707B9}"/>
              </a:ext>
            </a:extLst>
          </p:cNvPr>
          <p:cNvSpPr>
            <a:spLocks noGrp="1"/>
          </p:cNvSpPr>
          <p:nvPr>
            <p:ph type="title"/>
          </p:nvPr>
        </p:nvSpPr>
        <p:spPr>
          <a:xfrm>
            <a:off x="235085" y="160844"/>
            <a:ext cx="10515600" cy="1325563"/>
          </a:xfrm>
        </p:spPr>
        <p:txBody>
          <a:bodyPr/>
          <a:lstStyle/>
          <a:p>
            <a:r>
              <a:rPr lang="en-US" dirty="0"/>
              <a:t>Post mortem cont..</a:t>
            </a:r>
          </a:p>
        </p:txBody>
      </p:sp>
      <p:sp>
        <p:nvSpPr>
          <p:cNvPr id="3" name="Content Placeholder 2">
            <a:extLst>
              <a:ext uri="{FF2B5EF4-FFF2-40B4-BE49-F238E27FC236}">
                <a16:creationId xmlns:a16="http://schemas.microsoft.com/office/drawing/2014/main" id="{AF674503-3FE3-0882-8567-5D7B1AE6D7EF}"/>
              </a:ext>
            </a:extLst>
          </p:cNvPr>
          <p:cNvSpPr>
            <a:spLocks noGrp="1"/>
          </p:cNvSpPr>
          <p:nvPr>
            <p:ph idx="1"/>
          </p:nvPr>
        </p:nvSpPr>
        <p:spPr>
          <a:xfrm>
            <a:off x="779834" y="1329514"/>
            <a:ext cx="4259094" cy="4351338"/>
          </a:xfrm>
        </p:spPr>
        <p:txBody>
          <a:bodyPr>
            <a:normAutofit/>
          </a:bodyPr>
          <a:lstStyle/>
          <a:p>
            <a:r>
              <a:rPr lang="en-US" sz="2000" dirty="0"/>
              <a:t>We also placed 6 unheated spectator crystals around the detector</a:t>
            </a:r>
          </a:p>
          <a:p>
            <a:r>
              <a:rPr lang="en-US" sz="2000" dirty="0"/>
              <a:t>Ones closest to beamline showed darkening</a:t>
            </a:r>
          </a:p>
        </p:txBody>
      </p:sp>
      <p:pic>
        <p:nvPicPr>
          <p:cNvPr id="7170" name="Picture 2">
            <a:extLst>
              <a:ext uri="{FF2B5EF4-FFF2-40B4-BE49-F238E27FC236}">
                <a16:creationId xmlns:a16="http://schemas.microsoft.com/office/drawing/2014/main" id="{8A82672A-CE32-F52B-A678-A262BCD778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447" b="35319"/>
          <a:stretch/>
        </p:blipFill>
        <p:spPr bwMode="auto">
          <a:xfrm>
            <a:off x="6255556" y="525293"/>
            <a:ext cx="4863159" cy="509672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4E962AD8-8821-061A-6902-32A1A6D3751A}"/>
              </a:ext>
            </a:extLst>
          </p:cNvPr>
          <p:cNvCxnSpPr>
            <a:cxnSpLocks/>
          </p:cNvCxnSpPr>
          <p:nvPr/>
        </p:nvCxnSpPr>
        <p:spPr>
          <a:xfrm>
            <a:off x="10885253" y="188068"/>
            <a:ext cx="0" cy="5626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5C723579-F033-B214-B646-24D18E0FF8A2}"/>
              </a:ext>
            </a:extLst>
          </p:cNvPr>
          <p:cNvCxnSpPr>
            <a:cxnSpLocks/>
          </p:cNvCxnSpPr>
          <p:nvPr/>
        </p:nvCxnSpPr>
        <p:spPr>
          <a:xfrm>
            <a:off x="10025976" y="188068"/>
            <a:ext cx="0" cy="5626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E283FDF-3D7C-73D2-5ACE-118B5E15EDF9}"/>
              </a:ext>
            </a:extLst>
          </p:cNvPr>
          <p:cNvCxnSpPr>
            <a:cxnSpLocks/>
          </p:cNvCxnSpPr>
          <p:nvPr/>
        </p:nvCxnSpPr>
        <p:spPr>
          <a:xfrm>
            <a:off x="9348283" y="188068"/>
            <a:ext cx="0" cy="5626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C62ED17-CFA7-8016-4E46-1869CE54B021}"/>
              </a:ext>
            </a:extLst>
          </p:cNvPr>
          <p:cNvCxnSpPr>
            <a:cxnSpLocks/>
          </p:cNvCxnSpPr>
          <p:nvPr/>
        </p:nvCxnSpPr>
        <p:spPr>
          <a:xfrm>
            <a:off x="7107679" y="188068"/>
            <a:ext cx="0" cy="5626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2CDCF61-56FE-7666-C05B-788D6382D56D}"/>
              </a:ext>
            </a:extLst>
          </p:cNvPr>
          <p:cNvCxnSpPr>
            <a:cxnSpLocks/>
          </p:cNvCxnSpPr>
          <p:nvPr/>
        </p:nvCxnSpPr>
        <p:spPr>
          <a:xfrm>
            <a:off x="6520777" y="188068"/>
            <a:ext cx="0" cy="5626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20C7046-AA3B-CB7C-D780-7C4069812986}"/>
              </a:ext>
            </a:extLst>
          </p:cNvPr>
          <p:cNvCxnSpPr>
            <a:cxnSpLocks/>
          </p:cNvCxnSpPr>
          <p:nvPr/>
        </p:nvCxnSpPr>
        <p:spPr>
          <a:xfrm flipH="1">
            <a:off x="10833371" y="4537997"/>
            <a:ext cx="42153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154B7C3-6FB0-3EE7-F0C0-A6C5DF8E951B}"/>
              </a:ext>
            </a:extLst>
          </p:cNvPr>
          <p:cNvSpPr txBox="1"/>
          <p:nvPr/>
        </p:nvSpPr>
        <p:spPr>
          <a:xfrm>
            <a:off x="6206247" y="-77821"/>
            <a:ext cx="5048784" cy="369332"/>
          </a:xfrm>
          <a:prstGeom prst="rect">
            <a:avLst/>
          </a:prstGeom>
          <a:noFill/>
        </p:spPr>
        <p:txBody>
          <a:bodyPr wrap="square" rtlCol="0">
            <a:spAutoFit/>
          </a:bodyPr>
          <a:lstStyle/>
          <a:p>
            <a:r>
              <a:rPr lang="en-US" dirty="0"/>
              <a:t>   6         5                                         4          3               2</a:t>
            </a:r>
          </a:p>
        </p:txBody>
      </p:sp>
      <p:sp>
        <p:nvSpPr>
          <p:cNvPr id="16" name="TextBox 15">
            <a:extLst>
              <a:ext uri="{FF2B5EF4-FFF2-40B4-BE49-F238E27FC236}">
                <a16:creationId xmlns:a16="http://schemas.microsoft.com/office/drawing/2014/main" id="{C23CB26F-EB57-5D74-752E-15C1BD678D52}"/>
              </a:ext>
            </a:extLst>
          </p:cNvPr>
          <p:cNvSpPr txBox="1"/>
          <p:nvPr/>
        </p:nvSpPr>
        <p:spPr>
          <a:xfrm>
            <a:off x="11245175" y="4357992"/>
            <a:ext cx="301686" cy="369332"/>
          </a:xfrm>
          <a:prstGeom prst="rect">
            <a:avLst/>
          </a:prstGeom>
          <a:noFill/>
        </p:spPr>
        <p:txBody>
          <a:bodyPr wrap="none" rtlCol="0">
            <a:spAutoFit/>
          </a:bodyPr>
          <a:lstStyle/>
          <a:p>
            <a:r>
              <a:rPr lang="en-US" dirty="0"/>
              <a:t>1</a:t>
            </a:r>
          </a:p>
        </p:txBody>
      </p:sp>
      <p:pic>
        <p:nvPicPr>
          <p:cNvPr id="7172" name="Picture 4">
            <a:extLst>
              <a:ext uri="{FF2B5EF4-FFF2-40B4-BE49-F238E27FC236}">
                <a16:creationId xmlns:a16="http://schemas.microsoft.com/office/drawing/2014/main" id="{0E74150B-9F3E-2719-610D-85F391DC71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00" r="18293"/>
          <a:stretch/>
        </p:blipFill>
        <p:spPr bwMode="auto">
          <a:xfrm>
            <a:off x="262647" y="3722903"/>
            <a:ext cx="4367720" cy="284326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6C7335A0-85D2-401D-F085-C8A47A727A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995" t="22284" r="35133" b="9179"/>
          <a:stretch/>
        </p:blipFill>
        <p:spPr bwMode="auto">
          <a:xfrm>
            <a:off x="3735422" y="2684128"/>
            <a:ext cx="2393004" cy="2247797"/>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Arrow Connector 17">
            <a:extLst>
              <a:ext uri="{FF2B5EF4-FFF2-40B4-BE49-F238E27FC236}">
                <a16:creationId xmlns:a16="http://schemas.microsoft.com/office/drawing/2014/main" id="{CF788F04-DF46-2639-02C4-2D3030B5E6B0}"/>
              </a:ext>
            </a:extLst>
          </p:cNvPr>
          <p:cNvCxnSpPr/>
          <p:nvPr/>
        </p:nvCxnSpPr>
        <p:spPr>
          <a:xfrm flipH="1">
            <a:off x="1770434" y="4445540"/>
            <a:ext cx="2071992" cy="797669"/>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E915AE3-66AB-A27E-98F0-FBF169C33954}"/>
              </a:ext>
            </a:extLst>
          </p:cNvPr>
          <p:cNvSpPr txBox="1"/>
          <p:nvPr/>
        </p:nvSpPr>
        <p:spPr>
          <a:xfrm>
            <a:off x="1118504" y="6086940"/>
            <a:ext cx="3026791" cy="369332"/>
          </a:xfrm>
          <a:prstGeom prst="rect">
            <a:avLst/>
          </a:prstGeom>
          <a:noFill/>
        </p:spPr>
        <p:txBody>
          <a:bodyPr wrap="none" rtlCol="0">
            <a:spAutoFit/>
          </a:bodyPr>
          <a:lstStyle/>
          <a:p>
            <a:r>
              <a:rPr lang="en-US" dirty="0"/>
              <a:t>1.      2.        3.       4.        5.      6</a:t>
            </a:r>
          </a:p>
        </p:txBody>
      </p:sp>
    </p:spTree>
    <p:extLst>
      <p:ext uri="{BB962C8B-B14F-4D97-AF65-F5344CB8AC3E}">
        <p14:creationId xmlns:p14="http://schemas.microsoft.com/office/powerpoint/2010/main" val="1135403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790BC-3002-1AB2-685C-1840373707B9}"/>
              </a:ext>
            </a:extLst>
          </p:cNvPr>
          <p:cNvSpPr>
            <a:spLocks noGrp="1"/>
          </p:cNvSpPr>
          <p:nvPr>
            <p:ph type="title"/>
          </p:nvPr>
        </p:nvSpPr>
        <p:spPr>
          <a:xfrm>
            <a:off x="235085" y="160844"/>
            <a:ext cx="10515600" cy="1325563"/>
          </a:xfrm>
        </p:spPr>
        <p:txBody>
          <a:bodyPr/>
          <a:lstStyle/>
          <a:p>
            <a:r>
              <a:rPr lang="en-US" dirty="0"/>
              <a:t>Post mortem cont..</a:t>
            </a:r>
          </a:p>
        </p:txBody>
      </p:sp>
      <p:sp>
        <p:nvSpPr>
          <p:cNvPr id="3" name="Content Placeholder 2">
            <a:extLst>
              <a:ext uri="{FF2B5EF4-FFF2-40B4-BE49-F238E27FC236}">
                <a16:creationId xmlns:a16="http://schemas.microsoft.com/office/drawing/2014/main" id="{AF674503-3FE3-0882-8567-5D7B1AE6D7EF}"/>
              </a:ext>
            </a:extLst>
          </p:cNvPr>
          <p:cNvSpPr>
            <a:spLocks noGrp="1"/>
          </p:cNvSpPr>
          <p:nvPr>
            <p:ph idx="1"/>
          </p:nvPr>
        </p:nvSpPr>
        <p:spPr>
          <a:xfrm>
            <a:off x="463311" y="1104843"/>
            <a:ext cx="5689060" cy="4351338"/>
          </a:xfrm>
        </p:spPr>
        <p:txBody>
          <a:bodyPr>
            <a:normAutofit/>
          </a:bodyPr>
          <a:lstStyle/>
          <a:p>
            <a:r>
              <a:rPr lang="en-US" sz="1600" dirty="0"/>
              <a:t>Heated crystals still clear. Shown on the right is the supermodule crystals closest to the beam line which would have seen the most radiation</a:t>
            </a:r>
          </a:p>
          <a:p>
            <a:r>
              <a:rPr lang="en-US" sz="1600" dirty="0"/>
              <a:t>However, a number of glue joints between the crystal and light guide had darkened significantly throughout the detector</a:t>
            </a:r>
          </a:p>
          <a:p>
            <a:r>
              <a:rPr lang="en-US" sz="1600" dirty="0"/>
              <a:t>Those that retained strong and full adhesion were usually almost clear, but those that had become loose were quite dark</a:t>
            </a:r>
          </a:p>
          <a:p>
            <a:r>
              <a:rPr lang="en-US" sz="1600" dirty="0"/>
              <a:t>Note: this darkening is not the result of radiation but of heat and oxidation. This is obvious when you see clear glue across the face of well-coupled light guides and a dark ring of glue at the edge. Also, darkening was independent of distance from the beam and dependent completely on quality of adhesion</a:t>
            </a:r>
          </a:p>
        </p:txBody>
      </p:sp>
      <p:sp>
        <p:nvSpPr>
          <p:cNvPr id="4" name="AutoShape 2">
            <a:extLst>
              <a:ext uri="{FF2B5EF4-FFF2-40B4-BE49-F238E27FC236}">
                <a16:creationId xmlns:a16="http://schemas.microsoft.com/office/drawing/2014/main" id="{C9C1BF48-59FC-FFEB-DE8C-4D639712872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D6035F6F-6630-E6BB-F819-1DBF1CD43AB7}"/>
              </a:ext>
            </a:extLst>
          </p:cNvPr>
          <p:cNvPicPr>
            <a:picLocks noChangeAspect="1"/>
          </p:cNvPicPr>
          <p:nvPr/>
        </p:nvPicPr>
        <p:blipFill rotWithShape="1">
          <a:blip r:embed="rId2"/>
          <a:srcRect t="6241" b="44397"/>
          <a:stretch/>
        </p:blipFill>
        <p:spPr>
          <a:xfrm>
            <a:off x="6783565" y="933854"/>
            <a:ext cx="5191183" cy="5693656"/>
          </a:xfrm>
          <a:prstGeom prst="rect">
            <a:avLst/>
          </a:prstGeom>
        </p:spPr>
      </p:pic>
      <p:pic>
        <p:nvPicPr>
          <p:cNvPr id="14" name="Picture 13">
            <a:extLst>
              <a:ext uri="{FF2B5EF4-FFF2-40B4-BE49-F238E27FC236}">
                <a16:creationId xmlns:a16="http://schemas.microsoft.com/office/drawing/2014/main" id="{C4971B9A-CAE1-1084-33DB-E855890AA1D4}"/>
              </a:ext>
            </a:extLst>
          </p:cNvPr>
          <p:cNvPicPr>
            <a:picLocks noChangeAspect="1"/>
          </p:cNvPicPr>
          <p:nvPr/>
        </p:nvPicPr>
        <p:blipFill rotWithShape="1">
          <a:blip r:embed="rId3"/>
          <a:srcRect t="21844" b="39149"/>
          <a:stretch/>
        </p:blipFill>
        <p:spPr>
          <a:xfrm>
            <a:off x="3745522" y="4830071"/>
            <a:ext cx="2212888" cy="1917951"/>
          </a:xfrm>
          <a:prstGeom prst="rect">
            <a:avLst/>
          </a:prstGeom>
        </p:spPr>
      </p:pic>
      <p:sp>
        <p:nvSpPr>
          <p:cNvPr id="17" name="TextBox 16">
            <a:extLst>
              <a:ext uri="{FF2B5EF4-FFF2-40B4-BE49-F238E27FC236}">
                <a16:creationId xmlns:a16="http://schemas.microsoft.com/office/drawing/2014/main" id="{340D4D34-318B-4D9E-701C-31B76022A0C7}"/>
              </a:ext>
            </a:extLst>
          </p:cNvPr>
          <p:cNvSpPr txBox="1"/>
          <p:nvPr/>
        </p:nvSpPr>
        <p:spPr>
          <a:xfrm>
            <a:off x="3745524" y="4343961"/>
            <a:ext cx="2215660" cy="646331"/>
          </a:xfrm>
          <a:prstGeom prst="rect">
            <a:avLst/>
          </a:prstGeom>
          <a:solidFill>
            <a:schemeClr val="bg2"/>
          </a:solidFill>
        </p:spPr>
        <p:txBody>
          <a:bodyPr wrap="square" rtlCol="0">
            <a:spAutoFit/>
          </a:bodyPr>
          <a:lstStyle/>
          <a:p>
            <a:r>
              <a:rPr lang="en-US" sz="1200" dirty="0"/>
              <a:t>Single crystal with good light guide adhesion shows glue rim discoloration</a:t>
            </a:r>
          </a:p>
        </p:txBody>
      </p:sp>
      <p:sp>
        <p:nvSpPr>
          <p:cNvPr id="20" name="TextBox 19">
            <a:extLst>
              <a:ext uri="{FF2B5EF4-FFF2-40B4-BE49-F238E27FC236}">
                <a16:creationId xmlns:a16="http://schemas.microsoft.com/office/drawing/2014/main" id="{433F6690-3B9D-5A77-C27F-3C3074153E1E}"/>
              </a:ext>
            </a:extLst>
          </p:cNvPr>
          <p:cNvSpPr txBox="1"/>
          <p:nvPr/>
        </p:nvSpPr>
        <p:spPr>
          <a:xfrm>
            <a:off x="7234946" y="909696"/>
            <a:ext cx="6104106" cy="369332"/>
          </a:xfrm>
          <a:prstGeom prst="rect">
            <a:avLst/>
          </a:prstGeom>
          <a:noFill/>
        </p:spPr>
        <p:txBody>
          <a:bodyPr wrap="square">
            <a:spAutoFit/>
          </a:bodyPr>
          <a:lstStyle/>
          <a:p>
            <a:r>
              <a:rPr lang="en-US" sz="1800" dirty="0"/>
              <a:t>supermodule crystals closest to the beam line</a:t>
            </a:r>
            <a:endParaRPr lang="en-US" dirty="0"/>
          </a:p>
        </p:txBody>
      </p:sp>
      <p:pic>
        <p:nvPicPr>
          <p:cNvPr id="22" name="Picture 21">
            <a:extLst>
              <a:ext uri="{FF2B5EF4-FFF2-40B4-BE49-F238E27FC236}">
                <a16:creationId xmlns:a16="http://schemas.microsoft.com/office/drawing/2014/main" id="{85AEFAB8-5386-0FEA-F523-4C4563E4A6BF}"/>
              </a:ext>
            </a:extLst>
          </p:cNvPr>
          <p:cNvPicPr>
            <a:picLocks noChangeAspect="1"/>
          </p:cNvPicPr>
          <p:nvPr/>
        </p:nvPicPr>
        <p:blipFill rotWithShape="1">
          <a:blip r:embed="rId4"/>
          <a:srcRect t="24113" b="30071"/>
          <a:stretch/>
        </p:blipFill>
        <p:spPr>
          <a:xfrm>
            <a:off x="1278262" y="4854817"/>
            <a:ext cx="1967762" cy="2003183"/>
          </a:xfrm>
          <a:prstGeom prst="rect">
            <a:avLst/>
          </a:prstGeom>
        </p:spPr>
      </p:pic>
      <p:sp>
        <p:nvSpPr>
          <p:cNvPr id="5" name="TextBox 4">
            <a:extLst>
              <a:ext uri="{FF2B5EF4-FFF2-40B4-BE49-F238E27FC236}">
                <a16:creationId xmlns:a16="http://schemas.microsoft.com/office/drawing/2014/main" id="{5FEF4EBB-8B01-E07E-7971-028D21BB6659}"/>
              </a:ext>
            </a:extLst>
          </p:cNvPr>
          <p:cNvSpPr txBox="1"/>
          <p:nvPr/>
        </p:nvSpPr>
        <p:spPr>
          <a:xfrm>
            <a:off x="1292469" y="4398524"/>
            <a:ext cx="1978269" cy="461665"/>
          </a:xfrm>
          <a:prstGeom prst="rect">
            <a:avLst/>
          </a:prstGeom>
          <a:solidFill>
            <a:schemeClr val="bg2"/>
          </a:solidFill>
        </p:spPr>
        <p:txBody>
          <a:bodyPr wrap="square" rtlCol="0">
            <a:spAutoFit/>
          </a:bodyPr>
          <a:lstStyle/>
          <a:p>
            <a:r>
              <a:rPr lang="en-US" sz="1200" dirty="0"/>
              <a:t>light guides that came loose showing glue discoloration</a:t>
            </a:r>
          </a:p>
        </p:txBody>
      </p:sp>
    </p:spTree>
    <p:extLst>
      <p:ext uri="{BB962C8B-B14F-4D97-AF65-F5344CB8AC3E}">
        <p14:creationId xmlns:p14="http://schemas.microsoft.com/office/powerpoint/2010/main" val="2043872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B4943E-D093-6655-FD45-7B4BACA150FC}"/>
              </a:ext>
            </a:extLst>
          </p:cNvPr>
          <p:cNvSpPr txBox="1"/>
          <p:nvPr/>
        </p:nvSpPr>
        <p:spPr>
          <a:xfrm>
            <a:off x="408561" y="1429966"/>
            <a:ext cx="11575916" cy="3524042"/>
          </a:xfrm>
          <a:prstGeom prst="rect">
            <a:avLst/>
          </a:prstGeom>
          <a:solidFill>
            <a:schemeClr val="bg2"/>
          </a:solidFill>
        </p:spPr>
        <p:txBody>
          <a:bodyPr wrap="square" rtlCol="0">
            <a:spAutoFit/>
          </a:bodyPr>
          <a:lstStyle/>
          <a:p>
            <a:r>
              <a:rPr lang="en-US" sz="2500" dirty="0"/>
              <a:t>Conclusions from darkened adhesive</a:t>
            </a:r>
          </a:p>
          <a:p>
            <a:pPr marL="342900" indent="-342900">
              <a:buFont typeface="+mj-lt"/>
              <a:buAutoNum type="arabicPeriod"/>
            </a:pPr>
            <a:r>
              <a:rPr lang="en-US" dirty="0"/>
              <a:t>Glue is darkened by exposure to heat and air. We know this because</a:t>
            </a:r>
          </a:p>
          <a:p>
            <a:pPr marL="742950" lvl="1" indent="-285750">
              <a:buFont typeface="Arial" panose="020B0604020202020204" pitchFamily="34" charset="0"/>
              <a:buChar char="•"/>
            </a:pPr>
            <a:r>
              <a:rPr lang="en-US" dirty="0"/>
              <a:t>The glue on the well-fastened light guides is still relatively clear across the face of the light guide but dark at the edges. </a:t>
            </a:r>
          </a:p>
          <a:p>
            <a:pPr marL="742950" lvl="1" indent="-285750">
              <a:buFont typeface="Arial" panose="020B0604020202020204" pitchFamily="34" charset="0"/>
              <a:buChar char="•"/>
            </a:pPr>
            <a:r>
              <a:rPr lang="en-US" dirty="0"/>
              <a:t>Light guides whose adhesion failed have a variation of darkness of glue showing that ones who failed early are darkest having the longest exposure time</a:t>
            </a:r>
          </a:p>
          <a:p>
            <a:pPr marL="742950" lvl="1" indent="-285750">
              <a:buFont typeface="Arial" panose="020B0604020202020204" pitchFamily="34" charset="0"/>
              <a:buChar char="•"/>
            </a:pPr>
            <a:r>
              <a:rPr lang="en-US" dirty="0"/>
              <a:t>The 1656 Light guides on ECal that have not been been exposed to heat do not show signs of darkening.</a:t>
            </a:r>
          </a:p>
          <a:p>
            <a:pPr marL="342900" indent="-342900">
              <a:buFont typeface="+mj-lt"/>
              <a:buAutoNum type="arabicPeriod"/>
            </a:pPr>
            <a:r>
              <a:rPr lang="en-US" dirty="0"/>
              <a:t>We have to limit the exposure of light guides to heat. We will empirically find the lowest temperatures at which sufficient annealing is achieved.</a:t>
            </a:r>
          </a:p>
          <a:p>
            <a:pPr marL="342900" indent="-342900">
              <a:buFont typeface="+mj-lt"/>
              <a:buAutoNum type="arabicPeriod"/>
            </a:pPr>
            <a:r>
              <a:rPr lang="en-US" dirty="0"/>
              <a:t>If a light guide is obviously loose or the glue is deteriorating, it is preferrable to scrape the glue off and simply push it back against the crystal without adhesive rather than have darkened glue. </a:t>
            </a:r>
          </a:p>
          <a:p>
            <a:pPr marL="342900" indent="-342900">
              <a:buFont typeface="+mj-lt"/>
              <a:buAutoNum type="arabicPeriod"/>
            </a:pPr>
            <a:r>
              <a:rPr lang="en-US" dirty="0"/>
              <a:t>We will avoid keeping the detector hot for extended periods without beam</a:t>
            </a:r>
          </a:p>
        </p:txBody>
      </p:sp>
    </p:spTree>
    <p:extLst>
      <p:ext uri="{BB962C8B-B14F-4D97-AF65-F5344CB8AC3E}">
        <p14:creationId xmlns:p14="http://schemas.microsoft.com/office/powerpoint/2010/main" val="3465196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F6CA6-6109-3366-978D-DA0E4D53C4E2}"/>
              </a:ext>
            </a:extLst>
          </p:cNvPr>
          <p:cNvSpPr>
            <a:spLocks noGrp="1"/>
          </p:cNvSpPr>
          <p:nvPr>
            <p:ph type="title"/>
          </p:nvPr>
        </p:nvSpPr>
        <p:spPr>
          <a:xfrm>
            <a:off x="232718" y="93276"/>
            <a:ext cx="10515600" cy="1325563"/>
          </a:xfrm>
        </p:spPr>
        <p:txBody>
          <a:bodyPr/>
          <a:lstStyle/>
          <a:p>
            <a:r>
              <a:rPr lang="en-US" dirty="0"/>
              <a:t>27-ch cosmic test</a:t>
            </a:r>
          </a:p>
        </p:txBody>
      </p:sp>
      <p:sp>
        <p:nvSpPr>
          <p:cNvPr id="3" name="Content Placeholder 2">
            <a:extLst>
              <a:ext uri="{FF2B5EF4-FFF2-40B4-BE49-F238E27FC236}">
                <a16:creationId xmlns:a16="http://schemas.microsoft.com/office/drawing/2014/main" id="{38E4DDC9-94F7-A111-323F-6DD410D8FA51}"/>
              </a:ext>
            </a:extLst>
          </p:cNvPr>
          <p:cNvSpPr>
            <a:spLocks noGrp="1"/>
          </p:cNvSpPr>
          <p:nvPr>
            <p:ph idx="1"/>
          </p:nvPr>
        </p:nvSpPr>
        <p:spPr>
          <a:xfrm>
            <a:off x="257432" y="1294285"/>
            <a:ext cx="6489358" cy="5415434"/>
          </a:xfrm>
        </p:spPr>
        <p:txBody>
          <a:bodyPr/>
          <a:lstStyle/>
          <a:p>
            <a:r>
              <a:rPr lang="en-US" dirty="0"/>
              <a:t>Trigger developed by Hanjie at Simona’s request</a:t>
            </a:r>
          </a:p>
          <a:p>
            <a:r>
              <a:rPr lang="en-US" dirty="0"/>
              <a:t>Saw significantly lower response from several channels</a:t>
            </a:r>
          </a:p>
          <a:p>
            <a:r>
              <a:rPr lang="en-US" dirty="0"/>
              <a:t>Found noisy BNC-LEMO signal cables with bad ground connection</a:t>
            </a:r>
          </a:p>
          <a:p>
            <a:r>
              <a:rPr lang="en-US" dirty="0"/>
              <a:t>Began developing procedure and software for gain matching and debugging</a:t>
            </a:r>
          </a:p>
          <a:p>
            <a:r>
              <a:rPr lang="en-US" dirty="0"/>
              <a:t>Software development meetings will start next week</a:t>
            </a:r>
          </a:p>
          <a:p>
            <a:r>
              <a:rPr lang="en-US" dirty="0"/>
              <a:t>Gain-matching software based on </a:t>
            </a:r>
            <a:r>
              <a:rPr lang="en-US" dirty="0" err="1"/>
              <a:t>BigBite</a:t>
            </a:r>
            <a:r>
              <a:rPr lang="en-US" dirty="0"/>
              <a:t> is being deployed for ECal.</a:t>
            </a:r>
          </a:p>
        </p:txBody>
      </p:sp>
      <p:pic>
        <p:nvPicPr>
          <p:cNvPr id="1026" name="Picture 2">
            <a:extLst>
              <a:ext uri="{FF2B5EF4-FFF2-40B4-BE49-F238E27FC236}">
                <a16:creationId xmlns:a16="http://schemas.microsoft.com/office/drawing/2014/main" id="{B93818A4-B914-10FE-65CC-02FB0627E7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0357" y="0"/>
            <a:ext cx="2310714" cy="22543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25AE1E3-9150-4994-29F3-5FB0DF37EC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5162" y="2129482"/>
            <a:ext cx="2288266" cy="22324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55C18AA-572A-422E-AA58-638F9C3165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9783" y="4334860"/>
            <a:ext cx="2269576" cy="22142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C6342A8-5962-D22F-A6CF-2940F6958FF5}"/>
              </a:ext>
            </a:extLst>
          </p:cNvPr>
          <p:cNvPicPr>
            <a:picLocks noChangeAspect="1"/>
          </p:cNvPicPr>
          <p:nvPr/>
        </p:nvPicPr>
        <p:blipFill>
          <a:blip r:embed="rId5"/>
          <a:stretch>
            <a:fillRect/>
          </a:stretch>
        </p:blipFill>
        <p:spPr>
          <a:xfrm>
            <a:off x="9292282" y="0"/>
            <a:ext cx="2899718" cy="6432871"/>
          </a:xfrm>
          <a:prstGeom prst="rect">
            <a:avLst/>
          </a:prstGeom>
        </p:spPr>
      </p:pic>
    </p:spTree>
    <p:extLst>
      <p:ext uri="{BB962C8B-B14F-4D97-AF65-F5344CB8AC3E}">
        <p14:creationId xmlns:p14="http://schemas.microsoft.com/office/powerpoint/2010/main" val="37005237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B4565-B2F0-E686-E7FD-468321699832}"/>
              </a:ext>
            </a:extLst>
          </p:cNvPr>
          <p:cNvSpPr>
            <a:spLocks noGrp="1"/>
          </p:cNvSpPr>
          <p:nvPr>
            <p:ph type="title"/>
          </p:nvPr>
        </p:nvSpPr>
        <p:spPr>
          <a:xfrm>
            <a:off x="232719" y="179774"/>
            <a:ext cx="10515600" cy="1325563"/>
          </a:xfrm>
        </p:spPr>
        <p:txBody>
          <a:bodyPr/>
          <a:lstStyle/>
          <a:p>
            <a:r>
              <a:rPr lang="en-US" dirty="0"/>
              <a:t>Personnel</a:t>
            </a:r>
          </a:p>
        </p:txBody>
      </p:sp>
      <p:sp>
        <p:nvSpPr>
          <p:cNvPr id="3" name="Content Placeholder 2">
            <a:extLst>
              <a:ext uri="{FF2B5EF4-FFF2-40B4-BE49-F238E27FC236}">
                <a16:creationId xmlns:a16="http://schemas.microsoft.com/office/drawing/2014/main" id="{B720506B-8A5D-6ED9-0DAA-C25BB45377C0}"/>
              </a:ext>
            </a:extLst>
          </p:cNvPr>
          <p:cNvSpPr>
            <a:spLocks noGrp="1"/>
          </p:cNvSpPr>
          <p:nvPr>
            <p:ph idx="1"/>
          </p:nvPr>
        </p:nvSpPr>
        <p:spPr>
          <a:xfrm>
            <a:off x="343930" y="1417853"/>
            <a:ext cx="11567984" cy="5057088"/>
          </a:xfrm>
        </p:spPr>
        <p:txBody>
          <a:bodyPr>
            <a:normAutofit lnSpcReduction="10000"/>
          </a:bodyPr>
          <a:lstStyle/>
          <a:p>
            <a:pPr marL="0" indent="0">
              <a:buNone/>
            </a:pPr>
            <a:r>
              <a:rPr lang="en-US" dirty="0"/>
              <a:t>Throughout the summer we had help from:</a:t>
            </a:r>
          </a:p>
          <a:p>
            <a:pPr lvl="1"/>
            <a:r>
              <a:rPr lang="en-US" dirty="0"/>
              <a:t>Undergraduates Keagan Bell and Ryan McLaughlin (VT)</a:t>
            </a:r>
          </a:p>
          <a:p>
            <a:pPr lvl="1"/>
            <a:r>
              <a:rPr lang="en-US" dirty="0"/>
              <a:t>Graduate students Mahmoud </a:t>
            </a:r>
            <a:r>
              <a:rPr lang="en-US" dirty="0" err="1"/>
              <a:t>Gomina</a:t>
            </a:r>
            <a:r>
              <a:rPr lang="en-US" dirty="0"/>
              <a:t> (VT), </a:t>
            </a:r>
            <a:r>
              <a:rPr lang="en-US" dirty="0" err="1"/>
              <a:t>Jhih</a:t>
            </a:r>
            <a:r>
              <a:rPr lang="en-US" dirty="0"/>
              <a:t>-Ying(UMass) VT, Kip Hunt (UConn) and Jacob McMurtry (UVA)</a:t>
            </a:r>
          </a:p>
          <a:p>
            <a:pPr lvl="1"/>
            <a:r>
              <a:rPr lang="en-US" dirty="0"/>
              <a:t>Post docs: Deb Biswas (VT)</a:t>
            </a:r>
          </a:p>
          <a:p>
            <a:pPr lvl="1"/>
            <a:r>
              <a:rPr lang="en-US" dirty="0"/>
              <a:t>Researchers and techs: Karen, Samvel and Aram (Armenia), Maurizio (INFN)</a:t>
            </a:r>
          </a:p>
          <a:p>
            <a:pPr marL="0" indent="0">
              <a:buNone/>
            </a:pPr>
            <a:r>
              <a:rPr lang="en-US" dirty="0"/>
              <a:t>Now our personnel are rather depleted</a:t>
            </a:r>
          </a:p>
          <a:p>
            <a:pPr lvl="1"/>
            <a:r>
              <a:rPr lang="en-US" dirty="0"/>
              <a:t>Don, Jimmy, Simona and Albert (remotely) leading efforts</a:t>
            </a:r>
          </a:p>
          <a:p>
            <a:pPr lvl="1"/>
            <a:r>
              <a:rPr lang="en-US" dirty="0"/>
              <a:t>Ryan and Samvel are here for a few weeks</a:t>
            </a:r>
          </a:p>
          <a:p>
            <a:pPr lvl="1"/>
            <a:r>
              <a:rPr lang="en-US" dirty="0"/>
              <a:t>Kip and </a:t>
            </a:r>
            <a:r>
              <a:rPr lang="en-US" dirty="0" err="1"/>
              <a:t>Jhih</a:t>
            </a:r>
            <a:r>
              <a:rPr lang="en-US" dirty="0"/>
              <a:t>-Ying are active</a:t>
            </a:r>
          </a:p>
          <a:p>
            <a:pPr lvl="1"/>
            <a:r>
              <a:rPr lang="en-US" dirty="0"/>
              <a:t>Hem Bhatt is available for a few days</a:t>
            </a:r>
          </a:p>
          <a:p>
            <a:pPr lvl="1"/>
            <a:r>
              <a:rPr lang="en-US" dirty="0"/>
              <a:t>Vincenzo and Nunzio (INFN) are here for two weeks</a:t>
            </a:r>
          </a:p>
          <a:p>
            <a:pPr marL="0" indent="0">
              <a:buNone/>
            </a:pPr>
            <a:r>
              <a:rPr lang="en-US" dirty="0"/>
              <a:t>If you can help, please let us know.</a:t>
            </a:r>
          </a:p>
        </p:txBody>
      </p:sp>
    </p:spTree>
    <p:extLst>
      <p:ext uri="{BB962C8B-B14F-4D97-AF65-F5344CB8AC3E}">
        <p14:creationId xmlns:p14="http://schemas.microsoft.com/office/powerpoint/2010/main" val="2008977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EA258-F0E8-5D76-B57F-97D7AE1E4BAB}"/>
              </a:ext>
            </a:extLst>
          </p:cNvPr>
          <p:cNvSpPr>
            <a:spLocks noGrp="1"/>
          </p:cNvSpPr>
          <p:nvPr>
            <p:ph type="title"/>
          </p:nvPr>
        </p:nvSpPr>
        <p:spPr>
          <a:xfrm>
            <a:off x="4560426" y="2599040"/>
            <a:ext cx="2870522" cy="1325563"/>
          </a:xfrm>
        </p:spPr>
        <p:txBody>
          <a:bodyPr/>
          <a:lstStyle/>
          <a:p>
            <a:r>
              <a:rPr lang="en-US" dirty="0"/>
              <a:t>Questions?</a:t>
            </a:r>
          </a:p>
        </p:txBody>
      </p:sp>
    </p:spTree>
    <p:extLst>
      <p:ext uri="{BB962C8B-B14F-4D97-AF65-F5344CB8AC3E}">
        <p14:creationId xmlns:p14="http://schemas.microsoft.com/office/powerpoint/2010/main" val="1391014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AEF38D2-E7FB-8AFF-CEF9-CB31CD9EB345}"/>
              </a:ext>
            </a:extLst>
          </p:cNvPr>
          <p:cNvPicPr>
            <a:picLocks noGrp="1" noChangeAspect="1"/>
          </p:cNvPicPr>
          <p:nvPr>
            <p:ph idx="1"/>
          </p:nvPr>
        </p:nvPicPr>
        <p:blipFill>
          <a:blip r:embed="rId2"/>
          <a:srcRect/>
          <a:stretch/>
        </p:blipFill>
        <p:spPr>
          <a:xfrm>
            <a:off x="0" y="0"/>
            <a:ext cx="8677020" cy="6858000"/>
          </a:xfrm>
          <a:prstGeom prst="rect">
            <a:avLst/>
          </a:prstGeom>
        </p:spPr>
      </p:pic>
      <p:sp>
        <p:nvSpPr>
          <p:cNvPr id="5" name="Title 1">
            <a:extLst>
              <a:ext uri="{FF2B5EF4-FFF2-40B4-BE49-F238E27FC236}">
                <a16:creationId xmlns:a16="http://schemas.microsoft.com/office/drawing/2014/main" id="{EAFAFBD6-56A5-800F-7801-0F2E06A46387}"/>
              </a:ext>
            </a:extLst>
          </p:cNvPr>
          <p:cNvSpPr>
            <a:spLocks noGrp="1"/>
          </p:cNvSpPr>
          <p:nvPr>
            <p:ph type="title"/>
          </p:nvPr>
        </p:nvSpPr>
        <p:spPr>
          <a:xfrm>
            <a:off x="8662086" y="0"/>
            <a:ext cx="3529913" cy="1325563"/>
          </a:xfrm>
        </p:spPr>
        <p:txBody>
          <a:bodyPr/>
          <a:lstStyle/>
          <a:p>
            <a:r>
              <a:rPr lang="en-US" dirty="0"/>
              <a:t>GEP-1</a:t>
            </a:r>
          </a:p>
        </p:txBody>
      </p:sp>
      <p:pic>
        <p:nvPicPr>
          <p:cNvPr id="8" name="Picture 7">
            <a:extLst>
              <a:ext uri="{FF2B5EF4-FFF2-40B4-BE49-F238E27FC236}">
                <a16:creationId xmlns:a16="http://schemas.microsoft.com/office/drawing/2014/main" id="{6AC09C07-4C23-E400-75A1-1D30750764E9}"/>
              </a:ext>
            </a:extLst>
          </p:cNvPr>
          <p:cNvPicPr>
            <a:picLocks noChangeAspect="1"/>
          </p:cNvPicPr>
          <p:nvPr/>
        </p:nvPicPr>
        <p:blipFill>
          <a:blip r:embed="rId3"/>
          <a:stretch>
            <a:fillRect/>
          </a:stretch>
        </p:blipFill>
        <p:spPr>
          <a:xfrm>
            <a:off x="8680174" y="1159767"/>
            <a:ext cx="3511826" cy="566051"/>
          </a:xfrm>
          <a:prstGeom prst="rect">
            <a:avLst/>
          </a:prstGeom>
        </p:spPr>
      </p:pic>
      <p:sp>
        <p:nvSpPr>
          <p:cNvPr id="9" name="TextBox 8">
            <a:extLst>
              <a:ext uri="{FF2B5EF4-FFF2-40B4-BE49-F238E27FC236}">
                <a16:creationId xmlns:a16="http://schemas.microsoft.com/office/drawing/2014/main" id="{2991DFAF-569E-AAE2-B549-236E0DEF4802}"/>
              </a:ext>
            </a:extLst>
          </p:cNvPr>
          <p:cNvSpPr txBox="1"/>
          <p:nvPr/>
        </p:nvSpPr>
        <p:spPr>
          <a:xfrm>
            <a:off x="11396869" y="1219200"/>
            <a:ext cx="429926" cy="461665"/>
          </a:xfrm>
          <a:prstGeom prst="rect">
            <a:avLst/>
          </a:prstGeom>
          <a:noFill/>
        </p:spPr>
        <p:txBody>
          <a:bodyPr wrap="none" rtlCol="0">
            <a:spAutoFit/>
          </a:bodyPr>
          <a:lstStyle/>
          <a:p>
            <a:r>
              <a:rPr lang="en-US" sz="2400" dirty="0"/>
              <a:t>m</a:t>
            </a:r>
          </a:p>
        </p:txBody>
      </p:sp>
    </p:spTree>
    <p:extLst>
      <p:ext uri="{BB962C8B-B14F-4D97-AF65-F5344CB8AC3E}">
        <p14:creationId xmlns:p14="http://schemas.microsoft.com/office/powerpoint/2010/main" val="465248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AEF38D2-E7FB-8AFF-CEF9-CB31CD9EB345}"/>
              </a:ext>
            </a:extLst>
          </p:cNvPr>
          <p:cNvPicPr>
            <a:picLocks noGrp="1" noChangeAspect="1"/>
          </p:cNvPicPr>
          <p:nvPr>
            <p:ph idx="1"/>
          </p:nvPr>
        </p:nvPicPr>
        <p:blipFill>
          <a:blip r:embed="rId2"/>
          <a:srcRect/>
          <a:stretch/>
        </p:blipFill>
        <p:spPr>
          <a:xfrm>
            <a:off x="0" y="0"/>
            <a:ext cx="8677020" cy="6858000"/>
          </a:xfrm>
          <a:prstGeom prst="rect">
            <a:avLst/>
          </a:prstGeom>
        </p:spPr>
      </p:pic>
      <p:sp>
        <p:nvSpPr>
          <p:cNvPr id="5" name="Title 1">
            <a:extLst>
              <a:ext uri="{FF2B5EF4-FFF2-40B4-BE49-F238E27FC236}">
                <a16:creationId xmlns:a16="http://schemas.microsoft.com/office/drawing/2014/main" id="{EAFAFBD6-56A5-800F-7801-0F2E06A46387}"/>
              </a:ext>
            </a:extLst>
          </p:cNvPr>
          <p:cNvSpPr>
            <a:spLocks noGrp="1"/>
          </p:cNvSpPr>
          <p:nvPr>
            <p:ph type="title"/>
          </p:nvPr>
        </p:nvSpPr>
        <p:spPr>
          <a:xfrm>
            <a:off x="8662086" y="0"/>
            <a:ext cx="3529913" cy="1325563"/>
          </a:xfrm>
        </p:spPr>
        <p:txBody>
          <a:bodyPr/>
          <a:lstStyle/>
          <a:p>
            <a:r>
              <a:rPr lang="en-US" dirty="0"/>
              <a:t>GEP-2</a:t>
            </a:r>
          </a:p>
        </p:txBody>
      </p:sp>
      <p:pic>
        <p:nvPicPr>
          <p:cNvPr id="2" name="Picture 1">
            <a:extLst>
              <a:ext uri="{FF2B5EF4-FFF2-40B4-BE49-F238E27FC236}">
                <a16:creationId xmlns:a16="http://schemas.microsoft.com/office/drawing/2014/main" id="{1D8C43DC-83A1-8800-4AAA-85C524A8C867}"/>
              </a:ext>
            </a:extLst>
          </p:cNvPr>
          <p:cNvPicPr>
            <a:picLocks noChangeAspect="1"/>
          </p:cNvPicPr>
          <p:nvPr/>
        </p:nvPicPr>
        <p:blipFill>
          <a:blip r:embed="rId3"/>
          <a:stretch>
            <a:fillRect/>
          </a:stretch>
        </p:blipFill>
        <p:spPr>
          <a:xfrm>
            <a:off x="8742018" y="963818"/>
            <a:ext cx="3265030" cy="586685"/>
          </a:xfrm>
          <a:prstGeom prst="rect">
            <a:avLst/>
          </a:prstGeom>
        </p:spPr>
      </p:pic>
      <p:sp>
        <p:nvSpPr>
          <p:cNvPr id="3" name="TextBox 2">
            <a:extLst>
              <a:ext uri="{FF2B5EF4-FFF2-40B4-BE49-F238E27FC236}">
                <a16:creationId xmlns:a16="http://schemas.microsoft.com/office/drawing/2014/main" id="{12D48B39-3EF7-68CC-2211-28784881BC09}"/>
              </a:ext>
            </a:extLst>
          </p:cNvPr>
          <p:cNvSpPr txBox="1"/>
          <p:nvPr/>
        </p:nvSpPr>
        <p:spPr>
          <a:xfrm>
            <a:off x="11343861" y="1033670"/>
            <a:ext cx="429926" cy="461665"/>
          </a:xfrm>
          <a:prstGeom prst="rect">
            <a:avLst/>
          </a:prstGeom>
          <a:noFill/>
        </p:spPr>
        <p:txBody>
          <a:bodyPr wrap="none" rtlCol="0">
            <a:spAutoFit/>
          </a:bodyPr>
          <a:lstStyle/>
          <a:p>
            <a:r>
              <a:rPr lang="en-US" sz="2400" dirty="0"/>
              <a:t>m</a:t>
            </a:r>
          </a:p>
        </p:txBody>
      </p:sp>
    </p:spTree>
    <p:extLst>
      <p:ext uri="{BB962C8B-B14F-4D97-AF65-F5344CB8AC3E}">
        <p14:creationId xmlns:p14="http://schemas.microsoft.com/office/powerpoint/2010/main" val="3298229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AEF38D2-E7FB-8AFF-CEF9-CB31CD9EB345}"/>
              </a:ext>
            </a:extLst>
          </p:cNvPr>
          <p:cNvPicPr>
            <a:picLocks noGrp="1" noChangeAspect="1"/>
          </p:cNvPicPr>
          <p:nvPr>
            <p:ph idx="1"/>
          </p:nvPr>
        </p:nvPicPr>
        <p:blipFill>
          <a:blip r:embed="rId2"/>
          <a:stretch>
            <a:fillRect/>
          </a:stretch>
        </p:blipFill>
        <p:spPr>
          <a:xfrm>
            <a:off x="0" y="0"/>
            <a:ext cx="8677020" cy="6858000"/>
          </a:xfrm>
          <a:prstGeom prst="rect">
            <a:avLst/>
          </a:prstGeom>
        </p:spPr>
      </p:pic>
      <p:sp>
        <p:nvSpPr>
          <p:cNvPr id="5" name="Title 1">
            <a:extLst>
              <a:ext uri="{FF2B5EF4-FFF2-40B4-BE49-F238E27FC236}">
                <a16:creationId xmlns:a16="http://schemas.microsoft.com/office/drawing/2014/main" id="{EAFAFBD6-56A5-800F-7801-0F2E06A46387}"/>
              </a:ext>
            </a:extLst>
          </p:cNvPr>
          <p:cNvSpPr>
            <a:spLocks noGrp="1"/>
          </p:cNvSpPr>
          <p:nvPr>
            <p:ph type="title"/>
          </p:nvPr>
        </p:nvSpPr>
        <p:spPr>
          <a:xfrm>
            <a:off x="8662086" y="0"/>
            <a:ext cx="3529913" cy="1325563"/>
          </a:xfrm>
        </p:spPr>
        <p:txBody>
          <a:bodyPr/>
          <a:lstStyle/>
          <a:p>
            <a:r>
              <a:rPr lang="en-US" dirty="0"/>
              <a:t>GEP-3</a:t>
            </a:r>
          </a:p>
        </p:txBody>
      </p:sp>
      <p:pic>
        <p:nvPicPr>
          <p:cNvPr id="10" name="Picture 9">
            <a:extLst>
              <a:ext uri="{FF2B5EF4-FFF2-40B4-BE49-F238E27FC236}">
                <a16:creationId xmlns:a16="http://schemas.microsoft.com/office/drawing/2014/main" id="{3115A608-DABB-8A08-357B-5B14A1E3E049}"/>
              </a:ext>
            </a:extLst>
          </p:cNvPr>
          <p:cNvPicPr>
            <a:picLocks noChangeAspect="1"/>
          </p:cNvPicPr>
          <p:nvPr/>
        </p:nvPicPr>
        <p:blipFill>
          <a:blip r:embed="rId3"/>
          <a:stretch>
            <a:fillRect/>
          </a:stretch>
        </p:blipFill>
        <p:spPr>
          <a:xfrm>
            <a:off x="8774872" y="963819"/>
            <a:ext cx="3312696" cy="599937"/>
          </a:xfrm>
          <a:prstGeom prst="rect">
            <a:avLst/>
          </a:prstGeom>
        </p:spPr>
      </p:pic>
      <p:sp>
        <p:nvSpPr>
          <p:cNvPr id="11" name="TextBox 10">
            <a:extLst>
              <a:ext uri="{FF2B5EF4-FFF2-40B4-BE49-F238E27FC236}">
                <a16:creationId xmlns:a16="http://schemas.microsoft.com/office/drawing/2014/main" id="{6EFE0190-CBAA-63A1-61F4-845E406E3F45}"/>
              </a:ext>
            </a:extLst>
          </p:cNvPr>
          <p:cNvSpPr txBox="1"/>
          <p:nvPr/>
        </p:nvSpPr>
        <p:spPr>
          <a:xfrm>
            <a:off x="11423373" y="1033670"/>
            <a:ext cx="429926" cy="461665"/>
          </a:xfrm>
          <a:prstGeom prst="rect">
            <a:avLst/>
          </a:prstGeom>
          <a:noFill/>
        </p:spPr>
        <p:txBody>
          <a:bodyPr wrap="none" rtlCol="0">
            <a:spAutoFit/>
          </a:bodyPr>
          <a:lstStyle/>
          <a:p>
            <a:r>
              <a:rPr lang="en-US" sz="2400" dirty="0"/>
              <a:t>m</a:t>
            </a:r>
          </a:p>
        </p:txBody>
      </p:sp>
      <p:cxnSp>
        <p:nvCxnSpPr>
          <p:cNvPr id="7" name="Straight Connector 6">
            <a:extLst>
              <a:ext uri="{FF2B5EF4-FFF2-40B4-BE49-F238E27FC236}">
                <a16:creationId xmlns:a16="http://schemas.microsoft.com/office/drawing/2014/main" id="{23EC58F4-2227-8940-EC41-69DE060C3B5F}"/>
              </a:ext>
            </a:extLst>
          </p:cNvPr>
          <p:cNvCxnSpPr/>
          <p:nvPr/>
        </p:nvCxnSpPr>
        <p:spPr>
          <a:xfrm>
            <a:off x="2780270" y="1569308"/>
            <a:ext cx="0" cy="216243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7996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AEF38D2-E7FB-8AFF-CEF9-CB31CD9EB345}"/>
              </a:ext>
            </a:extLst>
          </p:cNvPr>
          <p:cNvPicPr>
            <a:picLocks noGrp="1" noChangeAspect="1"/>
          </p:cNvPicPr>
          <p:nvPr>
            <p:ph idx="1"/>
          </p:nvPr>
        </p:nvPicPr>
        <p:blipFill>
          <a:blip r:embed="rId2"/>
          <a:srcRect/>
          <a:stretch/>
        </p:blipFill>
        <p:spPr>
          <a:xfrm>
            <a:off x="0" y="0"/>
            <a:ext cx="8677020" cy="6858000"/>
          </a:xfrm>
          <a:prstGeom prst="rect">
            <a:avLst/>
          </a:prstGeom>
        </p:spPr>
      </p:pic>
      <p:sp>
        <p:nvSpPr>
          <p:cNvPr id="5" name="Title 1">
            <a:extLst>
              <a:ext uri="{FF2B5EF4-FFF2-40B4-BE49-F238E27FC236}">
                <a16:creationId xmlns:a16="http://schemas.microsoft.com/office/drawing/2014/main" id="{EAFAFBD6-56A5-800F-7801-0F2E06A46387}"/>
              </a:ext>
            </a:extLst>
          </p:cNvPr>
          <p:cNvSpPr>
            <a:spLocks noGrp="1"/>
          </p:cNvSpPr>
          <p:nvPr>
            <p:ph type="title"/>
          </p:nvPr>
        </p:nvSpPr>
        <p:spPr>
          <a:xfrm>
            <a:off x="8662087" y="344557"/>
            <a:ext cx="3529913" cy="1325563"/>
          </a:xfrm>
        </p:spPr>
        <p:txBody>
          <a:bodyPr/>
          <a:lstStyle/>
          <a:p>
            <a:r>
              <a:rPr lang="en-US" dirty="0"/>
              <a:t>GEP-2a</a:t>
            </a:r>
            <a:br>
              <a:rPr lang="en-US" dirty="0"/>
            </a:br>
            <a:endParaRPr lang="en-US" dirty="0"/>
          </a:p>
        </p:txBody>
      </p:sp>
      <p:pic>
        <p:nvPicPr>
          <p:cNvPr id="2" name="Picture 1">
            <a:extLst>
              <a:ext uri="{FF2B5EF4-FFF2-40B4-BE49-F238E27FC236}">
                <a16:creationId xmlns:a16="http://schemas.microsoft.com/office/drawing/2014/main" id="{C9BE4A19-0CE9-241B-700A-2CE210C9D9F5}"/>
              </a:ext>
            </a:extLst>
          </p:cNvPr>
          <p:cNvPicPr>
            <a:picLocks noChangeAspect="1"/>
          </p:cNvPicPr>
          <p:nvPr/>
        </p:nvPicPr>
        <p:blipFill>
          <a:blip r:embed="rId3"/>
          <a:stretch>
            <a:fillRect/>
          </a:stretch>
        </p:blipFill>
        <p:spPr>
          <a:xfrm>
            <a:off x="8761619" y="977074"/>
            <a:ext cx="3239511" cy="586683"/>
          </a:xfrm>
          <a:prstGeom prst="rect">
            <a:avLst/>
          </a:prstGeom>
        </p:spPr>
      </p:pic>
      <p:sp>
        <p:nvSpPr>
          <p:cNvPr id="3" name="TextBox 2">
            <a:extLst>
              <a:ext uri="{FF2B5EF4-FFF2-40B4-BE49-F238E27FC236}">
                <a16:creationId xmlns:a16="http://schemas.microsoft.com/office/drawing/2014/main" id="{3BF0CF64-5BAE-807B-4B64-CFBF7163B9F2}"/>
              </a:ext>
            </a:extLst>
          </p:cNvPr>
          <p:cNvSpPr txBox="1"/>
          <p:nvPr/>
        </p:nvSpPr>
        <p:spPr>
          <a:xfrm>
            <a:off x="11423373" y="1033670"/>
            <a:ext cx="429926" cy="461665"/>
          </a:xfrm>
          <a:prstGeom prst="rect">
            <a:avLst/>
          </a:prstGeom>
          <a:noFill/>
        </p:spPr>
        <p:txBody>
          <a:bodyPr wrap="none" rtlCol="0">
            <a:spAutoFit/>
          </a:bodyPr>
          <a:lstStyle/>
          <a:p>
            <a:r>
              <a:rPr lang="en-US" sz="2400" dirty="0"/>
              <a:t>m</a:t>
            </a:r>
          </a:p>
        </p:txBody>
      </p:sp>
    </p:spTree>
    <p:extLst>
      <p:ext uri="{BB962C8B-B14F-4D97-AF65-F5344CB8AC3E}">
        <p14:creationId xmlns:p14="http://schemas.microsoft.com/office/powerpoint/2010/main" val="3398826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1517B-92B4-67FD-C999-35AB62C87D09}"/>
              </a:ext>
            </a:extLst>
          </p:cNvPr>
          <p:cNvSpPr>
            <a:spLocks noGrp="1"/>
          </p:cNvSpPr>
          <p:nvPr>
            <p:ph type="title"/>
          </p:nvPr>
        </p:nvSpPr>
        <p:spPr>
          <a:xfrm>
            <a:off x="418071" y="0"/>
            <a:ext cx="10515600" cy="1325563"/>
          </a:xfrm>
        </p:spPr>
        <p:txBody>
          <a:bodyPr/>
          <a:lstStyle/>
          <a:p>
            <a:r>
              <a:rPr lang="en-US" dirty="0"/>
              <a:t>Unexpected setbacks</a:t>
            </a:r>
          </a:p>
        </p:txBody>
      </p:sp>
      <p:sp>
        <p:nvSpPr>
          <p:cNvPr id="3" name="Content Placeholder 2">
            <a:extLst>
              <a:ext uri="{FF2B5EF4-FFF2-40B4-BE49-F238E27FC236}">
                <a16:creationId xmlns:a16="http://schemas.microsoft.com/office/drawing/2014/main" id="{9F21B5A0-C326-438F-23A9-5D5AAD4DEA6E}"/>
              </a:ext>
            </a:extLst>
          </p:cNvPr>
          <p:cNvSpPr>
            <a:spLocks noGrp="1"/>
          </p:cNvSpPr>
          <p:nvPr>
            <p:ph idx="1"/>
          </p:nvPr>
        </p:nvSpPr>
        <p:spPr>
          <a:xfrm>
            <a:off x="306859" y="1244858"/>
            <a:ext cx="11370276" cy="4351338"/>
          </a:xfrm>
        </p:spPr>
        <p:txBody>
          <a:bodyPr/>
          <a:lstStyle/>
          <a:p>
            <a:r>
              <a:rPr lang="en-US" dirty="0"/>
              <a:t>Mu metal shields were not the right size or thickness. Spent several weeks making new shields.</a:t>
            </a:r>
          </a:p>
          <a:p>
            <a:r>
              <a:rPr lang="en-US" dirty="0"/>
              <a:t>Soldering of bases was not completed. Aram, from Armenia finished several hundred over a few weeks.</a:t>
            </a:r>
          </a:p>
          <a:p>
            <a:r>
              <a:rPr lang="en-US" dirty="0"/>
              <a:t>Signal cables connecting inside detector enclosure to front end had some loose LEMO connectors. Had to check all and repair a few.</a:t>
            </a:r>
          </a:p>
          <a:p>
            <a:r>
              <a:rPr lang="en-US" dirty="0"/>
              <a:t>640 Custom made 3m LEMO to BNC cables had noisy connection to ground so had to return them. Using cables borrowed from future </a:t>
            </a:r>
            <a:r>
              <a:rPr lang="en-US" dirty="0" err="1"/>
              <a:t>SoLID</a:t>
            </a:r>
            <a:r>
              <a:rPr lang="en-US" dirty="0"/>
              <a:t> experiment.</a:t>
            </a:r>
          </a:p>
        </p:txBody>
      </p:sp>
    </p:spTree>
    <p:extLst>
      <p:ext uri="{BB962C8B-B14F-4D97-AF65-F5344CB8AC3E}">
        <p14:creationId xmlns:p14="http://schemas.microsoft.com/office/powerpoint/2010/main" val="2475689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76204-F9F6-B90B-3607-2AD6C103904B}"/>
              </a:ext>
            </a:extLst>
          </p:cNvPr>
          <p:cNvSpPr>
            <a:spLocks noGrp="1"/>
          </p:cNvSpPr>
          <p:nvPr>
            <p:ph type="title"/>
          </p:nvPr>
        </p:nvSpPr>
        <p:spPr>
          <a:xfrm>
            <a:off x="387626" y="192847"/>
            <a:ext cx="10515600" cy="1325563"/>
          </a:xfrm>
        </p:spPr>
        <p:txBody>
          <a:bodyPr>
            <a:normAutofit/>
          </a:bodyPr>
          <a:lstStyle/>
          <a:p>
            <a:r>
              <a:rPr lang="en-US" sz="3600" dirty="0" err="1"/>
              <a:t>PMT+base</a:t>
            </a:r>
            <a:r>
              <a:rPr lang="en-US" sz="3600" dirty="0"/>
              <a:t> preparation and installation</a:t>
            </a:r>
          </a:p>
        </p:txBody>
      </p:sp>
      <p:sp>
        <p:nvSpPr>
          <p:cNvPr id="3" name="Content Placeholder 2">
            <a:extLst>
              <a:ext uri="{FF2B5EF4-FFF2-40B4-BE49-F238E27FC236}">
                <a16:creationId xmlns:a16="http://schemas.microsoft.com/office/drawing/2014/main" id="{E06854EF-0EDD-A3A5-35C9-E85542685C8E}"/>
              </a:ext>
            </a:extLst>
          </p:cNvPr>
          <p:cNvSpPr>
            <a:spLocks noGrp="1"/>
          </p:cNvSpPr>
          <p:nvPr>
            <p:ph idx="1"/>
          </p:nvPr>
        </p:nvSpPr>
        <p:spPr>
          <a:xfrm>
            <a:off x="241852" y="1457739"/>
            <a:ext cx="7974496" cy="4666216"/>
          </a:xfrm>
        </p:spPr>
        <p:txBody>
          <a:bodyPr>
            <a:normAutofit/>
          </a:bodyPr>
          <a:lstStyle/>
          <a:p>
            <a:r>
              <a:rPr lang="en-US" dirty="0" err="1"/>
              <a:t>PMT+base</a:t>
            </a:r>
            <a:r>
              <a:rPr lang="en-US" dirty="0"/>
              <a:t> testing complete</a:t>
            </a:r>
          </a:p>
          <a:p>
            <a:r>
              <a:rPr lang="en-US" dirty="0"/>
              <a:t>Installation of </a:t>
            </a:r>
            <a:r>
              <a:rPr lang="en-US" dirty="0" err="1"/>
              <a:t>PMTs+bases</a:t>
            </a:r>
            <a:r>
              <a:rPr lang="en-US" dirty="0"/>
              <a:t> completed two weeks ago!</a:t>
            </a:r>
          </a:p>
          <a:p>
            <a:r>
              <a:rPr lang="en-US" dirty="0"/>
              <a:t>Finishing up wiring the patch panels that mount on the rear of the detector. Installation of these will happen soon.</a:t>
            </a:r>
          </a:p>
          <a:p>
            <a:r>
              <a:rPr lang="en-US" dirty="0"/>
              <a:t>After this the signal cables must be routed out of the enclosure to the front end electronics racks</a:t>
            </a:r>
          </a:p>
          <a:p>
            <a:r>
              <a:rPr lang="en-US" dirty="0"/>
              <a:t>Simona with help from Jimmy taking the lead on this</a:t>
            </a:r>
          </a:p>
        </p:txBody>
      </p:sp>
      <p:sp>
        <p:nvSpPr>
          <p:cNvPr id="4" name="AutoShape 2">
            <a:extLst>
              <a:ext uri="{FF2B5EF4-FFF2-40B4-BE49-F238E27FC236}">
                <a16:creationId xmlns:a16="http://schemas.microsoft.com/office/drawing/2014/main" id="{69373F04-786F-BBF0-E2EB-3F3E2E4AA8D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BBA6C250-7EDE-801C-9A52-C75DE2280DA5}"/>
              </a:ext>
            </a:extLst>
          </p:cNvPr>
          <p:cNvPicPr>
            <a:picLocks noChangeAspect="1"/>
          </p:cNvPicPr>
          <p:nvPr/>
        </p:nvPicPr>
        <p:blipFill rotWithShape="1">
          <a:blip r:embed="rId2"/>
          <a:srcRect l="17831" t="7814" r="10017" b="29045"/>
          <a:stretch/>
        </p:blipFill>
        <p:spPr>
          <a:xfrm>
            <a:off x="8307496" y="1"/>
            <a:ext cx="3317058" cy="6439710"/>
          </a:xfrm>
          <a:prstGeom prst="rect">
            <a:avLst/>
          </a:prstGeom>
        </p:spPr>
      </p:pic>
    </p:spTree>
    <p:extLst>
      <p:ext uri="{BB962C8B-B14F-4D97-AF65-F5344CB8AC3E}">
        <p14:creationId xmlns:p14="http://schemas.microsoft.com/office/powerpoint/2010/main" val="1140992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3DE7C-3CCC-F7A0-066B-31A068E2E696}"/>
              </a:ext>
            </a:extLst>
          </p:cNvPr>
          <p:cNvSpPr>
            <a:spLocks noGrp="1"/>
          </p:cNvSpPr>
          <p:nvPr>
            <p:ph type="title"/>
          </p:nvPr>
        </p:nvSpPr>
        <p:spPr>
          <a:xfrm>
            <a:off x="213167" y="179930"/>
            <a:ext cx="10515600" cy="1325563"/>
          </a:xfrm>
        </p:spPr>
        <p:txBody>
          <a:bodyPr/>
          <a:lstStyle/>
          <a:p>
            <a:r>
              <a:rPr lang="en-US" dirty="0"/>
              <a:t>HV supplies</a:t>
            </a:r>
          </a:p>
        </p:txBody>
      </p:sp>
      <p:sp>
        <p:nvSpPr>
          <p:cNvPr id="3" name="Content Placeholder 2">
            <a:extLst>
              <a:ext uri="{FF2B5EF4-FFF2-40B4-BE49-F238E27FC236}">
                <a16:creationId xmlns:a16="http://schemas.microsoft.com/office/drawing/2014/main" id="{67C740F9-7E75-8F89-52E3-5E43FD822850}"/>
              </a:ext>
            </a:extLst>
          </p:cNvPr>
          <p:cNvSpPr>
            <a:spLocks noGrp="1"/>
          </p:cNvSpPr>
          <p:nvPr>
            <p:ph idx="1"/>
          </p:nvPr>
        </p:nvSpPr>
        <p:spPr>
          <a:xfrm>
            <a:off x="259465" y="1397361"/>
            <a:ext cx="4833395" cy="5049738"/>
          </a:xfrm>
        </p:spPr>
        <p:txBody>
          <a:bodyPr/>
          <a:lstStyle/>
          <a:p>
            <a:r>
              <a:rPr lang="en-US" dirty="0" err="1"/>
              <a:t>LeCroy</a:t>
            </a:r>
            <a:r>
              <a:rPr lang="en-US" dirty="0"/>
              <a:t> HV supplies all connected</a:t>
            </a:r>
          </a:p>
          <a:p>
            <a:r>
              <a:rPr lang="en-US" dirty="0"/>
              <a:t>Debugging of remote control still ongoing but mostly complete. </a:t>
            </a:r>
          </a:p>
          <a:p>
            <a:pPr lvl="1"/>
            <a:r>
              <a:rPr lang="en-US" dirty="0"/>
              <a:t>Updated software/OS on </a:t>
            </a:r>
            <a:r>
              <a:rPr lang="en-US" dirty="0" err="1"/>
              <a:t>RaspPis</a:t>
            </a:r>
            <a:endParaRPr lang="en-US" dirty="0"/>
          </a:p>
          <a:p>
            <a:pPr lvl="1"/>
            <a:r>
              <a:rPr lang="en-US" dirty="0"/>
              <a:t>Located issues with unresponsive HV cards</a:t>
            </a:r>
          </a:p>
          <a:p>
            <a:r>
              <a:rPr lang="en-US" dirty="0"/>
              <a:t>Jimmy took the lead with software help from Bob M.</a:t>
            </a:r>
          </a:p>
        </p:txBody>
      </p:sp>
      <p:pic>
        <p:nvPicPr>
          <p:cNvPr id="4" name="Picture 3">
            <a:extLst>
              <a:ext uri="{FF2B5EF4-FFF2-40B4-BE49-F238E27FC236}">
                <a16:creationId xmlns:a16="http://schemas.microsoft.com/office/drawing/2014/main" id="{28DB57DE-1691-6EF0-59CB-234A1CC61DE8}"/>
              </a:ext>
            </a:extLst>
          </p:cNvPr>
          <p:cNvPicPr>
            <a:picLocks noChangeAspect="1"/>
          </p:cNvPicPr>
          <p:nvPr/>
        </p:nvPicPr>
        <p:blipFill rotWithShape="1">
          <a:blip r:embed="rId2"/>
          <a:srcRect t="9181" b="918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246702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20180</TotalTime>
  <Words>1476</Words>
  <Application>Microsoft Macintosh PowerPoint</Application>
  <PresentationFormat>Widescreen</PresentationFormat>
  <Paragraphs>134</Paragraphs>
  <Slides>27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Cambria Math</vt:lpstr>
      <vt:lpstr>Office Theme</vt:lpstr>
      <vt:lpstr>ECal Status Update</vt:lpstr>
      <vt:lpstr>ECal has 4 positions (3 moves)</vt:lpstr>
      <vt:lpstr>GEP-1</vt:lpstr>
      <vt:lpstr>GEP-2</vt:lpstr>
      <vt:lpstr>GEP-3</vt:lpstr>
      <vt:lpstr>GEP-2a </vt:lpstr>
      <vt:lpstr>Unexpected setbacks</vt:lpstr>
      <vt:lpstr>PMT+base preparation and installation</vt:lpstr>
      <vt:lpstr>HV supplies</vt:lpstr>
      <vt:lpstr>HV To Dos</vt:lpstr>
      <vt:lpstr>ECal heater system</vt:lpstr>
      <vt:lpstr>Heater monitoring and safety</vt:lpstr>
      <vt:lpstr>FADC-based DAQ</vt:lpstr>
      <vt:lpstr>FADC-based DAQ</vt:lpstr>
      <vt:lpstr>Cables and connections</vt:lpstr>
      <vt:lpstr>PowerPoint Presentation</vt:lpstr>
      <vt:lpstr>New plan for CDET</vt:lpstr>
      <vt:lpstr>Schedule</vt:lpstr>
      <vt:lpstr>Prototype heated detector in Hall</vt:lpstr>
      <vt:lpstr>Adding active cooling</vt:lpstr>
      <vt:lpstr>Cooled prototype</vt:lpstr>
      <vt:lpstr>Post mortem cont..</vt:lpstr>
      <vt:lpstr>Post mortem cont..</vt:lpstr>
      <vt:lpstr>PowerPoint Presentation</vt:lpstr>
      <vt:lpstr>27-ch cosmic test</vt:lpstr>
      <vt:lpstr>Personnel</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ECal Status Update</dc:title>
  <dc:creator>Donald Jones</dc:creator>
  <cp:lastModifiedBy>Donald Jones</cp:lastModifiedBy>
  <cp:revision>3</cp:revision>
  <dcterms:created xsi:type="dcterms:W3CDTF">2024-08-26T20:54:44Z</dcterms:created>
  <dcterms:modified xsi:type="dcterms:W3CDTF">2024-09-11T16:42:52Z</dcterms:modified>
</cp:coreProperties>
</file>