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307" r:id="rId3"/>
    <p:sldId id="328" r:id="rId4"/>
    <p:sldId id="321" r:id="rId5"/>
    <p:sldId id="322" r:id="rId6"/>
    <p:sldId id="323" r:id="rId7"/>
    <p:sldId id="327" r:id="rId8"/>
    <p:sldId id="32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6" autoAdjust="0"/>
    <p:restoredTop sz="96327" autoAdjust="0"/>
  </p:normalViewPr>
  <p:slideViewPr>
    <p:cSldViewPr snapToGrid="0" snapToObjects="1">
      <p:cViewPr varScale="1">
        <p:scale>
          <a:sx n="161" d="100"/>
          <a:sy n="161" d="100"/>
        </p:scale>
        <p:origin x="1552" y="208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7/24/24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Wednesday, July 24, 2024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Wednesday, July 24, 2024</a:t>
            </a:fld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Wednesday, July 24,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386" y="322715"/>
            <a:ext cx="7937298" cy="617838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Enhancement of Energy and Operational Flexibility for 22 GeV CEBAF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49201" y="4073486"/>
            <a:ext cx="5336590" cy="278451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Donish Khan On Behalf Of Salim </a:t>
            </a:r>
            <a:r>
              <a:rPr lang="en-US" dirty="0" err="1">
                <a:solidFill>
                  <a:schemeClr val="tx1"/>
                </a:solidFill>
              </a:rPr>
              <a:t>Ogur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1600" b="1" i="1" dirty="0">
                <a:solidFill>
                  <a:schemeClr val="tx1"/>
                </a:solidFill>
              </a:rPr>
              <a:t>Alex Bogacz</a:t>
            </a:r>
          </a:p>
          <a:p>
            <a:r>
              <a:rPr lang="en-US" sz="1600" b="1" i="1" dirty="0" err="1">
                <a:solidFill>
                  <a:schemeClr val="tx1"/>
                </a:solidFill>
              </a:rPr>
              <a:t>Bamunuvita</a:t>
            </a:r>
            <a:r>
              <a:rPr lang="en-US" sz="1600" b="1" i="1" dirty="0">
                <a:solidFill>
                  <a:schemeClr val="tx1"/>
                </a:solidFill>
              </a:rPr>
              <a:t> Gamage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/>
              <a:t>Friday, July 26, 2024</a:t>
            </a:r>
          </a:p>
        </p:txBody>
      </p:sp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B90D4EB-1A30-726F-61AB-7A9933EFB8B5}"/>
              </a:ext>
            </a:extLst>
          </p:cNvPr>
          <p:cNvSpPr/>
          <p:nvPr/>
        </p:nvSpPr>
        <p:spPr>
          <a:xfrm>
            <a:off x="229407" y="4608717"/>
            <a:ext cx="3933790" cy="205708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13FE2E-F311-E2FE-9356-A3CAC88E5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 anchor="ctr">
            <a:normAutofit/>
          </a:bodyPr>
          <a:lstStyle/>
          <a:p>
            <a:r>
              <a:rPr lang="en-US" dirty="0"/>
              <a:t>Proposal Background</a:t>
            </a:r>
          </a:p>
        </p:txBody>
      </p:sp>
      <p:pic>
        <p:nvPicPr>
          <p:cNvPr id="11" name="Picture 10" descr="A diagram of a diagram of a flowchart&#10;&#10;Description automatically generated">
            <a:extLst>
              <a:ext uri="{FF2B5EF4-FFF2-40B4-BE49-F238E27FC236}">
                <a16:creationId xmlns:a16="http://schemas.microsoft.com/office/drawing/2014/main" id="{1A857D90-122E-E0E2-77F5-8C6326BF3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7" y="822932"/>
            <a:ext cx="4148781" cy="3215304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4D5011-10F2-554F-3C17-36866901C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E1C93C-5050-FC42-8F10-D22D4F119D13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18FE84D-99AA-B31C-7E58-E758F9343D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11012" y="966055"/>
            <a:ext cx="4637571" cy="5381694"/>
          </a:xfrm>
        </p:spPr>
        <p:txBody>
          <a:bodyPr>
            <a:normAutofit fontScale="92500"/>
          </a:bodyPr>
          <a:lstStyle/>
          <a:p>
            <a:r>
              <a:rPr lang="en-US" dirty="0"/>
              <a:t>Our proposal focuses on the 22 GeV CEBAF upgrade and addresses JLAB’s </a:t>
            </a:r>
            <a:r>
              <a:rPr lang="en-US" b="1" dirty="0"/>
              <a:t>Accelerator S&amp;T initiative</a:t>
            </a:r>
            <a:r>
              <a:rPr lang="en-US" dirty="0"/>
              <a:t>! </a:t>
            </a:r>
          </a:p>
          <a:p>
            <a:r>
              <a:rPr lang="en-US" dirty="0"/>
              <a:t>We will look to enhance the energy and operational flexibility of the current 22 GeV CEBAF beam transport</a:t>
            </a:r>
          </a:p>
          <a:p>
            <a:pPr lvl="1"/>
            <a:r>
              <a:rPr lang="en-US" dirty="0"/>
              <a:t>Current energy acceptance is 1%</a:t>
            </a:r>
          </a:p>
          <a:p>
            <a:pPr lvl="1"/>
            <a:r>
              <a:rPr lang="en-US" dirty="0"/>
              <a:t>Goal energy acceptance is 10%</a:t>
            </a:r>
          </a:p>
          <a:p>
            <a:r>
              <a:rPr lang="en-US" dirty="0"/>
              <a:t>Modification of the Fixed-Field Alternating (FFA) gradient arc’s lattice: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Using a Flexible Momentum Compaction (FMC) structure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Incorporating higher-order magnetic field components into the FFA permanent magnets. 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81817F7D-CA0F-0300-B37E-BF72B7DE6FC6}"/>
              </a:ext>
            </a:extLst>
          </p:cNvPr>
          <p:cNvSpPr/>
          <p:nvPr/>
        </p:nvSpPr>
        <p:spPr>
          <a:xfrm>
            <a:off x="1215651" y="4745386"/>
            <a:ext cx="1781092" cy="1472560"/>
          </a:xfrm>
          <a:prstGeom prst="arc">
            <a:avLst>
              <a:gd name="adj1" fmla="val 10800000"/>
              <a:gd name="adj2" fmla="val 0"/>
            </a:avLst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C9C3A8-2AFC-10E8-55FF-B8B05DCF4013}"/>
              </a:ext>
            </a:extLst>
          </p:cNvPr>
          <p:cNvSpPr/>
          <p:nvPr/>
        </p:nvSpPr>
        <p:spPr>
          <a:xfrm>
            <a:off x="1120685" y="5517746"/>
            <a:ext cx="189932" cy="914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A8ABF2-D339-C9E8-0647-7134F9C45E1C}"/>
              </a:ext>
            </a:extLst>
          </p:cNvPr>
          <p:cNvSpPr/>
          <p:nvPr/>
        </p:nvSpPr>
        <p:spPr>
          <a:xfrm>
            <a:off x="2901777" y="5517746"/>
            <a:ext cx="189932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2419AF-B7CE-89DD-5A9C-E4CBFB94D83B}"/>
              </a:ext>
            </a:extLst>
          </p:cNvPr>
          <p:cNvSpPr txBox="1"/>
          <p:nvPr/>
        </p:nvSpPr>
        <p:spPr>
          <a:xfrm>
            <a:off x="1667775" y="4863668"/>
            <a:ext cx="889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FFA Arc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9014E9-6DDC-F31C-4003-B349C55A790C}"/>
              </a:ext>
            </a:extLst>
          </p:cNvPr>
          <p:cNvSpPr txBox="1"/>
          <p:nvPr/>
        </p:nvSpPr>
        <p:spPr>
          <a:xfrm>
            <a:off x="3072928" y="5790280"/>
            <a:ext cx="113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Transition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187EEF-A470-578A-FE28-38952C239E8B}"/>
              </a:ext>
            </a:extLst>
          </p:cNvPr>
          <p:cNvSpPr txBox="1"/>
          <p:nvPr/>
        </p:nvSpPr>
        <p:spPr>
          <a:xfrm>
            <a:off x="174168" y="5790280"/>
            <a:ext cx="969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Splitters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93D6AD-1ACC-651D-0D5D-6E2C79D2F60D}"/>
              </a:ext>
            </a:extLst>
          </p:cNvPr>
          <p:cNvSpPr txBox="1"/>
          <p:nvPr/>
        </p:nvSpPr>
        <p:spPr>
          <a:xfrm>
            <a:off x="1485641" y="4266533"/>
            <a:ext cx="127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Main Focus</a:t>
            </a:r>
          </a:p>
        </p:txBody>
      </p:sp>
    </p:spTree>
    <p:extLst>
      <p:ext uri="{BB962C8B-B14F-4D97-AF65-F5344CB8AC3E}">
        <p14:creationId xmlns:p14="http://schemas.microsoft.com/office/powerpoint/2010/main" val="332451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0E231-EB79-AB57-78F7-D47EC5F2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2B346-1E7F-0D91-041E-477CC504D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06835"/>
            <a:ext cx="7753705" cy="5381694"/>
          </a:xfrm>
        </p:spPr>
        <p:txBody>
          <a:bodyPr/>
          <a:lstStyle/>
          <a:p>
            <a:r>
              <a:rPr lang="en-US" dirty="0"/>
              <a:t>Our project’s scope can be organized into 3 categories: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B04597-1451-0C29-27C8-003C9359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5CA0ECF-7E85-AF1F-C215-EE29A82352A0}"/>
              </a:ext>
            </a:extLst>
          </p:cNvPr>
          <p:cNvSpPr/>
          <p:nvPr/>
        </p:nvSpPr>
        <p:spPr>
          <a:xfrm>
            <a:off x="691762" y="3767709"/>
            <a:ext cx="1781093" cy="13199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Theoretical and Simulation Studies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8004D4C-6626-1C80-18F6-C2261730785C}"/>
              </a:ext>
            </a:extLst>
          </p:cNvPr>
          <p:cNvSpPr/>
          <p:nvPr/>
        </p:nvSpPr>
        <p:spPr>
          <a:xfrm>
            <a:off x="3628855" y="5087626"/>
            <a:ext cx="1781093" cy="13199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Modification of FFA Permanent Magnets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7F5E09C-C71B-3420-FB96-EA6F3175147C}"/>
              </a:ext>
            </a:extLst>
          </p:cNvPr>
          <p:cNvSpPr/>
          <p:nvPr/>
        </p:nvSpPr>
        <p:spPr>
          <a:xfrm>
            <a:off x="6565948" y="3767709"/>
            <a:ext cx="1781093" cy="131991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Compatibility and Integration Studies</a:t>
            </a:r>
          </a:p>
        </p:txBody>
      </p:sp>
      <p:sp>
        <p:nvSpPr>
          <p:cNvPr id="13" name="Wave 12">
            <a:extLst>
              <a:ext uri="{FF2B5EF4-FFF2-40B4-BE49-F238E27FC236}">
                <a16:creationId xmlns:a16="http://schemas.microsoft.com/office/drawing/2014/main" id="{1C764DA2-DE8A-6524-51F4-0AD2DD048061}"/>
              </a:ext>
            </a:extLst>
          </p:cNvPr>
          <p:cNvSpPr/>
          <p:nvPr/>
        </p:nvSpPr>
        <p:spPr>
          <a:xfrm>
            <a:off x="3204375" y="1361298"/>
            <a:ext cx="2735249" cy="1773141"/>
          </a:xfrm>
          <a:prstGeom prst="wav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Enhance 22 GeV CEBAF’s energy and operational flexibility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CA724F5-82D8-AF37-DC4A-6996D3DC5AAC}"/>
              </a:ext>
            </a:extLst>
          </p:cNvPr>
          <p:cNvCxnSpPr>
            <a:endCxn id="7" idx="0"/>
          </p:cNvCxnSpPr>
          <p:nvPr/>
        </p:nvCxnSpPr>
        <p:spPr>
          <a:xfrm flipH="1">
            <a:off x="1582309" y="2854518"/>
            <a:ext cx="1653872" cy="9131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09E1E7-63A2-C6B1-50EE-D54E2D07287A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4519401" y="2881206"/>
            <a:ext cx="1" cy="220642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DF9B02-7F9E-B7D7-15C9-0EB041AD306D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5933817" y="2899830"/>
            <a:ext cx="1522678" cy="867879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6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64996-DC87-1D85-6FEB-A065135F1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Scope 1: Theoretical and Simulation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7E8D8-53AB-903F-57E9-3A6BEF66F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8" y="966055"/>
            <a:ext cx="8342101" cy="2260336"/>
          </a:xfrm>
        </p:spPr>
        <p:txBody>
          <a:bodyPr>
            <a:normAutofit/>
          </a:bodyPr>
          <a:lstStyle/>
          <a:p>
            <a:r>
              <a:rPr lang="en-US" dirty="0"/>
              <a:t>Theoretical and Simulation Studies:</a:t>
            </a:r>
          </a:p>
          <a:p>
            <a:pPr lvl="1"/>
            <a:r>
              <a:rPr lang="en-US" dirty="0"/>
              <a:t>Modify the FFA arc lattice using an FMC structure.</a:t>
            </a:r>
          </a:p>
          <a:p>
            <a:pPr lvl="1"/>
            <a:r>
              <a:rPr lang="en-US" dirty="0"/>
              <a:t>Translate the redesigned lattice optics into simulation codes (</a:t>
            </a:r>
            <a:r>
              <a:rPr lang="en-US" b="1" dirty="0"/>
              <a:t>Bmad, ELEGANT, </a:t>
            </a:r>
            <a:r>
              <a:rPr lang="en-US" b="1" dirty="0" err="1"/>
              <a:t>OptiMX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Conduct consequent studies on dynamic aperture, betatron tunes, error tolerance, orbit correction, collective effects, and energy acceptance.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ECAFF7-9638-34EC-F2EF-95115F567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FD6346-682A-00D4-4AB3-58627FAD3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41" y="3226391"/>
            <a:ext cx="6901732" cy="25091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1B4CBAF-41B9-01FF-5103-99470C298D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9811" y="5735494"/>
                <a:ext cx="8883702" cy="10352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PingFangSC-Regular" charset="-122"/>
                  <a:buChar char="－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3pPr>
                <a:lvl4pPr marL="1657350" indent="-2857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PingFangSC-Regular" charset="-122"/>
                  <a:buChar char="－"/>
                  <a:defRPr sz="16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1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Notice the FMC  </a:t>
                </a:r>
                <a:r>
                  <a:rPr lang="en-US" dirty="0">
                    <a:solidFill>
                      <a:srgbClr val="92D050"/>
                    </a:solidFill>
                  </a:rPr>
                  <a:t>dispersion,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it’s bipolar and isochronous! Expected to </a:t>
                </a:r>
                <a:r>
                  <a:rPr lang="en-US" b="1" i="1" u="sng" dirty="0"/>
                  <a:t>relax</a:t>
                </a:r>
                <a:r>
                  <a:rPr lang="en-US" dirty="0"/>
                  <a:t> the conditions of the adjacent Splitter/Transition sections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1B4CBAF-41B9-01FF-5103-99470C298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11" y="5735494"/>
                <a:ext cx="8883702" cy="1035206"/>
              </a:xfrm>
              <a:prstGeom prst="rect">
                <a:avLst/>
              </a:prstGeom>
              <a:blipFill>
                <a:blip r:embed="rId3"/>
                <a:stretch>
                  <a:fillRect l="-713" t="-6024" b="-7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4400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64996-DC87-1D85-6FEB-A065135F1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Scope 2: Modify FFA Permanent Magnets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7E8D8-53AB-903F-57E9-3A6BEF66F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8" y="966055"/>
            <a:ext cx="8464378" cy="5381694"/>
          </a:xfrm>
        </p:spPr>
        <p:txBody>
          <a:bodyPr>
            <a:normAutofit/>
          </a:bodyPr>
          <a:lstStyle/>
          <a:p>
            <a:r>
              <a:rPr lang="en-US" dirty="0"/>
              <a:t>Modification of FFA Permanent Magnets:</a:t>
            </a:r>
          </a:p>
          <a:p>
            <a:pPr lvl="1"/>
            <a:r>
              <a:rPr lang="en-US" dirty="0"/>
              <a:t>Model FFA permanent magnets using higher-order magnetic field components (i.e. </a:t>
            </a:r>
            <a:r>
              <a:rPr lang="en-US" dirty="0" err="1"/>
              <a:t>sextupole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Optimize the geometric design of the magnets using in-house tools and collaboration with Brookhaven National Laboratory (BNL).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ECAFF7-9638-34EC-F2EF-95115F567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FEEC6C-B55F-7538-D2E4-87DE34748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3691" y="3066528"/>
            <a:ext cx="7350234" cy="30485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D929DF2-4864-9A90-30E6-4C28E8EA791B}"/>
              </a:ext>
            </a:extLst>
          </p:cNvPr>
          <p:cNvSpPr/>
          <p:nvPr/>
        </p:nvSpPr>
        <p:spPr>
          <a:xfrm>
            <a:off x="84414" y="2968732"/>
            <a:ext cx="2981502" cy="324416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02BF43-D3FF-BBC2-3B44-CFFD61A5FA4F}"/>
              </a:ext>
            </a:extLst>
          </p:cNvPr>
          <p:cNvSpPr/>
          <p:nvPr/>
        </p:nvSpPr>
        <p:spPr>
          <a:xfrm>
            <a:off x="3166232" y="2968732"/>
            <a:ext cx="3772205" cy="32441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B12E6D-549C-A0F2-C71E-6150B4CD4C41}"/>
              </a:ext>
            </a:extLst>
          </p:cNvPr>
          <p:cNvSpPr txBox="1"/>
          <p:nvPr/>
        </p:nvSpPr>
        <p:spPr>
          <a:xfrm>
            <a:off x="593838" y="2643836"/>
            <a:ext cx="199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First-Order Layouts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0D74C5-8048-3FB2-7CF6-8CD5942DF742}"/>
              </a:ext>
            </a:extLst>
          </p:cNvPr>
          <p:cNvSpPr txBox="1"/>
          <p:nvPr/>
        </p:nvSpPr>
        <p:spPr>
          <a:xfrm>
            <a:off x="3941068" y="2653470"/>
            <a:ext cx="222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Higher-Order Layouts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797070-8F59-564B-58DA-81CAE68AF6C8}"/>
              </a:ext>
            </a:extLst>
          </p:cNvPr>
          <p:cNvSpPr txBox="1"/>
          <p:nvPr/>
        </p:nvSpPr>
        <p:spPr>
          <a:xfrm>
            <a:off x="2164939" y="589245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scale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80BE2E-B6D8-33AB-6992-76016C2296D1}"/>
              </a:ext>
            </a:extLst>
          </p:cNvPr>
          <p:cNvSpPr txBox="1"/>
          <p:nvPr/>
        </p:nvSpPr>
        <p:spPr>
          <a:xfrm>
            <a:off x="6070274" y="589245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scale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541995C4-73C1-7C5D-F23B-8164DC72CF76}"/>
              </a:ext>
            </a:extLst>
          </p:cNvPr>
          <p:cNvSpPr/>
          <p:nvPr/>
        </p:nvSpPr>
        <p:spPr>
          <a:xfrm rot="10800000">
            <a:off x="7038753" y="3218941"/>
            <a:ext cx="565979" cy="274374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FBBCC7-768A-E0A8-A89A-8231A4EA8B2C}"/>
              </a:ext>
            </a:extLst>
          </p:cNvPr>
          <p:cNvSpPr txBox="1"/>
          <p:nvPr/>
        </p:nvSpPr>
        <p:spPr>
          <a:xfrm>
            <a:off x="7633461" y="3656902"/>
            <a:ext cx="13643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magnet designs have shown to increase FFA’s energy aperture!</a:t>
            </a:r>
          </a:p>
        </p:txBody>
      </p:sp>
    </p:spTree>
    <p:extLst>
      <p:ext uri="{BB962C8B-B14F-4D97-AF65-F5344CB8AC3E}">
        <p14:creationId xmlns:p14="http://schemas.microsoft.com/office/powerpoint/2010/main" val="29756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64996-DC87-1D85-6FEB-A065135F1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Scope 3: Compatibility and Integration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7E8D8-53AB-903F-57E9-3A6BEF66F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8" y="966055"/>
            <a:ext cx="8464378" cy="5381694"/>
          </a:xfrm>
        </p:spPr>
        <p:txBody>
          <a:bodyPr>
            <a:normAutofit/>
          </a:bodyPr>
          <a:lstStyle/>
          <a:p>
            <a:r>
              <a:rPr lang="en-US" dirty="0"/>
              <a:t>Compatibility and Integration Studies:</a:t>
            </a:r>
          </a:p>
          <a:p>
            <a:pPr lvl="1"/>
            <a:r>
              <a:rPr lang="en-US" dirty="0"/>
              <a:t>Ensure compatibility of the modified FFA lattice with the rest of the CEBAF beam transport systems.</a:t>
            </a:r>
          </a:p>
          <a:p>
            <a:pPr lvl="1"/>
            <a:r>
              <a:rPr lang="en-US" dirty="0"/>
              <a:t>Tune the Splitter and Transition beamlines to match the new FFA optics; expected to alleviate matching workload.</a:t>
            </a:r>
          </a:p>
          <a:p>
            <a:pPr lvl="1"/>
            <a:r>
              <a:rPr lang="en-US" dirty="0"/>
              <a:t>Perform pseudo start-to-end (S2E) simulations to evaluate the impact of the new FFA arcs on the entire accelerator system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ECAFF7-9638-34EC-F2EF-95115F567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D2B21F-9E71-9826-9E7B-953E744D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53" r="-19" b="-19"/>
          <a:stretch/>
        </p:blipFill>
        <p:spPr>
          <a:xfrm>
            <a:off x="76875" y="3389243"/>
            <a:ext cx="4464232" cy="2562308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FCB926-9374-3ABD-632D-01D7B0B57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419" y="4599099"/>
            <a:ext cx="685688" cy="11142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E124DC-D2D9-ADA0-773C-C340F4565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965" y="3229006"/>
            <a:ext cx="4069099" cy="31250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E7D6BD-92FB-8356-EB53-82BF98C562FC}"/>
              </a:ext>
            </a:extLst>
          </p:cNvPr>
          <p:cNvSpPr txBox="1"/>
          <p:nvPr/>
        </p:nvSpPr>
        <p:spPr>
          <a:xfrm>
            <a:off x="1742906" y="5919465"/>
            <a:ext cx="1155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SPLITTERS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851786-0D03-CAA8-F204-6CCD79AD1AE5}"/>
              </a:ext>
            </a:extLst>
          </p:cNvPr>
          <p:cNvSpPr txBox="1"/>
          <p:nvPr/>
        </p:nvSpPr>
        <p:spPr>
          <a:xfrm>
            <a:off x="6308280" y="6288797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TRANSITION</a:t>
            </a:r>
          </a:p>
        </p:txBody>
      </p:sp>
    </p:spTree>
    <p:extLst>
      <p:ext uri="{BB962C8B-B14F-4D97-AF65-F5344CB8AC3E}">
        <p14:creationId xmlns:p14="http://schemas.microsoft.com/office/powerpoint/2010/main" val="1978109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958973F3-5BEA-2820-E846-9B42C5366950}"/>
              </a:ext>
            </a:extLst>
          </p:cNvPr>
          <p:cNvSpPr/>
          <p:nvPr/>
        </p:nvSpPr>
        <p:spPr>
          <a:xfrm>
            <a:off x="4565125" y="4218012"/>
            <a:ext cx="913885" cy="452091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5B2413E5-9800-C1EC-2699-56AD0A6C207B}"/>
              </a:ext>
            </a:extLst>
          </p:cNvPr>
          <p:cNvSpPr/>
          <p:nvPr/>
        </p:nvSpPr>
        <p:spPr>
          <a:xfrm>
            <a:off x="5637036" y="3936359"/>
            <a:ext cx="1173163" cy="72353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95E9F57A-09D9-47D7-CC58-32835C0D223D}"/>
              </a:ext>
            </a:extLst>
          </p:cNvPr>
          <p:cNvSpPr/>
          <p:nvPr/>
        </p:nvSpPr>
        <p:spPr>
          <a:xfrm>
            <a:off x="6858078" y="3735004"/>
            <a:ext cx="1009847" cy="932799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1B11EFE8-D08E-1A9E-1F5C-97F794571E8D}"/>
              </a:ext>
            </a:extLst>
          </p:cNvPr>
          <p:cNvSpPr/>
          <p:nvPr/>
        </p:nvSpPr>
        <p:spPr>
          <a:xfrm>
            <a:off x="7991355" y="3965306"/>
            <a:ext cx="913885" cy="704797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9CBE72BA-3AD4-A3A7-5C09-7F952734A994}"/>
              </a:ext>
            </a:extLst>
          </p:cNvPr>
          <p:cNvSpPr/>
          <p:nvPr/>
        </p:nvSpPr>
        <p:spPr>
          <a:xfrm>
            <a:off x="3458445" y="3054861"/>
            <a:ext cx="684189" cy="78867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E6D297D7-BA3F-76DD-40E6-FE406187A8C8}"/>
              </a:ext>
            </a:extLst>
          </p:cNvPr>
          <p:cNvSpPr/>
          <p:nvPr/>
        </p:nvSpPr>
        <p:spPr>
          <a:xfrm>
            <a:off x="2410249" y="3065367"/>
            <a:ext cx="1007929" cy="89994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82CFC5AC-675E-7342-EA0C-EF1C964A779F}"/>
              </a:ext>
            </a:extLst>
          </p:cNvPr>
          <p:cNvSpPr/>
          <p:nvPr/>
        </p:nvSpPr>
        <p:spPr>
          <a:xfrm>
            <a:off x="1218144" y="3065367"/>
            <a:ext cx="1151838" cy="56138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CCE96591-7CA1-3F37-CBCD-E50FAC7DB17D}"/>
              </a:ext>
            </a:extLst>
          </p:cNvPr>
          <p:cNvSpPr/>
          <p:nvPr/>
        </p:nvSpPr>
        <p:spPr>
          <a:xfrm>
            <a:off x="14354" y="3051313"/>
            <a:ext cx="1155768" cy="5754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0395E9-7E6B-84D0-33C9-2C341C140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 &amp; Deliverables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72DB9-DDAC-EE18-E284-D3E6B3D3D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A35ADCEA-E3D9-F87E-B245-E06DAF695C80}"/>
              </a:ext>
            </a:extLst>
          </p:cNvPr>
          <p:cNvCxnSpPr>
            <a:cxnSpLocks/>
          </p:cNvCxnSpPr>
          <p:nvPr/>
        </p:nvCxnSpPr>
        <p:spPr>
          <a:xfrm>
            <a:off x="335403" y="2273149"/>
            <a:ext cx="8318966" cy="3066505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46AEA1C-0183-77BB-E2E3-E367A566DF0A}"/>
              </a:ext>
            </a:extLst>
          </p:cNvPr>
          <p:cNvSpPr txBox="1"/>
          <p:nvPr/>
        </p:nvSpPr>
        <p:spPr>
          <a:xfrm>
            <a:off x="1967948" y="1903817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FY25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1C597F-0B11-E591-6B01-F9890DACA6D2}"/>
              </a:ext>
            </a:extLst>
          </p:cNvPr>
          <p:cNvSpPr txBox="1"/>
          <p:nvPr/>
        </p:nvSpPr>
        <p:spPr>
          <a:xfrm>
            <a:off x="6414053" y="5339654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FY26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F02D72-D245-1741-172C-3A3967263C1E}"/>
              </a:ext>
            </a:extLst>
          </p:cNvPr>
          <p:cNvCxnSpPr/>
          <p:nvPr/>
        </p:nvCxnSpPr>
        <p:spPr>
          <a:xfrm>
            <a:off x="528762" y="2273149"/>
            <a:ext cx="0" cy="7781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3C13F6D-72D2-7D71-F8DC-71417F35ECC2}"/>
              </a:ext>
            </a:extLst>
          </p:cNvPr>
          <p:cNvCxnSpPr/>
          <p:nvPr/>
        </p:nvCxnSpPr>
        <p:spPr>
          <a:xfrm>
            <a:off x="1606393" y="2273149"/>
            <a:ext cx="0" cy="7781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7B5337-5F56-3AB5-EC70-4DBC681578B6}"/>
              </a:ext>
            </a:extLst>
          </p:cNvPr>
          <p:cNvCxnSpPr/>
          <p:nvPr/>
        </p:nvCxnSpPr>
        <p:spPr>
          <a:xfrm>
            <a:off x="2684024" y="2273149"/>
            <a:ext cx="0" cy="7781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0F4867A-808B-A15F-FB08-3FC5C6AB4D15}"/>
              </a:ext>
            </a:extLst>
          </p:cNvPr>
          <p:cNvCxnSpPr>
            <a:cxnSpLocks/>
          </p:cNvCxnSpPr>
          <p:nvPr/>
        </p:nvCxnSpPr>
        <p:spPr>
          <a:xfrm flipV="1">
            <a:off x="5300869" y="4649065"/>
            <a:ext cx="0" cy="6905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5A8665C-5058-DBA0-299E-753E3AD89122}"/>
              </a:ext>
            </a:extLst>
          </p:cNvPr>
          <p:cNvCxnSpPr>
            <a:cxnSpLocks/>
          </p:cNvCxnSpPr>
          <p:nvPr/>
        </p:nvCxnSpPr>
        <p:spPr>
          <a:xfrm flipV="1">
            <a:off x="6276008" y="4667803"/>
            <a:ext cx="0" cy="6905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F503267-1AD7-3E52-A75C-D6C7A9B25A9E}"/>
              </a:ext>
            </a:extLst>
          </p:cNvPr>
          <p:cNvCxnSpPr>
            <a:cxnSpLocks/>
          </p:cNvCxnSpPr>
          <p:nvPr/>
        </p:nvCxnSpPr>
        <p:spPr>
          <a:xfrm flipV="1">
            <a:off x="7251147" y="4658434"/>
            <a:ext cx="0" cy="6905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09BFC37-020E-BAC7-F65C-C3BF5DB965A1}"/>
              </a:ext>
            </a:extLst>
          </p:cNvPr>
          <p:cNvCxnSpPr>
            <a:cxnSpLocks/>
          </p:cNvCxnSpPr>
          <p:nvPr/>
        </p:nvCxnSpPr>
        <p:spPr>
          <a:xfrm flipV="1">
            <a:off x="8226286" y="4677172"/>
            <a:ext cx="0" cy="6905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113C2B0-7E2F-921E-2BEF-E4389C91EB17}"/>
              </a:ext>
            </a:extLst>
          </p:cNvPr>
          <p:cNvCxnSpPr/>
          <p:nvPr/>
        </p:nvCxnSpPr>
        <p:spPr>
          <a:xfrm>
            <a:off x="3761656" y="2273149"/>
            <a:ext cx="0" cy="7781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E4F15EA-8D4C-B320-C26B-309D6EC64AD4}"/>
              </a:ext>
            </a:extLst>
          </p:cNvPr>
          <p:cNvSpPr txBox="1"/>
          <p:nvPr/>
        </p:nvSpPr>
        <p:spPr>
          <a:xfrm>
            <a:off x="521350" y="2696035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7A8A76-DCC7-429E-7EE8-361605E1AC8F}"/>
              </a:ext>
            </a:extLst>
          </p:cNvPr>
          <p:cNvSpPr txBox="1"/>
          <p:nvPr/>
        </p:nvSpPr>
        <p:spPr>
          <a:xfrm>
            <a:off x="1582282" y="2696035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7F4B18-EF83-2D99-CAE5-0D89FA8FF2EC}"/>
              </a:ext>
            </a:extLst>
          </p:cNvPr>
          <p:cNvSpPr txBox="1"/>
          <p:nvPr/>
        </p:nvSpPr>
        <p:spPr>
          <a:xfrm>
            <a:off x="2684024" y="2696035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2EBA2C-5C8E-8C41-CB94-F8654BC41ACB}"/>
              </a:ext>
            </a:extLst>
          </p:cNvPr>
          <p:cNvSpPr txBox="1"/>
          <p:nvPr/>
        </p:nvSpPr>
        <p:spPr>
          <a:xfrm>
            <a:off x="3683327" y="2696035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C4D37C-7861-6579-9176-2DF722968399}"/>
              </a:ext>
            </a:extLst>
          </p:cNvPr>
          <p:cNvSpPr txBox="1"/>
          <p:nvPr/>
        </p:nvSpPr>
        <p:spPr>
          <a:xfrm>
            <a:off x="5258236" y="4614134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418FA6-DEE8-CD3D-92E3-9F5BA400967C}"/>
              </a:ext>
            </a:extLst>
          </p:cNvPr>
          <p:cNvSpPr txBox="1"/>
          <p:nvPr/>
        </p:nvSpPr>
        <p:spPr>
          <a:xfrm>
            <a:off x="6253187" y="4649065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7711B1-61EB-281E-C0BD-AABF37C6AB5D}"/>
              </a:ext>
            </a:extLst>
          </p:cNvPr>
          <p:cNvSpPr txBox="1"/>
          <p:nvPr/>
        </p:nvSpPr>
        <p:spPr>
          <a:xfrm>
            <a:off x="7223587" y="4649065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ADCC9AB-D289-46A3-EF26-F03F8A13F5E5}"/>
              </a:ext>
            </a:extLst>
          </p:cNvPr>
          <p:cNvSpPr txBox="1"/>
          <p:nvPr/>
        </p:nvSpPr>
        <p:spPr>
          <a:xfrm>
            <a:off x="8212315" y="4658434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67A539-53DF-F2FF-1995-D1B68B37D621}"/>
              </a:ext>
            </a:extLst>
          </p:cNvPr>
          <p:cNvSpPr txBox="1"/>
          <p:nvPr/>
        </p:nvSpPr>
        <p:spPr>
          <a:xfrm>
            <a:off x="14354" y="3026588"/>
            <a:ext cx="12037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Theoretical study of FFA optics; FMC lattice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287FE55-1860-62B0-B7C2-08EE1B3BB1F8}"/>
              </a:ext>
            </a:extLst>
          </p:cNvPr>
          <p:cNvSpPr txBox="1"/>
          <p:nvPr/>
        </p:nvSpPr>
        <p:spPr>
          <a:xfrm>
            <a:off x="2369982" y="3026588"/>
            <a:ext cx="12037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Explore higher-order magnetic components in permanent magnet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EACE95C-B13A-2BCE-E801-C5C199D6B74B}"/>
              </a:ext>
            </a:extLst>
          </p:cNvPr>
          <p:cNvSpPr txBox="1"/>
          <p:nvPr/>
        </p:nvSpPr>
        <p:spPr>
          <a:xfrm>
            <a:off x="3418178" y="3051313"/>
            <a:ext cx="796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Complete Splitter &amp; Transition retune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60013D7-D19E-29DA-B699-66F120FBDEF4}"/>
              </a:ext>
            </a:extLst>
          </p:cNvPr>
          <p:cNvSpPr txBox="1"/>
          <p:nvPr/>
        </p:nvSpPr>
        <p:spPr>
          <a:xfrm>
            <a:off x="1170122" y="3026588"/>
            <a:ext cx="12401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FMC lattice impact on Splitter/Transition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7AE480D-C6D6-4962-B871-251406A57DA8}"/>
              </a:ext>
            </a:extLst>
          </p:cNvPr>
          <p:cNvSpPr txBox="1"/>
          <p:nvPr/>
        </p:nvSpPr>
        <p:spPr>
          <a:xfrm>
            <a:off x="4584076" y="4246119"/>
            <a:ext cx="9144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Characterize FFA arc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1876533-243D-B484-8D4E-D8B193236783}"/>
              </a:ext>
            </a:extLst>
          </p:cNvPr>
          <p:cNvSpPr txBox="1"/>
          <p:nvPr/>
        </p:nvSpPr>
        <p:spPr>
          <a:xfrm>
            <a:off x="6868818" y="3706897"/>
            <a:ext cx="12037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Complete radiative effects and update 22 GeV lattice repository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0A43DA6-5692-8003-3532-E707919D5A1F}"/>
              </a:ext>
            </a:extLst>
          </p:cNvPr>
          <p:cNvSpPr txBox="1"/>
          <p:nvPr/>
        </p:nvSpPr>
        <p:spPr>
          <a:xfrm>
            <a:off x="7990841" y="4020794"/>
            <a:ext cx="10373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Characterize beam quality &amp; optimize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ACBE4B-3D53-DB45-CD87-C8B04C5B73BA}"/>
              </a:ext>
            </a:extLst>
          </p:cNvPr>
          <p:cNvSpPr txBox="1"/>
          <p:nvPr/>
        </p:nvSpPr>
        <p:spPr>
          <a:xfrm>
            <a:off x="5621919" y="3928419"/>
            <a:ext cx="1240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Complete Orbit correction &amp; error tolerance simulations</a:t>
            </a:r>
          </a:p>
        </p:txBody>
      </p:sp>
    </p:spTree>
    <p:extLst>
      <p:ext uri="{BB962C8B-B14F-4D97-AF65-F5344CB8AC3E}">
        <p14:creationId xmlns:p14="http://schemas.microsoft.com/office/powerpoint/2010/main" val="1893515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2ABCD-CD8D-6C35-C224-E28B1CAED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The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FD3A4-E848-4021-E6E9-35C7D07F8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44" y="966055"/>
            <a:ext cx="4294887" cy="5381694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Salim </a:t>
            </a:r>
            <a:r>
              <a:rPr lang="en-US" b="1" dirty="0" err="1"/>
              <a:t>Ogur</a:t>
            </a:r>
            <a:r>
              <a:rPr lang="en-US" b="1" dirty="0"/>
              <a:t> </a:t>
            </a:r>
            <a:r>
              <a:rPr lang="en-US" dirty="0"/>
              <a:t>(Principal Investigator):</a:t>
            </a:r>
          </a:p>
          <a:p>
            <a:pPr lvl="1"/>
            <a:r>
              <a:rPr lang="en-US" dirty="0"/>
              <a:t>Manage the project, perform theoretical calculations, design work, and assist with simulations.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Donish Khan </a:t>
            </a:r>
            <a:r>
              <a:rPr lang="en-US" dirty="0"/>
              <a:t>(Co-Investigator):</a:t>
            </a:r>
          </a:p>
          <a:p>
            <a:pPr lvl="1"/>
            <a:r>
              <a:rPr lang="en-US" dirty="0"/>
              <a:t>Deputy for oversight, perform design work, and provide simulation support. Splitters SME.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Randi Gamage </a:t>
            </a:r>
            <a:r>
              <a:rPr lang="en-US" dirty="0"/>
              <a:t>(Co-Investigator):</a:t>
            </a:r>
          </a:p>
          <a:p>
            <a:pPr lvl="1"/>
            <a:r>
              <a:rPr lang="en-US" dirty="0"/>
              <a:t>Perform design work, simulations, and calculations. Transition SME.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Alex Bogacz </a:t>
            </a:r>
            <a:r>
              <a:rPr lang="en-US" dirty="0"/>
              <a:t>(Co-Investigator):</a:t>
            </a:r>
          </a:p>
          <a:p>
            <a:pPr lvl="1"/>
            <a:r>
              <a:rPr lang="en-US" dirty="0"/>
              <a:t>Provide general guidance and senior expertise in accelerator beam optics and lattice design.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177D56-E6A2-71E6-D93B-0C79A3A6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A1A89A-E396-63B2-2AC5-78DE8D44D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229" y="1017848"/>
            <a:ext cx="4845949" cy="35656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DBBDE3-47F2-EF39-20D4-8328E7D9DF1C}"/>
              </a:ext>
            </a:extLst>
          </p:cNvPr>
          <p:cNvSpPr txBox="1"/>
          <p:nvPr/>
        </p:nvSpPr>
        <p:spPr>
          <a:xfrm>
            <a:off x="5398799" y="734195"/>
            <a:ext cx="2730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FTE % Effort For FY25-FY26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8C8245-0B61-C9F9-4194-FBCD1F6D054B}"/>
              </a:ext>
            </a:extLst>
          </p:cNvPr>
          <p:cNvSpPr/>
          <p:nvPr/>
        </p:nvSpPr>
        <p:spPr>
          <a:xfrm>
            <a:off x="4535229" y="1097361"/>
            <a:ext cx="4457697" cy="33076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146212-A5D3-2D47-5579-82698DD898CB}"/>
              </a:ext>
            </a:extLst>
          </p:cNvPr>
          <p:cNvSpPr txBox="1"/>
          <p:nvPr/>
        </p:nvSpPr>
        <p:spPr>
          <a:xfrm>
            <a:off x="4691270" y="4723075"/>
            <a:ext cx="383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Software: </a:t>
            </a:r>
            <a:r>
              <a:rPr lang="en-US" b="1" dirty="0"/>
              <a:t>Bmad, ELEGANT, </a:t>
            </a:r>
            <a:r>
              <a:rPr lang="en-US" b="1" dirty="0" err="1"/>
              <a:t>OptiMX</a:t>
            </a:r>
            <a:r>
              <a:rPr lang="en-US" b="1" dirty="0"/>
              <a:t>, </a:t>
            </a:r>
            <a:r>
              <a:rPr lang="en-US" b="1" dirty="0" err="1"/>
              <a:t>HalbachArea</a:t>
            </a:r>
            <a:endParaRPr lang="en-US" b="1" dirty="0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E62A0913-0B29-F63C-1A5C-71236C7A2874}"/>
              </a:ext>
            </a:extLst>
          </p:cNvPr>
          <p:cNvSpPr/>
          <p:nvPr/>
        </p:nvSpPr>
        <p:spPr>
          <a:xfrm>
            <a:off x="8517029" y="4731351"/>
            <a:ext cx="469127" cy="44527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80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36803</TotalTime>
  <Words>539</Words>
  <Application>Microsoft Macintosh PowerPoint</Application>
  <PresentationFormat>On-screen Show (4:3)</PresentationFormat>
  <Paragraphs>95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PingFangSC-Regular</vt:lpstr>
      <vt:lpstr>.PingFangSC-Regular</vt:lpstr>
      <vt:lpstr>Arial</vt:lpstr>
      <vt:lpstr>Calibri</vt:lpstr>
      <vt:lpstr>Cambria Math</vt:lpstr>
      <vt:lpstr>Office Theme</vt:lpstr>
      <vt:lpstr>Enhancement of Energy and Operational Flexibility for 22 GeV CEBAF</vt:lpstr>
      <vt:lpstr>Proposal Background</vt:lpstr>
      <vt:lpstr>Project Scope</vt:lpstr>
      <vt:lpstr>Project Scope 1: Theoretical and Simulation Studies</vt:lpstr>
      <vt:lpstr>Project Scope 2: Modify FFA Permanent Magnets</vt:lpstr>
      <vt:lpstr>Project Scope 3: Compatibility and Integration Studies</vt:lpstr>
      <vt:lpstr>Milestones &amp; Deliverables</vt:lpstr>
      <vt:lpstr>Meet The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Simulation/Optics Update</dc:title>
  <dc:creator>Donish Khan</dc:creator>
  <cp:lastModifiedBy>Donish Khan</cp:lastModifiedBy>
  <cp:revision>668</cp:revision>
  <dcterms:created xsi:type="dcterms:W3CDTF">2023-04-27T05:10:30Z</dcterms:created>
  <dcterms:modified xsi:type="dcterms:W3CDTF">2024-07-26T13:15:04Z</dcterms:modified>
</cp:coreProperties>
</file>