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594" r:id="rId2"/>
    <p:sldId id="1616" r:id="rId3"/>
    <p:sldId id="1655" r:id="rId4"/>
    <p:sldId id="1651" r:id="rId5"/>
    <p:sldId id="1652" r:id="rId6"/>
    <p:sldId id="1630" r:id="rId7"/>
    <p:sldId id="1634" r:id="rId8"/>
    <p:sldId id="1635" r:id="rId9"/>
    <p:sldId id="1641" r:id="rId10"/>
    <p:sldId id="1639" r:id="rId11"/>
    <p:sldId id="1653" r:id="rId12"/>
    <p:sldId id="1644" r:id="rId13"/>
    <p:sldId id="1656" r:id="rId14"/>
    <p:sldId id="1658" r:id="rId15"/>
    <p:sldId id="1657" r:id="rId16"/>
    <p:sldId id="310" r:id="rId17"/>
    <p:sldId id="16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1DB2B-98EF-C9F8-9D16-DAA5F015B273}" v="122" dt="2024-07-25T01:49:12.460"/>
    <p1510:client id="{327A6B90-DAB9-C97D-1B9B-C84193350C8D}" v="4768" dt="2024-07-24T18:24:02.893"/>
    <p1510:client id="{404DD118-28CE-D6A2-FBB8-DD26CCB98C5A}" v="1626" dt="2024-07-25T02:43:50.860"/>
    <p1510:client id="{443387AD-C1B7-562D-EB04-CCB0F1119CF3}" v="2211" dt="2024-07-24T23:58:00.294"/>
    <p1510:client id="{44DEA5BE-02EF-6EA4-7BD4-90105A124BEA}" v="4138" dt="2024-07-25T21:17:46.072"/>
    <p1510:client id="{7247EFB2-67EC-B066-72B7-F8434F48DBDD}" v="49" dt="2024-07-23T21:39:29.213"/>
    <p1510:client id="{8CE1F0D9-607A-F447-B755-ABDFF0BDCB1D}" v="14" dt="2024-07-24T23:59:29.663"/>
    <p1510:client id="{92FC86B8-2674-B791-6FFB-55AFBCE4B63A}" v="2183" dt="2024-07-24T20:39:44.859"/>
    <p1510:client id="{C91F1639-48C7-EE3F-151C-2A7EF65F5354}" v="1667" dt="2024-07-24T15:17:22.602"/>
    <p1510:client id="{E117D006-C51B-B659-4FB5-0F1C9A9EA934}" v="1116" dt="2024-07-24T20:54:37.889"/>
    <p1510:client id="{EB38A6D9-4838-D3A4-93F0-59FC5ACD4905}" v="644" dt="2024-07-25T02:49:31.372"/>
    <p1510:client id="{EF33AFC7-54E9-877F-81A2-3DBE2B775579}" v="248" dt="2024-07-24T23:19:27.7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Autofit/>
          </a:bodyPr>
          <a:lstStyle>
            <a:lvl1pPr>
              <a:defRPr sz="3200" b="1" cap="sm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June 15,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200" b="1" cap="small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75623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June 15,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875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154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Thursday, July 25, 2024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72AE593-F099-D3D4-83CC-3121BC9F4147}"/>
              </a:ext>
            </a:extLst>
          </p:cNvPr>
          <p:cNvGrpSpPr/>
          <p:nvPr/>
        </p:nvGrpSpPr>
        <p:grpSpPr>
          <a:xfrm>
            <a:off x="2067382" y="5455511"/>
            <a:ext cx="8823545" cy="371518"/>
            <a:chOff x="-318397" y="5467932"/>
            <a:chExt cx="8823545" cy="3715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12A649-2966-3702-DE42-320FEE926C50}"/>
                </a:ext>
              </a:extLst>
            </p:cNvPr>
            <p:cNvSpPr txBox="1"/>
            <p:nvPr/>
          </p:nvSpPr>
          <p:spPr>
            <a:xfrm>
              <a:off x="3945979" y="5470118"/>
              <a:ext cx="4559169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i="1">
                  <a:solidFill>
                    <a:srgbClr val="C00000"/>
                  </a:solidFill>
                </a:rPr>
                <a:t>Radiation Detector &amp; Imaging (RD&amp;I) Group</a:t>
              </a:r>
              <a:endParaRPr lang="en-US">
                <a:solidFill>
                  <a:srgbClr val="C00000"/>
                </a:solidFill>
                <a:cs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D8BC2A-A860-E54C-B905-221D42106C80}"/>
                </a:ext>
              </a:extLst>
            </p:cNvPr>
            <p:cNvSpPr txBox="1"/>
            <p:nvPr/>
          </p:nvSpPr>
          <p:spPr>
            <a:xfrm>
              <a:off x="-318397" y="5467932"/>
              <a:ext cx="4709636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>
                  <a:cs typeface="Calibri" panose="020F0502020204030204"/>
                </a:rPr>
                <a:t>Cameron Clarke, BRIC</a:t>
              </a:r>
              <a:r>
                <a:rPr lang="en-US">
                  <a:solidFill>
                    <a:srgbClr val="000000"/>
                  </a:solidFill>
                  <a:cs typeface="Calibri"/>
                </a:rPr>
                <a:t> Staff Scientist</a:t>
              </a:r>
            </a:p>
          </p:txBody>
        </p:sp>
      </p:grpSp>
      <p:pic>
        <p:nvPicPr>
          <p:cNvPr id="3" name="Picture 2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5319286D-0A7B-6A63-015F-DE2049DA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6336923"/>
            <a:ext cx="6362700" cy="518280"/>
          </a:xfrm>
          <a:prstGeom prst="rect">
            <a:avLst/>
          </a:prstGeom>
        </p:spPr>
      </p:pic>
      <p:sp>
        <p:nvSpPr>
          <p:cNvPr id="12" name="TextBox 53">
            <a:extLst>
              <a:ext uri="{FF2B5EF4-FFF2-40B4-BE49-F238E27FC236}">
                <a16:creationId xmlns:a16="http://schemas.microsoft.com/office/drawing/2014/main" id="{8037A235-D6E9-C0ED-5974-776A3A2C0E62}"/>
              </a:ext>
            </a:extLst>
          </p:cNvPr>
          <p:cNvSpPr/>
          <p:nvPr/>
        </p:nvSpPr>
        <p:spPr>
          <a:xfrm>
            <a:off x="685800" y="18968760"/>
            <a:ext cx="180612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Standard Phototube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54">
            <a:extLst>
              <a:ext uri="{FF2B5EF4-FFF2-40B4-BE49-F238E27FC236}">
                <a16:creationId xmlns:a16="http://schemas.microsoft.com/office/drawing/2014/main" id="{388C0E16-AA0D-EBB2-290B-54CA230F944C}"/>
              </a:ext>
            </a:extLst>
          </p:cNvPr>
          <p:cNvSpPr/>
          <p:nvPr/>
        </p:nvSpPr>
        <p:spPr>
          <a:xfrm>
            <a:off x="2492280" y="19589760"/>
            <a:ext cx="180612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Position sensitive phototube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55">
            <a:extLst>
              <a:ext uri="{FF2B5EF4-FFF2-40B4-BE49-F238E27FC236}">
                <a16:creationId xmlns:a16="http://schemas.microsoft.com/office/drawing/2014/main" id="{732FA883-C061-0EE0-DB83-7BA424462B9C}"/>
              </a:ext>
            </a:extLst>
          </p:cNvPr>
          <p:cNvSpPr/>
          <p:nvPr/>
        </p:nvSpPr>
        <p:spPr>
          <a:xfrm>
            <a:off x="4694040" y="19998000"/>
            <a:ext cx="180576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 err="1">
                <a:solidFill>
                  <a:srgbClr val="FF0000"/>
                </a:solidFill>
                <a:latin typeface="Chalkboard"/>
              </a:rPr>
              <a:t>SiPM</a:t>
            </a: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 array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53">
            <a:extLst>
              <a:ext uri="{FF2B5EF4-FFF2-40B4-BE49-F238E27FC236}">
                <a16:creationId xmlns:a16="http://schemas.microsoft.com/office/drawing/2014/main" id="{3C29EE29-55D1-8284-703C-B6F07AC80D25}"/>
              </a:ext>
            </a:extLst>
          </p:cNvPr>
          <p:cNvSpPr/>
          <p:nvPr/>
        </p:nvSpPr>
        <p:spPr>
          <a:xfrm>
            <a:off x="828675" y="19111635"/>
            <a:ext cx="180612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Standard Phototube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54">
            <a:extLst>
              <a:ext uri="{FF2B5EF4-FFF2-40B4-BE49-F238E27FC236}">
                <a16:creationId xmlns:a16="http://schemas.microsoft.com/office/drawing/2014/main" id="{D11CE3E6-FEEC-B2A7-6A36-F7208A1733A2}"/>
              </a:ext>
            </a:extLst>
          </p:cNvPr>
          <p:cNvSpPr/>
          <p:nvPr/>
        </p:nvSpPr>
        <p:spPr>
          <a:xfrm>
            <a:off x="2635155" y="19732635"/>
            <a:ext cx="180612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Position sensitive phototube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55">
            <a:extLst>
              <a:ext uri="{FF2B5EF4-FFF2-40B4-BE49-F238E27FC236}">
                <a16:creationId xmlns:a16="http://schemas.microsoft.com/office/drawing/2014/main" id="{5B10E3E8-4A8E-0F9B-4520-D93C7ED41CC0}"/>
              </a:ext>
            </a:extLst>
          </p:cNvPr>
          <p:cNvSpPr/>
          <p:nvPr/>
        </p:nvSpPr>
        <p:spPr>
          <a:xfrm>
            <a:off x="4836915" y="20140875"/>
            <a:ext cx="180576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 err="1">
                <a:solidFill>
                  <a:srgbClr val="FF0000"/>
                </a:solidFill>
                <a:latin typeface="Chalkboard"/>
              </a:rPr>
              <a:t>SiPM</a:t>
            </a: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 array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53">
            <a:extLst>
              <a:ext uri="{FF2B5EF4-FFF2-40B4-BE49-F238E27FC236}">
                <a16:creationId xmlns:a16="http://schemas.microsoft.com/office/drawing/2014/main" id="{249A6D09-7AE4-3121-D46C-ACEC5E65FFC0}"/>
              </a:ext>
            </a:extLst>
          </p:cNvPr>
          <p:cNvSpPr/>
          <p:nvPr/>
        </p:nvSpPr>
        <p:spPr>
          <a:xfrm>
            <a:off x="971550" y="19254510"/>
            <a:ext cx="180612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Standard Phototube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54">
            <a:extLst>
              <a:ext uri="{FF2B5EF4-FFF2-40B4-BE49-F238E27FC236}">
                <a16:creationId xmlns:a16="http://schemas.microsoft.com/office/drawing/2014/main" id="{1523774A-08F5-D258-29AC-B8DCAD1096AD}"/>
              </a:ext>
            </a:extLst>
          </p:cNvPr>
          <p:cNvSpPr/>
          <p:nvPr/>
        </p:nvSpPr>
        <p:spPr>
          <a:xfrm>
            <a:off x="2778030" y="19875510"/>
            <a:ext cx="180612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Position sensitive phototube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55">
            <a:extLst>
              <a:ext uri="{FF2B5EF4-FFF2-40B4-BE49-F238E27FC236}">
                <a16:creationId xmlns:a16="http://schemas.microsoft.com/office/drawing/2014/main" id="{C72C92C3-6773-461C-ED37-E93AAD4BD83C}"/>
              </a:ext>
            </a:extLst>
          </p:cNvPr>
          <p:cNvSpPr/>
          <p:nvPr/>
        </p:nvSpPr>
        <p:spPr>
          <a:xfrm>
            <a:off x="4979790" y="20283750"/>
            <a:ext cx="180576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 err="1">
                <a:solidFill>
                  <a:srgbClr val="FF0000"/>
                </a:solidFill>
                <a:latin typeface="Chalkboard"/>
              </a:rPr>
              <a:t>SiPM</a:t>
            </a: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 array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1815BF-F500-CF9C-9FBD-B41B6B0F55E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85800" y="15087600"/>
            <a:ext cx="8458200" cy="5741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53">
            <a:extLst>
              <a:ext uri="{FF2B5EF4-FFF2-40B4-BE49-F238E27FC236}">
                <a16:creationId xmlns:a16="http://schemas.microsoft.com/office/drawing/2014/main" id="{6B31617B-C076-25B9-6921-3A77FF46DA70}"/>
              </a:ext>
            </a:extLst>
          </p:cNvPr>
          <p:cNvSpPr/>
          <p:nvPr/>
        </p:nvSpPr>
        <p:spPr>
          <a:xfrm>
            <a:off x="685800" y="18968760"/>
            <a:ext cx="180612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Standard Phototube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extBox 54">
            <a:extLst>
              <a:ext uri="{FF2B5EF4-FFF2-40B4-BE49-F238E27FC236}">
                <a16:creationId xmlns:a16="http://schemas.microsoft.com/office/drawing/2014/main" id="{36CB1E8B-FA27-D1FE-15C1-A335AF8E5C67}"/>
              </a:ext>
            </a:extLst>
          </p:cNvPr>
          <p:cNvSpPr/>
          <p:nvPr/>
        </p:nvSpPr>
        <p:spPr>
          <a:xfrm>
            <a:off x="2492280" y="19589760"/>
            <a:ext cx="180612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Position sensitive phototube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55">
            <a:extLst>
              <a:ext uri="{FF2B5EF4-FFF2-40B4-BE49-F238E27FC236}">
                <a16:creationId xmlns:a16="http://schemas.microsoft.com/office/drawing/2014/main" id="{C20BED66-3412-044F-8C9B-A52075810289}"/>
              </a:ext>
            </a:extLst>
          </p:cNvPr>
          <p:cNvSpPr/>
          <p:nvPr/>
        </p:nvSpPr>
        <p:spPr>
          <a:xfrm>
            <a:off x="4694040" y="19998000"/>
            <a:ext cx="180576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94560">
              <a:lnSpc>
                <a:spcPct val="100000"/>
              </a:lnSpc>
            </a:pPr>
            <a:r>
              <a:rPr lang="en-US" sz="2400" b="1" strike="noStrike" spc="-1" err="1">
                <a:solidFill>
                  <a:srgbClr val="FF0000"/>
                </a:solidFill>
                <a:latin typeface="Chalkboard"/>
              </a:rPr>
              <a:t>SiPM</a:t>
            </a:r>
            <a:r>
              <a:rPr lang="en-US" sz="2400" b="1" strike="noStrike" spc="-1">
                <a:solidFill>
                  <a:srgbClr val="FF0000"/>
                </a:solidFill>
                <a:latin typeface="Chalkboard"/>
              </a:rPr>
              <a:t> array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F8EC0-A765-7581-CC20-61A811D3006C}"/>
              </a:ext>
            </a:extLst>
          </p:cNvPr>
          <p:cNvSpPr txBox="1"/>
          <p:nvPr/>
        </p:nvSpPr>
        <p:spPr>
          <a:xfrm>
            <a:off x="981654" y="4607646"/>
            <a:ext cx="3604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State of the art Total-Body PET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1216B-BDAC-E422-95E7-4581C68F5020}"/>
              </a:ext>
            </a:extLst>
          </p:cNvPr>
          <p:cNvSpPr txBox="1"/>
          <p:nvPr/>
        </p:nvSpPr>
        <p:spPr>
          <a:xfrm>
            <a:off x="6195437" y="4484827"/>
            <a:ext cx="59209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ea typeface="+mn-lt"/>
                <a:cs typeface="+mn-lt"/>
              </a:rPr>
              <a:t>Cartoon of fluorodeoxyglucose (FDG) e</a:t>
            </a:r>
            <a:r>
              <a:rPr lang="en-US" b="1" baseline="30000" dirty="0">
                <a:ea typeface="+mn-lt"/>
                <a:cs typeface="+mn-lt"/>
              </a:rPr>
              <a:t>+</a:t>
            </a:r>
            <a:r>
              <a:rPr lang="en-US" b="1" dirty="0">
                <a:ea typeface="+mn-lt"/>
                <a:cs typeface="+mn-lt"/>
              </a:rPr>
              <a:t> annihilation, two 511 keV </a:t>
            </a:r>
            <a:r>
              <a:rPr lang="en-US" b="1" dirty="0">
                <a:latin typeface="Symbol"/>
                <a:ea typeface="+mn-lt"/>
                <a:cs typeface="+mn-lt"/>
                <a:sym typeface="Symbol"/>
              </a:rPr>
              <a:t>g</a:t>
            </a:r>
            <a:r>
              <a:rPr lang="en-US" b="1" dirty="0">
                <a:latin typeface="Aptos"/>
                <a:ea typeface="+mn-lt"/>
                <a:cs typeface="+mn-lt"/>
              </a:rPr>
              <a:t>'s coincident</a:t>
            </a:r>
            <a:r>
              <a:rPr lang="en-US" b="1" dirty="0">
                <a:ea typeface="+mn-lt"/>
                <a:cs typeface="+mn-lt"/>
              </a:rPr>
              <a:t> in detectors for tomography </a:t>
            </a:r>
            <a:endParaRPr lang="en-US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8CC83BD-41AC-BBCB-C27C-16C04A18DC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5" r="55469" b="562"/>
          <a:stretch/>
        </p:blipFill>
        <p:spPr>
          <a:xfrm>
            <a:off x="451266" y="2172717"/>
            <a:ext cx="2218502" cy="2306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6C1DCC-2850-4E0E-0E9F-A939602D8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25" r="4911" b="562"/>
          <a:stretch/>
        </p:blipFill>
        <p:spPr>
          <a:xfrm>
            <a:off x="2862184" y="2172715"/>
            <a:ext cx="2493415" cy="230648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1674AFF-041A-9A7F-242E-54460E4FC7E9}"/>
              </a:ext>
            </a:extLst>
          </p:cNvPr>
          <p:cNvSpPr txBox="1"/>
          <p:nvPr/>
        </p:nvSpPr>
        <p:spPr>
          <a:xfrm>
            <a:off x="113438" y="113096"/>
            <a:ext cx="11953457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ea typeface="+mn-lt"/>
                <a:cs typeface="+mn-lt"/>
              </a:rPr>
              <a:t>Implementation and Capability Testing</a:t>
            </a:r>
            <a:r>
              <a:rPr lang="en-US" sz="2800" b="1">
                <a:ea typeface="+mn-lt"/>
                <a:cs typeface="+mn-lt"/>
              </a:rPr>
              <a:t> of </a:t>
            </a:r>
            <a:r>
              <a:rPr lang="en-US" sz="2800" b="1">
                <a:solidFill>
                  <a:schemeClr val="accent1"/>
                </a:solidFill>
                <a:ea typeface="+mn-lt"/>
                <a:cs typeface="+mn-lt"/>
              </a:rPr>
              <a:t>Scalable Streaming Readout Data Acquisition and Analysis Architecture</a:t>
            </a:r>
            <a:r>
              <a:rPr lang="en-US" sz="2800" b="1">
                <a:ea typeface="+mn-lt"/>
                <a:cs typeface="+mn-lt"/>
              </a:rPr>
              <a:t> for </a:t>
            </a:r>
            <a:r>
              <a:rPr lang="en-US" sz="2800" b="1">
                <a:solidFill>
                  <a:schemeClr val="accent3"/>
                </a:solidFill>
                <a:ea typeface="+mn-lt"/>
                <a:cs typeface="+mn-lt"/>
              </a:rPr>
              <a:t>Medical Imaging</a:t>
            </a:r>
            <a:r>
              <a:rPr lang="en-US" sz="2800" b="1">
                <a:ea typeface="+mn-lt"/>
                <a:cs typeface="+mn-lt"/>
              </a:rPr>
              <a:t> </a:t>
            </a:r>
            <a:endParaRPr lang="en-US" sz="2800" b="1"/>
          </a:p>
          <a:p>
            <a:pPr algn="ctr"/>
            <a:endParaRPr lang="en-US" sz="2800" b="1"/>
          </a:p>
          <a:p>
            <a:pPr algn="ctr"/>
            <a:r>
              <a:rPr lang="en-US" sz="2400" b="1">
                <a:ea typeface="+mn-lt"/>
                <a:cs typeface="+mn-lt"/>
              </a:rPr>
              <a:t>Towards Modular Human Total-body Positron-Emission Tomography (PET) </a:t>
            </a:r>
            <a:endParaRPr lang="en-US" sz="2400" b="1"/>
          </a:p>
          <a:p>
            <a:pPr algn="ctr"/>
            <a:endParaRPr lang="en-US" sz="2800" b="1"/>
          </a:p>
          <a:p>
            <a:pPr algn="ctr"/>
            <a:endParaRPr lang="en-US" sz="28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E447F-AB1F-E7DB-D650-6ECF96E4F485}"/>
              </a:ext>
            </a:extLst>
          </p:cNvPr>
          <p:cNvSpPr txBox="1"/>
          <p:nvPr/>
        </p:nvSpPr>
        <p:spPr>
          <a:xfrm>
            <a:off x="3743782" y="5946578"/>
            <a:ext cx="470963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cs typeface="Calibri" panose="020F0502020204030204"/>
              </a:rPr>
              <a:t>LDRD - July 26, 2024</a:t>
            </a:r>
            <a:endParaRPr lang="en-US" b="1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E505A5-DA5A-42AC-D494-4D789D298E9E}"/>
              </a:ext>
            </a:extLst>
          </p:cNvPr>
          <p:cNvGrpSpPr/>
          <p:nvPr/>
        </p:nvGrpSpPr>
        <p:grpSpPr>
          <a:xfrm>
            <a:off x="8233143" y="2212083"/>
            <a:ext cx="1591056" cy="1950719"/>
            <a:chOff x="1670523" y="4157733"/>
            <a:chExt cx="1591056" cy="1950719"/>
          </a:xfrm>
        </p:grpSpPr>
        <p:sp>
          <p:nvSpPr>
            <p:cNvPr id="6" name="Explosion: 14 Points 5">
              <a:extLst>
                <a:ext uri="{FF2B5EF4-FFF2-40B4-BE49-F238E27FC236}">
                  <a16:creationId xmlns:a16="http://schemas.microsoft.com/office/drawing/2014/main" id="{D11E3E84-39FF-10F5-3B4D-6026962E69C4}"/>
                </a:ext>
              </a:extLst>
            </p:cNvPr>
            <p:cNvSpPr/>
            <p:nvPr/>
          </p:nvSpPr>
          <p:spPr>
            <a:xfrm>
              <a:off x="1975104" y="4791456"/>
              <a:ext cx="1024128" cy="694944"/>
            </a:xfrm>
            <a:prstGeom prst="irregularSeal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 b="1">
                  <a:solidFill>
                    <a:schemeClr val="tx1"/>
                  </a:solidFill>
                </a:rPr>
                <a:t>F-18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303FC6D-FE69-710D-E17C-4A4EB0033909}"/>
                </a:ext>
              </a:extLst>
            </p:cNvPr>
            <p:cNvCxnSpPr/>
            <p:nvPr/>
          </p:nvCxnSpPr>
          <p:spPr>
            <a:xfrm>
              <a:off x="2529840" y="5245608"/>
              <a:ext cx="292608" cy="44500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86B4F5B-E72E-1536-4C0C-ACEC8B59B9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3120" y="4568952"/>
              <a:ext cx="298704" cy="4572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00BF4B56-1E2F-DCD5-D7DF-CCA3B7021095}"/>
                </a:ext>
              </a:extLst>
            </p:cNvPr>
            <p:cNvSpPr/>
            <p:nvPr/>
          </p:nvSpPr>
          <p:spPr>
            <a:xfrm rot="19800000">
              <a:off x="1670523" y="4157733"/>
              <a:ext cx="646176" cy="426720"/>
            </a:xfrm>
            <a:prstGeom prst="cub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tx1"/>
                  </a:solidFill>
                </a:rPr>
                <a:t>LYSO Pixel</a:t>
              </a:r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3F9DAD1B-BAA6-82C7-4EAB-97B3D4490C42}"/>
                </a:ext>
              </a:extLst>
            </p:cNvPr>
            <p:cNvSpPr/>
            <p:nvPr/>
          </p:nvSpPr>
          <p:spPr>
            <a:xfrm rot="19800000">
              <a:off x="2615403" y="5681732"/>
              <a:ext cx="646176" cy="426720"/>
            </a:xfrm>
            <a:prstGeom prst="cub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tx1"/>
                  </a:solidFill>
                </a:rPr>
                <a:t>LYSO Pixel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253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Project Description: SRO PET System Development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495300" y="1057274"/>
            <a:ext cx="7975627" cy="3480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>
                <a:ea typeface="+mn-lt"/>
                <a:cs typeface="+mn-lt"/>
              </a:rPr>
              <a:t>Why – strategic value and impact to the lab's mission: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en-US" sz="2000">
                <a:ea typeface="+mn-lt"/>
                <a:cs typeface="+mn-lt"/>
              </a:rPr>
              <a:t>To follow up on BRIC NIH/DOE joint workshops in 2021 and 2023</a:t>
            </a:r>
            <a:endParaRPr lang="en-US" sz="2000">
              <a:solidFill>
                <a:srgbClr val="FF0000"/>
              </a:solidFill>
              <a:ea typeface="+mn-lt"/>
              <a:cs typeface="+mn-lt"/>
            </a:endParaRPr>
          </a:p>
          <a:p>
            <a:pPr marL="342900" indent="-342900">
              <a:buFont typeface="Wingdings"/>
              <a:buChar char="§"/>
            </a:pPr>
            <a:r>
              <a:rPr lang="en-US" sz="2000">
                <a:ea typeface="+mn-lt"/>
                <a:cs typeface="+mn-lt"/>
              </a:rPr>
              <a:t>To explore modern DAQ and analysis outside of hall physics</a:t>
            </a:r>
          </a:p>
          <a:p>
            <a:pPr marL="342900" indent="-342900">
              <a:buFont typeface="Wingdings"/>
              <a:buChar char="§"/>
            </a:pPr>
            <a:r>
              <a:rPr lang="en-US" sz="2000">
                <a:ea typeface="+mn-lt"/>
                <a:cs typeface="+mn-lt"/>
              </a:rPr>
              <a:t>To apply </a:t>
            </a:r>
            <a:r>
              <a:rPr lang="en-US" sz="2000" err="1">
                <a:ea typeface="+mn-lt"/>
                <a:cs typeface="+mn-lt"/>
              </a:rPr>
              <a:t>JLab's</a:t>
            </a:r>
            <a:r>
              <a:rPr lang="en-US" sz="2000">
                <a:ea typeface="+mn-lt"/>
                <a:cs typeface="+mn-lt"/>
              </a:rPr>
              <a:t> technology to biomedicine in service of BRIC mission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en-US" sz="2000">
                <a:ea typeface="+mn-lt"/>
                <a:cs typeface="+mn-lt"/>
              </a:rPr>
              <a:t>To enable medical imaging system research at </a:t>
            </a:r>
            <a:r>
              <a:rPr lang="en-US" sz="2000" err="1">
                <a:ea typeface="+mn-lt"/>
                <a:cs typeface="+mn-lt"/>
              </a:rPr>
              <a:t>JLab</a:t>
            </a:r>
            <a:r>
              <a:rPr lang="en-US" sz="2000">
                <a:ea typeface="+mn-lt"/>
                <a:cs typeface="+mn-lt"/>
              </a:rPr>
              <a:t> with the BRIC:</a:t>
            </a:r>
            <a:endParaRPr lang="en-US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PET detector basic research</a:t>
            </a:r>
          </a:p>
          <a:p>
            <a:pPr marL="800100" lvl="1" indent="-342900"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DAQ and analysis configuration platform</a:t>
            </a:r>
          </a:p>
          <a:p>
            <a:pPr marL="800100" lvl="1" indent="-342900"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Hadron-beam radiotherapy QA capabilities – real-time PET diagnostics</a:t>
            </a:r>
          </a:p>
          <a:p>
            <a:pPr marL="800100" lvl="1" indent="-342900"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Total-Body PET systems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en-US" sz="2000">
                <a:ea typeface="+mn-lt"/>
                <a:cs typeface="+mn-lt"/>
              </a:rPr>
              <a:t>To attract</a:t>
            </a:r>
            <a:r>
              <a:rPr lang="en-US" sz="2000"/>
              <a:t> outside industry or</a:t>
            </a:r>
            <a:br>
              <a:rPr lang="en-US" sz="2000"/>
            </a:br>
            <a:r>
              <a:rPr lang="en-US" sz="2000"/>
              <a:t> funding agency partnerships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A58F11-472E-50EF-BA7B-EE074D1170A1}"/>
              </a:ext>
            </a:extLst>
          </p:cNvPr>
          <p:cNvGrpSpPr/>
          <p:nvPr/>
        </p:nvGrpSpPr>
        <p:grpSpPr>
          <a:xfrm>
            <a:off x="8735792" y="1483906"/>
            <a:ext cx="3293662" cy="4467355"/>
            <a:chOff x="8682918" y="2511466"/>
            <a:chExt cx="2923907" cy="38920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E8B34E-710A-5688-6501-A53749CA1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856" r="-217" b="16792"/>
            <a:stretch/>
          </p:blipFill>
          <p:spPr>
            <a:xfrm>
              <a:off x="8685097" y="3349571"/>
              <a:ext cx="2920429" cy="280577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2A93B5-F986-D4D0-2C33-D60019B8D663}"/>
                </a:ext>
              </a:extLst>
            </p:cNvPr>
            <p:cNvSpPr txBox="1"/>
            <p:nvPr/>
          </p:nvSpPr>
          <p:spPr>
            <a:xfrm>
              <a:off x="8682918" y="6189034"/>
              <a:ext cx="2923907" cy="21451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/>
                <a:t>Report from the first NIH/DOE Joint Workshop (2021)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DE93A3-55B1-D663-C853-60553766F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6599" y="2511466"/>
              <a:ext cx="2919530" cy="84011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436EAB-9071-29F7-78D5-A7C5103CA785}"/>
              </a:ext>
            </a:extLst>
          </p:cNvPr>
          <p:cNvGrpSpPr/>
          <p:nvPr/>
        </p:nvGrpSpPr>
        <p:grpSpPr>
          <a:xfrm>
            <a:off x="4357290" y="3742770"/>
            <a:ext cx="4086334" cy="3056484"/>
            <a:chOff x="4387770" y="3669618"/>
            <a:chExt cx="4086334" cy="30564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6BDB18-92B2-1E20-151A-0A444439E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770" y="3669618"/>
              <a:ext cx="4086334" cy="278396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7E8B48-778A-C107-BB69-D51D30191BDF}"/>
                </a:ext>
              </a:extLst>
            </p:cNvPr>
            <p:cNvSpPr txBox="1"/>
            <p:nvPr/>
          </p:nvSpPr>
          <p:spPr>
            <a:xfrm>
              <a:off x="4388249" y="6473785"/>
              <a:ext cx="4084320" cy="25231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/>
                <a:t>BRIC Ribbon Cutting, March 24, 2023</a:t>
              </a:r>
              <a:endParaRPr lang="en-US" b="1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BEA05-5970-5D30-4281-04488A4A16EF}"/>
              </a:ext>
            </a:extLst>
          </p:cNvPr>
          <p:cNvGrpSpPr/>
          <p:nvPr/>
        </p:nvGrpSpPr>
        <p:grpSpPr>
          <a:xfrm>
            <a:off x="261203" y="4762638"/>
            <a:ext cx="3780544" cy="1801093"/>
            <a:chOff x="261203" y="5008171"/>
            <a:chExt cx="3780544" cy="18010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5C0519-03B2-37C4-0BC1-DD9FDD273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203" y="5008171"/>
              <a:ext cx="3780544" cy="10582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4A9B0A-BD15-3613-1FA1-ABF13D081226}"/>
                </a:ext>
              </a:extLst>
            </p:cNvPr>
            <p:cNvSpPr txBox="1"/>
            <p:nvPr/>
          </p:nvSpPr>
          <p:spPr>
            <a:xfrm>
              <a:off x="431800" y="6070600"/>
              <a:ext cx="3606799" cy="738664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/>
                <a:t>BRIC serves as a clearinghouse for biomedical applications, partnerships, and technology transfer at </a:t>
              </a:r>
              <a:r>
                <a:rPr lang="en-US" sz="1400" b="1" err="1"/>
                <a:t>JLab</a:t>
              </a:r>
              <a:endParaRPr lang="en-US" sz="1400" b="1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408DA7A-961B-AE71-554C-818955677500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77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Project Description: SRO PET System Development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495300" y="1057274"/>
            <a:ext cx="11401425" cy="4188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>
                <a:ea typeface="+mn-lt"/>
                <a:cs typeface="+mn-lt"/>
              </a:rPr>
              <a:t>What: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en-US" sz="2000" u="sng">
                <a:ea typeface="+mn-lt"/>
                <a:cs typeface="+mn-lt"/>
              </a:rPr>
              <a:t>SRO DAQ and parallelized PET analysis implementation </a:t>
            </a: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/>
          </a:p>
          <a:p>
            <a:pPr marL="342900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342900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342900" indent="-342900">
              <a:buFont typeface="Wingdings"/>
              <a:buChar char="§"/>
            </a:pPr>
            <a:r>
              <a:rPr lang="en-US" sz="2000" u="sng">
                <a:ea typeface="+mn-lt"/>
                <a:cs typeface="+mn-lt"/>
              </a:rPr>
              <a:t>Deployed with a new prototype PET detector system</a:t>
            </a:r>
          </a:p>
          <a:p>
            <a:pPr marL="342900" indent="-342900">
              <a:buFont typeface="Wingdings"/>
              <a:buChar char="§"/>
            </a:pPr>
            <a:endParaRPr lang="en-US" sz="200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E60CEC-1156-2767-4BC7-B56F4CA69712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4B561-86BA-CE60-3E13-CB3015DE1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674" y="1165747"/>
            <a:ext cx="3152013" cy="1609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034E28-304A-0A06-F26B-4F088158E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046" y="2080447"/>
            <a:ext cx="3933063" cy="1929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F78554-DEAF-0527-3172-4DE0630A7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803" y="3681361"/>
            <a:ext cx="2291915" cy="2506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959514-8FDD-277C-F301-5A3867D1BF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01" t="51039" r="706" b="104"/>
          <a:stretch/>
        </p:blipFill>
        <p:spPr>
          <a:xfrm>
            <a:off x="10222458" y="3793859"/>
            <a:ext cx="1740587" cy="17036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B9AD39-6419-6EB7-34F6-237BA60A79AF}"/>
              </a:ext>
            </a:extLst>
          </p:cNvPr>
          <p:cNvSpPr txBox="1"/>
          <p:nvPr/>
        </p:nvSpPr>
        <p:spPr>
          <a:xfrm>
            <a:off x="9991344" y="5559551"/>
            <a:ext cx="2200656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8-detector geometry configuration to test horizontal and vertical SRO PET parallelization</a:t>
            </a:r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ACAB56-1F20-3994-7755-60E6434D588B}"/>
              </a:ext>
            </a:extLst>
          </p:cNvPr>
          <p:cNvSpPr txBox="1"/>
          <p:nvPr/>
        </p:nvSpPr>
        <p:spPr>
          <a:xfrm>
            <a:off x="7815072" y="2743199"/>
            <a:ext cx="35234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Schematic showing difference of traditional, triggered PET coincidence DAQ vs. Streaming Read-Out (SRO) DAQ paradigm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2813DB-D684-47CA-01FD-9EED40241781}"/>
              </a:ext>
            </a:extLst>
          </p:cNvPr>
          <p:cNvSpPr txBox="1"/>
          <p:nvPr/>
        </p:nvSpPr>
        <p:spPr>
          <a:xfrm>
            <a:off x="2944368" y="3968495"/>
            <a:ext cx="37246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Rendering of UC Davis EXPLORER system (left) and a representative total-body PET scan (right)</a:t>
            </a:r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01CF91-1182-00F5-3709-158D6790405F}"/>
              </a:ext>
            </a:extLst>
          </p:cNvPr>
          <p:cNvGrpSpPr/>
          <p:nvPr/>
        </p:nvGrpSpPr>
        <p:grpSpPr>
          <a:xfrm>
            <a:off x="780507" y="2042421"/>
            <a:ext cx="1591056" cy="1950719"/>
            <a:chOff x="1670523" y="4157733"/>
            <a:chExt cx="1591056" cy="1950719"/>
          </a:xfrm>
        </p:grpSpPr>
        <p:sp>
          <p:nvSpPr>
            <p:cNvPr id="29" name="Explosion: 14 Points 28">
              <a:extLst>
                <a:ext uri="{FF2B5EF4-FFF2-40B4-BE49-F238E27FC236}">
                  <a16:creationId xmlns:a16="http://schemas.microsoft.com/office/drawing/2014/main" id="{9B8EB46C-2433-8E23-4797-0FB5C4B6D801}"/>
                </a:ext>
              </a:extLst>
            </p:cNvPr>
            <p:cNvSpPr/>
            <p:nvPr/>
          </p:nvSpPr>
          <p:spPr>
            <a:xfrm>
              <a:off x="1975104" y="4791456"/>
              <a:ext cx="1024128" cy="694944"/>
            </a:xfrm>
            <a:prstGeom prst="irregularSeal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 b="1">
                  <a:solidFill>
                    <a:schemeClr val="tx1"/>
                  </a:solidFill>
                </a:rPr>
                <a:t>F-18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7421BAF-8CA7-5098-FAE4-A61E8D30192B}"/>
                </a:ext>
              </a:extLst>
            </p:cNvPr>
            <p:cNvCxnSpPr/>
            <p:nvPr/>
          </p:nvCxnSpPr>
          <p:spPr>
            <a:xfrm>
              <a:off x="2529840" y="5245608"/>
              <a:ext cx="292608" cy="44500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217069-8FC9-3383-7C5F-B7AA50F7EF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3120" y="4568952"/>
              <a:ext cx="298704" cy="4572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FAD1A215-44C6-CE7C-DEA0-E24FDD4C2F51}"/>
                </a:ext>
              </a:extLst>
            </p:cNvPr>
            <p:cNvSpPr/>
            <p:nvPr/>
          </p:nvSpPr>
          <p:spPr>
            <a:xfrm rot="19800000">
              <a:off x="1670523" y="4157733"/>
              <a:ext cx="646176" cy="426720"/>
            </a:xfrm>
            <a:prstGeom prst="cub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tx1"/>
                  </a:solidFill>
                </a:rPr>
                <a:t>LYSO Pixel</a:t>
              </a:r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6F42127F-F3BB-0ABC-A74F-37E08A113F24}"/>
                </a:ext>
              </a:extLst>
            </p:cNvPr>
            <p:cNvSpPr/>
            <p:nvPr/>
          </p:nvSpPr>
          <p:spPr>
            <a:xfrm rot="19800000">
              <a:off x="2615403" y="5681732"/>
              <a:ext cx="646176" cy="426720"/>
            </a:xfrm>
            <a:prstGeom prst="cub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tx1"/>
                  </a:solidFill>
                </a:rPr>
                <a:t>LYSO Pixel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34DD57E-369F-468F-E09E-4A09870964A6}"/>
              </a:ext>
            </a:extLst>
          </p:cNvPr>
          <p:cNvSpPr txBox="1"/>
          <p:nvPr/>
        </p:nvSpPr>
        <p:spPr>
          <a:xfrm>
            <a:off x="6729984" y="6187439"/>
            <a:ext cx="35722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LYSO, </a:t>
            </a:r>
            <a:r>
              <a:rPr lang="en-US" sz="900" b="1" err="1">
                <a:ea typeface="+mn-lt"/>
                <a:cs typeface="+mn-lt"/>
              </a:rPr>
              <a:t>SiPM</a:t>
            </a:r>
            <a:r>
              <a:rPr lang="en-US" sz="900" b="1">
                <a:ea typeface="+mn-lt"/>
                <a:cs typeface="+mn-lt"/>
              </a:rPr>
              <a:t>, PETIROC ASIC, and FPGA based PET detector prototype developed for RD&amp;I group's SRO PET prototype system</a:t>
            </a:r>
            <a:endParaRPr lang="en-US" sz="16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34E4F-3838-5D80-A797-F8EB31138653}"/>
              </a:ext>
            </a:extLst>
          </p:cNvPr>
          <p:cNvSpPr txBox="1"/>
          <p:nvPr/>
        </p:nvSpPr>
        <p:spPr>
          <a:xfrm>
            <a:off x="290576" y="4076191"/>
            <a:ext cx="2648712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Cartoon of positron annihilation and two 511 keV gammas coincident in crystal scintillator measurements for tomography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7938C9-7916-73FA-BB51-2FFB53B5F78C}"/>
              </a:ext>
            </a:extLst>
          </p:cNvPr>
          <p:cNvSpPr txBox="1"/>
          <p:nvPr/>
        </p:nvSpPr>
        <p:spPr>
          <a:xfrm>
            <a:off x="507999" y="5122334"/>
            <a:ext cx="5808134" cy="15874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1111"/>
              </a:lnSpc>
            </a:pPr>
            <a:r>
              <a:rPr lang="en-US" sz="1100" u="sng">
                <a:ea typeface="+mn-lt"/>
                <a:cs typeface="+mn-lt"/>
              </a:rPr>
              <a:t>FEDAQ</a:t>
            </a:r>
            <a:r>
              <a:rPr lang="en-US" sz="1100">
                <a:ea typeface="+mn-lt"/>
                <a:cs typeface="+mn-lt"/>
              </a:rPr>
              <a:t>: Fast Electronics and Data Acquisition group</a:t>
            </a:r>
            <a:endParaRPr lang="en-US" sz="1100"/>
          </a:p>
          <a:p>
            <a:pPr marL="171450" indent="-171450">
              <a:lnSpc>
                <a:spcPct val="111111"/>
              </a:lnSpc>
              <a:buFont typeface="Arial"/>
              <a:buChar char="•"/>
            </a:pPr>
            <a:r>
              <a:rPr lang="en-US" sz="1100">
                <a:cs typeface="Segoe UI"/>
              </a:rPr>
              <a:t>Benjamin </a:t>
            </a:r>
            <a:r>
              <a:rPr lang="en-US" sz="1100" err="1">
                <a:cs typeface="Segoe UI"/>
              </a:rPr>
              <a:t>Raydo</a:t>
            </a:r>
            <a:r>
              <a:rPr lang="en-US" sz="1100">
                <a:cs typeface="Segoe UI"/>
              </a:rPr>
              <a:t> represent the FEDAQ group on this proposal</a:t>
            </a:r>
          </a:p>
          <a:p>
            <a:pPr>
              <a:lnSpc>
                <a:spcPct val="111111"/>
              </a:lnSpc>
            </a:pPr>
            <a:r>
              <a:rPr lang="en-US" sz="1100" u="sng">
                <a:cs typeface="Segoe UI"/>
              </a:rPr>
              <a:t>LYSO</a:t>
            </a:r>
            <a:r>
              <a:rPr lang="en-US" sz="1100">
                <a:cs typeface="Segoe UI"/>
              </a:rPr>
              <a:t>: </a:t>
            </a:r>
            <a:r>
              <a:rPr lang="en-US" sz="1100">
                <a:ea typeface="+mn-lt"/>
                <a:cs typeface="+mn-lt"/>
              </a:rPr>
              <a:t>Lutetium-yttrium </a:t>
            </a:r>
            <a:r>
              <a:rPr lang="en-US" sz="1100" err="1">
                <a:ea typeface="+mn-lt"/>
                <a:cs typeface="+mn-lt"/>
              </a:rPr>
              <a:t>oxyorthosilicate</a:t>
            </a:r>
            <a:endParaRPr lang="en-US" sz="1100">
              <a:cs typeface="Segoe UI"/>
            </a:endParaRPr>
          </a:p>
          <a:p>
            <a:pPr marL="171450" indent="-171450">
              <a:lnSpc>
                <a:spcPct val="111111"/>
              </a:lnSpc>
              <a:buFont typeface="Arial"/>
              <a:buChar char="•"/>
            </a:pPr>
            <a:r>
              <a:rPr lang="en-US" sz="1100">
                <a:cs typeface="Segoe UI"/>
              </a:rPr>
              <a:t>Used as the sensitive detector for gamma conversion to optical photons</a:t>
            </a:r>
          </a:p>
          <a:p>
            <a:pPr>
              <a:lnSpc>
                <a:spcPct val="111111"/>
              </a:lnSpc>
            </a:pPr>
            <a:r>
              <a:rPr lang="en-US" sz="1100" u="sng" err="1">
                <a:cs typeface="Segoe UI"/>
              </a:rPr>
              <a:t>SiPM</a:t>
            </a:r>
            <a:r>
              <a:rPr lang="en-US" sz="1100">
                <a:cs typeface="Segoe UI"/>
              </a:rPr>
              <a:t>: Silicon Photo-Multiplier</a:t>
            </a:r>
          </a:p>
          <a:p>
            <a:pPr marL="171450" indent="-171450">
              <a:lnSpc>
                <a:spcPct val="111111"/>
              </a:lnSpc>
              <a:buFont typeface="Arial"/>
              <a:buChar char="•"/>
            </a:pPr>
            <a:r>
              <a:rPr lang="en-US" sz="1100">
                <a:cs typeface="Segoe UI"/>
              </a:rPr>
              <a:t>Multi-pixel analog optical photon signal conversion and amplification device, feeds to ASIC</a:t>
            </a:r>
          </a:p>
          <a:p>
            <a:pPr>
              <a:lnSpc>
                <a:spcPct val="111111"/>
              </a:lnSpc>
            </a:pPr>
            <a:r>
              <a:rPr lang="en-US" sz="1100" u="sng">
                <a:cs typeface="Segoe UI"/>
              </a:rPr>
              <a:t>PETIROC</a:t>
            </a:r>
            <a:r>
              <a:rPr lang="en-US" sz="1100">
                <a:cs typeface="Segoe UI"/>
              </a:rPr>
              <a:t>: An application specific integrated circuit (ASIC) used for </a:t>
            </a:r>
            <a:r>
              <a:rPr lang="en-US" sz="1100" err="1">
                <a:cs typeface="Segoe UI"/>
              </a:rPr>
              <a:t>SiPM</a:t>
            </a:r>
            <a:r>
              <a:rPr lang="en-US" sz="1100">
                <a:cs typeface="Segoe UI"/>
              </a:rPr>
              <a:t> signal processing</a:t>
            </a:r>
            <a:endParaRPr lang="en-US" sz="1100"/>
          </a:p>
          <a:p>
            <a:pPr marL="171450" indent="-171450">
              <a:lnSpc>
                <a:spcPct val="111111"/>
              </a:lnSpc>
              <a:buFont typeface="Arial"/>
              <a:buChar char="•"/>
            </a:pPr>
            <a:r>
              <a:rPr lang="en-US" sz="1100">
                <a:cs typeface="Segoe UI"/>
              </a:rPr>
              <a:t>PETIROC is tuned to work well for PET where sub-nanosecond timing resolution is needed</a:t>
            </a:r>
          </a:p>
        </p:txBody>
      </p:sp>
    </p:spTree>
    <p:extLst>
      <p:ext uri="{BB962C8B-B14F-4D97-AF65-F5344CB8AC3E}">
        <p14:creationId xmlns:p14="http://schemas.microsoft.com/office/powerpoint/2010/main" val="3355229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Project Description: SRO PET System Development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495300" y="1057274"/>
            <a:ext cx="11401425" cy="4496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>
                <a:ea typeface="+mn-lt"/>
                <a:cs typeface="+mn-lt"/>
              </a:rPr>
              <a:t>What: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en-US" sz="2000" u="sng">
                <a:ea typeface="+mn-lt"/>
                <a:cs typeface="+mn-lt"/>
              </a:rPr>
              <a:t>SRO DAQ and parallelized PET analysis implementation</a:t>
            </a: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endParaRPr lang="en-US"/>
          </a:p>
          <a:p>
            <a:pPr marL="342900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342900" indent="-342900">
              <a:buFont typeface="Wingdings"/>
              <a:buChar char="§"/>
            </a:pPr>
            <a:endParaRPr lang="en-US" sz="2000">
              <a:ea typeface="+mn-lt"/>
              <a:cs typeface="+mn-lt"/>
            </a:endParaRPr>
          </a:p>
          <a:p>
            <a:pPr marL="342900" indent="-342900">
              <a:buFont typeface="Wingdings"/>
              <a:buChar char="§"/>
            </a:pPr>
            <a:r>
              <a:rPr lang="en-US" sz="2000" u="sng">
                <a:ea typeface="+mn-lt"/>
                <a:cs typeface="+mn-lt"/>
              </a:rPr>
              <a:t>Deployed with a new prototype PET detector system</a:t>
            </a:r>
          </a:p>
          <a:p>
            <a:pPr marL="342900" indent="-342900">
              <a:buFont typeface="Wingdings"/>
              <a:buChar char="§"/>
            </a:pPr>
            <a:r>
              <a:rPr lang="en-US" sz="2000" u="sng">
                <a:ea typeface="+mn-lt"/>
                <a:cs typeface="+mn-lt"/>
              </a:rPr>
              <a:t>Performing system scaling capability testing</a:t>
            </a:r>
          </a:p>
          <a:p>
            <a:pPr marL="342900" indent="-342900">
              <a:buFont typeface="Wingdings"/>
              <a:buChar char="§"/>
            </a:pP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34E28-304A-0A06-F26B-4F088158E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046" y="2080447"/>
            <a:ext cx="3933063" cy="1929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959514-8FDD-277C-F301-5A3867D1B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01" t="51039" r="706" b="104"/>
          <a:stretch/>
        </p:blipFill>
        <p:spPr>
          <a:xfrm>
            <a:off x="7156170" y="4330307"/>
            <a:ext cx="2203883" cy="2148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29C6C-2CBC-093F-BF2E-04671EAFA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785" y="5339356"/>
            <a:ext cx="2199211" cy="1489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58E76A-33AA-7BAA-1E80-7A61E68F6118}"/>
              </a:ext>
            </a:extLst>
          </p:cNvPr>
          <p:cNvSpPr txBox="1"/>
          <p:nvPr/>
        </p:nvSpPr>
        <p:spPr>
          <a:xfrm>
            <a:off x="3584448" y="5279136"/>
            <a:ext cx="151790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>
                <a:ea typeface="+mn-lt"/>
                <a:cs typeface="+mn-lt"/>
              </a:rPr>
              <a:t>Goldschmidt, et al. "Towards software-based real-time singles and coincidence processing of digital PET detector raw data." IEEE Transactions on Nuclear Science 60, no. 3 (2013): 1550-1559.</a:t>
            </a:r>
            <a:endParaRPr lang="en-US" sz="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7FA8D8-2856-895E-D652-470F330641E2}"/>
              </a:ext>
            </a:extLst>
          </p:cNvPr>
          <p:cNvSpPr txBox="1"/>
          <p:nvPr/>
        </p:nvSpPr>
        <p:spPr>
          <a:xfrm>
            <a:off x="3474720" y="6126479"/>
            <a:ext cx="17434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Multi-threaded PET analysis scaling performance for Philips' digital </a:t>
            </a:r>
            <a:r>
              <a:rPr lang="en-US" sz="900" b="1" err="1">
                <a:ea typeface="+mn-lt"/>
                <a:cs typeface="+mn-lt"/>
              </a:rPr>
              <a:t>SiPM</a:t>
            </a:r>
            <a:r>
              <a:rPr lang="en-US" sz="900" b="1">
                <a:ea typeface="+mn-lt"/>
                <a:cs typeface="+mn-lt"/>
              </a:rPr>
              <a:t> "EXPLORER" development</a:t>
            </a:r>
            <a:endParaRPr lang="en-US" sz="90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9AD39-6419-6EB7-34F6-237BA60A79AF}"/>
              </a:ext>
            </a:extLst>
          </p:cNvPr>
          <p:cNvSpPr txBox="1"/>
          <p:nvPr/>
        </p:nvSpPr>
        <p:spPr>
          <a:xfrm>
            <a:off x="6882384" y="6480047"/>
            <a:ext cx="2743200" cy="375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8-detector geometry configuration to test horizontal and vertical SRO PET parallelization</a:t>
            </a:r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2813DB-D684-47CA-01FD-9EED40241781}"/>
              </a:ext>
            </a:extLst>
          </p:cNvPr>
          <p:cNvSpPr txBox="1"/>
          <p:nvPr/>
        </p:nvSpPr>
        <p:spPr>
          <a:xfrm>
            <a:off x="2944368" y="3968495"/>
            <a:ext cx="37246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Rendering of UC Davis EXPLORER system (left) and a representative total-body PET scan (right)</a:t>
            </a:r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01CF91-1182-00F5-3709-158D6790405F}"/>
              </a:ext>
            </a:extLst>
          </p:cNvPr>
          <p:cNvGrpSpPr/>
          <p:nvPr/>
        </p:nvGrpSpPr>
        <p:grpSpPr>
          <a:xfrm>
            <a:off x="780507" y="2042421"/>
            <a:ext cx="1591056" cy="1950719"/>
            <a:chOff x="1670523" y="4157733"/>
            <a:chExt cx="1591056" cy="1950719"/>
          </a:xfrm>
        </p:grpSpPr>
        <p:sp>
          <p:nvSpPr>
            <p:cNvPr id="29" name="Explosion: 14 Points 28">
              <a:extLst>
                <a:ext uri="{FF2B5EF4-FFF2-40B4-BE49-F238E27FC236}">
                  <a16:creationId xmlns:a16="http://schemas.microsoft.com/office/drawing/2014/main" id="{9B8EB46C-2433-8E23-4797-0FB5C4B6D801}"/>
                </a:ext>
              </a:extLst>
            </p:cNvPr>
            <p:cNvSpPr/>
            <p:nvPr/>
          </p:nvSpPr>
          <p:spPr>
            <a:xfrm>
              <a:off x="1975104" y="4791456"/>
              <a:ext cx="1024128" cy="694944"/>
            </a:xfrm>
            <a:prstGeom prst="irregularSeal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 b="1">
                  <a:solidFill>
                    <a:schemeClr val="tx1"/>
                  </a:solidFill>
                </a:rPr>
                <a:t>F-18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7421BAF-8CA7-5098-FAE4-A61E8D30192B}"/>
                </a:ext>
              </a:extLst>
            </p:cNvPr>
            <p:cNvCxnSpPr/>
            <p:nvPr/>
          </p:nvCxnSpPr>
          <p:spPr>
            <a:xfrm>
              <a:off x="2529840" y="5245608"/>
              <a:ext cx="292608" cy="44500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217069-8FC9-3383-7C5F-B7AA50F7EF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3120" y="4568952"/>
              <a:ext cx="298704" cy="4572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FAD1A215-44C6-CE7C-DEA0-E24FDD4C2F51}"/>
                </a:ext>
              </a:extLst>
            </p:cNvPr>
            <p:cNvSpPr/>
            <p:nvPr/>
          </p:nvSpPr>
          <p:spPr>
            <a:xfrm rot="19800000">
              <a:off x="1670523" y="4157733"/>
              <a:ext cx="646176" cy="426720"/>
            </a:xfrm>
            <a:prstGeom prst="cub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tx1"/>
                  </a:solidFill>
                </a:rPr>
                <a:t>LYSO Pixel</a:t>
              </a:r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6F42127F-F3BB-0ABC-A74F-37E08A113F24}"/>
                </a:ext>
              </a:extLst>
            </p:cNvPr>
            <p:cNvSpPr/>
            <p:nvPr/>
          </p:nvSpPr>
          <p:spPr>
            <a:xfrm rot="19800000">
              <a:off x="2615403" y="5681732"/>
              <a:ext cx="646176" cy="426720"/>
            </a:xfrm>
            <a:prstGeom prst="cub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tx1"/>
                  </a:solidFill>
                </a:rPr>
                <a:t>LYSO Pixel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1AB5124-2653-6B80-A1D0-6E794F8D344B}"/>
              </a:ext>
            </a:extLst>
          </p:cNvPr>
          <p:cNvSpPr txBox="1"/>
          <p:nvPr/>
        </p:nvSpPr>
        <p:spPr>
          <a:xfrm>
            <a:off x="290576" y="4076191"/>
            <a:ext cx="2648712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Cartoon of positron annihilation and two 511 keV gammas coincident in crystal scintillator measurements for tomography</a:t>
            </a:r>
            <a:endParaRPr lang="en-US">
              <a:ea typeface="+mn-lt"/>
              <a:cs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15EE2B-9BCB-F54E-9BA8-ED38961D6FB5}"/>
              </a:ext>
            </a:extLst>
          </p:cNvPr>
          <p:cNvGrpSpPr/>
          <p:nvPr/>
        </p:nvGrpSpPr>
        <p:grpSpPr>
          <a:xfrm>
            <a:off x="6934539" y="1165747"/>
            <a:ext cx="5022088" cy="2843451"/>
            <a:chOff x="6934539" y="1165747"/>
            <a:chExt cx="5022088" cy="28434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18E3A6-D82B-BD4E-F9F1-F451A0BCC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9808" y="1165747"/>
              <a:ext cx="4498212" cy="229514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374C10-7145-EDA2-A4F7-3A0B6CB67DF6}"/>
                </a:ext>
              </a:extLst>
            </p:cNvPr>
            <p:cNvSpPr txBox="1"/>
            <p:nvPr/>
          </p:nvSpPr>
          <p:spPr>
            <a:xfrm>
              <a:off x="6934539" y="3547533"/>
              <a:ext cx="5022088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ea typeface="+mn-lt"/>
                  <a:cs typeface="+mn-lt"/>
                </a:rPr>
                <a:t>Schematic showing difference of traditional, triggered PET coincidence DAQ vs. Streaming Read-Out (SRO) DAQ paradigm</a:t>
              </a:r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931B2D-D555-745D-4F24-7AC4646F622B}"/>
                </a:ext>
              </a:extLst>
            </p:cNvPr>
            <p:cNvSpPr/>
            <p:nvPr/>
          </p:nvSpPr>
          <p:spPr>
            <a:xfrm>
              <a:off x="7260336" y="2078736"/>
              <a:ext cx="1761744" cy="8107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0C46A3-C73E-3E22-A152-E1F9D97AA2B0}"/>
                </a:ext>
              </a:extLst>
            </p:cNvPr>
            <p:cNvSpPr/>
            <p:nvPr/>
          </p:nvSpPr>
          <p:spPr>
            <a:xfrm>
              <a:off x="9330474" y="2078736"/>
              <a:ext cx="2403549" cy="40483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7D0A92-5E0B-C384-168C-88702AE1311E}"/>
                </a:ext>
              </a:extLst>
            </p:cNvPr>
            <p:cNvSpPr/>
            <p:nvPr/>
          </p:nvSpPr>
          <p:spPr>
            <a:xfrm>
              <a:off x="9330474" y="2519517"/>
              <a:ext cx="1860372" cy="448143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5754CDE-77F4-D308-AB5F-FA84514C0238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0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Project Description: SRO PET System Development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495300" y="1057274"/>
            <a:ext cx="11401425" cy="4219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>
                <a:ea typeface="+mn-lt"/>
                <a:cs typeface="+mn-lt"/>
              </a:rPr>
              <a:t>How: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en-US" sz="2000" u="sng">
                <a:ea typeface="+mn-lt"/>
                <a:cs typeface="+mn-lt"/>
              </a:rPr>
              <a:t>Building on RD&amp;I group's prototype PET detectors and data streaming system </a:t>
            </a:r>
          </a:p>
          <a:p>
            <a:pPr marL="342900" indent="-342900">
              <a:buFont typeface="Wingdings"/>
              <a:buChar char="§"/>
            </a:pPr>
            <a:endParaRPr lang="en-US" sz="2000"/>
          </a:p>
          <a:p>
            <a:pPr marL="342900" indent="-342900">
              <a:buFont typeface="Wingdings"/>
              <a:buChar char="§"/>
            </a:pPr>
            <a:endParaRPr lang="en-US" sz="2000"/>
          </a:p>
          <a:p>
            <a:pPr marL="342900" indent="-342900">
              <a:buFont typeface="Wingdings"/>
              <a:buChar char="§"/>
            </a:pPr>
            <a:endParaRPr lang="en-US" sz="2000"/>
          </a:p>
          <a:p>
            <a:pPr marL="342900" indent="-342900">
              <a:buFont typeface="Wingdings"/>
              <a:buChar char="§"/>
            </a:pPr>
            <a:endParaRPr lang="en-US" sz="2000"/>
          </a:p>
          <a:p>
            <a:pPr marL="342900" indent="-342900">
              <a:buFont typeface="Wingdings"/>
              <a:buChar char="§"/>
            </a:pPr>
            <a:endParaRPr lang="en-US" sz="2000"/>
          </a:p>
          <a:p>
            <a:pPr marL="342900" indent="-342900">
              <a:buFont typeface="Wingdings"/>
              <a:buChar char="§"/>
            </a:pPr>
            <a:endParaRPr lang="en-US" sz="2000"/>
          </a:p>
          <a:p>
            <a:pPr marL="342900" indent="-342900">
              <a:buFont typeface="Wingdings"/>
              <a:buChar char="§"/>
            </a:pPr>
            <a:endParaRPr lang="en-US" sz="2000"/>
          </a:p>
          <a:p>
            <a:pPr marL="342900" indent="-342900">
              <a:buFont typeface="Wingdings"/>
              <a:buChar char="§"/>
            </a:pPr>
            <a:endParaRPr lang="en-US" sz="2000"/>
          </a:p>
          <a:p>
            <a:pPr marL="342900" indent="-342900">
              <a:buFont typeface="Wingdings"/>
              <a:buChar char="§"/>
            </a:pPr>
            <a:endParaRPr lang="en-US" sz="2000"/>
          </a:p>
          <a:p>
            <a:pPr marL="342900" indent="-342900">
              <a:buFont typeface="Wingdings"/>
              <a:buChar char="§"/>
            </a:pPr>
            <a:r>
              <a:rPr lang="en-US" sz="2000" u="sng">
                <a:ea typeface="+mn-lt"/>
                <a:cs typeface="+mn-lt"/>
              </a:rPr>
              <a:t>Utilizing EPSCI group's SRO ERSAP architecture</a:t>
            </a:r>
          </a:p>
          <a:p>
            <a:pPr marL="342900" indent="-342900">
              <a:buFont typeface="Wingdings"/>
              <a:buChar char="§"/>
            </a:pPr>
            <a:r>
              <a:rPr lang="en-US" sz="2000" u="sng">
                <a:ea typeface="+mn-lt"/>
                <a:cs typeface="+mn-lt"/>
              </a:rPr>
              <a:t>Applying FEDAQ expertise with ASICs and FPGAs</a:t>
            </a:r>
            <a:endParaRPr lang="en-US" sz="2000" u="sng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31F6AF-9585-E65F-103D-97A9257027CE}"/>
              </a:ext>
            </a:extLst>
          </p:cNvPr>
          <p:cNvGrpSpPr/>
          <p:nvPr/>
        </p:nvGrpSpPr>
        <p:grpSpPr>
          <a:xfrm>
            <a:off x="9447276" y="1310820"/>
            <a:ext cx="2749296" cy="2800721"/>
            <a:chOff x="9770364" y="999924"/>
            <a:chExt cx="2371344" cy="25433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98369-1DFA-854F-8F7A-04A3D1917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4196" y="999924"/>
              <a:ext cx="2190404" cy="201230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F53049-0FA9-96CD-82AB-AABB0521130B}"/>
                </a:ext>
              </a:extLst>
            </p:cNvPr>
            <p:cNvSpPr txBox="1"/>
            <p:nvPr/>
          </p:nvSpPr>
          <p:spPr>
            <a:xfrm>
              <a:off x="9770364" y="3082083"/>
              <a:ext cx="2371344" cy="46115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b="1">
                  <a:ea typeface="+mn-lt"/>
                  <a:cs typeface="+mn-lt"/>
                </a:rPr>
                <a:t>2 Prototype PET detectors set up in coincidence around a rotating FDG phantom at University of Maryland Baltimore (UMAB) School of Medicine</a:t>
              </a:r>
              <a:endParaRPr lang="en-US" b="1">
                <a:ea typeface="+mn-lt"/>
                <a:cs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A20D73-6B51-5A35-8531-42AC5D9D139A}"/>
              </a:ext>
            </a:extLst>
          </p:cNvPr>
          <p:cNvGrpSpPr/>
          <p:nvPr/>
        </p:nvGrpSpPr>
        <p:grpSpPr>
          <a:xfrm>
            <a:off x="6576060" y="1892975"/>
            <a:ext cx="2865120" cy="2198519"/>
            <a:chOff x="9069324" y="3691295"/>
            <a:chExt cx="3072384" cy="22464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95B31F-304F-227A-2E07-6F868FD5C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9616" y="3691295"/>
              <a:ext cx="2980944" cy="18162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F8F981-B7E9-E78F-E750-279CF77D2BB2}"/>
                </a:ext>
              </a:extLst>
            </p:cNvPr>
            <p:cNvSpPr txBox="1"/>
            <p:nvPr/>
          </p:nvSpPr>
          <p:spPr>
            <a:xfrm>
              <a:off x="9069324" y="5568414"/>
              <a:ext cx="3072384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b="1" err="1"/>
                <a:t>Kmax</a:t>
              </a:r>
              <a:r>
                <a:rPr lang="en-US" sz="900" b="1"/>
                <a:t> DAQ interface reading out PET detectors and performing real-time coincidence analysis</a:t>
              </a:r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B70495-C639-5174-DD26-989771A991BC}"/>
              </a:ext>
            </a:extLst>
          </p:cNvPr>
          <p:cNvGrpSpPr/>
          <p:nvPr/>
        </p:nvGrpSpPr>
        <p:grpSpPr>
          <a:xfrm>
            <a:off x="1165479" y="1891094"/>
            <a:ext cx="5414272" cy="2445359"/>
            <a:chOff x="2189607" y="4414838"/>
            <a:chExt cx="5414272" cy="24453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6749A9-5F89-82D2-72EE-F34FC2FC8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9607" y="4414838"/>
              <a:ext cx="1265682" cy="241134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29853A-80DA-EC57-E01F-A84BFDBB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8971" y="4683061"/>
              <a:ext cx="2884170" cy="1874901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71A00DB-F6CD-1841-B9EC-8B236E1FBF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6148" y="4831211"/>
              <a:ext cx="1251584" cy="4786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10B997A-513E-62ED-77E0-F8864C1415F8}"/>
                </a:ext>
              </a:extLst>
            </p:cNvPr>
            <p:cNvCxnSpPr>
              <a:cxnSpLocks/>
            </p:cNvCxnSpPr>
            <p:nvPr/>
          </p:nvCxnSpPr>
          <p:spPr>
            <a:xfrm>
              <a:off x="3050051" y="5968243"/>
              <a:ext cx="1257680" cy="699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DE520CF5-93CA-8C48-B8A0-537D05C3DE2F}"/>
                </a:ext>
              </a:extLst>
            </p:cNvPr>
            <p:cNvSpPr txBox="1"/>
            <p:nvPr/>
          </p:nvSpPr>
          <p:spPr>
            <a:xfrm>
              <a:off x="5404238" y="5806521"/>
              <a:ext cx="1736883" cy="55399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>
                  <a:solidFill>
                    <a:srgbClr val="C00000"/>
                  </a:solidFill>
                </a:rPr>
                <a:t>SRO-DAQ software trigger: </a:t>
              </a:r>
            </a:p>
            <a:p>
              <a:r>
                <a:rPr lang="en-US" sz="1000">
                  <a:solidFill>
                    <a:srgbClr val="C00000"/>
                  </a:solidFill>
                </a:rPr>
                <a:t>Calibration equivalent to </a:t>
              </a:r>
            </a:p>
            <a:p>
              <a:r>
                <a:rPr lang="en-US" sz="1000">
                  <a:solidFill>
                    <a:srgbClr val="C00000"/>
                  </a:solidFill>
                </a:rPr>
                <a:t>L1-level trigger</a:t>
              </a:r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CA04BA87-AAEB-374E-982D-A48C4819C688}"/>
                </a:ext>
              </a:extLst>
            </p:cNvPr>
            <p:cNvSpPr txBox="1"/>
            <p:nvPr/>
          </p:nvSpPr>
          <p:spPr>
            <a:xfrm>
              <a:off x="5404238" y="6306199"/>
              <a:ext cx="2199641" cy="55399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>
                  <a:solidFill>
                    <a:srgbClr val="0070C0"/>
                  </a:solidFill>
                </a:rPr>
                <a:t>SRO-DAQ software trigger: </a:t>
              </a:r>
            </a:p>
            <a:p>
              <a:r>
                <a:rPr lang="en-US" sz="1000">
                  <a:solidFill>
                    <a:srgbClr val="0070C0"/>
                  </a:solidFill>
                </a:rPr>
                <a:t>Coincident processing equivalent to </a:t>
              </a:r>
            </a:p>
            <a:p>
              <a:r>
                <a:rPr lang="en-US" sz="1000">
                  <a:solidFill>
                    <a:srgbClr val="0070C0"/>
                  </a:solidFill>
                </a:rPr>
                <a:t>L2-level trigger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FED3FC-E156-9DCF-5176-E7BF378F7D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09" t="69885" r="29089" b="2414"/>
          <a:stretch/>
        </p:blipFill>
        <p:spPr>
          <a:xfrm>
            <a:off x="4560438" y="5282351"/>
            <a:ext cx="1687231" cy="1512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932AD-9688-C024-C07C-2055558AF7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76" y="5281422"/>
            <a:ext cx="2164080" cy="150723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15E7812-BC44-E570-F653-CC4EB8A1E952}"/>
              </a:ext>
            </a:extLst>
          </p:cNvPr>
          <p:cNvGrpSpPr/>
          <p:nvPr/>
        </p:nvGrpSpPr>
        <p:grpSpPr>
          <a:xfrm>
            <a:off x="2723444" y="5281612"/>
            <a:ext cx="1767417" cy="1506691"/>
            <a:chOff x="5484811" y="2763964"/>
            <a:chExt cx="2401525" cy="20370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7C1F91-C85F-AB5A-A78C-82EB64A15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686" t="9207" r="6620" b="5371"/>
            <a:stretch/>
          </p:blipFill>
          <p:spPr>
            <a:xfrm>
              <a:off x="5508366" y="2763964"/>
              <a:ext cx="2377970" cy="2037043"/>
            </a:xfrm>
            <a:prstGeom prst="rect">
              <a:avLst/>
            </a:prstGeom>
          </p:spPr>
        </p:pic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120AB93-54E4-C144-99C2-8EC2EFC7728C}"/>
                </a:ext>
              </a:extLst>
            </p:cNvPr>
            <p:cNvSpPr txBox="1"/>
            <p:nvPr/>
          </p:nvSpPr>
          <p:spPr>
            <a:xfrm>
              <a:off x="5661851" y="2793266"/>
              <a:ext cx="1575219" cy="45772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>
                  <a:solidFill>
                    <a:schemeClr val="bg1"/>
                  </a:solidFill>
                </a:rPr>
                <a:t>128 (32 x 4) channels </a:t>
              </a:r>
              <a:br>
                <a:rPr lang="en-US" sz="800" b="1"/>
              </a:br>
              <a:r>
                <a:rPr lang="en-US" sz="800" b="1" err="1">
                  <a:solidFill>
                    <a:schemeClr val="bg1"/>
                  </a:solidFill>
                </a:rPr>
                <a:t>PetiROC</a:t>
              </a:r>
              <a:r>
                <a:rPr lang="en-US" sz="800" b="1">
                  <a:solidFill>
                    <a:schemeClr val="bg1"/>
                  </a:solidFill>
                </a:rPr>
                <a:t> ASIC board</a:t>
              </a:r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179A7B48-DF90-774B-845F-38AA318749A3}"/>
                </a:ext>
              </a:extLst>
            </p:cNvPr>
            <p:cNvSpPr txBox="1"/>
            <p:nvPr/>
          </p:nvSpPr>
          <p:spPr>
            <a:xfrm>
              <a:off x="5484811" y="3860660"/>
              <a:ext cx="2065035" cy="62417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Prototype PETIROC</a:t>
              </a:r>
              <a:br>
                <a:rPr lang="en-US" sz="1200" b="1"/>
              </a:br>
              <a:r>
                <a:rPr lang="en-US" sz="1200" b="1">
                  <a:solidFill>
                    <a:schemeClr val="bg1"/>
                  </a:solidFill>
                </a:rPr>
                <a:t>Sensor board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C92050-EA50-475A-C083-2D4E52A00B14}"/>
              </a:ext>
            </a:extLst>
          </p:cNvPr>
          <p:cNvGrpSpPr/>
          <p:nvPr/>
        </p:nvGrpSpPr>
        <p:grpSpPr>
          <a:xfrm>
            <a:off x="6460233" y="4176956"/>
            <a:ext cx="5268468" cy="2320181"/>
            <a:chOff x="5783914" y="4237916"/>
            <a:chExt cx="5944790" cy="26188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81B49-D1AB-A074-632D-B1A695C4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3408" y="4237916"/>
              <a:ext cx="5035296" cy="261888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65D3C1-8822-EBAF-8E5B-268B098F34EB}"/>
                </a:ext>
              </a:extLst>
            </p:cNvPr>
            <p:cNvSpPr txBox="1"/>
            <p:nvPr/>
          </p:nvSpPr>
          <p:spPr>
            <a:xfrm>
              <a:off x="5783914" y="4288650"/>
              <a:ext cx="1434086" cy="5732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b="1"/>
                <a:t>ERSAP example data-stream and analysis flow control</a:t>
              </a:r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E30DB4-6FF6-268E-C139-F42ACDB69DFB}"/>
                </a:ext>
              </a:extLst>
            </p:cNvPr>
            <p:cNvSpPr txBox="1"/>
            <p:nvPr/>
          </p:nvSpPr>
          <p:spPr>
            <a:xfrm>
              <a:off x="9180576" y="6364224"/>
              <a:ext cx="70713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/>
                  <a:ea typeface="Cambria"/>
                  <a:cs typeface="Times New Roman"/>
                </a:rPr>
                <a:t>Sink</a:t>
              </a:r>
              <a:endParaRPr lang="en-US" sz="60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CA2E5D-9226-B6D9-9D35-0AE39D930703}"/>
                </a:ext>
              </a:extLst>
            </p:cNvPr>
            <p:cNvSpPr txBox="1"/>
            <p:nvPr/>
          </p:nvSpPr>
          <p:spPr>
            <a:xfrm>
              <a:off x="9174480" y="6089903"/>
              <a:ext cx="70713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/>
                  <a:ea typeface="Cambria"/>
                  <a:cs typeface="Times New Roman"/>
                </a:rPr>
                <a:t>Source</a:t>
              </a:r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6C9B17-42C1-C388-84FB-7A5CD6E12035}"/>
                </a:ext>
              </a:extLst>
            </p:cNvPr>
            <p:cNvSpPr txBox="1"/>
            <p:nvPr/>
          </p:nvSpPr>
          <p:spPr>
            <a:xfrm>
              <a:off x="9180576" y="6626351"/>
              <a:ext cx="70713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6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/>
                  <a:ea typeface="Cambria"/>
                  <a:cs typeface="Times New Roman"/>
                </a:rPr>
                <a:t>Actor</a:t>
              </a:r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70C8043-C292-9B54-7DE3-BDDFA7D7E55F}"/>
              </a:ext>
            </a:extLst>
          </p:cNvPr>
          <p:cNvSpPr txBox="1"/>
          <p:nvPr/>
        </p:nvSpPr>
        <p:spPr>
          <a:xfrm>
            <a:off x="6577584" y="6443472"/>
            <a:ext cx="5498592" cy="41549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/>
              <a:t>Experimental Physics Software and Computing Infrastructure (EPSCI) group's Environment for Real-time Streaming, Acquisition, and Processing (ERSAP)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E30C758A-27CE-A9E5-76EC-51D01F51882E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Project Description: SRO PET System Development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B316D9-9FFB-A310-ECB5-D8E71150E27B}"/>
              </a:ext>
            </a:extLst>
          </p:cNvPr>
          <p:cNvGrpSpPr/>
          <p:nvPr/>
        </p:nvGrpSpPr>
        <p:grpSpPr>
          <a:xfrm>
            <a:off x="813023" y="941001"/>
            <a:ext cx="11263154" cy="5866294"/>
            <a:chOff x="6577584" y="3970803"/>
            <a:chExt cx="5498592" cy="28629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81B49-D1AB-A074-632D-B1A695C4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6256" y="4176956"/>
              <a:ext cx="4462445" cy="232018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65D3C1-8822-EBAF-8E5B-268B098F34EB}"/>
                </a:ext>
              </a:extLst>
            </p:cNvPr>
            <p:cNvSpPr txBox="1"/>
            <p:nvPr/>
          </p:nvSpPr>
          <p:spPr>
            <a:xfrm>
              <a:off x="7344137" y="3970803"/>
              <a:ext cx="3830442" cy="15020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/>
                <a:t>ERSAP example data-stream and analysis flow control</a:t>
              </a:r>
              <a:endParaRPr lang="en-US" sz="3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E30DB4-6FF6-268E-C139-F42ACDB69DFB}"/>
                </a:ext>
              </a:extLst>
            </p:cNvPr>
            <p:cNvSpPr txBox="1"/>
            <p:nvPr/>
          </p:nvSpPr>
          <p:spPr>
            <a:xfrm>
              <a:off x="9470466" y="6086170"/>
              <a:ext cx="626687" cy="12016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/>
                  <a:ea typeface="Cambria"/>
                  <a:cs typeface="Times New Roman"/>
                </a:rPr>
                <a:t>Sink</a:t>
              </a:r>
              <a:endParaRPr lang="en-US" sz="100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CA2E5D-9226-B6D9-9D35-0AE39D930703}"/>
                </a:ext>
              </a:extLst>
            </p:cNvPr>
            <p:cNvSpPr txBox="1"/>
            <p:nvPr/>
          </p:nvSpPr>
          <p:spPr>
            <a:xfrm>
              <a:off x="9465064" y="5839959"/>
              <a:ext cx="626687" cy="12016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/>
                  <a:ea typeface="Cambria"/>
                  <a:cs typeface="Times New Roman"/>
                </a:rPr>
                <a:t>Source</a:t>
              </a:r>
              <a:endParaRPr lang="en-US" sz="320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6C9B17-42C1-C388-84FB-7A5CD6E12035}"/>
                </a:ext>
              </a:extLst>
            </p:cNvPr>
            <p:cNvSpPr txBox="1"/>
            <p:nvPr/>
          </p:nvSpPr>
          <p:spPr>
            <a:xfrm>
              <a:off x="9470466" y="6321578"/>
              <a:ext cx="626687" cy="12016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/>
                  <a:ea typeface="Cambria"/>
                  <a:cs typeface="Times New Roman"/>
                </a:rPr>
                <a:t>Actor</a:t>
              </a:r>
              <a:endParaRPr lang="en-US" sz="100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0C8043-C292-9B54-7DE3-BDDFA7D7E55F}"/>
                </a:ext>
              </a:extLst>
            </p:cNvPr>
            <p:cNvSpPr txBox="1"/>
            <p:nvPr/>
          </p:nvSpPr>
          <p:spPr>
            <a:xfrm>
              <a:off x="6577584" y="6548362"/>
              <a:ext cx="5498592" cy="285390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/>
                <a:t>Experimental Physics Software and Computing Infrastructure (EPSCI) group's Environment for Real-time Streaming, Acquisition, and Processing (ERSAP)</a:t>
              </a:r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E30C758A-27CE-A9E5-76EC-51D01F51882E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88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Project Description: SRO PET System Development</a:t>
            </a:r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B70495-C639-5174-DD26-989771A991BC}"/>
              </a:ext>
            </a:extLst>
          </p:cNvPr>
          <p:cNvGrpSpPr/>
          <p:nvPr/>
        </p:nvGrpSpPr>
        <p:grpSpPr>
          <a:xfrm>
            <a:off x="1054761" y="1207248"/>
            <a:ext cx="10151361" cy="4800422"/>
            <a:chOff x="2189607" y="4414838"/>
            <a:chExt cx="5091990" cy="241134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6749A9-5F89-82D2-72EE-F34FC2FC8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9607" y="4414838"/>
              <a:ext cx="1265682" cy="241134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29853A-80DA-EC57-E01F-A84BFDBB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8971" y="4683061"/>
              <a:ext cx="2884170" cy="1874901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71A00DB-F6CD-1841-B9EC-8B236E1FBF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6148" y="4831211"/>
              <a:ext cx="1251584" cy="4786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10B997A-513E-62ED-77E0-F8864C1415F8}"/>
                </a:ext>
              </a:extLst>
            </p:cNvPr>
            <p:cNvCxnSpPr>
              <a:cxnSpLocks/>
            </p:cNvCxnSpPr>
            <p:nvPr/>
          </p:nvCxnSpPr>
          <p:spPr>
            <a:xfrm>
              <a:off x="3050051" y="5968243"/>
              <a:ext cx="1257680" cy="699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DE520CF5-93CA-8C48-B8A0-537D05C3DE2F}"/>
                </a:ext>
              </a:extLst>
            </p:cNvPr>
            <p:cNvSpPr txBox="1"/>
            <p:nvPr/>
          </p:nvSpPr>
          <p:spPr>
            <a:xfrm>
              <a:off x="5544714" y="5806521"/>
              <a:ext cx="1736883" cy="41742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solidFill>
                    <a:srgbClr val="C00000"/>
                  </a:solidFill>
                </a:rPr>
                <a:t>SRO-DAQ software trigger: </a:t>
              </a:r>
            </a:p>
            <a:p>
              <a:r>
                <a:rPr lang="en-US" sz="1600">
                  <a:solidFill>
                    <a:srgbClr val="C00000"/>
                  </a:solidFill>
                </a:rPr>
                <a:t>Calibration equivalent to </a:t>
              </a:r>
            </a:p>
            <a:p>
              <a:r>
                <a:rPr lang="en-US" sz="1600">
                  <a:solidFill>
                    <a:srgbClr val="C00000"/>
                  </a:solidFill>
                </a:rPr>
                <a:t>L1-level trigger</a:t>
              </a:r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CA04BA87-AAEB-374E-982D-A48C4819C688}"/>
                </a:ext>
              </a:extLst>
            </p:cNvPr>
            <p:cNvSpPr txBox="1"/>
            <p:nvPr/>
          </p:nvSpPr>
          <p:spPr>
            <a:xfrm>
              <a:off x="5544714" y="6306199"/>
              <a:ext cx="1710561" cy="41742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solidFill>
                    <a:srgbClr val="0070C0"/>
                  </a:solidFill>
                </a:rPr>
                <a:t>SRO-DAQ software trigger: </a:t>
              </a:r>
            </a:p>
            <a:p>
              <a:r>
                <a:rPr lang="en-US" sz="1600">
                  <a:solidFill>
                    <a:srgbClr val="0070C0"/>
                  </a:solidFill>
                </a:rPr>
                <a:t>Coincident processing equivalent to </a:t>
              </a:r>
            </a:p>
            <a:p>
              <a:r>
                <a:rPr lang="en-US" sz="1600">
                  <a:solidFill>
                    <a:srgbClr val="0070C0"/>
                  </a:solidFill>
                </a:rPr>
                <a:t>L2-level trigger</a:t>
              </a:r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E30C758A-27CE-A9E5-76EC-51D01F51882E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753D2567-3DB9-0B7F-32C0-8311639F8A70}"/>
              </a:ext>
            </a:extLst>
          </p:cNvPr>
          <p:cNvSpPr txBox="1"/>
          <p:nvPr/>
        </p:nvSpPr>
        <p:spPr>
          <a:xfrm>
            <a:off x="1865011" y="6368848"/>
            <a:ext cx="819708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/>
              <a:t>Streaming Readout diagram for PET – implemented by RD&amp;I group in </a:t>
            </a:r>
            <a:r>
              <a:rPr lang="en-US" sz="1600" b="1" err="1"/>
              <a:t>Kmax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365965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Streaming Readout Applications in JLAB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4185033"/>
            <a:ext cx="5564365" cy="2192608"/>
          </a:xfrm>
        </p:spPr>
        <p:txBody>
          <a:bodyPr>
            <a:noAutofit/>
          </a:bodyPr>
          <a:lstStyle/>
          <a:p>
            <a:r>
              <a:rPr lang="en-US" sz="2000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TriDAS</a:t>
            </a:r>
            <a:r>
              <a:rPr lang="en-US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SRO-DAQ software</a:t>
            </a:r>
          </a:p>
          <a:p>
            <a:pPr marL="342900" indent="-342900"/>
            <a:r>
              <a:rPr lang="en-US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Flexible on detector geometry, data format, and standalone L2 trigger algorithm</a:t>
            </a:r>
          </a:p>
          <a:p>
            <a:pPr marL="342900" indent="-342900"/>
            <a:r>
              <a:rPr lang="en-US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Multithreaded for many data streams</a:t>
            </a:r>
          </a:p>
          <a:p>
            <a:pPr marL="342900" indent="-342900"/>
            <a:r>
              <a:rPr lang="en-US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Reconstructs the events </a:t>
            </a:r>
          </a:p>
          <a:p>
            <a:pPr marL="342900" indent="-342900"/>
            <a:r>
              <a:rPr lang="en-US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Filters the data for the relevant events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2785674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Streaming readout (SRO) comprises both:</a:t>
            </a:r>
          </a:p>
          <a:p>
            <a:pPr lvl="1"/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SRO-enabled </a:t>
            </a:r>
            <a:r>
              <a:rPr lang="en-US" u="sng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hardware</a:t>
            </a:r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and </a:t>
            </a:r>
          </a:p>
          <a:p>
            <a:pPr lvl="1"/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SRO-DAQ </a:t>
            </a:r>
            <a:r>
              <a:rPr lang="en-US" u="sng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software</a:t>
            </a:r>
          </a:p>
          <a:p>
            <a:r>
              <a:rPr lang="en-US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Latest </a:t>
            </a:r>
            <a:r>
              <a:rPr lang="en-US" sz="20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JLab</a:t>
            </a:r>
            <a:r>
              <a:rPr lang="en-US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nuclear physics experiment with SRO:</a:t>
            </a:r>
          </a:p>
          <a:p>
            <a:pPr lvl="1"/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NEMO project, KM3NeT-ITA (Towers) project</a:t>
            </a:r>
          </a:p>
          <a:p>
            <a:pPr lvl="1"/>
            <a:r>
              <a:rPr lang="en-US" err="1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TriDAS</a:t>
            </a:r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software framework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58480F-498A-614F-8F67-BB169A4E75C7}"/>
              </a:ext>
            </a:extLst>
          </p:cNvPr>
          <p:cNvGrpSpPr/>
          <p:nvPr/>
        </p:nvGrpSpPr>
        <p:grpSpPr>
          <a:xfrm>
            <a:off x="540095" y="1094720"/>
            <a:ext cx="4745440" cy="2693729"/>
            <a:chOff x="298048" y="1506796"/>
            <a:chExt cx="4745440" cy="2693729"/>
          </a:xfrm>
        </p:grpSpPr>
        <p:pic>
          <p:nvPicPr>
            <p:cNvPr id="8" name="Picture 7" descr="page10image3248727008">
              <a:extLst>
                <a:ext uri="{FF2B5EF4-FFF2-40B4-BE49-F238E27FC236}">
                  <a16:creationId xmlns:a16="http://schemas.microsoft.com/office/drawing/2014/main" id="{D6EC8F1E-10BB-DE4B-AC38-BE6C9BE08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48" y="1506796"/>
              <a:ext cx="4718507" cy="2693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page10image3248726704">
              <a:extLst>
                <a:ext uri="{FF2B5EF4-FFF2-40B4-BE49-F238E27FC236}">
                  <a16:creationId xmlns:a16="http://schemas.microsoft.com/office/drawing/2014/main" id="{41FA9CD9-5547-B14D-9640-0064B26F3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515" y="1522344"/>
              <a:ext cx="2228973" cy="550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8A3EE6E-CD95-F347-9990-ECDF9F692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6" y="3971055"/>
            <a:ext cx="4940300" cy="2425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1F0F35-950C-964E-AA63-3B0E87432546}"/>
              </a:ext>
            </a:extLst>
          </p:cNvPr>
          <p:cNvSpPr txBox="1"/>
          <p:nvPr/>
        </p:nvSpPr>
        <p:spPr>
          <a:xfrm>
            <a:off x="965978" y="6458878"/>
            <a:ext cx="8639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</a:rPr>
              <a:t>*</a:t>
            </a:r>
            <a:r>
              <a:rPr lang="en-US" sz="1400" err="1">
                <a:latin typeface="Calibri" panose="020F0502020204030204" pitchFamily="34" charset="0"/>
              </a:rPr>
              <a:t>TriDAS</a:t>
            </a:r>
            <a:r>
              <a:rPr lang="en-US" sz="1400">
                <a:latin typeface="Calibri" panose="020F0502020204030204" pitchFamily="34" charset="0"/>
              </a:rPr>
              <a:t> model from Dr. Laura </a:t>
            </a:r>
            <a:r>
              <a:rPr lang="en-US" sz="1400" err="1">
                <a:latin typeface="Calibri" panose="020F0502020204030204" pitchFamily="34" charset="0"/>
              </a:rPr>
              <a:t>Capelli</a:t>
            </a:r>
            <a:r>
              <a:rPr lang="en-US" sz="1400">
                <a:latin typeface="Calibri" panose="020F0502020204030204" pitchFamily="34" charset="0"/>
              </a:rPr>
              <a:t>, </a:t>
            </a:r>
            <a:r>
              <a:rPr lang="en-US" sz="1400" i="1">
                <a:latin typeface="Calibri" panose="020F0502020204030204" pitchFamily="34" charset="0"/>
              </a:rPr>
              <a:t>et, al</a:t>
            </a:r>
            <a:r>
              <a:rPr lang="en-US" sz="1400">
                <a:latin typeface="Calibri" panose="020F0502020204030204" pitchFamily="34" charset="0"/>
              </a:rPr>
              <a:t>, INFN-CNAF, ”</a:t>
            </a:r>
            <a:r>
              <a:rPr lang="en-US" sz="1400" err="1">
                <a:latin typeface="Calibri" panose="020F0502020204030204" pitchFamily="34" charset="0"/>
              </a:rPr>
              <a:t>TriDAS</a:t>
            </a:r>
            <a:r>
              <a:rPr lang="en-US" sz="1400">
                <a:latin typeface="Calibri" panose="020F0502020204030204" pitchFamily="34" charset="0"/>
              </a:rPr>
              <a:t>”, </a:t>
            </a:r>
            <a:r>
              <a:rPr lang="en-US" sz="1400" i="1">
                <a:latin typeface="Calibri" panose="020F0502020204030204" pitchFamily="34" charset="0"/>
              </a:rPr>
              <a:t>Workshop X on Streaming Readout</a:t>
            </a:r>
            <a:r>
              <a:rPr lang="en-US" sz="1400">
                <a:latin typeface="Calibri" panose="020F0502020204030204" pitchFamily="34" charset="0"/>
              </a:rPr>
              <a:t>, May 19, 2022 </a:t>
            </a:r>
            <a:endParaRPr lang="en-US" sz="1400">
              <a:latin typeface="ArialM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9CBE42-9927-9530-4D47-739CD55B7861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0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3BD0-4612-714C-595B-4F26D424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Proposed ERSAP SRO Parallelized Architecture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5CDD5B-A3AB-AE6A-F0BA-DE62AF5BC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984" y="877244"/>
            <a:ext cx="9405215" cy="527330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278E9E-C2F2-D359-1586-92FAAA1AEAD9}"/>
              </a:ext>
            </a:extLst>
          </p:cNvPr>
          <p:cNvSpPr txBox="1"/>
          <p:nvPr/>
        </p:nvSpPr>
        <p:spPr>
          <a:xfrm>
            <a:off x="1507119" y="6276380"/>
            <a:ext cx="898357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>
                <a:highlight>
                  <a:srgbClr val="FFFFFF"/>
                </a:highlight>
                <a:latin typeface="Aptos"/>
              </a:rPr>
              <a:t>Schematic diagram of the SRO DAQ (left of dashed lines), ERSAP stream handling and analysis architecture (between dashed lines), and octagonal detector configuration (bottom right).</a:t>
            </a:r>
            <a:r>
              <a:rPr lang="en-US" sz="1100" b="1">
                <a:highlight>
                  <a:srgbClr val="FFFFFF"/>
                </a:highlight>
                <a:latin typeface="Aptos"/>
                <a:cs typeface="Calibri"/>
              </a:rPr>
              <a:t> </a:t>
            </a:r>
            <a:endParaRPr lang="en-US" b="1">
              <a:latin typeface="Apto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C6CCCD3-59BF-15F1-BA25-8C2D86A75C40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53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Project Description: SRO PET System Development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495300" y="1057274"/>
            <a:ext cx="7096451" cy="4280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>
                <a:ea typeface="+mn-lt"/>
                <a:cs typeface="+mn-lt"/>
              </a:rPr>
              <a:t>What is the problem?</a:t>
            </a:r>
            <a:endParaRPr lang="en-US" sz="2000" dirty="0"/>
          </a:p>
          <a:p>
            <a:pPr marL="342900" indent="-342900">
              <a:buFont typeface="Wingdings"/>
              <a:buChar char="§"/>
            </a:pPr>
            <a:r>
              <a:rPr lang="en-US" sz="2000" dirty="0">
                <a:ea typeface="+mn-lt"/>
                <a:cs typeface="+mn-lt"/>
              </a:rPr>
              <a:t>PET measures functional behavior in the body → F-18 uptake</a:t>
            </a:r>
            <a:endParaRPr lang="en-US" sz="2000" u="sng" dirty="0">
              <a:ea typeface="+mn-lt"/>
              <a:cs typeface="+mn-lt"/>
            </a:endParaRPr>
          </a:p>
          <a:p>
            <a:pPr marL="342900" indent="-342900">
              <a:buFont typeface="Wingdings"/>
              <a:buChar char="§"/>
            </a:pPr>
            <a:r>
              <a:rPr lang="en-US" sz="2000" dirty="0">
                <a:ea typeface="+mn-lt"/>
                <a:cs typeface="+mn-lt"/>
              </a:rPr>
              <a:t>Challenge of PET is to minimize dose, maintain diagnostics</a:t>
            </a:r>
            <a:endParaRPr lang="en-US" sz="2000" u="sng" dirty="0">
              <a:ea typeface="+mn-lt"/>
              <a:cs typeface="+mn-lt"/>
            </a:endParaRPr>
          </a:p>
          <a:p>
            <a:pPr marL="342900" indent="-342900">
              <a:buFont typeface="Wingdings"/>
              <a:buChar char="§"/>
            </a:pPr>
            <a:r>
              <a:rPr lang="en-US" sz="2000" dirty="0">
                <a:ea typeface="+mn-lt"/>
                <a:cs typeface="+mn-lt"/>
              </a:rPr>
              <a:t>Total-body pet involves O(10</a:t>
            </a:r>
            <a:r>
              <a:rPr lang="en-US" sz="2000" baseline="30000" dirty="0">
                <a:ea typeface="+mn-lt"/>
                <a:cs typeface="+mn-lt"/>
              </a:rPr>
              <a:t>4</a:t>
            </a:r>
            <a:r>
              <a:rPr lang="en-US" sz="2000" dirty="0">
                <a:ea typeface="+mn-lt"/>
                <a:cs typeface="+mn-lt"/>
              </a:rPr>
              <a:t>) detectors, O(10</a:t>
            </a:r>
            <a:r>
              <a:rPr lang="en-US" sz="2000" baseline="30000" dirty="0">
                <a:ea typeface="+mn-lt"/>
                <a:cs typeface="+mn-lt"/>
              </a:rPr>
              <a:t>6</a:t>
            </a:r>
            <a:r>
              <a:rPr lang="en-US" sz="2000" dirty="0">
                <a:ea typeface="+mn-lt"/>
                <a:cs typeface="+mn-lt"/>
              </a:rPr>
              <a:t>) pixels</a:t>
            </a:r>
          </a:p>
          <a:p>
            <a:pPr marL="342900" indent="-342900">
              <a:buFont typeface="Wingdings"/>
              <a:buChar char="§"/>
            </a:pPr>
            <a:r>
              <a:rPr lang="en-US" sz="2000" dirty="0">
                <a:ea typeface="+mn-lt"/>
                <a:cs typeface="+mn-lt"/>
              </a:rPr>
              <a:t>Traditional PET data handling:</a:t>
            </a:r>
          </a:p>
          <a:p>
            <a:pPr marL="800100" lvl="1" indent="-342900">
              <a:buFont typeface="Wingdings"/>
              <a:buChar char="§"/>
            </a:pPr>
            <a:r>
              <a:rPr lang="en-US" sz="2000" dirty="0">
                <a:ea typeface="+mn-lt"/>
                <a:cs typeface="+mn-lt"/>
              </a:rPr>
              <a:t>Based on fixed L2 triggers</a:t>
            </a:r>
            <a:endParaRPr lang="en-US" dirty="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r>
              <a:rPr lang="en-US" sz="2000" dirty="0">
                <a:ea typeface="+mn-lt"/>
                <a:cs typeface="+mn-lt"/>
              </a:rPr>
              <a:t>Coincidence analysis inflexibly limits output data</a:t>
            </a:r>
            <a:endParaRPr lang="en-US" sz="2000" dirty="0"/>
          </a:p>
          <a:p>
            <a:pPr marL="342900" indent="-342900">
              <a:buFont typeface="Wingdings"/>
              <a:buChar char="§"/>
            </a:pPr>
            <a:endParaRPr lang="en-US" sz="2000" u="sng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What we propose to do to address this:</a:t>
            </a:r>
          </a:p>
          <a:p>
            <a:pPr marL="342900" indent="-342900">
              <a:buFont typeface="Wingdings"/>
              <a:buChar char="§"/>
            </a:pPr>
            <a:r>
              <a:rPr lang="en-US" sz="2000" u="sng" dirty="0">
                <a:ea typeface="+mn-lt"/>
                <a:cs typeface="+mn-lt"/>
              </a:rPr>
              <a:t>Streaming Read-Out (SRO) Data Acquisition (DAQ)</a:t>
            </a:r>
          </a:p>
          <a:p>
            <a:pPr marL="342900" indent="-342900">
              <a:buFont typeface="Wingdings"/>
              <a:buChar char="§"/>
            </a:pPr>
            <a:r>
              <a:rPr lang="en-US" sz="2000" u="sng" dirty="0">
                <a:ea typeface="+mn-lt"/>
                <a:cs typeface="+mn-lt"/>
              </a:rPr>
              <a:t>Parallelized and distributed coincidence analysis</a:t>
            </a:r>
            <a:endParaRPr lang="en-US" sz="2000" u="sng" dirty="0"/>
          </a:p>
          <a:p>
            <a:pPr marL="342900" indent="-342900">
              <a:buFont typeface="Wingdings"/>
              <a:buChar char="§"/>
            </a:pPr>
            <a:r>
              <a:rPr lang="en-US" sz="2000" u="sng" dirty="0">
                <a:ea typeface="+mn-lt"/>
                <a:cs typeface="+mn-lt"/>
              </a:rPr>
              <a:t>Deployed with a prototype modular PET detector system</a:t>
            </a:r>
          </a:p>
          <a:p>
            <a:pPr marL="342900" indent="-342900">
              <a:buFont typeface="Wingdings"/>
              <a:buChar char="§"/>
            </a:pPr>
            <a:r>
              <a:rPr lang="en-US" sz="2000" u="sng" dirty="0">
                <a:ea typeface="+mn-lt"/>
                <a:cs typeface="+mn-lt"/>
              </a:rPr>
              <a:t>Performing system scaling capability testing </a:t>
            </a:r>
            <a:endParaRPr lang="en-US" u="sng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E60CEC-1156-2767-4BC7-B56F4CA69712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67EF9-E3F6-23B8-FA1E-50BD3D71F173}"/>
              </a:ext>
            </a:extLst>
          </p:cNvPr>
          <p:cNvSpPr txBox="1"/>
          <p:nvPr/>
        </p:nvSpPr>
        <p:spPr>
          <a:xfrm>
            <a:off x="-7279" y="5660799"/>
            <a:ext cx="121919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ea typeface="+mn-lt"/>
                <a:cs typeface="+mn-lt"/>
              </a:rPr>
              <a:t>→</a:t>
            </a:r>
            <a:r>
              <a:rPr lang="en-US"/>
              <a:t> SRO shifts to Application Specific Integrated Circuit (ASIC) and FPGA-based DAQ and software </a:t>
            </a:r>
            <a:r>
              <a:rPr lang="en-US">
                <a:ea typeface="+mn-lt"/>
                <a:cs typeface="+mn-lt"/>
              </a:rPr>
              <a:t>distributed </a:t>
            </a:r>
            <a:r>
              <a:rPr lang="en-US"/>
              <a:t>analysis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538D3C-09AC-9383-52B9-7A32FA661C5C}"/>
              </a:ext>
            </a:extLst>
          </p:cNvPr>
          <p:cNvGrpSpPr/>
          <p:nvPr/>
        </p:nvGrpSpPr>
        <p:grpSpPr>
          <a:xfrm>
            <a:off x="7344847" y="1921234"/>
            <a:ext cx="4758353" cy="2843451"/>
            <a:chOff x="6999667" y="1165747"/>
            <a:chExt cx="4758353" cy="28434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54B561-86BA-CE60-3E13-CB3015DE1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59808" y="1165747"/>
              <a:ext cx="4498212" cy="229514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ACAB56-1F20-3994-7755-60E6434D588B}"/>
                </a:ext>
              </a:extLst>
            </p:cNvPr>
            <p:cNvSpPr txBox="1"/>
            <p:nvPr/>
          </p:nvSpPr>
          <p:spPr>
            <a:xfrm>
              <a:off x="6999667" y="3547533"/>
              <a:ext cx="4683422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ea typeface="+mn-lt"/>
                  <a:cs typeface="+mn-lt"/>
                </a:rPr>
                <a:t>Schematic showing difference of traditional, triggered PET coincidence DAQ vs. SRO paradigm</a:t>
              </a:r>
              <a:endParaRPr lang="en-US" sz="12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D76CD2-9C58-068A-FAFE-ABD89CF2239F}"/>
                </a:ext>
              </a:extLst>
            </p:cNvPr>
            <p:cNvSpPr/>
            <p:nvPr/>
          </p:nvSpPr>
          <p:spPr>
            <a:xfrm>
              <a:off x="7260336" y="2078736"/>
              <a:ext cx="1761744" cy="8107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DCB6C3-A32D-1C45-153E-9A72FDFC172A}"/>
                </a:ext>
              </a:extLst>
            </p:cNvPr>
            <p:cNvSpPr/>
            <p:nvPr/>
          </p:nvSpPr>
          <p:spPr>
            <a:xfrm>
              <a:off x="9330474" y="2078736"/>
              <a:ext cx="2403549" cy="40483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D55044-5EC2-8E98-AC7F-D8A293888AF3}"/>
                </a:ext>
              </a:extLst>
            </p:cNvPr>
            <p:cNvSpPr/>
            <p:nvPr/>
          </p:nvSpPr>
          <p:spPr>
            <a:xfrm>
              <a:off x="9330474" y="2519517"/>
              <a:ext cx="1860372" cy="448143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21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Project Description: SRO PET System Development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E60CEC-1156-2767-4BC7-B56F4CA69712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F8DCD6-3E6F-05EF-8154-E66CB4DDD133}"/>
              </a:ext>
            </a:extLst>
          </p:cNvPr>
          <p:cNvSpPr txBox="1"/>
          <p:nvPr/>
        </p:nvSpPr>
        <p:spPr>
          <a:xfrm>
            <a:off x="160003" y="1522679"/>
            <a:ext cx="12022636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u="sng" dirty="0"/>
              <a:t>The project's novelty, innovation, and value is: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Leverages</a:t>
            </a:r>
            <a:r>
              <a:rPr lang="en-US" sz="2000" dirty="0"/>
              <a:t> </a:t>
            </a:r>
            <a:r>
              <a:rPr lang="en-US" sz="2000" dirty="0" err="1"/>
              <a:t>JLab</a:t>
            </a:r>
            <a:r>
              <a:rPr lang="en-US" sz="2000" dirty="0"/>
              <a:t> ’s advanced Nuclear Physics DAQ techniques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Implements </a:t>
            </a:r>
            <a:r>
              <a:rPr lang="en-US" sz="2000" dirty="0"/>
              <a:t>modern high-performance computing for parallelized real-time analysis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Fosters</a:t>
            </a:r>
            <a:r>
              <a:rPr lang="en-US" sz="2000" dirty="0"/>
              <a:t> collaboration between </a:t>
            </a:r>
            <a:r>
              <a:rPr lang="en-US" sz="2000" dirty="0" err="1"/>
              <a:t>JLab</a:t>
            </a:r>
            <a:r>
              <a:rPr lang="en-US" sz="2000" dirty="0"/>
              <a:t> support groups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Develops</a:t>
            </a:r>
            <a:r>
              <a:rPr lang="en-US" sz="2000" dirty="0"/>
              <a:t> modular PET systems moving away from hardware DAQ and coincidence processing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Furthers </a:t>
            </a:r>
            <a:r>
              <a:rPr lang="en-US" sz="2000" u="sng" dirty="0"/>
              <a:t>Biomedical Research and Innovation Center's (BRIC)</a:t>
            </a:r>
            <a:r>
              <a:rPr lang="en-US" sz="2000" dirty="0"/>
              <a:t> mission promoting biomedical applications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Produces </a:t>
            </a:r>
            <a:r>
              <a:rPr lang="en-US" sz="2000" dirty="0"/>
              <a:t>a demonstration architecture and system – </a:t>
            </a:r>
            <a:r>
              <a:rPr lang="en-US" sz="2000" u="sng" dirty="0"/>
              <a:t>a platform for future funding and science</a:t>
            </a:r>
          </a:p>
        </p:txBody>
      </p:sp>
    </p:spTree>
    <p:extLst>
      <p:ext uri="{BB962C8B-B14F-4D97-AF65-F5344CB8AC3E}">
        <p14:creationId xmlns:p14="http://schemas.microsoft.com/office/powerpoint/2010/main" val="342258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Project Description: SRO PET System Development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495300" y="1057274"/>
            <a:ext cx="11689576" cy="22801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>
                <a:ea typeface="+mn-lt"/>
                <a:cs typeface="+mn-lt"/>
              </a:rPr>
              <a:t>How: Collaboration amongst 3 key </a:t>
            </a:r>
            <a:r>
              <a:rPr lang="en-US" sz="2400" err="1">
                <a:ea typeface="+mn-lt"/>
                <a:cs typeface="+mn-lt"/>
              </a:rPr>
              <a:t>JLab</a:t>
            </a:r>
            <a:r>
              <a:rPr lang="en-US" sz="2400">
                <a:ea typeface="+mn-lt"/>
                <a:cs typeface="+mn-lt"/>
              </a:rPr>
              <a:t> support groups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en-US" sz="2000" u="sng">
                <a:ea typeface="+mn-lt"/>
                <a:cs typeface="+mn-lt"/>
              </a:rPr>
              <a:t>Radiation Detector and Imaging (RD&amp;I) group</a:t>
            </a:r>
          </a:p>
          <a:p>
            <a:pPr marL="800100" lvl="1" indent="-342900"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Build on RD&amp;I group's prototype PET detectors and data streaming system 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en-US" sz="2000" u="sng">
                <a:ea typeface="+mn-lt"/>
                <a:cs typeface="+mn-lt"/>
              </a:rPr>
              <a:t>Experimental Physics Software and Computing Infrastructure (EPSCI) group</a:t>
            </a:r>
          </a:p>
          <a:p>
            <a:pPr marL="800100" lvl="1" indent="-342900"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Utilize EPSCI's SRO "Environment for Real-time Streaming, Acquisition, and Processing" (ERSAP) architecture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en-US" sz="2000" u="sng">
                <a:ea typeface="+mn-lt"/>
                <a:cs typeface="+mn-lt"/>
              </a:rPr>
              <a:t>Fast Electronics and Data Acquisition (FEDAQ) group</a:t>
            </a:r>
          </a:p>
          <a:p>
            <a:pPr marL="800100" lvl="1" indent="-342900">
              <a:buFont typeface="Wingdings"/>
              <a:buChar char="§"/>
            </a:pPr>
            <a:r>
              <a:rPr lang="en-US">
                <a:ea typeface="+mn-lt"/>
                <a:cs typeface="+mn-lt"/>
              </a:rPr>
              <a:t>Applying FEDAQ expertise with ASICs and FPGAs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98369-1DFA-854F-8F7A-04A3D1917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748" y="3570474"/>
            <a:ext cx="2577241" cy="2317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F53049-0FA9-96CD-82AB-AABB0521130B}"/>
              </a:ext>
            </a:extLst>
          </p:cNvPr>
          <p:cNvSpPr txBox="1"/>
          <p:nvPr/>
        </p:nvSpPr>
        <p:spPr>
          <a:xfrm>
            <a:off x="9147686" y="5881335"/>
            <a:ext cx="2749296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2 Prototype PET detectors set up in coincidence around a rotating FDG phantom at University of Maryland Baltimore (UMAB) School of Medicine</a:t>
            </a:r>
            <a:endParaRPr lang="en-US" b="1">
              <a:ea typeface="+mn-lt"/>
              <a:cs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FED3FC-E156-9DCF-5176-E7BF378F7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09" t="69885" r="29089" b="2414"/>
          <a:stretch/>
        </p:blipFill>
        <p:spPr>
          <a:xfrm>
            <a:off x="6475208" y="3580643"/>
            <a:ext cx="2579487" cy="2313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932AD-9688-C024-C07C-2055558A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187" y="3586226"/>
            <a:ext cx="3310337" cy="2301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15E7812-BC44-E570-F653-CC4EB8A1E952}"/>
              </a:ext>
            </a:extLst>
          </p:cNvPr>
          <p:cNvGrpSpPr/>
          <p:nvPr/>
        </p:nvGrpSpPr>
        <p:grpSpPr>
          <a:xfrm>
            <a:off x="183444" y="3586307"/>
            <a:ext cx="2705263" cy="2301255"/>
            <a:chOff x="5484811" y="2763964"/>
            <a:chExt cx="2401525" cy="20370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7C1F91-C85F-AB5A-A78C-82EB64A15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86" t="9207" r="6620" b="5371"/>
            <a:stretch/>
          </p:blipFill>
          <p:spPr>
            <a:xfrm>
              <a:off x="5508366" y="2763964"/>
              <a:ext cx="2377970" cy="2037043"/>
            </a:xfrm>
            <a:prstGeom prst="rect">
              <a:avLst/>
            </a:prstGeom>
          </p:spPr>
        </p:pic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120AB93-54E4-C144-99C2-8EC2EFC7728C}"/>
                </a:ext>
              </a:extLst>
            </p:cNvPr>
            <p:cNvSpPr txBox="1"/>
            <p:nvPr/>
          </p:nvSpPr>
          <p:spPr>
            <a:xfrm>
              <a:off x="5827457" y="2793266"/>
              <a:ext cx="1244007" cy="35417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128 (32 x 4) channels </a:t>
              </a:r>
              <a:br>
                <a:rPr lang="en-US" sz="1000" b="1" dirty="0"/>
              </a:br>
              <a:r>
                <a:rPr lang="en-US" sz="1000" b="1" err="1">
                  <a:solidFill>
                    <a:schemeClr val="bg1"/>
                  </a:solidFill>
                </a:rPr>
                <a:t>PetiROC</a:t>
              </a:r>
              <a:r>
                <a:rPr lang="en-US" sz="1000" b="1" dirty="0">
                  <a:solidFill>
                    <a:schemeClr val="bg1"/>
                  </a:solidFill>
                </a:rPr>
                <a:t> ASIC board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179A7B48-DF90-774B-845F-38AA318749A3}"/>
                </a:ext>
              </a:extLst>
            </p:cNvPr>
            <p:cNvSpPr txBox="1"/>
            <p:nvPr/>
          </p:nvSpPr>
          <p:spPr>
            <a:xfrm>
              <a:off x="5484811" y="3860660"/>
              <a:ext cx="2065035" cy="62417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solidFill>
                    <a:schemeClr val="bg1"/>
                  </a:solidFill>
                </a:rPr>
                <a:t>Prototype PETIROC</a:t>
              </a:r>
              <a:br>
                <a:rPr lang="en-US" sz="1200" b="1"/>
              </a:br>
              <a:r>
                <a:rPr lang="en-US" sz="1200" b="1">
                  <a:solidFill>
                    <a:schemeClr val="bg1"/>
                  </a:solidFill>
                </a:rPr>
                <a:t>Sensor board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E30C758A-27CE-A9E5-76EC-51D01F51882E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12334-3FFD-5E58-32B9-D3BFFEBD23BA}"/>
              </a:ext>
            </a:extLst>
          </p:cNvPr>
          <p:cNvSpPr txBox="1"/>
          <p:nvPr/>
        </p:nvSpPr>
        <p:spPr>
          <a:xfrm>
            <a:off x="182979" y="5938964"/>
            <a:ext cx="27044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Prototype SRO PET detector – Silicon Photo-Multiplier (</a:t>
            </a:r>
            <a:r>
              <a:rPr lang="en-US" sz="900" b="1" err="1">
                <a:ea typeface="+mn-lt"/>
                <a:cs typeface="+mn-lt"/>
              </a:rPr>
              <a:t>SiPM</a:t>
            </a:r>
            <a:r>
              <a:rPr lang="en-US" sz="900" b="1">
                <a:ea typeface="+mn-lt"/>
                <a:cs typeface="+mn-lt"/>
              </a:rPr>
              <a:t>) and PETIROC ASIC readout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FD5E8-AAD5-BD26-A3CF-BD819FE5647D}"/>
              </a:ext>
            </a:extLst>
          </p:cNvPr>
          <p:cNvSpPr txBox="1"/>
          <p:nvPr/>
        </p:nvSpPr>
        <p:spPr>
          <a:xfrm>
            <a:off x="2974845" y="5938964"/>
            <a:ext cx="331279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FPGA based PETIROC data stream production</a:t>
            </a:r>
            <a:endParaRPr lang="en-US" sz="900" b="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317E03-2D48-7DB6-2ABB-791C775D7FB4}"/>
              </a:ext>
            </a:extLst>
          </p:cNvPr>
          <p:cNvSpPr txBox="1"/>
          <p:nvPr/>
        </p:nvSpPr>
        <p:spPr>
          <a:xfrm>
            <a:off x="6477483" y="5938964"/>
            <a:ext cx="25828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>
                <a:ea typeface="+mn-lt"/>
                <a:cs typeface="+mn-lt"/>
              </a:rPr>
              <a:t>FPGA synchronization board to manage array of detectors' coincidence timing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63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Project Description: SRO PET System Development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495300" y="1057274"/>
            <a:ext cx="11542298" cy="3559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>
                <a:ea typeface="+mn-lt"/>
                <a:cs typeface="+mn-lt"/>
              </a:rPr>
              <a:t>When:</a:t>
            </a:r>
            <a:endParaRPr lang="en-US" dirty="0"/>
          </a:p>
          <a:p>
            <a:pPr marL="342900" indent="-342900">
              <a:buFont typeface="Wingdings"/>
              <a:buChar char="§"/>
            </a:pPr>
            <a:r>
              <a:rPr lang="en-US" sz="2000" dirty="0">
                <a:ea typeface="+mn-lt"/>
                <a:cs typeface="+mn-lt"/>
              </a:rPr>
              <a:t>3-part scope over 2 years:</a:t>
            </a:r>
            <a:endParaRPr lang="en-US" dirty="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r>
              <a:rPr lang="en-US" sz="2000" dirty="0">
                <a:ea typeface="+mn-lt"/>
                <a:cs typeface="+mn-lt"/>
              </a:rPr>
              <a:t>1) Year 1: Design ERSAP PET SRO implementation based on RD&amp;I </a:t>
            </a:r>
            <a:r>
              <a:rPr lang="en-US" sz="2000" dirty="0" err="1">
                <a:ea typeface="+mn-lt"/>
                <a:cs typeface="+mn-lt"/>
              </a:rPr>
              <a:t>Kmax</a:t>
            </a:r>
            <a:r>
              <a:rPr lang="en-US" sz="2000" dirty="0">
                <a:ea typeface="+mn-lt"/>
                <a:cs typeface="+mn-lt"/>
              </a:rPr>
              <a:t> system</a:t>
            </a:r>
            <a:endParaRPr lang="en-US" dirty="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r>
              <a:rPr lang="en-US" sz="2000" dirty="0">
                <a:ea typeface="+mn-lt"/>
                <a:cs typeface="+mn-lt"/>
              </a:rPr>
              <a:t>2) Year 1: Design modular array detectors based on RD&amp;I PETIROC ASIC prototypes</a:t>
            </a:r>
          </a:p>
          <a:p>
            <a:pPr marL="800100" lvl="1" indent="-342900">
              <a:buFont typeface="Wingdings"/>
              <a:buChar char="§"/>
            </a:pPr>
            <a:r>
              <a:rPr lang="en-US" sz="2000" dirty="0">
                <a:ea typeface="+mn-lt"/>
                <a:cs typeface="+mn-lt"/>
              </a:rPr>
              <a:t>3a) Year 2: Assemble and deploy modular PET array, verify imaging performance at UMAB</a:t>
            </a:r>
            <a:endParaRPr lang="en-US" dirty="0">
              <a:ea typeface="+mn-lt"/>
              <a:cs typeface="+mn-lt"/>
            </a:endParaRPr>
          </a:p>
          <a:p>
            <a:pPr marL="800100" lvl="1" indent="-342900">
              <a:buFont typeface="Wingdings"/>
              <a:buChar char="§"/>
            </a:pPr>
            <a:r>
              <a:rPr lang="en-US" sz="2000" dirty="0">
                <a:ea typeface="+mn-lt"/>
                <a:cs typeface="+mn-lt"/>
              </a:rPr>
              <a:t>3b) Year 2: Study detector geometry scaling with distributed high-performance computing (HPC)</a:t>
            </a:r>
          </a:p>
          <a:p>
            <a:endParaRPr lang="en-US" sz="900">
              <a:latin typeface="Aptos"/>
              <a:ea typeface="+mn-lt"/>
              <a:cs typeface="Arial"/>
            </a:endParaRPr>
          </a:p>
          <a:p>
            <a:pPr>
              <a:spcAft>
                <a:spcPts val="500"/>
              </a:spcAft>
            </a:pPr>
            <a:r>
              <a:rPr lang="en-US" sz="2400" dirty="0">
                <a:latin typeface="Aptos"/>
                <a:ea typeface="+mn-lt"/>
                <a:cs typeface="Arial"/>
              </a:rPr>
              <a:t>Where: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 err="1">
                <a:latin typeface="Aptos"/>
                <a:ea typeface="+mn-lt"/>
                <a:cs typeface="Arial"/>
              </a:rPr>
              <a:t>JLab</a:t>
            </a:r>
            <a:r>
              <a:rPr lang="en-US" sz="2000" dirty="0">
                <a:latin typeface="Aptos"/>
                <a:ea typeface="+mn-lt"/>
                <a:cs typeface="Arial"/>
              </a:rPr>
              <a:t> RD&amp;I group lab in the ARC Building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>
                <a:latin typeface="Aptos"/>
                <a:ea typeface="+mn-lt"/>
                <a:cs typeface="Arial"/>
              </a:rPr>
              <a:t>UMAB School of Medicine</a:t>
            </a:r>
          </a:p>
          <a:p>
            <a:pPr>
              <a:buFont typeface="Wingdings"/>
            </a:pPr>
            <a:endParaRPr lang="en-US" sz="2000"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69050-C669-40C4-FBE7-EFA458AFD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" t="18566" r="3788" b="-92"/>
          <a:stretch/>
        </p:blipFill>
        <p:spPr>
          <a:xfrm>
            <a:off x="4243592" y="4277639"/>
            <a:ext cx="3140160" cy="1969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156EF4-554D-12DA-BDB4-956B4D64621E}"/>
              </a:ext>
            </a:extLst>
          </p:cNvPr>
          <p:cNvSpPr txBox="1"/>
          <p:nvPr/>
        </p:nvSpPr>
        <p:spPr>
          <a:xfrm>
            <a:off x="4150358" y="6305509"/>
            <a:ext cx="33229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ptos"/>
                <a:cs typeface="Arial"/>
              </a:rPr>
              <a:t>Siemens </a:t>
            </a:r>
            <a:r>
              <a:rPr lang="en-US" sz="1200" err="1">
                <a:latin typeface="Aptos"/>
                <a:cs typeface="Arial"/>
              </a:rPr>
              <a:t>Inveon</a:t>
            </a:r>
            <a:r>
              <a:rPr lang="en-US" sz="1200">
                <a:latin typeface="Aptos"/>
                <a:cs typeface="Arial"/>
              </a:rPr>
              <a:t> PET/CT small animal reference system (left) and </a:t>
            </a:r>
            <a:r>
              <a:rPr lang="en-US" sz="1200" err="1">
                <a:latin typeface="Aptos"/>
                <a:cs typeface="Arial"/>
              </a:rPr>
              <a:t>JLab</a:t>
            </a:r>
            <a:r>
              <a:rPr lang="en-US" sz="1200">
                <a:latin typeface="Aptos"/>
                <a:cs typeface="Arial"/>
              </a:rPr>
              <a:t> SRO PET prototype (right)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C598DA-F8F4-120A-EFE6-36B397811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78" y="4495510"/>
            <a:ext cx="3764212" cy="1753781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DD66B991-83A0-4DE1-60AC-D4B5CAD33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473" y="4329097"/>
            <a:ext cx="2131073" cy="19047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EBA39E-D7B7-F52E-9D5C-298D41A7DD05}"/>
              </a:ext>
            </a:extLst>
          </p:cNvPr>
          <p:cNvSpPr txBox="1"/>
          <p:nvPr/>
        </p:nvSpPr>
        <p:spPr>
          <a:xfrm>
            <a:off x="96508" y="6306524"/>
            <a:ext cx="41723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RD&amp;I group's SRO PET test-set up at UMAB School of Medicine core imaging facility in June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607135-F2A2-8F8E-90B2-189A5C0B6BE7}"/>
              </a:ext>
            </a:extLst>
          </p:cNvPr>
          <p:cNvSpPr txBox="1"/>
          <p:nvPr/>
        </p:nvSpPr>
        <p:spPr>
          <a:xfrm>
            <a:off x="7507227" y="6323014"/>
            <a:ext cx="21391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Example: 4-point source configuration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3C08D3-98E6-CC13-44E1-328347BA47A4}"/>
              </a:ext>
            </a:extLst>
          </p:cNvPr>
          <p:cNvSpPr txBox="1"/>
          <p:nvPr/>
        </p:nvSpPr>
        <p:spPr>
          <a:xfrm>
            <a:off x="9821724" y="5937273"/>
            <a:ext cx="21366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3D image reconstruction (from Seung Joon Lee)</a:t>
            </a:r>
            <a:endParaRPr lang="en-US"/>
          </a:p>
        </p:txBody>
      </p:sp>
      <p:pic>
        <p:nvPicPr>
          <p:cNvPr id="19" name="Picture 18" descr="A picture containing light, dark, night sky&#10;&#10;Description automatically generated">
            <a:extLst>
              <a:ext uri="{FF2B5EF4-FFF2-40B4-BE49-F238E27FC236}">
                <a16:creationId xmlns:a16="http://schemas.microsoft.com/office/drawing/2014/main" id="{9FFA6B15-00D6-564E-0D9C-868B594DD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081" y="4339967"/>
            <a:ext cx="2259416" cy="159060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DCEAFA-8FD5-6732-ED38-927BCC5DF2C3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29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Team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BC0E09-67A6-6EFE-8ED9-78364DE02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089827"/>
              </p:ext>
            </p:extLst>
          </p:nvPr>
        </p:nvGraphicFramePr>
        <p:xfrm>
          <a:off x="659927" y="1370145"/>
          <a:ext cx="10883344" cy="44843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12720">
                  <a:extLst>
                    <a:ext uri="{9D8B030D-6E8A-4147-A177-3AD203B41FA5}">
                      <a16:colId xmlns:a16="http://schemas.microsoft.com/office/drawing/2014/main" val="924540491"/>
                    </a:ext>
                  </a:extLst>
                </a:gridCol>
                <a:gridCol w="2442307">
                  <a:extLst>
                    <a:ext uri="{9D8B030D-6E8A-4147-A177-3AD203B41FA5}">
                      <a16:colId xmlns:a16="http://schemas.microsoft.com/office/drawing/2014/main" val="1603986896"/>
                    </a:ext>
                  </a:extLst>
                </a:gridCol>
                <a:gridCol w="2976651">
                  <a:extLst>
                    <a:ext uri="{9D8B030D-6E8A-4147-A177-3AD203B41FA5}">
                      <a16:colId xmlns:a16="http://schemas.microsoft.com/office/drawing/2014/main" val="3297840411"/>
                    </a:ext>
                  </a:extLst>
                </a:gridCol>
                <a:gridCol w="917222">
                  <a:extLst>
                    <a:ext uri="{9D8B030D-6E8A-4147-A177-3AD203B41FA5}">
                      <a16:colId xmlns:a16="http://schemas.microsoft.com/office/drawing/2014/main" val="3122337579"/>
                    </a:ext>
                  </a:extLst>
                </a:gridCol>
                <a:gridCol w="917222">
                  <a:extLst>
                    <a:ext uri="{9D8B030D-6E8A-4147-A177-3AD203B41FA5}">
                      <a16:colId xmlns:a16="http://schemas.microsoft.com/office/drawing/2014/main" val="4018884410"/>
                    </a:ext>
                  </a:extLst>
                </a:gridCol>
                <a:gridCol w="917222">
                  <a:extLst>
                    <a:ext uri="{9D8B030D-6E8A-4147-A177-3AD203B41FA5}">
                      <a16:colId xmlns:a16="http://schemas.microsoft.com/office/drawing/2014/main" val="2755296147"/>
                    </a:ext>
                  </a:extLst>
                </a:gridCol>
              </a:tblGrid>
              <a:tr h="4271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Aptos"/>
                        </a:rPr>
                        <a:t>Role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Aptos"/>
                        </a:rPr>
                        <a:t>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Aptos"/>
                        </a:rPr>
                        <a:t>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Aptos"/>
                        </a:rPr>
                        <a:t>Scope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Aptos"/>
                        </a:rPr>
                        <a:t>FTE</a:t>
                      </a:r>
                      <a:br>
                        <a:rPr lang="en-US" sz="1800" b="1" i="0" u="none" strike="noStrike" noProof="0">
                          <a:latin typeface="Aptos"/>
                        </a:rPr>
                      </a:br>
                      <a:r>
                        <a:rPr lang="en-US" sz="1800" b="1" i="0" u="none" strike="noStrike" noProof="0">
                          <a:latin typeface="Aptos"/>
                        </a:rPr>
                        <a:t>FY 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Aptos"/>
                        </a:rPr>
                        <a:t>FTE</a:t>
                      </a:r>
                      <a:br>
                        <a:rPr lang="en-US" sz="1800" b="1" i="0" u="none" strike="noStrike" noProof="0">
                          <a:latin typeface="Aptos"/>
                        </a:rPr>
                      </a:br>
                      <a:r>
                        <a:rPr lang="en-US" sz="1800" b="1" i="0" u="none" strike="noStrike" noProof="0">
                          <a:latin typeface="Aptos"/>
                        </a:rPr>
                        <a:t>FY 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8779723"/>
                  </a:ext>
                </a:extLst>
              </a:tr>
              <a:tr h="42714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PI: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Aptos"/>
                        </a:rPr>
                        <a:t>Cameron Clarke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BRIC scientist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1, 2, 3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40%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2814806"/>
                  </a:ext>
                </a:extLst>
              </a:tr>
              <a:tr h="42714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Co-I: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Aptos"/>
                        </a:rPr>
                        <a:t>Wenze Xi</a:t>
                      </a: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Medical imaging scientist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1, 3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77770"/>
                  </a:ext>
                </a:extLst>
              </a:tr>
              <a:tr h="427140">
                <a:tc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Principle developer: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John </a:t>
                      </a:r>
                      <a:r>
                        <a:rPr lang="en-US" b="1" err="1"/>
                        <a:t>McKisson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Software engineer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1, 2, 3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3311975"/>
                  </a:ext>
                </a:extLst>
              </a:tr>
              <a:tr h="427140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Engineering support: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Seung Joon Lee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Biomedical engineer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2, 3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5941632"/>
                  </a:ext>
                </a:extLst>
              </a:tr>
              <a:tr h="427140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Electronics developer: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Benjamin </a:t>
                      </a:r>
                      <a:r>
                        <a:rPr lang="en-US" b="1" err="1"/>
                        <a:t>Raydo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Electronics engineer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1, 2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663469"/>
                  </a:ext>
                </a:extLst>
              </a:tr>
              <a:tr h="427140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Software developer: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Vardan </a:t>
                      </a:r>
                      <a:r>
                        <a:rPr lang="en-US" b="1" err="1"/>
                        <a:t>Gyurjyan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DAQ scientist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4159553"/>
                  </a:ext>
                </a:extLst>
              </a:tr>
              <a:tr h="427140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Advisor – Computing: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David Lawrence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EPSCI group leader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Advisor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6487840"/>
                  </a:ext>
                </a:extLst>
              </a:tr>
              <a:tr h="427140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Advisor – Imaging: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Drew Weisenberger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RD&amp;I group leader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</a:rPr>
                        <a:t>Advisor</a:t>
                      </a:r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356620"/>
                  </a:ext>
                </a:extLst>
              </a:tr>
              <a:tr h="42714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/>
                        <a:t>Advisor – Imaging: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/>
                        <a:t>Eric Christy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Nuclear scientist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Advisor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074994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26371-F7A1-854A-B105-A7B2FD69026A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6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Deliverables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495300" y="1057274"/>
            <a:ext cx="11401425" cy="16645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>
                <a:ea typeface="+mn-lt"/>
                <a:cs typeface="+mn-lt"/>
              </a:rPr>
              <a:t>Deliverables – milestones and timeline:</a:t>
            </a:r>
          </a:p>
          <a:p>
            <a:pPr marL="342900" indent="-342900">
              <a:buFont typeface="Wingdings"/>
              <a:buChar char="§"/>
            </a:pPr>
            <a:r>
              <a:rPr lang="en-US" sz="2000"/>
              <a:t>Three primary aims</a:t>
            </a:r>
          </a:p>
          <a:p>
            <a:pPr marL="914400" lvl="1" indent="-457200">
              <a:buAutoNum type="arabicParenR"/>
            </a:pPr>
            <a:r>
              <a:rPr lang="en-US"/>
              <a:t>Implement ERSAP to existing SRO PET detectors, DAQ, and analysis system in FY 25</a:t>
            </a:r>
          </a:p>
          <a:p>
            <a:pPr marL="914400" lvl="1" indent="-457200">
              <a:buAutoNum type="arabicParenR"/>
            </a:pPr>
            <a:r>
              <a:rPr lang="en-US"/>
              <a:t>Design and build improved version of modular PETIROC ASIC PET detectors in FY 25</a:t>
            </a:r>
          </a:p>
          <a:p>
            <a:pPr marL="914400" lvl="1" indent="-457200">
              <a:buAutoNum type="arabicParenR"/>
            </a:pPr>
            <a:r>
              <a:rPr lang="en-US"/>
              <a:t>Deploy detector array, perform imaging and parallelized scaling tests with distributed computing in FY 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E456B3-60A4-9581-9A72-3B96DA10D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274130"/>
              </p:ext>
            </p:extLst>
          </p:nvPr>
        </p:nvGraphicFramePr>
        <p:xfrm>
          <a:off x="406400" y="2861733"/>
          <a:ext cx="11474662" cy="3444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1">
                  <a:extLst>
                    <a:ext uri="{9D8B030D-6E8A-4147-A177-3AD203B41FA5}">
                      <a16:colId xmlns:a16="http://schemas.microsoft.com/office/drawing/2014/main" val="4183790970"/>
                    </a:ext>
                  </a:extLst>
                </a:gridCol>
                <a:gridCol w="4267198">
                  <a:extLst>
                    <a:ext uri="{9D8B030D-6E8A-4147-A177-3AD203B41FA5}">
                      <a16:colId xmlns:a16="http://schemas.microsoft.com/office/drawing/2014/main" val="3856803362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194541174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1274872249"/>
                    </a:ext>
                  </a:extLst>
                </a:gridCol>
                <a:gridCol w="4580466">
                  <a:extLst>
                    <a:ext uri="{9D8B030D-6E8A-4147-A177-3AD203B41FA5}">
                      <a16:colId xmlns:a16="http://schemas.microsoft.com/office/drawing/2014/main" val="1412603014"/>
                    </a:ext>
                  </a:extLst>
                </a:gridCol>
                <a:gridCol w="965847">
                  <a:extLst>
                    <a:ext uri="{9D8B030D-6E8A-4147-A177-3AD203B41FA5}">
                      <a16:colId xmlns:a16="http://schemas.microsoft.com/office/drawing/2014/main" val="1104081936"/>
                    </a:ext>
                  </a:extLst>
                </a:gridCol>
              </a:tblGrid>
              <a:tr h="397933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>
                          <a:latin typeface="Aptos"/>
                        </a:rPr>
                        <a:t>Year 1</a:t>
                      </a:r>
                      <a:endParaRPr lang="en-US">
                        <a:latin typeface="Apto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ptos"/>
                        </a:rPr>
                        <a:t>Year 2</a:t>
                      </a:r>
                      <a:endParaRPr lang="en-US">
                        <a:latin typeface="Apto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>
                        <a:latin typeface="Apto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7027137"/>
                  </a:ext>
                </a:extLst>
              </a:tr>
              <a:tr h="1523314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ptos"/>
                        </a:rPr>
                        <a:t>1)</a:t>
                      </a:r>
                      <a:endParaRPr lang="en-US">
                        <a:latin typeface="Apto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latin typeface="Aptos"/>
                        </a:rPr>
                        <a:t>Implement ERSAP in FY 25:</a:t>
                      </a:r>
                      <a:endParaRPr lang="en-US">
                        <a:latin typeface="Aptos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Implement FPGA based PETIROC signal digitization </a:t>
                      </a:r>
                      <a:endParaRPr lang="en-US">
                        <a:latin typeface="Aptos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Factorize analysis components into ERSAP microservices</a:t>
                      </a:r>
                      <a:endParaRPr lang="en-US">
                        <a:latin typeface="Aptos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Reproduce old system performance with ERSAP-based system</a:t>
                      </a:r>
                      <a:endParaRPr lang="en-US">
                        <a:latin typeface="Aptos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Develop vertical multi-threaded, horizontal multi-node scaling</a:t>
                      </a:r>
                      <a:endParaRPr lang="en-US">
                        <a:latin typeface="Apto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>
                          <a:latin typeface="Aptos"/>
                        </a:rPr>
                        <a:t>FY 2025:</a:t>
                      </a:r>
                      <a:endParaRPr lang="en-US">
                        <a:latin typeface="Aptos"/>
                      </a:endParaRP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100">
                          <a:latin typeface="Aptos"/>
                        </a:rPr>
                        <a:t>Month 3</a:t>
                      </a:r>
                      <a:endParaRPr lang="en-US">
                        <a:latin typeface="Aptos"/>
                      </a:endParaRP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100">
                          <a:latin typeface="Aptos"/>
                        </a:rPr>
                        <a:t>Month 6</a:t>
                      </a:r>
                      <a:endParaRPr lang="en-US">
                        <a:latin typeface="Aptos"/>
                      </a:endParaRP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100">
                          <a:latin typeface="Aptos"/>
                        </a:rPr>
                        <a:t>Month 9</a:t>
                      </a:r>
                      <a:endParaRPr lang="en-US">
                        <a:latin typeface="Aptos"/>
                      </a:endParaRP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100">
                          <a:latin typeface="Aptos"/>
                        </a:rPr>
                        <a:t>Month 12</a:t>
                      </a:r>
                      <a:endParaRPr lang="en-US">
                        <a:latin typeface="Apto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ptos"/>
                        </a:rPr>
                        <a:t>3)</a:t>
                      </a:r>
                      <a:endParaRPr lang="en-US">
                        <a:latin typeface="Apto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latin typeface="Aptos"/>
                        </a:rPr>
                        <a:t>Deploy detector array, imaging and parallelized scaling tests in FY 26: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Procure and test new detector front-ends 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Integrate modular 8-detector array with new SRO system 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Verify detector and imaging performance for new system</a:t>
                      </a:r>
                      <a:endParaRPr lang="en-US">
                        <a:latin typeface="Aptos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Deploy the system and perform phantom imaging tests at UMAB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Finalize reports on local and farm streaming scalability tests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 noProof="0">
                          <a:solidFill>
                            <a:srgbClr val="000000"/>
                          </a:solidFill>
                          <a:latin typeface="Aptos"/>
                        </a:rPr>
                        <a:t>FY 2026: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  <a:p>
                      <a:pPr marL="171450" lvl="0" indent="-17145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Aptos"/>
                        </a:rPr>
                        <a:t>Month 3</a:t>
                      </a:r>
                    </a:p>
                    <a:p>
                      <a:pPr marL="171450" lvl="0" indent="-17145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Aptos"/>
                        </a:rPr>
                        <a:t>Month 3</a:t>
                      </a:r>
                    </a:p>
                    <a:p>
                      <a:pPr marL="171450" lvl="0" indent="-17145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Aptos"/>
                        </a:rPr>
                        <a:t>Month 6</a:t>
                      </a:r>
                    </a:p>
                    <a:p>
                      <a:pPr marL="171450" lvl="0" indent="-17145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Aptos"/>
                        </a:rPr>
                        <a:t>Month 6</a:t>
                      </a:r>
                    </a:p>
                    <a:p>
                      <a:pPr marL="171450" lvl="0" indent="-17145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Aptos"/>
                        </a:rPr>
                        <a:t>Month 12</a:t>
                      </a:r>
                      <a:endParaRPr lang="en-US" sz="1100">
                        <a:latin typeface="Apto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332358"/>
                  </a:ext>
                </a:extLst>
              </a:tr>
              <a:tr h="1523314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ptos"/>
                        </a:rPr>
                        <a:t>2)</a:t>
                      </a:r>
                      <a:endParaRPr lang="en-US">
                        <a:latin typeface="Apto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noProof="0">
                          <a:latin typeface="Aptos"/>
                        </a:rPr>
                        <a:t>Design and build modular PETIROC ASIC PET detectors in FY 25:</a:t>
                      </a:r>
                      <a:endParaRPr lang="en-US">
                        <a:latin typeface="Aptos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Optimize FPGA multi-detector readout firmware</a:t>
                      </a:r>
                      <a:endParaRPr lang="en-US">
                        <a:latin typeface="Aptos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Optimize detector power supply and readout cabling</a:t>
                      </a:r>
                      <a:endParaRPr lang="en-US" sz="1100">
                        <a:latin typeface="Aptos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Design and order new PETIROC modular detector PCBs</a:t>
                      </a:r>
                      <a:endParaRPr lang="en-US" sz="1100">
                        <a:latin typeface="Aptos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•"/>
                      </a:pPr>
                      <a:r>
                        <a:rPr lang="en-US" sz="1100" b="0" i="0" u="none" strike="noStrike" noProof="0">
                          <a:latin typeface="Aptos"/>
                        </a:rPr>
                        <a:t>Get electronics parts, build, and test 8 new detector front-ends</a:t>
                      </a:r>
                      <a:endParaRPr lang="en-US">
                        <a:latin typeface="Apto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>
                          <a:latin typeface="Aptos"/>
                        </a:rPr>
                        <a:t>FY 2025:</a:t>
                      </a:r>
                      <a:endParaRPr lang="en-US">
                        <a:latin typeface="Aptos"/>
                      </a:endParaRP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100">
                          <a:latin typeface="Aptos"/>
                        </a:rPr>
                        <a:t>Month 3</a:t>
                      </a:r>
                      <a:endParaRPr lang="en-US">
                        <a:latin typeface="Aptos"/>
                      </a:endParaRP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100">
                          <a:latin typeface="Aptos"/>
                        </a:rPr>
                        <a:t>Month 3</a:t>
                      </a:r>
                      <a:endParaRPr lang="en-US">
                        <a:latin typeface="Aptos"/>
                      </a:endParaRP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100">
                          <a:latin typeface="Aptos"/>
                        </a:rPr>
                        <a:t>Month 6</a:t>
                      </a:r>
                      <a:endParaRPr lang="en-US">
                        <a:latin typeface="Aptos"/>
                      </a:endParaRP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100">
                          <a:latin typeface="Aptos"/>
                        </a:rPr>
                        <a:t>Month 12</a:t>
                      </a:r>
                      <a:endParaRPr lang="en-US">
                        <a:latin typeface="Apto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3900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6120F-4427-A5E9-70BB-D567B6C1FDBB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Budget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495300" y="1057274"/>
            <a:ext cx="11401425" cy="5757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>
                <a:ea typeface="+mn-lt"/>
                <a:cs typeface="+mn-lt"/>
              </a:rPr>
              <a:t>Budget: $476.7 for the total project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en-US" u="sng">
                <a:ea typeface="+mn-lt"/>
                <a:cs typeface="+mn-lt"/>
              </a:rPr>
              <a:t>FY 25 – Total = $251.7k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Personnel: $218.5k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Travel: $3k for conferences</a:t>
            </a:r>
            <a:endParaRPr lang="en-US" sz="1600"/>
          </a:p>
          <a:p>
            <a:pPr marL="800100" lvl="1" indent="-342900">
              <a:buFont typeface="Arial,Sans-Serif"/>
              <a:buChar char="•"/>
            </a:pPr>
            <a:r>
              <a:rPr lang="en-US" sz="1600">
                <a:latin typeface="Aptos"/>
                <a:ea typeface="+mn-lt"/>
                <a:cs typeface="Arial"/>
              </a:rPr>
              <a:t>Equipment: </a:t>
            </a:r>
          </a:p>
          <a:p>
            <a:pPr marL="1257300" lvl="2" indent="-342900">
              <a:buFont typeface="Courier New,monospace"/>
              <a:buChar char="o"/>
            </a:pPr>
            <a:r>
              <a:rPr lang="en-US" sz="1600">
                <a:latin typeface="Aptos"/>
                <a:ea typeface="+mn-lt"/>
                <a:cs typeface="Arial"/>
              </a:rPr>
              <a:t>$10.5k - 10/100Gbps multi-channel fiber network switch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 sz="1600">
                <a:latin typeface="Aptos"/>
                <a:ea typeface="+mn-lt"/>
                <a:cs typeface="Arial"/>
              </a:rPr>
              <a:t>Materials: $18k</a:t>
            </a:r>
          </a:p>
          <a:p>
            <a:pPr marL="1257300" lvl="2" indent="-342900">
              <a:buFont typeface="Courier New,monospace"/>
              <a:buChar char="o"/>
            </a:pPr>
            <a:r>
              <a:rPr lang="en-US" sz="1600">
                <a:latin typeface="Aptos"/>
                <a:ea typeface="+mn-lt"/>
                <a:cs typeface="Arial"/>
              </a:rPr>
              <a:t>$3k - Printed Circuit Board NRE</a:t>
            </a:r>
          </a:p>
          <a:p>
            <a:pPr marL="1257300" lvl="2" indent="-342900">
              <a:buFont typeface="Courier New,monospace"/>
              <a:buChar char="o"/>
            </a:pPr>
            <a:r>
              <a:rPr lang="en-US" sz="1600">
                <a:latin typeface="Aptos"/>
                <a:ea typeface="+mn-lt"/>
                <a:cs typeface="Arial"/>
              </a:rPr>
              <a:t>$1k - Detector Printed Circuit Boards purchases</a:t>
            </a:r>
          </a:p>
          <a:p>
            <a:pPr marL="1257300" lvl="2" indent="-342900">
              <a:buFont typeface="Courier New,monospace"/>
              <a:buChar char="o"/>
            </a:pPr>
            <a:r>
              <a:rPr lang="en-US" sz="1600">
                <a:latin typeface="Aptos"/>
                <a:ea typeface="+mn-lt"/>
                <a:cs typeface="Arial"/>
              </a:rPr>
              <a:t>$3k - Detector Assembly Board NRE</a:t>
            </a:r>
          </a:p>
          <a:p>
            <a:pPr marL="1257300" lvl="2" indent="-342900">
              <a:buFont typeface="Courier New,monospace"/>
              <a:buChar char="o"/>
            </a:pPr>
            <a:r>
              <a:rPr lang="en-US" sz="1600">
                <a:latin typeface="Aptos"/>
                <a:ea typeface="+mn-lt"/>
                <a:cs typeface="Arial"/>
              </a:rPr>
              <a:t>$1k - Detector Assembly Board purchases</a:t>
            </a:r>
          </a:p>
          <a:p>
            <a:pPr marL="1257300" lvl="2" indent="-342900">
              <a:buFont typeface="Courier New,monospace"/>
              <a:buChar char="o"/>
            </a:pPr>
            <a:r>
              <a:rPr lang="en-US" sz="1600">
                <a:latin typeface="Aptos"/>
                <a:ea typeface="+mn-lt"/>
                <a:cs typeface="Arial"/>
              </a:rPr>
              <a:t>$8k - PETIROC ASICs</a:t>
            </a:r>
          </a:p>
          <a:p>
            <a:pPr marL="1257300" lvl="2" indent="-342900">
              <a:buFont typeface="Courier New,monospace"/>
              <a:buChar char="o"/>
            </a:pPr>
            <a:r>
              <a:rPr lang="en-US" sz="1600">
                <a:latin typeface="Aptos"/>
                <a:ea typeface="+mn-lt"/>
                <a:cs typeface="Arial"/>
              </a:rPr>
              <a:t>$2k - Detector components</a:t>
            </a:r>
          </a:p>
          <a:p>
            <a:pPr marL="342900" indent="-342900">
              <a:buFont typeface="Wingdings"/>
              <a:buChar char="§"/>
            </a:pPr>
            <a:r>
              <a:rPr lang="en-US" u="sng">
                <a:ea typeface="+mn-lt"/>
                <a:cs typeface="+mn-lt"/>
              </a:rPr>
              <a:t>FY 26 – Total = $225.0k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Personnel: $142.6k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Travel: $19.5k for conferences, $4.5k for imaging tests at UMAB travel 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Materials: $50k</a:t>
            </a:r>
          </a:p>
          <a:p>
            <a:pPr marL="1257300" lvl="2" indent="-342900">
              <a:buFont typeface="Courier New"/>
              <a:buChar char="o"/>
            </a:pPr>
            <a:r>
              <a:rPr lang="en-US" sz="1600">
                <a:ea typeface="+mn-lt"/>
                <a:cs typeface="+mn-lt"/>
              </a:rPr>
              <a:t>$24k - </a:t>
            </a:r>
            <a:r>
              <a:rPr lang="en-US" sz="1600" err="1">
                <a:ea typeface="+mn-lt"/>
                <a:cs typeface="+mn-lt"/>
              </a:rPr>
              <a:t>SiPMs</a:t>
            </a:r>
            <a:endParaRPr lang="en-US" sz="1600">
              <a:ea typeface="+mn-lt"/>
              <a:cs typeface="+mn-lt"/>
            </a:endParaRPr>
          </a:p>
          <a:p>
            <a:pPr marL="1257300" lvl="2" indent="-342900">
              <a:buFont typeface="Courier New"/>
              <a:buChar char="o"/>
            </a:pPr>
            <a:r>
              <a:rPr lang="en-US" sz="1600">
                <a:ea typeface="+mn-lt"/>
                <a:cs typeface="+mn-lt"/>
              </a:rPr>
              <a:t>$24k - LYSO</a:t>
            </a:r>
          </a:p>
          <a:p>
            <a:pPr marL="1257300" lvl="2" indent="-342900">
              <a:buFont typeface="Courier New"/>
              <a:buChar char="o"/>
            </a:pPr>
            <a:r>
              <a:rPr lang="en-US" sz="1600">
                <a:ea typeface="+mn-lt"/>
                <a:cs typeface="+mn-lt"/>
              </a:rPr>
              <a:t>$2k - Power Supplies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Contracts:</a:t>
            </a:r>
          </a:p>
          <a:p>
            <a:pPr marL="1257300" lvl="2" indent="-342900">
              <a:buFont typeface="Courier New"/>
              <a:buChar char="o"/>
            </a:pPr>
            <a:r>
              <a:rPr lang="en-US" sz="1600">
                <a:ea typeface="+mn-lt"/>
                <a:cs typeface="+mn-lt"/>
              </a:rPr>
              <a:t>$5k – UMAB imaging and radiopharmaceutical source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6ED834-FF85-F95D-EFF1-EEC4F4DD737B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Conclusion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495300" y="1057274"/>
            <a:ext cx="11401425" cy="5019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>
                <a:ea typeface="+mn-lt"/>
                <a:cs typeface="+mn-lt"/>
              </a:rPr>
              <a:t>SRO PET project is ready – will provide a valuable platform and capability projection:</a:t>
            </a:r>
            <a:endParaRPr lang="en-US" dirty="0"/>
          </a:p>
          <a:p>
            <a:pPr marL="342900" indent="-342900">
              <a:buFont typeface="Wingdings"/>
              <a:buChar char="§"/>
            </a:pPr>
            <a:r>
              <a:rPr lang="en-US" sz="2000" dirty="0"/>
              <a:t>Builds off existing RD&amp;I and FEDAQ collaboration</a:t>
            </a:r>
            <a:endParaRPr lang="en-US" dirty="0"/>
          </a:p>
          <a:p>
            <a:pPr marL="800100" lvl="1" indent="-342900">
              <a:buFont typeface="Wingdings"/>
              <a:buChar char="§"/>
            </a:pPr>
            <a:r>
              <a:rPr lang="en-US" dirty="0"/>
              <a:t>Based on FEDAQ work from Hall B Alert TOF detector</a:t>
            </a:r>
          </a:p>
          <a:p>
            <a:pPr marL="800100" lvl="1" indent="-342900">
              <a:buFont typeface="Wingdings"/>
              <a:buChar char="§"/>
            </a:pPr>
            <a:r>
              <a:rPr lang="en-US" dirty="0"/>
              <a:t>Extends recent work at UMAB with RD&amp;I </a:t>
            </a:r>
            <a:r>
              <a:rPr lang="en-US" dirty="0" err="1"/>
              <a:t>Kmax</a:t>
            </a:r>
            <a:r>
              <a:rPr lang="en-US" dirty="0"/>
              <a:t> DAQ and PETIROC ASIC detector SRO PET system</a:t>
            </a:r>
          </a:p>
          <a:p>
            <a:pPr marL="342900" indent="-342900">
              <a:buFont typeface="Wingdings"/>
              <a:buChar char="§"/>
            </a:pPr>
            <a:r>
              <a:rPr lang="en-US" sz="2000" dirty="0"/>
              <a:t>Develops collaborations between RD&amp;I, EPSCI, and FEDAQ groups</a:t>
            </a:r>
          </a:p>
          <a:p>
            <a:pPr marL="342900" indent="-342900">
              <a:buFont typeface="Wingdings"/>
              <a:buChar char="§"/>
            </a:pPr>
            <a:r>
              <a:rPr lang="en-US" sz="2000" dirty="0"/>
              <a:t>Directly supports BRIC mission</a:t>
            </a:r>
          </a:p>
          <a:p>
            <a:pPr marL="800100" lvl="1" indent="-342900">
              <a:buFont typeface="Wingdings"/>
              <a:buChar char="§"/>
            </a:pPr>
            <a:r>
              <a:rPr lang="en-US" dirty="0"/>
              <a:t>Applies </a:t>
            </a:r>
            <a:r>
              <a:rPr lang="en-US" dirty="0" err="1"/>
              <a:t>JLab</a:t>
            </a:r>
            <a:r>
              <a:rPr lang="en-US" dirty="0"/>
              <a:t> technologies to biomedical applications</a:t>
            </a:r>
          </a:p>
          <a:p>
            <a:pPr marL="800100" lvl="1" indent="-342900">
              <a:buFont typeface="Wingdings"/>
              <a:buChar char="§"/>
            </a:pPr>
            <a:r>
              <a:rPr lang="en-US" dirty="0"/>
              <a:t>Expands development avenues of </a:t>
            </a:r>
            <a:r>
              <a:rPr lang="en-US" dirty="0" err="1"/>
              <a:t>JLab</a:t>
            </a:r>
            <a:r>
              <a:rPr lang="en-US" dirty="0"/>
              <a:t> technologies</a:t>
            </a:r>
          </a:p>
          <a:p>
            <a:pPr marL="800100" lvl="1" indent="-342900">
              <a:buFont typeface="Wingdings"/>
              <a:buChar char="§"/>
            </a:pPr>
            <a:r>
              <a:rPr lang="en-US" dirty="0"/>
              <a:t>Results in a well-characterized, modular, easily reconfigurable imaging platform</a:t>
            </a:r>
          </a:p>
          <a:p>
            <a:pPr marL="342900" indent="-342900">
              <a:buFont typeface="Wingdings"/>
              <a:buChar char="§"/>
            </a:pPr>
            <a:r>
              <a:rPr lang="en-US" sz="2000" dirty="0"/>
              <a:t>Resulting platform is attractive for future funding:</a:t>
            </a: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Grants from DOE Biological and Environmental Research (BER) 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Grants from NIH National Institute of Biomedical Imaging and Bioengineering (NIBIB), NCI, etc.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Industry partners, facilitated through RD&amp;I group and BRIC:</a:t>
            </a:r>
          </a:p>
          <a:p>
            <a:pPr marL="1257300" lvl="2" indent="-34290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Hospitals seeking imaging, dosimetry, or quality assurance applications</a:t>
            </a:r>
          </a:p>
          <a:p>
            <a:pPr marL="1257300" lvl="2" indent="-34290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Industry partners with detector, front-end electronics, or other related development</a:t>
            </a:r>
          </a:p>
          <a:p>
            <a:pPr marL="1257300" lvl="2" indent="-34290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Collaborations for pre-clinical imaging system development</a:t>
            </a:r>
          </a:p>
          <a:p>
            <a:pPr marL="342900" indent="-342900">
              <a:buFont typeface="Courier New"/>
              <a:buChar char="o"/>
            </a:pPr>
            <a:endParaRPr lang="en-US" sz="20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33C31C-6812-7A1D-1DA8-56FB239608CF}"/>
              </a:ext>
            </a:extLst>
          </p:cNvPr>
          <p:cNvSpPr txBox="1">
            <a:spLocks/>
          </p:cNvSpPr>
          <p:nvPr/>
        </p:nvSpPr>
        <p:spPr>
          <a:xfrm>
            <a:off x="11731742" y="6554779"/>
            <a:ext cx="452550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44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Project Description: SRO PET System Development</vt:lpstr>
      <vt:lpstr>Project Description: SRO PET System Development</vt:lpstr>
      <vt:lpstr>Project Description: SRO PET System Development</vt:lpstr>
      <vt:lpstr>Project Description: SRO PET System Development</vt:lpstr>
      <vt:lpstr>Team</vt:lpstr>
      <vt:lpstr>Deliverables</vt:lpstr>
      <vt:lpstr>Budget</vt:lpstr>
      <vt:lpstr>Conclusion</vt:lpstr>
      <vt:lpstr>Project Description: SRO PET System Development</vt:lpstr>
      <vt:lpstr>Project Description: SRO PET System Development</vt:lpstr>
      <vt:lpstr>Project Description: SRO PET System Development</vt:lpstr>
      <vt:lpstr>Project Description: SRO PET System Development</vt:lpstr>
      <vt:lpstr>Project Description: SRO PET System Development</vt:lpstr>
      <vt:lpstr>Project Description: SRO PET System Development</vt:lpstr>
      <vt:lpstr>Streaming Readout Applications in JLAB</vt:lpstr>
      <vt:lpstr>Proposed ERSAP SRO Parallelized Architecture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53</cp:revision>
  <dcterms:created xsi:type="dcterms:W3CDTF">2024-07-15T18:25:29Z</dcterms:created>
  <dcterms:modified xsi:type="dcterms:W3CDTF">2024-07-25T21:20:09Z</dcterms:modified>
</cp:coreProperties>
</file>