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20"/>
  </p:notesMasterIdLst>
  <p:sldIdLst>
    <p:sldId id="309" r:id="rId2"/>
    <p:sldId id="313" r:id="rId3"/>
    <p:sldId id="314" r:id="rId4"/>
    <p:sldId id="322" r:id="rId5"/>
    <p:sldId id="325" r:id="rId6"/>
    <p:sldId id="315" r:id="rId7"/>
    <p:sldId id="327" r:id="rId8"/>
    <p:sldId id="328" r:id="rId9"/>
    <p:sldId id="318" r:id="rId10"/>
    <p:sldId id="321" r:id="rId11"/>
    <p:sldId id="319" r:id="rId12"/>
    <p:sldId id="323" r:id="rId13"/>
    <p:sldId id="326" r:id="rId14"/>
    <p:sldId id="320" r:id="rId15"/>
    <p:sldId id="330" r:id="rId16"/>
    <p:sldId id="329" r:id="rId17"/>
    <p:sldId id="331"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B822E-59DE-49F1-961A-2FC8D7BE6F08}" v="648" dt="2024-07-24T21:01:49.669"/>
    <p1510:client id="{27E45247-CE4C-2886-A29A-76784B17B870}" v="566" dt="2024-07-24T20:18:28.701"/>
    <p1510:client id="{730DC661-0BC9-5337-7053-06BB68C5FDBA}" v="928" dt="2024-07-25T02:14:10.716"/>
    <p1510:client id="{7B7E1111-B341-0646-8005-CAFE46F3C0B0}" v="23" dt="2024-07-25T18:12:10.146"/>
    <p1510:client id="{831B75BE-28DE-2361-DA25-60218D029395}" v="162" dt="2024-07-25T16:04:47.473"/>
    <p1510:client id="{A09E3D02-7260-5F4D-56F5-664350D8FC6E}" v="2621" dt="2024-07-25T05:51:57.829"/>
    <p1510:client id="{D1BEFBCB-C30A-1428-946B-88EB6D13C482}" v="67" dt="2024-07-25T20:49:14.674"/>
    <p1510:client id="{D78277E9-1A13-3329-78C4-FAA85EC0805C}" v="5" dt="2024-07-25T06:06:46.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042AC-6555-43E8-A3F8-548B244B9FD2}"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1CB10315-00FB-48B5-9A30-A47769BFAA90}">
      <dgm:prSet phldrT="[Text]" phldr="0"/>
      <dgm:spPr/>
      <dgm:t>
        <a:bodyPr/>
        <a:lstStyle/>
        <a:p>
          <a:pPr>
            <a:defRPr b="1"/>
          </a:pPr>
          <a:r>
            <a:rPr lang="en-US" dirty="0">
              <a:latin typeface="Aptos Display" panose="02110004020202020204"/>
            </a:rPr>
            <a:t> 2016, PhD in CS</a:t>
          </a:r>
          <a:endParaRPr lang="en-US" dirty="0"/>
        </a:p>
      </dgm:t>
    </dgm:pt>
    <dgm:pt modelId="{5F150181-6A7A-48CA-BDC9-0723B45CAA1E}" type="parTrans" cxnId="{027303DE-0504-4A05-9FD2-E23DB004D9C7}">
      <dgm:prSet/>
      <dgm:spPr/>
      <dgm:t>
        <a:bodyPr/>
        <a:lstStyle/>
        <a:p>
          <a:endParaRPr lang="en-US"/>
        </a:p>
      </dgm:t>
    </dgm:pt>
    <dgm:pt modelId="{70982725-479A-40DF-B39A-BE06589E98E3}" type="sibTrans" cxnId="{027303DE-0504-4A05-9FD2-E23DB004D9C7}">
      <dgm:prSet/>
      <dgm:spPr/>
      <dgm:t>
        <a:bodyPr/>
        <a:lstStyle/>
        <a:p>
          <a:endParaRPr lang="en-US"/>
        </a:p>
      </dgm:t>
    </dgm:pt>
    <dgm:pt modelId="{843F7DFA-2DD4-427B-9873-F7555BC97C29}">
      <dgm:prSet phldrT="[Text]" phldr="0"/>
      <dgm:spPr/>
      <dgm:t>
        <a:bodyPr/>
        <a:lstStyle/>
        <a:p>
          <a:r>
            <a:rPr lang="en-US" b="1" dirty="0">
              <a:solidFill>
                <a:schemeClr val="accent4"/>
              </a:solidFill>
              <a:latin typeface="Aptos Display" panose="02110004020202020204"/>
            </a:rPr>
            <a:t>GPU</a:t>
          </a:r>
          <a:r>
            <a:rPr lang="en-US" dirty="0">
              <a:latin typeface="Aptos Display" panose="02110004020202020204"/>
            </a:rPr>
            <a:t> computing and energy conservation of </a:t>
          </a:r>
          <a:r>
            <a:rPr lang="en-US" b="1" dirty="0">
              <a:solidFill>
                <a:schemeClr val="accent4"/>
              </a:solidFill>
              <a:latin typeface="Aptos Display" panose="02110004020202020204"/>
            </a:rPr>
            <a:t>data centers</a:t>
          </a:r>
          <a:endParaRPr lang="en-US" b="1" dirty="0">
            <a:solidFill>
              <a:schemeClr val="accent4"/>
            </a:solidFill>
          </a:endParaRPr>
        </a:p>
      </dgm:t>
    </dgm:pt>
    <dgm:pt modelId="{28DC7574-34E7-463D-8143-97152F9CBA11}" type="parTrans" cxnId="{06FB9421-60A8-4214-9D6A-BA814D2BA354}">
      <dgm:prSet/>
      <dgm:spPr/>
      <dgm:t>
        <a:bodyPr/>
        <a:lstStyle/>
        <a:p>
          <a:endParaRPr lang="en-US"/>
        </a:p>
      </dgm:t>
    </dgm:pt>
    <dgm:pt modelId="{4B2FDB7E-507B-4611-BE02-701594B27825}" type="sibTrans" cxnId="{06FB9421-60A8-4214-9D6A-BA814D2BA354}">
      <dgm:prSet/>
      <dgm:spPr/>
      <dgm:t>
        <a:bodyPr/>
        <a:lstStyle/>
        <a:p>
          <a:endParaRPr lang="en-US"/>
        </a:p>
      </dgm:t>
    </dgm:pt>
    <dgm:pt modelId="{EF1CC076-365A-454A-BE98-7FE5E0CA6A2C}">
      <dgm:prSet phldrT="[Text]" phldr="0"/>
      <dgm:spPr/>
      <dgm:t>
        <a:bodyPr/>
        <a:lstStyle/>
        <a:p>
          <a:pPr rtl="0">
            <a:defRPr b="1"/>
          </a:pPr>
          <a:r>
            <a:rPr lang="en-US" dirty="0">
              <a:latin typeface="Aptos Display" panose="02110004020202020204"/>
            </a:rPr>
            <a:t> 2019, IT startup</a:t>
          </a:r>
          <a:endParaRPr lang="en-US" dirty="0"/>
        </a:p>
      </dgm:t>
    </dgm:pt>
    <dgm:pt modelId="{6C15E012-0AE9-4525-B919-9798819937F1}" type="parTrans" cxnId="{FE12B625-5FFC-4824-BA2F-AB8C32659383}">
      <dgm:prSet/>
      <dgm:spPr/>
      <dgm:t>
        <a:bodyPr/>
        <a:lstStyle/>
        <a:p>
          <a:endParaRPr lang="en-US"/>
        </a:p>
      </dgm:t>
    </dgm:pt>
    <dgm:pt modelId="{E2360DFD-FA80-4B36-B306-8FC4F4DF2F6C}" type="sibTrans" cxnId="{FE12B625-5FFC-4824-BA2F-AB8C32659383}">
      <dgm:prSet/>
      <dgm:spPr/>
      <dgm:t>
        <a:bodyPr/>
        <a:lstStyle/>
        <a:p>
          <a:endParaRPr lang="en-US"/>
        </a:p>
      </dgm:t>
    </dgm:pt>
    <dgm:pt modelId="{840F2296-65FC-4113-980B-C23671BDA36E}">
      <dgm:prSet phldrT="[Text]" phldr="0"/>
      <dgm:spPr/>
      <dgm:t>
        <a:bodyPr/>
        <a:lstStyle/>
        <a:p>
          <a:pPr rtl="0"/>
          <a:r>
            <a:rPr lang="en-US" b="1" dirty="0">
              <a:solidFill>
                <a:schemeClr val="accent4"/>
              </a:solidFill>
              <a:latin typeface="Aptos Display" panose="02110004020202020204"/>
            </a:rPr>
            <a:t>GPU</a:t>
          </a:r>
          <a:r>
            <a:rPr lang="en-US" dirty="0">
              <a:latin typeface="Aptos Display" panose="02110004020202020204"/>
            </a:rPr>
            <a:t> CUDA algorithm R&amp;D;</a:t>
          </a:r>
          <a:r>
            <a:rPr lang="en-US" b="0" dirty="0">
              <a:latin typeface="Aptos Display" panose="02110004020202020204"/>
            </a:rPr>
            <a:t> FPGA </a:t>
          </a:r>
          <a:r>
            <a:rPr lang="en-US" b="1" dirty="0">
              <a:solidFill>
                <a:schemeClr val="accent4"/>
              </a:solidFill>
              <a:latin typeface="Aptos Display" panose="02110004020202020204"/>
            </a:rPr>
            <a:t>cluster</a:t>
          </a:r>
          <a:r>
            <a:rPr lang="en-US" b="0" dirty="0">
              <a:latin typeface="Aptos Display" panose="02110004020202020204"/>
            </a:rPr>
            <a:t> remote management and </a:t>
          </a:r>
          <a:r>
            <a:rPr lang="en-US" b="1" dirty="0">
              <a:solidFill>
                <a:schemeClr val="accent4"/>
              </a:solidFill>
              <a:latin typeface="Aptos Display" panose="02110004020202020204"/>
            </a:rPr>
            <a:t>telemetry</a:t>
          </a:r>
          <a:endParaRPr lang="en-US" dirty="0"/>
        </a:p>
      </dgm:t>
    </dgm:pt>
    <dgm:pt modelId="{0C1C651A-3454-471E-9333-C1E8B7EE3F2A}" type="parTrans" cxnId="{4C7C8878-9AED-4380-9CE9-0B11BFE75F11}">
      <dgm:prSet/>
      <dgm:spPr/>
      <dgm:t>
        <a:bodyPr/>
        <a:lstStyle/>
        <a:p>
          <a:endParaRPr lang="en-US"/>
        </a:p>
      </dgm:t>
    </dgm:pt>
    <dgm:pt modelId="{DF405FFE-DB2C-490C-BE96-19CF07C6167A}" type="sibTrans" cxnId="{4C7C8878-9AED-4380-9CE9-0B11BFE75F11}">
      <dgm:prSet/>
      <dgm:spPr/>
      <dgm:t>
        <a:bodyPr/>
        <a:lstStyle/>
        <a:p>
          <a:endParaRPr lang="en-US"/>
        </a:p>
      </dgm:t>
    </dgm:pt>
    <dgm:pt modelId="{415D0BF7-72C5-439A-A0CF-E5FF581609DC}">
      <dgm:prSet phldrT="[Text]" phldr="0"/>
      <dgm:spPr/>
      <dgm:t>
        <a:bodyPr/>
        <a:lstStyle/>
        <a:p>
          <a:pPr>
            <a:defRPr b="1"/>
          </a:pPr>
          <a:r>
            <a:rPr lang="en-US" b="1" dirty="0">
              <a:latin typeface="Aptos Display" panose="02110004020202020204"/>
            </a:rPr>
            <a:t> 2021, NVIDIA</a:t>
          </a:r>
          <a:endParaRPr lang="en-US" b="1" dirty="0"/>
        </a:p>
      </dgm:t>
    </dgm:pt>
    <dgm:pt modelId="{6415A779-4BA9-4EED-BD03-8537DF2D95CA}" type="parTrans" cxnId="{7A83D7A9-380C-43DC-B04C-C6CCAF9F0030}">
      <dgm:prSet/>
      <dgm:spPr/>
      <dgm:t>
        <a:bodyPr/>
        <a:lstStyle/>
        <a:p>
          <a:endParaRPr lang="en-US"/>
        </a:p>
      </dgm:t>
    </dgm:pt>
    <dgm:pt modelId="{CA3E1E72-B634-44FD-9EE5-03AA4736BFE9}" type="sibTrans" cxnId="{7A83D7A9-380C-43DC-B04C-C6CCAF9F0030}">
      <dgm:prSet/>
      <dgm:spPr/>
      <dgm:t>
        <a:bodyPr/>
        <a:lstStyle/>
        <a:p>
          <a:endParaRPr lang="en-US"/>
        </a:p>
      </dgm:t>
    </dgm:pt>
    <dgm:pt modelId="{16B60951-C38B-4DDC-8155-E9B6281E0691}">
      <dgm:prSet phldr="0"/>
      <dgm:spPr/>
      <dgm:t>
        <a:bodyPr/>
        <a:lstStyle/>
        <a:p>
          <a:r>
            <a:rPr lang="en-US" b="1" dirty="0">
              <a:solidFill>
                <a:schemeClr val="accent4"/>
              </a:solidFill>
              <a:latin typeface="Aptos Display" panose="02110004020202020204"/>
            </a:rPr>
            <a:t>Telemetry</a:t>
          </a:r>
          <a:r>
            <a:rPr lang="en-US" b="0" dirty="0">
              <a:latin typeface="Aptos Display" panose="02110004020202020204"/>
            </a:rPr>
            <a:t> and automation of a top5 HPC data center, Selene</a:t>
          </a:r>
        </a:p>
      </dgm:t>
    </dgm:pt>
    <dgm:pt modelId="{8F479315-BB91-40B8-BA1C-1F91A070FBAC}" type="parTrans" cxnId="{92733E2F-52C7-4204-8F5A-6B77D90B183D}">
      <dgm:prSet/>
      <dgm:spPr/>
    </dgm:pt>
    <dgm:pt modelId="{76A91EC5-95F2-4644-A304-C70F28334F39}" type="sibTrans" cxnId="{92733E2F-52C7-4204-8F5A-6B77D90B183D}">
      <dgm:prSet/>
      <dgm:spPr/>
    </dgm:pt>
    <dgm:pt modelId="{1356C9CE-2128-482A-82D8-C1FF35C42417}">
      <dgm:prSet phldr="0"/>
      <dgm:spPr/>
      <dgm:t>
        <a:bodyPr/>
        <a:lstStyle/>
        <a:p>
          <a:pPr>
            <a:defRPr b="1"/>
          </a:pPr>
          <a:r>
            <a:rPr lang="en-US" b="1" dirty="0">
              <a:latin typeface="Aptos Display" panose="02110004020202020204"/>
            </a:rPr>
            <a:t> 2022, </a:t>
          </a:r>
          <a:r>
            <a:rPr lang="en-US" b="1" dirty="0" err="1">
              <a:latin typeface="Aptos Display" panose="02110004020202020204"/>
            </a:rPr>
            <a:t>JLab</a:t>
          </a:r>
          <a:r>
            <a:rPr lang="en-US" b="1" dirty="0">
              <a:latin typeface="Aptos Display" panose="02110004020202020204"/>
            </a:rPr>
            <a:t>, LDRD</a:t>
          </a:r>
        </a:p>
      </dgm:t>
    </dgm:pt>
    <dgm:pt modelId="{3F8CC4AE-E230-46D6-9FA6-891FC993B4DB}" type="parTrans" cxnId="{521886EA-175D-44A6-B1D5-6601F968CC63}">
      <dgm:prSet/>
      <dgm:spPr/>
    </dgm:pt>
    <dgm:pt modelId="{C9953AC4-A00B-4788-825D-2771A01DF719}" type="sibTrans" cxnId="{521886EA-175D-44A6-B1D5-6601F968CC63}">
      <dgm:prSet/>
      <dgm:spPr/>
    </dgm:pt>
    <dgm:pt modelId="{80175742-07C3-49E8-9AE5-25384554DF92}">
      <dgm:prSet phldr="0"/>
      <dgm:spPr/>
      <dgm:t>
        <a:bodyPr/>
        <a:lstStyle/>
        <a:p>
          <a:pPr rtl="0"/>
          <a:r>
            <a:rPr lang="en-US" b="0" dirty="0">
              <a:latin typeface="Aptos Display" panose="02110004020202020204"/>
            </a:rPr>
            <a:t> PHASM, LDRD FY22-23: </a:t>
          </a:r>
          <a:r>
            <a:rPr lang="en-US" b="1" dirty="0">
              <a:solidFill>
                <a:schemeClr val="accent4"/>
              </a:solidFill>
              <a:latin typeface="Aptos Display" panose="02110004020202020204"/>
            </a:rPr>
            <a:t>GPU</a:t>
          </a:r>
          <a:r>
            <a:rPr lang="en-US" b="0" dirty="0">
              <a:latin typeface="Aptos Display" panose="02110004020202020204"/>
            </a:rPr>
            <a:t>, </a:t>
          </a:r>
          <a:r>
            <a:rPr lang="en-US" b="1" dirty="0">
              <a:solidFill>
                <a:schemeClr val="accent4"/>
              </a:solidFill>
              <a:latin typeface="Aptos Display" panose="02110004020202020204"/>
            </a:rPr>
            <a:t>AI</a:t>
          </a:r>
          <a:r>
            <a:rPr lang="en-US" b="0" dirty="0">
              <a:solidFill>
                <a:schemeClr val="tx1"/>
              </a:solidFill>
              <a:latin typeface="Aptos Display" panose="02110004020202020204"/>
            </a:rPr>
            <a:t>; SRO-RTDP, LDRD FY24-25</a:t>
          </a:r>
        </a:p>
      </dgm:t>
    </dgm:pt>
    <dgm:pt modelId="{A35EB5C9-136B-4742-AFC1-207CB99F12C6}" type="parTrans" cxnId="{A97D6FA1-50A8-4BFD-96F4-8F7D575DA9CB}">
      <dgm:prSet/>
      <dgm:spPr/>
    </dgm:pt>
    <dgm:pt modelId="{D429E51F-CEAA-400A-BEA3-88692504488B}" type="sibTrans" cxnId="{A97D6FA1-50A8-4BFD-96F4-8F7D575DA9CB}">
      <dgm:prSet/>
      <dgm:spPr/>
    </dgm:pt>
    <dgm:pt modelId="{A32FE139-10F6-4AC9-B4F1-C678E60C947E}">
      <dgm:prSet phldr="0"/>
      <dgm:spPr/>
      <dgm:t>
        <a:bodyPr/>
        <a:lstStyle/>
        <a:p>
          <a:pPr>
            <a:defRPr b="1"/>
          </a:pPr>
          <a:r>
            <a:rPr lang="en-US" b="1" dirty="0">
              <a:latin typeface="Aptos Display" panose="02110004020202020204"/>
            </a:rPr>
            <a:t> 2023, </a:t>
          </a:r>
          <a:r>
            <a:rPr lang="en-US" b="1" dirty="0" err="1">
              <a:latin typeface="Aptos Display" panose="02110004020202020204"/>
            </a:rPr>
            <a:t>JLab</a:t>
          </a:r>
          <a:r>
            <a:rPr lang="en-US" b="1" dirty="0">
              <a:latin typeface="Aptos Display" panose="02110004020202020204"/>
            </a:rPr>
            <a:t>, HPDF</a:t>
          </a:r>
        </a:p>
      </dgm:t>
    </dgm:pt>
    <dgm:pt modelId="{91D3C7E6-1FB0-453D-82AB-A3FE0CDB46CC}" type="parTrans" cxnId="{297F5443-FBE7-4B44-90DD-47B5DC647307}">
      <dgm:prSet/>
      <dgm:spPr/>
    </dgm:pt>
    <dgm:pt modelId="{2414CBAC-FF48-4AF7-9078-43CFD1A3BA77}" type="sibTrans" cxnId="{297F5443-FBE7-4B44-90DD-47B5DC647307}">
      <dgm:prSet/>
      <dgm:spPr/>
    </dgm:pt>
    <dgm:pt modelId="{51A19F9C-C16F-4BAA-893F-051F1ADB57C9}">
      <dgm:prSet phldr="0"/>
      <dgm:spPr/>
      <dgm:t>
        <a:bodyPr/>
        <a:lstStyle/>
        <a:p>
          <a:r>
            <a:rPr lang="en-US" b="0" dirty="0">
              <a:latin typeface="Aptos Display" panose="02110004020202020204"/>
            </a:rPr>
            <a:t>IRI: EJFAT &amp; E2SAR, DAOS, </a:t>
          </a:r>
          <a:r>
            <a:rPr lang="en-US" b="1" dirty="0">
              <a:solidFill>
                <a:schemeClr val="accent4"/>
              </a:solidFill>
              <a:latin typeface="Aptos Display" panose="02110004020202020204"/>
            </a:rPr>
            <a:t>DPU</a:t>
          </a:r>
        </a:p>
      </dgm:t>
    </dgm:pt>
    <dgm:pt modelId="{7206AA57-B9ED-4851-8F1B-15AEA94E5AD7}" type="parTrans" cxnId="{74C2B8FC-2056-4ED8-A893-B539076F8FE6}">
      <dgm:prSet/>
      <dgm:spPr/>
    </dgm:pt>
    <dgm:pt modelId="{53CE2217-1D28-4B8F-BF1E-21B5983CE795}" type="sibTrans" cxnId="{74C2B8FC-2056-4ED8-A893-B539076F8FE6}">
      <dgm:prSet/>
      <dgm:spPr/>
    </dgm:pt>
    <dgm:pt modelId="{D8073BC4-ACA5-447E-82A4-214DB65B33AF}" type="pres">
      <dgm:prSet presAssocID="{480042AC-6555-43E8-A3F8-548B244B9FD2}" presName="root" presStyleCnt="0">
        <dgm:presLayoutVars>
          <dgm:chMax/>
          <dgm:chPref/>
          <dgm:animLvl val="lvl"/>
        </dgm:presLayoutVars>
      </dgm:prSet>
      <dgm:spPr/>
    </dgm:pt>
    <dgm:pt modelId="{394C90C7-CA5D-4C4C-B362-741C739138AA}" type="pres">
      <dgm:prSet presAssocID="{480042AC-6555-43E8-A3F8-548B244B9FD2}" presName="divider" presStyleLbl="fgAccFollowNode1" presStyleIdx="0" presStyleCnt="1"/>
      <dgm:spPr>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gm:spPr>
    </dgm:pt>
    <dgm:pt modelId="{54BDDE73-CD60-42D1-A138-E8B48ECF4597}" type="pres">
      <dgm:prSet presAssocID="{480042AC-6555-43E8-A3F8-548B244B9FD2}" presName="nodes" presStyleCnt="0">
        <dgm:presLayoutVars>
          <dgm:chMax/>
          <dgm:chPref/>
          <dgm:animLvl val="lvl"/>
        </dgm:presLayoutVars>
      </dgm:prSet>
      <dgm:spPr/>
    </dgm:pt>
    <dgm:pt modelId="{6D9586DB-8615-4A77-A47E-59EEE131345B}" type="pres">
      <dgm:prSet presAssocID="{1CB10315-00FB-48B5-9A30-A47769BFAA90}" presName="composite" presStyleCnt="0"/>
      <dgm:spPr/>
    </dgm:pt>
    <dgm:pt modelId="{30D3DD81-D9F8-48E9-9432-469118B18537}" type="pres">
      <dgm:prSet presAssocID="{1CB10315-00FB-48B5-9A30-A47769BFAA90}" presName="L1TextContainer" presStyleLbl="revTx" presStyleIdx="0" presStyleCnt="5">
        <dgm:presLayoutVars>
          <dgm:chMax val="1"/>
          <dgm:chPref val="1"/>
          <dgm:bulletEnabled val="1"/>
        </dgm:presLayoutVars>
      </dgm:prSet>
      <dgm:spPr/>
    </dgm:pt>
    <dgm:pt modelId="{4480B07C-F75F-4760-A624-AFB0F211CF5C}" type="pres">
      <dgm:prSet presAssocID="{1CB10315-00FB-48B5-9A30-A47769BFAA90}" presName="L2TextContainerWrapper" presStyleCnt="0">
        <dgm:presLayoutVars>
          <dgm:chMax val="0"/>
          <dgm:chPref val="0"/>
          <dgm:bulletEnabled val="1"/>
        </dgm:presLayoutVars>
      </dgm:prSet>
      <dgm:spPr/>
    </dgm:pt>
    <dgm:pt modelId="{5F51A883-0380-4432-8639-8D4288303BDA}" type="pres">
      <dgm:prSet presAssocID="{1CB10315-00FB-48B5-9A30-A47769BFAA90}" presName="L2TextContainer" presStyleLbl="bgAcc1" presStyleIdx="0" presStyleCnt="5"/>
      <dgm:spPr/>
    </dgm:pt>
    <dgm:pt modelId="{3DBE4AD3-2DE1-41EA-884D-385A1D38B6AB}" type="pres">
      <dgm:prSet presAssocID="{1CB10315-00FB-48B5-9A30-A47769BFAA90}" presName="FlexibleEmptyPlaceHolder" presStyleCnt="0"/>
      <dgm:spPr/>
    </dgm:pt>
    <dgm:pt modelId="{22832C78-4229-4723-932D-26E2B9DE5B0F}" type="pres">
      <dgm:prSet presAssocID="{1CB10315-00FB-48B5-9A30-A47769BFAA90}"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AA5E8604-2961-4EE9-821E-0C8214F27253}" type="pres">
      <dgm:prSet presAssocID="{1CB10315-00FB-48B5-9A30-A47769BFAA90}" presName="ConnectorPoint" presStyleLbl="alignNode1" presStyleIdx="0" presStyleCnt="5"/>
      <dgm:spPr/>
    </dgm:pt>
    <dgm:pt modelId="{25F42061-1AD9-47F0-8B7A-91171ED785F9}" type="pres">
      <dgm:prSet presAssocID="{1CB10315-00FB-48B5-9A30-A47769BFAA90}" presName="EmptyPlaceHolder" presStyleCnt="0"/>
      <dgm:spPr/>
    </dgm:pt>
    <dgm:pt modelId="{F08D5676-F1AE-4F19-A9FE-8D7C4DD33E49}" type="pres">
      <dgm:prSet presAssocID="{70982725-479A-40DF-B39A-BE06589E98E3}" presName="spaceBetweenRectangles" presStyleCnt="0"/>
      <dgm:spPr/>
    </dgm:pt>
    <dgm:pt modelId="{8E854168-161C-4EF2-865F-88370F25A989}" type="pres">
      <dgm:prSet presAssocID="{EF1CC076-365A-454A-BE98-7FE5E0CA6A2C}" presName="composite" presStyleCnt="0"/>
      <dgm:spPr/>
    </dgm:pt>
    <dgm:pt modelId="{3A994D13-9E9C-4DCB-A5C6-D0069977715A}" type="pres">
      <dgm:prSet presAssocID="{EF1CC076-365A-454A-BE98-7FE5E0CA6A2C}" presName="L1TextContainer" presStyleLbl="revTx" presStyleIdx="1" presStyleCnt="5">
        <dgm:presLayoutVars>
          <dgm:chMax val="1"/>
          <dgm:chPref val="1"/>
          <dgm:bulletEnabled val="1"/>
        </dgm:presLayoutVars>
      </dgm:prSet>
      <dgm:spPr/>
    </dgm:pt>
    <dgm:pt modelId="{48AC5F47-1608-49AF-A81A-BCE1C7DBB5C3}" type="pres">
      <dgm:prSet presAssocID="{EF1CC076-365A-454A-BE98-7FE5E0CA6A2C}" presName="L2TextContainerWrapper" presStyleCnt="0">
        <dgm:presLayoutVars>
          <dgm:chMax val="0"/>
          <dgm:chPref val="0"/>
          <dgm:bulletEnabled val="1"/>
        </dgm:presLayoutVars>
      </dgm:prSet>
      <dgm:spPr/>
    </dgm:pt>
    <dgm:pt modelId="{A26E63E7-7184-4451-84A3-F5CC82ADCAB9}" type="pres">
      <dgm:prSet presAssocID="{EF1CC076-365A-454A-BE98-7FE5E0CA6A2C}" presName="L2TextContainer" presStyleLbl="bgAcc1" presStyleIdx="1" presStyleCnt="5"/>
      <dgm:spPr/>
    </dgm:pt>
    <dgm:pt modelId="{B519DE21-A1EF-4D9C-9E64-AD309B44C29B}" type="pres">
      <dgm:prSet presAssocID="{EF1CC076-365A-454A-BE98-7FE5E0CA6A2C}" presName="FlexibleEmptyPlaceHolder" presStyleCnt="0"/>
      <dgm:spPr/>
    </dgm:pt>
    <dgm:pt modelId="{761C327C-3423-4BFB-BA9F-5786F629BBCC}" type="pres">
      <dgm:prSet presAssocID="{EF1CC076-365A-454A-BE98-7FE5E0CA6A2C}"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1ED291A7-F9DB-40E6-B1EC-7F22E8E549D3}" type="pres">
      <dgm:prSet presAssocID="{EF1CC076-365A-454A-BE98-7FE5E0CA6A2C}" presName="ConnectorPoint" presStyleLbl="alignNode1" presStyleIdx="1" presStyleCnt="5"/>
      <dgm:spPr/>
    </dgm:pt>
    <dgm:pt modelId="{D7AEC28A-4F1C-4125-84EB-9A8275DC1753}" type="pres">
      <dgm:prSet presAssocID="{EF1CC076-365A-454A-BE98-7FE5E0CA6A2C}" presName="EmptyPlaceHolder" presStyleCnt="0"/>
      <dgm:spPr/>
    </dgm:pt>
    <dgm:pt modelId="{56D51852-A74C-48BC-8088-462A9C091FAD}" type="pres">
      <dgm:prSet presAssocID="{E2360DFD-FA80-4B36-B306-8FC4F4DF2F6C}" presName="spaceBetweenRectangles" presStyleCnt="0"/>
      <dgm:spPr/>
    </dgm:pt>
    <dgm:pt modelId="{8D454A0B-79E8-4895-ACEA-BFFF50A306E4}" type="pres">
      <dgm:prSet presAssocID="{415D0BF7-72C5-439A-A0CF-E5FF581609DC}" presName="composite" presStyleCnt="0"/>
      <dgm:spPr/>
    </dgm:pt>
    <dgm:pt modelId="{9359A39C-1CFB-4A69-8F3C-675A7E4FBD12}" type="pres">
      <dgm:prSet presAssocID="{415D0BF7-72C5-439A-A0CF-E5FF581609DC}" presName="L1TextContainer" presStyleLbl="revTx" presStyleIdx="2" presStyleCnt="5">
        <dgm:presLayoutVars>
          <dgm:chMax val="1"/>
          <dgm:chPref val="1"/>
          <dgm:bulletEnabled val="1"/>
        </dgm:presLayoutVars>
      </dgm:prSet>
      <dgm:spPr/>
    </dgm:pt>
    <dgm:pt modelId="{40492A27-F4BA-4201-BBA5-B0C4E281C5B3}" type="pres">
      <dgm:prSet presAssocID="{415D0BF7-72C5-439A-A0CF-E5FF581609DC}" presName="L2TextContainerWrapper" presStyleCnt="0">
        <dgm:presLayoutVars>
          <dgm:chMax val="0"/>
          <dgm:chPref val="0"/>
          <dgm:bulletEnabled val="1"/>
        </dgm:presLayoutVars>
      </dgm:prSet>
      <dgm:spPr/>
    </dgm:pt>
    <dgm:pt modelId="{5F647C25-890B-4ACD-B11B-87AC587C7581}" type="pres">
      <dgm:prSet presAssocID="{415D0BF7-72C5-439A-A0CF-E5FF581609DC}" presName="L2TextContainer" presStyleLbl="bgAcc1" presStyleIdx="2" presStyleCnt="5"/>
      <dgm:spPr/>
    </dgm:pt>
    <dgm:pt modelId="{CE83A9A0-F941-4A89-A881-540EA73134DC}" type="pres">
      <dgm:prSet presAssocID="{415D0BF7-72C5-439A-A0CF-E5FF581609DC}" presName="FlexibleEmptyPlaceHolder" presStyleCnt="0"/>
      <dgm:spPr/>
    </dgm:pt>
    <dgm:pt modelId="{C24ECBC9-B131-464C-B012-AAA6EEEE534E}" type="pres">
      <dgm:prSet presAssocID="{415D0BF7-72C5-439A-A0CF-E5FF581609DC}"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75F6AE69-1F66-472D-B70A-64E8EFB5E998}" type="pres">
      <dgm:prSet presAssocID="{415D0BF7-72C5-439A-A0CF-E5FF581609DC}" presName="ConnectorPoint" presStyleLbl="alignNode1" presStyleIdx="2" presStyleCnt="5"/>
      <dgm:spPr/>
    </dgm:pt>
    <dgm:pt modelId="{AF2DC149-D2E8-4179-B955-C5D6488C5BE7}" type="pres">
      <dgm:prSet presAssocID="{415D0BF7-72C5-439A-A0CF-E5FF581609DC}" presName="EmptyPlaceHolder" presStyleCnt="0"/>
      <dgm:spPr/>
    </dgm:pt>
    <dgm:pt modelId="{FE51C469-AD82-4914-A7FB-2891A2F6E3EA}" type="pres">
      <dgm:prSet presAssocID="{CA3E1E72-B634-44FD-9EE5-03AA4736BFE9}" presName="spaceBetweenRectangles" presStyleCnt="0"/>
      <dgm:spPr/>
    </dgm:pt>
    <dgm:pt modelId="{82CC0C39-EC56-4E3A-89E9-E2A6AE313259}" type="pres">
      <dgm:prSet presAssocID="{1356C9CE-2128-482A-82D8-C1FF35C42417}" presName="composite" presStyleCnt="0"/>
      <dgm:spPr/>
    </dgm:pt>
    <dgm:pt modelId="{48C03672-C927-40C9-8AF8-8942569084F2}" type="pres">
      <dgm:prSet presAssocID="{1356C9CE-2128-482A-82D8-C1FF35C42417}" presName="L1TextContainer" presStyleLbl="revTx" presStyleIdx="3" presStyleCnt="5">
        <dgm:presLayoutVars>
          <dgm:chMax val="1"/>
          <dgm:chPref val="1"/>
          <dgm:bulletEnabled val="1"/>
        </dgm:presLayoutVars>
      </dgm:prSet>
      <dgm:spPr/>
    </dgm:pt>
    <dgm:pt modelId="{3A1D1560-6382-4D4B-9ED9-8A6080058B4B}" type="pres">
      <dgm:prSet presAssocID="{1356C9CE-2128-482A-82D8-C1FF35C42417}" presName="L2TextContainerWrapper" presStyleCnt="0">
        <dgm:presLayoutVars>
          <dgm:chMax val="0"/>
          <dgm:chPref val="0"/>
          <dgm:bulletEnabled val="1"/>
        </dgm:presLayoutVars>
      </dgm:prSet>
      <dgm:spPr/>
    </dgm:pt>
    <dgm:pt modelId="{259F6788-787C-4C1D-9D4C-70C68C4395F9}" type="pres">
      <dgm:prSet presAssocID="{1356C9CE-2128-482A-82D8-C1FF35C42417}" presName="L2TextContainer" presStyleLbl="bgAcc1" presStyleIdx="3" presStyleCnt="5"/>
      <dgm:spPr/>
    </dgm:pt>
    <dgm:pt modelId="{0698D09F-1CDB-40BD-8A0D-1DCFB4613381}" type="pres">
      <dgm:prSet presAssocID="{1356C9CE-2128-482A-82D8-C1FF35C42417}" presName="FlexibleEmptyPlaceHolder" presStyleCnt="0"/>
      <dgm:spPr/>
    </dgm:pt>
    <dgm:pt modelId="{AF4AD61C-D169-43F2-A2AA-F7278B7A5597}" type="pres">
      <dgm:prSet presAssocID="{1356C9CE-2128-482A-82D8-C1FF35C42417}"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54373FFB-BDE8-4748-B80F-867814F0F9B3}" type="pres">
      <dgm:prSet presAssocID="{1356C9CE-2128-482A-82D8-C1FF35C42417}" presName="ConnectorPoint" presStyleLbl="alignNode1" presStyleIdx="3" presStyleCnt="5"/>
      <dgm:spPr/>
    </dgm:pt>
    <dgm:pt modelId="{CCD0ACE4-E355-4997-B552-86AEFFED6ED1}" type="pres">
      <dgm:prSet presAssocID="{1356C9CE-2128-482A-82D8-C1FF35C42417}" presName="EmptyPlaceHolder" presStyleCnt="0"/>
      <dgm:spPr/>
    </dgm:pt>
    <dgm:pt modelId="{9E1DD64E-85BA-4290-AE83-0A570DCB7A97}" type="pres">
      <dgm:prSet presAssocID="{C9953AC4-A00B-4788-825D-2771A01DF719}" presName="spaceBetweenRectangles" presStyleCnt="0"/>
      <dgm:spPr/>
    </dgm:pt>
    <dgm:pt modelId="{405E55F3-D305-405A-8809-391443DF4523}" type="pres">
      <dgm:prSet presAssocID="{A32FE139-10F6-4AC9-B4F1-C678E60C947E}" presName="composite" presStyleCnt="0"/>
      <dgm:spPr/>
    </dgm:pt>
    <dgm:pt modelId="{F8BC42FD-CF2B-4C3B-881D-F1EA355AA830}" type="pres">
      <dgm:prSet presAssocID="{A32FE139-10F6-4AC9-B4F1-C678E60C947E}" presName="L1TextContainer" presStyleLbl="revTx" presStyleIdx="4" presStyleCnt="5">
        <dgm:presLayoutVars>
          <dgm:chMax val="1"/>
          <dgm:chPref val="1"/>
          <dgm:bulletEnabled val="1"/>
        </dgm:presLayoutVars>
      </dgm:prSet>
      <dgm:spPr/>
    </dgm:pt>
    <dgm:pt modelId="{D77E9B1F-295B-4099-BCE9-72DB85B311E9}" type="pres">
      <dgm:prSet presAssocID="{A32FE139-10F6-4AC9-B4F1-C678E60C947E}" presName="L2TextContainerWrapper" presStyleCnt="0">
        <dgm:presLayoutVars>
          <dgm:chMax val="0"/>
          <dgm:chPref val="0"/>
          <dgm:bulletEnabled val="1"/>
        </dgm:presLayoutVars>
      </dgm:prSet>
      <dgm:spPr/>
    </dgm:pt>
    <dgm:pt modelId="{23684658-0A8F-4A4B-B0F3-9C42196B5FC6}" type="pres">
      <dgm:prSet presAssocID="{A32FE139-10F6-4AC9-B4F1-C678E60C947E}" presName="L2TextContainer" presStyleLbl="bgAcc1" presStyleIdx="4" presStyleCnt="5"/>
      <dgm:spPr/>
    </dgm:pt>
    <dgm:pt modelId="{6C28A007-4D56-4B03-8012-012941ED58EC}" type="pres">
      <dgm:prSet presAssocID="{A32FE139-10F6-4AC9-B4F1-C678E60C947E}" presName="FlexibleEmptyPlaceHolder" presStyleCnt="0"/>
      <dgm:spPr/>
    </dgm:pt>
    <dgm:pt modelId="{F184FC70-ECAF-43B8-A30C-63F1BE896F2B}" type="pres">
      <dgm:prSet presAssocID="{A32FE139-10F6-4AC9-B4F1-C678E60C947E}"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C9D18D26-2BA2-444E-A89B-02476012BC7E}" type="pres">
      <dgm:prSet presAssocID="{A32FE139-10F6-4AC9-B4F1-C678E60C947E}" presName="ConnectorPoint" presStyleLbl="alignNode1" presStyleIdx="4" presStyleCnt="5"/>
      <dgm:spPr/>
    </dgm:pt>
    <dgm:pt modelId="{FDCC5442-6E97-41D4-8C29-3D3C7CC1B73C}" type="pres">
      <dgm:prSet presAssocID="{A32FE139-10F6-4AC9-B4F1-C678E60C947E}" presName="EmptyPlaceHolder" presStyleCnt="0"/>
      <dgm:spPr/>
    </dgm:pt>
  </dgm:ptLst>
  <dgm:cxnLst>
    <dgm:cxn modelId="{CA7DDC10-35F9-4601-AF21-8D12123D4C03}" type="presOf" srcId="{16B60951-C38B-4DDC-8155-E9B6281E0691}" destId="{5F647C25-890B-4ACD-B11B-87AC587C7581}" srcOrd="0" destOrd="0" presId="urn:microsoft.com/office/officeart/2016/7/layout/BasicTimeline"/>
    <dgm:cxn modelId="{9EC97618-BB33-4B67-A2E6-3DE981461725}" type="presOf" srcId="{415D0BF7-72C5-439A-A0CF-E5FF581609DC}" destId="{9359A39C-1CFB-4A69-8F3C-675A7E4FBD12}" srcOrd="0" destOrd="0" presId="urn:microsoft.com/office/officeart/2016/7/layout/BasicTimeline"/>
    <dgm:cxn modelId="{2650E41D-640D-4454-BAA6-4209AF5E41D7}" type="presOf" srcId="{A32FE139-10F6-4AC9-B4F1-C678E60C947E}" destId="{F8BC42FD-CF2B-4C3B-881D-F1EA355AA830}" srcOrd="0" destOrd="0" presId="urn:microsoft.com/office/officeart/2016/7/layout/BasicTimeline"/>
    <dgm:cxn modelId="{06FB9421-60A8-4214-9D6A-BA814D2BA354}" srcId="{1CB10315-00FB-48B5-9A30-A47769BFAA90}" destId="{843F7DFA-2DD4-427B-9873-F7555BC97C29}" srcOrd="0" destOrd="0" parTransId="{28DC7574-34E7-463D-8143-97152F9CBA11}" sibTransId="{4B2FDB7E-507B-4611-BE02-701594B27825}"/>
    <dgm:cxn modelId="{FE12B625-5FFC-4824-BA2F-AB8C32659383}" srcId="{480042AC-6555-43E8-A3F8-548B244B9FD2}" destId="{EF1CC076-365A-454A-BE98-7FE5E0CA6A2C}" srcOrd="1" destOrd="0" parTransId="{6C15E012-0AE9-4525-B919-9798819937F1}" sibTransId="{E2360DFD-FA80-4B36-B306-8FC4F4DF2F6C}"/>
    <dgm:cxn modelId="{EE1ED22B-EADA-4279-A29F-D22E5261F1B9}" type="presOf" srcId="{EF1CC076-365A-454A-BE98-7FE5E0CA6A2C}" destId="{3A994D13-9E9C-4DCB-A5C6-D0069977715A}" srcOrd="0" destOrd="0" presId="urn:microsoft.com/office/officeart/2016/7/layout/BasicTimeline"/>
    <dgm:cxn modelId="{92733E2F-52C7-4204-8F5A-6B77D90B183D}" srcId="{415D0BF7-72C5-439A-A0CF-E5FF581609DC}" destId="{16B60951-C38B-4DDC-8155-E9B6281E0691}" srcOrd="0" destOrd="0" parTransId="{8F479315-BB91-40B8-BA1C-1F91A070FBAC}" sibTransId="{76A91EC5-95F2-4644-A304-C70F28334F39}"/>
    <dgm:cxn modelId="{3C2B4130-3642-4625-8BEC-5377EB7D2881}" type="presOf" srcId="{480042AC-6555-43E8-A3F8-548B244B9FD2}" destId="{D8073BC4-ACA5-447E-82A4-214DB65B33AF}" srcOrd="0" destOrd="0" presId="urn:microsoft.com/office/officeart/2016/7/layout/BasicTimeline"/>
    <dgm:cxn modelId="{297F5443-FBE7-4B44-90DD-47B5DC647307}" srcId="{480042AC-6555-43E8-A3F8-548B244B9FD2}" destId="{A32FE139-10F6-4AC9-B4F1-C678E60C947E}" srcOrd="4" destOrd="0" parTransId="{91D3C7E6-1FB0-453D-82AB-A3FE0CDB46CC}" sibTransId="{2414CBAC-FF48-4AF7-9078-43CFD1A3BA77}"/>
    <dgm:cxn modelId="{7EBE0E66-333E-4240-A9D7-3229B167C2DC}" type="presOf" srcId="{1CB10315-00FB-48B5-9A30-A47769BFAA90}" destId="{30D3DD81-D9F8-48E9-9432-469118B18537}" srcOrd="0" destOrd="0" presId="urn:microsoft.com/office/officeart/2016/7/layout/BasicTimeline"/>
    <dgm:cxn modelId="{C2A8266F-EC5D-46CF-A572-97DA8D343C57}" type="presOf" srcId="{51A19F9C-C16F-4BAA-893F-051F1ADB57C9}" destId="{23684658-0A8F-4A4B-B0F3-9C42196B5FC6}" srcOrd="0" destOrd="0" presId="urn:microsoft.com/office/officeart/2016/7/layout/BasicTimeline"/>
    <dgm:cxn modelId="{AEAB8378-6B3F-42E5-8B3D-2B4F40778986}" type="presOf" srcId="{840F2296-65FC-4113-980B-C23671BDA36E}" destId="{A26E63E7-7184-4451-84A3-F5CC82ADCAB9}" srcOrd="0" destOrd="0" presId="urn:microsoft.com/office/officeart/2016/7/layout/BasicTimeline"/>
    <dgm:cxn modelId="{4C7C8878-9AED-4380-9CE9-0B11BFE75F11}" srcId="{EF1CC076-365A-454A-BE98-7FE5E0CA6A2C}" destId="{840F2296-65FC-4113-980B-C23671BDA36E}" srcOrd="0" destOrd="0" parTransId="{0C1C651A-3454-471E-9333-C1E8B7EE3F2A}" sibTransId="{DF405FFE-DB2C-490C-BE96-19CF07C6167A}"/>
    <dgm:cxn modelId="{F9248D7C-BC69-4E6A-9829-99D0C74E7A72}" type="presOf" srcId="{1356C9CE-2128-482A-82D8-C1FF35C42417}" destId="{48C03672-C927-40C9-8AF8-8942569084F2}" srcOrd="0" destOrd="0" presId="urn:microsoft.com/office/officeart/2016/7/layout/BasicTimeline"/>
    <dgm:cxn modelId="{19AAC47E-2827-447C-8692-EFA942D5F910}" type="presOf" srcId="{843F7DFA-2DD4-427B-9873-F7555BC97C29}" destId="{5F51A883-0380-4432-8639-8D4288303BDA}" srcOrd="0" destOrd="0" presId="urn:microsoft.com/office/officeart/2016/7/layout/BasicTimeline"/>
    <dgm:cxn modelId="{C4B36C96-DA7E-4CBA-8294-511560A11B41}" type="presOf" srcId="{80175742-07C3-49E8-9AE5-25384554DF92}" destId="{259F6788-787C-4C1D-9D4C-70C68C4395F9}" srcOrd="0" destOrd="0" presId="urn:microsoft.com/office/officeart/2016/7/layout/BasicTimeline"/>
    <dgm:cxn modelId="{A97D6FA1-50A8-4BFD-96F4-8F7D575DA9CB}" srcId="{1356C9CE-2128-482A-82D8-C1FF35C42417}" destId="{80175742-07C3-49E8-9AE5-25384554DF92}" srcOrd="0" destOrd="0" parTransId="{A35EB5C9-136B-4742-AFC1-207CB99F12C6}" sibTransId="{D429E51F-CEAA-400A-BEA3-88692504488B}"/>
    <dgm:cxn modelId="{7A83D7A9-380C-43DC-B04C-C6CCAF9F0030}" srcId="{480042AC-6555-43E8-A3F8-548B244B9FD2}" destId="{415D0BF7-72C5-439A-A0CF-E5FF581609DC}" srcOrd="2" destOrd="0" parTransId="{6415A779-4BA9-4EED-BD03-8537DF2D95CA}" sibTransId="{CA3E1E72-B634-44FD-9EE5-03AA4736BFE9}"/>
    <dgm:cxn modelId="{027303DE-0504-4A05-9FD2-E23DB004D9C7}" srcId="{480042AC-6555-43E8-A3F8-548B244B9FD2}" destId="{1CB10315-00FB-48B5-9A30-A47769BFAA90}" srcOrd="0" destOrd="0" parTransId="{5F150181-6A7A-48CA-BDC9-0723B45CAA1E}" sibTransId="{70982725-479A-40DF-B39A-BE06589E98E3}"/>
    <dgm:cxn modelId="{521886EA-175D-44A6-B1D5-6601F968CC63}" srcId="{480042AC-6555-43E8-A3F8-548B244B9FD2}" destId="{1356C9CE-2128-482A-82D8-C1FF35C42417}" srcOrd="3" destOrd="0" parTransId="{3F8CC4AE-E230-46D6-9FA6-891FC993B4DB}" sibTransId="{C9953AC4-A00B-4788-825D-2771A01DF719}"/>
    <dgm:cxn modelId="{74C2B8FC-2056-4ED8-A893-B539076F8FE6}" srcId="{A32FE139-10F6-4AC9-B4F1-C678E60C947E}" destId="{51A19F9C-C16F-4BAA-893F-051F1ADB57C9}" srcOrd="0" destOrd="0" parTransId="{7206AA57-B9ED-4851-8F1B-15AEA94E5AD7}" sibTransId="{53CE2217-1D28-4B8F-BF1E-21B5983CE795}"/>
    <dgm:cxn modelId="{63AC17C6-0DFA-4726-B96D-D340D1395AE8}" type="presParOf" srcId="{D8073BC4-ACA5-447E-82A4-214DB65B33AF}" destId="{394C90C7-CA5D-4C4C-B362-741C739138AA}" srcOrd="0" destOrd="0" presId="urn:microsoft.com/office/officeart/2016/7/layout/BasicTimeline"/>
    <dgm:cxn modelId="{620DAFE5-7697-4161-BC7F-0EB96944E5D3}" type="presParOf" srcId="{D8073BC4-ACA5-447E-82A4-214DB65B33AF}" destId="{54BDDE73-CD60-42D1-A138-E8B48ECF4597}" srcOrd="1" destOrd="0" presId="urn:microsoft.com/office/officeart/2016/7/layout/BasicTimeline"/>
    <dgm:cxn modelId="{DBD60300-8F68-4616-B901-314DC43B96F6}" type="presParOf" srcId="{54BDDE73-CD60-42D1-A138-E8B48ECF4597}" destId="{6D9586DB-8615-4A77-A47E-59EEE131345B}" srcOrd="0" destOrd="0" presId="urn:microsoft.com/office/officeart/2016/7/layout/BasicTimeline"/>
    <dgm:cxn modelId="{7DF27D62-47C6-4C67-9B12-4BBF43B85FFD}" type="presParOf" srcId="{6D9586DB-8615-4A77-A47E-59EEE131345B}" destId="{30D3DD81-D9F8-48E9-9432-469118B18537}" srcOrd="0" destOrd="0" presId="urn:microsoft.com/office/officeart/2016/7/layout/BasicTimeline"/>
    <dgm:cxn modelId="{82E12EDD-0B46-469A-A119-BD4583E15C63}" type="presParOf" srcId="{6D9586DB-8615-4A77-A47E-59EEE131345B}" destId="{4480B07C-F75F-4760-A624-AFB0F211CF5C}" srcOrd="1" destOrd="0" presId="urn:microsoft.com/office/officeart/2016/7/layout/BasicTimeline"/>
    <dgm:cxn modelId="{726208BC-BF4B-4B57-ADC9-F60180B07540}" type="presParOf" srcId="{4480B07C-F75F-4760-A624-AFB0F211CF5C}" destId="{5F51A883-0380-4432-8639-8D4288303BDA}" srcOrd="0" destOrd="0" presId="urn:microsoft.com/office/officeart/2016/7/layout/BasicTimeline"/>
    <dgm:cxn modelId="{A7640607-717E-4314-B269-1187F022F271}" type="presParOf" srcId="{4480B07C-F75F-4760-A624-AFB0F211CF5C}" destId="{3DBE4AD3-2DE1-41EA-884D-385A1D38B6AB}" srcOrd="1" destOrd="0" presId="urn:microsoft.com/office/officeart/2016/7/layout/BasicTimeline"/>
    <dgm:cxn modelId="{E89D1E85-4558-4F37-ADC0-85FCA7CA701F}" type="presParOf" srcId="{6D9586DB-8615-4A77-A47E-59EEE131345B}" destId="{22832C78-4229-4723-932D-26E2B9DE5B0F}" srcOrd="2" destOrd="0" presId="urn:microsoft.com/office/officeart/2016/7/layout/BasicTimeline"/>
    <dgm:cxn modelId="{B7707254-8B1C-46AC-996E-FEC5F297D194}" type="presParOf" srcId="{6D9586DB-8615-4A77-A47E-59EEE131345B}" destId="{AA5E8604-2961-4EE9-821E-0C8214F27253}" srcOrd="3" destOrd="0" presId="urn:microsoft.com/office/officeart/2016/7/layout/BasicTimeline"/>
    <dgm:cxn modelId="{0D3F8E1A-D64C-418B-AD51-CB51D5B0AF33}" type="presParOf" srcId="{6D9586DB-8615-4A77-A47E-59EEE131345B}" destId="{25F42061-1AD9-47F0-8B7A-91171ED785F9}" srcOrd="4" destOrd="0" presId="urn:microsoft.com/office/officeart/2016/7/layout/BasicTimeline"/>
    <dgm:cxn modelId="{824442EF-135F-43E5-8431-141AA9BA9BDB}" type="presParOf" srcId="{54BDDE73-CD60-42D1-A138-E8B48ECF4597}" destId="{F08D5676-F1AE-4F19-A9FE-8D7C4DD33E49}" srcOrd="1" destOrd="0" presId="urn:microsoft.com/office/officeart/2016/7/layout/BasicTimeline"/>
    <dgm:cxn modelId="{749B10A9-7F96-41A9-B955-121EE98E631D}" type="presParOf" srcId="{54BDDE73-CD60-42D1-A138-E8B48ECF4597}" destId="{8E854168-161C-4EF2-865F-88370F25A989}" srcOrd="2" destOrd="0" presId="urn:microsoft.com/office/officeart/2016/7/layout/BasicTimeline"/>
    <dgm:cxn modelId="{4E43ACB0-1B5C-4694-92D6-982DA63AC680}" type="presParOf" srcId="{8E854168-161C-4EF2-865F-88370F25A989}" destId="{3A994D13-9E9C-4DCB-A5C6-D0069977715A}" srcOrd="0" destOrd="0" presId="urn:microsoft.com/office/officeart/2016/7/layout/BasicTimeline"/>
    <dgm:cxn modelId="{5972D12A-2346-4F93-B665-6248AD6B43E4}" type="presParOf" srcId="{8E854168-161C-4EF2-865F-88370F25A989}" destId="{48AC5F47-1608-49AF-A81A-BCE1C7DBB5C3}" srcOrd="1" destOrd="0" presId="urn:microsoft.com/office/officeart/2016/7/layout/BasicTimeline"/>
    <dgm:cxn modelId="{A2444883-3076-41D0-BA5C-4F4640621307}" type="presParOf" srcId="{48AC5F47-1608-49AF-A81A-BCE1C7DBB5C3}" destId="{A26E63E7-7184-4451-84A3-F5CC82ADCAB9}" srcOrd="0" destOrd="0" presId="urn:microsoft.com/office/officeart/2016/7/layout/BasicTimeline"/>
    <dgm:cxn modelId="{D5995C39-64DD-4CCF-9085-21E2AD192C24}" type="presParOf" srcId="{48AC5F47-1608-49AF-A81A-BCE1C7DBB5C3}" destId="{B519DE21-A1EF-4D9C-9E64-AD309B44C29B}" srcOrd="1" destOrd="0" presId="urn:microsoft.com/office/officeart/2016/7/layout/BasicTimeline"/>
    <dgm:cxn modelId="{96AC1465-4BAD-43EE-A200-36C229241160}" type="presParOf" srcId="{8E854168-161C-4EF2-865F-88370F25A989}" destId="{761C327C-3423-4BFB-BA9F-5786F629BBCC}" srcOrd="2" destOrd="0" presId="urn:microsoft.com/office/officeart/2016/7/layout/BasicTimeline"/>
    <dgm:cxn modelId="{C85C293B-F625-46BE-91E7-32FA17566CC2}" type="presParOf" srcId="{8E854168-161C-4EF2-865F-88370F25A989}" destId="{1ED291A7-F9DB-40E6-B1EC-7F22E8E549D3}" srcOrd="3" destOrd="0" presId="urn:microsoft.com/office/officeart/2016/7/layout/BasicTimeline"/>
    <dgm:cxn modelId="{83EF08D0-34A5-4564-A9D6-32AC397B1F2B}" type="presParOf" srcId="{8E854168-161C-4EF2-865F-88370F25A989}" destId="{D7AEC28A-4F1C-4125-84EB-9A8275DC1753}" srcOrd="4" destOrd="0" presId="urn:microsoft.com/office/officeart/2016/7/layout/BasicTimeline"/>
    <dgm:cxn modelId="{AE8C89F9-64E4-4A4C-A0FB-1BE553213434}" type="presParOf" srcId="{54BDDE73-CD60-42D1-A138-E8B48ECF4597}" destId="{56D51852-A74C-48BC-8088-462A9C091FAD}" srcOrd="3" destOrd="0" presId="urn:microsoft.com/office/officeart/2016/7/layout/BasicTimeline"/>
    <dgm:cxn modelId="{56DB8B16-2E71-4E26-9256-134653ECEA10}" type="presParOf" srcId="{54BDDE73-CD60-42D1-A138-E8B48ECF4597}" destId="{8D454A0B-79E8-4895-ACEA-BFFF50A306E4}" srcOrd="4" destOrd="0" presId="urn:microsoft.com/office/officeart/2016/7/layout/BasicTimeline"/>
    <dgm:cxn modelId="{077E4C64-44ED-4195-9A0D-4E1F05AFE976}" type="presParOf" srcId="{8D454A0B-79E8-4895-ACEA-BFFF50A306E4}" destId="{9359A39C-1CFB-4A69-8F3C-675A7E4FBD12}" srcOrd="0" destOrd="0" presId="urn:microsoft.com/office/officeart/2016/7/layout/BasicTimeline"/>
    <dgm:cxn modelId="{51EFE95F-B307-47AC-BE24-AC5E2EE7D681}" type="presParOf" srcId="{8D454A0B-79E8-4895-ACEA-BFFF50A306E4}" destId="{40492A27-F4BA-4201-BBA5-B0C4E281C5B3}" srcOrd="1" destOrd="0" presId="urn:microsoft.com/office/officeart/2016/7/layout/BasicTimeline"/>
    <dgm:cxn modelId="{C1ED53F1-F220-4C56-A7F0-5B090721D9BE}" type="presParOf" srcId="{40492A27-F4BA-4201-BBA5-B0C4E281C5B3}" destId="{5F647C25-890B-4ACD-B11B-87AC587C7581}" srcOrd="0" destOrd="0" presId="urn:microsoft.com/office/officeart/2016/7/layout/BasicTimeline"/>
    <dgm:cxn modelId="{F24E3B9E-731D-4698-9367-6CC6A0DDD1F0}" type="presParOf" srcId="{40492A27-F4BA-4201-BBA5-B0C4E281C5B3}" destId="{CE83A9A0-F941-4A89-A881-540EA73134DC}" srcOrd="1" destOrd="0" presId="urn:microsoft.com/office/officeart/2016/7/layout/BasicTimeline"/>
    <dgm:cxn modelId="{CA6576AA-4632-4E5B-B2AE-B411A6209BB7}" type="presParOf" srcId="{8D454A0B-79E8-4895-ACEA-BFFF50A306E4}" destId="{C24ECBC9-B131-464C-B012-AAA6EEEE534E}" srcOrd="2" destOrd="0" presId="urn:microsoft.com/office/officeart/2016/7/layout/BasicTimeline"/>
    <dgm:cxn modelId="{E0D8FB94-0FFD-4E83-BF2F-F7EEF0B9AE12}" type="presParOf" srcId="{8D454A0B-79E8-4895-ACEA-BFFF50A306E4}" destId="{75F6AE69-1F66-472D-B70A-64E8EFB5E998}" srcOrd="3" destOrd="0" presId="urn:microsoft.com/office/officeart/2016/7/layout/BasicTimeline"/>
    <dgm:cxn modelId="{AA923300-BF4F-4B29-8459-7E4C2E33FF78}" type="presParOf" srcId="{8D454A0B-79E8-4895-ACEA-BFFF50A306E4}" destId="{AF2DC149-D2E8-4179-B955-C5D6488C5BE7}" srcOrd="4" destOrd="0" presId="urn:microsoft.com/office/officeart/2016/7/layout/BasicTimeline"/>
    <dgm:cxn modelId="{BADA3A00-897C-4414-AE3D-50E8CD07867A}" type="presParOf" srcId="{54BDDE73-CD60-42D1-A138-E8B48ECF4597}" destId="{FE51C469-AD82-4914-A7FB-2891A2F6E3EA}" srcOrd="5" destOrd="0" presId="urn:microsoft.com/office/officeart/2016/7/layout/BasicTimeline"/>
    <dgm:cxn modelId="{8202BB63-C659-49BD-AC5D-8A83149648A7}" type="presParOf" srcId="{54BDDE73-CD60-42D1-A138-E8B48ECF4597}" destId="{82CC0C39-EC56-4E3A-89E9-E2A6AE313259}" srcOrd="6" destOrd="0" presId="urn:microsoft.com/office/officeart/2016/7/layout/BasicTimeline"/>
    <dgm:cxn modelId="{93283EB5-4909-4FAD-9245-F062913E866F}" type="presParOf" srcId="{82CC0C39-EC56-4E3A-89E9-E2A6AE313259}" destId="{48C03672-C927-40C9-8AF8-8942569084F2}" srcOrd="0" destOrd="0" presId="urn:microsoft.com/office/officeart/2016/7/layout/BasicTimeline"/>
    <dgm:cxn modelId="{EB7F10C7-283F-425F-A905-54D4AD297216}" type="presParOf" srcId="{82CC0C39-EC56-4E3A-89E9-E2A6AE313259}" destId="{3A1D1560-6382-4D4B-9ED9-8A6080058B4B}" srcOrd="1" destOrd="0" presId="urn:microsoft.com/office/officeart/2016/7/layout/BasicTimeline"/>
    <dgm:cxn modelId="{F599FF35-953A-4FF8-96A9-1A6885439079}" type="presParOf" srcId="{3A1D1560-6382-4D4B-9ED9-8A6080058B4B}" destId="{259F6788-787C-4C1D-9D4C-70C68C4395F9}" srcOrd="0" destOrd="0" presId="urn:microsoft.com/office/officeart/2016/7/layout/BasicTimeline"/>
    <dgm:cxn modelId="{3D76987F-E4F5-44F4-BEB9-6462BFD66DE1}" type="presParOf" srcId="{3A1D1560-6382-4D4B-9ED9-8A6080058B4B}" destId="{0698D09F-1CDB-40BD-8A0D-1DCFB4613381}" srcOrd="1" destOrd="0" presId="urn:microsoft.com/office/officeart/2016/7/layout/BasicTimeline"/>
    <dgm:cxn modelId="{343D522E-C469-44AF-908B-C137F1CC293A}" type="presParOf" srcId="{82CC0C39-EC56-4E3A-89E9-E2A6AE313259}" destId="{AF4AD61C-D169-43F2-A2AA-F7278B7A5597}" srcOrd="2" destOrd="0" presId="urn:microsoft.com/office/officeart/2016/7/layout/BasicTimeline"/>
    <dgm:cxn modelId="{1417FC91-71C9-4F90-ACA4-61AF0E6BE08E}" type="presParOf" srcId="{82CC0C39-EC56-4E3A-89E9-E2A6AE313259}" destId="{54373FFB-BDE8-4748-B80F-867814F0F9B3}" srcOrd="3" destOrd="0" presId="urn:microsoft.com/office/officeart/2016/7/layout/BasicTimeline"/>
    <dgm:cxn modelId="{34F8B155-FCC2-4DC2-B966-C21712A5C6E1}" type="presParOf" srcId="{82CC0C39-EC56-4E3A-89E9-E2A6AE313259}" destId="{CCD0ACE4-E355-4997-B552-86AEFFED6ED1}" srcOrd="4" destOrd="0" presId="urn:microsoft.com/office/officeart/2016/7/layout/BasicTimeline"/>
    <dgm:cxn modelId="{5807DC2C-2B1E-4AB5-B70B-F3FC52653920}" type="presParOf" srcId="{54BDDE73-CD60-42D1-A138-E8B48ECF4597}" destId="{9E1DD64E-85BA-4290-AE83-0A570DCB7A97}" srcOrd="7" destOrd="0" presId="urn:microsoft.com/office/officeart/2016/7/layout/BasicTimeline"/>
    <dgm:cxn modelId="{2DB32A7E-268A-4729-917E-F5901B3D058C}" type="presParOf" srcId="{54BDDE73-CD60-42D1-A138-E8B48ECF4597}" destId="{405E55F3-D305-405A-8809-391443DF4523}" srcOrd="8" destOrd="0" presId="urn:microsoft.com/office/officeart/2016/7/layout/BasicTimeline"/>
    <dgm:cxn modelId="{4E6C5EBD-189F-45EF-ACC8-AC2F21723EB5}" type="presParOf" srcId="{405E55F3-D305-405A-8809-391443DF4523}" destId="{F8BC42FD-CF2B-4C3B-881D-F1EA355AA830}" srcOrd="0" destOrd="0" presId="urn:microsoft.com/office/officeart/2016/7/layout/BasicTimeline"/>
    <dgm:cxn modelId="{657F9B3D-E688-4CA7-9C51-B9CF63F854C9}" type="presParOf" srcId="{405E55F3-D305-405A-8809-391443DF4523}" destId="{D77E9B1F-295B-4099-BCE9-72DB85B311E9}" srcOrd="1" destOrd="0" presId="urn:microsoft.com/office/officeart/2016/7/layout/BasicTimeline"/>
    <dgm:cxn modelId="{298657BB-1939-4A8E-B305-6AC94C8EF194}" type="presParOf" srcId="{D77E9B1F-295B-4099-BCE9-72DB85B311E9}" destId="{23684658-0A8F-4A4B-B0F3-9C42196B5FC6}" srcOrd="0" destOrd="0" presId="urn:microsoft.com/office/officeart/2016/7/layout/BasicTimeline"/>
    <dgm:cxn modelId="{30A7C761-4116-44D9-B622-25264E8C37FF}" type="presParOf" srcId="{D77E9B1F-295B-4099-BCE9-72DB85B311E9}" destId="{6C28A007-4D56-4B03-8012-012941ED58EC}" srcOrd="1" destOrd="0" presId="urn:microsoft.com/office/officeart/2016/7/layout/BasicTimeline"/>
    <dgm:cxn modelId="{59BE683E-5B40-4B28-BCBC-DEA99313B850}" type="presParOf" srcId="{405E55F3-D305-405A-8809-391443DF4523}" destId="{F184FC70-ECAF-43B8-A30C-63F1BE896F2B}" srcOrd="2" destOrd="0" presId="urn:microsoft.com/office/officeart/2016/7/layout/BasicTimeline"/>
    <dgm:cxn modelId="{61CF2DC5-EC15-4D98-8CFB-A1A036C598AB}" type="presParOf" srcId="{405E55F3-D305-405A-8809-391443DF4523}" destId="{C9D18D26-2BA2-444E-A89B-02476012BC7E}" srcOrd="3" destOrd="0" presId="urn:microsoft.com/office/officeart/2016/7/layout/BasicTimeline"/>
    <dgm:cxn modelId="{24511CB6-DDC9-4206-9552-BB0B7A9E7F62}" type="presParOf" srcId="{405E55F3-D305-405A-8809-391443DF4523}" destId="{FDCC5442-6E97-41D4-8C29-3D3C7CC1B73C}"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1AF1D-6D73-4821-8D6A-55532BF076B5}" type="doc">
      <dgm:prSet loTypeId="urn:microsoft.com/office/officeart/2005/8/layout/chevron2" loCatId="process" qsTypeId="urn:microsoft.com/office/officeart/2005/8/quickstyle/simple3" qsCatId="simple" csTypeId="urn:microsoft.com/office/officeart/2005/8/colors/accent4_2" csCatId="accent4" phldr="1"/>
      <dgm:spPr/>
      <dgm:t>
        <a:bodyPr/>
        <a:lstStyle/>
        <a:p>
          <a:endParaRPr lang="en-US"/>
        </a:p>
      </dgm:t>
    </dgm:pt>
    <dgm:pt modelId="{6CBE4ED5-0118-4D01-9C13-0DC3BF4F7692}">
      <dgm:prSet phldrT="[Text]" phldr="0"/>
      <dgm:spPr/>
      <dgm:t>
        <a:bodyPr/>
        <a:lstStyle/>
        <a:p>
          <a:pPr rtl="0"/>
          <a:r>
            <a:rPr lang="en-US" dirty="0">
              <a:latin typeface="Aptos"/>
            </a:rPr>
            <a:t> Bottomline</a:t>
          </a:r>
        </a:p>
      </dgm:t>
    </dgm:pt>
    <dgm:pt modelId="{267B02BD-5DD7-4C79-BFCB-70E645269417}" type="parTrans" cxnId="{D412A5E4-B885-451F-B845-78C2451034BC}">
      <dgm:prSet/>
      <dgm:spPr/>
      <dgm:t>
        <a:bodyPr/>
        <a:lstStyle/>
        <a:p>
          <a:endParaRPr lang="en-US"/>
        </a:p>
      </dgm:t>
    </dgm:pt>
    <dgm:pt modelId="{E5D6EF20-3345-496E-93A0-FDF430AA0D86}" type="sibTrans" cxnId="{D412A5E4-B885-451F-B845-78C2451034BC}">
      <dgm:prSet/>
      <dgm:spPr/>
      <dgm:t>
        <a:bodyPr/>
        <a:lstStyle/>
        <a:p>
          <a:endParaRPr lang="en-US"/>
        </a:p>
      </dgm:t>
    </dgm:pt>
    <dgm:pt modelId="{534CB7AC-28BC-4AAA-BCEB-4B6257B13328}">
      <dgm:prSet phldrT="[Text]" phldr="0"/>
      <dgm:spPr/>
      <dgm:t>
        <a:bodyPr/>
        <a:lstStyle/>
        <a:p>
          <a:pPr rtl="0"/>
          <a:r>
            <a:rPr lang="en-US" dirty="0">
              <a:latin typeface="Aptos"/>
            </a:rPr>
            <a:t> </a:t>
          </a:r>
          <a:r>
            <a:rPr lang="en-US" dirty="0">
              <a:latin typeface="Aptos"/>
              <a:cs typeface="Times New Roman"/>
            </a:rPr>
            <a:t>Portable </a:t>
          </a:r>
          <a:r>
            <a:rPr lang="en-US" dirty="0" err="1">
              <a:latin typeface="Aptos"/>
              <a:cs typeface="Times New Roman"/>
            </a:rPr>
            <a:t>eBPF</a:t>
          </a:r>
          <a:r>
            <a:rPr lang="en-US" dirty="0">
              <a:latin typeface="Aptos"/>
              <a:cs typeface="Times New Roman"/>
            </a:rPr>
            <a:t> hooks able to capture milli-second level runtime metrics of a single x86 node.</a:t>
          </a:r>
        </a:p>
      </dgm:t>
    </dgm:pt>
    <dgm:pt modelId="{DAE18902-4539-4299-B3D9-E5F25EF685C6}" type="parTrans" cxnId="{0CC1FCA6-056E-47A8-B6B1-B8B7126A9A97}">
      <dgm:prSet/>
      <dgm:spPr/>
      <dgm:t>
        <a:bodyPr/>
        <a:lstStyle/>
        <a:p>
          <a:endParaRPr lang="en-US"/>
        </a:p>
      </dgm:t>
    </dgm:pt>
    <dgm:pt modelId="{B87727FB-73B3-40B3-89EE-D4695A160F08}" type="sibTrans" cxnId="{0CC1FCA6-056E-47A8-B6B1-B8B7126A9A97}">
      <dgm:prSet/>
      <dgm:spPr/>
      <dgm:t>
        <a:bodyPr/>
        <a:lstStyle/>
        <a:p>
          <a:endParaRPr lang="en-US"/>
        </a:p>
      </dgm:t>
    </dgm:pt>
    <dgm:pt modelId="{07993DEB-734B-424D-9A6C-F24F77202968}">
      <dgm:prSet phldrT="[Text]" phldr="0"/>
      <dgm:spPr/>
      <dgm:t>
        <a:bodyPr/>
        <a:lstStyle/>
        <a:p>
          <a:pPr rtl="0"/>
          <a:r>
            <a:rPr lang="en-US" dirty="0">
              <a:latin typeface="Aptos"/>
            </a:rPr>
            <a:t>  </a:t>
          </a:r>
          <a:r>
            <a:rPr lang="en-US" dirty="0">
              <a:latin typeface="Aptos"/>
              <a:cs typeface="Times New Roman"/>
            </a:rPr>
            <a:t>Mid-level</a:t>
          </a:r>
        </a:p>
      </dgm:t>
    </dgm:pt>
    <dgm:pt modelId="{18B9AB2D-F90C-4219-A6AA-55C2D7FAD4B0}" type="parTrans" cxnId="{9E69233E-E0A6-4C92-910B-C1553DAE6CBF}">
      <dgm:prSet/>
      <dgm:spPr/>
      <dgm:t>
        <a:bodyPr/>
        <a:lstStyle/>
        <a:p>
          <a:endParaRPr lang="en-US"/>
        </a:p>
      </dgm:t>
    </dgm:pt>
    <dgm:pt modelId="{9C38C0F3-E3B3-49EC-9B88-C2AFC3FA3C1D}" type="sibTrans" cxnId="{9E69233E-E0A6-4C92-910B-C1553DAE6CBF}">
      <dgm:prSet/>
      <dgm:spPr/>
      <dgm:t>
        <a:bodyPr/>
        <a:lstStyle/>
        <a:p>
          <a:endParaRPr lang="en-US"/>
        </a:p>
      </dgm:t>
    </dgm:pt>
    <dgm:pt modelId="{820DEACB-09C9-4954-A02C-79BF621D5EB3}">
      <dgm:prSet phldrT="[Text]" phldr="0"/>
      <dgm:spPr/>
      <dgm:t>
        <a:bodyPr/>
        <a:lstStyle/>
        <a:p>
          <a:pPr rtl="0"/>
          <a:r>
            <a:rPr lang="en-US" dirty="0">
              <a:latin typeface="Aptos"/>
            </a:rPr>
            <a:t> </a:t>
          </a:r>
          <a:r>
            <a:rPr lang="en-US" dirty="0">
              <a:latin typeface="Aptos"/>
              <a:cs typeface="Times New Roman"/>
            </a:rPr>
            <a:t>Operational </a:t>
          </a:r>
          <a:r>
            <a:rPr lang="en-US" dirty="0" err="1">
              <a:latin typeface="Aptos"/>
              <a:cs typeface="Times New Roman"/>
            </a:rPr>
            <a:t>eBPF</a:t>
          </a:r>
          <a:r>
            <a:rPr lang="en-US" dirty="0">
              <a:latin typeface="Aptos"/>
              <a:cs typeface="Times New Roman"/>
            </a:rPr>
            <a:t>-enhanced E2SAR data plane on both the DPU and host CPU of “</a:t>
          </a:r>
          <a:r>
            <a:rPr lang="en-US" dirty="0" err="1">
              <a:latin typeface="Aptos"/>
              <a:cs typeface="Times New Roman"/>
            </a:rPr>
            <a:t>nvidarm</a:t>
          </a:r>
          <a:r>
            <a:rPr lang="en-US" dirty="0">
              <a:latin typeface="Aptos"/>
              <a:cs typeface="Times New Roman"/>
            </a:rPr>
            <a:t>”.</a:t>
          </a:r>
        </a:p>
      </dgm:t>
    </dgm:pt>
    <dgm:pt modelId="{C4576C54-9B3D-4CB8-A4A3-739E8C8104C4}" type="parTrans" cxnId="{EF6452CF-1518-4DD1-ACEE-301568901534}">
      <dgm:prSet/>
      <dgm:spPr/>
      <dgm:t>
        <a:bodyPr/>
        <a:lstStyle/>
        <a:p>
          <a:endParaRPr lang="en-US"/>
        </a:p>
      </dgm:t>
    </dgm:pt>
    <dgm:pt modelId="{3AD6784A-16BF-47E9-8F87-294DB75CE1AF}" type="sibTrans" cxnId="{EF6452CF-1518-4DD1-ACEE-301568901534}">
      <dgm:prSet/>
      <dgm:spPr/>
      <dgm:t>
        <a:bodyPr/>
        <a:lstStyle/>
        <a:p>
          <a:endParaRPr lang="en-US"/>
        </a:p>
      </dgm:t>
    </dgm:pt>
    <dgm:pt modelId="{CBE098E3-0660-436D-AA21-893B14C1831C}">
      <dgm:prSet phldrT="[Text]" phldr="0"/>
      <dgm:spPr/>
      <dgm:t>
        <a:bodyPr/>
        <a:lstStyle/>
        <a:p>
          <a:pPr rtl="0"/>
          <a:r>
            <a:rPr lang="en-US" dirty="0">
              <a:latin typeface="Aptos"/>
              <a:cs typeface="Times New Roman"/>
            </a:rPr>
            <a:t> Deployment of Kubernetes on the HPDF-H testbed to manage data streaming services.</a:t>
          </a:r>
        </a:p>
      </dgm:t>
    </dgm:pt>
    <dgm:pt modelId="{3E00E219-0465-4AF5-9225-DB6A1EC2D710}" type="parTrans" cxnId="{E671B85A-D097-433E-BA46-67841A30AD4F}">
      <dgm:prSet/>
      <dgm:spPr/>
      <dgm:t>
        <a:bodyPr/>
        <a:lstStyle/>
        <a:p>
          <a:endParaRPr lang="en-US"/>
        </a:p>
      </dgm:t>
    </dgm:pt>
    <dgm:pt modelId="{A5AF4321-CD86-4242-9AAB-22138E23238E}" type="sibTrans" cxnId="{E671B85A-D097-433E-BA46-67841A30AD4F}">
      <dgm:prSet/>
      <dgm:spPr/>
      <dgm:t>
        <a:bodyPr/>
        <a:lstStyle/>
        <a:p>
          <a:endParaRPr lang="en-US"/>
        </a:p>
      </dgm:t>
    </dgm:pt>
    <dgm:pt modelId="{43E02A63-B650-427E-AC7E-262E841EA57B}">
      <dgm:prSet phldrT="[Text]" phldr="0"/>
      <dgm:spPr/>
      <dgm:t>
        <a:bodyPr/>
        <a:lstStyle/>
        <a:p>
          <a:pPr rtl="0"/>
          <a:r>
            <a:rPr lang="en-US" dirty="0">
              <a:latin typeface="Aptos"/>
            </a:rPr>
            <a:t> Advanced</a:t>
          </a:r>
        </a:p>
      </dgm:t>
    </dgm:pt>
    <dgm:pt modelId="{B2D91071-1A1F-4528-9457-61E385E8B5EF}" type="parTrans" cxnId="{74B8B2AD-983B-45BD-AA3E-0A11CC776273}">
      <dgm:prSet/>
      <dgm:spPr/>
      <dgm:t>
        <a:bodyPr/>
        <a:lstStyle/>
        <a:p>
          <a:endParaRPr lang="en-US"/>
        </a:p>
      </dgm:t>
    </dgm:pt>
    <dgm:pt modelId="{011C4188-762F-4951-B3B6-9E22442DAE8E}" type="sibTrans" cxnId="{74B8B2AD-983B-45BD-AA3E-0A11CC776273}">
      <dgm:prSet/>
      <dgm:spPr/>
      <dgm:t>
        <a:bodyPr/>
        <a:lstStyle/>
        <a:p>
          <a:endParaRPr lang="en-US"/>
        </a:p>
      </dgm:t>
    </dgm:pt>
    <dgm:pt modelId="{1A091E5C-887E-4137-B54F-16039227B9B2}">
      <dgm:prSet phldr="0"/>
      <dgm:spPr/>
      <dgm:t>
        <a:bodyPr/>
        <a:lstStyle/>
        <a:p>
          <a:pPr rtl="0"/>
          <a:r>
            <a:rPr lang="en-US" dirty="0">
              <a:latin typeface="Aptos"/>
              <a:cs typeface="Times New Roman"/>
            </a:rPr>
            <a:t> A functional Kubernetes demo cluster provisioning some HPDF-H data streaming services.</a:t>
          </a:r>
        </a:p>
      </dgm:t>
    </dgm:pt>
    <dgm:pt modelId="{8CC78CE5-F831-430F-8493-E1647AEEA61D}" type="parTrans" cxnId="{27F2E9D3-1AC1-42E5-A18C-35DD2F78C9DC}">
      <dgm:prSet/>
      <dgm:spPr/>
    </dgm:pt>
    <dgm:pt modelId="{40DCC4B8-3494-4C8B-9810-B69280CF060B}" type="sibTrans" cxnId="{27F2E9D3-1AC1-42E5-A18C-35DD2F78C9DC}">
      <dgm:prSet/>
      <dgm:spPr/>
    </dgm:pt>
    <dgm:pt modelId="{AEC3C215-76F2-4124-9BBC-CECEA1E803D9}">
      <dgm:prSet phldr="0"/>
      <dgm:spPr/>
      <dgm:t>
        <a:bodyPr/>
        <a:lstStyle/>
        <a:p>
          <a:pPr rtl="0"/>
          <a:r>
            <a:rPr lang="en-US" dirty="0">
              <a:latin typeface="Aptos"/>
            </a:rPr>
            <a:t> </a:t>
          </a:r>
          <a:r>
            <a:rPr lang="en-US" dirty="0">
              <a:latin typeface="Aptos"/>
              <a:cs typeface="Times New Roman"/>
            </a:rPr>
            <a:t>A fully functional distributed fine-grain telemetry system that reports data streaming metrics.</a:t>
          </a:r>
        </a:p>
      </dgm:t>
    </dgm:pt>
    <dgm:pt modelId="{367A2FD7-DD32-48D0-895D-E13D93183436}" type="parTrans" cxnId="{015B4B8C-E9A3-43DF-9F9F-9346698540FA}">
      <dgm:prSet/>
      <dgm:spPr/>
    </dgm:pt>
    <dgm:pt modelId="{EA7F0DEC-B7A0-4535-AE2D-7543C22C7857}" type="sibTrans" cxnId="{015B4B8C-E9A3-43DF-9F9F-9346698540FA}">
      <dgm:prSet/>
      <dgm:spPr/>
    </dgm:pt>
    <dgm:pt modelId="{F559F391-9A39-4C60-A869-2EC9136EDDC0}">
      <dgm:prSet phldr="0"/>
      <dgm:spPr/>
      <dgm:t>
        <a:bodyPr/>
        <a:lstStyle/>
        <a:p>
          <a:pPr rtl="0"/>
          <a:r>
            <a:rPr lang="en-US" dirty="0">
              <a:latin typeface="Aptos"/>
              <a:cs typeface="Times New Roman"/>
            </a:rPr>
            <a:t> A demonstrative Kubernetes deployment that incorporates DPU network offloading and/or eBPF optimizations. </a:t>
          </a:r>
        </a:p>
      </dgm:t>
    </dgm:pt>
    <dgm:pt modelId="{46A0D29B-82A7-4E40-98CE-92D1E1081569}" type="parTrans" cxnId="{57079723-BD7D-4EF2-839F-7E482D2B0FE0}">
      <dgm:prSet/>
      <dgm:spPr/>
    </dgm:pt>
    <dgm:pt modelId="{4E62491E-53AC-49F2-ADFF-6E22E9DBFC5F}" type="sibTrans" cxnId="{57079723-BD7D-4EF2-839F-7E482D2B0FE0}">
      <dgm:prSet/>
      <dgm:spPr/>
    </dgm:pt>
    <dgm:pt modelId="{2C92DB25-F7A6-4A5F-917A-D4C6B6FEC7E7}" type="pres">
      <dgm:prSet presAssocID="{2A71AF1D-6D73-4821-8D6A-55532BF076B5}" presName="linearFlow" presStyleCnt="0">
        <dgm:presLayoutVars>
          <dgm:dir/>
          <dgm:animLvl val="lvl"/>
          <dgm:resizeHandles val="exact"/>
        </dgm:presLayoutVars>
      </dgm:prSet>
      <dgm:spPr/>
    </dgm:pt>
    <dgm:pt modelId="{392C9384-96B4-4DA6-9A4E-375690742B62}" type="pres">
      <dgm:prSet presAssocID="{6CBE4ED5-0118-4D01-9C13-0DC3BF4F7692}" presName="composite" presStyleCnt="0"/>
      <dgm:spPr/>
    </dgm:pt>
    <dgm:pt modelId="{5578EDC4-A7C0-4DF5-A8C4-A6D3A1E68363}" type="pres">
      <dgm:prSet presAssocID="{6CBE4ED5-0118-4D01-9C13-0DC3BF4F7692}" presName="parentText" presStyleLbl="alignNode1" presStyleIdx="0" presStyleCnt="3">
        <dgm:presLayoutVars>
          <dgm:chMax val="1"/>
          <dgm:bulletEnabled val="1"/>
        </dgm:presLayoutVars>
      </dgm:prSet>
      <dgm:spPr/>
    </dgm:pt>
    <dgm:pt modelId="{51BEDF21-7E17-40AE-B17A-6D10EFFEB6C4}" type="pres">
      <dgm:prSet presAssocID="{6CBE4ED5-0118-4D01-9C13-0DC3BF4F7692}" presName="descendantText" presStyleLbl="alignAcc1" presStyleIdx="0" presStyleCnt="3">
        <dgm:presLayoutVars>
          <dgm:bulletEnabled val="1"/>
        </dgm:presLayoutVars>
      </dgm:prSet>
      <dgm:spPr/>
    </dgm:pt>
    <dgm:pt modelId="{1DDEEDCA-374C-4D9E-B92C-02C81D61CFDB}" type="pres">
      <dgm:prSet presAssocID="{E5D6EF20-3345-496E-93A0-FDF430AA0D86}" presName="sp" presStyleCnt="0"/>
      <dgm:spPr/>
    </dgm:pt>
    <dgm:pt modelId="{DF50E622-6AC4-429F-958F-49C1805BF4E2}" type="pres">
      <dgm:prSet presAssocID="{07993DEB-734B-424D-9A6C-F24F77202968}" presName="composite" presStyleCnt="0"/>
      <dgm:spPr/>
    </dgm:pt>
    <dgm:pt modelId="{B7AAC6F0-30E9-4FA1-A146-0F1D6480F787}" type="pres">
      <dgm:prSet presAssocID="{07993DEB-734B-424D-9A6C-F24F77202968}" presName="parentText" presStyleLbl="alignNode1" presStyleIdx="1" presStyleCnt="3">
        <dgm:presLayoutVars>
          <dgm:chMax val="1"/>
          <dgm:bulletEnabled val="1"/>
        </dgm:presLayoutVars>
      </dgm:prSet>
      <dgm:spPr/>
    </dgm:pt>
    <dgm:pt modelId="{47E74034-6463-456E-8EA8-00AAE295C5EA}" type="pres">
      <dgm:prSet presAssocID="{07993DEB-734B-424D-9A6C-F24F77202968}" presName="descendantText" presStyleLbl="alignAcc1" presStyleIdx="1" presStyleCnt="3">
        <dgm:presLayoutVars>
          <dgm:bulletEnabled val="1"/>
        </dgm:presLayoutVars>
      </dgm:prSet>
      <dgm:spPr/>
    </dgm:pt>
    <dgm:pt modelId="{F50F5FA0-D8F3-4621-8F42-9BD71262C1A0}" type="pres">
      <dgm:prSet presAssocID="{9C38C0F3-E3B3-49EC-9B88-C2AFC3FA3C1D}" presName="sp" presStyleCnt="0"/>
      <dgm:spPr/>
    </dgm:pt>
    <dgm:pt modelId="{7A9AED36-AC69-4C2F-8609-FAD4FB4E5268}" type="pres">
      <dgm:prSet presAssocID="{43E02A63-B650-427E-AC7E-262E841EA57B}" presName="composite" presStyleCnt="0"/>
      <dgm:spPr/>
    </dgm:pt>
    <dgm:pt modelId="{893B675D-CF59-4EB1-9E3D-7C05160BF8CA}" type="pres">
      <dgm:prSet presAssocID="{43E02A63-B650-427E-AC7E-262E841EA57B}" presName="parentText" presStyleLbl="alignNode1" presStyleIdx="2" presStyleCnt="3">
        <dgm:presLayoutVars>
          <dgm:chMax val="1"/>
          <dgm:bulletEnabled val="1"/>
        </dgm:presLayoutVars>
      </dgm:prSet>
      <dgm:spPr/>
    </dgm:pt>
    <dgm:pt modelId="{895D01D1-632F-4AA0-AA17-1347A1656EDB}" type="pres">
      <dgm:prSet presAssocID="{43E02A63-B650-427E-AC7E-262E841EA57B}" presName="descendantText" presStyleLbl="alignAcc1" presStyleIdx="2" presStyleCnt="3">
        <dgm:presLayoutVars>
          <dgm:bulletEnabled val="1"/>
        </dgm:presLayoutVars>
      </dgm:prSet>
      <dgm:spPr/>
    </dgm:pt>
  </dgm:ptLst>
  <dgm:cxnLst>
    <dgm:cxn modelId="{B2D34503-1CFA-4462-B7C9-1ECF98910F6B}" type="presOf" srcId="{43E02A63-B650-427E-AC7E-262E841EA57B}" destId="{893B675D-CF59-4EB1-9E3D-7C05160BF8CA}" srcOrd="0" destOrd="0" presId="urn:microsoft.com/office/officeart/2005/8/layout/chevron2"/>
    <dgm:cxn modelId="{8EC5CE06-035F-4FC6-B5F7-A139D1405C37}" type="presOf" srcId="{534CB7AC-28BC-4AAA-BCEB-4B6257B13328}" destId="{51BEDF21-7E17-40AE-B17A-6D10EFFEB6C4}" srcOrd="0" destOrd="0" presId="urn:microsoft.com/office/officeart/2005/8/layout/chevron2"/>
    <dgm:cxn modelId="{6945120A-94E2-42B2-9A5B-DB6A017CA279}" type="presOf" srcId="{2A71AF1D-6D73-4821-8D6A-55532BF076B5}" destId="{2C92DB25-F7A6-4A5F-917A-D4C6B6FEC7E7}" srcOrd="0" destOrd="0" presId="urn:microsoft.com/office/officeart/2005/8/layout/chevron2"/>
    <dgm:cxn modelId="{9741481B-DE87-4B6B-B5AC-8661B7E487E0}" type="presOf" srcId="{CBE098E3-0660-436D-AA21-893B14C1831C}" destId="{47E74034-6463-456E-8EA8-00AAE295C5EA}" srcOrd="0" destOrd="1" presId="urn:microsoft.com/office/officeart/2005/8/layout/chevron2"/>
    <dgm:cxn modelId="{57079723-BD7D-4EF2-839F-7E482D2B0FE0}" srcId="{43E02A63-B650-427E-AC7E-262E841EA57B}" destId="{F559F391-9A39-4C60-A869-2EC9136EDDC0}" srcOrd="1" destOrd="0" parTransId="{46A0D29B-82A7-4E40-98CE-92D1E1081569}" sibTransId="{4E62491E-53AC-49F2-ADFF-6E22E9DBFC5F}"/>
    <dgm:cxn modelId="{9E69233E-E0A6-4C92-910B-C1553DAE6CBF}" srcId="{2A71AF1D-6D73-4821-8D6A-55532BF076B5}" destId="{07993DEB-734B-424D-9A6C-F24F77202968}" srcOrd="1" destOrd="0" parTransId="{18B9AB2D-F90C-4219-A6AA-55C2D7FAD4B0}" sibTransId="{9C38C0F3-E3B3-49EC-9B88-C2AFC3FA3C1D}"/>
    <dgm:cxn modelId="{CFC46968-37C4-4BFF-9CD3-1E852CA3B59B}" type="presOf" srcId="{820DEACB-09C9-4954-A02C-79BF621D5EB3}" destId="{47E74034-6463-456E-8EA8-00AAE295C5EA}" srcOrd="0" destOrd="0" presId="urn:microsoft.com/office/officeart/2005/8/layout/chevron2"/>
    <dgm:cxn modelId="{3CE55C5A-ECE9-4932-A5F3-5097F3784A40}" type="presOf" srcId="{AEC3C215-76F2-4124-9BBC-CECEA1E803D9}" destId="{895D01D1-632F-4AA0-AA17-1347A1656EDB}" srcOrd="0" destOrd="0" presId="urn:microsoft.com/office/officeart/2005/8/layout/chevron2"/>
    <dgm:cxn modelId="{E671B85A-D097-433E-BA46-67841A30AD4F}" srcId="{07993DEB-734B-424D-9A6C-F24F77202968}" destId="{CBE098E3-0660-436D-AA21-893B14C1831C}" srcOrd="1" destOrd="0" parTransId="{3E00E219-0465-4AF5-9225-DB6A1EC2D710}" sibTransId="{A5AF4321-CD86-4242-9AAB-22138E23238E}"/>
    <dgm:cxn modelId="{5F72017F-0991-474D-8291-209FA23B1BEB}" type="presOf" srcId="{6CBE4ED5-0118-4D01-9C13-0DC3BF4F7692}" destId="{5578EDC4-A7C0-4DF5-A8C4-A6D3A1E68363}" srcOrd="0" destOrd="0" presId="urn:microsoft.com/office/officeart/2005/8/layout/chevron2"/>
    <dgm:cxn modelId="{F7E6C28B-F6FB-493D-ADEF-C672D506985F}" type="presOf" srcId="{07993DEB-734B-424D-9A6C-F24F77202968}" destId="{B7AAC6F0-30E9-4FA1-A146-0F1D6480F787}" srcOrd="0" destOrd="0" presId="urn:microsoft.com/office/officeart/2005/8/layout/chevron2"/>
    <dgm:cxn modelId="{015B4B8C-E9A3-43DF-9F9F-9346698540FA}" srcId="{43E02A63-B650-427E-AC7E-262E841EA57B}" destId="{AEC3C215-76F2-4124-9BBC-CECEA1E803D9}" srcOrd="0" destOrd="0" parTransId="{367A2FD7-DD32-48D0-895D-E13D93183436}" sibTransId="{EA7F0DEC-B7A0-4535-AE2D-7543C22C7857}"/>
    <dgm:cxn modelId="{0CC1FCA6-056E-47A8-B6B1-B8B7126A9A97}" srcId="{6CBE4ED5-0118-4D01-9C13-0DC3BF4F7692}" destId="{534CB7AC-28BC-4AAA-BCEB-4B6257B13328}" srcOrd="0" destOrd="0" parTransId="{DAE18902-4539-4299-B3D9-E5F25EF685C6}" sibTransId="{B87727FB-73B3-40B3-89EE-D4695A160F08}"/>
    <dgm:cxn modelId="{74B8B2AD-983B-45BD-AA3E-0A11CC776273}" srcId="{2A71AF1D-6D73-4821-8D6A-55532BF076B5}" destId="{43E02A63-B650-427E-AC7E-262E841EA57B}" srcOrd="2" destOrd="0" parTransId="{B2D91071-1A1F-4528-9457-61E385E8B5EF}" sibTransId="{011C4188-762F-4951-B3B6-9E22442DAE8E}"/>
    <dgm:cxn modelId="{2B6702B6-8516-42B7-BFC4-7D88E71373E2}" type="presOf" srcId="{F559F391-9A39-4C60-A869-2EC9136EDDC0}" destId="{895D01D1-632F-4AA0-AA17-1347A1656EDB}" srcOrd="0" destOrd="1" presId="urn:microsoft.com/office/officeart/2005/8/layout/chevron2"/>
    <dgm:cxn modelId="{E4FB56BD-796C-4717-8D62-8EB05A1C461D}" type="presOf" srcId="{1A091E5C-887E-4137-B54F-16039227B9B2}" destId="{51BEDF21-7E17-40AE-B17A-6D10EFFEB6C4}" srcOrd="0" destOrd="1" presId="urn:microsoft.com/office/officeart/2005/8/layout/chevron2"/>
    <dgm:cxn modelId="{EF6452CF-1518-4DD1-ACEE-301568901534}" srcId="{07993DEB-734B-424D-9A6C-F24F77202968}" destId="{820DEACB-09C9-4954-A02C-79BF621D5EB3}" srcOrd="0" destOrd="0" parTransId="{C4576C54-9B3D-4CB8-A4A3-739E8C8104C4}" sibTransId="{3AD6784A-16BF-47E9-8F87-294DB75CE1AF}"/>
    <dgm:cxn modelId="{27F2E9D3-1AC1-42E5-A18C-35DD2F78C9DC}" srcId="{6CBE4ED5-0118-4D01-9C13-0DC3BF4F7692}" destId="{1A091E5C-887E-4137-B54F-16039227B9B2}" srcOrd="1" destOrd="0" parTransId="{8CC78CE5-F831-430F-8493-E1647AEEA61D}" sibTransId="{40DCC4B8-3494-4C8B-9810-B69280CF060B}"/>
    <dgm:cxn modelId="{D412A5E4-B885-451F-B845-78C2451034BC}" srcId="{2A71AF1D-6D73-4821-8D6A-55532BF076B5}" destId="{6CBE4ED5-0118-4D01-9C13-0DC3BF4F7692}" srcOrd="0" destOrd="0" parTransId="{267B02BD-5DD7-4C79-BFCB-70E645269417}" sibTransId="{E5D6EF20-3345-496E-93A0-FDF430AA0D86}"/>
    <dgm:cxn modelId="{119B0A07-D705-4910-8F30-C602EEBDC98C}" type="presParOf" srcId="{2C92DB25-F7A6-4A5F-917A-D4C6B6FEC7E7}" destId="{392C9384-96B4-4DA6-9A4E-375690742B62}" srcOrd="0" destOrd="0" presId="urn:microsoft.com/office/officeart/2005/8/layout/chevron2"/>
    <dgm:cxn modelId="{F54E1E51-346F-42E9-B7AE-0E649CB9293D}" type="presParOf" srcId="{392C9384-96B4-4DA6-9A4E-375690742B62}" destId="{5578EDC4-A7C0-4DF5-A8C4-A6D3A1E68363}" srcOrd="0" destOrd="0" presId="urn:microsoft.com/office/officeart/2005/8/layout/chevron2"/>
    <dgm:cxn modelId="{7A75990B-1BEC-4166-9CFE-17F6B397B7D1}" type="presParOf" srcId="{392C9384-96B4-4DA6-9A4E-375690742B62}" destId="{51BEDF21-7E17-40AE-B17A-6D10EFFEB6C4}" srcOrd="1" destOrd="0" presId="urn:microsoft.com/office/officeart/2005/8/layout/chevron2"/>
    <dgm:cxn modelId="{66BAE59D-7E5A-4B20-BACA-9D393760BA02}" type="presParOf" srcId="{2C92DB25-F7A6-4A5F-917A-D4C6B6FEC7E7}" destId="{1DDEEDCA-374C-4D9E-B92C-02C81D61CFDB}" srcOrd="1" destOrd="0" presId="urn:microsoft.com/office/officeart/2005/8/layout/chevron2"/>
    <dgm:cxn modelId="{2DE55C89-A333-40C1-8D56-D0318E876544}" type="presParOf" srcId="{2C92DB25-F7A6-4A5F-917A-D4C6B6FEC7E7}" destId="{DF50E622-6AC4-429F-958F-49C1805BF4E2}" srcOrd="2" destOrd="0" presId="urn:microsoft.com/office/officeart/2005/8/layout/chevron2"/>
    <dgm:cxn modelId="{FD9A03C1-B5CB-4BBE-8F98-EDBA7BB65636}" type="presParOf" srcId="{DF50E622-6AC4-429F-958F-49C1805BF4E2}" destId="{B7AAC6F0-30E9-4FA1-A146-0F1D6480F787}" srcOrd="0" destOrd="0" presId="urn:microsoft.com/office/officeart/2005/8/layout/chevron2"/>
    <dgm:cxn modelId="{769AD2D7-4DD4-4706-BB2F-4A780DD61494}" type="presParOf" srcId="{DF50E622-6AC4-429F-958F-49C1805BF4E2}" destId="{47E74034-6463-456E-8EA8-00AAE295C5EA}" srcOrd="1" destOrd="0" presId="urn:microsoft.com/office/officeart/2005/8/layout/chevron2"/>
    <dgm:cxn modelId="{F26BA50F-5824-4AD7-8A14-348174B4008A}" type="presParOf" srcId="{2C92DB25-F7A6-4A5F-917A-D4C6B6FEC7E7}" destId="{F50F5FA0-D8F3-4621-8F42-9BD71262C1A0}" srcOrd="3" destOrd="0" presId="urn:microsoft.com/office/officeart/2005/8/layout/chevron2"/>
    <dgm:cxn modelId="{8FC42F13-3752-499B-B12E-7A01B8EE170F}" type="presParOf" srcId="{2C92DB25-F7A6-4A5F-917A-D4C6B6FEC7E7}" destId="{7A9AED36-AC69-4C2F-8609-FAD4FB4E5268}" srcOrd="4" destOrd="0" presId="urn:microsoft.com/office/officeart/2005/8/layout/chevron2"/>
    <dgm:cxn modelId="{53522A21-F21F-458C-8784-F49F4812FE3F}" type="presParOf" srcId="{7A9AED36-AC69-4C2F-8609-FAD4FB4E5268}" destId="{893B675D-CF59-4EB1-9E3D-7C05160BF8CA}" srcOrd="0" destOrd="0" presId="urn:microsoft.com/office/officeart/2005/8/layout/chevron2"/>
    <dgm:cxn modelId="{D5E83284-6F91-4DD2-A560-1E1798F6B8A9}" type="presParOf" srcId="{7A9AED36-AC69-4C2F-8609-FAD4FB4E5268}" destId="{895D01D1-632F-4AA0-AA17-1347A1656E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90C7-CA5D-4C4C-B362-741C739138AA}">
      <dsp:nvSpPr>
        <dsp:cNvPr id="0" name=""/>
        <dsp:cNvSpPr/>
      </dsp:nvSpPr>
      <dsp:spPr>
        <a:xfrm>
          <a:off x="0" y="1855071"/>
          <a:ext cx="6153018" cy="0"/>
        </a:xfrm>
        <a:prstGeom prst="lin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0D3DD81-D9F8-48E9-9432-469118B18537}">
      <dsp:nvSpPr>
        <dsp:cNvPr id="0" name=""/>
        <dsp:cNvSpPr/>
      </dsp:nvSpPr>
      <dsp:spPr>
        <a:xfrm>
          <a:off x="115369" y="1992346"/>
          <a:ext cx="1628626" cy="41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Aptos Display" panose="02110004020202020204"/>
            </a:rPr>
            <a:t> 2016, PhD in CS</a:t>
          </a:r>
          <a:endParaRPr lang="en-US" sz="1400" kern="1200" dirty="0"/>
        </a:p>
      </dsp:txBody>
      <dsp:txXfrm>
        <a:off x="115369" y="1992346"/>
        <a:ext cx="1628626" cy="419246"/>
      </dsp:txXfrm>
    </dsp:sp>
    <dsp:sp modelId="{5F51A883-0380-4432-8639-8D4288303BDA}">
      <dsp:nvSpPr>
        <dsp:cNvPr id="0" name=""/>
        <dsp:cNvSpPr/>
      </dsp:nvSpPr>
      <dsp:spPr>
        <a:xfrm>
          <a:off x="4326" y="339651"/>
          <a:ext cx="1850712" cy="81049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accent4"/>
              </a:solidFill>
              <a:latin typeface="Aptos Display" panose="02110004020202020204"/>
            </a:rPr>
            <a:t>GPU</a:t>
          </a:r>
          <a:r>
            <a:rPr lang="en-US" sz="1200" kern="1200" dirty="0">
              <a:latin typeface="Aptos Display" panose="02110004020202020204"/>
            </a:rPr>
            <a:t> computing and energy conservation of </a:t>
          </a:r>
          <a:r>
            <a:rPr lang="en-US" sz="1200" b="1" kern="1200" dirty="0">
              <a:solidFill>
                <a:schemeClr val="accent4"/>
              </a:solidFill>
              <a:latin typeface="Aptos Display" panose="02110004020202020204"/>
            </a:rPr>
            <a:t>data centers</a:t>
          </a:r>
          <a:endParaRPr lang="en-US" sz="1200" b="1" kern="1200" dirty="0">
            <a:solidFill>
              <a:schemeClr val="accent4"/>
            </a:solidFill>
          </a:endParaRPr>
        </a:p>
      </dsp:txBody>
      <dsp:txXfrm>
        <a:off x="43891" y="379216"/>
        <a:ext cx="1771582" cy="731362"/>
      </dsp:txXfrm>
    </dsp:sp>
    <dsp:sp modelId="{22832C78-4229-4723-932D-26E2B9DE5B0F}">
      <dsp:nvSpPr>
        <dsp:cNvPr id="0" name=""/>
        <dsp:cNvSpPr/>
      </dsp:nvSpPr>
      <dsp:spPr>
        <a:xfrm>
          <a:off x="929682" y="1150144"/>
          <a:ext cx="0" cy="704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994D13-9E9C-4DCB-A5C6-D0069977715A}">
      <dsp:nvSpPr>
        <dsp:cNvPr id="0" name=""/>
        <dsp:cNvSpPr/>
      </dsp:nvSpPr>
      <dsp:spPr>
        <a:xfrm>
          <a:off x="1188782" y="1298549"/>
          <a:ext cx="1628626" cy="41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US" sz="1400" kern="1200" dirty="0">
              <a:latin typeface="Aptos Display" panose="02110004020202020204"/>
            </a:rPr>
            <a:t> 2019, IT startup</a:t>
          </a:r>
          <a:endParaRPr lang="en-US" sz="1400" kern="1200" dirty="0"/>
        </a:p>
      </dsp:txBody>
      <dsp:txXfrm>
        <a:off x="1188782" y="1298549"/>
        <a:ext cx="1628626" cy="419246"/>
      </dsp:txXfrm>
    </dsp:sp>
    <dsp:sp modelId="{AA5E8604-2961-4EE9-821E-0C8214F27253}">
      <dsp:nvSpPr>
        <dsp:cNvPr id="0" name=""/>
        <dsp:cNvSpPr/>
      </dsp:nvSpPr>
      <dsp:spPr>
        <a:xfrm>
          <a:off x="901856" y="1827244"/>
          <a:ext cx="55652" cy="5565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E63E7-7184-4451-84A3-F5CC82ADCAB9}">
      <dsp:nvSpPr>
        <dsp:cNvPr id="0" name=""/>
        <dsp:cNvSpPr/>
      </dsp:nvSpPr>
      <dsp:spPr>
        <a:xfrm>
          <a:off x="1077739" y="2559997"/>
          <a:ext cx="1850712" cy="98840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dirty="0">
              <a:solidFill>
                <a:schemeClr val="accent4"/>
              </a:solidFill>
              <a:latin typeface="Aptos Display" panose="02110004020202020204"/>
            </a:rPr>
            <a:t>GPU</a:t>
          </a:r>
          <a:r>
            <a:rPr lang="en-US" sz="1200" kern="1200" dirty="0">
              <a:latin typeface="Aptos Display" panose="02110004020202020204"/>
            </a:rPr>
            <a:t> CUDA algorithm R&amp;D;</a:t>
          </a:r>
          <a:r>
            <a:rPr lang="en-US" sz="1200" b="0" kern="1200" dirty="0">
              <a:latin typeface="Aptos Display" panose="02110004020202020204"/>
            </a:rPr>
            <a:t> FPGA </a:t>
          </a:r>
          <a:r>
            <a:rPr lang="en-US" sz="1200" b="1" kern="1200" dirty="0">
              <a:solidFill>
                <a:schemeClr val="accent4"/>
              </a:solidFill>
              <a:latin typeface="Aptos Display" panose="02110004020202020204"/>
            </a:rPr>
            <a:t>cluster</a:t>
          </a:r>
          <a:r>
            <a:rPr lang="en-US" sz="1200" b="0" kern="1200" dirty="0">
              <a:latin typeface="Aptos Display" panose="02110004020202020204"/>
            </a:rPr>
            <a:t> remote management and </a:t>
          </a:r>
          <a:r>
            <a:rPr lang="en-US" sz="1200" b="1" kern="1200" dirty="0">
              <a:solidFill>
                <a:schemeClr val="accent4"/>
              </a:solidFill>
              <a:latin typeface="Aptos Display" panose="02110004020202020204"/>
            </a:rPr>
            <a:t>telemetry</a:t>
          </a:r>
          <a:endParaRPr lang="en-US" sz="1200" kern="1200" dirty="0"/>
        </a:p>
      </dsp:txBody>
      <dsp:txXfrm>
        <a:off x="1125989" y="2608247"/>
        <a:ext cx="1754212" cy="891905"/>
      </dsp:txXfrm>
    </dsp:sp>
    <dsp:sp modelId="{761C327C-3423-4BFB-BA9F-5786F629BBCC}">
      <dsp:nvSpPr>
        <dsp:cNvPr id="0" name=""/>
        <dsp:cNvSpPr/>
      </dsp:nvSpPr>
      <dsp:spPr>
        <a:xfrm>
          <a:off x="2003095" y="1855070"/>
          <a:ext cx="0" cy="704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59A39C-1CFB-4A69-8F3C-675A7E4FBD12}">
      <dsp:nvSpPr>
        <dsp:cNvPr id="0" name=""/>
        <dsp:cNvSpPr/>
      </dsp:nvSpPr>
      <dsp:spPr>
        <a:xfrm>
          <a:off x="2262195" y="1992346"/>
          <a:ext cx="1628626" cy="41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 2021, NVIDIA</a:t>
          </a:r>
          <a:endParaRPr lang="en-US" sz="1400" b="1" kern="1200" dirty="0"/>
        </a:p>
      </dsp:txBody>
      <dsp:txXfrm>
        <a:off x="2262195" y="1992346"/>
        <a:ext cx="1628626" cy="419246"/>
      </dsp:txXfrm>
    </dsp:sp>
    <dsp:sp modelId="{1ED291A7-F9DB-40E6-B1EC-7F22E8E549D3}">
      <dsp:nvSpPr>
        <dsp:cNvPr id="0" name=""/>
        <dsp:cNvSpPr/>
      </dsp:nvSpPr>
      <dsp:spPr>
        <a:xfrm>
          <a:off x="1975269" y="1827244"/>
          <a:ext cx="55652" cy="5565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47C25-890B-4ACD-B11B-87AC587C7581}">
      <dsp:nvSpPr>
        <dsp:cNvPr id="0" name=""/>
        <dsp:cNvSpPr/>
      </dsp:nvSpPr>
      <dsp:spPr>
        <a:xfrm>
          <a:off x="2151152" y="339651"/>
          <a:ext cx="1850712" cy="81049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accent4"/>
              </a:solidFill>
              <a:latin typeface="Aptos Display" panose="02110004020202020204"/>
            </a:rPr>
            <a:t>Telemetry</a:t>
          </a:r>
          <a:r>
            <a:rPr lang="en-US" sz="1200" b="0" kern="1200" dirty="0">
              <a:latin typeface="Aptos Display" panose="02110004020202020204"/>
            </a:rPr>
            <a:t> and automation of a top5 HPC data center, Selene</a:t>
          </a:r>
        </a:p>
      </dsp:txBody>
      <dsp:txXfrm>
        <a:off x="2190717" y="379216"/>
        <a:ext cx="1771582" cy="731362"/>
      </dsp:txXfrm>
    </dsp:sp>
    <dsp:sp modelId="{C24ECBC9-B131-464C-B012-AAA6EEEE534E}">
      <dsp:nvSpPr>
        <dsp:cNvPr id="0" name=""/>
        <dsp:cNvSpPr/>
      </dsp:nvSpPr>
      <dsp:spPr>
        <a:xfrm>
          <a:off x="3076509" y="1150144"/>
          <a:ext cx="0" cy="704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C03672-C927-40C9-8AF8-8942569084F2}">
      <dsp:nvSpPr>
        <dsp:cNvPr id="0" name=""/>
        <dsp:cNvSpPr/>
      </dsp:nvSpPr>
      <dsp:spPr>
        <a:xfrm>
          <a:off x="3335608" y="1298549"/>
          <a:ext cx="1628626" cy="41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 2022, </a:t>
          </a:r>
          <a:r>
            <a:rPr lang="en-US" sz="1400" b="1" kern="1200" dirty="0" err="1">
              <a:latin typeface="Aptos Display" panose="02110004020202020204"/>
            </a:rPr>
            <a:t>JLab</a:t>
          </a:r>
          <a:r>
            <a:rPr lang="en-US" sz="1400" b="1" kern="1200" dirty="0">
              <a:latin typeface="Aptos Display" panose="02110004020202020204"/>
            </a:rPr>
            <a:t>, LDRD</a:t>
          </a:r>
        </a:p>
      </dsp:txBody>
      <dsp:txXfrm>
        <a:off x="3335608" y="1298549"/>
        <a:ext cx="1628626" cy="419246"/>
      </dsp:txXfrm>
    </dsp:sp>
    <dsp:sp modelId="{75F6AE69-1F66-472D-B70A-64E8EFB5E998}">
      <dsp:nvSpPr>
        <dsp:cNvPr id="0" name=""/>
        <dsp:cNvSpPr/>
      </dsp:nvSpPr>
      <dsp:spPr>
        <a:xfrm>
          <a:off x="3048682" y="1827244"/>
          <a:ext cx="55652" cy="5565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F6788-787C-4C1D-9D4C-70C68C4395F9}">
      <dsp:nvSpPr>
        <dsp:cNvPr id="0" name=""/>
        <dsp:cNvSpPr/>
      </dsp:nvSpPr>
      <dsp:spPr>
        <a:xfrm>
          <a:off x="3224565" y="2559997"/>
          <a:ext cx="1850712" cy="81049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dirty="0">
              <a:latin typeface="Aptos Display" panose="02110004020202020204"/>
            </a:rPr>
            <a:t> PHASM, LDRD FY22-23: </a:t>
          </a:r>
          <a:r>
            <a:rPr lang="en-US" sz="1200" b="1" kern="1200" dirty="0">
              <a:solidFill>
                <a:schemeClr val="accent4"/>
              </a:solidFill>
              <a:latin typeface="Aptos Display" panose="02110004020202020204"/>
            </a:rPr>
            <a:t>GPU</a:t>
          </a:r>
          <a:r>
            <a:rPr lang="en-US" sz="1200" b="0" kern="1200" dirty="0">
              <a:latin typeface="Aptos Display" panose="02110004020202020204"/>
            </a:rPr>
            <a:t>, </a:t>
          </a:r>
          <a:r>
            <a:rPr lang="en-US" sz="1200" b="1" kern="1200" dirty="0">
              <a:solidFill>
                <a:schemeClr val="accent4"/>
              </a:solidFill>
              <a:latin typeface="Aptos Display" panose="02110004020202020204"/>
            </a:rPr>
            <a:t>AI</a:t>
          </a:r>
          <a:r>
            <a:rPr lang="en-US" sz="1200" b="0" kern="1200" dirty="0">
              <a:solidFill>
                <a:schemeClr val="tx1"/>
              </a:solidFill>
              <a:latin typeface="Aptos Display" panose="02110004020202020204"/>
            </a:rPr>
            <a:t>; SRO-RTDP, LDRD FY24-25</a:t>
          </a:r>
        </a:p>
      </dsp:txBody>
      <dsp:txXfrm>
        <a:off x="3264130" y="2599562"/>
        <a:ext cx="1771582" cy="731362"/>
      </dsp:txXfrm>
    </dsp:sp>
    <dsp:sp modelId="{AF4AD61C-D169-43F2-A2AA-F7278B7A5597}">
      <dsp:nvSpPr>
        <dsp:cNvPr id="0" name=""/>
        <dsp:cNvSpPr/>
      </dsp:nvSpPr>
      <dsp:spPr>
        <a:xfrm>
          <a:off x="4149922" y="1855070"/>
          <a:ext cx="0" cy="704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BC42FD-CF2B-4C3B-881D-F1EA355AA830}">
      <dsp:nvSpPr>
        <dsp:cNvPr id="0" name=""/>
        <dsp:cNvSpPr/>
      </dsp:nvSpPr>
      <dsp:spPr>
        <a:xfrm>
          <a:off x="4409021" y="1992346"/>
          <a:ext cx="1628626" cy="41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 2023, </a:t>
          </a:r>
          <a:r>
            <a:rPr lang="en-US" sz="1400" b="1" kern="1200" dirty="0" err="1">
              <a:latin typeface="Aptos Display" panose="02110004020202020204"/>
            </a:rPr>
            <a:t>JLab</a:t>
          </a:r>
          <a:r>
            <a:rPr lang="en-US" sz="1400" b="1" kern="1200" dirty="0">
              <a:latin typeface="Aptos Display" panose="02110004020202020204"/>
            </a:rPr>
            <a:t>, HPDF</a:t>
          </a:r>
        </a:p>
      </dsp:txBody>
      <dsp:txXfrm>
        <a:off x="4409021" y="1992346"/>
        <a:ext cx="1628626" cy="419246"/>
      </dsp:txXfrm>
    </dsp:sp>
    <dsp:sp modelId="{54373FFB-BDE8-4748-B80F-867814F0F9B3}">
      <dsp:nvSpPr>
        <dsp:cNvPr id="0" name=""/>
        <dsp:cNvSpPr/>
      </dsp:nvSpPr>
      <dsp:spPr>
        <a:xfrm>
          <a:off x="4122096" y="1827244"/>
          <a:ext cx="55652" cy="5565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84658-0A8F-4A4B-B0F3-9C42196B5FC6}">
      <dsp:nvSpPr>
        <dsp:cNvPr id="0" name=""/>
        <dsp:cNvSpPr/>
      </dsp:nvSpPr>
      <dsp:spPr>
        <a:xfrm>
          <a:off x="4297979" y="517564"/>
          <a:ext cx="1850712" cy="63257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ptos Display" panose="02110004020202020204"/>
            </a:rPr>
            <a:t>IRI: EJFAT &amp; E2SAR, DAOS, </a:t>
          </a:r>
          <a:r>
            <a:rPr lang="en-US" sz="1200" b="1" kern="1200" dirty="0">
              <a:solidFill>
                <a:schemeClr val="accent4"/>
              </a:solidFill>
              <a:latin typeface="Aptos Display" panose="02110004020202020204"/>
            </a:rPr>
            <a:t>DPU</a:t>
          </a:r>
        </a:p>
      </dsp:txBody>
      <dsp:txXfrm>
        <a:off x="4328859" y="548444"/>
        <a:ext cx="1788952" cy="570819"/>
      </dsp:txXfrm>
    </dsp:sp>
    <dsp:sp modelId="{F184FC70-ECAF-43B8-A30C-63F1BE896F2B}">
      <dsp:nvSpPr>
        <dsp:cNvPr id="0" name=""/>
        <dsp:cNvSpPr/>
      </dsp:nvSpPr>
      <dsp:spPr>
        <a:xfrm>
          <a:off x="5223335" y="1150144"/>
          <a:ext cx="0" cy="704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D18D26-2BA2-444E-A89B-02476012BC7E}">
      <dsp:nvSpPr>
        <dsp:cNvPr id="0" name=""/>
        <dsp:cNvSpPr/>
      </dsp:nvSpPr>
      <dsp:spPr>
        <a:xfrm>
          <a:off x="5195509" y="1827244"/>
          <a:ext cx="55652" cy="5565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8EDC4-A7C0-4DF5-A8C4-A6D3A1E68363}">
      <dsp:nvSpPr>
        <dsp:cNvPr id="0" name=""/>
        <dsp:cNvSpPr/>
      </dsp:nvSpPr>
      <dsp:spPr>
        <a:xfrm rot="5400000">
          <a:off x="-280885" y="283045"/>
          <a:ext cx="1872572" cy="1310800"/>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ptos"/>
            </a:rPr>
            <a:t> Bottomline</a:t>
          </a:r>
        </a:p>
      </dsp:txBody>
      <dsp:txXfrm rot="-5400000">
        <a:off x="1" y="657559"/>
        <a:ext cx="1310800" cy="561772"/>
      </dsp:txXfrm>
    </dsp:sp>
    <dsp:sp modelId="{51BEDF21-7E17-40AE-B17A-6D10EFFEB6C4}">
      <dsp:nvSpPr>
        <dsp:cNvPr id="0" name=""/>
        <dsp:cNvSpPr/>
      </dsp:nvSpPr>
      <dsp:spPr>
        <a:xfrm rot="5400000">
          <a:off x="5567718" y="-4254758"/>
          <a:ext cx="1217171" cy="973100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Aptos"/>
            </a:rPr>
            <a:t> </a:t>
          </a:r>
          <a:r>
            <a:rPr lang="en-US" sz="1800" kern="1200" dirty="0">
              <a:latin typeface="Aptos"/>
              <a:cs typeface="Times New Roman"/>
            </a:rPr>
            <a:t>Portable </a:t>
          </a:r>
          <a:r>
            <a:rPr lang="en-US" sz="1800" kern="1200" dirty="0" err="1">
              <a:latin typeface="Aptos"/>
              <a:cs typeface="Times New Roman"/>
            </a:rPr>
            <a:t>eBPF</a:t>
          </a:r>
          <a:r>
            <a:rPr lang="en-US" sz="1800" kern="1200" dirty="0">
              <a:latin typeface="Aptos"/>
              <a:cs typeface="Times New Roman"/>
            </a:rPr>
            <a:t> hooks able to capture milli-second level runtime metrics of a single x86 node.</a:t>
          </a:r>
        </a:p>
        <a:p>
          <a:pPr marL="171450" lvl="1" indent="-171450" algn="l" defTabSz="800100" rtl="0">
            <a:lnSpc>
              <a:spcPct val="90000"/>
            </a:lnSpc>
            <a:spcBef>
              <a:spcPct val="0"/>
            </a:spcBef>
            <a:spcAft>
              <a:spcPct val="15000"/>
            </a:spcAft>
            <a:buChar char="•"/>
          </a:pPr>
          <a:r>
            <a:rPr lang="en-US" sz="1800" kern="1200" dirty="0">
              <a:latin typeface="Aptos"/>
              <a:cs typeface="Times New Roman"/>
            </a:rPr>
            <a:t> A functional Kubernetes demo cluster provisioning some HPDF-H data streaming services.</a:t>
          </a:r>
        </a:p>
      </dsp:txBody>
      <dsp:txXfrm rot="-5400000">
        <a:off x="1310800" y="61577"/>
        <a:ext cx="9671591" cy="1098337"/>
      </dsp:txXfrm>
    </dsp:sp>
    <dsp:sp modelId="{B7AAC6F0-30E9-4FA1-A146-0F1D6480F787}">
      <dsp:nvSpPr>
        <dsp:cNvPr id="0" name=""/>
        <dsp:cNvSpPr/>
      </dsp:nvSpPr>
      <dsp:spPr>
        <a:xfrm rot="5400000">
          <a:off x="-280885" y="1964154"/>
          <a:ext cx="1872572" cy="1310800"/>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ptos"/>
            </a:rPr>
            <a:t>  </a:t>
          </a:r>
          <a:r>
            <a:rPr lang="en-US" sz="2000" kern="1200" dirty="0">
              <a:latin typeface="Aptos"/>
              <a:cs typeface="Times New Roman"/>
            </a:rPr>
            <a:t>Mid-level</a:t>
          </a:r>
        </a:p>
      </dsp:txBody>
      <dsp:txXfrm rot="-5400000">
        <a:off x="1" y="2338668"/>
        <a:ext cx="1310800" cy="561772"/>
      </dsp:txXfrm>
    </dsp:sp>
    <dsp:sp modelId="{47E74034-6463-456E-8EA8-00AAE295C5EA}">
      <dsp:nvSpPr>
        <dsp:cNvPr id="0" name=""/>
        <dsp:cNvSpPr/>
      </dsp:nvSpPr>
      <dsp:spPr>
        <a:xfrm rot="5400000">
          <a:off x="5567718" y="-2573649"/>
          <a:ext cx="1217171" cy="973100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Aptos"/>
            </a:rPr>
            <a:t> </a:t>
          </a:r>
          <a:r>
            <a:rPr lang="en-US" sz="1800" kern="1200" dirty="0">
              <a:latin typeface="Aptos"/>
              <a:cs typeface="Times New Roman"/>
            </a:rPr>
            <a:t>Operational </a:t>
          </a:r>
          <a:r>
            <a:rPr lang="en-US" sz="1800" kern="1200" dirty="0" err="1">
              <a:latin typeface="Aptos"/>
              <a:cs typeface="Times New Roman"/>
            </a:rPr>
            <a:t>eBPF</a:t>
          </a:r>
          <a:r>
            <a:rPr lang="en-US" sz="1800" kern="1200" dirty="0">
              <a:latin typeface="Aptos"/>
              <a:cs typeface="Times New Roman"/>
            </a:rPr>
            <a:t>-enhanced E2SAR data plane on both the DPU and host CPU of “</a:t>
          </a:r>
          <a:r>
            <a:rPr lang="en-US" sz="1800" kern="1200" dirty="0" err="1">
              <a:latin typeface="Aptos"/>
              <a:cs typeface="Times New Roman"/>
            </a:rPr>
            <a:t>nvidarm</a:t>
          </a:r>
          <a:r>
            <a:rPr lang="en-US" sz="1800" kern="1200" dirty="0">
              <a:latin typeface="Aptos"/>
              <a:cs typeface="Times New Roman"/>
            </a:rPr>
            <a:t>”.</a:t>
          </a:r>
        </a:p>
        <a:p>
          <a:pPr marL="171450" lvl="1" indent="-171450" algn="l" defTabSz="800100" rtl="0">
            <a:lnSpc>
              <a:spcPct val="90000"/>
            </a:lnSpc>
            <a:spcBef>
              <a:spcPct val="0"/>
            </a:spcBef>
            <a:spcAft>
              <a:spcPct val="15000"/>
            </a:spcAft>
            <a:buChar char="•"/>
          </a:pPr>
          <a:r>
            <a:rPr lang="en-US" sz="1800" kern="1200" dirty="0">
              <a:latin typeface="Aptos"/>
              <a:cs typeface="Times New Roman"/>
            </a:rPr>
            <a:t> Deployment of Kubernetes on the HPDF-H testbed to manage data streaming services.</a:t>
          </a:r>
        </a:p>
      </dsp:txBody>
      <dsp:txXfrm rot="-5400000">
        <a:off x="1310800" y="1742686"/>
        <a:ext cx="9671591" cy="1098337"/>
      </dsp:txXfrm>
    </dsp:sp>
    <dsp:sp modelId="{893B675D-CF59-4EB1-9E3D-7C05160BF8CA}">
      <dsp:nvSpPr>
        <dsp:cNvPr id="0" name=""/>
        <dsp:cNvSpPr/>
      </dsp:nvSpPr>
      <dsp:spPr>
        <a:xfrm rot="5400000">
          <a:off x="-280885" y="3645262"/>
          <a:ext cx="1872572" cy="1310800"/>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ptos"/>
            </a:rPr>
            <a:t> Advanced</a:t>
          </a:r>
        </a:p>
      </dsp:txBody>
      <dsp:txXfrm rot="-5400000">
        <a:off x="1" y="4019776"/>
        <a:ext cx="1310800" cy="561772"/>
      </dsp:txXfrm>
    </dsp:sp>
    <dsp:sp modelId="{895D01D1-632F-4AA0-AA17-1347A1656EDB}">
      <dsp:nvSpPr>
        <dsp:cNvPr id="0" name=""/>
        <dsp:cNvSpPr/>
      </dsp:nvSpPr>
      <dsp:spPr>
        <a:xfrm rot="5400000">
          <a:off x="5567718" y="-892541"/>
          <a:ext cx="1217171" cy="973100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Aptos"/>
            </a:rPr>
            <a:t> </a:t>
          </a:r>
          <a:r>
            <a:rPr lang="en-US" sz="1800" kern="1200" dirty="0">
              <a:latin typeface="Aptos"/>
              <a:cs typeface="Times New Roman"/>
            </a:rPr>
            <a:t>A fully functional distributed fine-grain telemetry system that reports data streaming metrics.</a:t>
          </a:r>
        </a:p>
        <a:p>
          <a:pPr marL="171450" lvl="1" indent="-171450" algn="l" defTabSz="800100" rtl="0">
            <a:lnSpc>
              <a:spcPct val="90000"/>
            </a:lnSpc>
            <a:spcBef>
              <a:spcPct val="0"/>
            </a:spcBef>
            <a:spcAft>
              <a:spcPct val="15000"/>
            </a:spcAft>
            <a:buChar char="•"/>
          </a:pPr>
          <a:r>
            <a:rPr lang="en-US" sz="1800" kern="1200" dirty="0">
              <a:latin typeface="Aptos"/>
              <a:cs typeface="Times New Roman"/>
            </a:rPr>
            <a:t> A demonstrative Kubernetes deployment that incorporates DPU network offloading and/or eBPF optimizations. </a:t>
          </a:r>
        </a:p>
      </dsp:txBody>
      <dsp:txXfrm rot="-5400000">
        <a:off x="1310800" y="3423794"/>
        <a:ext cx="9671591" cy="1098337"/>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E170C-B6A7-4F55-94CC-1A4276F43F6C}" type="datetimeFigureOut">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70B4D-8482-4AB3-967C-971839D3F8AB}" type="slidenum">
              <a:t>‹#›</a:t>
            </a:fld>
            <a:endParaRPr lang="en-US"/>
          </a:p>
        </p:txBody>
      </p:sp>
    </p:spTree>
    <p:extLst>
      <p:ext uri="{BB962C8B-B14F-4D97-AF65-F5344CB8AC3E}">
        <p14:creationId xmlns:p14="http://schemas.microsoft.com/office/powerpoint/2010/main" val="276211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begin with the story, let us first look at what is Data Processing Unit, aka, DPU?</a:t>
            </a:r>
            <a:br>
              <a:rPr lang="en-US" dirty="0">
                <a:cs typeface="+mn-lt"/>
              </a:rPr>
            </a:br>
            <a:r>
              <a:rPr lang="en-US" altLang="ja-JP" dirty="0">
                <a:ea typeface="游ゴシック"/>
                <a:cs typeface="Calibri"/>
              </a:rPr>
              <a:t>In the high performance computing data center, the network operates at a speed higher than 100 Gbps. The network interface cards, or NICs, capable of providing 100+ Gbps are often called smart NICs.</a:t>
            </a:r>
          </a:p>
          <a:p>
            <a:r>
              <a:rPr lang="en-US" altLang="ja-JP" dirty="0">
                <a:ea typeface="游ゴシック"/>
                <a:cs typeface="Calibri"/>
              </a:rPr>
              <a:t>Nowadays, people begin to put CPUs and other hardware accelerators to the smart NIC, making it a small data processing unit.</a:t>
            </a:r>
          </a:p>
          <a:p>
            <a:endParaRPr lang="en-US" altLang="ja-JP" dirty="0">
              <a:ea typeface="游ゴシック"/>
              <a:cs typeface="Calibri"/>
            </a:endParaRPr>
          </a:p>
          <a:p>
            <a:r>
              <a:rPr lang="en-US" altLang="ja-JP" dirty="0">
                <a:ea typeface="游ゴシック"/>
                <a:cs typeface="Calibri"/>
              </a:rPr>
              <a:t>We can look at the right side picture of this slide. It's the block diagram of an NVIDIA BlueField-2 DPU. On the top, inside this purple box, it's a traditional 100 GbE NIC. In the center, there are 8 Arm CPU cores and serval accelerator engines.</a:t>
            </a:r>
          </a:p>
          <a:p>
            <a:endParaRPr lang="en-US" altLang="ja-JP" dirty="0">
              <a:ea typeface="游ゴシック"/>
              <a:cs typeface="Calibri"/>
            </a:endParaRPr>
          </a:p>
          <a:p>
            <a:r>
              <a:rPr lang="en-US" altLang="ja-JP" dirty="0">
                <a:ea typeface="游ゴシック"/>
                <a:cs typeface="Calibri"/>
              </a:rPr>
              <a:t>With these DPUs, the overall data center efficiency can be improved. The CPU resources are more devoted to the sequential complex computing tasks. And, we can get a higher throughput with a lower cost, as well as, conserve less energy.</a:t>
            </a:r>
          </a:p>
          <a:p>
            <a:endParaRPr lang="en-US" altLang="ja-JP" dirty="0">
              <a:ea typeface="游ゴシック"/>
              <a:cs typeface="Calibri"/>
            </a:endParaRPr>
          </a:p>
        </p:txBody>
      </p:sp>
      <p:sp>
        <p:nvSpPr>
          <p:cNvPr id="4" name="Slide Number Placeholder 3"/>
          <p:cNvSpPr>
            <a:spLocks noGrp="1"/>
          </p:cNvSpPr>
          <p:nvPr>
            <p:ph type="sldNum" sz="quarter" idx="5"/>
          </p:nvPr>
        </p:nvSpPr>
        <p:spPr/>
        <p:txBody>
          <a:bodyPr/>
          <a:lstStyle/>
          <a:p>
            <a:fld id="{87970B4D-8482-4AB3-967C-971839D3F8AB}" type="slidenum">
              <a:t>2</a:t>
            </a:fld>
            <a:endParaRPr lang="en-US"/>
          </a:p>
        </p:txBody>
      </p:sp>
    </p:spTree>
    <p:extLst>
      <p:ext uri="{BB962C8B-B14F-4D97-AF65-F5344CB8AC3E}">
        <p14:creationId xmlns:p14="http://schemas.microsoft.com/office/powerpoint/2010/main" val="2270466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majority of the founding will be spent on the labor, while at the same time, we propose to purchase the latest BF DPU hardware. This is because when the HPDF-H is built up, the bandwidth will be upgraded. Our current DPU is not capable to process the future 400 Gbps network traffic.</a:t>
            </a:r>
          </a:p>
          <a:p>
            <a:endParaRPr lang="en-US" dirty="0">
              <a:cs typeface="Calibri"/>
            </a:endParaRPr>
          </a:p>
          <a:p>
            <a:r>
              <a:rPr lang="en-US" dirty="0">
                <a:cs typeface="Calibri"/>
              </a:rPr>
              <a:t>For the future funding, I think HPDF software development and SCIOPS will be highly related. I myself could try to apply for DOE ASCR early career award since I got my PhD less than 10 years. But you know, that's easily to fail.</a:t>
            </a:r>
          </a:p>
          <a:p>
            <a:endParaRPr lang="en-US" dirty="0">
              <a:cs typeface="Calibri"/>
            </a:endParaRPr>
          </a:p>
          <a:p>
            <a:r>
              <a:rPr lang="en-US" dirty="0">
                <a:cs typeface="Calibri"/>
              </a:rPr>
              <a:t>To summarize, we propose a project to leverage the DPUs to explore fine-grain telemetry and  Kubernetes deployment as well as offloading.</a:t>
            </a:r>
          </a:p>
          <a:p>
            <a:r>
              <a:rPr lang="en-US" dirty="0">
                <a:cs typeface="Calibri"/>
              </a:rPr>
              <a:t>Our project is highly innovative and technical challenging. It's closely related to HPDF and other CST projects</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7970B4D-8482-4AB3-967C-971839D3F8AB}" type="slidenum">
              <a:rPr lang="en-US"/>
              <a:t>11</a:t>
            </a:fld>
            <a:endParaRPr lang="en-US"/>
          </a:p>
        </p:txBody>
      </p:sp>
    </p:spTree>
    <p:extLst>
      <p:ext uri="{BB962C8B-B14F-4D97-AF65-F5344CB8AC3E}">
        <p14:creationId xmlns:p14="http://schemas.microsoft.com/office/powerpoint/2010/main" val="199943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look back into our project. The overarching goal is to leverage the DPU within the HPDF early testbed to enhance future HPDF monitoring and Kubernetes provisioning services.</a:t>
            </a:r>
          </a:p>
          <a:p>
            <a:endParaRPr lang="en-US" dirty="0">
              <a:cs typeface="Calibri"/>
            </a:endParaRPr>
          </a:p>
          <a:p>
            <a:r>
              <a:rPr lang="en-US" dirty="0">
                <a:cs typeface="Calibri"/>
              </a:rPr>
              <a:t>We have 2 sub-objectives. One is the fine-grain telemetry, the other is K8s deployment and offloading.</a:t>
            </a:r>
          </a:p>
          <a:p>
            <a:r>
              <a:rPr lang="en-US" dirty="0">
                <a:cs typeface="Calibri"/>
              </a:rPr>
              <a:t>We are going to investigate emerging computer science technologies such as </a:t>
            </a:r>
            <a:r>
              <a:rPr lang="en-US" dirty="0" err="1">
                <a:cs typeface="Calibri"/>
              </a:rPr>
              <a:t>eBPF</a:t>
            </a:r>
            <a:r>
              <a:rPr lang="en-US" dirty="0">
                <a:cs typeface="Calibri"/>
              </a:rPr>
              <a:t>, DOCA, DPDK, Kubernetes, Cilium, </a:t>
            </a:r>
            <a:r>
              <a:rPr lang="en-US" dirty="0" err="1">
                <a:cs typeface="Calibri"/>
              </a:rPr>
              <a:t>etc</a:t>
            </a:r>
            <a:endParaRPr lang="en-US" dirty="0">
              <a:cs typeface="Calibri"/>
            </a:endParaRPr>
          </a:p>
        </p:txBody>
      </p:sp>
      <p:sp>
        <p:nvSpPr>
          <p:cNvPr id="4" name="Slide Number Placeholder 3"/>
          <p:cNvSpPr>
            <a:spLocks noGrp="1"/>
          </p:cNvSpPr>
          <p:nvPr>
            <p:ph type="sldNum" sz="quarter" idx="5"/>
          </p:nvPr>
        </p:nvSpPr>
        <p:spPr/>
        <p:txBody>
          <a:bodyPr/>
          <a:lstStyle/>
          <a:p>
            <a:fld id="{87970B4D-8482-4AB3-967C-971839D3F8AB}" type="slidenum">
              <a:t>3</a:t>
            </a:fld>
            <a:endParaRPr lang="en-US"/>
          </a:p>
        </p:txBody>
      </p:sp>
    </p:spTree>
    <p:extLst>
      <p:ext uri="{BB962C8B-B14F-4D97-AF65-F5344CB8AC3E}">
        <p14:creationId xmlns:p14="http://schemas.microsoft.com/office/powerpoint/2010/main" val="104242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right side is a picture of the current IRIAD or HPDF-H early testbed. </a:t>
            </a:r>
            <a:endParaRPr lang="en-US">
              <a:cs typeface="Calibri"/>
            </a:endParaRPr>
          </a:p>
          <a:p>
            <a:r>
              <a:rPr lang="en-US" dirty="0">
                <a:cs typeface="Calibri"/>
              </a:rPr>
              <a:t>The left side rack is basically </a:t>
            </a:r>
            <a:r>
              <a:rPr lang="en-US" dirty="0" err="1">
                <a:cs typeface="Calibri"/>
              </a:rPr>
              <a:t>ejfat</a:t>
            </a:r>
            <a:r>
              <a:rPr lang="en-US" dirty="0">
                <a:cs typeface="Calibri"/>
              </a:rPr>
              <a:t> nodes, which serve as the data transfer nodes, or DTNs between </a:t>
            </a:r>
            <a:r>
              <a:rPr lang="en-US" dirty="0" err="1">
                <a:cs typeface="Calibri"/>
              </a:rPr>
              <a:t>JLab</a:t>
            </a:r>
            <a:r>
              <a:rPr lang="en-US" dirty="0">
                <a:cs typeface="Calibri"/>
              </a:rPr>
              <a:t> and </a:t>
            </a:r>
            <a:r>
              <a:rPr lang="en-US" dirty="0" err="1">
                <a:cs typeface="Calibri"/>
              </a:rPr>
              <a:t>ESnet</a:t>
            </a:r>
            <a:r>
              <a:rPr lang="en-US" dirty="0">
                <a:cs typeface="Calibri"/>
              </a:rPr>
              <a:t>. They are connected via the 100 GbE.</a:t>
            </a:r>
            <a:endParaRPr lang="ja-JP" altLang="en-US">
              <a:ea typeface="游ゴシック"/>
              <a:cs typeface="Calibri"/>
            </a:endParaRPr>
          </a:p>
          <a:p>
            <a:r>
              <a:rPr lang="en-US" dirty="0">
                <a:ea typeface="游ゴシック"/>
                <a:cs typeface="Calibri"/>
              </a:rPr>
              <a:t>At the bottom of the right side rack, we have a heterogenous node "</a:t>
            </a:r>
            <a:r>
              <a:rPr lang="en-US" dirty="0" err="1">
                <a:ea typeface="游ゴシック"/>
                <a:cs typeface="Calibri"/>
              </a:rPr>
              <a:t>nvidarm</a:t>
            </a:r>
            <a:r>
              <a:rPr lang="en-US" dirty="0">
                <a:ea typeface="游ゴシック"/>
                <a:cs typeface="Calibri"/>
              </a:rPr>
              <a:t>", which is equipped with ARM CPUs, GPUs, and our spotlight guy, a BlueField-2 DPU.</a:t>
            </a:r>
          </a:p>
          <a:p>
            <a:r>
              <a:rPr lang="en-US" dirty="0">
                <a:ea typeface="游ゴシック"/>
                <a:cs typeface="Calibri"/>
              </a:rPr>
              <a:t>Our scope is to explore this DPU node to deliver results on:</a:t>
            </a:r>
          </a:p>
          <a:p>
            <a:pPr marL="228600" indent="-228600">
              <a:buAutoNum type="arabicPeriod"/>
            </a:pPr>
            <a:r>
              <a:rPr lang="en-US" dirty="0">
                <a:ea typeface="游ゴシック"/>
                <a:cs typeface="Calibri"/>
              </a:rPr>
              <a:t>Next-generation ...</a:t>
            </a:r>
          </a:p>
          <a:p>
            <a:pPr marL="228600" indent="-228600">
              <a:buAutoNum type="arabicPeriod"/>
            </a:pPr>
            <a:r>
              <a:rPr lang="en-US" dirty="0">
                <a:ea typeface="游ゴシック"/>
                <a:cs typeface="Calibri"/>
              </a:rPr>
              <a:t>Orchestration, auto ...</a:t>
            </a:r>
          </a:p>
        </p:txBody>
      </p:sp>
      <p:sp>
        <p:nvSpPr>
          <p:cNvPr id="4" name="Slide Number Placeholder 3"/>
          <p:cNvSpPr>
            <a:spLocks noGrp="1"/>
          </p:cNvSpPr>
          <p:nvPr>
            <p:ph type="sldNum" sz="quarter" idx="5"/>
          </p:nvPr>
        </p:nvSpPr>
        <p:spPr/>
        <p:txBody>
          <a:bodyPr/>
          <a:lstStyle/>
          <a:p>
            <a:fld id="{87970B4D-8482-4AB3-967C-971839D3F8AB}" type="slidenum">
              <a:t>4</a:t>
            </a:fld>
            <a:endParaRPr lang="en-US"/>
          </a:p>
        </p:txBody>
      </p:sp>
    </p:spTree>
    <p:extLst>
      <p:ext uri="{BB962C8B-B14F-4D97-AF65-F5344CB8AC3E}">
        <p14:creationId xmlns:p14="http://schemas.microsoft.com/office/powerpoint/2010/main" val="228031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look at the impact of this project.</a:t>
            </a:r>
          </a:p>
          <a:p>
            <a:endParaRPr lang="en-US" dirty="0">
              <a:cs typeface="Calibri"/>
            </a:endParaRPr>
          </a:p>
          <a:p>
            <a:r>
              <a:rPr lang="en-US" dirty="0">
                <a:cs typeface="Calibri"/>
              </a:rPr>
              <a:t>First I am going to talk about why a fine-grain telemetry is necessary. The typical monitoring stack we use today strongly relies in Prometheus, which is both an Internet scraper and a time-series database. The scraper runs at a sampling interval varying from a few seconds to a few minutes. The larger the data center is, the coarser the time interval is. Which means that, when an incidents happened, we see it a few seconds later. But, as we can find from the left side picture, which depicts the real world case, the network congestions in the modern data centers are at millisecond level. Those are called microbursts and very common in modern data centers. With the existing Prometheus-based telemetry system, we are unable to detect such microbursts. This is why the IT domain is looking into next-generation network monitoring tools.</a:t>
            </a:r>
            <a:r>
              <a:rPr lang="en-US" dirty="0">
                <a:ea typeface="游ゴシック"/>
                <a:cs typeface="Calibri"/>
              </a:rPr>
              <a:t> The HPDF-H facility is expected to operate at 400 Gbps, a speed higher than most of the cloud platforms. We need a fine-grain telemetry system which is capable to detect the millisecond microbursts thus enable further actions. </a:t>
            </a:r>
          </a:p>
          <a:p>
            <a:endParaRPr lang="en-US" dirty="0">
              <a:ea typeface="游ゴシック"/>
              <a:cs typeface="Calibri"/>
            </a:endParaRPr>
          </a:p>
          <a:p>
            <a:r>
              <a:rPr lang="en-US" dirty="0">
                <a:ea typeface="游ゴシック"/>
                <a:cs typeface="Calibri"/>
              </a:rPr>
              <a:t>The other impact is on the HPDF software development. The right side is the proposed software stack taken from the June HPDF tech handouts. Orchestration and telemetry are two main components in the stack. We are not satisfied with the basic implementation of these components. We look into a more efficient utilization of data center resources and push the R&amp;D of cutting-edge computational technologies.</a:t>
            </a:r>
          </a:p>
          <a:p>
            <a:endParaRPr lang="en-US" altLang="ja-JP" dirty="0">
              <a:ea typeface="游ゴシック"/>
              <a:cs typeface="Calibri"/>
            </a:endParaRPr>
          </a:p>
        </p:txBody>
      </p:sp>
      <p:sp>
        <p:nvSpPr>
          <p:cNvPr id="4" name="Slide Number Placeholder 3"/>
          <p:cNvSpPr>
            <a:spLocks noGrp="1"/>
          </p:cNvSpPr>
          <p:nvPr>
            <p:ph type="sldNum" sz="quarter" idx="5"/>
          </p:nvPr>
        </p:nvSpPr>
        <p:spPr/>
        <p:txBody>
          <a:bodyPr/>
          <a:lstStyle/>
          <a:p>
            <a:fld id="{87970B4D-8482-4AB3-967C-971839D3F8AB}" type="slidenum">
              <a:t>5</a:t>
            </a:fld>
            <a:endParaRPr lang="en-US"/>
          </a:p>
        </p:txBody>
      </p:sp>
    </p:spTree>
    <p:extLst>
      <p:ext uri="{BB962C8B-B14F-4D97-AF65-F5344CB8AC3E}">
        <p14:creationId xmlns:p14="http://schemas.microsoft.com/office/powerpoint/2010/main" val="231942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copied the 4 thrusts of the Lab's strategy values here. Our project responds to the second one, particularly on "</a:t>
            </a:r>
            <a:r>
              <a:rPr lang="en-US" dirty="0"/>
              <a:t>science and/or technology demonstrators for HPDF and automated operations for data centers".</a:t>
            </a:r>
            <a:endParaRPr lang="en-US" dirty="0">
              <a:cs typeface="Calibri"/>
            </a:endParaRPr>
          </a:p>
        </p:txBody>
      </p:sp>
      <p:sp>
        <p:nvSpPr>
          <p:cNvPr id="4" name="Slide Number Placeholder 3"/>
          <p:cNvSpPr>
            <a:spLocks noGrp="1"/>
          </p:cNvSpPr>
          <p:nvPr>
            <p:ph type="sldNum" sz="quarter" idx="5"/>
          </p:nvPr>
        </p:nvSpPr>
        <p:spPr/>
        <p:txBody>
          <a:bodyPr/>
          <a:lstStyle/>
          <a:p>
            <a:fld id="{87970B4D-8482-4AB3-967C-971839D3F8AB}" type="slidenum">
              <a:rPr lang="en-US"/>
              <a:t>6</a:t>
            </a:fld>
            <a:endParaRPr lang="en-US"/>
          </a:p>
        </p:txBody>
      </p:sp>
    </p:spTree>
    <p:extLst>
      <p:ext uri="{BB962C8B-B14F-4D97-AF65-F5344CB8AC3E}">
        <p14:creationId xmlns:p14="http://schemas.microsoft.com/office/powerpoint/2010/main" val="28776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project is highly innovative.</a:t>
            </a:r>
          </a:p>
          <a:p>
            <a:r>
              <a:rPr lang="en-US" dirty="0">
                <a:cs typeface="Calibri"/>
              </a:rPr>
              <a:t>To the best of my knowledge, this project is first in the Lab to study the CS technologies including but not limited to DPU, </a:t>
            </a:r>
            <a:r>
              <a:rPr lang="en-US" dirty="0" err="1">
                <a:cs typeface="Calibri"/>
              </a:rPr>
              <a:t>eBPF</a:t>
            </a:r>
            <a:r>
              <a:rPr lang="en-US" dirty="0">
                <a:cs typeface="Calibri"/>
              </a:rPr>
              <a:t>, DOCA, etc...</a:t>
            </a:r>
          </a:p>
          <a:p>
            <a:r>
              <a:rPr lang="en-US" dirty="0">
                <a:cs typeface="Calibri"/>
              </a:rPr>
              <a:t>Most of these technologies, as you can find from the slide, were released within 10 years.</a:t>
            </a:r>
          </a:p>
          <a:p>
            <a:r>
              <a:rPr lang="en-US" dirty="0">
                <a:cs typeface="Calibri"/>
              </a:rPr>
              <a:t>They are not found in current </a:t>
            </a:r>
            <a:r>
              <a:rPr lang="en-US" dirty="0" err="1">
                <a:cs typeface="Calibri"/>
              </a:rPr>
              <a:t>JLab</a:t>
            </a:r>
            <a:r>
              <a:rPr lang="en-US" dirty="0">
                <a:cs typeface="Calibri"/>
              </a:rPr>
              <a:t> data center management software stack and this project is really looking into the future.</a:t>
            </a:r>
          </a:p>
          <a:p>
            <a:endParaRPr lang="en-US" dirty="0">
              <a:cs typeface="Calibri"/>
            </a:endParaRPr>
          </a:p>
          <a:p>
            <a:r>
              <a:rPr lang="en-US" dirty="0">
                <a:cs typeface="Calibri"/>
              </a:rPr>
              <a:t>At the same time, though this project is targeting at the HPDF software development, it can apply to general data center as well.</a:t>
            </a:r>
          </a:p>
          <a:p>
            <a:r>
              <a:rPr lang="en-US" dirty="0">
                <a:cs typeface="Calibri"/>
              </a:rPr>
              <a:t>It's also closely related to other CST projects, such as streaming data readout and AI-driven data center management.</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7970B4D-8482-4AB3-967C-971839D3F8AB}" type="slidenum">
              <a:rPr lang="en-US"/>
              <a:t>7</a:t>
            </a:fld>
            <a:endParaRPr lang="en-US"/>
          </a:p>
        </p:txBody>
      </p:sp>
    </p:spTree>
    <p:extLst>
      <p:ext uri="{BB962C8B-B14F-4D97-AF65-F5344CB8AC3E}">
        <p14:creationId xmlns:p14="http://schemas.microsoft.com/office/powerpoint/2010/main" val="263802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talk something about myself. I got my PhD in 2016. Before I joined </a:t>
            </a:r>
            <a:r>
              <a:rPr lang="en-US" dirty="0" err="1">
                <a:cs typeface="Calibri"/>
              </a:rPr>
              <a:t>JLab</a:t>
            </a:r>
            <a:r>
              <a:rPr lang="en-US" dirty="0">
                <a:cs typeface="Calibri"/>
              </a:rPr>
              <a:t>, I have been working in the IT industry for a few years. All my past responsibilities tied closely to heterogeneous hardware and cluster or data center management, including a top 5 HPC, Selene. I joined </a:t>
            </a:r>
            <a:r>
              <a:rPr lang="en-US" dirty="0" err="1">
                <a:cs typeface="Calibri"/>
              </a:rPr>
              <a:t>JLab</a:t>
            </a:r>
            <a:r>
              <a:rPr lang="en-US" dirty="0">
                <a:cs typeface="Calibri"/>
              </a:rPr>
              <a:t> 2 years ago via an AI-related LDRD project PHASM. Then last year I switched to the HPDF team. Currently I am involved in another LDRD project led by David Lawrence and the DOE IRI R&amp;D.</a:t>
            </a:r>
          </a:p>
          <a:p>
            <a:endParaRPr lang="en-US" dirty="0">
              <a:cs typeface="Calibri"/>
            </a:endParaRPr>
          </a:p>
          <a:p>
            <a:r>
              <a:rPr lang="en-US" dirty="0">
                <a:cs typeface="Calibri"/>
              </a:rPr>
              <a:t>Our team has the right people to push the project. On the right side, I listed what we have done related to this project. Our Co-PI Jie and I carried the most preliminary DPU R&amp;D in </a:t>
            </a:r>
            <a:r>
              <a:rPr lang="en-US" dirty="0" err="1">
                <a:cs typeface="Calibri"/>
              </a:rPr>
              <a:t>JLab</a:t>
            </a:r>
            <a:r>
              <a:rPr lang="en-US" dirty="0">
                <a:cs typeface="Calibri"/>
              </a:rPr>
              <a:t>. The contributor, Jeng-Yuan has spent the whole last year on the </a:t>
            </a:r>
            <a:r>
              <a:rPr lang="en-US" dirty="0" err="1">
                <a:cs typeface="Calibri"/>
              </a:rPr>
              <a:t>JLab</a:t>
            </a:r>
            <a:r>
              <a:rPr lang="en-US" dirty="0">
                <a:cs typeface="Calibri"/>
              </a:rPr>
              <a:t> IRI research and has got extensive experience in deploying data streaming via virtual Kubernetes. Our advisor, Carl, has explored the </a:t>
            </a:r>
            <a:r>
              <a:rPr lang="en-US" dirty="0" err="1">
                <a:cs typeface="Calibri"/>
              </a:rPr>
              <a:t>eBPF</a:t>
            </a:r>
            <a:r>
              <a:rPr lang="en-US" dirty="0">
                <a:cs typeface="Calibri"/>
              </a:rPr>
              <a:t>-based zero-copy UDP packets forwarding.</a:t>
            </a:r>
            <a:endParaRPr lang="ja-JP" altLang="en-US" dirty="0">
              <a:ea typeface="游ゴシック"/>
              <a:cs typeface="Calibri"/>
            </a:endParaRPr>
          </a:p>
        </p:txBody>
      </p:sp>
      <p:sp>
        <p:nvSpPr>
          <p:cNvPr id="4" name="Slide Number Placeholder 3"/>
          <p:cNvSpPr>
            <a:spLocks noGrp="1"/>
          </p:cNvSpPr>
          <p:nvPr>
            <p:ph type="sldNum" sz="quarter" idx="5"/>
          </p:nvPr>
        </p:nvSpPr>
        <p:spPr/>
        <p:txBody>
          <a:bodyPr/>
          <a:lstStyle/>
          <a:p>
            <a:fld id="{87970B4D-8482-4AB3-967C-971839D3F8AB}" type="slidenum">
              <a:rPr lang="en-US"/>
              <a:t>8</a:t>
            </a:fld>
            <a:endParaRPr lang="en-US"/>
          </a:p>
        </p:txBody>
      </p:sp>
    </p:spTree>
    <p:extLst>
      <p:ext uri="{BB962C8B-B14F-4D97-AF65-F5344CB8AC3E}">
        <p14:creationId xmlns:p14="http://schemas.microsoft.com/office/powerpoint/2010/main" val="314898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about the deliverables of our project.</a:t>
            </a:r>
          </a:p>
          <a:p>
            <a:r>
              <a:rPr lang="en-US" dirty="0">
                <a:cs typeface="Calibri"/>
              </a:rPr>
              <a:t>As I have stated before, our project is technically challenging that I expect that we are going to face many unknow problems.</a:t>
            </a:r>
          </a:p>
          <a:p>
            <a:r>
              <a:rPr lang="en-US" dirty="0"/>
              <a:t>To ensure the delivery of our project goals, we evaluate our outcomes across three levels: bottom-line, mid-level and advanced. I am 100% sure that the bottom line is going to be met.</a:t>
            </a:r>
            <a:endParaRPr lang="en-US" dirty="0">
              <a:cs typeface="Calibri"/>
            </a:endParaRPr>
          </a:p>
        </p:txBody>
      </p:sp>
      <p:sp>
        <p:nvSpPr>
          <p:cNvPr id="4" name="Slide Number Placeholder 3"/>
          <p:cNvSpPr>
            <a:spLocks noGrp="1"/>
          </p:cNvSpPr>
          <p:nvPr>
            <p:ph type="sldNum" sz="quarter" idx="5"/>
          </p:nvPr>
        </p:nvSpPr>
        <p:spPr/>
        <p:txBody>
          <a:bodyPr/>
          <a:lstStyle/>
          <a:p>
            <a:fld id="{87970B4D-8482-4AB3-967C-971839D3F8AB}" type="slidenum">
              <a:rPr lang="en-US"/>
              <a:t>9</a:t>
            </a:fld>
            <a:endParaRPr lang="en-US"/>
          </a:p>
        </p:txBody>
      </p:sp>
    </p:spTree>
    <p:extLst>
      <p:ext uri="{BB962C8B-B14F-4D97-AF65-F5344CB8AC3E}">
        <p14:creationId xmlns:p14="http://schemas.microsoft.com/office/powerpoint/2010/main" val="50484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also worked out a detailed step-by-step milestones of our 2 objectives and their projected timeline. </a:t>
            </a:r>
          </a:p>
        </p:txBody>
      </p:sp>
      <p:sp>
        <p:nvSpPr>
          <p:cNvPr id="4" name="Slide Number Placeholder 3"/>
          <p:cNvSpPr>
            <a:spLocks noGrp="1"/>
          </p:cNvSpPr>
          <p:nvPr>
            <p:ph type="sldNum" sz="quarter" idx="5"/>
          </p:nvPr>
        </p:nvSpPr>
        <p:spPr/>
        <p:txBody>
          <a:bodyPr/>
          <a:lstStyle/>
          <a:p>
            <a:fld id="{87970B4D-8482-4AB3-967C-971839D3F8AB}" type="slidenum">
              <a:rPr lang="en-US"/>
              <a:t>10</a:t>
            </a:fld>
            <a:endParaRPr lang="en-US"/>
          </a:p>
        </p:txBody>
      </p:sp>
    </p:spTree>
    <p:extLst>
      <p:ext uri="{BB962C8B-B14F-4D97-AF65-F5344CB8AC3E}">
        <p14:creationId xmlns:p14="http://schemas.microsoft.com/office/powerpoint/2010/main" val="44633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197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30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428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Thursday, July 25, 2024</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52009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31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29690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110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981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2477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875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464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812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3629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5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7/25/2024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9405901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8.jpeg"/><Relationship Id="rId10" Type="http://schemas.openxmlformats.org/officeDocument/2006/relationships/image" Target="../media/image16.sv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181" y="505595"/>
            <a:ext cx="11225321" cy="617838"/>
          </a:xfrm>
        </p:spPr>
        <p:txBody>
          <a:bodyPr/>
          <a:lstStyle/>
          <a:p>
            <a:r>
              <a:rPr lang="en-US" sz="2800" b="0" dirty="0">
                <a:latin typeface="Arial"/>
                <a:cs typeface="Arial"/>
              </a:rPr>
              <a:t>Broader Use Cases for Data Processing Units in HPDF-H Testbeds</a:t>
            </a:r>
            <a:endParaRPr lang="en-US" sz="2800" dirty="0">
              <a:cs typeface="Arial" charset="0"/>
            </a:endParaRPr>
          </a:p>
        </p:txBody>
      </p:sp>
      <p:sp>
        <p:nvSpPr>
          <p:cNvPr id="3" name="Subtitle 2"/>
          <p:cNvSpPr>
            <a:spLocks noGrp="1"/>
          </p:cNvSpPr>
          <p:nvPr>
            <p:ph type="subTitle" idx="1"/>
          </p:nvPr>
        </p:nvSpPr>
        <p:spPr>
          <a:xfrm>
            <a:off x="438344" y="1712326"/>
            <a:ext cx="7124808" cy="3246670"/>
          </a:xfrm>
        </p:spPr>
        <p:txBody>
          <a:bodyPr vert="horz" lIns="91440" tIns="45720" rIns="91440" bIns="45720" rtlCol="0" anchor="t">
            <a:normAutofit/>
          </a:bodyPr>
          <a:lstStyle/>
          <a:p>
            <a:r>
              <a:rPr lang="en-US" dirty="0">
                <a:solidFill>
                  <a:srgbClr val="0070C0"/>
                </a:solidFill>
                <a:latin typeface="Arial"/>
                <a:cs typeface="Arial"/>
              </a:rPr>
              <a:t>Responding to </a:t>
            </a:r>
            <a:r>
              <a:rPr lang="en-US" err="1">
                <a:solidFill>
                  <a:srgbClr val="0070C0"/>
                </a:solidFill>
                <a:latin typeface="Arial"/>
                <a:cs typeface="Arial"/>
              </a:rPr>
              <a:t>JLab</a:t>
            </a:r>
            <a:r>
              <a:rPr lang="en-US" dirty="0">
                <a:solidFill>
                  <a:srgbClr val="0070C0"/>
                </a:solidFill>
                <a:latin typeface="Arial"/>
                <a:cs typeface="Arial"/>
              </a:rPr>
              <a:t> FY25 LDRD call for proposal</a:t>
            </a:r>
            <a:endParaRPr lang="en-US" dirty="0">
              <a:solidFill>
                <a:srgbClr val="0070C0"/>
              </a:solidFill>
              <a:cs typeface="Arial"/>
            </a:endParaRPr>
          </a:p>
        </p:txBody>
      </p:sp>
      <p:sp>
        <p:nvSpPr>
          <p:cNvPr id="4" name="Date Placeholder 3"/>
          <p:cNvSpPr>
            <a:spLocks noGrp="1"/>
          </p:cNvSpPr>
          <p:nvPr>
            <p:ph type="dt" sz="half" idx="12"/>
          </p:nvPr>
        </p:nvSpPr>
        <p:spPr/>
        <p:txBody>
          <a:bodyPr/>
          <a:lstStyle/>
          <a:p>
            <a:fld id="{C1B74398-39EA-0749-9F74-6FE982C11DA9}" type="datetime2">
              <a:rPr lang="en-US" smtClean="0"/>
              <a:pPr/>
              <a:t>Thursday, July 25, 2024</a:t>
            </a:fld>
            <a:endParaRPr lang="en-US"/>
          </a:p>
        </p:txBody>
      </p:sp>
      <p:sp>
        <p:nvSpPr>
          <p:cNvPr id="5" name="Text Placeholder 4"/>
          <p:cNvSpPr>
            <a:spLocks noGrp="1"/>
          </p:cNvSpPr>
          <p:nvPr>
            <p:ph type="body" sz="quarter" idx="14"/>
          </p:nvPr>
        </p:nvSpPr>
        <p:spPr>
          <a:xfrm>
            <a:off x="445531" y="4926475"/>
            <a:ext cx="2684682" cy="528691"/>
          </a:xfrm>
        </p:spPr>
        <p:txBody>
          <a:bodyPr vert="horz" lIns="91440" tIns="45720" rIns="91440" bIns="45720" rtlCol="0" anchor="t">
            <a:normAutofit/>
          </a:bodyPr>
          <a:lstStyle/>
          <a:p>
            <a:r>
              <a:rPr lang="en-US" dirty="0">
                <a:solidFill>
                  <a:schemeClr val="tx1"/>
                </a:solidFill>
              </a:rPr>
              <a:t>Xinxin ("Cissie") Mei</a:t>
            </a:r>
            <a:endParaRPr lang="en-US" dirty="0">
              <a:solidFill>
                <a:schemeClr val="tx1"/>
              </a:solidFill>
              <a:highlight>
                <a:srgbClr val="C0C0C0"/>
              </a:highlight>
            </a:endParaRPr>
          </a:p>
        </p:txBody>
      </p:sp>
      <p:pic>
        <p:nvPicPr>
          <p:cNvPr id="7" name="Picture 6">
            <a:extLst>
              <a:ext uri="{FF2B5EF4-FFF2-40B4-BE49-F238E27FC236}">
                <a16:creationId xmlns:a16="http://schemas.microsoft.com/office/drawing/2014/main" id="{C16CA02C-FE50-789C-E397-C7011AA68393}"/>
              </a:ext>
            </a:extLst>
          </p:cNvPr>
          <p:cNvPicPr>
            <a:picLocks noChangeAspect="1"/>
          </p:cNvPicPr>
          <p:nvPr/>
        </p:nvPicPr>
        <p:blipFill rotWithShape="1">
          <a:blip r:embed="rId2"/>
          <a:srcRect t="15574" r="20391" b="-820"/>
          <a:stretch/>
        </p:blipFill>
        <p:spPr>
          <a:xfrm>
            <a:off x="4001379" y="5194518"/>
            <a:ext cx="4555888" cy="1402308"/>
          </a:xfrm>
          <a:prstGeom prst="rect">
            <a:avLst/>
          </a:prstGeom>
        </p:spPr>
      </p:pic>
      <p:pic>
        <p:nvPicPr>
          <p:cNvPr id="11" name="Picture 10" descr="NVIDIA BlueField-2 DPUs Set to Ship In 2021, Roadmaps BlueField-3&amp;4 By 2023">
            <a:extLst>
              <a:ext uri="{FF2B5EF4-FFF2-40B4-BE49-F238E27FC236}">
                <a16:creationId xmlns:a16="http://schemas.microsoft.com/office/drawing/2014/main" id="{AE80CD65-DFEC-DF15-75AB-FF0E65CA7E64}"/>
              </a:ext>
            </a:extLst>
          </p:cNvPr>
          <p:cNvPicPr>
            <a:picLocks noChangeAspect="1"/>
          </p:cNvPicPr>
          <p:nvPr/>
        </p:nvPicPr>
        <p:blipFill rotWithShape="1">
          <a:blip r:embed="rId3"/>
          <a:srcRect l="26667" t="16071" r="27719" b="15476"/>
          <a:stretch/>
        </p:blipFill>
        <p:spPr>
          <a:xfrm>
            <a:off x="7922119" y="1711347"/>
            <a:ext cx="3862143" cy="3461814"/>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Milestones and Timeline</a:t>
            </a:r>
            <a:endParaRPr lang="en-US" dirty="0"/>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a:p>
        </p:txBody>
      </p:sp>
      <p:sp>
        <p:nvSpPr>
          <p:cNvPr id="3" name="TextBox 2">
            <a:extLst>
              <a:ext uri="{FF2B5EF4-FFF2-40B4-BE49-F238E27FC236}">
                <a16:creationId xmlns:a16="http://schemas.microsoft.com/office/drawing/2014/main" id="{ADED0C9C-A39C-970C-6B18-C4FFF259680A}"/>
              </a:ext>
            </a:extLst>
          </p:cNvPr>
          <p:cNvSpPr txBox="1"/>
          <p:nvPr/>
        </p:nvSpPr>
        <p:spPr>
          <a:xfrm>
            <a:off x="1109723" y="874422"/>
            <a:ext cx="520470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FF"/>
                </a:highlight>
                <a:latin typeface="Aptos"/>
                <a:cs typeface="Arial"/>
              </a:rPr>
              <a:t>Objective 1-1: Understand the </a:t>
            </a:r>
            <a:r>
              <a:rPr lang="en-US" err="1">
                <a:highlight>
                  <a:srgbClr val="FFFFFF"/>
                </a:highlight>
                <a:latin typeface="Aptos"/>
                <a:cs typeface="Arial"/>
              </a:rPr>
              <a:t>eBPF</a:t>
            </a:r>
            <a:r>
              <a:rPr lang="en-US" dirty="0">
                <a:highlight>
                  <a:srgbClr val="FFFFFF"/>
                </a:highlight>
                <a:latin typeface="Aptos"/>
                <a:cs typeface="Arial"/>
              </a:rPr>
              <a:t> runtime mechanism for both ARM and x86 platforms.</a:t>
            </a:r>
            <a:r>
              <a:rPr lang="en-US" dirty="0">
                <a:highlight>
                  <a:srgbClr val="FFFFFF"/>
                </a:highlight>
                <a:latin typeface="Aptos"/>
                <a:cs typeface="Times New Roman"/>
              </a:rPr>
              <a:t> </a:t>
            </a:r>
          </a:p>
          <a:p>
            <a:r>
              <a:rPr lang="en-US" dirty="0">
                <a:highlight>
                  <a:srgbClr val="FFFFFF"/>
                </a:highlight>
                <a:latin typeface="Aptos"/>
                <a:cs typeface="Times New Roman"/>
              </a:rPr>
              <a:t>Objective 1-2: Integrate </a:t>
            </a:r>
            <a:r>
              <a:rPr lang="en-US" err="1">
                <a:highlight>
                  <a:srgbClr val="FFFFFF"/>
                </a:highlight>
                <a:latin typeface="Aptos"/>
                <a:cs typeface="Times New Roman"/>
              </a:rPr>
              <a:t>eBPF</a:t>
            </a:r>
            <a:r>
              <a:rPr lang="en-US" dirty="0">
                <a:highlight>
                  <a:srgbClr val="FFFFFF"/>
                </a:highlight>
                <a:latin typeface="Aptos"/>
                <a:cs typeface="Times New Roman"/>
              </a:rPr>
              <a:t> hooks with existing HPDF data streaming applications.</a:t>
            </a:r>
          </a:p>
          <a:p>
            <a:r>
              <a:rPr lang="en-US" dirty="0">
                <a:highlight>
                  <a:srgbClr val="FFFFFF"/>
                </a:highlight>
                <a:latin typeface="Aptos"/>
                <a:cs typeface="Times New Roman"/>
              </a:rPr>
              <a:t>Objective 1-3: Transfer and store the distributed telemetry data quasi real-time.</a:t>
            </a:r>
          </a:p>
          <a:p>
            <a:r>
              <a:rPr lang="en-US" dirty="0">
                <a:highlight>
                  <a:srgbClr val="FFFFFF"/>
                </a:highlight>
                <a:latin typeface="Aptos"/>
                <a:cs typeface="Times New Roman"/>
              </a:rPr>
              <a:t>Objective 1-4: Upgrade BlueField-2 DPU to the latest DPU hardware.</a:t>
            </a:r>
          </a:p>
          <a:p>
            <a:r>
              <a:rPr lang="en-US" dirty="0">
                <a:highlight>
                  <a:srgbClr val="FFFFFF"/>
                </a:highlight>
                <a:latin typeface="Aptos"/>
                <a:cs typeface="Times New Roman"/>
              </a:rPr>
              <a:t>Objective 1-5: Apply the telemetry system to automated data center management.</a:t>
            </a:r>
          </a:p>
        </p:txBody>
      </p:sp>
      <p:sp>
        <p:nvSpPr>
          <p:cNvPr id="6" name="TextBox 5">
            <a:extLst>
              <a:ext uri="{FF2B5EF4-FFF2-40B4-BE49-F238E27FC236}">
                <a16:creationId xmlns:a16="http://schemas.microsoft.com/office/drawing/2014/main" id="{8DAEA529-287E-EF81-7DBE-B6A84BEE6505}"/>
              </a:ext>
            </a:extLst>
          </p:cNvPr>
          <p:cNvSpPr txBox="1"/>
          <p:nvPr/>
        </p:nvSpPr>
        <p:spPr>
          <a:xfrm>
            <a:off x="7269717" y="874422"/>
            <a:ext cx="443850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Objective 2-1: Encapsulate existing HPDF-H containerized applications into Kubernetes services. </a:t>
            </a:r>
            <a:br>
              <a:rPr lang="en-US" dirty="0"/>
            </a:br>
            <a:r>
              <a:rPr lang="en-US" dirty="0">
                <a:ea typeface="+mn-lt"/>
                <a:cs typeface="+mn-lt"/>
              </a:rPr>
              <a:t>Objective 2-2: Deploy the Kubernetes control plane on “</a:t>
            </a:r>
            <a:r>
              <a:rPr lang="en-US" dirty="0" err="1">
                <a:ea typeface="+mn-lt"/>
                <a:cs typeface="+mn-lt"/>
              </a:rPr>
              <a:t>nvidarm</a:t>
            </a:r>
            <a:r>
              <a:rPr lang="en-US" dirty="0">
                <a:ea typeface="+mn-lt"/>
                <a:cs typeface="+mn-lt"/>
              </a:rPr>
              <a:t>” and offload its network functions. </a:t>
            </a:r>
          </a:p>
          <a:p>
            <a:r>
              <a:rPr lang="en-US" dirty="0">
                <a:ea typeface="+mn-lt"/>
                <a:cs typeface="+mn-lt"/>
              </a:rPr>
              <a:t>Objective 2-3: Offload Kubernetes </a:t>
            </a:r>
            <a:r>
              <a:rPr lang="en-US" i="1" err="1">
                <a:ea typeface="+mn-lt"/>
                <a:cs typeface="+mn-lt"/>
              </a:rPr>
              <a:t>allgather</a:t>
            </a:r>
            <a:r>
              <a:rPr lang="en-US" dirty="0">
                <a:ea typeface="+mn-lt"/>
                <a:cs typeface="+mn-lt"/>
              </a:rPr>
              <a:t> components to DPUs.</a:t>
            </a:r>
          </a:p>
          <a:p>
            <a:r>
              <a:rPr lang="en-US" dirty="0">
                <a:ea typeface="+mn-lt"/>
                <a:cs typeface="+mn-lt"/>
              </a:rPr>
              <a:t>Objective 2-4: Explore </a:t>
            </a:r>
            <a:r>
              <a:rPr lang="en-US" dirty="0" err="1">
                <a:ea typeface="+mn-lt"/>
                <a:cs typeface="+mn-lt"/>
              </a:rPr>
              <a:t>eBPF</a:t>
            </a:r>
            <a:r>
              <a:rPr lang="en-US" dirty="0">
                <a:ea typeface="+mn-lt"/>
                <a:cs typeface="+mn-lt"/>
              </a:rPr>
              <a:t> enhanced Kubernetes tools. </a:t>
            </a:r>
            <a:endParaRPr lang="en-US"/>
          </a:p>
        </p:txBody>
      </p:sp>
      <p:graphicFrame>
        <p:nvGraphicFramePr>
          <p:cNvPr id="9" name="Table 8">
            <a:extLst>
              <a:ext uri="{FF2B5EF4-FFF2-40B4-BE49-F238E27FC236}">
                <a16:creationId xmlns:a16="http://schemas.microsoft.com/office/drawing/2014/main" id="{5475B431-E030-05C0-8062-E3B15ED9E277}"/>
              </a:ext>
            </a:extLst>
          </p:cNvPr>
          <p:cNvGraphicFramePr>
            <a:graphicFrameLocks noGrp="1"/>
          </p:cNvGraphicFramePr>
          <p:nvPr>
            <p:extLst>
              <p:ext uri="{D42A27DB-BD31-4B8C-83A1-F6EECF244321}">
                <p14:modId xmlns:p14="http://schemas.microsoft.com/office/powerpoint/2010/main" val="2978157998"/>
              </p:ext>
            </p:extLst>
          </p:nvPr>
        </p:nvGraphicFramePr>
        <p:xfrm>
          <a:off x="646980" y="3738112"/>
          <a:ext cx="10955281" cy="2590800"/>
        </p:xfrm>
        <a:graphic>
          <a:graphicData uri="http://schemas.openxmlformats.org/drawingml/2006/table">
            <a:tbl>
              <a:tblPr bandRow="1">
                <a:tableStyleId>{5C22544A-7EE6-4342-B048-85BDC9FD1C3A}</a:tableStyleId>
              </a:tblPr>
              <a:tblGrid>
                <a:gridCol w="1366636">
                  <a:extLst>
                    <a:ext uri="{9D8B030D-6E8A-4147-A177-3AD203B41FA5}">
                      <a16:colId xmlns:a16="http://schemas.microsoft.com/office/drawing/2014/main" val="1992483465"/>
                    </a:ext>
                  </a:extLst>
                </a:gridCol>
                <a:gridCol w="2677468">
                  <a:extLst>
                    <a:ext uri="{9D8B030D-6E8A-4147-A177-3AD203B41FA5}">
                      <a16:colId xmlns:a16="http://schemas.microsoft.com/office/drawing/2014/main" val="1245666959"/>
                    </a:ext>
                  </a:extLst>
                </a:gridCol>
                <a:gridCol w="754495">
                  <a:extLst>
                    <a:ext uri="{9D8B030D-6E8A-4147-A177-3AD203B41FA5}">
                      <a16:colId xmlns:a16="http://schemas.microsoft.com/office/drawing/2014/main" val="2523095148"/>
                    </a:ext>
                  </a:extLst>
                </a:gridCol>
                <a:gridCol w="754495">
                  <a:extLst>
                    <a:ext uri="{9D8B030D-6E8A-4147-A177-3AD203B41FA5}">
                      <a16:colId xmlns:a16="http://schemas.microsoft.com/office/drawing/2014/main" val="1937382942"/>
                    </a:ext>
                  </a:extLst>
                </a:gridCol>
                <a:gridCol w="754495">
                  <a:extLst>
                    <a:ext uri="{9D8B030D-6E8A-4147-A177-3AD203B41FA5}">
                      <a16:colId xmlns:a16="http://schemas.microsoft.com/office/drawing/2014/main" val="2231023185"/>
                    </a:ext>
                  </a:extLst>
                </a:gridCol>
                <a:gridCol w="754495">
                  <a:extLst>
                    <a:ext uri="{9D8B030D-6E8A-4147-A177-3AD203B41FA5}">
                      <a16:colId xmlns:a16="http://schemas.microsoft.com/office/drawing/2014/main" val="348699046"/>
                    </a:ext>
                  </a:extLst>
                </a:gridCol>
                <a:gridCol w="754495">
                  <a:extLst>
                    <a:ext uri="{9D8B030D-6E8A-4147-A177-3AD203B41FA5}">
                      <a16:colId xmlns:a16="http://schemas.microsoft.com/office/drawing/2014/main" val="3775318351"/>
                    </a:ext>
                  </a:extLst>
                </a:gridCol>
                <a:gridCol w="754495">
                  <a:extLst>
                    <a:ext uri="{9D8B030D-6E8A-4147-A177-3AD203B41FA5}">
                      <a16:colId xmlns:a16="http://schemas.microsoft.com/office/drawing/2014/main" val="2742087031"/>
                    </a:ext>
                  </a:extLst>
                </a:gridCol>
                <a:gridCol w="754495">
                  <a:extLst>
                    <a:ext uri="{9D8B030D-6E8A-4147-A177-3AD203B41FA5}">
                      <a16:colId xmlns:a16="http://schemas.microsoft.com/office/drawing/2014/main" val="2894509406"/>
                    </a:ext>
                  </a:extLst>
                </a:gridCol>
                <a:gridCol w="814856">
                  <a:extLst>
                    <a:ext uri="{9D8B030D-6E8A-4147-A177-3AD203B41FA5}">
                      <a16:colId xmlns:a16="http://schemas.microsoft.com/office/drawing/2014/main" val="4228503247"/>
                    </a:ext>
                  </a:extLst>
                </a:gridCol>
                <a:gridCol w="814856">
                  <a:extLst>
                    <a:ext uri="{9D8B030D-6E8A-4147-A177-3AD203B41FA5}">
                      <a16:colId xmlns:a16="http://schemas.microsoft.com/office/drawing/2014/main" val="356539121"/>
                    </a:ext>
                  </a:extLst>
                </a:gridCol>
              </a:tblGrid>
              <a:tr h="258792">
                <a:tc rowSpan="2" gridSpan="2">
                  <a:txBody>
                    <a:bodyPr/>
                    <a:lstStyle/>
                    <a:p>
                      <a:pPr algn="ctr" rtl="0" fontAlgn="base"/>
                      <a:r>
                        <a:rPr lang="en-US" sz="1100">
                          <a:effectLst/>
                          <a:latin typeface="Times New Roman" panose="02020603050405020304" pitchFamily="18" charset="0"/>
                        </a:rPr>
                        <a:t>Objectives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rowSpan="2" hMerge="1">
                  <a:txBody>
                    <a:bodyPr/>
                    <a:lstStyle/>
                    <a:p>
                      <a:endParaRPr lang="en-US"/>
                    </a:p>
                  </a:txBody>
                  <a:tcPr/>
                </a:tc>
                <a:tc gridSpan="5">
                  <a:txBody>
                    <a:bodyPr/>
                    <a:lstStyle/>
                    <a:p>
                      <a:pPr algn="ctr" rtl="0" fontAlgn="base"/>
                      <a:r>
                        <a:rPr lang="en-US" sz="1100">
                          <a:effectLst/>
                          <a:latin typeface="Times New Roman" panose="02020603050405020304" pitchFamily="18" charset="0"/>
                        </a:rPr>
                        <a:t>Telemetry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ase"/>
                      <a:r>
                        <a:rPr lang="en-US" sz="1100">
                          <a:effectLst/>
                          <a:latin typeface="Times New Roman" panose="02020603050405020304" pitchFamily="18" charset="0"/>
                        </a:rPr>
                        <a:t>Kubernetes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751384"/>
                  </a:ext>
                </a:extLst>
              </a:tr>
              <a:tr h="190500">
                <a:tc gridSpan="2" vMerge="1">
                  <a:txBody>
                    <a:bodyPr/>
                    <a:lstStyle/>
                    <a:p>
                      <a:endParaRPr lang="en-US"/>
                    </a:p>
                  </a:txBody>
                  <a:tcPr/>
                </a:tc>
                <a:tc hMerge="1" vMerge="1">
                  <a:txBody>
                    <a:bodyPr/>
                    <a:lstStyle/>
                    <a:p>
                      <a:endParaRPr lang="en-US"/>
                    </a:p>
                  </a:txBody>
                  <a:tcPr/>
                </a:tc>
                <a:tc>
                  <a:txBody>
                    <a:bodyPr/>
                    <a:lstStyle/>
                    <a:p>
                      <a:pPr algn="ctr" rtl="0" fontAlgn="base"/>
                      <a:r>
                        <a:rPr lang="en-US" sz="1100" dirty="0">
                          <a:effectLst/>
                          <a:latin typeface="Times New Roman"/>
                        </a:rPr>
                        <a:t>Obj 1-1 </a:t>
                      </a:r>
                      <a:endParaRPr lang="en-US" dirty="0">
                        <a:effectLst/>
                        <a:latin typeface="Times New Roman"/>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1-2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1-3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1-4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1-5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2-1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2-2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2-3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Times New Roman" panose="02020603050405020304" pitchFamily="18" charset="0"/>
                        </a:rPr>
                        <a:t>Obj 2-4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39000"/>
                  </a:ext>
                </a:extLst>
              </a:tr>
              <a:tr h="190500">
                <a:tc rowSpan="4">
                  <a:txBody>
                    <a:bodyPr/>
                    <a:lstStyle/>
                    <a:p>
                      <a:pPr algn="ctr" rtl="0" fontAlgn="base"/>
                      <a:r>
                        <a:rPr lang="en-US" sz="1100">
                          <a:effectLst/>
                          <a:latin typeface="Times New Roman" panose="02020603050405020304" pitchFamily="18" charset="0"/>
                        </a:rPr>
                        <a:t>FY25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Q1 (Oct-Dec 2024)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FFFFFF"/>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7658975"/>
                  </a:ext>
                </a:extLst>
              </a:tr>
              <a:tr h="190500">
                <a:tc vMerge="1">
                  <a:txBody>
                    <a:bodyPr/>
                    <a:lstStyle/>
                    <a:p>
                      <a:endParaRPr lang="en-US"/>
                    </a:p>
                  </a:txBody>
                  <a:tcPr/>
                </a:tc>
                <a:tc>
                  <a:txBody>
                    <a:bodyPr/>
                    <a:lstStyle/>
                    <a:p>
                      <a:pPr rtl="0" fontAlgn="base"/>
                      <a:r>
                        <a:rPr lang="en-US" sz="1100">
                          <a:effectLst/>
                          <a:latin typeface="Times New Roman" panose="02020603050405020304" pitchFamily="18" charset="0"/>
                        </a:rPr>
                        <a:t>Q2 (Jan-Mar 2025)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FFFFFF"/>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0041488"/>
                  </a:ext>
                </a:extLst>
              </a:tr>
              <a:tr h="190500">
                <a:tc vMerge="1">
                  <a:txBody>
                    <a:bodyPr/>
                    <a:lstStyle/>
                    <a:p>
                      <a:endParaRPr lang="en-US"/>
                    </a:p>
                  </a:txBody>
                  <a:tcPr/>
                </a:tc>
                <a:tc>
                  <a:txBody>
                    <a:bodyPr/>
                    <a:lstStyle/>
                    <a:p>
                      <a:pPr rtl="0" fontAlgn="base"/>
                      <a:r>
                        <a:rPr lang="en-US" sz="1100">
                          <a:effectLst/>
                          <a:latin typeface="Times New Roman" panose="02020603050405020304" pitchFamily="18" charset="0"/>
                        </a:rPr>
                        <a:t>Q3 (April-June 2025)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FFFFFF"/>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505800"/>
                  </a:ext>
                </a:extLst>
              </a:tr>
              <a:tr h="190500">
                <a:tc vMerge="1">
                  <a:txBody>
                    <a:bodyPr/>
                    <a:lstStyle/>
                    <a:p>
                      <a:endParaRPr lang="en-US"/>
                    </a:p>
                  </a:txBody>
                  <a:tcPr/>
                </a:tc>
                <a:tc>
                  <a:txBody>
                    <a:bodyPr/>
                    <a:lstStyle/>
                    <a:p>
                      <a:pPr rtl="0" fontAlgn="base"/>
                      <a:r>
                        <a:rPr lang="en-US" sz="1100">
                          <a:effectLst/>
                          <a:latin typeface="Times New Roman" panose="02020603050405020304" pitchFamily="18" charset="0"/>
                        </a:rPr>
                        <a:t>Q4 (July-Sep 2025)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426385"/>
                  </a:ext>
                </a:extLst>
              </a:tr>
              <a:tr h="190500">
                <a:tc rowSpan="4">
                  <a:txBody>
                    <a:bodyPr/>
                    <a:lstStyle/>
                    <a:p>
                      <a:pPr algn="ctr" rtl="0" fontAlgn="base"/>
                      <a:r>
                        <a:rPr lang="en-US" sz="1100">
                          <a:effectLst/>
                          <a:latin typeface="Times New Roman" panose="02020603050405020304" pitchFamily="18" charset="0"/>
                        </a:rPr>
                        <a:t>FY26 </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Q1 (Oct-Dec 2025)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9122672"/>
                  </a:ext>
                </a:extLst>
              </a:tr>
              <a:tr h="190500">
                <a:tc vMerge="1">
                  <a:txBody>
                    <a:bodyPr/>
                    <a:lstStyle/>
                    <a:p>
                      <a:endParaRPr lang="en-US"/>
                    </a:p>
                  </a:txBody>
                  <a:tcPr/>
                </a:tc>
                <a:tc>
                  <a:txBody>
                    <a:bodyPr/>
                    <a:lstStyle/>
                    <a:p>
                      <a:pPr rtl="0" fontAlgn="base"/>
                      <a:r>
                        <a:rPr lang="en-US" sz="1100">
                          <a:effectLst/>
                          <a:latin typeface="Times New Roman" panose="02020603050405020304" pitchFamily="18" charset="0"/>
                        </a:rPr>
                        <a:t>Q2 (Jan-Mar 2026)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3233754"/>
                  </a:ext>
                </a:extLst>
              </a:tr>
              <a:tr h="190500">
                <a:tc vMerge="1">
                  <a:txBody>
                    <a:bodyPr/>
                    <a:lstStyle/>
                    <a:p>
                      <a:endParaRPr lang="en-US"/>
                    </a:p>
                  </a:txBody>
                  <a:tcPr/>
                </a:tc>
                <a:tc>
                  <a:txBody>
                    <a:bodyPr/>
                    <a:lstStyle/>
                    <a:p>
                      <a:pPr rtl="0" fontAlgn="base"/>
                      <a:r>
                        <a:rPr lang="en-US" sz="1100">
                          <a:effectLst/>
                          <a:latin typeface="Times New Roman" panose="02020603050405020304" pitchFamily="18" charset="0"/>
                        </a:rPr>
                        <a:t>Q3 (April-June 2026)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63002261"/>
                  </a:ext>
                </a:extLst>
              </a:tr>
              <a:tr h="190500">
                <a:tc vMerge="1">
                  <a:txBody>
                    <a:bodyPr/>
                    <a:lstStyle/>
                    <a:p>
                      <a:endParaRPr lang="en-US"/>
                    </a:p>
                  </a:txBody>
                  <a:tcPr/>
                </a:tc>
                <a:tc>
                  <a:txBody>
                    <a:bodyPr/>
                    <a:lstStyle/>
                    <a:p>
                      <a:pPr rtl="0" fontAlgn="base"/>
                      <a:r>
                        <a:rPr lang="en-US" sz="1100">
                          <a:effectLst/>
                          <a:latin typeface="Times New Roman" panose="02020603050405020304" pitchFamily="18" charset="0"/>
                        </a:rPr>
                        <a:t>Q4 (July-Sep 2026) </a:t>
                      </a:r>
                      <a:endParaRPr lang="en-US">
                        <a:effectLst/>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100">
                          <a:effectLst/>
                          <a:highlight>
                            <a:srgbClr val="DDEBF7"/>
                          </a:highlight>
                          <a:latin typeface="Times New Roman" panose="02020603050405020304" pitchFamily="18" charset="0"/>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41688294"/>
                  </a:ext>
                </a:extLst>
              </a:tr>
            </a:tbl>
          </a:graphicData>
        </a:graphic>
      </p:graphicFrame>
      <p:pic>
        <p:nvPicPr>
          <p:cNvPr id="10" name="Graphic 9" descr="File:Kubernetes logo without workmark.svg - Wikipedia">
            <a:extLst>
              <a:ext uri="{FF2B5EF4-FFF2-40B4-BE49-F238E27FC236}">
                <a16:creationId xmlns:a16="http://schemas.microsoft.com/office/drawing/2014/main" id="{B690AD74-C56D-72EE-3855-3E06C975D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6723" y="933755"/>
            <a:ext cx="883265" cy="852749"/>
          </a:xfrm>
          <a:prstGeom prst="rect">
            <a:avLst/>
          </a:prstGeom>
        </p:spPr>
      </p:pic>
      <p:pic>
        <p:nvPicPr>
          <p:cNvPr id="14" name="Picture 13" descr="telemetry vector icon. telemetry, collection, science filled ...">
            <a:extLst>
              <a:ext uri="{FF2B5EF4-FFF2-40B4-BE49-F238E27FC236}">
                <a16:creationId xmlns:a16="http://schemas.microsoft.com/office/drawing/2014/main" id="{BF34668B-116E-6A31-2694-D270EBA1D984}"/>
              </a:ext>
            </a:extLst>
          </p:cNvPr>
          <p:cNvPicPr>
            <a:picLocks noChangeAspect="1"/>
          </p:cNvPicPr>
          <p:nvPr/>
        </p:nvPicPr>
        <p:blipFill rotWithShape="1">
          <a:blip r:embed="rId5"/>
          <a:srcRect l="15166" t="17904" r="17559" b="7547"/>
          <a:stretch/>
        </p:blipFill>
        <p:spPr>
          <a:xfrm>
            <a:off x="79076" y="876030"/>
            <a:ext cx="1025278" cy="1136129"/>
          </a:xfrm>
          <a:prstGeom prst="rect">
            <a:avLst/>
          </a:prstGeom>
        </p:spPr>
      </p:pic>
    </p:spTree>
    <p:extLst>
      <p:ext uri="{BB962C8B-B14F-4D97-AF65-F5344CB8AC3E}">
        <p14:creationId xmlns:p14="http://schemas.microsoft.com/office/powerpoint/2010/main" val="214790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2FF3-6633-AC17-0A7D-2014F913D244}"/>
              </a:ext>
            </a:extLst>
          </p:cNvPr>
          <p:cNvSpPr>
            <a:spLocks noGrp="1"/>
          </p:cNvSpPr>
          <p:nvPr>
            <p:ph type="title"/>
          </p:nvPr>
        </p:nvSpPr>
        <p:spPr/>
        <p:txBody>
          <a:bodyPr/>
          <a:lstStyle/>
          <a:p>
            <a:r>
              <a:rPr lang="en-US" dirty="0">
                <a:latin typeface="Arial"/>
                <a:cs typeface="Arial"/>
              </a:rPr>
              <a:t>Funding &amp; Summary</a:t>
            </a:r>
            <a:endParaRPr lang="en-US" dirty="0">
              <a:cs typeface="Arial"/>
            </a:endParaRPr>
          </a:p>
        </p:txBody>
      </p:sp>
      <p:sp>
        <p:nvSpPr>
          <p:cNvPr id="3" name="Content Placeholder 2">
            <a:extLst>
              <a:ext uri="{FF2B5EF4-FFF2-40B4-BE49-F238E27FC236}">
                <a16:creationId xmlns:a16="http://schemas.microsoft.com/office/drawing/2014/main" id="{55318F2C-3245-2BA7-1C6E-B2B8DEE25E41}"/>
              </a:ext>
            </a:extLst>
          </p:cNvPr>
          <p:cNvSpPr>
            <a:spLocks noGrp="1"/>
          </p:cNvSpPr>
          <p:nvPr>
            <p:ph idx="1"/>
          </p:nvPr>
        </p:nvSpPr>
        <p:spPr>
          <a:xfrm>
            <a:off x="411892" y="966055"/>
            <a:ext cx="5104290" cy="5381694"/>
          </a:xfrm>
        </p:spPr>
        <p:txBody>
          <a:bodyPr vert="horz" lIns="91440" tIns="45720" rIns="91440" bIns="45720" rtlCol="0" anchor="t">
            <a:normAutofit/>
          </a:bodyPr>
          <a:lstStyle/>
          <a:p>
            <a:r>
              <a:rPr lang="en-US" dirty="0">
                <a:latin typeface="Arial"/>
                <a:cs typeface="Arial"/>
              </a:rPr>
              <a:t>Budget</a:t>
            </a:r>
          </a:p>
          <a:p>
            <a:endParaRPr lang="en-US" dirty="0">
              <a:cs typeface="Arial"/>
            </a:endParaRPr>
          </a:p>
          <a:p>
            <a:endParaRPr lang="en-US" dirty="0">
              <a:cs typeface="Arial"/>
            </a:endParaRPr>
          </a:p>
          <a:p>
            <a:endParaRPr lang="en-US" dirty="0">
              <a:cs typeface="Arial"/>
            </a:endParaRPr>
          </a:p>
          <a:p>
            <a:pPr lvl="1"/>
            <a:r>
              <a:rPr lang="en-US" dirty="0">
                <a:latin typeface="Arial"/>
                <a:cs typeface="Arial"/>
              </a:rPr>
              <a:t>Labor</a:t>
            </a:r>
          </a:p>
          <a:p>
            <a:pPr lvl="1"/>
            <a:r>
              <a:rPr lang="en-US" dirty="0">
                <a:latin typeface="Arial"/>
                <a:cs typeface="Arial"/>
              </a:rPr>
              <a:t>New DPU hardware: NVIDIA BlueField-3 or successors</a:t>
            </a:r>
          </a:p>
          <a:p>
            <a:pPr lvl="1"/>
            <a:endParaRPr lang="en-US" dirty="0">
              <a:latin typeface="Arial"/>
              <a:cs typeface="Arial"/>
            </a:endParaRPr>
          </a:p>
          <a:p>
            <a:r>
              <a:rPr lang="en-US" dirty="0">
                <a:latin typeface="Arial"/>
                <a:cs typeface="Arial"/>
              </a:rPr>
              <a:t>Future funding </a:t>
            </a:r>
          </a:p>
          <a:p>
            <a:pPr lvl="1"/>
            <a:r>
              <a:rPr lang="en-US" dirty="0">
                <a:latin typeface="Arial"/>
                <a:cs typeface="Arial"/>
              </a:rPr>
              <a:t>SCIOPS: general data center management </a:t>
            </a:r>
          </a:p>
          <a:p>
            <a:pPr lvl="1"/>
            <a:r>
              <a:rPr lang="en-US" dirty="0">
                <a:latin typeface="Arial"/>
                <a:cs typeface="Arial"/>
              </a:rPr>
              <a:t>HPDF software development </a:t>
            </a:r>
          </a:p>
          <a:p>
            <a:pPr lvl="1"/>
            <a:r>
              <a:rPr lang="en-US" dirty="0">
                <a:latin typeface="Arial"/>
                <a:cs typeface="Arial"/>
              </a:rPr>
              <a:t>DOE ASCR early career?!</a:t>
            </a:r>
          </a:p>
        </p:txBody>
      </p:sp>
      <p:sp>
        <p:nvSpPr>
          <p:cNvPr id="4" name="Content Placeholder 3">
            <a:extLst>
              <a:ext uri="{FF2B5EF4-FFF2-40B4-BE49-F238E27FC236}">
                <a16:creationId xmlns:a16="http://schemas.microsoft.com/office/drawing/2014/main" id="{6374F4AA-DB32-439F-CCD0-E88E0429B713}"/>
              </a:ext>
            </a:extLst>
          </p:cNvPr>
          <p:cNvSpPr>
            <a:spLocks noGrp="1"/>
          </p:cNvSpPr>
          <p:nvPr>
            <p:ph idx="13"/>
          </p:nvPr>
        </p:nvSpPr>
        <p:spPr/>
        <p:txBody>
          <a:bodyPr vert="horz" lIns="91440" tIns="45720" rIns="91440" bIns="45720" rtlCol="0" anchor="t">
            <a:normAutofit/>
          </a:bodyPr>
          <a:lstStyle/>
          <a:p>
            <a:pPr lvl="1"/>
            <a:endParaRPr lang="en-US" dirty="0">
              <a:cs typeface="Arial"/>
            </a:endParaRPr>
          </a:p>
          <a:p>
            <a:pPr marL="0" indent="0">
              <a:buNone/>
            </a:pPr>
            <a:endParaRPr lang="en-US" dirty="0">
              <a:cs typeface="Arial"/>
            </a:endParaRPr>
          </a:p>
        </p:txBody>
      </p:sp>
      <p:graphicFrame>
        <p:nvGraphicFramePr>
          <p:cNvPr id="8" name="Table 7">
            <a:extLst>
              <a:ext uri="{FF2B5EF4-FFF2-40B4-BE49-F238E27FC236}">
                <a16:creationId xmlns:a16="http://schemas.microsoft.com/office/drawing/2014/main" id="{96FAA287-1654-60B2-5182-9C0E18C5C043}"/>
              </a:ext>
            </a:extLst>
          </p:cNvPr>
          <p:cNvGraphicFramePr>
            <a:graphicFrameLocks noGrp="1"/>
          </p:cNvGraphicFramePr>
          <p:nvPr>
            <p:extLst>
              <p:ext uri="{D42A27DB-BD31-4B8C-83A1-F6EECF244321}">
                <p14:modId xmlns:p14="http://schemas.microsoft.com/office/powerpoint/2010/main" val="2001891583"/>
              </p:ext>
            </p:extLst>
          </p:nvPr>
        </p:nvGraphicFramePr>
        <p:xfrm>
          <a:off x="848264" y="1488056"/>
          <a:ext cx="4403282" cy="731520"/>
        </p:xfrm>
        <a:graphic>
          <a:graphicData uri="http://schemas.openxmlformats.org/drawingml/2006/table">
            <a:tbl>
              <a:tblPr bandRow="1">
                <a:tableStyleId>{5C22544A-7EE6-4342-B048-85BDC9FD1C3A}</a:tableStyleId>
              </a:tblPr>
              <a:tblGrid>
                <a:gridCol w="1050014">
                  <a:extLst>
                    <a:ext uri="{9D8B030D-6E8A-4147-A177-3AD203B41FA5}">
                      <a16:colId xmlns:a16="http://schemas.microsoft.com/office/drawing/2014/main" val="2908678034"/>
                    </a:ext>
                  </a:extLst>
                </a:gridCol>
                <a:gridCol w="1117756">
                  <a:extLst>
                    <a:ext uri="{9D8B030D-6E8A-4147-A177-3AD203B41FA5}">
                      <a16:colId xmlns:a16="http://schemas.microsoft.com/office/drawing/2014/main" val="1008880459"/>
                    </a:ext>
                  </a:extLst>
                </a:gridCol>
                <a:gridCol w="1117756">
                  <a:extLst>
                    <a:ext uri="{9D8B030D-6E8A-4147-A177-3AD203B41FA5}">
                      <a16:colId xmlns:a16="http://schemas.microsoft.com/office/drawing/2014/main" val="3493486516"/>
                    </a:ext>
                  </a:extLst>
                </a:gridCol>
                <a:gridCol w="1117756">
                  <a:extLst>
                    <a:ext uri="{9D8B030D-6E8A-4147-A177-3AD203B41FA5}">
                      <a16:colId xmlns:a16="http://schemas.microsoft.com/office/drawing/2014/main" val="1288553294"/>
                    </a:ext>
                  </a:extLst>
                </a:gridCol>
              </a:tblGrid>
              <a:tr h="352662">
                <a:tc rowSpan="2">
                  <a:txBody>
                    <a:bodyPr/>
                    <a:lstStyle/>
                    <a:p>
                      <a:pPr algn="ctr" rtl="0" fontAlgn="base"/>
                      <a:r>
                        <a:rPr lang="en-US" sz="1800" b="1" dirty="0">
                          <a:effectLst/>
                          <a:latin typeface="Aptos"/>
                        </a:rPr>
                        <a:t>Budget ($K)</a:t>
                      </a:r>
                      <a:r>
                        <a:rPr lang="en-US" sz="1800" dirty="0">
                          <a:effectLst/>
                          <a:latin typeface="Aptos"/>
                        </a:rPr>
                        <a:t> </a:t>
                      </a:r>
                    </a:p>
                  </a:txBody>
                  <a:tcPr marL="66675" marR="66675" anchor="ctr">
                    <a:lnL>
                      <a:noFill/>
                    </a:lnL>
                    <a:lnR>
                      <a:noFill/>
                    </a:lnR>
                    <a:lnT w="9525" cap="flat" cmpd="sng" algn="ctr">
                      <a:solidFill>
                        <a:srgbClr val="D0017F"/>
                      </a:solidFill>
                      <a:prstDash val="solid"/>
                      <a:round/>
                      <a:headEnd type="none" w="med" len="med"/>
                      <a:tailEnd type="none" w="med" len="med"/>
                    </a:lnT>
                    <a:lnB w="9525" cap="flat" cmpd="sng" algn="ctr">
                      <a:solidFill>
                        <a:srgbClr val="D0017F"/>
                      </a:solidFill>
                      <a:prstDash val="solid"/>
                      <a:round/>
                      <a:headEnd type="none" w="med" len="med"/>
                      <a:tailEnd type="none" w="med" len="med"/>
                    </a:lnB>
                    <a:noFill/>
                  </a:tcPr>
                </a:tc>
                <a:tc>
                  <a:txBody>
                    <a:bodyPr/>
                    <a:lstStyle/>
                    <a:p>
                      <a:pPr algn="ctr" rtl="0" fontAlgn="base"/>
                      <a:r>
                        <a:rPr lang="en-US" sz="1800" b="1" dirty="0">
                          <a:effectLst/>
                          <a:latin typeface="Aptos"/>
                        </a:rPr>
                        <a:t>Total</a:t>
                      </a:r>
                      <a:r>
                        <a:rPr lang="en-US" sz="1800" dirty="0">
                          <a:effectLst/>
                          <a:latin typeface="Aptos"/>
                        </a:rPr>
                        <a:t> </a:t>
                      </a:r>
                    </a:p>
                  </a:txBody>
                  <a:tcPr marL="66675" marR="66675" anchor="ctr">
                    <a:lnL>
                      <a:noFill/>
                    </a:lnL>
                    <a:lnR>
                      <a:noFill/>
                    </a:lnR>
                    <a:lnT w="9525" cap="flat" cmpd="sng" algn="ctr">
                      <a:solidFill>
                        <a:srgbClr val="30027F"/>
                      </a:solidFill>
                      <a:prstDash val="solid"/>
                      <a:round/>
                      <a:headEnd type="none" w="med" len="med"/>
                      <a:tailEnd type="none" w="med" len="med"/>
                    </a:lnT>
                    <a:lnB w="9525" cap="flat" cmpd="sng" algn="ctr">
                      <a:solidFill>
                        <a:srgbClr val="30027F"/>
                      </a:solidFill>
                      <a:prstDash val="solid"/>
                      <a:round/>
                      <a:headEnd type="none" w="med" len="med"/>
                      <a:tailEnd type="none" w="med" len="med"/>
                    </a:lnB>
                    <a:noFill/>
                  </a:tcPr>
                </a:tc>
                <a:tc>
                  <a:txBody>
                    <a:bodyPr/>
                    <a:lstStyle/>
                    <a:p>
                      <a:pPr algn="ctr" rtl="0" fontAlgn="base"/>
                      <a:r>
                        <a:rPr lang="en-US" sz="1800" b="1" dirty="0">
                          <a:effectLst/>
                          <a:latin typeface="Aptos"/>
                        </a:rPr>
                        <a:t>FY25</a:t>
                      </a:r>
                      <a:r>
                        <a:rPr lang="en-US" sz="1800" dirty="0">
                          <a:effectLst/>
                          <a:latin typeface="Aptos"/>
                        </a:rPr>
                        <a:t> </a:t>
                      </a:r>
                    </a:p>
                  </a:txBody>
                  <a:tcPr marL="66675" marR="66675" anchor="ctr">
                    <a:lnL>
                      <a:noFill/>
                    </a:lnL>
                    <a:lnR>
                      <a:noFill/>
                    </a:lnR>
                    <a:lnT w="9525" cap="flat" cmpd="sng" algn="ctr">
                      <a:solidFill>
                        <a:srgbClr val="B0037F"/>
                      </a:solidFill>
                      <a:prstDash val="solid"/>
                      <a:round/>
                      <a:headEnd type="none" w="med" len="med"/>
                      <a:tailEnd type="none" w="med" len="med"/>
                    </a:lnT>
                    <a:lnB w="9525" cap="flat" cmpd="sng" algn="ctr">
                      <a:solidFill>
                        <a:srgbClr val="B0037F"/>
                      </a:solidFill>
                      <a:prstDash val="solid"/>
                      <a:round/>
                      <a:headEnd type="none" w="med" len="med"/>
                      <a:tailEnd type="none" w="med" len="med"/>
                    </a:lnB>
                    <a:noFill/>
                  </a:tcPr>
                </a:tc>
                <a:tc>
                  <a:txBody>
                    <a:bodyPr/>
                    <a:lstStyle/>
                    <a:p>
                      <a:pPr algn="ctr" rtl="0" fontAlgn="base"/>
                      <a:r>
                        <a:rPr lang="en-US" sz="1800" b="1" dirty="0">
                          <a:effectLst/>
                          <a:latin typeface="Aptos"/>
                        </a:rPr>
                        <a:t>FY26</a:t>
                      </a:r>
                      <a:r>
                        <a:rPr lang="en-US" sz="1800" dirty="0">
                          <a:effectLst/>
                          <a:latin typeface="Aptos"/>
                        </a:rPr>
                        <a:t> </a:t>
                      </a:r>
                    </a:p>
                  </a:txBody>
                  <a:tcPr marL="66675" marR="66675" anchor="ctr">
                    <a:lnL>
                      <a:noFill/>
                    </a:lnL>
                    <a:lnR>
                      <a:noFill/>
                    </a:lnR>
                    <a:lnT w="9525" cap="flat" cmpd="sng" algn="ctr">
                      <a:solidFill>
                        <a:srgbClr val="90087F"/>
                      </a:solidFill>
                      <a:prstDash val="solid"/>
                      <a:round/>
                      <a:headEnd type="none" w="med" len="med"/>
                      <a:tailEnd type="none" w="med" len="med"/>
                    </a:lnT>
                    <a:lnB w="9525" cap="flat" cmpd="sng" algn="ctr">
                      <a:solidFill>
                        <a:srgbClr val="90087F"/>
                      </a:solidFill>
                      <a:prstDash val="solid"/>
                      <a:round/>
                      <a:headEnd type="none" w="med" len="med"/>
                      <a:tailEnd type="none" w="med" len="med"/>
                    </a:lnB>
                    <a:noFill/>
                  </a:tcPr>
                </a:tc>
                <a:extLst>
                  <a:ext uri="{0D108BD9-81ED-4DB2-BD59-A6C34878D82A}">
                    <a16:rowId xmlns:a16="http://schemas.microsoft.com/office/drawing/2014/main" val="292514684"/>
                  </a:ext>
                </a:extLst>
              </a:tr>
              <a:tr h="352662">
                <a:tc vMerge="1">
                  <a:txBody>
                    <a:bodyPr/>
                    <a:lstStyle/>
                    <a:p>
                      <a:endParaRPr lang="en-US"/>
                    </a:p>
                  </a:txBody>
                  <a:tcPr/>
                </a:tc>
                <a:tc>
                  <a:txBody>
                    <a:bodyPr/>
                    <a:lstStyle/>
                    <a:p>
                      <a:pPr algn="ctr" rtl="0" fontAlgn="base"/>
                      <a:r>
                        <a:rPr lang="en-US" sz="1800" dirty="0">
                          <a:effectLst/>
                          <a:latin typeface="Aptos"/>
                        </a:rPr>
                        <a:t>455.5 </a:t>
                      </a:r>
                    </a:p>
                  </a:txBody>
                  <a:tcPr marL="66675" marR="66675" anchor="ctr">
                    <a:lnL>
                      <a:noFill/>
                    </a:lnL>
                    <a:lnR>
                      <a:noFill/>
                    </a:lnR>
                    <a:lnT w="9525" cap="flat" cmpd="sng" algn="ctr">
                      <a:solidFill>
                        <a:srgbClr val="30027F"/>
                      </a:solidFill>
                      <a:prstDash val="solid"/>
                      <a:round/>
                      <a:headEnd type="none" w="med" len="med"/>
                      <a:tailEnd type="none" w="med" len="med"/>
                    </a:lnT>
                    <a:lnB w="9525" cap="flat" cmpd="sng" algn="ctr">
                      <a:solidFill>
                        <a:srgbClr val="30097F"/>
                      </a:solidFill>
                      <a:prstDash val="solid"/>
                      <a:round/>
                      <a:headEnd type="none" w="med" len="med"/>
                      <a:tailEnd type="none" w="med" len="med"/>
                    </a:lnB>
                    <a:noFill/>
                  </a:tcPr>
                </a:tc>
                <a:tc>
                  <a:txBody>
                    <a:bodyPr/>
                    <a:lstStyle/>
                    <a:p>
                      <a:pPr algn="ctr" rtl="0" fontAlgn="base"/>
                      <a:r>
                        <a:rPr lang="en-US" sz="1800" dirty="0">
                          <a:effectLst/>
                          <a:latin typeface="Aptos"/>
                        </a:rPr>
                        <a:t>209.6 </a:t>
                      </a:r>
                    </a:p>
                  </a:txBody>
                  <a:tcPr marL="66675" marR="66675">
                    <a:lnL>
                      <a:noFill/>
                    </a:lnL>
                    <a:lnR>
                      <a:noFill/>
                    </a:lnR>
                    <a:lnT w="9525" cap="flat" cmpd="sng" algn="ctr">
                      <a:solidFill>
                        <a:srgbClr val="B0037F"/>
                      </a:solidFill>
                      <a:prstDash val="solid"/>
                      <a:round/>
                      <a:headEnd type="none" w="med" len="med"/>
                      <a:tailEnd type="none" w="med" len="med"/>
                    </a:lnT>
                    <a:lnB w="9525" cap="flat" cmpd="sng" algn="ctr">
                      <a:solidFill>
                        <a:srgbClr val="D0027F"/>
                      </a:solidFill>
                      <a:prstDash val="solid"/>
                      <a:round/>
                      <a:headEnd type="none" w="med" len="med"/>
                      <a:tailEnd type="none" w="med" len="med"/>
                    </a:lnB>
                    <a:noFill/>
                  </a:tcPr>
                </a:tc>
                <a:tc>
                  <a:txBody>
                    <a:bodyPr/>
                    <a:lstStyle/>
                    <a:p>
                      <a:pPr algn="ctr" rtl="0" fontAlgn="base"/>
                      <a:r>
                        <a:rPr lang="en-US" sz="1800" dirty="0">
                          <a:effectLst/>
                          <a:latin typeface="Aptos"/>
                        </a:rPr>
                        <a:t>245.8 </a:t>
                      </a:r>
                    </a:p>
                  </a:txBody>
                  <a:tcPr marL="66675" marR="66675" anchor="ctr">
                    <a:lnL>
                      <a:noFill/>
                    </a:lnL>
                    <a:lnR>
                      <a:noFill/>
                    </a:lnR>
                    <a:lnT w="9525" cap="flat" cmpd="sng" algn="ctr">
                      <a:solidFill>
                        <a:srgbClr val="90087F"/>
                      </a:solidFill>
                      <a:prstDash val="solid"/>
                      <a:round/>
                      <a:headEnd type="none" w="med" len="med"/>
                      <a:tailEnd type="none" w="med" len="med"/>
                    </a:lnT>
                    <a:lnB w="9525" cap="flat" cmpd="sng" algn="ctr">
                      <a:solidFill>
                        <a:srgbClr val="F0027F"/>
                      </a:solidFill>
                      <a:prstDash val="solid"/>
                      <a:round/>
                      <a:headEnd type="none" w="med" len="med"/>
                      <a:tailEnd type="none" w="med" len="med"/>
                    </a:lnB>
                    <a:noFill/>
                  </a:tcPr>
                </a:tc>
                <a:extLst>
                  <a:ext uri="{0D108BD9-81ED-4DB2-BD59-A6C34878D82A}">
                    <a16:rowId xmlns:a16="http://schemas.microsoft.com/office/drawing/2014/main" val="3168764471"/>
                  </a:ext>
                </a:extLst>
              </a:tr>
            </a:tbl>
          </a:graphicData>
        </a:graphic>
      </p:graphicFrame>
      <p:sp>
        <p:nvSpPr>
          <p:cNvPr id="10" name="Content Placeholder 2">
            <a:extLst>
              <a:ext uri="{FF2B5EF4-FFF2-40B4-BE49-F238E27FC236}">
                <a16:creationId xmlns:a16="http://schemas.microsoft.com/office/drawing/2014/main" id="{B83A8927-11D6-79F2-E71C-18AB90A30956}"/>
              </a:ext>
            </a:extLst>
          </p:cNvPr>
          <p:cNvSpPr txBox="1">
            <a:spLocks/>
          </p:cNvSpPr>
          <p:nvPr/>
        </p:nvSpPr>
        <p:spPr>
          <a:xfrm>
            <a:off x="5780634" y="1301812"/>
            <a:ext cx="5651631" cy="2779393"/>
          </a:xfrm>
          <a:prstGeom prst="rect">
            <a:avLst/>
          </a:prstGeom>
          <a:solidFill>
            <a:schemeClr val="accent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mn-cs"/>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a:cs typeface="Arial"/>
              </a:rPr>
              <a:t>Summary</a:t>
            </a:r>
            <a:endParaRPr lang="en-US" b="1" dirty="0">
              <a:cs typeface="Arial"/>
            </a:endParaRPr>
          </a:p>
          <a:p>
            <a:pPr marL="342900" indent="-342900"/>
            <a:r>
              <a:rPr lang="en-US" dirty="0">
                <a:latin typeface="Arial"/>
                <a:cs typeface="Arial"/>
              </a:rPr>
              <a:t>Scope: fine-grain telemetry and Kubernetes deployment &amp; offloading leveraging DPUs</a:t>
            </a:r>
            <a:endParaRPr lang="en-US" dirty="0">
              <a:cs typeface="Arial" charset="0"/>
            </a:endParaRPr>
          </a:p>
          <a:p>
            <a:pPr marL="342900" indent="-342900"/>
            <a:r>
              <a:rPr lang="en-US" dirty="0">
                <a:latin typeface="Arial"/>
                <a:cs typeface="Arial"/>
              </a:rPr>
              <a:t>Highly innovative &amp; technical challenging</a:t>
            </a:r>
            <a:endParaRPr lang="en-US" dirty="0">
              <a:cs typeface="Arial" charset="0"/>
            </a:endParaRPr>
          </a:p>
          <a:p>
            <a:pPr marL="342900" indent="-342900"/>
            <a:r>
              <a:rPr lang="en-US" dirty="0">
                <a:latin typeface="Arial"/>
                <a:cs typeface="Arial"/>
              </a:rPr>
              <a:t>Closely related to HPDF and other CST projects</a:t>
            </a:r>
            <a:endParaRPr lang="en-US" dirty="0">
              <a:cs typeface="Arial" charset="0"/>
            </a:endParaRPr>
          </a:p>
        </p:txBody>
      </p:sp>
      <p:sp>
        <p:nvSpPr>
          <p:cNvPr id="6" name="Footer Placeholder 3">
            <a:extLst>
              <a:ext uri="{FF2B5EF4-FFF2-40B4-BE49-F238E27FC236}">
                <a16:creationId xmlns:a16="http://schemas.microsoft.com/office/drawing/2014/main" id="{2AEBEABD-B85F-9D45-F402-DE89CF7CCC0C}"/>
              </a:ext>
            </a:extLst>
          </p:cNvPr>
          <p:cNvSpPr>
            <a:spLocks noGrp="1"/>
          </p:cNvSpPr>
          <p:nvPr>
            <p:ph type="ftr" sz="quarter" idx="11"/>
          </p:nvPr>
        </p:nvSpPr>
        <p:spPr>
          <a:xfrm>
            <a:off x="411893" y="6467336"/>
            <a:ext cx="5223851" cy="311322"/>
          </a:xfrm>
        </p:spPr>
        <p:txBody>
          <a:bodyPr/>
          <a:lstStyle/>
          <a:p>
            <a:r>
              <a:rPr lang="en-US" dirty="0">
                <a:latin typeface="Arial"/>
                <a:cs typeface="Arial"/>
              </a:rPr>
              <a:t>Broader Use Cases for Data Processing Units in HPDF-H Testbeds</a:t>
            </a:r>
            <a:endParaRPr lang="en-US" dirty="0"/>
          </a:p>
        </p:txBody>
      </p:sp>
      <p:sp>
        <p:nvSpPr>
          <p:cNvPr id="9" name="Slide Number Placeholder 4">
            <a:extLst>
              <a:ext uri="{FF2B5EF4-FFF2-40B4-BE49-F238E27FC236}">
                <a16:creationId xmlns:a16="http://schemas.microsoft.com/office/drawing/2014/main" id="{70576D4B-4584-62FB-11C2-1E4BCDE68B23}"/>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11</a:t>
            </a:fld>
            <a:endParaRPr lang="en-US"/>
          </a:p>
        </p:txBody>
      </p:sp>
    </p:spTree>
    <p:extLst>
      <p:ext uri="{BB962C8B-B14F-4D97-AF65-F5344CB8AC3E}">
        <p14:creationId xmlns:p14="http://schemas.microsoft.com/office/powerpoint/2010/main" val="398265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524003" y="1999615"/>
            <a:ext cx="9144000" cy="2764028"/>
          </a:xfrm>
        </p:spPr>
        <p:txBody>
          <a:bodyPr vert="horz" lIns="91440" tIns="45720" rIns="91440" bIns="45720" rtlCol="0" anchor="ctr">
            <a:normAutofit/>
          </a:bodyPr>
          <a:lstStyle/>
          <a:p>
            <a:pPr algn="ctr"/>
            <a:r>
              <a:rPr lang="en-US" sz="7200" dirty="0"/>
              <a:t>Q&amp;A</a:t>
            </a:r>
            <a:endParaRPr lang="en-US" sz="7200" kern="1200" dirty="0">
              <a:latin typeface="+mj-lt"/>
            </a:endParaRP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549770" y="6356350"/>
            <a:ext cx="5092460" cy="329182"/>
          </a:xfrm>
        </p:spPr>
        <p:txBody>
          <a:bodyPr vert="horz" lIns="91440" tIns="45720" rIns="91440" bIns="45720" rtlCol="0" anchor="ctr">
            <a:normAutofit/>
          </a:bodyPr>
          <a:lstStyle/>
          <a:p>
            <a:pPr>
              <a:spcAft>
                <a:spcPts val="600"/>
              </a:spcAft>
            </a:pPr>
            <a:r>
              <a:rPr lang="en-US" dirty="0">
                <a:solidFill>
                  <a:schemeClr val="tx1">
                    <a:lumMod val="50000"/>
                    <a:lumOff val="50000"/>
                  </a:schemeClr>
                </a:solidFill>
                <a:ea typeface="+mn-lt"/>
                <a:cs typeface="+mn-lt"/>
              </a:rPr>
              <a:t>Broader Use Cases for Data Processing Units in HPDF-H Testbeds</a:t>
            </a:r>
          </a:p>
        </p:txBody>
      </p:sp>
      <p:sp>
        <p:nvSpPr>
          <p:cNvPr id="5" name="Slide Number Placeholder 4"/>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07E1C93C-5050-FC42-8F10-D22D4F119D13}"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328337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Backup – DPUs in data center</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pic>
        <p:nvPicPr>
          <p:cNvPr id="6" name="Picture 5" descr="Graphical user interface&#10;&#10;Description automatically generated">
            <a:extLst>
              <a:ext uri="{FF2B5EF4-FFF2-40B4-BE49-F238E27FC236}">
                <a16:creationId xmlns:a16="http://schemas.microsoft.com/office/drawing/2014/main" id="{BE3CD99A-62AF-813C-A196-C767A384DFAC}"/>
              </a:ext>
            </a:extLst>
          </p:cNvPr>
          <p:cNvPicPr>
            <a:picLocks noChangeAspect="1"/>
          </p:cNvPicPr>
          <p:nvPr/>
        </p:nvPicPr>
        <p:blipFill>
          <a:blip r:embed="rId2"/>
          <a:stretch>
            <a:fillRect/>
          </a:stretch>
        </p:blipFill>
        <p:spPr>
          <a:xfrm>
            <a:off x="925343" y="918455"/>
            <a:ext cx="10267895" cy="4544805"/>
          </a:xfrm>
          <a:prstGeom prst="rect">
            <a:avLst/>
          </a:prstGeom>
        </p:spPr>
      </p:pic>
      <p:sp>
        <p:nvSpPr>
          <p:cNvPr id="3" name="TextBox 2">
            <a:extLst>
              <a:ext uri="{FF2B5EF4-FFF2-40B4-BE49-F238E27FC236}">
                <a16:creationId xmlns:a16="http://schemas.microsoft.com/office/drawing/2014/main" id="{3EA70AAF-D686-BAE2-D62C-3D57151FECA5}"/>
              </a:ext>
            </a:extLst>
          </p:cNvPr>
          <p:cNvSpPr txBox="1"/>
          <p:nvPr/>
        </p:nvSpPr>
        <p:spPr>
          <a:xfrm>
            <a:off x="611842" y="5463988"/>
            <a:ext cx="109683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green blocks represent data-intensive workloads, and the light blue blocks represent CPUs. In modern data centers, with the upgrades from traditional NICs (left side) to DPUs (right side), data-intensive tasks can be offloaded from CPUs to DPUs, thus enabling CPUs to handle more compute tasks.</a:t>
            </a:r>
          </a:p>
        </p:txBody>
      </p:sp>
    </p:spTree>
    <p:extLst>
      <p:ext uri="{BB962C8B-B14F-4D97-AF65-F5344CB8AC3E}">
        <p14:creationId xmlns:p14="http://schemas.microsoft.com/office/powerpoint/2010/main" val="291930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2FF3-6633-AC17-0A7D-2014F913D244}"/>
              </a:ext>
            </a:extLst>
          </p:cNvPr>
          <p:cNvSpPr>
            <a:spLocks noGrp="1"/>
          </p:cNvSpPr>
          <p:nvPr>
            <p:ph type="title"/>
          </p:nvPr>
        </p:nvSpPr>
        <p:spPr/>
        <p:txBody>
          <a:bodyPr/>
          <a:lstStyle/>
          <a:p>
            <a:r>
              <a:rPr lang="en-US" dirty="0">
                <a:latin typeface="Arial"/>
                <a:cs typeface="Arial"/>
              </a:rPr>
              <a:t>Backup - </a:t>
            </a:r>
            <a:r>
              <a:rPr lang="en-US" dirty="0" err="1">
                <a:latin typeface="Arial"/>
                <a:cs typeface="Arial"/>
              </a:rPr>
              <a:t>MilliSampler</a:t>
            </a:r>
            <a:endParaRPr lang="en-US" dirty="0" err="1"/>
          </a:p>
        </p:txBody>
      </p:sp>
      <p:sp>
        <p:nvSpPr>
          <p:cNvPr id="3" name="Content Placeholder 2">
            <a:extLst>
              <a:ext uri="{FF2B5EF4-FFF2-40B4-BE49-F238E27FC236}">
                <a16:creationId xmlns:a16="http://schemas.microsoft.com/office/drawing/2014/main" id="{55318F2C-3245-2BA7-1C6E-B2B8DEE25E41}"/>
              </a:ext>
            </a:extLst>
          </p:cNvPr>
          <p:cNvSpPr>
            <a:spLocks noGrp="1"/>
          </p:cNvSpPr>
          <p:nvPr>
            <p:ph idx="1"/>
          </p:nvPr>
        </p:nvSpPr>
        <p:spPr>
          <a:xfrm>
            <a:off x="411892" y="915735"/>
            <a:ext cx="6772062" cy="3447938"/>
          </a:xfrm>
        </p:spPr>
        <p:txBody>
          <a:bodyPr vert="horz" lIns="91440" tIns="45720" rIns="91440" bIns="45720" rtlCol="0" anchor="t">
            <a:normAutofit/>
          </a:bodyPr>
          <a:lstStyle/>
          <a:p>
            <a:pPr marL="0" indent="0">
              <a:buNone/>
            </a:pPr>
            <a:r>
              <a:rPr lang="en-US" err="1">
                <a:latin typeface="Arial"/>
                <a:cs typeface="Arial"/>
              </a:rPr>
              <a:t>Millisampler</a:t>
            </a:r>
            <a:r>
              <a:rPr lang="en-US" dirty="0">
                <a:latin typeface="Arial"/>
                <a:cs typeface="Arial"/>
              </a:rPr>
              <a:t> – Meta's </a:t>
            </a:r>
            <a:r>
              <a:rPr lang="en-US" err="1">
                <a:latin typeface="Arial"/>
                <a:cs typeface="Arial"/>
              </a:rPr>
              <a:t>eBPF</a:t>
            </a:r>
            <a:r>
              <a:rPr lang="en-US" dirty="0">
                <a:latin typeface="Arial"/>
                <a:cs typeface="Arial"/>
              </a:rPr>
              <a:t>-based </a:t>
            </a:r>
            <a:r>
              <a:rPr lang="en-US" b="1" i="1" err="1">
                <a:solidFill>
                  <a:schemeClr val="accent6">
                    <a:lumMod val="75000"/>
                  </a:schemeClr>
                </a:solidFill>
                <a:latin typeface="Arial"/>
                <a:cs typeface="Arial"/>
              </a:rPr>
              <a:t>tc</a:t>
            </a:r>
            <a:r>
              <a:rPr lang="en-US" dirty="0">
                <a:latin typeface="Arial"/>
                <a:cs typeface="Arial"/>
              </a:rPr>
              <a:t> filter that runs in the kernel to collect fine-timescale data.</a:t>
            </a:r>
            <a:endParaRPr lang="en-US" dirty="0">
              <a:cs typeface="Arial" charset="0"/>
            </a:endParaRPr>
          </a:p>
          <a:p>
            <a:r>
              <a:rPr lang="en-US" err="1">
                <a:latin typeface="Arial"/>
                <a:cs typeface="Arial"/>
              </a:rPr>
              <a:t>eBPF</a:t>
            </a:r>
            <a:r>
              <a:rPr lang="en-US" dirty="0">
                <a:latin typeface="Arial"/>
                <a:cs typeface="Arial"/>
              </a:rPr>
              <a:t> sampling interval: 100 us, 1ms, 10 </a:t>
            </a:r>
            <a:r>
              <a:rPr lang="en-US" err="1">
                <a:latin typeface="Arial"/>
                <a:cs typeface="Arial"/>
              </a:rPr>
              <a:t>ms</a:t>
            </a:r>
            <a:endParaRPr lang="en-US">
              <a:latin typeface="Arial"/>
              <a:cs typeface="Arial"/>
            </a:endParaRPr>
          </a:p>
          <a:p>
            <a:r>
              <a:rPr lang="en-US" dirty="0">
                <a:latin typeface="Arial"/>
                <a:cs typeface="Arial"/>
              </a:rPr>
              <a:t>Metrics are collected per CPU core</a:t>
            </a:r>
          </a:p>
          <a:p>
            <a:r>
              <a:rPr lang="en-US" dirty="0">
                <a:latin typeface="Arial"/>
                <a:cs typeface="Arial"/>
              </a:rPr>
              <a:t>Batch processing: each run contains 2000 </a:t>
            </a:r>
            <a:r>
              <a:rPr lang="en-US" dirty="0" err="1">
                <a:latin typeface="Arial"/>
                <a:cs typeface="Arial"/>
              </a:rPr>
              <a:t>eBPF</a:t>
            </a:r>
            <a:r>
              <a:rPr lang="en-US" dirty="0">
                <a:latin typeface="Arial"/>
                <a:cs typeface="Arial"/>
              </a:rPr>
              <a:t> samples; 1 run per hour; last for 4 days</a:t>
            </a:r>
          </a:p>
          <a:p>
            <a:pPr lvl="1"/>
            <a:endParaRPr lang="en-US" dirty="0">
              <a:latin typeface="Arial"/>
              <a:cs typeface="Arial"/>
            </a:endParaRPr>
          </a:p>
        </p:txBody>
      </p:sp>
      <p:sp>
        <p:nvSpPr>
          <p:cNvPr id="5" name="TextBox 4">
            <a:extLst>
              <a:ext uri="{FF2B5EF4-FFF2-40B4-BE49-F238E27FC236}">
                <a16:creationId xmlns:a16="http://schemas.microsoft.com/office/drawing/2014/main" id="{D11C4D8E-8433-8348-6744-54F3DFD1B90F}"/>
              </a:ext>
            </a:extLst>
          </p:cNvPr>
          <p:cNvSpPr txBox="1"/>
          <p:nvPr/>
        </p:nvSpPr>
        <p:spPr>
          <a:xfrm>
            <a:off x="411193" y="4902933"/>
            <a:ext cx="9783920" cy="144655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EDEBE9"/>
                </a:highlight>
                <a:latin typeface="Arial"/>
                <a:cs typeface="Arial"/>
              </a:rPr>
              <a:t>​</a:t>
            </a:r>
            <a:r>
              <a:rPr lang="en-US" sz="1400" dirty="0">
                <a:latin typeface="Aptos"/>
                <a:cs typeface="Arial"/>
              </a:rPr>
              <a:t>Ehab </a:t>
            </a:r>
            <a:r>
              <a:rPr lang="en-US" sz="1400" dirty="0" err="1">
                <a:latin typeface="Aptos"/>
                <a:cs typeface="Arial"/>
              </a:rPr>
              <a:t>Ghabashneh</a:t>
            </a:r>
            <a:r>
              <a:rPr lang="en-US" sz="1400" dirty="0">
                <a:latin typeface="Aptos"/>
                <a:cs typeface="Arial"/>
              </a:rPr>
              <a:t>, </a:t>
            </a:r>
            <a:r>
              <a:rPr lang="en-US" sz="1400" dirty="0" err="1">
                <a:latin typeface="Aptos"/>
                <a:cs typeface="Arial"/>
              </a:rPr>
              <a:t>Yimeng</a:t>
            </a:r>
            <a:r>
              <a:rPr lang="en-US" sz="1400" dirty="0">
                <a:latin typeface="Aptos"/>
                <a:cs typeface="Arial"/>
              </a:rPr>
              <a:t> Zhao, Cristian </a:t>
            </a:r>
            <a:r>
              <a:rPr lang="en-US" sz="1400" dirty="0" err="1">
                <a:latin typeface="Aptos"/>
                <a:cs typeface="Arial"/>
              </a:rPr>
              <a:t>Lumezanu</a:t>
            </a:r>
            <a:r>
              <a:rPr lang="en-US" sz="1400" dirty="0">
                <a:latin typeface="Aptos"/>
                <a:cs typeface="Arial"/>
              </a:rPr>
              <a:t>, Neil Spring, Srikanth Sundaresan, and Sanjay Rao. 2022. A microscopic view of bursts, buffer contention, and loss in data centers. In Proceedings of the 22nd ACM Internet Measurement Conference (IMC '22). Association for Computing Machinery, New York, NY, USA, 567–580. https://doi.org/10.1145/3517745.3561430​</a:t>
            </a:r>
          </a:p>
          <a:p>
            <a:pPr marL="285750" lvl="1" indent="-285750">
              <a:buFont typeface="Arial"/>
              <a:buChar char="•"/>
            </a:pPr>
            <a:r>
              <a:rPr lang="en-US" sz="1400" dirty="0">
                <a:latin typeface="Aptos"/>
                <a:cs typeface="Arial"/>
              </a:rPr>
              <a:t>https://engineering.fb.com/2023/04/17/networking-traffic/millisampler-network-traffic-analysis</a:t>
            </a:r>
          </a:p>
          <a:p>
            <a:pPr marL="285750" lvl="1" indent="-285750">
              <a:buFont typeface="Arial"/>
              <a:buChar char="•"/>
            </a:pPr>
            <a:r>
              <a:rPr lang="en-US" sz="1400" dirty="0">
                <a:ea typeface="+mn-lt"/>
                <a:cs typeface="+mn-lt"/>
              </a:rPr>
              <a:t>https://www.facebook.com/watch/?v=1135811427018906</a:t>
            </a:r>
          </a:p>
          <a:p>
            <a:pPr marL="285750" lvl="1" indent="-285750">
              <a:buFont typeface="Arial"/>
              <a:buChar char="•"/>
            </a:pPr>
            <a:r>
              <a:rPr lang="en-US" sz="1400" dirty="0">
                <a:ea typeface="+mn-lt"/>
                <a:cs typeface="+mn-lt"/>
              </a:rPr>
              <a:t>https://github.com/facebookresearch/Millisampler-data</a:t>
            </a:r>
            <a:endParaRPr lang="en-US" sz="1400" dirty="0"/>
          </a:p>
        </p:txBody>
      </p:sp>
      <p:pic>
        <p:nvPicPr>
          <p:cNvPr id="7" name="Picture 6" descr="Diagram&#10;&#10;Description automatically generated">
            <a:extLst>
              <a:ext uri="{FF2B5EF4-FFF2-40B4-BE49-F238E27FC236}">
                <a16:creationId xmlns:a16="http://schemas.microsoft.com/office/drawing/2014/main" id="{F9ADA88B-B069-6575-C29B-F7CAEE3E2C2D}"/>
              </a:ext>
            </a:extLst>
          </p:cNvPr>
          <p:cNvPicPr>
            <a:picLocks noChangeAspect="1"/>
          </p:cNvPicPr>
          <p:nvPr/>
        </p:nvPicPr>
        <p:blipFill>
          <a:blip r:embed="rId2"/>
          <a:stretch>
            <a:fillRect/>
          </a:stretch>
        </p:blipFill>
        <p:spPr>
          <a:xfrm>
            <a:off x="6897696" y="814472"/>
            <a:ext cx="5045047" cy="4084507"/>
          </a:xfrm>
          <a:prstGeom prst="rect">
            <a:avLst/>
          </a:prstGeom>
        </p:spPr>
      </p:pic>
      <p:sp>
        <p:nvSpPr>
          <p:cNvPr id="6" name="Slide Number Placeholder 4">
            <a:extLst>
              <a:ext uri="{FF2B5EF4-FFF2-40B4-BE49-F238E27FC236}">
                <a16:creationId xmlns:a16="http://schemas.microsoft.com/office/drawing/2014/main" id="{B58B48DD-9599-7E38-8C7B-BBEDB5E808D8}"/>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2197393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2FF3-6633-AC17-0A7D-2014F913D244}"/>
              </a:ext>
            </a:extLst>
          </p:cNvPr>
          <p:cNvSpPr>
            <a:spLocks noGrp="1"/>
          </p:cNvSpPr>
          <p:nvPr>
            <p:ph type="title"/>
          </p:nvPr>
        </p:nvSpPr>
        <p:spPr/>
        <p:txBody>
          <a:bodyPr/>
          <a:lstStyle/>
          <a:p>
            <a:r>
              <a:rPr lang="en-US" dirty="0">
                <a:latin typeface="Arial"/>
                <a:cs typeface="Arial"/>
              </a:rPr>
              <a:t>Backup - EJFAT</a:t>
            </a:r>
            <a:endParaRPr lang="en-US" dirty="0" err="1"/>
          </a:p>
        </p:txBody>
      </p:sp>
      <p:pic>
        <p:nvPicPr>
          <p:cNvPr id="3" name="Picture 2">
            <a:extLst>
              <a:ext uri="{FF2B5EF4-FFF2-40B4-BE49-F238E27FC236}">
                <a16:creationId xmlns:a16="http://schemas.microsoft.com/office/drawing/2014/main" id="{8A5F02C9-5BCE-55D6-7494-54780B10572A}"/>
              </a:ext>
            </a:extLst>
          </p:cNvPr>
          <p:cNvPicPr>
            <a:picLocks noChangeAspect="1"/>
          </p:cNvPicPr>
          <p:nvPr/>
        </p:nvPicPr>
        <p:blipFill>
          <a:blip r:embed="rId2"/>
          <a:stretch>
            <a:fillRect/>
          </a:stretch>
        </p:blipFill>
        <p:spPr>
          <a:xfrm>
            <a:off x="493770" y="1717037"/>
            <a:ext cx="11132575" cy="4252247"/>
          </a:xfrm>
          <a:prstGeom prst="rect">
            <a:avLst/>
          </a:prstGeom>
        </p:spPr>
      </p:pic>
      <p:sp>
        <p:nvSpPr>
          <p:cNvPr id="4" name="TextBox 3">
            <a:extLst>
              <a:ext uri="{FF2B5EF4-FFF2-40B4-BE49-F238E27FC236}">
                <a16:creationId xmlns:a16="http://schemas.microsoft.com/office/drawing/2014/main" id="{8B1E7104-5E13-BD7B-F6F2-1B0D7E486F99}"/>
              </a:ext>
            </a:extLst>
          </p:cNvPr>
          <p:cNvSpPr txBox="1"/>
          <p:nvPr/>
        </p:nvSpPr>
        <p:spPr>
          <a:xfrm>
            <a:off x="452964" y="1106284"/>
            <a:ext cx="107370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t>ESnet-JLab</a:t>
            </a:r>
            <a:r>
              <a:rPr lang="en-US" sz="2400" dirty="0">
                <a:ea typeface="+mn-lt"/>
                <a:cs typeface="+mn-lt"/>
              </a:rPr>
              <a:t> FPGA Accelerated Transport Load Balancer</a:t>
            </a:r>
            <a:endParaRPr lang="en-US" sz="2400" dirty="0"/>
          </a:p>
        </p:txBody>
      </p:sp>
      <p:sp>
        <p:nvSpPr>
          <p:cNvPr id="6" name="Slide Number Placeholder 4">
            <a:extLst>
              <a:ext uri="{FF2B5EF4-FFF2-40B4-BE49-F238E27FC236}">
                <a16:creationId xmlns:a16="http://schemas.microsoft.com/office/drawing/2014/main" id="{E85CEA9B-0ED0-D456-8B2A-3F475A3ABFD1}"/>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286643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2FF3-6633-AC17-0A7D-2014F913D244}"/>
              </a:ext>
            </a:extLst>
          </p:cNvPr>
          <p:cNvSpPr>
            <a:spLocks noGrp="1"/>
          </p:cNvSpPr>
          <p:nvPr>
            <p:ph type="title"/>
          </p:nvPr>
        </p:nvSpPr>
        <p:spPr/>
        <p:txBody>
          <a:bodyPr/>
          <a:lstStyle/>
          <a:p>
            <a:r>
              <a:rPr lang="en-US" dirty="0">
                <a:latin typeface="Arial"/>
                <a:cs typeface="Arial"/>
              </a:rPr>
              <a:t>Backup - E2SAR</a:t>
            </a:r>
            <a:endParaRPr lang="en-US" dirty="0" err="1"/>
          </a:p>
        </p:txBody>
      </p:sp>
      <p:pic>
        <p:nvPicPr>
          <p:cNvPr id="8" name="Picture 7" descr="A picture containing graphical user interface&#10;&#10;Description automatically generated">
            <a:extLst>
              <a:ext uri="{FF2B5EF4-FFF2-40B4-BE49-F238E27FC236}">
                <a16:creationId xmlns:a16="http://schemas.microsoft.com/office/drawing/2014/main" id="{8A4B1D8E-B288-EE7A-4C9E-DE4D0A37CBCB}"/>
              </a:ext>
            </a:extLst>
          </p:cNvPr>
          <p:cNvPicPr>
            <a:picLocks noChangeAspect="1"/>
          </p:cNvPicPr>
          <p:nvPr/>
        </p:nvPicPr>
        <p:blipFill>
          <a:blip r:embed="rId2"/>
          <a:stretch>
            <a:fillRect/>
          </a:stretch>
        </p:blipFill>
        <p:spPr>
          <a:xfrm>
            <a:off x="409059" y="1139502"/>
            <a:ext cx="8676967" cy="5338676"/>
          </a:xfrm>
          <a:prstGeom prst="rect">
            <a:avLst/>
          </a:prstGeom>
        </p:spPr>
      </p:pic>
      <p:sp>
        <p:nvSpPr>
          <p:cNvPr id="9" name="TextBox 8">
            <a:extLst>
              <a:ext uri="{FF2B5EF4-FFF2-40B4-BE49-F238E27FC236}">
                <a16:creationId xmlns:a16="http://schemas.microsoft.com/office/drawing/2014/main" id="{ECB55204-A87A-7F6A-C988-CFB79808B4C7}"/>
              </a:ext>
            </a:extLst>
          </p:cNvPr>
          <p:cNvSpPr txBox="1"/>
          <p:nvPr/>
        </p:nvSpPr>
        <p:spPr>
          <a:xfrm>
            <a:off x="9210136" y="1137249"/>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E2SAR (EJFAT Event Segmentation And Reassembly) is a library for streaming event data from science instruments through FPGA-based EJFAT hardware-assisted load-balancers (LBs). </a:t>
            </a:r>
          </a:p>
        </p:txBody>
      </p:sp>
      <p:sp>
        <p:nvSpPr>
          <p:cNvPr id="4" name="Slide Number Placeholder 4">
            <a:extLst>
              <a:ext uri="{FF2B5EF4-FFF2-40B4-BE49-F238E27FC236}">
                <a16:creationId xmlns:a16="http://schemas.microsoft.com/office/drawing/2014/main" id="{E1A3EB92-4F57-E865-D71F-CD41B059C3A2}"/>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251005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2FF3-6633-AC17-0A7D-2014F913D244}"/>
              </a:ext>
            </a:extLst>
          </p:cNvPr>
          <p:cNvSpPr>
            <a:spLocks noGrp="1"/>
          </p:cNvSpPr>
          <p:nvPr>
            <p:ph type="title"/>
          </p:nvPr>
        </p:nvSpPr>
        <p:spPr/>
        <p:txBody>
          <a:bodyPr/>
          <a:lstStyle/>
          <a:p>
            <a:r>
              <a:rPr lang="en-US" dirty="0">
                <a:latin typeface="Arial"/>
                <a:cs typeface="Arial"/>
              </a:rPr>
              <a:t>Backup - Kubernetes</a:t>
            </a:r>
            <a:endParaRPr lang="en-US" dirty="0" err="1"/>
          </a:p>
        </p:txBody>
      </p:sp>
      <p:sp>
        <p:nvSpPr>
          <p:cNvPr id="4" name="Slide Number Placeholder 4">
            <a:extLst>
              <a:ext uri="{FF2B5EF4-FFF2-40B4-BE49-F238E27FC236}">
                <a16:creationId xmlns:a16="http://schemas.microsoft.com/office/drawing/2014/main" id="{E1A3EB92-4F57-E865-D71F-CD41B059C3A2}"/>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17</a:t>
            </a:fld>
            <a:endParaRPr lang="en-US" dirty="0"/>
          </a:p>
        </p:txBody>
      </p:sp>
      <p:pic>
        <p:nvPicPr>
          <p:cNvPr id="3" name="Graphic 2" descr="Components of Kubernetes">
            <a:extLst>
              <a:ext uri="{FF2B5EF4-FFF2-40B4-BE49-F238E27FC236}">
                <a16:creationId xmlns:a16="http://schemas.microsoft.com/office/drawing/2014/main" id="{F03C9127-E5F3-6389-148B-F234414093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136" y="995176"/>
            <a:ext cx="10710579" cy="5002118"/>
          </a:xfrm>
          <a:prstGeom prst="rect">
            <a:avLst/>
          </a:prstGeom>
        </p:spPr>
      </p:pic>
      <p:sp>
        <p:nvSpPr>
          <p:cNvPr id="5" name="TextBox 4">
            <a:extLst>
              <a:ext uri="{FF2B5EF4-FFF2-40B4-BE49-F238E27FC236}">
                <a16:creationId xmlns:a16="http://schemas.microsoft.com/office/drawing/2014/main" id="{4C8827B3-FED9-B151-ACF6-994CBDAD848A}"/>
              </a:ext>
            </a:extLst>
          </p:cNvPr>
          <p:cNvSpPr txBox="1"/>
          <p:nvPr/>
        </p:nvSpPr>
        <p:spPr>
          <a:xfrm>
            <a:off x="414617" y="5995146"/>
            <a:ext cx="41887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components of a Kubernetes cluster</a:t>
            </a:r>
            <a:endParaRPr lang="en-US" dirty="0"/>
          </a:p>
        </p:txBody>
      </p:sp>
    </p:spTree>
    <p:extLst>
      <p:ext uri="{BB962C8B-B14F-4D97-AF65-F5344CB8AC3E}">
        <p14:creationId xmlns:p14="http://schemas.microsoft.com/office/powerpoint/2010/main" val="23715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Arial"/>
                <a:cs typeface="Arial"/>
              </a:rPr>
              <a:t>Requirements</a:t>
            </a:r>
            <a:endParaRPr lang="en-US" sz="2700" dirty="0">
              <a:cs typeface="Arial"/>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latin typeface="Arial"/>
                <a:cs typeface="Arial"/>
              </a:rPr>
              <a:t>Project description</a:t>
            </a:r>
            <a:endParaRPr lang="en-US" sz="2800">
              <a:latin typeface="Arial"/>
              <a:cs typeface="Arial" charset="0"/>
            </a:endParaRPr>
          </a:p>
          <a:p>
            <a:r>
              <a:rPr lang="en-US" sz="2800" dirty="0">
                <a:latin typeface="Arial"/>
                <a:cs typeface="Arial"/>
              </a:rPr>
              <a:t>Scope</a:t>
            </a:r>
            <a:endParaRPr lang="en-US" sz="2800" dirty="0">
              <a:latin typeface="Arial"/>
              <a:cs typeface="Arial" charset="0"/>
            </a:endParaRPr>
          </a:p>
          <a:p>
            <a:r>
              <a:rPr lang="en-US" sz="2800" dirty="0">
                <a:latin typeface="Arial"/>
                <a:cs typeface="Arial"/>
              </a:rPr>
              <a:t>Team</a:t>
            </a:r>
          </a:p>
          <a:p>
            <a:r>
              <a:rPr lang="en-US" sz="2800" dirty="0">
                <a:latin typeface="Arial"/>
                <a:cs typeface="Arial"/>
              </a:rPr>
              <a:t>Impact and strategic value to the Laboratory’s mission</a:t>
            </a:r>
            <a:endParaRPr lang="en-US"/>
          </a:p>
          <a:p>
            <a:r>
              <a:rPr lang="en-US" sz="2800" dirty="0">
                <a:latin typeface="Arial"/>
                <a:cs typeface="Arial"/>
              </a:rPr>
              <a:t>Level of innovation</a:t>
            </a:r>
            <a:endParaRPr lang="en-US" sz="2800">
              <a:latin typeface="Arial"/>
              <a:cs typeface="Arial"/>
            </a:endParaRPr>
          </a:p>
          <a:p>
            <a:r>
              <a:rPr lang="en-US" sz="2800" dirty="0">
                <a:latin typeface="Arial"/>
                <a:cs typeface="Arial"/>
              </a:rPr>
              <a:t>Deliverables with corresponding timeline and milestones</a:t>
            </a:r>
            <a:endParaRPr lang="en-US" sz="2800">
              <a:latin typeface="Arial"/>
              <a:cs typeface="Arial"/>
            </a:endParaRPr>
          </a:p>
          <a:p>
            <a:r>
              <a:rPr lang="en-US" sz="2800" dirty="0">
                <a:latin typeface="Arial"/>
                <a:cs typeface="Arial"/>
              </a:rPr>
              <a:t>Budget and budget justification</a:t>
            </a:r>
            <a:endParaRPr lang="en-US" sz="2800">
              <a:latin typeface="Arial"/>
              <a:cs typeface="Arial"/>
            </a:endParaRPr>
          </a:p>
          <a:p>
            <a:r>
              <a:rPr lang="en-US" sz="2800" dirty="0">
                <a:latin typeface="Arial"/>
                <a:cs typeface="Arial"/>
              </a:rPr>
              <a:t>Potential future funding</a:t>
            </a:r>
            <a:endParaRPr lang="en-US" sz="2800" dirty="0">
              <a:cs typeface="Arial"/>
            </a:endParaRPr>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18</a:t>
            </a:fld>
            <a:endParaRPr lang="en-US" dirty="0"/>
          </a:p>
        </p:txBody>
      </p:sp>
    </p:spTree>
    <p:extLst>
      <p:ext uri="{BB962C8B-B14F-4D97-AF65-F5344CB8AC3E}">
        <p14:creationId xmlns:p14="http://schemas.microsoft.com/office/powerpoint/2010/main" val="579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a:cs typeface="Arial"/>
              </a:rPr>
              <a:t>Background – Data Processing Units (DPUs)</a:t>
            </a:r>
            <a:endParaRPr lang="en-US" sz="2700" dirty="0">
              <a:cs typeface="Arial"/>
            </a:endParaRPr>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pic>
        <p:nvPicPr>
          <p:cNvPr id="6" name="Picture 5">
            <a:extLst>
              <a:ext uri="{FF2B5EF4-FFF2-40B4-BE49-F238E27FC236}">
                <a16:creationId xmlns:a16="http://schemas.microsoft.com/office/drawing/2014/main" id="{2E83A415-36FD-D49A-3ADD-52102949FA13}"/>
              </a:ext>
            </a:extLst>
          </p:cNvPr>
          <p:cNvPicPr>
            <a:picLocks noChangeAspect="1"/>
          </p:cNvPicPr>
          <p:nvPr/>
        </p:nvPicPr>
        <p:blipFill>
          <a:blip r:embed="rId3"/>
          <a:stretch>
            <a:fillRect/>
          </a:stretch>
        </p:blipFill>
        <p:spPr>
          <a:xfrm>
            <a:off x="6695984" y="1714517"/>
            <a:ext cx="5308224" cy="4332839"/>
          </a:xfrm>
          <a:prstGeom prst="rect">
            <a:avLst/>
          </a:prstGeom>
        </p:spPr>
      </p:pic>
      <p:sp>
        <p:nvSpPr>
          <p:cNvPr id="9" name="TextBox 8">
            <a:extLst>
              <a:ext uri="{FF2B5EF4-FFF2-40B4-BE49-F238E27FC236}">
                <a16:creationId xmlns:a16="http://schemas.microsoft.com/office/drawing/2014/main" id="{6C183A56-9E37-2FE6-852D-3C04980A4815}"/>
              </a:ext>
            </a:extLst>
          </p:cNvPr>
          <p:cNvSpPr txBox="1"/>
          <p:nvPr/>
        </p:nvSpPr>
        <p:spPr>
          <a:xfrm>
            <a:off x="7472560" y="6045362"/>
            <a:ext cx="37490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Times New Roman"/>
                <a:cs typeface="Times New Roman"/>
              </a:rPr>
              <a:t>The block diagram of NVIDIA BlueField-2 DPU</a:t>
            </a:r>
            <a:endParaRPr lang="en-US" sz="1400">
              <a:latin typeface="Times New Roman"/>
              <a:cs typeface="Times New Roman"/>
            </a:endParaRPr>
          </a:p>
        </p:txBody>
      </p:sp>
      <p:sp>
        <p:nvSpPr>
          <p:cNvPr id="12" name="TextBox 11">
            <a:extLst>
              <a:ext uri="{FF2B5EF4-FFF2-40B4-BE49-F238E27FC236}">
                <a16:creationId xmlns:a16="http://schemas.microsoft.com/office/drawing/2014/main" id="{D0C7A9CD-3755-0A22-F07A-7910102E8472}"/>
              </a:ext>
            </a:extLst>
          </p:cNvPr>
          <p:cNvSpPr txBox="1"/>
          <p:nvPr/>
        </p:nvSpPr>
        <p:spPr>
          <a:xfrm>
            <a:off x="409756" y="970472"/>
            <a:ext cx="7404335" cy="400110"/>
          </a:xfrm>
          <a:prstGeom prst="rect">
            <a:avLst/>
          </a:prstGeom>
          <a:solidFill>
            <a:schemeClr val="accent4">
              <a:lumMod val="20000"/>
              <a:lumOff val="80000"/>
            </a:schemeClr>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mn-lt"/>
                <a:cs typeface="+mn-lt"/>
              </a:rPr>
              <a:t>Smart NICs + on-chip Arm CPUs &amp; accelerators  =&gt;  </a:t>
            </a:r>
            <a:r>
              <a:rPr lang="en-US" sz="2000" b="1" dirty="0">
                <a:solidFill>
                  <a:srgbClr val="0070C0"/>
                </a:solidFill>
                <a:latin typeface="Arial"/>
                <a:ea typeface="+mn-lt"/>
                <a:cs typeface="+mn-lt"/>
              </a:rPr>
              <a:t>DPUs</a:t>
            </a:r>
          </a:p>
        </p:txBody>
      </p:sp>
      <p:sp>
        <p:nvSpPr>
          <p:cNvPr id="13" name="TextBox 12">
            <a:extLst>
              <a:ext uri="{FF2B5EF4-FFF2-40B4-BE49-F238E27FC236}">
                <a16:creationId xmlns:a16="http://schemas.microsoft.com/office/drawing/2014/main" id="{5CC5375C-5FF8-F045-4E4A-616F035813C3}"/>
              </a:ext>
            </a:extLst>
          </p:cNvPr>
          <p:cNvSpPr txBox="1"/>
          <p:nvPr/>
        </p:nvSpPr>
        <p:spPr>
          <a:xfrm>
            <a:off x="7699077" y="1473677"/>
            <a:ext cx="3299602" cy="1477328"/>
          </a:xfrm>
          <a:prstGeom prst="rect">
            <a:avLst/>
          </a:prstGeom>
          <a:noFill/>
          <a:ln w="571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solidFill>
                  <a:srgbClr val="D76DCC"/>
                </a:solidFill>
                <a:latin typeface="Aptos"/>
                <a:cs typeface="Times New Roman"/>
              </a:rPr>
              <a:t>Traditional 100GbE NIC</a:t>
            </a:r>
            <a:endParaRPr lang="en-US" i="1">
              <a:solidFill>
                <a:srgbClr val="D76DCC"/>
              </a:solidFill>
              <a:latin typeface="Aptos"/>
              <a:cs typeface="Times New Roman"/>
            </a:endParaRPr>
          </a:p>
          <a:p>
            <a:endParaRPr lang="en-US" dirty="0">
              <a:solidFill>
                <a:srgbClr val="D76DCC"/>
              </a:solidFill>
            </a:endParaRPr>
          </a:p>
          <a:p>
            <a:endParaRPr lang="en-US" dirty="0">
              <a:solidFill>
                <a:srgbClr val="D76DCC"/>
              </a:solidFill>
            </a:endParaRPr>
          </a:p>
          <a:p>
            <a:endParaRPr lang="en-US" dirty="0">
              <a:solidFill>
                <a:srgbClr val="D76DCC"/>
              </a:solidFill>
            </a:endParaRPr>
          </a:p>
          <a:p>
            <a:endParaRPr lang="en-US" dirty="0">
              <a:solidFill>
                <a:srgbClr val="D76DCC"/>
              </a:solidFill>
            </a:endParaRPr>
          </a:p>
        </p:txBody>
      </p:sp>
      <p:graphicFrame>
        <p:nvGraphicFramePr>
          <p:cNvPr id="23" name="Table 22">
            <a:extLst>
              <a:ext uri="{FF2B5EF4-FFF2-40B4-BE49-F238E27FC236}">
                <a16:creationId xmlns:a16="http://schemas.microsoft.com/office/drawing/2014/main" id="{6D96921C-5130-8DA4-19C7-73CAAB475D70}"/>
              </a:ext>
            </a:extLst>
          </p:cNvPr>
          <p:cNvGraphicFramePr>
            <a:graphicFrameLocks noGrp="1"/>
          </p:cNvGraphicFramePr>
          <p:nvPr>
            <p:extLst>
              <p:ext uri="{D42A27DB-BD31-4B8C-83A1-F6EECF244321}">
                <p14:modId xmlns:p14="http://schemas.microsoft.com/office/powerpoint/2010/main" val="241332004"/>
              </p:ext>
            </p:extLst>
          </p:nvPr>
        </p:nvGraphicFramePr>
        <p:xfrm>
          <a:off x="409753" y="1840302"/>
          <a:ext cx="5609428" cy="1112519"/>
        </p:xfrm>
        <a:graphic>
          <a:graphicData uri="http://schemas.openxmlformats.org/drawingml/2006/table">
            <a:tbl>
              <a:tblPr firstRow="1" bandRow="1">
                <a:tableStyleId>{00A15C55-8517-42AA-B614-E9B94910E393}</a:tableStyleId>
              </a:tblPr>
              <a:tblGrid>
                <a:gridCol w="1402357">
                  <a:extLst>
                    <a:ext uri="{9D8B030D-6E8A-4147-A177-3AD203B41FA5}">
                      <a16:colId xmlns:a16="http://schemas.microsoft.com/office/drawing/2014/main" val="3497844925"/>
                    </a:ext>
                  </a:extLst>
                </a:gridCol>
                <a:gridCol w="1402357">
                  <a:extLst>
                    <a:ext uri="{9D8B030D-6E8A-4147-A177-3AD203B41FA5}">
                      <a16:colId xmlns:a16="http://schemas.microsoft.com/office/drawing/2014/main" val="3406350463"/>
                    </a:ext>
                  </a:extLst>
                </a:gridCol>
                <a:gridCol w="1402357">
                  <a:extLst>
                    <a:ext uri="{9D8B030D-6E8A-4147-A177-3AD203B41FA5}">
                      <a16:colId xmlns:a16="http://schemas.microsoft.com/office/drawing/2014/main" val="3217048163"/>
                    </a:ext>
                  </a:extLst>
                </a:gridCol>
                <a:gridCol w="1402357">
                  <a:extLst>
                    <a:ext uri="{9D8B030D-6E8A-4147-A177-3AD203B41FA5}">
                      <a16:colId xmlns:a16="http://schemas.microsoft.com/office/drawing/2014/main" val="2312186758"/>
                    </a:ext>
                  </a:extLst>
                </a:gridCol>
              </a:tblGrid>
              <a:tr h="370839">
                <a:tc>
                  <a:txBody>
                    <a:bodyPr/>
                    <a:lstStyle/>
                    <a:p>
                      <a:endParaRPr lang="en-US"/>
                    </a:p>
                  </a:txBody>
                  <a:tcPr/>
                </a:tc>
                <a:tc>
                  <a:txBody>
                    <a:bodyPr/>
                    <a:lstStyle/>
                    <a:p>
                      <a:r>
                        <a:rPr lang="en-US" dirty="0"/>
                        <a:t>CPU</a:t>
                      </a:r>
                    </a:p>
                  </a:txBody>
                  <a:tcPr/>
                </a:tc>
                <a:tc>
                  <a:txBody>
                    <a:bodyPr/>
                    <a:lstStyle/>
                    <a:p>
                      <a:r>
                        <a:rPr lang="en-US" dirty="0"/>
                        <a:t>DPU</a:t>
                      </a:r>
                    </a:p>
                  </a:txBody>
                  <a:tcPr/>
                </a:tc>
                <a:tc>
                  <a:txBody>
                    <a:bodyPr/>
                    <a:lstStyle/>
                    <a:p>
                      <a:pPr lvl="0">
                        <a:buNone/>
                      </a:pPr>
                      <a:r>
                        <a:rPr lang="en-US" dirty="0"/>
                        <a:t>GPU</a:t>
                      </a:r>
                    </a:p>
                  </a:txBody>
                  <a:tcPr/>
                </a:tc>
                <a:extLst>
                  <a:ext uri="{0D108BD9-81ED-4DB2-BD59-A6C34878D82A}">
                    <a16:rowId xmlns:a16="http://schemas.microsoft.com/office/drawing/2014/main" val="2711116690"/>
                  </a:ext>
                </a:extLst>
              </a:tr>
              <a:tr h="370840">
                <a:tc>
                  <a:txBody>
                    <a:bodyPr/>
                    <a:lstStyle/>
                    <a:p>
                      <a:r>
                        <a:rPr lang="en-US" b="1" i="1" dirty="0"/>
                        <a:t>Networking</a:t>
                      </a:r>
                    </a:p>
                  </a:txBody>
                  <a:tcPr/>
                </a:tc>
                <a:tc>
                  <a:txBody>
                    <a:bodyPr/>
                    <a:lstStyle/>
                    <a:p>
                      <a:r>
                        <a:rPr lang="en-US" dirty="0"/>
                        <a:t>⭐️ ⭐️</a:t>
                      </a:r>
                    </a:p>
                  </a:txBody>
                  <a:tcPr/>
                </a:tc>
                <a:tc>
                  <a:txBody>
                    <a:bodyPr/>
                    <a:lstStyle/>
                    <a:p>
                      <a:r>
                        <a:rPr lang="en-US" dirty="0"/>
                        <a:t>⭐️ ⭐️ ⭐️</a:t>
                      </a:r>
                    </a:p>
                  </a:txBody>
                  <a:tcPr/>
                </a:tc>
                <a:tc>
                  <a:txBody>
                    <a:bodyPr/>
                    <a:lstStyle/>
                    <a:p>
                      <a:pPr lvl="0">
                        <a:buNone/>
                      </a:pPr>
                      <a:r>
                        <a:rPr lang="en-US" dirty="0"/>
                        <a:t>⭐️</a:t>
                      </a:r>
                    </a:p>
                  </a:txBody>
                  <a:tcPr/>
                </a:tc>
                <a:extLst>
                  <a:ext uri="{0D108BD9-81ED-4DB2-BD59-A6C34878D82A}">
                    <a16:rowId xmlns:a16="http://schemas.microsoft.com/office/drawing/2014/main" val="408660150"/>
                  </a:ext>
                </a:extLst>
              </a:tr>
              <a:tr h="370840">
                <a:tc>
                  <a:txBody>
                    <a:bodyPr/>
                    <a:lstStyle/>
                    <a:p>
                      <a:r>
                        <a:rPr lang="en-US" dirty="0"/>
                        <a:t>Computing</a:t>
                      </a:r>
                    </a:p>
                  </a:txBody>
                  <a:tcPr/>
                </a:tc>
                <a:tc>
                  <a:txBody>
                    <a:bodyPr/>
                    <a:lstStyle/>
                    <a:p>
                      <a:r>
                        <a:rPr lang="en-US" dirty="0"/>
                        <a:t>⭐️ ⭐️</a:t>
                      </a:r>
                    </a:p>
                  </a:txBody>
                  <a:tcPr/>
                </a:tc>
                <a:tc>
                  <a:txBody>
                    <a:bodyPr/>
                    <a:lstStyle/>
                    <a:p>
                      <a:r>
                        <a:rPr lang="en-US" dirty="0"/>
                        <a:t>⭐️</a:t>
                      </a:r>
                    </a:p>
                  </a:txBody>
                  <a:tcPr/>
                </a:tc>
                <a:tc>
                  <a:txBody>
                    <a:bodyPr/>
                    <a:lstStyle/>
                    <a:p>
                      <a:pPr lvl="0">
                        <a:buNone/>
                      </a:pPr>
                      <a:r>
                        <a:rPr lang="en-US" dirty="0"/>
                        <a:t>⭐️ ⭐️ ⭐️</a:t>
                      </a:r>
                    </a:p>
                  </a:txBody>
                  <a:tcPr/>
                </a:tc>
                <a:extLst>
                  <a:ext uri="{0D108BD9-81ED-4DB2-BD59-A6C34878D82A}">
                    <a16:rowId xmlns:a16="http://schemas.microsoft.com/office/drawing/2014/main" val="2804660865"/>
                  </a:ext>
                </a:extLst>
              </a:tr>
            </a:tbl>
          </a:graphicData>
        </a:graphic>
      </p:graphicFrame>
      <p:sp>
        <p:nvSpPr>
          <p:cNvPr id="24" name="TextBox 23">
            <a:extLst>
              <a:ext uri="{FF2B5EF4-FFF2-40B4-BE49-F238E27FC236}">
                <a16:creationId xmlns:a16="http://schemas.microsoft.com/office/drawing/2014/main" id="{D428690B-5405-832F-485E-7A6032831C37}"/>
              </a:ext>
            </a:extLst>
          </p:cNvPr>
          <p:cNvSpPr txBox="1"/>
          <p:nvPr/>
        </p:nvSpPr>
        <p:spPr>
          <a:xfrm>
            <a:off x="411193" y="3430437"/>
            <a:ext cx="5942160" cy="3693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ptos"/>
                <a:cs typeface="Times New Roman"/>
              </a:rPr>
              <a:t>Designed to offload data-intensive workloads from CPUs</a:t>
            </a:r>
            <a:endParaRPr lang="en-US" dirty="0">
              <a:latin typeface="Aptos"/>
            </a:endParaRPr>
          </a:p>
        </p:txBody>
      </p:sp>
      <p:sp>
        <p:nvSpPr>
          <p:cNvPr id="3" name="TextBox 2">
            <a:extLst>
              <a:ext uri="{FF2B5EF4-FFF2-40B4-BE49-F238E27FC236}">
                <a16:creationId xmlns:a16="http://schemas.microsoft.com/office/drawing/2014/main" id="{FFC2EF1C-026A-1365-3BBF-3D0CAFB6C82F}"/>
              </a:ext>
            </a:extLst>
          </p:cNvPr>
          <p:cNvSpPr txBox="1"/>
          <p:nvPr/>
        </p:nvSpPr>
        <p:spPr>
          <a:xfrm>
            <a:off x="431320" y="4176622"/>
            <a:ext cx="5237672" cy="1739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More heterogenous data center</a:t>
            </a:r>
            <a:endParaRPr lang="en-US"/>
          </a:p>
          <a:p>
            <a:pPr marL="285750" indent="-285750">
              <a:buFont typeface="Arial"/>
              <a:buChar char="•"/>
            </a:pPr>
            <a:r>
              <a:rPr lang="en-US" dirty="0"/>
              <a:t>Tailored for data-intensive workloads, such as AI applications</a:t>
            </a:r>
          </a:p>
          <a:p>
            <a:pPr marL="285750" indent="-285750">
              <a:buFont typeface="Arial"/>
              <a:buChar char="•"/>
            </a:pPr>
            <a:r>
              <a:rPr lang="en-US" dirty="0"/>
              <a:t>Improve the overall data center efficiency</a:t>
            </a:r>
            <a:endParaRPr lang="en-US"/>
          </a:p>
          <a:p>
            <a:pPr marL="742950" lvl="1" indent="-285750">
              <a:buFont typeface="Arial"/>
              <a:buChar char="•"/>
            </a:pPr>
            <a:r>
              <a:rPr lang="en-US" dirty="0"/>
              <a:t>Smart resource utilization</a:t>
            </a:r>
          </a:p>
          <a:p>
            <a:pPr marL="742950" lvl="1" indent="-285750">
              <a:buFont typeface="Arial"/>
              <a:buChar char="•"/>
            </a:pPr>
            <a:r>
              <a:rPr lang="en-US" dirty="0"/>
              <a:t>Green computing</a:t>
            </a:r>
          </a:p>
        </p:txBody>
      </p:sp>
    </p:spTree>
    <p:extLst>
      <p:ext uri="{BB962C8B-B14F-4D97-AF65-F5344CB8AC3E}">
        <p14:creationId xmlns:p14="http://schemas.microsoft.com/office/powerpoint/2010/main" val="7279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A93C-C16A-3B64-28CE-00F64A755C37}"/>
              </a:ext>
            </a:extLst>
          </p:cNvPr>
          <p:cNvSpPr>
            <a:spLocks noGrp="1"/>
          </p:cNvSpPr>
          <p:nvPr>
            <p:ph type="title"/>
          </p:nvPr>
        </p:nvSpPr>
        <p:spPr/>
        <p:txBody>
          <a:bodyPr/>
          <a:lstStyle/>
          <a:p>
            <a:r>
              <a:rPr lang="en-US" dirty="0">
                <a:latin typeface="Arial"/>
                <a:cs typeface="Arial"/>
              </a:rPr>
              <a:t>Project Description</a:t>
            </a:r>
            <a:endParaRPr lang="en-US" dirty="0"/>
          </a:p>
        </p:txBody>
      </p:sp>
      <p:pic>
        <p:nvPicPr>
          <p:cNvPr id="5" name="Picture 4" descr="HPDF (High Performance Data Facility) Templates and Standards | Jefferson  Lab">
            <a:extLst>
              <a:ext uri="{FF2B5EF4-FFF2-40B4-BE49-F238E27FC236}">
                <a16:creationId xmlns:a16="http://schemas.microsoft.com/office/drawing/2014/main" id="{D9F5F31C-6213-489C-014C-3222C89EF92D}"/>
              </a:ext>
            </a:extLst>
          </p:cNvPr>
          <p:cNvPicPr>
            <a:picLocks noChangeAspect="1"/>
          </p:cNvPicPr>
          <p:nvPr/>
        </p:nvPicPr>
        <p:blipFill>
          <a:blip r:embed="rId3"/>
          <a:stretch>
            <a:fillRect/>
          </a:stretch>
        </p:blipFill>
        <p:spPr>
          <a:xfrm>
            <a:off x="501593" y="820918"/>
            <a:ext cx="2743199" cy="1784246"/>
          </a:xfrm>
          <a:prstGeom prst="rect">
            <a:avLst/>
          </a:prstGeom>
        </p:spPr>
      </p:pic>
      <p:pic>
        <p:nvPicPr>
          <p:cNvPr id="6" name="Picture 5" descr="eBPF - Wikipedia">
            <a:extLst>
              <a:ext uri="{FF2B5EF4-FFF2-40B4-BE49-F238E27FC236}">
                <a16:creationId xmlns:a16="http://schemas.microsoft.com/office/drawing/2014/main" id="{E39847D3-FD11-5F35-74CE-8F7622D3BF55}"/>
              </a:ext>
            </a:extLst>
          </p:cNvPr>
          <p:cNvPicPr>
            <a:picLocks noChangeAspect="1"/>
          </p:cNvPicPr>
          <p:nvPr/>
        </p:nvPicPr>
        <p:blipFill>
          <a:blip r:embed="rId4"/>
          <a:stretch>
            <a:fillRect/>
          </a:stretch>
        </p:blipFill>
        <p:spPr>
          <a:xfrm>
            <a:off x="254854" y="4486134"/>
            <a:ext cx="1683834" cy="602158"/>
          </a:xfrm>
          <a:prstGeom prst="rect">
            <a:avLst/>
          </a:prstGeom>
        </p:spPr>
      </p:pic>
      <p:pic>
        <p:nvPicPr>
          <p:cNvPr id="7" name="Picture 6" descr="NVIDIA BlueField-2 DPUs Set to Ship In 2021, Roadmaps BlueField-3&amp;4 By 2023">
            <a:extLst>
              <a:ext uri="{FF2B5EF4-FFF2-40B4-BE49-F238E27FC236}">
                <a16:creationId xmlns:a16="http://schemas.microsoft.com/office/drawing/2014/main" id="{91DF111F-9B02-01FA-CAC2-9CB01A6A0C67}"/>
              </a:ext>
            </a:extLst>
          </p:cNvPr>
          <p:cNvPicPr>
            <a:picLocks noChangeAspect="1"/>
          </p:cNvPicPr>
          <p:nvPr/>
        </p:nvPicPr>
        <p:blipFill rotWithShape="1">
          <a:blip r:embed="rId5"/>
          <a:srcRect l="26667" t="16071" r="27719" b="15476"/>
          <a:stretch/>
        </p:blipFill>
        <p:spPr>
          <a:xfrm>
            <a:off x="949101" y="2473347"/>
            <a:ext cx="1849313" cy="1628701"/>
          </a:xfrm>
          <a:prstGeom prst="rect">
            <a:avLst/>
          </a:prstGeom>
        </p:spPr>
      </p:pic>
      <p:pic>
        <p:nvPicPr>
          <p:cNvPr id="8" name="Picture 7" descr="What is Kubernetes?. What is Kubernetes? | by Jaydeep Patil | Medium">
            <a:extLst>
              <a:ext uri="{FF2B5EF4-FFF2-40B4-BE49-F238E27FC236}">
                <a16:creationId xmlns:a16="http://schemas.microsoft.com/office/drawing/2014/main" id="{2B122A01-134F-E720-30BD-11F766922BBB}"/>
              </a:ext>
            </a:extLst>
          </p:cNvPr>
          <p:cNvPicPr>
            <a:picLocks noChangeAspect="1"/>
          </p:cNvPicPr>
          <p:nvPr/>
        </p:nvPicPr>
        <p:blipFill>
          <a:blip r:embed="rId6"/>
          <a:stretch>
            <a:fillRect/>
          </a:stretch>
        </p:blipFill>
        <p:spPr>
          <a:xfrm>
            <a:off x="254855" y="5261338"/>
            <a:ext cx="1683834" cy="869797"/>
          </a:xfrm>
          <a:prstGeom prst="rect">
            <a:avLst/>
          </a:prstGeom>
        </p:spPr>
      </p:pic>
      <p:sp>
        <p:nvSpPr>
          <p:cNvPr id="3" name="TextBox 2">
            <a:extLst>
              <a:ext uri="{FF2B5EF4-FFF2-40B4-BE49-F238E27FC236}">
                <a16:creationId xmlns:a16="http://schemas.microsoft.com/office/drawing/2014/main" id="{0A505022-DD3A-29FA-87F2-EE0BB556EFAE}"/>
              </a:ext>
            </a:extLst>
          </p:cNvPr>
          <p:cNvSpPr txBox="1"/>
          <p:nvPr/>
        </p:nvSpPr>
        <p:spPr>
          <a:xfrm>
            <a:off x="5192503" y="1178838"/>
            <a:ext cx="6500519" cy="1015663"/>
          </a:xfrm>
          <a:prstGeom prst="rect">
            <a:avLst/>
          </a:prstGeom>
          <a:solidFill>
            <a:schemeClr val="accent4">
              <a:lumMod val="20000"/>
              <a:lumOff val="80000"/>
            </a:schemeClr>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ptos Display"/>
                <a:ea typeface="+mn-lt"/>
                <a:cs typeface="+mn-lt"/>
              </a:rPr>
              <a:t>Leveraging </a:t>
            </a:r>
            <a:r>
              <a:rPr lang="en-US" sz="2000" b="1" dirty="0">
                <a:solidFill>
                  <a:srgbClr val="0070C0"/>
                </a:solidFill>
                <a:latin typeface="Aptos Display"/>
                <a:ea typeface="+mn-lt"/>
                <a:cs typeface="+mn-lt"/>
              </a:rPr>
              <a:t>Data Processing Units (DPUs)</a:t>
            </a:r>
            <a:r>
              <a:rPr lang="en-US" sz="2000" dirty="0">
                <a:latin typeface="Aptos Display"/>
                <a:ea typeface="+mn-lt"/>
                <a:cs typeface="+mn-lt"/>
              </a:rPr>
              <a:t> within the HPDF-H early testbed to enhance future HPDF </a:t>
            </a:r>
            <a:r>
              <a:rPr lang="en-US" sz="2000" b="1" dirty="0">
                <a:solidFill>
                  <a:srgbClr val="0070C0"/>
                </a:solidFill>
                <a:latin typeface="Aptos Display"/>
                <a:ea typeface="+mn-lt"/>
                <a:cs typeface="+mn-lt"/>
              </a:rPr>
              <a:t>monitoring</a:t>
            </a:r>
            <a:r>
              <a:rPr lang="en-US" sz="2000" dirty="0">
                <a:solidFill>
                  <a:srgbClr val="0070C0"/>
                </a:solidFill>
                <a:latin typeface="Aptos Display"/>
                <a:ea typeface="+mn-lt"/>
                <a:cs typeface="+mn-lt"/>
              </a:rPr>
              <a:t> </a:t>
            </a:r>
            <a:r>
              <a:rPr lang="en-US" sz="2000" dirty="0">
                <a:latin typeface="Aptos Display"/>
                <a:ea typeface="+mn-lt"/>
                <a:cs typeface="+mn-lt"/>
              </a:rPr>
              <a:t>and </a:t>
            </a:r>
            <a:r>
              <a:rPr lang="en-US" sz="2000" b="1" dirty="0">
                <a:solidFill>
                  <a:srgbClr val="0070C0"/>
                </a:solidFill>
                <a:latin typeface="Aptos Display"/>
                <a:ea typeface="+mn-lt"/>
                <a:cs typeface="+mn-lt"/>
              </a:rPr>
              <a:t>Kubernetes</a:t>
            </a:r>
            <a:r>
              <a:rPr lang="en-US" sz="2000" dirty="0">
                <a:latin typeface="Aptos Display"/>
                <a:ea typeface="+mn-lt"/>
                <a:cs typeface="+mn-lt"/>
              </a:rPr>
              <a:t> provisioning services.</a:t>
            </a:r>
            <a:endParaRPr lang="en-US">
              <a:latin typeface="Aptos Display"/>
            </a:endParaRPr>
          </a:p>
        </p:txBody>
      </p:sp>
      <p:sp>
        <p:nvSpPr>
          <p:cNvPr id="24" name="TextBox 23">
            <a:extLst>
              <a:ext uri="{FF2B5EF4-FFF2-40B4-BE49-F238E27FC236}">
                <a16:creationId xmlns:a16="http://schemas.microsoft.com/office/drawing/2014/main" id="{3E55854C-6C12-EE5F-433C-1C68D60400E1}"/>
              </a:ext>
            </a:extLst>
          </p:cNvPr>
          <p:cNvSpPr txBox="1"/>
          <p:nvPr/>
        </p:nvSpPr>
        <p:spPr>
          <a:xfrm>
            <a:off x="5180783" y="2584094"/>
            <a:ext cx="6503211" cy="178074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1626"/>
              </a:lnSpc>
            </a:pPr>
            <a:r>
              <a:rPr lang="en-US" b="1" dirty="0">
                <a:solidFill>
                  <a:srgbClr val="0070C0"/>
                </a:solidFill>
                <a:latin typeface="Aptos"/>
                <a:cs typeface="Arial"/>
              </a:rPr>
              <a:t>Fine-grain telemetry</a:t>
            </a:r>
            <a:r>
              <a:rPr lang="en-US" b="1" dirty="0">
                <a:solidFill>
                  <a:schemeClr val="tx2">
                    <a:lumMod val="50000"/>
                    <a:lumOff val="50000"/>
                  </a:schemeClr>
                </a:solidFill>
                <a:latin typeface="Aptos"/>
                <a:cs typeface="Arial"/>
              </a:rPr>
              <a:t>​</a:t>
            </a:r>
            <a:endParaRPr lang="en-US" b="1">
              <a:solidFill>
                <a:schemeClr val="tx2">
                  <a:lumMod val="50000"/>
                  <a:lumOff val="50000"/>
                </a:schemeClr>
              </a:solidFill>
              <a:latin typeface="Aptos"/>
              <a:cs typeface="Arial"/>
            </a:endParaRPr>
          </a:p>
          <a:p>
            <a:pPr>
              <a:lnSpc>
                <a:spcPct val="101626"/>
              </a:lnSpc>
            </a:pPr>
            <a:r>
              <a:rPr lang="en-US" dirty="0">
                <a:latin typeface="Aptos"/>
                <a:cs typeface="Arial"/>
              </a:rPr>
              <a:t>Key technology:</a:t>
            </a:r>
          </a:p>
          <a:p>
            <a:pPr marL="285750" indent="-285750">
              <a:lnSpc>
                <a:spcPct val="101626"/>
              </a:lnSpc>
              <a:buFont typeface="Arial"/>
              <a:buChar char="•"/>
            </a:pPr>
            <a:r>
              <a:rPr lang="en-US" err="1">
                <a:latin typeface="Aptos"/>
                <a:cs typeface="Arial"/>
              </a:rPr>
              <a:t>eBPF</a:t>
            </a:r>
            <a:r>
              <a:rPr lang="en-US" dirty="0">
                <a:latin typeface="Aptos"/>
                <a:cs typeface="Arial"/>
              </a:rPr>
              <a:t> (extended Berkeley Packet Filter), RD. 2014</a:t>
            </a:r>
          </a:p>
          <a:p>
            <a:pPr marL="285750" indent="-285750">
              <a:lnSpc>
                <a:spcPct val="101626"/>
              </a:lnSpc>
              <a:buFont typeface="Arial"/>
              <a:buChar char="•"/>
            </a:pPr>
            <a:r>
              <a:rPr lang="en-US" dirty="0">
                <a:latin typeface="Aptos"/>
                <a:cs typeface="Arial"/>
              </a:rPr>
              <a:t>DOCA (NVIDIA DPU software framework), RD. 2021</a:t>
            </a:r>
          </a:p>
          <a:p>
            <a:pPr marL="285750" indent="-285750">
              <a:lnSpc>
                <a:spcPct val="101626"/>
              </a:lnSpc>
              <a:buFont typeface="Arial"/>
              <a:buChar char="•"/>
            </a:pPr>
            <a:r>
              <a:rPr lang="en-US" dirty="0">
                <a:latin typeface="Aptos"/>
                <a:cs typeface="Arial"/>
              </a:rPr>
              <a:t>DPDK (Data Plane Development Kit), RD. 2010</a:t>
            </a:r>
          </a:p>
          <a:p>
            <a:pPr marL="285750" indent="-285750">
              <a:lnSpc>
                <a:spcPct val="101626"/>
              </a:lnSpc>
              <a:buFont typeface="Arial"/>
              <a:buChar char="•"/>
            </a:pPr>
            <a:r>
              <a:rPr lang="en-US" dirty="0">
                <a:latin typeface="Aptos"/>
                <a:cs typeface="Arial"/>
              </a:rPr>
              <a:t>...</a:t>
            </a:r>
          </a:p>
        </p:txBody>
      </p:sp>
      <p:pic>
        <p:nvPicPr>
          <p:cNvPr id="25" name="Graphic 24" descr="Target with solid fill">
            <a:extLst>
              <a:ext uri="{FF2B5EF4-FFF2-40B4-BE49-F238E27FC236}">
                <a16:creationId xmlns:a16="http://schemas.microsoft.com/office/drawing/2014/main" id="{23C128CF-A40D-ACC3-3F00-E85186EFB5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1283" y="1225464"/>
            <a:ext cx="914400" cy="914400"/>
          </a:xfrm>
          <a:prstGeom prst="rect">
            <a:avLst/>
          </a:prstGeom>
        </p:spPr>
      </p:pic>
      <p:pic>
        <p:nvPicPr>
          <p:cNvPr id="4" name="Graphic 3" descr="Badge 1 outline">
            <a:extLst>
              <a:ext uri="{FF2B5EF4-FFF2-40B4-BE49-F238E27FC236}">
                <a16:creationId xmlns:a16="http://schemas.microsoft.com/office/drawing/2014/main" id="{7DAA98BE-A8F4-08B8-2854-CFCD64AC6D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72775" y="2971800"/>
            <a:ext cx="914400" cy="914400"/>
          </a:xfrm>
          <a:prstGeom prst="rect">
            <a:avLst/>
          </a:prstGeom>
        </p:spPr>
      </p:pic>
      <p:pic>
        <p:nvPicPr>
          <p:cNvPr id="9" name="Graphic 8" descr="Badge outline">
            <a:extLst>
              <a:ext uri="{FF2B5EF4-FFF2-40B4-BE49-F238E27FC236}">
                <a16:creationId xmlns:a16="http://schemas.microsoft.com/office/drawing/2014/main" id="{DA8DA368-D172-2DA3-04FA-85213D437F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72775" y="4709532"/>
            <a:ext cx="914400" cy="914400"/>
          </a:xfrm>
          <a:prstGeom prst="rect">
            <a:avLst/>
          </a:prstGeom>
        </p:spPr>
      </p:pic>
      <p:sp>
        <p:nvSpPr>
          <p:cNvPr id="10" name="TextBox 9">
            <a:extLst>
              <a:ext uri="{FF2B5EF4-FFF2-40B4-BE49-F238E27FC236}">
                <a16:creationId xmlns:a16="http://schemas.microsoft.com/office/drawing/2014/main" id="{04C9F780-D867-4721-C43D-B1D524E0A8BC}"/>
              </a:ext>
            </a:extLst>
          </p:cNvPr>
          <p:cNvSpPr txBox="1"/>
          <p:nvPr/>
        </p:nvSpPr>
        <p:spPr>
          <a:xfrm>
            <a:off x="5180093" y="4485245"/>
            <a:ext cx="6486571" cy="1805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1626"/>
              </a:lnSpc>
            </a:pPr>
            <a:r>
              <a:rPr lang="en-US" b="1" dirty="0">
                <a:solidFill>
                  <a:srgbClr val="0070C0"/>
                </a:solidFill>
                <a:latin typeface="Aptos"/>
                <a:cs typeface="Arial"/>
              </a:rPr>
              <a:t>Kubernetes deployment &amp; offloading​​</a:t>
            </a:r>
            <a:endParaRPr lang="en-US" b="1">
              <a:solidFill>
                <a:srgbClr val="0070C0"/>
              </a:solidFill>
              <a:latin typeface="Aptos"/>
              <a:cs typeface="Arial"/>
            </a:endParaRPr>
          </a:p>
          <a:p>
            <a:pPr>
              <a:lnSpc>
                <a:spcPct val="101626"/>
              </a:lnSpc>
            </a:pPr>
            <a:r>
              <a:rPr lang="en-US" dirty="0">
                <a:latin typeface="Aptos"/>
                <a:cs typeface="Arial"/>
              </a:rPr>
              <a:t>Key technology:</a:t>
            </a:r>
          </a:p>
          <a:p>
            <a:pPr marL="285750" indent="-285750">
              <a:lnSpc>
                <a:spcPct val="101626"/>
              </a:lnSpc>
              <a:buFont typeface="Arial"/>
              <a:buChar char="•"/>
            </a:pPr>
            <a:r>
              <a:rPr lang="en-US" dirty="0">
                <a:latin typeface="Aptos"/>
                <a:cs typeface="Arial"/>
              </a:rPr>
              <a:t>Kubernetes, RD. 2015</a:t>
            </a:r>
          </a:p>
          <a:p>
            <a:pPr marL="285750" indent="-285750">
              <a:lnSpc>
                <a:spcPct val="101626"/>
              </a:lnSpc>
              <a:buFont typeface="Arial"/>
              <a:buChar char="•"/>
            </a:pPr>
            <a:r>
              <a:rPr lang="en-US" dirty="0">
                <a:latin typeface="Aptos"/>
                <a:cs typeface="Arial"/>
              </a:rPr>
              <a:t>Cilium (</a:t>
            </a:r>
            <a:r>
              <a:rPr lang="en-US" err="1">
                <a:latin typeface="Aptos"/>
                <a:ea typeface="+mn-lt"/>
                <a:cs typeface="+mn-lt"/>
              </a:rPr>
              <a:t>eBPF</a:t>
            </a:r>
            <a:r>
              <a:rPr lang="en-US" dirty="0">
                <a:latin typeface="Aptos"/>
                <a:ea typeface="+mn-lt"/>
                <a:cs typeface="+mn-lt"/>
              </a:rPr>
              <a:t>-based Networking, Observability, Security), RD.2017</a:t>
            </a:r>
          </a:p>
          <a:p>
            <a:pPr marL="285750" indent="-285750">
              <a:lnSpc>
                <a:spcPct val="101626"/>
              </a:lnSpc>
              <a:buFont typeface="Arial"/>
              <a:buChar char="•"/>
            </a:pPr>
            <a:r>
              <a:rPr lang="en-US" dirty="0">
                <a:latin typeface="Aptos"/>
                <a:ea typeface="+mn-lt"/>
                <a:cs typeface="+mn-lt"/>
              </a:rPr>
              <a:t>...</a:t>
            </a:r>
          </a:p>
        </p:txBody>
      </p:sp>
      <p:pic>
        <p:nvPicPr>
          <p:cNvPr id="11" name="Picture 10" descr="Migrating Cilium from Legacy iptables Routing to Native eBPF Routing in  Production | by Denis GERMAIN | Deezer I/O">
            <a:extLst>
              <a:ext uri="{FF2B5EF4-FFF2-40B4-BE49-F238E27FC236}">
                <a16:creationId xmlns:a16="http://schemas.microsoft.com/office/drawing/2014/main" id="{511DD304-9DF5-2888-9496-BF316930F2B9}"/>
              </a:ext>
            </a:extLst>
          </p:cNvPr>
          <p:cNvPicPr>
            <a:picLocks noChangeAspect="1"/>
          </p:cNvPicPr>
          <p:nvPr/>
        </p:nvPicPr>
        <p:blipFill>
          <a:blip r:embed="rId13"/>
          <a:stretch>
            <a:fillRect/>
          </a:stretch>
        </p:blipFill>
        <p:spPr>
          <a:xfrm>
            <a:off x="2129639" y="5449539"/>
            <a:ext cx="1841810" cy="680658"/>
          </a:xfrm>
          <a:prstGeom prst="rect">
            <a:avLst/>
          </a:prstGeom>
        </p:spPr>
      </p:pic>
      <p:pic>
        <p:nvPicPr>
          <p:cNvPr id="12" name="Picture 11" descr="DPDK Support | PcapPlusPlus">
            <a:extLst>
              <a:ext uri="{FF2B5EF4-FFF2-40B4-BE49-F238E27FC236}">
                <a16:creationId xmlns:a16="http://schemas.microsoft.com/office/drawing/2014/main" id="{15DFF51B-9892-1BF8-020D-091C3E6CF2D1}"/>
              </a:ext>
            </a:extLst>
          </p:cNvPr>
          <p:cNvPicPr>
            <a:picLocks noChangeAspect="1"/>
          </p:cNvPicPr>
          <p:nvPr/>
        </p:nvPicPr>
        <p:blipFill>
          <a:blip r:embed="rId14"/>
          <a:stretch>
            <a:fillRect/>
          </a:stretch>
        </p:blipFill>
        <p:spPr>
          <a:xfrm>
            <a:off x="2129639" y="4570604"/>
            <a:ext cx="1971905" cy="597699"/>
          </a:xfrm>
          <a:prstGeom prst="rect">
            <a:avLst/>
          </a:prstGeom>
        </p:spPr>
      </p:pic>
      <p:sp>
        <p:nvSpPr>
          <p:cNvPr id="14" name="Footer Placeholder 3">
            <a:extLst>
              <a:ext uri="{FF2B5EF4-FFF2-40B4-BE49-F238E27FC236}">
                <a16:creationId xmlns:a16="http://schemas.microsoft.com/office/drawing/2014/main" id="{B5CBF35B-65ED-23B9-A1C8-297FCDA972C3}"/>
              </a:ext>
            </a:extLst>
          </p:cNvPr>
          <p:cNvSpPr>
            <a:spLocks noGrp="1"/>
          </p:cNvSpPr>
          <p:nvPr>
            <p:ph type="ftr" sz="quarter" idx="11"/>
          </p:nvPr>
        </p:nvSpPr>
        <p:spPr>
          <a:xfrm>
            <a:off x="411893" y="6467336"/>
            <a:ext cx="5223851" cy="311322"/>
          </a:xfrm>
        </p:spPr>
        <p:txBody>
          <a:bodyPr/>
          <a:lstStyle/>
          <a:p>
            <a:r>
              <a:rPr lang="en-US" dirty="0">
                <a:latin typeface="Arial"/>
                <a:cs typeface="Arial"/>
              </a:rPr>
              <a:t>Broader Use Cases for Data Processing Units in HPDF-H Testbeds</a:t>
            </a:r>
            <a:endParaRPr lang="en-US" dirty="0"/>
          </a:p>
        </p:txBody>
      </p:sp>
      <p:sp>
        <p:nvSpPr>
          <p:cNvPr id="15" name="Slide Number Placeholder 4">
            <a:extLst>
              <a:ext uri="{FF2B5EF4-FFF2-40B4-BE49-F238E27FC236}">
                <a16:creationId xmlns:a16="http://schemas.microsoft.com/office/drawing/2014/main" id="{A465AE64-7332-E6B6-418A-CEC2FCB97706}"/>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297701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a:cs typeface="Arial"/>
              </a:rPr>
              <a:t>Scope</a:t>
            </a:r>
            <a:endParaRPr lang="en-US" sz="2700" dirty="0">
              <a:cs typeface="Arial"/>
            </a:endParaRPr>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7" name="Content Placeholder 5">
            <a:extLst>
              <a:ext uri="{FF2B5EF4-FFF2-40B4-BE49-F238E27FC236}">
                <a16:creationId xmlns:a16="http://schemas.microsoft.com/office/drawing/2014/main" id="{6F9B3B00-40B1-E0AD-C728-9AB930CEEE21}"/>
              </a:ext>
            </a:extLst>
          </p:cNvPr>
          <p:cNvPicPr>
            <a:picLocks noGrp="1" noChangeAspect="1"/>
          </p:cNvPicPr>
          <p:nvPr>
            <p:ph idx="1"/>
          </p:nvPr>
        </p:nvPicPr>
        <p:blipFill>
          <a:blip r:embed="rId3"/>
          <a:stretch>
            <a:fillRect/>
          </a:stretch>
        </p:blipFill>
        <p:spPr>
          <a:xfrm>
            <a:off x="415108" y="1082811"/>
            <a:ext cx="6231276" cy="3291008"/>
          </a:xfrm>
        </p:spPr>
      </p:pic>
      <p:sp>
        <p:nvSpPr>
          <p:cNvPr id="8" name="TextBox 7">
            <a:extLst>
              <a:ext uri="{FF2B5EF4-FFF2-40B4-BE49-F238E27FC236}">
                <a16:creationId xmlns:a16="http://schemas.microsoft.com/office/drawing/2014/main" id="{02B7B71A-5625-628E-0F33-3468B02F7C06}"/>
              </a:ext>
            </a:extLst>
          </p:cNvPr>
          <p:cNvSpPr txBox="1"/>
          <p:nvPr/>
        </p:nvSpPr>
        <p:spPr>
          <a:xfrm>
            <a:off x="1168086" y="4485417"/>
            <a:ext cx="4460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Times New Roman"/>
                <a:cs typeface="Times New Roman"/>
              </a:rPr>
              <a:t>Current IRIAD testbed and its high-speed interconnection</a:t>
            </a:r>
          </a:p>
        </p:txBody>
      </p:sp>
      <p:pic>
        <p:nvPicPr>
          <p:cNvPr id="3" name="Picture 2" descr="IRIAD testbed">
            <a:extLst>
              <a:ext uri="{FF2B5EF4-FFF2-40B4-BE49-F238E27FC236}">
                <a16:creationId xmlns:a16="http://schemas.microsoft.com/office/drawing/2014/main" id="{1EA82FC7-D5E2-835B-259B-D3F3E6296A10}"/>
              </a:ext>
              <a:ext uri="{C183D7F6-B498-43B3-948B-1728B52AA6E4}">
                <adec:decorative xmlns:adec="http://schemas.microsoft.com/office/drawing/2017/decorative" val="0"/>
              </a:ext>
            </a:extLst>
          </p:cNvPr>
          <p:cNvPicPr>
            <a:picLocks noChangeAspect="1"/>
          </p:cNvPicPr>
          <p:nvPr/>
        </p:nvPicPr>
        <p:blipFill rotWithShape="1">
          <a:blip r:embed="rId4"/>
          <a:srcRect l="4829" t="6051" r="-1207" b="6051"/>
          <a:stretch/>
        </p:blipFill>
        <p:spPr>
          <a:xfrm>
            <a:off x="7593761" y="1082615"/>
            <a:ext cx="4214658" cy="5128938"/>
          </a:xfrm>
          <a:prstGeom prst="rect">
            <a:avLst/>
          </a:prstGeom>
        </p:spPr>
      </p:pic>
      <p:pic>
        <p:nvPicPr>
          <p:cNvPr id="9" name="Graphic 8" descr="Right pointing backhand index with solid fill">
            <a:extLst>
              <a:ext uri="{FF2B5EF4-FFF2-40B4-BE49-F238E27FC236}">
                <a16:creationId xmlns:a16="http://schemas.microsoft.com/office/drawing/2014/main" id="{3F96DF33-BC30-B8A8-B87D-24F6DD00F8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620000">
            <a:off x="6285781" y="3110295"/>
            <a:ext cx="914400" cy="914400"/>
          </a:xfrm>
          <a:prstGeom prst="rect">
            <a:avLst/>
          </a:prstGeom>
        </p:spPr>
      </p:pic>
      <p:sp>
        <p:nvSpPr>
          <p:cNvPr id="12" name="TextBox 11">
            <a:extLst>
              <a:ext uri="{FF2B5EF4-FFF2-40B4-BE49-F238E27FC236}">
                <a16:creationId xmlns:a16="http://schemas.microsoft.com/office/drawing/2014/main" id="{3AAD2899-E8F1-A0BA-9111-66981C31C115}"/>
              </a:ext>
            </a:extLst>
          </p:cNvPr>
          <p:cNvSpPr txBox="1"/>
          <p:nvPr/>
        </p:nvSpPr>
        <p:spPr>
          <a:xfrm>
            <a:off x="416943" y="4902679"/>
            <a:ext cx="6822056" cy="1323439"/>
          </a:xfrm>
          <a:prstGeom prst="rect">
            <a:avLst/>
          </a:prstGeom>
          <a:solidFill>
            <a:schemeClr val="accent4">
              <a:lumMod val="20000"/>
              <a:lumOff val="80000"/>
            </a:schemeClr>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85750">
              <a:buFont typeface="Arial" panose="020B0604020202020204" pitchFamily="34" charset="0"/>
              <a:buChar char="•"/>
            </a:pPr>
            <a:r>
              <a:rPr lang="en-US" sz="2000" dirty="0">
                <a:latin typeface="Aptos Display"/>
                <a:ea typeface="+mn-lt"/>
                <a:cs typeface="+mn-lt"/>
              </a:rPr>
              <a:t>Next-generation </a:t>
            </a:r>
            <a:r>
              <a:rPr lang="en-US" sz="2000" dirty="0">
                <a:solidFill>
                  <a:srgbClr val="0070C0"/>
                </a:solidFill>
                <a:latin typeface="Aptos Display"/>
                <a:ea typeface="+mn-lt"/>
                <a:cs typeface="+mn-lt"/>
              </a:rPr>
              <a:t>milli-second level</a:t>
            </a:r>
            <a:r>
              <a:rPr lang="en-US" sz="2000" dirty="0">
                <a:latin typeface="Aptos Display"/>
                <a:ea typeface="+mn-lt"/>
                <a:cs typeface="+mn-lt"/>
              </a:rPr>
              <a:t> telemetry demonstrator to match the future 400Gbps HPDF data transfer nodes.</a:t>
            </a:r>
          </a:p>
          <a:p>
            <a:pPr indent="-285750">
              <a:buFont typeface="Arial" panose="020B0604020202020204" pitchFamily="34" charset="0"/>
              <a:buChar char="•"/>
            </a:pPr>
            <a:r>
              <a:rPr lang="en-US" sz="2000" dirty="0">
                <a:latin typeface="Aptos Display"/>
                <a:ea typeface="+mn-lt"/>
                <a:cs typeface="+mn-lt"/>
              </a:rPr>
              <a:t>Orchestration, auto management of HPDF </a:t>
            </a:r>
            <a:r>
              <a:rPr lang="en-US" sz="2000" dirty="0">
                <a:solidFill>
                  <a:srgbClr val="0070C0"/>
                </a:solidFill>
                <a:latin typeface="Aptos Display"/>
                <a:ea typeface="+mn-lt"/>
                <a:cs typeface="+mn-lt"/>
              </a:rPr>
              <a:t>data streaming</a:t>
            </a:r>
            <a:r>
              <a:rPr lang="en-US" sz="2000" dirty="0">
                <a:latin typeface="Aptos Display"/>
                <a:ea typeface="+mn-lt"/>
                <a:cs typeface="+mn-lt"/>
              </a:rPr>
              <a:t> services and </a:t>
            </a:r>
            <a:r>
              <a:rPr lang="en-US" sz="2000" dirty="0">
                <a:solidFill>
                  <a:srgbClr val="0070C0"/>
                </a:solidFill>
                <a:latin typeface="Aptos Display"/>
                <a:ea typeface="+mn-lt"/>
                <a:cs typeface="+mn-lt"/>
              </a:rPr>
              <a:t>DPU offloading</a:t>
            </a:r>
            <a:r>
              <a:rPr lang="en-US" sz="2000" dirty="0">
                <a:latin typeface="Aptos Display"/>
                <a:ea typeface="+mn-lt"/>
                <a:cs typeface="+mn-lt"/>
              </a:rPr>
              <a:t>.</a:t>
            </a:r>
          </a:p>
        </p:txBody>
      </p:sp>
    </p:spTree>
    <p:extLst>
      <p:ext uri="{BB962C8B-B14F-4D97-AF65-F5344CB8AC3E}">
        <p14:creationId xmlns:p14="http://schemas.microsoft.com/office/powerpoint/2010/main" val="188016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B21A-E19F-AC57-0A14-18C15D9CBDDF}"/>
              </a:ext>
            </a:extLst>
          </p:cNvPr>
          <p:cNvSpPr>
            <a:spLocks noGrp="1"/>
          </p:cNvSpPr>
          <p:nvPr>
            <p:ph type="title"/>
          </p:nvPr>
        </p:nvSpPr>
        <p:spPr/>
        <p:txBody>
          <a:bodyPr/>
          <a:lstStyle/>
          <a:p>
            <a:r>
              <a:rPr lang="en-US" dirty="0">
                <a:latin typeface="Arial"/>
                <a:cs typeface="Arial"/>
              </a:rPr>
              <a:t>Impact</a:t>
            </a:r>
            <a:endParaRPr lang="en-US" dirty="0"/>
          </a:p>
        </p:txBody>
      </p:sp>
      <p:sp>
        <p:nvSpPr>
          <p:cNvPr id="3" name="Content Placeholder 2">
            <a:extLst>
              <a:ext uri="{FF2B5EF4-FFF2-40B4-BE49-F238E27FC236}">
                <a16:creationId xmlns:a16="http://schemas.microsoft.com/office/drawing/2014/main" id="{8E8405EA-7BA9-89EF-3A6F-D7FBFEA9AF72}"/>
              </a:ext>
            </a:extLst>
          </p:cNvPr>
          <p:cNvSpPr>
            <a:spLocks noGrp="1"/>
          </p:cNvSpPr>
          <p:nvPr>
            <p:ph idx="1"/>
          </p:nvPr>
        </p:nvSpPr>
        <p:spPr>
          <a:xfrm>
            <a:off x="411892" y="966055"/>
            <a:ext cx="5923083" cy="5381694"/>
          </a:xfrm>
        </p:spPr>
        <p:txBody>
          <a:bodyPr vert="horz" lIns="91440" tIns="45720" rIns="91440" bIns="45720" rtlCol="0" anchor="t">
            <a:normAutofit/>
          </a:bodyPr>
          <a:lstStyle/>
          <a:p>
            <a:r>
              <a:rPr lang="en-US" dirty="0">
                <a:latin typeface="Arial"/>
                <a:cs typeface="Arial"/>
              </a:rPr>
              <a:t>Data center management: </a:t>
            </a:r>
            <a:r>
              <a:rPr lang="en-US" b="1" i="1" dirty="0">
                <a:solidFill>
                  <a:srgbClr val="0070C0"/>
                </a:solidFill>
                <a:latin typeface="Arial"/>
                <a:cs typeface="Arial"/>
              </a:rPr>
              <a:t>microburst</a:t>
            </a:r>
            <a:r>
              <a:rPr lang="en-US" b="1" i="1" dirty="0">
                <a:solidFill>
                  <a:schemeClr val="accent1">
                    <a:lumMod val="60000"/>
                    <a:lumOff val="40000"/>
                  </a:schemeClr>
                </a:solidFill>
                <a:latin typeface="Arial"/>
                <a:cs typeface="Arial"/>
              </a:rPr>
              <a:t> </a:t>
            </a:r>
            <a:r>
              <a:rPr lang="en-US" dirty="0">
                <a:latin typeface="Arial"/>
                <a:cs typeface="Arial"/>
              </a:rPr>
              <a:t>detection</a:t>
            </a:r>
            <a:endParaRPr lang="en-US" dirty="0"/>
          </a:p>
        </p:txBody>
      </p:sp>
      <p:sp>
        <p:nvSpPr>
          <p:cNvPr id="5" name="Footer Placeholder 3">
            <a:extLst>
              <a:ext uri="{FF2B5EF4-FFF2-40B4-BE49-F238E27FC236}">
                <a16:creationId xmlns:a16="http://schemas.microsoft.com/office/drawing/2014/main" id="{82CD2ED4-4969-26BB-96BB-E011E752D4F4}"/>
              </a:ext>
            </a:extLst>
          </p:cNvPr>
          <p:cNvSpPr>
            <a:spLocks noGrp="1"/>
          </p:cNvSpPr>
          <p:nvPr>
            <p:ph type="ftr" sz="quarter" idx="11"/>
          </p:nvPr>
        </p:nvSpPr>
        <p:spPr>
          <a:xfrm>
            <a:off x="411893" y="6467336"/>
            <a:ext cx="5223851" cy="311322"/>
          </a:xfrm>
        </p:spPr>
        <p:txBody>
          <a:bodyPr/>
          <a:lstStyle/>
          <a:p>
            <a:r>
              <a:rPr lang="en-US" dirty="0">
                <a:latin typeface="Arial"/>
                <a:cs typeface="Arial"/>
              </a:rPr>
              <a:t>Broader Use Cases for Data Processing Units in HPDF-H Testbeds</a:t>
            </a:r>
            <a:endParaRPr lang="en-US" dirty="0"/>
          </a:p>
        </p:txBody>
      </p:sp>
      <p:pic>
        <p:nvPicPr>
          <p:cNvPr id="8" name="Picture 7" descr="Chart, histogram&#10;&#10;Description automatically generated">
            <a:extLst>
              <a:ext uri="{FF2B5EF4-FFF2-40B4-BE49-F238E27FC236}">
                <a16:creationId xmlns:a16="http://schemas.microsoft.com/office/drawing/2014/main" id="{19558919-4441-8549-D811-4BC78A0BD186}"/>
              </a:ext>
            </a:extLst>
          </p:cNvPr>
          <p:cNvPicPr>
            <a:picLocks noChangeAspect="1"/>
          </p:cNvPicPr>
          <p:nvPr/>
        </p:nvPicPr>
        <p:blipFill>
          <a:blip r:embed="rId3"/>
          <a:stretch>
            <a:fillRect/>
          </a:stretch>
        </p:blipFill>
        <p:spPr>
          <a:xfrm>
            <a:off x="679471" y="1869259"/>
            <a:ext cx="4741852" cy="3576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9ADD11FF-F996-4F18-8235-4D4473B33C17}"/>
              </a:ext>
            </a:extLst>
          </p:cNvPr>
          <p:cNvSpPr txBox="1"/>
          <p:nvPr/>
        </p:nvSpPr>
        <p:spPr>
          <a:xfrm>
            <a:off x="719883" y="5597816"/>
            <a:ext cx="4667498" cy="338554"/>
          </a:xfrm>
          <a:prstGeom prst="rect">
            <a:avLst/>
          </a:prstGeom>
          <a:solidFill>
            <a:schemeClr val="accent4">
              <a:lumMod val="40000"/>
              <a:lumOff val="60000"/>
            </a:schemeClr>
          </a:solidFill>
          <a:ln>
            <a:solidFill>
              <a:schemeClr val="accent4">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Network congestions occur at milli-second level!</a:t>
            </a:r>
          </a:p>
        </p:txBody>
      </p:sp>
      <p:sp>
        <p:nvSpPr>
          <p:cNvPr id="11" name="Content Placeholder 2">
            <a:extLst>
              <a:ext uri="{FF2B5EF4-FFF2-40B4-BE49-F238E27FC236}">
                <a16:creationId xmlns:a16="http://schemas.microsoft.com/office/drawing/2014/main" id="{DC2C03BF-C41B-F8CF-C73C-1417858D926C}"/>
              </a:ext>
            </a:extLst>
          </p:cNvPr>
          <p:cNvSpPr txBox="1">
            <a:spLocks/>
          </p:cNvSpPr>
          <p:nvPr/>
        </p:nvSpPr>
        <p:spPr>
          <a:xfrm>
            <a:off x="6056443" y="967493"/>
            <a:ext cx="5923083" cy="53816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mn-cs"/>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Advanced HPDF software development</a:t>
            </a:r>
            <a:endParaRPr lang="en-US" dirty="0">
              <a:cs typeface="Arial"/>
            </a:endParaRPr>
          </a:p>
        </p:txBody>
      </p:sp>
      <p:pic>
        <p:nvPicPr>
          <p:cNvPr id="17" name="Picture 16" descr="Graphical user interface, diagram, website&#10;&#10;Description automatically generated">
            <a:extLst>
              <a:ext uri="{FF2B5EF4-FFF2-40B4-BE49-F238E27FC236}">
                <a16:creationId xmlns:a16="http://schemas.microsoft.com/office/drawing/2014/main" id="{4C8DBB5F-0DC4-717D-A655-265F3AE148A8}"/>
              </a:ext>
            </a:extLst>
          </p:cNvPr>
          <p:cNvPicPr>
            <a:picLocks noChangeAspect="1"/>
          </p:cNvPicPr>
          <p:nvPr/>
        </p:nvPicPr>
        <p:blipFill>
          <a:blip r:embed="rId4"/>
          <a:stretch>
            <a:fillRect/>
          </a:stretch>
        </p:blipFill>
        <p:spPr>
          <a:xfrm>
            <a:off x="5637877" y="2005641"/>
            <a:ext cx="6350886" cy="3594341"/>
          </a:xfrm>
          <a:prstGeom prst="rect">
            <a:avLst/>
          </a:prstGeom>
        </p:spPr>
      </p:pic>
      <p:pic>
        <p:nvPicPr>
          <p:cNvPr id="20" name="Graphic 19" descr="Right pointing backhand index with solid fill">
            <a:extLst>
              <a:ext uri="{FF2B5EF4-FFF2-40B4-BE49-F238E27FC236}">
                <a16:creationId xmlns:a16="http://schemas.microsoft.com/office/drawing/2014/main" id="{5E9A9704-59E8-5A68-16E8-E74E6D35EE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140000">
            <a:off x="11238781" y="4495800"/>
            <a:ext cx="914400" cy="914400"/>
          </a:xfrm>
          <a:prstGeom prst="rect">
            <a:avLst/>
          </a:prstGeom>
        </p:spPr>
      </p:pic>
      <p:pic>
        <p:nvPicPr>
          <p:cNvPr id="21" name="Graphic 20" descr="Right pointing backhand index with solid fill">
            <a:extLst>
              <a:ext uri="{FF2B5EF4-FFF2-40B4-BE49-F238E27FC236}">
                <a16:creationId xmlns:a16="http://schemas.microsoft.com/office/drawing/2014/main" id="{5B7A233F-2A8E-4822-0355-376791F75C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60000">
            <a:off x="6075306" y="3201837"/>
            <a:ext cx="914400" cy="914400"/>
          </a:xfrm>
          <a:prstGeom prst="rect">
            <a:avLst/>
          </a:prstGeom>
        </p:spPr>
      </p:pic>
      <p:sp>
        <p:nvSpPr>
          <p:cNvPr id="22" name="TextBox 21">
            <a:extLst>
              <a:ext uri="{FF2B5EF4-FFF2-40B4-BE49-F238E27FC236}">
                <a16:creationId xmlns:a16="http://schemas.microsoft.com/office/drawing/2014/main" id="{0EE9407F-E4D7-2B30-9FA9-9FF0CD5DB956}"/>
              </a:ext>
            </a:extLst>
          </p:cNvPr>
          <p:cNvSpPr txBox="1"/>
          <p:nvPr/>
        </p:nvSpPr>
        <p:spPr>
          <a:xfrm>
            <a:off x="7433017" y="5597816"/>
            <a:ext cx="31797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Planned HPDF software stack</a:t>
            </a:r>
          </a:p>
        </p:txBody>
      </p:sp>
      <p:sp>
        <p:nvSpPr>
          <p:cNvPr id="6" name="Slide Number Placeholder 4">
            <a:extLst>
              <a:ext uri="{FF2B5EF4-FFF2-40B4-BE49-F238E27FC236}">
                <a16:creationId xmlns:a16="http://schemas.microsoft.com/office/drawing/2014/main" id="{39D57041-C14B-0706-BE92-4FD3FCDB9D72}"/>
              </a:ext>
            </a:extLst>
          </p:cNvPr>
          <p:cNvSpPr>
            <a:spLocks noGrp="1"/>
          </p:cNvSpPr>
          <p:nvPr>
            <p:ph type="sldNum" sz="quarter" idx="12"/>
          </p:nvPr>
        </p:nvSpPr>
        <p:spPr>
          <a:xfrm>
            <a:off x="5635743" y="6467336"/>
            <a:ext cx="714877" cy="303364"/>
          </a:xfrm>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185662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Arial"/>
                <a:cs typeface="Arial"/>
              </a:rPr>
              <a:t>Strategy value to the Laboratory’s mission</a:t>
            </a:r>
            <a:endParaRPr lang="en-US" dirty="0">
              <a:cs typeface="Arial"/>
            </a:endParaRPr>
          </a:p>
        </p:txBody>
      </p:sp>
      <p:sp>
        <p:nvSpPr>
          <p:cNvPr id="3" name="Content Placeholder 2"/>
          <p:cNvSpPr>
            <a:spLocks noGrp="1"/>
          </p:cNvSpPr>
          <p:nvPr>
            <p:ph idx="1"/>
          </p:nvPr>
        </p:nvSpPr>
        <p:spPr/>
        <p:txBody>
          <a:bodyPr vert="horz" lIns="91440" tIns="45720" rIns="91440" bIns="45720" rtlCol="0" anchor="t">
            <a:normAutofit/>
          </a:bodyPr>
          <a:lstStyle/>
          <a:p>
            <a:pPr marL="285750" indent="-285750"/>
            <a:r>
              <a:rPr lang="en-US" sz="1600" b="1" dirty="0">
                <a:solidFill>
                  <a:schemeClr val="bg1">
                    <a:lumMod val="75000"/>
                  </a:schemeClr>
                </a:solidFill>
                <a:latin typeface="Aptos"/>
                <a:cs typeface="Arial"/>
              </a:rPr>
              <a:t>Nuclear Physics Research</a:t>
            </a:r>
            <a:r>
              <a:rPr lang="en-US" sz="1600" dirty="0">
                <a:solidFill>
                  <a:schemeClr val="bg1">
                    <a:lumMod val="75000"/>
                  </a:schemeClr>
                </a:solidFill>
                <a:latin typeface="Aptos"/>
                <a:cs typeface="Arial"/>
              </a:rPr>
              <a:t>: R&amp;D leading to or supporting new scientific research directions and new generation of experiments which leverage existing TJNAF research areas or facilities, including investigations of scientific reach of electron scattering at </a:t>
            </a:r>
            <a:r>
              <a:rPr lang="en-US" sz="1600" b="1" dirty="0">
                <a:solidFill>
                  <a:schemeClr val="bg1">
                    <a:lumMod val="75000"/>
                  </a:schemeClr>
                </a:solidFill>
                <a:latin typeface="Aptos"/>
                <a:cs typeface="Arial"/>
              </a:rPr>
              <a:t>higher energies or beam intensities.</a:t>
            </a:r>
            <a:r>
              <a:rPr lang="en-US" sz="1600" dirty="0">
                <a:solidFill>
                  <a:schemeClr val="bg1">
                    <a:lumMod val="75000"/>
                  </a:schemeClr>
                </a:solidFill>
                <a:latin typeface="Aptos"/>
                <a:cs typeface="Arial"/>
              </a:rPr>
              <a:t> Proposals that would enable nuclear physics capability to be exploited in other areas, such as high-energy physics, will also be considered.</a:t>
            </a:r>
          </a:p>
          <a:p>
            <a:pPr marL="285750" indent="-285750"/>
            <a:r>
              <a:rPr lang="en-US" sz="1600" b="1" dirty="0">
                <a:solidFill>
                  <a:srgbClr val="5B6065"/>
                </a:solidFill>
                <a:latin typeface="Aptos"/>
                <a:cs typeface="Arial"/>
              </a:rPr>
              <a:t>Data and Computational S&amp;T</a:t>
            </a:r>
            <a:r>
              <a:rPr lang="en-US" sz="1600" dirty="0">
                <a:solidFill>
                  <a:srgbClr val="5B6065"/>
                </a:solidFill>
                <a:latin typeface="Aptos"/>
                <a:cs typeface="Arial"/>
              </a:rPr>
              <a:t>: Areas of interest include projects at the intersection between data science other laboratory core capabilities, such as detector simulation, </a:t>
            </a:r>
            <a:r>
              <a:rPr lang="en-US" sz="1600" b="1" u="sng" dirty="0">
                <a:solidFill>
                  <a:srgbClr val="0070C0"/>
                </a:solidFill>
                <a:latin typeface="Aptos"/>
                <a:cs typeface="Arial"/>
              </a:rPr>
              <a:t>science and/or technology demonstrators for HPDF and automated operations for data centers</a:t>
            </a:r>
            <a:r>
              <a:rPr lang="en-US" sz="1600" dirty="0">
                <a:solidFill>
                  <a:srgbClr val="5B6065"/>
                </a:solidFill>
                <a:latin typeface="Aptos"/>
                <a:cs typeface="Arial"/>
              </a:rPr>
              <a:t>, EIC and CEBAF.  In addition, proposals in mission expansion activities such as the application of Data Science to facilities outside of TJNAF and emerging priorities in applied computer science, cyber security, health, climate, and Data Science R&amp;D will be encouraged.</a:t>
            </a:r>
            <a:endParaRPr lang="en-US" sz="1600">
              <a:solidFill>
                <a:srgbClr val="000000"/>
              </a:solidFill>
              <a:latin typeface="Aptos"/>
              <a:cs typeface="Arial"/>
            </a:endParaRPr>
          </a:p>
          <a:p>
            <a:pPr marL="285750" indent="-285750"/>
            <a:r>
              <a:rPr lang="en-US" sz="1600" b="1" dirty="0">
                <a:solidFill>
                  <a:schemeClr val="bg1">
                    <a:lumMod val="75000"/>
                  </a:schemeClr>
                </a:solidFill>
                <a:latin typeface="Aptos"/>
                <a:cs typeface="Arial"/>
              </a:rPr>
              <a:t>Advanced Detector Technologies</a:t>
            </a:r>
            <a:r>
              <a:rPr lang="en-US" sz="1600" dirty="0">
                <a:solidFill>
                  <a:schemeClr val="bg1">
                    <a:lumMod val="75000"/>
                  </a:schemeClr>
                </a:solidFill>
                <a:latin typeface="Aptos"/>
                <a:cs typeface="Arial"/>
              </a:rPr>
              <a:t>: Areas of interest include development of advanced detector and related technologies that facilitate novel approaches in capability, size, performance or cost for the broad TJNAF science program - including science </a:t>
            </a:r>
            <a:r>
              <a:rPr lang="en-US" sz="1600" b="1" dirty="0">
                <a:solidFill>
                  <a:schemeClr val="bg1">
                    <a:lumMod val="75000"/>
                  </a:schemeClr>
                </a:solidFill>
                <a:latin typeface="Aptos"/>
                <a:cs typeface="Arial"/>
              </a:rPr>
              <a:t>at 22 GeV energies,</a:t>
            </a:r>
            <a:r>
              <a:rPr lang="en-US" sz="1600" dirty="0">
                <a:solidFill>
                  <a:schemeClr val="bg1">
                    <a:lumMod val="75000"/>
                  </a:schemeClr>
                </a:solidFill>
                <a:latin typeface="Aptos"/>
                <a:cs typeface="Arial"/>
              </a:rPr>
              <a:t> detectors that can accept high luminosity beams,  and detector applications in medicine and industry.  </a:t>
            </a:r>
          </a:p>
          <a:p>
            <a:pPr marL="285750" indent="-285750"/>
            <a:r>
              <a:rPr lang="en-US" sz="1600" b="1" dirty="0">
                <a:solidFill>
                  <a:schemeClr val="bg1">
                    <a:lumMod val="75000"/>
                  </a:schemeClr>
                </a:solidFill>
                <a:latin typeface="Aptos"/>
                <a:cs typeface="Arial"/>
              </a:rPr>
              <a:t>Accelerator S&amp;T:</a:t>
            </a:r>
            <a:r>
              <a:rPr lang="en-US" sz="1600" dirty="0">
                <a:solidFill>
                  <a:schemeClr val="bg1">
                    <a:lumMod val="75000"/>
                  </a:schemeClr>
                </a:solidFill>
                <a:latin typeface="Aptos"/>
                <a:cs typeface="Arial"/>
              </a:rPr>
              <a:t> Areas of interest include R&amp;D toward a cost-effective energy upgrade to 22 GeV, and toward a positron beam at 12 GeV. Proposed work will be based on TJNAF’s core strengths in accelerator science and technology. </a:t>
            </a:r>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81884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Arial"/>
                <a:cs typeface="Arial"/>
              </a:rPr>
              <a:t>Innovation</a:t>
            </a:r>
            <a:endParaRPr lang="en-US" dirty="0">
              <a:cs typeface="Arial"/>
            </a:endParaRPr>
          </a:p>
        </p:txBody>
      </p:sp>
      <p:sp>
        <p:nvSpPr>
          <p:cNvPr id="3" name="Content Placeholder 2"/>
          <p:cNvSpPr>
            <a:spLocks noGrp="1"/>
          </p:cNvSpPr>
          <p:nvPr>
            <p:ph idx="1"/>
          </p:nvPr>
        </p:nvSpPr>
        <p:spPr>
          <a:xfrm>
            <a:off x="411892" y="966055"/>
            <a:ext cx="11645270" cy="5381694"/>
          </a:xfrm>
        </p:spPr>
        <p:txBody>
          <a:bodyPr vert="horz" lIns="91440" tIns="45720" rIns="91440" bIns="45720" rtlCol="0" anchor="t">
            <a:normAutofit/>
          </a:bodyPr>
          <a:lstStyle/>
          <a:p>
            <a:pPr marL="285750" indent="-285750"/>
            <a:r>
              <a:rPr lang="en-US" sz="2400" dirty="0">
                <a:solidFill>
                  <a:srgbClr val="000000"/>
                </a:solidFill>
                <a:latin typeface="Aptos"/>
                <a:cs typeface="Arial"/>
              </a:rPr>
              <a:t>Cutting edge</a:t>
            </a:r>
            <a:r>
              <a:rPr lang="en-US" sz="2400" dirty="0">
                <a:latin typeface="Aptos"/>
                <a:cs typeface="Arial"/>
              </a:rPr>
              <a:t> CS technology, </a:t>
            </a:r>
            <a:r>
              <a:rPr lang="en-US" sz="2400" dirty="0">
                <a:solidFill>
                  <a:srgbClr val="00B0F0"/>
                </a:solidFill>
                <a:latin typeface="Aptos"/>
                <a:cs typeface="Arial"/>
              </a:rPr>
              <a:t>first-of-kind study in </a:t>
            </a:r>
            <a:r>
              <a:rPr lang="en-US" sz="2400" dirty="0" err="1">
                <a:solidFill>
                  <a:srgbClr val="00B0F0"/>
                </a:solidFill>
                <a:latin typeface="Aptos"/>
                <a:cs typeface="Arial"/>
              </a:rPr>
              <a:t>JLab</a:t>
            </a:r>
            <a:r>
              <a:rPr lang="en-US" sz="2400" dirty="0">
                <a:latin typeface="Aptos"/>
                <a:cs typeface="Arial"/>
              </a:rPr>
              <a:t> – </a:t>
            </a:r>
            <a:r>
              <a:rPr lang="en-US" sz="2400" dirty="0">
                <a:latin typeface="Arial"/>
                <a:cs typeface="Arial"/>
              </a:rPr>
              <a:t>technically challenging!</a:t>
            </a:r>
            <a:endParaRPr lang="en-US" sz="2400" dirty="0">
              <a:latin typeface="Aptos"/>
              <a:cs typeface="Arial"/>
            </a:endParaRPr>
          </a:p>
          <a:p>
            <a:pPr marL="742950" lvl="1">
              <a:buFont typeface="PingFangSC-Regular" panose="020B0604020202020204" pitchFamily="34" charset="0"/>
              <a:buChar char="－"/>
            </a:pPr>
            <a:r>
              <a:rPr lang="en-US" sz="2200" dirty="0" err="1">
                <a:latin typeface="Aptos"/>
                <a:cs typeface="Arial"/>
              </a:rPr>
              <a:t>eBPF</a:t>
            </a:r>
            <a:r>
              <a:rPr lang="en-US" sz="2200" dirty="0">
                <a:latin typeface="Aptos"/>
                <a:cs typeface="Arial"/>
              </a:rPr>
              <a:t> released in 2014; DPDK released in 2010; </a:t>
            </a:r>
            <a:r>
              <a:rPr lang="en-US" sz="2200" dirty="0" err="1">
                <a:latin typeface="Aptos"/>
                <a:cs typeface="Arial"/>
              </a:rPr>
              <a:t>BlueField</a:t>
            </a:r>
            <a:r>
              <a:rPr lang="en-US" sz="2200" dirty="0">
                <a:latin typeface="Aptos"/>
                <a:cs typeface="Arial"/>
              </a:rPr>
              <a:t> DPU &amp; DOCA released in 2020</a:t>
            </a:r>
          </a:p>
          <a:p>
            <a:pPr marL="742950" lvl="1">
              <a:buFont typeface="PingFangSC-Regular" panose="020B0604020202020204" pitchFamily="34" charset="0"/>
              <a:buChar char="－"/>
            </a:pPr>
            <a:r>
              <a:rPr lang="en-US" sz="2200" dirty="0">
                <a:latin typeface="Aptos"/>
                <a:cs typeface="Arial"/>
              </a:rPr>
              <a:t>Kubernetes &amp; Cilium: the orchestration tool of AWS, Azure and Google cloud</a:t>
            </a:r>
          </a:p>
          <a:p>
            <a:r>
              <a:rPr lang="en-US" sz="2400" dirty="0">
                <a:latin typeface="Aptos"/>
                <a:cs typeface="Arial"/>
              </a:rPr>
              <a:t>Target </a:t>
            </a:r>
            <a:r>
              <a:rPr lang="en-US" sz="2400" dirty="0">
                <a:solidFill>
                  <a:srgbClr val="000000"/>
                </a:solidFill>
                <a:latin typeface="Aptos"/>
                <a:cs typeface="Arial"/>
              </a:rPr>
              <a:t>at </a:t>
            </a:r>
            <a:r>
              <a:rPr lang="en-US" sz="2400" dirty="0">
                <a:solidFill>
                  <a:srgbClr val="00B0F0"/>
                </a:solidFill>
                <a:latin typeface="Aptos"/>
                <a:cs typeface="Arial"/>
              </a:rPr>
              <a:t>advanced HPDF software development </a:t>
            </a:r>
            <a:r>
              <a:rPr lang="en-US" sz="2400" dirty="0">
                <a:latin typeface="Aptos"/>
                <a:cs typeface="Arial"/>
              </a:rPr>
              <a:t>but apply to general data centers</a:t>
            </a:r>
          </a:p>
          <a:p>
            <a:r>
              <a:rPr lang="en-US" sz="2400" dirty="0">
                <a:latin typeface="Aptos"/>
                <a:cs typeface="Arial"/>
              </a:rPr>
              <a:t>Closely related to </a:t>
            </a:r>
            <a:r>
              <a:rPr lang="en-US" sz="2400" dirty="0" err="1">
                <a:latin typeface="Aptos"/>
                <a:cs typeface="Arial"/>
              </a:rPr>
              <a:t>JLab</a:t>
            </a:r>
            <a:r>
              <a:rPr lang="en-US" sz="2400" dirty="0">
                <a:latin typeface="Aptos"/>
                <a:cs typeface="Arial"/>
              </a:rPr>
              <a:t> CST projects</a:t>
            </a:r>
          </a:p>
          <a:p>
            <a:pPr lvl="1"/>
            <a:r>
              <a:rPr lang="en-US" sz="2200" dirty="0">
                <a:latin typeface="Aptos"/>
                <a:cs typeface="Arial"/>
              </a:rPr>
              <a:t>Realtime data streaming: SRO-RTDP (FY24-25 LDRD), EJFAT/E2SAR (DOE IRI)</a:t>
            </a:r>
            <a:endParaRPr lang="en-US" dirty="0">
              <a:cs typeface="Arial"/>
            </a:endParaRPr>
          </a:p>
          <a:p>
            <a:pPr lvl="1"/>
            <a:r>
              <a:rPr lang="en-US" sz="2200" dirty="0">
                <a:latin typeface="Aptos"/>
                <a:cs typeface="Arial"/>
              </a:rPr>
              <a:t>AI-optimized data center management: ADAPTS (FY23-24 LDRD)</a:t>
            </a:r>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8" name="Picture 7">
            <a:extLst>
              <a:ext uri="{FF2B5EF4-FFF2-40B4-BE49-F238E27FC236}">
                <a16:creationId xmlns:a16="http://schemas.microsoft.com/office/drawing/2014/main" id="{9C8554D5-8876-5D1B-952E-73F13D4B9D97}"/>
              </a:ext>
            </a:extLst>
          </p:cNvPr>
          <p:cNvPicPr>
            <a:picLocks noChangeAspect="1"/>
          </p:cNvPicPr>
          <p:nvPr/>
        </p:nvPicPr>
        <p:blipFill>
          <a:blip r:embed="rId3"/>
          <a:stretch>
            <a:fillRect/>
          </a:stretch>
        </p:blipFill>
        <p:spPr>
          <a:xfrm>
            <a:off x="1051782" y="3782917"/>
            <a:ext cx="10373033" cy="1934015"/>
          </a:xfrm>
          <a:prstGeom prst="rect">
            <a:avLst/>
          </a:prstGeom>
        </p:spPr>
      </p:pic>
    </p:spTree>
    <p:extLst>
      <p:ext uri="{BB962C8B-B14F-4D97-AF65-F5344CB8AC3E}">
        <p14:creationId xmlns:p14="http://schemas.microsoft.com/office/powerpoint/2010/main" val="353139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Arial"/>
                <a:cs typeface="Arial"/>
              </a:rPr>
              <a:t>Team</a:t>
            </a:r>
            <a:endParaRPr lang="en-US" dirty="0">
              <a:cs typeface="Arial"/>
            </a:endParaRPr>
          </a:p>
        </p:txBody>
      </p:sp>
      <p:graphicFrame>
        <p:nvGraphicFramePr>
          <p:cNvPr id="6" name="Content Placeholder 5">
            <a:extLst>
              <a:ext uri="{FF2B5EF4-FFF2-40B4-BE49-F238E27FC236}">
                <a16:creationId xmlns:a16="http://schemas.microsoft.com/office/drawing/2014/main" id="{1D2140BB-0562-A19C-4234-8FC5E997323E}"/>
              </a:ext>
            </a:extLst>
          </p:cNvPr>
          <p:cNvGraphicFramePr>
            <a:graphicFrameLocks noGrp="1"/>
          </p:cNvGraphicFramePr>
          <p:nvPr>
            <p:ph idx="1"/>
            <p:extLst>
              <p:ext uri="{D42A27DB-BD31-4B8C-83A1-F6EECF244321}">
                <p14:modId xmlns:p14="http://schemas.microsoft.com/office/powerpoint/2010/main" val="1188005903"/>
              </p:ext>
            </p:extLst>
          </p:nvPr>
        </p:nvGraphicFramePr>
        <p:xfrm>
          <a:off x="195503" y="1297469"/>
          <a:ext cx="6153018" cy="3710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sp>
        <p:nvSpPr>
          <p:cNvPr id="5211" name="Content Placeholder 2">
            <a:extLst>
              <a:ext uri="{FF2B5EF4-FFF2-40B4-BE49-F238E27FC236}">
                <a16:creationId xmlns:a16="http://schemas.microsoft.com/office/drawing/2014/main" id="{938EAF09-0119-F70F-61BC-E15CBC64F8DD}"/>
              </a:ext>
            </a:extLst>
          </p:cNvPr>
          <p:cNvSpPr txBox="1">
            <a:spLocks/>
          </p:cNvSpPr>
          <p:nvPr/>
        </p:nvSpPr>
        <p:spPr>
          <a:xfrm>
            <a:off x="548476" y="1081074"/>
            <a:ext cx="5994969" cy="5209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mn-cs"/>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a:latin typeface="Aptos"/>
                <a:cs typeface="Arial"/>
              </a:rPr>
              <a:t>PI: Xinxin ("Cissie") Mei, CST, CSS II</a:t>
            </a:r>
            <a:endParaRPr lang="en-US" sz="2000" dirty="0">
              <a:latin typeface="Aptos"/>
              <a:cs typeface="Arial" charset="0"/>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endParaRPr lang="en-US" sz="2000" dirty="0">
              <a:latin typeface="Aptos"/>
              <a:cs typeface="Arial"/>
            </a:endParaRPr>
          </a:p>
          <a:p>
            <a:pPr marL="285750" indent="-285750"/>
            <a:r>
              <a:rPr lang="en-US" sz="2000" dirty="0">
                <a:latin typeface="Aptos"/>
                <a:cs typeface="Arial"/>
              </a:rPr>
              <a:t>Co-PI: Jie Chen, CST, SCSS</a:t>
            </a:r>
          </a:p>
          <a:p>
            <a:pPr marL="285750" indent="-285750"/>
            <a:r>
              <a:rPr lang="en-US" sz="2000" dirty="0">
                <a:latin typeface="Aptos"/>
                <a:cs typeface="Arial"/>
              </a:rPr>
              <a:t>Contributor: Jeng-Yuan Tsai, CST, Postdoc</a:t>
            </a:r>
          </a:p>
          <a:p>
            <a:pPr marL="285750" indent="-285750"/>
            <a:r>
              <a:rPr lang="en-US" sz="2000" dirty="0">
                <a:latin typeface="Aptos"/>
                <a:cs typeface="Arial"/>
              </a:rPr>
              <a:t>Advisor: Amitoj Singh, Carl Timmer, CST</a:t>
            </a:r>
          </a:p>
          <a:p>
            <a:pPr marL="285750" indent="-285750"/>
            <a:endParaRPr lang="en-US" sz="2400" dirty="0">
              <a:latin typeface="Arial"/>
              <a:cs typeface="Arial"/>
            </a:endParaRPr>
          </a:p>
        </p:txBody>
      </p:sp>
      <p:sp>
        <p:nvSpPr>
          <p:cNvPr id="5858" name="Content Placeholder 2">
            <a:extLst>
              <a:ext uri="{FF2B5EF4-FFF2-40B4-BE49-F238E27FC236}">
                <a16:creationId xmlns:a16="http://schemas.microsoft.com/office/drawing/2014/main" id="{CB042853-348E-3B6E-EDF5-D8EE8D88585A}"/>
              </a:ext>
            </a:extLst>
          </p:cNvPr>
          <p:cNvSpPr txBox="1">
            <a:spLocks/>
          </p:cNvSpPr>
          <p:nvPr/>
        </p:nvSpPr>
        <p:spPr>
          <a:xfrm>
            <a:off x="6543834" y="1512394"/>
            <a:ext cx="5304856" cy="4346525"/>
          </a:xfrm>
          <a:prstGeom prst="rect">
            <a:avLst/>
          </a:prstGeom>
          <a:solidFill>
            <a:schemeClr val="accent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mn-cs"/>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ptos"/>
                <a:cs typeface="Arial"/>
              </a:rPr>
              <a:t>Existing work</a:t>
            </a:r>
            <a:endParaRPr lang="en-US" sz="2400" dirty="0">
              <a:latin typeface="Aptos"/>
              <a:cs typeface="Arial" charset="0"/>
            </a:endParaRPr>
          </a:p>
          <a:p>
            <a:r>
              <a:rPr lang="en-US" sz="2000" dirty="0">
                <a:latin typeface="Aptos"/>
                <a:cs typeface="Arial"/>
              </a:rPr>
              <a:t>Jie and Cissie: </a:t>
            </a:r>
            <a:r>
              <a:rPr lang="en-US" sz="2000" dirty="0">
                <a:solidFill>
                  <a:schemeClr val="accent4"/>
                </a:solidFill>
                <a:latin typeface="Aptos"/>
                <a:cs typeface="Arial"/>
              </a:rPr>
              <a:t>DPU</a:t>
            </a:r>
            <a:r>
              <a:rPr lang="en-US" sz="2000" dirty="0">
                <a:latin typeface="Aptos"/>
                <a:cs typeface="Arial"/>
              </a:rPr>
              <a:t> R&amp;D</a:t>
            </a:r>
          </a:p>
          <a:p>
            <a:pPr lvl="1"/>
            <a:r>
              <a:rPr lang="en-US" sz="1800" dirty="0">
                <a:latin typeface="Aptos"/>
                <a:cs typeface="Arial"/>
              </a:rPr>
              <a:t>DOCA environment setup on "</a:t>
            </a:r>
            <a:r>
              <a:rPr lang="en-US" sz="1800" dirty="0" err="1">
                <a:latin typeface="Aptos"/>
                <a:cs typeface="Arial"/>
              </a:rPr>
              <a:t>nvidarm</a:t>
            </a:r>
            <a:r>
              <a:rPr lang="en-US" sz="1800" dirty="0">
                <a:latin typeface="Aptos"/>
                <a:cs typeface="Arial"/>
              </a:rPr>
              <a:t>"</a:t>
            </a:r>
          </a:p>
          <a:p>
            <a:pPr lvl="1"/>
            <a:r>
              <a:rPr lang="en-US" sz="1800" dirty="0" err="1">
                <a:latin typeface="Aptos"/>
                <a:cs typeface="Arial"/>
              </a:rPr>
              <a:t>GPUNetIO</a:t>
            </a:r>
            <a:r>
              <a:rPr lang="en-US" sz="1800" dirty="0">
                <a:latin typeface="Aptos"/>
                <a:cs typeface="Arial"/>
              </a:rPr>
              <a:t>: receiving UDP packets on GPU</a:t>
            </a:r>
          </a:p>
          <a:p>
            <a:pPr lvl="1"/>
            <a:r>
              <a:rPr lang="en-US" sz="1800" dirty="0">
                <a:latin typeface="Aptos"/>
                <a:cs typeface="Arial"/>
              </a:rPr>
              <a:t>DPU Direct memory access (DMA),</a:t>
            </a:r>
          </a:p>
          <a:p>
            <a:pPr marL="457200" lvl="1" indent="0">
              <a:buNone/>
            </a:pPr>
            <a:r>
              <a:rPr lang="en-US" sz="1800" dirty="0">
                <a:latin typeface="Aptos"/>
                <a:cs typeface="Arial"/>
              </a:rPr>
              <a:t>       GPU &lt;-&gt; DPU &lt;-&gt; Host CPU</a:t>
            </a:r>
          </a:p>
          <a:p>
            <a:r>
              <a:rPr lang="en-US" sz="2000" dirty="0">
                <a:latin typeface="Aptos"/>
                <a:cs typeface="Arial"/>
              </a:rPr>
              <a:t>Jeng-Yuan: </a:t>
            </a:r>
            <a:r>
              <a:rPr lang="en-US" sz="2000" dirty="0">
                <a:latin typeface="Arial"/>
                <a:cs typeface="Arial"/>
              </a:rPr>
              <a:t>Virtual </a:t>
            </a:r>
            <a:r>
              <a:rPr lang="en-US" sz="2000" dirty="0" err="1">
                <a:solidFill>
                  <a:schemeClr val="accent4"/>
                </a:solidFill>
                <a:latin typeface="Arial"/>
                <a:cs typeface="Arial"/>
              </a:rPr>
              <a:t>Kubelets</a:t>
            </a:r>
            <a:endParaRPr lang="en-US" sz="2000" dirty="0">
              <a:solidFill>
                <a:schemeClr val="accent4"/>
              </a:solidFill>
              <a:latin typeface="Arial"/>
              <a:cs typeface="Arial"/>
            </a:endParaRPr>
          </a:p>
          <a:p>
            <a:pPr lvl="1"/>
            <a:r>
              <a:rPr lang="en-US" sz="1800" dirty="0">
                <a:latin typeface="Aptos"/>
                <a:cs typeface="Arial"/>
              </a:rPr>
              <a:t>Encapsulated EJFAT &amp; ERSAP data streaming workflows deployed on various platforms, including </a:t>
            </a:r>
            <a:r>
              <a:rPr lang="en-US" sz="1800" dirty="0">
                <a:latin typeface="Arial"/>
                <a:cs typeface="Arial"/>
              </a:rPr>
              <a:t>NERSC Perlmutter HPC</a:t>
            </a:r>
          </a:p>
          <a:p>
            <a:r>
              <a:rPr lang="en-US" dirty="0">
                <a:latin typeface="Aptos"/>
                <a:cs typeface="Arial"/>
              </a:rPr>
              <a:t>Carl: </a:t>
            </a:r>
            <a:r>
              <a:rPr lang="en-US" dirty="0" err="1">
                <a:solidFill>
                  <a:schemeClr val="accent4"/>
                </a:solidFill>
                <a:latin typeface="Aptos"/>
                <a:cs typeface="Arial"/>
              </a:rPr>
              <a:t>eBPF</a:t>
            </a:r>
            <a:r>
              <a:rPr lang="en-US" dirty="0">
                <a:latin typeface="Aptos"/>
                <a:cs typeface="Arial"/>
              </a:rPr>
              <a:t>-based XDP</a:t>
            </a:r>
            <a:endParaRPr lang="en-US">
              <a:cs typeface="Arial"/>
            </a:endParaRPr>
          </a:p>
          <a:p>
            <a:pPr lvl="1"/>
            <a:r>
              <a:rPr lang="en-US" sz="1800" dirty="0">
                <a:latin typeface="Aptos"/>
                <a:cs typeface="Arial"/>
              </a:rPr>
              <a:t>EJFAT. Zero-copy UDP packets forwarding from NIC to user space</a:t>
            </a:r>
          </a:p>
        </p:txBody>
      </p:sp>
    </p:spTree>
    <p:extLst>
      <p:ext uri="{BB962C8B-B14F-4D97-AF65-F5344CB8AC3E}">
        <p14:creationId xmlns:p14="http://schemas.microsoft.com/office/powerpoint/2010/main" val="272791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Deliverables</a:t>
            </a:r>
            <a:endParaRPr lang="en-US" dirty="0"/>
          </a:p>
        </p:txBody>
      </p:sp>
      <p:sp>
        <p:nvSpPr>
          <p:cNvPr id="4" name="Footer Placeholder 3"/>
          <p:cNvSpPr>
            <a:spLocks noGrp="1"/>
          </p:cNvSpPr>
          <p:nvPr>
            <p:ph type="ftr" sz="quarter" idx="11"/>
          </p:nvPr>
        </p:nvSpPr>
        <p:spPr/>
        <p:txBody>
          <a:bodyPr/>
          <a:lstStyle/>
          <a:p>
            <a:r>
              <a:rPr lang="en-US" dirty="0">
                <a:latin typeface="Arial"/>
                <a:cs typeface="Arial"/>
              </a:rPr>
              <a:t>Broader Use Cases for Data Processing Units in HPDF-H Testbeds</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a:p>
        </p:txBody>
      </p:sp>
      <p:graphicFrame>
        <p:nvGraphicFramePr>
          <p:cNvPr id="73" name="Diagram 72">
            <a:extLst>
              <a:ext uri="{FF2B5EF4-FFF2-40B4-BE49-F238E27FC236}">
                <a16:creationId xmlns:a16="http://schemas.microsoft.com/office/drawing/2014/main" id="{F1296935-539D-2ED6-4989-5B883B1216E5}"/>
              </a:ext>
            </a:extLst>
          </p:cNvPr>
          <p:cNvGraphicFramePr/>
          <p:nvPr>
            <p:extLst>
              <p:ext uri="{D42A27DB-BD31-4B8C-83A1-F6EECF244321}">
                <p14:modId xmlns:p14="http://schemas.microsoft.com/office/powerpoint/2010/main" val="4182728031"/>
              </p:ext>
            </p:extLst>
          </p:nvPr>
        </p:nvGraphicFramePr>
        <p:xfrm>
          <a:off x="575095" y="1017917"/>
          <a:ext cx="11041809" cy="523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158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Broader Use Cases for Data Processing Units in HPDF-H Testbeds</vt:lpstr>
      <vt:lpstr>Background – Data Processing Units (DPUs)</vt:lpstr>
      <vt:lpstr>Project Description</vt:lpstr>
      <vt:lpstr>Scope</vt:lpstr>
      <vt:lpstr>Impact</vt:lpstr>
      <vt:lpstr>Strategy value to the Laboratory’s mission</vt:lpstr>
      <vt:lpstr>Innovation</vt:lpstr>
      <vt:lpstr>Team</vt:lpstr>
      <vt:lpstr>Deliverables</vt:lpstr>
      <vt:lpstr>Milestones and Timeline</vt:lpstr>
      <vt:lpstr>Funding &amp; Summary</vt:lpstr>
      <vt:lpstr>Q&amp;A</vt:lpstr>
      <vt:lpstr>Backup – DPUs in data center</vt:lpstr>
      <vt:lpstr>Backup - MilliSampler</vt:lpstr>
      <vt:lpstr>Backup - EJFAT</vt:lpstr>
      <vt:lpstr>Backup - E2SAR</vt:lpstr>
      <vt:lpstr>Backup - Kubernetes</vt:lpstr>
      <vt:lpstr>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2522</cp:revision>
  <dcterms:created xsi:type="dcterms:W3CDTF">2024-07-11T19:48:12Z</dcterms:created>
  <dcterms:modified xsi:type="dcterms:W3CDTF">2024-07-25T21:06:43Z</dcterms:modified>
</cp:coreProperties>
</file>