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2"/>
  </p:notesMasterIdLst>
  <p:sldIdLst>
    <p:sldId id="256" r:id="rId2"/>
    <p:sldId id="277" r:id="rId3"/>
    <p:sldId id="281" r:id="rId4"/>
    <p:sldId id="273" r:id="rId5"/>
    <p:sldId id="283" r:id="rId6"/>
    <p:sldId id="284" r:id="rId7"/>
    <p:sldId id="302" r:id="rId8"/>
    <p:sldId id="297" r:id="rId9"/>
    <p:sldId id="285" r:id="rId10"/>
    <p:sldId id="298" r:id="rId11"/>
    <p:sldId id="299" r:id="rId12"/>
    <p:sldId id="291" r:id="rId13"/>
    <p:sldId id="292" r:id="rId14"/>
    <p:sldId id="295" r:id="rId15"/>
    <p:sldId id="296" r:id="rId16"/>
    <p:sldId id="280" r:id="rId17"/>
    <p:sldId id="301" r:id="rId18"/>
    <p:sldId id="282" r:id="rId19"/>
    <p:sldId id="288" r:id="rId20"/>
    <p:sldId id="28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116"/>
  </p:normalViewPr>
  <p:slideViewPr>
    <p:cSldViewPr snapToGrid="0" snapToObjects="1">
      <p:cViewPr>
        <p:scale>
          <a:sx n="125" d="100"/>
          <a:sy n="125" d="100"/>
        </p:scale>
        <p:origin x="5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EEACA-1C26-1D4D-9935-D0FAAED7ADFE}" type="datetimeFigureOut">
              <a:rPr lang="en-US" smtClean="0"/>
              <a:t>7/23/24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0ED2D-342B-8646-B1BE-B33CA276CB28}" type="slidenum">
              <a:rPr lang="en-US" smtClean="0"/>
              <a:t>‹#›</a:t>
            </a:fld>
            <a:endParaRPr lang="en-US" dirty="0"/>
          </a:p>
        </p:txBody>
      </p:sp>
    </p:spTree>
    <p:extLst>
      <p:ext uri="{BB962C8B-B14F-4D97-AF65-F5344CB8AC3E}">
        <p14:creationId xmlns:p14="http://schemas.microsoft.com/office/powerpoint/2010/main" val="403211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0ED2D-342B-8646-B1BE-B33CA276CB28}" type="slidenum">
              <a:rPr lang="en-US" smtClean="0"/>
              <a:t>1</a:t>
            </a:fld>
            <a:endParaRPr lang="en-US" dirty="0"/>
          </a:p>
        </p:txBody>
      </p:sp>
    </p:spTree>
    <p:extLst>
      <p:ext uri="{BB962C8B-B14F-4D97-AF65-F5344CB8AC3E}">
        <p14:creationId xmlns:p14="http://schemas.microsoft.com/office/powerpoint/2010/main" val="2841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0ED2D-342B-8646-B1BE-B33CA276CB28}" type="slidenum">
              <a:rPr lang="en-US" smtClean="0"/>
              <a:t>4</a:t>
            </a:fld>
            <a:endParaRPr lang="en-US" dirty="0"/>
          </a:p>
        </p:txBody>
      </p:sp>
    </p:spTree>
    <p:extLst>
      <p:ext uri="{BB962C8B-B14F-4D97-AF65-F5344CB8AC3E}">
        <p14:creationId xmlns:p14="http://schemas.microsoft.com/office/powerpoint/2010/main" val="274028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0ED2D-342B-8646-B1BE-B33CA276CB28}" type="slidenum">
              <a:rPr lang="en-US" smtClean="0"/>
              <a:t>5</a:t>
            </a:fld>
            <a:endParaRPr lang="en-US" dirty="0"/>
          </a:p>
        </p:txBody>
      </p:sp>
    </p:spTree>
    <p:extLst>
      <p:ext uri="{BB962C8B-B14F-4D97-AF65-F5344CB8AC3E}">
        <p14:creationId xmlns:p14="http://schemas.microsoft.com/office/powerpoint/2010/main" val="380472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0ED2D-342B-8646-B1BE-B33CA276CB28}" type="slidenum">
              <a:rPr lang="en-US" smtClean="0"/>
              <a:t>16</a:t>
            </a:fld>
            <a:endParaRPr lang="en-US" dirty="0"/>
          </a:p>
        </p:txBody>
      </p:sp>
    </p:spTree>
    <p:extLst>
      <p:ext uri="{BB962C8B-B14F-4D97-AF65-F5344CB8AC3E}">
        <p14:creationId xmlns:p14="http://schemas.microsoft.com/office/powerpoint/2010/main" val="292851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0ED2D-342B-8646-B1BE-B33CA276CB28}" type="slidenum">
              <a:rPr lang="en-US" smtClean="0"/>
              <a:t>17</a:t>
            </a:fld>
            <a:endParaRPr lang="en-US" dirty="0"/>
          </a:p>
        </p:txBody>
      </p:sp>
    </p:spTree>
    <p:extLst>
      <p:ext uri="{BB962C8B-B14F-4D97-AF65-F5344CB8AC3E}">
        <p14:creationId xmlns:p14="http://schemas.microsoft.com/office/powerpoint/2010/main" val="43644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0ED2D-342B-8646-B1BE-B33CA276CB28}" type="slidenum">
              <a:rPr lang="en-US" smtClean="0"/>
              <a:t>18</a:t>
            </a:fld>
            <a:endParaRPr lang="en-US" dirty="0"/>
          </a:p>
        </p:txBody>
      </p:sp>
    </p:spTree>
    <p:extLst>
      <p:ext uri="{BB962C8B-B14F-4D97-AF65-F5344CB8AC3E}">
        <p14:creationId xmlns:p14="http://schemas.microsoft.com/office/powerpoint/2010/main" val="1654540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40B3A5-2767-1C40-AA41-07DF6789116F}"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02111984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E1A77E-C9D5-1F4A-BC98-E8E6D311F574}" type="datetime1">
              <a:rPr lang="en-US" smtClean="0"/>
              <a:t>7/23/24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040CB38-8B20-094E-A144-0BF6CCC7EF7E}"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EA6918-D1DA-014E-A586-948E77F7452A}"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8A78F5-64D1-4F4D-A25A-32FC272E9A3E}"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118A42-B867-F342-A38D-5F6C36A09635}" type="datetime1">
              <a:rPr lang="en-US" smtClean="0"/>
              <a:t>7/23/24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2F9F561-F9E7-EA4B-92D2-A0DA828B634B}" type="datetime1">
              <a:rPr lang="en-US" smtClean="0"/>
              <a:t>7/23/24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B8435-D625-F54A-8BDA-573CD59DD3A9}"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32F38-8F4D-B442-BB15-F3604B4AA905}"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5D505F7-335C-CD46-B634-4BD31C611636}"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25E713-C929-9641-914A-5F74FE2FDF27}" type="datetime1">
              <a:rPr lang="en-US" smtClean="0"/>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D52285-3220-5242-9B92-6807B3C2A717}" type="datetime1">
              <a:rPr lang="en-US" smtClean="0"/>
              <a:t>7/23/24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C8AC6C-8FAE-8B4C-99A0-A94904B54C36}" type="datetime1">
              <a:rPr lang="en-US" smtClean="0"/>
              <a:t>7/23/24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4175EB5-AAE7-FA45-AE77-9942EE2D7D74}" type="datetime1">
              <a:rPr lang="en-US" smtClean="0"/>
              <a:t>7/23/24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FFF3809-5265-0F44-9DC2-58049BA910B6}" type="datetime1">
              <a:rPr lang="en-US" smtClean="0"/>
              <a:t>7/23/24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515F6B-74D5-C34A-80D6-6D0F060D726F}" type="datetime1">
              <a:rPr lang="en-US" smtClean="0"/>
              <a:t>7/23/24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20EAAA-C59C-3D4C-9B73-2049BA0250D6}" type="datetime1">
              <a:rPr lang="en-US" smtClean="0"/>
              <a:t>7/23/24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110195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1010097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761206" y="1957844"/>
            <a:ext cx="10255475" cy="46450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819780"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7B820D7-2B0F-B441-BB8B-2FAB8FF836A5}" type="datetime1">
              <a:rPr lang="en-US" smtClean="0"/>
              <a:t>7/23/24</a:t>
            </a:fld>
            <a:endParaRPr lang="en-US" dirty="0"/>
          </a:p>
        </p:txBody>
      </p:sp>
      <p:sp>
        <p:nvSpPr>
          <p:cNvPr id="5" name="Footer Placeholder 4"/>
          <p:cNvSpPr>
            <a:spLocks noGrp="1"/>
          </p:cNvSpPr>
          <p:nvPr>
            <p:ph type="ftr" sz="quarter" idx="3"/>
          </p:nvPr>
        </p:nvSpPr>
        <p:spPr>
          <a:xfrm rot="5400000">
            <a:off x="9615714"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1016681" y="295729"/>
            <a:ext cx="838199" cy="767687"/>
          </a:xfrm>
          <a:prstGeom prst="rect">
            <a:avLst/>
          </a:prstGeom>
        </p:spPr>
        <p:txBody>
          <a:bodyPr vert="horz" lIns="91440" tIns="45720" rIns="91440" bIns="45720" rtlCol="0" anchor="b"/>
          <a:lstStyle>
            <a:lvl1pPr algn="ctr">
              <a:defRPr sz="2000" b="0" i="0">
                <a:solidFill>
                  <a:schemeClr val="tx1">
                    <a:tint val="75000"/>
                  </a:schemeClr>
                </a:solidFill>
              </a:defRPr>
            </a:lvl1pPr>
          </a:lstStyle>
          <a:p>
            <a:fld id="{D57F1E4F-1CFF-5643-939E-02111984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hyperlink" Target="https://doi.org/10.18429/JACoW-IPAC2022-THPOTK01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3284-9618-7345-9658-A4C379D79045}"/>
              </a:ext>
            </a:extLst>
          </p:cNvPr>
          <p:cNvSpPr>
            <a:spLocks noGrp="1"/>
          </p:cNvSpPr>
          <p:nvPr>
            <p:ph type="ctrTitle"/>
          </p:nvPr>
        </p:nvSpPr>
        <p:spPr>
          <a:xfrm>
            <a:off x="1154955" y="1125825"/>
            <a:ext cx="9882090" cy="3329581"/>
          </a:xfrm>
        </p:spPr>
        <p:txBody>
          <a:bodyPr/>
          <a:lstStyle/>
          <a:p>
            <a:r>
              <a:rPr lang="en-US" sz="5400" dirty="0"/>
              <a:t>FFA@CEBAF Permanent Magnet Resiliency in Real Radiation Environment </a:t>
            </a:r>
          </a:p>
        </p:txBody>
      </p:sp>
      <p:sp>
        <p:nvSpPr>
          <p:cNvPr id="3" name="Subtitle 2">
            <a:extLst>
              <a:ext uri="{FF2B5EF4-FFF2-40B4-BE49-F238E27FC236}">
                <a16:creationId xmlns:a16="http://schemas.microsoft.com/office/drawing/2014/main" id="{54093C02-E99C-FC4A-B182-2DD942EFB06D}"/>
              </a:ext>
            </a:extLst>
          </p:cNvPr>
          <p:cNvSpPr>
            <a:spLocks noGrp="1"/>
          </p:cNvSpPr>
          <p:nvPr>
            <p:ph type="subTitle" idx="1"/>
          </p:nvPr>
        </p:nvSpPr>
        <p:spPr>
          <a:xfrm>
            <a:off x="1154955" y="4894116"/>
            <a:ext cx="8825658" cy="861420"/>
          </a:xfrm>
        </p:spPr>
        <p:txBody>
          <a:bodyPr>
            <a:normAutofit/>
          </a:bodyPr>
          <a:lstStyle/>
          <a:p>
            <a:pPr algn="ctr"/>
            <a:r>
              <a:rPr lang="en-US" dirty="0"/>
              <a:t>2024 LDRD Renewal Proposal (LDRD-2) for FY25</a:t>
            </a:r>
          </a:p>
          <a:p>
            <a:pPr algn="ctr"/>
            <a:r>
              <a:rPr lang="en-US" dirty="0"/>
              <a:t>Ryan Bodenstein, KIRSTEN DEITRICK, EDITH NISSEN, RANDIKA GAMAGE</a:t>
            </a:r>
          </a:p>
        </p:txBody>
      </p:sp>
    </p:spTree>
    <p:extLst>
      <p:ext uri="{BB962C8B-B14F-4D97-AF65-F5344CB8AC3E}">
        <p14:creationId xmlns:p14="http://schemas.microsoft.com/office/powerpoint/2010/main" val="177729566"/>
      </p:ext>
    </p:extLst>
  </p:cSld>
  <p:clrMapOvr>
    <a:masterClrMapping/>
  </p:clrMapOvr>
  <mc:AlternateContent xmlns:mc="http://schemas.openxmlformats.org/markup-compatibility/2006" xmlns:p14="http://schemas.microsoft.com/office/powerpoint/2010/main">
    <mc:Choice Requires="p14">
      <p:transition spd="slow" p14:dur="2000" advTm="18391"/>
    </mc:Choice>
    <mc:Fallback xmlns="">
      <p:transition spd="slow" advTm="1839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The Status</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7" y="1450873"/>
            <a:ext cx="4720074" cy="4645087"/>
          </a:xfrm>
        </p:spPr>
        <p:txBody>
          <a:bodyPr>
            <a:normAutofit fontScale="92500" lnSpcReduction="20000"/>
          </a:bodyPr>
          <a:lstStyle/>
          <a:p>
            <a:r>
              <a:rPr lang="en-US" dirty="0"/>
              <a:t>All Q1 and Q2 milestones met, except “bonus” studies.</a:t>
            </a:r>
          </a:p>
          <a:p>
            <a:r>
              <a:rPr lang="en-US" dirty="0"/>
              <a:t>Shipping delays, broken components, and work pauses (and associated fallout/re-prioritizations) have impacted our timeline.</a:t>
            </a:r>
          </a:p>
          <a:p>
            <a:pPr lvl="1"/>
            <a:r>
              <a:rPr lang="en-US" dirty="0"/>
              <a:t>Extended SAD is a mixed blessing: it gives us time to install during the SAD, but delays data taking until after January 2025.</a:t>
            </a:r>
          </a:p>
          <a:p>
            <a:r>
              <a:rPr lang="en-US" b="1" dirty="0"/>
              <a:t>Presented at IPAC24 (3 proceedings), invited talk at ERL 2024 in September (1 proceedings).</a:t>
            </a:r>
          </a:p>
          <a:p>
            <a:r>
              <a:rPr lang="en-US" b="1" dirty="0"/>
              <a:t>Interest in collaboration with Cockcroft Institute, RHUL, BNL, and possibly CERN.</a:t>
            </a:r>
          </a:p>
          <a:p>
            <a:pPr lvl="1"/>
            <a:endParaRPr lang="en-US" dirty="0"/>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10</a:t>
            </a:fld>
            <a:endParaRPr lang="en-US" dirty="0"/>
          </a:p>
        </p:txBody>
      </p:sp>
      <p:pic>
        <p:nvPicPr>
          <p:cNvPr id="11" name="Picture 10" descr="A screenshot of a computer&#10;&#10;Description automatically generated">
            <a:extLst>
              <a:ext uri="{FF2B5EF4-FFF2-40B4-BE49-F238E27FC236}">
                <a16:creationId xmlns:a16="http://schemas.microsoft.com/office/drawing/2014/main" id="{74684076-60AF-E046-D951-A44E061F5FB5}"/>
              </a:ext>
            </a:extLst>
          </p:cNvPr>
          <p:cNvPicPr>
            <a:picLocks noChangeAspect="1"/>
          </p:cNvPicPr>
          <p:nvPr/>
        </p:nvPicPr>
        <p:blipFill>
          <a:blip r:embed="rId2"/>
          <a:stretch>
            <a:fillRect/>
          </a:stretch>
        </p:blipFill>
        <p:spPr>
          <a:xfrm>
            <a:off x="5696596" y="147864"/>
            <a:ext cx="5265800" cy="6562271"/>
          </a:xfrm>
          <a:prstGeom prst="rect">
            <a:avLst/>
          </a:prstGeom>
        </p:spPr>
      </p:pic>
    </p:spTree>
    <p:extLst>
      <p:ext uri="{BB962C8B-B14F-4D97-AF65-F5344CB8AC3E}">
        <p14:creationId xmlns:p14="http://schemas.microsoft.com/office/powerpoint/2010/main" val="1009023766"/>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The Budget</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7" y="1591015"/>
            <a:ext cx="3748677" cy="4645087"/>
          </a:xfrm>
        </p:spPr>
        <p:txBody>
          <a:bodyPr>
            <a:normAutofit/>
          </a:bodyPr>
          <a:lstStyle/>
          <a:p>
            <a:r>
              <a:rPr lang="en-US" dirty="0"/>
              <a:t>Will bulk order 3D prints upon review of test prints (2</a:t>
            </a:r>
            <a:r>
              <a:rPr lang="en-US" baseline="30000" dirty="0"/>
              <a:t>nd</a:t>
            </a:r>
            <a:r>
              <a:rPr lang="en-US" dirty="0"/>
              <a:t> round) </a:t>
            </a:r>
          </a:p>
          <a:p>
            <a:pPr lvl="1"/>
            <a:r>
              <a:rPr lang="en-US" dirty="0"/>
              <a:t>~$7K (estimate, TBD)</a:t>
            </a:r>
          </a:p>
          <a:p>
            <a:r>
              <a:rPr lang="en-US" dirty="0"/>
              <a:t>2 X Lab Carts</a:t>
            </a:r>
          </a:p>
          <a:p>
            <a:pPr lvl="1"/>
            <a:r>
              <a:rPr lang="en-US" dirty="0"/>
              <a:t>$1-1.5K </a:t>
            </a:r>
          </a:p>
          <a:p>
            <a:r>
              <a:rPr lang="en-US" dirty="0"/>
              <a:t>Installation may not happen until FY25 (extended SAD)</a:t>
            </a:r>
          </a:p>
          <a:p>
            <a:r>
              <a:rPr lang="en-US" dirty="0"/>
              <a:t>Teslameter calibration due December</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7" name="Picture 6" descr="A graph with a green line and red line&#10;&#10;Description automatically generated with medium confidence">
            <a:extLst>
              <a:ext uri="{FF2B5EF4-FFF2-40B4-BE49-F238E27FC236}">
                <a16:creationId xmlns:a16="http://schemas.microsoft.com/office/drawing/2014/main" id="{51E0E08F-B9AA-9B21-BBCC-9D88ADC11507}"/>
              </a:ext>
            </a:extLst>
          </p:cNvPr>
          <p:cNvPicPr>
            <a:picLocks noChangeAspect="1"/>
          </p:cNvPicPr>
          <p:nvPr/>
        </p:nvPicPr>
        <p:blipFill>
          <a:blip r:embed="rId2"/>
          <a:stretch>
            <a:fillRect/>
          </a:stretch>
        </p:blipFill>
        <p:spPr>
          <a:xfrm>
            <a:off x="4509884" y="1314725"/>
            <a:ext cx="7344996" cy="5321374"/>
          </a:xfrm>
          <a:prstGeom prst="rect">
            <a:avLst/>
          </a:prstGeom>
        </p:spPr>
      </p:pic>
    </p:spTree>
    <p:extLst>
      <p:ext uri="{BB962C8B-B14F-4D97-AF65-F5344CB8AC3E}">
        <p14:creationId xmlns:p14="http://schemas.microsoft.com/office/powerpoint/2010/main" val="1439389285"/>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Questions Answered - 1</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6" y="1315758"/>
            <a:ext cx="10784683" cy="4645087"/>
          </a:xfrm>
        </p:spPr>
        <p:txBody>
          <a:bodyPr>
            <a:normAutofit/>
          </a:bodyPr>
          <a:lstStyle/>
          <a:p>
            <a:r>
              <a:rPr lang="en-US" b="1" i="0" u="none" strike="noStrike" dirty="0">
                <a:effectLst/>
                <a:latin typeface="Calibri" panose="020F0502020204030204" pitchFamily="34" charset="0"/>
              </a:rPr>
              <a:t>Q: There were apparently many issues with understanding the collected radiation dose data in FY24. It is not clear if these issues were fully resolved with the plans for FY25. What impact does the problematic FY24 data have on the LDRD outcome?</a:t>
            </a:r>
          </a:p>
          <a:p>
            <a:r>
              <a:rPr lang="en-US" sz="1800" dirty="0"/>
              <a:t>Problem 1: Saturation – We found a gap in coverage, and are filling that gap with additional low-dose optichromic rods.</a:t>
            </a:r>
          </a:p>
          <a:p>
            <a:r>
              <a:rPr lang="en-US" sz="1800" dirty="0"/>
              <a:t>Problem 2: NDX produces odd, large negative values at times – An operator has shown us how to pull raw data in a new way so that we can cut and integrate ourselves.</a:t>
            </a:r>
          </a:p>
          <a:p>
            <a:r>
              <a:rPr lang="en-US" sz="1800" dirty="0"/>
              <a:t>Note: Few studies measure actual dose – most calculate. Those that measure also have very large error bars.</a:t>
            </a:r>
            <a:endParaRPr lang="en-US" dirty="0"/>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12</a:t>
            </a:fld>
            <a:endParaRPr lang="en-US" dirty="0"/>
          </a:p>
        </p:txBody>
      </p:sp>
      <p:pic>
        <p:nvPicPr>
          <p:cNvPr id="6" name="Picture 5" descr="A graph of a magnetic degradation&#10;&#10;Description automatically generated">
            <a:extLst>
              <a:ext uri="{FF2B5EF4-FFF2-40B4-BE49-F238E27FC236}">
                <a16:creationId xmlns:a16="http://schemas.microsoft.com/office/drawing/2014/main" id="{8FCA8C4D-B7B8-EE83-4D38-C3C0C3525658}"/>
              </a:ext>
            </a:extLst>
          </p:cNvPr>
          <p:cNvPicPr>
            <a:picLocks noChangeAspect="1"/>
          </p:cNvPicPr>
          <p:nvPr/>
        </p:nvPicPr>
        <p:blipFill>
          <a:blip r:embed="rId2"/>
          <a:stretch>
            <a:fillRect/>
          </a:stretch>
        </p:blipFill>
        <p:spPr>
          <a:xfrm>
            <a:off x="3034911" y="4172229"/>
            <a:ext cx="4160300" cy="2546195"/>
          </a:xfrm>
          <a:prstGeom prst="rect">
            <a:avLst/>
          </a:prstGeom>
        </p:spPr>
      </p:pic>
      <p:pic>
        <p:nvPicPr>
          <p:cNvPr id="8" name="Picture 7" descr="A graph of a magnetic moment&#10;&#10;Description automatically generated">
            <a:extLst>
              <a:ext uri="{FF2B5EF4-FFF2-40B4-BE49-F238E27FC236}">
                <a16:creationId xmlns:a16="http://schemas.microsoft.com/office/drawing/2014/main" id="{59C208B9-A680-15BC-1355-AE3D79945023}"/>
              </a:ext>
            </a:extLst>
          </p:cNvPr>
          <p:cNvPicPr>
            <a:picLocks noChangeAspect="1"/>
          </p:cNvPicPr>
          <p:nvPr/>
        </p:nvPicPr>
        <p:blipFill>
          <a:blip r:embed="rId3"/>
          <a:stretch>
            <a:fillRect/>
          </a:stretch>
        </p:blipFill>
        <p:spPr>
          <a:xfrm>
            <a:off x="7533878" y="4172229"/>
            <a:ext cx="2688599" cy="2546195"/>
          </a:xfrm>
          <a:prstGeom prst="rect">
            <a:avLst/>
          </a:prstGeom>
        </p:spPr>
      </p:pic>
      <p:sp>
        <p:nvSpPr>
          <p:cNvPr id="10" name="TextBox 9">
            <a:extLst>
              <a:ext uri="{FF2B5EF4-FFF2-40B4-BE49-F238E27FC236}">
                <a16:creationId xmlns:a16="http://schemas.microsoft.com/office/drawing/2014/main" id="{291048F9-4C97-A409-425E-160588CF35D9}"/>
              </a:ext>
            </a:extLst>
          </p:cNvPr>
          <p:cNvSpPr txBox="1"/>
          <p:nvPr/>
        </p:nvSpPr>
        <p:spPr>
          <a:xfrm>
            <a:off x="10222478" y="4766637"/>
            <a:ext cx="1800190" cy="1323439"/>
          </a:xfrm>
          <a:prstGeom prst="rect">
            <a:avLst/>
          </a:prstGeom>
          <a:noFill/>
        </p:spPr>
        <p:txBody>
          <a:bodyPr wrap="square">
            <a:spAutoFit/>
          </a:bodyPr>
          <a:lstStyle/>
          <a:p>
            <a:r>
              <a:rPr lang="en-US" sz="1000" dirty="0"/>
              <a:t>A.B. Temnykh, “Measurement of NdFeB permanent magnets demagnetization induced by high energy electron radiation”, https://doi.org/10.1016/j.nima.2008.01.002.</a:t>
            </a:r>
          </a:p>
        </p:txBody>
      </p:sp>
      <p:sp>
        <p:nvSpPr>
          <p:cNvPr id="12" name="TextBox 11">
            <a:extLst>
              <a:ext uri="{FF2B5EF4-FFF2-40B4-BE49-F238E27FC236}">
                <a16:creationId xmlns:a16="http://schemas.microsoft.com/office/drawing/2014/main" id="{AE8A170B-17FE-4FDE-C84F-E5FE56359C3D}"/>
              </a:ext>
            </a:extLst>
          </p:cNvPr>
          <p:cNvSpPr txBox="1"/>
          <p:nvPr/>
        </p:nvSpPr>
        <p:spPr>
          <a:xfrm>
            <a:off x="980738" y="4997469"/>
            <a:ext cx="2151327" cy="861774"/>
          </a:xfrm>
          <a:prstGeom prst="rect">
            <a:avLst/>
          </a:prstGeom>
          <a:noFill/>
        </p:spPr>
        <p:txBody>
          <a:bodyPr wrap="square">
            <a:spAutoFit/>
          </a:bodyPr>
          <a:lstStyle/>
          <a:p>
            <a:r>
              <a:rPr lang="en-US" sz="1000" dirty="0"/>
              <a:t>F. Wolff-Fabris, et al., “Status of the Radiation Damage on the European XFEL Undulator Systems”, </a:t>
            </a:r>
            <a:r>
              <a:rPr lang="en-US" sz="1000" dirty="0">
                <a:effectLst/>
                <a:latin typeface="Liberation Mono"/>
              </a:rPr>
              <a:t>doi:10.18429/JACoW-IPAC2018-WEYGBD2</a:t>
            </a:r>
            <a:endParaRPr lang="en-US" sz="1000" dirty="0"/>
          </a:p>
        </p:txBody>
      </p:sp>
    </p:spTree>
    <p:extLst>
      <p:ext uri="{BB962C8B-B14F-4D97-AF65-F5344CB8AC3E}">
        <p14:creationId xmlns:p14="http://schemas.microsoft.com/office/powerpoint/2010/main" val="685314641"/>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Questions Answered - 2</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6" y="1333604"/>
            <a:ext cx="10255475" cy="4645087"/>
          </a:xfrm>
        </p:spPr>
        <p:txBody>
          <a:bodyPr>
            <a:normAutofit/>
          </a:bodyPr>
          <a:lstStyle/>
          <a:p>
            <a:pPr fontAlgn="base"/>
            <a:r>
              <a:rPr lang="en-US" b="1" i="0" u="none" strike="noStrike" dirty="0">
                <a:effectLst/>
                <a:latin typeface="Calibri" panose="020F0502020204030204" pitchFamily="34" charset="0"/>
              </a:rPr>
              <a:t>Q: </a:t>
            </a:r>
            <a:r>
              <a:rPr lang="en-US" b="1" dirty="0">
                <a:latin typeface="Calibri" panose="020F0502020204030204" pitchFamily="34" charset="0"/>
              </a:rPr>
              <a:t>No results were shown in the proposal for data collection results from the FY24 monitoring. It would be appropriate to see a map of the accelerator showing where the monitoring is being conducted and some overview of the results.</a:t>
            </a:r>
          </a:p>
          <a:p>
            <a:endParaRPr lang="en-US" b="0" i="0" u="none" strike="noStrike" dirty="0">
              <a:effectLst/>
              <a:latin typeface="Calibri" panose="020F0502020204030204" pitchFamily="34" charset="0"/>
            </a:endParaRPr>
          </a:p>
          <a:p>
            <a:r>
              <a:rPr lang="en-US" dirty="0">
                <a:latin typeface="Calibri" panose="020F0502020204030204" pitchFamily="34" charset="0"/>
              </a:rPr>
              <a:t>Doses ranged:</a:t>
            </a:r>
          </a:p>
          <a:p>
            <a:pPr lvl="1"/>
            <a:r>
              <a:rPr lang="en-US" b="0" i="0" u="none" strike="noStrike" dirty="0">
                <a:effectLst/>
                <a:latin typeface="Calibri" panose="020F0502020204030204" pitchFamily="34" charset="0"/>
              </a:rPr>
              <a:t>0</a:t>
            </a:r>
            <a:r>
              <a:rPr lang="en-US" dirty="0">
                <a:latin typeface="Calibri" panose="020F0502020204030204" pitchFamily="34" charset="0"/>
              </a:rPr>
              <a:t> - 120 krad for photons,</a:t>
            </a:r>
          </a:p>
          <a:p>
            <a:pPr lvl="1"/>
            <a:r>
              <a:rPr lang="en-US" b="0" i="0" u="none" strike="noStrike" dirty="0">
                <a:effectLst/>
                <a:latin typeface="Calibri" panose="020F0502020204030204" pitchFamily="34" charset="0"/>
              </a:rPr>
              <a:t>0 – Saturated for neutrons.</a:t>
            </a:r>
          </a:p>
          <a:p>
            <a:r>
              <a:rPr lang="en-US" b="0" i="0" u="none" strike="noStrike" dirty="0">
                <a:effectLst/>
                <a:latin typeface="Calibri" panose="020F0502020204030204" pitchFamily="34" charset="0"/>
              </a:rPr>
              <a:t>Low dose rods</a:t>
            </a:r>
            <a:r>
              <a:rPr lang="en-US" dirty="0">
                <a:latin typeface="Calibri" panose="020F0502020204030204" pitchFamily="34" charset="0"/>
              </a:rPr>
              <a:t> will help.</a:t>
            </a:r>
            <a:endParaRPr lang="en-US" b="0" i="0" u="none" strike="noStrike"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13</a:t>
            </a:fld>
            <a:endParaRPr lang="en-US" dirty="0"/>
          </a:p>
        </p:txBody>
      </p:sp>
      <p:pic>
        <p:nvPicPr>
          <p:cNvPr id="9" name="Picture 8" descr="A blueprint of a train&#10;&#10;Description automatically generated">
            <a:extLst>
              <a:ext uri="{FF2B5EF4-FFF2-40B4-BE49-F238E27FC236}">
                <a16:creationId xmlns:a16="http://schemas.microsoft.com/office/drawing/2014/main" id="{D2FB7CDF-7BB0-D347-6E8D-56B5C954A217}"/>
              </a:ext>
            </a:extLst>
          </p:cNvPr>
          <p:cNvPicPr>
            <a:picLocks noChangeAspect="1"/>
          </p:cNvPicPr>
          <p:nvPr/>
        </p:nvPicPr>
        <p:blipFill>
          <a:blip r:embed="rId2"/>
          <a:stretch>
            <a:fillRect/>
          </a:stretch>
        </p:blipFill>
        <p:spPr>
          <a:xfrm>
            <a:off x="4425244" y="3014453"/>
            <a:ext cx="7632836" cy="3686312"/>
          </a:xfrm>
          <a:prstGeom prst="rect">
            <a:avLst/>
          </a:prstGeom>
        </p:spPr>
      </p:pic>
      <p:sp>
        <p:nvSpPr>
          <p:cNvPr id="10" name="Rectangle 9">
            <a:extLst>
              <a:ext uri="{FF2B5EF4-FFF2-40B4-BE49-F238E27FC236}">
                <a16:creationId xmlns:a16="http://schemas.microsoft.com/office/drawing/2014/main" id="{2DDAD468-27B7-F457-B309-115010432A17}"/>
              </a:ext>
            </a:extLst>
          </p:cNvPr>
          <p:cNvSpPr/>
          <p:nvPr/>
        </p:nvSpPr>
        <p:spPr>
          <a:xfrm>
            <a:off x="6837142" y="5840712"/>
            <a:ext cx="91440" cy="91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59BB9886-B863-A3EA-7AB7-C557AA2F3F53}"/>
              </a:ext>
            </a:extLst>
          </p:cNvPr>
          <p:cNvGrpSpPr/>
          <p:nvPr/>
        </p:nvGrpSpPr>
        <p:grpSpPr>
          <a:xfrm>
            <a:off x="6775074" y="6178222"/>
            <a:ext cx="215576" cy="217358"/>
            <a:chOff x="5599856" y="6047781"/>
            <a:chExt cx="215576" cy="217358"/>
          </a:xfrm>
        </p:grpSpPr>
        <p:sp>
          <p:nvSpPr>
            <p:cNvPr id="11" name="Rectangle 10">
              <a:extLst>
                <a:ext uri="{FF2B5EF4-FFF2-40B4-BE49-F238E27FC236}">
                  <a16:creationId xmlns:a16="http://schemas.microsoft.com/office/drawing/2014/main" id="{F1C146D3-5384-718B-7707-8B5417EE3634}"/>
                </a:ext>
              </a:extLst>
            </p:cNvPr>
            <p:cNvSpPr/>
            <p:nvPr/>
          </p:nvSpPr>
          <p:spPr>
            <a:xfrm>
              <a:off x="5661924" y="6105381"/>
              <a:ext cx="91440" cy="91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781FC3B-C427-4323-0F75-F92542481E24}"/>
                </a:ext>
              </a:extLst>
            </p:cNvPr>
            <p:cNvSpPr/>
            <p:nvPr/>
          </p:nvSpPr>
          <p:spPr>
            <a:xfrm>
              <a:off x="5599856" y="6047781"/>
              <a:ext cx="215576" cy="217358"/>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8AC1EA65-0A1E-5590-54A7-7B5B3AED4ABD}"/>
              </a:ext>
            </a:extLst>
          </p:cNvPr>
          <p:cNvSpPr txBox="1"/>
          <p:nvPr/>
        </p:nvSpPr>
        <p:spPr>
          <a:xfrm>
            <a:off x="6990650" y="5704876"/>
            <a:ext cx="3497660" cy="369332"/>
          </a:xfrm>
          <a:prstGeom prst="rect">
            <a:avLst/>
          </a:prstGeom>
          <a:noFill/>
        </p:spPr>
        <p:txBody>
          <a:bodyPr wrap="square" rtlCol="0">
            <a:spAutoFit/>
          </a:bodyPr>
          <a:lstStyle/>
          <a:p>
            <a:r>
              <a:rPr lang="en-US" dirty="0">
                <a:solidFill>
                  <a:schemeClr val="bg1"/>
                </a:solidFill>
              </a:rPr>
              <a:t>Installed/analyzed Dosimetry</a:t>
            </a:r>
          </a:p>
        </p:txBody>
      </p:sp>
      <p:sp>
        <p:nvSpPr>
          <p:cNvPr id="15" name="TextBox 14">
            <a:extLst>
              <a:ext uri="{FF2B5EF4-FFF2-40B4-BE49-F238E27FC236}">
                <a16:creationId xmlns:a16="http://schemas.microsoft.com/office/drawing/2014/main" id="{98F4D500-78DC-1D2E-087A-7A42B3D1152E}"/>
              </a:ext>
            </a:extLst>
          </p:cNvPr>
          <p:cNvSpPr txBox="1"/>
          <p:nvPr/>
        </p:nvSpPr>
        <p:spPr>
          <a:xfrm>
            <a:off x="6990649" y="6096876"/>
            <a:ext cx="4141127" cy="369332"/>
          </a:xfrm>
          <a:prstGeom prst="rect">
            <a:avLst/>
          </a:prstGeom>
          <a:noFill/>
        </p:spPr>
        <p:txBody>
          <a:bodyPr wrap="square" rtlCol="0">
            <a:spAutoFit/>
          </a:bodyPr>
          <a:lstStyle/>
          <a:p>
            <a:r>
              <a:rPr lang="en-US" dirty="0">
                <a:solidFill>
                  <a:schemeClr val="bg1"/>
                </a:solidFill>
              </a:rPr>
              <a:t>Location to install samples</a:t>
            </a:r>
          </a:p>
        </p:txBody>
      </p:sp>
    </p:spTree>
    <p:extLst>
      <p:ext uri="{BB962C8B-B14F-4D97-AF65-F5344CB8AC3E}">
        <p14:creationId xmlns:p14="http://schemas.microsoft.com/office/powerpoint/2010/main" val="628828890"/>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Questions Answered - 3</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6" y="1337984"/>
            <a:ext cx="10255475" cy="4645087"/>
          </a:xfrm>
        </p:spPr>
        <p:txBody>
          <a:bodyPr>
            <a:normAutofit/>
          </a:bodyPr>
          <a:lstStyle/>
          <a:p>
            <a:pPr fontAlgn="base"/>
            <a:r>
              <a:rPr lang="en-US" b="1" i="0" u="none" strike="noStrike" dirty="0">
                <a:effectLst/>
                <a:latin typeface="Calibri" panose="020F0502020204030204" pitchFamily="34" charset="0"/>
              </a:rPr>
              <a:t>Q: </a:t>
            </a:r>
            <a:r>
              <a:rPr lang="en-US" b="1" dirty="0">
                <a:latin typeface="Calibri" panose="020F0502020204030204" pitchFamily="34" charset="0"/>
              </a:rPr>
              <a:t>What is your method for relating radiation hardness based on short-term dose accumulation numbers to those relevant for long-term exposure of the magnets?</a:t>
            </a:r>
          </a:p>
          <a:p>
            <a:pPr fontAlgn="base"/>
            <a:endParaRPr lang="en-US" dirty="0">
              <a:latin typeface="Calibri" panose="020F0502020204030204" pitchFamily="34" charset="0"/>
            </a:endParaRPr>
          </a:p>
          <a:p>
            <a:pPr fontAlgn="base"/>
            <a:r>
              <a:rPr lang="en-US" dirty="0">
                <a:latin typeface="Calibri" panose="020F0502020204030204" pitchFamily="34" charset="0"/>
              </a:rPr>
              <a:t>Studies show that the demagnetization is due to total integrated dose, with the exception of beam-strike events.</a:t>
            </a:r>
          </a:p>
          <a:p>
            <a:pPr lvl="1" fontAlgn="base"/>
            <a:r>
              <a:rPr lang="en-US" dirty="0">
                <a:latin typeface="Calibri" panose="020F0502020204030204" pitchFamily="34" charset="0"/>
              </a:rPr>
              <a:t>Some parts of the mechanism is due to thermal changes, but these are also related to integrated dose.</a:t>
            </a:r>
          </a:p>
          <a:p>
            <a:pPr lvl="1" fontAlgn="base"/>
            <a:r>
              <a:rPr lang="en-US" dirty="0">
                <a:latin typeface="Calibri" panose="020F0502020204030204" pitchFamily="34" charset="0"/>
              </a:rPr>
              <a:t>Our study will be using a wide range of doses, and reading the magnet data many times, giving demagnetization data along with integrated doses.</a:t>
            </a:r>
          </a:p>
          <a:p>
            <a:pPr lvl="2" fontAlgn="base"/>
            <a:r>
              <a:rPr lang="en-US" dirty="0">
                <a:latin typeface="Calibri" panose="020F0502020204030204" pitchFamily="34" charset="0"/>
              </a:rPr>
              <a:t>We will then use our range of integrated doses and demagnetization data to extrapolate for higher integrated doses.</a:t>
            </a:r>
          </a:p>
          <a:p>
            <a:pPr lvl="1" fontAlgn="base"/>
            <a:r>
              <a:rPr lang="en-US" dirty="0">
                <a:latin typeface="Calibri" panose="020F0502020204030204" pitchFamily="34" charset="0"/>
              </a:rPr>
              <a:t>Beam strike events *can* show some level of ”recovery” after the event – this would be investigated if our “bonus” study for FY25 is approved by JLab and CERN.</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24749498"/>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Questions Answered - 4</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6" y="1337984"/>
            <a:ext cx="10255475" cy="4645087"/>
          </a:xfrm>
        </p:spPr>
        <p:txBody>
          <a:bodyPr>
            <a:normAutofit/>
          </a:bodyPr>
          <a:lstStyle/>
          <a:p>
            <a:pPr fontAlgn="base"/>
            <a:r>
              <a:rPr lang="en-US" b="1" i="0" u="none" strike="noStrike" dirty="0">
                <a:effectLst/>
                <a:latin typeface="Calibri" panose="020F0502020204030204" pitchFamily="34" charset="0"/>
              </a:rPr>
              <a:t>Q: </a:t>
            </a:r>
            <a:r>
              <a:rPr lang="en-US" b="1" dirty="0">
                <a:latin typeface="Calibri" panose="020F0502020204030204" pitchFamily="34" charset="0"/>
              </a:rPr>
              <a:t>Your metrics for studying radiation hardware are limited only to measurements of the magnetic field of the samples. Do you plan any testing of the samples after long radiation exposure to measure their mechanical properties?</a:t>
            </a:r>
          </a:p>
          <a:p>
            <a:pPr fontAlgn="base"/>
            <a:endParaRPr lang="en-US" dirty="0">
              <a:latin typeface="Calibri" panose="020F0502020204030204" pitchFamily="34" charset="0"/>
            </a:endParaRPr>
          </a:p>
          <a:p>
            <a:pPr fontAlgn="base"/>
            <a:r>
              <a:rPr lang="en-US" dirty="0">
                <a:latin typeface="Calibri" panose="020F0502020204030204" pitchFamily="34" charset="0"/>
              </a:rPr>
              <a:t>This is outside of the scope of our study, as well as our expertise. However, such a study could be possible. If interested parties would like, and the magnets are later removed from the tunnel and cleared by RadCon, they could be compared to non-irradiated samples to study the differences.</a:t>
            </a:r>
          </a:p>
          <a:p>
            <a:pPr lvl="1" fontAlgn="base"/>
            <a:r>
              <a:rPr lang="en-US" dirty="0">
                <a:latin typeface="Calibri" panose="020F0502020204030204" pitchFamily="34" charset="0"/>
              </a:rPr>
              <a:t>We are avoiding removing the magnets from the tunnel due to concerns of activation.</a:t>
            </a:r>
          </a:p>
          <a:p>
            <a:pPr lvl="1" fontAlgn="base"/>
            <a:r>
              <a:rPr lang="en-US" dirty="0">
                <a:latin typeface="Calibri" panose="020F0502020204030204" pitchFamily="34" charset="0"/>
              </a:rPr>
              <a:t>SmCo does contain cobalt, which can be activated. This would need to be considered for any such study.</a:t>
            </a:r>
          </a:p>
          <a:p>
            <a:endParaRPr lang="en-US" b="0" i="0" u="none" strike="noStrike"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518663153"/>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E6E7-2BBD-6142-B04B-BAF48BA208BF}"/>
              </a:ext>
            </a:extLst>
          </p:cNvPr>
          <p:cNvSpPr>
            <a:spLocks noGrp="1"/>
          </p:cNvSpPr>
          <p:nvPr>
            <p:ph type="title"/>
          </p:nvPr>
        </p:nvSpPr>
        <p:spPr/>
        <p:txBody>
          <a:bodyPr/>
          <a:lstStyle/>
          <a:p>
            <a:r>
              <a:rPr lang="en-US" dirty="0"/>
              <a:t>LDRD – The Plan – Goals for FY25</a:t>
            </a:r>
          </a:p>
        </p:txBody>
      </p:sp>
      <p:sp>
        <p:nvSpPr>
          <p:cNvPr id="10" name="Rectangle 9">
            <a:extLst>
              <a:ext uri="{FF2B5EF4-FFF2-40B4-BE49-F238E27FC236}">
                <a16:creationId xmlns:a16="http://schemas.microsoft.com/office/drawing/2014/main" id="{A20A915D-D6C9-6D4D-BB03-4B3B2B8A80F8}"/>
              </a:ext>
            </a:extLst>
          </p:cNvPr>
          <p:cNvSpPr/>
          <p:nvPr/>
        </p:nvSpPr>
        <p:spPr>
          <a:xfrm>
            <a:off x="1026016" y="1264353"/>
            <a:ext cx="10341736" cy="5176610"/>
          </a:xfrm>
          <a:prstGeom prst="rect">
            <a:avLst/>
          </a:prstGeom>
        </p:spPr>
        <p:txBody>
          <a:bodyPr wrap="square">
            <a:spAutoFit/>
          </a:bodyPr>
          <a:lstStyle/>
          <a:p>
            <a:pPr marL="342900" marR="0" lvl="0" indent="-342900">
              <a:lnSpc>
                <a:spcPct val="115000"/>
              </a:lnSpc>
              <a:spcBef>
                <a:spcPts val="0"/>
              </a:spcBef>
              <a:spcAft>
                <a:spcPts val="0"/>
              </a:spcAft>
              <a:buFont typeface="Symbol" pitchFamily="2" charset="2"/>
              <a:buChar char=""/>
            </a:pPr>
            <a:r>
              <a:rPr lang="en-US" sz="1200" b="1" dirty="0">
                <a:latin typeface="Calibri" panose="020F0502020204030204" pitchFamily="34" charset="0"/>
                <a:ea typeface="Calibri" panose="020F0502020204030204" pitchFamily="34" charset="0"/>
                <a:cs typeface="Times New Roman" panose="02020603050405020304" pitchFamily="18" charset="0"/>
              </a:rPr>
              <a:t>FY25 Quarter 1:</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Finish simulation layouts (geometric layout, GEANT4 physics lists, etc…) and placements for sample sites around CEBAF</a:t>
            </a:r>
          </a:p>
          <a:p>
            <a:pPr marL="1257300" lvl="2" indent="-342900">
              <a:lnSpc>
                <a:spcPct val="115000"/>
              </a:lnSpc>
              <a:buFont typeface="Wingdings"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If delayed, focus on highest-priority sites</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cs typeface="Times New Roman" panose="02020603050405020304" pitchFamily="18" charset="0"/>
              </a:rPr>
              <a:t>Finish installation of components during extended SAD</a:t>
            </a:r>
          </a:p>
          <a:p>
            <a:pPr marL="1257300" lvl="2" indent="-342900">
              <a:lnSpc>
                <a:spcPct val="115000"/>
              </a:lnSpc>
              <a:buFont typeface="Wingdings" pitchFamily="2" charset="2"/>
              <a:buChar char="§"/>
            </a:pPr>
            <a:r>
              <a:rPr lang="en-US" sz="1200" dirty="0">
                <a:latin typeface="Calibri" panose="020F0502020204030204" pitchFamily="34" charset="0"/>
                <a:cs typeface="Times New Roman" panose="02020603050405020304" pitchFamily="18" charset="0"/>
              </a:rPr>
              <a:t>If further delays, install priority locations first</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Test and refine in-situ measurement protocols in the tunnel before CEBAF beam returns to users</a:t>
            </a:r>
          </a:p>
          <a:p>
            <a:pPr marL="1257300" lvl="2" indent="-342900">
              <a:lnSpc>
                <a:spcPct val="115000"/>
              </a:lnSpc>
              <a:buFont typeface="Wingdings"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If unable, have plan to test during maintenance and other beam downtimes</a:t>
            </a:r>
          </a:p>
          <a:p>
            <a:pPr marL="342900" marR="0" lvl="0" indent="-342900">
              <a:lnSpc>
                <a:spcPct val="115000"/>
              </a:lnSpc>
              <a:spcBef>
                <a:spcPts val="0"/>
              </a:spcBef>
              <a:spcAft>
                <a:spcPts val="0"/>
              </a:spcAft>
              <a:buFont typeface="Symbol" pitchFamily="2" charset="2"/>
              <a:buChar char=""/>
            </a:pPr>
            <a:r>
              <a:rPr lang="en-US" sz="1200" b="1" dirty="0">
                <a:latin typeface="Calibri" panose="020F0502020204030204" pitchFamily="34" charset="0"/>
                <a:ea typeface="Calibri" panose="020F0502020204030204" pitchFamily="34" charset="0"/>
                <a:cs typeface="Times New Roman" panose="02020603050405020304" pitchFamily="18" charset="0"/>
              </a:rPr>
              <a:t>FY25 Quarter 2:</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Gather data as regularly as feasible, given safety and access restrictions</a:t>
            </a:r>
          </a:p>
          <a:p>
            <a:pPr marL="1257300" lvl="2" indent="-342900">
              <a:lnSpc>
                <a:spcPct val="115000"/>
              </a:lnSpc>
              <a:buFont typeface="Wingdings"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Currently plan every maintenance day (every two weeks) and parasitically as available</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Using partial data, external results, and partial simulation results gathered thus far, refine the extrapolation model(s) to reflect the most up-to-date expectations for magnet degradation at higher beam energies</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Prepare to present the status at IPAC and/or other conferences</a:t>
            </a:r>
          </a:p>
          <a:p>
            <a:pPr marL="342900" marR="0" lvl="0" indent="-342900">
              <a:lnSpc>
                <a:spcPct val="115000"/>
              </a:lnSpc>
              <a:spcBef>
                <a:spcPts val="0"/>
              </a:spcBef>
              <a:spcAft>
                <a:spcPts val="0"/>
              </a:spcAft>
              <a:buFont typeface="Symbol" pitchFamily="2" charset="2"/>
              <a:buChar char=""/>
            </a:pPr>
            <a:r>
              <a:rPr lang="en-US" sz="1200" b="1" dirty="0">
                <a:latin typeface="Calibri" panose="020F0502020204030204" pitchFamily="34" charset="0"/>
                <a:ea typeface="Calibri" panose="020F0502020204030204" pitchFamily="34" charset="0"/>
                <a:cs typeface="Times New Roman" panose="02020603050405020304" pitchFamily="18" charset="0"/>
              </a:rPr>
              <a:t>FY25 Quarter 3:</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All priority simulations should be complete</a:t>
            </a:r>
          </a:p>
          <a:p>
            <a:pPr marL="1257300" lvl="2" indent="-342900">
              <a:lnSpc>
                <a:spcPct val="115000"/>
              </a:lnSpc>
              <a:buFont typeface="Wingdings"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If not all, the highest priority simulations, which contribute most to the extrapolation models, must be complete</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Present results at IPAC and/or other conferences</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Start writing journal paper(s)</a:t>
            </a:r>
          </a:p>
          <a:p>
            <a:pPr marL="342900" marR="0" lvl="0" indent="-342900">
              <a:lnSpc>
                <a:spcPct val="115000"/>
              </a:lnSpc>
              <a:spcBef>
                <a:spcPts val="0"/>
              </a:spcBef>
              <a:spcAft>
                <a:spcPts val="0"/>
              </a:spcAft>
              <a:buFont typeface="Symbol" pitchFamily="2" charset="2"/>
              <a:buChar char=""/>
            </a:pPr>
            <a:r>
              <a:rPr lang="en-US" sz="1200" b="1" dirty="0">
                <a:latin typeface="Calibri" panose="020F0502020204030204" pitchFamily="34" charset="0"/>
                <a:ea typeface="Calibri" panose="020F0502020204030204" pitchFamily="34" charset="0"/>
                <a:cs typeface="Times New Roman" panose="02020603050405020304" pitchFamily="18" charset="0"/>
              </a:rPr>
              <a:t>FY25 Quarter 4:</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Wrap up all data taking for project</a:t>
            </a:r>
          </a:p>
          <a:p>
            <a:pPr marL="1257300" lvl="2" indent="-342900">
              <a:lnSpc>
                <a:spcPct val="115000"/>
              </a:lnSpc>
              <a:buFont typeface="Wingdings"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If allowed, samples can remain in place for future study</a:t>
            </a:r>
          </a:p>
          <a:p>
            <a:pPr marL="1714500" lvl="3" indent="-342900">
              <a:lnSpc>
                <a:spcPct val="115000"/>
              </a:lnSpc>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Request dosimetry funding for continued study</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Finalize models and extrapolations, including errors and uncertainties</a:t>
            </a:r>
          </a:p>
          <a:p>
            <a:pPr marL="800100" lvl="1" indent="-342900">
              <a:lnSpc>
                <a:spcPct val="115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Write up project (tech notes, proceedings, etc…) and submit to at least one journal</a:t>
            </a:r>
          </a:p>
        </p:txBody>
      </p:sp>
      <p:sp>
        <p:nvSpPr>
          <p:cNvPr id="11" name="Slide Number Placeholder 10">
            <a:extLst>
              <a:ext uri="{FF2B5EF4-FFF2-40B4-BE49-F238E27FC236}">
                <a16:creationId xmlns:a16="http://schemas.microsoft.com/office/drawing/2014/main" id="{E79811E9-2383-7E47-8D94-454C6DCE9D61}"/>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776823585"/>
      </p:ext>
    </p:extLst>
  </p:cSld>
  <p:clrMapOvr>
    <a:masterClrMapping/>
  </p:clrMapOvr>
  <mc:AlternateContent xmlns:mc="http://schemas.openxmlformats.org/markup-compatibility/2006" xmlns:p14="http://schemas.microsoft.com/office/powerpoint/2010/main">
    <mc:Choice Requires="p14">
      <p:transition spd="slow" p14:dur="2000" advTm="76069"/>
    </mc:Choice>
    <mc:Fallback xmlns="">
      <p:transition spd="slow" advTm="760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E6E7-2BBD-6142-B04B-BAF48BA208BF}"/>
              </a:ext>
            </a:extLst>
          </p:cNvPr>
          <p:cNvSpPr>
            <a:spLocks noGrp="1"/>
          </p:cNvSpPr>
          <p:nvPr>
            <p:ph type="title"/>
          </p:nvPr>
        </p:nvSpPr>
        <p:spPr/>
        <p:txBody>
          <a:bodyPr/>
          <a:lstStyle/>
          <a:p>
            <a:r>
              <a:rPr lang="en-US" dirty="0"/>
              <a:t>The Bonus Beam Strike Study</a:t>
            </a:r>
          </a:p>
        </p:txBody>
      </p:sp>
      <p:sp>
        <p:nvSpPr>
          <p:cNvPr id="3" name="Content Placeholder 2">
            <a:extLst>
              <a:ext uri="{FF2B5EF4-FFF2-40B4-BE49-F238E27FC236}">
                <a16:creationId xmlns:a16="http://schemas.microsoft.com/office/drawing/2014/main" id="{EEBE73ED-E2C5-1A44-BD03-5303AB300800}"/>
              </a:ext>
            </a:extLst>
          </p:cNvPr>
          <p:cNvSpPr>
            <a:spLocks noGrp="1"/>
          </p:cNvSpPr>
          <p:nvPr>
            <p:ph idx="1"/>
          </p:nvPr>
        </p:nvSpPr>
        <p:spPr>
          <a:xfrm>
            <a:off x="761206" y="1607647"/>
            <a:ext cx="10255475" cy="4645087"/>
          </a:xfrm>
        </p:spPr>
        <p:txBody>
          <a:bodyPr>
            <a:normAutofit/>
          </a:bodyPr>
          <a:lstStyle/>
          <a:p>
            <a:r>
              <a:rPr lang="en-US" dirty="0"/>
              <a:t>In discussions with CERN to write a proposal for beam strike study at CLEAR facility.</a:t>
            </a:r>
          </a:p>
          <a:p>
            <a:r>
              <a:rPr lang="en-US" dirty="0"/>
              <a:t>If approved, the beam time would be free. The only costs would be shipping samples and/or travel.</a:t>
            </a:r>
          </a:p>
          <a:p>
            <a:endParaRPr lang="en-US" dirty="0"/>
          </a:p>
          <a:p>
            <a:endParaRPr lang="en-US" dirty="0"/>
          </a:p>
        </p:txBody>
      </p:sp>
      <p:sp>
        <p:nvSpPr>
          <p:cNvPr id="4" name="Slide Number Placeholder 3">
            <a:extLst>
              <a:ext uri="{FF2B5EF4-FFF2-40B4-BE49-F238E27FC236}">
                <a16:creationId xmlns:a16="http://schemas.microsoft.com/office/drawing/2014/main" id="{07C6C06D-970C-5D4E-B832-5901B65894CC}"/>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6" name="Picture 5" descr="A table with numbers and symbols&#10;&#10;Description automatically generated">
            <a:extLst>
              <a:ext uri="{FF2B5EF4-FFF2-40B4-BE49-F238E27FC236}">
                <a16:creationId xmlns:a16="http://schemas.microsoft.com/office/drawing/2014/main" id="{E5A5E4F7-FB42-C686-71E4-F1F7DB407A0D}"/>
              </a:ext>
            </a:extLst>
          </p:cNvPr>
          <p:cNvPicPr>
            <a:picLocks noChangeAspect="1"/>
          </p:cNvPicPr>
          <p:nvPr/>
        </p:nvPicPr>
        <p:blipFill>
          <a:blip r:embed="rId3"/>
          <a:stretch>
            <a:fillRect/>
          </a:stretch>
        </p:blipFill>
        <p:spPr>
          <a:xfrm>
            <a:off x="6771610" y="3085670"/>
            <a:ext cx="4659184" cy="2710281"/>
          </a:xfrm>
          <a:prstGeom prst="rect">
            <a:avLst/>
          </a:prstGeom>
        </p:spPr>
      </p:pic>
      <p:pic>
        <p:nvPicPr>
          <p:cNvPr id="8" name="Picture 7" descr="A diagram of a scientific experiment&#10;&#10;Description automatically generated">
            <a:extLst>
              <a:ext uri="{FF2B5EF4-FFF2-40B4-BE49-F238E27FC236}">
                <a16:creationId xmlns:a16="http://schemas.microsoft.com/office/drawing/2014/main" id="{BC815B08-2993-B519-1975-B1C1BE4317C6}"/>
              </a:ext>
            </a:extLst>
          </p:cNvPr>
          <p:cNvPicPr>
            <a:picLocks noChangeAspect="1"/>
          </p:cNvPicPr>
          <p:nvPr/>
        </p:nvPicPr>
        <p:blipFill>
          <a:blip r:embed="rId4"/>
          <a:stretch>
            <a:fillRect/>
          </a:stretch>
        </p:blipFill>
        <p:spPr>
          <a:xfrm>
            <a:off x="1175319" y="3085670"/>
            <a:ext cx="4756778" cy="3178526"/>
          </a:xfrm>
          <a:prstGeom prst="rect">
            <a:avLst/>
          </a:prstGeom>
        </p:spPr>
      </p:pic>
      <p:sp>
        <p:nvSpPr>
          <p:cNvPr id="10" name="TextBox 9">
            <a:extLst>
              <a:ext uri="{FF2B5EF4-FFF2-40B4-BE49-F238E27FC236}">
                <a16:creationId xmlns:a16="http://schemas.microsoft.com/office/drawing/2014/main" id="{EFD140ED-49FB-A3F8-135D-FB3C0344129F}"/>
              </a:ext>
            </a:extLst>
          </p:cNvPr>
          <p:cNvSpPr txBox="1"/>
          <p:nvPr/>
        </p:nvSpPr>
        <p:spPr>
          <a:xfrm>
            <a:off x="1084306" y="6289134"/>
            <a:ext cx="4847791" cy="507831"/>
          </a:xfrm>
          <a:prstGeom prst="rect">
            <a:avLst/>
          </a:prstGeom>
          <a:noFill/>
        </p:spPr>
        <p:txBody>
          <a:bodyPr wrap="square">
            <a:spAutoFit/>
          </a:bodyPr>
          <a:lstStyle/>
          <a:p>
            <a:r>
              <a:rPr lang="en-US" sz="900" dirty="0"/>
              <a:t>K. Sjobak et al, "Status of the CLEAR Electron Beam User Facility at CERN", in proceedings of IPAC2019 (Melbourne), May 2019, MOPTS054, doi:10.18429/JACoW-IPAC2019-MOPTS054, https://cds.cern.ch/record/2695092.</a:t>
            </a:r>
          </a:p>
        </p:txBody>
      </p:sp>
      <p:sp>
        <p:nvSpPr>
          <p:cNvPr id="12" name="TextBox 11">
            <a:extLst>
              <a:ext uri="{FF2B5EF4-FFF2-40B4-BE49-F238E27FC236}">
                <a16:creationId xmlns:a16="http://schemas.microsoft.com/office/drawing/2014/main" id="{78626D96-CB8E-D5C3-7AA4-34EFFA58EDC9}"/>
              </a:ext>
            </a:extLst>
          </p:cNvPr>
          <p:cNvSpPr txBox="1"/>
          <p:nvPr/>
        </p:nvSpPr>
        <p:spPr>
          <a:xfrm>
            <a:off x="7375890" y="5778121"/>
            <a:ext cx="3450624" cy="246221"/>
          </a:xfrm>
          <a:prstGeom prst="rect">
            <a:avLst/>
          </a:prstGeom>
          <a:noFill/>
        </p:spPr>
        <p:txBody>
          <a:bodyPr wrap="square">
            <a:spAutoFit/>
          </a:bodyPr>
          <a:lstStyle/>
          <a:p>
            <a:r>
              <a:rPr lang="en-US" sz="1000" dirty="0"/>
              <a:t>https://clear.cern/content/beam-line-description</a:t>
            </a:r>
          </a:p>
        </p:txBody>
      </p:sp>
    </p:spTree>
    <p:extLst>
      <p:ext uri="{BB962C8B-B14F-4D97-AF65-F5344CB8AC3E}">
        <p14:creationId xmlns:p14="http://schemas.microsoft.com/office/powerpoint/2010/main" val="3672207083"/>
      </p:ext>
    </p:extLst>
  </p:cSld>
  <p:clrMapOvr>
    <a:masterClrMapping/>
  </p:clrMapOvr>
  <mc:AlternateContent xmlns:mc="http://schemas.openxmlformats.org/markup-compatibility/2006" xmlns:p14="http://schemas.microsoft.com/office/powerpoint/2010/main">
    <mc:Choice Requires="p14">
      <p:transition spd="slow" p14:dur="2000" advTm="104039"/>
    </mc:Choice>
    <mc:Fallback xmlns="">
      <p:transition spd="slow" advTm="10403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28AB2-A082-5EB1-847E-70DC0C052EAD}"/>
              </a:ext>
            </a:extLst>
          </p:cNvPr>
          <p:cNvSpPr>
            <a:spLocks noGrp="1"/>
          </p:cNvSpPr>
          <p:nvPr>
            <p:ph type="title"/>
          </p:nvPr>
        </p:nvSpPr>
        <p:spPr/>
        <p:txBody>
          <a:bodyPr/>
          <a:lstStyle/>
          <a:p>
            <a:r>
              <a:rPr lang="en-US" dirty="0"/>
              <a:t>Work Breakdown</a:t>
            </a:r>
          </a:p>
        </p:txBody>
      </p:sp>
      <p:sp>
        <p:nvSpPr>
          <p:cNvPr id="4" name="Slide Number Placeholder 3">
            <a:extLst>
              <a:ext uri="{FF2B5EF4-FFF2-40B4-BE49-F238E27FC236}">
                <a16:creationId xmlns:a16="http://schemas.microsoft.com/office/drawing/2014/main" id="{AE6D451F-CA71-80FA-C232-83F21AFEEE05}"/>
              </a:ext>
            </a:extLst>
          </p:cNvPr>
          <p:cNvSpPr>
            <a:spLocks noGrp="1"/>
          </p:cNvSpPr>
          <p:nvPr>
            <p:ph type="sldNum" sz="quarter" idx="12"/>
          </p:nvPr>
        </p:nvSpPr>
        <p:spPr/>
        <p:txBody>
          <a:bodyPr/>
          <a:lstStyle/>
          <a:p>
            <a:fld id="{D57F1E4F-1CFF-5643-939E-02111984F565}" type="slidenum">
              <a:rPr lang="en-US" smtClean="0"/>
              <a:t>18</a:t>
            </a:fld>
            <a:endParaRPr lang="en-US" dirty="0"/>
          </a:p>
        </p:txBody>
      </p:sp>
      <p:graphicFrame>
        <p:nvGraphicFramePr>
          <p:cNvPr id="8" name="Content Placeholder 7">
            <a:extLst>
              <a:ext uri="{FF2B5EF4-FFF2-40B4-BE49-F238E27FC236}">
                <a16:creationId xmlns:a16="http://schemas.microsoft.com/office/drawing/2014/main" id="{BF83C8BD-4B9E-68AF-154B-B0864DFA8316}"/>
              </a:ext>
            </a:extLst>
          </p:cNvPr>
          <p:cNvGraphicFramePr>
            <a:graphicFrameLocks noGrp="1"/>
          </p:cNvGraphicFramePr>
          <p:nvPr>
            <p:ph idx="1"/>
            <p:extLst>
              <p:ext uri="{D42A27DB-BD31-4B8C-83A1-F6EECF244321}">
                <p14:modId xmlns:p14="http://schemas.microsoft.com/office/powerpoint/2010/main" val="2151175451"/>
              </p:ext>
            </p:extLst>
          </p:nvPr>
        </p:nvGraphicFramePr>
        <p:xfrm>
          <a:off x="202890" y="1288656"/>
          <a:ext cx="6174761" cy="5116630"/>
        </p:xfrm>
        <a:graphic>
          <a:graphicData uri="http://schemas.openxmlformats.org/drawingml/2006/table">
            <a:tbl>
              <a:tblPr firstRow="1" firstCol="1" bandRow="1">
                <a:tableStyleId>{5C22544A-7EE6-4342-B048-85BDC9FD1C3A}</a:tableStyleId>
              </a:tblPr>
              <a:tblGrid>
                <a:gridCol w="1720288">
                  <a:extLst>
                    <a:ext uri="{9D8B030D-6E8A-4147-A177-3AD203B41FA5}">
                      <a16:colId xmlns:a16="http://schemas.microsoft.com/office/drawing/2014/main" val="1595324222"/>
                    </a:ext>
                  </a:extLst>
                </a:gridCol>
                <a:gridCol w="1364622">
                  <a:extLst>
                    <a:ext uri="{9D8B030D-6E8A-4147-A177-3AD203B41FA5}">
                      <a16:colId xmlns:a16="http://schemas.microsoft.com/office/drawing/2014/main" val="3726005752"/>
                    </a:ext>
                  </a:extLst>
                </a:gridCol>
                <a:gridCol w="1015131">
                  <a:extLst>
                    <a:ext uri="{9D8B030D-6E8A-4147-A177-3AD203B41FA5}">
                      <a16:colId xmlns:a16="http://schemas.microsoft.com/office/drawing/2014/main" val="3214124564"/>
                    </a:ext>
                  </a:extLst>
                </a:gridCol>
                <a:gridCol w="1015131">
                  <a:extLst>
                    <a:ext uri="{9D8B030D-6E8A-4147-A177-3AD203B41FA5}">
                      <a16:colId xmlns:a16="http://schemas.microsoft.com/office/drawing/2014/main" val="2295888956"/>
                    </a:ext>
                  </a:extLst>
                </a:gridCol>
                <a:gridCol w="1059589">
                  <a:extLst>
                    <a:ext uri="{9D8B030D-6E8A-4147-A177-3AD203B41FA5}">
                      <a16:colId xmlns:a16="http://schemas.microsoft.com/office/drawing/2014/main" val="639368577"/>
                    </a:ext>
                  </a:extLst>
                </a:gridCol>
              </a:tblGrid>
              <a:tr h="288952">
                <a:tc gridSpan="5">
                  <a:txBody>
                    <a:bodyPr/>
                    <a:lstStyle/>
                    <a:p>
                      <a:pPr marL="171450" marR="0" algn="l">
                        <a:lnSpc>
                          <a:spcPct val="107000"/>
                        </a:lnSpc>
                        <a:spcBef>
                          <a:spcPts val="0"/>
                        </a:spcBef>
                        <a:spcAft>
                          <a:spcPts val="800"/>
                        </a:spcAft>
                      </a:pPr>
                      <a:r>
                        <a:rPr lang="en-US" sz="1100" dirty="0">
                          <a:solidFill>
                            <a:schemeClr val="tx1"/>
                          </a:solidFill>
                          <a:effectLst/>
                        </a:rPr>
                        <a:t>Requested Budget for Effort by Investigator</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730533"/>
                  </a:ext>
                </a:extLst>
              </a:tr>
              <a:tr h="679777">
                <a:tc>
                  <a:txBody>
                    <a:bodyPr/>
                    <a:lstStyle/>
                    <a:p>
                      <a:pPr marL="171450" marR="0" algn="l">
                        <a:lnSpc>
                          <a:spcPct val="107000"/>
                        </a:lnSpc>
                        <a:spcBef>
                          <a:spcPts val="0"/>
                        </a:spcBef>
                        <a:spcAft>
                          <a:spcPts val="800"/>
                        </a:spcAft>
                      </a:pPr>
                      <a:r>
                        <a:rPr lang="en-US" sz="1100">
                          <a:effectLst/>
                        </a:rPr>
                        <a:t>Name of Investigator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Role </a:t>
                      </a:r>
                      <a:br>
                        <a:rPr lang="en-US" sz="1100">
                          <a:effectLst/>
                        </a:rPr>
                      </a:br>
                      <a:r>
                        <a:rPr lang="en-US" sz="1100">
                          <a:effectLst/>
                        </a:rPr>
                        <a:t>(PI, Co-I, etc.)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ctr">
                        <a:lnSpc>
                          <a:spcPct val="107000"/>
                        </a:lnSpc>
                        <a:spcBef>
                          <a:spcPts val="0"/>
                        </a:spcBef>
                        <a:spcAft>
                          <a:spcPts val="800"/>
                        </a:spcAft>
                      </a:pPr>
                      <a:r>
                        <a:rPr lang="en-US" sz="1100" dirty="0">
                          <a:effectLst/>
                        </a:rPr>
                        <a:t>FY25 Budget ($K)</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ctr">
                        <a:lnSpc>
                          <a:spcPct val="107000"/>
                        </a:lnSpc>
                        <a:spcBef>
                          <a:spcPts val="0"/>
                        </a:spcBef>
                        <a:spcAft>
                          <a:spcPts val="800"/>
                        </a:spcAft>
                      </a:pPr>
                      <a:r>
                        <a:rPr lang="en-US" sz="1100">
                          <a:effectLst/>
                        </a:rPr>
                        <a:t>FY25</a:t>
                      </a:r>
                      <a:br>
                        <a:rPr lang="en-US" sz="1100">
                          <a:effectLst/>
                        </a:rPr>
                      </a:br>
                      <a:r>
                        <a:rPr lang="en-US" sz="1100">
                          <a:effectLst/>
                        </a:rPr>
                        <a:t>Effort</a:t>
                      </a:r>
                      <a:br>
                        <a:rPr lang="en-US" sz="1100">
                          <a:effectLst/>
                        </a:rPr>
                      </a:br>
                      <a:r>
                        <a:rPr lang="en-US" sz="1100">
                          <a:effectLst/>
                        </a:rPr>
                        <a:t>(% FTE)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indent="-57150" algn="ctr">
                        <a:lnSpc>
                          <a:spcPct val="107000"/>
                        </a:lnSpc>
                        <a:spcBef>
                          <a:spcPts val="0"/>
                        </a:spcBef>
                        <a:spcAft>
                          <a:spcPts val="800"/>
                        </a:spcAft>
                      </a:pPr>
                      <a:r>
                        <a:rPr lang="en-US" sz="1100">
                          <a:effectLst/>
                        </a:rPr>
                        <a:t>Total Effort (%FTE)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3279354613"/>
                  </a:ext>
                </a:extLst>
              </a:tr>
              <a:tr h="289022">
                <a:tc>
                  <a:txBody>
                    <a:bodyPr/>
                    <a:lstStyle/>
                    <a:p>
                      <a:pPr marL="171450" marR="0" algn="l">
                        <a:lnSpc>
                          <a:spcPct val="107000"/>
                        </a:lnSpc>
                        <a:spcBef>
                          <a:spcPts val="0"/>
                        </a:spcBef>
                        <a:spcAft>
                          <a:spcPts val="800"/>
                        </a:spcAft>
                      </a:pPr>
                      <a:r>
                        <a:rPr lang="en-US" sz="1100">
                          <a:effectLst/>
                        </a:rPr>
                        <a:t>Ryan Bodenstein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PI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77.9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0.35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0.35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3212749273"/>
                  </a:ext>
                </a:extLst>
              </a:tr>
              <a:tr h="289022">
                <a:tc>
                  <a:txBody>
                    <a:bodyPr/>
                    <a:lstStyle/>
                    <a:p>
                      <a:pPr marL="171450" marR="0" algn="l">
                        <a:lnSpc>
                          <a:spcPct val="107000"/>
                        </a:lnSpc>
                        <a:spcBef>
                          <a:spcPts val="0"/>
                        </a:spcBef>
                        <a:spcAft>
                          <a:spcPts val="800"/>
                        </a:spcAft>
                      </a:pPr>
                      <a:r>
                        <a:rPr lang="en-US" sz="1100">
                          <a:effectLst/>
                        </a:rPr>
                        <a:t>Kirsten Deitrick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Co-I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20.4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916315060"/>
                  </a:ext>
                </a:extLst>
              </a:tr>
              <a:tr h="289022">
                <a:tc>
                  <a:txBody>
                    <a:bodyPr/>
                    <a:lstStyle/>
                    <a:p>
                      <a:pPr marL="171450" marR="0" algn="l">
                        <a:lnSpc>
                          <a:spcPct val="107000"/>
                        </a:lnSpc>
                        <a:spcBef>
                          <a:spcPts val="0"/>
                        </a:spcBef>
                        <a:spcAft>
                          <a:spcPts val="800"/>
                        </a:spcAft>
                      </a:pPr>
                      <a:r>
                        <a:rPr lang="en-US" sz="1100">
                          <a:effectLst/>
                        </a:rPr>
                        <a:t>Edith Nissen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Co-I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45.9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611503134"/>
                  </a:ext>
                </a:extLst>
              </a:tr>
              <a:tr h="484330">
                <a:tc>
                  <a:txBody>
                    <a:bodyPr/>
                    <a:lstStyle/>
                    <a:p>
                      <a:pPr marL="171450" marR="0" algn="l">
                        <a:lnSpc>
                          <a:spcPct val="107000"/>
                        </a:lnSpc>
                        <a:spcBef>
                          <a:spcPts val="0"/>
                        </a:spcBef>
                        <a:spcAft>
                          <a:spcPts val="800"/>
                        </a:spcAft>
                      </a:pPr>
                      <a:r>
                        <a:rPr lang="en-US" sz="1100">
                          <a:effectLst/>
                        </a:rPr>
                        <a:t>Bamunuvita Gamage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Co-I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58.7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0.30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0.30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1952261536"/>
                  </a:ext>
                </a:extLst>
              </a:tr>
              <a:tr h="289022">
                <a:tc>
                  <a:txBody>
                    <a:bodyPr/>
                    <a:lstStyle/>
                    <a:p>
                      <a:pPr marL="171450" marR="0" algn="l">
                        <a:lnSpc>
                          <a:spcPct val="107000"/>
                        </a:lnSpc>
                        <a:spcBef>
                          <a:spcPts val="0"/>
                        </a:spcBef>
                        <a:spcAft>
                          <a:spcPts val="800"/>
                        </a:spcAft>
                      </a:pPr>
                      <a:r>
                        <a:rPr lang="en-US" sz="1100">
                          <a:effectLst/>
                        </a:rPr>
                        <a:t>Joseph Meyers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Support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9.3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723524064"/>
                  </a:ext>
                </a:extLst>
              </a:tr>
              <a:tr h="289022">
                <a:tc>
                  <a:txBody>
                    <a:bodyPr/>
                    <a:lstStyle/>
                    <a:p>
                      <a:pPr marL="171450" marR="0" algn="l">
                        <a:lnSpc>
                          <a:spcPct val="107000"/>
                        </a:lnSpc>
                        <a:spcBef>
                          <a:spcPts val="0"/>
                        </a:spcBef>
                        <a:spcAft>
                          <a:spcPts val="800"/>
                        </a:spcAft>
                      </a:pPr>
                      <a:r>
                        <a:rPr lang="en-US" sz="1100">
                          <a:effectLst/>
                        </a:rPr>
                        <a:t>David Hamlette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Support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10.9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2642495600"/>
                  </a:ext>
                </a:extLst>
              </a:tr>
              <a:tr h="289022">
                <a:tc>
                  <a:txBody>
                    <a:bodyPr/>
                    <a:lstStyle/>
                    <a:p>
                      <a:pPr marL="171450" marR="0" algn="l">
                        <a:lnSpc>
                          <a:spcPct val="107000"/>
                        </a:lnSpc>
                        <a:spcBef>
                          <a:spcPts val="0"/>
                        </a:spcBef>
                        <a:spcAft>
                          <a:spcPts val="800"/>
                        </a:spcAft>
                      </a:pPr>
                      <a:r>
                        <a:rPr lang="en-US" sz="1100">
                          <a:effectLst/>
                        </a:rPr>
                        <a:t>Neil Wilson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Support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nchor="ctr"/>
                </a:tc>
                <a:tc>
                  <a:txBody>
                    <a:bodyPr/>
                    <a:lstStyle/>
                    <a:p>
                      <a:pPr marL="171450" marR="0" algn="ctr">
                        <a:lnSpc>
                          <a:spcPct val="107000"/>
                        </a:lnSpc>
                        <a:spcBef>
                          <a:spcPts val="0"/>
                        </a:spcBef>
                        <a:spcAft>
                          <a:spcPts val="800"/>
                        </a:spcAft>
                      </a:pPr>
                      <a:r>
                        <a:rPr lang="en-US" sz="1100">
                          <a:effectLst/>
                        </a:rPr>
                        <a:t>9.4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1055928041"/>
                  </a:ext>
                </a:extLst>
              </a:tr>
              <a:tr h="288952">
                <a:tc gridSpan="2">
                  <a:txBody>
                    <a:bodyPr/>
                    <a:lstStyle/>
                    <a:p>
                      <a:pPr marL="171450" marR="0" algn="r">
                        <a:lnSpc>
                          <a:spcPct val="107000"/>
                        </a:lnSpc>
                        <a:spcBef>
                          <a:spcPts val="0"/>
                        </a:spcBef>
                        <a:spcAft>
                          <a:spcPts val="800"/>
                        </a:spcAft>
                      </a:pPr>
                      <a:r>
                        <a:rPr lang="en-US" sz="1100" dirty="0">
                          <a:solidFill>
                            <a:schemeClr val="tx1"/>
                          </a:solidFill>
                          <a:effectLst/>
                        </a:rPr>
                        <a:t>Subtotal for effort </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hMerge="1">
                  <a:txBody>
                    <a:bodyPr/>
                    <a:lstStyle/>
                    <a:p>
                      <a:endParaRPr lang="en-US"/>
                    </a:p>
                  </a:txBody>
                  <a:tcPr/>
                </a:tc>
                <a:tc>
                  <a:txBody>
                    <a:bodyPr/>
                    <a:lstStyle/>
                    <a:p>
                      <a:pPr marL="171450" marR="0" algn="ctr">
                        <a:lnSpc>
                          <a:spcPct val="107000"/>
                        </a:lnSpc>
                        <a:spcBef>
                          <a:spcPts val="0"/>
                        </a:spcBef>
                        <a:spcAft>
                          <a:spcPts val="800"/>
                        </a:spcAft>
                      </a:pPr>
                      <a:r>
                        <a:rPr lang="en-US" sz="1100" b="1" dirty="0">
                          <a:solidFill>
                            <a:schemeClr val="bg1"/>
                          </a:solidFill>
                          <a:effectLst/>
                          <a:highlight>
                            <a:srgbClr val="CCCCCC"/>
                          </a:highlight>
                        </a:rPr>
                        <a:t>232.5 </a:t>
                      </a:r>
                      <a:endParaRPr lang="en-US" sz="1100" b="1" dirty="0">
                        <a:solidFill>
                          <a:schemeClr val="bg1"/>
                        </a:solidFill>
                        <a:effectLst/>
                        <a:highlight>
                          <a:srgbClr val="CCCCCC"/>
                        </a:highligh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b="1" dirty="0">
                          <a:solidFill>
                            <a:schemeClr val="bg1"/>
                          </a:solidFill>
                          <a:effectLst/>
                          <a:highlight>
                            <a:srgbClr val="CCCCCC"/>
                          </a:highlight>
                        </a:rPr>
                        <a:t>1.1 </a:t>
                      </a:r>
                      <a:endParaRPr lang="en-US" sz="1100" b="1" dirty="0">
                        <a:solidFill>
                          <a:schemeClr val="bg1"/>
                        </a:solidFill>
                        <a:effectLst/>
                        <a:highlight>
                          <a:srgbClr val="CCCCCC"/>
                        </a:highligh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b="1" dirty="0">
                          <a:solidFill>
                            <a:schemeClr val="bg1"/>
                          </a:solidFill>
                          <a:effectLst/>
                          <a:highlight>
                            <a:srgbClr val="CCCCCC"/>
                          </a:highlight>
                        </a:rPr>
                        <a:t>1.1 </a:t>
                      </a:r>
                      <a:endParaRPr lang="en-US" sz="1100" b="1" dirty="0">
                        <a:solidFill>
                          <a:schemeClr val="bg1"/>
                        </a:solidFill>
                        <a:effectLst/>
                        <a:highlight>
                          <a:srgbClr val="CCCCCC"/>
                        </a:highligh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682898312"/>
                  </a:ext>
                </a:extLst>
              </a:tr>
              <a:tr h="289022">
                <a:tc>
                  <a:txBody>
                    <a:bodyPr/>
                    <a:lstStyle/>
                    <a:p>
                      <a:pPr marL="171450" marR="0" algn="l">
                        <a:lnSpc>
                          <a:spcPct val="107000"/>
                        </a:lnSpc>
                        <a:spcBef>
                          <a:spcPts val="0"/>
                        </a:spcBef>
                        <a:spcAft>
                          <a:spcPts val="800"/>
                        </a:spcAft>
                      </a:pPr>
                      <a:r>
                        <a:rPr lang="en-US" sz="1100">
                          <a:effectLst/>
                        </a:rPr>
                        <a:t>Equipment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l">
                        <a:lnSpc>
                          <a:spcPct val="107000"/>
                        </a:lnSpc>
                        <a:spcBef>
                          <a:spcPts val="0"/>
                        </a:spcBef>
                        <a:spcAft>
                          <a:spcPts val="800"/>
                        </a:spcAft>
                      </a:pPr>
                      <a:r>
                        <a:rPr lang="en-US" sz="1100">
                          <a:effectLst/>
                        </a:rPr>
                        <a:t>Non-capital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10.6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4154548258"/>
                  </a:ext>
                </a:extLst>
              </a:tr>
              <a:tr h="289022">
                <a:tc>
                  <a:txBody>
                    <a:bodyPr/>
                    <a:lstStyle/>
                    <a:p>
                      <a:pPr marL="171450" marR="0" algn="l">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l">
                        <a:lnSpc>
                          <a:spcPct val="107000"/>
                        </a:lnSpc>
                        <a:spcBef>
                          <a:spcPts val="0"/>
                        </a:spcBef>
                        <a:spcAft>
                          <a:spcPts val="800"/>
                        </a:spcAft>
                      </a:pPr>
                      <a:r>
                        <a:rPr lang="en-US" sz="1100">
                          <a:effectLst/>
                        </a:rPr>
                        <a:t>Capital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3956818949"/>
                  </a:ext>
                </a:extLst>
              </a:tr>
              <a:tr h="484399">
                <a:tc>
                  <a:txBody>
                    <a:bodyPr/>
                    <a:lstStyle/>
                    <a:p>
                      <a:pPr marL="171450" marR="0" algn="l">
                        <a:lnSpc>
                          <a:spcPct val="107000"/>
                        </a:lnSpc>
                        <a:spcBef>
                          <a:spcPts val="0"/>
                        </a:spcBef>
                        <a:spcAft>
                          <a:spcPts val="800"/>
                        </a:spcAft>
                      </a:pPr>
                      <a:r>
                        <a:rPr lang="en-US" sz="1100">
                          <a:effectLst/>
                        </a:rPr>
                        <a:t>Subcontracts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l">
                        <a:lnSpc>
                          <a:spcPct val="107000"/>
                        </a:lnSpc>
                        <a:spcBef>
                          <a:spcPts val="0"/>
                        </a:spcBef>
                        <a:spcAft>
                          <a:spcPts val="0"/>
                        </a:spcAft>
                      </a:pPr>
                      <a:r>
                        <a:rPr lang="en-US" sz="1100">
                          <a:effectLst/>
                        </a:rPr>
                        <a:t>Person/</a:t>
                      </a:r>
                    </a:p>
                    <a:p>
                      <a:pPr marL="0" marR="0" algn="l">
                        <a:lnSpc>
                          <a:spcPct val="107000"/>
                        </a:lnSpc>
                        <a:spcBef>
                          <a:spcPts val="0"/>
                        </a:spcBef>
                        <a:spcAft>
                          <a:spcPts val="0"/>
                        </a:spcAft>
                      </a:pPr>
                      <a:r>
                        <a:rPr lang="en-US" sz="1100">
                          <a:effectLst/>
                        </a:rPr>
                        <a:t>organization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4083965301"/>
                  </a:ext>
                </a:extLst>
              </a:tr>
              <a:tr h="289022">
                <a:tc>
                  <a:txBody>
                    <a:bodyPr/>
                    <a:lstStyle/>
                    <a:p>
                      <a:pPr marL="171450" marR="0" algn="l">
                        <a:lnSpc>
                          <a:spcPct val="107000"/>
                        </a:lnSpc>
                        <a:spcBef>
                          <a:spcPts val="0"/>
                        </a:spcBef>
                        <a:spcAft>
                          <a:spcPts val="800"/>
                        </a:spcAft>
                      </a:pPr>
                      <a:r>
                        <a:rPr lang="en-US" sz="1100">
                          <a:effectLst/>
                        </a:rPr>
                        <a:t>Materials/ Supplies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l">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0" marR="0" algn="l">
                        <a:lnSpc>
                          <a:spcPct val="107000"/>
                        </a:lnSpc>
                        <a:spcBef>
                          <a:spcPts val="0"/>
                        </a:spcBef>
                        <a:spcAft>
                          <a:spcPts val="800"/>
                        </a:spcAft>
                      </a:pPr>
                      <a:r>
                        <a:rPr lang="en-US" sz="1100" dirty="0">
                          <a:effectLst/>
                        </a:rPr>
                        <a:t>           39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1917285690"/>
                  </a:ext>
                </a:extLst>
              </a:tr>
              <a:tr h="289022">
                <a:tc>
                  <a:txBody>
                    <a:bodyPr/>
                    <a:lstStyle/>
                    <a:p>
                      <a:pPr marL="171450" marR="0" algn="l">
                        <a:lnSpc>
                          <a:spcPct val="107000"/>
                        </a:lnSpc>
                        <a:spcBef>
                          <a:spcPts val="0"/>
                        </a:spcBef>
                        <a:spcAft>
                          <a:spcPts val="800"/>
                        </a:spcAft>
                      </a:pPr>
                      <a:r>
                        <a:rPr lang="en-US" sz="1100">
                          <a:effectLst/>
                        </a:rPr>
                        <a:t>Travel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l">
                        <a:lnSpc>
                          <a:spcPct val="107000"/>
                        </a:lnSpc>
                        <a:spcBef>
                          <a:spcPts val="0"/>
                        </a:spcBef>
                        <a:spcAft>
                          <a:spcPts val="800"/>
                        </a:spcAft>
                      </a:pPr>
                      <a:r>
                        <a:rPr lang="en-US" sz="1100" dirty="0">
                          <a:effectLst/>
                        </a:rPr>
                        <a:t>      10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marL="171450" marR="0" algn="ctr">
                        <a:lnSpc>
                          <a:spcPct val="107000"/>
                        </a:lnSpc>
                        <a:spcBef>
                          <a:spcPts val="0"/>
                        </a:spcBef>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2715142370"/>
                  </a:ext>
                </a:extLst>
              </a:tr>
            </a:tbl>
          </a:graphicData>
        </a:graphic>
      </p:graphicFrame>
      <p:graphicFrame>
        <p:nvGraphicFramePr>
          <p:cNvPr id="9" name="Table 8">
            <a:extLst>
              <a:ext uri="{FF2B5EF4-FFF2-40B4-BE49-F238E27FC236}">
                <a16:creationId xmlns:a16="http://schemas.microsoft.com/office/drawing/2014/main" id="{2EC5887C-DBDA-5B85-4112-D71EF86EE287}"/>
              </a:ext>
            </a:extLst>
          </p:cNvPr>
          <p:cNvGraphicFramePr>
            <a:graphicFrameLocks noGrp="1"/>
          </p:cNvGraphicFramePr>
          <p:nvPr>
            <p:extLst>
              <p:ext uri="{D42A27DB-BD31-4B8C-83A1-F6EECF244321}">
                <p14:modId xmlns:p14="http://schemas.microsoft.com/office/powerpoint/2010/main" val="2696714340"/>
              </p:ext>
            </p:extLst>
          </p:nvPr>
        </p:nvGraphicFramePr>
        <p:xfrm>
          <a:off x="7213476" y="655860"/>
          <a:ext cx="2243636" cy="349441"/>
        </p:xfrm>
        <a:graphic>
          <a:graphicData uri="http://schemas.openxmlformats.org/drawingml/2006/table">
            <a:tbl>
              <a:tblPr firstRow="1" firstCol="1" bandRow="1">
                <a:tableStyleId>{5C22544A-7EE6-4342-B048-85BDC9FD1C3A}</a:tableStyleId>
              </a:tblPr>
              <a:tblGrid>
                <a:gridCol w="723828">
                  <a:extLst>
                    <a:ext uri="{9D8B030D-6E8A-4147-A177-3AD203B41FA5}">
                      <a16:colId xmlns:a16="http://schemas.microsoft.com/office/drawing/2014/main" val="1812373178"/>
                    </a:ext>
                  </a:extLst>
                </a:gridCol>
                <a:gridCol w="759904">
                  <a:extLst>
                    <a:ext uri="{9D8B030D-6E8A-4147-A177-3AD203B41FA5}">
                      <a16:colId xmlns:a16="http://schemas.microsoft.com/office/drawing/2014/main" val="2724487743"/>
                    </a:ext>
                  </a:extLst>
                </a:gridCol>
                <a:gridCol w="759904">
                  <a:extLst>
                    <a:ext uri="{9D8B030D-6E8A-4147-A177-3AD203B41FA5}">
                      <a16:colId xmlns:a16="http://schemas.microsoft.com/office/drawing/2014/main" val="1339060237"/>
                    </a:ext>
                  </a:extLst>
                </a:gridCol>
              </a:tblGrid>
              <a:tr h="0">
                <a:tc rowSpan="2">
                  <a:txBody>
                    <a:bodyPr/>
                    <a:lstStyle/>
                    <a:p>
                      <a:pPr marL="0" marR="0" algn="ctr">
                        <a:lnSpc>
                          <a:spcPct val="107000"/>
                        </a:lnSpc>
                        <a:spcBef>
                          <a:spcPts val="0"/>
                        </a:spcBef>
                        <a:spcAft>
                          <a:spcPts val="0"/>
                        </a:spcAft>
                      </a:pPr>
                      <a:r>
                        <a:rPr lang="en-US" sz="1100">
                          <a:effectLst/>
                        </a:rPr>
                        <a:t>Budget ($K)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Total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FY25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7553275"/>
                  </a:ext>
                </a:extLst>
              </a:tr>
              <a:tr h="0">
                <a:tc vMerge="1">
                  <a:txBody>
                    <a:bodyPr/>
                    <a:lstStyle/>
                    <a:p>
                      <a:endParaRPr lang="en-US"/>
                    </a:p>
                  </a:txBody>
                  <a:tcPr/>
                </a:tc>
                <a:tc>
                  <a:txBody>
                    <a:bodyPr/>
                    <a:lstStyle/>
                    <a:p>
                      <a:pPr marL="0" marR="0">
                        <a:lnSpc>
                          <a:spcPct val="107000"/>
                        </a:lnSpc>
                        <a:spcBef>
                          <a:spcPts val="0"/>
                        </a:spcBef>
                        <a:spcAft>
                          <a:spcPts val="0"/>
                        </a:spcAft>
                      </a:pPr>
                      <a:r>
                        <a:rPr lang="en-US" sz="1100">
                          <a:effectLst/>
                        </a:rPr>
                        <a:t>$292.4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 $292.4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13323238"/>
                  </a:ext>
                </a:extLst>
              </a:tr>
            </a:tbl>
          </a:graphicData>
        </a:graphic>
      </p:graphicFrame>
      <p:graphicFrame>
        <p:nvGraphicFramePr>
          <p:cNvPr id="10" name="Table 9">
            <a:extLst>
              <a:ext uri="{FF2B5EF4-FFF2-40B4-BE49-F238E27FC236}">
                <a16:creationId xmlns:a16="http://schemas.microsoft.com/office/drawing/2014/main" id="{F276DFA5-A2AD-47CF-0D05-BA35D80219EC}"/>
              </a:ext>
            </a:extLst>
          </p:cNvPr>
          <p:cNvGraphicFramePr>
            <a:graphicFrameLocks noGrp="1"/>
          </p:cNvGraphicFramePr>
          <p:nvPr>
            <p:extLst>
              <p:ext uri="{D42A27DB-BD31-4B8C-83A1-F6EECF244321}">
                <p14:modId xmlns:p14="http://schemas.microsoft.com/office/powerpoint/2010/main" val="3323644635"/>
              </p:ext>
            </p:extLst>
          </p:nvPr>
        </p:nvGraphicFramePr>
        <p:xfrm>
          <a:off x="6424288" y="1288656"/>
          <a:ext cx="5636872" cy="956704"/>
        </p:xfrm>
        <a:graphic>
          <a:graphicData uri="http://schemas.openxmlformats.org/drawingml/2006/table">
            <a:tbl>
              <a:tblPr firstRow="1" firstCol="1" bandRow="1">
                <a:tableStyleId>{5C22544A-7EE6-4342-B048-85BDC9FD1C3A}</a:tableStyleId>
              </a:tblPr>
              <a:tblGrid>
                <a:gridCol w="1789143">
                  <a:extLst>
                    <a:ext uri="{9D8B030D-6E8A-4147-A177-3AD203B41FA5}">
                      <a16:colId xmlns:a16="http://schemas.microsoft.com/office/drawing/2014/main" val="4252005735"/>
                    </a:ext>
                  </a:extLst>
                </a:gridCol>
                <a:gridCol w="2710208">
                  <a:extLst>
                    <a:ext uri="{9D8B030D-6E8A-4147-A177-3AD203B41FA5}">
                      <a16:colId xmlns:a16="http://schemas.microsoft.com/office/drawing/2014/main" val="1390666948"/>
                    </a:ext>
                  </a:extLst>
                </a:gridCol>
                <a:gridCol w="1137521">
                  <a:extLst>
                    <a:ext uri="{9D8B030D-6E8A-4147-A177-3AD203B41FA5}">
                      <a16:colId xmlns:a16="http://schemas.microsoft.com/office/drawing/2014/main" val="2571753510"/>
                    </a:ext>
                  </a:extLst>
                </a:gridCol>
              </a:tblGrid>
              <a:tr h="478352">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Equipment </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Justification</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Projected Cost ($K in FY25)</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86675300"/>
                  </a:ext>
                </a:extLst>
              </a:tr>
              <a:tr h="478352">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Spare Teslameter Probe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Funds to replace and calibrate fragile Teslameter probe if it fails/breaks.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effectLst/>
                        </a:rPr>
                        <a:t>10.6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54069327"/>
                  </a:ext>
                </a:extLst>
              </a:tr>
            </a:tbl>
          </a:graphicData>
        </a:graphic>
      </p:graphicFrame>
      <p:graphicFrame>
        <p:nvGraphicFramePr>
          <p:cNvPr id="11" name="Table 10">
            <a:extLst>
              <a:ext uri="{FF2B5EF4-FFF2-40B4-BE49-F238E27FC236}">
                <a16:creationId xmlns:a16="http://schemas.microsoft.com/office/drawing/2014/main" id="{DE814434-30F7-41D7-0A00-AE8434E5A24E}"/>
              </a:ext>
            </a:extLst>
          </p:cNvPr>
          <p:cNvGraphicFramePr>
            <a:graphicFrameLocks noGrp="1"/>
          </p:cNvGraphicFramePr>
          <p:nvPr>
            <p:extLst>
              <p:ext uri="{D42A27DB-BD31-4B8C-83A1-F6EECF244321}">
                <p14:modId xmlns:p14="http://schemas.microsoft.com/office/powerpoint/2010/main" val="3912838265"/>
              </p:ext>
            </p:extLst>
          </p:nvPr>
        </p:nvGraphicFramePr>
        <p:xfrm>
          <a:off x="6424288" y="2470600"/>
          <a:ext cx="5636872" cy="2128852"/>
        </p:xfrm>
        <a:graphic>
          <a:graphicData uri="http://schemas.openxmlformats.org/drawingml/2006/table">
            <a:tbl>
              <a:tblPr firstRow="1" firstCol="1" bandRow="1">
                <a:tableStyleId>{5C22544A-7EE6-4342-B048-85BDC9FD1C3A}</a:tableStyleId>
              </a:tblPr>
              <a:tblGrid>
                <a:gridCol w="1419232">
                  <a:extLst>
                    <a:ext uri="{9D8B030D-6E8A-4147-A177-3AD203B41FA5}">
                      <a16:colId xmlns:a16="http://schemas.microsoft.com/office/drawing/2014/main" val="312412253"/>
                    </a:ext>
                  </a:extLst>
                </a:gridCol>
                <a:gridCol w="2600960">
                  <a:extLst>
                    <a:ext uri="{9D8B030D-6E8A-4147-A177-3AD203B41FA5}">
                      <a16:colId xmlns:a16="http://schemas.microsoft.com/office/drawing/2014/main" val="1248094971"/>
                    </a:ext>
                  </a:extLst>
                </a:gridCol>
                <a:gridCol w="792480">
                  <a:extLst>
                    <a:ext uri="{9D8B030D-6E8A-4147-A177-3AD203B41FA5}">
                      <a16:colId xmlns:a16="http://schemas.microsoft.com/office/drawing/2014/main" val="3111987372"/>
                    </a:ext>
                  </a:extLst>
                </a:gridCol>
                <a:gridCol w="824200">
                  <a:extLst>
                    <a:ext uri="{9D8B030D-6E8A-4147-A177-3AD203B41FA5}">
                      <a16:colId xmlns:a16="http://schemas.microsoft.com/office/drawing/2014/main" val="668747160"/>
                    </a:ext>
                  </a:extLst>
                </a:gridCol>
              </a:tblGrid>
              <a:tr h="412301">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Name of Material</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Description</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Cost per FY ($K)</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00" dirty="0">
                        <a:solidFill>
                          <a:schemeClr val="bg1"/>
                        </a:solidFill>
                        <a:effectLst/>
                        <a:highlight>
                          <a:srgbClr val="D9E2F3"/>
                        </a:highlight>
                      </a:endParaRPr>
                    </a:p>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Total Cost ($K)</a:t>
                      </a:r>
                    </a:p>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00" dirty="0">
                        <a:solidFill>
                          <a:schemeClr val="bg1"/>
                        </a:solidFill>
                        <a:effectLst/>
                        <a:highlight>
                          <a:srgbClr val="D9E2F3"/>
                        </a:highligh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81933635"/>
                  </a:ext>
                </a:extLst>
              </a:tr>
              <a:tr h="412301">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Dosimetry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Area dosimeters, low &amp; high-dose optichromic rods (through RadCon)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28.7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28.7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77293393"/>
                  </a:ext>
                </a:extLst>
              </a:tr>
              <a:tr h="412301">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3D Printing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Funds for printing or replacing mounts, etc…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5.3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5.3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41018633"/>
                  </a:ext>
                </a:extLst>
              </a:tr>
              <a:tr h="618450">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Misc. Supplies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effectLst/>
                        </a:rPr>
                        <a:t>Cables, connectors, safety equipment, power supplies, and other supporting items.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5.4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effectLst/>
                        </a:rPr>
                        <a:t>5.4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6813469"/>
                  </a:ext>
                </a:extLst>
              </a:tr>
            </a:tbl>
          </a:graphicData>
        </a:graphic>
      </p:graphicFrame>
      <p:graphicFrame>
        <p:nvGraphicFramePr>
          <p:cNvPr id="12" name="Table 11">
            <a:extLst>
              <a:ext uri="{FF2B5EF4-FFF2-40B4-BE49-F238E27FC236}">
                <a16:creationId xmlns:a16="http://schemas.microsoft.com/office/drawing/2014/main" id="{21D1B83E-39EF-395D-E121-665F073B6ABC}"/>
              </a:ext>
            </a:extLst>
          </p:cNvPr>
          <p:cNvGraphicFramePr>
            <a:graphicFrameLocks noGrp="1"/>
          </p:cNvGraphicFramePr>
          <p:nvPr>
            <p:extLst>
              <p:ext uri="{D42A27DB-BD31-4B8C-83A1-F6EECF244321}">
                <p14:modId xmlns:p14="http://schemas.microsoft.com/office/powerpoint/2010/main" val="2744447947"/>
              </p:ext>
            </p:extLst>
          </p:nvPr>
        </p:nvGraphicFramePr>
        <p:xfrm>
          <a:off x="6424288" y="4826895"/>
          <a:ext cx="5636872" cy="1571155"/>
        </p:xfrm>
        <a:graphic>
          <a:graphicData uri="http://schemas.openxmlformats.org/drawingml/2006/table">
            <a:tbl>
              <a:tblPr firstRow="1" firstCol="1" bandRow="1">
                <a:tableStyleId>{5C22544A-7EE6-4342-B048-85BDC9FD1C3A}</a:tableStyleId>
              </a:tblPr>
              <a:tblGrid>
                <a:gridCol w="1825219">
                  <a:extLst>
                    <a:ext uri="{9D8B030D-6E8A-4147-A177-3AD203B41FA5}">
                      <a16:colId xmlns:a16="http://schemas.microsoft.com/office/drawing/2014/main" val="3447939638"/>
                    </a:ext>
                  </a:extLst>
                </a:gridCol>
                <a:gridCol w="975179">
                  <a:extLst>
                    <a:ext uri="{9D8B030D-6E8A-4147-A177-3AD203B41FA5}">
                      <a16:colId xmlns:a16="http://schemas.microsoft.com/office/drawing/2014/main" val="4246882468"/>
                    </a:ext>
                  </a:extLst>
                </a:gridCol>
                <a:gridCol w="1843257">
                  <a:extLst>
                    <a:ext uri="{9D8B030D-6E8A-4147-A177-3AD203B41FA5}">
                      <a16:colId xmlns:a16="http://schemas.microsoft.com/office/drawing/2014/main" val="1151824660"/>
                    </a:ext>
                  </a:extLst>
                </a:gridCol>
                <a:gridCol w="993217">
                  <a:extLst>
                    <a:ext uri="{9D8B030D-6E8A-4147-A177-3AD203B41FA5}">
                      <a16:colId xmlns:a16="http://schemas.microsoft.com/office/drawing/2014/main" val="150248445"/>
                    </a:ext>
                  </a:extLst>
                </a:gridCol>
              </a:tblGrid>
              <a:tr h="442677">
                <a:tc>
                  <a:txBody>
                    <a:bodyPr/>
                    <a:lstStyle/>
                    <a:p>
                      <a:pPr marL="15875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Activity</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Destination </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Name of travelers</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00" dirty="0">
                        <a:solidFill>
                          <a:schemeClr val="tx1"/>
                        </a:solidFill>
                        <a:effectLst/>
                      </a:endParaRPr>
                    </a:p>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solidFill>
                            <a:schemeClr val="tx1"/>
                          </a:solidFill>
                          <a:effectLst/>
                        </a:rPr>
                        <a:t>Estimated Cost ($K)</a:t>
                      </a:r>
                    </a:p>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6754138"/>
                  </a:ext>
                </a:extLst>
              </a:tr>
              <a:tr h="885355">
                <a:tc>
                  <a:txBody>
                    <a:bodyPr/>
                    <a:lstStyle/>
                    <a:p>
                      <a:pPr marL="0" marR="0" algn="l">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“Bonus” beam-strike studies at CLEAR/CERN (Days TBD, 1-2 weeks likely)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a:effectLst/>
                        </a:rPr>
                        <a:t>Meyrin, Switzerland (CERN)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effectLst/>
                        </a:rPr>
                        <a:t>TBD – up to two of the Co-Investigators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00" dirty="0">
                          <a:effectLst/>
                        </a:rPr>
                        <a:t>10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23526208"/>
                  </a:ext>
                </a:extLst>
              </a:tr>
            </a:tbl>
          </a:graphicData>
        </a:graphic>
      </p:graphicFrame>
    </p:spTree>
    <p:extLst>
      <p:ext uri="{BB962C8B-B14F-4D97-AF65-F5344CB8AC3E}">
        <p14:creationId xmlns:p14="http://schemas.microsoft.com/office/powerpoint/2010/main" val="1878552429"/>
      </p:ext>
    </p:extLst>
  </p:cSld>
  <p:clrMapOvr>
    <a:masterClrMapping/>
  </p:clrMapOvr>
  <mc:AlternateContent xmlns:mc="http://schemas.openxmlformats.org/markup-compatibility/2006" xmlns:p14="http://schemas.microsoft.com/office/powerpoint/2010/main">
    <mc:Choice Requires="p14">
      <p:transition spd="slow" p14:dur="2000" advTm="45464"/>
    </mc:Choice>
    <mc:Fallback xmlns="">
      <p:transition spd="slow" advTm="4546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Future Funding</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6" y="1586340"/>
            <a:ext cx="10255475" cy="4645087"/>
          </a:xfrm>
        </p:spPr>
        <p:txBody>
          <a:bodyPr>
            <a:normAutofit/>
          </a:bodyPr>
          <a:lstStyle/>
          <a:p>
            <a:r>
              <a:rPr lang="en-US" dirty="0"/>
              <a:t>As the FFA@CEBAF energy upgrade study continues, further hardware tests will likely follow.</a:t>
            </a:r>
          </a:p>
          <a:p>
            <a:endParaRPr lang="en-US" dirty="0"/>
          </a:p>
          <a:p>
            <a:r>
              <a:rPr lang="en-US" dirty="0"/>
              <a:t>FFA@CEBAF collaboration plans to apply for future FOA’s to further larger hardware tests.</a:t>
            </a:r>
          </a:p>
          <a:p>
            <a:endParaRPr lang="en-US" dirty="0"/>
          </a:p>
          <a:p>
            <a:r>
              <a:rPr lang="en-US" dirty="0"/>
              <a:t>If the FFA@CEBAF proposal is selected as the path forward for Jefferson Lab, the larger collaboration will likely move onto specifically allocated funds.</a:t>
            </a:r>
          </a:p>
          <a:p>
            <a:endParaRPr lang="en-US" dirty="0"/>
          </a:p>
          <a:p>
            <a:r>
              <a:rPr lang="en-US" dirty="0"/>
              <a:t>External parties (Cockcroft Institute, RHUL, BNL, etc…) have shown interest in future collaboration on this work, which may result in funding.</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1219379881"/>
      </p:ext>
    </p:extLst>
  </p:cSld>
  <p:clrMapOvr>
    <a:masterClrMapping/>
  </p:clrMapOvr>
  <mc:AlternateContent xmlns:mc="http://schemas.openxmlformats.org/markup-compatibility/2006" xmlns:p14="http://schemas.microsoft.com/office/powerpoint/2010/main">
    <mc:Choice Requires="p14">
      <p:transition spd="slow" p14:dur="2000" advTm="29423"/>
    </mc:Choice>
    <mc:Fallback xmlns="">
      <p:transition spd="slow" advTm="2942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ABF6-01AD-2349-A4AF-F245E03CF1A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8852223-AA24-7846-BA79-F9513828056D}"/>
              </a:ext>
            </a:extLst>
          </p:cNvPr>
          <p:cNvSpPr>
            <a:spLocks noGrp="1"/>
          </p:cNvSpPr>
          <p:nvPr>
            <p:ph idx="1"/>
          </p:nvPr>
        </p:nvSpPr>
        <p:spPr>
          <a:xfrm>
            <a:off x="4488655" y="869244"/>
            <a:ext cx="3876412" cy="5536038"/>
          </a:xfrm>
        </p:spPr>
        <p:txBody>
          <a:bodyPr>
            <a:normAutofit fontScale="77500" lnSpcReduction="20000"/>
          </a:bodyPr>
          <a:lstStyle/>
          <a:p>
            <a:r>
              <a:rPr lang="en-US" dirty="0"/>
              <a:t>Overview/Progress of this Project</a:t>
            </a:r>
          </a:p>
          <a:p>
            <a:pPr lvl="1"/>
            <a:r>
              <a:rPr lang="en-US" dirty="0"/>
              <a:t>Magnets</a:t>
            </a:r>
          </a:p>
          <a:p>
            <a:pPr lvl="1"/>
            <a:r>
              <a:rPr lang="en-US" dirty="0"/>
              <a:t>Measurements</a:t>
            </a:r>
          </a:p>
          <a:p>
            <a:pPr lvl="1"/>
            <a:r>
              <a:rPr lang="en-US" dirty="0"/>
              <a:t>Modeling</a:t>
            </a:r>
          </a:p>
          <a:p>
            <a:pPr lvl="1"/>
            <a:r>
              <a:rPr lang="en-US" dirty="0"/>
              <a:t>Dosimetry</a:t>
            </a:r>
          </a:p>
          <a:p>
            <a:pPr lvl="1"/>
            <a:r>
              <a:rPr lang="en-US" dirty="0"/>
              <a:t>Status &amp; Budget</a:t>
            </a:r>
          </a:p>
          <a:p>
            <a:pPr lvl="1"/>
            <a:r>
              <a:rPr lang="en-US" dirty="0"/>
              <a:t>Questions Answered</a:t>
            </a:r>
          </a:p>
          <a:p>
            <a:endParaRPr lang="en-US" dirty="0"/>
          </a:p>
          <a:p>
            <a:r>
              <a:rPr lang="en-US" dirty="0"/>
              <a:t>The Plan for FY25</a:t>
            </a:r>
          </a:p>
          <a:p>
            <a:pPr lvl="1"/>
            <a:r>
              <a:rPr lang="en-US" dirty="0"/>
              <a:t>Changes</a:t>
            </a:r>
          </a:p>
          <a:p>
            <a:pPr lvl="1"/>
            <a:r>
              <a:rPr lang="en-US" dirty="0"/>
              <a:t>Quarterly Goals</a:t>
            </a:r>
          </a:p>
          <a:p>
            <a:pPr lvl="1"/>
            <a:r>
              <a:rPr lang="en-US" dirty="0"/>
              <a:t>Work Breakdown</a:t>
            </a:r>
          </a:p>
          <a:p>
            <a:pPr lvl="1"/>
            <a:r>
              <a:rPr lang="en-US" dirty="0"/>
              <a:t>Budget</a:t>
            </a:r>
          </a:p>
          <a:p>
            <a:pPr lvl="1"/>
            <a:endParaRPr lang="en-US" dirty="0"/>
          </a:p>
          <a:p>
            <a:r>
              <a:rPr lang="en-US" dirty="0"/>
              <a:t>Future Funding</a:t>
            </a:r>
          </a:p>
          <a:p>
            <a:endParaRPr lang="en-US" dirty="0"/>
          </a:p>
          <a:p>
            <a:r>
              <a:rPr lang="en-US" dirty="0"/>
              <a:t>Concluding Statements</a:t>
            </a:r>
          </a:p>
          <a:p>
            <a:endParaRPr lang="en-US" dirty="0"/>
          </a:p>
        </p:txBody>
      </p:sp>
      <p:sp>
        <p:nvSpPr>
          <p:cNvPr id="4" name="Slide Number Placeholder 3">
            <a:extLst>
              <a:ext uri="{FF2B5EF4-FFF2-40B4-BE49-F238E27FC236}">
                <a16:creationId xmlns:a16="http://schemas.microsoft.com/office/drawing/2014/main" id="{A76373D7-9A84-5D4C-B49C-FD61E111EC14}"/>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14184192"/>
      </p:ext>
    </p:extLst>
  </p:cSld>
  <p:clrMapOvr>
    <a:masterClrMapping/>
  </p:clrMapOvr>
  <mc:AlternateContent xmlns:mc="http://schemas.openxmlformats.org/markup-compatibility/2006" xmlns:p14="http://schemas.microsoft.com/office/powerpoint/2010/main">
    <mc:Choice Requires="p14">
      <p:transition spd="slow" p14:dur="2000" advTm="28085"/>
    </mc:Choice>
    <mc:Fallback xmlns="">
      <p:transition spd="slow" advTm="2808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Concluding Statements</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6" y="1586340"/>
            <a:ext cx="10255475" cy="4645087"/>
          </a:xfrm>
        </p:spPr>
        <p:txBody>
          <a:bodyPr>
            <a:normAutofit fontScale="92500" lnSpcReduction="20000"/>
          </a:bodyPr>
          <a:lstStyle/>
          <a:p>
            <a:r>
              <a:rPr lang="en-US" dirty="0"/>
              <a:t>This LDRD directly addresses a JLAAC recommendation for the development of the FFA@CEBAF project.</a:t>
            </a:r>
          </a:p>
          <a:p>
            <a:pPr lvl="1"/>
            <a:endParaRPr lang="en-US" sz="800" dirty="0"/>
          </a:p>
          <a:p>
            <a:r>
              <a:rPr lang="en-US" dirty="0"/>
              <a:t>By the end of this project, we expect to have a data-driven model capable of assessing the degradation various materials/grades/assemblies will experience during FFA@CEBAF operation.</a:t>
            </a:r>
          </a:p>
          <a:p>
            <a:pPr lvl="1"/>
            <a:endParaRPr lang="en-US" sz="800" dirty="0"/>
          </a:p>
          <a:p>
            <a:r>
              <a:rPr lang="en-US" dirty="0"/>
              <a:t>In addition to furthering general knowledge of permanent magnet material behavior in multi-GeV environments, it develops measurement methods and techniques new to the lab.</a:t>
            </a:r>
          </a:p>
          <a:p>
            <a:pPr lvl="1"/>
            <a:endParaRPr lang="en-US" sz="800" dirty="0"/>
          </a:p>
          <a:p>
            <a:r>
              <a:rPr lang="en-US" dirty="0"/>
              <a:t>The results of this project will further support the FFA@CEBAF concept and provide insight into Halbach permanent magnets for the wider community.</a:t>
            </a:r>
          </a:p>
          <a:p>
            <a:endParaRPr lang="en-US" dirty="0"/>
          </a:p>
          <a:p>
            <a:r>
              <a:rPr lang="en-US" dirty="0"/>
              <a:t>This work has already garnered broad attention and interest in the accelerator community.</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234567668"/>
      </p:ext>
    </p:extLst>
  </p:cSld>
  <p:clrMapOvr>
    <a:masterClrMapping/>
  </p:clrMapOvr>
  <mc:AlternateContent xmlns:mc="http://schemas.openxmlformats.org/markup-compatibility/2006" xmlns:p14="http://schemas.microsoft.com/office/powerpoint/2010/main">
    <mc:Choice Requires="p14">
      <p:transition spd="slow" p14:dur="2000" advTm="59342"/>
    </mc:Choice>
    <mc:Fallback xmlns="">
      <p:transition spd="slow" advTm="5934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ABF6-01AD-2349-A4AF-F245E03CF1AD}"/>
              </a:ext>
            </a:extLst>
          </p:cNvPr>
          <p:cNvSpPr>
            <a:spLocks noGrp="1"/>
          </p:cNvSpPr>
          <p:nvPr>
            <p:ph type="title"/>
          </p:nvPr>
        </p:nvSpPr>
        <p:spPr/>
        <p:txBody>
          <a:bodyPr/>
          <a:lstStyle/>
          <a:p>
            <a:r>
              <a:rPr lang="en-US" dirty="0"/>
              <a:t>The LDRD is:</a:t>
            </a:r>
          </a:p>
        </p:txBody>
      </p:sp>
      <p:sp>
        <p:nvSpPr>
          <p:cNvPr id="3" name="Content Placeholder 2">
            <a:extLst>
              <a:ext uri="{FF2B5EF4-FFF2-40B4-BE49-F238E27FC236}">
                <a16:creationId xmlns:a16="http://schemas.microsoft.com/office/drawing/2014/main" id="{E8852223-AA24-7846-BA79-F9513828056D}"/>
              </a:ext>
            </a:extLst>
          </p:cNvPr>
          <p:cNvSpPr>
            <a:spLocks noGrp="1"/>
          </p:cNvSpPr>
          <p:nvPr>
            <p:ph idx="1"/>
          </p:nvPr>
        </p:nvSpPr>
        <p:spPr/>
        <p:txBody>
          <a:bodyPr>
            <a:normAutofit lnSpcReduction="10000"/>
          </a:bodyPr>
          <a:lstStyle/>
          <a:p>
            <a:r>
              <a:rPr lang="en-US" dirty="0"/>
              <a:t>LDRD is studying the degradation of permanent magnet materials in a radiation environment similar to anticipated operational conditions</a:t>
            </a:r>
          </a:p>
          <a:p>
            <a:pPr lvl="1"/>
            <a:r>
              <a:rPr lang="en-US" dirty="0"/>
              <a:t>2 permanent magnet (PM) materials (NdFeB and SmCo)</a:t>
            </a:r>
          </a:p>
          <a:p>
            <a:pPr lvl="1"/>
            <a:r>
              <a:rPr lang="en-US" dirty="0"/>
              <a:t>Wide range of radiation doses</a:t>
            </a:r>
          </a:p>
          <a:p>
            <a:pPr lvl="1"/>
            <a:r>
              <a:rPr lang="en-US" dirty="0"/>
              <a:t>Appropriate dosimetry to measure doses and types of radiation</a:t>
            </a:r>
          </a:p>
          <a:p>
            <a:endParaRPr lang="en-US" dirty="0"/>
          </a:p>
          <a:p>
            <a:r>
              <a:rPr lang="en-US" dirty="0"/>
              <a:t>Ryan Bodenstein is PI (35% of time)</a:t>
            </a:r>
          </a:p>
          <a:p>
            <a:r>
              <a:rPr lang="en-US" dirty="0"/>
              <a:t>Kirsten Deitrick is Co-I (10% of time)</a:t>
            </a:r>
          </a:p>
          <a:p>
            <a:r>
              <a:rPr lang="en-US" dirty="0"/>
              <a:t>Edith Nissen is Co-I (20% of time)</a:t>
            </a:r>
          </a:p>
          <a:p>
            <a:r>
              <a:rPr lang="en-US" dirty="0"/>
              <a:t>Randika Gamage is Co-I (30% of time)</a:t>
            </a:r>
          </a:p>
          <a:p>
            <a:r>
              <a:rPr lang="en-US" dirty="0"/>
              <a:t>Support from Joe Meyers (Magnet Measurement), David Hamlette (RadCon), and Neil Wilson (Installation), Joe Gubeli (3D Printing)</a:t>
            </a:r>
          </a:p>
          <a:p>
            <a:endParaRPr lang="en-US" dirty="0"/>
          </a:p>
        </p:txBody>
      </p:sp>
      <p:sp>
        <p:nvSpPr>
          <p:cNvPr id="4" name="Slide Number Placeholder 3">
            <a:extLst>
              <a:ext uri="{FF2B5EF4-FFF2-40B4-BE49-F238E27FC236}">
                <a16:creationId xmlns:a16="http://schemas.microsoft.com/office/drawing/2014/main" id="{A76373D7-9A84-5D4C-B49C-FD61E111EC14}"/>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5" name="TextBox 4">
            <a:extLst>
              <a:ext uri="{FF2B5EF4-FFF2-40B4-BE49-F238E27FC236}">
                <a16:creationId xmlns:a16="http://schemas.microsoft.com/office/drawing/2014/main" id="{A1D361EF-D37A-1F3F-DE10-13318ADE9C14}"/>
              </a:ext>
            </a:extLst>
          </p:cNvPr>
          <p:cNvSpPr txBox="1"/>
          <p:nvPr/>
        </p:nvSpPr>
        <p:spPr>
          <a:xfrm>
            <a:off x="6150227" y="3940019"/>
            <a:ext cx="5704653" cy="1477328"/>
          </a:xfrm>
          <a:prstGeom prst="rect">
            <a:avLst/>
          </a:prstGeom>
          <a:solidFill>
            <a:srgbClr val="FF0000"/>
          </a:solidFill>
          <a:ln>
            <a:solidFill>
              <a:schemeClr val="tx1"/>
            </a:solidFill>
          </a:ln>
        </p:spPr>
        <p:txBody>
          <a:bodyPr wrap="square" rtlCol="0">
            <a:spAutoFit/>
          </a:bodyPr>
          <a:lstStyle/>
          <a:p>
            <a:r>
              <a:rPr lang="en-US" dirty="0"/>
              <a:t>Directly addresses JLAAC recommendation from March 2023:</a:t>
            </a:r>
          </a:p>
          <a:p>
            <a:endParaRPr lang="en-US" dirty="0"/>
          </a:p>
          <a:p>
            <a:r>
              <a:rPr lang="en-US" dirty="0"/>
              <a:t>R30 states, “Validate the loss tolerances of the permanent magnet with irradiation experiments.” </a:t>
            </a:r>
          </a:p>
        </p:txBody>
      </p:sp>
    </p:spTree>
    <p:extLst>
      <p:ext uri="{BB962C8B-B14F-4D97-AF65-F5344CB8AC3E}">
        <p14:creationId xmlns:p14="http://schemas.microsoft.com/office/powerpoint/2010/main" val="2687807352"/>
      </p:ext>
    </p:extLst>
  </p:cSld>
  <p:clrMapOvr>
    <a:masterClrMapping/>
  </p:clrMapOvr>
  <mc:AlternateContent xmlns:mc="http://schemas.openxmlformats.org/markup-compatibility/2006" xmlns:p14="http://schemas.microsoft.com/office/powerpoint/2010/main">
    <mc:Choice Requires="p14">
      <p:transition spd="slow" p14:dur="2000" advTm="19188"/>
    </mc:Choice>
    <mc:Fallback xmlns="">
      <p:transition spd="slow" advTm="191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E6E7-2BBD-6142-B04B-BAF48BA208BF}"/>
              </a:ext>
            </a:extLst>
          </p:cNvPr>
          <p:cNvSpPr>
            <a:spLocks noGrp="1"/>
          </p:cNvSpPr>
          <p:nvPr>
            <p:ph type="title"/>
          </p:nvPr>
        </p:nvSpPr>
        <p:spPr/>
        <p:txBody>
          <a:bodyPr/>
          <a:lstStyle/>
          <a:p>
            <a:r>
              <a:rPr lang="en-US" dirty="0"/>
              <a:t>LDRD – The Plan Overview</a:t>
            </a:r>
          </a:p>
        </p:txBody>
      </p:sp>
      <p:sp>
        <p:nvSpPr>
          <p:cNvPr id="3" name="Content Placeholder 2">
            <a:extLst>
              <a:ext uri="{FF2B5EF4-FFF2-40B4-BE49-F238E27FC236}">
                <a16:creationId xmlns:a16="http://schemas.microsoft.com/office/drawing/2014/main" id="{EEBE73ED-E2C5-1A44-BD03-5303AB300800}"/>
              </a:ext>
            </a:extLst>
          </p:cNvPr>
          <p:cNvSpPr>
            <a:spLocks noGrp="1"/>
          </p:cNvSpPr>
          <p:nvPr>
            <p:ph idx="1"/>
          </p:nvPr>
        </p:nvSpPr>
        <p:spPr>
          <a:xfrm>
            <a:off x="761206" y="1607647"/>
            <a:ext cx="10255475" cy="4645087"/>
          </a:xfrm>
        </p:spPr>
        <p:txBody>
          <a:bodyPr>
            <a:normAutofit fontScale="85000" lnSpcReduction="10000"/>
          </a:bodyPr>
          <a:lstStyle/>
          <a:p>
            <a:r>
              <a:rPr lang="en-US" dirty="0"/>
              <a:t>The main point of the LDRD is to study the degradation of permanent magnet materials in a radiation environment which resembles their intended operational environment as closely as possible.</a:t>
            </a:r>
          </a:p>
          <a:p>
            <a:pPr lvl="1"/>
            <a:r>
              <a:rPr lang="en-US" dirty="0"/>
              <a:t>We will use the data to extrapolate to the energies expected for the FFA@CEBAF energy upgrade.</a:t>
            </a:r>
          </a:p>
          <a:p>
            <a:r>
              <a:rPr lang="en-US" dirty="0"/>
              <a:t>Two candidate materials, NdFeB and SmCo, of appropriate grades and treatments, are being studied.</a:t>
            </a:r>
          </a:p>
          <a:p>
            <a:pPr lvl="1"/>
            <a:r>
              <a:rPr lang="en-US" dirty="0"/>
              <a:t>NdFeB (N42EH &amp; N52SH) and SmCo (SmCo33H &amp; SmCo35) will be placed in a wide range of radiation environments at the lab (in the tunnel, Halls, etc…).</a:t>
            </a:r>
          </a:p>
          <a:p>
            <a:pPr lvl="1"/>
            <a:r>
              <a:rPr lang="en-US" dirty="0"/>
              <a:t>Single samples and reverse-flux assemblies will both be studied.</a:t>
            </a:r>
          </a:p>
          <a:p>
            <a:r>
              <a:rPr lang="en-US" dirty="0"/>
              <a:t>Dosimetry will be placed alongside all samples to measure doses and the type of radiation at each location.</a:t>
            </a:r>
          </a:p>
          <a:p>
            <a:r>
              <a:rPr lang="en-US" dirty="0"/>
              <a:t>Using a high-precision teslameter and Helmholtz coil on mobile measurement setups, we will measure the samples as often as the CEBAF accelerator schedule allows.</a:t>
            </a:r>
          </a:p>
          <a:p>
            <a:r>
              <a:rPr lang="en-US" dirty="0"/>
              <a:t>Using the data gathered from above, as well as detailed simulations of the dosages and external studies, we will extrapolate our data to the relevant energy ranges and model the magnet degradation.</a:t>
            </a:r>
          </a:p>
          <a:p>
            <a:endParaRPr lang="en-US" dirty="0"/>
          </a:p>
          <a:p>
            <a:endParaRPr lang="en-US" dirty="0"/>
          </a:p>
        </p:txBody>
      </p:sp>
      <p:sp>
        <p:nvSpPr>
          <p:cNvPr id="4" name="Slide Number Placeholder 3">
            <a:extLst>
              <a:ext uri="{FF2B5EF4-FFF2-40B4-BE49-F238E27FC236}">
                <a16:creationId xmlns:a16="http://schemas.microsoft.com/office/drawing/2014/main" id="{07C6C06D-970C-5D4E-B832-5901B65894CC}"/>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2512761729"/>
      </p:ext>
    </p:extLst>
  </p:cSld>
  <p:clrMapOvr>
    <a:masterClrMapping/>
  </p:clrMapOvr>
  <mc:AlternateContent xmlns:mc="http://schemas.openxmlformats.org/markup-compatibility/2006" xmlns:p14="http://schemas.microsoft.com/office/powerpoint/2010/main">
    <mc:Choice Requires="p14">
      <p:transition spd="slow" p14:dur="2000" advTm="104039"/>
    </mc:Choice>
    <mc:Fallback xmlns="">
      <p:transition spd="slow" advTm="10403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8479-8F03-15FA-51D2-AE7BABE1165B}"/>
              </a:ext>
            </a:extLst>
          </p:cNvPr>
          <p:cNvSpPr>
            <a:spLocks noGrp="1"/>
          </p:cNvSpPr>
          <p:nvPr>
            <p:ph type="title"/>
          </p:nvPr>
        </p:nvSpPr>
        <p:spPr/>
        <p:txBody>
          <a:bodyPr/>
          <a:lstStyle/>
          <a:p>
            <a:r>
              <a:rPr lang="en-US" dirty="0"/>
              <a:t>The Magnets</a:t>
            </a:r>
          </a:p>
        </p:txBody>
      </p:sp>
      <p:sp>
        <p:nvSpPr>
          <p:cNvPr id="3" name="Content Placeholder 2">
            <a:extLst>
              <a:ext uri="{FF2B5EF4-FFF2-40B4-BE49-F238E27FC236}">
                <a16:creationId xmlns:a16="http://schemas.microsoft.com/office/drawing/2014/main" id="{C986910C-599F-1F27-0579-E570956977F6}"/>
              </a:ext>
            </a:extLst>
          </p:cNvPr>
          <p:cNvSpPr>
            <a:spLocks noGrp="1"/>
          </p:cNvSpPr>
          <p:nvPr>
            <p:ph idx="1"/>
          </p:nvPr>
        </p:nvSpPr>
        <p:spPr>
          <a:xfrm>
            <a:off x="744995" y="1474546"/>
            <a:ext cx="5887160" cy="4645087"/>
          </a:xfrm>
        </p:spPr>
        <p:txBody>
          <a:bodyPr>
            <a:normAutofit/>
          </a:bodyPr>
          <a:lstStyle/>
          <a:p>
            <a:r>
              <a:rPr lang="en-US" dirty="0"/>
              <a:t>2 grades of NdFeB + 2 grades of SmCo</a:t>
            </a:r>
          </a:p>
          <a:p>
            <a:pPr lvl="1"/>
            <a:r>
              <a:rPr lang="en-US" dirty="0"/>
              <a:t>Strength, heat resistance, etc…</a:t>
            </a:r>
          </a:p>
          <a:p>
            <a:r>
              <a:rPr lang="en-US" dirty="0"/>
              <a:t>2 sizes:</a:t>
            </a:r>
          </a:p>
          <a:p>
            <a:pPr lvl="1"/>
            <a:r>
              <a:rPr lang="en-US" dirty="0"/>
              <a:t>Single samples – 1.5 x 0.75 (m) x 0.25”</a:t>
            </a:r>
          </a:p>
          <a:p>
            <a:pPr lvl="1"/>
            <a:r>
              <a:rPr lang="en-US" dirty="0"/>
              <a:t>Pair assembly samples – 1.5 x 0.5 (m) x 0.25”</a:t>
            </a:r>
          </a:p>
          <a:p>
            <a:endParaRPr lang="en-US" dirty="0"/>
          </a:p>
        </p:txBody>
      </p:sp>
      <p:sp>
        <p:nvSpPr>
          <p:cNvPr id="4" name="Slide Number Placeholder 3">
            <a:extLst>
              <a:ext uri="{FF2B5EF4-FFF2-40B4-BE49-F238E27FC236}">
                <a16:creationId xmlns:a16="http://schemas.microsoft.com/office/drawing/2014/main" id="{7E4BBC0F-B4D0-C0A7-AB6A-223ED149E3FD}"/>
              </a:ext>
            </a:extLst>
          </p:cNvPr>
          <p:cNvSpPr>
            <a:spLocks noGrp="1"/>
          </p:cNvSpPr>
          <p:nvPr>
            <p:ph type="sldNum" sz="quarter" idx="12"/>
          </p:nvPr>
        </p:nvSpPr>
        <p:spPr/>
        <p:txBody>
          <a:bodyPr/>
          <a:lstStyle/>
          <a:p>
            <a:fld id="{D57F1E4F-1CFF-5643-939E-02111984F565}" type="slidenum">
              <a:rPr lang="en-US" smtClean="0"/>
              <a:t>5</a:t>
            </a:fld>
            <a:endParaRPr lang="en-US" dirty="0"/>
          </a:p>
        </p:txBody>
      </p:sp>
      <p:grpSp>
        <p:nvGrpSpPr>
          <p:cNvPr id="10" name="Group 9">
            <a:extLst>
              <a:ext uri="{FF2B5EF4-FFF2-40B4-BE49-F238E27FC236}">
                <a16:creationId xmlns:a16="http://schemas.microsoft.com/office/drawing/2014/main" id="{94A7B591-79EC-18B4-C7E7-710A8640D7EF}"/>
              </a:ext>
            </a:extLst>
          </p:cNvPr>
          <p:cNvGrpSpPr/>
          <p:nvPr/>
        </p:nvGrpSpPr>
        <p:grpSpPr>
          <a:xfrm>
            <a:off x="8021116" y="1324182"/>
            <a:ext cx="3833764" cy="3948616"/>
            <a:chOff x="7857066" y="1324182"/>
            <a:chExt cx="3833764" cy="3948616"/>
          </a:xfrm>
        </p:grpSpPr>
        <p:pic>
          <p:nvPicPr>
            <p:cNvPr id="5" name="Picture 4" descr="Chart, shape, surface chart&#10;&#10;Description automatically generated">
              <a:extLst>
                <a:ext uri="{FF2B5EF4-FFF2-40B4-BE49-F238E27FC236}">
                  <a16:creationId xmlns:a16="http://schemas.microsoft.com/office/drawing/2014/main" id="{33B4147A-50C1-40EA-814F-2A7142A07618}"/>
                </a:ext>
              </a:extLst>
            </p:cNvPr>
            <p:cNvPicPr>
              <a:picLocks noChangeAspect="1"/>
            </p:cNvPicPr>
            <p:nvPr/>
          </p:nvPicPr>
          <p:blipFill>
            <a:blip r:embed="rId3"/>
            <a:stretch>
              <a:fillRect/>
            </a:stretch>
          </p:blipFill>
          <p:spPr>
            <a:xfrm>
              <a:off x="7857066" y="1324182"/>
              <a:ext cx="3833764" cy="3117619"/>
            </a:xfrm>
            <a:prstGeom prst="rect">
              <a:avLst/>
            </a:prstGeom>
          </p:spPr>
        </p:pic>
        <p:sp>
          <p:nvSpPr>
            <p:cNvPr id="6" name="TextBox 5">
              <a:extLst>
                <a:ext uri="{FF2B5EF4-FFF2-40B4-BE49-F238E27FC236}">
                  <a16:creationId xmlns:a16="http://schemas.microsoft.com/office/drawing/2014/main" id="{66EA26CE-C33A-0C16-4B17-C14936F04D85}"/>
                </a:ext>
              </a:extLst>
            </p:cNvPr>
            <p:cNvSpPr txBox="1"/>
            <p:nvPr/>
          </p:nvSpPr>
          <p:spPr>
            <a:xfrm>
              <a:off x="7857066" y="4441801"/>
              <a:ext cx="3833764" cy="830997"/>
            </a:xfrm>
            <a:prstGeom prst="rect">
              <a:avLst/>
            </a:prstGeom>
            <a:noFill/>
          </p:spPr>
          <p:txBody>
            <a:bodyPr wrap="square" rtlCol="0">
              <a:spAutoFit/>
            </a:bodyPr>
            <a:lstStyle/>
            <a:p>
              <a:r>
                <a:rPr lang="en-US" sz="1200" b="1" dirty="0">
                  <a:solidFill>
                    <a:schemeClr val="tx1">
                      <a:lumMod val="75000"/>
                    </a:schemeClr>
                  </a:solidFill>
                  <a:effectLst/>
                  <a:latin typeface="Times New Roman" panose="02020603050405020304" pitchFamily="18" charset="0"/>
                  <a:ea typeface="Calibri" panose="020F0502020204030204" pitchFamily="34" charset="0"/>
                  <a:cs typeface="Arial" panose="020B0604020202020204" pitchFamily="34" charset="0"/>
                </a:rPr>
                <a:t>S. J. Brooks, </a:t>
              </a:r>
              <a:r>
                <a:rPr lang="en-US" sz="1200" dirty="0">
                  <a:solidFill>
                    <a:schemeClr val="tx1">
                      <a:lumMod val="75000"/>
                    </a:schemeClr>
                  </a:solidFill>
                  <a:effectLst/>
                  <a:latin typeface="Times New Roman" panose="02020603050405020304" pitchFamily="18" charset="0"/>
                  <a:ea typeface="Calibri" panose="020F0502020204030204" pitchFamily="34" charset="0"/>
                  <a:cs typeface="Arial" panose="020B0604020202020204" pitchFamily="34" charset="0"/>
                </a:rPr>
                <a:t>“Permanent Magnets for the CEBAF 24GeV Upgrade”, in Proc. IPAC'22, Bangkok, Thailand, Jun. 2022, pp. 2792-2795. </a:t>
              </a:r>
              <a:r>
                <a:rPr lang="en-US" sz="1200" u="sng" dirty="0">
                  <a:solidFill>
                    <a:schemeClr val="tx1">
                      <a:lumMod val="75000"/>
                    </a:schemeClr>
                  </a:solidFill>
                  <a:effectLst/>
                  <a:latin typeface="Times New Roman" panose="02020603050405020304" pitchFamily="18"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https://doi.org/10.18429/JACoW-IPAC2022-THPOTK011</a:t>
              </a:r>
              <a:endParaRPr lang="en-US" sz="1200" dirty="0">
                <a:solidFill>
                  <a:schemeClr val="tx1">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CBF6067A-EE43-DCCD-47B1-1D879F3DAC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672" y="1324182"/>
            <a:ext cx="1252541" cy="3117619"/>
          </a:xfrm>
          <a:prstGeom prst="rect">
            <a:avLst/>
          </a:prstGeom>
        </p:spPr>
      </p:pic>
      <p:pic>
        <p:nvPicPr>
          <p:cNvPr id="12" name="Picture 11" descr="A hand holding a small square object&#10;&#10;Description automatically generated">
            <a:extLst>
              <a:ext uri="{FF2B5EF4-FFF2-40B4-BE49-F238E27FC236}">
                <a16:creationId xmlns:a16="http://schemas.microsoft.com/office/drawing/2014/main" id="{54006C1B-5BFC-8949-85C3-84ED246ECBB8}"/>
              </a:ext>
            </a:extLst>
          </p:cNvPr>
          <p:cNvPicPr>
            <a:picLocks noChangeAspect="1"/>
          </p:cNvPicPr>
          <p:nvPr/>
        </p:nvPicPr>
        <p:blipFill>
          <a:blip r:embed="rId6"/>
          <a:stretch>
            <a:fillRect/>
          </a:stretch>
        </p:blipFill>
        <p:spPr>
          <a:xfrm>
            <a:off x="3444040" y="3797089"/>
            <a:ext cx="2651960" cy="2886529"/>
          </a:xfrm>
          <a:prstGeom prst="rect">
            <a:avLst/>
          </a:prstGeom>
        </p:spPr>
      </p:pic>
      <p:sp>
        <p:nvSpPr>
          <p:cNvPr id="13" name="TextBox 12">
            <a:extLst>
              <a:ext uri="{FF2B5EF4-FFF2-40B4-BE49-F238E27FC236}">
                <a16:creationId xmlns:a16="http://schemas.microsoft.com/office/drawing/2014/main" id="{17D7E6DB-AEF3-7605-8B63-F09C9120A185}"/>
              </a:ext>
            </a:extLst>
          </p:cNvPr>
          <p:cNvSpPr txBox="1"/>
          <p:nvPr/>
        </p:nvSpPr>
        <p:spPr>
          <a:xfrm>
            <a:off x="1036304" y="4672633"/>
            <a:ext cx="2403219" cy="1200329"/>
          </a:xfrm>
          <a:prstGeom prst="rect">
            <a:avLst/>
          </a:prstGeom>
          <a:noFill/>
        </p:spPr>
        <p:txBody>
          <a:bodyPr wrap="square">
            <a:spAutoFit/>
          </a:bodyPr>
          <a:lstStyle/>
          <a:p>
            <a:r>
              <a:rPr lang="en-US" sz="1200" dirty="0"/>
              <a:t>Two samples with spacer. Left is NdFeB single sample, right is SmCo pair assembly sample. Field aligned horizontally in photo. Both are covered in tape for safety.</a:t>
            </a:r>
          </a:p>
        </p:txBody>
      </p:sp>
    </p:spTree>
    <p:extLst>
      <p:ext uri="{BB962C8B-B14F-4D97-AF65-F5344CB8AC3E}">
        <p14:creationId xmlns:p14="http://schemas.microsoft.com/office/powerpoint/2010/main" val="368052655"/>
      </p:ext>
    </p:extLst>
  </p:cSld>
  <p:clrMapOvr>
    <a:masterClrMapping/>
  </p:clrMapOvr>
  <mc:AlternateContent xmlns:mc="http://schemas.openxmlformats.org/markup-compatibility/2006" xmlns:p14="http://schemas.microsoft.com/office/powerpoint/2010/main">
    <mc:Choice Requires="p14">
      <p:transition spd="slow" p14:dur="2000" advTm="127222"/>
    </mc:Choice>
    <mc:Fallback xmlns="">
      <p:transition spd="slow" advTm="1272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The Measurements</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164295" y="1573983"/>
            <a:ext cx="4502771" cy="4645087"/>
          </a:xfrm>
        </p:spPr>
        <p:txBody>
          <a:bodyPr>
            <a:normAutofit fontScale="85000" lnSpcReduction="20000"/>
          </a:bodyPr>
          <a:lstStyle/>
          <a:p>
            <a:r>
              <a:rPr lang="en-US" dirty="0"/>
              <a:t>3D print mounting systems for the samples, as well as custom DAQ.</a:t>
            </a:r>
          </a:p>
          <a:p>
            <a:endParaRPr lang="en-US" dirty="0"/>
          </a:p>
          <a:p>
            <a:endParaRPr lang="en-US" dirty="0"/>
          </a:p>
          <a:p>
            <a:r>
              <a:rPr lang="en-US" dirty="0"/>
              <a:t>A large range of doses will allow us to better determine the rate at which we can expect demagnetization over time, and at higher energies.</a:t>
            </a:r>
          </a:p>
          <a:p>
            <a:endParaRPr lang="en-US" dirty="0"/>
          </a:p>
          <a:p>
            <a:endParaRPr lang="en-US" dirty="0"/>
          </a:p>
          <a:p>
            <a:r>
              <a:rPr lang="en-US" dirty="0"/>
              <a:t>Using a mobile testing setup with a high-precision teslameter (Senis 3MH6) and a Helmholtz coil (Magnetic Instrumentation Model HCP w/Rotator &amp; Fluxmeter), measure the samples in the tunnel during accelerator down time. </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5" name="Picture 4">
            <a:extLst>
              <a:ext uri="{FF2B5EF4-FFF2-40B4-BE49-F238E27FC236}">
                <a16:creationId xmlns:a16="http://schemas.microsoft.com/office/drawing/2014/main" id="{777C6D5C-FE76-EF98-83AB-8AEC0A9952E1}"/>
              </a:ext>
            </a:extLst>
          </p:cNvPr>
          <p:cNvPicPr>
            <a:picLocks noChangeAspect="1"/>
          </p:cNvPicPr>
          <p:nvPr/>
        </p:nvPicPr>
        <p:blipFill>
          <a:blip r:embed="rId2"/>
          <a:srcRect/>
          <a:stretch/>
        </p:blipFill>
        <p:spPr>
          <a:xfrm>
            <a:off x="4575155" y="2428867"/>
            <a:ext cx="4558456" cy="2200501"/>
          </a:xfrm>
          <a:prstGeom prst="rect">
            <a:avLst/>
          </a:prstGeom>
        </p:spPr>
      </p:pic>
      <p:sp>
        <p:nvSpPr>
          <p:cNvPr id="6" name="Rectangle 3">
            <a:extLst>
              <a:ext uri="{FF2B5EF4-FFF2-40B4-BE49-F238E27FC236}">
                <a16:creationId xmlns:a16="http://schemas.microsoft.com/office/drawing/2014/main" id="{BA49F049-8F6F-2D9C-824A-E0A90E06720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a:extLst>
              <a:ext uri="{FF2B5EF4-FFF2-40B4-BE49-F238E27FC236}">
                <a16:creationId xmlns:a16="http://schemas.microsoft.com/office/drawing/2014/main" id="{782905EE-C005-C898-258A-48D4171D3A0B}"/>
              </a:ext>
            </a:extLst>
          </p:cNvPr>
          <p:cNvPicPr>
            <a:picLocks noChangeAspect="1"/>
          </p:cNvPicPr>
          <p:nvPr/>
        </p:nvPicPr>
        <p:blipFill>
          <a:blip r:embed="rId3"/>
          <a:srcRect/>
          <a:stretch/>
        </p:blipFill>
        <p:spPr>
          <a:xfrm>
            <a:off x="6445420" y="4745886"/>
            <a:ext cx="5214046" cy="2028110"/>
          </a:xfrm>
          <a:prstGeom prst="rect">
            <a:avLst/>
          </a:prstGeom>
        </p:spPr>
      </p:pic>
      <p:grpSp>
        <p:nvGrpSpPr>
          <p:cNvPr id="11" name="Group 10">
            <a:extLst>
              <a:ext uri="{FF2B5EF4-FFF2-40B4-BE49-F238E27FC236}">
                <a16:creationId xmlns:a16="http://schemas.microsoft.com/office/drawing/2014/main" id="{EFA2612F-7F04-9068-41D0-496DFBA8A0E2}"/>
              </a:ext>
            </a:extLst>
          </p:cNvPr>
          <p:cNvGrpSpPr>
            <a:grpSpLocks noChangeAspect="1"/>
          </p:cNvGrpSpPr>
          <p:nvPr/>
        </p:nvGrpSpPr>
        <p:grpSpPr>
          <a:xfrm>
            <a:off x="6719767" y="48451"/>
            <a:ext cx="4208005" cy="2206758"/>
            <a:chOff x="5809082" y="220858"/>
            <a:chExt cx="5207599" cy="2730964"/>
          </a:xfrm>
        </p:grpSpPr>
        <p:pic>
          <p:nvPicPr>
            <p:cNvPr id="1026" name="Picture 5" descr="A picture containing metalware, lock, catch&#10;&#10;Description automatically generated">
              <a:extLst>
                <a:ext uri="{FF2B5EF4-FFF2-40B4-BE49-F238E27FC236}">
                  <a16:creationId xmlns:a16="http://schemas.microsoft.com/office/drawing/2014/main" id="{600590C4-4B8C-5537-EB90-7E754C47F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082" y="228600"/>
              <a:ext cx="1372166" cy="2723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ed plastic board with holes&#10;&#10;Description automatically generated">
              <a:extLst>
                <a:ext uri="{FF2B5EF4-FFF2-40B4-BE49-F238E27FC236}">
                  <a16:creationId xmlns:a16="http://schemas.microsoft.com/office/drawing/2014/main" id="{659F3B88-E082-8E8E-839E-4FA0728ADE2D}"/>
                </a:ext>
              </a:extLst>
            </p:cNvPr>
            <p:cNvPicPr>
              <a:picLocks noChangeAspect="1"/>
            </p:cNvPicPr>
            <p:nvPr/>
          </p:nvPicPr>
          <p:blipFill>
            <a:blip r:embed="rId5"/>
            <a:stretch>
              <a:fillRect/>
            </a:stretch>
          </p:blipFill>
          <p:spPr>
            <a:xfrm>
              <a:off x="7181247" y="220858"/>
              <a:ext cx="3835434" cy="2730964"/>
            </a:xfrm>
            <a:prstGeom prst="rect">
              <a:avLst/>
            </a:prstGeom>
          </p:spPr>
        </p:pic>
      </p:grpSp>
      <p:pic>
        <p:nvPicPr>
          <p:cNvPr id="13" name="Picture 12" descr="A black device with wires and tags&#10;&#10;Description automatically generated">
            <a:extLst>
              <a:ext uri="{FF2B5EF4-FFF2-40B4-BE49-F238E27FC236}">
                <a16:creationId xmlns:a16="http://schemas.microsoft.com/office/drawing/2014/main" id="{CB03D8E1-8515-40E8-F5FE-28B2EFE35FE1}"/>
              </a:ext>
            </a:extLst>
          </p:cNvPr>
          <p:cNvPicPr>
            <a:picLocks noChangeAspect="1"/>
          </p:cNvPicPr>
          <p:nvPr/>
        </p:nvPicPr>
        <p:blipFill>
          <a:blip r:embed="rId6"/>
          <a:stretch>
            <a:fillRect/>
          </a:stretch>
        </p:blipFill>
        <p:spPr>
          <a:xfrm>
            <a:off x="9214483" y="2801522"/>
            <a:ext cx="2813222" cy="1254955"/>
          </a:xfrm>
          <a:prstGeom prst="rect">
            <a:avLst/>
          </a:prstGeom>
        </p:spPr>
      </p:pic>
    </p:spTree>
    <p:extLst>
      <p:ext uri="{BB962C8B-B14F-4D97-AF65-F5344CB8AC3E}">
        <p14:creationId xmlns:p14="http://schemas.microsoft.com/office/powerpoint/2010/main" val="31283139"/>
      </p:ext>
    </p:extLst>
  </p:cSld>
  <p:clrMapOvr>
    <a:masterClrMapping/>
  </p:clrMapOvr>
  <mc:AlternateContent xmlns:mc="http://schemas.openxmlformats.org/markup-compatibility/2006" xmlns:p14="http://schemas.microsoft.com/office/powerpoint/2010/main">
    <mc:Choice Requires="p14">
      <p:transition spd="slow" p14:dur="2000" advTm="118587"/>
    </mc:Choice>
    <mc:Fallback xmlns="">
      <p:transition spd="slow" advTm="1185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The Measurements</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164295" y="1573983"/>
            <a:ext cx="4502771" cy="4645087"/>
          </a:xfrm>
        </p:spPr>
        <p:txBody>
          <a:bodyPr>
            <a:normAutofit/>
          </a:bodyPr>
          <a:lstStyle/>
          <a:p>
            <a:r>
              <a:rPr lang="en-US" dirty="0"/>
              <a:t>Summer student (Colin Decker) helped to develop Helmholtz Coil procedures and provided error analysis.</a:t>
            </a:r>
          </a:p>
          <a:p>
            <a:endParaRPr lang="en-US" dirty="0"/>
          </a:p>
          <a:p>
            <a:r>
              <a:rPr lang="en-US" dirty="0"/>
              <a:t>Installation will occur once all 3D prints arrive and are assembled/measured.</a:t>
            </a:r>
          </a:p>
          <a:p>
            <a:endParaRPr lang="en-US" dirty="0"/>
          </a:p>
          <a:p>
            <a:r>
              <a:rPr lang="en-US" dirty="0"/>
              <a:t>Measurements will occur during tunnel access – currently planned every two weeks during maintenance.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6" name="Rectangle 3">
            <a:extLst>
              <a:ext uri="{FF2B5EF4-FFF2-40B4-BE49-F238E27FC236}">
                <a16:creationId xmlns:a16="http://schemas.microsoft.com/office/drawing/2014/main" id="{BA49F049-8F6F-2D9C-824A-E0A90E06720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9" name="Picture 8" descr="A person holding a tool box&#10;&#10;Description automatically generated">
            <a:extLst>
              <a:ext uri="{FF2B5EF4-FFF2-40B4-BE49-F238E27FC236}">
                <a16:creationId xmlns:a16="http://schemas.microsoft.com/office/drawing/2014/main" id="{5448E497-B246-1039-58E9-21FA0A54E56A}"/>
              </a:ext>
            </a:extLst>
          </p:cNvPr>
          <p:cNvPicPr>
            <a:picLocks noChangeAspect="1"/>
          </p:cNvPicPr>
          <p:nvPr/>
        </p:nvPicPr>
        <p:blipFill>
          <a:blip r:embed="rId2"/>
          <a:stretch>
            <a:fillRect/>
          </a:stretch>
        </p:blipFill>
        <p:spPr>
          <a:xfrm>
            <a:off x="8618989" y="4109156"/>
            <a:ext cx="3408715" cy="2556536"/>
          </a:xfrm>
          <a:prstGeom prst="rect">
            <a:avLst/>
          </a:prstGeom>
        </p:spPr>
      </p:pic>
      <p:pic>
        <p:nvPicPr>
          <p:cNvPr id="14" name="Picture 13" descr="A person holding a piece of equipment&#10;&#10;Description automatically generated">
            <a:extLst>
              <a:ext uri="{FF2B5EF4-FFF2-40B4-BE49-F238E27FC236}">
                <a16:creationId xmlns:a16="http://schemas.microsoft.com/office/drawing/2014/main" id="{894C30A9-9843-1911-A288-45438F107E1A}"/>
              </a:ext>
            </a:extLst>
          </p:cNvPr>
          <p:cNvPicPr>
            <a:picLocks noChangeAspect="1"/>
          </p:cNvPicPr>
          <p:nvPr/>
        </p:nvPicPr>
        <p:blipFill>
          <a:blip r:embed="rId3"/>
          <a:stretch>
            <a:fillRect/>
          </a:stretch>
        </p:blipFill>
        <p:spPr>
          <a:xfrm>
            <a:off x="5106237" y="4109156"/>
            <a:ext cx="3408714" cy="2556536"/>
          </a:xfrm>
          <a:prstGeom prst="rect">
            <a:avLst/>
          </a:prstGeom>
        </p:spPr>
      </p:pic>
      <p:pic>
        <p:nvPicPr>
          <p:cNvPr id="18" name="Picture 17" descr="A graph of a graph&#10;&#10;Description automatically generated">
            <a:extLst>
              <a:ext uri="{FF2B5EF4-FFF2-40B4-BE49-F238E27FC236}">
                <a16:creationId xmlns:a16="http://schemas.microsoft.com/office/drawing/2014/main" id="{CAD9DF5B-BCDE-6115-7EE2-3D36FB564613}"/>
              </a:ext>
            </a:extLst>
          </p:cNvPr>
          <p:cNvPicPr>
            <a:picLocks noChangeAspect="1"/>
          </p:cNvPicPr>
          <p:nvPr/>
        </p:nvPicPr>
        <p:blipFill>
          <a:blip r:embed="rId4"/>
          <a:stretch>
            <a:fillRect/>
          </a:stretch>
        </p:blipFill>
        <p:spPr>
          <a:xfrm>
            <a:off x="9170410" y="1210179"/>
            <a:ext cx="2857294" cy="2742803"/>
          </a:xfrm>
          <a:prstGeom prst="rect">
            <a:avLst/>
          </a:prstGeom>
        </p:spPr>
      </p:pic>
      <p:pic>
        <p:nvPicPr>
          <p:cNvPr id="16" name="Picture 15" descr="A graph of a line graph&#10;&#10;Description automatically generated">
            <a:extLst>
              <a:ext uri="{FF2B5EF4-FFF2-40B4-BE49-F238E27FC236}">
                <a16:creationId xmlns:a16="http://schemas.microsoft.com/office/drawing/2014/main" id="{98BDC4CC-0CF6-0041-BEEE-5D3431490D76}"/>
              </a:ext>
            </a:extLst>
          </p:cNvPr>
          <p:cNvPicPr>
            <a:picLocks noChangeAspect="1"/>
          </p:cNvPicPr>
          <p:nvPr/>
        </p:nvPicPr>
        <p:blipFill>
          <a:blip r:embed="rId5"/>
          <a:stretch>
            <a:fillRect/>
          </a:stretch>
        </p:blipFill>
        <p:spPr>
          <a:xfrm>
            <a:off x="6043516" y="1210179"/>
            <a:ext cx="2857294" cy="2742803"/>
          </a:xfrm>
          <a:prstGeom prst="rect">
            <a:avLst/>
          </a:prstGeom>
        </p:spPr>
      </p:pic>
    </p:spTree>
    <p:extLst>
      <p:ext uri="{BB962C8B-B14F-4D97-AF65-F5344CB8AC3E}">
        <p14:creationId xmlns:p14="http://schemas.microsoft.com/office/powerpoint/2010/main" val="3079889635"/>
      </p:ext>
    </p:extLst>
  </p:cSld>
  <p:clrMapOvr>
    <a:masterClrMapping/>
  </p:clrMapOvr>
  <mc:AlternateContent xmlns:mc="http://schemas.openxmlformats.org/markup-compatibility/2006" xmlns:p14="http://schemas.microsoft.com/office/powerpoint/2010/main">
    <mc:Choice Requires="p14">
      <p:transition spd="slow" p14:dur="2000" advTm="118587"/>
    </mc:Choice>
    <mc:Fallback xmlns="">
      <p:transition spd="slow" advTm="1185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The Dosimetry</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8" y="1586340"/>
            <a:ext cx="3956318" cy="4645087"/>
          </a:xfrm>
        </p:spPr>
        <p:txBody>
          <a:bodyPr>
            <a:normAutofit fontScale="92500" lnSpcReduction="10000"/>
          </a:bodyPr>
          <a:lstStyle/>
          <a:p>
            <a:r>
              <a:rPr lang="en-US" dirty="0"/>
              <a:t>RadCon supplied area dosimeters (neutrons and gamma), as well as low and high-dose optichromic rods will be used to measure radiation dose at samples.</a:t>
            </a:r>
          </a:p>
          <a:p>
            <a:endParaRPr lang="en-US" dirty="0"/>
          </a:p>
          <a:p>
            <a:r>
              <a:rPr lang="en-US" dirty="0"/>
              <a:t>NDX data will supplement dose reading in locations where present.</a:t>
            </a:r>
          </a:p>
          <a:p>
            <a:endParaRPr lang="en-US" dirty="0"/>
          </a:p>
          <a:p>
            <a:r>
              <a:rPr lang="en-US" dirty="0"/>
              <a:t>Radiation data is error prone, even with dedicated online radiation monitoring. (More on this later.)</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8</a:t>
            </a:fld>
            <a:endParaRPr lang="en-US" dirty="0"/>
          </a:p>
        </p:txBody>
      </p:sp>
      <p:pic>
        <p:nvPicPr>
          <p:cNvPr id="5" name="Picture 8">
            <a:extLst>
              <a:ext uri="{FF2B5EF4-FFF2-40B4-BE49-F238E27FC236}">
                <a16:creationId xmlns:a16="http://schemas.microsoft.com/office/drawing/2014/main" id="{D3B3B930-5096-C247-A40A-814FB6929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526" y="5321180"/>
            <a:ext cx="3138748" cy="13162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machine with many round cylinders&#10;&#10;Description automatically generated with medium confidence">
            <a:extLst>
              <a:ext uri="{FF2B5EF4-FFF2-40B4-BE49-F238E27FC236}">
                <a16:creationId xmlns:a16="http://schemas.microsoft.com/office/drawing/2014/main" id="{72E4CD16-231C-198C-06AF-73421324DE67}"/>
              </a:ext>
            </a:extLst>
          </p:cNvPr>
          <p:cNvPicPr>
            <a:picLocks noChangeAspect="1"/>
          </p:cNvPicPr>
          <p:nvPr/>
        </p:nvPicPr>
        <p:blipFill>
          <a:blip r:embed="rId3"/>
          <a:stretch>
            <a:fillRect/>
          </a:stretch>
        </p:blipFill>
        <p:spPr>
          <a:xfrm>
            <a:off x="8130878" y="3881718"/>
            <a:ext cx="3823796" cy="2878923"/>
          </a:xfrm>
          <a:prstGeom prst="rect">
            <a:avLst/>
          </a:prstGeom>
        </p:spPr>
      </p:pic>
      <p:pic>
        <p:nvPicPr>
          <p:cNvPr id="10" name="Picture 9" descr="A sheet of paper with numbers and a black text&#10;&#10;Description automatically generated">
            <a:extLst>
              <a:ext uri="{FF2B5EF4-FFF2-40B4-BE49-F238E27FC236}">
                <a16:creationId xmlns:a16="http://schemas.microsoft.com/office/drawing/2014/main" id="{2F68FAEC-356B-03CF-930B-2CF7892A6FF7}"/>
              </a:ext>
            </a:extLst>
          </p:cNvPr>
          <p:cNvPicPr>
            <a:picLocks noChangeAspect="1"/>
          </p:cNvPicPr>
          <p:nvPr/>
        </p:nvPicPr>
        <p:blipFill>
          <a:blip r:embed="rId4"/>
          <a:stretch>
            <a:fillRect/>
          </a:stretch>
        </p:blipFill>
        <p:spPr>
          <a:xfrm>
            <a:off x="4679998" y="860477"/>
            <a:ext cx="2920058" cy="4080974"/>
          </a:xfrm>
          <a:prstGeom prst="rect">
            <a:avLst/>
          </a:prstGeom>
        </p:spPr>
      </p:pic>
      <p:pic>
        <p:nvPicPr>
          <p:cNvPr id="13" name="Picture 12" descr="A close-up of a form&#10;&#10;Description automatically generated">
            <a:extLst>
              <a:ext uri="{FF2B5EF4-FFF2-40B4-BE49-F238E27FC236}">
                <a16:creationId xmlns:a16="http://schemas.microsoft.com/office/drawing/2014/main" id="{AE407CC6-5E60-D5E7-B5B2-7149469B25DE}"/>
              </a:ext>
            </a:extLst>
          </p:cNvPr>
          <p:cNvPicPr>
            <a:picLocks noChangeAspect="1"/>
          </p:cNvPicPr>
          <p:nvPr/>
        </p:nvPicPr>
        <p:blipFill>
          <a:blip r:embed="rId5"/>
          <a:stretch>
            <a:fillRect/>
          </a:stretch>
        </p:blipFill>
        <p:spPr>
          <a:xfrm>
            <a:off x="7676078" y="1198605"/>
            <a:ext cx="4454787" cy="2585461"/>
          </a:xfrm>
          <a:prstGeom prst="rect">
            <a:avLst/>
          </a:prstGeom>
        </p:spPr>
      </p:pic>
    </p:spTree>
    <p:extLst>
      <p:ext uri="{BB962C8B-B14F-4D97-AF65-F5344CB8AC3E}">
        <p14:creationId xmlns:p14="http://schemas.microsoft.com/office/powerpoint/2010/main" val="1200955119"/>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D38B-FA81-5498-A001-A0E8A68B5A32}"/>
              </a:ext>
            </a:extLst>
          </p:cNvPr>
          <p:cNvSpPr>
            <a:spLocks noGrp="1"/>
          </p:cNvSpPr>
          <p:nvPr>
            <p:ph type="title"/>
          </p:nvPr>
        </p:nvSpPr>
        <p:spPr/>
        <p:txBody>
          <a:bodyPr/>
          <a:lstStyle/>
          <a:p>
            <a:r>
              <a:rPr lang="en-US" dirty="0"/>
              <a:t>The Simulations</a:t>
            </a:r>
          </a:p>
        </p:txBody>
      </p:sp>
      <p:sp>
        <p:nvSpPr>
          <p:cNvPr id="3" name="Content Placeholder 2">
            <a:extLst>
              <a:ext uri="{FF2B5EF4-FFF2-40B4-BE49-F238E27FC236}">
                <a16:creationId xmlns:a16="http://schemas.microsoft.com/office/drawing/2014/main" id="{AB62C140-8FCE-E207-A729-1C1502CAA243}"/>
              </a:ext>
            </a:extLst>
          </p:cNvPr>
          <p:cNvSpPr>
            <a:spLocks noGrp="1"/>
          </p:cNvSpPr>
          <p:nvPr>
            <p:ph idx="1"/>
          </p:nvPr>
        </p:nvSpPr>
        <p:spPr>
          <a:xfrm>
            <a:off x="761207" y="1586340"/>
            <a:ext cx="5334793" cy="4645087"/>
          </a:xfrm>
        </p:spPr>
        <p:txBody>
          <a:bodyPr>
            <a:normAutofit/>
          </a:bodyPr>
          <a:lstStyle/>
          <a:p>
            <a:r>
              <a:rPr lang="en-US" dirty="0"/>
              <a:t>BDSIM simulations will be used to better understand the doses that occur at the FFA@CEBAF energies.</a:t>
            </a:r>
          </a:p>
          <a:p>
            <a:r>
              <a:rPr lang="en-US" dirty="0"/>
              <a:t>Our starting models will be based upon the simulated doses and previous external studies which most closely resemble our operating environment. </a:t>
            </a:r>
          </a:p>
          <a:p>
            <a:r>
              <a:rPr lang="en-US" dirty="0"/>
              <a:t>As we gather data, we will refine the models to best explain the observed behaviors.</a:t>
            </a:r>
          </a:p>
          <a:p>
            <a:pPr lvl="1"/>
            <a:r>
              <a:rPr lang="en-US" dirty="0"/>
              <a:t>This will be used to extrapolate for the higher energies that we cannot yet reach.</a:t>
            </a:r>
          </a:p>
        </p:txBody>
      </p:sp>
      <p:sp>
        <p:nvSpPr>
          <p:cNvPr id="4" name="Slide Number Placeholder 3">
            <a:extLst>
              <a:ext uri="{FF2B5EF4-FFF2-40B4-BE49-F238E27FC236}">
                <a16:creationId xmlns:a16="http://schemas.microsoft.com/office/drawing/2014/main" id="{F00E1C62-32B3-5A8B-BBDB-A5B7BF2478D6}"/>
              </a:ext>
            </a:extLst>
          </p:cNvPr>
          <p:cNvSpPr>
            <a:spLocks noGrp="1"/>
          </p:cNvSpPr>
          <p:nvPr>
            <p:ph type="sldNum" sz="quarter" idx="12"/>
          </p:nvPr>
        </p:nvSpPr>
        <p:spPr/>
        <p:txBody>
          <a:bodyPr/>
          <a:lstStyle/>
          <a:p>
            <a:fld id="{D57F1E4F-1CFF-5643-939E-02111984F565}" type="slidenum">
              <a:rPr lang="en-US" smtClean="0"/>
              <a:t>9</a:t>
            </a:fld>
            <a:endParaRPr lang="en-US" dirty="0"/>
          </a:p>
        </p:txBody>
      </p:sp>
      <p:pic>
        <p:nvPicPr>
          <p:cNvPr id="5" name="Picture 4" descr="Graphical user interface, chart&#10;&#10;Description automatically generated with medium confidence">
            <a:extLst>
              <a:ext uri="{FF2B5EF4-FFF2-40B4-BE49-F238E27FC236}">
                <a16:creationId xmlns:a16="http://schemas.microsoft.com/office/drawing/2014/main" id="{8056F0C0-6A09-2B64-CE34-683AC0555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8" t="14687" b="18126"/>
          <a:stretch/>
        </p:blipFill>
        <p:spPr bwMode="auto">
          <a:xfrm>
            <a:off x="6689004" y="2453776"/>
            <a:ext cx="3803807" cy="1841730"/>
          </a:xfrm>
          <a:prstGeom prst="rect">
            <a:avLst/>
          </a:prstGeom>
          <a:ln>
            <a:noFill/>
          </a:ln>
          <a:extLst>
            <a:ext uri="{53640926-AAD7-44D8-BBD7-CCE9431645EC}">
              <a14:shadowObscured xmlns:a14="http://schemas.microsoft.com/office/drawing/2010/main"/>
            </a:ext>
          </a:extLst>
        </p:spPr>
      </p:pic>
      <p:pic>
        <p:nvPicPr>
          <p:cNvPr id="7" name="Picture 6" descr="A graph of a beam energy&#10;&#10;Description automatically generated">
            <a:extLst>
              <a:ext uri="{FF2B5EF4-FFF2-40B4-BE49-F238E27FC236}">
                <a16:creationId xmlns:a16="http://schemas.microsoft.com/office/drawing/2014/main" id="{9E8BF953-BFAB-F6A4-A396-A0277F351E4F}"/>
              </a:ext>
            </a:extLst>
          </p:cNvPr>
          <p:cNvPicPr>
            <a:picLocks noChangeAspect="1"/>
          </p:cNvPicPr>
          <p:nvPr/>
        </p:nvPicPr>
        <p:blipFill>
          <a:blip r:embed="rId3"/>
          <a:stretch>
            <a:fillRect/>
          </a:stretch>
        </p:blipFill>
        <p:spPr>
          <a:xfrm>
            <a:off x="7206037" y="4517275"/>
            <a:ext cx="2769740" cy="2207302"/>
          </a:xfrm>
          <a:prstGeom prst="rect">
            <a:avLst/>
          </a:prstGeom>
        </p:spPr>
      </p:pic>
      <p:pic>
        <p:nvPicPr>
          <p:cNvPr id="9" name="Picture 8" descr="A blue bucket with a red line&#10;&#10;Description automatically generated">
            <a:extLst>
              <a:ext uri="{FF2B5EF4-FFF2-40B4-BE49-F238E27FC236}">
                <a16:creationId xmlns:a16="http://schemas.microsoft.com/office/drawing/2014/main" id="{C069B62B-89BD-812D-0D14-C0FC44C3F810}"/>
              </a:ext>
            </a:extLst>
          </p:cNvPr>
          <p:cNvPicPr>
            <a:picLocks noChangeAspect="1"/>
          </p:cNvPicPr>
          <p:nvPr/>
        </p:nvPicPr>
        <p:blipFill>
          <a:blip r:embed="rId4"/>
          <a:stretch>
            <a:fillRect/>
          </a:stretch>
        </p:blipFill>
        <p:spPr>
          <a:xfrm>
            <a:off x="6165136" y="230949"/>
            <a:ext cx="4851544" cy="2001058"/>
          </a:xfrm>
          <a:prstGeom prst="rect">
            <a:avLst/>
          </a:prstGeom>
        </p:spPr>
      </p:pic>
    </p:spTree>
    <p:extLst>
      <p:ext uri="{BB962C8B-B14F-4D97-AF65-F5344CB8AC3E}">
        <p14:creationId xmlns:p14="http://schemas.microsoft.com/office/powerpoint/2010/main" val="195114405"/>
      </p:ext>
    </p:extLst>
  </p:cSld>
  <p:clrMapOvr>
    <a:masterClrMapping/>
  </p:clrMapOvr>
  <mc:AlternateContent xmlns:mc="http://schemas.openxmlformats.org/markup-compatibility/2006" xmlns:p14="http://schemas.microsoft.com/office/powerpoint/2010/main">
    <mc:Choice Requires="p14">
      <p:transition spd="slow" p14:dur="2000" advTm="72672"/>
    </mc:Choice>
    <mc:Fallback xmlns="">
      <p:transition spd="slow" advTm="72672"/>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PAC21_FFA_CEBAF_PosterTalk" id="{AD3276B5-7B6E-674E-8A02-4AD8507EF9F0}" vid="{95A394E5-9340-1D4C-A8EB-69F4D0C679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57907</TotalTime>
  <Words>2321</Words>
  <Application>Microsoft Macintosh PowerPoint</Application>
  <PresentationFormat>Widescreen</PresentationFormat>
  <Paragraphs>302</Paragraphs>
  <Slides>20</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Liberation Mono</vt:lpstr>
      <vt:lpstr>Arial</vt:lpstr>
      <vt:lpstr>Calibri</vt:lpstr>
      <vt:lpstr>Century Gothic</vt:lpstr>
      <vt:lpstr>Courier New</vt:lpstr>
      <vt:lpstr>Symbol</vt:lpstr>
      <vt:lpstr>Times New Roman</vt:lpstr>
      <vt:lpstr>Wingdings</vt:lpstr>
      <vt:lpstr>Wingdings 3</vt:lpstr>
      <vt:lpstr>Ion</vt:lpstr>
      <vt:lpstr>FFA@CEBAF Permanent Magnet Resiliency in Real Radiation Environment </vt:lpstr>
      <vt:lpstr>Outline:</vt:lpstr>
      <vt:lpstr>The LDRD is:</vt:lpstr>
      <vt:lpstr>LDRD – The Plan Overview</vt:lpstr>
      <vt:lpstr>The Magnets</vt:lpstr>
      <vt:lpstr>The Measurements</vt:lpstr>
      <vt:lpstr>The Measurements</vt:lpstr>
      <vt:lpstr>The Dosimetry</vt:lpstr>
      <vt:lpstr>The Simulations</vt:lpstr>
      <vt:lpstr>The Status</vt:lpstr>
      <vt:lpstr>The Budget</vt:lpstr>
      <vt:lpstr>Questions Answered - 1</vt:lpstr>
      <vt:lpstr>Questions Answered - 2</vt:lpstr>
      <vt:lpstr>Questions Answered - 3</vt:lpstr>
      <vt:lpstr>Questions Answered - 4</vt:lpstr>
      <vt:lpstr>LDRD – The Plan – Goals for FY25</vt:lpstr>
      <vt:lpstr>The Bonus Beam Strike Study</vt:lpstr>
      <vt:lpstr>Work Breakdown</vt:lpstr>
      <vt:lpstr>Future Funding</vt:lpstr>
      <vt:lpstr>Concluding Statements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GeV FFA CEBAF Energy Upgrade</dc:title>
  <dc:creator>Ryan Bodenstein</dc:creator>
  <cp:lastModifiedBy>Ryan Bodenstein</cp:lastModifiedBy>
  <cp:revision>105</cp:revision>
  <dcterms:created xsi:type="dcterms:W3CDTF">2021-07-12T18:09:48Z</dcterms:created>
  <dcterms:modified xsi:type="dcterms:W3CDTF">2024-07-25T23:25:42Z</dcterms:modified>
</cp:coreProperties>
</file>