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1"/>
  </p:notesMasterIdLst>
  <p:sldIdLst>
    <p:sldId id="314" r:id="rId5"/>
    <p:sldId id="317" r:id="rId6"/>
    <p:sldId id="315" r:id="rId7"/>
    <p:sldId id="310" r:id="rId8"/>
    <p:sldId id="318" r:id="rId9"/>
    <p:sldId id="3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226F4-0197-96C5-BCC9-B5CD3DC7D37D}" v="2969" dt="2024-07-16T12:26:34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4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1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3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5039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9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8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5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2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3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4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6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3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9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rhram@jlab.org" TargetMode="External"/><Relationship Id="rId2" Type="http://schemas.openxmlformats.org/officeDocument/2006/relationships/hyperlink" Target="mailto:bhess@jlab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5A395-2C9B-C971-1DCC-94C519018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Grotesque"/>
                <a:ea typeface="Source Sans Pro"/>
                <a:cs typeface="Times New Roman"/>
              </a:rPr>
              <a:t>DIDACT</a:t>
            </a:r>
            <a:r>
              <a:rPr lang="en-US" dirty="0">
                <a:latin typeface="Grotesque"/>
                <a:ea typeface="Source Sans Pro"/>
                <a:cs typeface="Times New Roman"/>
              </a:rPr>
              <a:t>, The </a:t>
            </a:r>
            <a:r>
              <a:rPr lang="en-US" dirty="0">
                <a:solidFill>
                  <a:srgbClr val="00B0F0"/>
                </a:solidFill>
                <a:latin typeface="Grotesque"/>
                <a:ea typeface="Source Sans Pro"/>
                <a:cs typeface="Times New Roman"/>
              </a:rPr>
              <a:t>Di</a:t>
            </a:r>
            <a:r>
              <a:rPr lang="en-US" dirty="0">
                <a:latin typeface="Grotesque"/>
                <a:ea typeface="Source Sans Pro"/>
                <a:cs typeface="Times New Roman"/>
              </a:rPr>
              <a:t>gital </a:t>
            </a:r>
            <a:r>
              <a:rPr lang="en-US" dirty="0">
                <a:solidFill>
                  <a:srgbClr val="00B0F0"/>
                </a:solidFill>
                <a:latin typeface="Grotesque"/>
                <a:ea typeface="Source Sans Pro"/>
                <a:cs typeface="Times New Roman"/>
              </a:rPr>
              <a:t>Da</a:t>
            </a:r>
            <a:r>
              <a:rPr lang="en-US" dirty="0">
                <a:latin typeface="Grotesque"/>
                <a:ea typeface="Source Sans Pro"/>
                <a:cs typeface="Times New Roman"/>
              </a:rPr>
              <a:t>ta </a:t>
            </a:r>
            <a:r>
              <a:rPr lang="en-US" dirty="0">
                <a:solidFill>
                  <a:srgbClr val="00B0F0"/>
                </a:solidFill>
                <a:latin typeface="Grotesque"/>
                <a:ea typeface="Source Sans Pro"/>
                <a:cs typeface="Times New Roman"/>
              </a:rPr>
              <a:t>C</a:t>
            </a:r>
            <a:r>
              <a:rPr lang="en-US" dirty="0">
                <a:latin typeface="Grotesque"/>
                <a:ea typeface="Source Sans Pro"/>
                <a:cs typeface="Times New Roman"/>
              </a:rPr>
              <a:t>enter </a:t>
            </a:r>
            <a:r>
              <a:rPr lang="en-US" dirty="0">
                <a:solidFill>
                  <a:srgbClr val="00B0F0"/>
                </a:solidFill>
                <a:latin typeface="Grotesque"/>
                <a:ea typeface="Source Sans Pro"/>
                <a:cs typeface="Times New Roman"/>
              </a:rPr>
              <a:t>T</a:t>
            </a:r>
            <a:r>
              <a:rPr lang="en-US" dirty="0">
                <a:latin typeface="Grotesque"/>
                <a:ea typeface="Source Sans Pro"/>
                <a:cs typeface="Times New Roman"/>
              </a:rPr>
              <a:t>win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05872-15A5-1D7C-7567-6470F534A9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>
                <a:latin typeface="+mj-lt"/>
                <a:cs typeface="Arial"/>
              </a:rPr>
              <a:t>LD2409, 2024 Q3</a:t>
            </a:r>
          </a:p>
          <a:p>
            <a:r>
              <a:rPr lang="en-US">
                <a:latin typeface="+mj-lt"/>
                <a:cs typeface="Arial"/>
              </a:rPr>
              <a:t>Bryan Hess (PI), </a:t>
            </a:r>
            <a:r>
              <a:rPr lang="en-US" i="1">
                <a:latin typeface="+mj-lt"/>
                <a:cs typeface="Arial"/>
                <a:hlinkClick r:id="rId2"/>
              </a:rPr>
              <a:t>bhess@jlab.org</a:t>
            </a:r>
            <a:endParaRPr lang="en-US" i="1">
              <a:latin typeface="+mj-lt"/>
              <a:cs typeface="Arial"/>
            </a:endParaRPr>
          </a:p>
          <a:p>
            <a:r>
              <a:rPr lang="en-US">
                <a:latin typeface="+mj-lt"/>
                <a:cs typeface="Arial"/>
              </a:rPr>
              <a:t>Malachi Schram (Co-PI), </a:t>
            </a:r>
            <a:r>
              <a:rPr lang="en-US" i="1">
                <a:latin typeface="+mj-lt"/>
                <a:cs typeface="Arial"/>
                <a:hlinkClick r:id="rId3"/>
              </a:rPr>
              <a:t>scrham@jlab.org</a:t>
            </a:r>
            <a:endParaRPr lang="en-US">
              <a:latin typeface="+mj-lt"/>
            </a:endParaRPr>
          </a:p>
          <a:p>
            <a:endParaRPr lang="en-US" i="1">
              <a:latin typeface="+mj-lt"/>
            </a:endParaRPr>
          </a:p>
          <a:p>
            <a:r>
              <a:rPr lang="en-US" i="1">
                <a:latin typeface="+mj-lt"/>
                <a:cs typeface="Arial"/>
              </a:rPr>
              <a:t>Contributors:  Laura Hild, Mark Jones, Diana McSpadden, Ahmed Mohammed, Wesley Moore and Mark Jones</a:t>
            </a:r>
            <a:endParaRPr lang="en-US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287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3E254-D6E8-C0E7-4BFB-7C9BB761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Financials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466CA2-C49B-FF77-68AC-586E1606F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45" b="8803"/>
          <a:stretch/>
        </p:blipFill>
        <p:spPr>
          <a:xfrm>
            <a:off x="2019498" y="897275"/>
            <a:ext cx="8157240" cy="5323474"/>
          </a:xfrm>
        </p:spPr>
      </p:pic>
    </p:spTree>
    <p:extLst>
      <p:ext uri="{BB962C8B-B14F-4D97-AF65-F5344CB8AC3E}">
        <p14:creationId xmlns:p14="http://schemas.microsoft.com/office/powerpoint/2010/main" val="155276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76E-83AE-12A6-3731-EB8563D3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DIDACT 2024 Q3 Status – Digital Data Center Twin Project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7F5463-69C1-710D-FAFF-1658D6A41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36118"/>
              </p:ext>
            </p:extLst>
          </p:nvPr>
        </p:nvGraphicFramePr>
        <p:xfrm>
          <a:off x="6561292" y="910353"/>
          <a:ext cx="5488943" cy="5445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6">
                  <a:extLst>
                    <a:ext uri="{9D8B030D-6E8A-4147-A177-3AD203B41FA5}">
                      <a16:colId xmlns:a16="http://schemas.microsoft.com/office/drawing/2014/main" val="1168435530"/>
                    </a:ext>
                  </a:extLst>
                </a:gridCol>
                <a:gridCol w="2657100">
                  <a:extLst>
                    <a:ext uri="{9D8B030D-6E8A-4147-A177-3AD203B41FA5}">
                      <a16:colId xmlns:a16="http://schemas.microsoft.com/office/drawing/2014/main" val="1394588923"/>
                    </a:ext>
                  </a:extLst>
                </a:gridCol>
                <a:gridCol w="2036127">
                  <a:extLst>
                    <a:ext uri="{9D8B030D-6E8A-4147-A177-3AD203B41FA5}">
                      <a16:colId xmlns:a16="http://schemas.microsoft.com/office/drawing/2014/main" val="1171630421"/>
                    </a:ext>
                  </a:extLst>
                </a:gridCol>
              </a:tblGrid>
              <a:tr h="422269">
                <a:tc>
                  <a:txBody>
                    <a:bodyPr/>
                    <a:lstStyle/>
                    <a:p>
                      <a:r>
                        <a:rPr lang="en-US" sz="9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Progress 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94847"/>
                  </a:ext>
                </a:extLst>
              </a:tr>
              <a:tr h="4848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✅ </a:t>
                      </a:r>
                      <a:r>
                        <a:rPr lang="en-US" sz="1000" dirty="0"/>
                        <a:t>H1M1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Summary and detail dashboards in Grafana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Completed, also includes </a:t>
                      </a:r>
                      <a:r>
                        <a:rPr lang="en-US" sz="1000" dirty="0" err="1"/>
                        <a:t>MLFlow</a:t>
                      </a:r>
                      <a:r>
                        <a:rPr lang="en-US" sz="1000" dirty="0"/>
                        <a:t> dashboards</a:t>
                      </a:r>
                      <a:endParaRPr lang="en-US" sz="1000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69443"/>
                  </a:ext>
                </a:extLst>
              </a:tr>
              <a:tr h="4848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✅</a:t>
                      </a:r>
                      <a:r>
                        <a:rPr lang="en-US" sz="1000" dirty="0"/>
                        <a:t>H1M2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Continuous learning process with daily updates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/>
                        <a:t>Completed</a:t>
                      </a:r>
                      <a:endParaRPr lang="en-US" sz="1000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016658"/>
                  </a:ext>
                </a:extLst>
              </a:tr>
              <a:tr h="64122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⚠️</a:t>
                      </a:r>
                      <a:r>
                        <a:rPr lang="en-US" sz="1000" dirty="0"/>
                        <a:t>H1M3</a:t>
                      </a: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️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Human in the loop to vet out-of-distribution events</a:t>
                      </a:r>
                    </a:p>
                    <a:p>
                      <a:pPr lvl="0">
                        <a:buNone/>
                      </a:pP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Deferred/Linked to H2M2. Integral to the </a:t>
                      </a:r>
                      <a:r>
                        <a:rPr lang="en-US" sz="1000" dirty="0" err="1"/>
                        <a:t>MLOps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contunual</a:t>
                      </a:r>
                      <a:r>
                        <a:rPr lang="en-US" sz="1000" dirty="0"/>
                        <a:t> learning framework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001223"/>
                  </a:ext>
                </a:extLst>
              </a:tr>
              <a:tr h="7350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✅</a:t>
                      </a:r>
                      <a:r>
                        <a:rPr lang="en-US" sz="1000" dirty="0"/>
                        <a:t>H1M4</a:t>
                      </a: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️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Study the performance of Variational </a:t>
                      </a:r>
                      <a:r>
                        <a:rPr lang="en-US" sz="10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AutoEncoder</a:t>
                      </a:r>
                      <a:r>
                        <a:rPr lang="en-US" sz="10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and Graph Neural Network (GNN) models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/>
                        <a:t>AE performs better than VAE. GNN did not add </a:t>
                      </a:r>
                      <a:r>
                        <a:rPr lang="en-US" sz="1000" dirty="0" err="1"/>
                        <a:t>signifcant</a:t>
                      </a:r>
                      <a:r>
                        <a:rPr lang="en-US" sz="1000" dirty="0"/>
                        <a:t> value for these cases. BERT under study. Sampling rate issue.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116724"/>
                  </a:ext>
                </a:extLst>
              </a:tr>
              <a:tr h="5786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✅</a:t>
                      </a:r>
                      <a:r>
                        <a:rPr lang="en-US" sz="1000" dirty="0"/>
                        <a:t>H1M5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dirty="0">
                          <a:latin typeface="Calibri"/>
                        </a:rPr>
                        <a:t>Measure and characterize key timing characteristics to understand continuous learning cadence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Examples: Compared entire data set on GPU vs batch; offline data prep procedure; data storage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45948"/>
                  </a:ext>
                </a:extLst>
              </a:tr>
              <a:tr h="5786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/>
                        <a:t>H2M1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dirty="0">
                          <a:latin typeface="Calibri"/>
                        </a:rPr>
                        <a:t>Cluster Model: Use embeddings on each node to feedback to continuous learning model to develop a cluster level model 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be studied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613629"/>
                  </a:ext>
                </a:extLst>
              </a:tr>
              <a:tr h="4222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/>
                        <a:t>H2M2</a:t>
                      </a: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️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dirty="0">
                          <a:latin typeface="Calibri"/>
                        </a:rPr>
                        <a:t>Develop workflow to version, evaluate, and roll back models when needed 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Tied to H1M3 and </a:t>
                      </a:r>
                      <a:r>
                        <a:rPr lang="en-US" sz="1000" err="1"/>
                        <a:t>MLOps</a:t>
                      </a:r>
                      <a:r>
                        <a:rPr lang="en-US" sz="1000" dirty="0"/>
                        <a:t> workflow above.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762095"/>
                  </a:ext>
                </a:extLst>
              </a:tr>
              <a:tr h="5317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/>
                        <a:t>H3M3</a:t>
                      </a: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️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dirty="0">
                          <a:latin typeface="Calibri"/>
                        </a:rPr>
                        <a:t>Operationalize; make more robust; test with system administrators to gauge user experience and utility 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/>
                        <a:t>Error handling in </a:t>
                      </a:r>
                      <a:r>
                        <a:rPr lang="en-US" sz="1000" dirty="0" err="1"/>
                        <a:t>MLOps</a:t>
                      </a:r>
                      <a:r>
                        <a:rPr lang="en-US" sz="1000" dirty="0"/>
                        <a:t> framework started; Integration with GitLab and CI/CD process TBD.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300751"/>
                  </a:ext>
                </a:extLst>
              </a:tr>
              <a:tr h="4222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/>
                        <a:t>H4M4</a:t>
                      </a: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️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b="0" i="0" u="none" strike="noStrike" noProof="0" dirty="0">
                          <a:latin typeface="Calibri"/>
                        </a:rPr>
                        <a:t>Alternate scheduler and/or node level automatic controls 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/>
                        <a:t>Node-level controls developed. Scheduling Mechanism to be studied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61875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E69DFBB-E394-888E-CEC7-91AA37D58CE5}"/>
              </a:ext>
            </a:extLst>
          </p:cNvPr>
          <p:cNvSpPr txBox="1"/>
          <p:nvPr/>
        </p:nvSpPr>
        <p:spPr>
          <a:xfrm>
            <a:off x="239058" y="911105"/>
            <a:ext cx="6214956" cy="19297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Publications, Conferences, Proposals</a:t>
            </a:r>
            <a:endParaRPr lang="en-US" sz="16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i="1" dirty="0">
                <a:latin typeface="Arial"/>
                <a:cs typeface="Arial"/>
              </a:rPr>
              <a:t>Establishing </a:t>
            </a:r>
            <a:r>
              <a:rPr lang="en-US" sz="1400" b="1" i="1" dirty="0" err="1">
                <a:latin typeface="Arial"/>
                <a:cs typeface="Arial"/>
              </a:rPr>
              <a:t>MLOps</a:t>
            </a:r>
            <a:r>
              <a:rPr lang="en-US" sz="1400" b="1" i="1" dirty="0">
                <a:latin typeface="Arial"/>
                <a:cs typeface="Arial"/>
              </a:rPr>
              <a:t> for Continual Learning in Compute Clusters</a:t>
            </a:r>
            <a:r>
              <a:rPr lang="en-US" sz="1400" i="1" dirty="0">
                <a:latin typeface="Arial"/>
                <a:cs typeface="Arial"/>
              </a:rPr>
              <a:t> </a:t>
            </a:r>
            <a:r>
              <a:rPr lang="en-US" sz="1400" dirty="0">
                <a:latin typeface="Arial"/>
                <a:cs typeface="Arial"/>
              </a:rPr>
              <a:t>Accepted for upcoming issue of IEEE Software</a:t>
            </a:r>
            <a:endParaRPr lang="en-US" sz="1400" dirty="0"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400" b="1" i="1" dirty="0">
                <a:latin typeface="Arial"/>
                <a:cs typeface="Arial"/>
              </a:rPr>
              <a:t>Decode the Workload: Training Deep Learning Models for Efficient Compute Cluster Representation</a:t>
            </a:r>
            <a:r>
              <a:rPr lang="en-US" sz="1400" dirty="0">
                <a:latin typeface="Arial"/>
                <a:cs typeface="Arial"/>
              </a:rPr>
              <a:t> Accepted as poster for CHEP 2024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This </a:t>
            </a:r>
            <a:r>
              <a:rPr lang="en-US" sz="1400" dirty="0" err="1">
                <a:latin typeface="Arial"/>
                <a:cs typeface="Arial"/>
              </a:rPr>
              <a:t>MLOps</a:t>
            </a:r>
            <a:r>
              <a:rPr lang="en-US" sz="1400" dirty="0">
                <a:latin typeface="Arial"/>
                <a:cs typeface="Arial"/>
              </a:rPr>
              <a:t> capability Included in the current AI FOA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D6B3FB-77FA-B0FC-D475-23E6B605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77" y="2997751"/>
            <a:ext cx="4022386" cy="25407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CF2371-E5EA-A7FC-1F1C-2859062C3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291" y="4746905"/>
            <a:ext cx="2110505" cy="15848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5923630-E252-9B5D-6504-D15F9C644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142" y="2997553"/>
            <a:ext cx="2110504" cy="15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0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More Detail: DIDACT </a:t>
            </a:r>
            <a:r>
              <a:rPr lang="en-US" dirty="0" err="1">
                <a:latin typeface="Arial"/>
                <a:cs typeface="Arial"/>
              </a:rPr>
              <a:t>MLOps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756000"/>
            <a:ext cx="5577016" cy="59978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latin typeface="Arial"/>
                <a:cs typeface="Arial"/>
              </a:rPr>
              <a:t>We are building an </a:t>
            </a:r>
            <a:r>
              <a:rPr lang="en-US" sz="1600" err="1">
                <a:latin typeface="Arial"/>
                <a:cs typeface="Arial"/>
              </a:rPr>
              <a:t>MLOps</a:t>
            </a:r>
            <a:r>
              <a:rPr lang="en-US" sz="1600" dirty="0">
                <a:latin typeface="Arial"/>
                <a:cs typeface="Arial"/>
              </a:rPr>
              <a:t> (Machine Learning + DevOps) capability focused on the continual learning (CL) of a compute cluster</a:t>
            </a:r>
            <a:endParaRPr lang="en-US"/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Why?</a:t>
            </a:r>
          </a:p>
          <a:p>
            <a:r>
              <a:rPr lang="en-US" sz="1600" dirty="0">
                <a:latin typeface="Arial"/>
                <a:cs typeface="Arial"/>
              </a:rPr>
              <a:t>The CL pipeline saves model, metadata, and metrics to </a:t>
            </a:r>
            <a:r>
              <a:rPr lang="en-US" sz="1600" err="1">
                <a:latin typeface="Arial"/>
                <a:cs typeface="Arial"/>
              </a:rPr>
              <a:t>MLFlow</a:t>
            </a:r>
            <a:endParaRPr lang="en-US" sz="1600">
              <a:latin typeface="Arial"/>
              <a:cs typeface="Arial"/>
            </a:endParaRPr>
          </a:p>
          <a:p>
            <a:r>
              <a:rPr lang="en-US" sz="1600" err="1">
                <a:latin typeface="Arial"/>
                <a:cs typeface="Arial"/>
              </a:rPr>
              <a:t>MLFlow</a:t>
            </a:r>
            <a:r>
              <a:rPr lang="en-US" sz="1600" dirty="0">
                <a:latin typeface="Arial"/>
                <a:cs typeface="Arial"/>
              </a:rPr>
              <a:t> maintains a versioned model archive, supports reproducibility</a:t>
            </a:r>
          </a:p>
          <a:p>
            <a:r>
              <a:rPr lang="en-US" sz="1600" dirty="0">
                <a:latin typeface="Arial"/>
                <a:cs typeface="Arial"/>
              </a:rPr>
              <a:t>Near real-time diagnostics of the compute cluster can provide operational insight into the state of the system</a:t>
            </a:r>
          </a:p>
          <a:p>
            <a:pPr lvl="1"/>
            <a:r>
              <a:rPr lang="en-US" sz="1600" err="1">
                <a:latin typeface="Arial"/>
                <a:cs typeface="Arial"/>
              </a:rPr>
              <a:t>MLOps</a:t>
            </a:r>
            <a:r>
              <a:rPr lang="en-US" sz="1600" dirty="0">
                <a:latin typeface="Arial"/>
                <a:cs typeface="Arial"/>
              </a:rPr>
              <a:t> stack: </a:t>
            </a:r>
            <a:r>
              <a:rPr lang="en-US" sz="1600" err="1">
                <a:latin typeface="Arial"/>
                <a:cs typeface="Arial"/>
              </a:rPr>
              <a:t>MLFlow</a:t>
            </a:r>
            <a:r>
              <a:rPr lang="en-US" sz="1600" dirty="0">
                <a:latin typeface="Arial"/>
                <a:cs typeface="Arial"/>
              </a:rPr>
              <a:t> -&gt; Prometheus -&gt; Grafana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/>
                <a:cs typeface="Arial"/>
              </a:rPr>
              <a:t>How?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charset="-122"/>
              <a:buChar char="•"/>
            </a:pPr>
            <a:r>
              <a:rPr lang="en-US" sz="1600" dirty="0">
                <a:latin typeface="Arial"/>
                <a:cs typeface="Arial"/>
              </a:rPr>
              <a:t>3 Nightly Jobs: 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600" dirty="0">
                <a:latin typeface="Arial"/>
                <a:cs typeface="Arial"/>
              </a:rPr>
              <a:t>Save yesterday’s raw data from testbed nodes and farm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600" dirty="0">
                <a:latin typeface="Arial"/>
                <a:cs typeface="Arial"/>
              </a:rPr>
              <a:t>Pre-process (AI-ready) yesterday’s data and save 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600" dirty="0">
                <a:latin typeface="Arial"/>
                <a:cs typeface="Arial"/>
              </a:rPr>
              <a:t>Load the current champion model and train on pre-processed data.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charset="-122"/>
              <a:buChar char="•"/>
            </a:pPr>
            <a:r>
              <a:rPr lang="en-US" sz="1600" dirty="0">
                <a:latin typeface="Arial"/>
                <a:cs typeface="Arial"/>
              </a:rPr>
              <a:t>After training, the new champion model is registered and can be loaded for real-time inference.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charset="-122"/>
              <a:buChar char="•"/>
            </a:pPr>
            <a:r>
              <a:rPr lang="en-US" sz="1600" dirty="0">
                <a:latin typeface="Arial"/>
                <a:cs typeface="Arial"/>
              </a:rPr>
              <a:t>New GPU-based Batch-Iterator loads all data onto GPU.  Significantly decreased training time.  (40% of training time with CPU features)</a:t>
            </a:r>
          </a:p>
          <a:p>
            <a:pPr lvl="1"/>
            <a:endParaRPr lang="en-US" sz="1600" dirty="0">
              <a:latin typeface="Arial"/>
              <a:cs typeface="Arial"/>
            </a:endParaRPr>
          </a:p>
          <a:p>
            <a:endParaRPr lang="en-US" sz="180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>
              <a:latin typeface="Arial"/>
              <a:cs typeface="Arial"/>
            </a:endParaRPr>
          </a:p>
          <a:p>
            <a:endParaRPr lang="en-US" sz="180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8E2CB-C24F-9A6C-FD0A-7E97208A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066" y="981323"/>
            <a:ext cx="5712899" cy="48998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140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2FBE-630C-44CB-BF43-B0A712D7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More Detail: Data &amp; </a:t>
            </a:r>
            <a:r>
              <a:rPr lang="en-US" dirty="0" err="1">
                <a:latin typeface="Arial"/>
                <a:cs typeface="Arial"/>
              </a:rPr>
              <a:t>AutoEncoder</a:t>
            </a:r>
            <a:r>
              <a:rPr lang="en-US" dirty="0">
                <a:latin typeface="Arial"/>
                <a:cs typeface="Arial"/>
              </a:rPr>
              <a:t> (AE) model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2D9F80-F455-31C2-1040-4D0B41ECB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4313535" cy="53816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>
                <a:latin typeface="Arial"/>
                <a:cs typeface="Arial"/>
              </a:rPr>
              <a:t>Jobs:</a:t>
            </a:r>
            <a:endParaRPr lang="en-US" sz="1500"/>
          </a:p>
          <a:p>
            <a:pPr lvl="1"/>
            <a:r>
              <a:rPr lang="en-US" sz="1300">
                <a:latin typeface="Arial"/>
                <a:cs typeface="Arial"/>
              </a:rPr>
              <a:t>IO Jobs: 2 flavors (Good-Bin, Bad-Bin)</a:t>
            </a:r>
            <a:endParaRPr lang="en-US" sz="1300"/>
          </a:p>
          <a:p>
            <a:pPr lvl="1"/>
            <a:r>
              <a:rPr lang="en-US" sz="1300">
                <a:latin typeface="Arial"/>
                <a:cs typeface="Arial"/>
              </a:rPr>
              <a:t>MPI jobs: 2 flavors (MPI-2, MPI-16)</a:t>
            </a:r>
          </a:p>
          <a:p>
            <a:pPr lvl="1"/>
            <a:r>
              <a:rPr lang="en-US" sz="1300">
                <a:latin typeface="Arial"/>
                <a:cs typeface="Arial"/>
              </a:rPr>
              <a:t>Clara-Runtime: 4 flavors (1, 2, 4, 8)</a:t>
            </a:r>
          </a:p>
          <a:p>
            <a:pPr lvl="1"/>
            <a:r>
              <a:rPr lang="en-US" sz="1300" err="1">
                <a:latin typeface="Arial"/>
                <a:cs typeface="Arial"/>
              </a:rPr>
              <a:t>Pypwa</a:t>
            </a:r>
            <a:r>
              <a:rPr lang="en-US" sz="1300">
                <a:latin typeface="Arial"/>
                <a:cs typeface="Arial"/>
              </a:rPr>
              <a:t>: 3 flavors (</a:t>
            </a:r>
            <a:r>
              <a:rPr lang="en-US" sz="1300" err="1">
                <a:latin typeface="Arial"/>
                <a:cs typeface="Arial"/>
              </a:rPr>
              <a:t>jpac</a:t>
            </a:r>
            <a:r>
              <a:rPr lang="en-US" sz="1300">
                <a:latin typeface="Arial"/>
                <a:cs typeface="Arial"/>
              </a:rPr>
              <a:t>, </a:t>
            </a:r>
            <a:r>
              <a:rPr lang="en-US" sz="1300" err="1">
                <a:latin typeface="Arial"/>
                <a:cs typeface="Arial"/>
              </a:rPr>
              <a:t>mcmc</a:t>
            </a:r>
            <a:r>
              <a:rPr lang="en-US" sz="1300">
                <a:latin typeface="Arial"/>
                <a:cs typeface="Arial"/>
              </a:rPr>
              <a:t>, </a:t>
            </a:r>
            <a:r>
              <a:rPr lang="en-US" sz="1300" err="1">
                <a:latin typeface="Arial"/>
                <a:cs typeface="Arial"/>
              </a:rPr>
              <a:t>minuit</a:t>
            </a:r>
            <a:r>
              <a:rPr lang="en-US" sz="1300">
                <a:latin typeface="Arial"/>
                <a:cs typeface="Arial"/>
              </a:rPr>
              <a:t>)</a:t>
            </a:r>
          </a:p>
          <a:p>
            <a:pPr lvl="1"/>
            <a:r>
              <a:rPr lang="en-US" sz="1300">
                <a:latin typeface="Arial"/>
                <a:cs typeface="Arial"/>
              </a:rPr>
              <a:t>Idle: Idle CPUs are considered as a </a:t>
            </a:r>
            <a:r>
              <a:rPr lang="en-US" sz="1300" err="1">
                <a:latin typeface="Arial"/>
                <a:cs typeface="Arial"/>
              </a:rPr>
              <a:t>distict</a:t>
            </a:r>
            <a:r>
              <a:rPr lang="en-US" sz="1300">
                <a:latin typeface="Arial"/>
                <a:cs typeface="Arial"/>
              </a:rPr>
              <a:t> "job"</a:t>
            </a:r>
          </a:p>
          <a:p>
            <a:r>
              <a:rPr lang="en-US" sz="1500" err="1">
                <a:latin typeface="Arial"/>
                <a:cs typeface="Arial"/>
              </a:rPr>
              <a:t>AutoEncoder</a:t>
            </a:r>
            <a:r>
              <a:rPr lang="en-US" sz="1500">
                <a:latin typeface="Arial"/>
                <a:cs typeface="Arial"/>
              </a:rPr>
              <a:t> (AE) Model:</a:t>
            </a:r>
          </a:p>
          <a:p>
            <a:pPr marL="800100" lvl="1" indent="-342900"/>
            <a:r>
              <a:rPr lang="en-US" sz="1300">
                <a:latin typeface="Arial"/>
                <a:cs typeface="Arial"/>
              </a:rPr>
              <a:t>Unconditional AE (HW info is NOT used) with almost 40K trainable parameters / T = 1 / </a:t>
            </a:r>
            <a:r>
              <a:rPr lang="en-US" sz="1300" err="1">
                <a:latin typeface="Arial"/>
                <a:cs typeface="Arial"/>
              </a:rPr>
              <a:t>z_size</a:t>
            </a:r>
            <a:r>
              <a:rPr lang="en-US" sz="1300">
                <a:latin typeface="Arial"/>
                <a:cs typeface="Arial"/>
              </a:rPr>
              <a:t> = 2</a:t>
            </a:r>
          </a:p>
          <a:p>
            <a:pPr marL="800100" lvl="1" indent="-342900"/>
            <a:r>
              <a:rPr lang="en-US" sz="1300">
                <a:latin typeface="Arial"/>
                <a:cs typeface="Arial"/>
              </a:rPr>
              <a:t>Encoder: Considers only timestep of the variables [‘idle’, ‘</a:t>
            </a:r>
            <a:r>
              <a:rPr lang="en-US" sz="1300" err="1">
                <a:latin typeface="Arial"/>
                <a:cs typeface="Arial"/>
              </a:rPr>
              <a:t>iowait</a:t>
            </a:r>
            <a:r>
              <a:rPr lang="en-US" sz="1300">
                <a:latin typeface="Arial"/>
                <a:cs typeface="Arial"/>
              </a:rPr>
              <a:t>’, ‘system’, ‘user’, ‘other’] ==&gt; Compresses into z of size 2.</a:t>
            </a:r>
          </a:p>
          <a:p>
            <a:pPr marL="800100" lvl="1" indent="-342900"/>
            <a:r>
              <a:rPr lang="en-US" sz="1300">
                <a:latin typeface="Arial"/>
                <a:cs typeface="Arial"/>
              </a:rPr>
              <a:t>Decoder: Reconstructs the variables back from the compressed z</a:t>
            </a:r>
          </a:p>
          <a:p>
            <a:r>
              <a:rPr lang="en-US" sz="1500">
                <a:latin typeface="Arial"/>
                <a:cs typeface="Arial"/>
              </a:rPr>
              <a:t>Top right figure shows the ability of AE to preserve the clustering performed by Principal Component Analysis (PCA). For example, consider </a:t>
            </a:r>
            <a:r>
              <a:rPr lang="en-US" sz="1500">
                <a:solidFill>
                  <a:srgbClr val="000000"/>
                </a:solidFill>
                <a:latin typeface="Arial"/>
                <a:cs typeface="Arial"/>
              </a:rPr>
              <a:t>good-binned-io:</a:t>
            </a:r>
            <a:r>
              <a:rPr lang="en-US" sz="1500">
                <a:latin typeface="Arial"/>
                <a:cs typeface="Arial"/>
              </a:rPr>
              <a:t> AE keeps all the </a:t>
            </a:r>
            <a:r>
              <a:rPr lang="en-US" sz="1500" b="1">
                <a:solidFill>
                  <a:srgbClr val="00B050"/>
                </a:solidFill>
                <a:latin typeface="Arial"/>
                <a:cs typeface="Arial"/>
              </a:rPr>
              <a:t>x</a:t>
            </a:r>
            <a:r>
              <a:rPr lang="en-US" sz="1500">
                <a:latin typeface="Arial"/>
                <a:cs typeface="Arial"/>
              </a:rPr>
              <a:t> points intact as they appear on PCA.</a:t>
            </a:r>
          </a:p>
          <a:p>
            <a:r>
              <a:rPr lang="en-US" sz="1500">
                <a:latin typeface="Arial"/>
                <a:cs typeface="Arial"/>
              </a:rPr>
              <a:t>Bottom figures show the ability of the AE in capturing the salient features of the input.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A7070-5FF4-3C6F-2CDD-8E35FBB5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51E09-32F9-E7DA-0FDF-68F0337E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dirty="0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3466E-4B52-D554-69A4-3A7EBE042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943" y="806180"/>
            <a:ext cx="3486150" cy="2619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EBE71-CCBD-301D-5937-7C390C6CE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849" y="806180"/>
            <a:ext cx="3486150" cy="261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0BF114-2BA8-D86A-6EB2-8AFCD93C8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944" y="3657660"/>
            <a:ext cx="3486150" cy="2609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09D077-A234-3DF3-F4F4-373514722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781" y="3653557"/>
            <a:ext cx="34861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0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9B4F-33E9-BC0D-5856-8A816DA4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Looking Ahead: Incorporating Data Center Power Modeling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F44AD-4298-5868-D1B7-9E50FD38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11646784" cy="53816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latin typeface="Arial"/>
                <a:cs typeface="Arial"/>
              </a:rPr>
              <a:t>What?</a:t>
            </a:r>
          </a:p>
          <a:p>
            <a:r>
              <a:rPr lang="en-US" sz="2000">
                <a:latin typeface="Arial"/>
                <a:cs typeface="Arial"/>
              </a:rPr>
              <a:t>Server Power as aspect of node Modeling </a:t>
            </a:r>
            <a:endParaRPr lang="en-US" sz="2000"/>
          </a:p>
          <a:p>
            <a:r>
              <a:rPr lang="en-US" sz="2000">
                <a:latin typeface="Arial"/>
                <a:cs typeface="Arial"/>
              </a:rPr>
              <a:t>Data Sources include</a:t>
            </a:r>
            <a:endParaRPr lang="en-US" sz="2000"/>
          </a:p>
          <a:p>
            <a:pPr lvl="1"/>
            <a:r>
              <a:rPr lang="en-US">
                <a:latin typeface="Arial"/>
                <a:cs typeface="Arial"/>
              </a:rPr>
              <a:t>Networked power distribution units</a:t>
            </a:r>
            <a:endParaRPr lang="en-US"/>
          </a:p>
          <a:p>
            <a:pPr lvl="1">
              <a:buFont typeface="PingFangSC-Regular" panose="020B0604020202020204" pitchFamily="34" charset="0"/>
            </a:pPr>
            <a:r>
              <a:rPr lang="en-US">
                <a:latin typeface="Arial"/>
                <a:cs typeface="Arial"/>
              </a:rPr>
              <a:t>System baseboard (</a:t>
            </a:r>
            <a:r>
              <a:rPr lang="en-US" i="1">
                <a:latin typeface="Arial"/>
                <a:cs typeface="Arial"/>
              </a:rPr>
              <a:t>e.g.</a:t>
            </a:r>
            <a:r>
              <a:rPr lang="en-US">
                <a:latin typeface="Arial"/>
                <a:cs typeface="Arial"/>
              </a:rPr>
              <a:t> Redfish)</a:t>
            </a:r>
          </a:p>
          <a:p>
            <a:pPr lvl="1">
              <a:buFont typeface="PingFangSC-Regular" panose="020B0604020202020204" pitchFamily="34" charset="0"/>
            </a:pPr>
            <a:r>
              <a:rPr lang="en-US">
                <a:latin typeface="Arial"/>
                <a:cs typeface="Arial"/>
              </a:rPr>
              <a:t>Kernel-level power statistics</a:t>
            </a:r>
          </a:p>
          <a:p>
            <a:pPr marL="0" indent="0">
              <a:buNone/>
            </a:pPr>
            <a:r>
              <a:rPr lang="en-US" sz="2000">
                <a:latin typeface="Arial"/>
                <a:cs typeface="Arial"/>
              </a:rPr>
              <a:t>Why?</a:t>
            </a:r>
          </a:p>
          <a:p>
            <a:r>
              <a:rPr lang="en-US" sz="2000">
                <a:latin typeface="Arial"/>
                <a:cs typeface="Arial"/>
              </a:rPr>
              <a:t>Modeling Systems to include power may illuminate efficiencies in power consumption</a:t>
            </a:r>
            <a:endParaRPr lang="en-US" sz="2000"/>
          </a:p>
          <a:p>
            <a:pPr lvl="1"/>
            <a:r>
              <a:rPr lang="en-US" i="1">
                <a:latin typeface="Arial"/>
                <a:cs typeface="Arial"/>
              </a:rPr>
              <a:t>e.g</a:t>
            </a:r>
            <a:r>
              <a:rPr lang="en-US">
                <a:latin typeface="Arial"/>
                <a:cs typeface="Arial"/>
              </a:rPr>
              <a:t>. wall time vs power use</a:t>
            </a:r>
          </a:p>
          <a:p>
            <a:pPr lvl="1"/>
            <a:r>
              <a:rPr lang="en-US">
                <a:latin typeface="Arial"/>
                <a:cs typeface="Arial"/>
              </a:rPr>
              <a:t>Power optimization data-center wide</a:t>
            </a:r>
          </a:p>
          <a:p>
            <a:pPr lvl="1"/>
            <a:r>
              <a:rPr lang="en-US">
                <a:latin typeface="Arial"/>
                <a:cs typeface="Arial"/>
              </a:rPr>
              <a:t>Load shedding during peak periods</a:t>
            </a:r>
          </a:p>
          <a:p>
            <a:r>
              <a:rPr lang="en-US" sz="2000">
                <a:latin typeface="Arial"/>
                <a:cs typeface="Arial"/>
              </a:rPr>
              <a:t>Current Exploration</a:t>
            </a:r>
            <a:endParaRPr lang="en-US" sz="2000"/>
          </a:p>
          <a:p>
            <a:pPr lvl="1"/>
            <a:r>
              <a:rPr lang="en-US">
                <a:latin typeface="Arial"/>
                <a:cs typeface="Arial"/>
              </a:rPr>
              <a:t>Instrumenting Job Execution with power monitoring to test viability of the approach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Testing kernel-level controls to alter power consumption</a:t>
            </a:r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47322-00F0-A40A-F91D-AF206E3D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D5999-2898-2A44-61DD-5B536BB2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E7EFEE-9E30-7058-FA73-653715BB8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663" y="1503241"/>
            <a:ext cx="5898147" cy="157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7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3BCB8F2219514DAFF484D64465CCD9" ma:contentTypeVersion="6" ma:contentTypeDescription="Create a new document." ma:contentTypeScope="" ma:versionID="4378e82ca3a634931a7173f70912f48b">
  <xsd:schema xmlns:xsd="http://www.w3.org/2001/XMLSchema" xmlns:xs="http://www.w3.org/2001/XMLSchema" xmlns:p="http://schemas.microsoft.com/office/2006/metadata/properties" xmlns:ns2="964c6e20-91fb-40a6-925b-a4e9fef5c395" xmlns:ns3="50837503-e753-4bda-ba38-be668933253d" targetNamespace="http://schemas.microsoft.com/office/2006/metadata/properties" ma:root="true" ma:fieldsID="080147dc6c924fb858837ac04952c0f2" ns2:_="" ns3:_="">
    <xsd:import namespace="964c6e20-91fb-40a6-925b-a4e9fef5c395"/>
    <xsd:import namespace="50837503-e753-4bda-ba38-be66893325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c6e20-91fb-40a6-925b-a4e9fef5c3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37503-e753-4bda-ba38-be66893325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5EBD45-053C-4662-8B67-0A587803CF5F}">
  <ds:schemaRefs>
    <ds:schemaRef ds:uri="50837503-e753-4bda-ba38-be668933253d"/>
    <ds:schemaRef ds:uri="964c6e20-91fb-40a6-925b-a4e9fef5c3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95CEBC-79D4-4BC2-860C-A8B0AA10075F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64c6e20-91fb-40a6-925b-a4e9fef5c395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50837503-e753-4bda-ba38-be668933253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06DF5AB-7CA0-4C68-B385-70D44186A0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774</Words>
  <Application>Microsoft Macintosh PowerPoint</Application>
  <PresentationFormat>Widescreen</PresentationFormat>
  <Paragraphs>91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PingFangSC-Regular</vt:lpstr>
      <vt:lpstr>Arial</vt:lpstr>
      <vt:lpstr>Arial,Sans-Serif</vt:lpstr>
      <vt:lpstr>Calibri</vt:lpstr>
      <vt:lpstr>Calibri Light</vt:lpstr>
      <vt:lpstr>Grotesque</vt:lpstr>
      <vt:lpstr>Office Theme</vt:lpstr>
      <vt:lpstr>DIDACT, The Digital Data Center Twin Project</vt:lpstr>
      <vt:lpstr>Financials</vt:lpstr>
      <vt:lpstr>DIDACT 2024 Q3 Status – Digital Data Center Twin Project</vt:lpstr>
      <vt:lpstr>More Detail: DIDACT MLOps</vt:lpstr>
      <vt:lpstr>More Detail: Data &amp; AutoEncoder (AE) model</vt:lpstr>
      <vt:lpstr>Looking Ahead: Incorporating Data Center Power Modeling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McSpadden</dc:creator>
  <cp:lastModifiedBy>Bryan Hess</cp:lastModifiedBy>
  <cp:revision>270</cp:revision>
  <dcterms:created xsi:type="dcterms:W3CDTF">2024-01-24T22:02:07Z</dcterms:created>
  <dcterms:modified xsi:type="dcterms:W3CDTF">2024-07-16T12:56:48Z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0x0101005F3BCB8F2219514DAFF484D64465CCD9</vt:lpwstr>
  </property>
</Properties>
</file>