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62"/>
  </p:notesMasterIdLst>
  <p:sldIdLst>
    <p:sldId id="682" r:id="rId2"/>
    <p:sldId id="839" r:id="rId3"/>
    <p:sldId id="665" r:id="rId4"/>
    <p:sldId id="730" r:id="rId5"/>
    <p:sldId id="841" r:id="rId6"/>
    <p:sldId id="843" r:id="rId7"/>
    <p:sldId id="845" r:id="rId8"/>
    <p:sldId id="725" r:id="rId9"/>
    <p:sldId id="258" r:id="rId10"/>
    <p:sldId id="918" r:id="rId11"/>
    <p:sldId id="919" r:id="rId12"/>
    <p:sldId id="910" r:id="rId13"/>
    <p:sldId id="878" r:id="rId14"/>
    <p:sldId id="911" r:id="rId15"/>
    <p:sldId id="912" r:id="rId16"/>
    <p:sldId id="920" r:id="rId17"/>
    <p:sldId id="922" r:id="rId18"/>
    <p:sldId id="923" r:id="rId19"/>
    <p:sldId id="924" r:id="rId20"/>
    <p:sldId id="887" r:id="rId21"/>
    <p:sldId id="871" r:id="rId22"/>
    <p:sldId id="903" r:id="rId23"/>
    <p:sldId id="704" r:id="rId24"/>
    <p:sldId id="705" r:id="rId25"/>
    <p:sldId id="874" r:id="rId26"/>
    <p:sldId id="909" r:id="rId27"/>
    <p:sldId id="885" r:id="rId28"/>
    <p:sldId id="266" r:id="rId29"/>
    <p:sldId id="267" r:id="rId30"/>
    <p:sldId id="271" r:id="rId31"/>
    <p:sldId id="272" r:id="rId32"/>
    <p:sldId id="273" r:id="rId33"/>
    <p:sldId id="274" r:id="rId34"/>
    <p:sldId id="625" r:id="rId35"/>
    <p:sldId id="917" r:id="rId36"/>
    <p:sldId id="277" r:id="rId37"/>
    <p:sldId id="880" r:id="rId38"/>
    <p:sldId id="913" r:id="rId39"/>
    <p:sldId id="869" r:id="rId40"/>
    <p:sldId id="847" r:id="rId41"/>
    <p:sldId id="853" r:id="rId42"/>
    <p:sldId id="862" r:id="rId43"/>
    <p:sldId id="851" r:id="rId44"/>
    <p:sldId id="915" r:id="rId45"/>
    <p:sldId id="852" r:id="rId46"/>
    <p:sldId id="628" r:id="rId47"/>
    <p:sldId id="895" r:id="rId48"/>
    <p:sldId id="896" r:id="rId49"/>
    <p:sldId id="897" r:id="rId50"/>
    <p:sldId id="900" r:id="rId51"/>
    <p:sldId id="685" r:id="rId52"/>
    <p:sldId id="840" r:id="rId53"/>
    <p:sldId id="842" r:id="rId54"/>
    <p:sldId id="921" r:id="rId55"/>
    <p:sldId id="868" r:id="rId56"/>
    <p:sldId id="876" r:id="rId57"/>
    <p:sldId id="877" r:id="rId58"/>
    <p:sldId id="883" r:id="rId59"/>
    <p:sldId id="888" r:id="rId60"/>
    <p:sldId id="889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C33"/>
    <a:srgbClr val="CC00FF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88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27/02/2025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9EB1-25E9-A301-805B-17E2222B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>
            <a:extLst>
              <a:ext uri="{FF2B5EF4-FFF2-40B4-BE49-F238E27FC236}">
                <a16:creationId xmlns:a16="http://schemas.microsoft.com/office/drawing/2014/main" id="{8269F166-DCB8-573A-9DB1-49EB57DB1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>
            <a:extLst>
              <a:ext uri="{FF2B5EF4-FFF2-40B4-BE49-F238E27FC236}">
                <a16:creationId xmlns:a16="http://schemas.microsoft.com/office/drawing/2014/main" id="{CD524292-600A-369A-44A5-3E8A0E5DCB5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65021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180E-94B9-BA5B-6443-1F4B51977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639EF-59B0-7ECA-11F7-16747BA41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CDF5C-5C07-D3E3-7016-4899CC3D3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5E0B5-ED2E-5D88-9983-C18E18B6E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30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DC1D-A231-C607-6062-A34E144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82C09-AB6D-78BE-7FBE-2295E4AE9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0769-77BA-05CE-8EC7-F07B707A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E2B79-1EAA-97B3-9973-26120983D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733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BD72-C795-ADA6-738A-BA203899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448CF-9FC0-FD8D-202A-2F245EAD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BB0E-46D5-EF34-7195-0F2019C3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9EC9-AA27-5B15-3D3A-86A8CD367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745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B57B-07D2-5406-20E4-9F5E3ABA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>
            <a:extLst>
              <a:ext uri="{FF2B5EF4-FFF2-40B4-BE49-F238E27FC236}">
                <a16:creationId xmlns:a16="http://schemas.microsoft.com/office/drawing/2014/main" id="{E61CA858-0198-2344-3B01-69375D6C8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>
            <a:extLst>
              <a:ext uri="{FF2B5EF4-FFF2-40B4-BE49-F238E27FC236}">
                <a16:creationId xmlns:a16="http://schemas.microsoft.com/office/drawing/2014/main" id="{E55A1525-AA5B-70A5-55C6-6957F8C90E4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305879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27/02/2025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27/02/2025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27/02/2025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27/02/2025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27/02/2025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27/02/2025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27/02/2025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9.png"/><Relationship Id="rId1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6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8.gif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86.png"/><Relationship Id="rId9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113.png"/><Relationship Id="rId4" Type="http://schemas.openxmlformats.org/officeDocument/2006/relationships/image" Target="../media/image2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9.png"/><Relationship Id="rId1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noProof="0" dirty="0">
                <a:solidFill>
                  <a:schemeClr val="bg1"/>
                </a:solidFill>
              </a:rPr>
              <a:t>Spectroscopy opportunities at the EIC</a:t>
            </a:r>
            <a:endParaRPr lang="en-US" sz="3600" noProof="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931653" y="3235182"/>
            <a:ext cx="7280694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en-US" sz="4000" noProof="0" dirty="0">
                <a:solidFill>
                  <a:schemeClr val="tx1"/>
                </a:solidFill>
              </a:rPr>
              <a:t>Alessandro Pilloni &amp; Derek Glazier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POETIC XI, Miami, February 27,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4B0167-1DF1-9069-1893-69A11706E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8C6C72C9-7098-2896-26D9-9D463F9CD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483B85-4200-8AC2-8479-EC1FDF83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444" y="4978277"/>
            <a:ext cx="2746054" cy="9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87F4A-7230-B351-E914-E06BED63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2BA84-BAB6-8CC2-E2FF-26BCCA259865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Quasi-real photoproduction</a:t>
            </a: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E73F672F-F6A5-C4D8-A27C-B6CF854B4FE2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BA99364B-44B6-4798-780E-5A024533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C50232BE-0792-4640-9862-CF155D7C1E3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82162854-14C5-CBB3-4C3F-AEC01DC67EAB}"/>
                  </a:ext>
                </a:extLst>
              </p:cNvPr>
              <p:cNvSpPr txBox="1"/>
              <p:nvPr/>
            </p:nvSpPr>
            <p:spPr>
              <a:xfrm>
                <a:off x="1864669" y="3584721"/>
                <a:ext cx="5043641" cy="59724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𝑑𝑠𝑑𝑄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∗+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82162854-14C5-CBB3-4C3F-AEC01DC67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669" y="3584721"/>
                <a:ext cx="5043641" cy="597240"/>
              </a:xfrm>
              <a:prstGeom prst="rect">
                <a:avLst/>
              </a:prstGeom>
              <a:blipFill>
                <a:blip r:embed="rId3"/>
                <a:stretch>
                  <a:fillRect b="-91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B395C1F-6C4B-2B36-DE2B-B275B4116EAA}"/>
                  </a:ext>
                </a:extLst>
              </p:cNvPr>
              <p:cNvSpPr txBox="1"/>
              <p:nvPr/>
            </p:nvSpPr>
            <p:spPr>
              <a:xfrm>
                <a:off x="1962720" y="4509766"/>
                <a:ext cx="4533300" cy="6318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𝑑𝑠𝑑𝑄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B395C1F-6C4B-2B36-DE2B-B275B411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720" y="4509766"/>
                <a:ext cx="4533300" cy="631800"/>
              </a:xfrm>
              <a:prstGeom prst="rect">
                <a:avLst/>
              </a:prstGeom>
              <a:blipFill>
                <a:blip r:embed="rId4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2A81991-63A5-64C3-F316-C28A4BE1EDA8}"/>
                  </a:ext>
                </a:extLst>
              </p:cNvPr>
              <p:cNvSpPr txBox="1"/>
              <p:nvPr/>
            </p:nvSpPr>
            <p:spPr>
              <a:xfrm>
                <a:off x="-131318" y="5512125"/>
                <a:ext cx="5295796" cy="742822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𝐸𝑦</m:t>
                      </m:r>
                      <m:d>
                        <m:d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2A81991-63A5-64C3-F316-C28A4BE1E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1318" y="5512125"/>
                <a:ext cx="5295796" cy="742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A001786-160C-D8D9-A2E3-7802D0D6D32A}"/>
                  </a:ext>
                </a:extLst>
              </p:cNvPr>
              <p:cNvSpPr txBox="1"/>
              <p:nvPr/>
            </p:nvSpPr>
            <p:spPr>
              <a:xfrm>
                <a:off x="5665338" y="5478745"/>
                <a:ext cx="3279600" cy="4680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noProof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A001786-160C-D8D9-A2E3-7802D0D6D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338" y="5478745"/>
                <a:ext cx="3279600" cy="468000"/>
              </a:xfrm>
              <a:prstGeom prst="rect">
                <a:avLst/>
              </a:prstGeom>
              <a:blipFill>
                <a:blip r:embed="rId6"/>
                <a:stretch>
                  <a:fillRect b="-376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F03C87F-901A-A419-5FE1-24812E4783D8}"/>
              </a:ext>
            </a:extLst>
          </p:cNvPr>
          <p:cNvSpPr txBox="1"/>
          <p:nvPr/>
        </p:nvSpPr>
        <p:spPr>
          <a:xfrm>
            <a:off x="4913820" y="1598265"/>
            <a:ext cx="4168440" cy="112716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algn="r"/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</a:rPr>
              <a:t>Photon flux rises rapidly as :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 algn="r"/>
            <a:r>
              <a:rPr lang="en-US" sz="1800" b="1" strike="noStrike" spc="-1" noProof="0" dirty="0">
                <a:solidFill>
                  <a:srgbClr val="C9211E"/>
                </a:solidFill>
                <a:latin typeface="Courier New"/>
              </a:rPr>
              <a:t>Q</a:t>
            </a:r>
            <a:r>
              <a:rPr lang="en-US" sz="1800" b="1" strike="noStrike" spc="-1" baseline="33000" noProof="0" dirty="0">
                <a:solidFill>
                  <a:srgbClr val="C9211E"/>
                </a:solidFill>
                <a:latin typeface="Courier New"/>
              </a:rPr>
              <a:t>2</a:t>
            </a:r>
            <a:r>
              <a:rPr lang="en-US" sz="1800" b="1" strike="noStrike" spc="-1" noProof="0" dirty="0">
                <a:solidFill>
                  <a:srgbClr val="C9211E"/>
                </a:solidFill>
                <a:latin typeface="Courier New"/>
              </a:rPr>
              <a:t> → 0 ;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</a:rPr>
              <a:t> </a:t>
            </a:r>
            <a:r>
              <a:rPr lang="en-US" sz="1800" b="1" strike="noStrike" spc="-1" noProof="0" dirty="0">
                <a:solidFill>
                  <a:srgbClr val="224B12"/>
                </a:solidFill>
                <a:latin typeface="Courier New"/>
              </a:rPr>
              <a:t>W =</a:t>
            </a:r>
            <a:r>
              <a:rPr lang="en-US" sz="1800" b="1" strike="noStrike" spc="-1" noProof="0" dirty="0">
                <a:solidFill>
                  <a:srgbClr val="224B12"/>
                </a:solidFill>
                <a:latin typeface="Courier New"/>
                <a:ea typeface="Courier New"/>
              </a:rPr>
              <a:t>√s → M(proton)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 algn="r"/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 algn="r"/>
            <a:r>
              <a:rPr lang="en-US" sz="1800" b="1" strike="noStrike" spc="-1" noProof="0" dirty="0">
                <a:solidFill>
                  <a:srgbClr val="355269"/>
                </a:solidFill>
                <a:latin typeface="Courier New"/>
                <a:ea typeface="Courier New"/>
              </a:rPr>
              <a:t>Leads to high production rates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A9637FD8-78F4-2932-83E1-112A9BC8513F}"/>
              </a:ext>
            </a:extLst>
          </p:cNvPr>
          <p:cNvGrpSpPr/>
          <p:nvPr/>
        </p:nvGrpSpPr>
        <p:grpSpPr>
          <a:xfrm>
            <a:off x="61740" y="1049482"/>
            <a:ext cx="4662720" cy="2372386"/>
            <a:chOff x="146520" y="931905"/>
            <a:chExt cx="4662720" cy="237238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2AADAE9-D8CF-824B-2ACE-9EF8997437D3}"/>
                </a:ext>
              </a:extLst>
            </p:cNvPr>
            <p:cNvSpPr txBox="1"/>
            <p:nvPr/>
          </p:nvSpPr>
          <p:spPr>
            <a:xfrm>
              <a:off x="146520" y="931905"/>
              <a:ext cx="3082320" cy="66636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tIns="45000" rIns="90000" bIns="45000" anchor="t">
              <a:noAutofit/>
            </a:bodyPr>
            <a:lstStyle/>
            <a:p>
              <a:r>
                <a:rPr lang="en-US" sz="2000" b="1" strike="noStrike" spc="-1" noProof="0" dirty="0">
                  <a:solidFill>
                    <a:srgbClr val="006400"/>
                  </a:solidFill>
                  <a:latin typeface="Courier New"/>
                </a:rPr>
                <a:t>Virtual photon flux</a:t>
              </a:r>
              <a:endParaRPr lang="en-US" sz="2000" b="0" strike="noStrike" spc="-1" noProof="0" dirty="0">
                <a:solidFill>
                  <a:srgbClr val="000000"/>
                </a:solidFill>
                <a:latin typeface="Arial"/>
              </a:endParaRPr>
            </a:p>
            <a:p>
              <a:r>
                <a:rPr lang="en-US" sz="2000" b="1" strike="noStrike" spc="-1" noProof="0" dirty="0">
                  <a:solidFill>
                    <a:srgbClr val="006400"/>
                  </a:solidFill>
                  <a:latin typeface="Courier New"/>
                </a:rPr>
                <a:t>+ form factor</a:t>
              </a:r>
              <a:endParaRPr lang="en-US" sz="20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890EC1F3-8BD6-CE17-9266-7E4B4E5ECFDB}"/>
                </a:ext>
              </a:extLst>
            </p:cNvPr>
            <p:cNvSpPr/>
            <p:nvPr/>
          </p:nvSpPr>
          <p:spPr>
            <a:xfrm>
              <a:off x="1756440" y="1997491"/>
              <a:ext cx="605880" cy="375480"/>
            </a:xfrm>
            <a:custGeom>
              <a:avLst/>
              <a:gdLst/>
              <a:ahLst/>
              <a:cxnLst/>
              <a:rect l="0" t="0" r="r" b="b"/>
              <a:pathLst>
                <a:path w="1683" h="1043" fill="none">
                  <a:moveTo>
                    <a:pt x="0" y="96"/>
                  </a:moveTo>
                  <a:lnTo>
                    <a:pt x="23" y="77"/>
                  </a:lnTo>
                  <a:lnTo>
                    <a:pt x="46" y="61"/>
                  </a:lnTo>
                  <a:lnTo>
                    <a:pt x="67" y="43"/>
                  </a:lnTo>
                  <a:lnTo>
                    <a:pt x="87" y="29"/>
                  </a:lnTo>
                  <a:lnTo>
                    <a:pt x="104" y="18"/>
                  </a:lnTo>
                  <a:lnTo>
                    <a:pt x="119" y="9"/>
                  </a:lnTo>
                  <a:lnTo>
                    <a:pt x="131" y="4"/>
                  </a:lnTo>
                  <a:lnTo>
                    <a:pt x="143" y="0"/>
                  </a:lnTo>
                  <a:lnTo>
                    <a:pt x="149" y="2"/>
                  </a:lnTo>
                  <a:lnTo>
                    <a:pt x="154" y="6"/>
                  </a:lnTo>
                  <a:lnTo>
                    <a:pt x="156" y="15"/>
                  </a:lnTo>
                  <a:lnTo>
                    <a:pt x="155" y="26"/>
                  </a:lnTo>
                  <a:lnTo>
                    <a:pt x="152" y="41"/>
                  </a:lnTo>
                  <a:lnTo>
                    <a:pt x="147" y="58"/>
                  </a:lnTo>
                  <a:lnTo>
                    <a:pt x="140" y="77"/>
                  </a:lnTo>
                  <a:lnTo>
                    <a:pt x="130" y="101"/>
                  </a:lnTo>
                  <a:lnTo>
                    <a:pt x="122" y="124"/>
                  </a:lnTo>
                  <a:lnTo>
                    <a:pt x="110" y="149"/>
                  </a:lnTo>
                  <a:lnTo>
                    <a:pt x="99" y="174"/>
                  </a:lnTo>
                  <a:lnTo>
                    <a:pt x="88" y="200"/>
                  </a:lnTo>
                  <a:lnTo>
                    <a:pt x="78" y="224"/>
                  </a:lnTo>
                  <a:lnTo>
                    <a:pt x="66" y="247"/>
                  </a:lnTo>
                  <a:lnTo>
                    <a:pt x="58" y="270"/>
                  </a:lnTo>
                  <a:lnTo>
                    <a:pt x="50" y="290"/>
                  </a:lnTo>
                  <a:lnTo>
                    <a:pt x="46" y="306"/>
                  </a:lnTo>
                  <a:lnTo>
                    <a:pt x="43" y="321"/>
                  </a:lnTo>
                  <a:lnTo>
                    <a:pt x="42" y="333"/>
                  </a:lnTo>
                  <a:lnTo>
                    <a:pt x="44" y="342"/>
                  </a:lnTo>
                  <a:lnTo>
                    <a:pt x="50" y="347"/>
                  </a:lnTo>
                  <a:lnTo>
                    <a:pt x="55" y="347"/>
                  </a:lnTo>
                  <a:lnTo>
                    <a:pt x="66" y="345"/>
                  </a:lnTo>
                  <a:lnTo>
                    <a:pt x="80" y="339"/>
                  </a:lnTo>
                  <a:lnTo>
                    <a:pt x="95" y="330"/>
                  </a:lnTo>
                  <a:lnTo>
                    <a:pt x="111" y="320"/>
                  </a:lnTo>
                  <a:lnTo>
                    <a:pt x="131" y="305"/>
                  </a:lnTo>
                  <a:lnTo>
                    <a:pt x="152" y="288"/>
                  </a:lnTo>
                  <a:lnTo>
                    <a:pt x="175" y="270"/>
                  </a:lnTo>
                  <a:lnTo>
                    <a:pt x="197" y="252"/>
                  </a:lnTo>
                  <a:lnTo>
                    <a:pt x="221" y="232"/>
                  </a:lnTo>
                  <a:lnTo>
                    <a:pt x="244" y="212"/>
                  </a:lnTo>
                  <a:lnTo>
                    <a:pt x="267" y="193"/>
                  </a:lnTo>
                  <a:lnTo>
                    <a:pt x="288" y="176"/>
                  </a:lnTo>
                  <a:lnTo>
                    <a:pt x="310" y="158"/>
                  </a:lnTo>
                  <a:lnTo>
                    <a:pt x="330" y="144"/>
                  </a:lnTo>
                  <a:lnTo>
                    <a:pt x="348" y="134"/>
                  </a:lnTo>
                  <a:lnTo>
                    <a:pt x="362" y="124"/>
                  </a:lnTo>
                  <a:lnTo>
                    <a:pt x="375" y="120"/>
                  </a:lnTo>
                  <a:lnTo>
                    <a:pt x="387" y="116"/>
                  </a:lnTo>
                  <a:lnTo>
                    <a:pt x="393" y="118"/>
                  </a:lnTo>
                  <a:lnTo>
                    <a:pt x="398" y="122"/>
                  </a:lnTo>
                  <a:lnTo>
                    <a:pt x="400" y="131"/>
                  </a:lnTo>
                  <a:lnTo>
                    <a:pt x="399" y="142"/>
                  </a:lnTo>
                  <a:lnTo>
                    <a:pt x="395" y="157"/>
                  </a:lnTo>
                  <a:lnTo>
                    <a:pt x="391" y="174"/>
                  </a:lnTo>
                  <a:lnTo>
                    <a:pt x="384" y="193"/>
                  </a:lnTo>
                  <a:lnTo>
                    <a:pt x="374" y="216"/>
                  </a:lnTo>
                  <a:lnTo>
                    <a:pt x="365" y="240"/>
                  </a:lnTo>
                  <a:lnTo>
                    <a:pt x="354" y="263"/>
                  </a:lnTo>
                  <a:lnTo>
                    <a:pt x="341" y="289"/>
                  </a:lnTo>
                  <a:lnTo>
                    <a:pt x="332" y="315"/>
                  </a:lnTo>
                  <a:lnTo>
                    <a:pt x="322" y="340"/>
                  </a:lnTo>
                  <a:lnTo>
                    <a:pt x="310" y="363"/>
                  </a:lnTo>
                  <a:lnTo>
                    <a:pt x="301" y="386"/>
                  </a:lnTo>
                  <a:lnTo>
                    <a:pt x="294" y="406"/>
                  </a:lnTo>
                  <a:lnTo>
                    <a:pt x="290" y="422"/>
                  </a:lnTo>
                  <a:lnTo>
                    <a:pt x="286" y="437"/>
                  </a:lnTo>
                  <a:lnTo>
                    <a:pt x="286" y="449"/>
                  </a:lnTo>
                  <a:lnTo>
                    <a:pt x="287" y="458"/>
                  </a:lnTo>
                  <a:lnTo>
                    <a:pt x="292" y="462"/>
                  </a:lnTo>
                  <a:lnTo>
                    <a:pt x="299" y="463"/>
                  </a:lnTo>
                  <a:lnTo>
                    <a:pt x="310" y="461"/>
                  </a:lnTo>
                  <a:lnTo>
                    <a:pt x="322" y="454"/>
                  </a:lnTo>
                  <a:lnTo>
                    <a:pt x="338" y="445"/>
                  </a:lnTo>
                  <a:lnTo>
                    <a:pt x="354" y="434"/>
                  </a:lnTo>
                  <a:lnTo>
                    <a:pt x="375" y="421"/>
                  </a:lnTo>
                  <a:lnTo>
                    <a:pt x="396" y="404"/>
                  </a:lnTo>
                  <a:lnTo>
                    <a:pt x="418" y="386"/>
                  </a:lnTo>
                  <a:lnTo>
                    <a:pt x="442" y="367"/>
                  </a:lnTo>
                  <a:lnTo>
                    <a:pt x="465" y="348"/>
                  </a:lnTo>
                  <a:lnTo>
                    <a:pt x="488" y="327"/>
                  </a:lnTo>
                  <a:lnTo>
                    <a:pt x="511" y="309"/>
                  </a:lnTo>
                  <a:lnTo>
                    <a:pt x="532" y="292"/>
                  </a:lnTo>
                  <a:lnTo>
                    <a:pt x="555" y="274"/>
                  </a:lnTo>
                  <a:lnTo>
                    <a:pt x="574" y="260"/>
                  </a:lnTo>
                  <a:lnTo>
                    <a:pt x="590" y="249"/>
                  </a:lnTo>
                  <a:lnTo>
                    <a:pt x="606" y="240"/>
                  </a:lnTo>
                  <a:lnTo>
                    <a:pt x="618" y="235"/>
                  </a:lnTo>
                  <a:lnTo>
                    <a:pt x="629" y="231"/>
                  </a:lnTo>
                  <a:lnTo>
                    <a:pt x="635" y="233"/>
                  </a:lnTo>
                  <a:lnTo>
                    <a:pt x="640" y="237"/>
                  </a:lnTo>
                  <a:lnTo>
                    <a:pt x="643" y="247"/>
                  </a:lnTo>
                  <a:lnTo>
                    <a:pt x="643" y="258"/>
                  </a:lnTo>
                  <a:lnTo>
                    <a:pt x="639" y="273"/>
                  </a:lnTo>
                  <a:lnTo>
                    <a:pt x="634" y="289"/>
                  </a:lnTo>
                  <a:lnTo>
                    <a:pt x="628" y="308"/>
                  </a:lnTo>
                  <a:lnTo>
                    <a:pt x="618" y="332"/>
                  </a:lnTo>
                  <a:lnTo>
                    <a:pt x="608" y="355"/>
                  </a:lnTo>
                  <a:lnTo>
                    <a:pt x="598" y="379"/>
                  </a:lnTo>
                  <a:lnTo>
                    <a:pt x="585" y="405"/>
                  </a:lnTo>
                  <a:lnTo>
                    <a:pt x="574" y="430"/>
                  </a:lnTo>
                  <a:lnTo>
                    <a:pt x="564" y="455"/>
                  </a:lnTo>
                  <a:lnTo>
                    <a:pt x="554" y="479"/>
                  </a:lnTo>
                  <a:lnTo>
                    <a:pt x="545" y="502"/>
                  </a:lnTo>
                  <a:lnTo>
                    <a:pt x="538" y="522"/>
                  </a:lnTo>
                  <a:lnTo>
                    <a:pt x="533" y="538"/>
                  </a:lnTo>
                  <a:lnTo>
                    <a:pt x="531" y="552"/>
                  </a:lnTo>
                  <a:lnTo>
                    <a:pt x="529" y="565"/>
                  </a:lnTo>
                  <a:lnTo>
                    <a:pt x="531" y="574"/>
                  </a:lnTo>
                  <a:lnTo>
                    <a:pt x="536" y="578"/>
                  </a:lnTo>
                  <a:lnTo>
                    <a:pt x="543" y="579"/>
                  </a:lnTo>
                  <a:lnTo>
                    <a:pt x="554" y="577"/>
                  </a:lnTo>
                  <a:lnTo>
                    <a:pt x="567" y="569"/>
                  </a:lnTo>
                  <a:lnTo>
                    <a:pt x="582" y="561"/>
                  </a:lnTo>
                  <a:lnTo>
                    <a:pt x="599" y="550"/>
                  </a:lnTo>
                  <a:lnTo>
                    <a:pt x="617" y="536"/>
                  </a:lnTo>
                  <a:lnTo>
                    <a:pt x="639" y="519"/>
                  </a:lnTo>
                  <a:lnTo>
                    <a:pt x="661" y="501"/>
                  </a:lnTo>
                  <a:lnTo>
                    <a:pt x="685" y="483"/>
                  </a:lnTo>
                  <a:lnTo>
                    <a:pt x="709" y="463"/>
                  </a:lnTo>
                  <a:lnTo>
                    <a:pt x="732" y="444"/>
                  </a:lnTo>
                  <a:lnTo>
                    <a:pt x="756" y="424"/>
                  </a:lnTo>
                  <a:lnTo>
                    <a:pt x="775" y="408"/>
                  </a:lnTo>
                  <a:lnTo>
                    <a:pt x="799" y="390"/>
                  </a:lnTo>
                  <a:lnTo>
                    <a:pt x="818" y="376"/>
                  </a:lnTo>
                  <a:lnTo>
                    <a:pt x="834" y="365"/>
                  </a:lnTo>
                  <a:lnTo>
                    <a:pt x="849" y="356"/>
                  </a:lnTo>
                  <a:lnTo>
                    <a:pt x="862" y="351"/>
                  </a:lnTo>
                  <a:lnTo>
                    <a:pt x="872" y="347"/>
                  </a:lnTo>
                  <a:lnTo>
                    <a:pt x="880" y="349"/>
                  </a:lnTo>
                  <a:lnTo>
                    <a:pt x="884" y="353"/>
                  </a:lnTo>
                  <a:lnTo>
                    <a:pt x="885" y="362"/>
                  </a:lnTo>
                  <a:lnTo>
                    <a:pt x="885" y="373"/>
                  </a:lnTo>
                  <a:lnTo>
                    <a:pt x="882" y="388"/>
                  </a:lnTo>
                  <a:lnTo>
                    <a:pt x="878" y="405"/>
                  </a:lnTo>
                  <a:lnTo>
                    <a:pt x="872" y="424"/>
                  </a:lnTo>
                  <a:lnTo>
                    <a:pt x="861" y="449"/>
                  </a:lnTo>
                  <a:lnTo>
                    <a:pt x="853" y="471"/>
                  </a:lnTo>
                  <a:lnTo>
                    <a:pt x="841" y="496"/>
                  </a:lnTo>
                  <a:lnTo>
                    <a:pt x="830" y="521"/>
                  </a:lnTo>
                  <a:lnTo>
                    <a:pt x="818" y="546"/>
                  </a:lnTo>
                  <a:lnTo>
                    <a:pt x="808" y="571"/>
                  </a:lnTo>
                  <a:lnTo>
                    <a:pt x="798" y="594"/>
                  </a:lnTo>
                  <a:lnTo>
                    <a:pt x="788" y="617"/>
                  </a:lnTo>
                  <a:lnTo>
                    <a:pt x="781" y="637"/>
                  </a:lnTo>
                  <a:lnTo>
                    <a:pt x="777" y="654"/>
                  </a:lnTo>
                  <a:lnTo>
                    <a:pt x="775" y="669"/>
                  </a:lnTo>
                  <a:lnTo>
                    <a:pt x="771" y="680"/>
                  </a:lnTo>
                  <a:lnTo>
                    <a:pt x="773" y="689"/>
                  </a:lnTo>
                  <a:lnTo>
                    <a:pt x="780" y="694"/>
                  </a:lnTo>
                  <a:lnTo>
                    <a:pt x="787" y="695"/>
                  </a:lnTo>
                  <a:lnTo>
                    <a:pt x="798" y="692"/>
                  </a:lnTo>
                  <a:lnTo>
                    <a:pt x="811" y="686"/>
                  </a:lnTo>
                  <a:lnTo>
                    <a:pt x="826" y="677"/>
                  </a:lnTo>
                  <a:lnTo>
                    <a:pt x="843" y="666"/>
                  </a:lnTo>
                  <a:lnTo>
                    <a:pt x="861" y="652"/>
                  </a:lnTo>
                  <a:lnTo>
                    <a:pt x="883" y="635"/>
                  </a:lnTo>
                  <a:lnTo>
                    <a:pt x="905" y="617"/>
                  </a:lnTo>
                  <a:lnTo>
                    <a:pt x="928" y="599"/>
                  </a:lnTo>
                  <a:lnTo>
                    <a:pt x="951" y="579"/>
                  </a:lnTo>
                  <a:lnTo>
                    <a:pt x="975" y="559"/>
                  </a:lnTo>
                  <a:lnTo>
                    <a:pt x="998" y="540"/>
                  </a:lnTo>
                  <a:lnTo>
                    <a:pt x="1020" y="524"/>
                  </a:lnTo>
                  <a:lnTo>
                    <a:pt x="1042" y="506"/>
                  </a:lnTo>
                  <a:lnTo>
                    <a:pt x="1061" y="492"/>
                  </a:lnTo>
                  <a:lnTo>
                    <a:pt x="1078" y="480"/>
                  </a:lnTo>
                  <a:lnTo>
                    <a:pt x="1093" y="472"/>
                  </a:lnTo>
                  <a:lnTo>
                    <a:pt x="1106" y="467"/>
                  </a:lnTo>
                  <a:lnTo>
                    <a:pt x="1117" y="464"/>
                  </a:lnTo>
                  <a:lnTo>
                    <a:pt x="1124" y="465"/>
                  </a:lnTo>
                  <a:lnTo>
                    <a:pt x="1129" y="469"/>
                  </a:lnTo>
                  <a:lnTo>
                    <a:pt x="1130" y="479"/>
                  </a:lnTo>
                  <a:lnTo>
                    <a:pt x="1129" y="489"/>
                  </a:lnTo>
                  <a:lnTo>
                    <a:pt x="1127" y="504"/>
                  </a:lnTo>
                  <a:lnTo>
                    <a:pt x="1122" y="521"/>
                  </a:lnTo>
                  <a:lnTo>
                    <a:pt x="1115" y="540"/>
                  </a:lnTo>
                  <a:lnTo>
                    <a:pt x="1105" y="564"/>
                  </a:lnTo>
                  <a:lnTo>
                    <a:pt x="1097" y="587"/>
                  </a:lnTo>
                  <a:lnTo>
                    <a:pt x="1086" y="612"/>
                  </a:lnTo>
                  <a:lnTo>
                    <a:pt x="1074" y="637"/>
                  </a:lnTo>
                  <a:lnTo>
                    <a:pt x="1063" y="663"/>
                  </a:lnTo>
                  <a:lnTo>
                    <a:pt x="1051" y="687"/>
                  </a:lnTo>
                  <a:lnTo>
                    <a:pt x="1042" y="710"/>
                  </a:lnTo>
                  <a:lnTo>
                    <a:pt x="1033" y="734"/>
                  </a:lnTo>
                  <a:lnTo>
                    <a:pt x="1026" y="754"/>
                  </a:lnTo>
                  <a:lnTo>
                    <a:pt x="1021" y="770"/>
                  </a:lnTo>
                  <a:lnTo>
                    <a:pt x="1018" y="784"/>
                  </a:lnTo>
                  <a:lnTo>
                    <a:pt x="1016" y="796"/>
                  </a:lnTo>
                  <a:lnTo>
                    <a:pt x="1018" y="805"/>
                  </a:lnTo>
                  <a:lnTo>
                    <a:pt x="1023" y="809"/>
                  </a:lnTo>
                  <a:lnTo>
                    <a:pt x="1030" y="811"/>
                  </a:lnTo>
                  <a:lnTo>
                    <a:pt x="1040" y="808"/>
                  </a:lnTo>
                  <a:lnTo>
                    <a:pt x="1055" y="802"/>
                  </a:lnTo>
                  <a:lnTo>
                    <a:pt x="1070" y="793"/>
                  </a:lnTo>
                  <a:lnTo>
                    <a:pt x="1086" y="782"/>
                  </a:lnTo>
                  <a:lnTo>
                    <a:pt x="1106" y="768"/>
                  </a:lnTo>
                  <a:lnTo>
                    <a:pt x="1128" y="751"/>
                  </a:lnTo>
                  <a:lnTo>
                    <a:pt x="1149" y="733"/>
                  </a:lnTo>
                  <a:lnTo>
                    <a:pt x="1172" y="715"/>
                  </a:lnTo>
                  <a:lnTo>
                    <a:pt x="1195" y="695"/>
                  </a:lnTo>
                  <a:lnTo>
                    <a:pt x="1219" y="675"/>
                  </a:lnTo>
                  <a:lnTo>
                    <a:pt x="1242" y="656"/>
                  </a:lnTo>
                  <a:lnTo>
                    <a:pt x="1264" y="640"/>
                  </a:lnTo>
                  <a:lnTo>
                    <a:pt x="1285" y="622"/>
                  </a:lnTo>
                  <a:lnTo>
                    <a:pt x="1304" y="608"/>
                  </a:lnTo>
                  <a:lnTo>
                    <a:pt x="1321" y="596"/>
                  </a:lnTo>
                  <a:lnTo>
                    <a:pt x="1336" y="588"/>
                  </a:lnTo>
                  <a:lnTo>
                    <a:pt x="1349" y="583"/>
                  </a:lnTo>
                  <a:lnTo>
                    <a:pt x="1361" y="580"/>
                  </a:lnTo>
                  <a:lnTo>
                    <a:pt x="1368" y="581"/>
                  </a:lnTo>
                  <a:lnTo>
                    <a:pt x="1373" y="585"/>
                  </a:lnTo>
                  <a:lnTo>
                    <a:pt x="1373" y="594"/>
                  </a:lnTo>
                  <a:lnTo>
                    <a:pt x="1373" y="605"/>
                  </a:lnTo>
                  <a:lnTo>
                    <a:pt x="1371" y="620"/>
                  </a:lnTo>
                  <a:lnTo>
                    <a:pt x="1366" y="637"/>
                  </a:lnTo>
                  <a:lnTo>
                    <a:pt x="1358" y="657"/>
                  </a:lnTo>
                  <a:lnTo>
                    <a:pt x="1349" y="680"/>
                  </a:lnTo>
                  <a:lnTo>
                    <a:pt x="1340" y="702"/>
                  </a:lnTo>
                  <a:lnTo>
                    <a:pt x="1328" y="727"/>
                  </a:lnTo>
                  <a:lnTo>
                    <a:pt x="1317" y="753"/>
                  </a:lnTo>
                  <a:lnTo>
                    <a:pt x="1306" y="778"/>
                  </a:lnTo>
                  <a:lnTo>
                    <a:pt x="1296" y="803"/>
                  </a:lnTo>
                  <a:lnTo>
                    <a:pt x="1285" y="826"/>
                  </a:lnTo>
                  <a:lnTo>
                    <a:pt x="1277" y="849"/>
                  </a:lnTo>
                  <a:lnTo>
                    <a:pt x="1269" y="869"/>
                  </a:lnTo>
                  <a:lnTo>
                    <a:pt x="1264" y="886"/>
                  </a:lnTo>
                  <a:lnTo>
                    <a:pt x="1262" y="900"/>
                  </a:lnTo>
                  <a:lnTo>
                    <a:pt x="1261" y="913"/>
                  </a:lnTo>
                  <a:lnTo>
                    <a:pt x="1262" y="921"/>
                  </a:lnTo>
                  <a:lnTo>
                    <a:pt x="1267" y="925"/>
                  </a:lnTo>
                  <a:lnTo>
                    <a:pt x="1274" y="927"/>
                  </a:lnTo>
                  <a:lnTo>
                    <a:pt x="1284" y="924"/>
                  </a:lnTo>
                  <a:lnTo>
                    <a:pt x="1297" y="918"/>
                  </a:lnTo>
                  <a:lnTo>
                    <a:pt x="1313" y="909"/>
                  </a:lnTo>
                  <a:lnTo>
                    <a:pt x="1329" y="898"/>
                  </a:lnTo>
                  <a:lnTo>
                    <a:pt x="1349" y="884"/>
                  </a:lnTo>
                  <a:lnTo>
                    <a:pt x="1372" y="867"/>
                  </a:lnTo>
                  <a:lnTo>
                    <a:pt x="1393" y="849"/>
                  </a:lnTo>
                  <a:lnTo>
                    <a:pt x="1416" y="831"/>
                  </a:lnTo>
                  <a:lnTo>
                    <a:pt x="1439" y="810"/>
                  </a:lnTo>
                  <a:lnTo>
                    <a:pt x="1463" y="791"/>
                  </a:lnTo>
                  <a:lnTo>
                    <a:pt x="1486" y="772"/>
                  </a:lnTo>
                  <a:lnTo>
                    <a:pt x="1507" y="756"/>
                  </a:lnTo>
                  <a:lnTo>
                    <a:pt x="1529" y="738"/>
                  </a:lnTo>
                  <a:lnTo>
                    <a:pt x="1548" y="724"/>
                  </a:lnTo>
                  <a:lnTo>
                    <a:pt x="1565" y="712"/>
                  </a:lnTo>
                  <a:lnTo>
                    <a:pt x="1580" y="704"/>
                  </a:lnTo>
                  <a:lnTo>
                    <a:pt x="1593" y="698"/>
                  </a:lnTo>
                  <a:lnTo>
                    <a:pt x="1604" y="694"/>
                  </a:lnTo>
                  <a:lnTo>
                    <a:pt x="1610" y="696"/>
                  </a:lnTo>
                  <a:lnTo>
                    <a:pt x="1616" y="700"/>
                  </a:lnTo>
                  <a:lnTo>
                    <a:pt x="1617" y="709"/>
                  </a:lnTo>
                  <a:lnTo>
                    <a:pt x="1617" y="721"/>
                  </a:lnTo>
                  <a:lnTo>
                    <a:pt x="1614" y="736"/>
                  </a:lnTo>
                  <a:lnTo>
                    <a:pt x="1609" y="753"/>
                  </a:lnTo>
                  <a:lnTo>
                    <a:pt x="1602" y="773"/>
                  </a:lnTo>
                  <a:lnTo>
                    <a:pt x="1592" y="796"/>
                  </a:lnTo>
                  <a:lnTo>
                    <a:pt x="1583" y="818"/>
                  </a:lnTo>
                  <a:lnTo>
                    <a:pt x="1572" y="843"/>
                  </a:lnTo>
                  <a:lnTo>
                    <a:pt x="1561" y="868"/>
                  </a:lnTo>
                  <a:lnTo>
                    <a:pt x="1550" y="894"/>
                  </a:lnTo>
                  <a:lnTo>
                    <a:pt x="1539" y="918"/>
                  </a:lnTo>
                  <a:lnTo>
                    <a:pt x="1529" y="942"/>
                  </a:lnTo>
                  <a:lnTo>
                    <a:pt x="1520" y="965"/>
                  </a:lnTo>
                  <a:lnTo>
                    <a:pt x="1512" y="985"/>
                  </a:lnTo>
                  <a:lnTo>
                    <a:pt x="1507" y="1000"/>
                  </a:lnTo>
                  <a:lnTo>
                    <a:pt x="1505" y="1017"/>
                  </a:lnTo>
                  <a:lnTo>
                    <a:pt x="1505" y="1029"/>
                  </a:lnTo>
                  <a:lnTo>
                    <a:pt x="1506" y="1037"/>
                  </a:lnTo>
                  <a:lnTo>
                    <a:pt x="1511" y="1041"/>
                  </a:lnTo>
                  <a:lnTo>
                    <a:pt x="1517" y="1043"/>
                  </a:lnTo>
                  <a:lnTo>
                    <a:pt x="1528" y="1040"/>
                  </a:lnTo>
                  <a:lnTo>
                    <a:pt x="1541" y="1034"/>
                  </a:lnTo>
                  <a:lnTo>
                    <a:pt x="1558" y="1024"/>
                  </a:lnTo>
                  <a:lnTo>
                    <a:pt x="1573" y="1014"/>
                  </a:lnTo>
                  <a:lnTo>
                    <a:pt x="1593" y="1000"/>
                  </a:lnTo>
                  <a:lnTo>
                    <a:pt x="1614" y="982"/>
                  </a:lnTo>
                  <a:lnTo>
                    <a:pt x="1636" y="964"/>
                  </a:lnTo>
                  <a:lnTo>
                    <a:pt x="1658" y="946"/>
                  </a:lnTo>
                  <a:lnTo>
                    <a:pt x="1683" y="926"/>
                  </a:lnTo>
                </a:path>
              </a:pathLst>
            </a:custGeom>
            <a:ln w="35640">
              <a:solidFill>
                <a:srgbClr val="000000"/>
              </a:solidFill>
              <a:round/>
            </a:ln>
          </p:spPr>
          <p:txBody>
            <a:bodyPr lIns="17640" tIns="17640" rIns="17640" bIns="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61D6EE55-3859-4936-3E51-D4136980AA58}"/>
                </a:ext>
              </a:extLst>
            </p:cNvPr>
            <p:cNvSpPr/>
            <p:nvPr/>
          </p:nvSpPr>
          <p:spPr>
            <a:xfrm>
              <a:off x="3145680" y="2191531"/>
              <a:ext cx="338760" cy="298440"/>
            </a:xfrm>
            <a:custGeom>
              <a:avLst/>
              <a:gdLst/>
              <a:ahLst/>
              <a:cxnLst/>
              <a:rect l="0" t="0" r="r" b="b"/>
              <a:pathLst>
                <a:path w="941" h="829">
                  <a:moveTo>
                    <a:pt x="470" y="0"/>
                  </a:moveTo>
                  <a:cubicBezTo>
                    <a:pt x="737" y="0"/>
                    <a:pt x="941" y="181"/>
                    <a:pt x="941" y="416"/>
                  </a:cubicBezTo>
                  <a:cubicBezTo>
                    <a:pt x="941" y="650"/>
                    <a:pt x="737" y="829"/>
                    <a:pt x="470" y="829"/>
                  </a:cubicBezTo>
                  <a:cubicBezTo>
                    <a:pt x="204" y="829"/>
                    <a:pt x="0" y="650"/>
                    <a:pt x="0" y="416"/>
                  </a:cubicBezTo>
                  <a:cubicBezTo>
                    <a:pt x="0" y="181"/>
                    <a:pt x="204" y="0"/>
                    <a:pt x="470" y="0"/>
                  </a:cubicBezTo>
                  <a:close/>
                </a:path>
              </a:pathLst>
            </a:custGeom>
            <a:solidFill>
              <a:srgbClr val="729FCF"/>
            </a:solidFill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3E8AE36E-B5C1-F1AB-0215-353CD20A6C24}"/>
                </a:ext>
              </a:extLst>
            </p:cNvPr>
            <p:cNvSpPr/>
            <p:nvPr/>
          </p:nvSpPr>
          <p:spPr>
            <a:xfrm>
              <a:off x="3145680" y="2191531"/>
              <a:ext cx="338760" cy="298440"/>
            </a:xfrm>
            <a:custGeom>
              <a:avLst/>
              <a:gdLst/>
              <a:ahLst/>
              <a:cxnLst/>
              <a:rect l="0" t="0" r="r" b="b"/>
              <a:pathLst>
                <a:path w="941" h="829">
                  <a:moveTo>
                    <a:pt x="470" y="0"/>
                  </a:moveTo>
                  <a:cubicBezTo>
                    <a:pt x="737" y="0"/>
                    <a:pt x="941" y="181"/>
                    <a:pt x="941" y="416"/>
                  </a:cubicBezTo>
                  <a:cubicBezTo>
                    <a:pt x="941" y="650"/>
                    <a:pt x="737" y="829"/>
                    <a:pt x="470" y="829"/>
                  </a:cubicBezTo>
                  <a:cubicBezTo>
                    <a:pt x="204" y="829"/>
                    <a:pt x="0" y="650"/>
                    <a:pt x="0" y="416"/>
                  </a:cubicBezTo>
                  <a:cubicBezTo>
                    <a:pt x="0" y="181"/>
                    <a:pt x="204" y="0"/>
                    <a:pt x="470" y="0"/>
                  </a:cubicBezTo>
                  <a:close/>
                </a:path>
              </a:pathLst>
            </a:custGeom>
            <a:noFill/>
            <a:ln w="35640">
              <a:solidFill>
                <a:srgbClr val="3465AF"/>
              </a:solidFill>
              <a:round/>
            </a:ln>
          </p:spPr>
          <p:txBody>
            <a:bodyPr lIns="17640" tIns="17640" rIns="17640" bIns="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Connettore diritto 11">
              <a:extLst>
                <a:ext uri="{FF2B5EF4-FFF2-40B4-BE49-F238E27FC236}">
                  <a16:creationId xmlns:a16="http://schemas.microsoft.com/office/drawing/2014/main" id="{E07D9F69-5D48-1336-B1BA-313FB21DCC17}"/>
                </a:ext>
              </a:extLst>
            </p:cNvPr>
            <p:cNvSpPr/>
            <p:nvPr/>
          </p:nvSpPr>
          <p:spPr>
            <a:xfrm>
              <a:off x="393480" y="2965171"/>
              <a:ext cx="2752200" cy="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4760" rIns="17640" bIns="-1476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Connettore diritto 14">
              <a:extLst>
                <a:ext uri="{FF2B5EF4-FFF2-40B4-BE49-F238E27FC236}">
                  <a16:creationId xmlns:a16="http://schemas.microsoft.com/office/drawing/2014/main" id="{12123E00-28C0-A10D-1DF2-A0CB420CBD59}"/>
                </a:ext>
              </a:extLst>
            </p:cNvPr>
            <p:cNvSpPr/>
            <p:nvPr/>
          </p:nvSpPr>
          <p:spPr>
            <a:xfrm flipV="1">
              <a:off x="3484440" y="2042851"/>
              <a:ext cx="592560" cy="23904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Connettore diritto 15">
              <a:extLst>
                <a:ext uri="{FF2B5EF4-FFF2-40B4-BE49-F238E27FC236}">
                  <a16:creationId xmlns:a16="http://schemas.microsoft.com/office/drawing/2014/main" id="{FC568099-4103-9BB5-E6FE-3A3EDA166EC2}"/>
                </a:ext>
              </a:extLst>
            </p:cNvPr>
            <p:cNvSpPr/>
            <p:nvPr/>
          </p:nvSpPr>
          <p:spPr>
            <a:xfrm flipH="1" flipV="1">
              <a:off x="3484440" y="2400691"/>
              <a:ext cx="592560" cy="23904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Connettore diritto 17">
              <a:extLst>
                <a:ext uri="{FF2B5EF4-FFF2-40B4-BE49-F238E27FC236}">
                  <a16:creationId xmlns:a16="http://schemas.microsoft.com/office/drawing/2014/main" id="{C3C013F5-0CB8-10C5-00EE-3006C0698AA3}"/>
                </a:ext>
              </a:extLst>
            </p:cNvPr>
            <p:cNvSpPr/>
            <p:nvPr/>
          </p:nvSpPr>
          <p:spPr>
            <a:xfrm>
              <a:off x="2363040" y="233517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Connettore diritto 18">
              <a:extLst>
                <a:ext uri="{FF2B5EF4-FFF2-40B4-BE49-F238E27FC236}">
                  <a16:creationId xmlns:a16="http://schemas.microsoft.com/office/drawing/2014/main" id="{FCFF688D-84AF-3A14-83DE-9C1298661144}"/>
                </a:ext>
              </a:extLst>
            </p:cNvPr>
            <p:cNvSpPr/>
            <p:nvPr/>
          </p:nvSpPr>
          <p:spPr>
            <a:xfrm>
              <a:off x="2363040" y="240069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Connettore diritto 19">
              <a:extLst>
                <a:ext uri="{FF2B5EF4-FFF2-40B4-BE49-F238E27FC236}">
                  <a16:creationId xmlns:a16="http://schemas.microsoft.com/office/drawing/2014/main" id="{94031BB7-0898-8B20-A317-0CFA595B2DBB}"/>
                </a:ext>
              </a:extLst>
            </p:cNvPr>
            <p:cNvSpPr/>
            <p:nvPr/>
          </p:nvSpPr>
          <p:spPr>
            <a:xfrm>
              <a:off x="2363040" y="246657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Connettore diritto 20">
              <a:extLst>
                <a:ext uri="{FF2B5EF4-FFF2-40B4-BE49-F238E27FC236}">
                  <a16:creationId xmlns:a16="http://schemas.microsoft.com/office/drawing/2014/main" id="{C5A0E183-B483-67EB-3614-15431A4DFECA}"/>
                </a:ext>
              </a:extLst>
            </p:cNvPr>
            <p:cNvSpPr/>
            <p:nvPr/>
          </p:nvSpPr>
          <p:spPr>
            <a:xfrm>
              <a:off x="2363040" y="253245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Connettore diritto 21">
              <a:extLst>
                <a:ext uri="{FF2B5EF4-FFF2-40B4-BE49-F238E27FC236}">
                  <a16:creationId xmlns:a16="http://schemas.microsoft.com/office/drawing/2014/main" id="{D1E4073A-8179-B479-0483-C577B1A25A5D}"/>
                </a:ext>
              </a:extLst>
            </p:cNvPr>
            <p:cNvSpPr/>
            <p:nvPr/>
          </p:nvSpPr>
          <p:spPr>
            <a:xfrm>
              <a:off x="2363040" y="2598331"/>
              <a:ext cx="0" cy="3240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4760" rIns="17640" bIns="1476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Connettore diritto 22">
              <a:extLst>
                <a:ext uri="{FF2B5EF4-FFF2-40B4-BE49-F238E27FC236}">
                  <a16:creationId xmlns:a16="http://schemas.microsoft.com/office/drawing/2014/main" id="{2F174EAC-4DBF-9B38-2AA6-D4B7A5ACC549}"/>
                </a:ext>
              </a:extLst>
            </p:cNvPr>
            <p:cNvSpPr/>
            <p:nvPr/>
          </p:nvSpPr>
          <p:spPr>
            <a:xfrm>
              <a:off x="2363040" y="266385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Connettore diritto 23">
              <a:extLst>
                <a:ext uri="{FF2B5EF4-FFF2-40B4-BE49-F238E27FC236}">
                  <a16:creationId xmlns:a16="http://schemas.microsoft.com/office/drawing/2014/main" id="{3D11A9A6-EB4D-B188-C981-075D63E99BC3}"/>
                </a:ext>
              </a:extLst>
            </p:cNvPr>
            <p:cNvSpPr/>
            <p:nvPr/>
          </p:nvSpPr>
          <p:spPr>
            <a:xfrm>
              <a:off x="2363040" y="272973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Connettore diritto 24">
              <a:extLst>
                <a:ext uri="{FF2B5EF4-FFF2-40B4-BE49-F238E27FC236}">
                  <a16:creationId xmlns:a16="http://schemas.microsoft.com/office/drawing/2014/main" id="{D717D285-1180-4F8E-77C9-54B7F7C70D9C}"/>
                </a:ext>
              </a:extLst>
            </p:cNvPr>
            <p:cNvSpPr/>
            <p:nvPr/>
          </p:nvSpPr>
          <p:spPr>
            <a:xfrm>
              <a:off x="2363040" y="2795611"/>
              <a:ext cx="0" cy="3240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4760" rIns="17640" bIns="1476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30AC1BD-E171-FCCC-CF44-825F0E0CC6C5}"/>
                </a:ext>
              </a:extLst>
            </p:cNvPr>
            <p:cNvSpPr txBox="1"/>
            <p:nvPr/>
          </p:nvSpPr>
          <p:spPr>
            <a:xfrm>
              <a:off x="1055880" y="2194771"/>
              <a:ext cx="213840" cy="4561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3200" b="0" strike="noStrike" spc="-1" noProof="0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D104B76-024F-1555-D2E4-CCB67D2B7FD3}"/>
                </a:ext>
              </a:extLst>
            </p:cNvPr>
            <p:cNvSpPr txBox="1"/>
            <p:nvPr/>
          </p:nvSpPr>
          <p:spPr>
            <a:xfrm>
              <a:off x="2145960" y="1794091"/>
              <a:ext cx="489600" cy="5014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200" b="1" strike="noStrike" spc="-1" noProof="0" dirty="0">
                  <a:solidFill>
                    <a:srgbClr val="000000"/>
                  </a:solidFill>
                  <a:latin typeface="Courier New"/>
                </a:rPr>
                <a:t>γ*</a:t>
              </a:r>
              <a:endParaRPr lang="en-US" sz="22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DD87668A-873E-30F6-68B5-F375D1CC29BC}"/>
                </a:ext>
              </a:extLst>
            </p:cNvPr>
            <p:cNvSpPr txBox="1"/>
            <p:nvPr/>
          </p:nvSpPr>
          <p:spPr>
            <a:xfrm>
              <a:off x="166320" y="2898211"/>
              <a:ext cx="16020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trike="noStrike" spc="-1" noProof="0" dirty="0">
                  <a:solidFill>
                    <a:srgbClr val="000000"/>
                  </a:solidFill>
                  <a:latin typeface="Lohit Devanagari"/>
                </a:rPr>
                <a:t>p</a:t>
              </a:r>
              <a:endParaRPr lang="en-US" sz="24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CEF81D5-FCCA-6F3E-B9B1-9CFE8163240C}"/>
                </a:ext>
              </a:extLst>
            </p:cNvPr>
            <p:cNvSpPr txBox="1"/>
            <p:nvPr/>
          </p:nvSpPr>
          <p:spPr>
            <a:xfrm>
              <a:off x="3155400" y="2920531"/>
              <a:ext cx="119880" cy="25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1800" b="0" strike="noStrike" spc="-1" noProof="0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8AB00D1-4BAC-A996-F984-3E8B0B6836D9}"/>
                </a:ext>
              </a:extLst>
            </p:cNvPr>
            <p:cNvSpPr txBox="1"/>
            <p:nvPr/>
          </p:nvSpPr>
          <p:spPr>
            <a:xfrm>
              <a:off x="3188520" y="2888491"/>
              <a:ext cx="42912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trike="noStrike" spc="-1" noProof="0" dirty="0" err="1">
                  <a:solidFill>
                    <a:srgbClr val="000000"/>
                  </a:solidFill>
                  <a:latin typeface="Lohit Devanagari"/>
                </a:rPr>
                <a:t>p,n</a:t>
              </a:r>
              <a:endParaRPr lang="en-US" sz="24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61DE90C-BE30-68FD-8473-75AD77CF6EF1}"/>
                </a:ext>
              </a:extLst>
            </p:cNvPr>
            <p:cNvSpPr txBox="1"/>
            <p:nvPr/>
          </p:nvSpPr>
          <p:spPr>
            <a:xfrm>
              <a:off x="4077000" y="2098291"/>
              <a:ext cx="7322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3200" b="1" strike="noStrike" spc="-1" noProof="0" dirty="0">
                  <a:solidFill>
                    <a:srgbClr val="4E376B"/>
                  </a:solidFill>
                  <a:latin typeface="Courier New"/>
                </a:rPr>
                <a:t>XYZ</a:t>
              </a:r>
              <a:endParaRPr lang="en-US" sz="32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Connettore diritto 32">
              <a:extLst>
                <a:ext uri="{FF2B5EF4-FFF2-40B4-BE49-F238E27FC236}">
                  <a16:creationId xmlns:a16="http://schemas.microsoft.com/office/drawing/2014/main" id="{3604C186-78EF-5B32-146E-1AA39267C41B}"/>
                </a:ext>
              </a:extLst>
            </p:cNvPr>
            <p:cNvSpPr/>
            <p:nvPr/>
          </p:nvSpPr>
          <p:spPr>
            <a:xfrm flipV="1">
              <a:off x="2356200" y="2331211"/>
              <a:ext cx="789480" cy="43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3320" rIns="17640" bIns="-1332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Connettore diritto 33">
              <a:extLst>
                <a:ext uri="{FF2B5EF4-FFF2-40B4-BE49-F238E27FC236}">
                  <a16:creationId xmlns:a16="http://schemas.microsoft.com/office/drawing/2014/main" id="{635B32DF-6D14-6CE5-2C07-3D9559F85AF0}"/>
                </a:ext>
              </a:extLst>
            </p:cNvPr>
            <p:cNvSpPr/>
            <p:nvPr/>
          </p:nvSpPr>
          <p:spPr>
            <a:xfrm>
              <a:off x="336600" y="2024131"/>
              <a:ext cx="1420200" cy="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7640" rIns="17640" bIns="-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Connettore diritto 37">
              <a:extLst>
                <a:ext uri="{FF2B5EF4-FFF2-40B4-BE49-F238E27FC236}">
                  <a16:creationId xmlns:a16="http://schemas.microsoft.com/office/drawing/2014/main" id="{B5C60097-9C28-8E12-1801-D6DB3A105597}"/>
                </a:ext>
              </a:extLst>
            </p:cNvPr>
            <p:cNvSpPr/>
            <p:nvPr/>
          </p:nvSpPr>
          <p:spPr>
            <a:xfrm flipV="1">
              <a:off x="1789200" y="1530211"/>
              <a:ext cx="573120" cy="474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022E6A36-35C8-E411-2F98-BC9008741083}"/>
                </a:ext>
              </a:extLst>
            </p:cNvPr>
            <p:cNvSpPr txBox="1"/>
            <p:nvPr/>
          </p:nvSpPr>
          <p:spPr>
            <a:xfrm>
              <a:off x="166320" y="1897411"/>
              <a:ext cx="27036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trike="noStrike" spc="-1" noProof="0" dirty="0">
                  <a:solidFill>
                    <a:srgbClr val="000000"/>
                  </a:solidFill>
                  <a:latin typeface="Lohit Devanagari"/>
                </a:rPr>
                <a:t>e</a:t>
              </a:r>
              <a:r>
                <a:rPr lang="en-US" sz="2400" b="1" strike="noStrike" spc="-1" baseline="33000" noProof="0" dirty="0">
                  <a:solidFill>
                    <a:srgbClr val="000000"/>
                  </a:solidFill>
                  <a:latin typeface="Lohit Devanagari"/>
                </a:rPr>
                <a:t>-</a:t>
              </a:r>
              <a:endParaRPr lang="en-US" sz="24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520A7AD2-6E7A-8E00-3E4B-CE25C178092E}"/>
                </a:ext>
              </a:extLst>
            </p:cNvPr>
            <p:cNvSpPr txBox="1"/>
            <p:nvPr/>
          </p:nvSpPr>
          <p:spPr>
            <a:xfrm>
              <a:off x="2381400" y="1397011"/>
              <a:ext cx="27036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trike="noStrike" spc="-1" noProof="0" dirty="0">
                  <a:solidFill>
                    <a:srgbClr val="000000"/>
                  </a:solidFill>
                  <a:latin typeface="Lohit Devanagari"/>
                </a:rPr>
                <a:t>e</a:t>
              </a:r>
              <a:r>
                <a:rPr lang="en-US" sz="2400" b="1" strike="noStrike" spc="-1" baseline="33000" noProof="0" dirty="0">
                  <a:solidFill>
                    <a:srgbClr val="000000"/>
                  </a:solidFill>
                  <a:latin typeface="Lohit Devanagari"/>
                </a:rPr>
                <a:t>-</a:t>
              </a:r>
              <a:endParaRPr lang="en-US" sz="2400" b="0" strike="noStrike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4C3BA0C1-702E-A894-810F-7E1A5F12907C}"/>
                </a:ext>
              </a:extLst>
            </p:cNvPr>
            <p:cNvSpPr/>
            <p:nvPr/>
          </p:nvSpPr>
          <p:spPr>
            <a:xfrm>
              <a:off x="1567080" y="1830451"/>
              <a:ext cx="454680" cy="367200"/>
            </a:xfrm>
            <a:prstGeom prst="ellipse">
              <a:avLst/>
            </a:prstGeom>
            <a:noFill/>
            <a:ln w="38160">
              <a:solidFill>
                <a:srgbClr val="008000"/>
              </a:solidFill>
              <a:custDash>
                <a:ds d="197000" sp="197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64080" rIns="109080" bIns="64080" anchor="ctr">
              <a:noAutofit/>
            </a:bodyPr>
            <a:lstStyle/>
            <a:p>
              <a:endParaRPr lang="en-US" sz="2000" b="0" strike="noStrike" spc="-1" noProof="0" dirty="0">
                <a:solidFill>
                  <a:srgbClr val="000080"/>
                </a:solidFill>
                <a:latin typeface="Courier New"/>
              </a:endParaRPr>
            </a:p>
          </p:txBody>
        </p:sp>
        <p:sp>
          <p:nvSpPr>
            <p:cNvPr id="45" name="Connettore diritto 44">
              <a:extLst>
                <a:ext uri="{FF2B5EF4-FFF2-40B4-BE49-F238E27FC236}">
                  <a16:creationId xmlns:a16="http://schemas.microsoft.com/office/drawing/2014/main" id="{6960DAFD-7DC3-D970-93FC-5F2C2A1870F9}"/>
                </a:ext>
              </a:extLst>
            </p:cNvPr>
            <p:cNvSpPr/>
            <p:nvPr/>
          </p:nvSpPr>
          <p:spPr>
            <a:xfrm>
              <a:off x="961560" y="1730371"/>
              <a:ext cx="643680" cy="167040"/>
            </a:xfrm>
            <a:prstGeom prst="line">
              <a:avLst/>
            </a:prstGeom>
            <a:ln w="29160">
              <a:solidFill>
                <a:srgbClr val="0064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4400" tIns="59400" rIns="104400" bIns="59400" anchor="ctr">
              <a:noAutofit/>
            </a:bodyPr>
            <a:lstStyle/>
            <a:p>
              <a:endParaRPr lang="en-US" sz="2000" b="0" strike="noStrike" spc="-1" noProof="0" dirty="0">
                <a:solidFill>
                  <a:srgbClr val="000080"/>
                </a:solidFill>
                <a:latin typeface="Courier New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4DCA2D5-6FB6-1FF2-D3B9-7BB0A47166F6}"/>
                </a:ext>
              </a:extLst>
            </p:cNvPr>
            <p:cNvSpPr/>
            <p:nvPr/>
          </p:nvSpPr>
          <p:spPr>
            <a:xfrm>
              <a:off x="2234880" y="2171371"/>
              <a:ext cx="305280" cy="930960"/>
            </a:xfrm>
            <a:custGeom>
              <a:avLst/>
              <a:gdLst/>
              <a:ahLst/>
              <a:cxnLst/>
              <a:rect l="0" t="0" r="r" b="b"/>
              <a:pathLst>
                <a:path w="848" h="746">
                  <a:moveTo>
                    <a:pt x="423" y="0"/>
                  </a:moveTo>
                  <a:cubicBezTo>
                    <a:pt x="664" y="0"/>
                    <a:pt x="848" y="161"/>
                    <a:pt x="848" y="373"/>
                  </a:cubicBezTo>
                  <a:cubicBezTo>
                    <a:pt x="848" y="584"/>
                    <a:pt x="664" y="746"/>
                    <a:pt x="423" y="746"/>
                  </a:cubicBezTo>
                  <a:cubicBezTo>
                    <a:pt x="184" y="746"/>
                    <a:pt x="0" y="584"/>
                    <a:pt x="0" y="373"/>
                  </a:cubicBezTo>
                  <a:cubicBezTo>
                    <a:pt x="0" y="161"/>
                    <a:pt x="184" y="0"/>
                    <a:pt x="423" y="0"/>
                  </a:cubicBezTo>
                  <a:close/>
                </a:path>
              </a:pathLst>
            </a:custGeom>
            <a:solidFill>
              <a:srgbClr val="CC0000"/>
            </a:solidFill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 noProof="0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18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7071-028F-6D03-6BF0-1E032AA6D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5570B-EC26-2811-E767-4BAD5C1471F5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Virtual photon polarization</a:t>
            </a: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C40141FD-BB7B-91B7-A8A7-C191C32D0B5C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B176D044-5610-F7EE-7BCF-34E4B97A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C50232BE-0792-4640-9862-CF155D7C1E3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974A07-7700-D959-3095-41D36DBEDB5F}"/>
              </a:ext>
            </a:extLst>
          </p:cNvPr>
          <p:cNvSpPr/>
          <p:nvPr/>
        </p:nvSpPr>
        <p:spPr>
          <a:xfrm>
            <a:off x="0" y="3668039"/>
            <a:ext cx="5986440" cy="1507809"/>
          </a:xfrm>
          <a:prstGeom prst="rect">
            <a:avLst/>
          </a:prstGeom>
          <a:solidFill>
            <a:srgbClr val="FF5429">
              <a:alpha val="30000"/>
            </a:srgbClr>
          </a:solidFill>
          <a:ln w="0">
            <a:solidFill>
              <a:srgbClr val="FF54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 noProof="0" dirty="0">
              <a:solidFill>
                <a:srgbClr val="41190D"/>
              </a:solidFill>
              <a:latin typeface="Courier New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CC083E-03C7-B920-69EB-CB30659EDF6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92" y="1753200"/>
            <a:ext cx="5572800" cy="720000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034248-B558-3893-1885-FD232DDF4289}"/>
              </a:ext>
            </a:extLst>
          </p:cNvPr>
          <p:cNvSpPr txBox="1"/>
          <p:nvPr/>
        </p:nvSpPr>
        <p:spPr>
          <a:xfrm>
            <a:off x="161592" y="1357200"/>
            <a:ext cx="4453920" cy="34956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</a:rPr>
              <a:t>Photon density matrix as Q</a:t>
            </a:r>
            <a:r>
              <a:rPr lang="en-US" sz="1800" b="1" strike="noStrike" spc="-1" baseline="33000" noProof="0" dirty="0">
                <a:solidFill>
                  <a:srgbClr val="41190D"/>
                </a:solidFill>
                <a:latin typeface="Courier New"/>
              </a:rPr>
              <a:t>2 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</a:rPr>
              <a:t>→ 0 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629049-7CDB-A94D-294A-6CF3BFD77D49}"/>
              </a:ext>
            </a:extLst>
          </p:cNvPr>
          <p:cNvSpPr txBox="1"/>
          <p:nvPr/>
        </p:nvSpPr>
        <p:spPr>
          <a:xfrm>
            <a:off x="115152" y="2632680"/>
            <a:ext cx="8146440" cy="2223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i="1" strike="noStrike" spc="-1" noProof="0" dirty="0">
                <a:solidFill>
                  <a:srgbClr val="41190D"/>
                </a:solidFill>
                <a:latin typeface="DejaVu Sans"/>
                <a:ea typeface="DejaVu Sans"/>
              </a:rPr>
              <a:t>ε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 = degree of virtual photon </a:t>
            </a:r>
            <a:r>
              <a:rPr lang="en-US" sz="1800" b="1" strike="noStrike" spc="-1" noProof="0" dirty="0" err="1">
                <a:solidFill>
                  <a:srgbClr val="41190D"/>
                </a:solidFill>
                <a:latin typeface="Courier New"/>
                <a:ea typeface="DejaVu Sans"/>
              </a:rPr>
              <a:t>polarisation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800" b="1" i="1" strike="noStrike" spc="-1" noProof="0" dirty="0" err="1">
                <a:solidFill>
                  <a:srgbClr val="41190D"/>
                </a:solidFill>
                <a:latin typeface="Courier New"/>
                <a:ea typeface="DejaVu Sans"/>
              </a:rPr>
              <a:t>P</a:t>
            </a:r>
            <a:r>
              <a:rPr lang="en-US" sz="1800" b="1" i="1" strike="noStrike" spc="-1" baseline="-8000" noProof="0" dirty="0" err="1">
                <a:solidFill>
                  <a:srgbClr val="41190D"/>
                </a:solidFill>
                <a:latin typeface="Courier New"/>
                <a:ea typeface="DejaVu Sans"/>
              </a:rPr>
              <a:t>beam</a:t>
            </a:r>
            <a:r>
              <a:rPr lang="en-US" sz="1800" b="1" i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 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= degree of longitudinal e- beam </a:t>
            </a:r>
            <a:r>
              <a:rPr lang="en-US" sz="1800" b="1" strike="noStrike" spc="-1" noProof="0" dirty="0" err="1">
                <a:solidFill>
                  <a:srgbClr val="41190D"/>
                </a:solidFill>
                <a:latin typeface="Courier New"/>
                <a:ea typeface="DejaVu Sans"/>
              </a:rPr>
              <a:t>polarisation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Courier New"/>
              </a:rPr>
              <a:t>Φ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Arial"/>
                <a:ea typeface="Courier New"/>
              </a:rPr>
              <a:t> = 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Courier New"/>
              </a:rPr>
              <a:t>angle between scattering and production planes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</a:rPr>
              <a:t>Very similar to real photon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Noto Sans CJK SC"/>
              </a:rPr>
              <a:t>Requires determination of </a:t>
            </a:r>
          </a:p>
          <a:p>
            <a:pPr>
              <a:lnSpc>
                <a:spcPct val="100000"/>
              </a:lnSpc>
            </a:pPr>
            <a:r>
              <a:rPr lang="en-US" sz="1800" b="1" i="1" strike="noStrike" spc="-1" noProof="0" dirty="0">
                <a:solidFill>
                  <a:srgbClr val="41190D"/>
                </a:solidFill>
                <a:latin typeface="DejaVu Sans"/>
                <a:ea typeface="DejaVu Sans"/>
              </a:rPr>
              <a:t>ε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 (E</a:t>
            </a:r>
            <a:r>
              <a:rPr lang="en-US" sz="1800" b="1" strike="noStrike" spc="-1" baseline="-8000" noProof="0" dirty="0">
                <a:solidFill>
                  <a:srgbClr val="41190D"/>
                </a:solidFill>
                <a:latin typeface="Courier New"/>
                <a:ea typeface="DejaVu Sans"/>
              </a:rPr>
              <a:t>e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’, </a:t>
            </a:r>
            <a:r>
              <a:rPr lang="en-US" sz="1800" b="1" strike="noStrike" spc="-1" noProof="0" dirty="0" err="1">
                <a:solidFill>
                  <a:srgbClr val="41190D"/>
                </a:solidFill>
                <a:latin typeface="MathJax_Math"/>
                <a:ea typeface="MathJax_Math"/>
              </a:rPr>
              <a:t>θ</a:t>
            </a:r>
            <a:r>
              <a:rPr lang="en-US" sz="1800" b="1" strike="noStrike" spc="-1" baseline="-8000" noProof="0" dirty="0" err="1">
                <a:solidFill>
                  <a:srgbClr val="41190D"/>
                </a:solidFill>
                <a:latin typeface="Courier New"/>
                <a:ea typeface="MathJax_Math"/>
              </a:rPr>
              <a:t>e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DejaVu Sans"/>
              </a:rPr>
              <a:t>) and </a:t>
            </a: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Courier New"/>
              </a:rPr>
              <a:t>Φ 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Courier New"/>
              </a:rPr>
              <a:t>i.e. full scattered e- momentum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noProof="0" dirty="0">
                <a:solidFill>
                  <a:srgbClr val="41190D"/>
                </a:solidFill>
                <a:latin typeface="Courier New"/>
                <a:ea typeface="Courier New"/>
              </a:rPr>
              <a:t>Get event-by-event </a:t>
            </a:r>
            <a:r>
              <a:rPr lang="en-US" sz="1800" b="1" strike="noStrike" spc="-1" noProof="0" dirty="0" err="1">
                <a:solidFill>
                  <a:srgbClr val="41190D"/>
                </a:solidFill>
                <a:latin typeface="Courier New"/>
                <a:ea typeface="Courier New"/>
              </a:rPr>
              <a:t>polarisation</a:t>
            </a:r>
            <a:endParaRPr lang="en-US" sz="1800" b="0" strike="noStrike" spc="-1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55BA179-0726-2B32-9274-7F2EED3EE7C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4448" y="3821399"/>
            <a:ext cx="3344400" cy="207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22748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36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600" noProof="0" dirty="0"/>
                  <a:t> photoproduction at threshold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The common lore is that the study of</a:t>
            </a:r>
            <a:br>
              <a:rPr lang="en-US" sz="2200" noProof="0" dirty="0"/>
            </a:br>
            <a:r>
              <a:rPr lang="en-US" sz="2200" noProof="0" dirty="0"/>
              <a:t>vector quarkonium photoproduction at threshold is directly related to nucleon matrix elements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noProof="0" dirty="0"/>
                  <a:t>Assumptions: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noProof="0" dirty="0"/>
                  <a:t>Factorization proof for </a:t>
                </a:r>
                <a:r>
                  <a:rPr lang="en-US" noProof="0" dirty="0" err="1"/>
                  <a:t>timelike</a:t>
                </a:r>
                <a:r>
                  <a:rPr lang="en-US" noProof="0" dirty="0"/>
                  <a:t> DVCS can be extended at threshold</a:t>
                </a:r>
                <a:br>
                  <a:rPr lang="en-US" noProof="0" dirty="0"/>
                </a:br>
                <a:r>
                  <a:rPr lang="en-US" noProof="0" dirty="0"/>
                  <a:t>as the heavy quark mass plays the role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noProof="0" dirty="0"/>
                  <a:t>The top vertex contains the trivial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noProof="0" dirty="0"/>
                  <a:t>-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noProof="0" dirty="0"/>
                  <a:t>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noProof="0" dirty="0"/>
                  <a:t>The exchange of anything but gluons is (OZI-, mass-) suppressed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noProof="0" dirty="0"/>
                  <a:t>The exchange is dynamically dominated by gluons carrying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noProof="0" dirty="0"/>
              </a:p>
              <a:p>
                <a:pPr marL="342900" indent="-342900">
                  <a:buFont typeface="+mj-lt"/>
                  <a:buAutoNum type="arabicPeriod"/>
                </a:pPr>
                <a:endParaRPr lang="en-US" noProof="0" dirty="0"/>
              </a:p>
              <a:p>
                <a:r>
                  <a:rPr lang="en-US" noProof="0" dirty="0"/>
                  <a:t>Then one extracts matrix element of the energy momentum tensor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(0)</m:t>
                        </m:r>
                      </m:e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noProof="0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Role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Du et al. </a:t>
            </a:r>
            <a:r>
              <a:rPr lang="en-US" noProof="0" dirty="0" err="1">
                <a:solidFill>
                  <a:srgbClr val="C00000"/>
                </a:solidFill>
              </a:rPr>
              <a:t>Eur.Phys.J.C</a:t>
            </a:r>
            <a:r>
              <a:rPr lang="en-US" noProof="0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The role of intermediate open charm thresholds has been pointed out,</a:t>
            </a:r>
          </a:p>
          <a:p>
            <a:r>
              <a:rPr lang="en-US" sz="2200" noProof="0" dirty="0"/>
              <a:t>Maybe «all that glitters is not glue» ….</a:t>
            </a:r>
          </a:p>
          <a:p>
            <a:endParaRPr lang="en-US" sz="2200" noProof="0" dirty="0"/>
          </a:p>
          <a:p>
            <a:r>
              <a:rPr lang="en-US" noProof="0" dirty="0"/>
              <a:t>Calculation based on EFT and known couplings, S-wave saturates the cross section</a:t>
            </a: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  <a:latin typeface="Calibri" panose="020F0502020204030204" pitchFamily="34" charset="0"/>
              </a:rPr>
              <a:t>PRC108, 025201</a:t>
            </a:r>
            <a:endParaRPr lang="en-US" sz="1800" b="0" noProof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36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600" noProof="0" dirty="0"/>
                  <a:t> photoproduction at threshold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noProof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en-US" sz="1800" b="0" noProof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0000FF"/>
                    </a:solidFill>
                  </a:rPr>
                  <a:t>Cusp 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noProof="0" dirty="0">
                    <a:solidFill>
                      <a:srgbClr val="0000FF"/>
                    </a:solidFill>
                  </a:rPr>
                  <a:t> </a:t>
                </a:r>
                <a:r>
                  <a:rPr lang="en-US" noProof="0" dirty="0" err="1">
                    <a:solidFill>
                      <a:srgbClr val="0000FF"/>
                    </a:solidFill>
                  </a:rPr>
                  <a:t>treshold</a:t>
                </a:r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Unitary reanalysis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/>
                  <a:t>Differential and total cross sections are fitted with a unitary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/>
                  <a:t>In lack of polarization observables and SDME, </a:t>
                </a:r>
                <a:br>
                  <a:rPr lang="en-US" sz="2200" noProof="0" dirty="0"/>
                </a:br>
                <a:r>
                  <a:rPr lang="en-US" sz="2200" noProof="0" dirty="0"/>
                  <a:t>only orbital angular momentum is considered (spinless approx.)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/>
                  <a:t>Truncated sum of PWs,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ℓ≤3</m:t>
                    </m:r>
                  </m:oMath>
                </a14:m>
                <a:endParaRPr lang="en-US" sz="2200" noProof="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The dominant S-wave can include coupled channels,</a:t>
            </a:r>
            <a:br>
              <a:rPr lang="en-US" noProof="0" dirty="0"/>
            </a:br>
            <a:r>
              <a:rPr lang="en-US" noProof="0" dirty="0"/>
              <a:t>for higher waves cusps are suppressed and there is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noProof="0" dirty="0">
                <a:solidFill>
                  <a:srgbClr val="C00000"/>
                </a:solidFill>
                <a:latin typeface="Calibri" panose="020F0502020204030204" pitchFamily="34" charset="0"/>
              </a:rPr>
              <a:t>Winney </a:t>
            </a:r>
            <a:r>
              <a:rPr lang="en-US" b="0" i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et al. </a:t>
            </a:r>
            <a:r>
              <a:rPr lang="en-US" noProof="0" dirty="0">
                <a:solidFill>
                  <a:srgbClr val="C00000"/>
                </a:solidFill>
                <a:latin typeface="Calibri" panose="020F0502020204030204" pitchFamily="34" charset="0"/>
              </a:rPr>
              <a:t>PRD 108, 054018</a:t>
            </a:r>
            <a:endParaRPr lang="en-US" sz="1800" b="0" noProof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Total cross section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Contribution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Naively Wilk’s theorem says</a:t>
                </a:r>
                <a:br>
                  <a:rPr lang="en-US" noProof="0" dirty="0"/>
                </a:br>
                <a:r>
                  <a:rPr lang="en-US" noProof="0" dirty="0"/>
                  <a:t>the single channel is unfavored at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noProof="0" dirty="0"/>
              </a:p>
              <a:p>
                <a:r>
                  <a:rPr lang="en-US" noProof="0" dirty="0"/>
                  <a:t>(no look elsewhere etc.),</a:t>
                </a:r>
              </a:p>
              <a:p>
                <a:r>
                  <a:rPr lang="en-US" noProof="0" dirty="0"/>
                  <a:t> indication but not the end of the story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Contribution of open charm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&gt;25%</m:t>
                    </m:r>
                  </m:oMath>
                </a14:m>
                <a:r>
                  <a:rPr lang="en-US" noProof="0" dirty="0"/>
                  <a:t> at 90% CL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949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Vector Meson Dominance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Since unitary model parametrize separately the production and scattering amplitude,</a:t>
            </a:r>
            <a:br>
              <a:rPr lang="en-US" sz="2000" noProof="0" dirty="0"/>
            </a:br>
            <a:r>
              <a:rPr lang="en-US" sz="2000" noProof="0" dirty="0"/>
              <a:t>one can compare with the predictions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noProof="0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6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600" noProof="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noProof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noProof="0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en-US" sz="2600" b="0" i="1" noProof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noProof="0" dirty="0"/>
                  <a:t> 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The value of the scattering amplitude at threshold is called scattering length</a:t>
            </a:r>
          </a:p>
          <a:p>
            <a:r>
              <a:rPr lang="en-US" sz="2200" noProof="0" dirty="0"/>
              <a:t>According to VMD, a small photoproduction cross sections implies a small scattering length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But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noProof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9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With the unitary model, the value of the amplitude at threshold is an unrelated parameter, the scattering length enters with the energy dependence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Vector Meson Dominance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VMD badly excluded, except for the poorly constrained 3C-R model</a:t>
            </a:r>
          </a:p>
          <a:p>
            <a:endParaRPr lang="en-US" noProof="0" dirty="0"/>
          </a:p>
          <a:p>
            <a:r>
              <a:rPr lang="en-US" noProof="0" dirty="0"/>
              <a:t>Scattering lengths generally of O(1fm), but smaller ones</a:t>
            </a:r>
            <a:br>
              <a:rPr lang="en-US" noProof="0" dirty="0"/>
            </a:br>
            <a:r>
              <a:rPr lang="en-US" noProof="0" dirty="0"/>
              <a:t>are not excluded</a:t>
            </a:r>
          </a:p>
          <a:p>
            <a:endParaRPr lang="en-US" noProof="0" dirty="0"/>
          </a:p>
          <a:p>
            <a:r>
              <a:rPr lang="en-US" noProof="0" dirty="0"/>
              <a:t>Crucial to constrain better these fits by measuring open charm final states</a:t>
            </a:r>
          </a:p>
        </p:txBody>
      </p:sp>
    </p:spTree>
    <p:extLst>
      <p:ext uri="{BB962C8B-B14F-4D97-AF65-F5344CB8AC3E}">
        <p14:creationId xmlns:p14="http://schemas.microsoft.com/office/powerpoint/2010/main" val="408701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noProof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noProof="0" dirty="0">
                    <a:solidFill>
                      <a:srgbClr val="3333FF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noProof="0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noProof="0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en-US" sz="2400" noProof="0" dirty="0">
                    <a:solidFill>
                      <a:srgbClr val="FF7C8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en-US" sz="2400" noProof="0" dirty="0"/>
              </a:p>
              <a:p>
                <a:pPr algn="ctr"/>
                <a:r>
                  <a:rPr lang="en-US" sz="2400" noProof="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en-US" sz="2400" noProof="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noProof="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en-US" noProof="0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noProof="0" dirty="0"/>
                  <a:t>)</a:t>
                </a: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b="0" i="1" noProof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noProof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noProof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noProof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noProof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noProof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noProof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noProof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noProof="0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Solve NR Schrödinger eq. </a:t>
            </a:r>
            <a:r>
              <a:rPr lang="en-US" sz="2000" b="1" noProof="0" dirty="0"/>
              <a:t>→</a:t>
            </a:r>
            <a:r>
              <a:rPr lang="en-US" sz="2000" noProof="0" dirty="0"/>
              <a:t> </a:t>
            </a:r>
            <a:r>
              <a:rPr lang="en-US" sz="2000" noProof="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en-US" noProof="0" dirty="0"/>
              <a:t>(HQET, NRQCD, </a:t>
            </a:r>
            <a:r>
              <a:rPr lang="en-US" noProof="0" dirty="0" err="1"/>
              <a:t>pNRQCD</a:t>
            </a:r>
            <a:r>
              <a:rPr lang="en-US" noProof="0" dirty="0"/>
              <a:t>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noProof="0" dirty="0"/>
              <a:t>Integrate out heavy DOF</a:t>
            </a:r>
          </a:p>
          <a:p>
            <a:pPr algn="ctr"/>
            <a:r>
              <a:rPr lang="en-US" sz="2000" b="1" noProof="0" dirty="0"/>
              <a:t>↓</a:t>
            </a:r>
            <a:r>
              <a:rPr lang="en-US" sz="2000" noProof="0" dirty="0"/>
              <a:t> </a:t>
            </a:r>
          </a:p>
          <a:p>
            <a:pPr algn="ctr"/>
            <a:r>
              <a:rPr lang="en-US" sz="2000" noProof="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en-US" sz="2000" noProof="0" dirty="0">
                <a:solidFill>
                  <a:srgbClr val="0000FF"/>
                </a:solidFill>
              </a:rPr>
            </a:br>
            <a:r>
              <a:rPr lang="en-US" sz="2000" noProof="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8F9ED-E57E-3116-31C1-6EFD3C4F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950FA0-BF0E-9A78-F493-EECF94F36B2E}"/>
              </a:ext>
            </a:extLst>
          </p:cNvPr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VMD is used to couple the incoming photon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to a vector quarkonium V </a:t>
            </a: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0577A29A-BED1-D217-E2F4-EED2953717FB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 err="1"/>
              <a:t>jpacPhoto</a:t>
            </a:r>
            <a:endParaRPr lang="en-US" sz="3600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4BDE0F-93BD-AC55-844C-684C32FD86C7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9" name="diagram.pdf" descr="diagram.pdf">
            <a:extLst>
              <a:ext uri="{FF2B5EF4-FFF2-40B4-BE49-F238E27FC236}">
                <a16:creationId xmlns:a16="http://schemas.microsoft.com/office/drawing/2014/main" id="{65150A37-9704-0C0E-15B5-CB80853C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6D89B52E-1333-D2A2-98AE-209748B38098}"/>
                  </a:ext>
                </a:extLst>
              </p:cNvPr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39" noProof="0" dirty="0"/>
              </a:p>
            </p:txBody>
          </p:sp>
        </mc:Choice>
        <mc:Fallback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6D89B52E-1333-D2A2-98AE-209748B38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8EF469B-5503-8C93-92E9-F3E89B38D5FB}"/>
              </a:ext>
            </a:extLst>
          </p:cNvPr>
          <p:cNvSpPr txBox="1"/>
          <p:nvPr/>
        </p:nvSpPr>
        <p:spPr>
          <a:xfrm>
            <a:off x="5379159" y="2387643"/>
            <a:ext cx="341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Albaladejo et al., PRD 102, 114010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Winney et al., PRD 106, 094009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Winney et al., PRD 109, 114035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6F4705-119C-0E57-A7A7-B65F7C47D28C}"/>
              </a:ext>
            </a:extLst>
          </p:cNvPr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20F86E-1586-89A8-6DF3-282CF964330C}"/>
              </a:ext>
            </a:extLst>
          </p:cNvPr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7FB0729-259A-7C52-D274-72E337F5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 descr="Immagine che contiene Segnale stradale, cartello, giallo&#10;&#10;Descrizione generata automaticamente">
            <a:extLst>
              <a:ext uri="{FF2B5EF4-FFF2-40B4-BE49-F238E27FC236}">
                <a16:creationId xmlns:a16="http://schemas.microsoft.com/office/drawing/2014/main" id="{91968255-893C-5420-9A86-0A2CBD91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63" y="5107990"/>
            <a:ext cx="783385" cy="716014"/>
          </a:xfrm>
          <a:prstGeom prst="rect">
            <a:avLst/>
          </a:prstGeom>
        </p:spPr>
      </p:pic>
      <p:sp>
        <p:nvSpPr>
          <p:cNvPr id="3" name="Oval 14">
            <a:extLst>
              <a:ext uri="{FF2B5EF4-FFF2-40B4-BE49-F238E27FC236}">
                <a16:creationId xmlns:a16="http://schemas.microsoft.com/office/drawing/2014/main" id="{6653AA55-9566-82FF-71DD-B3F621CCB6AA}"/>
              </a:ext>
            </a:extLst>
          </p:cNvPr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5">
                <a:extLst>
                  <a:ext uri="{FF2B5EF4-FFF2-40B4-BE49-F238E27FC236}">
                    <a16:creationId xmlns:a16="http://schemas.microsoft.com/office/drawing/2014/main" id="{BA4C3301-286C-DE63-0B86-A89EC001461F}"/>
                  </a:ext>
                </a:extLst>
              </p:cNvPr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noProof="0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>
          <p:sp>
            <p:nvSpPr>
              <p:cNvPr id="5" name="TextBox 15">
                <a:extLst>
                  <a:ext uri="{FF2B5EF4-FFF2-40B4-BE49-F238E27FC236}">
                    <a16:creationId xmlns:a16="http://schemas.microsoft.com/office/drawing/2014/main" id="{BA4C3301-286C-DE63-0B86-A89EC0014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>
                <a:blip r:embed="rId6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16">
            <a:extLst>
              <a:ext uri="{FF2B5EF4-FFF2-40B4-BE49-F238E27FC236}">
                <a16:creationId xmlns:a16="http://schemas.microsoft.com/office/drawing/2014/main" id="{DD4476F7-3AB4-A8AD-11EC-D5DBFAF4C35A}"/>
              </a:ext>
            </a:extLst>
          </p:cNvPr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6252AE63-9833-8B08-B7E7-1DD437E429C6}"/>
              </a:ext>
            </a:extLst>
          </p:cNvPr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Bottom vertex from standard photoproduction </a:t>
            </a:r>
            <a:r>
              <a:rPr lang="en-US" noProof="0" dirty="0" err="1">
                <a:solidFill>
                  <a:srgbClr val="FF0000"/>
                </a:solidFill>
              </a:rPr>
              <a:t>pheno</a:t>
            </a:r>
            <a:r>
              <a:rPr lang="en-US" noProof="0" dirty="0">
                <a:solidFill>
                  <a:srgbClr val="FF0000"/>
                </a:solidFill>
              </a:rPr>
              <a:t>,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46F021F9-B529-BCCF-D893-B6A4E2493C9A}"/>
              </a:ext>
            </a:extLst>
          </p:cNvPr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FBF410CD-4FCE-B31C-5977-10C650D78BC6}"/>
              </a:ext>
            </a:extLst>
          </p:cNvPr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534AA0E7-279F-5B4F-E646-3141DE88E55F}"/>
                  </a:ext>
                </a:extLst>
              </p:cNvPr>
              <p:cNvSpPr txBox="1"/>
              <p:nvPr/>
            </p:nvSpPr>
            <p:spPr>
              <a:xfrm>
                <a:off x="422083" y="1033996"/>
                <a:ext cx="8487185" cy="16159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We study near-threshold (LE) and high energies (HE) regimes with different formalisms</a:t>
                </a:r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In lack of strong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noProof="0" dirty="0"/>
                  <a:t>-channel footprints (resonances, thresholds), production can be described by dual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noProof="0" dirty="0"/>
                  <a:t>-channel exchanges</a:t>
                </a:r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Couplings extracted from data as much as possible, not relying on the nature of XYZ</a:t>
                </a:r>
              </a:p>
            </p:txBody>
          </p:sp>
        </mc:Choice>
        <mc:Fallback>
          <p:sp>
            <p:nvSpPr>
              <p:cNvPr id="1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534AA0E7-279F-5B4F-E646-3141DE88E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83" y="1033996"/>
                <a:ext cx="8487185" cy="1615913"/>
              </a:xfrm>
              <a:prstGeom prst="rect">
                <a:avLst/>
              </a:prstGeom>
              <a:blipFill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1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3" grpId="0" animBg="1"/>
      <p:bldP spid="3" grpId="0" animBg="1"/>
      <p:bldP spid="3" grpId="1" animBg="1"/>
      <p:bldP spid="5" grpId="0"/>
      <p:bldP spid="5" grpId="1"/>
      <p:bldP spid="7" grpId="0" animBg="1"/>
      <p:bldP spid="7" grpId="1" animBg="1"/>
      <p:bldP spid="8" grpId="0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Threshold vs. high energy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Spectroscopy opportunities at the EIC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noProof="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noProof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noProof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noProof="0" dirty="0"/>
                  <a:t>, exceeding unitarity bound, </a:t>
                </a:r>
                <a:r>
                  <a:rPr lang="en-US" sz="2000" noProof="0" dirty="0" err="1"/>
                  <a:t>Regge</a:t>
                </a:r>
                <a:r>
                  <a:rPr lang="en-US" sz="2000" noProof="0" dirty="0"/>
                  <a:t> physics kicks in:</a:t>
                </a:r>
                <a:br>
                  <a:rPr lang="en-US" sz="2000" noProof="0" dirty="0"/>
                </a:br>
                <a:r>
                  <a:rPr lang="en-US" sz="2000" noProof="0" dirty="0"/>
                  <a:t>Reggeized tower of particles with arbitrary spin at HE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US" sz="3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3000" noProof="0" dirty="0"/>
              </a:p>
            </p:txBody>
          </p:sp>
        </mc:Choice>
        <mc:Fallback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Holds at low energy,</a:t>
            </a:r>
            <a:br>
              <a:rPr lang="en-US" noProof="0" dirty="0"/>
            </a:br>
            <a:r>
              <a:rPr lang="en-US" noProof="0" dirty="0"/>
              <a:t>fixed spin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Holds at high energy, </a:t>
                </a:r>
                <a:br>
                  <a:rPr lang="en-US" noProof="0" dirty="0"/>
                </a:br>
                <a:r>
                  <a:rPr lang="en-US" noProof="0" dirty="0" err="1"/>
                  <a:t>resummation</a:t>
                </a:r>
                <a:br>
                  <a:rPr lang="en-US" noProof="0" dirty="0"/>
                </a:br>
                <a:r>
                  <a:rPr lang="en-US" noProof="0" dirty="0"/>
                  <a:t>of leading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noProof="0" dirty="0"/>
                  <a:t> power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If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noProof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noProof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58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1758" noProof="0" dirty="0"/>
                  <a:t>,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en-US" sz="1758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noProof="0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noProof="0" dirty="0"/>
              </a:p>
            </p:txBody>
          </p:sp>
        </mc:Choice>
        <mc:Fallback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noProof="0" dirty="0"/>
                  <a:t>The weak point of the whole approach is the use of VMD</a:t>
                </a:r>
                <a:br>
                  <a:rPr lang="en-US" noProof="0" dirty="0"/>
                </a:br>
                <a:r>
                  <a:rPr lang="en-US" noProof="0" dirty="0"/>
                  <a:t>While in the light sector it works reasonably, for heavy states is not justified</a:t>
                </a:r>
                <a:br>
                  <a:rPr lang="en-US" noProof="0" dirty="0"/>
                </a:br>
                <a:r>
                  <a:rPr lang="en-US" noProof="0" dirty="0"/>
                  <a:t>There are hints that it fails badly for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noProof="0" dirty="0"/>
                  <a:t> photoproduction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The X(3872) observed in purely hadronic and photonic </a:t>
                </a:r>
                <a:br>
                  <a:rPr lang="en-US" noProof="0" dirty="0"/>
                </a:br>
                <a:r>
                  <a:rPr lang="en-US" noProof="0" dirty="0"/>
                  <a:t>modes gives us unique clue to efficacy of VMD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Belle extracted the coupling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/>
                  <a:t>, </a:t>
                </a:r>
                <a:br>
                  <a:rPr lang="en-US" noProof="0" dirty="0"/>
                </a:br>
                <a:r>
                  <a:rPr lang="en-US" noProof="0" dirty="0"/>
                  <a:t>that can be compared with the VMD predictions </a:t>
                </a:r>
                <a:br>
                  <a:rPr lang="en-US" noProof="0" dirty="0"/>
                </a:br>
                <a:r>
                  <a:rPr lang="en-US" noProof="0" dirty="0"/>
                  <a:t>from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noProof="0" dirty="0"/>
              </a:p>
              <a:p>
                <a:endParaRPr lang="en-US" noProof="0" dirty="0"/>
              </a:p>
              <a:p>
                <a:r>
                  <a:rPr lang="en-US" noProof="0" dirty="0"/>
                  <a:t>Other estimates give results within a factor of 3</a:t>
                </a:r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3693319"/>
              </a:xfrm>
              <a:prstGeom prst="rect">
                <a:avLst/>
              </a:prstGeom>
              <a:blipFill>
                <a:blip r:embed="rId3"/>
                <a:stretch>
                  <a:fillRect l="-588" t="-9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442744A-713B-1E9B-466E-9031564A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9" y="5023218"/>
            <a:ext cx="3322895" cy="9539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FC3768-2921-4BA9-ADD2-0C346ACE3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63" y="2585838"/>
            <a:ext cx="3687537" cy="35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1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600" noProof="0" dirty="0"/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The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noProof="0" dirty="0"/>
                  <a:t> are charged charmoniumlike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noProof="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noProof="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noProof="0" dirty="0"/>
                  <a:t>-channel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noProof="0" dirty="0"/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noProof="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𝛚 and 𝛒 exchanges give main contributions:</a:t>
                </a:r>
                <a:br>
                  <a:rPr lang="en-US" sz="2000" noProof="0" dirty="0"/>
                </a:br>
                <a:endParaRPr lang="en-US" sz="2000" noProof="0" dirty="0"/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Large theory uncertainty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in the intermediate region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600" noProof="0" dirty="0"/>
                  <a:t> (vector)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en-US" sz="2000" noProof="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Existing data allow to put a 95% upper limit</a:t>
                </a:r>
                <a:br>
                  <a:rPr lang="en-US" noProof="0" dirty="0"/>
                </a:br>
                <a:r>
                  <a:rPr lang="en-US" noProof="0" dirty="0"/>
                  <a:t>on the ratio of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en-US" noProof="0" dirty="0"/>
                  <a:t> yields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Assuming previous formula, one gets:</a:t>
                </a:r>
                <a:br>
                  <a:rPr lang="en-US" noProof="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=930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b="0" noProof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en-US" sz="160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US" sz="1600" noProof="0" dirty="0" err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cfr</a:t>
                </a:r>
                <a:r>
                  <a:rPr lang="en-US" sz="160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. hep-ex/0603024, 2002.05641)</a:t>
                </a:r>
                <a:r>
                  <a:rPr lang="en-US" sz="1600" b="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b="0" i="1" noProof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=0.96%</m:t>
                    </m:r>
                  </m:oMath>
                </a14:m>
                <a:r>
                  <a:rPr lang="en-US" b="0" i="1" noProof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en-US" noProof="0" dirty="0"/>
                  <a:t> 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en-US" noProof="0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3229200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Semi-inclusive cross sections are typically larger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For small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noProof="0" dirty="0"/>
                  <a:t> and large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noProof="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The bottom vertex depends on the (known) total pion-nucleon cross section,</a:t>
                </a:r>
                <a:br>
                  <a:rPr lang="en-US" sz="2000" noProof="0" dirty="0"/>
                </a:br>
                <a:r>
                  <a:rPr lang="en-US" sz="2000" noProof="0" dirty="0"/>
                  <a:t>or encoded in the PDFs at large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noProof="0" dirty="0"/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blipFill>
                <a:blip r:embed="rId4"/>
                <a:stretch>
                  <a:fillRect l="-2083" t="-12253" b="-94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AFDF272-1D49-A60C-D526-8525E407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560" y="3192641"/>
            <a:ext cx="3072240" cy="29626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54457A-E5C9-739D-7931-736FA40A62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527"/>
          <a:stretch/>
        </p:blipFill>
        <p:spPr>
          <a:xfrm>
            <a:off x="2788641" y="3229200"/>
            <a:ext cx="3086751" cy="29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6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3E59-CC54-684D-F109-2F81217C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E47F2F2D-9E9E-A3DE-DE77-C7CAB38DEE5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(pion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899FF-A876-B1A9-C402-245158B4AB1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2A34E-865D-C059-F94C-DC0217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The bottom vertex depends on the (known) pion-proton total cross section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noProof="0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58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noProof="0" dirty="0"/>
                  <a:t> production</a:t>
                </a:r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F944F6C-0B87-1216-7086-ABCACBD1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798AE65-4F91-8B9A-1382-EDA9BD77E5A2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AF1E9-C334-BB1F-E0B4-F90F047DD4EC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The model is expected to hold in the highest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B5667A-D47B-A2A7-A113-7726A98FD7BC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642B5-7C4E-62B8-CA30-C5853EC72C3C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Model underestimates lower bins, conservative estimates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416A905-BC27-A8BA-A480-90CDACED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magine 230"/>
          <p:cNvPicPr/>
          <p:nvPr/>
        </p:nvPicPr>
        <p:blipFill>
          <a:blip r:embed="rId3"/>
          <a:stretch/>
        </p:blipFill>
        <p:spPr>
          <a:xfrm>
            <a:off x="5851798" y="1608228"/>
            <a:ext cx="3291636" cy="3330822"/>
          </a:xfrm>
          <a:prstGeom prst="rect">
            <a:avLst/>
          </a:prstGeom>
          <a:ln w="0">
            <a:noFill/>
          </a:ln>
        </p:spPr>
      </p:pic>
      <p:sp>
        <p:nvSpPr>
          <p:cNvPr id="232" name="CasellaDiTesto 231"/>
          <p:cNvSpPr txBox="1"/>
          <p:nvPr/>
        </p:nvSpPr>
        <p:spPr>
          <a:xfrm>
            <a:off x="65311" y="1673538"/>
            <a:ext cx="6041197" cy="2903367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The </a:t>
            </a:r>
            <a:r>
              <a:rPr lang="en-US" sz="1633" b="1" spc="-1" noProof="0" dirty="0" err="1">
                <a:solidFill>
                  <a:srgbClr val="41190D"/>
                </a:solidFill>
                <a:latin typeface="Courier New"/>
              </a:rPr>
              <a:t>ePIC</a:t>
            </a:r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 Low-Q2 Tagger extends the reach of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the central detector down to effectively Q</a:t>
            </a:r>
            <a:r>
              <a:rPr lang="en-US" sz="1633" b="1" spc="-1" baseline="33000" noProof="0" dirty="0">
                <a:solidFill>
                  <a:srgbClr val="41190D"/>
                </a:solidFill>
                <a:latin typeface="Courier New"/>
              </a:rPr>
              <a:t>2</a:t>
            </a:r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=0.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395511"/>
                </a:solidFill>
                <a:latin typeface="Courier New"/>
              </a:rPr>
              <a:t>Located after the first group of beamline steering and focusing magnets.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355269"/>
                </a:solidFill>
                <a:latin typeface="Courier New"/>
              </a:rPr>
              <a:t>Scattered electrons follow deflected through the magnetic optics into tagger facilitating momentum reconstruction through tagger tracks.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55215B"/>
                </a:solidFill>
                <a:latin typeface="Courier New"/>
              </a:rPr>
              <a:t>Trackers consisting of 4 layers of Timepix4 pixel detectors (50</a:t>
            </a:r>
            <a:r>
              <a:rPr lang="en-US" sz="1633" b="1" spc="-1" noProof="0" dirty="0">
                <a:solidFill>
                  <a:srgbClr val="55215B"/>
                </a:solidFill>
                <a:latin typeface="Courier New"/>
                <a:ea typeface="Courier New"/>
              </a:rPr>
              <a:t>μm pitch)</a:t>
            </a:r>
            <a:r>
              <a:rPr lang="en-US" sz="1633" b="1" spc="-1" noProof="0" dirty="0">
                <a:solidFill>
                  <a:srgbClr val="55215B"/>
                </a:solidFill>
                <a:latin typeface="Courier New"/>
              </a:rPr>
              <a:t>.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asellaDiTesto 232"/>
          <p:cNvSpPr txBox="1"/>
          <p:nvPr/>
        </p:nvSpPr>
        <p:spPr>
          <a:xfrm>
            <a:off x="737353" y="1908002"/>
            <a:ext cx="28834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41190D"/>
                </a:solidFill>
                <a:latin typeface="Courier New"/>
              </a:rPr>
              <a:t>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0AC9C70-1529-4596-C992-C89037D047DD}"/>
              </a:ext>
            </a:extLst>
          </p:cNvPr>
          <p:cNvGrpSpPr/>
          <p:nvPr/>
        </p:nvGrpSpPr>
        <p:grpSpPr>
          <a:xfrm>
            <a:off x="737353" y="4967246"/>
            <a:ext cx="7837228" cy="1214770"/>
            <a:chOff x="326552" y="4612499"/>
            <a:chExt cx="7837228" cy="1214770"/>
          </a:xfrm>
        </p:grpSpPr>
        <p:pic>
          <p:nvPicPr>
            <p:cNvPr id="230" name="Immagine 229"/>
            <p:cNvPicPr/>
            <p:nvPr/>
          </p:nvPicPr>
          <p:blipFill>
            <a:blip r:embed="rId4"/>
            <a:stretch/>
          </p:blipFill>
          <p:spPr>
            <a:xfrm>
              <a:off x="326552" y="4612499"/>
              <a:ext cx="7837228" cy="121477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Rettangolo 233"/>
            <p:cNvSpPr/>
            <p:nvPr/>
          </p:nvSpPr>
          <p:spPr>
            <a:xfrm>
              <a:off x="326552" y="4694136"/>
              <a:ext cx="5525246" cy="342879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US" sz="1633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Connettore diritto 234"/>
            <p:cNvSpPr/>
            <p:nvPr/>
          </p:nvSpPr>
          <p:spPr>
            <a:xfrm flipH="1">
              <a:off x="2318514" y="4906395"/>
              <a:ext cx="3102236" cy="0"/>
            </a:xfrm>
            <a:prstGeom prst="line">
              <a:avLst/>
            </a:prstGeom>
            <a:ln w="38160">
              <a:solidFill>
                <a:srgbClr val="3465A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8945" tIns="-58126" rIns="98945" bIns="-58126" anchor="ctr">
              <a:noAutofit/>
            </a:bodyPr>
            <a:lstStyle/>
            <a:p>
              <a:endParaRPr lang="en-US" sz="1633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CasellaDiTesto 235"/>
            <p:cNvSpPr txBox="1"/>
            <p:nvPr/>
          </p:nvSpPr>
          <p:spPr>
            <a:xfrm>
              <a:off x="1959308" y="4743119"/>
              <a:ext cx="347777" cy="314142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81638" tIns="40819" rIns="81638" bIns="40819" anchor="t">
              <a:noAutofit/>
            </a:bodyPr>
            <a:lstStyle/>
            <a:p>
              <a:r>
                <a:rPr lang="en-US" sz="1633" b="1" spc="-1" noProof="0" dirty="0">
                  <a:solidFill>
                    <a:srgbClr val="000000"/>
                  </a:solidFill>
                  <a:latin typeface="Arial"/>
                </a:rPr>
                <a:t>e-</a:t>
              </a:r>
              <a:endParaRPr lang="en-US" sz="1633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CasellaDiTesto 236"/>
            <p:cNvSpPr txBox="1"/>
            <p:nvPr/>
          </p:nvSpPr>
          <p:spPr>
            <a:xfrm>
              <a:off x="3167547" y="5494187"/>
              <a:ext cx="1237956" cy="23675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81638" tIns="40819" rIns="81638" bIns="40819" anchor="t">
              <a:noAutofit/>
            </a:bodyPr>
            <a:lstStyle/>
            <a:p>
              <a:r>
                <a:rPr lang="en-US" sz="1089" b="1" spc="-1" noProof="0" dirty="0">
                  <a:solidFill>
                    <a:srgbClr val="000000"/>
                  </a:solidFill>
                  <a:latin typeface="Arial"/>
                </a:rPr>
                <a:t>Central Detector</a:t>
              </a:r>
              <a:endParaRPr lang="en-US" sz="1089" spc="-1" noProof="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8" name="CasellaDiTesto 237"/>
          <p:cNvSpPr txBox="1"/>
          <p:nvPr/>
        </p:nvSpPr>
        <p:spPr>
          <a:xfrm>
            <a:off x="6269783" y="3371604"/>
            <a:ext cx="954509" cy="314142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FFFFD7"/>
                </a:solidFill>
                <a:latin typeface="Arial"/>
              </a:rPr>
              <a:t>Taggers</a:t>
            </a:r>
            <a:endParaRPr lang="en-US" sz="1633" spc="-1" noProof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Connettore diritto 238"/>
          <p:cNvSpPr/>
          <p:nvPr/>
        </p:nvSpPr>
        <p:spPr>
          <a:xfrm flipV="1">
            <a:off x="6694300" y="2816467"/>
            <a:ext cx="0" cy="489827"/>
          </a:xfrm>
          <a:prstGeom prst="line">
            <a:avLst/>
          </a:prstGeom>
          <a:ln w="1908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49309" rIns="90128" bIns="4930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onnettore diritto 239"/>
          <p:cNvSpPr/>
          <p:nvPr/>
        </p:nvSpPr>
        <p:spPr>
          <a:xfrm flipV="1">
            <a:off x="7151471" y="3469569"/>
            <a:ext cx="522482" cy="69882"/>
          </a:xfrm>
          <a:prstGeom prst="line">
            <a:avLst/>
          </a:prstGeom>
          <a:ln w="1908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20573" rIns="90128" bIns="20573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onnettore diritto 240"/>
          <p:cNvSpPr/>
          <p:nvPr/>
        </p:nvSpPr>
        <p:spPr>
          <a:xfrm flipH="1" flipV="1">
            <a:off x="6303091" y="2292679"/>
            <a:ext cx="2153932" cy="1243507"/>
          </a:xfrm>
          <a:prstGeom prst="line">
            <a:avLst/>
          </a:prstGeom>
          <a:ln w="1908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49309" rIns="90128" bIns="4930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asellaDiTesto 241"/>
          <p:cNvSpPr txBox="1"/>
          <p:nvPr/>
        </p:nvSpPr>
        <p:spPr>
          <a:xfrm>
            <a:off x="6204473" y="2000089"/>
            <a:ext cx="347777" cy="31414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FFFFFF"/>
                </a:solidFill>
                <a:latin typeface="Arial"/>
              </a:rPr>
              <a:t>e-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2A06F2E-A2D8-5102-61FA-02F188FE6A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EIC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noProof="0" dirty="0"/>
                  <a:t> Tagger – Glasgow University</a:t>
                </a:r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2A06F2E-A2D8-5102-61FA-02F188FE6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7">
            <a:extLst>
              <a:ext uri="{FF2B5EF4-FFF2-40B4-BE49-F238E27FC236}">
                <a16:creationId xmlns:a16="http://schemas.microsoft.com/office/drawing/2014/main" id="{36541F93-9EAD-62E7-96A7-657A0FDF19C6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7BFC923D-8303-B9D3-4C98-9455F946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magine 248"/>
          <p:cNvPicPr/>
          <p:nvPr/>
        </p:nvPicPr>
        <p:blipFill>
          <a:blip r:embed="rId3"/>
          <a:stretch/>
        </p:blipFill>
        <p:spPr>
          <a:xfrm>
            <a:off x="150214" y="2163365"/>
            <a:ext cx="3278574" cy="2552977"/>
          </a:xfrm>
          <a:prstGeom prst="rect">
            <a:avLst/>
          </a:prstGeom>
          <a:ln w="0">
            <a:noFill/>
          </a:ln>
        </p:spPr>
      </p:pic>
      <p:pic>
        <p:nvPicPr>
          <p:cNvPr id="250" name="Immagine 249"/>
          <p:cNvPicPr/>
          <p:nvPr/>
        </p:nvPicPr>
        <p:blipFill>
          <a:blip r:embed="rId4"/>
          <a:stretch/>
        </p:blipFill>
        <p:spPr>
          <a:xfrm>
            <a:off x="4075359" y="2130709"/>
            <a:ext cx="4904799" cy="3353681"/>
          </a:xfrm>
          <a:prstGeom prst="rect">
            <a:avLst/>
          </a:prstGeom>
          <a:ln w="0">
            <a:noFill/>
          </a:ln>
        </p:spPr>
      </p:pic>
      <p:sp>
        <p:nvSpPr>
          <p:cNvPr id="251" name="CasellaDiTesto 250"/>
          <p:cNvSpPr txBox="1"/>
          <p:nvPr/>
        </p:nvSpPr>
        <p:spPr>
          <a:xfrm>
            <a:off x="130621" y="4710464"/>
            <a:ext cx="4145241" cy="102243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158466"/>
                </a:solidFill>
                <a:latin typeface="Courier New"/>
              </a:rPr>
              <a:t>Low e- Energy acceptance limit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158466"/>
                </a:solidFill>
                <a:latin typeface="Courier New"/>
              </a:rPr>
              <a:t>by magnets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355269"/>
                </a:solidFill>
                <a:latin typeface="Courier New"/>
              </a:rPr>
              <a:t>High e- Energy acceptance limit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355269"/>
                </a:solidFill>
                <a:latin typeface="Courier New"/>
              </a:rPr>
              <a:t>by beam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ttangolo 251"/>
          <p:cNvSpPr/>
          <p:nvPr/>
        </p:nvSpPr>
        <p:spPr>
          <a:xfrm>
            <a:off x="4375786" y="4122672"/>
            <a:ext cx="326551" cy="16327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41190D"/>
              </a:solidFill>
              <a:latin typeface="Courier New"/>
            </a:endParaRPr>
          </a:p>
        </p:txBody>
      </p:sp>
      <p:sp>
        <p:nvSpPr>
          <p:cNvPr id="253" name="Rettangolo 252"/>
          <p:cNvSpPr/>
          <p:nvPr/>
        </p:nvSpPr>
        <p:spPr>
          <a:xfrm>
            <a:off x="6073853" y="4122672"/>
            <a:ext cx="326551" cy="16327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41190D"/>
              </a:solidFill>
              <a:latin typeface="Courier New"/>
            </a:endParaRPr>
          </a:p>
        </p:txBody>
      </p:sp>
      <p:sp>
        <p:nvSpPr>
          <p:cNvPr id="254" name="Rettangolo 253"/>
          <p:cNvSpPr/>
          <p:nvPr/>
        </p:nvSpPr>
        <p:spPr>
          <a:xfrm>
            <a:off x="7771919" y="4122672"/>
            <a:ext cx="326551" cy="16327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41190D"/>
              </a:solidFill>
              <a:latin typeface="Courier New"/>
            </a:endParaRPr>
          </a:p>
        </p:txBody>
      </p:sp>
      <p:sp>
        <p:nvSpPr>
          <p:cNvPr id="255" name="CasellaDiTesto 254"/>
          <p:cNvSpPr txBox="1"/>
          <p:nvPr/>
        </p:nvSpPr>
        <p:spPr>
          <a:xfrm>
            <a:off x="1012309" y="1771503"/>
            <a:ext cx="1408089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Acceptance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CasellaDiTesto 255"/>
          <p:cNvSpPr txBox="1"/>
          <p:nvPr/>
        </p:nvSpPr>
        <p:spPr>
          <a:xfrm>
            <a:off x="5714646" y="1771503"/>
            <a:ext cx="153250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41190D"/>
                </a:solidFill>
                <a:latin typeface="Courier New"/>
              </a:rPr>
              <a:t>Resolutions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asellaDiTesto 256"/>
          <p:cNvSpPr txBox="1"/>
          <p:nvPr/>
        </p:nvSpPr>
        <p:spPr>
          <a:xfrm rot="19440000">
            <a:off x="227280" y="3071177"/>
            <a:ext cx="2901081" cy="55187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3266" b="1" spc="-1" noProof="0" dirty="0">
                <a:solidFill>
                  <a:srgbClr val="FFFFFF">
                    <a:alpha val="50000"/>
                  </a:srgbClr>
                </a:solidFill>
                <a:latin typeface="Courier New"/>
              </a:rPr>
              <a:t>Preliminary</a:t>
            </a:r>
            <a:endParaRPr lang="en-US" sz="3266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CasellaDiTesto 257"/>
          <p:cNvSpPr txBox="1"/>
          <p:nvPr/>
        </p:nvSpPr>
        <p:spPr>
          <a:xfrm rot="19440000">
            <a:off x="5223840" y="3300090"/>
            <a:ext cx="2901081" cy="55187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3266" b="1" spc="-1" noProof="0" dirty="0">
                <a:solidFill>
                  <a:srgbClr val="FFFFFF">
                    <a:alpha val="50000"/>
                  </a:srgbClr>
                </a:solidFill>
                <a:latin typeface="Courier New"/>
              </a:rPr>
              <a:t>Preliminary</a:t>
            </a:r>
            <a:endParaRPr lang="en-US" sz="3266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CasellaDiTesto 258"/>
          <p:cNvSpPr txBox="1"/>
          <p:nvPr/>
        </p:nvSpPr>
        <p:spPr>
          <a:xfrm>
            <a:off x="2187893" y="5686199"/>
            <a:ext cx="6957173" cy="264506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C9211E"/>
                </a:solidFill>
                <a:latin typeface="Courier New"/>
              </a:rPr>
              <a:t>* Final design/performance  dependent on beam pipe/</a:t>
            </a:r>
            <a:r>
              <a:rPr lang="en-US" sz="1270" b="1" spc="-1" noProof="0" dirty="0" err="1">
                <a:solidFill>
                  <a:srgbClr val="C9211E"/>
                </a:solidFill>
                <a:latin typeface="Courier New"/>
              </a:rPr>
              <a:t>vaccuum</a:t>
            </a:r>
            <a:r>
              <a:rPr lang="en-US" sz="1270" b="1" spc="-1" noProof="0" dirty="0">
                <a:solidFill>
                  <a:srgbClr val="C9211E"/>
                </a:solidFill>
                <a:latin typeface="Courier New"/>
              </a:rPr>
              <a:t>/integration</a:t>
            </a:r>
          </a:p>
        </p:txBody>
      </p:sp>
      <p:sp>
        <p:nvSpPr>
          <p:cNvPr id="260" name="CasellaDiTesto 259"/>
          <p:cNvSpPr txBox="1"/>
          <p:nvPr/>
        </p:nvSpPr>
        <p:spPr>
          <a:xfrm>
            <a:off x="4936475" y="4295417"/>
            <a:ext cx="28834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000000"/>
                </a:solidFill>
                <a:latin typeface="Courier New"/>
              </a:rPr>
              <a:t>p</a:t>
            </a:r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61" name="CasellaDiTesto 260"/>
          <p:cNvSpPr txBox="1"/>
          <p:nvPr/>
        </p:nvSpPr>
        <p:spPr>
          <a:xfrm>
            <a:off x="6569230" y="4285947"/>
            <a:ext cx="329817" cy="395780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2177" b="1" spc="-1" noProof="0" dirty="0">
                <a:solidFill>
                  <a:srgbClr val="000000"/>
                </a:solidFill>
                <a:latin typeface="Courier New"/>
                <a:ea typeface="Courier New"/>
              </a:rPr>
              <a:t>θ</a:t>
            </a:r>
            <a:endParaRPr lang="en-US" sz="2177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62" name="CasellaDiTesto 261"/>
          <p:cNvSpPr txBox="1"/>
          <p:nvPr/>
        </p:nvSpPr>
        <p:spPr>
          <a:xfrm>
            <a:off x="8327055" y="4216719"/>
            <a:ext cx="329817" cy="395780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2177" b="1" spc="-1" noProof="0" dirty="0">
                <a:solidFill>
                  <a:srgbClr val="000000"/>
                </a:solidFill>
                <a:latin typeface="Courier New"/>
                <a:ea typeface="Courier New"/>
              </a:rPr>
              <a:t>φ</a:t>
            </a:r>
            <a:endParaRPr lang="en-US" sz="2177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3B6A84-DD4B-9549-7844-FD934E9EE72C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Idealistic Proposed Tagger</a:t>
            </a:r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A3DDC8A1-C2C0-8734-9638-1622B032DB9D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39B7C5FB-8B8C-7995-42A2-13A06565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Exotic landscape in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3600" noProof="0" dirty="0"/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009955" y="4382503"/>
                <a:ext cx="632080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noProof="0" dirty="0"/>
                  <a:t>A host of </a:t>
                </a:r>
                <a:r>
                  <a:rPr lang="en-US" noProof="0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en-US" noProof="0" dirty="0"/>
                  <a:t>have appeared</a:t>
                </a:r>
              </a:p>
              <a:p>
                <a:pPr algn="r"/>
                <a:r>
                  <a:rPr lang="en-US" noProof="0" dirty="0"/>
                  <a:t>decaying mostly into charmonium + light</a:t>
                </a:r>
                <a:br>
                  <a:rPr lang="en-US" noProof="0" dirty="0"/>
                </a:br>
                <a:r>
                  <a:rPr lang="en-US" noProof="0" dirty="0">
                    <a:solidFill>
                      <a:srgbClr val="0000FF"/>
                    </a:solidFill>
                  </a:rPr>
                  <a:t>Hardly reconciled </a:t>
                </a:r>
                <a:r>
                  <a:rPr lang="en-US" noProof="0" dirty="0"/>
                  <a:t>with usual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noProof="0" dirty="0"/>
                  <a:t> </a:t>
                </a:r>
                <a:r>
                  <a:rPr lang="en-US" noProof="0" dirty="0" err="1"/>
                  <a:t>pheno</a:t>
                </a:r>
                <a:endParaRPr lang="en-US" noProof="0" dirty="0"/>
              </a:p>
              <a:p>
                <a:pPr algn="r"/>
                <a:r>
                  <a:rPr lang="en-US" sz="1800" noProof="0" dirty="0">
                    <a:solidFill>
                      <a:srgbClr val="FF0000"/>
                    </a:solidFill>
                  </a:rPr>
                  <a:t>Scarce consistency</a:t>
                </a:r>
                <a:r>
                  <a:rPr lang="en-US" sz="1800" noProof="0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noProof="0" dirty="0"/>
                  <a:t>between various</a:t>
                </a:r>
                <a:r>
                  <a:rPr lang="en-US" noProof="0" dirty="0"/>
                  <a:t> </a:t>
                </a:r>
                <a:r>
                  <a:rPr lang="en-US" sz="1800" noProof="0" dirty="0"/>
                  <a:t>production mechanisms</a:t>
                </a:r>
              </a:p>
              <a:p>
                <a:pPr algn="r"/>
                <a:endParaRPr lang="en-US" noProof="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955" y="4382503"/>
                <a:ext cx="6320807" cy="1477328"/>
              </a:xfrm>
              <a:prstGeom prst="rect">
                <a:avLst/>
              </a:prstGeom>
              <a:blipFill>
                <a:blip r:embed="rId5"/>
                <a:stretch>
                  <a:fillRect t="-2479" r="-7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magine 351"/>
          <p:cNvPicPr/>
          <p:nvPr/>
        </p:nvPicPr>
        <p:blipFill>
          <a:blip r:embed="rId3"/>
          <a:stretch/>
        </p:blipFill>
        <p:spPr>
          <a:xfrm>
            <a:off x="751068" y="2441260"/>
            <a:ext cx="2818137" cy="3249184"/>
          </a:xfrm>
          <a:prstGeom prst="rect">
            <a:avLst/>
          </a:prstGeom>
          <a:ln w="0">
            <a:noFill/>
          </a:ln>
        </p:spPr>
      </p:pic>
      <p:sp>
        <p:nvSpPr>
          <p:cNvPr id="353" name="Rettangolo 352"/>
          <p:cNvSpPr/>
          <p:nvPr/>
        </p:nvSpPr>
        <p:spPr>
          <a:xfrm>
            <a:off x="3036927" y="2441260"/>
            <a:ext cx="391861" cy="440844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54" name="Rettangolo 353"/>
          <p:cNvSpPr/>
          <p:nvPr/>
        </p:nvSpPr>
        <p:spPr>
          <a:xfrm>
            <a:off x="1730722" y="3780120"/>
            <a:ext cx="391861" cy="440844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55" name="CasellaDiTesto 354"/>
          <p:cNvSpPr txBox="1"/>
          <p:nvPr/>
        </p:nvSpPr>
        <p:spPr>
          <a:xfrm>
            <a:off x="2383824" y="2326967"/>
            <a:ext cx="1926652" cy="4911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2540" spc="-1" noProof="0" dirty="0" err="1">
                <a:solidFill>
                  <a:srgbClr val="611729"/>
                </a:solidFill>
                <a:latin typeface="Courier Prime"/>
              </a:rPr>
              <a:t>X,Y,</a:t>
            </a:r>
            <a:r>
              <a:rPr lang="en-US" sz="2540" spc="-1" noProof="0" dirty="0" err="1">
                <a:solidFill>
                  <a:srgbClr val="611729"/>
                </a:solidFill>
                <a:latin typeface="DejaVu Sans"/>
                <a:ea typeface="DejaVu Sans"/>
              </a:rPr>
              <a:t>ψ</a:t>
            </a:r>
            <a:r>
              <a:rPr lang="en-US" sz="2540" spc="-1" noProof="0" dirty="0">
                <a:solidFill>
                  <a:srgbClr val="611729"/>
                </a:solidFill>
                <a:latin typeface="Courier Prime"/>
                <a:ea typeface="DejaVu Sans"/>
              </a:rPr>
              <a:t>(2s)</a:t>
            </a:r>
            <a:endParaRPr lang="en-US" sz="254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asellaDiTesto 355"/>
          <p:cNvSpPr txBox="1"/>
          <p:nvPr/>
        </p:nvSpPr>
        <p:spPr>
          <a:xfrm>
            <a:off x="1175585" y="2408604"/>
            <a:ext cx="288345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611729"/>
                </a:solidFill>
                <a:latin typeface="Courier Prime"/>
              </a:rPr>
              <a:t>*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Immagine 356"/>
          <p:cNvPicPr/>
          <p:nvPr/>
        </p:nvPicPr>
        <p:blipFill>
          <a:blip r:embed="rId4"/>
          <a:stretch/>
        </p:blipFill>
        <p:spPr>
          <a:xfrm>
            <a:off x="4408441" y="2359622"/>
            <a:ext cx="4725196" cy="3219795"/>
          </a:xfrm>
          <a:prstGeom prst="rect">
            <a:avLst/>
          </a:prstGeom>
          <a:ln w="0">
            <a:noFill/>
          </a:ln>
        </p:spPr>
      </p:pic>
      <p:sp>
        <p:nvSpPr>
          <p:cNvPr id="358" name="CasellaDiTesto 357"/>
          <p:cNvSpPr txBox="1"/>
          <p:nvPr/>
        </p:nvSpPr>
        <p:spPr>
          <a:xfrm>
            <a:off x="3787994" y="5177758"/>
            <a:ext cx="3559408" cy="447049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C9211E"/>
                </a:solidFill>
                <a:latin typeface="Courier New"/>
                <a:ea typeface="Noto Sans CJK SC"/>
              </a:rPr>
              <a:t>* only </a:t>
            </a:r>
            <a:r>
              <a:rPr lang="en-US" sz="1270" b="1" spc="-1" noProof="0" dirty="0">
                <a:solidFill>
                  <a:srgbClr val="C9211E"/>
                </a:solidFill>
                <a:latin typeface="Courier New"/>
              </a:rPr>
              <a:t>J/</a:t>
            </a:r>
            <a:r>
              <a:rPr lang="en-US" sz="1270" b="1" spc="-1" noProof="0" dirty="0">
                <a:solidFill>
                  <a:srgbClr val="C9211E"/>
                </a:solidFill>
                <a:latin typeface="Courier New"/>
                <a:ea typeface="DejaVu Sans"/>
              </a:rPr>
              <a:t>ψ from given Meson decays.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C9211E"/>
                </a:solidFill>
                <a:latin typeface="Courier New"/>
                <a:ea typeface="DejaVu Sans"/>
              </a:rPr>
              <a:t>Many more actual J/ψ production.</a:t>
            </a:r>
            <a:r>
              <a:rPr lang="en-US" sz="1270" b="1" spc="-1" noProof="0" dirty="0">
                <a:solidFill>
                  <a:srgbClr val="C9211E"/>
                </a:solidFill>
                <a:latin typeface="Courier New"/>
              </a:rPr>
              <a:t> 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CasellaDiTesto 358"/>
          <p:cNvSpPr txBox="1"/>
          <p:nvPr/>
        </p:nvSpPr>
        <p:spPr>
          <a:xfrm>
            <a:off x="6008542" y="3078034"/>
            <a:ext cx="288345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C9211E"/>
                </a:solidFill>
                <a:latin typeface="Courier Prime"/>
              </a:rPr>
              <a:t>*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asellaDiTesto 359"/>
          <p:cNvSpPr txBox="1"/>
          <p:nvPr/>
        </p:nvSpPr>
        <p:spPr>
          <a:xfrm>
            <a:off x="6008542" y="2163691"/>
            <a:ext cx="2901081" cy="563301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4E102D"/>
                </a:solidFill>
                <a:latin typeface="Courier Prime"/>
              </a:rPr>
              <a:t>ecce-note-phys-2021-12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asellaDiTesto 360"/>
          <p:cNvSpPr txBox="1"/>
          <p:nvPr/>
        </p:nvSpPr>
        <p:spPr>
          <a:xfrm>
            <a:off x="97966" y="1510262"/>
            <a:ext cx="6633561" cy="78731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 err="1">
                <a:solidFill>
                  <a:srgbClr val="395511"/>
                </a:solidFill>
                <a:latin typeface="Courier New"/>
              </a:rPr>
              <a:t>ePIC</a:t>
            </a:r>
            <a:r>
              <a:rPr lang="en-US" sz="1633" b="1" spc="-1" noProof="0" dirty="0">
                <a:solidFill>
                  <a:srgbClr val="395511"/>
                </a:solidFill>
                <a:latin typeface="Courier New"/>
              </a:rPr>
              <a:t> design/simulation/reconstruction in progress. 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2A6099"/>
                </a:solidFill>
                <a:latin typeface="Courier New"/>
              </a:rPr>
              <a:t>Can consider previous studies instead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8D281E"/>
                </a:solidFill>
                <a:latin typeface="Courier New"/>
              </a:rPr>
              <a:t>But Tagger acceptance too high here (factor several)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asellaDiTesto 361"/>
          <p:cNvSpPr txBox="1"/>
          <p:nvPr/>
        </p:nvSpPr>
        <p:spPr>
          <a:xfrm>
            <a:off x="3787994" y="5722772"/>
            <a:ext cx="3361191" cy="29063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451" b="1" spc="-1" noProof="0" dirty="0">
                <a:solidFill>
                  <a:srgbClr val="3465A4"/>
                </a:solidFill>
                <a:latin typeface="Courier New"/>
                <a:ea typeface="Noto Sans CJK SC"/>
              </a:rPr>
              <a:t>* COMPASS measured 314 </a:t>
            </a:r>
            <a:r>
              <a:rPr lang="en-US" sz="1451" b="1" spc="-1" noProof="0" dirty="0">
                <a:solidFill>
                  <a:srgbClr val="3465A4"/>
                </a:solidFill>
                <a:latin typeface="Courier New"/>
                <a:ea typeface="DejaVu Sans"/>
              </a:rPr>
              <a:t>ψ(2s)</a:t>
            </a:r>
            <a:r>
              <a:rPr lang="en-US" sz="1451" b="1" spc="-1" noProof="0" dirty="0">
                <a:solidFill>
                  <a:srgbClr val="3465A4"/>
                </a:solidFill>
                <a:latin typeface="Courier New"/>
              </a:rPr>
              <a:t> </a:t>
            </a:r>
            <a:endParaRPr lang="en-US" sz="1451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1CB4D4-5D5F-304B-E75A-9C8639D5023E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Exotics with EIC : ECCE</a:t>
            </a:r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7350F5B4-514D-5E37-184F-DA749830736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46960AB6-AAEF-9087-FB5F-3BF9F907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asellaDiTesto 363"/>
          <p:cNvSpPr txBox="1"/>
          <p:nvPr/>
        </p:nvSpPr>
        <p:spPr>
          <a:xfrm>
            <a:off x="65311" y="5624807"/>
            <a:ext cx="1632756" cy="387616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fld id="{F130CBE5-96D1-4EF0-BB39-3231416C81A1}" type="slidenum">
              <a:rPr lang="en-US" sz="1633" spc="-1" noProof="0" smtClean="0">
                <a:solidFill>
                  <a:srgbClr val="000000"/>
                </a:solidFill>
                <a:latin typeface="Arial"/>
              </a:rPr>
              <a:t>31</a:t>
            </a:fld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9" name="Immagine 368"/>
          <p:cNvPicPr/>
          <p:nvPr/>
        </p:nvPicPr>
        <p:blipFill>
          <a:blip r:embed="rId3"/>
          <a:stretch/>
        </p:blipFill>
        <p:spPr>
          <a:xfrm>
            <a:off x="65310" y="1650680"/>
            <a:ext cx="4571717" cy="773926"/>
          </a:xfrm>
          <a:prstGeom prst="rect">
            <a:avLst/>
          </a:prstGeom>
          <a:ln w="0">
            <a:noFill/>
          </a:ln>
        </p:spPr>
      </p:pic>
      <p:pic>
        <p:nvPicPr>
          <p:cNvPr id="370" name="Immagine 369"/>
          <p:cNvPicPr/>
          <p:nvPr/>
        </p:nvPicPr>
        <p:blipFill>
          <a:blip r:embed="rId4"/>
          <a:stretch/>
        </p:blipFill>
        <p:spPr>
          <a:xfrm>
            <a:off x="2677720" y="2202551"/>
            <a:ext cx="2739764" cy="679226"/>
          </a:xfrm>
          <a:prstGeom prst="rect">
            <a:avLst/>
          </a:prstGeom>
          <a:ln w="0">
            <a:noFill/>
          </a:ln>
        </p:spPr>
      </p:pic>
      <p:sp>
        <p:nvSpPr>
          <p:cNvPr id="371" name="CasellaDiTesto 370"/>
          <p:cNvSpPr txBox="1"/>
          <p:nvPr/>
        </p:nvSpPr>
        <p:spPr>
          <a:xfrm>
            <a:off x="91108" y="2555226"/>
            <a:ext cx="4782669" cy="56330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noProof="0" dirty="0">
                <a:solidFill>
                  <a:srgbClr val="611729"/>
                </a:solidFill>
                <a:latin typeface="Courier New"/>
              </a:rPr>
              <a:t>Bottom vertex =&gt; SAID pion scattering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Immagine 371"/>
          <p:cNvPicPr/>
          <p:nvPr/>
        </p:nvPicPr>
        <p:blipFill>
          <a:blip r:embed="rId5"/>
          <a:stretch/>
        </p:blipFill>
        <p:spPr>
          <a:xfrm>
            <a:off x="6073852" y="1706193"/>
            <a:ext cx="2217283" cy="2991209"/>
          </a:xfrm>
          <a:prstGeom prst="rect">
            <a:avLst/>
          </a:prstGeom>
          <a:ln w="0">
            <a:noFill/>
          </a:ln>
        </p:spPr>
      </p:pic>
      <p:sp>
        <p:nvSpPr>
          <p:cNvPr id="373" name="CasellaDiTesto 372"/>
          <p:cNvSpPr txBox="1"/>
          <p:nvPr/>
        </p:nvSpPr>
        <p:spPr>
          <a:xfrm>
            <a:off x="8323790" y="1640883"/>
            <a:ext cx="950264" cy="698166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996" spc="-1" noProof="0" dirty="0">
                <a:solidFill>
                  <a:srgbClr val="611729"/>
                </a:solidFill>
                <a:latin typeface="Courier Prime"/>
              </a:rPr>
              <a:t>= </a:t>
            </a:r>
            <a:r>
              <a:rPr lang="en-US" sz="1996" spc="-1" noProof="0" dirty="0" err="1">
                <a:solidFill>
                  <a:srgbClr val="611729"/>
                </a:solidFill>
                <a:latin typeface="Courier Prime"/>
              </a:rPr>
              <a:t>Z</a:t>
            </a:r>
            <a:r>
              <a:rPr lang="en-US" sz="1996" spc="-1" baseline="-33000" noProof="0" dirty="0" err="1">
                <a:solidFill>
                  <a:srgbClr val="611729"/>
                </a:solidFill>
                <a:latin typeface="Courier Prime"/>
              </a:rPr>
              <a:t>c</a:t>
            </a:r>
            <a:endParaRPr lang="en-US" sz="1996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CasellaDiTesto 373"/>
          <p:cNvSpPr txBox="1"/>
          <p:nvPr/>
        </p:nvSpPr>
        <p:spPr>
          <a:xfrm>
            <a:off x="8261745" y="3796121"/>
            <a:ext cx="1012309" cy="731801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2177" spc="-1" noProof="0" dirty="0">
                <a:solidFill>
                  <a:srgbClr val="611729"/>
                </a:solidFill>
                <a:latin typeface="Courier Prime"/>
              </a:rPr>
              <a:t>= p</a:t>
            </a:r>
            <a:r>
              <a:rPr lang="en-US" sz="2177" spc="-1" noProof="0" dirty="0">
                <a:solidFill>
                  <a:srgbClr val="611729"/>
                </a:solidFill>
                <a:latin typeface="Times New Roman"/>
                <a:ea typeface="Times New Roman"/>
              </a:rPr>
              <a:t>π</a:t>
            </a:r>
            <a:r>
              <a:rPr lang="en-US" sz="2177" spc="-1" baseline="33000" noProof="0" dirty="0">
                <a:solidFill>
                  <a:srgbClr val="611729"/>
                </a:solidFill>
                <a:latin typeface="Courier Prime"/>
              </a:rPr>
              <a:t>-</a:t>
            </a:r>
            <a:endParaRPr lang="en-US" sz="2177" spc="-1" noProof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Immagine 374"/>
          <p:cNvPicPr/>
          <p:nvPr/>
        </p:nvPicPr>
        <p:blipFill>
          <a:blip r:embed="rId6"/>
          <a:stretch/>
        </p:blipFill>
        <p:spPr>
          <a:xfrm>
            <a:off x="65311" y="3208328"/>
            <a:ext cx="5877921" cy="2736499"/>
          </a:xfrm>
          <a:prstGeom prst="rect">
            <a:avLst/>
          </a:prstGeom>
          <a:ln w="0">
            <a:noFill/>
          </a:ln>
        </p:spPr>
      </p:pic>
      <p:sp>
        <p:nvSpPr>
          <p:cNvPr id="376" name="CasellaDiTesto 375"/>
          <p:cNvSpPr txBox="1"/>
          <p:nvPr/>
        </p:nvSpPr>
        <p:spPr>
          <a:xfrm>
            <a:off x="5812611" y="4743119"/>
            <a:ext cx="3283799" cy="1027330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Inclusive higher at high W =&gt;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158466"/>
                </a:solidFill>
                <a:latin typeface="Courier New"/>
              </a:rPr>
              <a:t> Better meson detection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158466"/>
                </a:solidFill>
                <a:latin typeface="Courier New"/>
              </a:rPr>
              <a:t> - more transverse momentum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2A6099"/>
                </a:solidFill>
                <a:latin typeface="Courier New"/>
              </a:rPr>
              <a:t> Better e-’ detection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2A6099"/>
                </a:solidFill>
                <a:latin typeface="Courier New"/>
              </a:rPr>
              <a:t> - higher acceptance at lower P</a:t>
            </a:r>
            <a:r>
              <a:rPr lang="en-US" sz="1270" b="1" spc="-1" baseline="-33000" noProof="0" dirty="0">
                <a:solidFill>
                  <a:srgbClr val="2A6099"/>
                </a:solidFill>
                <a:latin typeface="Courier New"/>
              </a:rPr>
              <a:t>e’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asellaDiTesto 376"/>
          <p:cNvSpPr txBox="1"/>
          <p:nvPr/>
        </p:nvSpPr>
        <p:spPr>
          <a:xfrm>
            <a:off x="3690029" y="4238598"/>
            <a:ext cx="786009" cy="350389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907" b="1" spc="-1" noProof="0" dirty="0">
                <a:solidFill>
                  <a:srgbClr val="2A6099"/>
                </a:solidFill>
                <a:latin typeface="Courier Prime"/>
              </a:rPr>
              <a:t>exclusive</a:t>
            </a:r>
            <a:endParaRPr lang="en-US" sz="907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907" b="1" spc="-1" noProof="0" dirty="0">
                <a:solidFill>
                  <a:srgbClr val="2A6099"/>
                </a:solidFill>
                <a:latin typeface="Courier Prime"/>
              </a:rPr>
              <a:t>neutron</a:t>
            </a:r>
            <a:endParaRPr lang="en-US" sz="907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asellaDiTesto 377"/>
          <p:cNvSpPr txBox="1"/>
          <p:nvPr/>
        </p:nvSpPr>
        <p:spPr>
          <a:xfrm>
            <a:off x="1012636" y="4238924"/>
            <a:ext cx="786009" cy="37259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907" b="1" spc="-1" noProof="0" dirty="0">
                <a:solidFill>
                  <a:srgbClr val="2A6099"/>
                </a:solidFill>
                <a:latin typeface="Courier Prime"/>
              </a:rPr>
              <a:t>exclusive</a:t>
            </a:r>
            <a:endParaRPr lang="en-US" sz="907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907" b="1" spc="-1" noProof="0" dirty="0">
                <a:solidFill>
                  <a:srgbClr val="2A6099"/>
                </a:solidFill>
                <a:latin typeface="Courier Prime"/>
                <a:ea typeface="Courier Prime"/>
              </a:rPr>
              <a:t>Δ++ </a:t>
            </a:r>
            <a:endParaRPr lang="en-US" sz="907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onnettore diritto 378"/>
          <p:cNvSpPr/>
          <p:nvPr/>
        </p:nvSpPr>
        <p:spPr>
          <a:xfrm>
            <a:off x="1371516" y="4449223"/>
            <a:ext cx="326551" cy="0"/>
          </a:xfrm>
          <a:prstGeom prst="line">
            <a:avLst/>
          </a:prstGeom>
          <a:ln w="12600">
            <a:solidFill>
              <a:srgbClr val="3465A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-46370" rIns="87189" bIns="-46370" anchor="ctr">
            <a:noAutofit/>
          </a:bodyPr>
          <a:lstStyle/>
          <a:p>
            <a:endParaRPr lang="en-US" sz="1633" spc="-1" noProof="0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80" name="Connettore diritto 379"/>
          <p:cNvSpPr/>
          <p:nvPr/>
        </p:nvSpPr>
        <p:spPr>
          <a:xfrm>
            <a:off x="4310476" y="4449223"/>
            <a:ext cx="326551" cy="0"/>
          </a:xfrm>
          <a:prstGeom prst="line">
            <a:avLst/>
          </a:prstGeom>
          <a:ln w="12600">
            <a:solidFill>
              <a:srgbClr val="3465A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-46370" rIns="87189" bIns="-46370" anchor="ctr">
            <a:noAutofit/>
          </a:bodyPr>
          <a:lstStyle/>
          <a:p>
            <a:endParaRPr lang="en-US" sz="1633" spc="-1" noProof="0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81" name="CasellaDiTesto 380"/>
          <p:cNvSpPr txBox="1"/>
          <p:nvPr/>
        </p:nvSpPr>
        <p:spPr>
          <a:xfrm>
            <a:off x="587793" y="3338949"/>
            <a:ext cx="391861" cy="363778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633" spc="-1" baseline="-33000" noProof="0" dirty="0" err="1">
                <a:solidFill>
                  <a:srgbClr val="000000"/>
                </a:solidFill>
                <a:latin typeface="Arial"/>
              </a:rPr>
              <a:t>c</a:t>
            </a:r>
            <a:r>
              <a:rPr lang="en-US" sz="1633" spc="-1" baseline="33000" noProof="0" dirty="0">
                <a:solidFill>
                  <a:srgbClr val="000000"/>
                </a:solidFill>
                <a:latin typeface="Arial"/>
              </a:rPr>
              <a:t>-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CasellaDiTesto 381"/>
          <p:cNvSpPr txBox="1"/>
          <p:nvPr/>
        </p:nvSpPr>
        <p:spPr>
          <a:xfrm>
            <a:off x="3461443" y="3338949"/>
            <a:ext cx="422231" cy="363778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633" spc="-1" baseline="-33000" noProof="0" dirty="0" err="1">
                <a:solidFill>
                  <a:srgbClr val="000000"/>
                </a:solidFill>
                <a:latin typeface="Arial"/>
              </a:rPr>
              <a:t>c</a:t>
            </a:r>
            <a:r>
              <a:rPr lang="en-US" sz="1633" spc="-1" baseline="33000" noProof="0" dirty="0">
                <a:solidFill>
                  <a:srgbClr val="000000"/>
                </a:solidFill>
                <a:latin typeface="Arial"/>
              </a:rPr>
              <a:t>+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Ovale 382"/>
          <p:cNvSpPr/>
          <p:nvPr/>
        </p:nvSpPr>
        <p:spPr>
          <a:xfrm>
            <a:off x="4180182" y="5102652"/>
            <a:ext cx="751068" cy="130620"/>
          </a:xfrm>
          <a:prstGeom prst="ellipse">
            <a:avLst/>
          </a:prstGeom>
          <a:solidFill>
            <a:srgbClr val="FF4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5AF03C5-9DF9-A89F-5072-3ACA0B9FC74E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Z production @EIC</a:t>
            </a:r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1DC36420-9B3C-6FAF-F074-6E389D622886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26689CC7-0822-3B67-7563-1F4BAAD4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48A1E80-7AFC-6EE0-1C75-784848DFABFD}"/>
              </a:ext>
            </a:extLst>
          </p:cNvPr>
          <p:cNvSpPr/>
          <p:nvPr/>
        </p:nvSpPr>
        <p:spPr>
          <a:xfrm>
            <a:off x="0" y="1465044"/>
            <a:ext cx="9110778" cy="458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4" name="Rettangolo 383"/>
          <p:cNvSpPr/>
          <p:nvPr/>
        </p:nvSpPr>
        <p:spPr>
          <a:xfrm>
            <a:off x="6824920" y="1869469"/>
            <a:ext cx="2285858" cy="4018212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91" name="Immagine 390"/>
          <p:cNvPicPr/>
          <p:nvPr/>
        </p:nvPicPr>
        <p:blipFill>
          <a:blip r:embed="rId3"/>
          <a:stretch/>
        </p:blipFill>
        <p:spPr>
          <a:xfrm>
            <a:off x="-32655" y="1706193"/>
            <a:ext cx="7184126" cy="3859835"/>
          </a:xfrm>
          <a:prstGeom prst="rect">
            <a:avLst/>
          </a:prstGeom>
          <a:ln w="0">
            <a:noFill/>
          </a:ln>
        </p:spPr>
      </p:pic>
      <p:sp>
        <p:nvSpPr>
          <p:cNvPr id="392" name="CasellaDiTesto 391"/>
          <p:cNvSpPr txBox="1"/>
          <p:nvPr/>
        </p:nvSpPr>
        <p:spPr>
          <a:xfrm>
            <a:off x="6753732" y="3343521"/>
            <a:ext cx="2403417" cy="2544160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“Simulations” with 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Eic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-smear </a:t>
            </a:r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fastmc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10fb-1 (~2 weeks)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Semi-</a:t>
            </a:r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inc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  <a:ea typeface="DejaVu Sans"/>
              </a:rPr>
              <a:t>σ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30% lower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But weighted to high W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=&gt; better e- acceptance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  better Z+ acceptance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Do not detect </a:t>
            </a:r>
            <a:r>
              <a:rPr lang="en-US" sz="1270" b="1" spc="-1" noProof="0" dirty="0">
                <a:solidFill>
                  <a:srgbClr val="611729"/>
                </a:solidFill>
                <a:latin typeface="DejaVu Sans"/>
                <a:ea typeface="DejaVu Sans"/>
              </a:rPr>
              <a:t>Δ</a:t>
            </a:r>
            <a:r>
              <a:rPr lang="en-US" sz="1270" b="1" spc="-1" baseline="33000" noProof="0" dirty="0">
                <a:solidFill>
                  <a:srgbClr val="611729"/>
                </a:solidFill>
                <a:latin typeface="Courier New"/>
              </a:rPr>
              <a:t>0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asellaDiTesto 392"/>
          <p:cNvSpPr txBox="1"/>
          <p:nvPr/>
        </p:nvSpPr>
        <p:spPr>
          <a:xfrm>
            <a:off x="1763377" y="2163365"/>
            <a:ext cx="564607" cy="4607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 err="1">
                <a:solidFill>
                  <a:srgbClr val="2A6099"/>
                </a:solidFill>
                <a:latin typeface="Courier Prime"/>
              </a:rPr>
              <a:t>Z</a:t>
            </a:r>
            <a:r>
              <a:rPr lang="en-US" sz="1270" b="1" spc="-1" baseline="33000" noProof="0" dirty="0" err="1">
                <a:solidFill>
                  <a:srgbClr val="2A6099"/>
                </a:solidFill>
                <a:latin typeface="Courier Prime"/>
              </a:rPr>
              <a:t>+</a:t>
            </a:r>
            <a:r>
              <a:rPr lang="en-US" sz="1270" b="1" spc="-1" noProof="0" dirty="0" err="1">
                <a:solidFill>
                  <a:srgbClr val="2A6099"/>
                </a:solidFill>
                <a:latin typeface="Courier Prime"/>
              </a:rPr>
              <a:t>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noProof="0" dirty="0">
                <a:solidFill>
                  <a:srgbClr val="C9211E"/>
                </a:solidFill>
                <a:latin typeface="Courier Prime"/>
              </a:rPr>
              <a:t>Z</a:t>
            </a:r>
            <a:r>
              <a:rPr lang="en-US" sz="1270" b="1" spc="-1" baseline="33000" noProof="0" dirty="0">
                <a:solidFill>
                  <a:srgbClr val="C9211E"/>
                </a:solidFill>
                <a:latin typeface="Courier Prime"/>
              </a:rPr>
              <a:t>+</a:t>
            </a:r>
            <a:r>
              <a:rPr lang="en-US" sz="1270" b="1" spc="-1" noProof="0" dirty="0">
                <a:solidFill>
                  <a:srgbClr val="C9211E"/>
                </a:solidFill>
                <a:latin typeface="Courier Prime"/>
              </a:rPr>
              <a:t>N*</a:t>
            </a:r>
            <a:r>
              <a:rPr lang="en-US" sz="1270" b="1" spc="-1" baseline="33000" noProof="0" dirty="0">
                <a:solidFill>
                  <a:srgbClr val="C9211E"/>
                </a:solidFill>
                <a:latin typeface="Courier Prime"/>
              </a:rPr>
              <a:t>0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CasellaDiTesto 393"/>
          <p:cNvSpPr txBox="1"/>
          <p:nvPr/>
        </p:nvSpPr>
        <p:spPr>
          <a:xfrm>
            <a:off x="6857575" y="2000089"/>
            <a:ext cx="2208466" cy="913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Require e-’ detection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Quasi-real tagger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0.45 E</a:t>
            </a:r>
            <a:r>
              <a:rPr lang="en-US" sz="1270" b="1" spc="-1" baseline="-33000" noProof="0" dirty="0">
                <a:solidFill>
                  <a:srgbClr val="000000"/>
                </a:solidFill>
                <a:latin typeface="Courier New"/>
              </a:rPr>
              <a:t>0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&lt; E &lt;0.9 E</a:t>
            </a:r>
            <a:r>
              <a:rPr lang="en-US" sz="1270" b="1" spc="-1" baseline="-33000" noProof="0" dirty="0">
                <a:solidFill>
                  <a:srgbClr val="000000"/>
                </a:solidFill>
                <a:latin typeface="Courier New"/>
              </a:rPr>
              <a:t>0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  <a:ea typeface="Arial"/>
              </a:rPr>
              <a:t>θ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&lt;6 </a:t>
            </a:r>
            <a:r>
              <a:rPr lang="en-US" sz="1270" b="1" spc="-1" noProof="0" dirty="0" err="1">
                <a:solidFill>
                  <a:srgbClr val="000000"/>
                </a:solidFill>
                <a:latin typeface="Courier New"/>
              </a:rPr>
              <a:t>mrad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70" b="1" spc="-1" noProof="0" dirty="0" err="1">
                <a:solidFill>
                  <a:srgbClr val="000000"/>
                </a:solidFill>
                <a:latin typeface="Courier New"/>
                <a:ea typeface="DejaVu Sans"/>
              </a:rPr>
              <a:t>σ</a:t>
            </a:r>
            <a:r>
              <a:rPr lang="en-US" sz="1270" b="1" spc="-1" baseline="-33000" noProof="0" dirty="0" err="1">
                <a:solidFill>
                  <a:srgbClr val="000000"/>
                </a:solidFill>
                <a:latin typeface="Courier New"/>
                <a:ea typeface="DejaVu Sans"/>
              </a:rPr>
              <a:t>E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  <a:ea typeface="DejaVu Sans"/>
              </a:rPr>
              <a:t> = 1%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CasellaDiTesto 394"/>
          <p:cNvSpPr txBox="1"/>
          <p:nvPr/>
        </p:nvSpPr>
        <p:spPr>
          <a:xfrm>
            <a:off x="4343131" y="2098054"/>
            <a:ext cx="360186" cy="36410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611729"/>
                </a:solidFill>
                <a:latin typeface="Courier Prime"/>
                <a:ea typeface="Courier Prime"/>
              </a:rPr>
              <a:t>Δ</a:t>
            </a:r>
            <a:r>
              <a:rPr lang="en-US" sz="1633" spc="-1" baseline="33000" noProof="0" dirty="0">
                <a:solidFill>
                  <a:srgbClr val="611729"/>
                </a:solidFill>
                <a:latin typeface="Courier Prime"/>
                <a:ea typeface="Courier Prime"/>
              </a:rPr>
              <a:t>0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asellaDiTesto 395"/>
          <p:cNvSpPr txBox="1"/>
          <p:nvPr/>
        </p:nvSpPr>
        <p:spPr>
          <a:xfrm>
            <a:off x="5159509" y="2489916"/>
            <a:ext cx="412761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611729"/>
                </a:solidFill>
                <a:latin typeface="Courier Prime"/>
              </a:rPr>
              <a:t>N*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CasellaDiTesto 396"/>
          <p:cNvSpPr txBox="1"/>
          <p:nvPr/>
        </p:nvSpPr>
        <p:spPr>
          <a:xfrm>
            <a:off x="2220548" y="4318602"/>
            <a:ext cx="438885" cy="28671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noProof="0" dirty="0">
                <a:solidFill>
                  <a:srgbClr val="000000"/>
                </a:solidFill>
                <a:latin typeface="Arial"/>
              </a:rPr>
              <a:t>J/</a:t>
            </a:r>
            <a:r>
              <a:rPr lang="en-US" sz="1451" spc="-1" noProof="0" dirty="0">
                <a:solidFill>
                  <a:srgbClr val="000000"/>
                </a:solidFill>
                <a:latin typeface="Arial"/>
                <a:ea typeface="Arial"/>
              </a:rPr>
              <a:t>ψ</a:t>
            </a:r>
            <a:endParaRPr lang="en-US" sz="1451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CasellaDiTesto 397"/>
          <p:cNvSpPr txBox="1"/>
          <p:nvPr/>
        </p:nvSpPr>
        <p:spPr>
          <a:xfrm>
            <a:off x="5355440" y="4318602"/>
            <a:ext cx="329817" cy="33112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noProof="0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451" spc="-1" baseline="-33000" noProof="0" dirty="0" err="1">
                <a:solidFill>
                  <a:srgbClr val="000000"/>
                </a:solidFill>
                <a:latin typeface="Arial"/>
              </a:rPr>
              <a:t>c</a:t>
            </a:r>
            <a:endParaRPr lang="en-US" sz="1451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ttangolo 398"/>
          <p:cNvSpPr/>
          <p:nvPr/>
        </p:nvSpPr>
        <p:spPr>
          <a:xfrm>
            <a:off x="424517" y="1934779"/>
            <a:ext cx="751068" cy="1466215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0" name="Connettore diritto 399"/>
          <p:cNvSpPr/>
          <p:nvPr/>
        </p:nvSpPr>
        <p:spPr>
          <a:xfrm flipV="1">
            <a:off x="1142930" y="2881777"/>
            <a:ext cx="0" cy="515951"/>
          </a:xfrm>
          <a:prstGeom prst="line">
            <a:avLst/>
          </a:prstGeom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46370" rIns="87189" bIns="46370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1" name="Rettangolo 400"/>
          <p:cNvSpPr/>
          <p:nvPr/>
        </p:nvSpPr>
        <p:spPr>
          <a:xfrm>
            <a:off x="3200202" y="3828776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2" name="Rettangolo 401"/>
          <p:cNvSpPr/>
          <p:nvPr/>
        </p:nvSpPr>
        <p:spPr>
          <a:xfrm>
            <a:off x="97966" y="3796121"/>
            <a:ext cx="261241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3" name="Rettangolo 402"/>
          <p:cNvSpPr/>
          <p:nvPr/>
        </p:nvSpPr>
        <p:spPr>
          <a:xfrm>
            <a:off x="1436826" y="1738848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4" name="Rettangolo 403"/>
          <p:cNvSpPr/>
          <p:nvPr/>
        </p:nvSpPr>
        <p:spPr>
          <a:xfrm>
            <a:off x="5028889" y="1738848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5" name="Rettangolo 404"/>
          <p:cNvSpPr/>
          <p:nvPr/>
        </p:nvSpPr>
        <p:spPr>
          <a:xfrm>
            <a:off x="1306205" y="3665500"/>
            <a:ext cx="88168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6" name="Rettangolo 405"/>
          <p:cNvSpPr/>
          <p:nvPr/>
        </p:nvSpPr>
        <p:spPr>
          <a:xfrm>
            <a:off x="4734993" y="3665500"/>
            <a:ext cx="1110274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7" name="CasellaDiTesto 406"/>
          <p:cNvSpPr txBox="1"/>
          <p:nvPr/>
        </p:nvSpPr>
        <p:spPr>
          <a:xfrm>
            <a:off x="1404171" y="3502225"/>
            <a:ext cx="913037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W (GeV)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CasellaDiTesto 407"/>
          <p:cNvSpPr txBox="1"/>
          <p:nvPr/>
        </p:nvSpPr>
        <p:spPr>
          <a:xfrm>
            <a:off x="4963579" y="3502551"/>
            <a:ext cx="958754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Mass N* 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CasellaDiTesto 408"/>
          <p:cNvSpPr txBox="1"/>
          <p:nvPr/>
        </p:nvSpPr>
        <p:spPr>
          <a:xfrm>
            <a:off x="783723" y="5396548"/>
            <a:ext cx="2135318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noProof="0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-)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CasellaDiTesto 409"/>
          <p:cNvSpPr txBox="1"/>
          <p:nvPr/>
        </p:nvSpPr>
        <p:spPr>
          <a:xfrm>
            <a:off x="4180182" y="5396874"/>
            <a:ext cx="2350842" cy="460764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noProof="0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-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  <a:ea typeface="DejaVu Sans"/>
              </a:rPr>
              <a:t>π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8617144-BD01-B1E8-7F80-5AF0E93637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3600" noProof="0" dirty="0"/>
                  <a:t> production @EIC, beam 5 x 100 GeV</a:t>
                </a:r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8617144-BD01-B1E8-7F80-5AF0E9363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7">
            <a:extLst>
              <a:ext uri="{FF2B5EF4-FFF2-40B4-BE49-F238E27FC236}">
                <a16:creationId xmlns:a16="http://schemas.microsoft.com/office/drawing/2014/main" id="{1FA8228A-EBF1-4E8E-DD18-4D6738EF0B79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307BCC5-5E7B-95D2-DC77-2E69EA95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9E38AF-103C-F566-1CB7-6FEEFA7256AA}"/>
              </a:ext>
            </a:extLst>
          </p:cNvPr>
          <p:cNvSpPr/>
          <p:nvPr/>
        </p:nvSpPr>
        <p:spPr>
          <a:xfrm>
            <a:off x="-1" y="1465044"/>
            <a:ext cx="9143433" cy="458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1" name="Rettangolo 410"/>
          <p:cNvSpPr/>
          <p:nvPr/>
        </p:nvSpPr>
        <p:spPr>
          <a:xfrm>
            <a:off x="6824920" y="1640883"/>
            <a:ext cx="2285858" cy="3899674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17" name="Immagine 416"/>
          <p:cNvPicPr/>
          <p:nvPr/>
        </p:nvPicPr>
        <p:blipFill>
          <a:blip r:embed="rId3"/>
          <a:stretch/>
        </p:blipFill>
        <p:spPr>
          <a:xfrm>
            <a:off x="-32655" y="1706193"/>
            <a:ext cx="7184126" cy="3859835"/>
          </a:xfrm>
          <a:prstGeom prst="rect">
            <a:avLst/>
          </a:prstGeom>
          <a:ln w="0">
            <a:noFill/>
          </a:ln>
        </p:spPr>
      </p:pic>
      <p:sp>
        <p:nvSpPr>
          <p:cNvPr id="418" name="CasellaDiTesto 417"/>
          <p:cNvSpPr txBox="1"/>
          <p:nvPr/>
        </p:nvSpPr>
        <p:spPr>
          <a:xfrm>
            <a:off x="6726955" y="3208328"/>
            <a:ext cx="2395253" cy="234137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“Simulations” with 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Eic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-smear </a:t>
            </a:r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fastmc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633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Semi-</a:t>
            </a:r>
            <a:r>
              <a:rPr lang="en-US" sz="1270" b="1" spc="-1" noProof="0" dirty="0" err="1">
                <a:solidFill>
                  <a:srgbClr val="611729"/>
                </a:solidFill>
                <a:latin typeface="Courier New"/>
              </a:rPr>
              <a:t>inc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  <a:ea typeface="DejaVu Sans"/>
              </a:rPr>
              <a:t>σ</a:t>
            </a: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similar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Weighted to high W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=&gt; better e- acceptance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   better Z+ acceptance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noProof="0" dirty="0">
                <a:solidFill>
                  <a:srgbClr val="611729"/>
                </a:solidFill>
                <a:latin typeface="Courier New"/>
              </a:rPr>
              <a:t>Do not detect </a:t>
            </a:r>
            <a:r>
              <a:rPr lang="en-US" sz="1270" b="1" spc="-1" noProof="0" dirty="0">
                <a:solidFill>
                  <a:srgbClr val="611729"/>
                </a:solidFill>
                <a:latin typeface="DejaVu Sans"/>
                <a:ea typeface="DejaVu Sans"/>
              </a:rPr>
              <a:t>Δ</a:t>
            </a:r>
            <a:r>
              <a:rPr lang="en-US" sz="1270" b="1" spc="-1" baseline="33000" noProof="0" dirty="0">
                <a:solidFill>
                  <a:srgbClr val="611729"/>
                </a:solidFill>
                <a:latin typeface="Courier New"/>
              </a:rPr>
              <a:t>++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CasellaDiTesto 418"/>
          <p:cNvSpPr txBox="1"/>
          <p:nvPr/>
        </p:nvSpPr>
        <p:spPr>
          <a:xfrm>
            <a:off x="1763377" y="2163365"/>
            <a:ext cx="527380" cy="4607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 err="1">
                <a:solidFill>
                  <a:srgbClr val="2A6099"/>
                </a:solidFill>
                <a:latin typeface="Courier Prime"/>
              </a:rPr>
              <a:t>Z</a:t>
            </a:r>
            <a:r>
              <a:rPr lang="en-US" sz="1270" b="1" spc="-1" baseline="33000" noProof="0" dirty="0" err="1">
                <a:solidFill>
                  <a:srgbClr val="2A6099"/>
                </a:solidFill>
                <a:latin typeface="Courier Prime"/>
              </a:rPr>
              <a:t>+</a:t>
            </a:r>
            <a:r>
              <a:rPr lang="en-US" sz="1270" b="1" spc="-1" noProof="0" dirty="0" err="1">
                <a:solidFill>
                  <a:srgbClr val="2A6099"/>
                </a:solidFill>
                <a:latin typeface="Courier Prime"/>
              </a:rPr>
              <a:t>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noProof="0" dirty="0">
                <a:solidFill>
                  <a:srgbClr val="C9211E"/>
                </a:solidFill>
                <a:latin typeface="Courier Prime"/>
              </a:rPr>
              <a:t>Z</a:t>
            </a:r>
            <a:r>
              <a:rPr lang="en-US" sz="1270" b="1" spc="-1" baseline="33000" noProof="0" dirty="0">
                <a:solidFill>
                  <a:srgbClr val="C9211E"/>
                </a:solidFill>
                <a:latin typeface="Courier Prime"/>
              </a:rPr>
              <a:t>-</a:t>
            </a:r>
            <a:r>
              <a:rPr lang="en-US" sz="1270" b="1" spc="-1" noProof="0" dirty="0">
                <a:solidFill>
                  <a:srgbClr val="C9211E"/>
                </a:solidFill>
                <a:latin typeface="Courier Prime"/>
              </a:rPr>
              <a:t>X</a:t>
            </a:r>
            <a:r>
              <a:rPr lang="en-US" sz="1270" b="1" spc="-1" baseline="33000" noProof="0" dirty="0">
                <a:solidFill>
                  <a:srgbClr val="C9211E"/>
                </a:solidFill>
                <a:latin typeface="Courier Prime"/>
              </a:rPr>
              <a:t>++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CasellaDiTesto 419"/>
          <p:cNvSpPr txBox="1"/>
          <p:nvPr/>
        </p:nvSpPr>
        <p:spPr>
          <a:xfrm>
            <a:off x="1175585" y="5667912"/>
            <a:ext cx="7029014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noProof="0" dirty="0">
                <a:solidFill>
                  <a:srgbClr val="C9211E"/>
                </a:solidFill>
                <a:latin typeface="Courier Prime"/>
              </a:rPr>
              <a:t>Overall factor ~ 10 more events with inclusive channels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CasellaDiTesto 420"/>
          <p:cNvSpPr txBox="1"/>
          <p:nvPr/>
        </p:nvSpPr>
        <p:spPr>
          <a:xfrm>
            <a:off x="4506407" y="2098054"/>
            <a:ext cx="432027" cy="36410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noProof="0" dirty="0">
                <a:solidFill>
                  <a:srgbClr val="611729"/>
                </a:solidFill>
                <a:latin typeface="Courier Prime"/>
                <a:ea typeface="Courier Prime"/>
              </a:rPr>
              <a:t>Δ</a:t>
            </a:r>
            <a:r>
              <a:rPr lang="en-US" sz="1633" spc="-1" baseline="33000" noProof="0" dirty="0">
                <a:solidFill>
                  <a:srgbClr val="611729"/>
                </a:solidFill>
                <a:latin typeface="Courier Prime"/>
                <a:ea typeface="Courier Prime"/>
              </a:rPr>
              <a:t>++</a:t>
            </a:r>
            <a:endParaRPr lang="en-US" sz="1633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CasellaDiTesto 421"/>
          <p:cNvSpPr txBox="1"/>
          <p:nvPr/>
        </p:nvSpPr>
        <p:spPr>
          <a:xfrm>
            <a:off x="6848432" y="1902450"/>
            <a:ext cx="2201608" cy="891158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Require e-’ detection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Quasi-real tagger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0.45 E</a:t>
            </a:r>
            <a:r>
              <a:rPr lang="en-US" sz="1270" b="1" spc="-1" baseline="-33000" noProof="0" dirty="0">
                <a:solidFill>
                  <a:srgbClr val="000000"/>
                </a:solidFill>
                <a:latin typeface="Courier New"/>
              </a:rPr>
              <a:t>0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&lt; E &lt;0.9 E</a:t>
            </a:r>
            <a:r>
              <a:rPr lang="en-US" sz="1270" b="1" spc="-1" baseline="-33000" noProof="0" dirty="0">
                <a:solidFill>
                  <a:srgbClr val="000000"/>
                </a:solidFill>
                <a:latin typeface="Courier New"/>
              </a:rPr>
              <a:t>0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noProof="0" dirty="0">
                <a:solidFill>
                  <a:srgbClr val="000000"/>
                </a:solidFill>
                <a:latin typeface="Courier New"/>
                <a:ea typeface="Arial"/>
              </a:rPr>
              <a:t>θ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&lt;6 </a:t>
            </a:r>
            <a:r>
              <a:rPr lang="en-US" sz="1270" b="1" spc="-1" noProof="0" dirty="0" err="1">
                <a:solidFill>
                  <a:srgbClr val="000000"/>
                </a:solidFill>
                <a:latin typeface="Courier New"/>
              </a:rPr>
              <a:t>mrad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70" b="1" spc="-1" noProof="0" dirty="0" err="1">
                <a:solidFill>
                  <a:srgbClr val="000000"/>
                </a:solidFill>
                <a:latin typeface="Courier New"/>
                <a:ea typeface="DejaVu Sans"/>
              </a:rPr>
              <a:t>σ</a:t>
            </a:r>
            <a:r>
              <a:rPr lang="en-US" sz="1270" b="1" spc="-1" baseline="-33000" noProof="0" dirty="0" err="1">
                <a:solidFill>
                  <a:srgbClr val="000000"/>
                </a:solidFill>
                <a:latin typeface="Courier New"/>
                <a:ea typeface="DejaVu Sans"/>
              </a:rPr>
              <a:t>E</a:t>
            </a:r>
            <a:r>
              <a:rPr lang="en-US" sz="1270" b="1" spc="-1" noProof="0" dirty="0">
                <a:solidFill>
                  <a:srgbClr val="000000"/>
                </a:solidFill>
                <a:latin typeface="Courier New"/>
                <a:ea typeface="DejaVu Sans"/>
              </a:rPr>
              <a:t> = 1%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CasellaDiTesto 423"/>
          <p:cNvSpPr txBox="1"/>
          <p:nvPr/>
        </p:nvSpPr>
        <p:spPr>
          <a:xfrm>
            <a:off x="2220548" y="4318602"/>
            <a:ext cx="438885" cy="28671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noProof="0" dirty="0">
                <a:solidFill>
                  <a:srgbClr val="000000"/>
                </a:solidFill>
                <a:latin typeface="Arial"/>
              </a:rPr>
              <a:t>J/</a:t>
            </a:r>
            <a:r>
              <a:rPr lang="en-US" sz="1451" spc="-1" noProof="0" dirty="0">
                <a:solidFill>
                  <a:srgbClr val="000000"/>
                </a:solidFill>
                <a:latin typeface="Arial"/>
                <a:ea typeface="Arial"/>
              </a:rPr>
              <a:t>ψ</a:t>
            </a:r>
            <a:endParaRPr lang="en-US" sz="1451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CasellaDiTesto 424"/>
          <p:cNvSpPr txBox="1"/>
          <p:nvPr/>
        </p:nvSpPr>
        <p:spPr>
          <a:xfrm>
            <a:off x="5355440" y="4318602"/>
            <a:ext cx="329817" cy="33112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noProof="0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451" spc="-1" baseline="-33000" noProof="0" dirty="0" err="1">
                <a:solidFill>
                  <a:srgbClr val="000000"/>
                </a:solidFill>
                <a:latin typeface="Arial"/>
              </a:rPr>
              <a:t>c</a:t>
            </a:r>
            <a:endParaRPr lang="en-US" sz="1451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Rettangolo 425"/>
          <p:cNvSpPr/>
          <p:nvPr/>
        </p:nvSpPr>
        <p:spPr>
          <a:xfrm>
            <a:off x="391862" y="1934779"/>
            <a:ext cx="391861" cy="1466215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7" name="Connettore diritto 426"/>
          <p:cNvSpPr/>
          <p:nvPr/>
        </p:nvSpPr>
        <p:spPr>
          <a:xfrm flipV="1">
            <a:off x="783723" y="2979742"/>
            <a:ext cx="0" cy="424517"/>
          </a:xfrm>
          <a:prstGeom prst="line">
            <a:avLst/>
          </a:prstGeom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46370" rIns="87189" bIns="46370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8" name="Rettangolo 427"/>
          <p:cNvSpPr/>
          <p:nvPr/>
        </p:nvSpPr>
        <p:spPr>
          <a:xfrm>
            <a:off x="3200202" y="1869469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9" name="Rettangolo 428"/>
          <p:cNvSpPr/>
          <p:nvPr/>
        </p:nvSpPr>
        <p:spPr>
          <a:xfrm>
            <a:off x="3200202" y="3828776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0" name="Rettangolo 429"/>
          <p:cNvSpPr/>
          <p:nvPr/>
        </p:nvSpPr>
        <p:spPr>
          <a:xfrm>
            <a:off x="97966" y="3796121"/>
            <a:ext cx="261241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1" name="Rettangolo 430"/>
          <p:cNvSpPr/>
          <p:nvPr/>
        </p:nvSpPr>
        <p:spPr>
          <a:xfrm>
            <a:off x="1436826" y="1738848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2" name="Rettangolo 431"/>
          <p:cNvSpPr/>
          <p:nvPr/>
        </p:nvSpPr>
        <p:spPr>
          <a:xfrm>
            <a:off x="5028889" y="1738848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3" name="Rettangolo 432"/>
          <p:cNvSpPr/>
          <p:nvPr/>
        </p:nvSpPr>
        <p:spPr>
          <a:xfrm>
            <a:off x="1306205" y="3665500"/>
            <a:ext cx="88168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4" name="Rettangolo 433"/>
          <p:cNvSpPr/>
          <p:nvPr/>
        </p:nvSpPr>
        <p:spPr>
          <a:xfrm>
            <a:off x="4734993" y="3665500"/>
            <a:ext cx="1110274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noProof="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5" name="CasellaDiTesto 434"/>
          <p:cNvSpPr txBox="1"/>
          <p:nvPr/>
        </p:nvSpPr>
        <p:spPr>
          <a:xfrm>
            <a:off x="1404171" y="3502225"/>
            <a:ext cx="913037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W (GeV)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CasellaDiTesto 435"/>
          <p:cNvSpPr txBox="1"/>
          <p:nvPr/>
        </p:nvSpPr>
        <p:spPr>
          <a:xfrm>
            <a:off x="4963578" y="3502551"/>
            <a:ext cx="946672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Mass 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  <a:ea typeface="DejaVu Sans"/>
              </a:rPr>
              <a:t>Δ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* 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CasellaDiTesto 436"/>
          <p:cNvSpPr txBox="1"/>
          <p:nvPr/>
        </p:nvSpPr>
        <p:spPr>
          <a:xfrm>
            <a:off x="783723" y="5396548"/>
            <a:ext cx="2135318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noProof="0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-)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CasellaDiTesto 437"/>
          <p:cNvSpPr txBox="1"/>
          <p:nvPr/>
        </p:nvSpPr>
        <p:spPr>
          <a:xfrm>
            <a:off x="4180182" y="5396874"/>
            <a:ext cx="2350842" cy="460764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noProof="0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-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  <a:ea typeface="DejaVu Sans"/>
              </a:rPr>
              <a:t>π</a:t>
            </a:r>
            <a:r>
              <a:rPr lang="en-US" sz="1270" b="1" spc="-1" noProof="0" dirty="0">
                <a:solidFill>
                  <a:srgbClr val="000000"/>
                </a:solidFill>
                <a:latin typeface="DejaVu Sans"/>
              </a:rPr>
              <a:t>)</a:t>
            </a:r>
            <a:endParaRPr lang="en-US" sz="1270" spc="-1" noProof="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A7B17BA4-7177-3FC3-F6E3-28768A7DBC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3600" noProof="0" dirty="0"/>
                  <a:t> production @EIC, beam 5 x 100 GeV</a:t>
                </a:r>
              </a:p>
            </p:txBody>
          </p:sp>
        </mc:Choice>
        <mc:Fallback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A7B17BA4-7177-3FC3-F6E3-28768A7DB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(Quasi-real) Photoproduction of exotic </a:t>
            </a:r>
            <a:r>
              <a:rPr lang="en-US" noProof="0" dirty="0" err="1">
                <a:solidFill>
                  <a:schemeClr val="tx1"/>
                </a:solidFill>
              </a:rPr>
              <a:t>charmonia</a:t>
            </a:r>
            <a:r>
              <a:rPr lang="en-US" noProof="0" dirty="0">
                <a:solidFill>
                  <a:schemeClr val="tx1"/>
                </a:solidFill>
              </a:rPr>
              <a:t> can give invaluable information about their nature</a:t>
            </a:r>
          </a:p>
          <a:p>
            <a:pPr>
              <a:spcBef>
                <a:spcPts val="1200"/>
              </a:spcBef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Further studies on ordinary </a:t>
            </a:r>
            <a:r>
              <a:rPr lang="en-US" noProof="0" dirty="0" err="1">
                <a:solidFill>
                  <a:schemeClr val="tx1"/>
                </a:solidFill>
              </a:rPr>
              <a:t>quarkonia</a:t>
            </a:r>
            <a:r>
              <a:rPr lang="en-US" noProof="0" dirty="0">
                <a:solidFill>
                  <a:schemeClr val="tx1"/>
                </a:solidFill>
              </a:rPr>
              <a:t> are needed to assess whether they can be used </a:t>
            </a:r>
            <a:r>
              <a:rPr lang="en-US" dirty="0">
                <a:solidFill>
                  <a:schemeClr val="tx1"/>
                </a:solidFill>
              </a:rPr>
              <a:t>as probes to extract </a:t>
            </a:r>
            <a:r>
              <a:rPr lang="en-US" noProof="0" dirty="0">
                <a:solidFill>
                  <a:schemeClr val="tx1"/>
                </a:solidFill>
              </a:rPr>
              <a:t>nucleon structure observables</a:t>
            </a:r>
          </a:p>
          <a:p>
            <a:pPr>
              <a:spcBef>
                <a:spcPts val="1200"/>
              </a:spcBef>
              <a:buSzPct val="120000"/>
            </a:pPr>
            <a:r>
              <a:rPr lang="en-US" sz="2400" noProof="0" dirty="0">
                <a:solidFill>
                  <a:schemeClr val="tx1"/>
                </a:solidFill>
              </a:rPr>
              <a:t>Predictions about backgrounds to XYZ searches are on the way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noProof="0" dirty="0"/>
              <a:t>Thank you</a:t>
            </a:r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Conclusions &amp; prospects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Joint Physics Analysis Center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14" y="644321"/>
            <a:ext cx="2422707" cy="1816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0183" y="2374664"/>
            <a:ext cx="24000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noProof="0" dirty="0"/>
              <a:t>Code available on</a:t>
            </a:r>
            <a:br>
              <a:rPr lang="en-US" noProof="0" dirty="0"/>
            </a:br>
            <a:r>
              <a:rPr lang="en-US" noProof="0" dirty="0"/>
              <a:t>https://github.com/</a:t>
            </a:r>
            <a:br>
              <a:rPr lang="en-US" noProof="0" dirty="0"/>
            </a:br>
            <a:r>
              <a:rPr lang="en-US" noProof="0" dirty="0" err="1"/>
              <a:t>dwinney</a:t>
            </a:r>
            <a:r>
              <a:rPr lang="en-US" noProof="0" dirty="0"/>
              <a:t>/</a:t>
            </a:r>
            <a:r>
              <a:rPr lang="en-US" noProof="0" dirty="0" err="1"/>
              <a:t>jpacPhoto</a:t>
            </a:r>
            <a:endParaRPr lang="en-US" noProof="0" dirty="0"/>
          </a:p>
          <a:p>
            <a:pPr algn="r"/>
            <a:endParaRPr lang="en-US" noProof="0" dirty="0"/>
          </a:p>
          <a:p>
            <a:pPr algn="r"/>
            <a:r>
              <a:rPr lang="en-US" noProof="0" dirty="0"/>
              <a:t>https://jpac-physics.org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9F352AC-C1FC-5647-6EED-DDDEA6AA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89" t="10485" r="16075" b="48117"/>
          <a:stretch/>
        </p:blipFill>
        <p:spPr>
          <a:xfrm>
            <a:off x="36550" y="1049482"/>
            <a:ext cx="6470781" cy="50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4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en-US" noProof="0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Flavor exotics: e.g. doubly charged meson, </a:t>
                </a:r>
                <a:br>
                  <a:rPr lang="en-US" sz="2400" noProof="0" dirty="0"/>
                </a:br>
                <a:r>
                  <a:rPr lang="en-US" sz="2400" noProof="0" dirty="0"/>
                  <a:t>baryon with positive strangeness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noProof="0" dirty="0"/>
                  <a:t>  with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400" noProof="0" dirty="0"/>
                  <a:t>; if OZI rule enforced,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noProof="0" dirty="0"/>
                  <a:t> with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400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noProof="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Spin exotics: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sz="2400" noProof="0" dirty="0"/>
                  <a:t> not allowed in QM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r>
                  <a:rPr lang="en-US" sz="2400" noProof="0" dirty="0"/>
                  <a:t>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2400" b="0" i="0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lit/>
                          </m:rP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noProof="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 err="1"/>
                  <a:t>Criptoexotics</a:t>
                </a:r>
                <a:r>
                  <a:rPr lang="en-US" sz="2400" noProof="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sz="2400" noProof="0" dirty="0"/>
                  <a:t> allowed, but properties not compatible </a:t>
                </a:r>
                <a:br>
                  <a:rPr lang="en-US" sz="2400" noProof="0" dirty="0"/>
                </a:br>
                <a:r>
                  <a:rPr lang="en-US" sz="2400" noProof="0" dirty="0"/>
                  <a:t>with QM expectations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en-US" sz="2400" noProof="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noProof="0" dirty="0"/>
                  <a:t>, hybrid baryons,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sz="2400" noProof="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blipFill>
                <a:blip r:embed="rId3"/>
                <a:stretch>
                  <a:fillRect l="-1383" t="-3314" b="-1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Definition of exotics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Despite it’s wrong, the </a:t>
                </a:r>
                <a:r>
                  <a:rPr lang="en-US" sz="2400" noProof="0" dirty="0" err="1"/>
                  <a:t>vaste</a:t>
                </a:r>
                <a:r>
                  <a:rPr lang="en-US" sz="2400" noProof="0" dirty="0"/>
                  <a:t> majority of hadrons obeys QM</a:t>
                </a:r>
              </a:p>
              <a:p>
                <a:r>
                  <a:rPr lang="en-US" sz="2400" noProof="0" dirty="0"/>
                  <a:t>Whatever is beyond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400" noProof="0" dirty="0"/>
                  <a:t> for mesons and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en-US" sz="2400" noProof="0" dirty="0"/>
                  <a:t> for baryons is exotic</a:t>
                </a: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blipFill>
                <a:blip r:embed="rId4"/>
                <a:stretch>
                  <a:fillRect l="-1185" t="-5882" r="-148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987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Charged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600" noProof="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en-US" sz="3600" noProof="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b="0" i="1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noProof="0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en-US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Anomalous </a:t>
                </a:r>
                <a:r>
                  <a:rPr lang="en-US" noProof="0" dirty="0" err="1"/>
                  <a:t>dipion</a:t>
                </a:r>
                <a:r>
                  <a:rPr lang="en-US" noProof="0" dirty="0"/>
                  <a:t>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b="0" noProof="0" dirty="0"/>
                  <a:t>,</a:t>
                </a:r>
              </a:p>
              <a:p>
                <a:r>
                  <a:rPr lang="en-US" noProof="0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noProof="0" dirty="0"/>
              </a:p>
              <a:p>
                <a:endParaRPr lang="en-US" noProof="0" dirty="0"/>
              </a:p>
              <a:p>
                <a:r>
                  <a:rPr lang="en-US" noProof="0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en-US" noProof="0" dirty="0"/>
                </a:br>
                <a:r>
                  <a:rPr lang="en-US" noProof="0" dirty="0"/>
                  <a:t>which violates HQSS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1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Fully charm: the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(6900)</m:t>
                    </m:r>
                  </m:oMath>
                </a14:m>
                <a:endParaRPr lang="en-US" sz="3600" noProof="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Two structures are seen in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4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4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noProof="0" dirty="0"/>
                  <a:t> spectrum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The heavier one is narrower and well assessed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The nature of the lighter one is unclear </a:t>
                </a: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06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noProof="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(4140)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(4000)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noProof="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en-US" sz="24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400" noProof="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noProof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sz="24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>
                <a:solidFill>
                  <a:srgbClr val="0000FF"/>
                </a:solidFill>
              </a:rPr>
              <a:t>Scarce consistency between various</a:t>
            </a:r>
            <a:br>
              <a:rPr lang="en-US" sz="2000" noProof="0" dirty="0">
                <a:solidFill>
                  <a:srgbClr val="0000FF"/>
                </a:solidFill>
              </a:rPr>
            </a:br>
            <a:r>
              <a:rPr lang="en-US" sz="2000" noProof="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0" noProof="0" dirty="0"/>
              <a:t>Pentaquarks!</a:t>
            </a:r>
            <a:endParaRPr lang="en-US" sz="3600" noProof="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noProof="0" dirty="0"/>
                  <a:t>Quantum numbers</a:t>
                </a:r>
                <a:br>
                  <a:rPr lang="en-US" noProof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noProof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algn="ctr"/>
                <a:r>
                  <a:rPr lang="en-US" noProof="0" dirty="0"/>
                  <a:t>Opposite parities needed for the interference to correctly describe angular distributions, </a:t>
                </a:r>
                <a:r>
                  <a:rPr lang="en-US" noProof="0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FF0000"/>
                    </a:solidFill>
                  </a:rPr>
                  <a:t> (model dependence?)</a:t>
                </a:r>
                <a:endParaRPr lang="en-US" noProof="0" dirty="0"/>
              </a:p>
              <a:p>
                <a:pPr algn="ctr"/>
                <a:endParaRPr lang="en-US" noProof="0" dirty="0"/>
              </a:p>
              <a:p>
                <a:pPr algn="ctr"/>
                <a:r>
                  <a:rPr lang="en-US" noProof="0" dirty="0"/>
                  <a:t>No obvious threshold nearby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noProof="0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 noProof="0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i="1" noProof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noProof="0" dirty="0"/>
                  <a:t>,</a:t>
                </a:r>
              </a:p>
              <a:p>
                <a:pPr algn="ctr"/>
                <a:r>
                  <a:rPr lang="en-US" noProof="0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 noProof="0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i="1" noProof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noProof="0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en-US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noProof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en-US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noProof="0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en-US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noProof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en-US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8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Pentaquarks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noProof="0" dirty="0"/>
                  <a:t>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sz="2000" i="1" noProof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noProof="0" dirty="0"/>
                  <a:t>,</a:t>
                </a:r>
              </a:p>
              <a:p>
                <a:endParaRPr lang="en-US" sz="2000" noProof="0" dirty="0"/>
              </a:p>
              <a:p>
                <a:r>
                  <a:rPr lang="en-US" sz="2000" noProof="0" dirty="0"/>
                  <a:t>Original analysis found a narrow and a broad states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blipFill>
                <a:blip r:embed="rId3"/>
                <a:stretch>
                  <a:fillRect l="-1669" t="-2294" r="-668" b="-6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8FFD05-3D25-2F40-F1A3-70A9C475EEE6}"/>
              </a:ext>
            </a:extLst>
          </p:cNvPr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LHCb, PRL 117, 082003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/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noProof="0" dirty="0"/>
                  <a:t>The subsequent 1D update </a:t>
                </a:r>
                <a:br>
                  <a:rPr lang="en-US" sz="2000" noProof="0" dirty="0"/>
                </a:br>
                <a:r>
                  <a:rPr lang="en-US" sz="2000" noProof="0" dirty="0"/>
                  <a:t>find 3 narrow ones</a:t>
                </a:r>
              </a:p>
              <a:p>
                <a:endParaRPr lang="en-US" sz="2000" noProof="0" dirty="0"/>
              </a:p>
              <a:p>
                <a:r>
                  <a:rPr lang="en-US" sz="2000" noProof="0" dirty="0"/>
                  <a:t>The lightest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en-US" sz="2000" noProof="0" dirty="0"/>
                  <a:t> appears</a:t>
                </a:r>
                <a:br>
                  <a:rPr lang="en-US" sz="2000" noProof="0" dirty="0"/>
                </a:br>
                <a:r>
                  <a:rPr lang="en-US" sz="2000" noProof="0" dirty="0"/>
                  <a:t>as an </a:t>
                </a:r>
                <a:r>
                  <a:rPr lang="en-US" sz="2000" noProof="0" dirty="0">
                    <a:solidFill>
                      <a:srgbClr val="0000FE"/>
                    </a:solidFill>
                  </a:rPr>
                  <a:t>isolated peak </a:t>
                </a:r>
                <a:br>
                  <a:rPr lang="en-US" sz="2000" noProof="0" dirty="0"/>
                </a:br>
                <a:r>
                  <a:rPr lang="en-US" sz="2000" noProof="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noProof="0" dirty="0"/>
                  <a:t> threshold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blipFill>
                <a:blip r:embed="rId6"/>
                <a:stretch>
                  <a:fillRect l="-1669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Strange pentaquarks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noProof="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noProof="0" dirty="0"/>
                  <a:t> mass region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None seen, mostly flat </a:t>
                </a:r>
              </a:p>
            </p:txBody>
          </p:sp>
        </mc:Choice>
        <mc:Fallback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171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72000" y="1694267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70122" y="1689214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noProof="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sz="3600" noProof="0" dirty="0"/>
                  <a:t>!</a:t>
                </a:r>
              </a:p>
              <a:p>
                <a:endParaRPr lang="en-US" sz="36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=4338.2±0.7±0.4 </m:t>
                      </m:r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 b="0" i="1" noProof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400" b="0" i="0" noProof="0" smtClean="0">
                          <a:latin typeface="Cambria Math" panose="02040503050406030204" pitchFamily="18" charset="0"/>
                        </a:rPr>
                        <m:t>=7.0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±1.2±1.3 </m:t>
                      </m:r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 b="0" noProof="0" dirty="0"/>
              </a:p>
              <a:p>
                <a:endParaRPr lang="en-US" sz="3600" noProof="0" dirty="0"/>
              </a:p>
              <a:p>
                <a:r>
                  <a:rPr lang="en-US" sz="2400" noProof="0" dirty="0"/>
                  <a:t>It remains to be seen the connections with the </a:t>
                </a:r>
                <a:r>
                  <a:rPr lang="en-US" sz="2400" noProof="0" dirty="0" err="1"/>
                  <a:t>nonstrange</a:t>
                </a:r>
                <a:r>
                  <a:rPr lang="en-US" sz="2400" noProof="0" dirty="0"/>
                  <a:t> pentaquarks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232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/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0" noProof="0" dirty="0"/>
                  <a:t>Can you search pentaquarks in meson decays?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2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200" noProof="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blipFill>
                <a:blip r:embed="rId6"/>
                <a:stretch>
                  <a:fillRect l="-101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F4E6619-39D9-2566-264F-1CB6F63D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" y="1764297"/>
            <a:ext cx="4501877" cy="4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Broad exotic</a:t>
                </a:r>
                <a:r>
                  <a:rPr lang="en-US" sz="3600" noProof="0" dirty="0"/>
                  <a:t>s in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600" noProof="0" dirty="0"/>
                  <a:t> decays</a:t>
                </a:r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Lots of new exotics have been seen by LHCb with multidimensional amplitude analyses of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noProof="0" dirty="0"/>
                  <a:t> 3+ body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Most of these are broad, and the precise determination can crucially depend on the amplitude model, so that the resonant nature cannot be assessed with the same strong statements </a:t>
                </a:r>
                <a:br>
                  <a:rPr lang="en-US" sz="2400" noProof="0" dirty="0"/>
                </a:br>
                <a:r>
                  <a:rPr lang="en-US" sz="2400" noProof="0" dirty="0"/>
                  <a:t>as for the narrow guys</a:t>
                </a: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r="-1876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Charged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600" noProof="0" dirty="0"/>
                  <a:t> states: </a:t>
                </a:r>
                <a14:m>
                  <m:oMath xmlns:m="http://schemas.openxmlformats.org/officeDocument/2006/math">
                    <m:r>
                      <a:rPr lang="en-US" sz="3600" i="1" noProof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3600" i="1" noProof="0" smtClean="0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en-US" sz="3600" noProof="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noProof="0" smtClean="0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noProof="0" smtClean="0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en-US" i="1" noProof="0" smtClean="0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en-US" noProof="0" dirty="0"/>
              </a:p>
              <a:p>
                <a:pPr algn="ctr"/>
                <a:endParaRPr lang="en-US" noProof="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en-US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en-US" noProof="0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en-US" noProof="0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noProof="0" dirty="0"/>
                  <a:t>Far from open charm thresholds</a:t>
                </a:r>
              </a:p>
            </p:txBody>
          </p:sp>
        </mc:Choice>
        <mc:Fallback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noProof="0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noProof="0" dirty="0"/>
                  <a:t>,</a:t>
                </a:r>
                <a:br>
                  <a:rPr lang="en-US" noProof="0" dirty="0"/>
                </a:br>
                <a:r>
                  <a:rPr lang="en-US" noProof="0" dirty="0"/>
                  <a:t>the resonant </a:t>
                </a:r>
                <a:r>
                  <a:rPr lang="en-US" noProof="0" dirty="0" err="1"/>
                  <a:t>behaviour</a:t>
                </a:r>
                <a:r>
                  <a:rPr lang="en-US" noProof="0" dirty="0"/>
                  <a:t> appears as well </a:t>
                </a:r>
              </a:p>
            </p:txBody>
          </p:sp>
        </mc:Choice>
        <mc:Fallback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36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600" noProof="0" dirty="0"/>
                  <a:t> decay</a:t>
                </a:r>
              </a:p>
            </p:txBody>
          </p:sp>
        </mc:Choice>
        <mc:Fallback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en-US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en-US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3× </m:t>
                              </m:r>
                              <m:sSup>
                                <m:sSupPr>
                                  <m:ctrlP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b="0" i="1" noProof="0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b="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US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en-US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:2×</m:t>
                      </m:r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5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2677667" y="4837486"/>
            <a:ext cx="337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noProof="0" dirty="0"/>
              <a:t>Widths from 50 to 230 MeV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114BD-DDDA-63D6-0EA3-ADE2140F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7" y="4355698"/>
            <a:ext cx="2762414" cy="15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Example from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en-US" sz="2400" noProof="0" dirty="0"/>
                  <a:t> scattering</a:t>
                </a:r>
                <a:br>
                  <a:rPr lang="en-US" sz="2400" noProof="0" dirty="0"/>
                </a:br>
                <a:r>
                  <a:rPr lang="en-US" sz="2400" noProof="0" dirty="0"/>
                  <a:t>Bound state on the real axis 1st sheet (deuteron)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Deuteron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Dineutron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Decreasing the potential strength,</a:t>
            </a:r>
            <a:br>
              <a:rPr lang="en-US" sz="2400" noProof="0" dirty="0"/>
            </a:br>
            <a:r>
              <a:rPr lang="en-US" sz="2400" noProof="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pole jumps on the 2nd sheet (dineutron),</a:t>
            </a:r>
            <a:br>
              <a:rPr lang="en-US" sz="2400" noProof="0" dirty="0"/>
            </a:br>
            <a:r>
              <a:rPr lang="en-US" sz="2400" noProof="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79125" y="1092926"/>
            <a:ext cx="516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Fernandez-Ramirez, AP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>
            <a:extLst>
              <a:ext uri="{FF2B5EF4-FFF2-40B4-BE49-F238E27FC236}">
                <a16:creationId xmlns:a16="http://schemas.microsoft.com/office/drawing/2014/main" id="{DB67A40E-35AF-BC96-78A8-47F77683D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88" y="390425"/>
            <a:ext cx="49248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7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610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71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en-US" noProof="0" dirty="0">
                    <a:solidFill>
                      <a:schemeClr val="tx1"/>
                    </a:solidFill>
                  </a:rPr>
                  <a:t>Discovered in </a:t>
                </a:r>
                <a:br>
                  <a:rPr lang="en-US" noProof="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noProof="0" dirty="0">
                  <a:solidFill>
                    <a:srgbClr val="FF0000"/>
                  </a:solidFill>
                </a:endParaRPr>
              </a:p>
              <a:p>
                <a:r>
                  <a:rPr lang="en-US" noProof="0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noProof="0" dirty="0">
                  <a:solidFill>
                    <a:schemeClr val="tx1"/>
                  </a:solidFill>
                </a:endParaRPr>
              </a:p>
              <a:p>
                <a:r>
                  <a:rPr lang="en-US" noProof="0" dirty="0">
                    <a:solidFill>
                      <a:srgbClr val="FF0000"/>
                    </a:solidFill>
                  </a:rPr>
                  <a:t>Very close </a:t>
                </a:r>
                <a:r>
                  <a:rPr lang="en-US" noProof="0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en-US" noProof="0" dirty="0">
                    <a:solidFill>
                      <a:srgbClr val="FF0000"/>
                    </a:solidFill>
                  </a:rPr>
                  <a:t>Too narrow </a:t>
                </a:r>
                <a:r>
                  <a:rPr lang="en-US" noProof="0" dirty="0">
                    <a:solidFill>
                      <a:schemeClr val="tx1"/>
                    </a:solidFill>
                  </a:rPr>
                  <a:t>for an above-</a:t>
                </a:r>
                <a:r>
                  <a:rPr lang="en-US" noProof="0" dirty="0" err="1">
                    <a:solidFill>
                      <a:schemeClr val="tx1"/>
                    </a:solidFill>
                  </a:rPr>
                  <a:t>treshold</a:t>
                </a:r>
                <a:r>
                  <a:rPr lang="en-US" noProof="0" dirty="0">
                    <a:solidFill>
                      <a:schemeClr val="tx1"/>
                    </a:solidFill>
                  </a:rPr>
                  <a:t> charmonium</a:t>
                </a:r>
              </a:p>
              <a:p>
                <a:r>
                  <a:rPr lang="en-US" noProof="0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en-US" noProof="0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 noProof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n-US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i="1" noProof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n-US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en-US" i="1" noProof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n-US" i="1" noProof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en-US" noProof="0" dirty="0">
                  <a:solidFill>
                    <a:schemeClr val="accent1"/>
                  </a:solidFill>
                </a:endParaRPr>
              </a:p>
              <a:p>
                <a:r>
                  <a:rPr lang="en-US" noProof="0" dirty="0">
                    <a:solidFill>
                      <a:srgbClr val="0000FF"/>
                    </a:solidFill>
                  </a:rPr>
                  <a:t>Mass</a:t>
                </a:r>
                <a:r>
                  <a:rPr lang="en-US" noProof="0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noProof="0" dirty="0">
                  <a:solidFill>
                    <a:schemeClr val="tx1"/>
                  </a:solidFill>
                </a:endParaRPr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=3871.65±0.06 </m:t>
                    </m:r>
                  </m:oMath>
                </a14:m>
                <a:r>
                  <a:rPr lang="en-US" sz="2000" b="0" i="0" noProof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en-US" sz="2000" b="0" i="0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noProof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=1.19±0.2</m:t>
                    </m:r>
                    <m:r>
                      <m:rPr>
                        <m:nor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noProof="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sz="3600" noProof="0" dirty="0"/>
                  <a:t> </a:t>
                </a:r>
              </a:p>
            </p:txBody>
          </p:sp>
        </mc:Choice>
        <mc:Fallback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Minimal(</a:t>
            </a:r>
            <a:r>
              <a:rPr lang="en-US" sz="3600" noProof="0" dirty="0" err="1">
                <a:solidFill>
                  <a:schemeClr val="tx2"/>
                </a:solidFill>
              </a:rPr>
              <a:t>istic</a:t>
            </a:r>
            <a:r>
              <a:rPr lang="en-US" sz="3600" noProof="0" dirty="0">
                <a:solidFill>
                  <a:schemeClr val="tx2"/>
                </a:solidFill>
              </a:rPr>
              <a:t>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noProof="0" dirty="0"/>
              <a:t>Same conclusion reached if the analysis is performed with a Deep Neural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Ng,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peak region has the largest impact for the decision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noProof="0" dirty="0"/>
              <a:t>Highest probability for a virtual state in the IV sheet</a:t>
            </a:r>
          </a:p>
        </p:txBody>
      </p:sp>
    </p:spTree>
    <p:extLst>
      <p:ext uri="{BB962C8B-B14F-4D97-AF65-F5344CB8AC3E}">
        <p14:creationId xmlns:p14="http://schemas.microsoft.com/office/powerpoint/2010/main" val="26228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noProof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noProof="0" dirty="0">
                    <a:solidFill>
                      <a:srgbClr val="3333FF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noProof="0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noProof="0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2400" noProof="0" dirty="0">
                    <a:solidFill>
                      <a:srgbClr val="FF7C8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Dictionary – Quark model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noProof="0" dirty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noProof="0" dirty="0"/>
                  <a:t>spin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noProof="0" dirty="0"/>
              </a:p>
              <a:p>
                <a:endParaRPr lang="en-US" b="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noProof="0" dirty="0"/>
                  <a:t>total angular momentum</a:t>
                </a:r>
              </a:p>
              <a:p>
                <a:r>
                  <a:rPr lang="en-US" noProof="0" dirty="0"/>
                  <a:t>  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noProof="0" dirty="0"/>
                  <a:t> exp. measured spin</a:t>
                </a:r>
              </a:p>
              <a:p>
                <a:endParaRPr lang="en-US" noProof="0" dirty="0"/>
              </a:p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noProof="0" dirty="0"/>
                  <a:t>isospin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noProof="0" dirty="0"/>
                  <a:t> 0 for </a:t>
                </a:r>
                <a:r>
                  <a:rPr lang="en-US" noProof="0" dirty="0" err="1"/>
                  <a:t>quarkonia</a:t>
                </a:r>
                <a:endParaRPr lang="en-US" noProof="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>
                <a:blip r:embed="rId5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392130" y="1608353"/>
                <a:ext cx="3848720" cy="1202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4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en-US" sz="24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en-US" sz="2400" noProof="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130" y="1608353"/>
                <a:ext cx="3848720" cy="12027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5" y="3257747"/>
            <a:ext cx="6343776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8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3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000" noProof="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noProof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1.5 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∼0.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0" noProof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Systematically integrate</a:t>
                </a:r>
                <a:br>
                  <a:rPr lang="en-US" noProof="0" dirty="0"/>
                </a:br>
                <a:r>
                  <a:rPr lang="en-US" noProof="0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noProof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>
                <a:solidFill>
                  <a:srgbClr val="FF0000"/>
                </a:solidFill>
              </a:rPr>
              <a:t>pNRQCD</a:t>
            </a:r>
            <a:endParaRPr lang="en-US" noProof="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Factorization (to be proved)</a:t>
            </a:r>
            <a:br>
              <a:rPr lang="en-US" noProof="0" dirty="0"/>
            </a:br>
            <a:r>
              <a:rPr lang="en-US" noProof="0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 dirty="0"/>
              <a:t>Good description of many production channels,</a:t>
            </a:r>
            <a:br>
              <a:rPr lang="en-US" noProof="0" dirty="0"/>
            </a:br>
            <a:r>
              <a:rPr lang="en-US" noProof="0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sz="3600" noProof="0" dirty="0"/>
                  <a:t> </a:t>
                </a:r>
              </a:p>
            </p:txBody>
          </p:sp>
        </mc:Choice>
        <mc:Fallback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noProof="0" dirty="0"/>
                  <a:t>Large prompt production </a:t>
                </a:r>
                <a:br>
                  <a:rPr lang="en-US" noProof="0" dirty="0"/>
                </a:br>
                <a:r>
                  <a:rPr lang="en-US" noProof="0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en-US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noProof="0" dirty="0"/>
              </a:p>
              <a:p>
                <a:endParaRPr lang="en-US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en-US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en-US" noProof="0" dirty="0"/>
              </a:p>
              <a:p>
                <a:pPr algn="r">
                  <a:spcBef>
                    <a:spcPts val="1200"/>
                  </a:spcBef>
                </a:pPr>
                <a:r>
                  <a:rPr lang="en-US" noProof="0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>
            <a:off x="5875699" y="488887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81049" y="2352392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Differential cross section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/>
              <a:t>This is realized with the interference of various waves, </a:t>
            </a:r>
            <a:br>
              <a:rPr lang="en-US" noProof="0" dirty="0"/>
            </a:br>
            <a:r>
              <a:rPr lang="en-US" noProof="0" dirty="0"/>
              <a:t>	- constructive in the forward direction</a:t>
            </a:r>
            <a:br>
              <a:rPr lang="en-US" noProof="0" dirty="0"/>
            </a:br>
            <a:r>
              <a:rPr lang="en-US" noProof="0" dirty="0"/>
              <a:t>	- </a:t>
            </a:r>
            <a:r>
              <a:rPr lang="en-US" noProof="0" dirty="0" err="1"/>
              <a:t>distructive</a:t>
            </a:r>
            <a:r>
              <a:rPr lang="en-US" noProof="0" dirty="0"/>
              <a:t> in the backward direction</a:t>
            </a:r>
            <a:br>
              <a:rPr lang="en-US" noProof="0" dirty="0"/>
            </a:br>
            <a:r>
              <a:rPr lang="en-US" noProof="0" dirty="0"/>
              <a:t>because of the Legendre polynomials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/>
              <a:t>Good hierarchy between waves</a:t>
            </a:r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Semi-inclusive cross sections are typically larger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noProof="0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noProof="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The bottom vertex depends on the (known) total pion-nucleon cross section,</a:t>
                </a:r>
                <a:br>
                  <a:rPr lang="en-US" sz="1758" noProof="0" dirty="0"/>
                </a:br>
                <a:r>
                  <a:rPr lang="en-US" sz="1758" noProof="0" dirty="0"/>
                  <a:t>or encoded in the PDFs at large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758" noProof="0" dirty="0"/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523;p40">
            <a:extLst>
              <a:ext uri="{FF2B5EF4-FFF2-40B4-BE49-F238E27FC236}">
                <a16:creationId xmlns:a16="http://schemas.microsoft.com/office/drawing/2014/main" id="{DAC6E285-3940-535C-3C10-39D32A93E1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922888" y="2938773"/>
            <a:ext cx="3097256" cy="295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4;p40">
            <a:extLst>
              <a:ext uri="{FF2B5EF4-FFF2-40B4-BE49-F238E27FC236}">
                <a16:creationId xmlns:a16="http://schemas.microsoft.com/office/drawing/2014/main" id="{164B7AAF-B6AD-07B2-E894-78C7A4C1E5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695" y="2945350"/>
            <a:ext cx="3097256" cy="29261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(pion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58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noProof="0" dirty="0"/>
                  <a:t>, the inclusive cross section is sizably larger than the exclusive process</a:t>
                </a:r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2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200" noProof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2200" noProof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(pion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en-US" sz="1758" noProof="0" dirty="0"/>
              <a:t>At higher energies the triple </a:t>
            </a:r>
            <a:r>
              <a:rPr lang="en-US" sz="1758" noProof="0" dirty="0" err="1"/>
              <a:t>Regge</a:t>
            </a:r>
            <a:r>
              <a:rPr lang="en-US" sz="1758" noProof="0" dirty="0"/>
              <a:t> regime is reached, cross sections saturate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93AF-2240-B561-FE49-9B9C91A6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651DF3E-160E-DF78-7D7B-20DDA9FFCBB0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(vector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590F3D-A68C-9B49-BEEE-695D8238896E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8720C-0057-BA2E-484F-9FFB29AC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PDFs encode the information about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inclusive scattering </a:t>
                </a:r>
                <a:br>
                  <a:rPr lang="en-US" sz="1758" noProof="0" dirty="0"/>
                </a:br>
                <a:r>
                  <a:rPr lang="en-US" sz="1758" noProof="0" dirty="0"/>
                  <a:t>for different photon polarizations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Using VMD, one can infer the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and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inclusive cross sections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We use the phenomenological parametrization in the resonance region</a:t>
                </a:r>
              </a:p>
              <a:p>
                <a:pPr algn="r"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758" noProof="0" dirty="0">
                    <a:solidFill>
                      <a:schemeClr val="accent1"/>
                    </a:solidFill>
                  </a:rPr>
                  <a:t>Christy and </a:t>
                </a:r>
                <a:r>
                  <a:rPr lang="en-US" sz="1758" noProof="0" dirty="0" err="1">
                    <a:solidFill>
                      <a:schemeClr val="accent1"/>
                    </a:solidFill>
                  </a:rPr>
                  <a:t>Bosted</a:t>
                </a:r>
                <a:r>
                  <a:rPr lang="en-US" sz="1758" noProof="0" dirty="0">
                    <a:solidFill>
                      <a:schemeClr val="accent1"/>
                    </a:solidFill>
                  </a:rPr>
                  <a:t>, PRC</a:t>
                </a:r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r="-1149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BEE2BCE-1131-8D11-2CF0-87C4CD2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/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544;p42">
            <a:extLst>
              <a:ext uri="{FF2B5EF4-FFF2-40B4-BE49-F238E27FC236}">
                <a16:creationId xmlns:a16="http://schemas.microsoft.com/office/drawing/2014/main" id="{E8632D27-2319-DA5A-A2E6-B03644CCE769}"/>
              </a:ext>
            </a:extLst>
          </p:cNvPr>
          <p:cNvGrpSpPr/>
          <p:nvPr/>
        </p:nvGrpSpPr>
        <p:grpSpPr>
          <a:xfrm>
            <a:off x="2573758" y="2864285"/>
            <a:ext cx="3497875" cy="3338107"/>
            <a:chOff x="1674798" y="1153232"/>
            <a:chExt cx="4784675" cy="4503725"/>
          </a:xfrm>
        </p:grpSpPr>
        <p:pic>
          <p:nvPicPr>
            <p:cNvPr id="10" name="Google Shape;545;p42">
              <a:extLst>
                <a:ext uri="{FF2B5EF4-FFF2-40B4-BE49-F238E27FC236}">
                  <a16:creationId xmlns:a16="http://schemas.microsoft.com/office/drawing/2014/main" id="{A0C8F10C-8879-63C8-47E3-D092E3D35A0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4798" y="1153232"/>
              <a:ext cx="4784675" cy="450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6;p42">
              <a:extLst>
                <a:ext uri="{FF2B5EF4-FFF2-40B4-BE49-F238E27FC236}">
                  <a16:creationId xmlns:a16="http://schemas.microsoft.com/office/drawing/2014/main" id="{CF8604D5-5368-BF94-15E9-01D327886C51}"/>
                </a:ext>
              </a:extLst>
            </p:cNvPr>
            <p:cNvSpPr txBox="1"/>
            <p:nvPr/>
          </p:nvSpPr>
          <p:spPr>
            <a:xfrm>
              <a:off x="4198089" y="3269115"/>
              <a:ext cx="16215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1" noProof="0" dirty="0">
                  <a:solidFill>
                    <a:schemeClr val="accent3"/>
                  </a:solidFill>
                </a:rPr>
                <a:t>Exclusive alone </a:t>
              </a:r>
              <a:endParaRPr lang="en-US" sz="1100" b="1" noProof="0" dirty="0">
                <a:solidFill>
                  <a:schemeClr val="accent3"/>
                </a:solidFill>
              </a:endParaRPr>
            </a:p>
          </p:txBody>
        </p:sp>
        <p:cxnSp>
          <p:nvCxnSpPr>
            <p:cNvPr id="14" name="Google Shape;547;p42">
              <a:extLst>
                <a:ext uri="{FF2B5EF4-FFF2-40B4-BE49-F238E27FC236}">
                  <a16:creationId xmlns:a16="http://schemas.microsoft.com/office/drawing/2014/main" id="{01721B90-55A6-60C1-07E8-E72BB60F4B57}"/>
                </a:ext>
              </a:extLst>
            </p:cNvPr>
            <p:cNvCxnSpPr/>
            <p:nvPr/>
          </p:nvCxnSpPr>
          <p:spPr>
            <a:xfrm rot="10800000" flipH="1">
              <a:off x="5225583" y="3077664"/>
              <a:ext cx="286200" cy="256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48;p42">
              <a:extLst>
                <a:ext uri="{FF2B5EF4-FFF2-40B4-BE49-F238E27FC236}">
                  <a16:creationId xmlns:a16="http://schemas.microsoft.com/office/drawing/2014/main" id="{5C91471F-E117-C6DC-55EB-72FAC6E1B43C}"/>
                </a:ext>
              </a:extLst>
            </p:cNvPr>
            <p:cNvCxnSpPr/>
            <p:nvPr/>
          </p:nvCxnSpPr>
          <p:spPr>
            <a:xfrm>
              <a:off x="4728879" y="3692134"/>
              <a:ext cx="236100" cy="135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94A23365-FB42-8AE8-F442-EE9D73E9F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633" y="2864285"/>
            <a:ext cx="3073850" cy="29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8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Vector Meson Dominance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Since unitary model parametrize separately the production and scattering amplitude,</a:t>
            </a:r>
            <a:br>
              <a:rPr lang="en-US" sz="2000" noProof="0" dirty="0"/>
            </a:br>
            <a:r>
              <a:rPr lang="en-US" sz="2000" noProof="0" dirty="0"/>
              <a:t>one can compare with the predictions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noProof="0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6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600" noProof="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noProof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600" b="0" i="1" noProof="0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en-US" sz="2600" b="0" i="1" noProof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noProof="0" dirty="0"/>
                  <a:t> 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The value of the scattering amplitude at threshold is called scattering length</a:t>
            </a:r>
          </a:p>
          <a:p>
            <a:r>
              <a:rPr lang="en-US" sz="2200" noProof="0" dirty="0"/>
              <a:t>According to VMD, a small photoproduction cross sections implies a small scattering length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But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noProof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9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With the unitary model, the value of the amplitude at threshold is an unrelated parameter, the scattering length enters with the energy dependence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Vector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600" noProof="0" dirty="0"/>
                  <a:t> states</a:t>
                </a:r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noProof="0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en-US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noProof="0" dirty="0"/>
                  <a:t> states </a:t>
                </a:r>
                <a:br>
                  <a:rPr lang="en-US" noProof="0" dirty="0"/>
                </a:br>
                <a:r>
                  <a:rPr lang="en-US" noProof="0" dirty="0"/>
                  <a:t>found in ISR/direct production (and nowhere else!)</a:t>
                </a:r>
              </a:p>
              <a:p>
                <a:r>
                  <a:rPr lang="en-US" noProof="0" dirty="0">
                    <a:latin typeface="Cambria Math" panose="02040503050406030204" pitchFamily="18" charset="0"/>
                  </a:rPr>
                  <a:t>Seen in </a:t>
                </a:r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en-US" noProof="0" dirty="0">
                    <a:latin typeface="Cambria Math" panose="02040503050406030204" pitchFamily="18" charset="0"/>
                  </a:rPr>
                  <a:t>, </a:t>
                </a:r>
                <a:br>
                  <a:rPr lang="en-US" noProof="0" dirty="0">
                    <a:latin typeface="Cambria Math" panose="02040503050406030204" pitchFamily="18" charset="0"/>
                  </a:rPr>
                </a:br>
                <a:r>
                  <a:rPr lang="en-US" noProof="0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en-US" noProof="0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noProof="0" dirty="0">
                  <a:latin typeface="Cambria Math" panose="02040503050406030204" pitchFamily="18" charset="0"/>
                </a:endParaRPr>
              </a:p>
              <a:p>
                <a:endParaRPr lang="en-US" noProof="0" dirty="0">
                  <a:latin typeface="Cambria Math" panose="02040503050406030204" pitchFamily="18" charset="0"/>
                </a:endParaRPr>
              </a:p>
              <a:p>
                <a:r>
                  <a:rPr lang="en-US" noProof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en-US" noProof="0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en-US" b="0" i="0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noProof="0" dirty="0">
                  <a:solidFill>
                    <a:srgbClr val="0000FF"/>
                  </a:solidFill>
                </a:endParaRPr>
              </a:p>
              <a:p>
                <a:r>
                  <a:rPr lang="en-US" noProof="0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noProof="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Vector Meson Dominance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VMD badly excluded, except for the poorly constrained 3C-R model</a:t>
            </a:r>
          </a:p>
          <a:p>
            <a:endParaRPr lang="en-US" noProof="0" dirty="0"/>
          </a:p>
          <a:p>
            <a:r>
              <a:rPr lang="en-US" noProof="0" dirty="0"/>
              <a:t>Scattering lengths generally of O(1fm), but smaller ones</a:t>
            </a:r>
            <a:br>
              <a:rPr lang="en-US" noProof="0" dirty="0"/>
            </a:br>
            <a:r>
              <a:rPr lang="en-US" noProof="0" dirty="0"/>
              <a:t>are not excluded</a:t>
            </a:r>
          </a:p>
          <a:p>
            <a:endParaRPr lang="en-US" noProof="0" dirty="0"/>
          </a:p>
          <a:p>
            <a:r>
              <a:rPr lang="en-US" noProof="0" dirty="0"/>
              <a:t>Crucial to constrain better these fits by measuring open charm final states</a:t>
            </a:r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b="0" i="1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en-US" noProof="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noProof="0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b="0" noProof="0" dirty="0"/>
                  <a:t>Charged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600" noProof="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en-US" sz="3600" noProof="0" dirty="0"/>
              </a:p>
            </p:txBody>
          </p:sp>
        </mc:Choice>
        <mc:Fallback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noProof="0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en-US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noProof="0" dirty="0"/>
                  <a:t> </a:t>
                </a:r>
                <a:r>
                  <a:rPr lang="en-US" noProof="0" dirty="0">
                    <a:latin typeface="Cambria Math" panose="02040503050406030204" pitchFamily="18" charset="0"/>
                  </a:rPr>
                  <a:t>appear</a:t>
                </a:r>
                <a:br>
                  <a:rPr lang="en-US" noProof="0" dirty="0">
                    <a:latin typeface="Cambria Math" panose="02040503050406030204" pitchFamily="18" charset="0"/>
                  </a:rPr>
                </a:br>
                <a:r>
                  <a:rPr lang="en-US" noProof="0" dirty="0">
                    <a:latin typeface="Cambria Math" panose="02040503050406030204" pitchFamily="18" charset="0"/>
                  </a:rPr>
                  <a:t> </a:t>
                </a:r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en-US" noProof="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Charged quarkonium-like resonances have been found, </a:t>
            </a:r>
            <a:r>
              <a:rPr lang="en-US" b="1" noProof="0" dirty="0">
                <a:solidFill>
                  <a:srgbClr val="FF0000"/>
                </a:solidFill>
              </a:rPr>
              <a:t>4q needed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</a:p>
        </p:txBody>
      </p:sp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C50232BE-0792-4640-9862-CF155D7C1E3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1057" y="1133740"/>
                <a:ext cx="8843072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400" noProof="0" dirty="0" err="1"/>
                  <a:t>Rescattering</a:t>
                </a:r>
                <a:r>
                  <a:rPr lang="en-US" sz="2400" noProof="0" dirty="0"/>
                  <a:t> mechanisms that could mimic resonances in multibody decays can be controlled better (one can change the energy beam but not the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noProof="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Radiative decays offer another way of discerning </a:t>
                </a:r>
                <a:br>
                  <a:rPr lang="en-US" sz="2400" noProof="0" dirty="0"/>
                </a:br>
                <a:r>
                  <a:rPr lang="en-US" sz="2400" noProof="0" dirty="0"/>
                  <a:t>the nature of the states: probing the short-range properties of the wave function and compare with model predictions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Once seen,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noProof="0" dirty="0"/>
                  <a:t> of transition form factors will give new observables crucial to assess the nature of these exotics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7" y="1133740"/>
                <a:ext cx="8843072" cy="5016758"/>
              </a:xfrm>
              <a:prstGeom prst="rect">
                <a:avLst/>
              </a:prstGeom>
              <a:blipFill>
                <a:blip r:embed="rId3"/>
                <a:stretch>
                  <a:fillRect l="-1861" t="-4253" b="-18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36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/>
          <p:nvPr/>
        </p:nvPicPr>
        <p:blipFill>
          <a:blip r:embed="rId3"/>
          <a:stretch/>
        </p:blipFill>
        <p:spPr>
          <a:xfrm>
            <a:off x="1531114" y="4430283"/>
            <a:ext cx="6344236" cy="1602713"/>
          </a:xfrm>
          <a:prstGeom prst="rect">
            <a:avLst/>
          </a:prstGeom>
          <a:ln w="0">
            <a:noFill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897E7AEE-D8A2-4F84-AE96-30BF495D3257}"/>
              </a:ext>
            </a:extLst>
          </p:cNvPr>
          <p:cNvGrpSpPr/>
          <p:nvPr/>
        </p:nvGrpSpPr>
        <p:grpSpPr>
          <a:xfrm>
            <a:off x="103444" y="1110227"/>
            <a:ext cx="5356248" cy="3114975"/>
            <a:chOff x="4571717" y="1836814"/>
            <a:chExt cx="3941799" cy="2292389"/>
          </a:xfrm>
        </p:grpSpPr>
        <p:pic>
          <p:nvPicPr>
            <p:cNvPr id="36" name="Immagine 35"/>
            <p:cNvPicPr/>
            <p:nvPr/>
          </p:nvPicPr>
          <p:blipFill>
            <a:blip r:embed="rId4"/>
            <a:stretch/>
          </p:blipFill>
          <p:spPr>
            <a:xfrm>
              <a:off x="4571717" y="1836814"/>
              <a:ext cx="3941799" cy="229238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" name="Ovale 36"/>
            <p:cNvSpPr/>
            <p:nvPr/>
          </p:nvSpPr>
          <p:spPr>
            <a:xfrm>
              <a:off x="5359685" y="2311946"/>
              <a:ext cx="1709169" cy="423863"/>
            </a:xfrm>
            <a:prstGeom prst="ellipse">
              <a:avLst/>
            </a:prstGeom>
            <a:solidFill>
              <a:srgbClr val="81D41A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089" b="1" spc="-1" noProof="0" dirty="0" err="1">
                  <a:solidFill>
                    <a:srgbClr val="000000"/>
                  </a:solidFill>
                  <a:latin typeface="Courier Prime"/>
                  <a:ea typeface="DejaVu Sans"/>
                </a:rPr>
                <a:t>c,b</a:t>
              </a:r>
              <a:r>
                <a:rPr lang="en-US" sz="1089" b="1" spc="-1" noProof="0" dirty="0">
                  <a:solidFill>
                    <a:srgbClr val="000000"/>
                  </a:solidFill>
                  <a:latin typeface="Courier Prime"/>
                  <a:ea typeface="DejaVu Sans"/>
                </a:rPr>
                <a:t> quark spectroscopy</a:t>
              </a:r>
              <a:endParaRPr lang="en-US" sz="1089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Ovale 39"/>
            <p:cNvSpPr/>
            <p:nvPr/>
          </p:nvSpPr>
          <p:spPr>
            <a:xfrm>
              <a:off x="5066115" y="3095995"/>
              <a:ext cx="1203015" cy="423863"/>
            </a:xfrm>
            <a:prstGeom prst="ellipse">
              <a:avLst/>
            </a:prstGeom>
            <a:solidFill>
              <a:srgbClr val="81D41A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726" b="1" spc="-1" noProof="0" dirty="0" err="1">
                  <a:solidFill>
                    <a:srgbClr val="000000"/>
                  </a:solidFill>
                  <a:latin typeface="Courier Prime"/>
                  <a:ea typeface="DejaVu Sans"/>
                </a:rPr>
                <a:t>u,d</a:t>
              </a:r>
              <a:r>
                <a:rPr lang="en-US" sz="726" b="1" spc="-1" noProof="0" dirty="0">
                  <a:solidFill>
                    <a:srgbClr val="000000"/>
                  </a:solidFill>
                  <a:latin typeface="Courier Prime"/>
                  <a:ea typeface="DejaVu Sans"/>
                </a:rPr>
                <a:t> quark spectroscopy</a:t>
              </a:r>
              <a:endParaRPr lang="en-US" sz="726" spc="-1" noProof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Ovale 40"/>
            <p:cNvSpPr/>
            <p:nvPr/>
          </p:nvSpPr>
          <p:spPr>
            <a:xfrm>
              <a:off x="5229391" y="2704134"/>
              <a:ext cx="876463" cy="423863"/>
            </a:xfrm>
            <a:prstGeom prst="ellipse">
              <a:avLst/>
            </a:prstGeom>
            <a:solidFill>
              <a:srgbClr val="81D41A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089" b="1" spc="-1" noProof="0" dirty="0">
                  <a:solidFill>
                    <a:srgbClr val="000000"/>
                  </a:solidFill>
                  <a:latin typeface="Courier Prime"/>
                  <a:ea typeface="DejaVu Sans"/>
                </a:rPr>
                <a:t>S </a:t>
              </a:r>
              <a:r>
                <a:rPr lang="en-US" sz="726" b="1" spc="-1" noProof="0" dirty="0">
                  <a:solidFill>
                    <a:srgbClr val="000000"/>
                  </a:solidFill>
                  <a:latin typeface="Courier Prime"/>
                  <a:ea typeface="DejaVu Sans"/>
                </a:rPr>
                <a:t>quark spectroscopy</a:t>
              </a:r>
              <a:endParaRPr lang="en-US" sz="726" spc="-1" noProof="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FDC477F-AB9B-95FA-822E-1BD8729B3C4A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Production at EIC?</a:t>
            </a: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EA5A4173-7BA7-218E-3E4D-E69D38FDDD62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Spectroscopy opportunities at the EIC</a:t>
            </a:r>
            <a:endParaRPr lang="en-US" sz="1600" noProof="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4B224C9F-9AF3-B17B-9A1B-F29A9FC3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C50232BE-0792-4640-9862-CF155D7C1E3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853147-0CAF-8EE2-3124-4E311BC62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278" y="1254563"/>
            <a:ext cx="3620722" cy="267999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6043</Words>
  <Application>Microsoft Office PowerPoint</Application>
  <PresentationFormat>Presentazione su schermo (4:3)</PresentationFormat>
  <Paragraphs>799</Paragraphs>
  <Slides>60</Slides>
  <Notes>56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71" baseType="lpstr">
      <vt:lpstr>Arial</vt:lpstr>
      <vt:lpstr>Calibri</vt:lpstr>
      <vt:lpstr>Cambria</vt:lpstr>
      <vt:lpstr>Cambria Math</vt:lpstr>
      <vt:lpstr>Courier New</vt:lpstr>
      <vt:lpstr>Courier Prime</vt:lpstr>
      <vt:lpstr>DejaVu Sans</vt:lpstr>
      <vt:lpstr>Lohit Devanagari</vt:lpstr>
      <vt:lpstr>MathJax_Math</vt:lpstr>
      <vt:lpstr>Times New Roman</vt:lpstr>
      <vt:lpstr>NewsPrint</vt:lpstr>
      <vt:lpstr>Spectroscopy opportunities at the EIC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Spectroscopy @EIC</dc:title>
  <dc:creator>Pillaus</dc:creator>
  <cp:lastModifiedBy>Alessandro Pilloni</cp:lastModifiedBy>
  <cp:revision>868</cp:revision>
  <dcterms:created xsi:type="dcterms:W3CDTF">2012-05-23T17:12:57Z</dcterms:created>
  <dcterms:modified xsi:type="dcterms:W3CDTF">2025-02-27T17:27:22Z</dcterms:modified>
</cp:coreProperties>
</file>