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78" r:id="rId3"/>
    <p:sldId id="257" r:id="rId4"/>
    <p:sldId id="258" r:id="rId5"/>
    <p:sldId id="260" r:id="rId6"/>
    <p:sldId id="259" r:id="rId7"/>
    <p:sldId id="265" r:id="rId8"/>
    <p:sldId id="266" r:id="rId9"/>
    <p:sldId id="267" r:id="rId10"/>
    <p:sldId id="261" r:id="rId11"/>
    <p:sldId id="262" r:id="rId12"/>
    <p:sldId id="264" r:id="rId13"/>
    <p:sldId id="263" r:id="rId14"/>
    <p:sldId id="268" r:id="rId15"/>
    <p:sldId id="274" r:id="rId16"/>
    <p:sldId id="270" r:id="rId17"/>
    <p:sldId id="269" r:id="rId18"/>
    <p:sldId id="271" r:id="rId19"/>
    <p:sldId id="275" r:id="rId20"/>
    <p:sldId id="276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B7942"/>
    <a:srgbClr val="043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757"/>
  </p:normalViewPr>
  <p:slideViewPr>
    <p:cSldViewPr snapToGrid="0">
      <p:cViewPr varScale="1">
        <p:scale>
          <a:sx n="104" d="100"/>
          <a:sy n="104" d="100"/>
        </p:scale>
        <p:origin x="896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91CAF4-D0D8-A133-2C1E-348012E0C3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DDCDA5-D57C-6210-954B-0FB8D3AD05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774613-3BDF-B4D2-8B7E-ADAFC34AFF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93CBF-5190-8146-BB80-F76E68F195C3}" type="datetimeFigureOut">
              <a:rPr lang="en-US" smtClean="0"/>
              <a:t>2/27/25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B6B1A4-CAC8-C12B-7D54-629D085DD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73A856-5601-7697-9D92-C6B04B484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1F083-A655-A04A-B612-0E1DFAE76F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9926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5E7E05-35D1-98C0-3ADE-1C7E7013B1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7E1E0B0-65B4-3CFC-F552-86823D0E74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6C8689-8A5A-F54D-4FED-3373672ECA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93CBF-5190-8146-BB80-F76E68F195C3}" type="datetimeFigureOut">
              <a:rPr lang="en-US" smtClean="0"/>
              <a:t>2/27/25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B49AE4-C677-E96F-3983-7CE9831205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856F2C-7638-A868-0A39-369895F4EF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1F083-A655-A04A-B612-0E1DFAE76F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8061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ADBC62F-594A-3B5C-4E6E-45EA3A75E6A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C5DB798-30D8-1F35-DA72-B267D0D589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D3FCA4-3DF6-D224-CC57-26624CE98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93CBF-5190-8146-BB80-F76E68F195C3}" type="datetimeFigureOut">
              <a:rPr lang="en-US" smtClean="0"/>
              <a:t>2/27/25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3C3743-E7CA-C08B-8D77-F885312531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D4D196-B48F-5828-72B6-CA1F1C0EC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1F083-A655-A04A-B612-0E1DFAE76F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5243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752F09-E6F6-AD5B-B3C5-D5B9C9CC4F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56CA6C-5A19-C5AB-4094-AC755964C6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8625AF-C063-87BA-1ED7-28933CA1C7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93CBF-5190-8146-BB80-F76E68F195C3}" type="datetimeFigureOut">
              <a:rPr lang="en-US" smtClean="0"/>
              <a:t>2/27/25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542208-8773-F693-3821-0917ADD191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375DA0-6503-1EA6-6119-337A715A93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1F083-A655-A04A-B612-0E1DFAE76F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9947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BAA860-ADAD-A07A-1B10-5456BED85B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A7C52B-FDAD-DF4D-E758-73D7353EAF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61EC11-4FE7-443A-3CF3-EB57E3583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93CBF-5190-8146-BB80-F76E68F195C3}" type="datetimeFigureOut">
              <a:rPr lang="en-US" smtClean="0"/>
              <a:t>2/27/25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6EF821-CE38-38F4-421F-B15D350D5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2CDE99-2DB0-84D0-CE8A-C563F6EBE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1F083-A655-A04A-B612-0E1DFAE76F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8977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C16F0A-566A-D9C2-17B8-7E50A8BB9A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4B0A07-699E-3700-08E4-0EF30EDDA5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8697CA-3BC4-BC0E-CD05-2AB0F110B9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9B79CB-5DC2-ACCC-0C8E-A2DEE8DE47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93CBF-5190-8146-BB80-F76E68F195C3}" type="datetimeFigureOut">
              <a:rPr lang="en-US" smtClean="0"/>
              <a:t>2/27/25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6243DD-C2B3-7711-EBF9-ED56D3EB9D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9E2A4D-B350-8956-3BC6-3399899072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1F083-A655-A04A-B612-0E1DFAE76F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2974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5A527F-AAC0-44A8-C486-FC0D722BAE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BA2813-0E69-907B-D2C0-CA468DF7FA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A6DE2E-7DD3-7705-A4C7-FDE430C77A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7679E52-A26C-B1E1-AAE8-11F02E4496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50A6AAA-61E9-1965-803E-479E243C75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9758643-62DD-77B0-2C99-FEB9B0382C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93CBF-5190-8146-BB80-F76E68F195C3}" type="datetimeFigureOut">
              <a:rPr lang="en-US" smtClean="0"/>
              <a:t>2/27/25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79A5220-084C-5AE7-D64A-9A504E61F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DE64890-D669-715C-E345-E30F4BB67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1F083-A655-A04A-B612-0E1DFAE76F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9312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EFE804-F3A9-1372-F701-0C75613178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F190C61-C5E0-5106-10C7-C6DBF5B66D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93CBF-5190-8146-BB80-F76E68F195C3}" type="datetimeFigureOut">
              <a:rPr lang="en-US" smtClean="0"/>
              <a:t>2/27/25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BF8E13C-5CE1-BAFA-0A55-43948A6486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8FA204-A345-969B-5C04-0EEC9B5517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1F083-A655-A04A-B612-0E1DFAE76F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2489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4F553B0-DF4A-595E-6AF0-4453B0373A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93CBF-5190-8146-BB80-F76E68F195C3}" type="datetimeFigureOut">
              <a:rPr lang="en-US" smtClean="0"/>
              <a:t>2/27/25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B9370DB-5232-EBBF-A333-643A7D416C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708D5B-82AF-E579-4819-0CE3C7F61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1F083-A655-A04A-B612-0E1DFAE76F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1695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AFED65-1512-730B-17EF-98549C82DC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D457F7-095B-F9C9-A3E0-1106C0139C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302332-51D9-76CC-1298-0D2CF741F2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4DF23D-8593-6F53-2832-2BFD5FE5B7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93CBF-5190-8146-BB80-F76E68F195C3}" type="datetimeFigureOut">
              <a:rPr lang="en-US" smtClean="0"/>
              <a:t>2/27/25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B76113-0157-A43A-797B-BBCBCA8870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080AAA-FEA1-AA02-903F-077E7C9B29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1F083-A655-A04A-B612-0E1DFAE76F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851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67C03C-63BA-1FC5-69C5-2B95FDA405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3776799-2EA2-A793-560D-DE6F6B51CB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4FD55B-E523-35AA-BF07-9B661F1588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27F069-05BF-0A1C-7695-6D107D5E8A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93CBF-5190-8146-BB80-F76E68F195C3}" type="datetimeFigureOut">
              <a:rPr lang="en-US" smtClean="0"/>
              <a:t>2/27/25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87B570-84AA-3313-FCF2-EB417A9454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18969C-B69A-B8B8-814E-E6BC31763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1F083-A655-A04A-B612-0E1DFAE76F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9798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9BC2268-9B3C-0525-0ADE-D46F32D85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5F1211-645E-42EE-9DE9-6F9A904E4B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3FA5F0-A4F7-1EB9-5C29-7788AA27D9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D693CBF-5190-8146-BB80-F76E68F195C3}" type="datetimeFigureOut">
              <a:rPr lang="en-US" smtClean="0"/>
              <a:t>2/27/25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575C7F-01BB-CE8A-5208-E991E08321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90164F-1EA2-424E-67BD-43CB515048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A1F083-A655-A04A-B612-0E1DFAE76F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15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emf"/><Relationship Id="rId3" Type="http://schemas.openxmlformats.org/officeDocument/2006/relationships/image" Target="../media/image16.emf"/><Relationship Id="rId7" Type="http://schemas.openxmlformats.org/officeDocument/2006/relationships/image" Target="../media/image20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emf"/><Relationship Id="rId11" Type="http://schemas.openxmlformats.org/officeDocument/2006/relationships/image" Target="../media/image24.emf"/><Relationship Id="rId5" Type="http://schemas.openxmlformats.org/officeDocument/2006/relationships/image" Target="../media/image18.emf"/><Relationship Id="rId10" Type="http://schemas.openxmlformats.org/officeDocument/2006/relationships/image" Target="../media/image23.emf"/><Relationship Id="rId4" Type="http://schemas.openxmlformats.org/officeDocument/2006/relationships/image" Target="../media/image17.emf"/><Relationship Id="rId9" Type="http://schemas.openxmlformats.org/officeDocument/2006/relationships/image" Target="../media/image22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emf"/><Relationship Id="rId4" Type="http://schemas.openxmlformats.org/officeDocument/2006/relationships/image" Target="../media/image28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7" Type="http://schemas.openxmlformats.org/officeDocument/2006/relationships/image" Target="../media/image35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emf"/><Relationship Id="rId5" Type="http://schemas.openxmlformats.org/officeDocument/2006/relationships/image" Target="../media/image33.emf"/><Relationship Id="rId4" Type="http://schemas.openxmlformats.org/officeDocument/2006/relationships/image" Target="../media/image32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emf"/><Relationship Id="rId4" Type="http://schemas.openxmlformats.org/officeDocument/2006/relationships/image" Target="../media/image38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2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emf"/><Relationship Id="rId5" Type="http://schemas.openxmlformats.org/officeDocument/2006/relationships/image" Target="../media/image49.emf"/><Relationship Id="rId4" Type="http://schemas.openxmlformats.org/officeDocument/2006/relationships/image" Target="../media/image48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948B54-1CCA-6555-AF6F-C3EB8F4C2D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9449" y="868362"/>
            <a:ext cx="10693101" cy="23876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Impact Study of the EIC Using the EpIC MC Event Generator for DVCS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A8AAE4-8EEB-E6D2-FE2A-52F8FBD9D8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429000"/>
            <a:ext cx="9158344" cy="1828800"/>
          </a:xfrm>
        </p:spPr>
        <p:txBody>
          <a:bodyPr>
            <a:normAutofit fontScale="85000" lnSpcReduction="20000"/>
          </a:bodyPr>
          <a:lstStyle/>
          <a:p>
            <a:endParaRPr lang="en-US" dirty="0"/>
          </a:p>
          <a:p>
            <a:r>
              <a:rPr lang="en-US" sz="3100" dirty="0"/>
              <a:t>Kemal Tezgin</a:t>
            </a:r>
          </a:p>
          <a:p>
            <a:r>
              <a:rPr lang="en-US" sz="2600" dirty="0"/>
              <a:t>Virginia Tech</a:t>
            </a:r>
          </a:p>
          <a:p>
            <a:endParaRPr lang="en-US" dirty="0"/>
          </a:p>
          <a:p>
            <a:r>
              <a:rPr lang="en-US" sz="2600" dirty="0"/>
              <a:t>02/27/2025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7" name="Picture 6" descr="A close up of a logo&#10;&#10;AI-generated content may be incorrect.">
            <a:extLst>
              <a:ext uri="{FF2B5EF4-FFF2-40B4-BE49-F238E27FC236}">
                <a16:creationId xmlns:a16="http://schemas.microsoft.com/office/drawing/2014/main" id="{7EBE6671-F222-3F8D-39AB-1677804548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1295" y="5783791"/>
            <a:ext cx="3277721" cy="62058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4B4D26F-E60C-5BB9-B26D-EE9C20CC9124}"/>
              </a:ext>
            </a:extLst>
          </p:cNvPr>
          <p:cNvSpPr txBox="1"/>
          <p:nvPr/>
        </p:nvSpPr>
        <p:spPr>
          <a:xfrm>
            <a:off x="562984" y="5603876"/>
            <a:ext cx="52031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Physics Opportunities at an Electron-Ion Collider</a:t>
            </a:r>
          </a:p>
          <a:p>
            <a:r>
              <a:rPr lang="en-US" dirty="0"/>
              <a:t>Florida International University, Miami, FL</a:t>
            </a:r>
          </a:p>
          <a:p>
            <a:r>
              <a:rPr lang="en-US" dirty="0"/>
              <a:t>February 24 – 28, 2025 </a:t>
            </a:r>
          </a:p>
        </p:txBody>
      </p:sp>
    </p:spTree>
    <p:extLst>
      <p:ext uri="{BB962C8B-B14F-4D97-AF65-F5344CB8AC3E}">
        <p14:creationId xmlns:p14="http://schemas.microsoft.com/office/powerpoint/2010/main" val="21713049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C25431-A697-0BA3-5072-0399F4A5D7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Radiative corrections</a:t>
            </a:r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9A18E5-1DB8-1288-1746-8F8B492BE7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QED radiative corrections can have a significant impact on the interpretation of experimental data</a:t>
            </a:r>
          </a:p>
          <a:p>
            <a:r>
              <a:rPr lang="en-US" sz="2400" dirty="0"/>
              <a:t>Collinear approximation: Negligible transverse component of the 4-momenta of the emitted photon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4ABB40F-07C0-873B-7146-A69DC1FD3A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032" y="3646292"/>
            <a:ext cx="10607936" cy="2377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5998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D589BF-6568-138A-157F-71E7DCB4FE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1561"/>
            <a:ext cx="10515600" cy="1325563"/>
          </a:xfrm>
        </p:spPr>
        <p:txBody>
          <a:bodyPr/>
          <a:lstStyle/>
          <a:p>
            <a:r>
              <a:rPr lang="en-US" b="1" dirty="0"/>
              <a:t>Radiative corrections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641705-0647-D22D-2A66-F6ECEEF615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1808"/>
            <a:ext cx="5605631" cy="4348163"/>
          </a:xfrm>
        </p:spPr>
        <p:txBody>
          <a:bodyPr>
            <a:normAutofit/>
          </a:bodyPr>
          <a:lstStyle/>
          <a:p>
            <a:r>
              <a:rPr lang="en-US" sz="18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DIS cross-section </a:t>
            </a:r>
            <a:r>
              <a:rPr lang="en-US" sz="1800" kern="100" dirty="0">
                <a:ea typeface="Aptos" panose="020B0004020202020204" pitchFamily="34" charset="0"/>
                <a:cs typeface="Times New Roman" panose="02020603050405020304" pitchFamily="18" charset="0"/>
              </a:rPr>
              <a:t>in collinear approximation</a:t>
            </a:r>
            <a:r>
              <a:rPr lang="en-US" sz="18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200" kern="100" dirty="0">
                <a:solidFill>
                  <a:schemeClr val="accent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		Kripfganz, M</a:t>
            </a:r>
            <a:r>
              <a:rPr lang="en-US" sz="1200" kern="100" dirty="0">
                <a:solidFill>
                  <a:schemeClr val="accent1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ö</a:t>
            </a:r>
            <a:r>
              <a:rPr lang="en-US" sz="1200" kern="100" dirty="0">
                <a:solidFill>
                  <a:schemeClr val="accent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hring, Spiesberger, Z. Phys. C 49 (1991)</a:t>
            </a:r>
            <a:endParaRPr lang="en-US" sz="1200" kern="100" dirty="0">
              <a:solidFill>
                <a:schemeClr val="accent1"/>
              </a:solidFill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endParaRPr lang="en-US" sz="1800" dirty="0"/>
          </a:p>
          <a:p>
            <a:r>
              <a:rPr lang="en-US" sz="1800" dirty="0"/>
              <a:t>DVCS cross-section: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FFC0173-C577-31F4-5966-850A59D665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7116" y="2183153"/>
            <a:ext cx="3426103" cy="91537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FC973280-64A8-E103-0093-28DE009C5D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5613" y="5359320"/>
            <a:ext cx="3632200" cy="7874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62F9C891-886E-5BFD-0059-398C45E385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5613" y="3716794"/>
            <a:ext cx="5083268" cy="483423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D4681CF3-E20A-75C4-7E89-9B5E264F91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87181" y="2342540"/>
            <a:ext cx="5483000" cy="159736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FDD6ED4-F333-2AC9-E115-403782068AE1}"/>
              </a:ext>
            </a:extLst>
          </p:cNvPr>
          <p:cNvSpPr txBox="1"/>
          <p:nvPr/>
        </p:nvSpPr>
        <p:spPr>
          <a:xfrm>
            <a:off x="6587181" y="1514828"/>
            <a:ext cx="45011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    The radiator function can be expanded as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5F5810D-A767-1C03-4B53-53BB499F5D2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7709" y="4536966"/>
            <a:ext cx="2725222" cy="64122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919A18A-04D6-11C2-CC36-4F7106735BA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50738" y="6049186"/>
            <a:ext cx="3973990" cy="64096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F72AD3B-646B-58D8-7F58-C609E9FD784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79674" y="4100122"/>
            <a:ext cx="3874126" cy="1937063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6E0883C4-DE22-CAB2-5B05-959216FBCE1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060494" y="6271708"/>
            <a:ext cx="827077" cy="172122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0DAB9D7C-CFE0-3A1A-7EE9-EFFB02580E9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464325" y="1959712"/>
            <a:ext cx="1244600" cy="34290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F732E4CE-84E4-7C57-8045-16B8328DADE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821366" y="4655349"/>
            <a:ext cx="1604366" cy="404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6739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825C9B-CF72-AB5A-A4EE-DC99FAF54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EpIC – DVCS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14A8A39-758A-A994-9676-54A8440CCC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5400000">
            <a:off x="1953276" y="294084"/>
            <a:ext cx="4679667" cy="6909822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3EB3E67-B592-F6A8-78C1-5920DACBD164}"/>
              </a:ext>
            </a:extLst>
          </p:cNvPr>
          <p:cNvSpPr txBox="1"/>
          <p:nvPr/>
        </p:nvSpPr>
        <p:spPr>
          <a:xfrm>
            <a:off x="2086983" y="6196408"/>
            <a:ext cx="54629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Unpolarized target, E</a:t>
            </a:r>
            <a:r>
              <a:rPr lang="en-US" baseline="-25000" dirty="0"/>
              <a:t>e </a:t>
            </a:r>
            <a:r>
              <a:rPr lang="en-US" dirty="0"/>
              <a:t>= 10 GeV, E</a:t>
            </a:r>
            <a:r>
              <a:rPr lang="en-US" baseline="-25000" dirty="0"/>
              <a:t>p </a:t>
            </a:r>
            <a:r>
              <a:rPr lang="en-US" dirty="0"/>
              <a:t>= 100 GeV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F70FAE7-8C51-10B2-4D8D-63D52DB55069}"/>
                  </a:ext>
                </a:extLst>
              </p:cNvPr>
              <p:cNvSpPr txBox="1"/>
              <p:nvPr/>
            </p:nvSpPr>
            <p:spPr>
              <a:xfrm>
                <a:off x="7549979" y="1613647"/>
                <a:ext cx="4530859" cy="50783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1M generated events</a:t>
                </a:r>
              </a:p>
              <a:p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Pre-calculated tables for the CFFs obtained from the convolution of GK GPDs and LO coefficients functions</a:t>
                </a:r>
              </a:p>
              <a:p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DVCSProcessBMJ12 for the evaluation of DVCS cross-section</a:t>
                </a:r>
              </a:p>
              <a:p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FOAM parameters: nCells = 3000, nSamples = 600, nBins = 600</a:t>
                </a:r>
              </a:p>
              <a:p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Initialization time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US" dirty="0"/>
                  <a:t> 40 min</a:t>
                </a:r>
              </a:p>
              <a:p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Generation time per event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 </m:t>
                    </m:r>
                  </m:oMath>
                </a14:m>
                <a:r>
                  <a:rPr lang="en-US" dirty="0"/>
                  <a:t>0.0052 sec sec at BNL farms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No radiative corrections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F70FAE7-8C51-10B2-4D8D-63D52DB550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9979" y="1613647"/>
                <a:ext cx="4530859" cy="5078313"/>
              </a:xfrm>
              <a:prstGeom prst="rect">
                <a:avLst/>
              </a:prstGeom>
              <a:blipFill>
                <a:blip r:embed="rId3"/>
                <a:stretch>
                  <a:fillRect l="-838" t="-748" r="-559" b="-7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983845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F35820-6CEC-37EA-3E2A-E4D9BEB4F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EIC Impact Study</a:t>
            </a:r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8BDBA7-5411-C7C6-7914-A7C79D91B3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sz="2500" dirty="0"/>
              <a:t>Simulate events using EpIC MC at EIC kinematics</a:t>
            </a:r>
          </a:p>
          <a:p>
            <a:pPr lvl="1">
              <a:buFont typeface="Wingdings" pitchFamily="2" charset="2"/>
              <a:buChar char="§"/>
            </a:pPr>
            <a:r>
              <a:rPr lang="en-US" sz="2300" dirty="0"/>
              <a:t>Produce pure DVCS, BH and DVCS+BH+INT events within the expected </a:t>
            </a:r>
            <a:r>
              <a:rPr lang="en-US" sz="2300"/>
              <a:t>EIC kinematics</a:t>
            </a:r>
            <a:endParaRPr lang="en-US" sz="2300" dirty="0"/>
          </a:p>
          <a:p>
            <a:pPr lvl="1">
              <a:buFont typeface="Wingdings" pitchFamily="2" charset="2"/>
              <a:buChar char="§"/>
            </a:pPr>
            <a:r>
              <a:rPr lang="en-US" sz="2300" dirty="0"/>
              <a:t>Include 2</a:t>
            </a:r>
            <a:r>
              <a:rPr lang="en-US" sz="2300" baseline="30000" dirty="0"/>
              <a:t>nd</a:t>
            </a:r>
            <a:r>
              <a:rPr lang="en-US" sz="2300" dirty="0"/>
              <a:t> order radiative corrections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sz="2500" dirty="0"/>
              <a:t>Apply detector effects and reconstruct events</a:t>
            </a:r>
          </a:p>
          <a:p>
            <a:pPr lvl="1">
              <a:buFont typeface="Wingdings" pitchFamily="2" charset="2"/>
              <a:buChar char="§"/>
            </a:pPr>
            <a:r>
              <a:rPr lang="en-US" sz="2300" dirty="0"/>
              <a:t>Process simulated events through EICROOT to model detector response</a:t>
            </a:r>
          </a:p>
          <a:p>
            <a:pPr lvl="1">
              <a:buFont typeface="Wingdings" pitchFamily="2" charset="2"/>
              <a:buChar char="§"/>
            </a:pPr>
            <a:r>
              <a:rPr lang="en-US" sz="2300" dirty="0"/>
              <a:t>Use reconstruction algorithms to extract kinematics 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/>
              <a:t> </a:t>
            </a:r>
          </a:p>
          <a:p>
            <a:r>
              <a:rPr lang="en-US" sz="2500" dirty="0"/>
              <a:t>Evaluate the impact of EIC data on nucleon tomography   </a:t>
            </a:r>
            <a:r>
              <a:rPr lang="en-US" sz="1400" dirty="0">
                <a:solidFill>
                  <a:schemeClr val="accent1"/>
                </a:solidFill>
              </a:rPr>
              <a:t>Aschenauer, Fazio, Kumerički, Müller JHEP 09 (2013)</a:t>
            </a:r>
            <a:endParaRPr lang="en-US" sz="1400" dirty="0"/>
          </a:p>
          <a:p>
            <a:pPr lvl="1">
              <a:buFont typeface="Wingdings" pitchFamily="2" charset="2"/>
              <a:buChar char="§"/>
            </a:pPr>
            <a:r>
              <a:rPr lang="en-US" sz="2300" dirty="0"/>
              <a:t>Assess how detector-corrected data improve the spatial imaging</a:t>
            </a:r>
            <a:endParaRPr lang="en-US" sz="2300" dirty="0">
              <a:solidFill>
                <a:schemeClr val="accent1"/>
              </a:solidFill>
            </a:endParaRPr>
          </a:p>
          <a:p>
            <a:pPr lvl="1">
              <a:buFont typeface="Wingdings" pitchFamily="2" charset="2"/>
              <a:buChar char="§"/>
            </a:pPr>
            <a:r>
              <a:rPr lang="en-US" sz="2300" dirty="0"/>
              <a:t>Quantify the precision of extracted CFFs</a:t>
            </a:r>
          </a:p>
          <a:p>
            <a:pPr marL="457200" lvl="1" indent="0">
              <a:buNone/>
            </a:pPr>
            <a:r>
              <a:rPr lang="en-US" sz="1400" dirty="0"/>
              <a:t>					</a:t>
            </a:r>
            <a:r>
              <a:rPr lang="en-US" dirty="0"/>
              <a:t>			 </a:t>
            </a:r>
          </a:p>
        </p:txBody>
      </p:sp>
    </p:spTree>
    <p:extLst>
      <p:ext uri="{BB962C8B-B14F-4D97-AF65-F5344CB8AC3E}">
        <p14:creationId xmlns:p14="http://schemas.microsoft.com/office/powerpoint/2010/main" val="7424303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7B9E01-74FA-C1BB-1933-A4015A0577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Event Generation Conditions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58DB815-5DEF-A84B-02CA-604D75FB4A71}"/>
              </a:ext>
            </a:extLst>
          </p:cNvPr>
          <p:cNvSpPr txBox="1"/>
          <p:nvPr/>
        </p:nvSpPr>
        <p:spPr>
          <a:xfrm>
            <a:off x="1043492" y="1720840"/>
            <a:ext cx="469033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MC Events generated in kinematics: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98D0F70-F3D0-6DE8-1044-BB08953A5C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8089" y="2316827"/>
            <a:ext cx="4411015" cy="1511840"/>
          </a:xfrm>
          <a:prstGeom prst="rect">
            <a:avLst/>
          </a:prstGeom>
        </p:spPr>
      </p:pic>
      <p:pic>
        <p:nvPicPr>
          <p:cNvPr id="17" name="Content Placeholder 16">
            <a:extLst>
              <a:ext uri="{FF2B5EF4-FFF2-40B4-BE49-F238E27FC236}">
                <a16:creationId xmlns:a16="http://schemas.microsoft.com/office/drawing/2014/main" id="{08D568EC-ACB5-69B3-6332-C81E0C0971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38460" y="2316827"/>
            <a:ext cx="2681717" cy="1511840"/>
          </a:xfr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7CADC348-D1D7-B971-A659-EA6CD9677E15}"/>
              </a:ext>
            </a:extLst>
          </p:cNvPr>
          <p:cNvSpPr txBox="1"/>
          <p:nvPr/>
        </p:nvSpPr>
        <p:spPr>
          <a:xfrm>
            <a:off x="6637468" y="1720840"/>
            <a:ext cx="3045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Cuts at the analysis level: 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8902CEB8-0571-16DE-3B85-F8412689ED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6666" y="4412003"/>
            <a:ext cx="8618668" cy="217579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E2D10E2-1AF1-0387-BE93-B38E64DA16D6}"/>
              </a:ext>
            </a:extLst>
          </p:cNvPr>
          <p:cNvSpPr txBox="1"/>
          <p:nvPr/>
        </p:nvSpPr>
        <p:spPr>
          <a:xfrm>
            <a:off x="1438460" y="4055322"/>
            <a:ext cx="88694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DVCS CFFs obtained from convoluting the GK model GPDs with LO coefficient functions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FBEBF69B-7798-421D-2FD6-27D746B195E0}"/>
              </a:ext>
            </a:extLst>
          </p:cNvPr>
          <p:cNvSpPr/>
          <p:nvPr/>
        </p:nvSpPr>
        <p:spPr>
          <a:xfrm>
            <a:off x="7304444" y="5535634"/>
            <a:ext cx="1118794" cy="258183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29D733C0-CA54-1232-487C-ADBE96F12A40}"/>
              </a:ext>
            </a:extLst>
          </p:cNvPr>
          <p:cNvSpPr/>
          <p:nvPr/>
        </p:nvSpPr>
        <p:spPr>
          <a:xfrm>
            <a:off x="4182039" y="5535634"/>
            <a:ext cx="1118794" cy="258183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32FE513-C355-C2A8-D837-C839C9AE1D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17661" y="3586881"/>
            <a:ext cx="698655" cy="206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3048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94F3CB-A493-E159-6526-B3012C9F01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Reconstructed events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C621405-0113-157B-DAD0-0603B55630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53084" y="1366222"/>
            <a:ext cx="2811506" cy="2495608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0ED84FE-159F-1F61-E0F4-1079243474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9474" y="1366222"/>
            <a:ext cx="2958647" cy="262621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E9B6302-5E77-5E43-FAE0-523251A708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65942" y="1366222"/>
            <a:ext cx="2958647" cy="262621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C5EA06D-AF6E-9B7F-21A0-02A7523A6D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00" y="4017997"/>
            <a:ext cx="3026390" cy="268634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4DFBC24-94E2-EEBB-DAC2-8F2607B4F0D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79473" y="4048064"/>
            <a:ext cx="2958647" cy="262621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49A64F6-5122-5D8B-6888-E7275D41400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65942" y="4048063"/>
            <a:ext cx="2958647" cy="262621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F0F4E17-44A9-B699-2751-614B36E0A216}"/>
              </a:ext>
            </a:extLst>
          </p:cNvPr>
          <p:cNvSpPr txBox="1"/>
          <p:nvPr/>
        </p:nvSpPr>
        <p:spPr>
          <a:xfrm>
            <a:off x="7636390" y="6000077"/>
            <a:ext cx="1195638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Preliminary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13604AC-D988-4F23-5320-A38DD276D5C3}"/>
              </a:ext>
            </a:extLst>
          </p:cNvPr>
          <p:cNvSpPr txBox="1"/>
          <p:nvPr/>
        </p:nvSpPr>
        <p:spPr>
          <a:xfrm>
            <a:off x="4462785" y="1843088"/>
            <a:ext cx="1195638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Preliminary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A2B0F8E-6DC2-DE8D-9307-A8C574E09434}"/>
              </a:ext>
            </a:extLst>
          </p:cNvPr>
          <p:cNvSpPr txBox="1"/>
          <p:nvPr/>
        </p:nvSpPr>
        <p:spPr>
          <a:xfrm>
            <a:off x="7370501" y="1843088"/>
            <a:ext cx="1195638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Preliminary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36C32EA-C0B9-8581-A7B0-1AD0D55AE497}"/>
              </a:ext>
            </a:extLst>
          </p:cNvPr>
          <p:cNvSpPr txBox="1"/>
          <p:nvPr/>
        </p:nvSpPr>
        <p:spPr>
          <a:xfrm>
            <a:off x="1433194" y="6000077"/>
            <a:ext cx="1195638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Preliminary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4631CC3-F249-6C30-AC0A-2980B26BA3EE}"/>
              </a:ext>
            </a:extLst>
          </p:cNvPr>
          <p:cNvSpPr txBox="1"/>
          <p:nvPr/>
        </p:nvSpPr>
        <p:spPr>
          <a:xfrm>
            <a:off x="4606025" y="6000077"/>
            <a:ext cx="1195638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Preliminary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B3E9C02-3D08-AC92-67C2-0EDBCB9C8DC9}"/>
              </a:ext>
            </a:extLst>
          </p:cNvPr>
          <p:cNvSpPr txBox="1"/>
          <p:nvPr/>
        </p:nvSpPr>
        <p:spPr>
          <a:xfrm>
            <a:off x="1425386" y="1843088"/>
            <a:ext cx="1195638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Preliminary</a:t>
            </a:r>
          </a:p>
        </p:txBody>
      </p:sp>
    </p:spTree>
    <p:extLst>
      <p:ext uri="{BB962C8B-B14F-4D97-AF65-F5344CB8AC3E}">
        <p14:creationId xmlns:p14="http://schemas.microsoft.com/office/powerpoint/2010/main" val="38078046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2CBB5F-E4A8-5D49-0985-4F45F20F11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Radiative corrections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E292091-476F-1CF1-9B00-90E72366B1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05267" y="2819347"/>
            <a:ext cx="912234" cy="497582"/>
          </a:xfr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F64D705-E3FD-E44E-9477-BCC0F446CE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461" y="1690688"/>
            <a:ext cx="2844029" cy="25244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71E116C-37D3-4042-B441-9D5C1880A7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6980" y="1690688"/>
            <a:ext cx="2844029" cy="252447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8307615-641F-F759-B41C-0C96AA16E4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43748" y="1690687"/>
            <a:ext cx="2844029" cy="252447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FF8F0CA-37FF-505B-D2BE-04143C062F1C}"/>
              </a:ext>
            </a:extLst>
          </p:cNvPr>
          <p:cNvSpPr txBox="1"/>
          <p:nvPr/>
        </p:nvSpPr>
        <p:spPr>
          <a:xfrm>
            <a:off x="838200" y="4356799"/>
            <a:ext cx="871150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DVCS subprocess only – no detector effects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RCs affect the edges of the y-spectra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Negligible shift of the mean kinematic variables &lt;x</a:t>
            </a:r>
            <a:r>
              <a:rPr lang="en-US" baseline="-25000" dirty="0"/>
              <a:t>Bj</a:t>
            </a:r>
            <a:r>
              <a:rPr lang="en-US" dirty="0"/>
              <a:t>&gt; and &lt;Q</a:t>
            </a:r>
            <a:r>
              <a:rPr lang="en-US" baseline="30000" dirty="0"/>
              <a:t>2</a:t>
            </a:r>
            <a:r>
              <a:rPr lang="en-US" dirty="0"/>
              <a:t>&gt; obtained in bins used in the extractions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relative magnitude of this shift is at the order of 1%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616DBEA-BEC0-CADD-63FC-CCA4D4A3BEB7}"/>
              </a:ext>
            </a:extLst>
          </p:cNvPr>
          <p:cNvSpPr txBox="1"/>
          <p:nvPr/>
        </p:nvSpPr>
        <p:spPr>
          <a:xfrm>
            <a:off x="7519159" y="3429000"/>
            <a:ext cx="11896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Preliminary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E5D9BCA-C991-783D-99D5-402D65BDD4F8}"/>
              </a:ext>
            </a:extLst>
          </p:cNvPr>
          <p:cNvSpPr txBox="1"/>
          <p:nvPr/>
        </p:nvSpPr>
        <p:spPr>
          <a:xfrm>
            <a:off x="1159436" y="3410198"/>
            <a:ext cx="11896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Preliminary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AB7FEFD-3AEF-7577-89D1-691EC4115DC2}"/>
              </a:ext>
            </a:extLst>
          </p:cNvPr>
          <p:cNvSpPr txBox="1"/>
          <p:nvPr/>
        </p:nvSpPr>
        <p:spPr>
          <a:xfrm>
            <a:off x="4325931" y="3410198"/>
            <a:ext cx="11896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Preliminary</a:t>
            </a:r>
          </a:p>
        </p:txBody>
      </p:sp>
    </p:spTree>
    <p:extLst>
      <p:ext uri="{BB962C8B-B14F-4D97-AF65-F5344CB8AC3E}">
        <p14:creationId xmlns:p14="http://schemas.microsoft.com/office/powerpoint/2010/main" val="30391142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BE0485-3EC9-A6B7-AA0F-DFEDB6BCF0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Nucleon tomography at EIC</a:t>
            </a:r>
            <a:r>
              <a:rPr lang="en-US" dirty="0"/>
              <a:t>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84164FF-71E1-500A-7499-8C478C295B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4045" y="1946005"/>
            <a:ext cx="4272144" cy="597376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B57766A-002F-FCBE-6A9C-906AC55F88CF}"/>
              </a:ext>
            </a:extLst>
          </p:cNvPr>
          <p:cNvSpPr txBox="1"/>
          <p:nvPr/>
        </p:nvSpPr>
        <p:spPr>
          <a:xfrm>
            <a:off x="5498532" y="3446289"/>
            <a:ext cx="3938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1"/>
                </a:solidFill>
              </a:rPr>
              <a:t>Akhunzyanov et al. (COMPASS), Phys. Lett. B 793 (2019)</a:t>
            </a:r>
            <a:r>
              <a:rPr lang="en-US" dirty="0"/>
              <a:t>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AD5BE8A-299D-7135-F8BC-DE1F880BB8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0511" y="4291332"/>
            <a:ext cx="6081357" cy="62372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B6FDE5B-5A98-54D6-D955-987076BF1C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0510" y="5272374"/>
            <a:ext cx="6641869" cy="62372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FF359FD-4EF0-2FF5-289F-BF094884C819}"/>
                  </a:ext>
                </a:extLst>
              </p:cNvPr>
              <p:cNvSpPr txBox="1"/>
              <p:nvPr/>
            </p:nvSpPr>
            <p:spPr>
              <a:xfrm>
                <a:off x="838200" y="1528979"/>
                <a:ext cx="8710556" cy="20313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Nucleon tomography based on GPDs: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The “direct” extraction of nucleon tomography is based on two assumption:	</a:t>
                </a:r>
              </a:p>
              <a:p>
                <a:pPr marL="857250" lvl="1" indent="-400050">
                  <a:buFont typeface="+mj-lt"/>
                  <a:buAutoNum type="romanLcPeriod"/>
                </a:pPr>
                <a:r>
                  <a:rPr lang="en-US" dirty="0"/>
                  <a:t>The dominance of the imaginary part of the CFF </a:t>
                </a:r>
                <a14:m>
                  <m:oMath xmlns:m="http://schemas.openxmlformats.org/officeDocument/2006/math">
                    <m:r>
                      <a:rPr lang="en-US" sz="1800" i="1" kern="10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ℋ</m:t>
                    </m:r>
                  </m:oMath>
                </a14:m>
                <a:endParaRPr lang="en-US" dirty="0"/>
              </a:p>
              <a:p>
                <a:pPr marL="857250" lvl="1" indent="-400050">
                  <a:buFont typeface="+mj-lt"/>
                  <a:buAutoNum type="romanLcPeriod"/>
                </a:pPr>
                <a:r>
                  <a:rPr lang="en-US" dirty="0"/>
                  <a:t>Constant skewness, i.e.,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sup>
                        </m:sSup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𝜉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𝜉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/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𝜉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𝑐𝑜𝑛𝑠𝑡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(valid only at small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𝜉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800" kern="100" dirty="0">
                  <a:effectLst/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FF359FD-4EF0-2FF5-289F-BF094884C8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528979"/>
                <a:ext cx="8710556" cy="2031325"/>
              </a:xfrm>
              <a:prstGeom prst="rect">
                <a:avLst/>
              </a:prstGeom>
              <a:blipFill>
                <a:blip r:embed="rId5"/>
                <a:stretch>
                  <a:fillRect l="-583" t="-1242" b="-3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F7FAAE09-B618-63AA-2653-186E0BAE0DE0}"/>
              </a:ext>
            </a:extLst>
          </p:cNvPr>
          <p:cNvSpPr txBox="1"/>
          <p:nvPr/>
        </p:nvSpPr>
        <p:spPr>
          <a:xfrm>
            <a:off x="7835153" y="4481116"/>
            <a:ext cx="1097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(LO/LT)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0BAE95A-DB44-0691-C2A2-BD85E92A4D16}"/>
              </a:ext>
            </a:extLst>
          </p:cNvPr>
          <p:cNvSpPr txBox="1"/>
          <p:nvPr/>
        </p:nvSpPr>
        <p:spPr>
          <a:xfrm>
            <a:off x="5848706" y="2106194"/>
            <a:ext cx="26983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accent1"/>
                </a:solidFill>
              </a:rPr>
              <a:t>Burkardt, Int. J. Mod. Phys. A 18 (2003)</a:t>
            </a:r>
          </a:p>
        </p:txBody>
      </p:sp>
    </p:spTree>
    <p:extLst>
      <p:ext uri="{BB962C8B-B14F-4D97-AF65-F5344CB8AC3E}">
        <p14:creationId xmlns:p14="http://schemas.microsoft.com/office/powerpoint/2010/main" val="8487917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B8C370-630F-09CB-65D8-5AC40C5EBC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710711-8F5B-2A78-4A1A-F544CC8EC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062" y="469683"/>
            <a:ext cx="10515600" cy="1325563"/>
          </a:xfrm>
        </p:spPr>
        <p:txBody>
          <a:bodyPr/>
          <a:lstStyle/>
          <a:p>
            <a:r>
              <a:rPr lang="en-US" b="1" dirty="0"/>
              <a:t>Nucleon tomography at EIC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E1E8478-540F-2111-95CD-C6AB15FE20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0579" y="2453222"/>
            <a:ext cx="7312871" cy="267648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1E0B9B3-A2CF-CB45-3946-D2C6B4C58FC7}"/>
              </a:ext>
            </a:extLst>
          </p:cNvPr>
          <p:cNvSpPr txBox="1"/>
          <p:nvPr/>
        </p:nvSpPr>
        <p:spPr>
          <a:xfrm>
            <a:off x="3302598" y="5222731"/>
            <a:ext cx="91088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Distribution of events corrected for acceptance and after subtraction of the BH contribution as a function of t (left)</a:t>
            </a:r>
          </a:p>
          <a:p>
            <a:pPr algn="ctr"/>
            <a:r>
              <a:rPr lang="en-US" sz="1400" dirty="0"/>
              <a:t>Resulting tomographic picture (right)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0F18ADA-C11A-8E60-06CB-83C92FFBB401}"/>
              </a:ext>
            </a:extLst>
          </p:cNvPr>
          <p:cNvSpPr txBox="1"/>
          <p:nvPr/>
        </p:nvSpPr>
        <p:spPr>
          <a:xfrm>
            <a:off x="0" y="6226741"/>
            <a:ext cx="120786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1"/>
                </a:solidFill>
              </a:rPr>
              <a:t>E. Aschenauer, V. Batozskaya, S. Fazio, A. Jentsch, J. Kim, K. Kumerički, H. Moutarde, K. Passek-K., D. Sokhan, H. Spiesberger, P. Sznajder, KT: to appear soon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9E5B8E2-F69D-077C-8115-7ECDB6DDE5DE}"/>
              </a:ext>
            </a:extLst>
          </p:cNvPr>
          <p:cNvSpPr txBox="1"/>
          <p:nvPr/>
        </p:nvSpPr>
        <p:spPr>
          <a:xfrm>
            <a:off x="427761" y="1877069"/>
            <a:ext cx="401514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endParaRPr lang="en-US" dirty="0"/>
          </a:p>
          <a:p>
            <a:pPr marL="285750" indent="-285750">
              <a:buFont typeface="Wingdings" pitchFamily="2" charset="2"/>
              <a:buChar char="§"/>
            </a:pPr>
            <a:r>
              <a:rPr lang="en-US" dirty="0"/>
              <a:t>Measure event distribution</a:t>
            </a:r>
          </a:p>
          <a:p>
            <a:pPr marL="285750" indent="-285750">
              <a:buFont typeface="Wingdings" pitchFamily="2" charset="2"/>
              <a:buChar char="§"/>
            </a:pPr>
            <a:endParaRPr lang="en-US" dirty="0"/>
          </a:p>
          <a:p>
            <a:pPr marL="285750" indent="-285750">
              <a:buFont typeface="Wingdings" pitchFamily="2" charset="2"/>
              <a:buChar char="§"/>
            </a:pPr>
            <a:endParaRPr lang="en-US" dirty="0"/>
          </a:p>
          <a:p>
            <a:pPr marL="285750" indent="-285750">
              <a:buFont typeface="Wingdings" pitchFamily="2" charset="2"/>
              <a:buChar char="§"/>
            </a:pPr>
            <a:r>
              <a:rPr lang="en-US" dirty="0"/>
              <a:t>Correct for detector acceptance</a:t>
            </a:r>
          </a:p>
          <a:p>
            <a:r>
              <a:rPr lang="en-US" dirty="0"/>
              <a:t> </a:t>
            </a:r>
          </a:p>
          <a:p>
            <a:pPr marL="285750" indent="-285750">
              <a:buFont typeface="Wingdings" pitchFamily="2" charset="2"/>
              <a:buChar char="§"/>
            </a:pPr>
            <a:endParaRPr lang="en-US" dirty="0"/>
          </a:p>
          <a:p>
            <a:endParaRPr lang="en-US" dirty="0"/>
          </a:p>
          <a:p>
            <a:pPr marL="285750" indent="-285750">
              <a:buFont typeface="Wingdings" pitchFamily="2" charset="2"/>
              <a:buChar char="§"/>
            </a:pPr>
            <a:r>
              <a:rPr lang="en-US" dirty="0"/>
              <a:t>Subtract the BH contribution to isolate the DVCS part</a:t>
            </a:r>
          </a:p>
          <a:p>
            <a:endParaRPr lang="en-US" dirty="0"/>
          </a:p>
          <a:p>
            <a:pPr marL="285750" indent="-285750">
              <a:buFont typeface="Wingdings" pitchFamily="2" charset="2"/>
              <a:buChar char="§"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34F8475-CCB1-9CF8-38DF-F28692C6E0BC}"/>
              </a:ext>
            </a:extLst>
          </p:cNvPr>
          <p:cNvCxnSpPr>
            <a:cxnSpLocks/>
          </p:cNvCxnSpPr>
          <p:nvPr/>
        </p:nvCxnSpPr>
        <p:spPr>
          <a:xfrm flipV="1">
            <a:off x="10477948" y="2191169"/>
            <a:ext cx="441062" cy="67896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6AA28E97-B5F2-E7FB-5C6E-A0AF5EED4EFE}"/>
              </a:ext>
            </a:extLst>
          </p:cNvPr>
          <p:cNvSpPr txBox="1"/>
          <p:nvPr/>
        </p:nvSpPr>
        <p:spPr>
          <a:xfrm>
            <a:off x="10714615" y="1905019"/>
            <a:ext cx="9460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GK model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6BC42D5-4B8C-B6C1-B24A-E67A87583C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0141" y="2587811"/>
            <a:ext cx="2224953" cy="18237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5B22A97-CC03-D3D2-CCD5-DB1BBB60E8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9560" y="3454018"/>
            <a:ext cx="1386114" cy="42544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5C2E609-8DBE-E4CF-CDD4-1F9B8A926F54}"/>
              </a:ext>
            </a:extLst>
          </p:cNvPr>
          <p:cNvSpPr txBox="1"/>
          <p:nvPr/>
        </p:nvSpPr>
        <p:spPr>
          <a:xfrm>
            <a:off x="7753822" y="2559136"/>
            <a:ext cx="10648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Preliminary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9A9CD5D-4FA4-8300-2A59-965439C152DC}"/>
              </a:ext>
            </a:extLst>
          </p:cNvPr>
          <p:cNvSpPr txBox="1"/>
          <p:nvPr/>
        </p:nvSpPr>
        <p:spPr>
          <a:xfrm>
            <a:off x="9413105" y="2559137"/>
            <a:ext cx="10648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Preliminary</a:t>
            </a:r>
          </a:p>
        </p:txBody>
      </p:sp>
    </p:spTree>
    <p:extLst>
      <p:ext uri="{BB962C8B-B14F-4D97-AF65-F5344CB8AC3E}">
        <p14:creationId xmlns:p14="http://schemas.microsoft.com/office/powerpoint/2010/main" val="29206508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DD11C8-360F-8B58-D62E-121FF98940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955" y="288659"/>
            <a:ext cx="10515600" cy="1325563"/>
          </a:xfrm>
        </p:spPr>
        <p:txBody>
          <a:bodyPr/>
          <a:lstStyle/>
          <a:p>
            <a:r>
              <a:rPr lang="en-US" b="1" dirty="0"/>
              <a:t>EIC impact on CFFs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C4EE803-D332-738D-A9AE-92C4159D6F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22301" y="1399271"/>
            <a:ext cx="6489999" cy="2328473"/>
          </a:xfr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5250003-1243-6986-AFC0-F50C3C09AD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2302" y="3771057"/>
            <a:ext cx="6489999" cy="232847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7E1DB9A-BF24-D39F-3316-835ACCECFDDC}"/>
              </a:ext>
            </a:extLst>
          </p:cNvPr>
          <p:cNvSpPr txBox="1"/>
          <p:nvPr/>
        </p:nvSpPr>
        <p:spPr>
          <a:xfrm>
            <a:off x="189238" y="3247389"/>
            <a:ext cx="548004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An ensemble of 200 NNs  were trained: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Similar to analyses:  </a:t>
            </a:r>
          </a:p>
          <a:p>
            <a:r>
              <a:rPr lang="en-US" dirty="0"/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4396C6C-0F83-3607-AA07-90B577B38512}"/>
              </a:ext>
            </a:extLst>
          </p:cNvPr>
          <p:cNvSpPr txBox="1"/>
          <p:nvPr/>
        </p:nvSpPr>
        <p:spPr>
          <a:xfrm>
            <a:off x="279698" y="1574208"/>
            <a:ext cx="49988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CFFs extracted from the Beam Spin Asymmetry:</a:t>
            </a:r>
          </a:p>
        </p:txBody>
      </p:sp>
      <p:pic>
        <p:nvPicPr>
          <p:cNvPr id="11" name="Content Placeholder 4">
            <a:extLst>
              <a:ext uri="{FF2B5EF4-FFF2-40B4-BE49-F238E27FC236}">
                <a16:creationId xmlns:a16="http://schemas.microsoft.com/office/drawing/2014/main" id="{B116BFE9-53BD-51B8-67B6-C2399D532E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5117" y="2009657"/>
            <a:ext cx="2359834" cy="48128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C0078A3-E93C-2254-422D-15DF0CA041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9238" y="2773183"/>
            <a:ext cx="5089263" cy="42183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0D6FD0F-F463-3A63-27C9-BC87C8BA6453}"/>
              </a:ext>
            </a:extLst>
          </p:cNvPr>
          <p:cNvSpPr txBox="1"/>
          <p:nvPr/>
        </p:nvSpPr>
        <p:spPr>
          <a:xfrm>
            <a:off x="0" y="6338986"/>
            <a:ext cx="120786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1"/>
                </a:solidFill>
              </a:rPr>
              <a:t>E. Aschenauer, V. Batozskaya, S. Fazio, A. Jentsch, J. Kim, K. Kumerički, H. Moutarde, K. Passek-K., D. Sokhan, H. Spiesberger, P. Sznajder, KT: to appear soon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83070956-A565-6587-2575-4E136B39AD9F}"/>
              </a:ext>
            </a:extLst>
          </p:cNvPr>
          <p:cNvCxnSpPr>
            <a:cxnSpLocks/>
          </p:cNvCxnSpPr>
          <p:nvPr/>
        </p:nvCxnSpPr>
        <p:spPr>
          <a:xfrm>
            <a:off x="3205779" y="2773183"/>
            <a:ext cx="398033" cy="55093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417566A4-E3F7-2479-B386-E22A3E96BB7B}"/>
              </a:ext>
            </a:extLst>
          </p:cNvPr>
          <p:cNvSpPr txBox="1"/>
          <p:nvPr/>
        </p:nvSpPr>
        <p:spPr>
          <a:xfrm>
            <a:off x="3119718" y="3268184"/>
            <a:ext cx="23989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Small at EIC kinematics</a:t>
            </a:r>
          </a:p>
          <a:p>
            <a:r>
              <a:rPr lang="en-US" sz="1200" dirty="0"/>
              <a:t>No statistically significant effect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BFD716D-1405-6830-70CF-758D7154055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5471" y="4256812"/>
            <a:ext cx="4227929" cy="242057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00B5F4A5-9776-623C-76A1-91B5B1E6CD43}"/>
              </a:ext>
            </a:extLst>
          </p:cNvPr>
          <p:cNvSpPr txBox="1"/>
          <p:nvPr/>
        </p:nvSpPr>
        <p:spPr>
          <a:xfrm>
            <a:off x="1594771" y="5028899"/>
            <a:ext cx="368735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accent1"/>
                </a:solidFill>
              </a:rPr>
              <a:t>Kumerički, Müller, Schäfer, JHEP 07 (2011)</a:t>
            </a:r>
          </a:p>
          <a:p>
            <a:r>
              <a:rPr lang="en-US" sz="1200" dirty="0">
                <a:solidFill>
                  <a:schemeClr val="accent1"/>
                </a:solidFill>
              </a:rPr>
              <a:t>Moutarde, Sznajder, Wagner, Eur. Phys. J. C 79 (2019) </a:t>
            </a:r>
          </a:p>
          <a:p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4422C71-35CC-F785-3BE1-035E979AE42C}"/>
              </a:ext>
            </a:extLst>
          </p:cNvPr>
          <p:cNvSpPr txBox="1"/>
          <p:nvPr/>
        </p:nvSpPr>
        <p:spPr>
          <a:xfrm>
            <a:off x="10691390" y="1486691"/>
            <a:ext cx="11896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Preliminary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5DBCEA1-D0E7-A122-1C8A-BF02C62524DC}"/>
              </a:ext>
            </a:extLst>
          </p:cNvPr>
          <p:cNvSpPr txBox="1"/>
          <p:nvPr/>
        </p:nvSpPr>
        <p:spPr>
          <a:xfrm>
            <a:off x="7551432" y="5470296"/>
            <a:ext cx="11896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Preliminary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521B6F5-6371-6E73-DA31-7DCFA190EBD2}"/>
              </a:ext>
            </a:extLst>
          </p:cNvPr>
          <p:cNvSpPr txBox="1"/>
          <p:nvPr/>
        </p:nvSpPr>
        <p:spPr>
          <a:xfrm>
            <a:off x="7551432" y="3071644"/>
            <a:ext cx="11896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Preliminary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DA85A55-1514-40C6-4285-7552939F80CE}"/>
              </a:ext>
            </a:extLst>
          </p:cNvPr>
          <p:cNvSpPr txBox="1"/>
          <p:nvPr/>
        </p:nvSpPr>
        <p:spPr>
          <a:xfrm>
            <a:off x="10691390" y="3815164"/>
            <a:ext cx="11896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Preliminary</a:t>
            </a:r>
          </a:p>
        </p:txBody>
      </p:sp>
    </p:spTree>
    <p:extLst>
      <p:ext uri="{BB962C8B-B14F-4D97-AF65-F5344CB8AC3E}">
        <p14:creationId xmlns:p14="http://schemas.microsoft.com/office/powerpoint/2010/main" val="3048837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964C32-2491-6D33-11C6-1FBF83A7B1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BC5F26-96CA-DC3A-D435-F4106A7161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EpIC Monte-Carlo Event Generator</a:t>
            </a:r>
          </a:p>
          <a:p>
            <a:pPr lvl="1"/>
            <a:r>
              <a:rPr lang="en-US" dirty="0"/>
              <a:t>Modular structure, automated tasks</a:t>
            </a:r>
          </a:p>
          <a:p>
            <a:pPr lvl="1"/>
            <a:r>
              <a:rPr lang="en-US" dirty="0"/>
              <a:t>QED radiative corrections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b="1" dirty="0"/>
              <a:t>EIC Impact Study</a:t>
            </a:r>
          </a:p>
          <a:p>
            <a:pPr lvl="1"/>
            <a:r>
              <a:rPr lang="en-US" dirty="0"/>
              <a:t>Event generation with EpIC</a:t>
            </a:r>
          </a:p>
          <a:p>
            <a:pPr lvl="1"/>
            <a:r>
              <a:rPr lang="en-US" dirty="0"/>
              <a:t>Detector simulations</a:t>
            </a:r>
          </a:p>
          <a:p>
            <a:pPr lvl="1"/>
            <a:r>
              <a:rPr lang="en-US" dirty="0"/>
              <a:t>Nucleon tomography </a:t>
            </a:r>
          </a:p>
          <a:p>
            <a:pPr lvl="1"/>
            <a:r>
              <a:rPr lang="en-US" dirty="0"/>
              <a:t>CFFs 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b="1" dirty="0"/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18100825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ABE240-F503-2596-3727-004662C27D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955" y="500062"/>
            <a:ext cx="10515600" cy="1325563"/>
          </a:xfrm>
        </p:spPr>
        <p:txBody>
          <a:bodyPr/>
          <a:lstStyle/>
          <a:p>
            <a:r>
              <a:rPr lang="en-US" b="1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2D9344-B79F-86DC-6FCF-DC4281B4A9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608" y="1675018"/>
            <a:ext cx="11166437" cy="3650017"/>
          </a:xfrm>
        </p:spPr>
        <p:txBody>
          <a:bodyPr>
            <a:normAutofit/>
          </a:bodyPr>
          <a:lstStyle/>
          <a:p>
            <a:endParaRPr lang="en-US" sz="2200" dirty="0"/>
          </a:p>
          <a:p>
            <a:r>
              <a:rPr lang="en-US" sz="2200" dirty="0"/>
              <a:t>EpIC: A MC event generator for exclusive processes utilizing a flexible architecture</a:t>
            </a:r>
          </a:p>
          <a:p>
            <a:endParaRPr lang="en-US" sz="2200" dirty="0"/>
          </a:p>
          <a:p>
            <a:r>
              <a:rPr lang="en-US" sz="2200" dirty="0"/>
              <a:t>Includes initial and final state QED radiative corrections</a:t>
            </a:r>
          </a:p>
          <a:p>
            <a:endParaRPr lang="en-US" sz="2200" dirty="0"/>
          </a:p>
          <a:p>
            <a:r>
              <a:rPr lang="en-US" sz="2200" dirty="0"/>
              <a:t>Supports impact studies and detector simulations</a:t>
            </a:r>
          </a:p>
          <a:p>
            <a:endParaRPr lang="en-US" sz="2200" dirty="0"/>
          </a:p>
          <a:p>
            <a:r>
              <a:rPr lang="en-US" sz="2200" dirty="0"/>
              <a:t>Enables precision tests of spatial imaging and CFFs (and GPDs) extraction</a:t>
            </a:r>
          </a:p>
          <a:p>
            <a:pPr marL="0" indent="0">
              <a:buNone/>
            </a:pPr>
            <a:endParaRPr lang="en-US" sz="2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2896BB0-EC9F-1172-A122-C75791D78945}"/>
              </a:ext>
            </a:extLst>
          </p:cNvPr>
          <p:cNvSpPr txBox="1"/>
          <p:nvPr/>
        </p:nvSpPr>
        <p:spPr>
          <a:xfrm>
            <a:off x="493955" y="5650052"/>
            <a:ext cx="110694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Acknowledgement</a:t>
            </a:r>
            <a:r>
              <a:rPr lang="en-US" sz="2000" dirty="0"/>
              <a:t>: This presentation was partially supported by Virginia Tech Office of Research and Innovation Postdoc Travel Award  </a:t>
            </a:r>
          </a:p>
        </p:txBody>
      </p:sp>
    </p:spTree>
    <p:extLst>
      <p:ext uri="{BB962C8B-B14F-4D97-AF65-F5344CB8AC3E}">
        <p14:creationId xmlns:p14="http://schemas.microsoft.com/office/powerpoint/2010/main" val="2222846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005582-CBE8-84B3-4BF6-6B92EFEFF1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EpIC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0F8B7C4-F09F-D026-22F0-541A704AABE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sz="2400" dirty="0">
                    <a:cs typeface="Times New Roman" panose="02020603050405020304" pitchFamily="18" charset="0"/>
                  </a:rPr>
                  <a:t>EpIC: an event generator for exclusive processes</a:t>
                </a:r>
              </a:p>
              <a:p>
                <a:r>
                  <a:rPr lang="en-US" sz="2400" dirty="0"/>
                  <a:t>Built on the PARTONS framework  </a:t>
                </a:r>
                <a:r>
                  <a:rPr lang="en-US" sz="1300" dirty="0">
                    <a:solidFill>
                      <a:schemeClr val="accent1"/>
                    </a:solidFill>
                  </a:rPr>
                  <a:t>B. Berthou et al., Eur. Phys. J. C78 (2018)</a:t>
                </a:r>
              </a:p>
              <a:p>
                <a:pPr lvl="1"/>
                <a:r>
                  <a:rPr lang="en-US" dirty="0"/>
                  <a:t>Multiple GPD models</a:t>
                </a:r>
              </a:p>
              <a:p>
                <a:pPr lvl="1"/>
                <a:r>
                  <a:rPr lang="en-US" dirty="0"/>
                  <a:t>Flexible architecture</a:t>
                </a:r>
              </a:p>
              <a:p>
                <a:r>
                  <a:rPr lang="en-US" sz="2400" dirty="0"/>
                  <a:t>Multiple channels: DVCS, TCS, DVMP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kern="100" smtClean="0"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 kern="100"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π</m:t>
                        </m:r>
                      </m:e>
                      <m:sup>
                        <m:r>
                          <a:rPr lang="en-US" sz="2400" i="1" kern="100"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2400" dirty="0"/>
                  <a:t>), DDVCS, …</a:t>
                </a:r>
              </a:p>
              <a:p>
                <a:endParaRPr lang="en-US" sz="2400" dirty="0"/>
              </a:p>
              <a:p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  <a:p>
                <a:r>
                  <a:rPr lang="en-US" sz="2400" dirty="0"/>
                  <a:t>Written in C++, open source  </a:t>
                </a:r>
                <a:r>
                  <a:rPr lang="en-US" sz="1300" dirty="0">
                    <a:solidFill>
                      <a:schemeClr val="accent1"/>
                    </a:solidFill>
                  </a:rPr>
                  <a:t>https://pawelsznajder.github.io/epic</a:t>
                </a:r>
                <a:r>
                  <a:rPr lang="en-US" sz="1500" dirty="0"/>
                  <a:t> </a:t>
                </a:r>
              </a:p>
              <a:p>
                <a:r>
                  <a:rPr lang="en-US" sz="2400" dirty="0"/>
                  <a:t>XML interface 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0F8B7C4-F09F-D026-22F0-541A704AABE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24" t="-20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897E2104-6C4D-8676-B3AF-809C5423F8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11571" y="2973661"/>
            <a:ext cx="2742229" cy="141079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37DD24A-3661-8A6C-4D22-465C583AE0FB}"/>
              </a:ext>
            </a:extLst>
          </p:cNvPr>
          <p:cNvSpPr txBox="1"/>
          <p:nvPr/>
        </p:nvSpPr>
        <p:spPr>
          <a:xfrm>
            <a:off x="8530815" y="4136231"/>
            <a:ext cx="31093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1"/>
                </a:solidFill>
              </a:rPr>
              <a:t>Aschenauer et al., Eur. Phys. J. C 82 (2022)</a:t>
            </a:r>
            <a:r>
              <a:rPr lang="en-US" sz="1200" dirty="0">
                <a:solidFill>
                  <a:schemeClr val="accent6"/>
                </a:solidFill>
              </a:rPr>
              <a:t> </a:t>
            </a:r>
          </a:p>
        </p:txBody>
      </p:sp>
      <p:pic>
        <p:nvPicPr>
          <p:cNvPr id="9" name="Picture 8" descr="A diagram of a yellow circle with lines and arrows&#10;&#10;AI-generated content may be incorrect.">
            <a:extLst>
              <a:ext uri="{FF2B5EF4-FFF2-40B4-BE49-F238E27FC236}">
                <a16:creationId xmlns:a16="http://schemas.microsoft.com/office/drawing/2014/main" id="{2065F1A1-16F5-6B3C-0B75-43F721366C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1840" y="3686826"/>
            <a:ext cx="5713209" cy="1395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9427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425D48-E1E2-7527-5303-0FD21887A2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103" y="292320"/>
            <a:ext cx="10515600" cy="1325563"/>
          </a:xfrm>
        </p:spPr>
        <p:txBody>
          <a:bodyPr/>
          <a:lstStyle/>
          <a:p>
            <a:r>
              <a:rPr lang="en-US" b="1" dirty="0"/>
              <a:t>mFOAM</a:t>
            </a:r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2C13D4-864F-896E-B0CC-1EB6A666E4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103" y="4367268"/>
            <a:ext cx="11679219" cy="219841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sz="2600" dirty="0"/>
              <a:t>EpIC uses the mini FOAM to generate kinematics randomly</a:t>
            </a:r>
            <a:r>
              <a:rPr lang="en-US" sz="2200" dirty="0"/>
              <a:t>  </a:t>
            </a:r>
            <a:r>
              <a:rPr lang="en-US" sz="1300" dirty="0">
                <a:solidFill>
                  <a:schemeClr val="accent1"/>
                </a:solidFill>
              </a:rPr>
              <a:t>Jadach and Sawicki, Comput. Phys. Commun. 177 (2007)</a:t>
            </a:r>
          </a:p>
          <a:p>
            <a:pPr marL="0" indent="0">
              <a:buNone/>
            </a:pPr>
            <a:r>
              <a:rPr lang="en-US" sz="2200" dirty="0"/>
              <a:t>		</a:t>
            </a:r>
            <a:endParaRPr lang="en-US" sz="1400" dirty="0">
              <a:solidFill>
                <a:schemeClr val="accent1"/>
              </a:solidFill>
            </a:endParaRPr>
          </a:p>
          <a:p>
            <a:r>
              <a:rPr lang="en-US" sz="2600" dirty="0"/>
              <a:t>Fully integrated with ROOT </a:t>
            </a:r>
          </a:p>
          <a:p>
            <a:pPr marL="0" indent="0">
              <a:buNone/>
            </a:pPr>
            <a:endParaRPr lang="en-US" sz="2600" dirty="0"/>
          </a:p>
          <a:p>
            <a:r>
              <a:rPr lang="en-US" sz="2600" dirty="0"/>
              <a:t>Works for dimensions less than 20  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F30414FB-0DAB-1DF5-C655-964814963800}"/>
              </a:ext>
            </a:extLst>
          </p:cNvPr>
          <p:cNvSpPr/>
          <p:nvPr/>
        </p:nvSpPr>
        <p:spPr>
          <a:xfrm>
            <a:off x="3453205" y="2034311"/>
            <a:ext cx="1097280" cy="52712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GPDs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A1A1CFB8-A388-ED8A-A51B-30C06A6FAC11}"/>
              </a:ext>
            </a:extLst>
          </p:cNvPr>
          <p:cNvSpPr/>
          <p:nvPr/>
        </p:nvSpPr>
        <p:spPr>
          <a:xfrm>
            <a:off x="5230010" y="2045937"/>
            <a:ext cx="1097280" cy="52712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CFFs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34D92542-CE22-5538-1C9E-852661FB074E}"/>
              </a:ext>
            </a:extLst>
          </p:cNvPr>
          <p:cNvSpPr/>
          <p:nvPr/>
        </p:nvSpPr>
        <p:spPr>
          <a:xfrm>
            <a:off x="7006814" y="2055827"/>
            <a:ext cx="1394909" cy="52712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Observables</a:t>
            </a:r>
          </a:p>
        </p:txBody>
      </p:sp>
      <p:sp>
        <p:nvSpPr>
          <p:cNvPr id="7" name="Right Arrow 6">
            <a:extLst>
              <a:ext uri="{FF2B5EF4-FFF2-40B4-BE49-F238E27FC236}">
                <a16:creationId xmlns:a16="http://schemas.microsoft.com/office/drawing/2014/main" id="{B8EC1103-3AA3-C6E9-079D-E33DCF6C23AF}"/>
              </a:ext>
            </a:extLst>
          </p:cNvPr>
          <p:cNvSpPr/>
          <p:nvPr/>
        </p:nvSpPr>
        <p:spPr>
          <a:xfrm>
            <a:off x="4670613" y="2261959"/>
            <a:ext cx="430306" cy="161365"/>
          </a:xfrm>
          <a:prstGeom prst="rightArrow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>
            <a:extLst>
              <a:ext uri="{FF2B5EF4-FFF2-40B4-BE49-F238E27FC236}">
                <a16:creationId xmlns:a16="http://schemas.microsoft.com/office/drawing/2014/main" id="{C1167CBC-21A4-301C-D154-EAB978423EA2}"/>
              </a:ext>
            </a:extLst>
          </p:cNvPr>
          <p:cNvSpPr/>
          <p:nvPr/>
        </p:nvSpPr>
        <p:spPr>
          <a:xfrm>
            <a:off x="6404387" y="2241312"/>
            <a:ext cx="430306" cy="161365"/>
          </a:xfrm>
          <a:prstGeom prst="rightArrow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Bent Arrow 8">
            <a:extLst>
              <a:ext uri="{FF2B5EF4-FFF2-40B4-BE49-F238E27FC236}">
                <a16:creationId xmlns:a16="http://schemas.microsoft.com/office/drawing/2014/main" id="{143E007C-B282-8B09-B3CF-55771411231C}"/>
              </a:ext>
            </a:extLst>
          </p:cNvPr>
          <p:cNvSpPr/>
          <p:nvPr/>
        </p:nvSpPr>
        <p:spPr>
          <a:xfrm rot="10800000">
            <a:off x="7562853" y="2731033"/>
            <a:ext cx="352983" cy="763750"/>
          </a:xfrm>
          <a:prstGeom prst="bentArrow">
            <a:avLst>
              <a:gd name="adj1" fmla="val 30491"/>
              <a:gd name="adj2" fmla="val 25000"/>
              <a:gd name="adj3" fmla="val 25000"/>
              <a:gd name="adj4" fmla="val 43750"/>
            </a:avLst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5F1E31F6-9727-D289-827E-FB5673C39ACB}"/>
              </a:ext>
            </a:extLst>
          </p:cNvPr>
          <p:cNvSpPr/>
          <p:nvPr/>
        </p:nvSpPr>
        <p:spPr>
          <a:xfrm>
            <a:off x="6055212" y="3136264"/>
            <a:ext cx="1353670" cy="52712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Kinematics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A18EB0FA-E100-783B-81F9-DB3007D81533}"/>
              </a:ext>
            </a:extLst>
          </p:cNvPr>
          <p:cNvSpPr/>
          <p:nvPr/>
        </p:nvSpPr>
        <p:spPr>
          <a:xfrm>
            <a:off x="3784899" y="3146154"/>
            <a:ext cx="1445111" cy="52712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4-momenta</a:t>
            </a:r>
          </a:p>
        </p:txBody>
      </p:sp>
      <p:sp>
        <p:nvSpPr>
          <p:cNvPr id="13" name="Right Arrow 12">
            <a:extLst>
              <a:ext uri="{FF2B5EF4-FFF2-40B4-BE49-F238E27FC236}">
                <a16:creationId xmlns:a16="http://schemas.microsoft.com/office/drawing/2014/main" id="{57A5D984-EA8C-9CAB-766A-284A169BC570}"/>
              </a:ext>
            </a:extLst>
          </p:cNvPr>
          <p:cNvSpPr/>
          <p:nvPr/>
        </p:nvSpPr>
        <p:spPr>
          <a:xfrm rot="10800000">
            <a:off x="5383981" y="3288575"/>
            <a:ext cx="517260" cy="206207"/>
          </a:xfrm>
          <a:prstGeom prst="rightArrow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Left Brace 14">
            <a:extLst>
              <a:ext uri="{FF2B5EF4-FFF2-40B4-BE49-F238E27FC236}">
                <a16:creationId xmlns:a16="http://schemas.microsoft.com/office/drawing/2014/main" id="{CEC4035C-AB13-17EF-7C6F-47B26665E989}"/>
              </a:ext>
            </a:extLst>
          </p:cNvPr>
          <p:cNvSpPr/>
          <p:nvPr/>
        </p:nvSpPr>
        <p:spPr>
          <a:xfrm rot="5400000">
            <a:off x="5785155" y="-671635"/>
            <a:ext cx="308984" cy="4730512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Left Brace 15">
            <a:extLst>
              <a:ext uri="{FF2B5EF4-FFF2-40B4-BE49-F238E27FC236}">
                <a16:creationId xmlns:a16="http://schemas.microsoft.com/office/drawing/2014/main" id="{56E4D6DE-E92E-DB78-B654-2E8E9F3FA1F9}"/>
              </a:ext>
            </a:extLst>
          </p:cNvPr>
          <p:cNvSpPr/>
          <p:nvPr/>
        </p:nvSpPr>
        <p:spPr>
          <a:xfrm rot="16200000">
            <a:off x="5448269" y="2285008"/>
            <a:ext cx="308984" cy="3317310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1AE3B40-20A7-1906-C455-75117184F280}"/>
              </a:ext>
            </a:extLst>
          </p:cNvPr>
          <p:cNvSpPr txBox="1"/>
          <p:nvPr/>
        </p:nvSpPr>
        <p:spPr>
          <a:xfrm>
            <a:off x="7915836" y="2982969"/>
            <a:ext cx="7315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mFOAM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F6A96B4-3D7D-F504-9853-37D5BA2D99F6}"/>
              </a:ext>
            </a:extLst>
          </p:cNvPr>
          <p:cNvSpPr txBox="1"/>
          <p:nvPr/>
        </p:nvSpPr>
        <p:spPr>
          <a:xfrm>
            <a:off x="5347976" y="1147584"/>
            <a:ext cx="11833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PARTONS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E5E8E19-C6F9-CAF2-911E-DEC81F975AF2}"/>
              </a:ext>
            </a:extLst>
          </p:cNvPr>
          <p:cNvSpPr txBox="1"/>
          <p:nvPr/>
        </p:nvSpPr>
        <p:spPr>
          <a:xfrm>
            <a:off x="5277286" y="4098155"/>
            <a:ext cx="6623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EpIC</a:t>
            </a:r>
          </a:p>
        </p:txBody>
      </p:sp>
    </p:spTree>
    <p:extLst>
      <p:ext uri="{BB962C8B-B14F-4D97-AF65-F5344CB8AC3E}">
        <p14:creationId xmlns:p14="http://schemas.microsoft.com/office/powerpoint/2010/main" val="13543621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D30ED1-3A46-CE41-A220-6919480111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EpIC – architecture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5F6D96-7513-BDCD-842A-E151C73DE0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>
              <a:solidFill>
                <a:srgbClr val="000000"/>
              </a:solidFill>
              <a:latin typeface="Helvetica Neue" panose="02000503000000020004" pitchFamily="2" charset="0"/>
            </a:endParaRPr>
          </a:p>
          <a:p>
            <a:endParaRPr lang="en-US" dirty="0">
              <a:solidFill>
                <a:srgbClr val="000000"/>
              </a:solidFill>
              <a:effectLst/>
              <a:latin typeface="Helvetica Neue" panose="02000503000000020004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A9D6756-F647-FBA1-A4A3-1484273AC4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0903" y="1521705"/>
            <a:ext cx="8510194" cy="4959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2244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1A631E-5BC7-2BAE-464B-0F7BF21898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Leptoproduction of a real photon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F2CA6C-8E0B-E442-E539-CB0F01F955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Differential cross-section for the leptoproduction of a real photon</a:t>
            </a:r>
          </a:p>
          <a:p>
            <a:pPr marL="457200" lvl="1" indent="0">
              <a:buNone/>
            </a:pPr>
            <a:r>
              <a:rPr lang="en-US" sz="1200" dirty="0">
                <a:solidFill>
                  <a:schemeClr val="accent1"/>
                </a:solidFill>
              </a:rPr>
              <a:t>							Belitsky, Müller, Kirchner, Nucl. Phys. B 629 (2002)</a:t>
            </a:r>
          </a:p>
          <a:p>
            <a:pPr marL="457200" lvl="1" indent="0">
              <a:buNone/>
            </a:pPr>
            <a:r>
              <a:rPr lang="en-US" sz="1200" dirty="0">
                <a:solidFill>
                  <a:schemeClr val="accent1"/>
                </a:solidFill>
              </a:rPr>
              <a:t>							Kriesten et al.,  Phys. Rev. D 101 (2020)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 </a:t>
            </a:r>
          </a:p>
          <a:p>
            <a:pPr marL="457200" lvl="1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 </a:t>
            </a:r>
          </a:p>
          <a:p>
            <a:pPr marL="457200" lvl="1" indent="0">
              <a:buNone/>
            </a:pPr>
            <a:endParaRPr lang="en-US" dirty="0">
              <a:solidFill>
                <a:srgbClr val="000000"/>
              </a:solidFill>
              <a:latin typeface="Helvetica Neue" panose="02000503000000020004" pitchFamily="2" charset="0"/>
            </a:endParaRPr>
          </a:p>
          <a:p>
            <a:pPr marL="457200" lvl="1" indent="0">
              <a:buNone/>
            </a:pPr>
            <a:endParaRPr lang="en-US" dirty="0">
              <a:solidFill>
                <a:srgbClr val="000000"/>
              </a:solidFill>
              <a:effectLst/>
              <a:latin typeface="Helvetica Neue" panose="02000503000000020004" pitchFamily="2" charset="0"/>
            </a:endParaRPr>
          </a:p>
          <a:p>
            <a:pPr marL="457200" lvl="1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 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13CF15C-6A53-7FA6-73D9-C06B7F4BFE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0977" y="3205779"/>
            <a:ext cx="3915772" cy="60242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2602C9D-2EAD-D763-DF60-A409AD238A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0977" y="4122605"/>
            <a:ext cx="2826213" cy="290364"/>
          </a:xfrm>
          <a:prstGeom prst="rect">
            <a:avLst/>
          </a:prstGeom>
        </p:spPr>
      </p:pic>
      <p:pic>
        <p:nvPicPr>
          <p:cNvPr id="12" name="Picture 11" descr="A diagram of a rectangular object with a spiral and lines&#10;&#10;AI-generated content may be incorrect.">
            <a:extLst>
              <a:ext uri="{FF2B5EF4-FFF2-40B4-BE49-F238E27FC236}">
                <a16:creationId xmlns:a16="http://schemas.microsoft.com/office/drawing/2014/main" id="{F9C7F0EB-2BA6-13EA-0290-C852BE0780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2627" y="3205779"/>
            <a:ext cx="4315090" cy="2414868"/>
          </a:xfrm>
          <a:prstGeom prst="rect">
            <a:avLst/>
          </a:prstGeom>
        </p:spPr>
      </p:pic>
      <p:pic>
        <p:nvPicPr>
          <p:cNvPr id="15" name="Picture 14" descr="A diagram of a circle with arrows and lines&#10;&#10;AI-generated content may be incorrect.">
            <a:extLst>
              <a:ext uri="{FF2B5EF4-FFF2-40B4-BE49-F238E27FC236}">
                <a16:creationId xmlns:a16="http://schemas.microsoft.com/office/drawing/2014/main" id="{9DD9383A-1A16-1506-5510-943F2545EF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30977" y="4716722"/>
            <a:ext cx="3917046" cy="1595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463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3AFF63-56BB-2CCE-BCD9-5972847532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7582" y="252537"/>
            <a:ext cx="10051002" cy="1325563"/>
          </a:xfrm>
        </p:spPr>
        <p:txBody>
          <a:bodyPr>
            <a:normAutofit/>
          </a:bodyPr>
          <a:lstStyle/>
          <a:p>
            <a:r>
              <a:rPr lang="en-US" b="1" dirty="0"/>
              <a:t>EpIC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CE0E0E-EB10-9405-A91D-B1E00D1FAE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7582" y="4493196"/>
            <a:ext cx="5403367" cy="2053098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Input file: </a:t>
            </a:r>
          </a:p>
          <a:p>
            <a:pPr lvl="1"/>
            <a:r>
              <a:rPr lang="en-US" dirty="0"/>
              <a:t>GPD (or CFF) model</a:t>
            </a:r>
          </a:p>
          <a:p>
            <a:pPr lvl="1"/>
            <a:r>
              <a:rPr lang="en-US" dirty="0"/>
              <a:t>Model parameters, </a:t>
            </a:r>
          </a:p>
          <a:p>
            <a:pPr lvl="1"/>
            <a:r>
              <a:rPr lang="en-US" dirty="0"/>
              <a:t>Number of events, kinematic limits</a:t>
            </a:r>
          </a:p>
          <a:p>
            <a:pPr lvl="1"/>
            <a:r>
              <a:rPr lang="en-US" dirty="0"/>
              <a:t>Beam – target type, beam helicity</a:t>
            </a:r>
          </a:p>
          <a:p>
            <a:pPr lvl="1"/>
            <a:r>
              <a:rPr lang="en-US" dirty="0"/>
              <a:t>mFOAM parameters</a:t>
            </a:r>
          </a:p>
          <a:p>
            <a:pPr lvl="1"/>
            <a:r>
              <a:rPr lang="en-US" dirty="0"/>
              <a:t>Radiative corrections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D13916F5-BD3B-13DB-BDBF-DD56918302C2}"/>
              </a:ext>
            </a:extLst>
          </p:cNvPr>
          <p:cNvSpPr/>
          <p:nvPr/>
        </p:nvSpPr>
        <p:spPr>
          <a:xfrm>
            <a:off x="3162748" y="1928680"/>
            <a:ext cx="1097280" cy="52712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GPDs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C345EC76-3013-2317-9972-6047CAC6BB4F}"/>
              </a:ext>
            </a:extLst>
          </p:cNvPr>
          <p:cNvSpPr/>
          <p:nvPr/>
        </p:nvSpPr>
        <p:spPr>
          <a:xfrm>
            <a:off x="4939553" y="1940306"/>
            <a:ext cx="1097280" cy="52712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CFFs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057AE70F-8B49-F513-6AC7-9857961BFE1F}"/>
              </a:ext>
            </a:extLst>
          </p:cNvPr>
          <p:cNvSpPr/>
          <p:nvPr/>
        </p:nvSpPr>
        <p:spPr>
          <a:xfrm>
            <a:off x="6716357" y="1950196"/>
            <a:ext cx="1394909" cy="52712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Observables</a:t>
            </a:r>
          </a:p>
        </p:txBody>
      </p:sp>
      <p:sp>
        <p:nvSpPr>
          <p:cNvPr id="17" name="Right Arrow 16">
            <a:extLst>
              <a:ext uri="{FF2B5EF4-FFF2-40B4-BE49-F238E27FC236}">
                <a16:creationId xmlns:a16="http://schemas.microsoft.com/office/drawing/2014/main" id="{A6346CDA-BCAD-2585-F380-CDFB374B92F9}"/>
              </a:ext>
            </a:extLst>
          </p:cNvPr>
          <p:cNvSpPr/>
          <p:nvPr/>
        </p:nvSpPr>
        <p:spPr>
          <a:xfrm>
            <a:off x="4380156" y="2156328"/>
            <a:ext cx="430306" cy="161365"/>
          </a:xfrm>
          <a:prstGeom prst="rightArrow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7">
            <a:extLst>
              <a:ext uri="{FF2B5EF4-FFF2-40B4-BE49-F238E27FC236}">
                <a16:creationId xmlns:a16="http://schemas.microsoft.com/office/drawing/2014/main" id="{D7FA6A59-201F-BD0D-AB21-37C53EEDCD82}"/>
              </a:ext>
            </a:extLst>
          </p:cNvPr>
          <p:cNvSpPr/>
          <p:nvPr/>
        </p:nvSpPr>
        <p:spPr>
          <a:xfrm>
            <a:off x="6113930" y="2135681"/>
            <a:ext cx="430306" cy="161365"/>
          </a:xfrm>
          <a:prstGeom prst="rightArrow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Bent Arrow 18">
            <a:extLst>
              <a:ext uri="{FF2B5EF4-FFF2-40B4-BE49-F238E27FC236}">
                <a16:creationId xmlns:a16="http://schemas.microsoft.com/office/drawing/2014/main" id="{C7965AA8-B8E2-EE34-9B1D-C49B68D4DD68}"/>
              </a:ext>
            </a:extLst>
          </p:cNvPr>
          <p:cNvSpPr/>
          <p:nvPr/>
        </p:nvSpPr>
        <p:spPr>
          <a:xfrm rot="10800000">
            <a:off x="7272396" y="2625402"/>
            <a:ext cx="352983" cy="763750"/>
          </a:xfrm>
          <a:prstGeom prst="bentArrow">
            <a:avLst>
              <a:gd name="adj1" fmla="val 30491"/>
              <a:gd name="adj2" fmla="val 25000"/>
              <a:gd name="adj3" fmla="val 25000"/>
              <a:gd name="adj4" fmla="val 43750"/>
            </a:avLst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85AF07DA-7391-1D32-9471-3C3D888DD0EF}"/>
              </a:ext>
            </a:extLst>
          </p:cNvPr>
          <p:cNvSpPr/>
          <p:nvPr/>
        </p:nvSpPr>
        <p:spPr>
          <a:xfrm>
            <a:off x="5764755" y="3030633"/>
            <a:ext cx="1353670" cy="52712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Kinematics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DFE4C6B0-F048-2796-7AB9-73ADF93EB463}"/>
              </a:ext>
            </a:extLst>
          </p:cNvPr>
          <p:cNvSpPr/>
          <p:nvPr/>
        </p:nvSpPr>
        <p:spPr>
          <a:xfrm>
            <a:off x="3494442" y="3040523"/>
            <a:ext cx="1445111" cy="52712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4-momenta</a:t>
            </a:r>
          </a:p>
        </p:txBody>
      </p:sp>
      <p:sp>
        <p:nvSpPr>
          <p:cNvPr id="22" name="Right Arrow 21">
            <a:extLst>
              <a:ext uri="{FF2B5EF4-FFF2-40B4-BE49-F238E27FC236}">
                <a16:creationId xmlns:a16="http://schemas.microsoft.com/office/drawing/2014/main" id="{03CBF2AB-5CB8-4A6A-8DCC-36C8C9A5C332}"/>
              </a:ext>
            </a:extLst>
          </p:cNvPr>
          <p:cNvSpPr/>
          <p:nvPr/>
        </p:nvSpPr>
        <p:spPr>
          <a:xfrm rot="10800000">
            <a:off x="5093524" y="3182944"/>
            <a:ext cx="517260" cy="206207"/>
          </a:xfrm>
          <a:prstGeom prst="rightArrow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Left Brace 22">
            <a:extLst>
              <a:ext uri="{FF2B5EF4-FFF2-40B4-BE49-F238E27FC236}">
                <a16:creationId xmlns:a16="http://schemas.microsoft.com/office/drawing/2014/main" id="{A2E809A7-8C21-F407-F4A9-F53C261DD4F3}"/>
              </a:ext>
            </a:extLst>
          </p:cNvPr>
          <p:cNvSpPr/>
          <p:nvPr/>
        </p:nvSpPr>
        <p:spPr>
          <a:xfrm rot="5400000">
            <a:off x="5494698" y="-777266"/>
            <a:ext cx="308984" cy="4730512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Left Brace 23">
            <a:extLst>
              <a:ext uri="{FF2B5EF4-FFF2-40B4-BE49-F238E27FC236}">
                <a16:creationId xmlns:a16="http://schemas.microsoft.com/office/drawing/2014/main" id="{82D77BD7-6307-954A-1E7F-1B1C99411A0B}"/>
              </a:ext>
            </a:extLst>
          </p:cNvPr>
          <p:cNvSpPr/>
          <p:nvPr/>
        </p:nvSpPr>
        <p:spPr>
          <a:xfrm rot="16200000">
            <a:off x="5157812" y="2179377"/>
            <a:ext cx="308984" cy="3317310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EF3E134-3558-F124-F340-B446918AE03E}"/>
              </a:ext>
            </a:extLst>
          </p:cNvPr>
          <p:cNvSpPr txBox="1"/>
          <p:nvPr/>
        </p:nvSpPr>
        <p:spPr>
          <a:xfrm>
            <a:off x="7625379" y="2877338"/>
            <a:ext cx="7315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mFOAM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ED06DF4-101A-F22E-2AA2-E1469A22D6CC}"/>
              </a:ext>
            </a:extLst>
          </p:cNvPr>
          <p:cNvSpPr txBox="1"/>
          <p:nvPr/>
        </p:nvSpPr>
        <p:spPr>
          <a:xfrm>
            <a:off x="4986829" y="3992524"/>
            <a:ext cx="6623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EpIC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137BECE-C518-B442-9E47-1DDAED857437}"/>
              </a:ext>
            </a:extLst>
          </p:cNvPr>
          <p:cNvSpPr txBox="1"/>
          <p:nvPr/>
        </p:nvSpPr>
        <p:spPr>
          <a:xfrm>
            <a:off x="5077431" y="1040127"/>
            <a:ext cx="1143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PARTONS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F43715F-D614-E04F-EB66-71BAE96F61CE}"/>
              </a:ext>
            </a:extLst>
          </p:cNvPr>
          <p:cNvSpPr txBox="1"/>
          <p:nvPr/>
        </p:nvSpPr>
        <p:spPr>
          <a:xfrm>
            <a:off x="6189232" y="4483306"/>
            <a:ext cx="5185186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Output file: </a:t>
            </a:r>
          </a:p>
          <a:p>
            <a:pPr lvl="1"/>
            <a:r>
              <a:rPr lang="en-US" sz="2000" dirty="0"/>
              <a:t>4 – vectors of all particles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0066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580CA1-4028-6102-5C66-3877218D4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EpIC – input </a:t>
            </a:r>
          </a:p>
        </p:txBody>
      </p:sp>
      <p:pic>
        <p:nvPicPr>
          <p:cNvPr id="5" name="Content Placeholder 4" descr="A screenshot of a computer code&#10;&#10;AI-generated content may be incorrect.">
            <a:extLst>
              <a:ext uri="{FF2B5EF4-FFF2-40B4-BE49-F238E27FC236}">
                <a16:creationId xmlns:a16="http://schemas.microsoft.com/office/drawing/2014/main" id="{C90D9101-B513-E255-520D-9195738D89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53719" y="1690688"/>
            <a:ext cx="5395832" cy="4111495"/>
          </a:xfrm>
        </p:spPr>
      </p:pic>
      <p:pic>
        <p:nvPicPr>
          <p:cNvPr id="9" name="Picture 8" descr="A screenshot of a computer code&#10;&#10;AI-generated content may be incorrect.">
            <a:extLst>
              <a:ext uri="{FF2B5EF4-FFF2-40B4-BE49-F238E27FC236}">
                <a16:creationId xmlns:a16="http://schemas.microsoft.com/office/drawing/2014/main" id="{FD9908D5-CFA3-2D80-AC32-00A5164A33C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24975" r="20604" b="-1"/>
          <a:stretch/>
        </p:blipFill>
        <p:spPr>
          <a:xfrm>
            <a:off x="387607" y="2369664"/>
            <a:ext cx="3936968" cy="3314015"/>
          </a:xfrm>
          <a:prstGeom prst="rect">
            <a:avLst/>
          </a:prstGeom>
        </p:spPr>
      </p:pic>
      <p:pic>
        <p:nvPicPr>
          <p:cNvPr id="12" name="Picture 11" descr="A computer screen shot of text&#10;&#10;AI-generated content may be incorrect.">
            <a:extLst>
              <a:ext uri="{FF2B5EF4-FFF2-40B4-BE49-F238E27FC236}">
                <a16:creationId xmlns:a16="http://schemas.microsoft.com/office/drawing/2014/main" id="{F0AF68FA-27ED-7A3C-4FAD-AF505FBDD443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3050" t="8068" r="894"/>
          <a:stretch/>
        </p:blipFill>
        <p:spPr>
          <a:xfrm>
            <a:off x="4432151" y="1447376"/>
            <a:ext cx="7687762" cy="5045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9306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A0E743-F780-E849-A359-DB85CD70B4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9820"/>
            <a:ext cx="10515600" cy="1325563"/>
          </a:xfrm>
        </p:spPr>
        <p:txBody>
          <a:bodyPr/>
          <a:lstStyle/>
          <a:p>
            <a:r>
              <a:rPr lang="en-US" b="1" dirty="0"/>
              <a:t>EpIC – output </a:t>
            </a:r>
          </a:p>
        </p:txBody>
      </p:sp>
      <p:pic>
        <p:nvPicPr>
          <p:cNvPr id="8" name="Picture 7" descr="A screenshot of a computer&#10;&#10;AI-generated content may be incorrect.">
            <a:extLst>
              <a:ext uri="{FF2B5EF4-FFF2-40B4-BE49-F238E27FC236}">
                <a16:creationId xmlns:a16="http://schemas.microsoft.com/office/drawing/2014/main" id="{F3B3DE21-227A-11B9-97DA-C3CA05433E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8157" y="5286523"/>
            <a:ext cx="3948953" cy="1213532"/>
          </a:xfrm>
          <a:prstGeom prst="rect">
            <a:avLst/>
          </a:prstGeom>
        </p:spPr>
      </p:pic>
      <p:sp>
        <p:nvSpPr>
          <p:cNvPr id="3" name="Right Brace 2">
            <a:extLst>
              <a:ext uri="{FF2B5EF4-FFF2-40B4-BE49-F238E27FC236}">
                <a16:creationId xmlns:a16="http://schemas.microsoft.com/office/drawing/2014/main" id="{DF58CB8A-7D08-B9B1-17C7-838D5C4262BE}"/>
              </a:ext>
            </a:extLst>
          </p:cNvPr>
          <p:cNvSpPr/>
          <p:nvPr/>
        </p:nvSpPr>
        <p:spPr>
          <a:xfrm>
            <a:off x="9850415" y="2151841"/>
            <a:ext cx="333487" cy="924844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7D50947-0FC6-90CA-225E-09AA4288578B}"/>
              </a:ext>
            </a:extLst>
          </p:cNvPr>
          <p:cNvSpPr txBox="1"/>
          <p:nvPr/>
        </p:nvSpPr>
        <p:spPr>
          <a:xfrm>
            <a:off x="10183902" y="2440657"/>
            <a:ext cx="8498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 RC</a:t>
            </a:r>
          </a:p>
        </p:txBody>
      </p:sp>
      <p:sp>
        <p:nvSpPr>
          <p:cNvPr id="6" name="Right Brace 5">
            <a:extLst>
              <a:ext uri="{FF2B5EF4-FFF2-40B4-BE49-F238E27FC236}">
                <a16:creationId xmlns:a16="http://schemas.microsoft.com/office/drawing/2014/main" id="{5712F782-295F-0A92-9913-0B3B826AB231}"/>
              </a:ext>
            </a:extLst>
          </p:cNvPr>
          <p:cNvSpPr/>
          <p:nvPr/>
        </p:nvSpPr>
        <p:spPr>
          <a:xfrm>
            <a:off x="9827110" y="3333729"/>
            <a:ext cx="333487" cy="928160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FCBBFA7-2BB7-88E1-EE35-F0A82D7DD8B9}"/>
              </a:ext>
            </a:extLst>
          </p:cNvPr>
          <p:cNvSpPr txBox="1"/>
          <p:nvPr/>
        </p:nvSpPr>
        <p:spPr>
          <a:xfrm>
            <a:off x="10188994" y="3613143"/>
            <a:ext cx="1164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Born level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0DAC352-9DBD-238D-1B99-941AD1F1FB9D}"/>
              </a:ext>
            </a:extLst>
          </p:cNvPr>
          <p:cNvCxnSpPr>
            <a:cxnSpLocks/>
          </p:cNvCxnSpPr>
          <p:nvPr/>
        </p:nvCxnSpPr>
        <p:spPr>
          <a:xfrm>
            <a:off x="7062861" y="1679620"/>
            <a:ext cx="0" cy="33206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12EF40C7-9DD8-B62C-E5EF-0F31EC2E3273}"/>
              </a:ext>
            </a:extLst>
          </p:cNvPr>
          <p:cNvCxnSpPr>
            <a:cxnSpLocks/>
          </p:cNvCxnSpPr>
          <p:nvPr/>
        </p:nvCxnSpPr>
        <p:spPr>
          <a:xfrm>
            <a:off x="5597594" y="1679620"/>
            <a:ext cx="0" cy="33206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14BA4B0-1C25-B7BB-60FF-78B89849119E}"/>
              </a:ext>
            </a:extLst>
          </p:cNvPr>
          <p:cNvCxnSpPr>
            <a:cxnSpLocks/>
          </p:cNvCxnSpPr>
          <p:nvPr/>
        </p:nvCxnSpPr>
        <p:spPr>
          <a:xfrm>
            <a:off x="2406050" y="1679680"/>
            <a:ext cx="0" cy="33206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E0973BD2-25F8-FA10-F177-13C11926D3A7}"/>
              </a:ext>
            </a:extLst>
          </p:cNvPr>
          <p:cNvCxnSpPr>
            <a:cxnSpLocks/>
          </p:cNvCxnSpPr>
          <p:nvPr/>
        </p:nvCxnSpPr>
        <p:spPr>
          <a:xfrm>
            <a:off x="3860808" y="1660986"/>
            <a:ext cx="0" cy="33206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BB8A170A-014F-24A2-E0F8-3A124860323C}"/>
              </a:ext>
            </a:extLst>
          </p:cNvPr>
          <p:cNvSpPr txBox="1"/>
          <p:nvPr/>
        </p:nvSpPr>
        <p:spPr>
          <a:xfrm>
            <a:off x="2215132" y="1341698"/>
            <a:ext cx="381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</a:t>
            </a:r>
            <a:r>
              <a:rPr lang="en-US" baseline="-25000" dirty="0"/>
              <a:t>x</a:t>
            </a:r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B96C972-5D5D-60E1-6EBF-BB65E3B2B419}"/>
              </a:ext>
            </a:extLst>
          </p:cNvPr>
          <p:cNvSpPr txBox="1"/>
          <p:nvPr/>
        </p:nvSpPr>
        <p:spPr>
          <a:xfrm>
            <a:off x="6902527" y="133402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3CBFFF9-54DE-70F7-169B-719DB91DADA1}"/>
              </a:ext>
            </a:extLst>
          </p:cNvPr>
          <p:cNvSpPr txBox="1"/>
          <p:nvPr/>
        </p:nvSpPr>
        <p:spPr>
          <a:xfrm>
            <a:off x="5399331" y="1291654"/>
            <a:ext cx="378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</a:t>
            </a:r>
            <a:r>
              <a:rPr lang="en-US" baseline="-25000" dirty="0"/>
              <a:t>z</a:t>
            </a:r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B9048B0-5C1C-93FA-18ED-06B95D584859}"/>
              </a:ext>
            </a:extLst>
          </p:cNvPr>
          <p:cNvSpPr txBox="1"/>
          <p:nvPr/>
        </p:nvSpPr>
        <p:spPr>
          <a:xfrm>
            <a:off x="3687875" y="1302484"/>
            <a:ext cx="3811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</a:t>
            </a:r>
            <a:r>
              <a:rPr lang="en-US" baseline="-25000" dirty="0"/>
              <a:t>y</a:t>
            </a:r>
            <a:endParaRPr lang="en-US" dirty="0"/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35F429A8-8479-9206-FF3E-4F33D5EC8587}"/>
              </a:ext>
            </a:extLst>
          </p:cNvPr>
          <p:cNvCxnSpPr>
            <a:cxnSpLocks/>
          </p:cNvCxnSpPr>
          <p:nvPr/>
        </p:nvCxnSpPr>
        <p:spPr>
          <a:xfrm>
            <a:off x="8756927" y="1690688"/>
            <a:ext cx="0" cy="33206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EFF361F2-DBEB-9118-D867-FE0BC9FBDE30}"/>
              </a:ext>
            </a:extLst>
          </p:cNvPr>
          <p:cNvSpPr txBox="1"/>
          <p:nvPr/>
        </p:nvSpPr>
        <p:spPr>
          <a:xfrm>
            <a:off x="8600474" y="1347688"/>
            <a:ext cx="396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</a:t>
            </a:r>
            <a:r>
              <a:rPr lang="en-US" baseline="30000" dirty="0"/>
              <a:t>2</a:t>
            </a:r>
            <a:endParaRPr lang="en-US" dirty="0"/>
          </a:p>
        </p:txBody>
      </p:sp>
      <p:pic>
        <p:nvPicPr>
          <p:cNvPr id="25" name="Content Placeholder 24" descr="A number on a white background&#10;&#10;AI-generated content may be incorrect.">
            <a:extLst>
              <a:ext uri="{FF2B5EF4-FFF2-40B4-BE49-F238E27FC236}">
                <a16:creationId xmlns:a16="http://schemas.microsoft.com/office/drawing/2014/main" id="{8B10E97A-4302-AF3A-39D6-A3E988D7AE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8198" y="2022751"/>
            <a:ext cx="9107305" cy="2888706"/>
          </a:xfrm>
        </p:spPr>
      </p:pic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F7FE9C0F-A13D-46D8-C1E1-909D4D5AB7D4}"/>
              </a:ext>
            </a:extLst>
          </p:cNvPr>
          <p:cNvCxnSpPr/>
          <p:nvPr/>
        </p:nvCxnSpPr>
        <p:spPr>
          <a:xfrm>
            <a:off x="838198" y="3216536"/>
            <a:ext cx="8988912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40847334-92EF-7FC4-3021-4D0D933C4E01}"/>
              </a:ext>
            </a:extLst>
          </p:cNvPr>
          <p:cNvSpPr txBox="1"/>
          <p:nvPr/>
        </p:nvSpPr>
        <p:spPr>
          <a:xfrm>
            <a:off x="10088813" y="4271291"/>
            <a:ext cx="5132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ISR</a:t>
            </a: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E0AC4D92-9288-9F53-9E1C-6CB10E6B5145}"/>
              </a:ext>
            </a:extLst>
          </p:cNvPr>
          <p:cNvCxnSpPr>
            <a:cxnSpLocks/>
          </p:cNvCxnSpPr>
          <p:nvPr/>
        </p:nvCxnSpPr>
        <p:spPr>
          <a:xfrm>
            <a:off x="9800892" y="4645880"/>
            <a:ext cx="482825" cy="10430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DC0EB9B5-BBE0-034E-56F6-0A35D5C098C1}"/>
              </a:ext>
            </a:extLst>
          </p:cNvPr>
          <p:cNvCxnSpPr>
            <a:cxnSpLocks/>
          </p:cNvCxnSpPr>
          <p:nvPr/>
        </p:nvCxnSpPr>
        <p:spPr>
          <a:xfrm flipV="1">
            <a:off x="9834282" y="4750189"/>
            <a:ext cx="457606" cy="3343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46252B2A-A405-FA94-C958-B2D7A5FFB081}"/>
              </a:ext>
            </a:extLst>
          </p:cNvPr>
          <p:cNvSpPr txBox="1"/>
          <p:nvPr/>
        </p:nvSpPr>
        <p:spPr>
          <a:xfrm>
            <a:off x="10258115" y="4582239"/>
            <a:ext cx="5757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FSR</a:t>
            </a: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5733BE6F-13CF-9695-257A-32F53F0AA6DB}"/>
              </a:ext>
            </a:extLst>
          </p:cNvPr>
          <p:cNvCxnSpPr>
            <a:cxnSpLocks/>
          </p:cNvCxnSpPr>
          <p:nvPr/>
        </p:nvCxnSpPr>
        <p:spPr>
          <a:xfrm flipV="1">
            <a:off x="9644203" y="4473291"/>
            <a:ext cx="457606" cy="3343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D6061ECB-B3FB-B79D-4D9A-7519656D6983}"/>
              </a:ext>
            </a:extLst>
          </p:cNvPr>
          <p:cNvCxnSpPr>
            <a:cxnSpLocks/>
          </p:cNvCxnSpPr>
          <p:nvPr/>
        </p:nvCxnSpPr>
        <p:spPr>
          <a:xfrm>
            <a:off x="9650280" y="4358167"/>
            <a:ext cx="451529" cy="10871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F4E6BF1A-740F-3AAF-561E-950EED4BFE3D}"/>
              </a:ext>
            </a:extLst>
          </p:cNvPr>
          <p:cNvSpPr txBox="1"/>
          <p:nvPr/>
        </p:nvSpPr>
        <p:spPr>
          <a:xfrm>
            <a:off x="165510" y="1957642"/>
            <a:ext cx="3600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e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7C8C481F-B3F0-40FD-A07A-91D1ABADF469}"/>
              </a:ext>
            </a:extLst>
          </p:cNvPr>
          <p:cNvSpPr txBox="1"/>
          <p:nvPr/>
        </p:nvSpPr>
        <p:spPr>
          <a:xfrm>
            <a:off x="174963" y="2144443"/>
            <a:ext cx="3600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e’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CAD2CD7D-AB06-D66E-B556-BF6541E6D3C4}"/>
                  </a:ext>
                </a:extLst>
              </p:cNvPr>
              <p:cNvSpPr txBox="1"/>
              <p:nvPr/>
            </p:nvSpPr>
            <p:spPr>
              <a:xfrm>
                <a:off x="123068" y="2323197"/>
                <a:ext cx="411971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  <m:r>
                        <a:rPr lang="en-US" sz="11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∗</m:t>
                      </m:r>
                    </m:oMath>
                  </m:oMathPara>
                </a14:m>
                <a:endParaRPr lang="en-US" sz="1100" dirty="0"/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CAD2CD7D-AB06-D66E-B556-BF6541E6D3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068" y="2323197"/>
                <a:ext cx="411971" cy="2616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TextBox 51">
            <a:extLst>
              <a:ext uri="{FF2B5EF4-FFF2-40B4-BE49-F238E27FC236}">
                <a16:creationId xmlns:a16="http://schemas.microsoft.com/office/drawing/2014/main" id="{6B58019B-F476-3050-BA50-33EF0E90D46D}"/>
              </a:ext>
            </a:extLst>
          </p:cNvPr>
          <p:cNvSpPr txBox="1"/>
          <p:nvPr/>
        </p:nvSpPr>
        <p:spPr>
          <a:xfrm>
            <a:off x="182591" y="2521842"/>
            <a:ext cx="3600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7965E116-73AD-276E-FB27-A6CE713844E2}"/>
                  </a:ext>
                </a:extLst>
              </p:cNvPr>
              <p:cNvSpPr txBox="1"/>
              <p:nvPr/>
            </p:nvSpPr>
            <p:spPr>
              <a:xfrm>
                <a:off x="151123" y="2774352"/>
                <a:ext cx="146462" cy="4462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</m:oMath>
                  </m:oMathPara>
                </a14:m>
                <a:endParaRPr lang="en-US" sz="1100" dirty="0"/>
              </a:p>
              <a:p>
                <a:endParaRPr lang="en-US" sz="1200" dirty="0"/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7965E116-73AD-276E-FB27-A6CE713844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123" y="2774352"/>
                <a:ext cx="146462" cy="446276"/>
              </a:xfrm>
              <a:prstGeom prst="rect">
                <a:avLst/>
              </a:prstGeom>
              <a:blipFill>
                <a:blip r:embed="rId5"/>
                <a:stretch>
                  <a:fillRect r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TextBox 53">
            <a:extLst>
              <a:ext uri="{FF2B5EF4-FFF2-40B4-BE49-F238E27FC236}">
                <a16:creationId xmlns:a16="http://schemas.microsoft.com/office/drawing/2014/main" id="{812740EC-BEE7-66B5-682F-07B8A04FA343}"/>
              </a:ext>
            </a:extLst>
          </p:cNvPr>
          <p:cNvSpPr txBox="1"/>
          <p:nvPr/>
        </p:nvSpPr>
        <p:spPr>
          <a:xfrm>
            <a:off x="136428" y="2972997"/>
            <a:ext cx="3600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p’</a:t>
            </a:r>
          </a:p>
        </p:txBody>
      </p: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00AA1667-C31A-270F-777C-9ACA035D3DF1}"/>
              </a:ext>
            </a:extLst>
          </p:cNvPr>
          <p:cNvCxnSpPr/>
          <p:nvPr/>
        </p:nvCxnSpPr>
        <p:spPr>
          <a:xfrm>
            <a:off x="355001" y="2080752"/>
            <a:ext cx="483197" cy="6369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42B3AC45-4C3A-5FED-F012-97C968CAE371}"/>
              </a:ext>
            </a:extLst>
          </p:cNvPr>
          <p:cNvCxnSpPr>
            <a:cxnSpLocks/>
          </p:cNvCxnSpPr>
          <p:nvPr/>
        </p:nvCxnSpPr>
        <p:spPr>
          <a:xfrm>
            <a:off x="471178" y="2452773"/>
            <a:ext cx="376473" cy="790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FA5C5022-B292-685A-4EC0-9F3F2CF681DD}"/>
              </a:ext>
            </a:extLst>
          </p:cNvPr>
          <p:cNvCxnSpPr>
            <a:cxnSpLocks/>
          </p:cNvCxnSpPr>
          <p:nvPr/>
        </p:nvCxnSpPr>
        <p:spPr>
          <a:xfrm>
            <a:off x="380949" y="2288358"/>
            <a:ext cx="457249" cy="2425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EAFA7F49-E470-D81A-005D-6E2E10BDE332}"/>
              </a:ext>
            </a:extLst>
          </p:cNvPr>
          <p:cNvCxnSpPr>
            <a:cxnSpLocks/>
          </p:cNvCxnSpPr>
          <p:nvPr/>
        </p:nvCxnSpPr>
        <p:spPr>
          <a:xfrm flipV="1">
            <a:off x="380949" y="2596048"/>
            <a:ext cx="457249" cy="4634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99C1FED1-F008-9460-EC18-7628426BEAE1}"/>
              </a:ext>
            </a:extLst>
          </p:cNvPr>
          <p:cNvCxnSpPr>
            <a:cxnSpLocks/>
          </p:cNvCxnSpPr>
          <p:nvPr/>
        </p:nvCxnSpPr>
        <p:spPr>
          <a:xfrm flipV="1">
            <a:off x="348707" y="2880902"/>
            <a:ext cx="489491" cy="6009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A5910288-A646-BD29-062A-014267259A73}"/>
              </a:ext>
            </a:extLst>
          </p:cNvPr>
          <p:cNvCxnSpPr>
            <a:cxnSpLocks/>
          </p:cNvCxnSpPr>
          <p:nvPr/>
        </p:nvCxnSpPr>
        <p:spPr>
          <a:xfrm flipV="1">
            <a:off x="380949" y="3022478"/>
            <a:ext cx="466702" cy="6604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83568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2679</TotalTime>
  <Words>1012</Words>
  <Application>Microsoft Macintosh PowerPoint</Application>
  <PresentationFormat>Widescreen</PresentationFormat>
  <Paragraphs>225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Aptos</vt:lpstr>
      <vt:lpstr>Aptos Display</vt:lpstr>
      <vt:lpstr>Arial</vt:lpstr>
      <vt:lpstr>Cambria Math</vt:lpstr>
      <vt:lpstr>Helvetica Neue</vt:lpstr>
      <vt:lpstr>Times New Roman</vt:lpstr>
      <vt:lpstr>Wingdings</vt:lpstr>
      <vt:lpstr>Office Theme</vt:lpstr>
      <vt:lpstr>Impact Study of the EIC Using the EpIC MC Event Generator for DVCS </vt:lpstr>
      <vt:lpstr>Outline</vt:lpstr>
      <vt:lpstr>EpIC</vt:lpstr>
      <vt:lpstr>mFOAM </vt:lpstr>
      <vt:lpstr>EpIC – architecture </vt:lpstr>
      <vt:lpstr>Leptoproduction of a real photon</vt:lpstr>
      <vt:lpstr>EpIC</vt:lpstr>
      <vt:lpstr>EpIC – input </vt:lpstr>
      <vt:lpstr>EpIC – output </vt:lpstr>
      <vt:lpstr>Radiative corrections </vt:lpstr>
      <vt:lpstr>Radiative corrections</vt:lpstr>
      <vt:lpstr>EpIC – DVCS </vt:lpstr>
      <vt:lpstr>EIC Impact Study </vt:lpstr>
      <vt:lpstr>Event Generation Conditions</vt:lpstr>
      <vt:lpstr>Reconstructed events</vt:lpstr>
      <vt:lpstr>Radiative corrections</vt:lpstr>
      <vt:lpstr>Nucleon tomography at EIC </vt:lpstr>
      <vt:lpstr>Nucleon tomography at EIC </vt:lpstr>
      <vt:lpstr>EIC impact on CFFs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Tezgin, Kemal</dc:creator>
  <cp:lastModifiedBy>Tezgin, Kemal</cp:lastModifiedBy>
  <cp:revision>22</cp:revision>
  <dcterms:created xsi:type="dcterms:W3CDTF">2025-02-21T01:25:19Z</dcterms:created>
  <dcterms:modified xsi:type="dcterms:W3CDTF">2025-02-27T11:30:32Z</dcterms:modified>
</cp:coreProperties>
</file>