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661" r:id="rId2"/>
    <p:sldId id="693" r:id="rId3"/>
    <p:sldId id="662" r:id="rId4"/>
    <p:sldId id="603" r:id="rId5"/>
    <p:sldId id="619" r:id="rId6"/>
    <p:sldId id="270" r:id="rId7"/>
    <p:sldId id="620" r:id="rId8"/>
    <p:sldId id="623" r:id="rId9"/>
    <p:sldId id="569" r:id="rId10"/>
    <p:sldId id="663" r:id="rId11"/>
    <p:sldId id="664" r:id="rId12"/>
    <p:sldId id="607" r:id="rId13"/>
    <p:sldId id="621" r:id="rId14"/>
    <p:sldId id="499" r:id="rId15"/>
    <p:sldId id="665" r:id="rId16"/>
    <p:sldId id="666" r:id="rId17"/>
    <p:sldId id="667" r:id="rId18"/>
    <p:sldId id="672" r:id="rId19"/>
    <p:sldId id="628" r:id="rId20"/>
    <p:sldId id="642" r:id="rId21"/>
    <p:sldId id="679" r:id="rId22"/>
    <p:sldId id="680" r:id="rId23"/>
    <p:sldId id="681" r:id="rId24"/>
    <p:sldId id="682" r:id="rId25"/>
    <p:sldId id="683" r:id="rId26"/>
    <p:sldId id="684" r:id="rId27"/>
    <p:sldId id="685" r:id="rId28"/>
    <p:sldId id="686" r:id="rId29"/>
    <p:sldId id="687" r:id="rId30"/>
    <p:sldId id="688" r:id="rId31"/>
    <p:sldId id="689" r:id="rId32"/>
    <p:sldId id="669" r:id="rId33"/>
    <p:sldId id="670" r:id="rId34"/>
    <p:sldId id="690" r:id="rId35"/>
    <p:sldId id="691" r:id="rId36"/>
    <p:sldId id="6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/>
    <p:restoredTop sz="94602"/>
  </p:normalViewPr>
  <p:slideViewPr>
    <p:cSldViewPr snapToGrid="0">
      <p:cViewPr varScale="1">
        <p:scale>
          <a:sx n="122" d="100"/>
          <a:sy n="12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9925F-C60D-1046-80FA-1CDBEF002507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7AB33-EF11-3741-9BBF-6B0341A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6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CAF61-9946-B248-B230-E738D8BA5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24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7895-C4BA-6B42-9AC9-576FD441A823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9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1387-AC3D-7146-85AF-A3918488BFEA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299-55C6-8D45-B41D-E1D27F7DBA5C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8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EF09-9F27-E440-95A5-4B4C68FAE491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CEA8-087F-5543-BD6F-82FAAE47CFFE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2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C729-2CB8-124D-A9BD-1A48343CEDDB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D29-BC6A-5540-BFD9-1D1C8308FF8F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2329-D566-C249-B05C-4180150BC062}" type="datetime1">
              <a:rPr lang="en-US" smtClean="0"/>
              <a:t>2/25/25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4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AB0-C7AD-7042-8190-895AED224FA3}" type="datetime1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FFFA-D64F-B645-9755-EF2554B59600}" type="datetime1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FB08-F153-B34A-A658-CA14A6971731}" type="datetime1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1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1566-81D3-0943-A838-B179572CBF78}" type="datetime1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3A2A-D8F0-A74C-B2A5-150AE3C6548C}" type="datetime1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9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7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6.png"/><Relationship Id="rId4" Type="http://schemas.openxmlformats.org/officeDocument/2006/relationships/image" Target="../media/image6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image" Target="../media/image7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C12A9-8705-7D4F-AC8E-8E6850FBF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943" y="1063256"/>
            <a:ext cx="5843917" cy="264952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Probing small-</a:t>
            </a:r>
            <a:r>
              <a:rPr lang="en-US" i="1" dirty="0"/>
              <a:t>x</a:t>
            </a:r>
            <a:r>
              <a:rPr lang="en-US" dirty="0"/>
              <a:t> helicity distributions in particle production at RHIC and EIC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94081-AECF-8E49-8BDB-B7EA92B4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43" y="4147247"/>
            <a:ext cx="5452533" cy="1783508"/>
          </a:xfrm>
        </p:spPr>
        <p:txBody>
          <a:bodyPr>
            <a:normAutofit/>
          </a:bodyPr>
          <a:lstStyle/>
          <a:p>
            <a:r>
              <a:rPr lang="en-US" dirty="0"/>
              <a:t>Yuri Kovchegov</a:t>
            </a:r>
          </a:p>
          <a:p>
            <a:r>
              <a:rPr lang="en-US" dirty="0"/>
              <a:t>The Ohio state university</a:t>
            </a:r>
          </a:p>
        </p:txBody>
      </p:sp>
      <p:pic>
        <p:nvPicPr>
          <p:cNvPr id="4" name="Picture 3" descr="Forest road with vanishing point">
            <a:extLst>
              <a:ext uri="{FF2B5EF4-FFF2-40B4-BE49-F238E27FC236}">
                <a16:creationId xmlns:a16="http://schemas.microsoft.com/office/drawing/2014/main" id="{7F9407F0-96AF-4FCD-89FE-2E540D97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1" r="2728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BED29-1435-644E-9818-3E3E7A6F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82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41B6-8801-92E9-E7CC-D4709280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Gluon Helicity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0907F-18B5-D08D-C45E-65F7616E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calculation gives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Here we defined a new dipole amplitude G</a:t>
            </a:r>
            <a:r>
              <a:rPr lang="en-US" sz="2000" baseline="-25000" dirty="0"/>
              <a:t>2</a:t>
            </a:r>
            <a:r>
              <a:rPr lang="en-US" sz="2000" dirty="0"/>
              <a:t> (cf. Hatta et al, 2016; KPS 2017)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7563D-00B2-9E10-7C6F-77C5911E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A6D6D-B536-A586-5296-35B705ED5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78" y="1543742"/>
            <a:ext cx="6281530" cy="662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3284F-6098-255A-8B3C-940C099C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78" y="2581052"/>
            <a:ext cx="7513995" cy="576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B0EAD-0B82-20DA-1C31-E89B03ECF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70" y="4971136"/>
            <a:ext cx="5033618" cy="540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DC4E4-7288-2D54-EBFD-0E3D5DB5F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257" y="4139411"/>
            <a:ext cx="6909486" cy="549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1D0A9-3F0B-9BAF-50F6-39521BCB4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69" y="5686634"/>
            <a:ext cx="6756401" cy="761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A639B0-5BA1-CEA4-5BA9-28A286CC3836}"/>
              </a:ext>
            </a:extLst>
          </p:cNvPr>
          <p:cNvSpPr txBox="1"/>
          <p:nvPr/>
        </p:nvSpPr>
        <p:spPr>
          <a:xfrm>
            <a:off x="7802217" y="4971136"/>
            <a:ext cx="4001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What is this D-D operator? Turns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out it is related to the DD operator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before.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8631B5-07D9-6E88-E54C-9FA4161E08C5}"/>
              </a:ext>
            </a:extLst>
          </p:cNvPr>
          <p:cNvCxnSpPr/>
          <p:nvPr/>
        </p:nvCxnSpPr>
        <p:spPr>
          <a:xfrm>
            <a:off x="3906078" y="3319670"/>
            <a:ext cx="7981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23B1A9-0430-724B-56EC-727C369160E1}"/>
              </a:ext>
            </a:extLst>
          </p:cNvPr>
          <p:cNvCxnSpPr/>
          <p:nvPr/>
        </p:nvCxnSpPr>
        <p:spPr>
          <a:xfrm flipV="1">
            <a:off x="3906078" y="1451667"/>
            <a:ext cx="0" cy="1868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590639-4A7D-F04F-4F48-AF151D48B05E}"/>
              </a:ext>
            </a:extLst>
          </p:cNvPr>
          <p:cNvCxnSpPr/>
          <p:nvPr/>
        </p:nvCxnSpPr>
        <p:spPr>
          <a:xfrm>
            <a:off x="3906078" y="1451667"/>
            <a:ext cx="7981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27025C-C7EE-6BCB-9122-2217ACBD6257}"/>
              </a:ext>
            </a:extLst>
          </p:cNvPr>
          <p:cNvCxnSpPr/>
          <p:nvPr/>
        </p:nvCxnSpPr>
        <p:spPr>
          <a:xfrm flipV="1">
            <a:off x="11870635" y="1451666"/>
            <a:ext cx="0" cy="1868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7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312C-F996-3216-8FB0-BB57B7D1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Helicity PDF and TMD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7442-86E1-77E0-77BE-8ADA79E6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690"/>
            <a:ext cx="10515600" cy="4627660"/>
          </a:xfrm>
        </p:spPr>
        <p:txBody>
          <a:bodyPr>
            <a:normAutofit/>
          </a:bodyPr>
          <a:lstStyle/>
          <a:p>
            <a:r>
              <a:rPr lang="en-US" sz="2000" dirty="0"/>
              <a:t>The flavor-singlet quark helicity PDF and TMD are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have defined another operator: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8130D-5F4A-E1BF-20F0-7C7CF2AF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06DB906-F6DD-ACBC-27CD-458BDD25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7" y="166844"/>
            <a:ext cx="3468757" cy="30086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C76A6E-1AD1-8D58-D455-9536E2A2364B}"/>
              </a:ext>
            </a:extLst>
          </p:cNvPr>
          <p:cNvCxnSpPr>
            <a:cxnSpLocks/>
          </p:cNvCxnSpPr>
          <p:nvPr/>
        </p:nvCxnSpPr>
        <p:spPr>
          <a:xfrm>
            <a:off x="954156" y="4164496"/>
            <a:ext cx="74444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457FEE-2244-8837-3AD0-6CD0D4580457}"/>
              </a:ext>
            </a:extLst>
          </p:cNvPr>
          <p:cNvCxnSpPr>
            <a:cxnSpLocks/>
          </p:cNvCxnSpPr>
          <p:nvPr/>
        </p:nvCxnSpPr>
        <p:spPr>
          <a:xfrm flipV="1">
            <a:off x="954156" y="2140227"/>
            <a:ext cx="0" cy="2024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89CEB7-E809-F7A8-CB12-C423A5614361}"/>
              </a:ext>
            </a:extLst>
          </p:cNvPr>
          <p:cNvCxnSpPr>
            <a:cxnSpLocks/>
          </p:cNvCxnSpPr>
          <p:nvPr/>
        </p:nvCxnSpPr>
        <p:spPr>
          <a:xfrm>
            <a:off x="954156" y="2140227"/>
            <a:ext cx="74444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539535-54D9-00D4-CF3F-9B622815D047}"/>
              </a:ext>
            </a:extLst>
          </p:cNvPr>
          <p:cNvCxnSpPr>
            <a:cxnSpLocks/>
          </p:cNvCxnSpPr>
          <p:nvPr/>
        </p:nvCxnSpPr>
        <p:spPr>
          <a:xfrm flipV="1">
            <a:off x="8398565" y="2140227"/>
            <a:ext cx="0" cy="2024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591431-C18D-6E98-2B11-10AFAEED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18" y="2399992"/>
            <a:ext cx="4579883" cy="605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5695B7-295A-5B9E-64F4-BB8296D77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65" y="3270169"/>
            <a:ext cx="5804451" cy="5900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B84D28-C0DA-7050-2A7A-495064E64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871515"/>
            <a:ext cx="7772400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5AD6-C52A-74B0-556D-2B458822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3788"/>
            <a:ext cx="10515600" cy="13255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 structure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F14D-CBC0-5FA2-12C7-913D88D47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1543"/>
            <a:ext cx="10515600" cy="5061298"/>
          </a:xfrm>
        </p:spPr>
        <p:txBody>
          <a:bodyPr>
            <a:normAutofit/>
          </a:bodyPr>
          <a:lstStyle/>
          <a:p>
            <a:r>
              <a:rPr lang="en-US" sz="2000" dirty="0"/>
              <a:t>g</a:t>
            </a:r>
            <a:r>
              <a:rPr lang="en-US" sz="2000" baseline="-25000" dirty="0"/>
              <a:t>1</a:t>
            </a:r>
            <a:r>
              <a:rPr lang="en-US" sz="2000" dirty="0"/>
              <a:t> structure function is obtained similarly, using DIS in the dipole picture: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One gets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G</a:t>
            </a:r>
            <a:r>
              <a:rPr lang="en-US" sz="2000" baseline="-25000" dirty="0"/>
              <a:t>2</a:t>
            </a:r>
            <a:r>
              <a:rPr lang="en-US" sz="2000" dirty="0"/>
              <a:t> was defined before. This is the gluon admixture to quark helicity distributions. </a:t>
            </a:r>
          </a:p>
          <a:p>
            <a:r>
              <a:rPr lang="en-US" sz="2000" dirty="0"/>
              <a:t>The dipole amplitude Q is due to F</a:t>
            </a:r>
            <a:r>
              <a:rPr lang="en-US" sz="2000" baseline="30000" dirty="0"/>
              <a:t>12 </a:t>
            </a:r>
            <a:r>
              <a:rPr lang="en-US" sz="2000" dirty="0"/>
              <a:t>&amp; axial current. </a:t>
            </a:r>
          </a:p>
          <a:p>
            <a:r>
              <a:rPr lang="en-US" sz="2000" dirty="0"/>
              <a:t>The contribution of G</a:t>
            </a:r>
            <a:r>
              <a:rPr lang="en-US" sz="2000" baseline="-25000" dirty="0"/>
              <a:t>2</a:t>
            </a:r>
            <a:r>
              <a:rPr lang="en-US" sz="2000" dirty="0"/>
              <a:t> comes from the DD operator in the quark S-matrix.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05CFA-C8D3-BAD7-0BB1-FB3872DE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F2C9B-94A7-DB88-B5F5-A1E9E93D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67" y="2171167"/>
            <a:ext cx="10883065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C6E0F-208D-E3CD-2684-3E29B8B72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62" y="3754357"/>
            <a:ext cx="7615427" cy="10345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5512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CC9B-6725-D69A-9722-F8D49350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FA08-8A50-0DBD-B977-03B1C3F1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r>
              <a:rPr lang="en-US" sz="2000" dirty="0"/>
              <a:t>The amplitude Q is defined by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with                                                     , where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 = adjoint light-cone Wilson 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B4EDB-D9A0-EB45-7025-209F39E3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35F7E-DDF5-25C1-8894-53585918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977" y="2195830"/>
            <a:ext cx="6316046" cy="553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6220F-25DE-60AA-D8D4-3FF9D5AC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83" y="2966500"/>
            <a:ext cx="2648934" cy="3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3247F-3902-845E-1979-602A48EA4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88" y="3559963"/>
            <a:ext cx="5672623" cy="779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058446-E048-8F33-3AFC-7A105222F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79" y="4476540"/>
            <a:ext cx="9719041" cy="868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7097E-9131-6D4C-4115-0CC3F2644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313" y="729445"/>
            <a:ext cx="4129157" cy="6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0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for Polarized Quark Dipole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16038"/>
            <a:ext cx="8229600" cy="4420859"/>
          </a:xfrm>
        </p:spPr>
      </p:pic>
      <p:sp>
        <p:nvSpPr>
          <p:cNvPr id="5" name="TextBox 4"/>
          <p:cNvSpPr txBox="1"/>
          <p:nvPr/>
        </p:nvSpPr>
        <p:spPr>
          <a:xfrm>
            <a:off x="2057400" y="1143000"/>
            <a:ext cx="6985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can construct an evolution equation for the polarized dipole: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6515" y="2960914"/>
            <a:ext cx="36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Spin-dependent (non-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vertex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618514" y="2547258"/>
            <a:ext cx="228600" cy="41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04314" y="2547258"/>
            <a:ext cx="228600" cy="41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01" y="3145581"/>
            <a:ext cx="104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polarized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88771" y="2515148"/>
            <a:ext cx="141514" cy="5878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42710" y="5069541"/>
            <a:ext cx="1538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shock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 (proton)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482958" y="4475124"/>
            <a:ext cx="95831" cy="500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113060" y="5741894"/>
            <a:ext cx="929651" cy="14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3029629" y="3718560"/>
            <a:ext cx="305754" cy="2438400"/>
          </a:xfrm>
          <a:prstGeom prst="leftBrace">
            <a:avLst>
              <a:gd name="adj1" fmla="val 8333"/>
              <a:gd name="adj2" fmla="val 5035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847" y="4476095"/>
            <a:ext cx="1477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to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unpolarized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BK evolution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6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  <p:bldP spid="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7C90-B964-1085-8386-9D157BBD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26" y="167417"/>
            <a:ext cx="10515600" cy="1325563"/>
          </a:xfrm>
        </p:spPr>
        <p:txBody>
          <a:bodyPr/>
          <a:lstStyle/>
          <a:p>
            <a:r>
              <a:rPr lang="en-US" dirty="0"/>
              <a:t>Evolution Equations</a:t>
            </a:r>
          </a:p>
        </p:txBody>
      </p:sp>
      <p:pic>
        <p:nvPicPr>
          <p:cNvPr id="6" name="Content Placeholder 5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074CE5D9-892D-E139-5D05-BF3EF140F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726" y="136525"/>
            <a:ext cx="6410325" cy="65992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1ED2C-B611-9D34-0C6C-39C00F71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3AB4C-E894-6CAB-CCDA-6C5A8D7C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9" y="3492590"/>
            <a:ext cx="5241851" cy="1924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51351-96A5-1F3C-12C8-C30ACB02432B}"/>
              </a:ext>
            </a:extLst>
          </p:cNvPr>
          <p:cNvSpPr txBox="1"/>
          <p:nvPr/>
        </p:nvSpPr>
        <p:spPr>
          <a:xfrm>
            <a:off x="291275" y="2078991"/>
            <a:ext cx="5237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Beyond large-N</a:t>
            </a:r>
            <a:r>
              <a:rPr lang="en-US" baseline="-25000" dirty="0"/>
              <a:t>c</a:t>
            </a:r>
            <a:r>
              <a:rPr lang="en-US" dirty="0"/>
              <a:t>, one needs to add the</a:t>
            </a:r>
            <a:br>
              <a:rPr lang="en-US" dirty="0"/>
            </a:br>
            <a:r>
              <a:rPr lang="en-US" dirty="0"/>
              <a:t>quark-to-gluon and gluon-to-quark transitions</a:t>
            </a:r>
            <a:br>
              <a:rPr lang="en-US" dirty="0"/>
            </a:br>
            <a:r>
              <a:rPr lang="en-US" dirty="0"/>
              <a:t>(G. </a:t>
            </a:r>
            <a:r>
              <a:rPr lang="en-US" dirty="0" err="1"/>
              <a:t>Chirilli</a:t>
            </a:r>
            <a:r>
              <a:rPr lang="en-US" dirty="0"/>
              <a:t>, 2101.12744 [hep-</a:t>
            </a:r>
            <a:r>
              <a:rPr lang="en-US" dirty="0" err="1"/>
              <a:t>ph</a:t>
            </a:r>
            <a:r>
              <a:rPr lang="en-US" dirty="0"/>
              <a:t>]; </a:t>
            </a:r>
            <a:br>
              <a:rPr lang="en-US" dirty="0"/>
            </a:br>
            <a:r>
              <a:rPr lang="en-US" dirty="0"/>
              <a:t>J. Borden, YK, M. Li, 2406.11647 [hep-</a:t>
            </a:r>
            <a:r>
              <a:rPr lang="en-US" dirty="0" err="1"/>
              <a:t>ph</a:t>
            </a:r>
            <a:r>
              <a:rPr lang="en-US" dirty="0"/>
              <a:t>]):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BCB19-0679-A39C-C929-02D95AE7BC83}"/>
              </a:ext>
            </a:extLst>
          </p:cNvPr>
          <p:cNvSpPr txBox="1"/>
          <p:nvPr/>
        </p:nvSpPr>
        <p:spPr>
          <a:xfrm>
            <a:off x="291275" y="5475060"/>
            <a:ext cx="4815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results in the </a:t>
            </a:r>
            <a:r>
              <a:rPr lang="en-US" dirty="0" err="1"/>
              <a:t>large-N</a:t>
            </a:r>
            <a:r>
              <a:rPr lang="en-US" baseline="-25000" dirty="0" err="1"/>
              <a:t>c</a:t>
            </a:r>
            <a:r>
              <a:rPr lang="en-US" dirty="0" err="1"/>
              <a:t>&amp;N</a:t>
            </a:r>
            <a:r>
              <a:rPr lang="en-US" baseline="-25000" dirty="0" err="1"/>
              <a:t>f</a:t>
            </a:r>
            <a:r>
              <a:rPr lang="en-US" dirty="0"/>
              <a:t> evolution</a:t>
            </a:r>
            <a:br>
              <a:rPr lang="en-US" dirty="0"/>
            </a:br>
            <a:r>
              <a:rPr lang="en-US" dirty="0"/>
              <a:t>equations given here (transition terms are</a:t>
            </a:r>
            <a:br>
              <a:rPr lang="en-US" dirty="0"/>
            </a:br>
            <a:r>
              <a:rPr lang="en-US" dirty="0"/>
              <a:t>in blue). Agrees with DGLAP anomalous </a:t>
            </a:r>
            <a:br>
              <a:rPr lang="en-US" dirty="0"/>
            </a:br>
            <a:r>
              <a:rPr lang="en-US" dirty="0"/>
              <a:t>dimensions to 3 loops.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C13E8-3CD8-985E-DA7C-638FE1A6B1F2}"/>
              </a:ext>
            </a:extLst>
          </p:cNvPr>
          <p:cNvSpPr txBox="1"/>
          <p:nvPr/>
        </p:nvSpPr>
        <p:spPr>
          <a:xfrm>
            <a:off x="186175" y="1125796"/>
            <a:ext cx="5474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version by YK, D. </a:t>
            </a:r>
            <a:r>
              <a:rPr lang="en-US" dirty="0" err="1"/>
              <a:t>Pitonyak</a:t>
            </a:r>
            <a:r>
              <a:rPr lang="en-US" dirty="0"/>
              <a:t>, M. Sievert </a:t>
            </a:r>
            <a:br>
              <a:rPr lang="en-US" dirty="0"/>
            </a:br>
            <a:r>
              <a:rPr lang="en-US" dirty="0"/>
              <a:t>’15-’18 (KPS), modifications with subscript 2 due</a:t>
            </a:r>
            <a:br>
              <a:rPr lang="en-US" dirty="0"/>
            </a:br>
            <a:r>
              <a:rPr lang="en-US" dirty="0"/>
              <a:t>to YK, F. </a:t>
            </a:r>
            <a:r>
              <a:rPr lang="en-US" dirty="0" err="1"/>
              <a:t>Cougoulic</a:t>
            </a:r>
            <a:r>
              <a:rPr lang="en-US" dirty="0"/>
              <a:t>, A. Tarasov, Y. Tawabutr ‘22.</a:t>
            </a:r>
          </a:p>
        </p:txBody>
      </p:sp>
    </p:spTree>
    <p:extLst>
      <p:ext uri="{BB962C8B-B14F-4D97-AF65-F5344CB8AC3E}">
        <p14:creationId xmlns:p14="http://schemas.microsoft.com/office/powerpoint/2010/main" val="24060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3D78F-7420-796B-391B-57D085BE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6AA6-7301-7A7B-1B5B-AFAA10DF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87530"/>
            <a:ext cx="8229600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Polarized SIDIS</a:t>
            </a:r>
            <a:br>
              <a:rPr lang="en-US" dirty="0"/>
            </a:br>
            <a:r>
              <a:rPr lang="en-US" dirty="0"/>
              <a:t>+ data analysis</a:t>
            </a:r>
            <a:endParaRPr lang="en-US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FDEFE-A812-3C5A-54FF-5B43EE08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081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4E22-9157-3B2B-3C05-8FB11B17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SIDIS at small </a:t>
            </a:r>
            <a:r>
              <a:rPr lang="en-US" i="1" dirty="0"/>
              <a:t>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FADC4D-2FA2-3139-2811-065412223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8758" y="1583734"/>
            <a:ext cx="5308600" cy="4038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22A45-609E-E9B6-4B23-85CE693B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997B3-8B48-84A6-3C9F-F86A898A158A}"/>
              </a:ext>
            </a:extLst>
          </p:cNvPr>
          <p:cNvSpPr txBox="1"/>
          <p:nvPr/>
        </p:nvSpPr>
        <p:spPr>
          <a:xfrm>
            <a:off x="624630" y="2077791"/>
            <a:ext cx="55354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(anti-)quark production in the current </a:t>
            </a:r>
            <a:br>
              <a:rPr lang="en-US" dirty="0"/>
            </a:br>
            <a:r>
              <a:rPr lang="en-US" dirty="0"/>
              <a:t>fragmentation region in the polarized </a:t>
            </a:r>
            <a:r>
              <a:rPr lang="en-US" dirty="0" err="1"/>
              <a:t>e+p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scattering at small </a:t>
            </a:r>
            <a:r>
              <a:rPr lang="en-US" i="1" dirty="0"/>
              <a:t>x</a:t>
            </a:r>
            <a:r>
              <a:rPr lang="en-US" dirty="0"/>
              <a:t>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process is similar to the g</a:t>
            </a:r>
            <a:r>
              <a:rPr lang="en-US" baseline="-25000" dirty="0"/>
              <a:t>1</a:t>
            </a:r>
            <a:r>
              <a:rPr lang="en-US" dirty="0"/>
              <a:t> structure</a:t>
            </a:r>
            <a:br>
              <a:rPr lang="en-US" dirty="0"/>
            </a:br>
            <a:r>
              <a:rPr lang="en-US" dirty="0"/>
              <a:t>function calculation. </a:t>
            </a:r>
          </a:p>
          <a:p>
            <a:endParaRPr lang="en-US" dirty="0"/>
          </a:p>
          <a:p>
            <a:r>
              <a:rPr lang="en-US" dirty="0"/>
              <a:t>A straightforward calculation yields the SIDIS </a:t>
            </a:r>
            <a:br>
              <a:rPr lang="en-US" dirty="0"/>
            </a:br>
            <a:r>
              <a:rPr lang="en-US" dirty="0"/>
              <a:t>structure function (D</a:t>
            </a:r>
            <a:r>
              <a:rPr lang="en-US" baseline="-25000" dirty="0"/>
              <a:t>1</a:t>
            </a:r>
            <a:r>
              <a:rPr lang="en-US" dirty="0"/>
              <a:t> = fragmentation function)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20572A-09D9-418B-F53E-F3DE245D5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4929351"/>
            <a:ext cx="5157258" cy="6929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07857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DBC2-7FEF-8363-52D1-F4DB2709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analysis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0FEB53-48DD-349A-F365-1E76C5CCE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84" y="2042609"/>
            <a:ext cx="5809815" cy="29049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F7831-23AD-09AC-AE79-4AE51EFE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B12442-5005-3C79-8C40-D9A2BAA5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585" y="2042609"/>
            <a:ext cx="5416277" cy="3681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E4C27-078B-AC2E-52B8-62A9AFA91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80" y="5084598"/>
            <a:ext cx="1932620" cy="639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B9FE1-4698-2DE8-C210-5A490EE3D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980" y="5084598"/>
            <a:ext cx="1189388" cy="639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AD3D0-FD4C-B620-FA17-F7B37CF89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091" y="5860753"/>
            <a:ext cx="1469270" cy="351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773142-9BF7-3CA3-7F00-C319C891DBBC}"/>
              </a:ext>
            </a:extLst>
          </p:cNvPr>
          <p:cNvSpPr txBox="1"/>
          <p:nvPr/>
        </p:nvSpPr>
        <p:spPr>
          <a:xfrm>
            <a:off x="5201155" y="5630546"/>
            <a:ext cx="6322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D= kinematic factor (known)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Running-coupling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large-N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&amp;N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evolution, 226 polarized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DIS and SIDIS data points.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28CD2E-D7C6-0C9B-6F27-D7D814CB7D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490221"/>
            <a:ext cx="3148453" cy="315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18AAAD-CEB1-BD54-038D-E7E6B02A5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381" y="1052722"/>
            <a:ext cx="3672672" cy="319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5A25AB-47A9-4D37-364A-A1BB5D30653E}"/>
              </a:ext>
            </a:extLst>
          </p:cNvPr>
          <p:cNvSpPr txBox="1"/>
          <p:nvPr/>
        </p:nvSpPr>
        <p:spPr>
          <a:xfrm>
            <a:off x="289575" y="6212674"/>
            <a:ext cx="49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Double-spin asymmetries for p, d, and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0B68F-C83C-5965-16C1-146A49B7CC87}"/>
              </a:ext>
            </a:extLst>
          </p:cNvPr>
          <p:cNvSpPr txBox="1"/>
          <p:nvPr/>
        </p:nvSpPr>
        <p:spPr>
          <a:xfrm>
            <a:off x="223229" y="83973"/>
            <a:ext cx="10637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JAMsmall</a:t>
            </a:r>
            <a:r>
              <a:rPr lang="en-US" i="1" dirty="0" err="1"/>
              <a:t>x</a:t>
            </a:r>
            <a:r>
              <a:rPr lang="en-US" dirty="0"/>
              <a:t>: </a:t>
            </a:r>
            <a:r>
              <a:rPr lang="en-US" b="1" dirty="0" err="1"/>
              <a:t>Adamiak</a:t>
            </a:r>
            <a:r>
              <a:rPr lang="en-US" dirty="0"/>
              <a:t>, Baldonado, YK, </a:t>
            </a:r>
            <a:r>
              <a:rPr lang="en-US" dirty="0" err="1"/>
              <a:t>Melnitchouk</a:t>
            </a:r>
            <a:r>
              <a:rPr lang="en-US" dirty="0"/>
              <a:t>, </a:t>
            </a:r>
            <a:r>
              <a:rPr lang="en-US" dirty="0" err="1"/>
              <a:t>Pitonyak</a:t>
            </a:r>
            <a:r>
              <a:rPr lang="en-US" dirty="0"/>
              <a:t>, Sato, Sievert, Tarasov, Tawabutr, </a:t>
            </a:r>
            <a:br>
              <a:rPr lang="en-US" dirty="0"/>
            </a:br>
            <a:r>
              <a:rPr lang="en-US" dirty="0"/>
              <a:t>2308.07461 [hep-</a:t>
            </a:r>
            <a:r>
              <a:rPr lang="en-US" dirty="0" err="1"/>
              <a:t>ph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CF8859-CAA5-57E9-489B-064527AF1B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4789" y="1465076"/>
            <a:ext cx="5071885" cy="4891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16D767-3FC0-F9E5-694A-0E04AC2D2558}"/>
              </a:ext>
            </a:extLst>
          </p:cNvPr>
          <p:cNvSpPr txBox="1"/>
          <p:nvPr/>
        </p:nvSpPr>
        <p:spPr>
          <a:xfrm>
            <a:off x="1827075" y="1497317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conditions: </a:t>
            </a:r>
          </a:p>
        </p:txBody>
      </p:sp>
    </p:spTree>
    <p:extLst>
      <p:ext uri="{BB962C8B-B14F-4D97-AF65-F5344CB8AC3E}">
        <p14:creationId xmlns:p14="http://schemas.microsoft.com/office/powerpoint/2010/main" val="14159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828B-E79B-C917-7ADA-E0AEBEEA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2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Proton g</a:t>
            </a:r>
            <a:r>
              <a:rPr lang="en-US" baseline="-25000" dirty="0"/>
              <a:t>1</a:t>
            </a:r>
            <a:r>
              <a:rPr lang="en-US" dirty="0"/>
              <a:t> structure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5D7F4-9D2C-E5DE-10DE-10C72A07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F4C2A-8499-9A3B-3EB5-00FA442E5090}"/>
              </a:ext>
            </a:extLst>
          </p:cNvPr>
          <p:cNvSpPr txBox="1"/>
          <p:nvPr/>
        </p:nvSpPr>
        <p:spPr>
          <a:xfrm>
            <a:off x="586319" y="5494831"/>
            <a:ext cx="10200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JAM is based on a Bayesian Monte-Carlo: it uses replicas.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Due to the lack of constraints, the spread is large.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 the right, extraction using EIC pseudo-data (3 thin bands = 3 possible EIC data sets).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92365-0FD5-1DB0-34A1-5EE46BC76E1C}"/>
              </a:ext>
            </a:extLst>
          </p:cNvPr>
          <p:cNvSpPr txBox="1"/>
          <p:nvPr/>
        </p:nvSpPr>
        <p:spPr>
          <a:xfrm>
            <a:off x="7632597" y="1138604"/>
            <a:ext cx="3707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JAM-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small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BD18B-EFAC-9323-F398-55C2F123E53B}"/>
              </a:ext>
            </a:extLst>
          </p:cNvPr>
          <p:cNvSpPr txBox="1"/>
          <p:nvPr/>
        </p:nvSpPr>
        <p:spPr>
          <a:xfrm>
            <a:off x="1340007" y="5070470"/>
            <a:ext cx="420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extracted from the existing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636DF-0F54-D009-6B6E-588DD90CDC06}"/>
              </a:ext>
            </a:extLst>
          </p:cNvPr>
          <p:cNvSpPr txBox="1"/>
          <p:nvPr/>
        </p:nvSpPr>
        <p:spPr>
          <a:xfrm>
            <a:off x="8169146" y="502997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EIC impact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2165938-0856-2295-D5D8-6F8A640D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319" y="1856935"/>
            <a:ext cx="5323689" cy="314413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502FE2-29EC-86F6-BF9D-781765249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94" y="1811488"/>
            <a:ext cx="4970505" cy="33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4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315A-26F2-A089-38C9-08293C0E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4003-909C-4A20-0272-169B4EC4E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Based on work done with Dan Pitonyak and Matt Sievert (2015-2018, 2021-present), Florian Cougoulic (2019-present), </a:t>
            </a:r>
            <a:r>
              <a:rPr lang="en-US" sz="2400"/>
              <a:t>Gabe Santiago (2020-present), </a:t>
            </a:r>
            <a:r>
              <a:rPr lang="en-US" sz="2400" dirty="0"/>
              <a:t>Josh Tawabutr (2020-present), Andrey Tarasov (2021-present), Daniel Adamiak, Wally Melnitchouk, Nobuo Sato (2021-present), Jeremy Borden (2023-present), Ming Li (2023-present), Brandon Manley (2023-present), Nick Baldonado (2022-present), </a:t>
            </a:r>
            <a:r>
              <a:rPr lang="en-US" sz="2400" dirty="0" err="1"/>
              <a:t>Zardo</a:t>
            </a:r>
            <a:r>
              <a:rPr lang="en-US" sz="2400" dirty="0"/>
              <a:t> Becker (2024-present).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823CB-5FF6-9375-00A1-002341DB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83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9784-2A41-F329-06B3-C582C9F2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Helicity PDFs: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9BBBE-8F09-2F61-FC5A-A3D3ADAF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B8F38-FB73-48B1-479D-33065A19FC7C}"/>
              </a:ext>
            </a:extLst>
          </p:cNvPr>
          <p:cNvSpPr txBox="1"/>
          <p:nvPr/>
        </p:nvSpPr>
        <p:spPr>
          <a:xfrm>
            <a:off x="838200" y="1817331"/>
            <a:ext cx="3707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JAM-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small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B3653B-0B8B-AC76-EE25-8F97EB96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62" y="5618375"/>
            <a:ext cx="1913233" cy="282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4F2E29-934D-6AEE-EF78-F8225B932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28" y="5652017"/>
            <a:ext cx="1913233" cy="25311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719C151-A726-F4FE-727D-C5A849C06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4561" y="2405639"/>
            <a:ext cx="9144000" cy="2743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A019B-95C9-D59D-0E4A-38E49AFD57AB}"/>
              </a:ext>
            </a:extLst>
          </p:cNvPr>
          <p:cNvSpPr txBox="1"/>
          <p:nvPr/>
        </p:nvSpPr>
        <p:spPr>
          <a:xfrm>
            <a:off x="6654800" y="5220068"/>
            <a:ext cx="5570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Uncertainties at small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seem to be driven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by our inability to constrain the dipole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amplitude G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Gtilde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using the current data.</a:t>
            </a:r>
          </a:p>
        </p:txBody>
      </p:sp>
    </p:spTree>
    <p:extLst>
      <p:ext uri="{BB962C8B-B14F-4D97-AF65-F5344CB8AC3E}">
        <p14:creationId xmlns:p14="http://schemas.microsoft.com/office/powerpoint/2010/main" val="3772473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0DF7-DD4D-A403-274D-A7CECFD0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much spin is there at small x?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53059-E374-58F8-5CBC-7486DCE7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3AA01-284A-C5F6-C4EA-FAA600449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66" y="2935694"/>
            <a:ext cx="4293467" cy="1439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C6A26-52DF-4319-8A55-966569E64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368" y="1211738"/>
            <a:ext cx="4740175" cy="1599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BB33E9-C79E-1566-72EC-33ADB8FA088F}"/>
              </a:ext>
            </a:extLst>
          </p:cNvPr>
          <p:cNvSpPr txBox="1"/>
          <p:nvPr/>
        </p:nvSpPr>
        <p:spPr>
          <a:xfrm>
            <a:off x="6096000" y="5615582"/>
            <a:ext cx="544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Potentially a lot of spin at small </a:t>
            </a:r>
            <a:r>
              <a:rPr lang="en-US" i="1" dirty="0"/>
              <a:t>x</a:t>
            </a:r>
            <a:r>
              <a:rPr lang="en-US" dirty="0"/>
              <a:t>. However, the </a:t>
            </a:r>
            <a:br>
              <a:rPr lang="en-US" dirty="0"/>
            </a:br>
            <a:r>
              <a:rPr lang="en-US" dirty="0"/>
              <a:t>uncertainties are large.  Need a way to constrain the initial conditions. To do so, </a:t>
            </a:r>
            <a:r>
              <a:rPr lang="en-US" dirty="0">
                <a:solidFill>
                  <a:srgbClr val="000000"/>
                </a:solidFill>
              </a:rPr>
              <a:t>we will include the polarized </a:t>
            </a:r>
            <a:r>
              <a:rPr lang="en-US" dirty="0" err="1">
                <a:solidFill>
                  <a:srgbClr val="000000"/>
                </a:solidFill>
              </a:rPr>
              <a:t>p+p</a:t>
            </a:r>
            <a:r>
              <a:rPr lang="en-US" dirty="0">
                <a:solidFill>
                  <a:srgbClr val="000000"/>
                </a:solidFill>
              </a:rPr>
              <a:t> data from RHIC. </a:t>
            </a:r>
            <a:endParaRPr lang="en-US" dirty="0"/>
          </a:p>
        </p:txBody>
      </p:sp>
      <p:pic>
        <p:nvPicPr>
          <p:cNvPr id="12" name="Content Placeholder 11" descr="A group of graphs with different colored lines&#10;&#10;Description automatically generated">
            <a:extLst>
              <a:ext uri="{FF2B5EF4-FFF2-40B4-BE49-F238E27FC236}">
                <a16:creationId xmlns:a16="http://schemas.microsoft.com/office/drawing/2014/main" id="{B11F65A5-1398-F1AE-38EF-A461AE521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1114" y="1348581"/>
            <a:ext cx="5447520" cy="5342450"/>
          </a:xfrm>
        </p:spPr>
      </p:pic>
      <p:pic>
        <p:nvPicPr>
          <p:cNvPr id="14" name="Picture 13" descr="A math equation with symbols&#10;&#10;Description automatically generated with medium confidence">
            <a:extLst>
              <a:ext uri="{FF2B5EF4-FFF2-40B4-BE49-F238E27FC236}">
                <a16:creationId xmlns:a16="http://schemas.microsoft.com/office/drawing/2014/main" id="{6879E51A-AB52-13A3-D78D-6715E945B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452599"/>
            <a:ext cx="4381278" cy="10853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62D20F-8F3E-808B-9294-79C55D3B776F}"/>
              </a:ext>
            </a:extLst>
          </p:cNvPr>
          <p:cNvSpPr txBox="1"/>
          <p:nvPr/>
        </p:nvSpPr>
        <p:spPr>
          <a:xfrm>
            <a:off x="10617474" y="4436230"/>
            <a:ext cx="1353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  <a:br>
              <a:rPr lang="en-US" b="1" dirty="0"/>
            </a:br>
            <a:r>
              <a:rPr lang="en-US" b="1" dirty="0"/>
              <a:t>net spin at</a:t>
            </a:r>
            <a:br>
              <a:rPr lang="en-US" b="1" dirty="0"/>
            </a:br>
            <a:r>
              <a:rPr lang="en-US" b="1" dirty="0"/>
              <a:t>small </a:t>
            </a:r>
            <a:r>
              <a:rPr lang="en-US" b="1" i="1" dirty="0"/>
              <a:t>x</a:t>
            </a:r>
            <a:r>
              <a:rPr lang="en-US" b="1" dirty="0"/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5A35C-394A-2185-ACF4-B8DA67E65273}"/>
              </a:ext>
            </a:extLst>
          </p:cNvPr>
          <p:cNvSpPr txBox="1"/>
          <p:nvPr/>
        </p:nvSpPr>
        <p:spPr>
          <a:xfrm>
            <a:off x="223229" y="83973"/>
            <a:ext cx="111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JAMsmall</a:t>
            </a:r>
            <a:r>
              <a:rPr lang="en-US" i="1" dirty="0" err="1"/>
              <a:t>x</a:t>
            </a:r>
            <a:r>
              <a:rPr lang="en-US" dirty="0"/>
              <a:t>: </a:t>
            </a:r>
            <a:r>
              <a:rPr lang="en-US" dirty="0" err="1"/>
              <a:t>Adamiak</a:t>
            </a:r>
            <a:r>
              <a:rPr lang="en-US" dirty="0"/>
              <a:t>, </a:t>
            </a:r>
            <a:r>
              <a:rPr lang="en-US" dirty="0" err="1"/>
              <a:t>Baldonado</a:t>
            </a:r>
            <a:r>
              <a:rPr lang="en-US" dirty="0"/>
              <a:t>, YK, </a:t>
            </a:r>
            <a:r>
              <a:rPr lang="en-US" dirty="0" err="1"/>
              <a:t>Melnitchouk</a:t>
            </a:r>
            <a:r>
              <a:rPr lang="en-US" dirty="0"/>
              <a:t>, </a:t>
            </a:r>
            <a:r>
              <a:rPr lang="en-US" dirty="0" err="1"/>
              <a:t>Pitonyak</a:t>
            </a:r>
            <a:r>
              <a:rPr lang="en-US" dirty="0"/>
              <a:t>, Sato, Sievert, Tarasov, </a:t>
            </a:r>
            <a:r>
              <a:rPr lang="en-US" dirty="0" err="1"/>
              <a:t>Tawabutr</a:t>
            </a:r>
            <a:r>
              <a:rPr lang="en-US" dirty="0"/>
              <a:t> 2023 </a:t>
            </a:r>
          </a:p>
        </p:txBody>
      </p:sp>
    </p:spTree>
    <p:extLst>
      <p:ext uri="{BB962C8B-B14F-4D97-AF65-F5344CB8AC3E}">
        <p14:creationId xmlns:p14="http://schemas.microsoft.com/office/powerpoint/2010/main" val="26713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656BA-6330-A530-D00E-203E6B2F0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0B62-1983-67E9-5F04-5E873873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35281"/>
            <a:ext cx="8229600" cy="28622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Particle production </a:t>
            </a:r>
            <a:br>
              <a:rPr lang="en-US" dirty="0"/>
            </a:br>
            <a:r>
              <a:rPr lang="en-US" dirty="0"/>
              <a:t>in polarized </a:t>
            </a:r>
            <a:r>
              <a:rPr lang="en-US" dirty="0" err="1"/>
              <a:t>p+p</a:t>
            </a:r>
            <a:r>
              <a:rPr lang="en-US" dirty="0"/>
              <a:t> collisions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YK, M. Li, 2403.06959 [hep-</a:t>
            </a:r>
            <a:r>
              <a:rPr lang="en-US" sz="2800" dirty="0" err="1"/>
              <a:t>ph</a:t>
            </a:r>
            <a:r>
              <a:rPr lang="en-US" sz="2800" dirty="0"/>
              <a:t>]</a:t>
            </a:r>
            <a:endParaRPr lang="en-US" sz="2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799B6-9B8F-D67F-CFA5-D811E396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82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3778-497D-613B-5038-98AD1803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Gluon production at mid-rapidity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BB42-9644-9403-96F5-0CCB7D403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47" y="2025503"/>
            <a:ext cx="10515600" cy="416052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want to calculate gluon production </a:t>
            </a:r>
            <a:br>
              <a:rPr lang="en-US" sz="2000" dirty="0"/>
            </a:br>
            <a:r>
              <a:rPr lang="en-US" sz="2000" dirty="0"/>
              <a:t>cross section in polarized </a:t>
            </a:r>
            <a:r>
              <a:rPr lang="en-US" sz="2000" dirty="0" err="1"/>
              <a:t>p+p</a:t>
            </a:r>
            <a:r>
              <a:rPr lang="en-US" sz="2000" dirty="0"/>
              <a:t> collisions </a:t>
            </a:r>
            <a:br>
              <a:rPr lang="en-US" sz="2000" dirty="0"/>
            </a:br>
            <a:r>
              <a:rPr lang="en-US" sz="2000" dirty="0"/>
              <a:t>at mid-rapidity, where the gluon is </a:t>
            </a:r>
            <a:br>
              <a:rPr lang="en-US" sz="2000" dirty="0"/>
            </a:br>
            <a:r>
              <a:rPr lang="en-US" sz="2000" dirty="0"/>
              <a:t>small-</a:t>
            </a:r>
            <a:r>
              <a:rPr lang="en-US" sz="2000" i="1" dirty="0"/>
              <a:t>x</a:t>
            </a:r>
            <a:r>
              <a:rPr lang="en-US" sz="2000" dirty="0"/>
              <a:t> in both proton’s wave functions.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B4904-2855-D313-E918-3A986795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6A783-D9F6-D852-F8F5-16E6F3AC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42224" y="1555626"/>
            <a:ext cx="5010765" cy="50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63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80BF-BB9D-7CA9-FDEC-BC923107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Gluon production in polarized </a:t>
            </a:r>
            <a:r>
              <a:rPr lang="en-US" sz="3600" dirty="0" err="1"/>
              <a:t>p+p</a:t>
            </a:r>
            <a:r>
              <a:rPr lang="en-US" sz="3600" dirty="0"/>
              <a:t> collisions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5CC4AA-FF26-03C8-9A33-0115FC58D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8344" y="1690688"/>
            <a:ext cx="5415455" cy="30913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E1DF3-AE75-4EEC-3502-56C547B9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22E34-6FDA-B4D9-F029-8DEA438585B9}"/>
              </a:ext>
            </a:extLst>
          </p:cNvPr>
          <p:cNvSpPr txBox="1"/>
          <p:nvPr/>
        </p:nvSpPr>
        <p:spPr>
          <a:xfrm>
            <a:off x="430104" y="2220710"/>
            <a:ext cx="55082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Working in the shock wave picture, we first</a:t>
            </a:r>
            <a:br>
              <a:rPr lang="en-US" dirty="0"/>
            </a:br>
            <a:r>
              <a:rPr lang="en-US" dirty="0"/>
              <a:t>need to sum up the following diagrams </a:t>
            </a:r>
            <a:br>
              <a:rPr lang="en-US" dirty="0"/>
            </a:br>
            <a:r>
              <a:rPr lang="en-US" dirty="0"/>
              <a:t>(emission inside shock wave is suppressed </a:t>
            </a:r>
            <a:br>
              <a:rPr lang="en-US" dirty="0"/>
            </a:br>
            <a:r>
              <a:rPr lang="en-US" dirty="0"/>
              <a:t>by a log):</a:t>
            </a:r>
          </a:p>
          <a:p>
            <a:endParaRPr lang="en-US" dirty="0"/>
          </a:p>
          <a:p>
            <a:r>
              <a:rPr lang="en-US" dirty="0"/>
              <a:t>The result is shown below, and is cross-checked </a:t>
            </a:r>
            <a:br>
              <a:rPr lang="en-US" dirty="0"/>
            </a:br>
            <a:r>
              <a:rPr lang="en-US" dirty="0"/>
              <a:t>against the existing lowest-order calculations.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1AA4C-9A7E-3D56-9826-91EE1E5CD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144" y="5167312"/>
            <a:ext cx="7772400" cy="10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13EE-BD8D-4EB3-672C-82A416AE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small-</a:t>
            </a:r>
            <a:r>
              <a:rPr lang="en-US" i="1" dirty="0"/>
              <a:t>x</a:t>
            </a:r>
            <a:r>
              <a:rPr lang="en-US" dirty="0"/>
              <a:t>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A673-55FD-1514-A864-ED74E4D98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need to include small-</a:t>
            </a:r>
            <a:r>
              <a:rPr lang="en-US" sz="2000" i="1" dirty="0"/>
              <a:t>x</a:t>
            </a:r>
            <a:r>
              <a:rPr lang="en-US" sz="2000" dirty="0"/>
              <a:t> evolution on the projectile and target sides. </a:t>
            </a:r>
          </a:p>
          <a:p>
            <a:r>
              <a:rPr lang="en-US" sz="2000" dirty="0"/>
              <a:t>This is simple on the target side, less so on the projectile side: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symmetrize the above expression with respect to target—projectile interchange, after which we can include the evolution on the projectile side as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66142-B8E3-18C3-934A-FCD234CB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B0513-DF91-CCD5-C262-164ABB7F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64294"/>
            <a:ext cx="7772400" cy="16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3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3A4E-EEAA-848E-D5C7-9DD4403E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Gluon production in polarized </a:t>
            </a:r>
            <a:r>
              <a:rPr lang="en-US" dirty="0" err="1"/>
              <a:t>p+p</a:t>
            </a:r>
            <a:r>
              <a:rPr lang="en-US" dirty="0"/>
              <a:t> collisions at mid-rapidity: the final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2350C-6A36-86A3-98DC-14F468F8A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In the end we get the following expression for the cross section (at large N</a:t>
                </a:r>
                <a:r>
                  <a:rPr lang="en-US" sz="2000" baseline="-25000" dirty="0"/>
                  <a:t>c</a:t>
                </a:r>
                <a:r>
                  <a:rPr lang="en-US" sz="2000" dirty="0"/>
                  <a:t>), where the dipole amplitudes Q and G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evolve via the above evolution equations (YK, M. Li, 2024):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Equivalently, in momentum space we obtain the following factorized expression in terms of TMDs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sz="2000" dirty="0"/>
                  <a:t> is a twist-3 helicity-flip TMD):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2350C-6A36-86A3-98DC-14F468F8A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608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FCF36-5324-316A-0812-9FF9917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4E2EE-88EB-6C70-A35A-9D047E5C6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66" y="3125285"/>
            <a:ext cx="9961468" cy="12365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5DB7D-37D1-6409-54F8-C1DF0EE8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496" y="5182992"/>
            <a:ext cx="8163007" cy="12365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85350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7123-4DD0-E64E-DE70-51A93C74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Polarized </a:t>
            </a:r>
            <a:r>
              <a:rPr lang="en-US" sz="3200" dirty="0" err="1"/>
              <a:t>p+p</a:t>
            </a:r>
            <a:r>
              <a:rPr lang="en-US" sz="3200" dirty="0"/>
              <a:t> collisions: small-</a:t>
            </a:r>
            <a:r>
              <a:rPr lang="en-US" sz="3200" i="1" dirty="0"/>
              <a:t>x</a:t>
            </a:r>
            <a:r>
              <a:rPr lang="en-US" sz="3200" dirty="0"/>
              <a:t> phenomenology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3D038-6AB1-6499-D9B5-FC75B427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552"/>
            <a:ext cx="10515600" cy="4385124"/>
          </a:xfrm>
        </p:spPr>
        <p:txBody>
          <a:bodyPr>
            <a:normAutofit/>
          </a:bodyPr>
          <a:lstStyle/>
          <a:p>
            <a:r>
              <a:rPr lang="en-US" sz="2000" dirty="0"/>
              <a:t>The above result can be applied </a:t>
            </a:r>
            <a:br>
              <a:rPr lang="en-US" sz="2000" dirty="0"/>
            </a:br>
            <a:r>
              <a:rPr lang="en-US" sz="2000" dirty="0"/>
              <a:t>to RHIC data </a:t>
            </a:r>
            <a:br>
              <a:rPr lang="en-US" sz="2000" dirty="0"/>
            </a:br>
            <a:r>
              <a:rPr lang="en-US" sz="2000" dirty="0"/>
              <a:t>(D. </a:t>
            </a:r>
            <a:r>
              <a:rPr lang="en-US" sz="2000" dirty="0" err="1"/>
              <a:t>Adamiak</a:t>
            </a:r>
            <a:r>
              <a:rPr lang="en-US" sz="2000" dirty="0"/>
              <a:t>, </a:t>
            </a:r>
            <a:r>
              <a:rPr lang="en-US" sz="2000" b="1" dirty="0"/>
              <a:t>N. Baldonado</a:t>
            </a:r>
            <a:r>
              <a:rPr lang="en-US" sz="2000" dirty="0"/>
              <a:t>, et al, </a:t>
            </a:r>
            <a:br>
              <a:rPr lang="en-US" sz="2000" dirty="0"/>
            </a:br>
            <a:r>
              <a:rPr lang="en-US" sz="2000" dirty="0"/>
              <a:t>in preparation): </a:t>
            </a:r>
          </a:p>
          <a:p>
            <a:endParaRPr lang="en-US" sz="2000" dirty="0"/>
          </a:p>
          <a:p>
            <a:r>
              <a:rPr lang="en-US" sz="2000" dirty="0"/>
              <a:t>Note that the calculation was for</a:t>
            </a:r>
            <a:br>
              <a:rPr lang="en-US" sz="2000" dirty="0"/>
            </a:br>
            <a:r>
              <a:rPr lang="en-US" sz="2000" b="1" dirty="0"/>
              <a:t>gluons only</a:t>
            </a:r>
            <a:r>
              <a:rPr lang="en-US" sz="2000" dirty="0"/>
              <a:t>, quarks need to be</a:t>
            </a:r>
            <a:br>
              <a:rPr lang="en-US" sz="2000" dirty="0"/>
            </a:br>
            <a:r>
              <a:rPr lang="en-US" sz="2000" dirty="0"/>
              <a:t>included (in progress). Hence, </a:t>
            </a:r>
            <a:br>
              <a:rPr lang="en-US" sz="2000" dirty="0"/>
            </a:br>
            <a:r>
              <a:rPr lang="en-US" sz="2000" dirty="0"/>
              <a:t>comparison with the data is </a:t>
            </a:r>
            <a:br>
              <a:rPr lang="en-US" sz="2000" dirty="0"/>
            </a:br>
            <a:r>
              <a:rPr lang="en-US" sz="2000" dirty="0"/>
              <a:t>a proof-of-concept at this point.</a:t>
            </a:r>
          </a:p>
          <a:p>
            <a:endParaRPr lang="en-US" sz="2000" dirty="0"/>
          </a:p>
          <a:p>
            <a:r>
              <a:rPr lang="en-US" sz="2000" dirty="0"/>
              <a:t>Only large-N</a:t>
            </a:r>
            <a:r>
              <a:rPr lang="en-US" sz="2000" baseline="-25000" dirty="0"/>
              <a:t>c</a:t>
            </a:r>
            <a:r>
              <a:rPr lang="en-US" sz="2000" dirty="0"/>
              <a:t> evolution is employed.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28A2-56AC-3FD6-574B-52992CA9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34E8C14D-8B16-D7BD-EF4F-D95D75A82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508" y="1690688"/>
            <a:ext cx="5820183" cy="3869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D8F62A-7014-E4B9-DC38-3EFA93AA2B77}"/>
              </a:ext>
            </a:extLst>
          </p:cNvPr>
          <p:cNvSpPr txBox="1"/>
          <p:nvPr/>
        </p:nvSpPr>
        <p:spPr>
          <a:xfrm>
            <a:off x="8095922" y="5767053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Preliminary!</a:t>
            </a:r>
          </a:p>
        </p:txBody>
      </p:sp>
    </p:spTree>
    <p:extLst>
      <p:ext uri="{BB962C8B-B14F-4D97-AF65-F5344CB8AC3E}">
        <p14:creationId xmlns:p14="http://schemas.microsoft.com/office/powerpoint/2010/main" val="1798481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9B016-E965-B4BC-FBF9-0429E25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5" y="643467"/>
            <a:ext cx="3964008" cy="1800526"/>
          </a:xfrm>
        </p:spPr>
        <p:txBody>
          <a:bodyPr>
            <a:normAutofit/>
          </a:bodyPr>
          <a:lstStyle/>
          <a:p>
            <a:r>
              <a:rPr lang="en-US" sz="3100" dirty="0"/>
              <a:t>New constraints coming from polarized </a:t>
            </a:r>
            <a:r>
              <a:rPr lang="en-US" sz="3100" dirty="0" err="1"/>
              <a:t>p+p</a:t>
            </a:r>
            <a:r>
              <a:rPr lang="en-US" sz="3100" dirty="0"/>
              <a:t> data: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9FA6-B547-C1D7-9FFB-52AF3C9B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24" y="2623381"/>
            <a:ext cx="3964007" cy="3553581"/>
          </a:xfrm>
        </p:spPr>
        <p:txBody>
          <a:bodyPr>
            <a:normAutofit/>
          </a:bodyPr>
          <a:lstStyle/>
          <a:p>
            <a:r>
              <a:rPr lang="en-US" sz="2000" dirty="0"/>
              <a:t>Including more data constrains the initial conditions for the dipole amplitudes involved, resulting in more precise EIC predictions for the proton g</a:t>
            </a:r>
            <a:r>
              <a:rPr lang="en-US" sz="2000" baseline="-25000" dirty="0"/>
              <a:t>1</a:t>
            </a:r>
            <a:r>
              <a:rPr lang="en-US" sz="2000" dirty="0"/>
              <a:t> structure function and estimates of spin at low </a:t>
            </a:r>
            <a:r>
              <a:rPr lang="en-US" sz="2000" i="1" dirty="0"/>
              <a:t>x</a:t>
            </a:r>
            <a:r>
              <a:rPr lang="en-US" sz="2000" dirty="0"/>
              <a:t>:</a:t>
            </a:r>
          </a:p>
        </p:txBody>
      </p:sp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672F377F-9441-360E-7483-A01AE63D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381" y="434807"/>
            <a:ext cx="4501447" cy="2869671"/>
          </a:xfrm>
          <a:prstGeom prst="rect">
            <a:avLst/>
          </a:prstGeom>
        </p:spPr>
      </p:pic>
      <p:pic>
        <p:nvPicPr>
          <p:cNvPr id="6" name="Picture 5" descr="A graph of a diagram&#10;&#10;AI-generated content may be incorrect.">
            <a:extLst>
              <a:ext uri="{FF2B5EF4-FFF2-40B4-BE49-F238E27FC236}">
                <a16:creationId xmlns:a16="http://schemas.microsoft.com/office/drawing/2014/main" id="{B5B50937-AA64-BCA8-15EC-E306FBE6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81" y="3468918"/>
            <a:ext cx="4501447" cy="32185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85208-1504-7980-0346-E0778F46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32754-F5C1-3BB6-997A-97B322E1BE48}"/>
              </a:ext>
            </a:extLst>
          </p:cNvPr>
          <p:cNvSpPr txBox="1"/>
          <p:nvPr/>
        </p:nvSpPr>
        <p:spPr>
          <a:xfrm>
            <a:off x="2430371" y="5506126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Preliminary!</a:t>
            </a:r>
          </a:p>
        </p:txBody>
      </p:sp>
    </p:spTree>
    <p:extLst>
      <p:ext uri="{BB962C8B-B14F-4D97-AF65-F5344CB8AC3E}">
        <p14:creationId xmlns:p14="http://schemas.microsoft.com/office/powerpoint/2010/main" val="3919565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1B9B1-BE99-8028-2120-CE0CDB97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D466-8816-31A3-CA67-6526991E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35281"/>
            <a:ext cx="8229600" cy="28622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Inclusive dijet production in polarized </a:t>
            </a:r>
            <a:r>
              <a:rPr lang="en-US" dirty="0" err="1"/>
              <a:t>e+p</a:t>
            </a:r>
            <a:r>
              <a:rPr lang="en-US" dirty="0"/>
              <a:t> collisions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YK, M. Li, in preparation</a:t>
            </a:r>
            <a:endParaRPr lang="en-US" sz="2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CD2CC-394F-C14A-AB3D-89D63026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6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EB76-1CE1-2DDA-2CB3-993F33E4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helicity-dependent observables as RHIC and EIC at small </a:t>
            </a:r>
            <a:r>
              <a:rPr lang="en-US" i="1" dirty="0"/>
              <a:t>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7449-2DFE-1ADD-4A2D-1E63E13B2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DIS: g</a:t>
            </a:r>
            <a:r>
              <a:rPr lang="en-US" baseline="-25000" dirty="0"/>
              <a:t>1</a:t>
            </a:r>
            <a:r>
              <a:rPr lang="en-US" dirty="0"/>
              <a:t> structure function at small </a:t>
            </a:r>
            <a:r>
              <a:rPr lang="en-US" i="1" dirty="0"/>
              <a:t>x</a:t>
            </a:r>
            <a:r>
              <a:rPr lang="en-US" dirty="0"/>
              <a:t> + sub-eikonal operators.</a:t>
            </a:r>
          </a:p>
          <a:p>
            <a:r>
              <a:rPr lang="en-US" dirty="0"/>
              <a:t>Helicity evolution at small </a:t>
            </a:r>
            <a:r>
              <a:rPr lang="en-US" i="1" dirty="0"/>
              <a:t>x</a:t>
            </a:r>
            <a:r>
              <a:rPr lang="en-US" dirty="0"/>
              <a:t>. </a:t>
            </a:r>
          </a:p>
          <a:p>
            <a:r>
              <a:rPr lang="en-US" dirty="0"/>
              <a:t>SIDIS: g</a:t>
            </a:r>
            <a:r>
              <a:rPr lang="en-US" baseline="-25000" dirty="0"/>
              <a:t>1</a:t>
            </a:r>
            <a:r>
              <a:rPr lang="en-US" baseline="30000" dirty="0"/>
              <a:t>h</a:t>
            </a:r>
            <a:r>
              <a:rPr lang="en-US" dirty="0"/>
              <a:t> structure function.</a:t>
            </a:r>
          </a:p>
          <a:p>
            <a:r>
              <a:rPr lang="en-US" dirty="0"/>
              <a:t>Polarized </a:t>
            </a:r>
            <a:r>
              <a:rPr lang="en-US" dirty="0" err="1"/>
              <a:t>p+p</a:t>
            </a:r>
            <a:r>
              <a:rPr lang="en-US" dirty="0"/>
              <a:t> collisions: gluon production at mid-rapidity. </a:t>
            </a:r>
          </a:p>
          <a:p>
            <a:r>
              <a:rPr lang="en-US" dirty="0"/>
              <a:t>Inclusive dijet production in polarized </a:t>
            </a:r>
            <a:r>
              <a:rPr lang="en-US" dirty="0" err="1"/>
              <a:t>e+p</a:t>
            </a:r>
            <a:r>
              <a:rPr lang="en-US" dirty="0"/>
              <a:t> collisions.</a:t>
            </a:r>
          </a:p>
          <a:p>
            <a:r>
              <a:rPr lang="en-US" dirty="0"/>
              <a:t>Elastic dijet production in polarized </a:t>
            </a:r>
            <a:r>
              <a:rPr lang="en-US" dirty="0" err="1"/>
              <a:t>e+p</a:t>
            </a:r>
            <a:r>
              <a:rPr lang="en-US" dirty="0"/>
              <a:t> collisions.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7FE8B-B248-5CFD-DB1E-E2B9830D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9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B1CC-976C-F93B-12A3-04E81268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9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Inclusive dijet production in polarized </a:t>
            </a:r>
            <a:r>
              <a:rPr lang="en-US" sz="3200" dirty="0" err="1"/>
              <a:t>e+p</a:t>
            </a:r>
            <a:r>
              <a:rPr lang="en-US" sz="3200" dirty="0"/>
              <a:t> collisions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442631-C226-7A56-4836-5D5380EB7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06" y="1164762"/>
            <a:ext cx="6056518" cy="26295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1DFFB-4E50-1DFD-95C3-D30A373A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2FB70-1E59-F574-5C06-F4CD5CBF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724" y="1164763"/>
            <a:ext cx="6011276" cy="2629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7868E9-EC37-6FF8-36EA-4C38E4640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038" y="5008407"/>
            <a:ext cx="7772400" cy="560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F68BB6-FE37-826B-A734-9988FE404C8B}"/>
                  </a:ext>
                </a:extLst>
              </p:cNvPr>
              <p:cNvSpPr txBox="1"/>
              <p:nvPr/>
            </p:nvSpPr>
            <p:spPr>
              <a:xfrm>
                <a:off x="714704" y="3919360"/>
                <a:ext cx="11555856" cy="94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Consider double spin asymmetry (DSA) in inclusive dijet production in </a:t>
                </a:r>
                <a:r>
                  <a:rPr lang="en-US" dirty="0" err="1"/>
                  <a:t>e+p</a:t>
                </a:r>
                <a:r>
                  <a:rPr lang="en-US" dirty="0"/>
                  <a:t> collisions. In the b2b limit 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T</a:t>
                </a:r>
                <a:r>
                  <a:rPr lang="en-US" dirty="0"/>
                  <a:t> ~ Q 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US" dirty="0"/>
                  <a:t>) the cross section probes the WW gluon helicity TMD (cf. F. Dominguez, B.-W. Xiao, </a:t>
                </a:r>
                <a:br>
                  <a:rPr lang="en-US" dirty="0"/>
                </a:br>
                <a:r>
                  <a:rPr lang="en-US" dirty="0"/>
                  <a:t>and F. Yuan, 2010; F. Dominguez, C. Marquet, B.-W. Xiao, and F. Yuan, 2011, for unpolarized TMDs):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F68BB6-FE37-826B-A734-9988FE404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4" y="3919360"/>
                <a:ext cx="11555856" cy="942887"/>
              </a:xfrm>
              <a:prstGeom prst="rect">
                <a:avLst/>
              </a:prstGeom>
              <a:blipFill>
                <a:blip r:embed="rId5"/>
                <a:stretch>
                  <a:fillRect l="-439" t="-2632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358678D-827E-CB33-A349-8A56BA2A46B7}"/>
              </a:ext>
            </a:extLst>
          </p:cNvPr>
          <p:cNvSpPr txBox="1"/>
          <p:nvPr/>
        </p:nvSpPr>
        <p:spPr>
          <a:xfrm>
            <a:off x="714704" y="5805167"/>
            <a:ext cx="1111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Since, in the linear regime, the two TMDs are the same,                                              , we can use the</a:t>
            </a:r>
            <a:br>
              <a:rPr lang="en-US" dirty="0"/>
            </a:br>
            <a:r>
              <a:rPr lang="en-US" dirty="0"/>
              <a:t>future dijet data at EIC to further constrain gluon helicity distribution.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A526B0-6674-9AAE-958A-83A742393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984" y="5823137"/>
            <a:ext cx="2743201" cy="278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627924-97DB-C64C-5DC4-BE6C7051C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262" y="6217715"/>
            <a:ext cx="2187028" cy="2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8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71E57-4E58-9C9B-B3C2-9AA809DD1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691B-CD98-47A9-F67C-3FF504B6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35281"/>
            <a:ext cx="8229600" cy="28622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Elastic dijet production in polarized </a:t>
            </a:r>
            <a:r>
              <a:rPr lang="en-US" dirty="0" err="1"/>
              <a:t>e+p</a:t>
            </a:r>
            <a:r>
              <a:rPr lang="en-US" dirty="0"/>
              <a:t> collisions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YK, B. Manley, 2410.21260 [hep-</a:t>
            </a:r>
            <a:r>
              <a:rPr lang="en-US" sz="2800" dirty="0" err="1"/>
              <a:t>ph</a:t>
            </a:r>
            <a:r>
              <a:rPr lang="en-US" sz="2800" dirty="0"/>
              <a:t>] </a:t>
            </a:r>
            <a:br>
              <a:rPr lang="en-US" sz="2800" dirty="0"/>
            </a:br>
            <a:r>
              <a:rPr lang="en-US" sz="2800" dirty="0"/>
              <a:t>+ see Brandon’s poster</a:t>
            </a:r>
            <a:endParaRPr lang="en-US" sz="2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DBDA9-96A7-058E-318C-80C341EC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572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787F-26EC-45EE-2245-51436073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OAM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0EC3-596F-2F38-129A-84247E99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4469"/>
            <a:ext cx="10597055" cy="4160520"/>
          </a:xfrm>
        </p:spPr>
        <p:txBody>
          <a:bodyPr>
            <a:normAutofit/>
          </a:bodyPr>
          <a:lstStyle/>
          <a:p>
            <a:r>
              <a:rPr lang="en-US" sz="2000" dirty="0"/>
              <a:t>Let us write the (Jaffe-Manohar) quark and gluon OAM in terms of the Wigner distribution as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After much algebra, we arrive at the quark and gluon OAM distributions at small </a:t>
            </a:r>
            <a:r>
              <a:rPr lang="en-US" sz="2000" i="1" dirty="0"/>
              <a:t>x</a:t>
            </a:r>
            <a:r>
              <a:rPr lang="en-US" sz="2000" dirty="0"/>
              <a:t> 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4125-9DB6-8E0D-342D-5528EF75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2C6C1-BB5B-BF7A-A87D-B64CFCA8C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09" y="2342299"/>
            <a:ext cx="4620781" cy="611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FC32A-5E06-BDFD-20A8-B421C82C9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526" y="5133700"/>
            <a:ext cx="7772400" cy="1405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E4A830-C15C-D68A-28E3-9418357D4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604979"/>
            <a:ext cx="7772400" cy="14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7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787F-26EC-45EE-2245-51436073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0" y="0"/>
            <a:ext cx="10962289" cy="1325563"/>
          </a:xfrm>
        </p:spPr>
        <p:txBody>
          <a:bodyPr/>
          <a:lstStyle/>
          <a:p>
            <a:pPr algn="ctr"/>
            <a:r>
              <a:rPr lang="en-US" dirty="0"/>
              <a:t>OAM Distributions and Moment Amplitudes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0EC3-596F-2F38-129A-84247E99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4469"/>
            <a:ext cx="10597055" cy="416052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Q and G</a:t>
            </a:r>
            <a:r>
              <a:rPr lang="en-US" sz="2000" baseline="-25000" dirty="0"/>
              <a:t>2</a:t>
            </a:r>
            <a:r>
              <a:rPr lang="en-US" sz="2000" dirty="0"/>
              <a:t> are the same as above. However, we also now have the impact parameter </a:t>
            </a:r>
            <a:r>
              <a:rPr lang="en-US" sz="2000" b="1" dirty="0"/>
              <a:t>moments of dipole amplitudes</a:t>
            </a:r>
            <a:r>
              <a:rPr lang="en-US" sz="2000" dirty="0"/>
              <a:t>, labeled I</a:t>
            </a:r>
            <a:r>
              <a:rPr lang="en-US" sz="2000" baseline="-25000" dirty="0"/>
              <a:t>3</a:t>
            </a:r>
            <a:r>
              <a:rPr lang="en-US" sz="2000" dirty="0"/>
              <a:t>, I</a:t>
            </a:r>
            <a:r>
              <a:rPr lang="en-US" sz="2000" baseline="-25000" dirty="0"/>
              <a:t>4</a:t>
            </a:r>
            <a:r>
              <a:rPr lang="en-US" sz="2000" dirty="0"/>
              <a:t>, I</a:t>
            </a:r>
            <a:r>
              <a:rPr lang="en-US" sz="2000" baseline="-25000" dirty="0"/>
              <a:t>5</a:t>
            </a:r>
            <a:r>
              <a:rPr lang="en-US" sz="2000" dirty="0"/>
              <a:t> and I</a:t>
            </a:r>
            <a:r>
              <a:rPr lang="en-US" sz="2000" baseline="-25000" dirty="0"/>
              <a:t>6</a:t>
            </a:r>
            <a:r>
              <a:rPr lang="en-US" sz="2000" dirty="0"/>
              <a:t>: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4125-9DB6-8E0D-342D-5528EF75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E83292-5E6A-5A5C-382D-06DC241F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17" y="5157041"/>
            <a:ext cx="8787982" cy="1085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23ED6E-BA53-119B-B9E5-F42593EB1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12" y="2643149"/>
            <a:ext cx="7772400" cy="1405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A5A8D7-91D4-C8FF-CD95-141015199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287" y="4855251"/>
            <a:ext cx="3110439" cy="854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C5222-B78A-CE83-0BFB-3C50DE347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084074"/>
            <a:ext cx="7772400" cy="14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86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2CAB-15F2-0DA8-54DE-02F40FD7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3179" cy="1325563"/>
          </a:xfrm>
        </p:spPr>
        <p:txBody>
          <a:bodyPr/>
          <a:lstStyle/>
          <a:p>
            <a:r>
              <a:rPr lang="en-US" dirty="0"/>
              <a:t>Elastic dijet production in </a:t>
            </a:r>
            <a:r>
              <a:rPr lang="en-US" dirty="0" err="1"/>
              <a:t>e+p</a:t>
            </a:r>
            <a:r>
              <a:rPr lang="en-US" dirty="0"/>
              <a:t> collisions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09E5BE-311C-F0F9-734D-696D1368F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9719" y="1809092"/>
            <a:ext cx="4165392" cy="34250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952C9-ED3E-200D-C451-BAF5E0E4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E0928-5316-7140-901B-A36276CC33BA}"/>
              </a:ext>
            </a:extLst>
          </p:cNvPr>
          <p:cNvSpPr txBox="1"/>
          <p:nvPr/>
        </p:nvSpPr>
        <p:spPr>
          <a:xfrm>
            <a:off x="838199" y="2153334"/>
            <a:ext cx="64219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process is similar to the one above, </a:t>
            </a:r>
            <a:br>
              <a:rPr lang="en-US" sz="2000" dirty="0"/>
            </a:br>
            <a:r>
              <a:rPr lang="en-US" sz="2000" dirty="0"/>
              <a:t>except now the proton remains intact.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One considers two observables, double spin </a:t>
            </a:r>
            <a:br>
              <a:rPr lang="en-US" sz="2000" dirty="0"/>
            </a:br>
            <a:r>
              <a:rPr lang="en-US" sz="2000" dirty="0"/>
              <a:t>asymmetry (DSA) and single spin asymmetry (SSA):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CE23F8-EF0D-03FF-CE89-8EF77914F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26" y="4247196"/>
            <a:ext cx="4190706" cy="16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6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2B8D-5431-1A95-71D5-815F8AAA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9028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Measuring OAM distributions </a:t>
            </a:r>
            <a:br>
              <a:rPr lang="en-US" sz="2800" dirty="0"/>
            </a:br>
            <a:r>
              <a:rPr lang="en-US" sz="2800" dirty="0"/>
              <a:t>in elastic </a:t>
            </a:r>
            <a:r>
              <a:rPr lang="en-US" sz="2800" dirty="0" err="1"/>
              <a:t>e+p</a:t>
            </a:r>
            <a:r>
              <a:rPr lang="en-US" sz="2800" dirty="0"/>
              <a:t> collisions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4FA6D-D376-74B6-68DB-71527C1D2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193" y="1860792"/>
                <a:ext cx="5236779" cy="449555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In the small-t limit (</a:t>
                </a:r>
                <a:r>
                  <a:rPr lang="en-US" sz="2000" dirty="0" err="1"/>
                  <a:t>pT</a:t>
                </a:r>
                <a:r>
                  <a:rPr lang="en-US" sz="2000" dirty="0"/>
                  <a:t> , Q 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≫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) the elastic dijet DSA measures moments of dipole amplitudes, thus </a:t>
                </a:r>
                <a:r>
                  <a:rPr lang="en-US" sz="2000" b="1" dirty="0"/>
                  <a:t>allowing (in principle) to measure OAM distributions! </a:t>
                </a:r>
              </a:p>
              <a:p>
                <a:r>
                  <a:rPr lang="en-US" sz="2000" dirty="0"/>
                  <a:t>Cf. Hatta et al, 2016; S. Bhattacharya, R. </a:t>
                </a:r>
                <a:r>
                  <a:rPr lang="en-US" sz="2000" dirty="0" err="1"/>
                  <a:t>Boussarie</a:t>
                </a:r>
                <a:r>
                  <a:rPr lang="en-US" sz="2000" dirty="0"/>
                  <a:t> and Y. Hatta, 2022 &amp; 2024; </a:t>
                </a:r>
                <a:br>
                  <a:rPr lang="en-US" sz="2000" dirty="0"/>
                </a:br>
                <a:r>
                  <a:rPr lang="en-US" sz="2000" dirty="0"/>
                  <a:t>S. Bhattacharya, D. Zheng and J. Zhou,</a:t>
                </a:r>
                <a:br>
                  <a:rPr lang="en-US" sz="2000" dirty="0"/>
                </a:br>
                <a:r>
                  <a:rPr lang="en-US" sz="2000" dirty="0"/>
                  <a:t>2023.</a:t>
                </a:r>
              </a:p>
              <a:p>
                <a:r>
                  <a:rPr lang="en-US" sz="2000" dirty="0"/>
                  <a:t>Feasibility study in progress (G.Z. Becker, J. Borden, B. Manley, YK).</a:t>
                </a:r>
              </a:p>
              <a:p>
                <a:r>
                  <a:rPr lang="en-US" sz="2000" dirty="0"/>
                  <a:t>See Brandon’s poster for more/less</a:t>
                </a:r>
                <a:br>
                  <a:rPr lang="en-US" sz="2000" dirty="0"/>
                </a:br>
                <a:r>
                  <a:rPr lang="en-US" sz="2000" dirty="0"/>
                  <a:t>details.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4FA6D-D376-74B6-68DB-71527C1D2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193" y="1860792"/>
                <a:ext cx="5236779" cy="4495558"/>
              </a:xfrm>
              <a:blipFill>
                <a:blip r:embed="rId2"/>
                <a:stretch>
                  <a:fillRect l="-969" t="-845" r="-726" b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4C4CB-1A75-D6F2-231F-0E4F6ACA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037EE63-7CFB-71D3-31FA-81121B2C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68" y="501650"/>
            <a:ext cx="6659532" cy="57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56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4A58-AEBB-3FBE-EE22-487129A5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F483-9346-65D2-1369-650AA685F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779"/>
            <a:ext cx="10515600" cy="4364421"/>
          </a:xfrm>
        </p:spPr>
        <p:txBody>
          <a:bodyPr>
            <a:normAutofit/>
          </a:bodyPr>
          <a:lstStyle/>
          <a:p>
            <a:r>
              <a:rPr lang="en-US" sz="2000" dirty="0"/>
              <a:t>The small-</a:t>
            </a:r>
            <a:r>
              <a:rPr lang="en-US" sz="2000" i="1" dirty="0"/>
              <a:t>x</a:t>
            </a:r>
            <a:r>
              <a:rPr lang="en-US" sz="2000" dirty="0"/>
              <a:t> helicity formalism in the double logarithmic approximation (DLA) + running coupling allows to do successful polarized DIS + SIDIS phenomenology based on the existing small-</a:t>
            </a:r>
            <a:r>
              <a:rPr lang="en-US" sz="2000" i="1" dirty="0"/>
              <a:t>x</a:t>
            </a:r>
            <a:r>
              <a:rPr lang="en-US" sz="2000" dirty="0"/>
              <a:t> data.</a:t>
            </a:r>
          </a:p>
          <a:p>
            <a:r>
              <a:rPr lang="en-US" sz="2000" dirty="0"/>
              <a:t>However, the multitude of different dipole amplitudes in the formalism prevents precise EIC predictions: there are too many initial conditions to fix using the existing data.</a:t>
            </a:r>
          </a:p>
          <a:p>
            <a:r>
              <a:rPr lang="en-US" sz="2000" dirty="0"/>
              <a:t>Polarized </a:t>
            </a:r>
            <a:r>
              <a:rPr lang="en-US" sz="2000" dirty="0" err="1"/>
              <a:t>p+p</a:t>
            </a:r>
            <a:r>
              <a:rPr lang="en-US" sz="2000" dirty="0"/>
              <a:t> data on A</a:t>
            </a:r>
            <a:r>
              <a:rPr lang="en-US" sz="2000" baseline="-25000" dirty="0"/>
              <a:t>LL</a:t>
            </a:r>
            <a:r>
              <a:rPr lang="en-US" sz="2000" dirty="0"/>
              <a:t> from RHIC, if properly included, may help. The first step in this direction is presented above.</a:t>
            </a:r>
          </a:p>
          <a:p>
            <a:r>
              <a:rPr lang="en-US" sz="2000" dirty="0"/>
              <a:t>When EIC comes online, DSA in inclusive dijet production would help constrain gluon helicity distributions.</a:t>
            </a:r>
          </a:p>
          <a:p>
            <a:r>
              <a:rPr lang="en-US" sz="2000" dirty="0"/>
              <a:t>Elastic dijets at EIC may help us measure the OAM distributions as well (and compare their </a:t>
            </a:r>
            <a:r>
              <a:rPr lang="en-US" sz="2000" i="1" dirty="0"/>
              <a:t>x</a:t>
            </a:r>
            <a:r>
              <a:rPr lang="en-US" sz="2000" dirty="0"/>
              <a:t>-dependence to theory).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F868A-A8C6-43B0-3968-CDFD03B5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5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7530"/>
            <a:ext cx="8229600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 Structure Function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9561-D520-CD42-9D63-D56319CB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Dipole picture of DIS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680CCB-2E79-9B40-A6CC-C21326780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4167" y="1943100"/>
            <a:ext cx="4020898" cy="41608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E91F0-D268-AC47-B207-3A0EC208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67B6F-F78F-E540-8022-074852A2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3100"/>
            <a:ext cx="5420107" cy="675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6C2E0-0B79-714E-B519-0A3228D1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445" y="2876882"/>
            <a:ext cx="2089724" cy="594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3B40D-F8A2-C945-9405-33CF98F384A2}"/>
              </a:ext>
            </a:extLst>
          </p:cNvPr>
          <p:cNvSpPr txBox="1"/>
          <p:nvPr/>
        </p:nvSpPr>
        <p:spPr>
          <a:xfrm>
            <a:off x="555521" y="3163349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Large q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 large 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 separation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2C0CD0-44AC-9745-ABBE-AF2E42BAD1CE}"/>
              </a:ext>
            </a:extLst>
          </p:cNvPr>
          <p:cNvCxnSpPr>
            <a:cxnSpLocks/>
          </p:cNvCxnSpPr>
          <p:nvPr/>
        </p:nvCxnSpPr>
        <p:spPr>
          <a:xfrm flipV="1">
            <a:off x="11063212" y="1889630"/>
            <a:ext cx="387570" cy="4073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9F1D1D-03CB-F845-A602-710310B7F655}"/>
              </a:ext>
            </a:extLst>
          </p:cNvPr>
          <p:cNvCxnSpPr/>
          <p:nvPr/>
        </p:nvCxnSpPr>
        <p:spPr>
          <a:xfrm flipH="1" flipV="1">
            <a:off x="6866313" y="1870364"/>
            <a:ext cx="357854" cy="3906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ED7A43-8018-E549-A015-E0C908DE98BE}"/>
              </a:ext>
            </a:extLst>
          </p:cNvPr>
          <p:cNvSpPr txBox="1"/>
          <p:nvPr/>
        </p:nvSpPr>
        <p:spPr>
          <a:xfrm>
            <a:off x="11062534" y="145719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8A401-85BD-DF42-870D-9B1DF0CE636A}"/>
              </a:ext>
            </a:extLst>
          </p:cNvPr>
          <p:cNvSpPr txBox="1"/>
          <p:nvPr/>
        </p:nvSpPr>
        <p:spPr>
          <a:xfrm>
            <a:off x="6877597" y="144756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89C74-C2FB-2811-A04C-372C64E0F01A}"/>
              </a:ext>
            </a:extLst>
          </p:cNvPr>
          <p:cNvSpPr txBox="1"/>
          <p:nvPr/>
        </p:nvSpPr>
        <p:spPr>
          <a:xfrm>
            <a:off x="6343221" y="6108157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aka the “shock wave”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BEDC4E-9DAC-73F8-254A-ED9573F3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707" y="3960991"/>
            <a:ext cx="3804827" cy="605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AA919D-2CD7-0EAE-E7C0-8C805C0AC1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638" y="5168752"/>
            <a:ext cx="1552615" cy="7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7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03" y="0"/>
            <a:ext cx="992919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Polarized Dipole: non-eikonal small-</a:t>
            </a:r>
            <a:r>
              <a:rPr lang="en-US" i="1" dirty="0"/>
              <a:t>x</a:t>
            </a:r>
            <a:r>
              <a:rPr lang="en-US" dirty="0"/>
              <a:t>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89153"/>
            <a:ext cx="9220200" cy="490928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All flavor-singlet small-</a:t>
            </a:r>
            <a:r>
              <a:rPr lang="en-US" sz="2000" i="1" dirty="0"/>
              <a:t>x</a:t>
            </a:r>
            <a:r>
              <a:rPr lang="en-US" sz="2000" dirty="0"/>
              <a:t> helicity observables depend on “polarized dipole amplitudes”: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Double brackets denote an object with energy suppression scaled out:</a:t>
            </a:r>
          </a:p>
          <a:p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41" y="1776464"/>
            <a:ext cx="5696519" cy="15647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174" y="5998441"/>
            <a:ext cx="2657021" cy="511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99040" y="4436298"/>
            <a:ext cx="390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polarized quark: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propagation,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spin-dependent interaction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9321" y="4436297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unpolarized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quark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5296862" y="3907800"/>
            <a:ext cx="289233" cy="522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7375136" y="3925035"/>
            <a:ext cx="1" cy="565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024E6-CAF2-2844-A979-9EC65125D4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531B3-E3D3-464F-9068-C1FD8991F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586" y="3400049"/>
            <a:ext cx="5582194" cy="514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68355-6AC5-5941-962E-8D1053777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606" y="4805629"/>
            <a:ext cx="3203256" cy="7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Polarized fundamental “Wilson line”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138"/>
            <a:ext cx="10515600" cy="509658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To complete the definition of the polarized dipole amplitude, we need to construct the definition of the polarized “Wilson line” </a:t>
            </a:r>
            <a:r>
              <a:rPr lang="en-US" sz="2000" dirty="0" err="1"/>
              <a:t>V</a:t>
            </a:r>
            <a:r>
              <a:rPr lang="en-US" sz="2000" baseline="30000" dirty="0" err="1"/>
              <a:t>pol</a:t>
            </a:r>
            <a:r>
              <a:rPr lang="en-US" sz="2000" dirty="0"/>
              <a:t>, which is the leading helicity-dependent contribution for the quark scattering amplitude on a longitudinally-polarized target proton.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 the leading order we can either exchange one non-eikonal </a:t>
            </a:r>
            <a:r>
              <a:rPr lang="en-US" sz="2000" i="1" dirty="0"/>
              <a:t>t</a:t>
            </a:r>
            <a:r>
              <a:rPr lang="en-US" sz="2000" dirty="0"/>
              <a:t>-channel gluon (with quark-gluon vertices denoted by blobs above) to transfer polarization between the projectile and the target, or two </a:t>
            </a:r>
            <a:r>
              <a:rPr lang="en-US" sz="2000" i="1" dirty="0"/>
              <a:t>t</a:t>
            </a:r>
            <a:r>
              <a:rPr lang="en-US" sz="2000" dirty="0"/>
              <a:t>-channel quarks, as shown above.</a:t>
            </a:r>
          </a:p>
          <a:p>
            <a:r>
              <a:rPr lang="en-US" sz="2000" dirty="0"/>
              <a:t>We employ a blend of Brodsky &amp; Lepage’s LCPT and background field method-inspired operator treatment. We refer to the latter as the </a:t>
            </a:r>
            <a:r>
              <a:rPr lang="en-US" sz="2000" b="1" dirty="0"/>
              <a:t>light-cone operator treatment (LCOT)</a:t>
            </a:r>
            <a:r>
              <a:rPr lang="en-US" sz="20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FFE88-0CBD-584C-83FF-6998B3CD1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96" y="2618709"/>
            <a:ext cx="9180008" cy="14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558B-9AF5-481D-6889-66E73A3B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E170-5E51-FAE2-78AD-B6FF8622B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Fundamental light-cone Wilson line: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Adjoint light-cone Wilson line: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They sum multiple eikonal re-scatterings to all orders.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8F547-F551-61B6-0DB6-25D1719D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F9488-06EF-5310-A987-C6C71005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75" y="4091940"/>
            <a:ext cx="3951890" cy="776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E1966-CAAA-5F37-43A8-668365C8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75" y="2635058"/>
            <a:ext cx="3320036" cy="7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0BEF-1402-8E18-4973-A38E331E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Sub-eikonal quark S-matrix in background gluon and quark 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4836-563E-8193-E7AC-7C1C164B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The full sub-eikonal S-matrix for massless quarks is (</a:t>
            </a:r>
            <a:r>
              <a:rPr lang="en-US" sz="2000" dirty="0" err="1"/>
              <a:t>Balitsky&amp;Tarasov</a:t>
            </a:r>
            <a:r>
              <a:rPr lang="en-US" sz="2000" dirty="0"/>
              <a:t> ‘15; KPS ‘17; YK, Sievert, ‘18; Chirilli ’18; Altinoluk et al, ’20; YK, Santiago ‘21)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4A988-19EE-8E9B-AF70-E6D77725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0DA76-E119-70B3-F4BE-80CCD507E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09" y="1605256"/>
            <a:ext cx="8342807" cy="1339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4FD1A-A7E4-099B-BCC8-8A6021FA9C8F}"/>
              </a:ext>
            </a:extLst>
          </p:cNvPr>
          <p:cNvSpPr txBox="1"/>
          <p:nvPr/>
        </p:nvSpPr>
        <p:spPr>
          <a:xfrm>
            <a:off x="4691270" y="3858938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“helicity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independent”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382ED-82F1-28D9-9262-A157B8DE84B4}"/>
              </a:ext>
            </a:extLst>
          </p:cNvPr>
          <p:cNvSpPr txBox="1"/>
          <p:nvPr/>
        </p:nvSpPr>
        <p:spPr>
          <a:xfrm>
            <a:off x="6486099" y="3858938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“helicity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dependent”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5F562-2A1E-2614-09AA-EF64D95D4415}"/>
              </a:ext>
            </a:extLst>
          </p:cNvPr>
          <p:cNvSpPr txBox="1"/>
          <p:nvPr/>
        </p:nvSpPr>
        <p:spPr>
          <a:xfrm>
            <a:off x="6345035" y="5909287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“helicity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independent”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7D802-D2C6-10CE-5AC0-4051FE932A9E}"/>
              </a:ext>
            </a:extLst>
          </p:cNvPr>
          <p:cNvSpPr txBox="1"/>
          <p:nvPr/>
        </p:nvSpPr>
        <p:spPr>
          <a:xfrm>
            <a:off x="8104661" y="5892581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“helicity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dependent”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8D928-2622-4231-3EF3-5587696D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53126"/>
            <a:ext cx="10515600" cy="2109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C9C2D-F339-4127-EE8F-7125F640A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656" y="3919919"/>
            <a:ext cx="3229301" cy="3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884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93B21"/>
      </a:dk2>
      <a:lt2>
        <a:srgbClr val="E7E8E2"/>
      </a:lt2>
      <a:accent1>
        <a:srgbClr val="867FBA"/>
      </a:accent1>
      <a:accent2>
        <a:srgbClr val="96A4C6"/>
      </a:accent2>
      <a:accent3>
        <a:srgbClr val="B096C6"/>
      </a:accent3>
      <a:accent4>
        <a:srgbClr val="BAA07F"/>
      </a:accent4>
      <a:accent5>
        <a:srgbClr val="A6A57E"/>
      </a:accent5>
      <a:accent6>
        <a:srgbClr val="96AB75"/>
      </a:accent6>
      <a:hlink>
        <a:srgbClr val="808751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1957</Words>
  <Application>Microsoft Macintosh PowerPoint</Application>
  <PresentationFormat>Widescreen</PresentationFormat>
  <Paragraphs>234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Arial</vt:lpstr>
      <vt:lpstr>Calibri</vt:lpstr>
      <vt:lpstr>Cambria Math</vt:lpstr>
      <vt:lpstr>Century Gothic</vt:lpstr>
      <vt:lpstr>BrushVTI</vt:lpstr>
      <vt:lpstr> Probing small-x helicity distributions in particle production at RHIC and EIC</vt:lpstr>
      <vt:lpstr>Credits</vt:lpstr>
      <vt:lpstr>Outline: helicity-dependent observables as RHIC and EIC at small x</vt:lpstr>
      <vt:lpstr>g1 Structure Function</vt:lpstr>
      <vt:lpstr>Dipole picture of DIS</vt:lpstr>
      <vt:lpstr>Polarized Dipole: non-eikonal small-x physics</vt:lpstr>
      <vt:lpstr>Polarized fundamental “Wilson line”</vt:lpstr>
      <vt:lpstr>Notation</vt:lpstr>
      <vt:lpstr>Sub-eikonal quark S-matrix in background gluon and quark fields</vt:lpstr>
      <vt:lpstr>Gluon Helicity</vt:lpstr>
      <vt:lpstr>Quark Helicity PDF and TMD</vt:lpstr>
      <vt:lpstr>g1 structure function</vt:lpstr>
      <vt:lpstr>Amplitude Q</vt:lpstr>
      <vt:lpstr>Evolution for Polarized Quark Dipole</vt:lpstr>
      <vt:lpstr>Evolution Equations</vt:lpstr>
      <vt:lpstr>Polarized SIDIS + data analysis</vt:lpstr>
      <vt:lpstr>Polarized SIDIS at small x</vt:lpstr>
      <vt:lpstr>The analysis</vt:lpstr>
      <vt:lpstr>Proton g1 structure function</vt:lpstr>
      <vt:lpstr>Helicity PDFs:</vt:lpstr>
      <vt:lpstr>How much spin is there at small x?</vt:lpstr>
      <vt:lpstr>Particle production  in polarized p+p collisions  YK, M. Li, 2403.06959 [hep-ph]</vt:lpstr>
      <vt:lpstr>Gluon production at mid-rapidity</vt:lpstr>
      <vt:lpstr>Gluon production in polarized p+p collisions</vt:lpstr>
      <vt:lpstr>Including small-x evolution</vt:lpstr>
      <vt:lpstr>Gluon production in polarized p+p collisions at mid-rapidity: the final result</vt:lpstr>
      <vt:lpstr>Polarized p+p collisions: small-x phenomenology</vt:lpstr>
      <vt:lpstr>New constraints coming from polarized p+p data:</vt:lpstr>
      <vt:lpstr>Inclusive dijet production in polarized e+p collisions  YK, M. Li, in preparation</vt:lpstr>
      <vt:lpstr>Inclusive dijet production in polarized e+p collisions</vt:lpstr>
      <vt:lpstr>Elastic dijet production in polarized e+p collisions  YK, B. Manley, 2410.21260 [hep-ph]  + see Brandon’s poster</vt:lpstr>
      <vt:lpstr>OAM Distributions</vt:lpstr>
      <vt:lpstr>OAM Distributions and Moment Amplitudes</vt:lpstr>
      <vt:lpstr>Elastic dijet production in e+p collisions</vt:lpstr>
      <vt:lpstr>Measuring OAM distributions  in elastic e+p collisions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Kovchegov, Yuri</dc:creator>
  <cp:lastModifiedBy>Kovchegov, Yuri</cp:lastModifiedBy>
  <cp:revision>93</cp:revision>
  <cp:lastPrinted>2025-02-24T22:55:16Z</cp:lastPrinted>
  <dcterms:created xsi:type="dcterms:W3CDTF">2025-02-23T23:27:27Z</dcterms:created>
  <dcterms:modified xsi:type="dcterms:W3CDTF">2025-02-25T21:39:49Z</dcterms:modified>
</cp:coreProperties>
</file>